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1" r:id="rId2"/>
    <p:sldId id="275" r:id="rId3"/>
    <p:sldId id="276" r:id="rId4"/>
    <p:sldId id="277" r:id="rId5"/>
    <p:sldId id="278" r:id="rId6"/>
    <p:sldId id="263" r:id="rId7"/>
    <p:sldId id="280" r:id="rId8"/>
    <p:sldId id="279" r:id="rId9"/>
    <p:sldId id="282" r:id="rId10"/>
    <p:sldId id="283" r:id="rId11"/>
    <p:sldId id="281" r:id="rId12"/>
    <p:sldId id="284" r:id="rId13"/>
    <p:sldId id="285" r:id="rId14"/>
    <p:sldId id="286"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9999"/>
    <a:srgbClr val="FF5050"/>
    <a:srgbClr val="FF99FF"/>
    <a:srgbClr val="33CC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82" y="4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6165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74590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5002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461727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57386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2014/12/21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20654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2014/12/21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03854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2014/12/21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47746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2014/12/21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6261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2014/12/21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11624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2014/12/21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33179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2014/12/21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1412138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正方形/長方形 3"/>
          <p:cNvSpPr/>
          <p:nvPr/>
        </p:nvSpPr>
        <p:spPr>
          <a:xfrm>
            <a:off x="356808" y="1938278"/>
            <a:ext cx="8170827" cy="1200329"/>
          </a:xfrm>
          <a:prstGeom prst="rect">
            <a:avLst/>
          </a:prstGeom>
        </p:spPr>
        <p:txBody>
          <a:bodyPr wrap="none">
            <a:spAutoFit/>
          </a:bodyPr>
          <a:lstStyle/>
          <a:p>
            <a:pPr algn="ctr"/>
            <a:r>
              <a:rPr lang="ja-JP" altLang="en-US" sz="3600" dirty="0">
                <a:latin typeface="+mn-ea"/>
              </a:rPr>
              <a:t>地域と研究者・論文のコラボで実現する</a:t>
            </a:r>
            <a:r>
              <a:rPr lang="ja-JP" altLang="en-US" sz="3600" dirty="0" smtClean="0">
                <a:latin typeface="+mn-ea"/>
              </a:rPr>
              <a:t>、</a:t>
            </a:r>
            <a:endParaRPr lang="en-US" altLang="ja-JP" sz="3600" dirty="0" smtClean="0">
              <a:latin typeface="+mn-ea"/>
            </a:endParaRPr>
          </a:p>
          <a:p>
            <a:pPr algn="ctr"/>
            <a:r>
              <a:rPr lang="ja-JP" altLang="en-US" sz="3600" dirty="0" smtClean="0">
                <a:latin typeface="+mn-ea"/>
              </a:rPr>
              <a:t>地域</a:t>
            </a:r>
            <a:r>
              <a:rPr lang="ja-JP" altLang="en-US" sz="3600" dirty="0">
                <a:latin typeface="+mn-ea"/>
              </a:rPr>
              <a:t>のための課題解決エンジン</a:t>
            </a:r>
            <a:endParaRPr lang="ja-JP" altLang="en-US" sz="3600" dirty="0">
              <a:latin typeface="+mn-ea"/>
            </a:endParaRPr>
          </a:p>
        </p:txBody>
      </p:sp>
      <p:sp>
        <p:nvSpPr>
          <p:cNvPr id="5" name="正方形/長方形 4"/>
          <p:cNvSpPr/>
          <p:nvPr/>
        </p:nvSpPr>
        <p:spPr>
          <a:xfrm>
            <a:off x="1281741" y="4177178"/>
            <a:ext cx="6320962" cy="646331"/>
          </a:xfrm>
          <a:prstGeom prst="rect">
            <a:avLst/>
          </a:prstGeom>
        </p:spPr>
        <p:txBody>
          <a:bodyPr wrap="none">
            <a:spAutoFit/>
          </a:bodyPr>
          <a:lstStyle/>
          <a:p>
            <a:pPr algn="ctr"/>
            <a:r>
              <a:rPr lang="ja-JP" altLang="en-US" sz="3600" dirty="0">
                <a:latin typeface="+mn-ea"/>
              </a:rPr>
              <a:t>チーム名</a:t>
            </a:r>
            <a:r>
              <a:rPr lang="ja-JP" altLang="en-US" sz="3600" dirty="0" smtClean="0">
                <a:latin typeface="+mn-ea"/>
              </a:rPr>
              <a:t>： コラボリー</a:t>
            </a:r>
            <a:r>
              <a:rPr lang="ja-JP" altLang="en-US" sz="3600" dirty="0">
                <a:latin typeface="+mn-ea"/>
              </a:rPr>
              <a:t>・ドットコム</a:t>
            </a:r>
            <a:endParaRPr lang="ja-JP" altLang="en-US" sz="3600" dirty="0">
              <a:latin typeface="+mn-ea"/>
            </a:endParaRPr>
          </a:p>
        </p:txBody>
      </p:sp>
    </p:spTree>
    <p:extLst>
      <p:ext uri="{BB962C8B-B14F-4D97-AF65-F5344CB8AC3E}">
        <p14:creationId xmlns:p14="http://schemas.microsoft.com/office/powerpoint/2010/main" val="147626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アプリケーションに求められる仕様・技術</a:t>
            </a:r>
            <a:r>
              <a:rPr lang="ja-JP" altLang="en-US" dirty="0" smtClean="0"/>
              <a:t>など（２／２）</a:t>
            </a:r>
            <a:endParaRPr kumimoji="1" lang="ja-JP" altLang="en-US" dirty="0"/>
          </a:p>
        </p:txBody>
      </p:sp>
      <p:sp>
        <p:nvSpPr>
          <p:cNvPr id="3" name="コンテンツ プレースホルダー 2"/>
          <p:cNvSpPr>
            <a:spLocks noGrp="1"/>
          </p:cNvSpPr>
          <p:nvPr>
            <p:ph idx="1"/>
          </p:nvPr>
        </p:nvSpPr>
        <p:spPr>
          <a:xfrm>
            <a:off x="179512" y="1600200"/>
            <a:ext cx="8712968" cy="4525963"/>
          </a:xfrm>
        </p:spPr>
        <p:txBody>
          <a:bodyPr>
            <a:normAutofit fontScale="55000" lnSpcReduction="20000"/>
          </a:bodyPr>
          <a:lstStyle/>
          <a:p>
            <a:pPr marL="0" indent="0">
              <a:lnSpc>
                <a:spcPct val="120000"/>
              </a:lnSpc>
              <a:buNone/>
            </a:pPr>
            <a:r>
              <a:rPr lang="ja-JP" altLang="en-US" dirty="0" smtClean="0"/>
              <a:t>■</a:t>
            </a:r>
            <a:r>
              <a:rPr lang="ja-JP" altLang="en-US" dirty="0"/>
              <a:t>地域と研究者とのコミュニケーション手段の提供本オンラインサービスにより、地域課題の解決に資する研究成果を発見し、実際に当該研究者に連絡をすることができる。さらに地域課題の解決のための研究実施において、地域住民と共同で行う実証実験等への参加を募る仕組みがあってもよい</a:t>
            </a:r>
            <a:r>
              <a:rPr lang="ja-JP" altLang="en-US" dirty="0" smtClean="0"/>
              <a:t>。</a:t>
            </a:r>
            <a:endParaRPr lang="en-US" altLang="ja-JP" dirty="0" smtClean="0"/>
          </a:p>
          <a:p>
            <a:pPr marL="0" indent="0">
              <a:lnSpc>
                <a:spcPct val="120000"/>
              </a:lnSpc>
              <a:buNone/>
            </a:pPr>
            <a:endParaRPr lang="en-US" altLang="ja-JP" dirty="0"/>
          </a:p>
          <a:p>
            <a:pPr marL="0" indent="0">
              <a:lnSpc>
                <a:spcPct val="120000"/>
              </a:lnSpc>
              <a:buNone/>
            </a:pPr>
            <a:r>
              <a:rPr lang="ja-JP" altLang="en-US" dirty="0" smtClean="0"/>
              <a:t>■</a:t>
            </a:r>
            <a:r>
              <a:rPr lang="ja-JP" altLang="en-US" dirty="0"/>
              <a:t>課題解決プロジェクトの進捗状況の登録地域と研究者のマッチングが成立し、プロジェクトとして活動が開始した場合は、その進捗状況を本サービスに登録し、公開することができる。全国にプロジェクト状況を公開することで、他地域の自治体職員や住民の課題解決に役立てることができる。また、研究者の実績として、広く社会に伝えることが可能になる</a:t>
            </a:r>
            <a:r>
              <a:rPr lang="ja-JP" altLang="en-US" dirty="0" smtClean="0"/>
              <a:t>。</a:t>
            </a:r>
            <a:endParaRPr lang="en-US" altLang="ja-JP" dirty="0" smtClean="0"/>
          </a:p>
          <a:p>
            <a:pPr marL="0" indent="0">
              <a:lnSpc>
                <a:spcPct val="120000"/>
              </a:lnSpc>
              <a:buNone/>
            </a:pPr>
            <a:endParaRPr lang="en-US" altLang="ja-JP" dirty="0" smtClean="0"/>
          </a:p>
          <a:p>
            <a:pPr marL="0" indent="0">
              <a:lnSpc>
                <a:spcPct val="120000"/>
              </a:lnSpc>
              <a:buNone/>
            </a:pPr>
            <a:r>
              <a:rPr lang="ja-JP" altLang="en-US" dirty="0" smtClean="0"/>
              <a:t>■</a:t>
            </a:r>
            <a:r>
              <a:rPr lang="ja-JP" altLang="en-US" dirty="0"/>
              <a:t>類似都市の提案他地域の課題や対策を参考する場合には、類似した特性を持つ地域が参考になる。自分の地域と類似した地域をリストアップする補助機能があるとよい。類似した地域を探す手法は、すでに「業界初！自治体の特性を見える</a:t>
            </a:r>
            <a:r>
              <a:rPr lang="ja-JP" altLang="en-US" dirty="0" err="1"/>
              <a:t>化する</a:t>
            </a:r>
            <a:r>
              <a:rPr lang="ja-JP" altLang="en-US" dirty="0"/>
              <a:t>評価ツールを開発」（富士通）などで実現されており、こうした技術を用いるとよい。</a:t>
            </a:r>
            <a:r>
              <a:rPr lang="en-US" altLang="ja-JP" dirty="0"/>
              <a:t>"</a:t>
            </a:r>
          </a:p>
          <a:p>
            <a:pPr marL="0" indent="0">
              <a:lnSpc>
                <a:spcPct val="120000"/>
              </a:lnSpc>
              <a:buNone/>
            </a:pPr>
            <a:endParaRPr kumimoji="1" lang="ja-JP" altLang="en-US" dirty="0"/>
          </a:p>
        </p:txBody>
      </p:sp>
    </p:spTree>
    <p:extLst>
      <p:ext uri="{BB962C8B-B14F-4D97-AF65-F5344CB8AC3E}">
        <p14:creationId xmlns:p14="http://schemas.microsoft.com/office/powerpoint/2010/main" val="1167273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ビジュアライゼーション</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n"/>
            </a:pPr>
            <a:r>
              <a:rPr lang="ja-JP" altLang="en-US" dirty="0" smtClean="0"/>
              <a:t>専門家</a:t>
            </a:r>
            <a:r>
              <a:rPr lang="ja-JP" altLang="en-US" dirty="0"/>
              <a:t>ではない地域住民にたいし、地域課題の解決に資する研究成果をわかりやすく伝えることができるとよい</a:t>
            </a:r>
          </a:p>
          <a:p>
            <a:pPr>
              <a:buFont typeface="Wingdings" panose="05000000000000000000" pitchFamily="2" charset="2"/>
              <a:buChar char="n"/>
            </a:pPr>
            <a:r>
              <a:rPr lang="ja-JP" altLang="en-US" dirty="0" smtClean="0"/>
              <a:t>研究</a:t>
            </a:r>
            <a:r>
              <a:rPr lang="ja-JP" altLang="en-US" dirty="0"/>
              <a:t>成果、研究者の特色をわかりやすく表現し、利用者に伝えられるとよい</a:t>
            </a:r>
            <a:endParaRPr kumimoji="1" lang="ja-JP" altLang="en-US" dirty="0"/>
          </a:p>
        </p:txBody>
      </p:sp>
    </p:spTree>
    <p:extLst>
      <p:ext uri="{BB962C8B-B14F-4D97-AF65-F5344CB8AC3E}">
        <p14:creationId xmlns:p14="http://schemas.microsoft.com/office/powerpoint/2010/main" val="483908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開発中のアプリ画面（</a:t>
            </a:r>
            <a:r>
              <a:rPr lang="ja-JP" altLang="en-US" dirty="0"/>
              <a:t>１</a:t>
            </a:r>
            <a:r>
              <a:rPr kumimoji="1" lang="ja-JP" altLang="en-US" dirty="0" smtClean="0"/>
              <a:t>／３）</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484784"/>
            <a:ext cx="7776864" cy="5116359"/>
          </a:xfrm>
        </p:spPr>
      </p:pic>
    </p:spTree>
    <p:extLst>
      <p:ext uri="{BB962C8B-B14F-4D97-AF65-F5344CB8AC3E}">
        <p14:creationId xmlns:p14="http://schemas.microsoft.com/office/powerpoint/2010/main" val="3215178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開発中のアプリ画面</a:t>
            </a:r>
            <a:r>
              <a:rPr lang="ja-JP" altLang="en-US" dirty="0" smtClean="0"/>
              <a:t>（２／３）</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471" y="1196752"/>
            <a:ext cx="5408841" cy="5545908"/>
          </a:xfrm>
        </p:spPr>
      </p:pic>
    </p:spTree>
    <p:extLst>
      <p:ext uri="{BB962C8B-B14F-4D97-AF65-F5344CB8AC3E}">
        <p14:creationId xmlns:p14="http://schemas.microsoft.com/office/powerpoint/2010/main" val="41072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628800"/>
            <a:ext cx="8604448" cy="4559553"/>
          </a:xfrm>
          <a:prstGeom prst="rect">
            <a:avLst/>
          </a:prstGeom>
        </p:spPr>
      </p:pic>
      <p:sp>
        <p:nvSpPr>
          <p:cNvPr id="5" name="タイトル 1"/>
          <p:cNvSpPr>
            <a:spLocks noGrp="1"/>
          </p:cNvSpPr>
          <p:nvPr>
            <p:ph type="title"/>
          </p:nvPr>
        </p:nvSpPr>
        <p:spPr/>
        <p:txBody>
          <a:bodyPr/>
          <a:lstStyle/>
          <a:p>
            <a:r>
              <a:rPr lang="ja-JP" altLang="en-US" dirty="0"/>
              <a:t>開発中のアプリ画面</a:t>
            </a:r>
            <a:r>
              <a:rPr lang="ja-JP" altLang="en-US" dirty="0" smtClean="0"/>
              <a:t>（</a:t>
            </a:r>
            <a:r>
              <a:rPr lang="ja-JP" altLang="en-US" dirty="0"/>
              <a:t>３</a:t>
            </a:r>
            <a:r>
              <a:rPr lang="ja-JP" altLang="en-US" dirty="0" smtClean="0"/>
              <a:t>／３）</a:t>
            </a:r>
            <a:endParaRPr kumimoji="1" lang="ja-JP" altLang="en-US" dirty="0"/>
          </a:p>
        </p:txBody>
      </p:sp>
    </p:spTree>
    <p:extLst>
      <p:ext uri="{BB962C8B-B14F-4D97-AF65-F5344CB8AC3E}">
        <p14:creationId xmlns:p14="http://schemas.microsoft.com/office/powerpoint/2010/main" val="975194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アイデアの概要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a:t>大学や企業の</a:t>
            </a:r>
            <a:r>
              <a:rPr lang="ja-JP" altLang="en-US" dirty="0">
                <a:solidFill>
                  <a:srgbClr val="FF0000"/>
                </a:solidFill>
              </a:rPr>
              <a:t>人的リソース（研究者）</a:t>
            </a:r>
            <a:r>
              <a:rPr lang="ja-JP" altLang="en-US" dirty="0"/>
              <a:t>・</a:t>
            </a:r>
            <a:r>
              <a:rPr lang="ja-JP" altLang="en-US" dirty="0">
                <a:solidFill>
                  <a:srgbClr val="FF0000"/>
                </a:solidFill>
              </a:rPr>
              <a:t>研究成果（論文）</a:t>
            </a:r>
            <a:r>
              <a:rPr lang="ja-JP" altLang="en-US" dirty="0"/>
              <a:t>を活用することで、地域（住民、自治体）が抱える課題の解決促進を図るオンラインサービスである。</a:t>
            </a:r>
            <a:endParaRPr kumimoji="1" lang="ja-JP" altLang="en-US" dirty="0"/>
          </a:p>
        </p:txBody>
      </p:sp>
    </p:spTree>
    <p:extLst>
      <p:ext uri="{BB962C8B-B14F-4D97-AF65-F5344CB8AC3E}">
        <p14:creationId xmlns:p14="http://schemas.microsoft.com/office/powerpoint/2010/main" val="354315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本アイデアの背景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a:t>地域課題の解決に資するリソース（研究者、研究成果・論文）は、国内に多数存在するはずで</a:t>
            </a:r>
            <a:r>
              <a:rPr lang="ja-JP" altLang="en-US" dirty="0" smtClean="0"/>
              <a:t>ある。しかし、</a:t>
            </a:r>
            <a:r>
              <a:rPr lang="ja-JP" altLang="en-US" dirty="0"/>
              <a:t>「地域課題の解決」という観点では整理・可視化されて</a:t>
            </a:r>
            <a:r>
              <a:rPr lang="ja-JP" altLang="en-US" dirty="0" smtClean="0"/>
              <a:t>いないため、課題</a:t>
            </a:r>
            <a:r>
              <a:rPr lang="ja-JP" altLang="en-US" dirty="0"/>
              <a:t>解決のための優れた能力を有する</a:t>
            </a:r>
            <a:r>
              <a:rPr lang="ja-JP" altLang="en-US" dirty="0" smtClean="0"/>
              <a:t>リソースが</a:t>
            </a:r>
            <a:r>
              <a:rPr lang="ja-JP" altLang="en-US" dirty="0"/>
              <a:t>埋もれてしまい、日本社会にとって大きな損失となっている。</a:t>
            </a:r>
            <a:endParaRPr kumimoji="1" lang="ja-JP" altLang="en-US" dirty="0"/>
          </a:p>
        </p:txBody>
      </p:sp>
    </p:spTree>
    <p:extLst>
      <p:ext uri="{BB962C8B-B14F-4D97-AF65-F5344CB8AC3E}">
        <p14:creationId xmlns:p14="http://schemas.microsoft.com/office/powerpoint/2010/main" val="211399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本アイデアが目指す社会</a:t>
            </a:r>
            <a:endParaRPr kumimoji="1" lang="ja-JP" altLang="en-US" dirty="0"/>
          </a:p>
        </p:txBody>
      </p:sp>
      <p:sp>
        <p:nvSpPr>
          <p:cNvPr id="3" name="コンテンツ プレースホルダー 2"/>
          <p:cNvSpPr>
            <a:spLocks noGrp="1"/>
          </p:cNvSpPr>
          <p:nvPr>
            <p:ph idx="1"/>
          </p:nvPr>
        </p:nvSpPr>
        <p:spPr/>
        <p:txBody>
          <a:bodyPr/>
          <a:lstStyle/>
          <a:p>
            <a:r>
              <a:rPr lang="ja-JP" altLang="en-US" dirty="0"/>
              <a:t>大学や企業の研究成果と地域の連携を通して、</a:t>
            </a:r>
            <a:r>
              <a:rPr lang="ja-JP" altLang="en-US" dirty="0">
                <a:solidFill>
                  <a:srgbClr val="FF0000"/>
                </a:solidFill>
              </a:rPr>
              <a:t>住みやすい地域社会、国際競争力を持つ地域産業の育成を実現</a:t>
            </a:r>
            <a:r>
              <a:rPr lang="ja-JP" altLang="en-US" dirty="0"/>
              <a:t>する</a:t>
            </a:r>
            <a:r>
              <a:rPr lang="ja-JP" altLang="en-US" dirty="0" smtClean="0"/>
              <a:t>。</a:t>
            </a:r>
            <a:endParaRPr lang="en-US" altLang="ja-JP" dirty="0" smtClean="0"/>
          </a:p>
          <a:p>
            <a:r>
              <a:rPr lang="ja-JP" altLang="en-US" dirty="0" smtClean="0"/>
              <a:t>また</a:t>
            </a:r>
            <a:r>
              <a:rPr lang="ja-JP" altLang="en-US" dirty="0"/>
              <a:t>、地域の子供たちに大学や企業の研究活動に対して関心をもたせ、</a:t>
            </a:r>
            <a:r>
              <a:rPr lang="ja-JP" altLang="en-US" dirty="0">
                <a:solidFill>
                  <a:srgbClr val="FF0000"/>
                </a:solidFill>
              </a:rPr>
              <a:t>将来の研究者やソーシャル起業家を育成。持続的に発展可能な社会を実現</a:t>
            </a:r>
            <a:r>
              <a:rPr lang="ja-JP" altLang="en-US" dirty="0"/>
              <a:t>する。</a:t>
            </a:r>
            <a:endParaRPr kumimoji="1" lang="ja-JP" altLang="en-US" dirty="0"/>
          </a:p>
        </p:txBody>
      </p:sp>
    </p:spTree>
    <p:extLst>
      <p:ext uri="{BB962C8B-B14F-4D97-AF65-F5344CB8AC3E}">
        <p14:creationId xmlns:p14="http://schemas.microsoft.com/office/powerpoint/2010/main" val="142295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本アイデアが解決しようとする課題</a:t>
            </a:r>
            <a:endParaRPr kumimoji="1" lang="ja-JP" altLang="en-US" dirty="0"/>
          </a:p>
        </p:txBody>
      </p:sp>
      <p:sp>
        <p:nvSpPr>
          <p:cNvPr id="3" name="コンテンツ プレースホルダー 2"/>
          <p:cNvSpPr>
            <a:spLocks noGrp="1"/>
          </p:cNvSpPr>
          <p:nvPr>
            <p:ph idx="1"/>
          </p:nvPr>
        </p:nvSpPr>
        <p:spPr>
          <a:xfrm>
            <a:off x="251520" y="1196752"/>
            <a:ext cx="8892480" cy="5472608"/>
          </a:xfrm>
        </p:spPr>
        <p:txBody>
          <a:bodyPr>
            <a:noAutofit/>
          </a:bodyPr>
          <a:lstStyle/>
          <a:p>
            <a:pPr marL="0" indent="0">
              <a:buNone/>
            </a:pPr>
            <a:r>
              <a:rPr lang="ja-JP" altLang="en-US" sz="1600" dirty="0" smtClean="0"/>
              <a:t>（</a:t>
            </a:r>
            <a:r>
              <a:rPr lang="ja-JP" altLang="en-US" sz="1600" dirty="0"/>
              <a:t>１）有効な解決手段・人の発見による課題解決の促進</a:t>
            </a:r>
          </a:p>
          <a:p>
            <a:pPr marL="0" indent="0">
              <a:buNone/>
            </a:pPr>
            <a:r>
              <a:rPr lang="ja-JP" altLang="en-US" sz="1600" dirty="0" smtClean="0"/>
              <a:t>一般的</a:t>
            </a:r>
            <a:r>
              <a:rPr lang="ja-JP" altLang="en-US" sz="1600" dirty="0"/>
              <a:t>な検索エンジンでも、他地域の類似課題や研究者などを検索することができる。しかし、ネット上の情報は整理されていないため、情報を見落としたり、あるいは掲載順位が低い場合には</a:t>
            </a:r>
            <a:r>
              <a:rPr lang="ja-JP" altLang="en-US" sz="1600" dirty="0" smtClean="0"/>
              <a:t>検索結果に</a:t>
            </a:r>
            <a:r>
              <a:rPr lang="ja-JP" altLang="en-US" sz="1600" dirty="0"/>
              <a:t>所望の情報が表示されない場合もある。一方、論文データベースや研究者データベースなど</a:t>
            </a:r>
            <a:r>
              <a:rPr lang="ja-JP" altLang="en-US" sz="1600" dirty="0" smtClean="0"/>
              <a:t>は専門</a:t>
            </a:r>
            <a:r>
              <a:rPr lang="ja-JP" altLang="en-US" sz="1600" dirty="0"/>
              <a:t>知識が必要なため、課題を抱える側（自治体職員、住民など）にとっては利用が難しいという問題がある。本アイデアの実現により、このような</a:t>
            </a:r>
            <a:r>
              <a:rPr lang="ja-JP" altLang="en-US" sz="1600" dirty="0">
                <a:solidFill>
                  <a:srgbClr val="FF0000"/>
                </a:solidFill>
              </a:rPr>
              <a:t>既存の検索システムが抱える問題を解消し、地域課題の解決に資する解決手段・人</a:t>
            </a:r>
            <a:r>
              <a:rPr lang="ja-JP" altLang="en-US" sz="1600" dirty="0" smtClean="0">
                <a:solidFill>
                  <a:srgbClr val="FF0000"/>
                </a:solidFill>
              </a:rPr>
              <a:t>（研究</a:t>
            </a:r>
            <a:r>
              <a:rPr lang="ja-JP" altLang="en-US" sz="1600" dirty="0">
                <a:solidFill>
                  <a:srgbClr val="FF0000"/>
                </a:solidFill>
              </a:rPr>
              <a:t>成果・</a:t>
            </a:r>
            <a:r>
              <a:rPr lang="ja-JP" altLang="en-US" sz="1600" dirty="0" smtClean="0">
                <a:solidFill>
                  <a:srgbClr val="FF0000"/>
                </a:solidFill>
              </a:rPr>
              <a:t>論文、研究者</a:t>
            </a:r>
            <a:r>
              <a:rPr lang="ja-JP" altLang="en-US" sz="1600" dirty="0">
                <a:solidFill>
                  <a:srgbClr val="FF0000"/>
                </a:solidFill>
              </a:rPr>
              <a:t>）</a:t>
            </a:r>
            <a:r>
              <a:rPr lang="ja-JP" altLang="en-US" sz="1600" dirty="0" smtClean="0">
                <a:solidFill>
                  <a:srgbClr val="FF0000"/>
                </a:solidFill>
              </a:rPr>
              <a:t>を</a:t>
            </a:r>
            <a:r>
              <a:rPr lang="ja-JP" altLang="en-US" sz="1600" dirty="0">
                <a:solidFill>
                  <a:srgbClr val="FF0000"/>
                </a:solidFill>
              </a:rPr>
              <a:t>容易に発見することができるよう</a:t>
            </a:r>
            <a:r>
              <a:rPr lang="ja-JP" altLang="en-US" sz="1600" dirty="0" smtClean="0">
                <a:solidFill>
                  <a:srgbClr val="FF0000"/>
                </a:solidFill>
              </a:rPr>
              <a:t>に</a:t>
            </a:r>
            <a:r>
              <a:rPr lang="ja-JP" altLang="en-US" sz="1600" dirty="0">
                <a:solidFill>
                  <a:srgbClr val="FF0000"/>
                </a:solidFill>
              </a:rPr>
              <a:t>する</a:t>
            </a:r>
            <a:r>
              <a:rPr lang="ja-JP" altLang="en-US" sz="1600" dirty="0" smtClean="0"/>
              <a:t>。</a:t>
            </a:r>
            <a:endParaRPr lang="ja-JP" altLang="en-US" sz="1600" dirty="0"/>
          </a:p>
          <a:p>
            <a:pPr marL="0" indent="0">
              <a:buNone/>
            </a:pPr>
            <a:endParaRPr lang="ja-JP" altLang="en-US" sz="1600" dirty="0"/>
          </a:p>
          <a:p>
            <a:pPr marL="0" indent="0">
              <a:buNone/>
            </a:pPr>
            <a:r>
              <a:rPr lang="ja-JP" altLang="en-US" sz="1600" dirty="0"/>
              <a:t>（２）地域間の情報共有や連携促進による効率化</a:t>
            </a:r>
          </a:p>
          <a:p>
            <a:pPr marL="0" indent="0">
              <a:buNone/>
            </a:pPr>
            <a:r>
              <a:rPr lang="ja-JP" altLang="en-US" sz="1600" dirty="0"/>
              <a:t>現在でも、自治体と地元の大学や企業との連携による地域課題解決のための活動は行われてはいるが、異なる地域間の情報共有・連携については十分とはいえない状況である。そのため、類似した地域課題に対して個別に取組むなどの非効率がしばしば生じている。本アイデアで</a:t>
            </a:r>
            <a:r>
              <a:rPr lang="ja-JP" altLang="en-US" sz="1600" dirty="0" smtClean="0"/>
              <a:t>は、</a:t>
            </a:r>
            <a:r>
              <a:rPr lang="ja-JP" altLang="en-US" sz="1600" dirty="0" smtClean="0">
                <a:solidFill>
                  <a:srgbClr val="FF0000"/>
                </a:solidFill>
              </a:rPr>
              <a:t>地域間の情報</a:t>
            </a:r>
            <a:r>
              <a:rPr lang="ja-JP" altLang="en-US" sz="1600" dirty="0">
                <a:solidFill>
                  <a:srgbClr val="FF0000"/>
                </a:solidFill>
              </a:rPr>
              <a:t>共有や連携を促す仕組みを整備することで、効率的な課題解決を実現</a:t>
            </a:r>
            <a:r>
              <a:rPr lang="ja-JP" altLang="en-US" sz="1600" dirty="0"/>
              <a:t>する。</a:t>
            </a:r>
          </a:p>
          <a:p>
            <a:endParaRPr lang="ja-JP" altLang="en-US" sz="1600" dirty="0"/>
          </a:p>
          <a:p>
            <a:pPr marL="0" indent="0">
              <a:buNone/>
            </a:pPr>
            <a:r>
              <a:rPr lang="ja-JP" altLang="en-US" sz="1600" dirty="0"/>
              <a:t>（３）研究成果の社会還元の促進</a:t>
            </a:r>
          </a:p>
          <a:p>
            <a:pPr marL="0" indent="0">
              <a:buNone/>
            </a:pPr>
            <a:r>
              <a:rPr lang="ja-JP" altLang="en-US" sz="1600" dirty="0"/>
              <a:t>企業ばかりではなく、大学においても</a:t>
            </a:r>
            <a:r>
              <a:rPr lang="ja-JP" altLang="en-US" sz="1600" dirty="0">
                <a:solidFill>
                  <a:srgbClr val="FF0000"/>
                </a:solidFill>
              </a:rPr>
              <a:t>「研究成果の社会還元」</a:t>
            </a:r>
            <a:r>
              <a:rPr lang="ja-JP" altLang="en-US" sz="1600" dirty="0"/>
              <a:t>を強く求められるようになってきている。「社会還元」の出口とは主に産業界（ビジネス）を念頭においたものであるが、今後はソーシャル企業（地域課題の解決を業とする企業）という概念の浸透とともに、地域社会に果たす役割が一層求められる。しかし、現状では地域課題と研究成果のマッチングをする基盤が整備されているとは言い難い状況である。本アイデアでは</a:t>
            </a:r>
            <a:r>
              <a:rPr lang="ja-JP" altLang="en-US" sz="1600" dirty="0">
                <a:solidFill>
                  <a:srgbClr val="FF0000"/>
                </a:solidFill>
              </a:rPr>
              <a:t>、地域課題と研究成果のマッチングの仕組みを整備することによって、研究成果の社会への還元を促進</a:t>
            </a:r>
            <a:r>
              <a:rPr lang="ja-JP" altLang="en-US" sz="1600" dirty="0"/>
              <a:t>する。</a:t>
            </a:r>
            <a:endParaRPr kumimoji="1" lang="ja-JP" altLang="en-US" sz="1600" dirty="0"/>
          </a:p>
        </p:txBody>
      </p:sp>
    </p:spTree>
    <p:extLst>
      <p:ext uri="{BB962C8B-B14F-4D97-AF65-F5344CB8AC3E}">
        <p14:creationId xmlns:p14="http://schemas.microsoft.com/office/powerpoint/2010/main" val="2899984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ホームベース 50"/>
          <p:cNvSpPr/>
          <p:nvPr/>
        </p:nvSpPr>
        <p:spPr>
          <a:xfrm flipH="1">
            <a:off x="5580112" y="1293032"/>
            <a:ext cx="1745085" cy="4317559"/>
          </a:xfrm>
          <a:prstGeom prst="homePlate">
            <a:avLst>
              <a:gd name="adj" fmla="val 15753"/>
            </a:avLst>
          </a:prstGeom>
          <a:solidFill>
            <a:srgbClr val="FF0000">
              <a:alpha val="4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ホームベース 31"/>
          <p:cNvSpPr/>
          <p:nvPr/>
        </p:nvSpPr>
        <p:spPr>
          <a:xfrm>
            <a:off x="1652835" y="1293032"/>
            <a:ext cx="1745085" cy="4414869"/>
          </a:xfrm>
          <a:prstGeom prst="homePlate">
            <a:avLst>
              <a:gd name="adj" fmla="val 15753"/>
            </a:avLst>
          </a:prstGeom>
          <a:solidFill>
            <a:srgbClr val="33CCCC">
              <a:alpha val="482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036" y="2108967"/>
            <a:ext cx="958403" cy="694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タイトル 1"/>
          <p:cNvSpPr txBox="1">
            <a:spLocks/>
          </p:cNvSpPr>
          <p:nvPr/>
        </p:nvSpPr>
        <p:spPr>
          <a:xfrm>
            <a:off x="-137954" y="1412776"/>
            <a:ext cx="1973650" cy="5715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smtClean="0">
                <a:latin typeface="HGP創英角ﾎﾟｯﾌﾟ体" panose="040B0A00000000000000" pitchFamily="50" charset="-128"/>
                <a:ea typeface="HGP創英角ﾎﾟｯﾌﾟ体" panose="040B0A00000000000000" pitchFamily="50" charset="-128"/>
              </a:rPr>
              <a:t>全国の</a:t>
            </a:r>
            <a:endParaRPr lang="en-US" altLang="ja-JP" sz="2000" dirty="0" smtClean="0">
              <a:latin typeface="HGP創英角ﾎﾟｯﾌﾟ体" panose="040B0A00000000000000" pitchFamily="50" charset="-128"/>
              <a:ea typeface="HGP創英角ﾎﾟｯﾌﾟ体" panose="040B0A00000000000000" pitchFamily="50" charset="-128"/>
            </a:endParaRPr>
          </a:p>
          <a:p>
            <a:r>
              <a:rPr lang="ja-JP" altLang="en-US" sz="2000" dirty="0" smtClean="0">
                <a:latin typeface="HGP創英角ﾎﾟｯﾌﾟ体" panose="040B0A00000000000000" pitchFamily="50" charset="-128"/>
                <a:ea typeface="HGP創英角ﾎﾟｯﾌﾟ体" panose="040B0A00000000000000" pitchFamily="50" charset="-128"/>
              </a:rPr>
              <a:t>市民・自治体</a:t>
            </a:r>
            <a:endParaRPr lang="ja-JP" altLang="en-US" sz="2000" dirty="0">
              <a:latin typeface="HGP創英角ﾎﾟｯﾌﾟ体" panose="040B0A00000000000000" pitchFamily="50" charset="-128"/>
              <a:ea typeface="HGP創英角ﾎﾟｯﾌﾟ体" panose="040B0A00000000000000" pitchFamily="50" charset="-128"/>
            </a:endParaRPr>
          </a:p>
        </p:txBody>
      </p:sp>
      <p:sp>
        <p:nvSpPr>
          <p:cNvPr id="23" name="正方形/長方形 22"/>
          <p:cNvSpPr/>
          <p:nvPr/>
        </p:nvSpPr>
        <p:spPr>
          <a:xfrm>
            <a:off x="251520" y="1200170"/>
            <a:ext cx="1224135" cy="4456514"/>
          </a:xfrm>
          <a:prstGeom prst="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3481085" y="1264196"/>
            <a:ext cx="1967487" cy="43924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タイトル 1"/>
          <p:cNvSpPr txBox="1">
            <a:spLocks/>
          </p:cNvSpPr>
          <p:nvPr/>
        </p:nvSpPr>
        <p:spPr>
          <a:xfrm>
            <a:off x="3275856" y="769268"/>
            <a:ext cx="2435795"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smtClean="0">
                <a:solidFill>
                  <a:srgbClr val="FF0000"/>
                </a:solidFill>
                <a:latin typeface="HGP創英角ﾎﾟｯﾌﾟ体" panose="040B0A00000000000000" pitchFamily="50" charset="-128"/>
                <a:ea typeface="HGP創英角ﾎﾟｯﾌﾟ体" panose="040B0A00000000000000" pitchFamily="50" charset="-128"/>
              </a:rPr>
              <a:t>本システム</a:t>
            </a:r>
            <a:endParaRPr lang="ja-JP" altLang="en-US" sz="2000" dirty="0">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31" name="タイトル 1"/>
          <p:cNvSpPr txBox="1">
            <a:spLocks/>
          </p:cNvSpPr>
          <p:nvPr/>
        </p:nvSpPr>
        <p:spPr>
          <a:xfrm>
            <a:off x="1391081" y="1268760"/>
            <a:ext cx="2006840"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800" dirty="0" smtClean="0">
                <a:latin typeface="HGP創英角ﾎﾟｯﾌﾟ体" panose="040B0A00000000000000" pitchFamily="50" charset="-128"/>
                <a:ea typeface="HGP創英角ﾎﾟｯﾌﾟ体" panose="040B0A00000000000000" pitchFamily="50" charset="-128"/>
              </a:rPr>
              <a:t>類似の課題</a:t>
            </a:r>
            <a:endParaRPr lang="en-US" altLang="ja-JP" sz="1800" dirty="0" smtClean="0">
              <a:latin typeface="HGP創英角ﾎﾟｯﾌﾟ体" panose="040B0A00000000000000" pitchFamily="50" charset="-128"/>
              <a:ea typeface="HGP創英角ﾎﾟｯﾌﾟ体" panose="040B0A00000000000000" pitchFamily="50" charset="-128"/>
            </a:endParaRPr>
          </a:p>
          <a:p>
            <a:r>
              <a:rPr lang="ja-JP" altLang="en-US" sz="1800" dirty="0" smtClean="0">
                <a:latin typeface="HGP創英角ﾎﾟｯﾌﾟ体" panose="040B0A00000000000000" pitchFamily="50" charset="-128"/>
                <a:ea typeface="HGP創英角ﾎﾟｯﾌﾟ体" panose="040B0A00000000000000" pitchFamily="50" charset="-128"/>
              </a:rPr>
              <a:t>を探す</a:t>
            </a:r>
            <a:endParaRPr lang="en-US" altLang="ja-JP" sz="1800" dirty="0" smtClean="0">
              <a:latin typeface="HGP創英角ﾎﾟｯﾌﾟ体" panose="040B0A00000000000000" pitchFamily="50" charset="-128"/>
              <a:ea typeface="HGP創英角ﾎﾟｯﾌﾟ体" panose="040B0A00000000000000" pitchFamily="50" charset="-128"/>
            </a:endParaRPr>
          </a:p>
        </p:txBody>
      </p:sp>
      <p:sp>
        <p:nvSpPr>
          <p:cNvPr id="33" name="タイトル 1"/>
          <p:cNvSpPr txBox="1">
            <a:spLocks/>
          </p:cNvSpPr>
          <p:nvPr/>
        </p:nvSpPr>
        <p:spPr>
          <a:xfrm>
            <a:off x="1413032" y="1942748"/>
            <a:ext cx="2006840"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800" dirty="0" smtClean="0">
                <a:latin typeface="HGP創英角ﾎﾟｯﾌﾟ体" panose="040B0A00000000000000" pitchFamily="50" charset="-128"/>
                <a:ea typeface="HGP創英角ﾎﾟｯﾌﾟ体" panose="040B0A00000000000000" pitchFamily="50" charset="-128"/>
              </a:rPr>
              <a:t>解決策を探す</a:t>
            </a:r>
            <a:endParaRPr lang="en-US" altLang="ja-JP" sz="1800" dirty="0" smtClean="0">
              <a:latin typeface="HGP創英角ﾎﾟｯﾌﾟ体" panose="040B0A00000000000000" pitchFamily="50" charset="-128"/>
              <a:ea typeface="HGP創英角ﾎﾟｯﾌﾟ体" panose="040B0A00000000000000" pitchFamily="50" charset="-128"/>
            </a:endParaRPr>
          </a:p>
        </p:txBody>
      </p:sp>
      <p:sp>
        <p:nvSpPr>
          <p:cNvPr id="34" name="タイトル 1"/>
          <p:cNvSpPr txBox="1">
            <a:spLocks/>
          </p:cNvSpPr>
          <p:nvPr/>
        </p:nvSpPr>
        <p:spPr>
          <a:xfrm>
            <a:off x="1525712" y="2662828"/>
            <a:ext cx="1656185"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800" dirty="0" smtClean="0">
                <a:latin typeface="HGP創英角ﾎﾟｯﾌﾟ体" panose="040B0A00000000000000" pitchFamily="50" charset="-128"/>
                <a:ea typeface="HGP創英角ﾎﾟｯﾌﾟ体" panose="040B0A00000000000000" pitchFamily="50" charset="-128"/>
              </a:rPr>
              <a:t>解決できる</a:t>
            </a:r>
            <a:endParaRPr lang="en-US" altLang="ja-JP" sz="1800" dirty="0" smtClean="0">
              <a:latin typeface="HGP創英角ﾎﾟｯﾌﾟ体" panose="040B0A00000000000000" pitchFamily="50" charset="-128"/>
              <a:ea typeface="HGP創英角ﾎﾟｯﾌﾟ体" panose="040B0A00000000000000" pitchFamily="50" charset="-128"/>
            </a:endParaRPr>
          </a:p>
          <a:p>
            <a:r>
              <a:rPr lang="ja-JP" altLang="en-US" sz="1800" dirty="0" smtClean="0">
                <a:latin typeface="HGP創英角ﾎﾟｯﾌﾟ体" panose="040B0A00000000000000" pitchFamily="50" charset="-128"/>
                <a:ea typeface="HGP創英角ﾎﾟｯﾌﾟ体" panose="040B0A00000000000000" pitchFamily="50" charset="-128"/>
              </a:rPr>
              <a:t>人を探す</a:t>
            </a:r>
            <a:endParaRPr lang="en-US" altLang="ja-JP" sz="1800" dirty="0" smtClean="0">
              <a:latin typeface="HGP創英角ﾎﾟｯﾌﾟ体" panose="040B0A00000000000000" pitchFamily="50" charset="-128"/>
              <a:ea typeface="HGP創英角ﾎﾟｯﾌﾟ体" panose="040B0A00000000000000" pitchFamily="50" charset="-128"/>
            </a:endParaRPr>
          </a:p>
        </p:txBody>
      </p:sp>
      <p:sp>
        <p:nvSpPr>
          <p:cNvPr id="35" name="タイトル 1"/>
          <p:cNvSpPr txBox="1">
            <a:spLocks/>
          </p:cNvSpPr>
          <p:nvPr/>
        </p:nvSpPr>
        <p:spPr>
          <a:xfrm>
            <a:off x="1588359" y="3454916"/>
            <a:ext cx="1656185" cy="715516"/>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800" dirty="0" smtClean="0">
                <a:latin typeface="HGP創英角ﾎﾟｯﾌﾟ体" panose="040B0A00000000000000" pitchFamily="50" charset="-128"/>
                <a:ea typeface="HGP創英角ﾎﾟｯﾌﾟ体" panose="040B0A00000000000000" pitchFamily="50" charset="-128"/>
              </a:rPr>
              <a:t>課題解決の</a:t>
            </a:r>
            <a:endParaRPr lang="en-US" altLang="ja-JP" sz="1800" dirty="0" smtClean="0">
              <a:latin typeface="HGP創英角ﾎﾟｯﾌﾟ体" panose="040B0A00000000000000" pitchFamily="50" charset="-128"/>
              <a:ea typeface="HGP創英角ﾎﾟｯﾌﾟ体" panose="040B0A00000000000000" pitchFamily="50" charset="-128"/>
            </a:endParaRPr>
          </a:p>
          <a:p>
            <a:r>
              <a:rPr lang="ja-JP" altLang="en-US" sz="1800" dirty="0" smtClean="0">
                <a:latin typeface="HGP創英角ﾎﾟｯﾌﾟ体" panose="040B0A00000000000000" pitchFamily="50" charset="-128"/>
                <a:ea typeface="HGP創英角ﾎﾟｯﾌﾟ体" panose="040B0A00000000000000" pitchFamily="50" charset="-128"/>
              </a:rPr>
              <a:t>提案を公募</a:t>
            </a:r>
            <a:r>
              <a:rPr lang="ja-JP" altLang="en-US" sz="1800" dirty="0">
                <a:latin typeface="HGP創英角ﾎﾟｯﾌﾟ体" panose="040B0A00000000000000" pitchFamily="50" charset="-128"/>
                <a:ea typeface="HGP創英角ﾎﾟｯﾌﾟ体" panose="040B0A00000000000000" pitchFamily="50" charset="-128"/>
              </a:rPr>
              <a:t>する</a:t>
            </a:r>
            <a:endParaRPr lang="en-US" altLang="ja-JP" sz="1800" dirty="0" smtClean="0">
              <a:latin typeface="HGP創英角ﾎﾟｯﾌﾟ体" panose="040B0A00000000000000" pitchFamily="50" charset="-128"/>
              <a:ea typeface="HGP創英角ﾎﾟｯﾌﾟ体" panose="040B0A00000000000000" pitchFamily="50" charset="-128"/>
            </a:endParaRPr>
          </a:p>
        </p:txBody>
      </p:sp>
      <p:sp>
        <p:nvSpPr>
          <p:cNvPr id="36" name="タイトル 1"/>
          <p:cNvSpPr txBox="1">
            <a:spLocks/>
          </p:cNvSpPr>
          <p:nvPr/>
        </p:nvSpPr>
        <p:spPr>
          <a:xfrm>
            <a:off x="1525713" y="4174996"/>
            <a:ext cx="1656185"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800" dirty="0" smtClean="0">
                <a:latin typeface="HGP創英角ﾎﾟｯﾌﾟ体" panose="040B0A00000000000000" pitchFamily="50" charset="-128"/>
                <a:ea typeface="HGP創英角ﾎﾟｯﾌﾟ体" panose="040B0A00000000000000" pitchFamily="50" charset="-128"/>
              </a:rPr>
              <a:t>研究者を</a:t>
            </a:r>
            <a:endParaRPr lang="en-US" altLang="ja-JP" sz="1800" dirty="0" smtClean="0">
              <a:latin typeface="HGP創英角ﾎﾟｯﾌﾟ体" panose="040B0A00000000000000" pitchFamily="50" charset="-128"/>
              <a:ea typeface="HGP創英角ﾎﾟｯﾌﾟ体" panose="040B0A00000000000000" pitchFamily="50" charset="-128"/>
            </a:endParaRPr>
          </a:p>
          <a:p>
            <a:r>
              <a:rPr lang="ja-JP" altLang="en-US" sz="1800" dirty="0" smtClean="0">
                <a:latin typeface="HGP創英角ﾎﾟｯﾌﾟ体" panose="040B0A00000000000000" pitchFamily="50" charset="-128"/>
                <a:ea typeface="HGP創英角ﾎﾟｯﾌﾟ体" panose="040B0A00000000000000" pitchFamily="50" charset="-128"/>
              </a:rPr>
              <a:t>応援する</a:t>
            </a:r>
            <a:endParaRPr lang="en-US" altLang="ja-JP" sz="1800" dirty="0" smtClean="0">
              <a:latin typeface="HGP創英角ﾎﾟｯﾌﾟ体" panose="040B0A00000000000000" pitchFamily="50" charset="-128"/>
              <a:ea typeface="HGP創英角ﾎﾟｯﾌﾟ体" panose="040B0A00000000000000" pitchFamily="50" charset="-128"/>
            </a:endParaRPr>
          </a:p>
        </p:txBody>
      </p:sp>
      <p:sp>
        <p:nvSpPr>
          <p:cNvPr id="37" name="正方形/長方形 36"/>
          <p:cNvSpPr/>
          <p:nvPr/>
        </p:nvSpPr>
        <p:spPr>
          <a:xfrm>
            <a:off x="7523977" y="2276872"/>
            <a:ext cx="1224135" cy="691243"/>
          </a:xfrm>
          <a:prstGeom prst="rect">
            <a:avLst/>
          </a:prstGeom>
          <a:no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大学・民間研究機関</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38" name="タイトル 1"/>
          <p:cNvSpPr txBox="1">
            <a:spLocks/>
          </p:cNvSpPr>
          <p:nvPr/>
        </p:nvSpPr>
        <p:spPr>
          <a:xfrm>
            <a:off x="1525713" y="4895076"/>
            <a:ext cx="1656185"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800" dirty="0" smtClean="0">
                <a:latin typeface="HGP創英角ﾎﾟｯﾌﾟ体" panose="040B0A00000000000000" pitchFamily="50" charset="-128"/>
                <a:ea typeface="HGP創英角ﾎﾟｯﾌﾟ体" panose="040B0A00000000000000" pitchFamily="50" charset="-128"/>
              </a:rPr>
              <a:t>実験に</a:t>
            </a:r>
            <a:endParaRPr lang="en-US" altLang="ja-JP" sz="1800" dirty="0" smtClean="0">
              <a:latin typeface="HGP創英角ﾎﾟｯﾌﾟ体" panose="040B0A00000000000000" pitchFamily="50" charset="-128"/>
              <a:ea typeface="HGP創英角ﾎﾟｯﾌﾟ体" panose="040B0A00000000000000" pitchFamily="50" charset="-128"/>
            </a:endParaRPr>
          </a:p>
          <a:p>
            <a:r>
              <a:rPr lang="ja-JP" altLang="en-US" sz="1800" dirty="0" smtClean="0">
                <a:latin typeface="HGP創英角ﾎﾟｯﾌﾟ体" panose="040B0A00000000000000" pitchFamily="50" charset="-128"/>
                <a:ea typeface="HGP創英角ﾎﾟｯﾌﾟ体" panose="040B0A00000000000000" pitchFamily="50" charset="-128"/>
              </a:rPr>
              <a:t>協力する</a:t>
            </a:r>
            <a:endParaRPr lang="en-US" altLang="ja-JP" sz="1800" dirty="0" smtClean="0">
              <a:latin typeface="HGP創英角ﾎﾟｯﾌﾟ体" panose="040B0A00000000000000" pitchFamily="50" charset="-128"/>
              <a:ea typeface="HGP創英角ﾎﾟｯﾌﾟ体" panose="040B0A00000000000000" pitchFamily="50" charset="-128"/>
            </a:endParaRPr>
          </a:p>
        </p:txBody>
      </p:sp>
      <p:sp>
        <p:nvSpPr>
          <p:cNvPr id="40" name="正方形/長方形 39"/>
          <p:cNvSpPr/>
          <p:nvPr/>
        </p:nvSpPr>
        <p:spPr>
          <a:xfrm>
            <a:off x="7524329" y="3961893"/>
            <a:ext cx="1224135" cy="691243"/>
          </a:xfrm>
          <a:prstGeom prst="rect">
            <a:avLst/>
          </a:prstGeom>
          <a:no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ソーシャル</a:t>
            </a:r>
            <a:endPar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企業</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41" name="タイトル 1"/>
          <p:cNvSpPr txBox="1">
            <a:spLocks/>
          </p:cNvSpPr>
          <p:nvPr/>
        </p:nvSpPr>
        <p:spPr>
          <a:xfrm>
            <a:off x="5863172" y="1844824"/>
            <a:ext cx="1380629"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800" dirty="0" smtClean="0">
                <a:latin typeface="HGP創英角ﾎﾟｯﾌﾟ体" panose="040B0A00000000000000" pitchFamily="50" charset="-128"/>
                <a:ea typeface="HGP創英角ﾎﾟｯﾌﾟ体" panose="040B0A00000000000000" pitchFamily="50" charset="-128"/>
              </a:rPr>
              <a:t>地域ニーズ</a:t>
            </a:r>
            <a:endParaRPr lang="en-US" altLang="ja-JP" sz="1800" dirty="0" smtClean="0">
              <a:latin typeface="HGP創英角ﾎﾟｯﾌﾟ体" panose="040B0A00000000000000" pitchFamily="50" charset="-128"/>
              <a:ea typeface="HGP創英角ﾎﾟｯﾌﾟ体" panose="040B0A00000000000000" pitchFamily="50" charset="-128"/>
            </a:endParaRPr>
          </a:p>
          <a:p>
            <a:r>
              <a:rPr lang="ja-JP" altLang="en-US" sz="1800" dirty="0" smtClean="0">
                <a:latin typeface="HGP創英角ﾎﾟｯﾌﾟ体" panose="040B0A00000000000000" pitchFamily="50" charset="-128"/>
                <a:ea typeface="HGP創英角ﾎﾟｯﾌﾟ体" panose="040B0A00000000000000" pitchFamily="50" charset="-128"/>
              </a:rPr>
              <a:t>を探す</a:t>
            </a:r>
            <a:endParaRPr lang="en-US" altLang="ja-JP" sz="1800" dirty="0" smtClean="0">
              <a:latin typeface="HGP創英角ﾎﾟｯﾌﾟ体" panose="040B0A00000000000000" pitchFamily="50" charset="-128"/>
              <a:ea typeface="HGP創英角ﾎﾟｯﾌﾟ体" panose="040B0A00000000000000" pitchFamily="50" charset="-128"/>
            </a:endParaRPr>
          </a:p>
        </p:txBody>
      </p:sp>
      <p:sp>
        <p:nvSpPr>
          <p:cNvPr id="42" name="タイトル 1"/>
          <p:cNvSpPr txBox="1">
            <a:spLocks/>
          </p:cNvSpPr>
          <p:nvPr/>
        </p:nvSpPr>
        <p:spPr>
          <a:xfrm>
            <a:off x="5875649" y="2636912"/>
            <a:ext cx="1380629"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800" dirty="0" smtClean="0">
                <a:latin typeface="HGP創英角ﾎﾟｯﾌﾟ体" panose="040B0A00000000000000" pitchFamily="50" charset="-128"/>
                <a:ea typeface="HGP創英角ﾎﾟｯﾌﾟ体" panose="040B0A00000000000000" pitchFamily="50" charset="-128"/>
              </a:rPr>
              <a:t>解決策を</a:t>
            </a:r>
            <a:endParaRPr lang="en-US" altLang="ja-JP" sz="1800" dirty="0" smtClean="0">
              <a:latin typeface="HGP創英角ﾎﾟｯﾌﾟ体" panose="040B0A00000000000000" pitchFamily="50" charset="-128"/>
              <a:ea typeface="HGP創英角ﾎﾟｯﾌﾟ体" panose="040B0A00000000000000" pitchFamily="50" charset="-128"/>
            </a:endParaRPr>
          </a:p>
          <a:p>
            <a:r>
              <a:rPr lang="ja-JP" altLang="en-US" sz="1800" dirty="0" smtClean="0">
                <a:latin typeface="HGP創英角ﾎﾟｯﾌﾟ体" panose="040B0A00000000000000" pitchFamily="50" charset="-128"/>
                <a:ea typeface="HGP創英角ﾎﾟｯﾌﾟ体" panose="040B0A00000000000000" pitchFamily="50" charset="-128"/>
              </a:rPr>
              <a:t>提案する</a:t>
            </a:r>
            <a:endParaRPr lang="en-US" altLang="ja-JP" sz="1800" dirty="0" smtClean="0">
              <a:latin typeface="HGP創英角ﾎﾟｯﾌﾟ体" panose="040B0A00000000000000" pitchFamily="50" charset="-128"/>
              <a:ea typeface="HGP創英角ﾎﾟｯﾌﾟ体" panose="040B0A00000000000000" pitchFamily="50" charset="-128"/>
            </a:endParaRPr>
          </a:p>
        </p:txBody>
      </p:sp>
      <p:sp>
        <p:nvSpPr>
          <p:cNvPr id="45" name="タイトル 1"/>
          <p:cNvSpPr txBox="1">
            <a:spLocks/>
          </p:cNvSpPr>
          <p:nvPr/>
        </p:nvSpPr>
        <p:spPr>
          <a:xfrm>
            <a:off x="5863172" y="3573016"/>
            <a:ext cx="1380629"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800" dirty="0" smtClean="0">
                <a:latin typeface="HGP創英角ﾎﾟｯﾌﾟ体" panose="040B0A00000000000000" pitchFamily="50" charset="-128"/>
                <a:ea typeface="HGP創英角ﾎﾟｯﾌﾟ体" panose="040B0A00000000000000" pitchFamily="50" charset="-128"/>
              </a:rPr>
              <a:t>実験協力</a:t>
            </a:r>
            <a:endParaRPr lang="en-US" altLang="ja-JP" sz="1800" dirty="0" smtClean="0">
              <a:latin typeface="HGP創英角ﾎﾟｯﾌﾟ体" panose="040B0A00000000000000" pitchFamily="50" charset="-128"/>
              <a:ea typeface="HGP創英角ﾎﾟｯﾌﾟ体" panose="040B0A00000000000000" pitchFamily="50" charset="-128"/>
            </a:endParaRPr>
          </a:p>
          <a:p>
            <a:r>
              <a:rPr lang="ja-JP" altLang="en-US" sz="1800" dirty="0" smtClean="0">
                <a:latin typeface="HGP創英角ﾎﾟｯﾌﾟ体" panose="040B0A00000000000000" pitchFamily="50" charset="-128"/>
                <a:ea typeface="HGP創英角ﾎﾟｯﾌﾟ体" panose="040B0A00000000000000" pitchFamily="50" charset="-128"/>
              </a:rPr>
              <a:t>募集</a:t>
            </a:r>
            <a:endParaRPr lang="en-US" altLang="ja-JP" sz="1800" dirty="0" smtClean="0">
              <a:latin typeface="HGP創英角ﾎﾟｯﾌﾟ体" panose="040B0A00000000000000" pitchFamily="50" charset="-128"/>
              <a:ea typeface="HGP創英角ﾎﾟｯﾌﾟ体" panose="040B0A00000000000000" pitchFamily="50" charset="-128"/>
            </a:endParaRPr>
          </a:p>
        </p:txBody>
      </p:sp>
      <p:cxnSp>
        <p:nvCxnSpPr>
          <p:cNvPr id="47" name="直線矢印コネクタ 46"/>
          <p:cNvCxnSpPr>
            <a:stCxn id="37" idx="2"/>
            <a:endCxn id="40" idx="0"/>
          </p:cNvCxnSpPr>
          <p:nvPr/>
        </p:nvCxnSpPr>
        <p:spPr>
          <a:xfrm>
            <a:off x="8136045" y="2968115"/>
            <a:ext cx="352" cy="993778"/>
          </a:xfrm>
          <a:prstGeom prst="straightConnector1">
            <a:avLst/>
          </a:prstGeom>
          <a:ln w="76200">
            <a:solidFill>
              <a:srgbClr val="009999"/>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7411035" y="1210893"/>
            <a:ext cx="1481445" cy="4456514"/>
          </a:xfrm>
          <a:prstGeom prst="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201" y="3852008"/>
            <a:ext cx="958403" cy="694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タイトル 1"/>
          <p:cNvSpPr txBox="1">
            <a:spLocks/>
          </p:cNvSpPr>
          <p:nvPr/>
        </p:nvSpPr>
        <p:spPr>
          <a:xfrm>
            <a:off x="2462563" y="6246185"/>
            <a:ext cx="4374533"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smtClean="0">
                <a:latin typeface="HGP創英角ﾎﾟｯﾌﾟ体" panose="040B0A00000000000000" pitchFamily="50" charset="-128"/>
                <a:ea typeface="HGP創英角ﾎﾟｯﾌﾟ体" panose="040B0A00000000000000" pitchFamily="50" charset="-128"/>
              </a:rPr>
              <a:t>将来の研究者・ソーシャル起業家</a:t>
            </a:r>
            <a:endParaRPr lang="ja-JP" altLang="en-US" sz="2000" dirty="0">
              <a:latin typeface="HGP創英角ﾎﾟｯﾌﾟ体" panose="040B0A00000000000000" pitchFamily="50" charset="-128"/>
              <a:ea typeface="HGP創英角ﾎﾟｯﾌﾟ体" panose="040B0A00000000000000" pitchFamily="50" charset="-128"/>
            </a:endParaRPr>
          </a:p>
        </p:txBody>
      </p:sp>
      <p:cxnSp>
        <p:nvCxnSpPr>
          <p:cNvPr id="56" name="直線矢印コネクタ 55"/>
          <p:cNvCxnSpPr>
            <a:stCxn id="1026" idx="2"/>
            <a:endCxn id="54" idx="0"/>
          </p:cNvCxnSpPr>
          <p:nvPr/>
        </p:nvCxnSpPr>
        <p:spPr>
          <a:xfrm flipH="1">
            <a:off x="880403" y="2803949"/>
            <a:ext cx="3835" cy="1048059"/>
          </a:xfrm>
          <a:prstGeom prst="straightConnector1">
            <a:avLst/>
          </a:prstGeom>
          <a:ln w="76200">
            <a:solidFill>
              <a:srgbClr val="009999"/>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3"/>
            <a:endCxn id="52" idx="1"/>
          </p:cNvCxnSpPr>
          <p:nvPr/>
        </p:nvCxnSpPr>
        <p:spPr>
          <a:xfrm>
            <a:off x="1475655" y="3428427"/>
            <a:ext cx="5935380" cy="10723"/>
          </a:xfrm>
          <a:prstGeom prst="straightConnector1">
            <a:avLst/>
          </a:prstGeom>
          <a:ln w="76200">
            <a:solidFill>
              <a:srgbClr val="009999"/>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71" name="グループ化 70"/>
          <p:cNvGrpSpPr/>
          <p:nvPr/>
        </p:nvGrpSpPr>
        <p:grpSpPr>
          <a:xfrm>
            <a:off x="7929557" y="3293306"/>
            <a:ext cx="412973" cy="321392"/>
            <a:chOff x="5711651" y="260648"/>
            <a:chExt cx="588541" cy="436612"/>
          </a:xfrm>
        </p:grpSpPr>
        <p:sp>
          <p:nvSpPr>
            <p:cNvPr id="68" name="角丸四角形 67"/>
            <p:cNvSpPr/>
            <p:nvPr/>
          </p:nvSpPr>
          <p:spPr>
            <a:xfrm>
              <a:off x="5711651" y="260648"/>
              <a:ext cx="351136" cy="436612"/>
            </a:xfrm>
            <a:prstGeom prst="roundRect">
              <a:avLst/>
            </a:prstGeom>
            <a:solidFill>
              <a:srgbClr val="00999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p:cNvSpPr/>
            <p:nvPr/>
          </p:nvSpPr>
          <p:spPr>
            <a:xfrm>
              <a:off x="5949056" y="260648"/>
              <a:ext cx="351136" cy="436612"/>
            </a:xfrm>
            <a:prstGeom prst="roundRect">
              <a:avLst/>
            </a:prstGeom>
            <a:solidFill>
              <a:srgbClr val="FF505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p:cNvGrpSpPr/>
          <p:nvPr/>
        </p:nvGrpSpPr>
        <p:grpSpPr>
          <a:xfrm>
            <a:off x="4236858" y="3251624"/>
            <a:ext cx="412973" cy="321392"/>
            <a:chOff x="5711651" y="260648"/>
            <a:chExt cx="588541" cy="436612"/>
          </a:xfrm>
        </p:grpSpPr>
        <p:sp>
          <p:nvSpPr>
            <p:cNvPr id="74" name="角丸四角形 73"/>
            <p:cNvSpPr/>
            <p:nvPr/>
          </p:nvSpPr>
          <p:spPr>
            <a:xfrm>
              <a:off x="5711651" y="260648"/>
              <a:ext cx="351136" cy="436612"/>
            </a:xfrm>
            <a:prstGeom prst="roundRect">
              <a:avLst/>
            </a:prstGeom>
            <a:solidFill>
              <a:srgbClr val="00999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5949056" y="260648"/>
              <a:ext cx="351136" cy="436612"/>
            </a:xfrm>
            <a:prstGeom prst="roundRect">
              <a:avLst/>
            </a:prstGeom>
            <a:solidFill>
              <a:srgbClr val="FF505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p:nvGrpSpPr>
        <p:grpSpPr>
          <a:xfrm>
            <a:off x="683568" y="3212976"/>
            <a:ext cx="412973" cy="321392"/>
            <a:chOff x="5711651" y="260648"/>
            <a:chExt cx="588541" cy="436612"/>
          </a:xfrm>
        </p:grpSpPr>
        <p:sp>
          <p:nvSpPr>
            <p:cNvPr id="77" name="角丸四角形 76"/>
            <p:cNvSpPr/>
            <p:nvPr/>
          </p:nvSpPr>
          <p:spPr>
            <a:xfrm>
              <a:off x="5711651" y="260648"/>
              <a:ext cx="351136" cy="436612"/>
            </a:xfrm>
            <a:prstGeom prst="roundRect">
              <a:avLst/>
            </a:prstGeom>
            <a:solidFill>
              <a:srgbClr val="00999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p:cNvSpPr/>
            <p:nvPr/>
          </p:nvSpPr>
          <p:spPr>
            <a:xfrm>
              <a:off x="5949056" y="260648"/>
              <a:ext cx="351136" cy="436612"/>
            </a:xfrm>
            <a:prstGeom prst="roundRect">
              <a:avLst/>
            </a:prstGeom>
            <a:solidFill>
              <a:srgbClr val="FF505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1" name="フリーフォーム 80"/>
          <p:cNvSpPr/>
          <p:nvPr/>
        </p:nvSpPr>
        <p:spPr>
          <a:xfrm>
            <a:off x="851338" y="5675586"/>
            <a:ext cx="7283669" cy="583324"/>
          </a:xfrm>
          <a:custGeom>
            <a:avLst/>
            <a:gdLst>
              <a:gd name="connsiteX0" fmla="*/ 0 w 7283669"/>
              <a:gd name="connsiteY0" fmla="*/ 0 h 583324"/>
              <a:gd name="connsiteX1" fmla="*/ 0 w 7283669"/>
              <a:gd name="connsiteY1" fmla="*/ 583324 h 583324"/>
              <a:gd name="connsiteX2" fmla="*/ 7283669 w 7283669"/>
              <a:gd name="connsiteY2" fmla="*/ 567559 h 583324"/>
              <a:gd name="connsiteX3" fmla="*/ 7267903 w 7283669"/>
              <a:gd name="connsiteY3" fmla="*/ 0 h 583324"/>
            </a:gdLst>
            <a:ahLst/>
            <a:cxnLst>
              <a:cxn ang="0">
                <a:pos x="connsiteX0" y="connsiteY0"/>
              </a:cxn>
              <a:cxn ang="0">
                <a:pos x="connsiteX1" y="connsiteY1"/>
              </a:cxn>
              <a:cxn ang="0">
                <a:pos x="connsiteX2" y="connsiteY2"/>
              </a:cxn>
              <a:cxn ang="0">
                <a:pos x="connsiteX3" y="connsiteY3"/>
              </a:cxn>
            </a:cxnLst>
            <a:rect l="l" t="t" r="r" b="b"/>
            <a:pathLst>
              <a:path w="7283669" h="583324">
                <a:moveTo>
                  <a:pt x="0" y="0"/>
                </a:moveTo>
                <a:lnTo>
                  <a:pt x="0" y="583324"/>
                </a:lnTo>
                <a:lnTo>
                  <a:pt x="7283669" y="567559"/>
                </a:lnTo>
                <a:lnTo>
                  <a:pt x="7267903" y="0"/>
                </a:lnTo>
              </a:path>
            </a:pathLst>
          </a:custGeom>
          <a:noFill/>
          <a:ln w="76200">
            <a:solidFill>
              <a:srgbClr val="009999"/>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4322874" y="6098214"/>
            <a:ext cx="412973" cy="321392"/>
            <a:chOff x="5711651" y="260648"/>
            <a:chExt cx="588541" cy="436612"/>
          </a:xfrm>
        </p:grpSpPr>
        <p:sp>
          <p:nvSpPr>
            <p:cNvPr id="84" name="角丸四角形 83"/>
            <p:cNvSpPr/>
            <p:nvPr/>
          </p:nvSpPr>
          <p:spPr>
            <a:xfrm>
              <a:off x="5711651" y="260648"/>
              <a:ext cx="351136" cy="436612"/>
            </a:xfrm>
            <a:prstGeom prst="roundRect">
              <a:avLst/>
            </a:prstGeom>
            <a:solidFill>
              <a:srgbClr val="00999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84"/>
            <p:cNvSpPr/>
            <p:nvPr/>
          </p:nvSpPr>
          <p:spPr>
            <a:xfrm>
              <a:off x="5949056" y="260648"/>
              <a:ext cx="351136" cy="436612"/>
            </a:xfrm>
            <a:prstGeom prst="roundRect">
              <a:avLst/>
            </a:prstGeom>
            <a:solidFill>
              <a:srgbClr val="FF505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8190" y="5911452"/>
            <a:ext cx="843610" cy="901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145" y="1403574"/>
            <a:ext cx="1503458" cy="1410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0199" y="2304498"/>
            <a:ext cx="773889" cy="908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正方形/長方形 81"/>
          <p:cNvSpPr/>
          <p:nvPr/>
        </p:nvSpPr>
        <p:spPr>
          <a:xfrm>
            <a:off x="3694097" y="3861048"/>
            <a:ext cx="1495922" cy="369332"/>
          </a:xfrm>
          <a:prstGeom prst="rect">
            <a:avLst/>
          </a:prstGeom>
        </p:spPr>
        <p:txBody>
          <a:bodyPr wrap="none">
            <a:spAutoFit/>
          </a:bodyPr>
          <a:lstStyle/>
          <a:p>
            <a:r>
              <a:rPr lang="ja-JP" altLang="en-US" dirty="0" smtClean="0">
                <a:latin typeface="HGP創英角ﾎﾟｯﾌﾟ体" panose="040B0A00000000000000" pitchFamily="50" charset="-128"/>
                <a:ea typeface="HGP創英角ﾎﾟｯﾌﾟ体" panose="040B0A00000000000000" pitchFamily="50" charset="-128"/>
              </a:rPr>
              <a:t>・課題</a:t>
            </a:r>
            <a:r>
              <a:rPr lang="ja-JP" altLang="en-US" dirty="0">
                <a:latin typeface="HGP創英角ﾎﾟｯﾌﾟ体" panose="040B0A00000000000000" pitchFamily="50" charset="-128"/>
                <a:ea typeface="HGP創英角ﾎﾟｯﾌﾟ体" panose="040B0A00000000000000" pitchFamily="50" charset="-128"/>
              </a:rPr>
              <a:t>・ニーズ</a:t>
            </a:r>
            <a:endParaRPr lang="en-US" altLang="ja-JP" dirty="0">
              <a:latin typeface="HGP創英角ﾎﾟｯﾌﾟ体" panose="040B0A00000000000000" pitchFamily="50" charset="-128"/>
              <a:ea typeface="HGP創英角ﾎﾟｯﾌﾟ体" panose="040B0A00000000000000" pitchFamily="50" charset="-128"/>
            </a:endParaRPr>
          </a:p>
        </p:txBody>
      </p:sp>
      <p:sp>
        <p:nvSpPr>
          <p:cNvPr id="92" name="正方形/長方形 91"/>
          <p:cNvSpPr/>
          <p:nvPr/>
        </p:nvSpPr>
        <p:spPr>
          <a:xfrm>
            <a:off x="3707904" y="4149978"/>
            <a:ext cx="1685077" cy="369332"/>
          </a:xfrm>
          <a:prstGeom prst="rect">
            <a:avLst/>
          </a:prstGeom>
        </p:spPr>
        <p:txBody>
          <a:bodyPr wrap="none">
            <a:spAutoFit/>
          </a:bodyPr>
          <a:lstStyle/>
          <a:p>
            <a:r>
              <a:rPr lang="ja-JP" altLang="en-US" dirty="0" smtClean="0">
                <a:latin typeface="HGP創英角ﾎﾟｯﾌﾟ体" panose="040B0A00000000000000" pitchFamily="50" charset="-128"/>
                <a:ea typeface="HGP創英角ﾎﾟｯﾌﾟ体" panose="040B0A00000000000000" pitchFamily="50" charset="-128"/>
              </a:rPr>
              <a:t>・解決策（論文）</a:t>
            </a:r>
            <a:endParaRPr lang="en-US" altLang="ja-JP" dirty="0">
              <a:latin typeface="HGP創英角ﾎﾟｯﾌﾟ体" panose="040B0A00000000000000" pitchFamily="50" charset="-128"/>
              <a:ea typeface="HGP創英角ﾎﾟｯﾌﾟ体" panose="040B0A00000000000000" pitchFamily="50" charset="-128"/>
            </a:endParaRPr>
          </a:p>
        </p:txBody>
      </p:sp>
      <p:sp>
        <p:nvSpPr>
          <p:cNvPr id="93" name="正方形/長方形 92"/>
          <p:cNvSpPr/>
          <p:nvPr/>
        </p:nvSpPr>
        <p:spPr>
          <a:xfrm>
            <a:off x="3707904" y="4422770"/>
            <a:ext cx="1454244" cy="646331"/>
          </a:xfrm>
          <a:prstGeom prst="rect">
            <a:avLst/>
          </a:prstGeom>
        </p:spPr>
        <p:txBody>
          <a:bodyPr wrap="none">
            <a:spAutoFit/>
          </a:bodyPr>
          <a:lstStyle/>
          <a:p>
            <a:r>
              <a:rPr lang="ja-JP" altLang="en-US" dirty="0" smtClean="0">
                <a:latin typeface="HGP創英角ﾎﾟｯﾌﾟ体" panose="040B0A00000000000000" pitchFamily="50" charset="-128"/>
                <a:ea typeface="HGP創英角ﾎﾟｯﾌﾟ体" panose="040B0A00000000000000" pitchFamily="50" charset="-128"/>
              </a:rPr>
              <a:t>・人</a:t>
            </a:r>
            <a:r>
              <a:rPr lang="en-US" altLang="ja-JP" dirty="0" smtClean="0">
                <a:latin typeface="HGP創英角ﾎﾟｯﾌﾟ体" panose="040B0A00000000000000" pitchFamily="50" charset="-128"/>
                <a:ea typeface="HGP創英角ﾎﾟｯﾌﾟ体" panose="040B0A00000000000000" pitchFamily="50" charset="-128"/>
              </a:rPr>
              <a:t>【</a:t>
            </a:r>
            <a:r>
              <a:rPr lang="ja-JP" altLang="en-US" dirty="0" smtClean="0">
                <a:latin typeface="HGP創英角ﾎﾟｯﾌﾟ体" panose="040B0A00000000000000" pitchFamily="50" charset="-128"/>
                <a:ea typeface="HGP創英角ﾎﾟｯﾌﾟ体" panose="040B0A00000000000000" pitchFamily="50" charset="-128"/>
              </a:rPr>
              <a:t>研究者）</a:t>
            </a:r>
            <a:endParaRPr lang="en-US" altLang="ja-JP" dirty="0" smtClean="0">
              <a:latin typeface="HGP創英角ﾎﾟｯﾌﾟ体" panose="040B0A00000000000000" pitchFamily="50" charset="-128"/>
              <a:ea typeface="HGP創英角ﾎﾟｯﾌﾟ体" panose="040B0A00000000000000" pitchFamily="50" charset="-128"/>
            </a:endParaRPr>
          </a:p>
          <a:p>
            <a:r>
              <a:rPr lang="ja-JP" altLang="en-US" dirty="0" smtClean="0">
                <a:latin typeface="HGP創英角ﾎﾟｯﾌﾟ体" panose="040B0A00000000000000" pitchFamily="50" charset="-128"/>
                <a:ea typeface="HGP創英角ﾎﾟｯﾌﾟ体" panose="040B0A00000000000000" pitchFamily="50" charset="-128"/>
              </a:rPr>
              <a:t>・助成金情報</a:t>
            </a:r>
            <a:endParaRPr lang="en-US" altLang="ja-JP" dirty="0">
              <a:latin typeface="HGP創英角ﾎﾟｯﾌﾟ体" panose="040B0A00000000000000" pitchFamily="50" charset="-128"/>
              <a:ea typeface="HGP創英角ﾎﾟｯﾌﾟ体" panose="040B0A00000000000000" pitchFamily="50" charset="-128"/>
            </a:endParaRPr>
          </a:p>
        </p:txBody>
      </p:sp>
      <p:sp>
        <p:nvSpPr>
          <p:cNvPr id="94" name="正方形/長方形 93"/>
          <p:cNvSpPr/>
          <p:nvPr/>
        </p:nvSpPr>
        <p:spPr>
          <a:xfrm>
            <a:off x="3821112" y="5003884"/>
            <a:ext cx="609462" cy="369332"/>
          </a:xfrm>
          <a:prstGeom prst="rect">
            <a:avLst/>
          </a:prstGeom>
        </p:spPr>
        <p:txBody>
          <a:bodyPr wrap="none">
            <a:spAutoFit/>
          </a:bodyPr>
          <a:lstStyle/>
          <a:p>
            <a:r>
              <a:rPr lang="ja-JP" altLang="en-US" dirty="0">
                <a:latin typeface="HGP創英角ﾎﾟｯﾌﾟ体" panose="040B0A00000000000000" pitchFamily="50" charset="-128"/>
                <a:ea typeface="HGP創英角ﾎﾟｯﾌﾟ体" panose="040B0A00000000000000" pitchFamily="50" charset="-128"/>
              </a:rPr>
              <a:t>など</a:t>
            </a:r>
            <a:endParaRPr lang="en-US" altLang="ja-JP" dirty="0">
              <a:latin typeface="HGP創英角ﾎﾟｯﾌﾟ体" panose="040B0A00000000000000" pitchFamily="50" charset="-128"/>
              <a:ea typeface="HGP創英角ﾎﾟｯﾌﾟ体" panose="040B0A00000000000000" pitchFamily="50" charset="-128"/>
            </a:endParaRPr>
          </a:p>
        </p:txBody>
      </p:sp>
      <p:pic>
        <p:nvPicPr>
          <p:cNvPr id="2055" name="Picture 7" descr="C:\Users\Public\Documents\08_LODチャレンジ\矢印(半透明).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1691680" y="1391178"/>
            <a:ext cx="5638800" cy="4846134"/>
          </a:xfrm>
          <a:prstGeom prst="rect">
            <a:avLst/>
          </a:prstGeom>
          <a:noFill/>
          <a:extLst>
            <a:ext uri="{909E8E84-426E-40DD-AFC4-6F175D3DCCD1}">
              <a14:hiddenFill xmlns:a14="http://schemas.microsoft.com/office/drawing/2010/main">
                <a:solidFill>
                  <a:srgbClr val="FFFFFF"/>
                </a:solidFill>
              </a14:hiddenFill>
            </a:ext>
          </a:extLst>
        </p:spPr>
      </p:pic>
      <p:sp>
        <p:nvSpPr>
          <p:cNvPr id="48" name="タイトル 1"/>
          <p:cNvSpPr txBox="1">
            <a:spLocks/>
          </p:cNvSpPr>
          <p:nvPr/>
        </p:nvSpPr>
        <p:spPr>
          <a:xfrm>
            <a:off x="107504" y="2852936"/>
            <a:ext cx="1676670" cy="4252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HGP創英角ﾎﾟｯﾌﾟ体" panose="040B0A00000000000000" pitchFamily="50" charset="-128"/>
                <a:ea typeface="HGP創英角ﾎﾟｯﾌﾟ体" panose="040B0A00000000000000" pitchFamily="50" charset="-128"/>
              </a:rPr>
              <a:t>共有・横</a:t>
            </a:r>
            <a:r>
              <a:rPr lang="ja-JP" altLang="en-US" sz="1600" dirty="0">
                <a:latin typeface="HGP創英角ﾎﾟｯﾌﾟ体" panose="040B0A00000000000000" pitchFamily="50" charset="-128"/>
                <a:ea typeface="HGP創英角ﾎﾟｯﾌﾟ体" panose="040B0A00000000000000" pitchFamily="50" charset="-128"/>
              </a:rPr>
              <a:t>展開</a:t>
            </a:r>
            <a:endParaRPr lang="ja-JP" altLang="en-US" sz="1600" dirty="0">
              <a:latin typeface="HGP創英角ﾎﾟｯﾌﾟ体" panose="040B0A00000000000000" pitchFamily="50" charset="-128"/>
              <a:ea typeface="HGP創英角ﾎﾟｯﾌﾟ体" panose="040B0A00000000000000" pitchFamily="50" charset="-128"/>
            </a:endParaRPr>
          </a:p>
        </p:txBody>
      </p:sp>
      <p:sp>
        <p:nvSpPr>
          <p:cNvPr id="49" name="タイトル 1"/>
          <p:cNvSpPr txBox="1">
            <a:spLocks/>
          </p:cNvSpPr>
          <p:nvPr/>
        </p:nvSpPr>
        <p:spPr>
          <a:xfrm>
            <a:off x="8224093" y="3212403"/>
            <a:ext cx="571813" cy="425202"/>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HGP創英角ﾎﾟｯﾌﾟ体" panose="040B0A00000000000000" pitchFamily="50" charset="-128"/>
                <a:ea typeface="HGP創英角ﾎﾟｯﾌﾟ体" panose="040B0A00000000000000" pitchFamily="50" charset="-128"/>
              </a:rPr>
              <a:t>連携</a:t>
            </a:r>
            <a:endParaRPr lang="ja-JP" altLang="en-US" sz="1600" dirty="0">
              <a:latin typeface="HGP創英角ﾎﾟｯﾌﾟ体" panose="040B0A00000000000000" pitchFamily="50" charset="-128"/>
              <a:ea typeface="HGP創英角ﾎﾟｯﾌﾟ体" panose="040B0A00000000000000" pitchFamily="50" charset="-128"/>
            </a:endParaRPr>
          </a:p>
        </p:txBody>
      </p:sp>
      <p:sp>
        <p:nvSpPr>
          <p:cNvPr id="50" name="タイトル 1"/>
          <p:cNvSpPr>
            <a:spLocks noGrp="1"/>
          </p:cNvSpPr>
          <p:nvPr>
            <p:ph type="title"/>
          </p:nvPr>
        </p:nvSpPr>
        <p:spPr>
          <a:xfrm>
            <a:off x="457200" y="-99392"/>
            <a:ext cx="8229600" cy="1143000"/>
          </a:xfrm>
        </p:spPr>
        <p:txBody>
          <a:bodyPr>
            <a:normAutofit/>
          </a:bodyPr>
          <a:lstStyle/>
          <a:p>
            <a:r>
              <a:rPr lang="ja-JP" altLang="en-US" dirty="0" smtClean="0"/>
              <a:t>本アイデアの実施形態</a:t>
            </a:r>
            <a:endParaRPr kumimoji="1" lang="ja-JP" altLang="en-US" dirty="0"/>
          </a:p>
        </p:txBody>
      </p:sp>
    </p:spTree>
    <p:extLst>
      <p:ext uri="{BB962C8B-B14F-4D97-AF65-F5344CB8AC3E}">
        <p14:creationId xmlns:p14="http://schemas.microsoft.com/office/powerpoint/2010/main" val="477191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必要となるデータ</a:t>
            </a:r>
            <a:endParaRPr kumimoji="1" lang="ja-JP" altLang="en-US" dirty="0"/>
          </a:p>
        </p:txBody>
      </p:sp>
      <p:sp>
        <p:nvSpPr>
          <p:cNvPr id="3" name="コンテンツ プレースホルダー 2"/>
          <p:cNvSpPr>
            <a:spLocks noGrp="1"/>
          </p:cNvSpPr>
          <p:nvPr>
            <p:ph idx="1"/>
          </p:nvPr>
        </p:nvSpPr>
        <p:spPr>
          <a:xfrm>
            <a:off x="251520" y="1268760"/>
            <a:ext cx="8640960" cy="4525963"/>
          </a:xfrm>
        </p:spPr>
        <p:txBody>
          <a:bodyPr>
            <a:noAutofit/>
          </a:bodyPr>
          <a:lstStyle/>
          <a:p>
            <a:pPr marL="0" indent="0">
              <a:buNone/>
            </a:pPr>
            <a:r>
              <a:rPr lang="ja-JP" altLang="en-US" sz="1600" dirty="0">
                <a:latin typeface="+mn-ea"/>
              </a:rPr>
              <a:t>■研究者・研究成果・論文</a:t>
            </a:r>
          </a:p>
          <a:p>
            <a:pPr marL="0" indent="0">
              <a:buNone/>
            </a:pPr>
            <a:r>
              <a:rPr lang="ja-JP" altLang="en-US" sz="1600" dirty="0">
                <a:latin typeface="+mn-ea"/>
              </a:rPr>
              <a:t>　</a:t>
            </a:r>
            <a:r>
              <a:rPr lang="en-US" altLang="ja-JP" sz="1600" dirty="0" err="1">
                <a:latin typeface="+mn-ea"/>
              </a:rPr>
              <a:t>CiNii</a:t>
            </a:r>
            <a:r>
              <a:rPr lang="ja-JP" altLang="en-US" sz="1600" dirty="0" err="1">
                <a:latin typeface="+mn-ea"/>
              </a:rPr>
              <a:t>、</a:t>
            </a:r>
            <a:r>
              <a:rPr lang="en-US" altLang="ja-JP" sz="1600" dirty="0" smtClean="0">
                <a:latin typeface="+mn-ea"/>
              </a:rPr>
              <a:t>KAKEN</a:t>
            </a:r>
            <a:r>
              <a:rPr lang="ja-JP" altLang="en-US" sz="1600" dirty="0" err="1" smtClean="0">
                <a:latin typeface="+mn-ea"/>
              </a:rPr>
              <a:t>、</a:t>
            </a:r>
            <a:r>
              <a:rPr lang="en-US" altLang="ja-JP" sz="1600" dirty="0" smtClean="0">
                <a:latin typeface="+mn-ea"/>
              </a:rPr>
              <a:t>J-GLOBAL</a:t>
            </a:r>
            <a:r>
              <a:rPr lang="ja-JP" altLang="en-US" sz="1600" dirty="0" err="1" smtClean="0">
                <a:latin typeface="+mn-ea"/>
              </a:rPr>
              <a:t>、</a:t>
            </a:r>
            <a:r>
              <a:rPr lang="en-US" altLang="ja-JP" sz="1600" dirty="0" smtClean="0">
                <a:latin typeface="+mn-ea"/>
              </a:rPr>
              <a:t>J-STAGE</a:t>
            </a:r>
            <a:r>
              <a:rPr lang="ja-JP" altLang="en-US" sz="1600" dirty="0" err="1" smtClean="0">
                <a:latin typeface="+mn-ea"/>
              </a:rPr>
              <a:t>、</a:t>
            </a:r>
            <a:r>
              <a:rPr lang="en-US" altLang="ja-JP" sz="1600" dirty="0" err="1" smtClean="0">
                <a:latin typeface="+mn-ea"/>
              </a:rPr>
              <a:t>researchmap</a:t>
            </a:r>
            <a:r>
              <a:rPr lang="ja-JP" altLang="en-US" sz="1600" dirty="0" smtClean="0">
                <a:latin typeface="+mn-ea"/>
              </a:rPr>
              <a:t>など</a:t>
            </a:r>
            <a:r>
              <a:rPr lang="ja-JP" altLang="en-US" sz="1600" dirty="0">
                <a:latin typeface="+mn-ea"/>
              </a:rPr>
              <a:t>の既存のデータベース資産を活用する。また、本アイデアは、地域課題の解決をテーマとしているため、研究者の出身地などを付加してもよい。また、研究成果は、自治体担当者や地域住民に理解しやすい形で提示する必要があるため、ホームページや</a:t>
            </a:r>
            <a:r>
              <a:rPr lang="en-US" altLang="ja-JP" sz="1600" dirty="0" err="1">
                <a:latin typeface="+mn-ea"/>
              </a:rPr>
              <a:t>YouTUBE</a:t>
            </a:r>
            <a:r>
              <a:rPr lang="ja-JP" altLang="en-US" sz="1600" dirty="0">
                <a:latin typeface="+mn-ea"/>
              </a:rPr>
              <a:t>に掲載された動画などの情報を付加してもよい。これらの付加情報は、オンラインアプリケーション上で研究者自身に登録してもらうなどの手段により収集することができる。</a:t>
            </a:r>
          </a:p>
          <a:p>
            <a:pPr marL="0" indent="0">
              <a:buNone/>
            </a:pPr>
            <a:endParaRPr lang="ja-JP" altLang="en-US" sz="1600" dirty="0">
              <a:latin typeface="+mn-ea"/>
            </a:endParaRPr>
          </a:p>
          <a:p>
            <a:pPr marL="0" indent="0">
              <a:buNone/>
            </a:pPr>
            <a:r>
              <a:rPr lang="ja-JP" altLang="en-US" sz="1600" dirty="0">
                <a:latin typeface="+mn-ea"/>
              </a:rPr>
              <a:t>■地域課題情報</a:t>
            </a:r>
          </a:p>
          <a:p>
            <a:pPr marL="0" indent="0">
              <a:buNone/>
            </a:pPr>
            <a:r>
              <a:rPr lang="ja-JP" altLang="en-US" sz="1600" dirty="0">
                <a:latin typeface="+mn-ea"/>
              </a:rPr>
              <a:t>　「課題タイトル」、「概要」、「地域・空間情報」、「課題分類」、「シソーラス用語」、「関連課題」などの情報を収録する。現時点では、整理された地域課題情報は存在しないため、新たに収集・整備する必要がある。課題情報の収集に関しては、各自治体の事業計画（課題解決の実施のために事業化する場合が多いため）から抽出する、自治体や地域住民から課題情報を提供してもらう、などの方法が考えられる。本データを整備する際の工夫点としては、論文などの研究成果とリンクするため、論文データベースに収録されている「シソーラス用語」や「分類コード」などの付与を検討する。</a:t>
            </a:r>
            <a:endParaRPr kumimoji="1" lang="ja-JP" altLang="en-US" sz="1600" dirty="0">
              <a:latin typeface="+mn-ea"/>
            </a:endParaRPr>
          </a:p>
        </p:txBody>
      </p:sp>
    </p:spTree>
    <p:extLst>
      <p:ext uri="{BB962C8B-B14F-4D97-AF65-F5344CB8AC3E}">
        <p14:creationId xmlns:p14="http://schemas.microsoft.com/office/powerpoint/2010/main" val="395961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本アイデアの成果イメージ</a:t>
            </a:r>
            <a:endParaRPr kumimoji="1" lang="ja-JP" altLang="en-US" dirty="0"/>
          </a:p>
        </p:txBody>
      </p:sp>
      <p:sp>
        <p:nvSpPr>
          <p:cNvPr id="4" name="コンテンツ プレースホルダー 2"/>
          <p:cNvSpPr>
            <a:spLocks noGrp="1"/>
          </p:cNvSpPr>
          <p:nvPr>
            <p:ph idx="1"/>
          </p:nvPr>
        </p:nvSpPr>
        <p:spPr>
          <a:xfrm>
            <a:off x="457200" y="1600200"/>
            <a:ext cx="8435280" cy="4525963"/>
          </a:xfrm>
        </p:spPr>
        <p:txBody>
          <a:bodyPr>
            <a:normAutofit fontScale="92500"/>
          </a:bodyPr>
          <a:lstStyle/>
          <a:p>
            <a:pPr>
              <a:buFont typeface="Wingdings" panose="05000000000000000000" pitchFamily="2" charset="2"/>
              <a:buChar char="n"/>
            </a:pPr>
            <a:r>
              <a:rPr lang="ja-JP" altLang="en-US" sz="2800" dirty="0" smtClean="0"/>
              <a:t>品質</a:t>
            </a:r>
            <a:r>
              <a:rPr lang="ja-JP" altLang="en-US" sz="2800" dirty="0"/>
              <a:t>維持の問題により、地元の生鮮野菜は海外輸出できなかった　　　</a:t>
            </a:r>
            <a:endParaRPr lang="en-US" altLang="ja-JP" sz="2800" dirty="0" smtClean="0"/>
          </a:p>
          <a:p>
            <a:pPr marL="0" indent="0">
              <a:buNone/>
            </a:pPr>
            <a:r>
              <a:rPr lang="ja-JP" altLang="en-US" sz="2800" dirty="0" smtClean="0"/>
              <a:t>⇒　保存</a:t>
            </a:r>
            <a:r>
              <a:rPr lang="ja-JP" altLang="en-US" sz="2800" dirty="0"/>
              <a:t>技術の研究成果により海外輸出が可能に</a:t>
            </a:r>
            <a:r>
              <a:rPr lang="ja-JP" altLang="en-US" sz="2800" dirty="0" smtClean="0"/>
              <a:t>なった</a:t>
            </a:r>
            <a:endParaRPr lang="en-US" altLang="ja-JP" sz="2800" dirty="0" smtClean="0"/>
          </a:p>
          <a:p>
            <a:pPr>
              <a:buFont typeface="Wingdings" panose="05000000000000000000" pitchFamily="2" charset="2"/>
              <a:buChar char="n"/>
            </a:pPr>
            <a:r>
              <a:rPr lang="ja-JP" altLang="en-US" sz="2800" dirty="0" smtClean="0"/>
              <a:t>集中</a:t>
            </a:r>
            <a:r>
              <a:rPr lang="ja-JP" altLang="en-US" sz="2800" dirty="0"/>
              <a:t>豪雨により、市街地では地下街の浸水がたびたび問題になって</a:t>
            </a:r>
            <a:r>
              <a:rPr lang="ja-JP" altLang="en-US" sz="2800" dirty="0" smtClean="0"/>
              <a:t>いた</a:t>
            </a:r>
            <a:endParaRPr lang="en-US" altLang="ja-JP" sz="2800" dirty="0" smtClean="0"/>
          </a:p>
          <a:p>
            <a:pPr marL="0" indent="0">
              <a:buNone/>
            </a:pPr>
            <a:r>
              <a:rPr lang="ja-JP" altLang="en-US" sz="2800" dirty="0" smtClean="0"/>
              <a:t>⇒</a:t>
            </a:r>
            <a:r>
              <a:rPr lang="ja-JP" altLang="en-US" sz="2800" dirty="0"/>
              <a:t>　自動的に浸水を遮断する隔壁の開発によって</a:t>
            </a:r>
            <a:r>
              <a:rPr lang="ja-JP" altLang="en-US" sz="2800" dirty="0" smtClean="0"/>
              <a:t>解決</a:t>
            </a:r>
            <a:endParaRPr lang="en-US" altLang="ja-JP" sz="2800" dirty="0" smtClean="0"/>
          </a:p>
          <a:p>
            <a:pPr>
              <a:buFont typeface="Wingdings" panose="05000000000000000000" pitchFamily="2" charset="2"/>
              <a:buChar char="n"/>
            </a:pPr>
            <a:r>
              <a:rPr lang="ja-JP" altLang="en-US" sz="2800" dirty="0" smtClean="0"/>
              <a:t>建造物</a:t>
            </a:r>
            <a:r>
              <a:rPr lang="ja-JP" altLang="en-US" sz="2800" dirty="0"/>
              <a:t>への落書きが繰り返され、景観が損なわれ、対策費用がかかっていた　　</a:t>
            </a:r>
            <a:endParaRPr lang="en-US" altLang="ja-JP" sz="2800" dirty="0" smtClean="0"/>
          </a:p>
          <a:p>
            <a:pPr marL="444500" indent="-444500">
              <a:buNone/>
            </a:pPr>
            <a:r>
              <a:rPr lang="ja-JP" altLang="en-US" sz="2800" dirty="0" smtClean="0"/>
              <a:t>⇒　防汚</a:t>
            </a:r>
            <a:r>
              <a:rPr lang="ja-JP" altLang="en-US" sz="2800" dirty="0"/>
              <a:t>塗料の研究成果により、景観が損なわれるようになった。対策費用も削減できた</a:t>
            </a:r>
            <a:r>
              <a:rPr lang="ja-JP" altLang="en-US" sz="2800" dirty="0" smtClean="0"/>
              <a:t>。</a:t>
            </a:r>
            <a:endParaRPr lang="en-US" altLang="ja-JP" sz="2800" dirty="0"/>
          </a:p>
        </p:txBody>
      </p:sp>
    </p:spTree>
    <p:extLst>
      <p:ext uri="{BB962C8B-B14F-4D97-AF65-F5344CB8AC3E}">
        <p14:creationId xmlns:p14="http://schemas.microsoft.com/office/powerpoint/2010/main" val="1803511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アプリケーションに求められる仕様・技術</a:t>
            </a:r>
            <a:r>
              <a:rPr lang="ja-JP" altLang="en-US" dirty="0" smtClean="0"/>
              <a:t>など（１／２）</a:t>
            </a:r>
            <a:endParaRPr kumimoji="1" lang="ja-JP" altLang="en-US" dirty="0"/>
          </a:p>
        </p:txBody>
      </p:sp>
      <p:sp>
        <p:nvSpPr>
          <p:cNvPr id="3" name="コンテンツ プレースホルダー 2"/>
          <p:cNvSpPr>
            <a:spLocks noGrp="1"/>
          </p:cNvSpPr>
          <p:nvPr>
            <p:ph idx="1"/>
          </p:nvPr>
        </p:nvSpPr>
        <p:spPr>
          <a:xfrm>
            <a:off x="107504" y="1600200"/>
            <a:ext cx="8712968" cy="4525963"/>
          </a:xfrm>
        </p:spPr>
        <p:txBody>
          <a:bodyPr>
            <a:noAutofit/>
          </a:bodyPr>
          <a:lstStyle/>
          <a:p>
            <a:pPr>
              <a:buFont typeface="Wingdings" panose="05000000000000000000" pitchFamily="2" charset="2"/>
              <a:buChar char="n"/>
            </a:pPr>
            <a:r>
              <a:rPr lang="ja-JP" altLang="en-US" sz="1600" dirty="0" smtClean="0">
                <a:latin typeface="+mn-ea"/>
              </a:rPr>
              <a:t>地図</a:t>
            </a:r>
            <a:r>
              <a:rPr lang="ja-JP" altLang="en-US" sz="1600" dirty="0">
                <a:latin typeface="+mn-ea"/>
              </a:rPr>
              <a:t>による課題検索利用者が所望する地域課題が容易に選択できるように、日本全図</a:t>
            </a:r>
            <a:r>
              <a:rPr lang="ja-JP" altLang="en-US" sz="1600" dirty="0" smtClean="0">
                <a:latin typeface="+mn-ea"/>
              </a:rPr>
              <a:t>から都道府県レベル</a:t>
            </a:r>
            <a:r>
              <a:rPr lang="ja-JP" altLang="en-US" sz="1600" dirty="0">
                <a:latin typeface="+mn-ea"/>
              </a:rPr>
              <a:t>までの地図表示により絞り込みを可能とする。その他、課題の検索方法として、課題カテゴリ、キーワードなどによる検索手段を備えているとよい</a:t>
            </a:r>
            <a:r>
              <a:rPr lang="ja-JP" altLang="en-US" sz="1600" dirty="0" smtClean="0">
                <a:latin typeface="+mn-ea"/>
              </a:rPr>
              <a:t>。</a:t>
            </a:r>
            <a:endParaRPr lang="en-US" altLang="ja-JP" sz="1600" dirty="0" smtClean="0">
              <a:latin typeface="+mn-ea"/>
            </a:endParaRPr>
          </a:p>
          <a:p>
            <a:pPr>
              <a:buFont typeface="Wingdings" panose="05000000000000000000" pitchFamily="2" charset="2"/>
              <a:buChar char="n"/>
            </a:pPr>
            <a:endParaRPr lang="en-US" altLang="ja-JP" sz="1600" dirty="0" smtClean="0">
              <a:latin typeface="+mn-ea"/>
            </a:endParaRPr>
          </a:p>
          <a:p>
            <a:pPr>
              <a:buFont typeface="Wingdings" panose="05000000000000000000" pitchFamily="2" charset="2"/>
              <a:buChar char="n"/>
            </a:pPr>
            <a:r>
              <a:rPr lang="ja-JP" altLang="en-US" sz="1600" dirty="0" smtClean="0">
                <a:latin typeface="+mn-ea"/>
              </a:rPr>
              <a:t>解決</a:t>
            </a:r>
            <a:r>
              <a:rPr lang="ja-JP" altLang="en-US" sz="1600" dirty="0">
                <a:latin typeface="+mn-ea"/>
              </a:rPr>
              <a:t>手段の提示利用者が選択した地域課題に対して、解決手段となりうる「論文」、その著者である「研究者」などの情報を表示する</a:t>
            </a:r>
            <a:r>
              <a:rPr lang="ja-JP" altLang="en-US" sz="1600" dirty="0" smtClean="0">
                <a:latin typeface="+mn-ea"/>
              </a:rPr>
              <a:t>。地域</a:t>
            </a:r>
            <a:r>
              <a:rPr lang="ja-JP" altLang="en-US" sz="1600" dirty="0">
                <a:latin typeface="+mn-ea"/>
              </a:rPr>
              <a:t>課題と「論文」のマッチングについては、自然言語処理技術による類似検索、あるいは「シソーラス用語」などによりマッチングを行うとよい。解決手段となる論文、研究者が複数存在する場合には、論文の何らかの評価指標（被引用数など）によるランキング、研究者の実績（同分野における論文数、助成金獲得実績など）によりランキングしてもよい。また、本アイデアは、地域課題の解決を主な目的としていることから、研究者の活動地域、出身地などを地域へのコミットメント指標として表示してもよい</a:t>
            </a:r>
            <a:r>
              <a:rPr lang="ja-JP" altLang="en-US" sz="1600" dirty="0" smtClean="0">
                <a:latin typeface="+mn-ea"/>
              </a:rPr>
              <a:t>。</a:t>
            </a:r>
            <a:endParaRPr lang="en-US" altLang="ja-JP" sz="1600" smtClean="0">
              <a:latin typeface="+mn-ea"/>
            </a:endParaRPr>
          </a:p>
          <a:p>
            <a:pPr>
              <a:buFont typeface="Wingdings" panose="05000000000000000000" pitchFamily="2" charset="2"/>
              <a:buChar char="n"/>
            </a:pPr>
            <a:endParaRPr lang="en-US" altLang="ja-JP" sz="1600" dirty="0" smtClean="0">
              <a:latin typeface="+mn-ea"/>
            </a:endParaRPr>
          </a:p>
          <a:p>
            <a:pPr>
              <a:buFont typeface="Wingdings" panose="05000000000000000000" pitchFamily="2" charset="2"/>
              <a:buChar char="n"/>
            </a:pPr>
            <a:r>
              <a:rPr lang="ja-JP" altLang="en-US" sz="1600" dirty="0" smtClean="0">
                <a:latin typeface="+mn-ea"/>
              </a:rPr>
              <a:t>解決</a:t>
            </a:r>
            <a:r>
              <a:rPr lang="ja-JP" altLang="en-US" sz="1600" dirty="0">
                <a:latin typeface="+mn-ea"/>
              </a:rPr>
              <a:t>手段の登録本アイデアでは、論文を解決手段の主要な表現方法としているが、論文以外にも解決手段となる研究成果を示すものがあれば、研究者自身が登録することができる。例えば、ホームページや自著のＵＲＬ、動画なども登録することができる</a:t>
            </a:r>
            <a:r>
              <a:rPr lang="ja-JP" altLang="en-US" sz="1600" dirty="0" smtClean="0">
                <a:latin typeface="+mn-ea"/>
              </a:rPr>
              <a:t>。</a:t>
            </a:r>
            <a:endParaRPr lang="en-US" altLang="ja-JP" sz="1600" dirty="0" smtClean="0">
              <a:latin typeface="+mn-ea"/>
            </a:endParaRPr>
          </a:p>
          <a:p>
            <a:pPr>
              <a:buFont typeface="Wingdings" panose="05000000000000000000" pitchFamily="2" charset="2"/>
              <a:buChar char="n"/>
            </a:pPr>
            <a:endParaRPr lang="en-US" altLang="ja-JP" sz="1600" dirty="0">
              <a:latin typeface="+mn-ea"/>
            </a:endParaRPr>
          </a:p>
        </p:txBody>
      </p:sp>
    </p:spTree>
    <p:extLst>
      <p:ext uri="{BB962C8B-B14F-4D97-AF65-F5344CB8AC3E}">
        <p14:creationId xmlns:p14="http://schemas.microsoft.com/office/powerpoint/2010/main" val="3531092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1188</TotalTime>
  <Words>1376</Words>
  <Application>Microsoft Office PowerPoint</Application>
  <PresentationFormat>画面に合わせる (4:3)</PresentationFormat>
  <Paragraphs>82</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Office ​​テーマ</vt:lpstr>
      <vt:lpstr>PowerPoint プレゼンテーション</vt:lpstr>
      <vt:lpstr>アイデアの概要</vt:lpstr>
      <vt:lpstr>本アイデアの背景</vt:lpstr>
      <vt:lpstr>本アイデアが目指す社会</vt:lpstr>
      <vt:lpstr>本アイデアが解決しようとする課題</vt:lpstr>
      <vt:lpstr>本アイデアの実施形態</vt:lpstr>
      <vt:lpstr>必要となるデータ</vt:lpstr>
      <vt:lpstr>本アイデアの成果イメージ</vt:lpstr>
      <vt:lpstr>アプリケーションに求められる仕様・技術など（１／２）</vt:lpstr>
      <vt:lpstr>アプリケーションに求められる仕様・技術など（２／２）</vt:lpstr>
      <vt:lpstr>ビジュアライゼーション</vt:lpstr>
      <vt:lpstr>開発中のアプリ画面（１／３）</vt:lpstr>
      <vt:lpstr>開発中のアプリ画面（２／３）</vt:lpstr>
      <vt:lpstr>開発中のアプリ画面（３／３）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Hirokazu Sugiyama</dc:creator>
  <cp:lastModifiedBy>FJ-USER</cp:lastModifiedBy>
  <cp:revision>114</cp:revision>
  <dcterms:created xsi:type="dcterms:W3CDTF">2014-10-06T11:56:28Z</dcterms:created>
  <dcterms:modified xsi:type="dcterms:W3CDTF">2014-12-21T11:17:14Z</dcterms:modified>
</cp:coreProperties>
</file>