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B3F16D-67AA-488A-8B9F-94C00A8B015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BE1E517C-9FA7-4D0D-A728-6BCDE0ED9BB2}">
      <dgm:prSet phldrT="[テキスト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kumimoji="1" lang="ja-JP" altLang="en-US" dirty="0" smtClean="0"/>
            <a:t>開催者</a:t>
          </a:r>
          <a:endParaRPr kumimoji="1" lang="ja-JP" altLang="en-US" dirty="0"/>
        </a:p>
      </dgm:t>
    </dgm:pt>
    <dgm:pt modelId="{99037631-93E6-4E44-B812-C333EFA5B389}" type="parTrans" cxnId="{39CE8CDA-173B-4FF4-A193-C8F9B6013665}">
      <dgm:prSet/>
      <dgm:spPr/>
      <dgm:t>
        <a:bodyPr/>
        <a:lstStyle/>
        <a:p>
          <a:endParaRPr kumimoji="1" lang="ja-JP" altLang="en-US"/>
        </a:p>
      </dgm:t>
    </dgm:pt>
    <dgm:pt modelId="{DDB8453D-E60A-4CA1-9009-CB2C3E65E76F}" type="sibTrans" cxnId="{39CE8CDA-173B-4FF4-A193-C8F9B6013665}">
      <dgm:prSet/>
      <dgm:spPr/>
      <dgm:t>
        <a:bodyPr/>
        <a:lstStyle/>
        <a:p>
          <a:endParaRPr kumimoji="1" lang="ja-JP" altLang="en-US"/>
        </a:p>
      </dgm:t>
    </dgm:pt>
    <dgm:pt modelId="{F83EA4DB-F820-45C1-A904-ED398630DF77}">
      <dgm:prSet phldrT="[テキスト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kumimoji="1" lang="ja-JP" altLang="en-US" dirty="0" smtClean="0"/>
            <a:t>オープンデータ</a:t>
          </a:r>
          <a:endParaRPr kumimoji="1" lang="ja-JP" altLang="en-US" dirty="0"/>
        </a:p>
      </dgm:t>
    </dgm:pt>
    <dgm:pt modelId="{A337247C-B0DA-496B-9CEB-6DF004AA73C5}" type="parTrans" cxnId="{CD55BA4A-C55D-4E0C-9B3E-1FC82DE38886}">
      <dgm:prSet/>
      <dgm:spPr/>
      <dgm:t>
        <a:bodyPr/>
        <a:lstStyle/>
        <a:p>
          <a:endParaRPr kumimoji="1" lang="ja-JP" altLang="en-US"/>
        </a:p>
      </dgm:t>
    </dgm:pt>
    <dgm:pt modelId="{4FDE4373-2480-48AD-BB38-DED44EE4BA85}" type="sibTrans" cxnId="{CD55BA4A-C55D-4E0C-9B3E-1FC82DE38886}">
      <dgm:prSet/>
      <dgm:spPr/>
      <dgm:t>
        <a:bodyPr/>
        <a:lstStyle/>
        <a:p>
          <a:endParaRPr kumimoji="1" lang="ja-JP" altLang="en-US"/>
        </a:p>
      </dgm:t>
    </dgm:pt>
    <dgm:pt modelId="{8DF764CB-E0D6-45BD-A326-DCDD2FADC581}">
      <dgm:prSet phldrT="[テキスト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kumimoji="1" lang="ja-JP" altLang="en-US" dirty="0" smtClean="0"/>
            <a:t>参加者</a:t>
          </a:r>
          <a:endParaRPr kumimoji="1" lang="ja-JP" altLang="en-US" dirty="0"/>
        </a:p>
      </dgm:t>
    </dgm:pt>
    <dgm:pt modelId="{AC636B59-E7DC-469A-BEE5-C281E5163C50}" type="parTrans" cxnId="{6D072569-C9DD-46B1-B114-AED10FB2D32F}">
      <dgm:prSet/>
      <dgm:spPr/>
      <dgm:t>
        <a:bodyPr/>
        <a:lstStyle/>
        <a:p>
          <a:endParaRPr kumimoji="1" lang="ja-JP" altLang="en-US"/>
        </a:p>
      </dgm:t>
    </dgm:pt>
    <dgm:pt modelId="{9B790717-E633-4E34-9012-8B574FA7BE45}" type="sibTrans" cxnId="{6D072569-C9DD-46B1-B114-AED10FB2D32F}">
      <dgm:prSet/>
      <dgm:spPr/>
      <dgm:t>
        <a:bodyPr/>
        <a:lstStyle/>
        <a:p>
          <a:endParaRPr kumimoji="1" lang="ja-JP" altLang="en-US"/>
        </a:p>
      </dgm:t>
    </dgm:pt>
    <dgm:pt modelId="{2E2513F0-C7F6-4391-B497-7BE1D9CA976F}" type="pres">
      <dgm:prSet presAssocID="{09B3F16D-67AA-488A-8B9F-94C00A8B015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CC0C3130-B18F-4047-A859-72C687954468}" type="pres">
      <dgm:prSet presAssocID="{BE1E517C-9FA7-4D0D-A728-6BCDE0ED9BB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7953400-77F0-454F-8FB2-6077BD69BCEC}" type="pres">
      <dgm:prSet presAssocID="{DDB8453D-E60A-4CA1-9009-CB2C3E65E76F}" presName="sibTrans" presStyleLbl="sibTrans2D1" presStyleIdx="0" presStyleCnt="3"/>
      <dgm:spPr/>
      <dgm:t>
        <a:bodyPr/>
        <a:lstStyle/>
        <a:p>
          <a:endParaRPr kumimoji="1" lang="ja-JP" altLang="en-US"/>
        </a:p>
      </dgm:t>
    </dgm:pt>
    <dgm:pt modelId="{FB728DAB-0D06-4EDB-B552-5F8921B8EAED}" type="pres">
      <dgm:prSet presAssocID="{DDB8453D-E60A-4CA1-9009-CB2C3E65E76F}" presName="connectorText" presStyleLbl="sibTrans2D1" presStyleIdx="0" presStyleCnt="3"/>
      <dgm:spPr/>
      <dgm:t>
        <a:bodyPr/>
        <a:lstStyle/>
        <a:p>
          <a:endParaRPr kumimoji="1" lang="ja-JP" altLang="en-US"/>
        </a:p>
      </dgm:t>
    </dgm:pt>
    <dgm:pt modelId="{7A093E26-9685-4BE5-802C-CB4C8D3EEBF9}" type="pres">
      <dgm:prSet presAssocID="{F83EA4DB-F820-45C1-A904-ED398630DF7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B824CF1-03F0-4A92-8CF5-9B43C17EFCAB}" type="pres">
      <dgm:prSet presAssocID="{4FDE4373-2480-48AD-BB38-DED44EE4BA85}" presName="sibTrans" presStyleLbl="sibTrans2D1" presStyleIdx="1" presStyleCnt="3"/>
      <dgm:spPr/>
      <dgm:t>
        <a:bodyPr/>
        <a:lstStyle/>
        <a:p>
          <a:endParaRPr kumimoji="1" lang="ja-JP" altLang="en-US"/>
        </a:p>
      </dgm:t>
    </dgm:pt>
    <dgm:pt modelId="{64668A4E-877F-4F6D-8F49-63A14DEBFA7B}" type="pres">
      <dgm:prSet presAssocID="{4FDE4373-2480-48AD-BB38-DED44EE4BA85}" presName="connectorText" presStyleLbl="sibTrans2D1" presStyleIdx="1" presStyleCnt="3"/>
      <dgm:spPr/>
      <dgm:t>
        <a:bodyPr/>
        <a:lstStyle/>
        <a:p>
          <a:endParaRPr kumimoji="1" lang="ja-JP" altLang="en-US"/>
        </a:p>
      </dgm:t>
    </dgm:pt>
    <dgm:pt modelId="{DDBE6B40-292B-4C2A-B572-2913709C402A}" type="pres">
      <dgm:prSet presAssocID="{8DF764CB-E0D6-45BD-A326-DCDD2FADC58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9A3424D-CC32-44A6-BBC1-4DAA6EB2960C}" type="pres">
      <dgm:prSet presAssocID="{9B790717-E633-4E34-9012-8B574FA7BE45}" presName="sibTrans" presStyleLbl="sibTrans2D1" presStyleIdx="2" presStyleCnt="3"/>
      <dgm:spPr/>
      <dgm:t>
        <a:bodyPr/>
        <a:lstStyle/>
        <a:p>
          <a:endParaRPr kumimoji="1" lang="ja-JP" altLang="en-US"/>
        </a:p>
      </dgm:t>
    </dgm:pt>
    <dgm:pt modelId="{B541BFB3-03C4-43FB-9609-9CD1BA6E66B5}" type="pres">
      <dgm:prSet presAssocID="{9B790717-E633-4E34-9012-8B574FA7BE45}" presName="connectorText" presStyleLbl="sibTrans2D1" presStyleIdx="2" presStyleCnt="3"/>
      <dgm:spPr/>
      <dgm:t>
        <a:bodyPr/>
        <a:lstStyle/>
        <a:p>
          <a:endParaRPr kumimoji="1" lang="ja-JP" altLang="en-US"/>
        </a:p>
      </dgm:t>
    </dgm:pt>
  </dgm:ptLst>
  <dgm:cxnLst>
    <dgm:cxn modelId="{6516620E-21ED-4AFC-8E01-5F0638566CDE}" type="presOf" srcId="{9B790717-E633-4E34-9012-8B574FA7BE45}" destId="{69A3424D-CC32-44A6-BBC1-4DAA6EB2960C}" srcOrd="0" destOrd="0" presId="urn:microsoft.com/office/officeart/2005/8/layout/cycle2"/>
    <dgm:cxn modelId="{6D072569-C9DD-46B1-B114-AED10FB2D32F}" srcId="{09B3F16D-67AA-488A-8B9F-94C00A8B0156}" destId="{8DF764CB-E0D6-45BD-A326-DCDD2FADC581}" srcOrd="2" destOrd="0" parTransId="{AC636B59-E7DC-469A-BEE5-C281E5163C50}" sibTransId="{9B790717-E633-4E34-9012-8B574FA7BE45}"/>
    <dgm:cxn modelId="{39CE8CDA-173B-4FF4-A193-C8F9B6013665}" srcId="{09B3F16D-67AA-488A-8B9F-94C00A8B0156}" destId="{BE1E517C-9FA7-4D0D-A728-6BCDE0ED9BB2}" srcOrd="0" destOrd="0" parTransId="{99037631-93E6-4E44-B812-C333EFA5B389}" sibTransId="{DDB8453D-E60A-4CA1-9009-CB2C3E65E76F}"/>
    <dgm:cxn modelId="{EA748B90-0DC3-43B3-BABA-458EC970B746}" type="presOf" srcId="{4FDE4373-2480-48AD-BB38-DED44EE4BA85}" destId="{64668A4E-877F-4F6D-8F49-63A14DEBFA7B}" srcOrd="1" destOrd="0" presId="urn:microsoft.com/office/officeart/2005/8/layout/cycle2"/>
    <dgm:cxn modelId="{8CAEAD2F-3C05-4BC5-8F0F-63079D07EF4B}" type="presOf" srcId="{4FDE4373-2480-48AD-BB38-DED44EE4BA85}" destId="{DB824CF1-03F0-4A92-8CF5-9B43C17EFCAB}" srcOrd="0" destOrd="0" presId="urn:microsoft.com/office/officeart/2005/8/layout/cycle2"/>
    <dgm:cxn modelId="{9FFAF7D8-B046-4023-86F9-480B669D0D07}" type="presOf" srcId="{DDB8453D-E60A-4CA1-9009-CB2C3E65E76F}" destId="{F7953400-77F0-454F-8FB2-6077BD69BCEC}" srcOrd="0" destOrd="0" presId="urn:microsoft.com/office/officeart/2005/8/layout/cycle2"/>
    <dgm:cxn modelId="{8FDD1AC3-C69D-4D38-B582-4F91E8651AC7}" type="presOf" srcId="{F83EA4DB-F820-45C1-A904-ED398630DF77}" destId="{7A093E26-9685-4BE5-802C-CB4C8D3EEBF9}" srcOrd="0" destOrd="0" presId="urn:microsoft.com/office/officeart/2005/8/layout/cycle2"/>
    <dgm:cxn modelId="{BD50A41D-F292-49B0-B6AD-0D645C384D0A}" type="presOf" srcId="{DDB8453D-E60A-4CA1-9009-CB2C3E65E76F}" destId="{FB728DAB-0D06-4EDB-B552-5F8921B8EAED}" srcOrd="1" destOrd="0" presId="urn:microsoft.com/office/officeart/2005/8/layout/cycle2"/>
    <dgm:cxn modelId="{C991A78A-42EF-4F94-A504-A3240577545B}" type="presOf" srcId="{09B3F16D-67AA-488A-8B9F-94C00A8B0156}" destId="{2E2513F0-C7F6-4391-B497-7BE1D9CA976F}" srcOrd="0" destOrd="0" presId="urn:microsoft.com/office/officeart/2005/8/layout/cycle2"/>
    <dgm:cxn modelId="{CC00BF3B-C2F8-4435-A6AC-AE4B9999639A}" type="presOf" srcId="{BE1E517C-9FA7-4D0D-A728-6BCDE0ED9BB2}" destId="{CC0C3130-B18F-4047-A859-72C687954468}" srcOrd="0" destOrd="0" presId="urn:microsoft.com/office/officeart/2005/8/layout/cycle2"/>
    <dgm:cxn modelId="{702B0319-92A3-4B20-BDC3-901613C6AF89}" type="presOf" srcId="{8DF764CB-E0D6-45BD-A326-DCDD2FADC581}" destId="{DDBE6B40-292B-4C2A-B572-2913709C402A}" srcOrd="0" destOrd="0" presId="urn:microsoft.com/office/officeart/2005/8/layout/cycle2"/>
    <dgm:cxn modelId="{08070679-26A2-4B14-8E04-A18A95E1EF69}" type="presOf" srcId="{9B790717-E633-4E34-9012-8B574FA7BE45}" destId="{B541BFB3-03C4-43FB-9609-9CD1BA6E66B5}" srcOrd="1" destOrd="0" presId="urn:microsoft.com/office/officeart/2005/8/layout/cycle2"/>
    <dgm:cxn modelId="{CD55BA4A-C55D-4E0C-9B3E-1FC82DE38886}" srcId="{09B3F16D-67AA-488A-8B9F-94C00A8B0156}" destId="{F83EA4DB-F820-45C1-A904-ED398630DF77}" srcOrd="1" destOrd="0" parTransId="{A337247C-B0DA-496B-9CEB-6DF004AA73C5}" sibTransId="{4FDE4373-2480-48AD-BB38-DED44EE4BA85}"/>
    <dgm:cxn modelId="{F4EA8C7E-2247-435B-AA59-30938A7D27C1}" type="presParOf" srcId="{2E2513F0-C7F6-4391-B497-7BE1D9CA976F}" destId="{CC0C3130-B18F-4047-A859-72C687954468}" srcOrd="0" destOrd="0" presId="urn:microsoft.com/office/officeart/2005/8/layout/cycle2"/>
    <dgm:cxn modelId="{E58FC17A-2A27-47E1-9B88-B10BDB78132E}" type="presParOf" srcId="{2E2513F0-C7F6-4391-B497-7BE1D9CA976F}" destId="{F7953400-77F0-454F-8FB2-6077BD69BCEC}" srcOrd="1" destOrd="0" presId="urn:microsoft.com/office/officeart/2005/8/layout/cycle2"/>
    <dgm:cxn modelId="{9421C532-B2DE-49AB-9610-A37A2C63C561}" type="presParOf" srcId="{F7953400-77F0-454F-8FB2-6077BD69BCEC}" destId="{FB728DAB-0D06-4EDB-B552-5F8921B8EAED}" srcOrd="0" destOrd="0" presId="urn:microsoft.com/office/officeart/2005/8/layout/cycle2"/>
    <dgm:cxn modelId="{47EC8B2C-AC56-4A5B-BC91-A2CD7B6853C5}" type="presParOf" srcId="{2E2513F0-C7F6-4391-B497-7BE1D9CA976F}" destId="{7A093E26-9685-4BE5-802C-CB4C8D3EEBF9}" srcOrd="2" destOrd="0" presId="urn:microsoft.com/office/officeart/2005/8/layout/cycle2"/>
    <dgm:cxn modelId="{F73EF135-DC5C-4FBA-8D82-E58E8F4F6C26}" type="presParOf" srcId="{2E2513F0-C7F6-4391-B497-7BE1D9CA976F}" destId="{DB824CF1-03F0-4A92-8CF5-9B43C17EFCAB}" srcOrd="3" destOrd="0" presId="urn:microsoft.com/office/officeart/2005/8/layout/cycle2"/>
    <dgm:cxn modelId="{06AF96BC-3363-402F-B6FB-235F6755C993}" type="presParOf" srcId="{DB824CF1-03F0-4A92-8CF5-9B43C17EFCAB}" destId="{64668A4E-877F-4F6D-8F49-63A14DEBFA7B}" srcOrd="0" destOrd="0" presId="urn:microsoft.com/office/officeart/2005/8/layout/cycle2"/>
    <dgm:cxn modelId="{4A81ED03-C975-4953-93F4-0585A990FC85}" type="presParOf" srcId="{2E2513F0-C7F6-4391-B497-7BE1D9CA976F}" destId="{DDBE6B40-292B-4C2A-B572-2913709C402A}" srcOrd="4" destOrd="0" presId="urn:microsoft.com/office/officeart/2005/8/layout/cycle2"/>
    <dgm:cxn modelId="{CC00CFAB-DA06-4AFC-A72F-465BF0CF4C0F}" type="presParOf" srcId="{2E2513F0-C7F6-4391-B497-7BE1D9CA976F}" destId="{69A3424D-CC32-44A6-BBC1-4DAA6EB2960C}" srcOrd="5" destOrd="0" presId="urn:microsoft.com/office/officeart/2005/8/layout/cycle2"/>
    <dgm:cxn modelId="{A0C8483A-8A8F-4494-ADCF-807D8BF9353B}" type="presParOf" srcId="{69A3424D-CC32-44A6-BBC1-4DAA6EB2960C}" destId="{B541BFB3-03C4-43FB-9609-9CD1BA6E66B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C3130-B18F-4047-A859-72C687954468}">
      <dsp:nvSpPr>
        <dsp:cNvPr id="0" name=""/>
        <dsp:cNvSpPr/>
      </dsp:nvSpPr>
      <dsp:spPr>
        <a:xfrm>
          <a:off x="1558586" y="7"/>
          <a:ext cx="1170247" cy="1170247"/>
        </a:xfrm>
        <a:prstGeom prst="ellipse">
          <a:avLst/>
        </a:prstGeom>
        <a:blipFill>
          <a:blip xmlns:r="http://schemas.openxmlformats.org/officeDocument/2006/relationships" r:embed="rId1">
            <a:duotone>
              <a:srgbClr val="000000"/>
              <a:schemeClr val="accent2">
                <a:tint val="100000"/>
              </a:schemeClr>
            </a:duotone>
          </a:blip>
        </a:blipFill>
        <a:ln>
          <a:noFill/>
        </a:ln>
        <a:effectLst>
          <a:outerShdw blurRad="50800" dist="50800" dir="5400000" algn="tl" rotWithShape="0">
            <a:srgbClr val="000000">
              <a:alpha val="65000"/>
            </a:srgbClr>
          </a:outerShdw>
        </a:effectLst>
        <a:scene3d>
          <a:camera prst="orthographicFront"/>
          <a:lightRig rig="soft" dir="t">
            <a:rot lat="0" lon="0" rev="17100000"/>
          </a:lightRig>
        </a:scene3d>
        <a:sp3d>
          <a:bevelT w="165100" h="254000"/>
          <a:bevelB w="165100" h="254000"/>
          <a:contourClr>
            <a:schemeClr val="accent2">
              <a:shade val="60000"/>
              <a:satMod val="11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700" kern="1200" dirty="0" smtClean="0"/>
            <a:t>開催者</a:t>
          </a:r>
          <a:endParaRPr kumimoji="1" lang="ja-JP" altLang="en-US" sz="1700" kern="1200" dirty="0"/>
        </a:p>
      </dsp:txBody>
      <dsp:txXfrm>
        <a:off x="1729965" y="171386"/>
        <a:ext cx="827489" cy="827489"/>
      </dsp:txXfrm>
    </dsp:sp>
    <dsp:sp modelId="{F7953400-77F0-454F-8FB2-6077BD69BCEC}">
      <dsp:nvSpPr>
        <dsp:cNvPr id="0" name=""/>
        <dsp:cNvSpPr/>
      </dsp:nvSpPr>
      <dsp:spPr>
        <a:xfrm rot="3600000">
          <a:off x="2423019" y="1141768"/>
          <a:ext cx="312158" cy="3949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kern="1200"/>
        </a:p>
      </dsp:txBody>
      <dsp:txXfrm>
        <a:off x="2446431" y="1180210"/>
        <a:ext cx="218511" cy="236974"/>
      </dsp:txXfrm>
    </dsp:sp>
    <dsp:sp modelId="{7A093E26-9685-4BE5-802C-CB4C8D3EEBF9}">
      <dsp:nvSpPr>
        <dsp:cNvPr id="0" name=""/>
        <dsp:cNvSpPr/>
      </dsp:nvSpPr>
      <dsp:spPr>
        <a:xfrm>
          <a:off x="2438199" y="1523542"/>
          <a:ext cx="1170247" cy="1170247"/>
        </a:xfrm>
        <a:prstGeom prst="ellipse">
          <a:avLst/>
        </a:prstGeom>
        <a:blipFill>
          <a:blip xmlns:r="http://schemas.openxmlformats.org/officeDocument/2006/relationships" r:embed="rId1">
            <a:duotone>
              <a:srgbClr val="000000"/>
              <a:schemeClr val="accent5">
                <a:tint val="100000"/>
              </a:schemeClr>
            </a:duotone>
          </a:blip>
        </a:blipFill>
        <a:ln>
          <a:noFill/>
        </a:ln>
        <a:effectLst>
          <a:outerShdw blurRad="50800" dist="50800" dir="5400000" algn="tl" rotWithShape="0">
            <a:srgbClr val="000000">
              <a:alpha val="65000"/>
            </a:srgbClr>
          </a:outerShdw>
        </a:effectLst>
        <a:scene3d>
          <a:camera prst="orthographicFront"/>
          <a:lightRig rig="soft" dir="t">
            <a:rot lat="0" lon="0" rev="17100000"/>
          </a:lightRig>
        </a:scene3d>
        <a:sp3d>
          <a:bevelT w="165100" h="254000"/>
          <a:bevelB w="165100" h="254000"/>
          <a:contourClr>
            <a:schemeClr val="accent5">
              <a:shade val="60000"/>
              <a:satMod val="110000"/>
            </a:schemeClr>
          </a:contourClr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700" kern="1200" dirty="0" smtClean="0"/>
            <a:t>オープンデータ</a:t>
          </a:r>
          <a:endParaRPr kumimoji="1" lang="ja-JP" altLang="en-US" sz="1700" kern="1200" dirty="0"/>
        </a:p>
      </dsp:txBody>
      <dsp:txXfrm>
        <a:off x="2609578" y="1694921"/>
        <a:ext cx="827489" cy="827489"/>
      </dsp:txXfrm>
    </dsp:sp>
    <dsp:sp modelId="{DB824CF1-03F0-4A92-8CF5-9B43C17EFCAB}">
      <dsp:nvSpPr>
        <dsp:cNvPr id="0" name=""/>
        <dsp:cNvSpPr/>
      </dsp:nvSpPr>
      <dsp:spPr>
        <a:xfrm rot="10800000">
          <a:off x="1996465" y="1911187"/>
          <a:ext cx="312158" cy="3949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kern="1200"/>
        </a:p>
      </dsp:txBody>
      <dsp:txXfrm rot="10800000">
        <a:off x="2090112" y="1990179"/>
        <a:ext cx="218511" cy="236974"/>
      </dsp:txXfrm>
    </dsp:sp>
    <dsp:sp modelId="{DDBE6B40-292B-4C2A-B572-2913709C402A}">
      <dsp:nvSpPr>
        <dsp:cNvPr id="0" name=""/>
        <dsp:cNvSpPr/>
      </dsp:nvSpPr>
      <dsp:spPr>
        <a:xfrm>
          <a:off x="678972" y="1523542"/>
          <a:ext cx="1170247" cy="1170247"/>
        </a:xfrm>
        <a:prstGeom prst="ellipse">
          <a:avLst/>
        </a:prstGeom>
        <a:blipFill>
          <a:blip xmlns:r="http://schemas.openxmlformats.org/officeDocument/2006/relationships" r:embed="rId1">
            <a:duotone>
              <a:srgbClr val="000000"/>
              <a:schemeClr val="accent6">
                <a:tint val="100000"/>
              </a:schemeClr>
            </a:duotone>
          </a:blip>
        </a:blipFill>
        <a:ln>
          <a:noFill/>
        </a:ln>
        <a:effectLst>
          <a:outerShdw blurRad="50800" dist="50800" dir="5400000" algn="tl" rotWithShape="0">
            <a:srgbClr val="000000">
              <a:alpha val="65000"/>
            </a:srgbClr>
          </a:outerShdw>
        </a:effectLst>
        <a:scene3d>
          <a:camera prst="orthographicFront"/>
          <a:lightRig rig="soft" dir="t">
            <a:rot lat="0" lon="0" rev="17100000"/>
          </a:lightRig>
        </a:scene3d>
        <a:sp3d>
          <a:bevelT w="165100" h="254000"/>
          <a:bevelB w="165100" h="2540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700" kern="1200" dirty="0" smtClean="0"/>
            <a:t>参加者</a:t>
          </a:r>
          <a:endParaRPr kumimoji="1" lang="ja-JP" altLang="en-US" sz="1700" kern="1200" dirty="0"/>
        </a:p>
      </dsp:txBody>
      <dsp:txXfrm>
        <a:off x="850351" y="1694921"/>
        <a:ext cx="827489" cy="827489"/>
      </dsp:txXfrm>
    </dsp:sp>
    <dsp:sp modelId="{69A3424D-CC32-44A6-BBC1-4DAA6EB2960C}">
      <dsp:nvSpPr>
        <dsp:cNvPr id="0" name=""/>
        <dsp:cNvSpPr/>
      </dsp:nvSpPr>
      <dsp:spPr>
        <a:xfrm rot="18000000">
          <a:off x="1543406" y="1157070"/>
          <a:ext cx="312158" cy="3949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kern="1200"/>
        </a:p>
      </dsp:txBody>
      <dsp:txXfrm>
        <a:off x="1566818" y="1276612"/>
        <a:ext cx="218511" cy="236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-3461" y="0"/>
            <a:ext cx="9147461" cy="6858000"/>
            <a:chOff x="-3461" y="0"/>
            <a:chExt cx="9147461" cy="6858000"/>
          </a:xfrm>
        </p:grpSpPr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3" name="フリーフォーム 12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4" name="フリーフォーム 13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5" name="フリーフォーム 14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6" name="フリーフォーム 15"/>
          <p:cNvSpPr>
            <a:spLocks/>
          </p:cNvSpPr>
          <p:nvPr/>
        </p:nvSpPr>
        <p:spPr bwMode="auto">
          <a:xfrm>
            <a:off x="0" y="0"/>
            <a:ext cx="9144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9" name="フリーフォーム 18"/>
          <p:cNvSpPr>
            <a:spLocks/>
          </p:cNvSpPr>
          <p:nvPr/>
        </p:nvSpPr>
        <p:spPr bwMode="auto">
          <a:xfrm>
            <a:off x="9526" y="5715017"/>
            <a:ext cx="9134475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rgbClr val="FFFFFF">
              <a:alpha val="5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2015/1/17</a:t>
            </a:fld>
            <a:endParaRPr kumimoji="1" lang="ja-JP" altLang="en-US"/>
          </a:p>
        </p:txBody>
      </p:sp>
      <p:sp>
        <p:nvSpPr>
          <p:cNvPr id="11" name="フッター プレースホルダー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 rot="5400000">
            <a:off x="3306482" y="2907281"/>
            <a:ext cx="6855280" cy="1038095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-3461" y="0"/>
            <a:ext cx="9147461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0"/>
            <a:ext cx="9144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-142908" y="0"/>
            <a:ext cx="7072362" cy="6858000"/>
          </a:xfrm>
          <a:prstGeom prst="rect">
            <a:avLst/>
          </a:prstGeom>
          <a:gradFill>
            <a:gsLst>
              <a:gs pos="93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43768" y="274640"/>
            <a:ext cx="1543032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590075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 14"/>
          <p:cNvSpPr>
            <a:spLocks/>
          </p:cNvSpPr>
          <p:nvPr/>
        </p:nvSpPr>
        <p:spPr bwMode="auto">
          <a:xfrm flipV="1">
            <a:off x="9526" y="4295805"/>
            <a:ext cx="9134475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-3461" y="0"/>
            <a:ext cx="9147461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0"/>
            <a:ext cx="9144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4" name="正方形/長方形 13"/>
          <p:cNvSpPr/>
          <p:nvPr/>
        </p:nvSpPr>
        <p:spPr bwMode="auto">
          <a:xfrm flipV="1">
            <a:off x="0" y="-24"/>
            <a:ext cx="9144000" cy="514346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">
                <a:srgbClr val="FFFFFF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5286388"/>
            <a:ext cx="7772400" cy="808050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286124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2">
                    <a:tint val="9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2">
                    <a:tint val="9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2">
                    <a:tint val="9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2">
                    <a:tint val="90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8258202" cy="798496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1571613"/>
            <a:ext cx="5111750" cy="45545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2" y="1571613"/>
            <a:ext cx="3008313" cy="4554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8" name="グループ化 7"/>
          <p:cNvGrpSpPr/>
          <p:nvPr/>
        </p:nvGrpSpPr>
        <p:grpSpPr>
          <a:xfrm>
            <a:off x="-3461" y="0"/>
            <a:ext cx="9147461" cy="6858000"/>
            <a:chOff x="-3461" y="0"/>
            <a:chExt cx="9147461" cy="6858000"/>
          </a:xfrm>
        </p:grpSpPr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3248"/>
            <a:ext cx="9144000" cy="1430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正方形/長方形 14"/>
          <p:cNvSpPr/>
          <p:nvPr/>
        </p:nvSpPr>
        <p:spPr bwMode="auto">
          <a:xfrm>
            <a:off x="0" y="3857628"/>
            <a:ext cx="9144000" cy="300037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5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gradFill>
                  <a:gsLst>
                    <a:gs pos="20000">
                      <a:schemeClr val="accent4"/>
                    </a:gs>
                    <a:gs pos="100000">
                      <a:schemeClr val="bg2"/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solidFill>
            <a:schemeClr val="bg1"/>
          </a:solidFill>
          <a:ln w="76200" cap="sq">
            <a:solidFill>
              <a:srgbClr val="FFFFFF"/>
            </a:solidFill>
            <a:miter lim="800000"/>
          </a:ln>
          <a:effectLst>
            <a:outerShdw blurRad="76200" dist="76200" dir="27000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 14"/>
          <p:cNvSpPr>
            <a:spLocks/>
          </p:cNvSpPr>
          <p:nvPr/>
        </p:nvSpPr>
        <p:spPr bwMode="auto">
          <a:xfrm>
            <a:off x="2" y="714356"/>
            <a:ext cx="9143999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461" y="0"/>
            <a:ext cx="9147461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6" name="正方形/長方形 15"/>
          <p:cNvSpPr/>
          <p:nvPr/>
        </p:nvSpPr>
        <p:spPr bwMode="auto">
          <a:xfrm>
            <a:off x="0" y="1071546"/>
            <a:ext cx="9144000" cy="578645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">
                <a:srgbClr val="FFFFFF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8581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idx="1"/>
          </p:nvPr>
        </p:nvSpPr>
        <p:spPr>
          <a:xfrm>
            <a:off x="457200" y="1500175"/>
            <a:ext cx="8229600" cy="462599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9" name="日付プレースホルダー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baseline="0">
          <a:ln w="3175">
            <a:noFill/>
            <a:prstDash val="solid"/>
          </a:ln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effectLst>
            <a:outerShdw blurRad="127000" algn="tl" rotWithShape="0">
              <a:schemeClr val="tx1">
                <a:alpha val="7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5000"/>
        <a:buFont typeface="Wingdings"/>
        <a:buChar char="p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"/>
        <a:buChar char="p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"/>
        <a:buChar char="p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65000"/>
        <a:buFont typeface="Wingdings"/>
        <a:buChar char="p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2"/>
        </a:buClr>
        <a:buSzPct val="65000"/>
        <a:buFont typeface="Wingdings"/>
        <a:buChar char="p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bg2"/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6"/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bg2">
            <a:tint val="60000"/>
          </a:schemeClr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jpe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イベントのオープンデータ化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/>
              <a:t>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イベントリンクアプリ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vert="horz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ja-JP" altLang="en-US" sz="2400" b="1" dirty="0">
                <a:ln w="3175">
                  <a:noFill/>
                  <a:prstDash val="solid"/>
                </a:ln>
                <a:gradFill>
                  <a:gsLst>
                    <a:gs pos="0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effectLst>
                  <a:outerShdw blurRad="127000" algn="tl" rotWithShape="0">
                    <a:schemeClr val="tx1">
                      <a:alpha val="70000"/>
                    </a:schemeClr>
                  </a:outerShdw>
                </a:effectLst>
                <a:latin typeface="+mj-lt"/>
                <a:ea typeface="+mj-ea"/>
                <a:cs typeface="+mj-cs"/>
              </a:rPr>
              <a:t>両毛</a:t>
            </a:r>
            <a:r>
              <a:rPr lang="en-US" altLang="ja-JP" sz="2400" b="1" dirty="0">
                <a:ln w="3175">
                  <a:noFill/>
                  <a:prstDash val="solid"/>
                </a:ln>
                <a:gradFill>
                  <a:gsLst>
                    <a:gs pos="0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effectLst>
                  <a:outerShdw blurRad="127000" algn="tl" rotWithShape="0">
                    <a:schemeClr val="tx1">
                      <a:alpha val="70000"/>
                    </a:schemeClr>
                  </a:outerShdw>
                </a:effectLst>
                <a:latin typeface="+mj-lt"/>
                <a:ea typeface="+mj-ea"/>
                <a:cs typeface="+mj-cs"/>
              </a:rPr>
              <a:t>LOD</a:t>
            </a:r>
            <a:r>
              <a:rPr lang="ja-JP" altLang="en-US" sz="2400" b="1" dirty="0">
                <a:ln w="3175">
                  <a:noFill/>
                  <a:prstDash val="solid"/>
                </a:ln>
                <a:gradFill>
                  <a:gsLst>
                    <a:gs pos="0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effectLst>
                  <a:outerShdw blurRad="127000" algn="tl" rotWithShape="0">
                    <a:schemeClr val="tx1">
                      <a:alpha val="70000"/>
                    </a:schemeClr>
                  </a:outerShdw>
                </a:effectLst>
                <a:latin typeface="+mj-lt"/>
                <a:ea typeface="+mj-ea"/>
                <a:cs typeface="+mj-cs"/>
              </a:rPr>
              <a:t>プロジェクト</a:t>
            </a:r>
            <a:endParaRPr lang="en-US" altLang="ja-JP" sz="2400" b="1" dirty="0">
              <a:ln w="3175">
                <a:noFill/>
                <a:prstDash val="solid"/>
              </a:ln>
              <a:gradFill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5400000" scaled="1"/>
              </a:gradFill>
              <a:effectLst>
                <a:outerShdw blurRad="127000" algn="tl" rotWithShape="0">
                  <a:schemeClr val="tx1">
                    <a:alpha val="7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 algn="r">
              <a:spcBef>
                <a:spcPct val="0"/>
              </a:spcBef>
            </a:pPr>
            <a:r>
              <a:rPr lang="en-US" altLang="ja-JP" sz="2400" b="1" dirty="0">
                <a:ln w="3175">
                  <a:noFill/>
                  <a:prstDash val="solid"/>
                </a:ln>
                <a:gradFill>
                  <a:gsLst>
                    <a:gs pos="0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effectLst>
                  <a:outerShdw blurRad="127000" algn="tl" rotWithShape="0">
                    <a:schemeClr val="tx1">
                      <a:alpha val="70000"/>
                    </a:schemeClr>
                  </a:outerShdw>
                </a:effectLst>
                <a:latin typeface="+mj-lt"/>
                <a:ea typeface="+mj-ea"/>
                <a:cs typeface="+mj-cs"/>
              </a:rPr>
              <a:t>2015.1.17</a:t>
            </a:r>
            <a:endParaRPr lang="ja-JP" altLang="en-US" sz="2400" b="1" dirty="0">
              <a:ln w="3175">
                <a:noFill/>
                <a:prstDash val="solid"/>
              </a:ln>
              <a:gradFill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5400000" scaled="1"/>
              </a:gradFill>
              <a:effectLst>
                <a:outerShdw blurRad="127000" algn="tl" rotWithShape="0">
                  <a:schemeClr val="tx1">
                    <a:alpha val="7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4719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イベントの登録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イベントの情報を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上で</a:t>
            </a:r>
            <a:r>
              <a:rPr lang="ja-JP" altLang="en-US" dirty="0" smtClean="0"/>
              <a:t>登録してオープンデータ化する。</a:t>
            </a:r>
            <a:endParaRPr kumimoji="1" lang="ja-JP" altLang="en-US" dirty="0"/>
          </a:p>
        </p:txBody>
      </p:sp>
      <p:pic>
        <p:nvPicPr>
          <p:cNvPr id="102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861048"/>
            <a:ext cx="1795882" cy="183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4139952" y="594928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パソコン・スマホなどからイベントを登録</a:t>
            </a:r>
            <a:endParaRPr kumimoji="1" lang="ja-JP" altLang="en-US" dirty="0"/>
          </a:p>
        </p:txBody>
      </p:sp>
      <p:pic>
        <p:nvPicPr>
          <p:cNvPr id="1027" name="Picture 3" descr="C:\Program Files\Microsoft Office\MEDIA\CAGCAT10\j0199036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229" y="4345053"/>
            <a:ext cx="785388" cy="86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rogram Files\Microsoft Office\MEDIA\CAGCAT10\j0216588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849265"/>
            <a:ext cx="804672" cy="90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Program Files\Microsoft Office\MEDIA\CAGCAT10\j0216858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923" y="5634617"/>
            <a:ext cx="913486" cy="41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298" y="5303766"/>
            <a:ext cx="884765" cy="89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Program Files\Microsoft Office\MEDIA\CAGCAT10\j0285698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463987"/>
            <a:ext cx="709577" cy="75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左矢印 4"/>
          <p:cNvSpPr/>
          <p:nvPr/>
        </p:nvSpPr>
        <p:spPr>
          <a:xfrm>
            <a:off x="4025116" y="4717455"/>
            <a:ext cx="906924" cy="7205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81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イベントの通知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オープンデータ化</a:t>
            </a:r>
            <a:r>
              <a:rPr lang="ja-JP" altLang="en-US" dirty="0"/>
              <a:t>されたイベント情報を、メール、スマホアプリ、</a:t>
            </a:r>
            <a:r>
              <a:rPr lang="en-US" altLang="ja-JP" dirty="0"/>
              <a:t>Web</a:t>
            </a:r>
            <a:r>
              <a:rPr lang="ja-JP" altLang="en-US" dirty="0"/>
              <a:t>ページなどで取得できるようにする。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Picture 3" descr="C:\Program Files\Microsoft Office\MEDIA\CAGCAT10\j0199036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895112"/>
            <a:ext cx="785388" cy="86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Program Files\Microsoft Office\MEDIA\CAGCAT10\j0216588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635" y="4399324"/>
            <a:ext cx="804672" cy="90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Program Files\Microsoft Office\MEDIA\CAGCAT10\j0216858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942" y="5184676"/>
            <a:ext cx="913486" cy="41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317" y="4853825"/>
            <a:ext cx="884765" cy="89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Program Files\Microsoft Office\MEDIA\CAGCAT10\j0285698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667" y="5014046"/>
            <a:ext cx="709577" cy="75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左矢印 8"/>
          <p:cNvSpPr/>
          <p:nvPr/>
        </p:nvSpPr>
        <p:spPr>
          <a:xfrm>
            <a:off x="4118306" y="4464120"/>
            <a:ext cx="906924" cy="7205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C:\Users\katoa\AppData\Local\Microsoft\Windows\Temporary Internet Files\Content.IE5\2GXTDUA1\lgi01a201408131300[1]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18483"/>
            <a:ext cx="2060848" cy="206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395535" y="5772271"/>
            <a:ext cx="60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スマホやパソコンなどでイベントの通知を受け取る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797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イベントの登録内容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719198"/>
              </p:ext>
            </p:extLst>
          </p:nvPr>
        </p:nvGraphicFramePr>
        <p:xfrm>
          <a:off x="457200" y="1500188"/>
          <a:ext cx="829126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416"/>
                <a:gridCol w="1224136"/>
                <a:gridCol w="936104"/>
                <a:gridCol w="54726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No.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項目名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複数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内容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名称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イベントの名称。</a:t>
                      </a:r>
                      <a:endParaRPr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説明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イベントの説明文。</a:t>
                      </a:r>
                      <a:r>
                        <a:rPr lang="en-US" altLang="ja-JP" dirty="0" smtClean="0"/>
                        <a:t>WYSIWYG</a:t>
                      </a:r>
                      <a:r>
                        <a:rPr lang="ja-JP" altLang="en-US" dirty="0" smtClean="0"/>
                        <a:t>エディタで登録したい。</a:t>
                      </a:r>
                      <a:endParaRPr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タグ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イベントのタグ。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日時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開始～終了日時。複数日に渡る場合、複数登録する。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場所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緯度経度。地図表示に利用。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イベントの</a:t>
                      </a:r>
                      <a:r>
                        <a:rPr kumimoji="1" lang="en-US" altLang="ja-JP" dirty="0" smtClean="0"/>
                        <a:t>Web</a:t>
                      </a:r>
                      <a:r>
                        <a:rPr kumimoji="1" lang="ja-JP" altLang="en-US" dirty="0" smtClean="0"/>
                        <a:t>ページ</a:t>
                      </a:r>
                      <a:r>
                        <a:rPr kumimoji="1" lang="en-US" altLang="ja-JP" dirty="0" smtClean="0"/>
                        <a:t>URL</a:t>
                      </a:r>
                      <a:r>
                        <a:rPr kumimoji="1" lang="ja-JP" altLang="en-US" dirty="0" err="1" smtClean="0"/>
                        <a:t>。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開催者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主催者の団体名や氏名等。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smtClean="0"/>
                        <a:t>7-1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 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イベント登録者の</a:t>
                      </a:r>
                      <a:r>
                        <a:rPr kumimoji="1" lang="en-US" altLang="ja-JP" dirty="0" smtClean="0"/>
                        <a:t>ID</a:t>
                      </a:r>
                      <a:r>
                        <a:rPr kumimoji="1" lang="ja-JP" altLang="en-US" dirty="0" err="1" smtClean="0"/>
                        <a:t>。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smtClean="0"/>
                        <a:t>7-2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 URL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開催者の</a:t>
                      </a:r>
                      <a:r>
                        <a:rPr kumimoji="1" lang="en-US" altLang="ja-JP" dirty="0" smtClean="0"/>
                        <a:t>Web</a:t>
                      </a:r>
                      <a:r>
                        <a:rPr kumimoji="1" lang="ja-JP" altLang="en-US" dirty="0" smtClean="0"/>
                        <a:t>ページ</a:t>
                      </a:r>
                      <a:r>
                        <a:rPr kumimoji="1" lang="en-US" altLang="ja-JP" dirty="0" smtClean="0"/>
                        <a:t>URL</a:t>
                      </a:r>
                      <a:r>
                        <a:rPr kumimoji="1" lang="ja-JP" altLang="en-US" dirty="0" err="1" smtClean="0"/>
                        <a:t>。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smtClean="0"/>
                        <a:t>7-3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 Email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メールアドレス。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mtClean="0"/>
                        <a:t>7-4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 電話番号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問い合わせ先の連絡先の電話番号。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323528" y="6453336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複数が○の項目は複数登録可能。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64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イベントの検索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画面や独自アプリを通じて、イベントの検索を行うことができる。</a:t>
            </a:r>
            <a:endParaRPr kumimoji="1" lang="en-US" altLang="ja-JP" dirty="0" smtClean="0"/>
          </a:p>
          <a:p>
            <a:r>
              <a:rPr lang="ja-JP" altLang="en-US" dirty="0" smtClean="0"/>
              <a:t>地域情報（群馬県内）や、イベントのカテゴリ（車、音楽等）、開催日などで検索することが可能。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48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イベントの</a:t>
            </a:r>
            <a:r>
              <a:rPr kumimoji="1" lang="en-US" altLang="ja-JP" dirty="0" smtClean="0"/>
              <a:t>PUSH</a:t>
            </a:r>
            <a:r>
              <a:rPr kumimoji="1" lang="ja-JP" altLang="en-US" dirty="0" smtClean="0"/>
              <a:t>通知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イベント</a:t>
            </a:r>
            <a:r>
              <a:rPr lang="ja-JP" altLang="en-US" dirty="0"/>
              <a:t>情報</a:t>
            </a:r>
            <a:r>
              <a:rPr lang="ja-JP" altLang="en-US" dirty="0" smtClean="0"/>
              <a:t>の検索</a:t>
            </a:r>
            <a:r>
              <a:rPr lang="ja-JP" altLang="en-US" dirty="0"/>
              <a:t>条件</a:t>
            </a:r>
            <a:r>
              <a:rPr lang="ja-JP" altLang="en-US" dirty="0" smtClean="0"/>
              <a:t>を登録でき、検索条件に合致したイベントが登録された場合、イベント期日が近づいた場合に</a:t>
            </a:r>
            <a:r>
              <a:rPr lang="en-US" altLang="ja-JP" dirty="0" smtClean="0"/>
              <a:t>PUSH</a:t>
            </a:r>
            <a:r>
              <a:rPr lang="ja-JP" altLang="en-US" dirty="0" smtClean="0"/>
              <a:t>通知を受け取ることができる。</a:t>
            </a:r>
            <a:endParaRPr lang="en-US" altLang="ja-JP" dirty="0" smtClean="0"/>
          </a:p>
          <a:p>
            <a:r>
              <a:rPr kumimoji="1" lang="ja-JP" altLang="en-US" dirty="0" smtClean="0"/>
              <a:t>その他、地域や趣味などを登録してお勧めのイベントを</a:t>
            </a:r>
            <a:r>
              <a:rPr kumimoji="1" lang="en-US" altLang="ja-JP" dirty="0" smtClean="0"/>
              <a:t>PUSH</a:t>
            </a:r>
            <a:r>
              <a:rPr kumimoji="1" lang="ja-JP" altLang="en-US" dirty="0" smtClean="0"/>
              <a:t>通知で送ることも可能にする。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6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イベント</a:t>
            </a:r>
            <a:r>
              <a:rPr lang="ja-JP" altLang="en-US" dirty="0" smtClean="0"/>
              <a:t>をオープンデータ</a:t>
            </a:r>
            <a:r>
              <a:rPr lang="ja-JP" altLang="en-US" dirty="0"/>
              <a:t>化</a:t>
            </a:r>
            <a:r>
              <a:rPr lang="ja-JP" altLang="en-US" dirty="0" smtClean="0"/>
              <a:t>し、開催者と参加者がツナガルことができる！</a:t>
            </a:r>
            <a:endParaRPr lang="en-US" altLang="ja-JP" dirty="0" smtClean="0"/>
          </a:p>
          <a:p>
            <a:r>
              <a:rPr kumimoji="1" lang="ja-JP" altLang="en-US" dirty="0" smtClean="0"/>
              <a:t>データのリンクと、人間のツナガルを実現するアプリです。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393235476"/>
              </p:ext>
            </p:extLst>
          </p:nvPr>
        </p:nvGraphicFramePr>
        <p:xfrm>
          <a:off x="971600" y="3806071"/>
          <a:ext cx="4287420" cy="2693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正方形/長方形 6"/>
          <p:cNvSpPr/>
          <p:nvPr/>
        </p:nvSpPr>
        <p:spPr>
          <a:xfrm>
            <a:off x="5148064" y="3645024"/>
            <a:ext cx="2967479" cy="1754326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  <a:reflection blurRad="6350" stA="50000" endA="300" endPos="90000" dist="50800" dir="5400000" sy="-100000" algn="bl" rotWithShape="0"/>
            <a:softEdge rad="63500"/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ツナガル</a:t>
            </a:r>
            <a:endParaRPr lang="en-US" altLang="ja-JP" sz="54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altLang="ja-JP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Lin</a:t>
            </a:r>
            <a:r>
              <a:rPr lang="en-US" altLang="ja-JP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</a:t>
            </a:r>
            <a:endParaRPr lang="ja-JP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9981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松風">
  <a:themeElements>
    <a:clrScheme name="紅梅匂">
      <a:dk1>
        <a:sysClr val="windowText" lastClr="000000"/>
      </a:dk1>
      <a:lt1>
        <a:sysClr val="window" lastClr="FFFFFF"/>
      </a:lt1>
      <a:dk2>
        <a:srgbClr val="B43731"/>
      </a:dk2>
      <a:lt2>
        <a:srgbClr val="FFFFD2"/>
      </a:lt2>
      <a:accent1>
        <a:srgbClr val="5B8835"/>
      </a:accent1>
      <a:accent2>
        <a:srgbClr val="538BA2"/>
      </a:accent2>
      <a:accent3>
        <a:srgbClr val="876631"/>
      </a:accent3>
      <a:accent4>
        <a:srgbClr val="B49F42"/>
      </a:accent4>
      <a:accent5>
        <a:srgbClr val="CD5C56"/>
      </a:accent5>
      <a:accent6>
        <a:srgbClr val="AB57AF"/>
      </a:accent6>
      <a:hlink>
        <a:srgbClr val="0000FE"/>
      </a:hlink>
      <a:folHlink>
        <a:srgbClr val="81007F"/>
      </a:folHlink>
    </a:clrScheme>
    <a:fontScheme name="松風">
      <a:majorFont>
        <a:latin typeface="Gill Sans MT"/>
        <a:ea typeface=""/>
        <a:cs typeface=""/>
        <a:font script="Jpan" typeface="HGｺﾞｼｯｸE"/>
        <a:font script="Hang" typeface="HY헤드라인 M"/>
        <a:font script="Hans" typeface="方正姚体"/>
        <a:font script="Hant" typeface="標楷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nsolas"/>
        <a:ea typeface=""/>
        <a:cs typeface=""/>
        <a:font script="Jpan" typeface="HGｺﾞｼｯｸE"/>
        <a:font script="Hang" typeface="맑은 고딕"/>
        <a:font script="Hans" typeface="宋体"/>
        <a:font script="Hant" typeface="新細明體"/>
        <a:font script="Arab" typeface="Tahoma"/>
        <a:font script="Hebr" typeface="Tahoma"/>
        <a:font script="Thai" typeface="Dillen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松風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38000"/>
                <a:lum val="92000"/>
              </a:schemeClr>
            </a:gs>
            <a:gs pos="20000">
              <a:schemeClr val="phClr">
                <a:sat val="44000"/>
                <a:lum val="80000"/>
              </a:schemeClr>
            </a:gs>
            <a:gs pos="100000">
              <a:schemeClr val="phClr">
                <a:sat val="56000"/>
                <a:lum val="54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</a:blipFill>
      </a:fillStyleLst>
      <a:lnStyleLst>
        <a:ln w="6350" cap="flat" cmpd="sng" algn="ctr">
          <a:solidFill>
            <a:schemeClr val="phClr">
              <a:alpha val="100000"/>
            </a:schemeClr>
          </a:solidFill>
          <a:prstDash val="solid"/>
        </a:ln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28575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  <a:sp3d>
            <a:bevelT w="304800" h="44450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50800" dist="50800" dir="5400000" algn="tl" rotWithShape="0">
              <a:srgbClr val="000000">
                <a:alpha val="65000"/>
              </a:srgbClr>
            </a:outerShdw>
          </a:effectLst>
          <a:scene3d>
            <a:camera prst="orthographicFront"/>
            <a:lightRig rig="soft" dir="t">
              <a:rot lat="0" lon="0" rev="17100000"/>
            </a:lightRig>
          </a:scene3d>
          <a:sp3d>
            <a:bevelT w="165100" h="254000"/>
            <a:bevelB w="165100" h="2540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40000"/>
              </a:schemeClr>
            </a:gs>
            <a:gs pos="53000">
              <a:schemeClr val="phClr">
                <a:shade val="5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7000"/>
                <a:satMod val="160000"/>
              </a:schemeClr>
              <a:schemeClr val="phClr">
                <a:tint val="95000"/>
                <a:satMod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Wind in the Pines</Template>
  <TotalTime>67</TotalTime>
  <Words>329</Words>
  <Application>Microsoft Office PowerPoint</Application>
  <PresentationFormat>画面に合わせる (4:3)</PresentationFormat>
  <Paragraphs>67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HGｺﾞｼｯｸE</vt:lpstr>
      <vt:lpstr>Consolas</vt:lpstr>
      <vt:lpstr>Gill Sans MT</vt:lpstr>
      <vt:lpstr>Wingdings</vt:lpstr>
      <vt:lpstr>松風</vt:lpstr>
      <vt:lpstr>イベントのオープンデータ化 と イベントリンクアプリ</vt:lpstr>
      <vt:lpstr>イベントの登録</vt:lpstr>
      <vt:lpstr>イベントの通知</vt:lpstr>
      <vt:lpstr>イベントの登録内容</vt:lpstr>
      <vt:lpstr>イベントの検索</vt:lpstr>
      <vt:lpstr>イベントのPUSH通知</vt:lpstr>
      <vt:lpstr>まとめ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イベント登録サイト</dc:title>
  <dc:creator>忍足 庸平 RS</dc:creator>
  <cp:lastModifiedBy>忍足庸平</cp:lastModifiedBy>
  <cp:revision>32</cp:revision>
  <dcterms:created xsi:type="dcterms:W3CDTF">2014-12-26T07:53:06Z</dcterms:created>
  <dcterms:modified xsi:type="dcterms:W3CDTF">2015-01-17T00:58:48Z</dcterms:modified>
</cp:coreProperties>
</file>