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301" r:id="rId3"/>
    <p:sldId id="257" r:id="rId4"/>
    <p:sldId id="300" r:id="rId5"/>
    <p:sldId id="281" r:id="rId6"/>
    <p:sldId id="272" r:id="rId7"/>
    <p:sldId id="282" r:id="rId8"/>
    <p:sldId id="298" r:id="rId9"/>
    <p:sldId id="293" r:id="rId10"/>
    <p:sldId id="303" r:id="rId11"/>
    <p:sldId id="304" r:id="rId12"/>
    <p:sldId id="299" r:id="rId13"/>
    <p:sldId id="289" r:id="rId14"/>
    <p:sldId id="292" r:id="rId15"/>
    <p:sldId id="291" r:id="rId16"/>
    <p:sldId id="306" r:id="rId17"/>
    <p:sldId id="290" r:id="rId18"/>
    <p:sldId id="305" r:id="rId19"/>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p:cViewPr varScale="1">
        <p:scale>
          <a:sx n="75" d="100"/>
          <a:sy n="75" d="100"/>
        </p:scale>
        <p:origin x="-1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807B8-7F7B-48D7-AC76-4F3B62640FFB}"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kumimoji="1" lang="ja-JP" altLang="en-US"/>
        </a:p>
      </dgm:t>
    </dgm:pt>
    <dgm:pt modelId="{3709CE13-1724-4939-AD31-9EC473AE57B7}">
      <dgm:prSet phldrT="[テキスト]"/>
      <dgm:spPr/>
      <dgm: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生産者の</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メリット</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dgm:t>
    </dgm:pt>
    <dgm:pt modelId="{BCE73F79-7BC3-4B53-AA1D-D4E0EF4FDB90}" type="parTrans" cxnId="{D59F071A-C185-4A74-B8DD-6AD400DE43D8}">
      <dgm:prSet/>
      <dgm:spPr/>
      <dgm:t>
        <a:bodyPr/>
        <a:lstStyle/>
        <a:p>
          <a:endParaRPr kumimoji="1" lang="ja-JP" altLang="en-US"/>
        </a:p>
      </dgm:t>
    </dgm:pt>
    <dgm:pt modelId="{7D99520E-884E-463F-9040-5D7EDC36A55C}" type="sibTrans" cxnId="{D59F071A-C185-4A74-B8DD-6AD400DE43D8}">
      <dgm:prSet/>
      <dgm:spPr/>
      <dgm:t>
        <a:bodyPr/>
        <a:lstStyle/>
        <a:p>
          <a:endParaRPr kumimoji="1" lang="ja-JP" altLang="en-US"/>
        </a:p>
      </dgm:t>
    </dgm:pt>
    <dgm:pt modelId="{7ADE0686-2862-44EE-B004-EA63A7FC4C86}">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消費者情報が見えることによるマーケットの拡大</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dgm:t>
    </dgm:pt>
    <dgm:pt modelId="{32BED858-9128-4B00-BAEE-D25CCD977DA3}" type="parTrans" cxnId="{FE09FEAB-F681-4091-8FDC-7DC626D87214}">
      <dgm:prSet/>
      <dgm:spPr/>
      <dgm:t>
        <a:bodyPr/>
        <a:lstStyle/>
        <a:p>
          <a:endParaRPr kumimoji="1" lang="ja-JP" altLang="en-US"/>
        </a:p>
      </dgm:t>
    </dgm:pt>
    <dgm:pt modelId="{935419A5-C117-45FB-B0BC-B0947F0D1A72}" type="sibTrans" cxnId="{FE09FEAB-F681-4091-8FDC-7DC626D87214}">
      <dgm:prSet/>
      <dgm:spPr/>
      <dgm:t>
        <a:bodyPr/>
        <a:lstStyle/>
        <a:p>
          <a:endParaRPr kumimoji="1" lang="ja-JP" altLang="en-US"/>
        </a:p>
      </dgm:t>
    </dgm:pt>
    <dgm:pt modelId="{F050D1B4-D4AF-4771-A102-A31E4BCF75D8}">
      <dgm:prSet phldrT="[テキスト]"/>
      <dgm:spPr/>
      <dgm: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流通・外食の</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メリット</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dgm:t>
    </dgm:pt>
    <dgm:pt modelId="{49325661-E894-4CDC-964B-C624948D490A}" type="parTrans" cxnId="{35F8A7EE-6044-4C06-9EF9-9B859FAF7B3B}">
      <dgm:prSet/>
      <dgm:spPr/>
      <dgm:t>
        <a:bodyPr/>
        <a:lstStyle/>
        <a:p>
          <a:endParaRPr kumimoji="1" lang="ja-JP" altLang="en-US"/>
        </a:p>
      </dgm:t>
    </dgm:pt>
    <dgm:pt modelId="{753CD334-5458-4ACF-BB2F-C1EFBA28152C}" type="sibTrans" cxnId="{35F8A7EE-6044-4C06-9EF9-9B859FAF7B3B}">
      <dgm:prSet/>
      <dgm:spPr/>
      <dgm:t>
        <a:bodyPr/>
        <a:lstStyle/>
        <a:p>
          <a:endParaRPr kumimoji="1" lang="ja-JP" altLang="en-US"/>
        </a:p>
      </dgm:t>
    </dgm:pt>
    <dgm:pt modelId="{F43A8E62-8B0A-4001-973C-5EB572588564}">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少量多品種多方面流通ネットワークの誕生</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dgm:t>
    </dgm:pt>
    <dgm:pt modelId="{6FB9E5B7-62BA-4D59-B640-7BF1680E2346}" type="parTrans" cxnId="{511FCD61-A994-4BAB-BABF-0C07F2B837E0}">
      <dgm:prSet/>
      <dgm:spPr/>
      <dgm:t>
        <a:bodyPr/>
        <a:lstStyle/>
        <a:p>
          <a:endParaRPr kumimoji="1" lang="ja-JP" altLang="en-US"/>
        </a:p>
      </dgm:t>
    </dgm:pt>
    <dgm:pt modelId="{D2217038-F032-48E5-8D73-94FD2E5953CB}" type="sibTrans" cxnId="{511FCD61-A994-4BAB-BABF-0C07F2B837E0}">
      <dgm:prSet/>
      <dgm:spPr/>
      <dgm:t>
        <a:bodyPr/>
        <a:lstStyle/>
        <a:p>
          <a:endParaRPr kumimoji="1" lang="ja-JP" altLang="en-US"/>
        </a:p>
      </dgm:t>
    </dgm:pt>
    <dgm:pt modelId="{893068DC-6D29-488F-BB7F-6E7257A66334}">
      <dgm:prSet phldrT="[テキスト]"/>
      <dgm:spPr/>
      <dgm: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消費者の</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メリット</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dgm:t>
    </dgm:pt>
    <dgm:pt modelId="{F33D9806-B3F2-406F-A03F-394BD1D931BD}" type="parTrans" cxnId="{FA416599-31C2-497C-A046-8EB175AAF35F}">
      <dgm:prSet/>
      <dgm:spPr/>
      <dgm:t>
        <a:bodyPr/>
        <a:lstStyle/>
        <a:p>
          <a:endParaRPr kumimoji="1" lang="ja-JP" altLang="en-US"/>
        </a:p>
      </dgm:t>
    </dgm:pt>
    <dgm:pt modelId="{87322930-2102-4227-A04B-A083963C2DB0}" type="sibTrans" cxnId="{FA416599-31C2-497C-A046-8EB175AAF35F}">
      <dgm:prSet/>
      <dgm:spPr/>
      <dgm:t>
        <a:bodyPr/>
        <a:lstStyle/>
        <a:p>
          <a:endParaRPr kumimoji="1" lang="ja-JP" altLang="en-US"/>
        </a:p>
      </dgm:t>
    </dgm:pt>
    <dgm:pt modelId="{F796FE66-F1BC-4186-AB12-AD7A30F6CB2E}">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安心安全</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dgm:t>
    </dgm:pt>
    <dgm:pt modelId="{CD6E7F9C-CD65-4D97-9DB9-388ED43B0906}" type="parTrans" cxnId="{1A782892-B0CB-42AB-8945-9C2FC99A65BB}">
      <dgm:prSet/>
      <dgm:spPr/>
      <dgm:t>
        <a:bodyPr/>
        <a:lstStyle/>
        <a:p>
          <a:endParaRPr kumimoji="1" lang="ja-JP" altLang="en-US"/>
        </a:p>
      </dgm:t>
    </dgm:pt>
    <dgm:pt modelId="{E9F77E5F-DDFC-415A-87D6-09DFBDD6F2D9}" type="sibTrans" cxnId="{1A782892-B0CB-42AB-8945-9C2FC99A65BB}">
      <dgm:prSet/>
      <dgm:spPr/>
      <dgm:t>
        <a:bodyPr/>
        <a:lstStyle/>
        <a:p>
          <a:endParaRPr kumimoji="1" lang="ja-JP" altLang="en-US"/>
        </a:p>
      </dgm:t>
    </dgm:pt>
    <dgm:pt modelId="{CAA9BA96-2E16-45DE-A930-4BD8CE01876D}">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消費者評価によるやりがいの向上</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dgm:t>
    </dgm:pt>
    <dgm:pt modelId="{A1250C04-6435-4A20-90C7-E92E7C343161}" type="parTrans" cxnId="{0D685502-B5BC-40AE-8953-7B450DF62C6E}">
      <dgm:prSet/>
      <dgm:spPr/>
      <dgm:t>
        <a:bodyPr/>
        <a:lstStyle/>
        <a:p>
          <a:endParaRPr kumimoji="1" lang="ja-JP" altLang="en-US"/>
        </a:p>
      </dgm:t>
    </dgm:pt>
    <dgm:pt modelId="{C6A31002-5477-4D2B-87BE-9D4D056C5A6B}" type="sibTrans" cxnId="{0D685502-B5BC-40AE-8953-7B450DF62C6E}">
      <dgm:prSet/>
      <dgm:spPr/>
      <dgm:t>
        <a:bodyPr/>
        <a:lstStyle/>
        <a:p>
          <a:endParaRPr kumimoji="1" lang="ja-JP" altLang="en-US"/>
        </a:p>
      </dgm:t>
    </dgm:pt>
    <dgm:pt modelId="{DA17CC40-56F4-4182-B4BE-5028D15CC471}">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付加価値サービスの増加</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dgm:t>
    </dgm:pt>
    <dgm:pt modelId="{B7EF3D17-9C18-4141-A93A-B47651564245}" type="parTrans" cxnId="{40E7AF66-5466-4E1B-B644-A70B3B1E3F58}">
      <dgm:prSet/>
      <dgm:spPr/>
      <dgm:t>
        <a:bodyPr/>
        <a:lstStyle/>
        <a:p>
          <a:endParaRPr kumimoji="1" lang="ja-JP" altLang="en-US"/>
        </a:p>
      </dgm:t>
    </dgm:pt>
    <dgm:pt modelId="{7A060EF4-A5EB-4273-A988-62A9E4496EED}" type="sibTrans" cxnId="{40E7AF66-5466-4E1B-B644-A70B3B1E3F58}">
      <dgm:prSet/>
      <dgm:spPr/>
      <dgm:t>
        <a:bodyPr/>
        <a:lstStyle/>
        <a:p>
          <a:endParaRPr kumimoji="1" lang="ja-JP" altLang="en-US"/>
        </a:p>
      </dgm:t>
    </dgm:pt>
    <dgm:pt modelId="{E819118B-FC2C-40D8-B74E-52EF15A5A1B4}">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販売機会の新規発見による収入増</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dgm:t>
    </dgm:pt>
    <dgm:pt modelId="{C0EF950C-80BC-4522-9030-0F93586CB5A5}" type="parTrans" cxnId="{7D489AC2-CF64-4D25-9FAE-6A22E54A8611}">
      <dgm:prSet/>
      <dgm:spPr/>
      <dgm:t>
        <a:bodyPr/>
        <a:lstStyle/>
        <a:p>
          <a:endParaRPr kumimoji="1" lang="ja-JP" altLang="en-US"/>
        </a:p>
      </dgm:t>
    </dgm:pt>
    <dgm:pt modelId="{9F5D3E0F-6F56-4CF3-9025-E72D7E930F88}" type="sibTrans" cxnId="{7D489AC2-CF64-4D25-9FAE-6A22E54A8611}">
      <dgm:prSet/>
      <dgm:spPr/>
      <dgm:t>
        <a:bodyPr/>
        <a:lstStyle/>
        <a:p>
          <a:endParaRPr kumimoji="1" lang="ja-JP" altLang="en-US"/>
        </a:p>
      </dgm:t>
    </dgm:pt>
    <dgm:pt modelId="{C1996E09-B257-437F-9060-CE884AAE4062}">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適切な食材・ブランド食材の選択が可能</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dgm:t>
    </dgm:pt>
    <dgm:pt modelId="{D7B2A68E-BF75-4C6B-AAC3-C035D7A8BAD0}" type="parTrans" cxnId="{70A60CCB-50FF-4C30-B812-25FAC9173876}">
      <dgm:prSet/>
      <dgm:spPr/>
      <dgm:t>
        <a:bodyPr/>
        <a:lstStyle/>
        <a:p>
          <a:endParaRPr kumimoji="1" lang="ja-JP" altLang="en-US"/>
        </a:p>
      </dgm:t>
    </dgm:pt>
    <dgm:pt modelId="{AF4ACDC5-3881-481A-93BC-5B6AB79D75C2}" type="sibTrans" cxnId="{70A60CCB-50FF-4C30-B812-25FAC9173876}">
      <dgm:prSet/>
      <dgm:spPr/>
      <dgm:t>
        <a:bodyPr/>
        <a:lstStyle/>
        <a:p>
          <a:endParaRPr kumimoji="1" lang="ja-JP" altLang="en-US"/>
        </a:p>
      </dgm:t>
    </dgm:pt>
    <dgm:pt modelId="{8FFB3C91-58E2-4B3D-8949-92455C6CC147}">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レシピの増加</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dgm:t>
    </dgm:pt>
    <dgm:pt modelId="{23BF9E94-AD9F-496A-B716-BF3CEE3348D2}" type="parTrans" cxnId="{9576FE25-446A-4279-A361-955829E44DA4}">
      <dgm:prSet/>
      <dgm:spPr/>
      <dgm:t>
        <a:bodyPr/>
        <a:lstStyle/>
        <a:p>
          <a:endParaRPr kumimoji="1" lang="ja-JP" altLang="en-US"/>
        </a:p>
      </dgm:t>
    </dgm:pt>
    <dgm:pt modelId="{658A6115-646F-4AB6-8294-9F621248B679}" type="sibTrans" cxnId="{9576FE25-446A-4279-A361-955829E44DA4}">
      <dgm:prSet/>
      <dgm:spPr/>
      <dgm:t>
        <a:bodyPr/>
        <a:lstStyle/>
        <a:p>
          <a:endParaRPr kumimoji="1" lang="ja-JP" altLang="en-US"/>
        </a:p>
      </dgm:t>
    </dgm:pt>
    <dgm:pt modelId="{1F0C922B-571D-463B-9C4F-BE9F079EF542}">
      <dgm:prSet phldrT="[テキスト]" custT="1"/>
      <dgm:spPr/>
      <dgm: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バリューチェーンの確立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dgm:t>
    </dgm:pt>
    <dgm:pt modelId="{FE7B6ABF-B75C-47E2-A322-BD5E745501B4}" type="parTrans" cxnId="{44008018-B0A8-445F-929B-E15D106619B9}">
      <dgm:prSet/>
      <dgm:spPr/>
      <dgm:t>
        <a:bodyPr/>
        <a:lstStyle/>
        <a:p>
          <a:endParaRPr kumimoji="1" lang="ja-JP" altLang="en-US"/>
        </a:p>
      </dgm:t>
    </dgm:pt>
    <dgm:pt modelId="{5D7E3E00-2D0D-46AC-A9E8-B6E450E8086C}" type="sibTrans" cxnId="{44008018-B0A8-445F-929B-E15D106619B9}">
      <dgm:prSet/>
      <dgm:spPr/>
      <dgm:t>
        <a:bodyPr/>
        <a:lstStyle/>
        <a:p>
          <a:endParaRPr kumimoji="1" lang="ja-JP" altLang="en-US"/>
        </a:p>
      </dgm:t>
    </dgm:pt>
    <dgm:pt modelId="{92E0B0F1-F8F2-467A-9E53-C2D92DE471FC}" type="pres">
      <dgm:prSet presAssocID="{62D807B8-7F7B-48D7-AC76-4F3B62640FFB}" presName="Name0" presStyleCnt="0">
        <dgm:presLayoutVars>
          <dgm:dir/>
          <dgm:animLvl val="lvl"/>
          <dgm:resizeHandles val="exact"/>
        </dgm:presLayoutVars>
      </dgm:prSet>
      <dgm:spPr/>
      <dgm:t>
        <a:bodyPr/>
        <a:lstStyle/>
        <a:p>
          <a:endParaRPr kumimoji="1" lang="ja-JP" altLang="en-US"/>
        </a:p>
      </dgm:t>
    </dgm:pt>
    <dgm:pt modelId="{7F05EA9C-66D7-46C9-99CC-F7283DA6C132}" type="pres">
      <dgm:prSet presAssocID="{3709CE13-1724-4939-AD31-9EC473AE57B7}" presName="linNode" presStyleCnt="0"/>
      <dgm:spPr/>
    </dgm:pt>
    <dgm:pt modelId="{7CFFB3A7-1589-45B1-987B-4BF8527E883C}" type="pres">
      <dgm:prSet presAssocID="{3709CE13-1724-4939-AD31-9EC473AE57B7}" presName="parentText" presStyleLbl="node1" presStyleIdx="0" presStyleCnt="3" custScaleX="51947">
        <dgm:presLayoutVars>
          <dgm:chMax val="1"/>
          <dgm:bulletEnabled val="1"/>
        </dgm:presLayoutVars>
      </dgm:prSet>
      <dgm:spPr/>
      <dgm:t>
        <a:bodyPr/>
        <a:lstStyle/>
        <a:p>
          <a:endParaRPr kumimoji="1" lang="ja-JP" altLang="en-US"/>
        </a:p>
      </dgm:t>
    </dgm:pt>
    <dgm:pt modelId="{9520D2E4-3893-450B-9FA8-0A9C494E5DB4}" type="pres">
      <dgm:prSet presAssocID="{3709CE13-1724-4939-AD31-9EC473AE57B7}" presName="descendantText" presStyleLbl="alignAccFollowNode1" presStyleIdx="0" presStyleCnt="3" custScaleX="119017" custScaleY="115735">
        <dgm:presLayoutVars>
          <dgm:bulletEnabled val="1"/>
        </dgm:presLayoutVars>
      </dgm:prSet>
      <dgm:spPr/>
      <dgm:t>
        <a:bodyPr/>
        <a:lstStyle/>
        <a:p>
          <a:endParaRPr kumimoji="1" lang="ja-JP" altLang="en-US"/>
        </a:p>
      </dgm:t>
    </dgm:pt>
    <dgm:pt modelId="{7E65AA52-7941-413D-9F3A-C5A57AA0286B}" type="pres">
      <dgm:prSet presAssocID="{7D99520E-884E-463F-9040-5D7EDC36A55C}" presName="sp" presStyleCnt="0"/>
      <dgm:spPr/>
    </dgm:pt>
    <dgm:pt modelId="{65CC8B74-B425-4928-A17E-1315A8C5E369}" type="pres">
      <dgm:prSet presAssocID="{F050D1B4-D4AF-4771-A102-A31E4BCF75D8}" presName="linNode" presStyleCnt="0"/>
      <dgm:spPr/>
    </dgm:pt>
    <dgm:pt modelId="{23948BB5-96FF-4B1B-9354-5694FB31935C}" type="pres">
      <dgm:prSet presAssocID="{F050D1B4-D4AF-4771-A102-A31E4BCF75D8}" presName="parentText" presStyleLbl="node1" presStyleIdx="1" presStyleCnt="3" custScaleX="51947">
        <dgm:presLayoutVars>
          <dgm:chMax val="1"/>
          <dgm:bulletEnabled val="1"/>
        </dgm:presLayoutVars>
      </dgm:prSet>
      <dgm:spPr/>
      <dgm:t>
        <a:bodyPr/>
        <a:lstStyle/>
        <a:p>
          <a:endParaRPr kumimoji="1" lang="ja-JP" altLang="en-US"/>
        </a:p>
      </dgm:t>
    </dgm:pt>
    <dgm:pt modelId="{BE48577D-E48C-430A-BF3A-2E75B2B0AC14}" type="pres">
      <dgm:prSet presAssocID="{F050D1B4-D4AF-4771-A102-A31E4BCF75D8}" presName="descendantText" presStyleLbl="alignAccFollowNode1" presStyleIdx="1" presStyleCnt="3" custScaleX="119017" custScaleY="115315">
        <dgm:presLayoutVars>
          <dgm:bulletEnabled val="1"/>
        </dgm:presLayoutVars>
      </dgm:prSet>
      <dgm:spPr/>
      <dgm:t>
        <a:bodyPr/>
        <a:lstStyle/>
        <a:p>
          <a:endParaRPr kumimoji="1" lang="ja-JP" altLang="en-US"/>
        </a:p>
      </dgm:t>
    </dgm:pt>
    <dgm:pt modelId="{D46DF1DE-7B0B-4300-BFB3-28FB80A04C4E}" type="pres">
      <dgm:prSet presAssocID="{753CD334-5458-4ACF-BB2F-C1EFBA28152C}" presName="sp" presStyleCnt="0"/>
      <dgm:spPr/>
    </dgm:pt>
    <dgm:pt modelId="{BFAED372-73CF-40D3-8380-F3EF1923C83A}" type="pres">
      <dgm:prSet presAssocID="{893068DC-6D29-488F-BB7F-6E7257A66334}" presName="linNode" presStyleCnt="0"/>
      <dgm:spPr/>
    </dgm:pt>
    <dgm:pt modelId="{171C69A1-0439-4674-8365-6EE17C1A707C}" type="pres">
      <dgm:prSet presAssocID="{893068DC-6D29-488F-BB7F-6E7257A66334}" presName="parentText" presStyleLbl="node1" presStyleIdx="2" presStyleCnt="3" custScaleX="51947">
        <dgm:presLayoutVars>
          <dgm:chMax val="1"/>
          <dgm:bulletEnabled val="1"/>
        </dgm:presLayoutVars>
      </dgm:prSet>
      <dgm:spPr/>
      <dgm:t>
        <a:bodyPr/>
        <a:lstStyle/>
        <a:p>
          <a:endParaRPr kumimoji="1" lang="ja-JP" altLang="en-US"/>
        </a:p>
      </dgm:t>
    </dgm:pt>
    <dgm:pt modelId="{75ACE304-D4A5-4360-9AE2-05F149E2AB2E}" type="pres">
      <dgm:prSet presAssocID="{893068DC-6D29-488F-BB7F-6E7257A66334}" presName="descendantText" presStyleLbl="alignAccFollowNode1" presStyleIdx="2" presStyleCnt="3" custScaleX="119017" custScaleY="115735">
        <dgm:presLayoutVars>
          <dgm:bulletEnabled val="1"/>
        </dgm:presLayoutVars>
      </dgm:prSet>
      <dgm:spPr/>
      <dgm:t>
        <a:bodyPr/>
        <a:lstStyle/>
        <a:p>
          <a:endParaRPr kumimoji="1" lang="ja-JP" altLang="en-US"/>
        </a:p>
      </dgm:t>
    </dgm:pt>
  </dgm:ptLst>
  <dgm:cxnLst>
    <dgm:cxn modelId="{581B96FB-9BAB-4F55-9C14-452A8C834ADB}" type="presOf" srcId="{3709CE13-1724-4939-AD31-9EC473AE57B7}" destId="{7CFFB3A7-1589-45B1-987B-4BF8527E883C}" srcOrd="0" destOrd="0" presId="urn:microsoft.com/office/officeart/2005/8/layout/vList5"/>
    <dgm:cxn modelId="{76929AA2-EBB8-4515-AFB4-5A47E3554AC5}" type="presOf" srcId="{1F0C922B-571D-463B-9C4F-BE9F079EF542}" destId="{BE48577D-E48C-430A-BF3A-2E75B2B0AC14}" srcOrd="0" destOrd="2" presId="urn:microsoft.com/office/officeart/2005/8/layout/vList5"/>
    <dgm:cxn modelId="{AA4366E9-79B9-4801-AB02-C14C1E030878}" type="presOf" srcId="{893068DC-6D29-488F-BB7F-6E7257A66334}" destId="{171C69A1-0439-4674-8365-6EE17C1A707C}" srcOrd="0" destOrd="0" presId="urn:microsoft.com/office/officeart/2005/8/layout/vList5"/>
    <dgm:cxn modelId="{9576FE25-446A-4279-A361-955829E44DA4}" srcId="{893068DC-6D29-488F-BB7F-6E7257A66334}" destId="{8FFB3C91-58E2-4B3D-8949-92455C6CC147}" srcOrd="2" destOrd="0" parTransId="{23BF9E94-AD9F-496A-B716-BF3CEE3348D2}" sibTransId="{658A6115-646F-4AB6-8294-9F621248B679}"/>
    <dgm:cxn modelId="{0D685502-B5BC-40AE-8953-7B450DF62C6E}" srcId="{3709CE13-1724-4939-AD31-9EC473AE57B7}" destId="{CAA9BA96-2E16-45DE-A930-4BD8CE01876D}" srcOrd="2" destOrd="0" parTransId="{A1250C04-6435-4A20-90C7-E92E7C343161}" sibTransId="{C6A31002-5477-4D2B-87BE-9D4D056C5A6B}"/>
    <dgm:cxn modelId="{FA416599-31C2-497C-A046-8EB175AAF35F}" srcId="{62D807B8-7F7B-48D7-AC76-4F3B62640FFB}" destId="{893068DC-6D29-488F-BB7F-6E7257A66334}" srcOrd="2" destOrd="0" parTransId="{F33D9806-B3F2-406F-A03F-394BD1D931BD}" sibTransId="{87322930-2102-4227-A04B-A083963C2DB0}"/>
    <dgm:cxn modelId="{D59F071A-C185-4A74-B8DD-6AD400DE43D8}" srcId="{62D807B8-7F7B-48D7-AC76-4F3B62640FFB}" destId="{3709CE13-1724-4939-AD31-9EC473AE57B7}" srcOrd="0" destOrd="0" parTransId="{BCE73F79-7BC3-4B53-AA1D-D4E0EF4FDB90}" sibTransId="{7D99520E-884E-463F-9040-5D7EDC36A55C}"/>
    <dgm:cxn modelId="{BC0538F1-A380-4D5B-8D14-EE95F916373B}" type="presOf" srcId="{8FFB3C91-58E2-4B3D-8949-92455C6CC147}" destId="{75ACE304-D4A5-4360-9AE2-05F149E2AB2E}" srcOrd="0" destOrd="2" presId="urn:microsoft.com/office/officeart/2005/8/layout/vList5"/>
    <dgm:cxn modelId="{E6327E6B-344D-4518-9FCF-497E06246CDD}" type="presOf" srcId="{C1996E09-B257-437F-9060-CE884AAE4062}" destId="{75ACE304-D4A5-4360-9AE2-05F149E2AB2E}" srcOrd="0" destOrd="1" presId="urn:microsoft.com/office/officeart/2005/8/layout/vList5"/>
    <dgm:cxn modelId="{88AA35C0-363A-43BC-9DA0-990065C3A8B6}" type="presOf" srcId="{DA17CC40-56F4-4182-B4BE-5028D15CC471}" destId="{BE48577D-E48C-430A-BF3A-2E75B2B0AC14}" srcOrd="0" destOrd="1" presId="urn:microsoft.com/office/officeart/2005/8/layout/vList5"/>
    <dgm:cxn modelId="{511FCD61-A994-4BAB-BABF-0C07F2B837E0}" srcId="{F050D1B4-D4AF-4771-A102-A31E4BCF75D8}" destId="{F43A8E62-8B0A-4001-973C-5EB572588564}" srcOrd="0" destOrd="0" parTransId="{6FB9E5B7-62BA-4D59-B640-7BF1680E2346}" sibTransId="{D2217038-F032-48E5-8D73-94FD2E5953CB}"/>
    <dgm:cxn modelId="{A4315ACC-B28F-4F5A-BF85-477873AB9590}" type="presOf" srcId="{F43A8E62-8B0A-4001-973C-5EB572588564}" destId="{BE48577D-E48C-430A-BF3A-2E75B2B0AC14}" srcOrd="0" destOrd="0" presId="urn:microsoft.com/office/officeart/2005/8/layout/vList5"/>
    <dgm:cxn modelId="{FE09FEAB-F681-4091-8FDC-7DC626D87214}" srcId="{3709CE13-1724-4939-AD31-9EC473AE57B7}" destId="{7ADE0686-2862-44EE-B004-EA63A7FC4C86}" srcOrd="0" destOrd="0" parTransId="{32BED858-9128-4B00-BAEE-D25CCD977DA3}" sibTransId="{935419A5-C117-45FB-B0BC-B0947F0D1A72}"/>
    <dgm:cxn modelId="{F125D889-893D-49C2-AC1F-8BC5E65E6643}" type="presOf" srcId="{62D807B8-7F7B-48D7-AC76-4F3B62640FFB}" destId="{92E0B0F1-F8F2-467A-9E53-C2D92DE471FC}" srcOrd="0" destOrd="0" presId="urn:microsoft.com/office/officeart/2005/8/layout/vList5"/>
    <dgm:cxn modelId="{70A60CCB-50FF-4C30-B812-25FAC9173876}" srcId="{893068DC-6D29-488F-BB7F-6E7257A66334}" destId="{C1996E09-B257-437F-9060-CE884AAE4062}" srcOrd="1" destOrd="0" parTransId="{D7B2A68E-BF75-4C6B-AAC3-C035D7A8BAD0}" sibTransId="{AF4ACDC5-3881-481A-93BC-5B6AB79D75C2}"/>
    <dgm:cxn modelId="{7D489AC2-CF64-4D25-9FAE-6A22E54A8611}" srcId="{3709CE13-1724-4939-AD31-9EC473AE57B7}" destId="{E819118B-FC2C-40D8-B74E-52EF15A5A1B4}" srcOrd="1" destOrd="0" parTransId="{C0EF950C-80BC-4522-9030-0F93586CB5A5}" sibTransId="{9F5D3E0F-6F56-4CF3-9025-E72D7E930F88}"/>
    <dgm:cxn modelId="{1C60EF09-2AC1-43D5-A0FB-985BE9E33430}" type="presOf" srcId="{F796FE66-F1BC-4186-AB12-AD7A30F6CB2E}" destId="{75ACE304-D4A5-4360-9AE2-05F149E2AB2E}" srcOrd="0" destOrd="0" presId="urn:microsoft.com/office/officeart/2005/8/layout/vList5"/>
    <dgm:cxn modelId="{15B1A278-841E-4E08-8D2A-2040D4932AE5}" type="presOf" srcId="{E819118B-FC2C-40D8-B74E-52EF15A5A1B4}" destId="{9520D2E4-3893-450B-9FA8-0A9C494E5DB4}" srcOrd="0" destOrd="1" presId="urn:microsoft.com/office/officeart/2005/8/layout/vList5"/>
    <dgm:cxn modelId="{40E7AF66-5466-4E1B-B644-A70B3B1E3F58}" srcId="{F050D1B4-D4AF-4771-A102-A31E4BCF75D8}" destId="{DA17CC40-56F4-4182-B4BE-5028D15CC471}" srcOrd="1" destOrd="0" parTransId="{B7EF3D17-9C18-4141-A93A-B47651564245}" sibTransId="{7A060EF4-A5EB-4273-A988-62A9E4496EED}"/>
    <dgm:cxn modelId="{577DCE80-3F97-4B7D-B40F-A64F249481E1}" type="presOf" srcId="{F050D1B4-D4AF-4771-A102-A31E4BCF75D8}" destId="{23948BB5-96FF-4B1B-9354-5694FB31935C}" srcOrd="0" destOrd="0" presId="urn:microsoft.com/office/officeart/2005/8/layout/vList5"/>
    <dgm:cxn modelId="{874553BD-6BB5-401A-A5F5-17EFFDE09836}" type="presOf" srcId="{CAA9BA96-2E16-45DE-A930-4BD8CE01876D}" destId="{9520D2E4-3893-450B-9FA8-0A9C494E5DB4}" srcOrd="0" destOrd="2" presId="urn:microsoft.com/office/officeart/2005/8/layout/vList5"/>
    <dgm:cxn modelId="{1A782892-B0CB-42AB-8945-9C2FC99A65BB}" srcId="{893068DC-6D29-488F-BB7F-6E7257A66334}" destId="{F796FE66-F1BC-4186-AB12-AD7A30F6CB2E}" srcOrd="0" destOrd="0" parTransId="{CD6E7F9C-CD65-4D97-9DB9-388ED43B0906}" sibTransId="{E9F77E5F-DDFC-415A-87D6-09DFBDD6F2D9}"/>
    <dgm:cxn modelId="{44008018-B0A8-445F-929B-E15D106619B9}" srcId="{F050D1B4-D4AF-4771-A102-A31E4BCF75D8}" destId="{1F0C922B-571D-463B-9C4F-BE9F079EF542}" srcOrd="2" destOrd="0" parTransId="{FE7B6ABF-B75C-47E2-A322-BD5E745501B4}" sibTransId="{5D7E3E00-2D0D-46AC-A9E8-B6E450E8086C}"/>
    <dgm:cxn modelId="{35F8A7EE-6044-4C06-9EF9-9B859FAF7B3B}" srcId="{62D807B8-7F7B-48D7-AC76-4F3B62640FFB}" destId="{F050D1B4-D4AF-4771-A102-A31E4BCF75D8}" srcOrd="1" destOrd="0" parTransId="{49325661-E894-4CDC-964B-C624948D490A}" sibTransId="{753CD334-5458-4ACF-BB2F-C1EFBA28152C}"/>
    <dgm:cxn modelId="{9D12D716-CE01-46D6-B4BD-5D3C92D0B9AD}" type="presOf" srcId="{7ADE0686-2862-44EE-B004-EA63A7FC4C86}" destId="{9520D2E4-3893-450B-9FA8-0A9C494E5DB4}" srcOrd="0" destOrd="0" presId="urn:microsoft.com/office/officeart/2005/8/layout/vList5"/>
    <dgm:cxn modelId="{1C9BD344-EE35-4C64-B1ED-2DBF014727A6}" type="presParOf" srcId="{92E0B0F1-F8F2-467A-9E53-C2D92DE471FC}" destId="{7F05EA9C-66D7-46C9-99CC-F7283DA6C132}" srcOrd="0" destOrd="0" presId="urn:microsoft.com/office/officeart/2005/8/layout/vList5"/>
    <dgm:cxn modelId="{872A7F3F-7AF0-46AC-8FEB-783C14F5B507}" type="presParOf" srcId="{7F05EA9C-66D7-46C9-99CC-F7283DA6C132}" destId="{7CFFB3A7-1589-45B1-987B-4BF8527E883C}" srcOrd="0" destOrd="0" presId="urn:microsoft.com/office/officeart/2005/8/layout/vList5"/>
    <dgm:cxn modelId="{D29DA991-E2C4-468C-8BA1-7D247F9E2B1C}" type="presParOf" srcId="{7F05EA9C-66D7-46C9-99CC-F7283DA6C132}" destId="{9520D2E4-3893-450B-9FA8-0A9C494E5DB4}" srcOrd="1" destOrd="0" presId="urn:microsoft.com/office/officeart/2005/8/layout/vList5"/>
    <dgm:cxn modelId="{453A3B6D-CA52-4A94-A72C-08E6687D61C3}" type="presParOf" srcId="{92E0B0F1-F8F2-467A-9E53-C2D92DE471FC}" destId="{7E65AA52-7941-413D-9F3A-C5A57AA0286B}" srcOrd="1" destOrd="0" presId="urn:microsoft.com/office/officeart/2005/8/layout/vList5"/>
    <dgm:cxn modelId="{DFAC5A9C-B1D9-49EF-80CC-C2C29CAFCE1B}" type="presParOf" srcId="{92E0B0F1-F8F2-467A-9E53-C2D92DE471FC}" destId="{65CC8B74-B425-4928-A17E-1315A8C5E369}" srcOrd="2" destOrd="0" presId="urn:microsoft.com/office/officeart/2005/8/layout/vList5"/>
    <dgm:cxn modelId="{19CC8C0D-14A6-4D78-87C3-9B7804E24370}" type="presParOf" srcId="{65CC8B74-B425-4928-A17E-1315A8C5E369}" destId="{23948BB5-96FF-4B1B-9354-5694FB31935C}" srcOrd="0" destOrd="0" presId="urn:microsoft.com/office/officeart/2005/8/layout/vList5"/>
    <dgm:cxn modelId="{1A64BDF1-0175-42C6-807B-5F53F2838D52}" type="presParOf" srcId="{65CC8B74-B425-4928-A17E-1315A8C5E369}" destId="{BE48577D-E48C-430A-BF3A-2E75B2B0AC14}" srcOrd="1" destOrd="0" presId="urn:microsoft.com/office/officeart/2005/8/layout/vList5"/>
    <dgm:cxn modelId="{700BEA3D-0FC2-49A6-AFD1-81217BC229F4}" type="presParOf" srcId="{92E0B0F1-F8F2-467A-9E53-C2D92DE471FC}" destId="{D46DF1DE-7B0B-4300-BFB3-28FB80A04C4E}" srcOrd="3" destOrd="0" presId="urn:microsoft.com/office/officeart/2005/8/layout/vList5"/>
    <dgm:cxn modelId="{24FDBA05-A0DD-4C5F-A5CB-7499D83E128C}" type="presParOf" srcId="{92E0B0F1-F8F2-467A-9E53-C2D92DE471FC}" destId="{BFAED372-73CF-40D3-8380-F3EF1923C83A}" srcOrd="4" destOrd="0" presId="urn:microsoft.com/office/officeart/2005/8/layout/vList5"/>
    <dgm:cxn modelId="{F3026011-EFB8-4381-8757-B06E72CD136F}" type="presParOf" srcId="{BFAED372-73CF-40D3-8380-F3EF1923C83A}" destId="{171C69A1-0439-4674-8365-6EE17C1A707C}" srcOrd="0" destOrd="0" presId="urn:microsoft.com/office/officeart/2005/8/layout/vList5"/>
    <dgm:cxn modelId="{1BFE03BE-3BFF-4B58-B510-BF52E87CD66E}" type="presParOf" srcId="{BFAED372-73CF-40D3-8380-F3EF1923C83A}" destId="{75ACE304-D4A5-4360-9AE2-05F149E2AB2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0D2E4-3893-450B-9FA8-0A9C494E5DB4}">
      <dsp:nvSpPr>
        <dsp:cNvPr id="0" name=""/>
        <dsp:cNvSpPr/>
      </dsp:nvSpPr>
      <dsp:spPr>
        <a:xfrm rot="5400000">
          <a:off x="4504427" y="-2539433"/>
          <a:ext cx="1589941" cy="6801291"/>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消費者情報が見えることによるマーケットの拡大</a:t>
          </a:r>
          <a:endParaRPr kumimoji="1" lang="ja-JP" altLang="en-US" sz="1800" kern="1200" dirty="0">
            <a:latin typeface="Meiryo UI" panose="020B0604030504040204" pitchFamily="50" charset="-128"/>
            <a:ea typeface="Meiryo UI" panose="020B0604030504040204" pitchFamily="50" charset="-128"/>
            <a:cs typeface="Meiryo UI" panose="020B0604030504040204" pitchFamily="50" charset="-128"/>
          </a:endParaRPr>
        </a:p>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販売機会の新規発見による収入増</a:t>
          </a:r>
          <a:endParaRPr kumimoji="1" lang="ja-JP" altLang="en-US" sz="2400" kern="1200" dirty="0">
            <a:latin typeface="Meiryo UI" panose="020B0604030504040204" pitchFamily="50" charset="-128"/>
            <a:ea typeface="Meiryo UI" panose="020B0604030504040204" pitchFamily="50" charset="-128"/>
            <a:cs typeface="Meiryo UI" panose="020B0604030504040204" pitchFamily="50" charset="-128"/>
          </a:endParaRPr>
        </a:p>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消費者評価によるやりがいの向上</a:t>
          </a:r>
          <a:endParaRPr kumimoji="1" lang="ja-JP" altLang="en-US" sz="1800" kern="1200" dirty="0">
            <a:latin typeface="Meiryo UI" panose="020B0604030504040204" pitchFamily="50" charset="-128"/>
            <a:ea typeface="Meiryo UI" panose="020B0604030504040204" pitchFamily="50" charset="-128"/>
            <a:cs typeface="Meiryo UI" panose="020B0604030504040204" pitchFamily="50" charset="-128"/>
          </a:endParaRPr>
        </a:p>
      </dsp:txBody>
      <dsp:txXfrm rot="-5400000">
        <a:off x="1898753" y="143856"/>
        <a:ext cx="6723676" cy="1434711"/>
      </dsp:txXfrm>
    </dsp:sp>
    <dsp:sp modelId="{7CFFB3A7-1589-45B1-987B-4BF8527E883C}">
      <dsp:nvSpPr>
        <dsp:cNvPr id="0" name=""/>
        <dsp:cNvSpPr/>
      </dsp:nvSpPr>
      <dsp:spPr>
        <a:xfrm>
          <a:off x="228948" y="2601"/>
          <a:ext cx="1669803" cy="17172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kumimoji="1" lang="ja-JP" altLang="en-US" sz="2200" kern="1200" dirty="0" smtClean="0">
              <a:latin typeface="Meiryo UI" panose="020B0604030504040204" pitchFamily="50" charset="-128"/>
              <a:ea typeface="Meiryo UI" panose="020B0604030504040204" pitchFamily="50" charset="-128"/>
              <a:cs typeface="Meiryo UI" panose="020B0604030504040204" pitchFamily="50" charset="-128"/>
            </a:rPr>
            <a:t>生産者の</a:t>
          </a:r>
          <a:endParaRPr kumimoji="1" lang="en-US" altLang="ja-JP" sz="2200" kern="1200" dirty="0" smtClean="0">
            <a:latin typeface="Meiryo UI" panose="020B0604030504040204" pitchFamily="50" charset="-128"/>
            <a:ea typeface="Meiryo UI" panose="020B0604030504040204" pitchFamily="50" charset="-128"/>
            <a:cs typeface="Meiryo UI" panose="020B0604030504040204" pitchFamily="50" charset="-128"/>
          </a:endParaRPr>
        </a:p>
        <a:p>
          <a:pPr lvl="0" algn="ctr" defTabSz="977900">
            <a:lnSpc>
              <a:spcPct val="90000"/>
            </a:lnSpc>
            <a:spcBef>
              <a:spcPct val="0"/>
            </a:spcBef>
            <a:spcAft>
              <a:spcPct val="35000"/>
            </a:spcAft>
          </a:pPr>
          <a:r>
            <a:rPr kumimoji="1" lang="ja-JP" altLang="en-US" sz="2200" kern="1200" dirty="0" smtClean="0">
              <a:latin typeface="Meiryo UI" panose="020B0604030504040204" pitchFamily="50" charset="-128"/>
              <a:ea typeface="Meiryo UI" panose="020B0604030504040204" pitchFamily="50" charset="-128"/>
              <a:cs typeface="Meiryo UI" panose="020B0604030504040204" pitchFamily="50" charset="-128"/>
            </a:rPr>
            <a:t>メリット</a:t>
          </a:r>
          <a:endParaRPr kumimoji="1" lang="ja-JP" altLang="en-US" sz="2200" kern="1200" dirty="0">
            <a:latin typeface="Meiryo UI" panose="020B0604030504040204" pitchFamily="50" charset="-128"/>
            <a:ea typeface="Meiryo UI" panose="020B0604030504040204" pitchFamily="50" charset="-128"/>
            <a:cs typeface="Meiryo UI" panose="020B0604030504040204" pitchFamily="50" charset="-128"/>
          </a:endParaRPr>
        </a:p>
      </dsp:txBody>
      <dsp:txXfrm>
        <a:off x="310461" y="84114"/>
        <a:ext cx="1506777" cy="1554196"/>
      </dsp:txXfrm>
    </dsp:sp>
    <dsp:sp modelId="{BE48577D-E48C-430A-BF3A-2E75B2B0AC14}">
      <dsp:nvSpPr>
        <dsp:cNvPr id="0" name=""/>
        <dsp:cNvSpPr/>
      </dsp:nvSpPr>
      <dsp:spPr>
        <a:xfrm rot="5400000">
          <a:off x="4507311" y="-736349"/>
          <a:ext cx="1584171" cy="6801291"/>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少量多品種多方面流通ネットワークの誕生</a:t>
          </a:r>
          <a:endParaRPr kumimoji="1" lang="ja-JP" altLang="en-US" sz="2400" kern="1200" dirty="0">
            <a:latin typeface="Meiryo UI" panose="020B0604030504040204" pitchFamily="50" charset="-128"/>
            <a:ea typeface="Meiryo UI" panose="020B0604030504040204" pitchFamily="50" charset="-128"/>
            <a:cs typeface="Meiryo UI" panose="020B0604030504040204" pitchFamily="50" charset="-128"/>
          </a:endParaRPr>
        </a:p>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付加価値サービスの増加</a:t>
          </a:r>
          <a:endParaRPr kumimoji="1" lang="ja-JP" altLang="en-US" sz="2400" kern="1200" dirty="0">
            <a:latin typeface="Meiryo UI" panose="020B0604030504040204" pitchFamily="50" charset="-128"/>
            <a:ea typeface="Meiryo UI" panose="020B0604030504040204" pitchFamily="50" charset="-128"/>
            <a:cs typeface="Meiryo UI" panose="020B0604030504040204" pitchFamily="50" charset="-128"/>
          </a:endParaRPr>
        </a:p>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バリューチェーンの確立</a:t>
          </a:r>
          <a:endParaRPr kumimoji="1" lang="ja-JP" altLang="en-US" sz="2400" kern="1200" dirty="0">
            <a:latin typeface="Meiryo UI" panose="020B0604030504040204" pitchFamily="50" charset="-128"/>
            <a:ea typeface="Meiryo UI" panose="020B0604030504040204" pitchFamily="50" charset="-128"/>
            <a:cs typeface="Meiryo UI" panose="020B0604030504040204" pitchFamily="50" charset="-128"/>
          </a:endParaRPr>
        </a:p>
      </dsp:txBody>
      <dsp:txXfrm rot="-5400000">
        <a:off x="1898752" y="1949543"/>
        <a:ext cx="6723958" cy="1429505"/>
      </dsp:txXfrm>
    </dsp:sp>
    <dsp:sp modelId="{23948BB5-96FF-4B1B-9354-5694FB31935C}">
      <dsp:nvSpPr>
        <dsp:cNvPr id="0" name=""/>
        <dsp:cNvSpPr/>
      </dsp:nvSpPr>
      <dsp:spPr>
        <a:xfrm>
          <a:off x="228948" y="1805684"/>
          <a:ext cx="1669803" cy="171722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kumimoji="1" lang="ja-JP" altLang="en-US" sz="2200" kern="1200" dirty="0" smtClean="0">
              <a:latin typeface="Meiryo UI" panose="020B0604030504040204" pitchFamily="50" charset="-128"/>
              <a:ea typeface="Meiryo UI" panose="020B0604030504040204" pitchFamily="50" charset="-128"/>
              <a:cs typeface="Meiryo UI" panose="020B0604030504040204" pitchFamily="50" charset="-128"/>
            </a:rPr>
            <a:t>流通・外食の</a:t>
          </a:r>
          <a:endParaRPr kumimoji="1" lang="en-US" altLang="ja-JP" sz="2200" kern="1200" dirty="0" smtClean="0">
            <a:latin typeface="Meiryo UI" panose="020B0604030504040204" pitchFamily="50" charset="-128"/>
            <a:ea typeface="Meiryo UI" panose="020B0604030504040204" pitchFamily="50" charset="-128"/>
            <a:cs typeface="Meiryo UI" panose="020B0604030504040204" pitchFamily="50" charset="-128"/>
          </a:endParaRPr>
        </a:p>
        <a:p>
          <a:pPr lvl="0" algn="ctr" defTabSz="977900">
            <a:lnSpc>
              <a:spcPct val="90000"/>
            </a:lnSpc>
            <a:spcBef>
              <a:spcPct val="0"/>
            </a:spcBef>
            <a:spcAft>
              <a:spcPct val="35000"/>
            </a:spcAft>
          </a:pPr>
          <a:r>
            <a:rPr kumimoji="1" lang="ja-JP" altLang="en-US" sz="2200" kern="1200" dirty="0" smtClean="0">
              <a:latin typeface="Meiryo UI" panose="020B0604030504040204" pitchFamily="50" charset="-128"/>
              <a:ea typeface="Meiryo UI" panose="020B0604030504040204" pitchFamily="50" charset="-128"/>
              <a:cs typeface="Meiryo UI" panose="020B0604030504040204" pitchFamily="50" charset="-128"/>
            </a:rPr>
            <a:t>メリット</a:t>
          </a:r>
          <a:endParaRPr kumimoji="1" lang="ja-JP" altLang="en-US" sz="2200" kern="1200" dirty="0">
            <a:latin typeface="Meiryo UI" panose="020B0604030504040204" pitchFamily="50" charset="-128"/>
            <a:ea typeface="Meiryo UI" panose="020B0604030504040204" pitchFamily="50" charset="-128"/>
            <a:cs typeface="Meiryo UI" panose="020B0604030504040204" pitchFamily="50" charset="-128"/>
          </a:endParaRPr>
        </a:p>
      </dsp:txBody>
      <dsp:txXfrm>
        <a:off x="310461" y="1887197"/>
        <a:ext cx="1506777" cy="1554196"/>
      </dsp:txXfrm>
    </dsp:sp>
    <dsp:sp modelId="{75ACE304-D4A5-4360-9AE2-05F149E2AB2E}">
      <dsp:nvSpPr>
        <dsp:cNvPr id="0" name=""/>
        <dsp:cNvSpPr/>
      </dsp:nvSpPr>
      <dsp:spPr>
        <a:xfrm rot="5400000">
          <a:off x="4504427" y="1066733"/>
          <a:ext cx="1589941" cy="6801291"/>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安心安全</a:t>
          </a:r>
          <a:endParaRPr kumimoji="1" lang="ja-JP" altLang="en-US" sz="2400" kern="1200" dirty="0">
            <a:latin typeface="Meiryo UI" panose="020B0604030504040204" pitchFamily="50" charset="-128"/>
            <a:ea typeface="Meiryo UI" panose="020B0604030504040204" pitchFamily="50" charset="-128"/>
            <a:cs typeface="Meiryo UI" panose="020B0604030504040204" pitchFamily="50" charset="-128"/>
          </a:endParaRPr>
        </a:p>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適切な食材・ブランド食材の選択が可能</a:t>
          </a:r>
          <a:endParaRPr kumimoji="1" lang="ja-JP" altLang="en-US" sz="2400" kern="1200" dirty="0">
            <a:latin typeface="Meiryo UI" panose="020B0604030504040204" pitchFamily="50" charset="-128"/>
            <a:ea typeface="Meiryo UI" panose="020B0604030504040204" pitchFamily="50" charset="-128"/>
            <a:cs typeface="Meiryo UI" panose="020B0604030504040204" pitchFamily="50" charset="-128"/>
          </a:endParaRPr>
        </a:p>
        <a:p>
          <a:pPr marL="228600" lvl="1" indent="-228600" algn="l" defTabSz="1066800">
            <a:lnSpc>
              <a:spcPct val="90000"/>
            </a:lnSpc>
            <a:spcBef>
              <a:spcPct val="0"/>
            </a:spcBef>
            <a:spcAft>
              <a:spcPct val="15000"/>
            </a:spcAft>
            <a:buChar char="••"/>
          </a:pPr>
          <a:r>
            <a:rPr kumimoji="1" lang="ja-JP" altLang="en-US" sz="2400" kern="1200" dirty="0" smtClean="0">
              <a:latin typeface="Meiryo UI" panose="020B0604030504040204" pitchFamily="50" charset="-128"/>
              <a:ea typeface="Meiryo UI" panose="020B0604030504040204" pitchFamily="50" charset="-128"/>
              <a:cs typeface="Meiryo UI" panose="020B0604030504040204" pitchFamily="50" charset="-128"/>
            </a:rPr>
            <a:t>レシピの増加</a:t>
          </a:r>
          <a:endParaRPr kumimoji="1" lang="ja-JP" altLang="en-US" sz="2400" kern="1200" dirty="0">
            <a:latin typeface="Meiryo UI" panose="020B0604030504040204" pitchFamily="50" charset="-128"/>
            <a:ea typeface="Meiryo UI" panose="020B0604030504040204" pitchFamily="50" charset="-128"/>
            <a:cs typeface="Meiryo UI" panose="020B0604030504040204" pitchFamily="50" charset="-128"/>
          </a:endParaRPr>
        </a:p>
      </dsp:txBody>
      <dsp:txXfrm rot="-5400000">
        <a:off x="1898753" y="3750023"/>
        <a:ext cx="6723676" cy="1434711"/>
      </dsp:txXfrm>
    </dsp:sp>
    <dsp:sp modelId="{171C69A1-0439-4674-8365-6EE17C1A707C}">
      <dsp:nvSpPr>
        <dsp:cNvPr id="0" name=""/>
        <dsp:cNvSpPr/>
      </dsp:nvSpPr>
      <dsp:spPr>
        <a:xfrm>
          <a:off x="228948" y="3608768"/>
          <a:ext cx="1669803" cy="171722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kumimoji="1" lang="ja-JP" altLang="en-US" sz="2200" kern="1200" dirty="0" smtClean="0">
              <a:latin typeface="Meiryo UI" panose="020B0604030504040204" pitchFamily="50" charset="-128"/>
              <a:ea typeface="Meiryo UI" panose="020B0604030504040204" pitchFamily="50" charset="-128"/>
              <a:cs typeface="Meiryo UI" panose="020B0604030504040204" pitchFamily="50" charset="-128"/>
            </a:rPr>
            <a:t>消費者の</a:t>
          </a:r>
          <a:endParaRPr kumimoji="1" lang="en-US" altLang="ja-JP" sz="2200" kern="1200" dirty="0" smtClean="0">
            <a:latin typeface="Meiryo UI" panose="020B0604030504040204" pitchFamily="50" charset="-128"/>
            <a:ea typeface="Meiryo UI" panose="020B0604030504040204" pitchFamily="50" charset="-128"/>
            <a:cs typeface="Meiryo UI" panose="020B0604030504040204" pitchFamily="50" charset="-128"/>
          </a:endParaRPr>
        </a:p>
        <a:p>
          <a:pPr lvl="0" algn="ctr" defTabSz="977900">
            <a:lnSpc>
              <a:spcPct val="90000"/>
            </a:lnSpc>
            <a:spcBef>
              <a:spcPct val="0"/>
            </a:spcBef>
            <a:spcAft>
              <a:spcPct val="35000"/>
            </a:spcAft>
          </a:pPr>
          <a:r>
            <a:rPr kumimoji="1" lang="ja-JP" altLang="en-US" sz="2200" kern="1200" dirty="0" smtClean="0">
              <a:latin typeface="Meiryo UI" panose="020B0604030504040204" pitchFamily="50" charset="-128"/>
              <a:ea typeface="Meiryo UI" panose="020B0604030504040204" pitchFamily="50" charset="-128"/>
              <a:cs typeface="Meiryo UI" panose="020B0604030504040204" pitchFamily="50" charset="-128"/>
            </a:rPr>
            <a:t>メリット</a:t>
          </a:r>
          <a:endParaRPr kumimoji="1" lang="ja-JP" altLang="en-US" sz="2200" kern="1200" dirty="0">
            <a:latin typeface="Meiryo UI" panose="020B0604030504040204" pitchFamily="50" charset="-128"/>
            <a:ea typeface="Meiryo UI" panose="020B0604030504040204" pitchFamily="50" charset="-128"/>
            <a:cs typeface="Meiryo UI" panose="020B0604030504040204" pitchFamily="50" charset="-128"/>
          </a:endParaRPr>
        </a:p>
      </dsp:txBody>
      <dsp:txXfrm>
        <a:off x="310461" y="3690281"/>
        <a:ext cx="1506777" cy="155419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2" tIns="46111" rIns="92222" bIns="46111"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1"/>
            <a:ext cx="2949787" cy="496967"/>
          </a:xfrm>
          <a:prstGeom prst="rect">
            <a:avLst/>
          </a:prstGeom>
        </p:spPr>
        <p:txBody>
          <a:bodyPr vert="horz" lIns="92222" tIns="46111" rIns="92222" bIns="46111" rtlCol="0"/>
          <a:lstStyle>
            <a:lvl1pPr algn="r">
              <a:defRPr sz="1200"/>
            </a:lvl1pPr>
          </a:lstStyle>
          <a:p>
            <a:fld id="{BE41DB2F-E595-40EB-ADA3-4603F767DCE5}" type="datetimeFigureOut">
              <a:rPr kumimoji="1" lang="ja-JP" altLang="en-US" smtClean="0"/>
              <a:t>2015/1/16</a:t>
            </a:fld>
            <a:endParaRPr kumimoji="1" lang="ja-JP" altLang="en-US"/>
          </a:p>
        </p:txBody>
      </p:sp>
      <p:sp>
        <p:nvSpPr>
          <p:cNvPr id="4" name="スライド イメージ プレースホルダー 3"/>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2222" tIns="46111" rIns="92222" bIns="46111" rtlCol="0" anchor="ctr"/>
          <a:lstStyle/>
          <a:p>
            <a:endParaRPr lang="ja-JP" altLang="en-US"/>
          </a:p>
        </p:txBody>
      </p:sp>
      <p:sp>
        <p:nvSpPr>
          <p:cNvPr id="5" name="ノート プレースホルダー 4"/>
          <p:cNvSpPr>
            <a:spLocks noGrp="1"/>
          </p:cNvSpPr>
          <p:nvPr>
            <p:ph type="body" sz="quarter" idx="3"/>
          </p:nvPr>
        </p:nvSpPr>
        <p:spPr>
          <a:xfrm>
            <a:off x="680721" y="4721187"/>
            <a:ext cx="5445760" cy="4472702"/>
          </a:xfrm>
          <a:prstGeom prst="rect">
            <a:avLst/>
          </a:prstGeom>
        </p:spPr>
        <p:txBody>
          <a:bodyPr vert="horz" lIns="92222" tIns="46111" rIns="92222" bIns="4611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6"/>
            <a:ext cx="2949787" cy="496967"/>
          </a:xfrm>
          <a:prstGeom prst="rect">
            <a:avLst/>
          </a:prstGeom>
        </p:spPr>
        <p:txBody>
          <a:bodyPr vert="horz" lIns="92222" tIns="46111" rIns="92222" bIns="46111"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2222" tIns="46111" rIns="92222" bIns="46111" rtlCol="0" anchor="b"/>
          <a:lstStyle>
            <a:lvl1pPr algn="r">
              <a:defRPr sz="1200"/>
            </a:lvl1pPr>
          </a:lstStyle>
          <a:p>
            <a:fld id="{0E0F1794-E373-4DA4-A782-FABD080BCCD0}" type="slidenum">
              <a:rPr kumimoji="1" lang="ja-JP" altLang="en-US" smtClean="0"/>
              <a:t>‹#›</a:t>
            </a:fld>
            <a:endParaRPr kumimoji="1" lang="ja-JP" altLang="en-US"/>
          </a:p>
        </p:txBody>
      </p:sp>
    </p:spTree>
    <p:extLst>
      <p:ext uri="{BB962C8B-B14F-4D97-AF65-F5344CB8AC3E}">
        <p14:creationId xmlns:p14="http://schemas.microsoft.com/office/powerpoint/2010/main" val="31393885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7263" y="723900"/>
            <a:ext cx="4970462" cy="3729038"/>
          </a:xfrm>
        </p:spPr>
      </p:sp>
      <p:sp>
        <p:nvSpPr>
          <p:cNvPr id="3" name="ノート プレースホルダー 2"/>
          <p:cNvSpPr>
            <a:spLocks noGrp="1"/>
          </p:cNvSpPr>
          <p:nvPr>
            <p:ph type="body" idx="1"/>
          </p:nvPr>
        </p:nvSpPr>
        <p:spPr/>
        <p:txBody>
          <a:bodyPr/>
          <a:lstStyle/>
          <a:p>
            <a:r>
              <a:rPr lang="ja-JP" altLang="en-US" dirty="0" smtClean="0"/>
              <a:t>さて本題の問題提起である。</a:t>
            </a:r>
            <a:endParaRPr lang="en-US" altLang="ja-JP" dirty="0" smtClean="0"/>
          </a:p>
          <a:p>
            <a:r>
              <a:rPr kumimoji="1" lang="ja-JP" altLang="en-US" dirty="0" smtClean="0"/>
              <a:t>農業生産者の欲しい情報や</a:t>
            </a:r>
            <a:r>
              <a:rPr lang="ja-JP" altLang="en-US" dirty="0" smtClean="0"/>
              <a:t>消費者の欲しい情報は今の状況では容易に入手できないこと、それぞれに不満がありながら</a:t>
            </a:r>
            <a:r>
              <a:rPr lang="ja-JP" altLang="en-US" dirty="0"/>
              <a:t>現状</a:t>
            </a:r>
            <a:r>
              <a:rPr lang="ja-JP" altLang="en-US" dirty="0" smtClean="0"/>
              <a:t>に甘んじている状況であることは既に見てきた。</a:t>
            </a:r>
            <a:endParaRPr lang="en-US" altLang="ja-JP" dirty="0" smtClean="0"/>
          </a:p>
          <a:p>
            <a:endParaRPr lang="en-US" altLang="ja-JP" dirty="0" smtClean="0"/>
          </a:p>
          <a:p>
            <a:r>
              <a:rPr lang="ja-JP" altLang="en-US" dirty="0" smtClean="0"/>
              <a:t>課題１として</a:t>
            </a:r>
            <a:endParaRPr lang="en-US" altLang="ja-JP" dirty="0" smtClean="0"/>
          </a:p>
          <a:p>
            <a:r>
              <a:rPr lang="ja-JP" altLang="en-US" dirty="0" smtClean="0"/>
              <a:t>消費者のニーズの視点から農作物を選択できる仕組みをつくる</a:t>
            </a:r>
            <a:endParaRPr lang="en-US" altLang="ja-JP" dirty="0" smtClean="0"/>
          </a:p>
          <a:p>
            <a:endParaRPr lang="en-US" altLang="ja-JP" dirty="0" smtClean="0"/>
          </a:p>
          <a:p>
            <a:r>
              <a:rPr lang="ja-JP" altLang="en-US" dirty="0" smtClean="0"/>
              <a:t>課題２として</a:t>
            </a:r>
            <a:endParaRPr lang="en-US" altLang="ja-JP" dirty="0" smtClean="0"/>
          </a:p>
          <a:p>
            <a:r>
              <a:rPr lang="ja-JP" altLang="en-US" dirty="0" smtClean="0"/>
              <a:t>中小規模生産者におけるメリットが明確にできる仕組みをつくる。</a:t>
            </a:r>
            <a:endParaRPr lang="en-US" altLang="ja-JP" dirty="0" smtClean="0"/>
          </a:p>
          <a:p>
            <a:endParaRPr lang="en-US" altLang="ja-JP" dirty="0"/>
          </a:p>
          <a:p>
            <a:r>
              <a:rPr lang="ja-JP" altLang="en-US" dirty="0" smtClean="0"/>
              <a:t>この両方を考える時生産段階での食材の情報化（コード化）がされていないことが</a:t>
            </a:r>
            <a:endParaRPr lang="en-US" altLang="ja-JP" dirty="0" smtClean="0"/>
          </a:p>
          <a:p>
            <a:r>
              <a:rPr lang="ja-JP" altLang="en-US" dirty="0"/>
              <a:t>分かった</a:t>
            </a:r>
            <a:r>
              <a:rPr lang="ja-JP" altLang="en-US" dirty="0" smtClean="0"/>
              <a:t>。このため野菜はその種類として消費者に与えられるのでそれ</a:t>
            </a:r>
            <a:r>
              <a:rPr lang="ja-JP" altLang="en-US" dirty="0"/>
              <a:t>以上</a:t>
            </a:r>
            <a:r>
              <a:rPr lang="ja-JP" altLang="en-US" dirty="0" smtClean="0"/>
              <a:t>の情報を持つことが出来ない。</a:t>
            </a:r>
            <a:endParaRPr lang="en-US" altLang="ja-JP" dirty="0"/>
          </a:p>
          <a:p>
            <a:r>
              <a:rPr lang="ja-JP" altLang="en-US" dirty="0" smtClean="0"/>
              <a:t>また、生産者からみても食材の情報流通が行なわれていないことになっている。</a:t>
            </a:r>
            <a:endParaRPr lang="en-US" altLang="ja-JP" dirty="0" smtClean="0"/>
          </a:p>
          <a:p>
            <a:endParaRPr lang="en-US" altLang="ja-JP" dirty="0" smtClean="0"/>
          </a:p>
          <a:p>
            <a:r>
              <a:rPr lang="ja-JP" altLang="en-US" dirty="0"/>
              <a:t>食</a:t>
            </a:r>
            <a:r>
              <a:rPr lang="ja-JP" altLang="en-US" dirty="0" smtClean="0"/>
              <a:t>材は生産時点ではどのような品種であるかはわかって生産される。</a:t>
            </a:r>
            <a:endParaRPr lang="en-US" altLang="ja-JP" dirty="0" smtClean="0"/>
          </a:p>
          <a:p>
            <a:r>
              <a:rPr lang="ja-JP" altLang="en-US" dirty="0" smtClean="0"/>
              <a:t>また、品種は農林認定品種登録にデータベースとして蓄積されている。</a:t>
            </a:r>
            <a:endParaRPr lang="en-US" altLang="ja-JP" dirty="0" smtClean="0"/>
          </a:p>
          <a:p>
            <a:endParaRPr lang="en-US" altLang="ja-JP" dirty="0" smtClean="0"/>
          </a:p>
          <a:p>
            <a:r>
              <a:rPr lang="ja-JP" altLang="en-US" dirty="0" smtClean="0"/>
              <a:t>生産物に品種登録コードを付与して、この情報を活用にすることによって</a:t>
            </a:r>
            <a:endParaRPr lang="en-US" altLang="ja-JP" dirty="0" smtClean="0"/>
          </a:p>
          <a:p>
            <a:r>
              <a:rPr lang="ja-JP" altLang="en-US" dirty="0" smtClean="0"/>
              <a:t>バリューチェーンでの食材情報の流通を図ることが可能になると考える。</a:t>
            </a:r>
            <a:endParaRPr lang="en-US" altLang="ja-JP" dirty="0"/>
          </a:p>
          <a:p>
            <a:endParaRPr lang="en-US" altLang="ja-JP" dirty="0" smtClean="0"/>
          </a:p>
        </p:txBody>
      </p:sp>
      <p:sp>
        <p:nvSpPr>
          <p:cNvPr id="4" name="スライド番号プレースホルダー 3"/>
          <p:cNvSpPr>
            <a:spLocks noGrp="1"/>
          </p:cNvSpPr>
          <p:nvPr>
            <p:ph type="sldNum" sz="quarter" idx="10"/>
          </p:nvPr>
        </p:nvSpPr>
        <p:spPr/>
        <p:txBody>
          <a:bodyPr/>
          <a:lstStyle/>
          <a:p>
            <a:fld id="{AED7DAFA-C334-406E-AE05-0D6DE0874606}" type="slidenum">
              <a:rPr kumimoji="1" lang="ja-JP" altLang="en-US" smtClean="0"/>
              <a:t>2</a:t>
            </a:fld>
            <a:endParaRPr kumimoji="1" lang="ja-JP" altLang="en-US"/>
          </a:p>
        </p:txBody>
      </p:sp>
    </p:spTree>
    <p:extLst>
      <p:ext uri="{BB962C8B-B14F-4D97-AF65-F5344CB8AC3E}">
        <p14:creationId xmlns:p14="http://schemas.microsoft.com/office/powerpoint/2010/main" val="246125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ED7DAFA-C334-406E-AE05-0D6DE0874606}" type="slidenum">
              <a:rPr kumimoji="1" lang="ja-JP" altLang="en-US" smtClean="0"/>
              <a:t>5</a:t>
            </a:fld>
            <a:endParaRPr kumimoji="1" lang="ja-JP" altLang="en-US"/>
          </a:p>
        </p:txBody>
      </p:sp>
    </p:spTree>
    <p:extLst>
      <p:ext uri="{BB962C8B-B14F-4D97-AF65-F5344CB8AC3E}">
        <p14:creationId xmlns:p14="http://schemas.microsoft.com/office/powerpoint/2010/main" val="246125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759040" y="4609860"/>
            <a:ext cx="5445760" cy="5069939"/>
          </a:xfrm>
        </p:spPr>
        <p:txBody>
          <a:bodyPr/>
          <a:lstStyle/>
          <a:p>
            <a:r>
              <a:rPr lang="ja-JP" altLang="en-US" dirty="0"/>
              <a:t>生産物に品種情報が加味</a:t>
            </a:r>
            <a:r>
              <a:rPr lang="ja-JP" altLang="en-US" dirty="0" smtClean="0"/>
              <a:t>された</a:t>
            </a:r>
            <a:r>
              <a:rPr kumimoji="1" lang="ja-JP" altLang="en-US" dirty="0" smtClean="0"/>
              <a:t>情報コードが付くことにより、生産者、消費者、加工</a:t>
            </a:r>
            <a:r>
              <a:rPr kumimoji="1" lang="en-US" altLang="ja-JP" dirty="0" smtClean="0"/>
              <a:t>/</a:t>
            </a:r>
            <a:r>
              <a:rPr kumimoji="1" lang="ja-JP" altLang="en-US" dirty="0" smtClean="0"/>
              <a:t>外食事業者間で、生産物情報が直接コネクトすることが可能となる。</a:t>
            </a:r>
            <a:endParaRPr kumimoji="1" lang="en-US" altLang="ja-JP" dirty="0" smtClean="0"/>
          </a:p>
          <a:p>
            <a:r>
              <a:rPr lang="ja-JP" altLang="en-US" dirty="0" smtClean="0"/>
              <a:t>農業生産消費マッチングシステムを名づける。</a:t>
            </a:r>
            <a:endParaRPr lang="en-US" altLang="ja-JP" dirty="0" smtClean="0"/>
          </a:p>
          <a:p>
            <a:endParaRPr kumimoji="1" lang="en-US" altLang="ja-JP" dirty="0"/>
          </a:p>
          <a:p>
            <a:r>
              <a:rPr lang="ja-JP" altLang="en-US" dirty="0" smtClean="0"/>
              <a:t>生産者は自分の作物の情報をマッチングシステムに登録する。</a:t>
            </a:r>
            <a:endParaRPr lang="en-US" altLang="ja-JP" dirty="0" smtClean="0"/>
          </a:p>
          <a:p>
            <a:r>
              <a:rPr kumimoji="1" lang="ja-JP" altLang="en-US" dirty="0" smtClean="0"/>
              <a:t>消費者・加工</a:t>
            </a:r>
            <a:r>
              <a:rPr kumimoji="1" lang="en-US" altLang="ja-JP" dirty="0" smtClean="0"/>
              <a:t>/</a:t>
            </a:r>
            <a:r>
              <a:rPr kumimoji="1" lang="ja-JP" altLang="en-US" dirty="0" smtClean="0"/>
              <a:t>外食事業者は食材の検索としてマッチングシステムを活用する</a:t>
            </a:r>
            <a:endParaRPr kumimoji="1" lang="en-US" altLang="ja-JP" dirty="0" smtClean="0"/>
          </a:p>
          <a:p>
            <a:r>
              <a:rPr kumimoji="1" lang="ja-JP" altLang="en-US" dirty="0" smtClean="0"/>
              <a:t>消費者</a:t>
            </a:r>
            <a:r>
              <a:rPr lang="ja-JP" altLang="en-US" dirty="0" smtClean="0"/>
              <a:t>は感想、口コミを直接生産者へ返すことも可能とする。</a:t>
            </a:r>
            <a:endParaRPr lang="en-US" altLang="ja-JP" dirty="0" smtClean="0"/>
          </a:p>
          <a:p>
            <a:endParaRPr kumimoji="1" lang="en-US" altLang="ja-JP" dirty="0"/>
          </a:p>
          <a:p>
            <a:r>
              <a:rPr lang="ja-JP" altLang="en-US" dirty="0" smtClean="0"/>
              <a:t>生産者の期待</a:t>
            </a:r>
            <a:endParaRPr lang="en-US" altLang="ja-JP" dirty="0" smtClean="0"/>
          </a:p>
          <a:p>
            <a:r>
              <a:rPr lang="ja-JP" altLang="en-US" dirty="0"/>
              <a:t>　</a:t>
            </a:r>
            <a:r>
              <a:rPr lang="ja-JP" altLang="en-US" dirty="0" smtClean="0"/>
              <a:t>システム</a:t>
            </a:r>
            <a:r>
              <a:rPr lang="ja-JP" altLang="en-US" dirty="0"/>
              <a:t>を</a:t>
            </a:r>
            <a:r>
              <a:rPr lang="ja-JP" altLang="en-US" dirty="0" smtClean="0"/>
              <a:t>通して</a:t>
            </a:r>
            <a:endParaRPr lang="en-US" altLang="ja-JP" dirty="0" smtClean="0"/>
          </a:p>
          <a:p>
            <a:r>
              <a:rPr lang="ja-JP" altLang="en-US" dirty="0"/>
              <a:t>　</a:t>
            </a:r>
            <a:r>
              <a:rPr lang="ja-JP" altLang="en-US" dirty="0" smtClean="0"/>
              <a:t>・消費者</a:t>
            </a:r>
            <a:r>
              <a:rPr lang="ja-JP" altLang="en-US" dirty="0"/>
              <a:t>ニーズが見えることに</a:t>
            </a:r>
            <a:r>
              <a:rPr lang="ja-JP" altLang="en-US" dirty="0" smtClean="0"/>
              <a:t>よるマーケティング力</a:t>
            </a:r>
            <a:r>
              <a:rPr lang="ja-JP" altLang="en-US" dirty="0"/>
              <a:t>の</a:t>
            </a:r>
            <a:r>
              <a:rPr lang="ja-JP" altLang="en-US" dirty="0" smtClean="0"/>
              <a:t>向上が図れること</a:t>
            </a:r>
            <a:endParaRPr lang="en-US" altLang="ja-JP" dirty="0" smtClean="0"/>
          </a:p>
          <a:p>
            <a:r>
              <a:rPr lang="ja-JP" altLang="en-US" dirty="0"/>
              <a:t>　</a:t>
            </a:r>
            <a:r>
              <a:rPr lang="ja-JP" altLang="en-US" dirty="0" smtClean="0"/>
              <a:t>・販売</a:t>
            </a:r>
            <a:r>
              <a:rPr lang="ja-JP" altLang="en-US" dirty="0"/>
              <a:t>機会の拡大による安定</a:t>
            </a:r>
            <a:r>
              <a:rPr lang="ja-JP" altLang="en-US" dirty="0" smtClean="0"/>
              <a:t>供給</a:t>
            </a:r>
            <a:r>
              <a:rPr lang="ja-JP" altLang="en-US" dirty="0"/>
              <a:t>と収益増</a:t>
            </a:r>
          </a:p>
          <a:p>
            <a:r>
              <a:rPr lang="ja-JP" altLang="en-US" dirty="0" smtClean="0"/>
              <a:t>　・消費者</a:t>
            </a:r>
            <a:r>
              <a:rPr lang="ja-JP" altLang="en-US" dirty="0"/>
              <a:t>レスポンスに</a:t>
            </a:r>
            <a:r>
              <a:rPr lang="ja-JP" altLang="en-US" dirty="0" smtClean="0"/>
              <a:t>よるブランド力</a:t>
            </a:r>
            <a:r>
              <a:rPr lang="ja-JP" altLang="en-US" dirty="0"/>
              <a:t>・差別化の強化</a:t>
            </a:r>
          </a:p>
          <a:p>
            <a:r>
              <a:rPr lang="ja-JP" altLang="en-US" dirty="0" smtClean="0"/>
              <a:t>　・</a:t>
            </a:r>
            <a:r>
              <a:rPr lang="ja-JP" altLang="en-US" dirty="0"/>
              <a:t>評価によるやりがいの向上</a:t>
            </a:r>
          </a:p>
          <a:p>
            <a:endParaRPr lang="en-US" altLang="ja-JP" dirty="0" smtClean="0"/>
          </a:p>
          <a:p>
            <a:r>
              <a:rPr kumimoji="1" lang="ja-JP" altLang="en-US" dirty="0" smtClean="0"/>
              <a:t>消費者の期待</a:t>
            </a:r>
            <a:endParaRPr kumimoji="1" lang="en-US" altLang="ja-JP" dirty="0" smtClean="0"/>
          </a:p>
          <a:p>
            <a:r>
              <a:rPr lang="ja-JP" altLang="en-US" dirty="0"/>
              <a:t>・安心・安全</a:t>
            </a:r>
          </a:p>
          <a:p>
            <a:r>
              <a:rPr lang="ja-JP" altLang="en-US" dirty="0"/>
              <a:t>・生産物の情報比較の充実（調理向け、味、）</a:t>
            </a:r>
          </a:p>
          <a:p>
            <a:r>
              <a:rPr lang="ja-JP" altLang="en-US" dirty="0"/>
              <a:t>・ブランド店使用と同じ作物</a:t>
            </a:r>
            <a:r>
              <a:rPr lang="ja-JP" altLang="en-US" dirty="0" smtClean="0"/>
              <a:t>の選択可能性</a:t>
            </a:r>
            <a:endParaRPr lang="ja-JP" altLang="en-US" dirty="0"/>
          </a:p>
          <a:p>
            <a:r>
              <a:rPr lang="ja-JP" altLang="en-US" dirty="0"/>
              <a:t>・農家からの情報提供に</a:t>
            </a:r>
            <a:r>
              <a:rPr lang="ja-JP" altLang="en-US" dirty="0" smtClean="0"/>
              <a:t>よる消費</a:t>
            </a:r>
            <a:r>
              <a:rPr lang="ja-JP" altLang="en-US" dirty="0"/>
              <a:t>価値の高まり</a:t>
            </a:r>
          </a:p>
          <a:p>
            <a:endParaRPr lang="en-US" altLang="ja-JP" dirty="0"/>
          </a:p>
          <a:p>
            <a:r>
              <a:rPr lang="ja-JP" altLang="en-US" dirty="0" smtClean="0"/>
              <a:t>加工の期待</a:t>
            </a:r>
            <a:endParaRPr lang="en-US" altLang="ja-JP" dirty="0" smtClean="0"/>
          </a:p>
          <a:p>
            <a:r>
              <a:rPr lang="ja-JP" altLang="en-US" dirty="0"/>
              <a:t>・安心・安全</a:t>
            </a:r>
          </a:p>
          <a:p>
            <a:r>
              <a:rPr lang="ja-JP" altLang="en-US" dirty="0"/>
              <a:t>・専門性のある食材の選択確保</a:t>
            </a:r>
          </a:p>
          <a:p>
            <a:r>
              <a:rPr lang="ja-JP" altLang="en-US" dirty="0"/>
              <a:t>・消費者への付加価値の</a:t>
            </a:r>
            <a:r>
              <a:rPr lang="ja-JP" altLang="en-US" dirty="0" smtClean="0"/>
              <a:t>提供</a:t>
            </a:r>
            <a:endParaRPr lang="en-US" altLang="ja-JP" dirty="0" smtClean="0"/>
          </a:p>
          <a:p>
            <a:endParaRPr lang="ja-JP" altLang="en-US" dirty="0"/>
          </a:p>
          <a:p>
            <a:r>
              <a:rPr lang="ja-JP" altLang="en-US" dirty="0" smtClean="0"/>
              <a:t>が想定されます。</a:t>
            </a:r>
            <a:endParaRPr kumimoji="1" lang="en-US" altLang="ja-JP" dirty="0"/>
          </a:p>
          <a:p>
            <a:endParaRPr lang="en-US" altLang="ja-JP" dirty="0" smtClean="0"/>
          </a:p>
          <a:p>
            <a:endParaRPr kumimoji="1" lang="en-US" altLang="ja-JP" dirty="0" smtClean="0"/>
          </a:p>
          <a:p>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ED7DAFA-C334-406E-AE05-0D6DE0874606}" type="slidenum">
              <a:rPr kumimoji="1" lang="ja-JP" altLang="en-US" smtClean="0"/>
              <a:t>9</a:t>
            </a:fld>
            <a:endParaRPr kumimoji="1" lang="ja-JP" altLang="en-US"/>
          </a:p>
        </p:txBody>
      </p:sp>
    </p:spTree>
    <p:extLst>
      <p:ext uri="{BB962C8B-B14F-4D97-AF65-F5344CB8AC3E}">
        <p14:creationId xmlns:p14="http://schemas.microsoft.com/office/powerpoint/2010/main" val="385668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759040" y="4609860"/>
            <a:ext cx="5445760" cy="5069939"/>
          </a:xfrm>
        </p:spPr>
        <p:txBody>
          <a:bodyPr/>
          <a:lstStyle/>
          <a:p>
            <a:r>
              <a:rPr lang="ja-JP" altLang="en-US" dirty="0"/>
              <a:t>生産物に品種情報が加味</a:t>
            </a:r>
            <a:r>
              <a:rPr lang="ja-JP" altLang="en-US" dirty="0" smtClean="0"/>
              <a:t>された</a:t>
            </a:r>
            <a:r>
              <a:rPr kumimoji="1" lang="ja-JP" altLang="en-US" dirty="0" smtClean="0"/>
              <a:t>情報コードが付くことにより、生産者、消費者、加工</a:t>
            </a:r>
            <a:r>
              <a:rPr kumimoji="1" lang="en-US" altLang="ja-JP" dirty="0" smtClean="0"/>
              <a:t>/</a:t>
            </a:r>
            <a:r>
              <a:rPr kumimoji="1" lang="ja-JP" altLang="en-US" dirty="0" smtClean="0"/>
              <a:t>外食事業者間で、生産物情報が直接コネクトすることが可能となる。</a:t>
            </a:r>
            <a:endParaRPr kumimoji="1" lang="en-US" altLang="ja-JP" dirty="0" smtClean="0"/>
          </a:p>
          <a:p>
            <a:r>
              <a:rPr lang="ja-JP" altLang="en-US" dirty="0" smtClean="0"/>
              <a:t>農業生産消費マッチングシステムを名づける。</a:t>
            </a:r>
            <a:endParaRPr lang="en-US" altLang="ja-JP" dirty="0" smtClean="0"/>
          </a:p>
          <a:p>
            <a:endParaRPr kumimoji="1" lang="en-US" altLang="ja-JP" dirty="0"/>
          </a:p>
          <a:p>
            <a:r>
              <a:rPr lang="ja-JP" altLang="en-US" dirty="0" smtClean="0"/>
              <a:t>生産者は自分の作物の情報をマッチングシステムに登録する。</a:t>
            </a:r>
            <a:endParaRPr lang="en-US" altLang="ja-JP" dirty="0" smtClean="0"/>
          </a:p>
          <a:p>
            <a:r>
              <a:rPr kumimoji="1" lang="ja-JP" altLang="en-US" dirty="0" smtClean="0"/>
              <a:t>消費者・加工</a:t>
            </a:r>
            <a:r>
              <a:rPr kumimoji="1" lang="en-US" altLang="ja-JP" dirty="0" smtClean="0"/>
              <a:t>/</a:t>
            </a:r>
            <a:r>
              <a:rPr kumimoji="1" lang="ja-JP" altLang="en-US" dirty="0" smtClean="0"/>
              <a:t>外食事業者は食材の検索としてマッチングシステムを活用する</a:t>
            </a:r>
            <a:endParaRPr kumimoji="1" lang="en-US" altLang="ja-JP" dirty="0" smtClean="0"/>
          </a:p>
          <a:p>
            <a:r>
              <a:rPr kumimoji="1" lang="ja-JP" altLang="en-US" dirty="0" smtClean="0"/>
              <a:t>消費者</a:t>
            </a:r>
            <a:r>
              <a:rPr lang="ja-JP" altLang="en-US" dirty="0" smtClean="0"/>
              <a:t>は感想、口コミを直接生産者へ返すことも可能とする。</a:t>
            </a:r>
            <a:endParaRPr lang="en-US" altLang="ja-JP" dirty="0" smtClean="0"/>
          </a:p>
          <a:p>
            <a:endParaRPr kumimoji="1" lang="en-US" altLang="ja-JP" dirty="0"/>
          </a:p>
          <a:p>
            <a:r>
              <a:rPr lang="ja-JP" altLang="en-US" dirty="0" smtClean="0"/>
              <a:t>生産者の期待</a:t>
            </a:r>
            <a:endParaRPr lang="en-US" altLang="ja-JP" dirty="0" smtClean="0"/>
          </a:p>
          <a:p>
            <a:r>
              <a:rPr lang="ja-JP" altLang="en-US" dirty="0"/>
              <a:t>　</a:t>
            </a:r>
            <a:r>
              <a:rPr lang="ja-JP" altLang="en-US" dirty="0" smtClean="0"/>
              <a:t>システム</a:t>
            </a:r>
            <a:r>
              <a:rPr lang="ja-JP" altLang="en-US" dirty="0"/>
              <a:t>を</a:t>
            </a:r>
            <a:r>
              <a:rPr lang="ja-JP" altLang="en-US" dirty="0" smtClean="0"/>
              <a:t>通して</a:t>
            </a:r>
            <a:endParaRPr lang="en-US" altLang="ja-JP" dirty="0" smtClean="0"/>
          </a:p>
          <a:p>
            <a:r>
              <a:rPr lang="ja-JP" altLang="en-US" dirty="0"/>
              <a:t>　</a:t>
            </a:r>
            <a:r>
              <a:rPr lang="ja-JP" altLang="en-US" dirty="0" smtClean="0"/>
              <a:t>・消費者</a:t>
            </a:r>
            <a:r>
              <a:rPr lang="ja-JP" altLang="en-US" dirty="0"/>
              <a:t>ニーズが見えることに</a:t>
            </a:r>
            <a:r>
              <a:rPr lang="ja-JP" altLang="en-US" dirty="0" smtClean="0"/>
              <a:t>よるマーケティング力</a:t>
            </a:r>
            <a:r>
              <a:rPr lang="ja-JP" altLang="en-US" dirty="0"/>
              <a:t>の</a:t>
            </a:r>
            <a:r>
              <a:rPr lang="ja-JP" altLang="en-US" dirty="0" smtClean="0"/>
              <a:t>向上が図れること</a:t>
            </a:r>
            <a:endParaRPr lang="en-US" altLang="ja-JP" dirty="0" smtClean="0"/>
          </a:p>
          <a:p>
            <a:r>
              <a:rPr lang="ja-JP" altLang="en-US" dirty="0"/>
              <a:t>　</a:t>
            </a:r>
            <a:r>
              <a:rPr lang="ja-JP" altLang="en-US" dirty="0" smtClean="0"/>
              <a:t>・販売</a:t>
            </a:r>
            <a:r>
              <a:rPr lang="ja-JP" altLang="en-US" dirty="0"/>
              <a:t>機会の拡大による安定</a:t>
            </a:r>
            <a:r>
              <a:rPr lang="ja-JP" altLang="en-US" dirty="0" smtClean="0"/>
              <a:t>供給</a:t>
            </a:r>
            <a:r>
              <a:rPr lang="ja-JP" altLang="en-US" dirty="0"/>
              <a:t>と収益増</a:t>
            </a:r>
          </a:p>
          <a:p>
            <a:r>
              <a:rPr lang="ja-JP" altLang="en-US" dirty="0" smtClean="0"/>
              <a:t>　・消費者</a:t>
            </a:r>
            <a:r>
              <a:rPr lang="ja-JP" altLang="en-US" dirty="0"/>
              <a:t>レスポンスに</a:t>
            </a:r>
            <a:r>
              <a:rPr lang="ja-JP" altLang="en-US" dirty="0" smtClean="0"/>
              <a:t>よるブランド力</a:t>
            </a:r>
            <a:r>
              <a:rPr lang="ja-JP" altLang="en-US" dirty="0"/>
              <a:t>・差別化の強化</a:t>
            </a:r>
          </a:p>
          <a:p>
            <a:r>
              <a:rPr lang="ja-JP" altLang="en-US" dirty="0" smtClean="0"/>
              <a:t>　・</a:t>
            </a:r>
            <a:r>
              <a:rPr lang="ja-JP" altLang="en-US" dirty="0"/>
              <a:t>評価によるやりがいの向上</a:t>
            </a:r>
          </a:p>
          <a:p>
            <a:endParaRPr lang="en-US" altLang="ja-JP" dirty="0" smtClean="0"/>
          </a:p>
          <a:p>
            <a:r>
              <a:rPr kumimoji="1" lang="ja-JP" altLang="en-US" dirty="0" smtClean="0"/>
              <a:t>消費者の期待</a:t>
            </a:r>
            <a:endParaRPr kumimoji="1" lang="en-US" altLang="ja-JP" dirty="0" smtClean="0"/>
          </a:p>
          <a:p>
            <a:r>
              <a:rPr lang="ja-JP" altLang="en-US" dirty="0"/>
              <a:t>・安心・安全</a:t>
            </a:r>
          </a:p>
          <a:p>
            <a:r>
              <a:rPr lang="ja-JP" altLang="en-US" dirty="0"/>
              <a:t>・生産物の情報比較の充実（調理向け、味、）</a:t>
            </a:r>
          </a:p>
          <a:p>
            <a:r>
              <a:rPr lang="ja-JP" altLang="en-US" dirty="0"/>
              <a:t>・ブランド店使用と同じ作物</a:t>
            </a:r>
            <a:r>
              <a:rPr lang="ja-JP" altLang="en-US" dirty="0" smtClean="0"/>
              <a:t>の選択可能性</a:t>
            </a:r>
            <a:endParaRPr lang="ja-JP" altLang="en-US" dirty="0"/>
          </a:p>
          <a:p>
            <a:r>
              <a:rPr lang="ja-JP" altLang="en-US" dirty="0"/>
              <a:t>・農家からの情報提供に</a:t>
            </a:r>
            <a:r>
              <a:rPr lang="ja-JP" altLang="en-US" dirty="0" smtClean="0"/>
              <a:t>よる消費</a:t>
            </a:r>
            <a:r>
              <a:rPr lang="ja-JP" altLang="en-US" dirty="0"/>
              <a:t>価値の高まり</a:t>
            </a:r>
          </a:p>
          <a:p>
            <a:endParaRPr lang="en-US" altLang="ja-JP" dirty="0"/>
          </a:p>
          <a:p>
            <a:r>
              <a:rPr lang="ja-JP" altLang="en-US" dirty="0" smtClean="0"/>
              <a:t>加工の期待</a:t>
            </a:r>
            <a:endParaRPr lang="en-US" altLang="ja-JP" dirty="0" smtClean="0"/>
          </a:p>
          <a:p>
            <a:r>
              <a:rPr lang="ja-JP" altLang="en-US" dirty="0"/>
              <a:t>・安心・安全</a:t>
            </a:r>
          </a:p>
          <a:p>
            <a:r>
              <a:rPr lang="ja-JP" altLang="en-US" dirty="0"/>
              <a:t>・専門性のある食材の選択確保</a:t>
            </a:r>
          </a:p>
          <a:p>
            <a:r>
              <a:rPr lang="ja-JP" altLang="en-US" dirty="0"/>
              <a:t>・消費者への付加価値の</a:t>
            </a:r>
            <a:r>
              <a:rPr lang="ja-JP" altLang="en-US" dirty="0" smtClean="0"/>
              <a:t>提供</a:t>
            </a:r>
            <a:endParaRPr lang="en-US" altLang="ja-JP" dirty="0" smtClean="0"/>
          </a:p>
          <a:p>
            <a:endParaRPr lang="ja-JP" altLang="en-US" dirty="0"/>
          </a:p>
          <a:p>
            <a:r>
              <a:rPr lang="ja-JP" altLang="en-US" dirty="0" smtClean="0"/>
              <a:t>が想定されます。</a:t>
            </a:r>
            <a:endParaRPr kumimoji="1" lang="en-US" altLang="ja-JP" dirty="0"/>
          </a:p>
          <a:p>
            <a:endParaRPr lang="en-US" altLang="ja-JP" dirty="0" smtClean="0"/>
          </a:p>
          <a:p>
            <a:endParaRPr kumimoji="1" lang="en-US" altLang="ja-JP" dirty="0" smtClean="0"/>
          </a:p>
          <a:p>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ED7DAFA-C334-406E-AE05-0D6DE0874606}" type="slidenum">
              <a:rPr kumimoji="1" lang="ja-JP" altLang="en-US" smtClean="0"/>
              <a:t>10</a:t>
            </a:fld>
            <a:endParaRPr kumimoji="1" lang="ja-JP" altLang="en-US"/>
          </a:p>
        </p:txBody>
      </p:sp>
    </p:spTree>
    <p:extLst>
      <p:ext uri="{BB962C8B-B14F-4D97-AF65-F5344CB8AC3E}">
        <p14:creationId xmlns:p14="http://schemas.microsoft.com/office/powerpoint/2010/main" val="385668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336521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162880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389983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242538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225830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51854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178454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266262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874752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284986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E187A11-A561-4B5A-8B09-5BC94497096D}" type="datetimeFigureOut">
              <a:rPr kumimoji="1" lang="ja-JP" altLang="en-US" smtClean="0"/>
              <a:t>2015/1/16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72977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87A11-A561-4B5A-8B09-5BC94497096D}" type="datetimeFigureOut">
              <a:rPr kumimoji="1" lang="ja-JP" altLang="en-US" smtClean="0"/>
              <a:t>2015/1/16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36228-31BB-43C2-8635-DB425D179F52}" type="slidenum">
              <a:rPr kumimoji="1" lang="ja-JP" altLang="en-US" smtClean="0"/>
              <a:t>‹#›</a:t>
            </a:fld>
            <a:endParaRPr kumimoji="1" lang="ja-JP" altLang="en-US"/>
          </a:p>
        </p:txBody>
      </p:sp>
    </p:spTree>
    <p:extLst>
      <p:ext uri="{BB962C8B-B14F-4D97-AF65-F5344CB8AC3E}">
        <p14:creationId xmlns:p14="http://schemas.microsoft.com/office/powerpoint/2010/main" val="3000948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12.gif"/><Relationship Id="rId7"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5.gif"/><Relationship Id="rId10" Type="http://schemas.openxmlformats.org/officeDocument/2006/relationships/image" Target="../media/image15.gif"/><Relationship Id="rId4" Type="http://schemas.openxmlformats.org/officeDocument/2006/relationships/image" Target="../media/image7.wmf"/><Relationship Id="rId9" Type="http://schemas.openxmlformats.org/officeDocument/2006/relationships/image" Target="../media/image14.gif"/></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wmf"/><Relationship Id="rId7" Type="http://schemas.openxmlformats.org/officeDocument/2006/relationships/image" Target="../media/image19.png"/><Relationship Id="rId2" Type="http://schemas.openxmlformats.org/officeDocument/2006/relationships/image" Target="../media/image16.wmf"/><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8" Type="http://schemas.openxmlformats.org/officeDocument/2006/relationships/image" Target="../media/image9.gif"/><Relationship Id="rId13" Type="http://schemas.openxmlformats.org/officeDocument/2006/relationships/image" Target="../media/image5.gif"/><Relationship Id="rId18" Type="http://schemas.openxmlformats.org/officeDocument/2006/relationships/image" Target="../media/image29.gif"/><Relationship Id="rId26" Type="http://schemas.openxmlformats.org/officeDocument/2006/relationships/image" Target="../media/image35.gif"/><Relationship Id="rId3" Type="http://schemas.microsoft.com/office/2007/relationships/hdphoto" Target="../media/hdphoto1.wdp"/><Relationship Id="rId21" Type="http://schemas.openxmlformats.org/officeDocument/2006/relationships/image" Target="../media/image11.gif"/><Relationship Id="rId7" Type="http://schemas.openxmlformats.org/officeDocument/2006/relationships/image" Target="../media/image6.gif"/><Relationship Id="rId12" Type="http://schemas.openxmlformats.org/officeDocument/2006/relationships/image" Target="../media/image25.gif"/><Relationship Id="rId17" Type="http://schemas.openxmlformats.org/officeDocument/2006/relationships/image" Target="../media/image28.gif"/><Relationship Id="rId25" Type="http://schemas.openxmlformats.org/officeDocument/2006/relationships/image" Target="../media/image34.gif"/><Relationship Id="rId2" Type="http://schemas.openxmlformats.org/officeDocument/2006/relationships/image" Target="../media/image21.png"/><Relationship Id="rId16" Type="http://schemas.openxmlformats.org/officeDocument/2006/relationships/image" Target="../media/image27.gif"/><Relationship Id="rId20" Type="http://schemas.openxmlformats.org/officeDocument/2006/relationships/image" Target="../media/image31.gif"/><Relationship Id="rId1" Type="http://schemas.openxmlformats.org/officeDocument/2006/relationships/slideLayout" Target="../slideLayouts/slideLayout2.xml"/><Relationship Id="rId6" Type="http://schemas.openxmlformats.org/officeDocument/2006/relationships/image" Target="../media/image24.gif"/><Relationship Id="rId11" Type="http://schemas.openxmlformats.org/officeDocument/2006/relationships/image" Target="../media/image15.gif"/><Relationship Id="rId24" Type="http://schemas.openxmlformats.org/officeDocument/2006/relationships/image" Target="../media/image10.gif"/><Relationship Id="rId5" Type="http://schemas.openxmlformats.org/officeDocument/2006/relationships/image" Target="../media/image23.gif"/><Relationship Id="rId15" Type="http://schemas.openxmlformats.org/officeDocument/2006/relationships/image" Target="../media/image12.gif"/><Relationship Id="rId23" Type="http://schemas.openxmlformats.org/officeDocument/2006/relationships/image" Target="../media/image33.gif"/><Relationship Id="rId10" Type="http://schemas.openxmlformats.org/officeDocument/2006/relationships/image" Target="../media/image14.gif"/><Relationship Id="rId19" Type="http://schemas.openxmlformats.org/officeDocument/2006/relationships/image" Target="../media/image30.gif"/><Relationship Id="rId4" Type="http://schemas.openxmlformats.org/officeDocument/2006/relationships/image" Target="../media/image22.gif"/><Relationship Id="rId9" Type="http://schemas.openxmlformats.org/officeDocument/2006/relationships/image" Target="../media/image13.gif"/><Relationship Id="rId14" Type="http://schemas.openxmlformats.org/officeDocument/2006/relationships/image" Target="../media/image26.gif"/><Relationship Id="rId22" Type="http://schemas.openxmlformats.org/officeDocument/2006/relationships/image" Target="../media/image32.gif"/><Relationship Id="rId27" Type="http://schemas.openxmlformats.org/officeDocument/2006/relationships/image" Target="../media/image3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7.wmf"/><Relationship Id="rId7"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11.gif"/><Relationship Id="rId10" Type="http://schemas.openxmlformats.org/officeDocument/2006/relationships/image" Target="../media/image15.gif"/><Relationship Id="rId4" Type="http://schemas.openxmlformats.org/officeDocument/2006/relationships/image" Target="../media/image10.gif"/><Relationship Id="rId9"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txBox="1">
            <a:spLocks/>
          </p:cNvSpPr>
          <p:nvPr/>
        </p:nvSpPr>
        <p:spPr>
          <a:xfrm>
            <a:off x="381702" y="2845106"/>
            <a:ext cx="8280920" cy="1490434"/>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5400" b="1"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4000" b="1" dirty="0" smtClean="0">
                <a:latin typeface="Meiryo UI" panose="020B0604030504040204" pitchFamily="50" charset="-128"/>
                <a:ea typeface="Meiryo UI" panose="020B0604030504040204" pitchFamily="50" charset="-128"/>
                <a:cs typeface="Meiryo UI" panose="020B0604030504040204" pitchFamily="50" charset="-128"/>
              </a:rPr>
              <a:t>農業</a:t>
            </a:r>
            <a:r>
              <a:rPr lang="ja-JP" altLang="en-US" sz="4000" b="1" dirty="0">
                <a:latin typeface="Meiryo UI" panose="020B0604030504040204" pitchFamily="50" charset="-128"/>
                <a:ea typeface="Meiryo UI" panose="020B0604030504040204" pitchFamily="50" charset="-128"/>
                <a:cs typeface="Meiryo UI" panose="020B0604030504040204" pitchFamily="50" charset="-128"/>
              </a:rPr>
              <a:t>生産物の選択</a:t>
            </a:r>
            <a:r>
              <a:rPr lang="ja-JP" altLang="en-US" sz="4000" b="1" dirty="0" smtClean="0">
                <a:latin typeface="Meiryo UI" panose="020B0604030504040204" pitchFamily="50" charset="-128"/>
                <a:ea typeface="Meiryo UI" panose="020B0604030504040204" pitchFamily="50" charset="-128"/>
                <a:cs typeface="Meiryo UI" panose="020B0604030504040204" pitchFamily="50" charset="-128"/>
              </a:rPr>
              <a:t>の幅を</a:t>
            </a:r>
            <a:r>
              <a:rPr lang="ja-JP" altLang="en-US" sz="3600" b="1" dirty="0" smtClean="0">
                <a:latin typeface="Meiryo UI" panose="020B0604030504040204" pitchFamily="50" charset="-128"/>
                <a:ea typeface="Meiryo UI" panose="020B0604030504040204" pitchFamily="50" charset="-128"/>
                <a:cs typeface="Meiryo UI" panose="020B0604030504040204" pitchFamily="50" charset="-128"/>
              </a:rPr>
              <a:t>広げる　　　　　</a:t>
            </a:r>
            <a:endParaRPr lang="en-US" altLang="ja-JP" sz="3600" b="1"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3600" b="1" dirty="0">
                <a:latin typeface="Meiryo UI" panose="020B0604030504040204" pitchFamily="50" charset="-128"/>
                <a:ea typeface="Meiryo UI" panose="020B0604030504040204" pitchFamily="50" charset="-128"/>
                <a:cs typeface="Meiryo UI" panose="020B0604030504040204" pitchFamily="50" charset="-128"/>
              </a:rPr>
              <a:t>　</a:t>
            </a:r>
            <a:r>
              <a:rPr lang="ja-JP" altLang="en-US" sz="3600" b="1" dirty="0" smtClean="0">
                <a:latin typeface="Meiryo UI" panose="020B0604030504040204" pitchFamily="50" charset="-128"/>
                <a:ea typeface="Meiryo UI" panose="020B0604030504040204" pitchFamily="50" charset="-128"/>
                <a:cs typeface="Meiryo UI" panose="020B0604030504040204" pitchFamily="50" charset="-128"/>
              </a:rPr>
              <a:t>　　　</a:t>
            </a:r>
            <a:r>
              <a:rPr lang="zh-TW" altLang="en-US" sz="3600" b="1"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3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ノーバ </a:t>
            </a:r>
            <a:r>
              <a:rPr lang="en-US" altLang="ja-JP" sz="3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3600" b="1" dirty="0" err="1"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Nober</a:t>
            </a:r>
            <a:r>
              <a:rPr lang="en-US" altLang="ja-JP" sz="3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3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農場</a:t>
            </a:r>
            <a:r>
              <a:rPr lang="en-US" altLang="ja-JP" sz="3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zh-TW" altLang="en-US" sz="3600" b="1" dirty="0" smtClean="0">
                <a:latin typeface="Meiryo UI" panose="020B0604030504040204" pitchFamily="50" charset="-128"/>
                <a:ea typeface="Meiryo UI" panose="020B0604030504040204" pitchFamily="50" charset="-128"/>
                <a:cs typeface="Meiryo UI" panose="020B0604030504040204" pitchFamily="50" charset="-128"/>
              </a:rPr>
              <a:t>」</a:t>
            </a:r>
            <a:endParaRPr lang="zh-TW" altLang="en-US" sz="3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dirty="0" smtClean="0">
                <a:latin typeface="Meiryo UI" panose="020B0604030504040204" pitchFamily="50" charset="-128"/>
                <a:ea typeface="Meiryo UI" panose="020B0604030504040204" pitchFamily="50" charset="-128"/>
                <a:cs typeface="Meiryo UI" panose="020B0604030504040204" pitchFamily="50" charset="-128"/>
              </a:rPr>
              <a:t>～日本</a:t>
            </a:r>
            <a:r>
              <a:rPr lang="ja-JP" altLang="en-US" sz="3200" b="1" dirty="0">
                <a:latin typeface="Meiryo UI" panose="020B0604030504040204" pitchFamily="50" charset="-128"/>
                <a:ea typeface="Meiryo UI" panose="020B0604030504040204" pitchFamily="50" charset="-128"/>
                <a:cs typeface="Meiryo UI" panose="020B0604030504040204" pitchFamily="50" charset="-128"/>
              </a:rPr>
              <a:t>の農業を</a:t>
            </a:r>
            <a:r>
              <a:rPr lang="ja-JP" altLang="en-US" sz="3200" b="1" dirty="0" smtClean="0">
                <a:latin typeface="Meiryo UI" panose="020B0604030504040204" pitchFamily="50" charset="-128"/>
                <a:ea typeface="Meiryo UI" panose="020B0604030504040204" pitchFamily="50" charset="-128"/>
                <a:cs typeface="Meiryo UI" panose="020B0604030504040204" pitchFamily="50" charset="-128"/>
              </a:rPr>
              <a:t>魅力あるものにする</a:t>
            </a:r>
            <a:r>
              <a:rPr lang="en-US" altLang="ja-JP" sz="3200" b="1" dirty="0" smtClean="0">
                <a:latin typeface="Meiryo UI" panose="020B0604030504040204" pitchFamily="50" charset="-128"/>
                <a:ea typeface="Meiryo UI" panose="020B0604030504040204" pitchFamily="50" charset="-128"/>
                <a:cs typeface="Meiryo UI" panose="020B0604030504040204" pitchFamily="50" charset="-128"/>
              </a:rPr>
              <a:t>IT</a:t>
            </a:r>
            <a:r>
              <a:rPr lang="ja-JP" altLang="en-US" sz="3200" b="1" dirty="0" smtClean="0">
                <a:latin typeface="Meiryo UI" panose="020B0604030504040204" pitchFamily="50" charset="-128"/>
                <a:ea typeface="Meiryo UI" panose="020B0604030504040204" pitchFamily="50" charset="-128"/>
                <a:cs typeface="Meiryo UI" panose="020B0604030504040204" pitchFamily="50" charset="-128"/>
              </a:rPr>
              <a:t>利活用～</a:t>
            </a:r>
            <a:r>
              <a:rPr lang="en-US" altLang="ja-JP" sz="4000" b="1"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4000" b="1" dirty="0" smtClean="0">
                <a:latin typeface="Meiryo UI" panose="020B0604030504040204" pitchFamily="50" charset="-128"/>
                <a:ea typeface="Meiryo UI" panose="020B0604030504040204" pitchFamily="50" charset="-128"/>
                <a:cs typeface="Meiryo UI" panose="020B0604030504040204" pitchFamily="50" charset="-128"/>
              </a:rPr>
            </a:br>
            <a:endParaRPr lang="ja-JP" altLang="en-US" sz="40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638000" y="4543031"/>
            <a:ext cx="3456384" cy="231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Documents and Settings\tomoyuki_watanabe\Local Settings\Temporary Internet Files\Content.IE5\ZB1TLBGX\MP900442310[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3284" y="188640"/>
            <a:ext cx="3223248" cy="2148832"/>
          </a:xfrm>
          <a:prstGeom prst="ellipse">
            <a:avLst/>
          </a:prstGeom>
          <a:ln>
            <a:noFill/>
          </a:ln>
          <a:effectLst>
            <a:softEdge rad="112500"/>
          </a:effectLst>
        </p:spPr>
      </p:pic>
      <p:pic>
        <p:nvPicPr>
          <p:cNvPr id="6" name="Picture 4" descr="C:\Users\tomoyuki_watanabe\AppData\Local\Microsoft\Windows\Temporary Internet Files\Content.IE5\M8TXAD0D\MC900188653[1].wm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0156" y="4482304"/>
            <a:ext cx="3497520" cy="228019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3" descr="C:\Users\tomoyuki_watanabe\AppData\Local\Microsoft\Windows\Temporary Internet Files\Content.IE5\GRZT6GIZ\MC900212243[1].wmf"/>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293894" y="-140910"/>
            <a:ext cx="2144595" cy="280792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16D36228-31BB-43C2-8635-DB425D179F52}" type="slidenum">
              <a:rPr kumimoji="1" lang="ja-JP" altLang="en-US" smtClean="0"/>
              <a:t>1</a:t>
            </a:fld>
            <a:endParaRPr kumimoji="1" lang="ja-JP" altLang="en-US"/>
          </a:p>
        </p:txBody>
      </p:sp>
    </p:spTree>
    <p:extLst>
      <p:ext uri="{BB962C8B-B14F-4D97-AF65-F5344CB8AC3E}">
        <p14:creationId xmlns:p14="http://schemas.microsoft.com/office/powerpoint/2010/main" val="3631533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18" descr="Q:\02_イラスト\01_ビジネス\06_作業員・作業風景\9923_0001.gi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38781" y="1214243"/>
            <a:ext cx="751572" cy="5511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 6"/>
          <p:cNvGraphicFramePr>
            <a:graphicFrameLocks noGrp="1"/>
          </p:cNvGraphicFramePr>
          <p:nvPr>
            <p:extLst>
              <p:ext uri="{D42A27DB-BD31-4B8C-83A1-F6EECF244321}">
                <p14:modId xmlns:p14="http://schemas.microsoft.com/office/powerpoint/2010/main" val="258918822"/>
              </p:ext>
            </p:extLst>
          </p:nvPr>
        </p:nvGraphicFramePr>
        <p:xfrm>
          <a:off x="70638" y="3339984"/>
          <a:ext cx="1405018" cy="1258284"/>
        </p:xfrm>
        <a:graphic>
          <a:graphicData uri="http://schemas.openxmlformats.org/drawingml/2006/table">
            <a:tbl>
              <a:tblPr firstRow="1" bandRow="1">
                <a:tableStyleId>{5C22544A-7EE6-4342-B048-85BDC9FD1C3A}</a:tableStyleId>
              </a:tblPr>
              <a:tblGrid>
                <a:gridCol w="1405018"/>
              </a:tblGrid>
              <a:tr h="4495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smtClean="0">
                          <a:latin typeface="Meiryo UI" panose="020B0604030504040204" pitchFamily="50" charset="-128"/>
                          <a:ea typeface="Meiryo UI" panose="020B0604030504040204" pitchFamily="50" charset="-128"/>
                          <a:cs typeface="Meiryo UI" panose="020B0604030504040204" pitchFamily="50" charset="-128"/>
                        </a:rPr>
                        <a:t>生産者</a:t>
                      </a:r>
                      <a:endParaRPr kumimoji="1" lang="en-US" altLang="ja-JP" sz="1800" b="0" dirty="0" smtClean="0">
                        <a:latin typeface="Meiryo UI" panose="020B0604030504040204" pitchFamily="50" charset="-128"/>
                        <a:ea typeface="Meiryo UI" panose="020B0604030504040204" pitchFamily="50" charset="-128"/>
                        <a:cs typeface="Meiryo UI" panose="020B0604030504040204" pitchFamily="50" charset="-128"/>
                      </a:endParaRPr>
                    </a:p>
                  </a:txBody>
                  <a:tcPr/>
                </a:tc>
              </a:tr>
              <a:tr h="808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・情報提供</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・評価の受取り</a:t>
                      </a:r>
                      <a:endParaRPr kumimoji="1" lang="ja-JP" altLang="en-US" sz="1600" b="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4219149264"/>
              </p:ext>
            </p:extLst>
          </p:nvPr>
        </p:nvGraphicFramePr>
        <p:xfrm>
          <a:off x="3095456" y="1196752"/>
          <a:ext cx="2877834" cy="743841"/>
        </p:xfrm>
        <a:graphic>
          <a:graphicData uri="http://schemas.openxmlformats.org/drawingml/2006/table">
            <a:tbl>
              <a:tblPr firstRow="1" bandRow="1">
                <a:tableStyleId>{5C22544A-7EE6-4342-B048-85BDC9FD1C3A}</a:tableStyleId>
              </a:tblPr>
              <a:tblGrid>
                <a:gridCol w="2877834"/>
              </a:tblGrid>
              <a:tr h="269991">
                <a:tc>
                  <a:txBody>
                    <a:bodyPr/>
                    <a:lstStyle/>
                    <a:p>
                      <a:pPr algn="ctr"/>
                      <a:r>
                        <a:rPr lang="ja-JP" altLang="en-US" sz="1800" b="0" dirty="0" smtClean="0">
                          <a:latin typeface="Meiryo UI" panose="020B0604030504040204" pitchFamily="50" charset="-128"/>
                          <a:ea typeface="Meiryo UI" panose="020B0604030504040204" pitchFamily="50" charset="-128"/>
                          <a:cs typeface="Meiryo UI" panose="020B0604030504040204" pitchFamily="50" charset="-128"/>
                        </a:rPr>
                        <a:t>加工・外食の期待</a:t>
                      </a:r>
                      <a:endParaRPr kumimoji="1" lang="ja-JP" altLang="en-US" sz="1800" b="0" dirty="0">
                        <a:latin typeface="Meiryo UI" panose="020B0604030504040204" pitchFamily="50" charset="-128"/>
                        <a:ea typeface="Meiryo UI" panose="020B0604030504040204" pitchFamily="50" charset="-128"/>
                        <a:cs typeface="Meiryo UI" panose="020B0604030504040204" pitchFamily="50" charset="-128"/>
                      </a:endParaRPr>
                    </a:p>
                  </a:txBody>
                  <a:tcPr/>
                </a:tc>
              </a:tr>
              <a:tr h="378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検索と活用、　　　活用の評価</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315078708"/>
              </p:ext>
            </p:extLst>
          </p:nvPr>
        </p:nvGraphicFramePr>
        <p:xfrm>
          <a:off x="7471167" y="3300263"/>
          <a:ext cx="1474004" cy="1399602"/>
        </p:xfrm>
        <a:graphic>
          <a:graphicData uri="http://schemas.openxmlformats.org/drawingml/2006/table">
            <a:tbl>
              <a:tblPr firstRow="1" bandRow="1">
                <a:tableStyleId>{5C22544A-7EE6-4342-B048-85BDC9FD1C3A}</a:tableStyleId>
              </a:tblPr>
              <a:tblGrid>
                <a:gridCol w="1474004"/>
              </a:tblGrid>
              <a:tr h="426286">
                <a:tc>
                  <a:txBody>
                    <a:bodyPr/>
                    <a:lstStyle/>
                    <a:p>
                      <a:pPr algn="ctr"/>
                      <a:r>
                        <a:rPr kumimoji="1" lang="ja-JP" altLang="en-US" sz="1800" b="0" dirty="0" smtClean="0">
                          <a:latin typeface="Meiryo UI" panose="020B0604030504040204" pitchFamily="50" charset="-128"/>
                          <a:ea typeface="Meiryo UI" panose="020B0604030504040204" pitchFamily="50" charset="-128"/>
                          <a:cs typeface="Meiryo UI" panose="020B0604030504040204" pitchFamily="50" charset="-128"/>
                        </a:rPr>
                        <a:t>消費者</a:t>
                      </a:r>
                      <a:endParaRPr kumimoji="1" lang="ja-JP" altLang="en-US" sz="1800" b="0" dirty="0">
                        <a:latin typeface="Meiryo UI" panose="020B0604030504040204" pitchFamily="50" charset="-128"/>
                        <a:ea typeface="Meiryo UI" panose="020B0604030504040204" pitchFamily="50" charset="-128"/>
                        <a:cs typeface="Meiryo UI" panose="020B0604030504040204" pitchFamily="50" charset="-128"/>
                      </a:endParaRPr>
                    </a:p>
                  </a:txBody>
                  <a:tcPr/>
                </a:tc>
              </a:tr>
              <a:tr h="973316">
                <a:tc>
                  <a:txBody>
                    <a:bodyPr/>
                    <a:lstStyle/>
                    <a:p>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検索と活用</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活用の評価</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
        <p:nvSpPr>
          <p:cNvPr id="10" name="角丸四角形 9"/>
          <p:cNvSpPr/>
          <p:nvPr/>
        </p:nvSpPr>
        <p:spPr>
          <a:xfrm>
            <a:off x="2068152" y="2376660"/>
            <a:ext cx="4696559" cy="3094614"/>
          </a:xfrm>
          <a:prstGeom prst="round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Picture 4" descr="C:\Users\tomoyuki_watanabe\AppData\Local\Microsoft\Windows\Temporary Internet Files\Content.IE5\RIKF3T2W\MC900445596[1].wm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4957" y="4699865"/>
            <a:ext cx="930478" cy="1118393"/>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p:cNvSpPr txBox="1"/>
          <p:nvPr/>
        </p:nvSpPr>
        <p:spPr>
          <a:xfrm>
            <a:off x="323540" y="83278"/>
            <a:ext cx="8568392" cy="908323"/>
          </a:xfrm>
          <a:prstGeom prst="rect">
            <a:avLst/>
          </a:prstGeom>
          <a:solidFill>
            <a:schemeClr val="tx2"/>
          </a:solidFill>
          <a:ln>
            <a:solidFill>
              <a:schemeClr val="tx1"/>
            </a:solidFill>
          </a:ln>
        </p:spPr>
        <p:txBody>
          <a:bodyPr wrap="square" rtlCol="0" anchor="ctr" anchorCtr="0">
            <a:noAutofit/>
          </a:bodyPr>
          <a:lstStyle/>
          <a:p>
            <a:pPr algn="ctr"/>
            <a:r>
              <a:rPr lang="en-US" altLang="ja-JP" sz="2800" b="1"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Nober</a:t>
            </a: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の機能概要</a:t>
            </a:r>
            <a:endParaRPr lang="en-US" altLang="ja-JP"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テキスト ボックス 27"/>
          <p:cNvSpPr txBox="1"/>
          <p:nvPr/>
        </p:nvSpPr>
        <p:spPr>
          <a:xfrm>
            <a:off x="6722989" y="4151992"/>
            <a:ext cx="748178" cy="276999"/>
          </a:xfrm>
          <a:prstGeom prst="rect">
            <a:avLst/>
          </a:prstGeom>
          <a:noFill/>
        </p:spPr>
        <p:txBody>
          <a:bodyPr wrap="square" rtlCol="0">
            <a:spAutoFit/>
          </a:bodyPr>
          <a:lstStyle/>
          <a:p>
            <a:r>
              <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・評価</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1" name="直線矢印コネクタ 40"/>
          <p:cNvCxnSpPr/>
          <p:nvPr/>
        </p:nvCxnSpPr>
        <p:spPr>
          <a:xfrm>
            <a:off x="1404663" y="3708479"/>
            <a:ext cx="66349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a:off x="6799461" y="3457356"/>
            <a:ext cx="59523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1420986" y="4243709"/>
            <a:ext cx="55872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6810461" y="3923967"/>
            <a:ext cx="66473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4303289" y="1908473"/>
            <a:ext cx="0" cy="428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3844086" y="1943591"/>
            <a:ext cx="0" cy="428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58" name="表 57"/>
          <p:cNvGraphicFramePr>
            <a:graphicFrameLocks noGrp="1"/>
          </p:cNvGraphicFramePr>
          <p:nvPr>
            <p:extLst>
              <p:ext uri="{D42A27DB-BD31-4B8C-83A1-F6EECF244321}">
                <p14:modId xmlns:p14="http://schemas.microsoft.com/office/powerpoint/2010/main" val="2981416380"/>
              </p:ext>
            </p:extLst>
          </p:nvPr>
        </p:nvGraphicFramePr>
        <p:xfrm>
          <a:off x="3014531" y="5910082"/>
          <a:ext cx="3046248" cy="777441"/>
        </p:xfrm>
        <a:graphic>
          <a:graphicData uri="http://schemas.openxmlformats.org/drawingml/2006/table">
            <a:tbl>
              <a:tblPr firstRow="1" bandRow="1">
                <a:tableStyleId>{5C22544A-7EE6-4342-B048-85BDC9FD1C3A}</a:tableStyleId>
              </a:tblPr>
              <a:tblGrid>
                <a:gridCol w="3046248"/>
              </a:tblGrid>
              <a:tr h="24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smtClean="0">
                          <a:latin typeface="Meiryo UI" panose="020B0604030504040204" pitchFamily="50" charset="-128"/>
                          <a:ea typeface="Meiryo UI" panose="020B0604030504040204" pitchFamily="50" charset="-128"/>
                          <a:cs typeface="Meiryo UI" panose="020B0604030504040204" pitchFamily="50" charset="-128"/>
                        </a:rPr>
                        <a:t>流通業者</a:t>
                      </a:r>
                    </a:p>
                  </a:txBody>
                  <a:tcPr/>
                </a:tc>
              </a:tr>
              <a:tr h="411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dirty="0" smtClean="0">
                          <a:solidFill>
                            <a:schemeClr val="tx1">
                              <a:lumMod val="95000"/>
                              <a:lumOff val="5000"/>
                            </a:schemeClr>
                          </a:solidFill>
                          <a:latin typeface="Meiryo UI" panose="020B0604030504040204" pitchFamily="50" charset="-128"/>
                          <a:ea typeface="Meiryo UI" panose="020B0604030504040204" pitchFamily="50" charset="-128"/>
                          <a:cs typeface="Meiryo UI" panose="020B0604030504040204" pitchFamily="50" charset="-128"/>
                        </a:rPr>
                        <a:t>生産物の状況　　</a:t>
                      </a:r>
                      <a:endParaRPr kumimoji="1" lang="ja-JP" altLang="en-US" sz="1600" b="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cxnSp>
        <p:nvCxnSpPr>
          <p:cNvPr id="60" name="直線矢印コネクタ 59"/>
          <p:cNvCxnSpPr/>
          <p:nvPr/>
        </p:nvCxnSpPr>
        <p:spPr>
          <a:xfrm flipV="1">
            <a:off x="4357666" y="5525493"/>
            <a:ext cx="0" cy="428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4416431" y="5558635"/>
            <a:ext cx="2680646"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トレーサビリティとの整合</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1463092" y="3270266"/>
            <a:ext cx="718880"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登録</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p:cNvSpPr txBox="1"/>
          <p:nvPr/>
        </p:nvSpPr>
        <p:spPr>
          <a:xfrm>
            <a:off x="6810461" y="3092154"/>
            <a:ext cx="790122"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検索</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p:cNvSpPr txBox="1"/>
          <p:nvPr/>
        </p:nvSpPr>
        <p:spPr>
          <a:xfrm>
            <a:off x="6810461" y="3539202"/>
            <a:ext cx="685581"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収集</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22"/>
          <p:cNvSpPr txBox="1"/>
          <p:nvPr/>
        </p:nvSpPr>
        <p:spPr>
          <a:xfrm>
            <a:off x="3077922" y="1998147"/>
            <a:ext cx="790122"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検索</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p:cNvSpPr txBox="1"/>
          <p:nvPr/>
        </p:nvSpPr>
        <p:spPr>
          <a:xfrm>
            <a:off x="4357666" y="1998147"/>
            <a:ext cx="790122"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収集</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1463092" y="4428991"/>
            <a:ext cx="790122"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収集</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0" name="直線矢印コネクタ 29"/>
          <p:cNvCxnSpPr/>
          <p:nvPr/>
        </p:nvCxnSpPr>
        <p:spPr>
          <a:xfrm flipH="1">
            <a:off x="6834212" y="4515999"/>
            <a:ext cx="61723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5158358" y="1926489"/>
            <a:ext cx="0" cy="428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263045" y="2028924"/>
            <a:ext cx="748178" cy="276999"/>
          </a:xfrm>
          <a:prstGeom prst="rect">
            <a:avLst/>
          </a:prstGeom>
          <a:noFill/>
        </p:spPr>
        <p:txBody>
          <a:bodyPr wrap="square" rtlCol="0">
            <a:spAutoFit/>
          </a:bodyPr>
          <a:lstStyle/>
          <a:p>
            <a:r>
              <a:rPr kumimoji="1"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・評価</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p:cNvSpPr txBox="1"/>
          <p:nvPr/>
        </p:nvSpPr>
        <p:spPr>
          <a:xfrm>
            <a:off x="2079694" y="2461264"/>
            <a:ext cx="4694285" cy="3139321"/>
          </a:xfrm>
          <a:prstGeom prst="rect">
            <a:avLst/>
          </a:prstGeom>
          <a:noFill/>
        </p:spPr>
        <p:txBody>
          <a:bodyPr wrap="square" rtlCol="0">
            <a:spAutoFit/>
          </a:bodyPr>
          <a:lstStyle/>
          <a:p>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生産情報の登録処理とデータベース化</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品種番号、商標情報、標準コードの</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紐付け</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検索の受付と生産情報とのマッチィン</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グ処理と出力処理</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検索ログの蓄積と生産者へのフィードバック</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流通状況データの日々更新</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流通業者</a:t>
            </a:r>
            <a:r>
              <a:rPr lang="ja-JP" altLang="en-US" sz="200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、アプリケーション開発者へ</a:t>
            </a:r>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rPr>
              <a:t>　生産情報のオープン化</a:t>
            </a:r>
            <a:endParaRPr lang="en-US" altLang="ja-JP" sz="2000" dirty="0" smtClean="0">
              <a:ln w="18415" cmpd="sng">
                <a:solidFill>
                  <a:srgbClr val="FFFFFF"/>
                </a:solidFill>
                <a:prstDash val="solid"/>
              </a:ln>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スライド番号プレースホルダー 1"/>
          <p:cNvSpPr>
            <a:spLocks noGrp="1"/>
          </p:cNvSpPr>
          <p:nvPr>
            <p:ph type="sldNum" sz="quarter" idx="12"/>
          </p:nvPr>
        </p:nvSpPr>
        <p:spPr>
          <a:xfrm>
            <a:off x="6558575" y="6381328"/>
            <a:ext cx="2133600" cy="365125"/>
          </a:xfrm>
        </p:spPr>
        <p:txBody>
          <a:bodyPr/>
          <a:lstStyle/>
          <a:p>
            <a:fld id="{64452A23-BFEA-43FD-98FB-69091C0AE9EE}" type="slidenum">
              <a:rPr kumimoji="1" lang="ja-JP" altLang="en-US" b="1" smtClean="0">
                <a:latin typeface="Meiryo UI" panose="020B0604030504040204" pitchFamily="50" charset="-128"/>
                <a:ea typeface="Meiryo UI" panose="020B0604030504040204" pitchFamily="50" charset="-128"/>
                <a:cs typeface="Meiryo UI" panose="020B0604030504040204" pitchFamily="50" charset="-128"/>
              </a:rPr>
              <a:pPr/>
              <a:t>10</a:t>
            </a:fld>
            <a:endParaRPr kumimoji="1" lang="ja-JP" altLang="en-US" b="1">
              <a:latin typeface="Meiryo UI" panose="020B0604030504040204" pitchFamily="50" charset="-128"/>
              <a:ea typeface="Meiryo UI" panose="020B0604030504040204" pitchFamily="50" charset="-128"/>
              <a:cs typeface="Meiryo UI" panose="020B0604030504040204" pitchFamily="50" charset="-128"/>
            </a:endParaRPr>
          </a:p>
        </p:txBody>
      </p:sp>
      <p:pic>
        <p:nvPicPr>
          <p:cNvPr id="32" name="Picture 12" descr="Q:\02_イラスト\02_ライフ\02_家族\9934_0005.gif"/>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600583" y="4892424"/>
            <a:ext cx="1173371" cy="10456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3" descr="Q:\02_イラスト\01_ビジネス\06_作業員・作業風景\9923_0028.gif"/>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flipH="1">
            <a:off x="6524677" y="5919366"/>
            <a:ext cx="771896" cy="76274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Documents and Settings\Administrator\Local Settings\Temporary Internet Files\Content.IE5\28DB3UXN\ddl_download[1]\9955_0003.gif"/>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flipH="1">
            <a:off x="6213096" y="6418082"/>
            <a:ext cx="623162" cy="34607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9" descr="Q:\02_イラスト\08_静物\9096_0126.gif"/>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081285" y="1654732"/>
            <a:ext cx="732434" cy="26842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Q:\02_イラスト\08_静物\9096_0130.gif"/>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398094" y="1800730"/>
            <a:ext cx="441246" cy="28572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1" descr="Q:\02_イラスト\08_静物\9096_0131.gif"/>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705844" y="1782923"/>
            <a:ext cx="501278" cy="2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467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3819677802"/>
              </p:ext>
            </p:extLst>
          </p:nvPr>
        </p:nvGraphicFramePr>
        <p:xfrm>
          <a:off x="145128" y="2759393"/>
          <a:ext cx="2754052" cy="2651760"/>
        </p:xfrm>
        <a:graphic>
          <a:graphicData uri="http://schemas.openxmlformats.org/drawingml/2006/table">
            <a:tbl>
              <a:tblPr firstRow="1" bandRow="1">
                <a:tableStyleId>{5C22544A-7EE6-4342-B048-85BDC9FD1C3A}</a:tableStyleId>
              </a:tblPr>
              <a:tblGrid>
                <a:gridCol w="2754052"/>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smtClean="0">
                          <a:latin typeface="Meiryo UI" panose="020B0604030504040204" pitchFamily="50" charset="-128"/>
                          <a:ea typeface="Meiryo UI" panose="020B0604030504040204" pitchFamily="50" charset="-128"/>
                          <a:cs typeface="Meiryo UI" panose="020B0604030504040204" pitchFamily="50" charset="-128"/>
                        </a:rPr>
                        <a:t>生産者</a:t>
                      </a:r>
                    </a:p>
                  </a:txBody>
                  <a:tcPr/>
                </a:tc>
              </a:tr>
              <a:tr h="22016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・事業継承</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定質</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・安定供給</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定時、定量</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・規模拡大</a:t>
                      </a:r>
                      <a:endParaRPr kumimoji="1"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・収量増加</a:t>
                      </a:r>
                      <a:endParaRPr kumimoji="1"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・収益増加</a:t>
                      </a:r>
                      <a:endPar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付加価値増</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・マーケット情報</a:t>
                      </a:r>
                      <a:endPar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・投資判断</a:t>
                      </a:r>
                      <a:endParaRPr kumimoji="1" lang="ja-JP" altLang="en-US"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913146367"/>
              </p:ext>
            </p:extLst>
          </p:nvPr>
        </p:nvGraphicFramePr>
        <p:xfrm>
          <a:off x="3286530" y="2706989"/>
          <a:ext cx="2839968" cy="3681468"/>
        </p:xfrm>
        <a:graphic>
          <a:graphicData uri="http://schemas.openxmlformats.org/drawingml/2006/table">
            <a:tbl>
              <a:tblPr firstRow="1" bandRow="1">
                <a:tableStyleId>{5C22544A-7EE6-4342-B048-85BDC9FD1C3A}</a:tableStyleId>
              </a:tblPr>
              <a:tblGrid>
                <a:gridCol w="2839968"/>
              </a:tblGrid>
              <a:tr h="356699">
                <a:tc>
                  <a:txBody>
                    <a:bodyPr/>
                    <a:lstStyle/>
                    <a:p>
                      <a:pPr algn="ct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流通・外食</a:t>
                      </a:r>
                      <a:endParaRPr kumimoji="1" lang="ja-JP" altLang="en-US" b="1" dirty="0">
                        <a:latin typeface="Meiryo UI" panose="020B0604030504040204" pitchFamily="50" charset="-128"/>
                        <a:ea typeface="Meiryo UI" panose="020B0604030504040204" pitchFamily="50" charset="-128"/>
                        <a:cs typeface="Meiryo UI" panose="020B0604030504040204" pitchFamily="50" charset="-128"/>
                      </a:endParaRPr>
                    </a:p>
                  </a:txBody>
                  <a:tcPr/>
                </a:tc>
              </a:tr>
              <a:tr h="3315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・安心・安全</a:t>
                      </a:r>
                      <a:endPar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作業の透明性</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・安定供給</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定時、定量</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・高品質</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定質</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・低価格</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定価）</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・高付加価値</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グローバルギャップ</a:t>
                      </a:r>
                      <a:r>
                        <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txBody>
                  <a:tcP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545562385"/>
              </p:ext>
            </p:extLst>
          </p:nvPr>
        </p:nvGraphicFramePr>
        <p:xfrm>
          <a:off x="6484713" y="2771626"/>
          <a:ext cx="2471936" cy="2567404"/>
        </p:xfrm>
        <a:graphic>
          <a:graphicData uri="http://schemas.openxmlformats.org/drawingml/2006/table">
            <a:tbl>
              <a:tblPr firstRow="1" bandRow="1">
                <a:tableStyleId>{5C22544A-7EE6-4342-B048-85BDC9FD1C3A}</a:tableStyleId>
              </a:tblPr>
              <a:tblGrid>
                <a:gridCol w="2471936"/>
              </a:tblGrid>
              <a:tr h="363344">
                <a:tc>
                  <a:txBody>
                    <a:bodyPr/>
                    <a:lstStyle/>
                    <a:p>
                      <a:pPr algn="ctr"/>
                      <a:r>
                        <a:rPr kumimoji="1" lang="ja-JP" altLang="en-US" b="1" dirty="0" smtClean="0">
                          <a:latin typeface="Meiryo UI" panose="020B0604030504040204" pitchFamily="50" charset="-128"/>
                          <a:ea typeface="Meiryo UI" panose="020B0604030504040204" pitchFamily="50" charset="-128"/>
                          <a:cs typeface="Meiryo UI" panose="020B0604030504040204" pitchFamily="50" charset="-128"/>
                        </a:rPr>
                        <a:t>消費者</a:t>
                      </a:r>
                      <a:endParaRPr kumimoji="1" lang="ja-JP" altLang="en-US" b="1" dirty="0">
                        <a:latin typeface="Meiryo UI" panose="020B0604030504040204" pitchFamily="50" charset="-128"/>
                        <a:ea typeface="Meiryo UI" panose="020B0604030504040204" pitchFamily="50" charset="-128"/>
                        <a:cs typeface="Meiryo UI" panose="020B0604030504040204" pitchFamily="50" charset="-128"/>
                      </a:endParaRPr>
                    </a:p>
                  </a:txBody>
                  <a:tcPr/>
                </a:tc>
              </a:tr>
              <a:tr h="2201644">
                <a:tc>
                  <a:txBody>
                    <a:bodyPr/>
                    <a:lstStyle/>
                    <a:p>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・安心・安全</a:t>
                      </a:r>
                      <a:endParaRPr kumimoji="1"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・低価格</a:t>
                      </a:r>
                      <a:r>
                        <a:rPr kumimoji="1"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定価</a:t>
                      </a:r>
                      <a:r>
                        <a:rPr kumimoji="1"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・品質</a:t>
                      </a:r>
                      <a:r>
                        <a:rPr kumimoji="1"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定質</a:t>
                      </a:r>
                      <a:r>
                        <a:rPr kumimoji="1" lang="en-US" altLang="ja-JP"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・農家のこだわり</a:t>
                      </a:r>
                      <a:endParaRPr kumimoji="1" lang="en-US" altLang="ja-JP"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
        <p:nvSpPr>
          <p:cNvPr id="10" name="角丸四角形 9"/>
          <p:cNvSpPr/>
          <p:nvPr/>
        </p:nvSpPr>
        <p:spPr>
          <a:xfrm>
            <a:off x="3851920" y="5445224"/>
            <a:ext cx="1512168"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流通</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（バイヤー）</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カギ線コネクタ 11"/>
          <p:cNvCxnSpPr/>
          <p:nvPr/>
        </p:nvCxnSpPr>
        <p:spPr>
          <a:xfrm rot="10800000" flipV="1">
            <a:off x="5387677" y="5383088"/>
            <a:ext cx="2356594" cy="471218"/>
          </a:xfrm>
          <a:prstGeom prst="bentConnector3">
            <a:avLst>
              <a:gd name="adj1" fmla="val -523"/>
            </a:avLst>
          </a:prstGeom>
          <a:ln w="76200">
            <a:tailEnd type="arrow"/>
          </a:ln>
        </p:spPr>
        <p:style>
          <a:lnRef idx="3">
            <a:schemeClr val="accent1"/>
          </a:lnRef>
          <a:fillRef idx="0">
            <a:schemeClr val="accent1"/>
          </a:fillRef>
          <a:effectRef idx="2">
            <a:schemeClr val="accent1"/>
          </a:effectRef>
          <a:fontRef idx="minor">
            <a:schemeClr val="tx1"/>
          </a:fontRef>
        </p:style>
      </p:cxnSp>
      <p:cxnSp>
        <p:nvCxnSpPr>
          <p:cNvPr id="15" name="カギ線コネクタ 14"/>
          <p:cNvCxnSpPr/>
          <p:nvPr/>
        </p:nvCxnSpPr>
        <p:spPr>
          <a:xfrm>
            <a:off x="1538789" y="5411154"/>
            <a:ext cx="2313131" cy="447183"/>
          </a:xfrm>
          <a:prstGeom prst="bentConnector3">
            <a:avLst>
              <a:gd name="adj1" fmla="val -1472"/>
            </a:avLst>
          </a:prstGeom>
          <a:ln w="76200">
            <a:tailEnd type="arrow"/>
          </a:ln>
        </p:spPr>
        <p:style>
          <a:lnRef idx="3">
            <a:schemeClr val="accent1"/>
          </a:lnRef>
          <a:fillRef idx="0">
            <a:schemeClr val="accent1"/>
          </a:fillRef>
          <a:effectRef idx="2">
            <a:schemeClr val="accent1"/>
          </a:effectRef>
          <a:fontRef idx="minor">
            <a:schemeClr val="tx1"/>
          </a:fontRef>
        </p:style>
      </p:cxnSp>
      <p:sp>
        <p:nvSpPr>
          <p:cNvPr id="23" name="右矢印 22"/>
          <p:cNvSpPr/>
          <p:nvPr/>
        </p:nvSpPr>
        <p:spPr>
          <a:xfrm>
            <a:off x="2899180" y="3645024"/>
            <a:ext cx="504056"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右矢印 23"/>
          <p:cNvSpPr/>
          <p:nvPr/>
        </p:nvSpPr>
        <p:spPr>
          <a:xfrm>
            <a:off x="6126498" y="3690505"/>
            <a:ext cx="432048"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Picture 4" descr="C:\Users\tomoyuki_watanabe\AppData\Local\Microsoft\Windows\Temporary Internet Files\Content.IE5\RIKF3T2W\MC900445596[1].wm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1782" y="5445224"/>
            <a:ext cx="1071313" cy="1287670"/>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64452A23-BFEA-43FD-98FB-69091C0AE9EE}" type="slidenum">
              <a:rPr kumimoji="1" lang="ja-JP" altLang="en-US" smtClean="0">
                <a:latin typeface="Meiryo UI" panose="020B0604030504040204" pitchFamily="50" charset="-128"/>
                <a:ea typeface="Meiryo UI" panose="020B0604030504040204" pitchFamily="50" charset="-128"/>
                <a:cs typeface="Meiryo UI" panose="020B0604030504040204" pitchFamily="50" charset="-128"/>
              </a:rPr>
              <a:pPr/>
              <a:t>11</a:t>
            </a:fld>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231783" y="116632"/>
            <a:ext cx="8746782" cy="1008112"/>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流通・小売における</a:t>
            </a:r>
            <a:endParaRPr lang="en-US" altLang="ja-JP"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バイヤーの新たな役割（</a:t>
            </a:r>
            <a:r>
              <a:rPr lang="en-US" altLang="ja-JP"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角丸四角形 17"/>
          <p:cNvSpPr/>
          <p:nvPr/>
        </p:nvSpPr>
        <p:spPr>
          <a:xfrm>
            <a:off x="231782" y="1196752"/>
            <a:ext cx="8655037" cy="14401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現システムは大手流通・小売サイドであり、生産者の活用によるメリットまでは想定</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されていない</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流通</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の役割は、農家の悩み＝売り先が無い、</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と　消費者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の悩み＝欲しいものが売って無いとの要望をマッチングする</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もの</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Picture 12" descr="Q:\02_イラスト\02_ライフ\02_家族\9934_0005.gi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850858" y="5415248"/>
            <a:ext cx="1173371" cy="104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751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角丸四角形 58"/>
          <p:cNvSpPr/>
          <p:nvPr/>
        </p:nvSpPr>
        <p:spPr>
          <a:xfrm>
            <a:off x="2950026" y="3917021"/>
            <a:ext cx="2317979" cy="9285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4000" b="1" dirty="0" err="1" smtClean="0">
                <a:latin typeface="Meiryo UI" panose="020B0604030504040204" pitchFamily="50" charset="-128"/>
                <a:ea typeface="Meiryo UI" panose="020B0604030504040204" pitchFamily="50" charset="-128"/>
                <a:cs typeface="Meiryo UI" panose="020B0604030504040204" pitchFamily="50" charset="-128"/>
              </a:rPr>
              <a:t>Nober</a:t>
            </a:r>
            <a:endParaRPr kumimoji="1" lang="ja-JP" altLang="en-US" sz="40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5" name="Picture 2" descr="C:\Users\BA100\Desktop\hobby2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569" y="3744959"/>
            <a:ext cx="1308127" cy="1396814"/>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231783" y="116632"/>
            <a:ext cx="8746782" cy="1008112"/>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流通・小売における</a:t>
            </a:r>
            <a:endParaRPr lang="en-US" altLang="ja-JP"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バイヤーの新たな役割　（</a:t>
            </a: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r>
              <a:rPr lang="en-US" altLang="ja-JP"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Picture 4" descr="C:\Users\tomoyuki_watanabe\AppData\Local\Microsoft\Windows\Temporary Internet Files\Content.IE5\RIKF3T2W\MC900445596[1].wm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2628" y="5141773"/>
            <a:ext cx="721496" cy="1127433"/>
          </a:xfrm>
          <a:prstGeom prst="rect">
            <a:avLst/>
          </a:prstGeom>
          <a:noFill/>
          <a:extLst>
            <a:ext uri="{909E8E84-426E-40DD-AFC4-6F175D3DCCD1}">
              <a14:hiddenFill xmlns:a14="http://schemas.microsoft.com/office/drawing/2010/main">
                <a:solidFill>
                  <a:srgbClr val="FFFFFF"/>
                </a:solidFill>
              </a14:hiddenFill>
            </a:ext>
          </a:extLst>
        </p:spPr>
      </p:pic>
      <p:sp>
        <p:nvSpPr>
          <p:cNvPr id="5" name="右矢印 4"/>
          <p:cNvSpPr/>
          <p:nvPr/>
        </p:nvSpPr>
        <p:spPr>
          <a:xfrm>
            <a:off x="1211107" y="5527305"/>
            <a:ext cx="648072" cy="372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882781" y="5530363"/>
            <a:ext cx="864096" cy="369332"/>
          </a:xfrm>
          <a:prstGeom prst="rect">
            <a:avLst/>
          </a:prstGeom>
          <a:solidFill>
            <a:schemeClr val="accent5">
              <a:lumMod val="60000"/>
              <a:lumOff val="40000"/>
            </a:schemeClr>
          </a:solidFill>
        </p:spPr>
        <p:txBody>
          <a:bodyPr wrap="square" rtlCol="0">
            <a:spAutoFit/>
          </a:bodyPr>
          <a:lstStyle/>
          <a:p>
            <a:r>
              <a:rPr lang="ja-JP" altLang="en-US" dirty="0"/>
              <a:t>農協</a:t>
            </a:r>
            <a:endParaRPr kumimoji="1" lang="ja-JP" altLang="en-US" dirty="0"/>
          </a:p>
        </p:txBody>
      </p:sp>
      <p:sp>
        <p:nvSpPr>
          <p:cNvPr id="7" name="右矢印 6"/>
          <p:cNvSpPr/>
          <p:nvPr/>
        </p:nvSpPr>
        <p:spPr>
          <a:xfrm>
            <a:off x="2893679" y="5559377"/>
            <a:ext cx="576064" cy="372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451368" y="5598555"/>
            <a:ext cx="708015" cy="369332"/>
          </a:xfrm>
          <a:prstGeom prst="rect">
            <a:avLst/>
          </a:prstGeom>
          <a:solidFill>
            <a:schemeClr val="accent5">
              <a:lumMod val="60000"/>
              <a:lumOff val="40000"/>
            </a:schemeClr>
          </a:solidFill>
        </p:spPr>
        <p:txBody>
          <a:bodyPr wrap="square" rtlCol="0">
            <a:spAutoFit/>
          </a:bodyPr>
          <a:lstStyle/>
          <a:p>
            <a:r>
              <a:rPr lang="ja-JP" altLang="en-US" dirty="0" smtClean="0"/>
              <a:t>卸売</a:t>
            </a:r>
            <a:endParaRPr kumimoji="1" lang="ja-JP" altLang="en-US" dirty="0"/>
          </a:p>
        </p:txBody>
      </p:sp>
      <p:sp>
        <p:nvSpPr>
          <p:cNvPr id="9" name="テキスト ボックス 8"/>
          <p:cNvSpPr txBox="1"/>
          <p:nvPr/>
        </p:nvSpPr>
        <p:spPr>
          <a:xfrm>
            <a:off x="6304907" y="5598555"/>
            <a:ext cx="864096" cy="369332"/>
          </a:xfrm>
          <a:prstGeom prst="rect">
            <a:avLst/>
          </a:prstGeom>
          <a:solidFill>
            <a:schemeClr val="accent5">
              <a:lumMod val="60000"/>
              <a:lumOff val="40000"/>
            </a:schemeClr>
          </a:solidFill>
        </p:spPr>
        <p:txBody>
          <a:bodyPr wrap="square" rtlCol="0">
            <a:spAutoFit/>
          </a:bodyPr>
          <a:lstStyle/>
          <a:p>
            <a:r>
              <a:rPr lang="ja-JP" altLang="en-US" dirty="0" smtClean="0"/>
              <a:t>小売</a:t>
            </a:r>
            <a:endParaRPr kumimoji="1" lang="ja-JP" altLang="en-US" dirty="0"/>
          </a:p>
        </p:txBody>
      </p:sp>
      <p:sp>
        <p:nvSpPr>
          <p:cNvPr id="11" name="テキスト ボックス 10"/>
          <p:cNvSpPr txBox="1"/>
          <p:nvPr/>
        </p:nvSpPr>
        <p:spPr>
          <a:xfrm>
            <a:off x="4807455" y="5562435"/>
            <a:ext cx="864096" cy="369332"/>
          </a:xfrm>
          <a:prstGeom prst="rect">
            <a:avLst/>
          </a:prstGeom>
          <a:solidFill>
            <a:schemeClr val="accent5">
              <a:lumMod val="60000"/>
              <a:lumOff val="40000"/>
            </a:schemeClr>
          </a:solidFill>
        </p:spPr>
        <p:txBody>
          <a:bodyPr wrap="square" rtlCol="0">
            <a:spAutoFit/>
          </a:bodyPr>
          <a:lstStyle/>
          <a:p>
            <a:r>
              <a:rPr lang="ja-JP" altLang="en-US" dirty="0" smtClean="0"/>
              <a:t>仲卸</a:t>
            </a:r>
            <a:endParaRPr kumimoji="1" lang="ja-JP" altLang="en-US" dirty="0"/>
          </a:p>
        </p:txBody>
      </p:sp>
      <p:sp>
        <p:nvSpPr>
          <p:cNvPr id="12" name="右矢印 11"/>
          <p:cNvSpPr/>
          <p:nvPr/>
        </p:nvSpPr>
        <p:spPr>
          <a:xfrm>
            <a:off x="4159383" y="5527305"/>
            <a:ext cx="648072" cy="372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5728843" y="5527305"/>
            <a:ext cx="576064" cy="372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7169003" y="5598555"/>
            <a:ext cx="648072" cy="357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V="1">
            <a:off x="1059428" y="4608053"/>
            <a:ext cx="2442288" cy="927839"/>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rot="20235928">
            <a:off x="1364824" y="4650475"/>
            <a:ext cx="1900008" cy="369332"/>
          </a:xfrm>
          <a:prstGeom prst="rect">
            <a:avLst/>
          </a:prstGeom>
          <a:noFill/>
        </p:spPr>
        <p:txBody>
          <a:bodyPr wrap="square" rtlCol="0">
            <a:spAutoFit/>
          </a:bodyPr>
          <a:lstStyle/>
          <a:p>
            <a:r>
              <a:rPr kumimoji="1" lang="ja-JP" altLang="en-US" dirty="0" smtClean="0"/>
              <a:t>生産情報の登録</a:t>
            </a:r>
            <a:endParaRPr kumimoji="1" lang="ja-JP" altLang="en-US" dirty="0"/>
          </a:p>
        </p:txBody>
      </p:sp>
      <p:sp>
        <p:nvSpPr>
          <p:cNvPr id="20" name="テキスト ボックス 19"/>
          <p:cNvSpPr txBox="1"/>
          <p:nvPr/>
        </p:nvSpPr>
        <p:spPr>
          <a:xfrm>
            <a:off x="1628402" y="2791337"/>
            <a:ext cx="6188673" cy="523220"/>
          </a:xfrm>
          <a:prstGeom prst="rect">
            <a:avLst/>
          </a:prstGeom>
          <a:solidFill>
            <a:schemeClr val="accent5">
              <a:lumMod val="60000"/>
              <a:lumOff val="40000"/>
            </a:schemeClr>
          </a:solidFill>
        </p:spPr>
        <p:txBody>
          <a:bodyPr wrap="square" rtlCol="0">
            <a:spAutoFit/>
          </a:bodyPr>
          <a:lstStyle/>
          <a:p>
            <a:r>
              <a:rPr lang="ja-JP" altLang="en-US" dirty="0" smtClean="0"/>
              <a:t>　　　　　　　　　</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新たな流通網</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右矢印 20"/>
          <p:cNvSpPr/>
          <p:nvPr/>
        </p:nvSpPr>
        <p:spPr>
          <a:xfrm rot="18550838">
            <a:off x="810827" y="4362031"/>
            <a:ext cx="1994871" cy="250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flipV="1">
            <a:off x="4974089" y="4434759"/>
            <a:ext cx="2711032" cy="937841"/>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974088" y="4279339"/>
            <a:ext cx="1545138" cy="20803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flipV="1">
            <a:off x="4159382" y="3329411"/>
            <a:ext cx="1" cy="57484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3" name="右矢印 32"/>
          <p:cNvSpPr/>
          <p:nvPr/>
        </p:nvSpPr>
        <p:spPr>
          <a:xfrm rot="3376481">
            <a:off x="6445631" y="3564749"/>
            <a:ext cx="767955" cy="233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rot="3840557">
            <a:off x="6802943" y="3989673"/>
            <a:ext cx="1706347" cy="265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4" descr="C:\Users\tomoyuki_watanabe\AppData\Local\Microsoft\Windows\Temporary Internet Files\Content.IE5\RIKF3T2W\MC900445596[1].wm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1645" y="4101678"/>
            <a:ext cx="668683" cy="1044905"/>
          </a:xfrm>
          <a:prstGeom prst="rect">
            <a:avLst/>
          </a:prstGeom>
          <a:noFill/>
          <a:extLst>
            <a:ext uri="{909E8E84-426E-40DD-AFC4-6F175D3DCCD1}">
              <a14:hiddenFill xmlns:a14="http://schemas.microsoft.com/office/drawing/2010/main">
                <a:solidFill>
                  <a:srgbClr val="FFFFFF"/>
                </a:solidFill>
              </a14:hiddenFill>
            </a:ext>
          </a:extLst>
        </p:spPr>
      </p:pic>
      <p:sp>
        <p:nvSpPr>
          <p:cNvPr id="37" name="右矢印 36"/>
          <p:cNvSpPr/>
          <p:nvPr/>
        </p:nvSpPr>
        <p:spPr>
          <a:xfrm rot="19832899">
            <a:off x="602110" y="3647473"/>
            <a:ext cx="1331444" cy="143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p:cNvCxnSpPr>
            <a:stCxn id="36" idx="3"/>
          </p:cNvCxnSpPr>
          <p:nvPr/>
        </p:nvCxnSpPr>
        <p:spPr>
          <a:xfrm flipV="1">
            <a:off x="930328" y="4279339"/>
            <a:ext cx="2251383" cy="34479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4283657" y="3418131"/>
            <a:ext cx="1380861"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需給情報</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rot="21224350">
            <a:off x="1035545" y="4136220"/>
            <a:ext cx="1900008" cy="369332"/>
          </a:xfrm>
          <a:prstGeom prst="rect">
            <a:avLst/>
          </a:prstGeom>
          <a:noFill/>
        </p:spPr>
        <p:txBody>
          <a:bodyPr wrap="square" rtlCol="0">
            <a:spAutoFit/>
          </a:bodyPr>
          <a:lstStyle/>
          <a:p>
            <a:r>
              <a:rPr kumimoji="1" lang="ja-JP" altLang="en-US" dirty="0" smtClean="0"/>
              <a:t>生産情報の登録</a:t>
            </a:r>
            <a:endParaRPr kumimoji="1" lang="ja-JP" altLang="en-US" dirty="0"/>
          </a:p>
        </p:txBody>
      </p:sp>
      <p:sp>
        <p:nvSpPr>
          <p:cNvPr id="44" name="円弧 43"/>
          <p:cNvSpPr/>
          <p:nvPr/>
        </p:nvSpPr>
        <p:spPr>
          <a:xfrm>
            <a:off x="385668" y="3454293"/>
            <a:ext cx="1847285" cy="1380848"/>
          </a:xfrm>
          <a:prstGeom prst="arc">
            <a:avLst>
              <a:gd name="adj1" fmla="val 16200000"/>
              <a:gd name="adj2" fmla="val 2804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p:cNvSpPr txBox="1"/>
          <p:nvPr/>
        </p:nvSpPr>
        <p:spPr>
          <a:xfrm>
            <a:off x="679915" y="3314557"/>
            <a:ext cx="939157" cy="369332"/>
          </a:xfrm>
          <a:prstGeom prst="rect">
            <a:avLst/>
          </a:prstGeom>
          <a:noFill/>
        </p:spPr>
        <p:txBody>
          <a:bodyPr wrap="square" rtlCol="0">
            <a:spAutoFit/>
          </a:bodyPr>
          <a:lstStyle/>
          <a:p>
            <a:r>
              <a:rPr kumimoji="1" lang="ja-JP" altLang="en-US" b="1" dirty="0" smtClean="0"/>
              <a:t>多種</a:t>
            </a:r>
            <a:endParaRPr kumimoji="1" lang="ja-JP" altLang="en-US" b="1" dirty="0"/>
          </a:p>
        </p:txBody>
      </p:sp>
      <p:sp>
        <p:nvSpPr>
          <p:cNvPr id="46" name="円弧 45"/>
          <p:cNvSpPr/>
          <p:nvPr/>
        </p:nvSpPr>
        <p:spPr>
          <a:xfrm rot="243769">
            <a:off x="4888265" y="3494038"/>
            <a:ext cx="2882680" cy="48317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テキスト ボックス 46"/>
          <p:cNvSpPr txBox="1"/>
          <p:nvPr/>
        </p:nvSpPr>
        <p:spPr>
          <a:xfrm>
            <a:off x="7755169" y="3392736"/>
            <a:ext cx="1094807" cy="646331"/>
          </a:xfrm>
          <a:prstGeom prst="rect">
            <a:avLst/>
          </a:prstGeom>
          <a:noFill/>
        </p:spPr>
        <p:txBody>
          <a:bodyPr wrap="square" rtlCol="0">
            <a:spAutoFit/>
          </a:bodyPr>
          <a:lstStyle/>
          <a:p>
            <a:r>
              <a:rPr kumimoji="1" lang="ja-JP" altLang="en-US" b="1" dirty="0" smtClean="0"/>
              <a:t>多方面・少量</a:t>
            </a:r>
            <a:endParaRPr kumimoji="1" lang="ja-JP" altLang="en-US" b="1" dirty="0"/>
          </a:p>
        </p:txBody>
      </p:sp>
      <p:sp>
        <p:nvSpPr>
          <p:cNvPr id="48" name="テキスト ボックス 47"/>
          <p:cNvSpPr txBox="1"/>
          <p:nvPr/>
        </p:nvSpPr>
        <p:spPr>
          <a:xfrm rot="373928">
            <a:off x="5291227" y="3917012"/>
            <a:ext cx="1183686" cy="369332"/>
          </a:xfrm>
          <a:prstGeom prst="rect">
            <a:avLst/>
          </a:prstGeom>
          <a:noFill/>
        </p:spPr>
        <p:txBody>
          <a:bodyPr wrap="square" rtlCol="0">
            <a:spAutoFit/>
          </a:bodyPr>
          <a:lstStyle/>
          <a:p>
            <a:r>
              <a:rPr kumimoji="1" lang="ja-JP" altLang="en-US" dirty="0" smtClean="0"/>
              <a:t>リクエスト</a:t>
            </a:r>
            <a:endParaRPr kumimoji="1" lang="ja-JP" altLang="en-US" dirty="0"/>
          </a:p>
        </p:txBody>
      </p:sp>
      <p:sp>
        <p:nvSpPr>
          <p:cNvPr id="49" name="テキスト ボックス 48"/>
          <p:cNvSpPr txBox="1"/>
          <p:nvPr/>
        </p:nvSpPr>
        <p:spPr>
          <a:xfrm rot="896880">
            <a:off x="5651753" y="4551440"/>
            <a:ext cx="1183686" cy="369332"/>
          </a:xfrm>
          <a:prstGeom prst="rect">
            <a:avLst/>
          </a:prstGeom>
          <a:noFill/>
        </p:spPr>
        <p:txBody>
          <a:bodyPr wrap="square" rtlCol="0">
            <a:spAutoFit/>
          </a:bodyPr>
          <a:lstStyle/>
          <a:p>
            <a:r>
              <a:rPr kumimoji="1" lang="ja-JP" altLang="en-US" dirty="0" smtClean="0"/>
              <a:t>リクエスト</a:t>
            </a:r>
            <a:endParaRPr kumimoji="1" lang="ja-JP" altLang="en-US" dirty="0"/>
          </a:p>
        </p:txBody>
      </p:sp>
      <p:sp>
        <p:nvSpPr>
          <p:cNvPr id="50" name="左矢印 49"/>
          <p:cNvSpPr/>
          <p:nvPr/>
        </p:nvSpPr>
        <p:spPr>
          <a:xfrm rot="10800000">
            <a:off x="1894758" y="6381490"/>
            <a:ext cx="676389"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2588592" y="6317061"/>
            <a:ext cx="913123" cy="369332"/>
          </a:xfrm>
          <a:prstGeom prst="rect">
            <a:avLst/>
          </a:prstGeom>
          <a:noFill/>
        </p:spPr>
        <p:txBody>
          <a:bodyPr wrap="square" rtlCol="0">
            <a:spAutoFit/>
          </a:bodyPr>
          <a:lstStyle/>
          <a:p>
            <a:r>
              <a:rPr kumimoji="1" lang="ja-JP" altLang="en-US" dirty="0" smtClean="0"/>
              <a:t>：物流</a:t>
            </a:r>
            <a:endParaRPr kumimoji="1" lang="ja-JP" altLang="en-US" dirty="0"/>
          </a:p>
        </p:txBody>
      </p:sp>
      <p:cxnSp>
        <p:nvCxnSpPr>
          <p:cNvPr id="53" name="直線矢印コネクタ 52"/>
          <p:cNvCxnSpPr/>
          <p:nvPr/>
        </p:nvCxnSpPr>
        <p:spPr>
          <a:xfrm flipV="1">
            <a:off x="4201741" y="6503343"/>
            <a:ext cx="563355" cy="1222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874770" y="6330902"/>
            <a:ext cx="1142105" cy="369332"/>
          </a:xfrm>
          <a:prstGeom prst="rect">
            <a:avLst/>
          </a:prstGeom>
          <a:noFill/>
        </p:spPr>
        <p:txBody>
          <a:bodyPr wrap="square" rtlCol="0">
            <a:spAutoFit/>
          </a:bodyPr>
          <a:lstStyle/>
          <a:p>
            <a:r>
              <a:rPr kumimoji="1" lang="ja-JP" altLang="en-US" dirty="0" smtClean="0"/>
              <a:t>：情報</a:t>
            </a:r>
            <a:endParaRPr kumimoji="1" lang="ja-JP" altLang="en-US" dirty="0"/>
          </a:p>
        </p:txBody>
      </p:sp>
      <p:sp>
        <p:nvSpPr>
          <p:cNvPr id="41" name="角丸四角形 40"/>
          <p:cNvSpPr/>
          <p:nvPr/>
        </p:nvSpPr>
        <p:spPr>
          <a:xfrm>
            <a:off x="277655" y="1340768"/>
            <a:ext cx="8655037" cy="10801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バイヤのマッチングをシステムが補完する。生産者と消費者間の</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コネクトが形成されると小量・多品種・多方面の</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特性</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に適した　　</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流通ネットワークが必要となる。</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12</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6" name="Picture 2" descr="C:\Users\BA100\Desktop\hobby2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171" y="4886781"/>
            <a:ext cx="1308127" cy="139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998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4452A23-BFEA-43FD-98FB-69091C0AE9EE}" type="slidenum">
              <a:rPr kumimoji="1" lang="ja-JP" altLang="en-US" smtClean="0">
                <a:latin typeface="Meiryo UI" panose="020B0604030504040204" pitchFamily="50" charset="-128"/>
                <a:ea typeface="Meiryo UI" panose="020B0604030504040204" pitchFamily="50" charset="-128"/>
                <a:cs typeface="Meiryo UI" panose="020B0604030504040204" pitchFamily="50" charset="-128"/>
              </a:rPr>
              <a:pPr/>
              <a:t>13</a:t>
            </a:fld>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95536" y="88715"/>
            <a:ext cx="8424936" cy="677127"/>
          </a:xfrm>
          <a:prstGeom prst="rect">
            <a:avLst/>
          </a:prstGeom>
          <a:solidFill>
            <a:schemeClr val="tx2"/>
          </a:solidFill>
          <a:ln>
            <a:solidFill>
              <a:schemeClr val="tx1"/>
            </a:solidFill>
          </a:ln>
        </p:spPr>
        <p:txBody>
          <a:bodyPr wrap="square" rtlCol="0" anchor="ctr" anchorCtr="0">
            <a:noAutofit/>
          </a:bodyPr>
          <a:lstStyle/>
          <a:p>
            <a:pPr lvl="0"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各プレイヤーのメリット</a:t>
            </a:r>
            <a:endPar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図表 5"/>
          <p:cNvGraphicFramePr/>
          <p:nvPr>
            <p:extLst>
              <p:ext uri="{D42A27DB-BD31-4B8C-83A1-F6EECF244321}">
                <p14:modId xmlns:p14="http://schemas.microsoft.com/office/powerpoint/2010/main" val="958317236"/>
              </p:ext>
            </p:extLst>
          </p:nvPr>
        </p:nvGraphicFramePr>
        <p:xfrm>
          <a:off x="107504" y="1052736"/>
          <a:ext cx="8928992"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622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67544" y="967487"/>
            <a:ext cx="8562255" cy="461665"/>
          </a:xfrm>
          <a:prstGeom prst="rect">
            <a:avLst/>
          </a:prstGeom>
          <a:noFill/>
        </p:spPr>
        <p:txBody>
          <a:bodyPr wrap="square" rtlCol="0">
            <a:spAutoFit/>
          </a:bodyP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例：トマトを煮込んだイタリアン料理を作りたい。</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312525" y="147650"/>
            <a:ext cx="8568392" cy="545463"/>
          </a:xfrm>
          <a:prstGeom prst="rect">
            <a:avLst/>
          </a:prstGeom>
          <a:solidFill>
            <a:schemeClr val="tx2"/>
          </a:solidFill>
          <a:ln>
            <a:solidFill>
              <a:schemeClr val="tx1"/>
            </a:solidFill>
          </a:ln>
        </p:spPr>
        <p:txBody>
          <a:bodyPr wrap="square" rtlCol="0" anchor="ctr" anchorCtr="0">
            <a:noAutofit/>
          </a:bodyPr>
          <a:lstStyle/>
          <a:p>
            <a:pPr algn="ctr"/>
            <a:r>
              <a:rPr lang="en-US" altLang="ja-JP" sz="3200" b="1"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cookpad</a:t>
            </a:r>
            <a:r>
              <a:rPr lang="en-US" altLang="ja-JP"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との連携</a:t>
            </a:r>
            <a:endPar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5035" y="2809572"/>
            <a:ext cx="1795882" cy="1833372"/>
          </a:xfrm>
          <a:prstGeom prst="rect">
            <a:avLst/>
          </a:prstGeom>
          <a:noFill/>
          <a:extLst>
            <a:ext uri="{909E8E84-426E-40DD-AFC4-6F175D3DCCD1}">
              <a14:hiddenFill xmlns:a14="http://schemas.microsoft.com/office/drawing/2010/main">
                <a:solidFill>
                  <a:srgbClr val="FFFFFF"/>
                </a:solidFill>
              </a14:hiddenFill>
            </a:ext>
          </a:extLst>
        </p:spPr>
      </p:pic>
      <p:sp>
        <p:nvSpPr>
          <p:cNvPr id="2" name="左右矢印 1"/>
          <p:cNvSpPr/>
          <p:nvPr/>
        </p:nvSpPr>
        <p:spPr>
          <a:xfrm rot="16200000">
            <a:off x="3975633" y="2745762"/>
            <a:ext cx="1022004" cy="6480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右矢印 8"/>
          <p:cNvSpPr/>
          <p:nvPr/>
        </p:nvSpPr>
        <p:spPr>
          <a:xfrm>
            <a:off x="5833154" y="3659724"/>
            <a:ext cx="997691" cy="4863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83110" y="3610521"/>
            <a:ext cx="2345444" cy="58477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kumimoji="1" lang="en-US" altLang="ja-JP" sz="3200" dirty="0" err="1" smtClean="0">
                <a:latin typeface="Meiryo UI" panose="020B0604030504040204" pitchFamily="50" charset="-128"/>
                <a:ea typeface="Meiryo UI" panose="020B0604030504040204" pitchFamily="50" charset="-128"/>
                <a:cs typeface="Meiryo UI" panose="020B0604030504040204" pitchFamily="50" charset="-128"/>
              </a:rPr>
              <a:t>cookpad</a:t>
            </a:r>
            <a:endPar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116451" y="4775705"/>
            <a:ext cx="2232248" cy="7447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horz" rtlCol="0" anchor="ctr"/>
          <a:lstStyle/>
          <a:p>
            <a:pPr algn="ctr"/>
            <a:r>
              <a:rPr lang="ja-JP" altLang="en-US" sz="3200" dirty="0">
                <a:latin typeface="Meiryo UI" panose="020B0604030504040204" pitchFamily="50" charset="-128"/>
                <a:ea typeface="Meiryo UI" panose="020B0604030504040204" pitchFamily="50" charset="-128"/>
                <a:cs typeface="Meiryo UI" panose="020B0604030504040204" pitchFamily="50" charset="-128"/>
              </a:rPr>
              <a:t>生産</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者</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左右矢印 10"/>
          <p:cNvSpPr/>
          <p:nvPr/>
        </p:nvSpPr>
        <p:spPr>
          <a:xfrm rot="19919391">
            <a:off x="1394079" y="2277972"/>
            <a:ext cx="1290706" cy="6480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6785242" y="4677964"/>
            <a:ext cx="2244557" cy="84245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horz" rtlCol="0" anchor="ctr"/>
          <a:lstStyle/>
          <a:p>
            <a:pPr algn="ct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消費者</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Picture 6" descr="C:\Users\tomoyuki_watanabe\AppData\Local\Microsoft\Windows\Temporary Internet Files\Content.IE5\EK06RSEE\MC900445596[3].wm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2949" y="3062845"/>
            <a:ext cx="1874485" cy="1680128"/>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吹き出し 4"/>
          <p:cNvSpPr/>
          <p:nvPr/>
        </p:nvSpPr>
        <p:spPr>
          <a:xfrm>
            <a:off x="3383110" y="4742973"/>
            <a:ext cx="2685799" cy="1994079"/>
          </a:xfrm>
          <a:prstGeom prst="wedgeRoundRectCallout">
            <a:avLst>
              <a:gd name="adj1" fmla="val 83241"/>
              <a:gd name="adj2" fmla="val -4682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ニタキコマという品種がある。生産者</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さん、近くの</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B</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ストアで買える</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5752131" y="4195296"/>
            <a:ext cx="1348410" cy="646331"/>
          </a:xfrm>
          <a:prstGeom prst="rect">
            <a:avLst/>
          </a:prstGeom>
          <a:noFill/>
        </p:spPr>
        <p:txBody>
          <a:bodyPr wrap="square" rtlCol="0">
            <a:spAutoFit/>
          </a:bodyPr>
          <a:lstStyle/>
          <a:p>
            <a:r>
              <a:rPr kumimoji="1" lang="ja-JP" altLang="en-US" dirty="0" smtClean="0"/>
              <a:t>トマトの使い方</a:t>
            </a:r>
            <a:endParaRPr kumimoji="1" lang="ja-JP" altLang="en-US" dirty="0"/>
          </a:p>
        </p:txBody>
      </p:sp>
      <p:sp>
        <p:nvSpPr>
          <p:cNvPr id="14" name="テキスト ボックス 13"/>
          <p:cNvSpPr txBox="1"/>
          <p:nvPr/>
        </p:nvSpPr>
        <p:spPr>
          <a:xfrm>
            <a:off x="1057547" y="1772816"/>
            <a:ext cx="1285392" cy="646331"/>
          </a:xfrm>
          <a:prstGeom prst="rect">
            <a:avLst/>
          </a:prstGeom>
          <a:noFill/>
        </p:spPr>
        <p:txBody>
          <a:bodyPr wrap="square" rtlCol="0">
            <a:spAutoFit/>
          </a:bodyPr>
          <a:lstStyle/>
          <a:p>
            <a:r>
              <a:rPr lang="ja-JP" altLang="en-US" dirty="0" smtClean="0"/>
              <a:t>生産</a:t>
            </a:r>
            <a:r>
              <a:rPr kumimoji="1" lang="ja-JP" altLang="en-US" dirty="0" smtClean="0"/>
              <a:t>情報を登録</a:t>
            </a:r>
            <a:endParaRPr kumimoji="1" lang="ja-JP" altLang="en-US" dirty="0"/>
          </a:p>
        </p:txBody>
      </p:sp>
      <p:sp>
        <p:nvSpPr>
          <p:cNvPr id="16"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14</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a:xfrm>
            <a:off x="2656110" y="1490633"/>
            <a:ext cx="3661050" cy="9285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4000" b="1" dirty="0" err="1" smtClean="0">
                <a:latin typeface="Meiryo UI" panose="020B0604030504040204" pitchFamily="50" charset="-128"/>
                <a:ea typeface="Meiryo UI" panose="020B0604030504040204" pitchFamily="50" charset="-128"/>
                <a:cs typeface="Meiryo UI" panose="020B0604030504040204" pitchFamily="50" charset="-128"/>
              </a:rPr>
              <a:t>Nober</a:t>
            </a:r>
            <a:endParaRPr kumimoji="1" lang="ja-JP" altLang="en-US" sz="4000"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14309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59925" y="766694"/>
            <a:ext cx="8562255" cy="461665"/>
          </a:xfrm>
          <a:prstGeom prst="rect">
            <a:avLst/>
          </a:prstGeom>
          <a:noFill/>
        </p:spPr>
        <p:txBody>
          <a:bodyPr wrap="square" rtlCol="0">
            <a:spAutoFit/>
          </a:bodyP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例：アレルギーのある方が友人と食事をするレストランを探す</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312525" y="147650"/>
            <a:ext cx="8568392" cy="545463"/>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ぐる</a:t>
            </a: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ナビとの連携</a:t>
            </a:r>
            <a:endPar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1071" y="4593252"/>
            <a:ext cx="1455476" cy="1485860"/>
          </a:xfrm>
          <a:prstGeom prst="rect">
            <a:avLst/>
          </a:prstGeom>
          <a:noFill/>
          <a:extLst>
            <a:ext uri="{909E8E84-426E-40DD-AFC4-6F175D3DCCD1}">
              <a14:hiddenFill xmlns:a14="http://schemas.microsoft.com/office/drawing/2010/main">
                <a:solidFill>
                  <a:srgbClr val="FFFFFF"/>
                </a:solidFill>
              </a14:hiddenFill>
            </a:ext>
          </a:extLst>
        </p:spPr>
      </p:pic>
      <p:sp>
        <p:nvSpPr>
          <p:cNvPr id="2" name="左右矢印 1"/>
          <p:cNvSpPr/>
          <p:nvPr/>
        </p:nvSpPr>
        <p:spPr>
          <a:xfrm rot="16200000">
            <a:off x="3784883" y="2383047"/>
            <a:ext cx="1102145" cy="81019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右矢印 8"/>
          <p:cNvSpPr/>
          <p:nvPr/>
        </p:nvSpPr>
        <p:spPr>
          <a:xfrm>
            <a:off x="5536701" y="3366979"/>
            <a:ext cx="1058074" cy="4789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641774" y="3314066"/>
            <a:ext cx="2345444" cy="58477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kumimoji="1" lang="ja-JP" altLang="en-US" sz="3200" dirty="0" err="1" smtClean="0">
                <a:latin typeface="Meiryo UI" panose="020B0604030504040204" pitchFamily="50" charset="-128"/>
                <a:ea typeface="Meiryo UI" panose="020B0604030504040204" pitchFamily="50" charset="-128"/>
                <a:cs typeface="Meiryo UI" panose="020B0604030504040204" pitchFamily="50" charset="-128"/>
              </a:rPr>
              <a:t>ぐる</a:t>
            </a:r>
            <a:r>
              <a:rPr kumimoji="1" lang="ja-JP" altLang="en-US" sz="3200" dirty="0" smtClean="0">
                <a:latin typeface="Meiryo UI" panose="020B0604030504040204" pitchFamily="50" charset="-128"/>
                <a:ea typeface="Meiryo UI" panose="020B0604030504040204" pitchFamily="50" charset="-128"/>
                <a:cs typeface="Meiryo UI" panose="020B0604030504040204" pitchFamily="50" charset="-128"/>
              </a:rPr>
              <a:t>ナビ</a:t>
            </a:r>
            <a:endPar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116451" y="4753004"/>
            <a:ext cx="2232248" cy="7447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horz" rtlCol="0" anchor="ctr"/>
          <a:lstStyle/>
          <a:p>
            <a:pPr algn="ctr"/>
            <a:r>
              <a:rPr lang="ja-JP" altLang="en-US" sz="3200" dirty="0">
                <a:latin typeface="Meiryo UI" panose="020B0604030504040204" pitchFamily="50" charset="-128"/>
                <a:ea typeface="Meiryo UI" panose="020B0604030504040204" pitchFamily="50" charset="-128"/>
                <a:cs typeface="Meiryo UI" panose="020B0604030504040204" pitchFamily="50" charset="-128"/>
              </a:rPr>
              <a:t>生産</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者</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左右矢印 10"/>
          <p:cNvSpPr/>
          <p:nvPr/>
        </p:nvSpPr>
        <p:spPr>
          <a:xfrm rot="19919391">
            <a:off x="1409159" y="2277971"/>
            <a:ext cx="1290706" cy="6480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6873801" y="6110370"/>
            <a:ext cx="1850016" cy="50037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horz" rtlCol="0" anchor="ctr"/>
          <a:lstStyle/>
          <a:p>
            <a:pPr algn="ct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消費者</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Picture 6" descr="C:\Users\tomoyuki_watanabe\AppData\Local\Microsoft\Windows\Temporary Internet Files\Content.IE5\EK06RSEE\MC900445596[3].wm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4214" y="3072876"/>
            <a:ext cx="1874485" cy="1680128"/>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吹き出し 4"/>
          <p:cNvSpPr/>
          <p:nvPr/>
        </p:nvSpPr>
        <p:spPr>
          <a:xfrm>
            <a:off x="3203849" y="5497716"/>
            <a:ext cx="2861890" cy="862842"/>
          </a:xfrm>
          <a:prstGeom prst="wedgeRoundRectCallout">
            <a:avLst>
              <a:gd name="adj1" fmla="val 88566"/>
              <a:gd name="adj2" fmla="val -9098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低カリウム野菜を扱っているレストラン</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5910888" y="4270086"/>
            <a:ext cx="1160183" cy="923330"/>
          </a:xfrm>
          <a:prstGeom prst="rect">
            <a:avLst/>
          </a:prstGeom>
          <a:noFill/>
        </p:spPr>
        <p:txBody>
          <a:bodyPr wrap="square" rtlCol="0">
            <a:spAutoFit/>
          </a:bodyPr>
          <a:lstStyle/>
          <a:p>
            <a:r>
              <a:rPr kumimoji="1" lang="ja-JP" altLang="en-US" dirty="0" smtClean="0"/>
              <a:t>食材の情報が分かるお店</a:t>
            </a:r>
            <a:endParaRPr kumimoji="1" lang="ja-JP" altLang="en-US" dirty="0"/>
          </a:p>
        </p:txBody>
      </p:sp>
      <p:sp>
        <p:nvSpPr>
          <p:cNvPr id="15" name="テキスト ボックス 14"/>
          <p:cNvSpPr txBox="1"/>
          <p:nvPr/>
        </p:nvSpPr>
        <p:spPr>
          <a:xfrm>
            <a:off x="1057547" y="1772816"/>
            <a:ext cx="1285392" cy="646331"/>
          </a:xfrm>
          <a:prstGeom prst="rect">
            <a:avLst/>
          </a:prstGeom>
          <a:noFill/>
        </p:spPr>
        <p:txBody>
          <a:bodyPr wrap="square" rtlCol="0">
            <a:spAutoFit/>
          </a:bodyPr>
          <a:lstStyle/>
          <a:p>
            <a:r>
              <a:rPr lang="ja-JP" altLang="en-US" dirty="0" smtClean="0"/>
              <a:t>生産</a:t>
            </a:r>
            <a:r>
              <a:rPr kumimoji="1" lang="ja-JP" altLang="en-US" dirty="0" smtClean="0"/>
              <a:t>情報を登録</a:t>
            </a:r>
            <a:endParaRPr kumimoji="1" lang="ja-JP" altLang="en-US" dirty="0"/>
          </a:p>
        </p:txBody>
      </p:sp>
      <p:sp>
        <p:nvSpPr>
          <p:cNvPr id="17" name="テキスト ボックス 16"/>
          <p:cNvSpPr txBox="1"/>
          <p:nvPr/>
        </p:nvSpPr>
        <p:spPr>
          <a:xfrm>
            <a:off x="3131840" y="3356992"/>
            <a:ext cx="2345444" cy="584775"/>
          </a:xfrm>
          <a:prstGeom prst="rect">
            <a:avLst/>
          </a:prstGeom>
          <a:solidFill>
            <a:schemeClr val="bg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kumimoji="1" lang="ja-JP" altLang="en-US" sz="3200" dirty="0" smtClean="0">
                <a:latin typeface="Meiryo UI" panose="020B0604030504040204" pitchFamily="50" charset="-128"/>
                <a:ea typeface="Meiryo UI" panose="020B0604030504040204" pitchFamily="50" charset="-128"/>
                <a:cs typeface="Meiryo UI" panose="020B0604030504040204" pitchFamily="50" charset="-128"/>
              </a:rPr>
              <a:t>レストラン</a:t>
            </a:r>
            <a:endPar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左右矢印 17"/>
          <p:cNvSpPr/>
          <p:nvPr/>
        </p:nvSpPr>
        <p:spPr>
          <a:xfrm rot="16200000">
            <a:off x="7237630" y="4008054"/>
            <a:ext cx="694411" cy="4759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15</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角丸四角形 19"/>
          <p:cNvSpPr/>
          <p:nvPr/>
        </p:nvSpPr>
        <p:spPr>
          <a:xfrm>
            <a:off x="2654614" y="1308559"/>
            <a:ext cx="3661050" cy="9285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4000" b="1" dirty="0" err="1" smtClean="0">
                <a:latin typeface="Meiryo UI" panose="020B0604030504040204" pitchFamily="50" charset="-128"/>
                <a:ea typeface="Meiryo UI" panose="020B0604030504040204" pitchFamily="50" charset="-128"/>
                <a:cs typeface="Meiryo UI" panose="020B0604030504040204" pitchFamily="50" charset="-128"/>
              </a:rPr>
              <a:t>Nober</a:t>
            </a:r>
            <a:endParaRPr kumimoji="1" lang="ja-JP" altLang="en-US" sz="4000"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60001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59925" y="766694"/>
            <a:ext cx="8562255" cy="461665"/>
          </a:xfrm>
          <a:prstGeom prst="rect">
            <a:avLst/>
          </a:prstGeom>
          <a:noFill/>
        </p:spPr>
        <p:txBody>
          <a:bodyPr wrap="square" rtlCol="0">
            <a:spAutoFit/>
          </a:bodyPr>
          <a:lstStyle/>
          <a:p>
            <a:pPr algn="ct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消費者同士の情報交換を促進させ生産者を盛り上げる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312525" y="147650"/>
            <a:ext cx="8568392" cy="545463"/>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消費者同士の連携</a:t>
            </a:r>
            <a:endPar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2346" y="5037356"/>
            <a:ext cx="1296144" cy="1323202"/>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5200" y="3645024"/>
            <a:ext cx="1942689" cy="5003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horz" rtlCol="0" anchor="ctr"/>
          <a:lstStyle/>
          <a:p>
            <a:pPr algn="ctr"/>
            <a:r>
              <a:rPr lang="ja-JP" altLang="en-US" sz="3200" dirty="0">
                <a:latin typeface="Meiryo UI" panose="020B0604030504040204" pitchFamily="50" charset="-128"/>
                <a:ea typeface="Meiryo UI" panose="020B0604030504040204" pitchFamily="50" charset="-128"/>
                <a:cs typeface="Meiryo UI" panose="020B0604030504040204" pitchFamily="50" charset="-128"/>
              </a:rPr>
              <a:t>生産</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者</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a:off x="6873801" y="6110370"/>
            <a:ext cx="1850016" cy="50037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horz" rtlCol="0" anchor="ctr"/>
          <a:lstStyle/>
          <a:p>
            <a:pPr algn="ct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消費者</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Picture 6" descr="C:\Users\tomoyuki_watanabe\AppData\Local\Microsoft\Windows\Temporary Internet Files\Content.IE5\EK06RSEE\MC900445596[3].wm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9929" y="1615881"/>
            <a:ext cx="1874485" cy="168012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Temporary Internet Files\Content.IE5\DI1CBK2B\2341187132_2b5ba8862c_z[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477" y="1752265"/>
            <a:ext cx="1421060" cy="1063574"/>
          </a:xfrm>
          <a:prstGeom prst="rect">
            <a:avLst/>
          </a:prstGeom>
          <a:noFill/>
          <a:extLst>
            <a:ext uri="{909E8E84-426E-40DD-AFC4-6F175D3DCCD1}">
              <a14:hiddenFill xmlns:a14="http://schemas.microsoft.com/office/drawing/2010/main">
                <a:solidFill>
                  <a:srgbClr val="FFFFFF"/>
                </a:solidFill>
              </a14:hiddenFill>
            </a:ext>
          </a:extLst>
        </p:spPr>
      </p:pic>
      <p:sp>
        <p:nvSpPr>
          <p:cNvPr id="19" name="台形 18"/>
          <p:cNvSpPr/>
          <p:nvPr/>
        </p:nvSpPr>
        <p:spPr>
          <a:xfrm rot="16642103">
            <a:off x="2484265" y="-1455327"/>
            <a:ext cx="3978521" cy="8542333"/>
          </a:xfrm>
          <a:prstGeom prst="trapezoid">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2555776" y="3212976"/>
            <a:ext cx="3096344" cy="646331"/>
          </a:xfrm>
          <a:prstGeom prst="rect">
            <a:avLst/>
          </a:prstGeom>
          <a:noFill/>
        </p:spPr>
        <p:txBody>
          <a:bodyPr wrap="square" rtlCol="0">
            <a:spAutoFit/>
          </a:bodyPr>
          <a:lstStyle/>
          <a:p>
            <a:r>
              <a:rPr kumimoji="1" lang="ja-JP" altLang="en-US" b="1" dirty="0" smtClean="0">
                <a:latin typeface="ＤＦＰ太丸ゴシック体"/>
                <a:ea typeface="ＤＦＰ太丸ゴシック体"/>
                <a:cs typeface="ＤＦＰ太丸ゴシック体"/>
              </a:rPr>
              <a:t>データベースかつ</a:t>
            </a:r>
            <a:endParaRPr kumimoji="1" lang="en-US" altLang="ja-JP" b="1" dirty="0" smtClean="0">
              <a:latin typeface="ＤＦＰ太丸ゴシック体"/>
              <a:ea typeface="ＤＦＰ太丸ゴシック体"/>
              <a:cs typeface="ＤＦＰ太丸ゴシック体"/>
            </a:endParaRPr>
          </a:p>
          <a:p>
            <a:r>
              <a:rPr kumimoji="1" lang="ja-JP" altLang="en-US" b="1" dirty="0" smtClean="0">
                <a:latin typeface="ＤＦＰ太丸ゴシック体"/>
                <a:ea typeface="ＤＦＰ太丸ゴシック体"/>
                <a:cs typeface="ＤＦＰ太丸ゴシック体"/>
              </a:rPr>
              <a:t>ファンクラブ的なつながり</a:t>
            </a:r>
            <a:endParaRPr kumimoji="1" lang="ja-JP" altLang="en-US" b="1" dirty="0">
              <a:latin typeface="ＤＦＰ太丸ゴシック体"/>
              <a:ea typeface="ＤＦＰ太丸ゴシック体"/>
              <a:cs typeface="ＤＦＰ太丸ゴシック体"/>
            </a:endParaRPr>
          </a:p>
        </p:txBody>
      </p:sp>
      <p:sp>
        <p:nvSpPr>
          <p:cNvPr id="22" name="テキスト ボックス 21"/>
          <p:cNvSpPr txBox="1"/>
          <p:nvPr/>
        </p:nvSpPr>
        <p:spPr>
          <a:xfrm>
            <a:off x="2843808" y="4797152"/>
            <a:ext cx="1800200" cy="830997"/>
          </a:xfrm>
          <a:prstGeom prst="rect">
            <a:avLst/>
          </a:prstGeom>
          <a:noFill/>
        </p:spPr>
        <p:txBody>
          <a:bodyPr wrap="square" rtlCol="0">
            <a:spAutoFit/>
          </a:bodyPr>
          <a:lstStyle/>
          <a:p>
            <a:r>
              <a:rPr kumimoji="1" lang="ja-JP" altLang="en-US" sz="2400" dirty="0" smtClean="0"/>
              <a:t>ソーシャル</a:t>
            </a:r>
            <a:endParaRPr kumimoji="1" lang="en-US" altLang="ja-JP" sz="2400" dirty="0" smtClean="0"/>
          </a:p>
          <a:p>
            <a:r>
              <a:rPr kumimoji="1" lang="ja-JP" altLang="en-US" sz="2400" dirty="0" smtClean="0"/>
              <a:t>メディア</a:t>
            </a:r>
            <a:endParaRPr kumimoji="1" lang="ja-JP" altLang="en-US" sz="2400" dirty="0"/>
          </a:p>
        </p:txBody>
      </p:sp>
      <p:cxnSp>
        <p:nvCxnSpPr>
          <p:cNvPr id="24" name="直線コネクタ 23"/>
          <p:cNvCxnSpPr/>
          <p:nvPr/>
        </p:nvCxnSpPr>
        <p:spPr>
          <a:xfrm flipH="1" flipV="1">
            <a:off x="4283968" y="4869160"/>
            <a:ext cx="995864" cy="19103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27" name="直線コネクタ 26"/>
          <p:cNvCxnSpPr/>
          <p:nvPr/>
        </p:nvCxnSpPr>
        <p:spPr>
          <a:xfrm flipH="1" flipV="1">
            <a:off x="3275856" y="5661248"/>
            <a:ext cx="612067" cy="666021"/>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29" name="直線コネクタ 28"/>
          <p:cNvCxnSpPr/>
          <p:nvPr/>
        </p:nvCxnSpPr>
        <p:spPr>
          <a:xfrm flipH="1" flipV="1">
            <a:off x="1763689" y="3326097"/>
            <a:ext cx="793614" cy="1034556"/>
          </a:xfrm>
          <a:prstGeom prst="line">
            <a:avLst/>
          </a:prstGeom>
          <a:ln w="76200">
            <a:headEnd type="none"/>
            <a:tailEnd type="triangle"/>
          </a:ln>
        </p:spPr>
        <p:style>
          <a:lnRef idx="3">
            <a:schemeClr val="accent1"/>
          </a:lnRef>
          <a:fillRef idx="0">
            <a:schemeClr val="accent1"/>
          </a:fillRef>
          <a:effectRef idx="2">
            <a:schemeClr val="accent1"/>
          </a:effectRef>
          <a:fontRef idx="minor">
            <a:schemeClr val="tx1"/>
          </a:fontRef>
        </p:style>
      </p:cxnSp>
      <p:cxnSp>
        <p:nvCxnSpPr>
          <p:cNvPr id="23" name="直線コネクタ 22"/>
          <p:cNvCxnSpPr/>
          <p:nvPr/>
        </p:nvCxnSpPr>
        <p:spPr>
          <a:xfrm flipV="1">
            <a:off x="2051721" y="1953112"/>
            <a:ext cx="727069" cy="330940"/>
          </a:xfrm>
          <a:prstGeom prst="line">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16</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Picture 2" descr="C:\Users\BA100\Desktop\hobby24.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2761" y="3246754"/>
            <a:ext cx="1438803" cy="15363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A100\Desktop\hobby24.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969" y="5490454"/>
            <a:ext cx="1161112" cy="123983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線コネクタ 25"/>
          <p:cNvCxnSpPr/>
          <p:nvPr/>
        </p:nvCxnSpPr>
        <p:spPr>
          <a:xfrm flipH="1" flipV="1">
            <a:off x="6300192" y="1988840"/>
            <a:ext cx="690218" cy="330940"/>
          </a:xfrm>
          <a:prstGeom prst="line">
            <a:avLst/>
          </a:prstGeom>
          <a:ln w="1047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角丸四角形 35"/>
          <p:cNvSpPr/>
          <p:nvPr/>
        </p:nvSpPr>
        <p:spPr>
          <a:xfrm>
            <a:off x="2711150" y="1446680"/>
            <a:ext cx="3661050" cy="13438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4000" b="1" dirty="0" err="1" smtClean="0">
                <a:latin typeface="Meiryo UI" panose="020B0604030504040204" pitchFamily="50" charset="-128"/>
                <a:ea typeface="Meiryo UI" panose="020B0604030504040204" pitchFamily="50" charset="-128"/>
                <a:cs typeface="Meiryo UI" panose="020B0604030504040204" pitchFamily="50" charset="-128"/>
              </a:rPr>
              <a:t>Nober</a:t>
            </a:r>
            <a:endParaRPr kumimoji="1" lang="ja-JP" altLang="en-US" sz="4000" b="1"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0" name="直線コネクタ 29"/>
          <p:cNvCxnSpPr/>
          <p:nvPr/>
        </p:nvCxnSpPr>
        <p:spPr>
          <a:xfrm flipH="1" flipV="1">
            <a:off x="5364088" y="2924944"/>
            <a:ext cx="1440160" cy="864096"/>
          </a:xfrm>
          <a:prstGeom prst="line">
            <a:avLst/>
          </a:prstGeom>
          <a:ln w="1047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6"/>
          <a:stretch>
            <a:fillRect/>
          </a:stretch>
        </p:blipFill>
        <p:spPr>
          <a:xfrm>
            <a:off x="2267744" y="4077072"/>
            <a:ext cx="821184" cy="821184"/>
          </a:xfrm>
          <a:prstGeom prst="rect">
            <a:avLst/>
          </a:prstGeom>
        </p:spPr>
      </p:pic>
      <p:pic>
        <p:nvPicPr>
          <p:cNvPr id="9" name="図 8"/>
          <p:cNvPicPr>
            <a:picLocks noChangeAspect="1"/>
          </p:cNvPicPr>
          <p:nvPr/>
        </p:nvPicPr>
        <p:blipFill>
          <a:blip r:embed="rId7"/>
          <a:stretch>
            <a:fillRect/>
          </a:stretch>
        </p:blipFill>
        <p:spPr>
          <a:xfrm>
            <a:off x="3059832" y="4221088"/>
            <a:ext cx="592460" cy="592460"/>
          </a:xfrm>
          <a:prstGeom prst="rect">
            <a:avLst/>
          </a:prstGeom>
        </p:spPr>
      </p:pic>
      <p:pic>
        <p:nvPicPr>
          <p:cNvPr id="11" name="図 10"/>
          <p:cNvPicPr>
            <a:picLocks noChangeAspect="1"/>
          </p:cNvPicPr>
          <p:nvPr/>
        </p:nvPicPr>
        <p:blipFill rotWithShape="1">
          <a:blip r:embed="rId8"/>
          <a:srcRect l="11421" t="13056" r="12492" b="12865"/>
          <a:stretch/>
        </p:blipFill>
        <p:spPr>
          <a:xfrm>
            <a:off x="2195736" y="4869160"/>
            <a:ext cx="705397" cy="686790"/>
          </a:xfrm>
          <a:prstGeom prst="rect">
            <a:avLst/>
          </a:prstGeom>
        </p:spPr>
      </p:pic>
      <p:sp>
        <p:nvSpPr>
          <p:cNvPr id="31" name="テキスト ボックス 30"/>
          <p:cNvSpPr txBox="1"/>
          <p:nvPr/>
        </p:nvSpPr>
        <p:spPr>
          <a:xfrm>
            <a:off x="1259632" y="5661248"/>
            <a:ext cx="2016224" cy="923330"/>
          </a:xfrm>
          <a:prstGeom prst="rect">
            <a:avLst/>
          </a:prstGeom>
          <a:noFill/>
        </p:spPr>
        <p:txBody>
          <a:bodyPr wrap="square" rtlCol="0">
            <a:spAutoFit/>
          </a:bodyPr>
          <a:lstStyle/>
          <a:p>
            <a:pPr algn="ctr"/>
            <a:r>
              <a:rPr kumimoji="1" lang="ja-JP" altLang="en-US" b="1" dirty="0" smtClean="0">
                <a:latin typeface="ＤＦＰ太丸ゴシック体"/>
                <a:ea typeface="ＤＦＰ太丸ゴシック体"/>
                <a:cs typeface="ＤＦＰ太丸ゴシック体"/>
              </a:rPr>
              <a:t>生産者への</a:t>
            </a:r>
            <a:endParaRPr kumimoji="1" lang="en-US" altLang="ja-JP" b="1" dirty="0" smtClean="0">
              <a:latin typeface="ＤＦＰ太丸ゴシック体"/>
              <a:ea typeface="ＤＦＰ太丸ゴシック体"/>
              <a:cs typeface="ＤＦＰ太丸ゴシック体"/>
            </a:endParaRPr>
          </a:p>
          <a:p>
            <a:pPr algn="ctr"/>
            <a:r>
              <a:rPr kumimoji="1" lang="ja-JP" altLang="en-US" b="1" dirty="0" smtClean="0">
                <a:latin typeface="ＤＦＰ太丸ゴシック体"/>
                <a:ea typeface="ＤＦＰ太丸ゴシック体"/>
                <a:cs typeface="ＤＦＰ太丸ゴシック体"/>
              </a:rPr>
              <a:t>フィードバック</a:t>
            </a:r>
            <a:endParaRPr kumimoji="1" lang="en-US" altLang="ja-JP" b="1" dirty="0" smtClean="0">
              <a:latin typeface="ＤＦＰ太丸ゴシック体"/>
              <a:ea typeface="ＤＦＰ太丸ゴシック体"/>
              <a:cs typeface="ＤＦＰ太丸ゴシック体"/>
            </a:endParaRPr>
          </a:p>
          <a:p>
            <a:pPr algn="ctr"/>
            <a:r>
              <a:rPr lang="ja-JP" altLang="en-US" b="1" dirty="0" smtClean="0">
                <a:latin typeface="ＤＦＰ太丸ゴシック体"/>
                <a:ea typeface="ＤＦＰ太丸ゴシック体"/>
                <a:cs typeface="ＤＦＰ太丸ゴシック体"/>
              </a:rPr>
              <a:t>の見える化</a:t>
            </a:r>
            <a:endParaRPr kumimoji="1" lang="en-US" altLang="ja-JP" b="1" dirty="0" smtClean="0">
              <a:latin typeface="ＤＦＰ太丸ゴシック体"/>
              <a:ea typeface="ＤＦＰ太丸ゴシック体"/>
              <a:cs typeface="ＤＦＰ太丸ゴシック体"/>
            </a:endParaRPr>
          </a:p>
        </p:txBody>
      </p:sp>
    </p:spTree>
    <p:extLst>
      <p:ext uri="{BB962C8B-B14F-4D97-AF65-F5344CB8AC3E}">
        <p14:creationId xmlns:p14="http://schemas.microsoft.com/office/powerpoint/2010/main" val="2415898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3"/>
          <p:cNvGrpSpPr/>
          <p:nvPr/>
        </p:nvGrpSpPr>
        <p:grpSpPr>
          <a:xfrm>
            <a:off x="437750" y="2893336"/>
            <a:ext cx="8231275" cy="3736370"/>
            <a:chOff x="4737190" y="4392687"/>
            <a:chExt cx="5319195" cy="2709438"/>
          </a:xfrm>
        </p:grpSpPr>
        <p:pic>
          <p:nvPicPr>
            <p:cNvPr id="5"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4828934" y="4553028"/>
              <a:ext cx="5176607" cy="238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6308723" y="6340183"/>
              <a:ext cx="610667" cy="255760"/>
            </a:xfrm>
            <a:prstGeom prst="rect">
              <a:avLst/>
            </a:prstGeom>
            <a:noFill/>
          </p:spPr>
          <p:txBody>
            <a:bodyPr wrap="none" rtlCol="0">
              <a:spAutoFit/>
            </a:bodyPr>
            <a:lstStyle/>
            <a:p>
              <a:r>
                <a:rPr kumimoji="1" lang="ja-JP" altLang="en-US" sz="2000" b="1" dirty="0" smtClean="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消費者</a:t>
              </a:r>
              <a:endParaRPr kumimoji="1" lang="ja-JP" altLang="en-US" sz="2000"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5570968" y="5639377"/>
              <a:ext cx="446510" cy="255760"/>
            </a:xfrm>
            <a:prstGeom prst="rect">
              <a:avLst/>
            </a:prstGeom>
            <a:noFill/>
          </p:spPr>
          <p:txBody>
            <a:bodyPr wrap="none" rtlCol="0">
              <a:spAutoFit/>
            </a:bodyPr>
            <a:lstStyle/>
            <a:p>
              <a:r>
                <a:rPr kumimoji="1" lang="ja-JP" altLang="en-US" sz="2000" b="1" dirty="0" smtClean="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小売</a:t>
              </a:r>
              <a:endParaRPr kumimoji="1" lang="ja-JP" altLang="en-US" sz="2000"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8118623" y="4619358"/>
              <a:ext cx="282351" cy="255760"/>
            </a:xfrm>
            <a:prstGeom prst="rect">
              <a:avLst/>
            </a:prstGeom>
            <a:noFill/>
          </p:spPr>
          <p:txBody>
            <a:bodyPr wrap="none" rtlCol="0">
              <a:spAutoFit/>
            </a:bodyPr>
            <a:lstStyle/>
            <a:p>
              <a:r>
                <a:rPr kumimoji="1" lang="ja-JP" altLang="en-US" sz="2000" b="1" dirty="0" smtClean="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卸</a:t>
              </a:r>
              <a:endParaRPr kumimoji="1" lang="ja-JP" altLang="en-US" sz="2000"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bwMode="gray">
            <a:xfrm>
              <a:off x="5948930" y="4718224"/>
              <a:ext cx="446510" cy="255760"/>
            </a:xfrm>
            <a:prstGeom prst="rect">
              <a:avLst/>
            </a:prstGeom>
            <a:noFill/>
          </p:spPr>
          <p:txBody>
            <a:bodyPr wrap="none" rtlCol="0">
              <a:spAutoFit/>
            </a:bodyPr>
            <a:lstStyle/>
            <a:p>
              <a:r>
                <a:rPr lang="ja-JP" altLang="en-US" sz="2000"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物流</a:t>
              </a:r>
              <a:endParaRPr kumimoji="1" lang="ja-JP" altLang="en-US" sz="2000"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pic>
          <p:nvPicPr>
            <p:cNvPr id="11" name="Picture 3" descr="Q:\02_イラスト\02_ライフ\01_携帯・機器利用シーン\9096_0182.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37190" y="5399828"/>
              <a:ext cx="374161" cy="3741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descr="Q:\02_イラスト\06_交通\8895_0048.gif"/>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604565" y="6532742"/>
              <a:ext cx="517085" cy="3714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1" descr="Q:\02_イラスト\02_ライフ\01_携帯・機器利用シーン\9927_0019.gif"/>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flipH="1">
              <a:off x="6045545" y="6574507"/>
              <a:ext cx="253281" cy="39029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Q:\02_イラスト\02_ライフ\03_人々\8895_0018.gif"/>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883718" y="6293410"/>
              <a:ext cx="265609" cy="4555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Q:\02_イラスト\02_ライフ\99_その他\8988_0010.gif"/>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080504" y="5787437"/>
              <a:ext cx="447403" cy="3355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Q:\02_イラスト\08_静物\9096_0126.gif"/>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328849" y="5375277"/>
              <a:ext cx="473312" cy="1946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Q:\02_イラスト\08_静物\9096_0130.gif"/>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533577" y="5481148"/>
              <a:ext cx="285141" cy="20719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Q:\02_イラスト\08_静物\9096_0131.gif"/>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9732450" y="5468235"/>
              <a:ext cx="323935" cy="17710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Q:\02_イラスト\06_交通\8895_0047.gif"/>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flipH="1">
              <a:off x="8489762" y="5976683"/>
              <a:ext cx="412410" cy="3439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Q:\02_イラスト\02_ライフ\02_家族\9934_0005.gif"/>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964632" y="6462068"/>
              <a:ext cx="407183" cy="4071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7" descr="Q:\02_イラスト\05_建物\99_その他（外観・室内）\8893_0035.gif"/>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5130237" y="5260958"/>
              <a:ext cx="475258" cy="3598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descr="Q:\02_イラスト\01_ビジネス\06_作業員・作業風景\9923_0001.gif"/>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9323334" y="4903997"/>
              <a:ext cx="485679" cy="3996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9" descr="Q:\02_イラスト\01_ビジネス\06_作業員・作業風景\9096_0216.gif"/>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5747808" y="5183856"/>
              <a:ext cx="301402" cy="2843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5" descr="Q:\02_イラスト\04_機器\99_その他\9952_0041.gif"/>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7507064" y="4458459"/>
              <a:ext cx="600846" cy="33516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Q:\02_イラスト\02_ライフ\03_人々\8895_0020.gif"/>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9132193" y="6172036"/>
              <a:ext cx="231447" cy="48428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C:\Documents and Settings\Administrator\Local Settings\Temporary Internet Files\Content.IE5\28DB3UXN\ddl_download[1]\9955_0004.gif"/>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6355332" y="5936425"/>
              <a:ext cx="328516" cy="24759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4" descr="C:\Documents and Settings\Administrator\Local Settings\Temporary Internet Files\Content.IE5\7OHIIOLE\ddl_download[1]\9923_0029.gif"/>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flipH="1">
              <a:off x="6617518" y="5849337"/>
              <a:ext cx="245209" cy="38157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Documents and Settings\Administrator\Local Settings\Temporary Internet Files\Content.IE5\28DB3UXN\ddl_download[1]\9955_0003.gif"/>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flipH="1">
              <a:off x="6872723" y="4719274"/>
              <a:ext cx="415576" cy="25898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6" descr="Q:\02_イラスト\13_環境\8895_0079.gif"/>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8333194" y="6565673"/>
              <a:ext cx="124782" cy="35295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2" descr="Q:\02_イラスト\01_ビジネス\06_作業員・作業風景\9923_0034.gif"/>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8794831" y="5146973"/>
              <a:ext cx="372083" cy="32126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 descr="Q:\02_イラスト\01_ビジネス\06_作業員・作業風景\9923_0028.gif"/>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flipH="1">
              <a:off x="6452790" y="4392687"/>
              <a:ext cx="306170" cy="339495"/>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p:cNvSpPr txBox="1"/>
            <p:nvPr/>
          </p:nvSpPr>
          <p:spPr>
            <a:xfrm>
              <a:off x="8992947" y="5713807"/>
              <a:ext cx="856904" cy="255760"/>
            </a:xfrm>
            <a:prstGeom prst="rect">
              <a:avLst/>
            </a:prstGeom>
            <a:noFill/>
          </p:spPr>
          <p:txBody>
            <a:bodyPr wrap="none" rtlCol="0">
              <a:spAutoFit/>
            </a:bodyPr>
            <a:lstStyle/>
            <a:p>
              <a:r>
                <a:rPr lang="ja-JP" altLang="en-US" sz="2000" b="1" dirty="0" smtClean="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加工</a:t>
              </a:r>
              <a:r>
                <a:rPr kumimoji="1" lang="ja-JP" altLang="en-US" sz="2000" b="1" dirty="0" smtClean="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メーカ</a:t>
              </a:r>
              <a:endParaRPr kumimoji="1" lang="ja-JP" altLang="en-US" sz="2000"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pic>
          <p:nvPicPr>
            <p:cNvPr id="33" name="Picture 5" descr="Q:\02_イラスト\02_ライフ\99_その他\9940_0015.gif"/>
            <p:cNvPicPr>
              <a:picLocks noChangeAspect="1" noChangeArrowheads="1"/>
            </p:cNvPicPr>
            <p:nvPr/>
          </p:nvPicPr>
          <p:blipFill>
            <a:blip r:embed="rId25" cstate="email">
              <a:extLst>
                <a:ext uri="{28A0092B-C50C-407E-A947-70E740481C1C}">
                  <a14:useLocalDpi xmlns:a14="http://schemas.microsoft.com/office/drawing/2010/main"/>
                </a:ext>
              </a:extLst>
            </a:blip>
            <a:srcRect/>
            <a:stretch>
              <a:fillRect/>
            </a:stretch>
          </p:blipFill>
          <p:spPr bwMode="auto">
            <a:xfrm>
              <a:off x="5527907" y="6735133"/>
              <a:ext cx="394139" cy="36699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7" descr="http://jp.fujitsu.com/imgv3/jp/group/fit/services/printers/fitseries/7000/qrcode.gif"/>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6367225" y="6743164"/>
              <a:ext cx="210040" cy="210040"/>
            </a:xfrm>
            <a:prstGeom prst="rect">
              <a:avLst/>
            </a:prstGeom>
            <a:noFill/>
            <a:extLst>
              <a:ext uri="{909E8E84-426E-40DD-AFC4-6F175D3DCCD1}">
                <a14:hiddenFill xmlns:a14="http://schemas.microsoft.com/office/drawing/2010/main">
                  <a:solidFill>
                    <a:srgbClr val="FFFFFF"/>
                  </a:solidFill>
                </a14:hiddenFill>
              </a:ext>
            </a:extLst>
          </p:spPr>
        </p:pic>
        <p:sp>
          <p:nvSpPr>
            <p:cNvPr id="35" name="稲妻 34"/>
            <p:cNvSpPr/>
            <p:nvPr/>
          </p:nvSpPr>
          <p:spPr>
            <a:xfrm rot="1430590">
              <a:off x="6164533" y="6503099"/>
              <a:ext cx="83815" cy="50003"/>
            </a:xfrm>
            <a:prstGeom prst="lightningBol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b="1">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稲妻 35"/>
            <p:cNvSpPr/>
            <p:nvPr/>
          </p:nvSpPr>
          <p:spPr>
            <a:xfrm rot="3398339">
              <a:off x="6214926" y="6493987"/>
              <a:ext cx="91558" cy="54623"/>
            </a:xfrm>
            <a:prstGeom prst="lightningBol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b="1">
                <a:latin typeface="Meiryo UI" panose="020B0604030504040204" pitchFamily="50" charset="-128"/>
                <a:ea typeface="Meiryo UI" panose="020B0604030504040204" pitchFamily="50" charset="-128"/>
                <a:cs typeface="Meiryo UI" panose="020B0604030504040204" pitchFamily="50" charset="-128"/>
              </a:endParaRPr>
            </a:p>
          </p:txBody>
        </p:sp>
        <p:pic>
          <p:nvPicPr>
            <p:cNvPr id="37" name="Picture 2" descr="Q:\02_イラスト\01_ビジネス\06_作業員・作業風景\9923_0037.gif"/>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6935245" y="4477475"/>
              <a:ext cx="510849" cy="23626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8164944" y="6262722"/>
              <a:ext cx="1076963" cy="255760"/>
            </a:xfrm>
            <a:prstGeom prst="rect">
              <a:avLst/>
            </a:prstGeom>
            <a:noFill/>
          </p:spPr>
          <p:txBody>
            <a:bodyPr wrap="square" rtlCol="0">
              <a:spAutoFit/>
            </a:bodyPr>
            <a:lstStyle/>
            <a:p>
              <a:r>
                <a:rPr kumimoji="1" lang="ja-JP" altLang="en-US" sz="2000" b="1" dirty="0" smtClean="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農林水産業</a:t>
              </a:r>
              <a:endParaRPr kumimoji="1" lang="ja-JP" altLang="en-US" sz="2000"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 name="円/楕円 39"/>
          <p:cNvSpPr/>
          <p:nvPr/>
        </p:nvSpPr>
        <p:spPr>
          <a:xfrm>
            <a:off x="3152130" y="3819215"/>
            <a:ext cx="2725226" cy="10291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2000" b="1" dirty="0" err="1" smtClean="0">
                <a:latin typeface="Meiryo UI" panose="020B0604030504040204" pitchFamily="50" charset="-128"/>
                <a:ea typeface="Meiryo UI" panose="020B0604030504040204" pitchFamily="50" charset="-128"/>
                <a:cs typeface="Meiryo UI" panose="020B0604030504040204" pitchFamily="50" charset="-128"/>
              </a:rPr>
              <a:t>Nober</a:t>
            </a:r>
            <a:r>
              <a:rPr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b="1"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マッチィング</a:t>
            </a:r>
            <a:endParaRPr lang="en-US" altLang="ja-JP" sz="2000" b="1"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プラットフォーム</a:t>
            </a:r>
            <a:endParaRPr lang="ja-JP" altLang="en-US" sz="2000" b="1"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カギ線コネクタ 41"/>
          <p:cNvCxnSpPr>
            <a:stCxn id="40" idx="2"/>
            <a:endCxn id="7" idx="3"/>
          </p:cNvCxnSpPr>
          <p:nvPr/>
        </p:nvCxnSpPr>
        <p:spPr>
          <a:xfrm rot="10800000" flipV="1">
            <a:off x="2418952" y="4333768"/>
            <a:ext cx="733178" cy="455128"/>
          </a:xfrm>
          <a:prstGeom prst="bentConnector3">
            <a:avLst>
              <a:gd name="adj1" fmla="val 50000"/>
            </a:avLst>
          </a:prstGeom>
          <a:ln w="57150">
            <a:headEnd type="arrow"/>
            <a:tailEnd type="arrow"/>
          </a:ln>
        </p:spPr>
        <p:style>
          <a:lnRef idx="2">
            <a:schemeClr val="accent3"/>
          </a:lnRef>
          <a:fillRef idx="0">
            <a:schemeClr val="accent3"/>
          </a:fillRef>
          <a:effectRef idx="1">
            <a:schemeClr val="accent3"/>
          </a:effectRef>
          <a:fontRef idx="minor">
            <a:schemeClr val="tx1"/>
          </a:fontRef>
        </p:style>
      </p:cxnSp>
      <p:cxnSp>
        <p:nvCxnSpPr>
          <p:cNvPr id="44" name="カギ線コネクタ 43"/>
          <p:cNvCxnSpPr>
            <a:stCxn id="40" idx="4"/>
            <a:endCxn id="20" idx="0"/>
          </p:cNvCxnSpPr>
          <p:nvPr/>
        </p:nvCxnSpPr>
        <p:spPr>
          <a:xfrm rot="5400000">
            <a:off x="3907852" y="5140162"/>
            <a:ext cx="898733" cy="315051"/>
          </a:xfrm>
          <a:prstGeom prst="bentConnector3">
            <a:avLst>
              <a:gd name="adj1" fmla="val 50000"/>
            </a:avLst>
          </a:prstGeom>
          <a:ln w="57150">
            <a:headEnd type="arrow"/>
            <a:tailEnd type="arrow"/>
          </a:ln>
        </p:spPr>
        <p:style>
          <a:lnRef idx="2">
            <a:schemeClr val="accent3"/>
          </a:lnRef>
          <a:fillRef idx="0">
            <a:schemeClr val="accent3"/>
          </a:fillRef>
          <a:effectRef idx="1">
            <a:schemeClr val="accent3"/>
          </a:effectRef>
          <a:fontRef idx="minor">
            <a:schemeClr val="tx1"/>
          </a:fontRef>
        </p:style>
      </p:cxnSp>
      <p:cxnSp>
        <p:nvCxnSpPr>
          <p:cNvPr id="48" name="カギ線コネクタ 43"/>
          <p:cNvCxnSpPr>
            <a:stCxn id="40" idx="5"/>
          </p:cNvCxnSpPr>
          <p:nvPr/>
        </p:nvCxnSpPr>
        <p:spPr>
          <a:xfrm rot="16200000" flipH="1">
            <a:off x="5503520" y="4672347"/>
            <a:ext cx="536404" cy="586933"/>
          </a:xfrm>
          <a:prstGeom prst="bentConnector2">
            <a:avLst/>
          </a:prstGeom>
          <a:ln w="57150">
            <a:headEnd type="arrow"/>
            <a:tailEnd type="arrow"/>
          </a:ln>
        </p:spPr>
        <p:style>
          <a:lnRef idx="2">
            <a:schemeClr val="accent3"/>
          </a:lnRef>
          <a:fillRef idx="0">
            <a:schemeClr val="accent3"/>
          </a:fillRef>
          <a:effectRef idx="1">
            <a:schemeClr val="accent3"/>
          </a:effectRef>
          <a:fontRef idx="minor">
            <a:schemeClr val="tx1"/>
          </a:fontRef>
        </p:style>
      </p:cxnSp>
      <p:cxnSp>
        <p:nvCxnSpPr>
          <p:cNvPr id="51" name="カギ線コネクタ 43"/>
          <p:cNvCxnSpPr>
            <a:stCxn id="40" idx="6"/>
          </p:cNvCxnSpPr>
          <p:nvPr/>
        </p:nvCxnSpPr>
        <p:spPr>
          <a:xfrm>
            <a:off x="5877356" y="4333768"/>
            <a:ext cx="1374801" cy="185870"/>
          </a:xfrm>
          <a:prstGeom prst="bentConnector3">
            <a:avLst>
              <a:gd name="adj1" fmla="val 50000"/>
            </a:avLst>
          </a:prstGeom>
          <a:ln w="57150">
            <a:headEnd type="arrow"/>
            <a:tailEnd type="arrow"/>
          </a:ln>
        </p:spPr>
        <p:style>
          <a:lnRef idx="2">
            <a:schemeClr val="accent3"/>
          </a:lnRef>
          <a:fillRef idx="0">
            <a:schemeClr val="accent3"/>
          </a:fillRef>
          <a:effectRef idx="1">
            <a:schemeClr val="accent3"/>
          </a:effectRef>
          <a:fontRef idx="minor">
            <a:schemeClr val="tx1"/>
          </a:fontRef>
        </p:style>
      </p:cxnSp>
      <p:cxnSp>
        <p:nvCxnSpPr>
          <p:cNvPr id="54" name="カギ線コネクタ 43"/>
          <p:cNvCxnSpPr>
            <a:stCxn id="40" idx="7"/>
            <a:endCxn id="24" idx="2"/>
          </p:cNvCxnSpPr>
          <p:nvPr/>
        </p:nvCxnSpPr>
        <p:spPr>
          <a:xfrm rot="16200000" flipV="1">
            <a:off x="5071747" y="3563415"/>
            <a:ext cx="523695" cy="289324"/>
          </a:xfrm>
          <a:prstGeom prst="bentConnector3">
            <a:avLst>
              <a:gd name="adj1" fmla="val 50000"/>
            </a:avLst>
          </a:prstGeom>
          <a:ln w="57150">
            <a:headEnd type="arrow"/>
            <a:tailEnd type="arrow"/>
          </a:ln>
        </p:spPr>
        <p:style>
          <a:lnRef idx="2">
            <a:schemeClr val="accent3"/>
          </a:lnRef>
          <a:fillRef idx="0">
            <a:schemeClr val="accent3"/>
          </a:fillRef>
          <a:effectRef idx="1">
            <a:schemeClr val="accent3"/>
          </a:effectRef>
          <a:fontRef idx="minor">
            <a:schemeClr val="tx1"/>
          </a:fontRef>
        </p:style>
      </p:cxnSp>
      <p:cxnSp>
        <p:nvCxnSpPr>
          <p:cNvPr id="57" name="カギ線コネクタ 43"/>
          <p:cNvCxnSpPr>
            <a:stCxn id="40" idx="1"/>
            <a:endCxn id="31" idx="2"/>
          </p:cNvCxnSpPr>
          <p:nvPr/>
        </p:nvCxnSpPr>
        <p:spPr>
          <a:xfrm rot="16200000" flipV="1">
            <a:off x="3136145" y="3554838"/>
            <a:ext cx="608418" cy="221753"/>
          </a:xfrm>
          <a:prstGeom prst="bentConnector3">
            <a:avLst>
              <a:gd name="adj1" fmla="val 50000"/>
            </a:avLst>
          </a:prstGeom>
          <a:ln w="57150">
            <a:headEnd type="arrow"/>
            <a:tailEnd type="arrow"/>
          </a:ln>
        </p:spPr>
        <p:style>
          <a:lnRef idx="2">
            <a:schemeClr val="accent3"/>
          </a:lnRef>
          <a:fillRef idx="0">
            <a:schemeClr val="accent3"/>
          </a:fillRef>
          <a:effectRef idx="1">
            <a:schemeClr val="accent3"/>
          </a:effectRef>
          <a:fontRef idx="minor">
            <a:schemeClr val="tx1"/>
          </a:fontRef>
        </p:style>
      </p:cxnSp>
      <p:sp>
        <p:nvSpPr>
          <p:cNvPr id="45" name="テキスト ボックス 44"/>
          <p:cNvSpPr txBox="1"/>
          <p:nvPr/>
        </p:nvSpPr>
        <p:spPr>
          <a:xfrm>
            <a:off x="282953" y="134716"/>
            <a:ext cx="8568952" cy="1494083"/>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食農インフラ</a:t>
            </a: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農産物分野</a:t>
            </a: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における</a:t>
            </a: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利活用による</a:t>
            </a:r>
            <a:endPar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食のバリューチェーン構築</a:t>
            </a:r>
            <a:endPar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17</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正方形/長方形 1"/>
          <p:cNvSpPr/>
          <p:nvPr/>
        </p:nvSpPr>
        <p:spPr>
          <a:xfrm>
            <a:off x="282954" y="1756583"/>
            <a:ext cx="8465510" cy="923330"/>
          </a:xfrm>
          <a:prstGeom prst="rect">
            <a:avLst/>
          </a:prstGeom>
        </p:spPr>
        <p:txBody>
          <a:bodyPr wrap="square">
            <a:spAutoFit/>
          </a:bodyPr>
          <a:lstStyle/>
          <a:p>
            <a:r>
              <a:rPr lang="ja-JP" altLang="en-US" dirty="0"/>
              <a:t>食・農業の分野を俯瞰した</a:t>
            </a:r>
            <a:r>
              <a:rPr lang="en-US" altLang="ja-JP" dirty="0"/>
              <a:t>IT</a:t>
            </a:r>
            <a:r>
              <a:rPr lang="ja-JP" altLang="en-US" dirty="0"/>
              <a:t>利活用のゴールは、食のバリューチェーンに関わるすべてのプレイヤーが共通のデータベースにアクセスし、それぞれが必要な情報をタイムリーに利活用出来るシーンの実現である</a:t>
            </a:r>
          </a:p>
        </p:txBody>
      </p:sp>
    </p:spTree>
    <p:extLst>
      <p:ext uri="{BB962C8B-B14F-4D97-AF65-F5344CB8AC3E}">
        <p14:creationId xmlns:p14="http://schemas.microsoft.com/office/powerpoint/2010/main" val="3890072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a:solidFill>
            <a:srgbClr val="1F497D"/>
          </a:solidFill>
        </p:spPr>
        <p:txBody>
          <a:bodyPr>
            <a:noAutofit/>
          </a:bodyPr>
          <a:lstStyle/>
          <a:p>
            <a:r>
              <a:rPr kumimoji="1" lang="ja-JP" altLang="en-US" sz="2800" b="1" spc="-300" dirty="0" smtClean="0">
                <a:solidFill>
                  <a:schemeClr val="bg1"/>
                </a:solidFill>
                <a:latin typeface="Meiryo UI" panose="020B0604030504040204" pitchFamily="50" charset="-128"/>
                <a:ea typeface="Meiryo UI" panose="020B0604030504040204" pitchFamily="50" charset="-128"/>
              </a:rPr>
              <a:t>参考：</a:t>
            </a:r>
            <a:r>
              <a:rPr kumimoji="1" lang="en-US" altLang="ja-JP" sz="2800" b="1" spc="-300" dirty="0" err="1" smtClean="0">
                <a:solidFill>
                  <a:schemeClr val="bg1"/>
                </a:solidFill>
                <a:latin typeface="Meiryo UI" panose="020B0604030504040204" pitchFamily="50" charset="-128"/>
                <a:ea typeface="Meiryo UI" panose="020B0604030504040204" pitchFamily="50" charset="-128"/>
              </a:rPr>
              <a:t>Uberification</a:t>
            </a:r>
            <a:r>
              <a:rPr lang="ja-JP" altLang="en-US" sz="2800" b="1" spc="-300" dirty="0">
                <a:solidFill>
                  <a:schemeClr val="bg1"/>
                </a:solidFill>
                <a:latin typeface="Meiryo UI" panose="020B0604030504040204" pitchFamily="50" charset="-128"/>
                <a:ea typeface="Meiryo UI" panose="020B0604030504040204" pitchFamily="50" charset="-128"/>
              </a:rPr>
              <a:t>（</a:t>
            </a:r>
            <a:r>
              <a:rPr kumimoji="1" lang="ja-JP" altLang="en-US" sz="2800" b="1" spc="-300" dirty="0" smtClean="0">
                <a:solidFill>
                  <a:schemeClr val="bg1"/>
                </a:solidFill>
                <a:latin typeface="Meiryo UI" panose="020B0604030504040204" pitchFamily="50" charset="-128"/>
                <a:ea typeface="Meiryo UI" panose="020B0604030504040204" pitchFamily="50" charset="-128"/>
              </a:rPr>
              <a:t>ウーバリフィケーション）／シェア経済</a:t>
            </a:r>
            <a:r>
              <a:rPr kumimoji="1" lang="en-US" altLang="ja-JP" sz="2800" b="1" spc="-150" dirty="0" smtClean="0">
                <a:solidFill>
                  <a:schemeClr val="bg1"/>
                </a:solidFill>
                <a:latin typeface="Meiryo UI" panose="020B0604030504040204" pitchFamily="50" charset="-128"/>
                <a:ea typeface="Meiryo UI" panose="020B0604030504040204" pitchFamily="50" charset="-128"/>
              </a:rPr>
              <a:t/>
            </a:r>
            <a:br>
              <a:rPr kumimoji="1" lang="en-US" altLang="ja-JP" sz="2800" b="1" spc="-150" dirty="0" smtClean="0">
                <a:solidFill>
                  <a:schemeClr val="bg1"/>
                </a:solidFill>
                <a:latin typeface="Meiryo UI" panose="020B0604030504040204" pitchFamily="50" charset="-128"/>
                <a:ea typeface="Meiryo UI" panose="020B0604030504040204" pitchFamily="50" charset="-128"/>
              </a:rPr>
            </a:br>
            <a:r>
              <a:rPr lang="ja-JP" altLang="en-US" sz="2800" b="1" spc="-150" dirty="0" smtClean="0">
                <a:solidFill>
                  <a:schemeClr val="bg1"/>
                </a:solidFill>
                <a:latin typeface="Meiryo UI" panose="020B0604030504040204" pitchFamily="50" charset="-128"/>
                <a:ea typeface="Meiryo UI" panose="020B0604030504040204" pitchFamily="50" charset="-128"/>
              </a:rPr>
              <a:t>と</a:t>
            </a:r>
            <a:r>
              <a:rPr lang="en-US" altLang="ja-JP" sz="2800" b="1" spc="-150" dirty="0" err="1" smtClean="0">
                <a:solidFill>
                  <a:schemeClr val="bg1"/>
                </a:solidFill>
                <a:latin typeface="Meiryo UI" panose="020B0604030504040204" pitchFamily="50" charset="-128"/>
                <a:ea typeface="Meiryo UI" panose="020B0604030504040204" pitchFamily="50" charset="-128"/>
              </a:rPr>
              <a:t>Nober</a:t>
            </a:r>
            <a:r>
              <a:rPr lang="ja-JP" altLang="en-US" sz="2800" b="1" spc="-150" dirty="0" smtClean="0">
                <a:solidFill>
                  <a:schemeClr val="bg1"/>
                </a:solidFill>
                <a:latin typeface="Meiryo UI" panose="020B0604030504040204" pitchFamily="50" charset="-128"/>
                <a:ea typeface="Meiryo UI" panose="020B0604030504040204" pitchFamily="50" charset="-128"/>
              </a:rPr>
              <a:t>（ノーバ、農場）</a:t>
            </a:r>
            <a:endParaRPr kumimoji="1" lang="ja-JP" altLang="en-US" sz="2800" b="1" spc="-150" dirty="0">
              <a:solidFill>
                <a:schemeClr val="bg1"/>
              </a:solid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sz="half" idx="1"/>
          </p:nvPr>
        </p:nvSpPr>
        <p:spPr/>
        <p:txBody>
          <a:bodyPr>
            <a:normAutofit fontScale="62500" lnSpcReduction="20000"/>
          </a:bodyPr>
          <a:lstStyle/>
          <a:p>
            <a:pPr>
              <a:lnSpc>
                <a:spcPct val="120000"/>
              </a:lnSpc>
            </a:pPr>
            <a:r>
              <a:rPr lang="ja-JP" altLang="en-US" dirty="0" smtClean="0">
                <a:latin typeface="Meiryo UI" panose="020B0604030504040204" pitchFamily="50" charset="-128"/>
                <a:ea typeface="Meiryo UI" panose="020B0604030504040204" pitchFamily="50" charset="-128"/>
              </a:rPr>
              <a:t>近年、「</a:t>
            </a:r>
            <a:r>
              <a:rPr lang="ja-JP" altLang="en-US" dirty="0">
                <a:latin typeface="Meiryo UI" panose="020B0604030504040204" pitchFamily="50" charset="-128"/>
                <a:ea typeface="Meiryo UI" panose="020B0604030504040204" pitchFamily="50" charset="-128"/>
              </a:rPr>
              <a:t>シェア」を価値観と</a:t>
            </a:r>
            <a:r>
              <a:rPr lang="ja-JP" altLang="en-US" dirty="0" smtClean="0">
                <a:latin typeface="Meiryo UI" panose="020B0604030504040204" pitchFamily="50" charset="-128"/>
                <a:ea typeface="Meiryo UI" panose="020B0604030504040204" pitchFamily="50" charset="-128"/>
              </a:rPr>
              <a:t>するサービス</a:t>
            </a:r>
            <a:r>
              <a:rPr lang="ja-JP" altLang="en-US" dirty="0">
                <a:latin typeface="Meiryo UI" panose="020B0604030504040204" pitchFamily="50" charset="-128"/>
                <a:ea typeface="Meiryo UI" panose="020B0604030504040204" pitchFamily="50" charset="-128"/>
              </a:rPr>
              <a:t>がいくつも</a:t>
            </a:r>
            <a:r>
              <a:rPr lang="ja-JP" altLang="en-US" dirty="0" smtClean="0">
                <a:latin typeface="Meiryo UI" panose="020B0604030504040204" pitchFamily="50" charset="-128"/>
                <a:ea typeface="Meiryo UI" panose="020B0604030504040204" pitchFamily="50" charset="-128"/>
              </a:rPr>
              <a:t>登場</a:t>
            </a:r>
            <a:endParaRPr lang="en-US" altLang="ja-JP" dirty="0" smtClean="0">
              <a:latin typeface="Meiryo UI" panose="020B0604030504040204" pitchFamily="50" charset="-128"/>
              <a:ea typeface="Meiryo UI" panose="020B0604030504040204" pitchFamily="50" charset="-128"/>
            </a:endParaRPr>
          </a:p>
          <a:p>
            <a:pPr lvl="2">
              <a:lnSpc>
                <a:spcPct val="120000"/>
              </a:lnSpc>
            </a:pPr>
            <a:endParaRPr lang="en-US" altLang="ja-JP" dirty="0" smtClean="0">
              <a:latin typeface="Meiryo UI" panose="020B0604030504040204" pitchFamily="50" charset="-128"/>
              <a:ea typeface="Meiryo UI" panose="020B0604030504040204" pitchFamily="50" charset="-128"/>
            </a:endParaRPr>
          </a:p>
          <a:p>
            <a:pPr>
              <a:lnSpc>
                <a:spcPct val="120000"/>
              </a:lnSpc>
            </a:pPr>
            <a:r>
              <a:rPr lang="ja-JP" altLang="en-US" dirty="0" smtClean="0">
                <a:latin typeface="Meiryo UI" panose="020B0604030504040204" pitchFamily="50" charset="-128"/>
                <a:ea typeface="Meiryo UI" panose="020B0604030504040204" pitchFamily="50" charset="-128"/>
              </a:rPr>
              <a:t>例：</a:t>
            </a:r>
            <a:r>
              <a:rPr lang="en-US" altLang="ja-JP" dirty="0" smtClean="0">
                <a:latin typeface="Meiryo UI" panose="020B0604030504040204" pitchFamily="50" charset="-128"/>
                <a:ea typeface="Meiryo UI" panose="020B0604030504040204" pitchFamily="50" charset="-128"/>
              </a:rPr>
              <a:t>Uber</a:t>
            </a:r>
            <a:r>
              <a:rPr lang="ja-JP" altLang="en-US" dirty="0" smtClean="0">
                <a:latin typeface="Meiryo UI" panose="020B0604030504040204" pitchFamily="50" charset="-128"/>
                <a:ea typeface="Meiryo UI" panose="020B0604030504040204" pitchFamily="50" charset="-128"/>
              </a:rPr>
              <a:t>（ウーバー）</a:t>
            </a:r>
            <a:endParaRPr lang="en-US" altLang="ja-JP" dirty="0" smtClean="0">
              <a:latin typeface="Meiryo UI" panose="020B0604030504040204" pitchFamily="50" charset="-128"/>
              <a:ea typeface="Meiryo UI" panose="020B0604030504040204" pitchFamily="50" charset="-128"/>
            </a:endParaRPr>
          </a:p>
          <a:p>
            <a:pPr lvl="1">
              <a:lnSpc>
                <a:spcPct val="120000"/>
              </a:lnSpc>
            </a:pPr>
            <a:r>
              <a:rPr lang="ja-JP" altLang="en-US" dirty="0" smtClean="0">
                <a:latin typeface="Meiryo UI" panose="020B0604030504040204" pitchFamily="50" charset="-128"/>
                <a:ea typeface="Meiryo UI" panose="020B0604030504040204" pitchFamily="50" charset="-128"/>
              </a:rPr>
              <a:t>スマホアプリ</a:t>
            </a:r>
            <a:r>
              <a:rPr lang="ja-JP" altLang="en-US" dirty="0">
                <a:latin typeface="Meiryo UI" panose="020B0604030504040204" pitchFamily="50" charset="-128"/>
                <a:ea typeface="Meiryo UI" panose="020B0604030504040204" pitchFamily="50" charset="-128"/>
              </a:rPr>
              <a:t>による予約システムや事前登録によるクレジットカード決済などを利用</a:t>
            </a:r>
            <a:r>
              <a:rPr lang="ja-JP" altLang="en-US" dirty="0" smtClean="0">
                <a:latin typeface="Meiryo UI" panose="020B0604030504040204" pitchFamily="50" charset="-128"/>
                <a:ea typeface="Meiryo UI" panose="020B0604030504040204" pitchFamily="50" charset="-128"/>
              </a:rPr>
              <a:t>したタクシー配車サービス</a:t>
            </a:r>
            <a:endParaRPr lang="en-US" altLang="ja-JP" dirty="0" smtClean="0">
              <a:latin typeface="Meiryo UI" panose="020B0604030504040204" pitchFamily="50" charset="-128"/>
              <a:ea typeface="Meiryo UI" panose="020B0604030504040204" pitchFamily="50" charset="-128"/>
            </a:endParaRPr>
          </a:p>
          <a:p>
            <a:pPr lvl="1">
              <a:lnSpc>
                <a:spcPct val="120000"/>
              </a:lnSpc>
            </a:pPr>
            <a:r>
              <a:rPr lang="en-US" altLang="ja-JP" dirty="0" err="1" smtClean="0">
                <a:latin typeface="Meiryo UI" panose="020B0604030504040204" pitchFamily="50" charset="-128"/>
                <a:ea typeface="Meiryo UI" panose="020B0604030504040204" pitchFamily="50" charset="-128"/>
              </a:rPr>
              <a:t>uberX</a:t>
            </a:r>
            <a:r>
              <a:rPr lang="ja-JP" altLang="en-US" dirty="0" smtClean="0">
                <a:latin typeface="Meiryo UI" panose="020B0604030504040204" pitchFamily="50" charset="-128"/>
                <a:ea typeface="Meiryo UI" panose="020B0604030504040204" pitchFamily="50" charset="-128"/>
              </a:rPr>
              <a:t>：　一般車・ドライバーの時間と空間を有効活用</a:t>
            </a:r>
            <a:endParaRPr lang="en-US" altLang="ja-JP" dirty="0" smtClean="0">
              <a:latin typeface="Meiryo UI" panose="020B0604030504040204" pitchFamily="50" charset="-128"/>
              <a:ea typeface="Meiryo UI" panose="020B0604030504040204" pitchFamily="50" charset="-128"/>
            </a:endParaRPr>
          </a:p>
          <a:p>
            <a:pPr lvl="1">
              <a:lnSpc>
                <a:spcPct val="120000"/>
              </a:lnSpc>
            </a:pPr>
            <a:r>
              <a:rPr lang="ja-JP" altLang="en-US" dirty="0" smtClean="0">
                <a:latin typeface="Meiryo UI" panose="020B0604030504040204" pitchFamily="50" charset="-128"/>
                <a:ea typeface="Meiryo UI" panose="020B0604030504040204" pitchFamily="50" charset="-128"/>
              </a:rPr>
              <a:t>運転者と乗客を識別し、マッチングし、</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双方向評価をする</a:t>
            </a:r>
            <a:endParaRPr lang="en-US" altLang="ja-JP" dirty="0" smtClean="0">
              <a:latin typeface="Meiryo UI" panose="020B0604030504040204" pitchFamily="50" charset="-128"/>
              <a:ea typeface="Meiryo UI" panose="020B0604030504040204" pitchFamily="50" charset="-128"/>
            </a:endParaRPr>
          </a:p>
          <a:p>
            <a:pPr lvl="3">
              <a:lnSpc>
                <a:spcPct val="120000"/>
              </a:lnSpc>
            </a:pPr>
            <a:endParaRPr lang="en-US" altLang="ja-JP" dirty="0" smtClean="0">
              <a:latin typeface="Meiryo UI" panose="020B0604030504040204" pitchFamily="50" charset="-128"/>
              <a:ea typeface="Meiryo UI" panose="020B0604030504040204" pitchFamily="50" charset="-128"/>
            </a:endParaRPr>
          </a:p>
          <a:p>
            <a:pPr>
              <a:lnSpc>
                <a:spcPct val="120000"/>
              </a:lnSpc>
            </a:pPr>
            <a:r>
              <a:rPr lang="ja-JP" altLang="en-US" dirty="0" smtClean="0">
                <a:latin typeface="Meiryo UI" panose="020B0604030504040204" pitchFamily="50" charset="-128"/>
                <a:ea typeface="Meiryo UI" panose="020B0604030504040204" pitchFamily="50" charset="-128"/>
              </a:rPr>
              <a:t>例：</a:t>
            </a:r>
            <a:r>
              <a:rPr lang="en-US" altLang="ja-JP" dirty="0" smtClean="0">
                <a:latin typeface="Meiryo UI" panose="020B0604030504040204" pitchFamily="50" charset="-128"/>
                <a:ea typeface="Meiryo UI" panose="020B0604030504040204" pitchFamily="50" charset="-128"/>
              </a:rPr>
              <a:t>Airbnb</a:t>
            </a:r>
            <a:r>
              <a:rPr lang="ja-JP" altLang="en-US" dirty="0" smtClean="0">
                <a:latin typeface="Meiryo UI" panose="020B0604030504040204" pitchFamily="50" charset="-128"/>
                <a:ea typeface="Meiryo UI" panose="020B0604030504040204" pitchFamily="50" charset="-128"/>
              </a:rPr>
              <a:t>（エアビーアンドビー）</a:t>
            </a:r>
            <a:endParaRPr lang="en-US" altLang="ja-JP" dirty="0" smtClean="0">
              <a:latin typeface="Meiryo UI" panose="020B0604030504040204" pitchFamily="50" charset="-128"/>
              <a:ea typeface="Meiryo UI" panose="020B0604030504040204" pitchFamily="50" charset="-128"/>
            </a:endParaRPr>
          </a:p>
          <a:p>
            <a:pPr lvl="1">
              <a:lnSpc>
                <a:spcPct val="120000"/>
              </a:lnSpc>
            </a:pPr>
            <a:r>
              <a:rPr lang="ja-JP" altLang="en-US" dirty="0" smtClean="0">
                <a:latin typeface="Meiryo UI" panose="020B0604030504040204" pitchFamily="50" charset="-128"/>
                <a:ea typeface="Meiryo UI" panose="020B0604030504040204" pitchFamily="50" charset="-128"/>
              </a:rPr>
              <a:t>一般人の所有する空き部屋や空間を活用した宿泊予約サービス</a:t>
            </a:r>
            <a:endParaRPr lang="en-US" altLang="ja-JP" dirty="0" smtClean="0">
              <a:latin typeface="Meiryo UI" panose="020B0604030504040204" pitchFamily="50" charset="-128"/>
              <a:ea typeface="Meiryo UI" panose="020B0604030504040204" pitchFamily="50" charset="-128"/>
            </a:endParaRPr>
          </a:p>
          <a:p>
            <a:pPr lvl="1">
              <a:lnSpc>
                <a:spcPct val="120000"/>
              </a:lnSpc>
            </a:pPr>
            <a:r>
              <a:rPr lang="ja-JP" altLang="en-US" dirty="0" smtClean="0">
                <a:latin typeface="Meiryo UI" panose="020B0604030504040204" pitchFamily="50" charset="-128"/>
                <a:ea typeface="Meiryo UI" panose="020B0604030504040204" pitchFamily="50" charset="-128"/>
              </a:rPr>
              <a:t>宿泊場所提供者と宿泊者を識別し、</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マッチングし、</a:t>
            </a:r>
            <a:r>
              <a:rPr lang="ja-JP" altLang="en-US" dirty="0">
                <a:latin typeface="Meiryo UI" panose="020B0604030504040204" pitchFamily="50" charset="-128"/>
                <a:ea typeface="Meiryo UI" panose="020B0604030504040204" pitchFamily="50" charset="-128"/>
              </a:rPr>
              <a:t>双方向</a:t>
            </a:r>
            <a:r>
              <a:rPr lang="ja-JP" altLang="en-US" dirty="0" smtClean="0">
                <a:latin typeface="Meiryo UI" panose="020B0604030504040204" pitchFamily="50" charset="-128"/>
                <a:ea typeface="Meiryo UI" panose="020B0604030504040204" pitchFamily="50" charset="-128"/>
              </a:rPr>
              <a:t>評価をする</a:t>
            </a:r>
            <a:endParaRPr lang="en-US" altLang="ja-JP" dirty="0" smtClean="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sz="half" idx="2"/>
          </p:nvPr>
        </p:nvSpPr>
        <p:spPr/>
        <p:txBody>
          <a:bodyPr>
            <a:normAutofit fontScale="62500" lnSpcReduction="20000"/>
          </a:bodyPr>
          <a:lstStyle/>
          <a:p>
            <a:pPr>
              <a:lnSpc>
                <a:spcPct val="120000"/>
              </a:lnSpc>
            </a:pPr>
            <a:r>
              <a:rPr kumimoji="1" lang="ja-JP" altLang="en-US" dirty="0" smtClean="0">
                <a:latin typeface="Meiryo UI" panose="020B0604030504040204" pitchFamily="50" charset="-128"/>
                <a:ea typeface="Meiryo UI" panose="020B0604030504040204" pitchFamily="50" charset="-128"/>
              </a:rPr>
              <a:t>先進事例は、これまで十分に活用されていなかったものを識別（区別）し、</a:t>
            </a:r>
            <a:r>
              <a:rPr kumimoji="1" lang="en-US" altLang="ja-JP" dirty="0" smtClean="0">
                <a:latin typeface="Meiryo UI" panose="020B0604030504040204" pitchFamily="50" charset="-128"/>
                <a:ea typeface="Meiryo UI" panose="020B0604030504040204" pitchFamily="50" charset="-128"/>
              </a:rPr>
              <a:t/>
            </a:r>
            <a:br>
              <a:rPr kumimoji="1" lang="en-US" altLang="ja-JP" dirty="0" smtClean="0">
                <a:latin typeface="Meiryo UI" panose="020B0604030504040204" pitchFamily="50" charset="-128"/>
                <a:ea typeface="Meiryo UI" panose="020B0604030504040204" pitchFamily="50" charset="-128"/>
              </a:rPr>
            </a:br>
            <a:r>
              <a:rPr kumimoji="1" lang="ja-JP" altLang="en-US" dirty="0" smtClean="0">
                <a:latin typeface="Meiryo UI" panose="020B0604030504040204" pitchFamily="50" charset="-128"/>
                <a:ea typeface="Meiryo UI" panose="020B0604030504040204" pitchFamily="50" charset="-128"/>
              </a:rPr>
              <a:t>それぞれ双方向に評価情報を付加することで、これまでにない</a:t>
            </a:r>
            <a:r>
              <a:rPr lang="ja-JP" altLang="en-US" dirty="0" smtClean="0">
                <a:latin typeface="Meiryo UI" panose="020B0604030504040204" pitchFamily="50" charset="-128"/>
                <a:ea typeface="Meiryo UI" panose="020B0604030504040204" pitchFamily="50" charset="-128"/>
              </a:rPr>
              <a:t>マッチングを生んでいる</a:t>
            </a:r>
            <a:endParaRPr kumimoji="1" lang="en-US" altLang="ja-JP" dirty="0" smtClean="0">
              <a:latin typeface="Meiryo UI" panose="020B0604030504040204" pitchFamily="50" charset="-128"/>
              <a:ea typeface="Meiryo UI" panose="020B0604030504040204" pitchFamily="50" charset="-128"/>
            </a:endParaRPr>
          </a:p>
          <a:p>
            <a:pPr lvl="2">
              <a:lnSpc>
                <a:spcPct val="120000"/>
              </a:lnSpc>
            </a:pPr>
            <a:endParaRPr kumimoji="1" lang="en-US" altLang="ja-JP" dirty="0" smtClean="0">
              <a:latin typeface="Meiryo UI" panose="020B0604030504040204" pitchFamily="50" charset="-128"/>
              <a:ea typeface="Meiryo UI" panose="020B0604030504040204" pitchFamily="50" charset="-128"/>
            </a:endParaRPr>
          </a:p>
          <a:p>
            <a:pPr>
              <a:lnSpc>
                <a:spcPct val="120000"/>
              </a:lnSpc>
            </a:pPr>
            <a:r>
              <a:rPr kumimoji="1" lang="ja-JP" altLang="en-US" dirty="0" smtClean="0">
                <a:latin typeface="Meiryo UI" panose="020B0604030504040204" pitchFamily="50" charset="-128"/>
                <a:ea typeface="Meiryo UI" panose="020B0604030504040204" pitchFamily="50" charset="-128"/>
              </a:rPr>
              <a:t>農産物も、いままで消費者の選択肢にはなっていなかった「品種」をより細かく識別し、消費者とマッチングし、双方向に評価情報を付加することで、新たな流通が生まれるのではないか</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9493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235744" y="188640"/>
            <a:ext cx="8728464" cy="545463"/>
          </a:xfrm>
          <a:prstGeom prst="rect">
            <a:avLst/>
          </a:prstGeom>
          <a:solidFill>
            <a:schemeClr val="tx2"/>
          </a:solidFill>
          <a:ln>
            <a:solidFill>
              <a:schemeClr val="tx1"/>
            </a:solidFill>
          </a:ln>
        </p:spPr>
        <p:txBody>
          <a:bodyPr wrap="square" rtlCol="0" anchor="ctr" anchorCtr="0">
            <a:noAutofit/>
          </a:bodyPr>
          <a:lstStyle/>
          <a:p>
            <a:pPr algn="ct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によって農業のイノベーションを</a:t>
            </a: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起こす</a:t>
            </a:r>
            <a:endPar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0" name="表 19"/>
          <p:cNvGraphicFramePr>
            <a:graphicFrameLocks noGrp="1"/>
          </p:cNvGraphicFramePr>
          <p:nvPr>
            <p:extLst>
              <p:ext uri="{D42A27DB-BD31-4B8C-83A1-F6EECF244321}">
                <p14:modId xmlns:p14="http://schemas.microsoft.com/office/powerpoint/2010/main" val="3034804676"/>
              </p:ext>
            </p:extLst>
          </p:nvPr>
        </p:nvGraphicFramePr>
        <p:xfrm>
          <a:off x="260963" y="3184007"/>
          <a:ext cx="8728464" cy="3507744"/>
        </p:xfrm>
        <a:graphic>
          <a:graphicData uri="http://schemas.openxmlformats.org/drawingml/2006/table">
            <a:tbl>
              <a:tblPr firstRow="1" bandRow="1">
                <a:tableStyleId>{5C22544A-7EE6-4342-B048-85BDC9FD1C3A}</a:tableStyleId>
              </a:tblPr>
              <a:tblGrid>
                <a:gridCol w="8728464"/>
              </a:tblGrid>
              <a:tr h="495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b="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2800" b="0" dirty="0" smtClean="0">
                          <a:latin typeface="Meiryo UI" panose="020B0604030504040204" pitchFamily="50" charset="-128"/>
                          <a:ea typeface="Meiryo UI" panose="020B0604030504040204" pitchFamily="50" charset="-128"/>
                          <a:cs typeface="Meiryo UI" panose="020B0604030504040204" pitchFamily="50" charset="-128"/>
                        </a:rPr>
                        <a:t>提案</a:t>
                      </a:r>
                      <a:endParaRPr kumimoji="1" lang="en-US" altLang="ja-JP" sz="2000" b="0" dirty="0" smtClean="0">
                        <a:latin typeface="Meiryo UI" panose="020B0604030504040204" pitchFamily="50" charset="-128"/>
                        <a:ea typeface="Meiryo UI" panose="020B0604030504040204" pitchFamily="50" charset="-128"/>
                        <a:cs typeface="Meiryo UI" panose="020B0604030504040204" pitchFamily="50" charset="-128"/>
                      </a:endParaRPr>
                    </a:p>
                  </a:txBody>
                  <a:tcPr/>
                </a:tc>
              </a:tr>
              <a:tr h="2989584">
                <a:tc>
                  <a:txBody>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生産物に対する</a:t>
                      </a:r>
                      <a:r>
                        <a:rPr kumimoji="1" lang="ja-JP" altLang="en-US" sz="2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情報体系を整理</a:t>
                      </a: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し、</a:t>
                      </a:r>
                      <a:r>
                        <a:rPr kumimoji="1" lang="ja-JP" altLang="en-US" sz="2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オープンな仕組み</a:t>
                      </a: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を作る。</a:t>
                      </a:r>
                      <a:endPar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生産コード</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品種情報</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、平成</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年度から開始される</a:t>
                      </a:r>
                      <a:r>
                        <a:rPr kumimoji="1" lang="ja-JP" altLang="en-US" sz="20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機能性野菜表示</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等を付加）</a:t>
                      </a:r>
                      <a:endPar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生産者、消費者間の</a:t>
                      </a:r>
                      <a:r>
                        <a:rPr kumimoji="1" lang="ja-JP" altLang="en-US" sz="2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双方向情報流通</a:t>
                      </a: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を実現する仕組みとする</a:t>
                      </a:r>
                    </a:p>
                    <a:p>
                      <a:endPar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流通機構へもオープンとし、きめ細かな新しい流通に寄与。</a:t>
                      </a:r>
                    </a:p>
                    <a:p>
                      <a:endPar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食材活用情報サイトへもオープンとし新しいサービス展開に寄与</a:t>
                      </a:r>
                      <a:endPar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
        <p:nvSpPr>
          <p:cNvPr id="10" name="正方形/長方形 9"/>
          <p:cNvSpPr/>
          <p:nvPr/>
        </p:nvSpPr>
        <p:spPr>
          <a:xfrm>
            <a:off x="107504" y="904736"/>
            <a:ext cx="9036496" cy="2000548"/>
          </a:xfrm>
          <a:prstGeom prst="rect">
            <a:avLst/>
          </a:prstGeom>
          <a:solidFill>
            <a:schemeClr val="accent5">
              <a:lumMod val="20000"/>
              <a:lumOff val="80000"/>
            </a:schemeClr>
          </a:solidFill>
        </p:spPr>
        <p:txBody>
          <a:bodyPr wrap="square">
            <a:spAutoFit/>
          </a:bodyPr>
          <a:lstStyle/>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・農家は</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IT</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武装しているのに</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IT</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を活用しているという実感がない。</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（約</a:t>
            </a:r>
            <a:r>
              <a:rPr lang="en-US" altLang="ja-JP" dirty="0">
                <a:latin typeface="Meiryo UI" panose="020B0604030504040204" pitchFamily="50" charset="-128"/>
                <a:ea typeface="Meiryo UI" panose="020B0604030504040204" pitchFamily="50" charset="-128"/>
                <a:cs typeface="Meiryo UI" panose="020B0604030504040204" pitchFamily="50" charset="-128"/>
              </a:rPr>
              <a:t>80</a:t>
            </a:r>
            <a:r>
              <a:rPr lang="ja-JP" altLang="en-US"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は</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PC</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を、約</a:t>
            </a:r>
            <a:r>
              <a:rPr lang="en-US" altLang="ja-JP" dirty="0">
                <a:latin typeface="Meiryo UI" panose="020B0604030504040204" pitchFamily="50" charset="-128"/>
                <a:ea typeface="Meiryo UI" panose="020B0604030504040204" pitchFamily="50" charset="-128"/>
                <a:cs typeface="Meiryo UI" panose="020B0604030504040204" pitchFamily="50" charset="-128"/>
              </a:rPr>
              <a:t>90</a:t>
            </a:r>
            <a:r>
              <a:rPr lang="ja-JP" altLang="en-US" dirty="0">
                <a:latin typeface="Meiryo UI" panose="020B0604030504040204" pitchFamily="50" charset="-128"/>
                <a:ea typeface="Meiryo UI" panose="020B0604030504040204" pitchFamily="50" charset="-128"/>
                <a:cs typeface="Meiryo UI" panose="020B0604030504040204" pitchFamily="50" charset="-128"/>
              </a:rPr>
              <a:t>％は携帯電話</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を所持</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農家が「本当に」知りたい情報が得られない</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消費者も食材に関する情報が知らされていなし、入手できない</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現在</a:t>
            </a:r>
            <a:r>
              <a:rPr lang="ja-JP" altLang="en-US"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は両者を結びつける</a:t>
            </a:r>
            <a:r>
              <a:rPr lang="en-US" altLang="ja-JP"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の仕組みが無いか、機能していない</a:t>
            </a:r>
            <a:r>
              <a:rPr lang="ja-JP" altLang="en-US" sz="2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下矢印 8"/>
          <p:cNvSpPr/>
          <p:nvPr/>
        </p:nvSpPr>
        <p:spPr>
          <a:xfrm>
            <a:off x="2195736" y="1631186"/>
            <a:ext cx="43204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2</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5076056" y="1304747"/>
            <a:ext cx="3528392" cy="523220"/>
          </a:xfrm>
          <a:prstGeom prst="rect">
            <a:avLst/>
          </a:prstGeom>
          <a:noFill/>
          <a:ln>
            <a:solidFill>
              <a:schemeClr val="accent1"/>
            </a:solidFill>
          </a:ln>
        </p:spPr>
        <p:txBody>
          <a:bodyPr wrap="square" rtlCol="0">
            <a:spAutoFit/>
          </a:bodyPr>
          <a:lstStyle/>
          <a:p>
            <a:r>
              <a:rPr kumimoji="1" lang="ja-JP" altLang="en-US" sz="1400" dirty="0" smtClean="0"/>
              <a:t>農水省「農業分野における</a:t>
            </a:r>
            <a:r>
              <a:rPr kumimoji="1" lang="en-US" altLang="ja-JP" sz="1400" dirty="0" smtClean="0"/>
              <a:t>IT</a:t>
            </a:r>
            <a:r>
              <a:rPr kumimoji="1" lang="ja-JP" altLang="en-US" sz="1400" dirty="0" smtClean="0"/>
              <a:t>利活用に関する</a:t>
            </a:r>
            <a:endParaRPr kumimoji="1" lang="en-US" altLang="ja-JP" sz="1400" dirty="0" smtClean="0"/>
          </a:p>
          <a:p>
            <a:r>
              <a:rPr kumimoji="1" lang="ja-JP" altLang="en-US" sz="1400" dirty="0" smtClean="0"/>
              <a:t>意識・意向調査結果」（</a:t>
            </a:r>
            <a:r>
              <a:rPr kumimoji="1" lang="en-US" altLang="ja-JP" sz="1400" dirty="0" smtClean="0"/>
              <a:t>2012</a:t>
            </a:r>
            <a:r>
              <a:rPr lang="ja-JP" altLang="en-US" sz="1400" dirty="0" smtClean="0"/>
              <a:t>年</a:t>
            </a:r>
            <a:r>
              <a:rPr lang="en-US" altLang="ja-JP" sz="1400" dirty="0" smtClean="0"/>
              <a:t>9</a:t>
            </a:r>
            <a:r>
              <a:rPr lang="ja-JP" altLang="en-US" sz="1400" dirty="0" smtClean="0"/>
              <a:t>月</a:t>
            </a:r>
            <a:r>
              <a:rPr lang="en-US" altLang="ja-JP" sz="1400" dirty="0" smtClean="0"/>
              <a:t>28</a:t>
            </a:r>
            <a:r>
              <a:rPr lang="ja-JP" altLang="en-US" sz="1400" dirty="0" smtClean="0"/>
              <a:t>日公表）</a:t>
            </a:r>
            <a:endParaRPr kumimoji="1" lang="ja-JP" altLang="en-US" sz="1400" dirty="0"/>
          </a:p>
        </p:txBody>
      </p:sp>
    </p:spTree>
    <p:extLst>
      <p:ext uri="{BB962C8B-B14F-4D97-AF65-F5344CB8AC3E}">
        <p14:creationId xmlns:p14="http://schemas.microsoft.com/office/powerpoint/2010/main" val="1388833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3939569" y="1700808"/>
            <a:ext cx="1224136" cy="3816424"/>
          </a:xfrm>
          <a:prstGeom prst="roundRect">
            <a:avLst>
              <a:gd name="adj" fmla="val 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・双方</a:t>
            </a:r>
            <a:r>
              <a:rPr lang="ja-JP" altLang="en-US" sz="2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思いが伝わっていない。</a:t>
            </a:r>
            <a:endParaRPr lang="en-US" altLang="ja-JP" sz="2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・情報の双方向性の実現が必要</a:t>
            </a:r>
            <a:endParaRPr lang="en-US" altLang="ja-JP" sz="20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71600" y="1028635"/>
            <a:ext cx="2448272" cy="400110"/>
          </a:xfrm>
          <a:prstGeom prst="rect">
            <a:avLst/>
          </a:prstGeom>
          <a:noFill/>
        </p:spPr>
        <p:txBody>
          <a:bodyPr wrap="square" rtlCol="0">
            <a:spAutoFit/>
          </a:bodyPr>
          <a:lstStyle/>
          <a:p>
            <a:r>
              <a:rPr kumimoji="1" lang="ja-JP" altLang="en-US" sz="2000" dirty="0" smtClean="0"/>
              <a:t>生産者の声</a:t>
            </a:r>
            <a:endParaRPr kumimoji="1" lang="ja-JP" altLang="en-US" sz="2000" dirty="0"/>
          </a:p>
        </p:txBody>
      </p:sp>
      <p:sp>
        <p:nvSpPr>
          <p:cNvPr id="14" name="テキスト ボックス 13"/>
          <p:cNvSpPr txBox="1"/>
          <p:nvPr/>
        </p:nvSpPr>
        <p:spPr>
          <a:xfrm>
            <a:off x="179511" y="139362"/>
            <a:ext cx="8714382" cy="545463"/>
          </a:xfrm>
          <a:prstGeom prst="rect">
            <a:avLst/>
          </a:prstGeom>
          <a:solidFill>
            <a:srgbClr val="1F497D"/>
          </a:solidFill>
          <a:ln>
            <a:solidFill>
              <a:schemeClr val="tx1"/>
            </a:solidFill>
          </a:ln>
        </p:spPr>
        <p:txBody>
          <a:bodyPr wrap="square" rtlCol="0" anchor="ctr" anchorCtr="0">
            <a:noAutofit/>
          </a:bodyPr>
          <a:lstStyle/>
          <a:p>
            <a:pPr algn="ct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生産者・</a:t>
            </a: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消費者が得たい伝えたい情報とは</a:t>
            </a:r>
            <a:endPar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3</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Picture 12" descr="Q:\02_イラスト\02_ライフ\02_家族\9934_0005.g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524328" y="5482530"/>
            <a:ext cx="1173371" cy="10456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Q:\02_イラスト\02_ライフ\03_人々\8895_0018.gi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75856" y="5861151"/>
            <a:ext cx="411021" cy="628195"/>
          </a:xfrm>
          <a:prstGeom prst="rect">
            <a:avLst/>
          </a:prstGeom>
          <a:noFill/>
          <a:extLst>
            <a:ext uri="{909E8E84-426E-40DD-AFC4-6F175D3DCCD1}">
              <a14:hiddenFill xmlns:a14="http://schemas.microsoft.com/office/drawing/2010/main">
                <a:solidFill>
                  <a:srgbClr val="FFFFFF"/>
                </a:solidFill>
              </a14:hiddenFill>
            </a:ext>
          </a:extLst>
        </p:spPr>
      </p:pic>
      <p:sp>
        <p:nvSpPr>
          <p:cNvPr id="4" name="左右矢印 3"/>
          <p:cNvSpPr/>
          <p:nvPr/>
        </p:nvSpPr>
        <p:spPr>
          <a:xfrm>
            <a:off x="3220582" y="2816932"/>
            <a:ext cx="2664296" cy="15841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5148064" y="987522"/>
            <a:ext cx="3730188" cy="568183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400" b="1" dirty="0" smtClean="0">
              <a:solidFill>
                <a:schemeClr val="accent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smtClean="0">
                <a:solidFill>
                  <a:schemeClr val="accent1"/>
                </a:solidFill>
                <a:latin typeface="Meiryo UI" panose="020B0604030504040204" pitchFamily="50" charset="-128"/>
                <a:ea typeface="Meiryo UI" panose="020B0604030504040204" pitchFamily="50" charset="-128"/>
                <a:cs typeface="Meiryo UI" panose="020B0604030504040204" pitchFamily="50" charset="-128"/>
              </a:rPr>
              <a:t>得たい情報</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・安くて安心な食材のありか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高付加価値品の</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ありか</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・食品</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情報（安全性、</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見分け</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方、栄養素</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、アレルギ</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メニューや調理法、価格、カロ</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リー量なと）</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・こだわり食材、特売情報他</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・産地</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ならではの食べ方や</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使い</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方</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rPr>
              <a:t>伝えたい</a:t>
            </a:r>
            <a:r>
              <a:rPr lang="ja-JP" altLang="en-US" sz="2400" b="1" dirty="0" smtClean="0">
                <a:solidFill>
                  <a:schemeClr val="accent1"/>
                </a:solidFill>
                <a:latin typeface="Meiryo UI" panose="020B0604030504040204" pitchFamily="50" charset="-128"/>
                <a:ea typeface="Meiryo UI" panose="020B0604030504040204" pitchFamily="50" charset="-128"/>
                <a:cs typeface="Meiryo UI" panose="020B0604030504040204" pitchFamily="50" charset="-128"/>
              </a:rPr>
              <a:t>情報</a:t>
            </a:r>
            <a:endParaRPr lang="en-US" altLang="ja-JP" sz="2400" b="1" dirty="0" smtClean="0">
              <a:solidFill>
                <a:schemeClr val="accent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・欲しい作物</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179511" y="836712"/>
            <a:ext cx="3760057" cy="58326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dirty="0" smtClean="0">
              <a:solidFill>
                <a:schemeClr val="tx1"/>
              </a:solidFill>
            </a:endParaRPr>
          </a:p>
          <a:p>
            <a:endParaRPr lang="en-US" altLang="ja-JP" sz="1600" dirty="0">
              <a:solidFill>
                <a:schemeClr val="tx1"/>
              </a:solidFill>
            </a:endParaRPr>
          </a:p>
          <a:p>
            <a:endParaRPr lang="en-US" altLang="ja-JP" sz="1600" dirty="0" smtClean="0">
              <a:solidFill>
                <a:schemeClr val="tx1"/>
              </a:solidFill>
            </a:endParaRPr>
          </a:p>
          <a:p>
            <a:r>
              <a:rPr lang="ja-JP" altLang="en-US" sz="2400" b="1" dirty="0" smtClean="0">
                <a:solidFill>
                  <a:schemeClr val="accent1"/>
                </a:solidFill>
                <a:latin typeface="Meiryo UI" panose="020B0604030504040204" pitchFamily="50" charset="-128"/>
                <a:ea typeface="Meiryo UI" panose="020B0604030504040204" pitchFamily="50" charset="-128"/>
                <a:cs typeface="Meiryo UI" panose="020B0604030504040204" pitchFamily="50" charset="-128"/>
              </a:rPr>
              <a:t>得たい情報</a:t>
            </a:r>
            <a:r>
              <a:rPr lang="ja-JP" altLang="en-US"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・売り先をしりたい。</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・利用の仕方を知りたい。</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・消費者</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の評価（満足度、</a:t>
            </a: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味、大きさ、鮮度、見ため）</a:t>
            </a: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・評価のフィードバック</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得て</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インセンティブの向上</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（新しい品種への取り組み</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ブランド力</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向上）</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b="1" dirty="0" smtClean="0">
              <a:solidFill>
                <a:schemeClr val="accent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b="1" dirty="0">
              <a:solidFill>
                <a:schemeClr val="accent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dirty="0" smtClean="0">
                <a:solidFill>
                  <a:schemeClr val="accent1"/>
                </a:solidFill>
                <a:latin typeface="Meiryo UI" panose="020B0604030504040204" pitchFamily="50" charset="-128"/>
                <a:ea typeface="Meiryo UI" panose="020B0604030504040204" pitchFamily="50" charset="-128"/>
                <a:cs typeface="Meiryo UI" panose="020B0604030504040204" pitchFamily="50" charset="-128"/>
              </a:rPr>
              <a:t>伝えたい情報</a:t>
            </a:r>
            <a:endParaRPr lang="ja-JP" altLang="en-US" sz="2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産地ならではの</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食方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や</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使い方</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新しい販売網を</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作りたい</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コネクタ 16"/>
          <p:cNvCxnSpPr/>
          <p:nvPr/>
        </p:nvCxnSpPr>
        <p:spPr>
          <a:xfrm flipH="1">
            <a:off x="4248670" y="3167766"/>
            <a:ext cx="576064" cy="69273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8" name="直線コネクタ 17"/>
          <p:cNvCxnSpPr/>
          <p:nvPr/>
        </p:nvCxnSpPr>
        <p:spPr>
          <a:xfrm flipH="1" flipV="1">
            <a:off x="4240425" y="3167766"/>
            <a:ext cx="624610" cy="66067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5148064" y="813527"/>
            <a:ext cx="3745829" cy="67712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0">
            <a:noAutofit/>
          </a:bodyPr>
          <a:lstStyle/>
          <a:p>
            <a:pPr marL="290513" indent="-290513" algn="ctr" defTabSz="457200">
              <a:lnSpc>
                <a:spcPct val="95000"/>
              </a:lnSpc>
              <a:spcBef>
                <a:spcPct val="20000"/>
              </a:spcBef>
              <a:spcAft>
                <a:spcPct val="10000"/>
              </a:spcAft>
              <a:buClr>
                <a:srgbClr val="A30B1A"/>
              </a:buClr>
              <a:defRPr/>
            </a:pPr>
            <a:r>
              <a:rPr lang="ja-JP" altLang="en-US" sz="4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消費者</a:t>
            </a:r>
            <a:endParaRPr lang="en-US" altLang="ja-JP" sz="4400"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174786" y="785043"/>
            <a:ext cx="3764782" cy="6597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marL="290513" indent="-290513" algn="ctr" defTabSz="457200">
              <a:lnSpc>
                <a:spcPct val="95000"/>
              </a:lnSpc>
              <a:spcBef>
                <a:spcPct val="20000"/>
              </a:spcBef>
              <a:spcAft>
                <a:spcPct val="10000"/>
              </a:spcAft>
              <a:buClr>
                <a:srgbClr val="A30B1A"/>
              </a:buClr>
              <a:defRPr/>
            </a:pPr>
            <a:r>
              <a:rPr lang="ja-JP" altLang="en-US" sz="4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生産者</a:t>
            </a:r>
            <a:endParaRPr lang="en-US" altLang="ja-JP" sz="4400"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719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角丸四角形 32"/>
          <p:cNvSpPr/>
          <p:nvPr/>
        </p:nvSpPr>
        <p:spPr>
          <a:xfrm>
            <a:off x="3907036" y="2310772"/>
            <a:ext cx="1711571" cy="30704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ja-JP" sz="36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3600" dirty="0" err="1" smtClean="0">
                <a:latin typeface="Meiryo UI" panose="020B0604030504040204" pitchFamily="50" charset="-128"/>
                <a:ea typeface="Meiryo UI" panose="020B0604030504040204" pitchFamily="50" charset="-128"/>
                <a:cs typeface="Meiryo UI" panose="020B0604030504040204" pitchFamily="50" charset="-128"/>
              </a:rPr>
              <a:t>Nober</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スマベジ時代の双方向評価サービス</a:t>
            </a:r>
          </a:p>
          <a:p>
            <a:pPr algn="ctr"/>
            <a:endParaRPr lang="ja-JP" altLang="en-US" sz="54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Picture 4" descr="C:\Users\tomoyuki_watanabe\AppData\Local\Microsoft\Windows\Temporary Internet Files\Content.IE5\RIKF3T2W\MC900445596[1].wm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0425" y="2550460"/>
            <a:ext cx="2234287" cy="288160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吹き出し 4"/>
          <p:cNvSpPr/>
          <p:nvPr/>
        </p:nvSpPr>
        <p:spPr>
          <a:xfrm>
            <a:off x="828488" y="1042583"/>
            <a:ext cx="2016224" cy="1378305"/>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1043608" y="1200299"/>
            <a:ext cx="1584176" cy="1200329"/>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新しい品種が作れた。　沢山出荷した。</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反応</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は？</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右矢印 9"/>
          <p:cNvSpPr/>
          <p:nvPr/>
        </p:nvSpPr>
        <p:spPr>
          <a:xfrm>
            <a:off x="2844712" y="3381091"/>
            <a:ext cx="863192" cy="398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2627784" y="2728945"/>
            <a:ext cx="1080120" cy="584775"/>
          </a:xfrm>
          <a:prstGeom prst="rect">
            <a:avLst/>
          </a:prstGeom>
          <a:solidFill>
            <a:schemeClr val="tx2">
              <a:lumMod val="40000"/>
              <a:lumOff val="60000"/>
            </a:schemeClr>
          </a:solid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ノーバに</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登録しよう</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5673984" y="2780927"/>
            <a:ext cx="891524" cy="584775"/>
          </a:xfrm>
          <a:prstGeom prst="rect">
            <a:avLst/>
          </a:prstGeom>
          <a:solidFill>
            <a:schemeClr val="accent6">
              <a:lumMod val="60000"/>
              <a:lumOff val="40000"/>
            </a:schemeClr>
          </a:solid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ノーバで調べよう</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左右矢印 14"/>
          <p:cNvSpPr/>
          <p:nvPr/>
        </p:nvSpPr>
        <p:spPr>
          <a:xfrm>
            <a:off x="5618607" y="3447002"/>
            <a:ext cx="748670" cy="3325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左矢印 15"/>
          <p:cNvSpPr/>
          <p:nvPr/>
        </p:nvSpPr>
        <p:spPr>
          <a:xfrm>
            <a:off x="5618607" y="4270574"/>
            <a:ext cx="748670" cy="3330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左矢印 27"/>
          <p:cNvSpPr/>
          <p:nvPr/>
        </p:nvSpPr>
        <p:spPr>
          <a:xfrm>
            <a:off x="2844712" y="4173873"/>
            <a:ext cx="748670" cy="3330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角丸四角形吹き出し 28"/>
          <p:cNvSpPr/>
          <p:nvPr/>
        </p:nvSpPr>
        <p:spPr>
          <a:xfrm rot="10800000">
            <a:off x="1312817" y="5492813"/>
            <a:ext cx="1814016" cy="1208832"/>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289362" y="4173873"/>
            <a:ext cx="754246" cy="646331"/>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農家</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さん</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p:cNvSpPr txBox="1"/>
          <p:nvPr/>
        </p:nvSpPr>
        <p:spPr>
          <a:xfrm>
            <a:off x="1416901" y="5602015"/>
            <a:ext cx="1750943"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やりがいがでる。もっといいものつくろう。</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p:cNvSpPr txBox="1"/>
          <p:nvPr/>
        </p:nvSpPr>
        <p:spPr>
          <a:xfrm>
            <a:off x="5707581" y="4648780"/>
            <a:ext cx="857927" cy="584775"/>
          </a:xfrm>
          <a:prstGeom prst="rect">
            <a:avLst/>
          </a:prstGeom>
          <a:solidFill>
            <a:schemeClr val="accent6">
              <a:lumMod val="60000"/>
              <a:lumOff val="40000"/>
            </a:schemeClr>
          </a:solid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感想を伝えよう</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p:cNvSpPr txBox="1"/>
          <p:nvPr/>
        </p:nvSpPr>
        <p:spPr>
          <a:xfrm>
            <a:off x="2750100" y="4603650"/>
            <a:ext cx="1080120" cy="584775"/>
          </a:xfrm>
          <a:prstGeom prst="rect">
            <a:avLst/>
          </a:prstGeom>
          <a:solidFill>
            <a:schemeClr val="tx2">
              <a:lumMod val="40000"/>
              <a:lumOff val="60000"/>
            </a:schemeClr>
          </a:solid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こんな評価がきた</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p:cNvSpPr txBox="1"/>
          <p:nvPr/>
        </p:nvSpPr>
        <p:spPr>
          <a:xfrm>
            <a:off x="3449329" y="6114927"/>
            <a:ext cx="2947404"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スマベジ：スマートベジタブル</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ボックス 25"/>
          <p:cNvSpPr txBox="1"/>
          <p:nvPr/>
        </p:nvSpPr>
        <p:spPr>
          <a:xfrm>
            <a:off x="167530" y="188640"/>
            <a:ext cx="8689996" cy="714400"/>
          </a:xfrm>
          <a:prstGeom prst="rect">
            <a:avLst/>
          </a:prstGeom>
          <a:solidFill>
            <a:schemeClr val="tx2"/>
          </a:solidFill>
          <a:ln>
            <a:solidFill>
              <a:schemeClr val="tx1"/>
            </a:solidFill>
          </a:ln>
        </p:spPr>
        <p:txBody>
          <a:bodyPr wrap="square" rtlCol="0" anchor="ctr" anchorCtr="0">
            <a:noAutofit/>
          </a:bodyPr>
          <a:lstStyle/>
          <a:p>
            <a:pPr algn="ctr"/>
            <a:r>
              <a:rPr lang="ja-JP" altLang="en-US" sz="36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双方向評価の先進サービスへ</a:t>
            </a:r>
            <a:endParaRPr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4</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0" name="直線コネクタ 29"/>
          <p:cNvCxnSpPr/>
          <p:nvPr/>
        </p:nvCxnSpPr>
        <p:spPr>
          <a:xfrm>
            <a:off x="4644008" y="3381091"/>
            <a:ext cx="0" cy="359156"/>
          </a:xfrm>
          <a:prstGeom prst="line">
            <a:avLst/>
          </a:prstGeom>
          <a:ln w="101600"/>
        </p:spPr>
        <p:style>
          <a:lnRef idx="1">
            <a:schemeClr val="accent1"/>
          </a:lnRef>
          <a:fillRef idx="0">
            <a:schemeClr val="accent1"/>
          </a:fillRef>
          <a:effectRef idx="0">
            <a:schemeClr val="accent1"/>
          </a:effectRef>
          <a:fontRef idx="minor">
            <a:schemeClr val="tx1"/>
          </a:fontRef>
        </p:style>
      </p:cxnSp>
      <p:pic>
        <p:nvPicPr>
          <p:cNvPr id="2050" name="Picture 2" descr="C:\Users\BA100\Desktop\hobby2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714" y="2380817"/>
            <a:ext cx="2355523" cy="2515220"/>
          </a:xfrm>
          <a:prstGeom prst="rect">
            <a:avLst/>
          </a:prstGeom>
          <a:noFill/>
          <a:extLst>
            <a:ext uri="{909E8E84-426E-40DD-AFC4-6F175D3DCCD1}">
              <a14:hiddenFill xmlns:a14="http://schemas.microsoft.com/office/drawing/2010/main">
                <a:solidFill>
                  <a:srgbClr val="FFFFFF"/>
                </a:solidFill>
              </a14:hiddenFill>
            </a:ext>
          </a:extLst>
        </p:spPr>
      </p:pic>
      <p:sp>
        <p:nvSpPr>
          <p:cNvPr id="14" name="雲形吹き出し 13"/>
          <p:cNvSpPr/>
          <p:nvPr/>
        </p:nvSpPr>
        <p:spPr>
          <a:xfrm rot="10800000">
            <a:off x="6476534" y="4842023"/>
            <a:ext cx="2415946" cy="1572366"/>
          </a:xfrm>
          <a:prstGeom prst="cloudCallou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6769294" y="5099264"/>
            <a:ext cx="2088232" cy="1200329"/>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皆、アノ食材は自分も使いたいって大喜び。</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dirty="0" err="1" smtClean="0">
                <a:latin typeface="Meiryo UI" panose="020B0604030504040204" pitchFamily="50" charset="-128"/>
                <a:ea typeface="Meiryo UI" panose="020B0604030504040204" pitchFamily="50" charset="-128"/>
                <a:cs typeface="Meiryo UI" panose="020B0604030504040204" pitchFamily="50" charset="-128"/>
              </a:rPr>
              <a:t>さんに</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伝えましょう</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雲形吹き出し 3"/>
          <p:cNvSpPr/>
          <p:nvPr/>
        </p:nvSpPr>
        <p:spPr>
          <a:xfrm>
            <a:off x="6463440" y="1032612"/>
            <a:ext cx="2699940" cy="1517848"/>
          </a:xfrm>
          <a:prstGeom prst="cloudCallou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6839082" y="1233871"/>
            <a:ext cx="2088232" cy="923330"/>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今度のパーティは食材にこだわり</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ましょう。</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直線コネクタ 11"/>
          <p:cNvCxnSpPr/>
          <p:nvPr/>
        </p:nvCxnSpPr>
        <p:spPr>
          <a:xfrm>
            <a:off x="4905020" y="3381091"/>
            <a:ext cx="0" cy="359156"/>
          </a:xfrm>
          <a:prstGeom prst="line">
            <a:avLst/>
          </a:prstGeom>
          <a:ln w="1016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549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344793" y="1696261"/>
            <a:ext cx="3003071" cy="3786429"/>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3200" dirty="0">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3200" dirty="0">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3200" dirty="0">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3200" dirty="0">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3200" dirty="0" smtClean="0">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3200" dirty="0">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円/楕円 42"/>
          <p:cNvSpPr/>
          <p:nvPr/>
        </p:nvSpPr>
        <p:spPr>
          <a:xfrm>
            <a:off x="4666121" y="4314619"/>
            <a:ext cx="677824" cy="7147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円/楕円 17"/>
          <p:cNvSpPr/>
          <p:nvPr/>
        </p:nvSpPr>
        <p:spPr>
          <a:xfrm>
            <a:off x="559525" y="2559954"/>
            <a:ext cx="1175202" cy="12760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円/楕円 18"/>
          <p:cNvSpPr/>
          <p:nvPr/>
        </p:nvSpPr>
        <p:spPr>
          <a:xfrm>
            <a:off x="2367281" y="2720382"/>
            <a:ext cx="677824" cy="71476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円/楕円 19"/>
          <p:cNvSpPr/>
          <p:nvPr/>
        </p:nvSpPr>
        <p:spPr>
          <a:xfrm>
            <a:off x="1570636" y="4565693"/>
            <a:ext cx="643821" cy="5657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p:cNvSpPr txBox="1"/>
          <p:nvPr/>
        </p:nvSpPr>
        <p:spPr>
          <a:xfrm>
            <a:off x="2470096" y="2833003"/>
            <a:ext cx="672572" cy="707886"/>
          </a:xfrm>
          <a:prstGeom prst="rect">
            <a:avLst/>
          </a:prstGeom>
          <a:noFill/>
        </p:spPr>
        <p:txBody>
          <a:bodyPr wrap="square" rtlCol="0">
            <a:spAutoFit/>
          </a:bodyP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C</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22"/>
          <p:cNvSpPr txBox="1"/>
          <p:nvPr/>
        </p:nvSpPr>
        <p:spPr>
          <a:xfrm>
            <a:off x="1700899" y="4454247"/>
            <a:ext cx="663496" cy="707886"/>
          </a:xfrm>
          <a:prstGeom prst="rect">
            <a:avLst/>
          </a:prstGeom>
          <a:noFill/>
        </p:spPr>
        <p:txBody>
          <a:bodyPr wrap="square" rtlCol="0">
            <a:spAutoFit/>
          </a:bodyP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右矢印 7"/>
          <p:cNvSpPr/>
          <p:nvPr/>
        </p:nvSpPr>
        <p:spPr>
          <a:xfrm>
            <a:off x="5966258" y="2720382"/>
            <a:ext cx="504056" cy="1185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p:cNvSpPr txBox="1"/>
          <p:nvPr/>
        </p:nvSpPr>
        <p:spPr>
          <a:xfrm>
            <a:off x="6876256" y="1024073"/>
            <a:ext cx="1246395"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消費</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6094129" y="4040583"/>
            <a:ext cx="2870360" cy="1477328"/>
          </a:xfrm>
          <a:prstGeom prst="rect">
            <a:avLst/>
          </a:prstGeom>
          <a:noFill/>
        </p:spPr>
        <p:txBody>
          <a:bodyPr wrap="square" rtlCol="0">
            <a:spAutoFit/>
          </a:bodyPr>
          <a:lstStyle/>
          <a:p>
            <a:r>
              <a:rPr lang="en-US" altLang="ja-JP" dirty="0" smtClean="0">
                <a:latin typeface="Meiryo UI" panose="020B0604030504040204" pitchFamily="50" charset="-128"/>
                <a:ea typeface="Meiryo UI" panose="020B0604030504040204" pitchFamily="50" charset="-128"/>
                <a:cs typeface="Meiryo UI" panose="020B0604030504040204" pitchFamily="50" charset="-128"/>
              </a:rPr>
              <a:t>X</a:t>
            </a:r>
            <a:r>
              <a:rPr lang="ja-JP" altLang="en-US" dirty="0" err="1" smtClean="0">
                <a:latin typeface="Meiryo UI" panose="020B0604030504040204" pitchFamily="50" charset="-128"/>
                <a:ea typeface="Meiryo UI" panose="020B0604030504040204" pitchFamily="50" charset="-128"/>
                <a:cs typeface="Meiryo UI" panose="020B0604030504040204" pitchFamily="50" charset="-128"/>
              </a:rPr>
              <a:t>さんは</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今日はトマトパスタ</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を作ることにした。が、</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店先では最適な品種を</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確認することは出来ず、</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トマトとして選ぶことになる。</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p:cNvSpPr txBox="1"/>
          <p:nvPr/>
        </p:nvSpPr>
        <p:spPr>
          <a:xfrm>
            <a:off x="1312400" y="1026071"/>
            <a:ext cx="1181283"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生産</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円/楕円 27"/>
          <p:cNvSpPr/>
          <p:nvPr/>
        </p:nvSpPr>
        <p:spPr>
          <a:xfrm>
            <a:off x="1634266" y="2005618"/>
            <a:ext cx="677824" cy="714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円/楕円 28"/>
          <p:cNvSpPr/>
          <p:nvPr/>
        </p:nvSpPr>
        <p:spPr>
          <a:xfrm>
            <a:off x="2304112" y="3825752"/>
            <a:ext cx="677824" cy="7147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p:cNvSpPr txBox="1"/>
          <p:nvPr/>
        </p:nvSpPr>
        <p:spPr>
          <a:xfrm>
            <a:off x="2239539" y="3946427"/>
            <a:ext cx="949289" cy="400110"/>
          </a:xfrm>
          <a:prstGeom prst="rect">
            <a:avLst/>
          </a:prstGeom>
          <a:noFill/>
        </p:spPr>
        <p:txBody>
          <a:bodyPr wrap="square" rtlCol="0">
            <a:spAutoFit/>
          </a:bodyP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D</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p:cNvSpPr txBox="1"/>
          <p:nvPr/>
        </p:nvSpPr>
        <p:spPr>
          <a:xfrm>
            <a:off x="1750739" y="2135184"/>
            <a:ext cx="720572" cy="707886"/>
          </a:xfrm>
          <a:prstGeom prst="rect">
            <a:avLst/>
          </a:prstGeom>
          <a:noFill/>
        </p:spPr>
        <p:txBody>
          <a:bodyPr wrap="square" rtlCol="0">
            <a:spAutoFit/>
          </a:bodyP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p:cNvSpPr txBox="1"/>
          <p:nvPr/>
        </p:nvSpPr>
        <p:spPr>
          <a:xfrm>
            <a:off x="4433982" y="4405330"/>
            <a:ext cx="1158652" cy="400110"/>
          </a:xfrm>
          <a:prstGeom prst="rect">
            <a:avLst/>
          </a:prstGeom>
          <a:noFill/>
        </p:spPr>
        <p:txBody>
          <a:bodyPr wrap="square" rtlCol="0">
            <a:spAutoFit/>
          </a:bodyP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D</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円/楕円 37"/>
          <p:cNvSpPr/>
          <p:nvPr/>
        </p:nvSpPr>
        <p:spPr>
          <a:xfrm>
            <a:off x="1169415" y="4067767"/>
            <a:ext cx="424293" cy="3992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p:cNvSpPr txBox="1"/>
          <p:nvPr/>
        </p:nvSpPr>
        <p:spPr>
          <a:xfrm>
            <a:off x="976428" y="4054137"/>
            <a:ext cx="856711" cy="400110"/>
          </a:xfrm>
          <a:prstGeom prst="rect">
            <a:avLst/>
          </a:prstGeom>
          <a:noFill/>
        </p:spPr>
        <p:txBody>
          <a:bodyPr wrap="square" rtlCol="0">
            <a:spAutoFit/>
          </a:bodyP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Z</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テキスト ボックス 47"/>
          <p:cNvSpPr txBox="1"/>
          <p:nvPr/>
        </p:nvSpPr>
        <p:spPr>
          <a:xfrm>
            <a:off x="224838" y="332656"/>
            <a:ext cx="8568392" cy="545463"/>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作物情報の現状</a:t>
            </a:r>
          </a:p>
        </p:txBody>
      </p:sp>
      <p:sp>
        <p:nvSpPr>
          <p:cNvPr id="30" name="テキスト ボックス 29"/>
          <p:cNvSpPr txBox="1"/>
          <p:nvPr/>
        </p:nvSpPr>
        <p:spPr>
          <a:xfrm>
            <a:off x="4341706" y="1026185"/>
            <a:ext cx="1149442"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流通</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角丸四角形 8"/>
          <p:cNvSpPr/>
          <p:nvPr/>
        </p:nvSpPr>
        <p:spPr>
          <a:xfrm>
            <a:off x="4108062" y="1779694"/>
            <a:ext cx="1582835" cy="35215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3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3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3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3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3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ja-JP" altLang="en-US" sz="3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円/楕円 50"/>
          <p:cNvSpPr/>
          <p:nvPr/>
        </p:nvSpPr>
        <p:spPr>
          <a:xfrm>
            <a:off x="6783162" y="2630089"/>
            <a:ext cx="1175202" cy="12760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971600" y="5482690"/>
            <a:ext cx="1834782" cy="523220"/>
          </a:xfrm>
          <a:prstGeom prst="rect">
            <a:avLst/>
          </a:prstGeom>
          <a:noFill/>
        </p:spPr>
        <p:txBody>
          <a:bodyPr wrap="square" rtlCol="0">
            <a:spAutoFit/>
          </a:bodyPr>
          <a:lstStyle/>
          <a:p>
            <a:r>
              <a:rPr kumimoji="1"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トマト全体</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899591" y="5988391"/>
            <a:ext cx="2583939" cy="646331"/>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生産者は品種に基づいて</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生産しているが</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円/楕円 35"/>
          <p:cNvSpPr/>
          <p:nvPr/>
        </p:nvSpPr>
        <p:spPr>
          <a:xfrm>
            <a:off x="4417432" y="1921934"/>
            <a:ext cx="1175202" cy="12760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円/楕円 36"/>
          <p:cNvSpPr/>
          <p:nvPr/>
        </p:nvSpPr>
        <p:spPr>
          <a:xfrm>
            <a:off x="4629084" y="3431718"/>
            <a:ext cx="677824" cy="714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4451430" y="3592527"/>
            <a:ext cx="1158652" cy="400110"/>
          </a:xfrm>
          <a:prstGeom prst="rect">
            <a:avLst/>
          </a:prstGeom>
          <a:noFill/>
        </p:spPr>
        <p:txBody>
          <a:bodyPr wrap="square" rtlCol="0">
            <a:spAutoFit/>
          </a:bodyP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品種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B</a:t>
            </a:r>
          </a:p>
        </p:txBody>
      </p:sp>
      <p:sp>
        <p:nvSpPr>
          <p:cNvPr id="39" name="テキスト ボックス 38"/>
          <p:cNvSpPr txBox="1"/>
          <p:nvPr/>
        </p:nvSpPr>
        <p:spPr>
          <a:xfrm>
            <a:off x="3735558" y="5849891"/>
            <a:ext cx="2838974" cy="923330"/>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流通段階</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では品種を表す</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情報</a:t>
            </a:r>
            <a:r>
              <a:rPr lang="ja-JP" altLang="en-US" dirty="0">
                <a:latin typeface="Meiryo UI" panose="020B0604030504040204" pitchFamily="50" charset="-128"/>
                <a:ea typeface="Meiryo UI" panose="020B0604030504040204" pitchFamily="50" charset="-128"/>
                <a:cs typeface="Meiryo UI" panose="020B0604030504040204" pitchFamily="50" charset="-128"/>
              </a:rPr>
              <a:t>コードが</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なくトマト</a:t>
            </a:r>
            <a:r>
              <a:rPr lang="ja-JP" altLang="en-US" dirty="0">
                <a:latin typeface="Meiryo UI" panose="020B0604030504040204" pitchFamily="50" charset="-128"/>
                <a:ea typeface="Meiryo UI" panose="020B0604030504040204" pitchFamily="50" charset="-128"/>
                <a:cs typeface="Meiryo UI" panose="020B0604030504040204" pitchFamily="50" charset="-128"/>
              </a:rPr>
              <a:t>と</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いう</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野菜名</a:t>
            </a:r>
            <a:r>
              <a:rPr lang="ja-JP" altLang="en-US" dirty="0">
                <a:latin typeface="Meiryo UI" panose="020B0604030504040204" pitchFamily="50" charset="-128"/>
                <a:ea typeface="Meiryo UI" panose="020B0604030504040204" pitchFamily="50" charset="-128"/>
                <a:cs typeface="Meiryo UI" panose="020B0604030504040204" pitchFamily="50" charset="-128"/>
              </a:rPr>
              <a:t>で扱われる</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4267814" y="5362188"/>
            <a:ext cx="1324820" cy="523220"/>
          </a:xfrm>
          <a:prstGeom prst="rect">
            <a:avLst/>
          </a:prstGeom>
          <a:noFill/>
        </p:spPr>
        <p:txBody>
          <a:bodyPr wrap="square" rtlCol="0">
            <a:spAutoFit/>
          </a:bodyPr>
          <a:lstStyle/>
          <a:p>
            <a:pPr algn="ctr"/>
            <a:r>
              <a:rPr kumimoji="1"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トマト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矢印コネクタ 10"/>
          <p:cNvCxnSpPr/>
          <p:nvPr/>
        </p:nvCxnSpPr>
        <p:spPr>
          <a:xfrm flipH="1">
            <a:off x="1169415" y="4957939"/>
            <a:ext cx="401221" cy="10939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テキスト ボックス 12"/>
          <p:cNvSpPr txBox="1"/>
          <p:nvPr/>
        </p:nvSpPr>
        <p:spPr>
          <a:xfrm>
            <a:off x="231562" y="4700468"/>
            <a:ext cx="1080838" cy="923330"/>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パスタに適した品種</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右矢印 41"/>
          <p:cNvSpPr/>
          <p:nvPr/>
        </p:nvSpPr>
        <p:spPr>
          <a:xfrm>
            <a:off x="3483530" y="2857944"/>
            <a:ext cx="504056" cy="1185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スライド番号プレースホルダー 4"/>
          <p:cNvSpPr>
            <a:spLocks noGrp="1"/>
          </p:cNvSpPr>
          <p:nvPr>
            <p:ph type="sldNum" sz="quarter" idx="11"/>
          </p:nvPr>
        </p:nvSpPr>
        <p:spPr>
          <a:xfrm>
            <a:off x="6553200" y="6356350"/>
            <a:ext cx="2133600" cy="365125"/>
          </a:xfrm>
        </p:spPr>
        <p:txBody>
          <a:bodyPr/>
          <a:lstStyle/>
          <a:p>
            <a:pPr algn="r">
              <a:defRPr/>
            </a:pPr>
            <a:fld id="{455DD185-3304-4936-A6B8-8330D1CB2792}" type="slidenum">
              <a:rPr lang="ja-JP" altLang="de-DE" smtClean="0">
                <a:latin typeface="Meiryo UI" panose="020B0604030504040204" pitchFamily="50" charset="-128"/>
                <a:ea typeface="Meiryo UI" panose="020B0604030504040204" pitchFamily="50" charset="-128"/>
                <a:cs typeface="Meiryo UI" panose="020B0604030504040204" pitchFamily="50" charset="-128"/>
              </a:rPr>
              <a:pPr algn="r">
                <a:defRPr/>
              </a:pPr>
              <a:t>5</a:t>
            </a:fld>
            <a:endParaRPr lang="de-DE" altLang="ja-JP"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7" name="Picture 7" descr="Q:\02_イラスト\02_ライフ\99_その他\8988_0010.gi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97476" y="5588642"/>
            <a:ext cx="1641264" cy="109695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Q:\02_イラスト\02_ライフ\03_人々\8895_0018.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2537" y="5773435"/>
            <a:ext cx="619444" cy="94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95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23808" y="71962"/>
            <a:ext cx="8568392" cy="545463"/>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品種情報の便利さ（一例）</a:t>
            </a:r>
          </a:p>
        </p:txBody>
      </p:sp>
      <p:graphicFrame>
        <p:nvGraphicFramePr>
          <p:cNvPr id="3" name="表 2"/>
          <p:cNvGraphicFramePr>
            <a:graphicFrameLocks noGrp="1"/>
          </p:cNvGraphicFramePr>
          <p:nvPr>
            <p:extLst>
              <p:ext uri="{D42A27DB-BD31-4B8C-83A1-F6EECF244321}">
                <p14:modId xmlns:p14="http://schemas.microsoft.com/office/powerpoint/2010/main" val="38162491"/>
              </p:ext>
            </p:extLst>
          </p:nvPr>
        </p:nvGraphicFramePr>
        <p:xfrm>
          <a:off x="335775" y="792071"/>
          <a:ext cx="8496944" cy="5706890"/>
        </p:xfrm>
        <a:graphic>
          <a:graphicData uri="http://schemas.openxmlformats.org/drawingml/2006/table">
            <a:tbl>
              <a:tblPr firstRow="1" bandRow="1">
                <a:tableStyleId>{3C2FFA5D-87B4-456A-9821-1D502468CF0F}</a:tableStyleId>
              </a:tblPr>
              <a:tblGrid>
                <a:gridCol w="1588859"/>
                <a:gridCol w="1450698"/>
                <a:gridCol w="1243455"/>
                <a:gridCol w="1487638"/>
                <a:gridCol w="1206515"/>
                <a:gridCol w="1519779"/>
              </a:tblGrid>
              <a:tr h="350565">
                <a:tc gridSpan="2">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　　　　　　トマト</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hMerge="1">
                  <a:txBody>
                    <a:bodyPr/>
                    <a:lstStyle/>
                    <a:p>
                      <a:endParaRPr kumimoji="1" lang="ja-JP" altLang="en-US" dirty="0"/>
                    </a:p>
                  </a:txBody>
                  <a:tcPr/>
                </a:tc>
                <a:tc gridSpan="2">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　　　　　　タマネギ</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hMerge="1">
                  <a:txBody>
                    <a:bodyPr/>
                    <a:lstStyle/>
                    <a:p>
                      <a:endParaRPr kumimoji="1" lang="ja-JP" altLang="en-US" dirty="0"/>
                    </a:p>
                  </a:txBody>
                  <a:tcPr/>
                </a:tc>
                <a:tc gridSpan="2">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　　　　　　なす</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hMerge="1">
                  <a:txBody>
                    <a:bodyPr/>
                    <a:lstStyle/>
                    <a:p>
                      <a:endParaRPr kumimoji="1" lang="ja-JP" altLang="en-US" dirty="0"/>
                    </a:p>
                  </a:txBody>
                  <a:tcPr/>
                </a:tc>
              </a:tr>
              <a:tr h="350565">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品種名</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効用</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品種名</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効用</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品種名</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効用</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r>
              <a:tr h="1022482">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リコポール</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生食用</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リコペン含有が高い</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rPr>
                        <a:t>SRG12</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ｹﾙｾﾁﾝ高含有。</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輸入品に対抗</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あのみのり</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果皮光沢、</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長卵形</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i="0" kern="1200" dirty="0" smtClean="0">
                          <a:solidFill>
                            <a:schemeClr val="dk1"/>
                          </a:solidFill>
                          <a:effectLst/>
                          <a:latin typeface="+mn-lt"/>
                          <a:ea typeface="+mn-ea"/>
                          <a:cs typeface="+mn-cs"/>
                        </a:rPr>
                        <a:t>天ぷら、炒め物、煮炊き、漬物</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r h="1022482">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ホールファイン</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ホールトマト</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向き加工用</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クエルリッチ</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ｹﾙｾﾁﾝ高含有。</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台三郎</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丸形で大型。</a:t>
                      </a:r>
                      <a:endParaRPr kumimoji="1" lang="en-US" altLang="zh-TW"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耐</a:t>
                      </a:r>
                      <a:r>
                        <a:rPr kumimoji="1" lang="zh-TW" altLang="en-US" sz="1600" dirty="0" smtClean="0">
                          <a:latin typeface="Meiryo UI" panose="020B0604030504040204" pitchFamily="50" charset="-128"/>
                          <a:ea typeface="Meiryo UI" panose="020B0604030504040204" pitchFamily="50" charset="-128"/>
                          <a:cs typeface="Meiryo UI" panose="020B0604030504040204" pitchFamily="50" charset="-128"/>
                        </a:rPr>
                        <a:t>土壌伝染性病害</a:t>
                      </a:r>
                      <a:r>
                        <a:rPr kumimoji="1" lang="ja-JP" altLang="en-US" sz="16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　ナス田楽、蒸し物</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r h="855241">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らくゆたか</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加工用手取り</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トヨヒラ</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辛味小、甘味強</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台太郎</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土壌伝染性病害につよい。</a:t>
                      </a: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果実は球形。</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r>
              <a:tr h="647366">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ニタキコマ</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加熱料理用</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ツキサップ</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生育旺盛大球</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アシスト</a:t>
                      </a:r>
                    </a:p>
                    <a:p>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半枯病には完全な抵抗性を有す</a:t>
                      </a:r>
                    </a:p>
                    <a:p>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・育苗の容易さ</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tc>
              </a:tr>
              <a:tr h="675889">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とよこま</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ｼﾞｭｰｽ向け</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加工用</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ツキヒカリ</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収量多</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トルバムリガ</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半枯病には免疫。耐病虫性が高い。</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tc>
              </a:tr>
              <a:tr h="508287">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桃あかり</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完熟出荷</a:t>
                      </a:r>
                      <a:endParaRPr kumimoji="1"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生食用</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
        <p:nvSpPr>
          <p:cNvPr id="5" name="スライド番号プレースホルダー 1"/>
          <p:cNvSpPr>
            <a:spLocks noGrp="1"/>
          </p:cNvSpPr>
          <p:nvPr>
            <p:ph type="sldNum" sz="quarter" idx="12"/>
          </p:nvPr>
        </p:nvSpPr>
        <p:spPr>
          <a:xfrm>
            <a:off x="6553200" y="6356350"/>
            <a:ext cx="2133600" cy="365125"/>
          </a:xfrm>
        </p:spPr>
        <p:txBody>
          <a:bodyPr/>
          <a:lstStyle/>
          <a:p>
            <a:fld id="{64452A23-BFEA-43FD-98FB-69091C0AE9EE}" type="slidenum">
              <a:rPr kumimoji="1" lang="ja-JP" altLang="en-US" sz="1400" smtClean="0">
                <a:latin typeface="Meiryo UI" panose="020B0604030504040204" pitchFamily="50" charset="-128"/>
                <a:ea typeface="Meiryo UI" panose="020B0604030504040204" pitchFamily="50" charset="-128"/>
                <a:cs typeface="Meiryo UI" panose="020B0604030504040204" pitchFamily="50" charset="-128"/>
              </a:rPr>
              <a:pPr/>
              <a:t>6</a:t>
            </a:fld>
            <a:endParaRPr kumimoji="1" lang="ja-JP" altLang="en-US"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6372200" y="6554592"/>
            <a:ext cx="2520000"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農林認定品種データベースより</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12107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3" descr="Q:\02_イラスト\01_ビジネス\06_作業員・作業風景\9923_0028.g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flipH="1">
            <a:off x="7769346" y="4935416"/>
            <a:ext cx="1193868" cy="117971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3524028" y="2441098"/>
            <a:ext cx="720080" cy="769441"/>
          </a:xfrm>
          <a:prstGeom prst="rect">
            <a:avLst/>
          </a:prstGeom>
          <a:noFill/>
        </p:spPr>
        <p:txBody>
          <a:bodyPr wrap="square" rtlCol="0">
            <a:spAutoFit/>
          </a:bodyPr>
          <a:lstStyle/>
          <a:p>
            <a:r>
              <a:rPr kumimoji="1" lang="ja-JP" altLang="en-US" sz="44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4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角丸四角形 7"/>
          <p:cNvSpPr/>
          <p:nvPr/>
        </p:nvSpPr>
        <p:spPr>
          <a:xfrm>
            <a:off x="490019" y="1901039"/>
            <a:ext cx="553589" cy="18495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800" dirty="0" smtClean="0">
                <a:latin typeface="Meiryo UI" panose="020B0604030504040204" pitchFamily="50" charset="-128"/>
                <a:ea typeface="Meiryo UI" panose="020B0604030504040204" pitchFamily="50" charset="-128"/>
                <a:cs typeface="Meiryo UI" panose="020B0604030504040204" pitchFamily="50" charset="-128"/>
              </a:rPr>
              <a:t>生産</a:t>
            </a:r>
            <a:endParaRPr kumimoji="1"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段階</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角丸四角形 12"/>
          <p:cNvSpPr/>
          <p:nvPr/>
        </p:nvSpPr>
        <p:spPr>
          <a:xfrm>
            <a:off x="515922" y="4377317"/>
            <a:ext cx="527686" cy="2029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流通</a:t>
            </a:r>
            <a:endParaRPr kumimoji="1"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段階</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上下矢印 11"/>
          <p:cNvSpPr/>
          <p:nvPr/>
        </p:nvSpPr>
        <p:spPr>
          <a:xfrm>
            <a:off x="3261846" y="3640742"/>
            <a:ext cx="872606" cy="1156409"/>
          </a:xfrm>
          <a:prstGeom prst="upDownArrow">
            <a:avLst>
              <a:gd name="adj1" fmla="val 50000"/>
              <a:gd name="adj2" fmla="val 470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1523008" y="4797152"/>
            <a:ext cx="4824536" cy="307777"/>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生鮮共通商品コード体系</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食品流通情報化基盤開発事業より）</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3563001043"/>
              </p:ext>
            </p:extLst>
          </p:nvPr>
        </p:nvGraphicFramePr>
        <p:xfrm>
          <a:off x="1608779" y="5194647"/>
          <a:ext cx="4428492" cy="731520"/>
        </p:xfrm>
        <a:graphic>
          <a:graphicData uri="http://schemas.openxmlformats.org/drawingml/2006/table">
            <a:tbl>
              <a:tblPr firstRow="1" bandRow="1">
                <a:tableStyleId>{5C22544A-7EE6-4342-B048-85BDC9FD1C3A}</a:tableStyleId>
              </a:tblPr>
              <a:tblGrid>
                <a:gridCol w="1075467"/>
                <a:gridCol w="3353025"/>
              </a:tblGrid>
              <a:tr h="329756">
                <a:tc>
                  <a:txBody>
                    <a:bodyPr/>
                    <a:lstStyle/>
                    <a:p>
                      <a:r>
                        <a:rPr kumimoji="1" lang="ja-JP" altLang="en-US" b="0" dirty="0" smtClean="0">
                          <a:latin typeface="Meiryo UI" panose="020B0604030504040204" pitchFamily="50" charset="-128"/>
                          <a:ea typeface="Meiryo UI" panose="020B0604030504040204" pitchFamily="50" charset="-128"/>
                          <a:cs typeface="Meiryo UI" panose="020B0604030504040204" pitchFamily="50" charset="-128"/>
                        </a:rPr>
                        <a:t>野菜</a:t>
                      </a:r>
                      <a:endParaRPr kumimoji="1" lang="ja-JP" altLang="en-US" b="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en-US" altLang="ja-JP" b="0" dirty="0" smtClean="0">
                          <a:latin typeface="Meiryo UI" panose="020B0604030504040204" pitchFamily="50" charset="-128"/>
                          <a:ea typeface="Meiryo UI" panose="020B0604030504040204" pitchFamily="50" charset="-128"/>
                          <a:cs typeface="Meiryo UI" panose="020B0604030504040204" pitchFamily="50" charset="-128"/>
                        </a:rPr>
                        <a:t>4922</a:t>
                      </a:r>
                      <a:r>
                        <a:rPr kumimoji="1" lang="ja-JP" altLang="en-US" b="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b="0" dirty="0" smtClean="0">
                          <a:latin typeface="Meiryo UI" panose="020B0604030504040204" pitchFamily="50" charset="-128"/>
                          <a:ea typeface="Meiryo UI" panose="020B0604030504040204" pitchFamily="50" charset="-128"/>
                          <a:cs typeface="Meiryo UI" panose="020B0604030504040204" pitchFamily="50" charset="-128"/>
                        </a:rPr>
                        <a:t>3XXXX  P  00   C/D</a:t>
                      </a:r>
                      <a:endParaRPr kumimoji="1" lang="ja-JP" altLang="en-US" b="0" dirty="0">
                        <a:latin typeface="Meiryo UI" panose="020B0604030504040204" pitchFamily="50" charset="-128"/>
                        <a:ea typeface="Meiryo UI" panose="020B0604030504040204" pitchFamily="50" charset="-128"/>
                        <a:cs typeface="Meiryo UI" panose="020B0604030504040204" pitchFamily="50" charset="-128"/>
                      </a:endParaRPr>
                    </a:p>
                  </a:txBody>
                  <a:tcPr/>
                </a:tc>
              </a:tr>
              <a:tr h="329756">
                <a:tc>
                  <a:txBody>
                    <a:bodyPr/>
                    <a:lstStyle/>
                    <a:p>
                      <a:r>
                        <a:rPr kumimoji="1" lang="ja-JP" altLang="en-US" b="0" dirty="0" smtClean="0">
                          <a:latin typeface="Meiryo UI" panose="020B0604030504040204" pitchFamily="50" charset="-128"/>
                          <a:ea typeface="Meiryo UI" panose="020B0604030504040204" pitchFamily="50" charset="-128"/>
                          <a:cs typeface="Meiryo UI" panose="020B0604030504040204" pitchFamily="50" charset="-128"/>
                        </a:rPr>
                        <a:t>果実</a:t>
                      </a:r>
                      <a:endParaRPr kumimoji="1" lang="ja-JP" altLang="en-US" b="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342900" indent="-342900">
                        <a:buAutoNum type="arabicPlain" startAt="4922"/>
                      </a:pPr>
                      <a:r>
                        <a:rPr kumimoji="1" lang="en-US" altLang="ja-JP" b="0" dirty="0" smtClean="0">
                          <a:latin typeface="Meiryo UI" panose="020B0604030504040204" pitchFamily="50" charset="-128"/>
                          <a:ea typeface="Meiryo UI" panose="020B0604030504040204" pitchFamily="50" charset="-128"/>
                          <a:cs typeface="Meiryo UI" panose="020B0604030504040204" pitchFamily="50" charset="-128"/>
                        </a:rPr>
                        <a:t>   4XXXX  P  00   C/D</a:t>
                      </a:r>
                      <a:endParaRPr kumimoji="1" lang="ja-JP" altLang="en-US" b="0" dirty="0">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
        <p:nvSpPr>
          <p:cNvPr id="3" name="テキスト ボックス 2"/>
          <p:cNvSpPr txBox="1"/>
          <p:nvPr/>
        </p:nvSpPr>
        <p:spPr>
          <a:xfrm>
            <a:off x="2765129" y="5988170"/>
            <a:ext cx="723106" cy="253916"/>
          </a:xfrm>
          <a:prstGeom prst="rect">
            <a:avLst/>
          </a:prstGeom>
          <a:noFill/>
        </p:spPr>
        <p:txBody>
          <a:bodyPr wrap="square" rtlCol="0">
            <a:spAutoFit/>
          </a:bodyPr>
          <a:lstStyle/>
          <a:p>
            <a:r>
              <a:rPr kumimoji="1" lang="ja-JP" altLang="en-US" sz="1050" dirty="0" smtClean="0">
                <a:latin typeface="Meiryo UI" panose="020B0604030504040204" pitchFamily="50" charset="-128"/>
                <a:ea typeface="Meiryo UI" panose="020B0604030504040204" pitchFamily="50" charset="-128"/>
                <a:cs typeface="Meiryo UI" panose="020B0604030504040204" pitchFamily="50" charset="-128"/>
              </a:rPr>
              <a:t>生鮮ﾌﾗｸﾞ</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443143" y="5988170"/>
            <a:ext cx="1008112" cy="253916"/>
          </a:xfrm>
          <a:prstGeom prst="rect">
            <a:avLst/>
          </a:prstGeom>
          <a:noFill/>
        </p:spPr>
        <p:txBody>
          <a:bodyPr wrap="square" rtlCol="0">
            <a:spAutoFit/>
          </a:bodyPr>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標準品名ｺｰﾄﾞ</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4455535" y="5955082"/>
            <a:ext cx="975964" cy="415498"/>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rPr>
              <a:t>P</a:t>
            </a:r>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：栽培方法</a:t>
            </a:r>
            <a:endPar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900" dirty="0" smtClean="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区分等</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p:cNvSpPr txBox="1"/>
          <p:nvPr/>
        </p:nvSpPr>
        <p:spPr>
          <a:xfrm>
            <a:off x="323808" y="260648"/>
            <a:ext cx="8568392" cy="545463"/>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生産と流通のデータ関連</a:t>
            </a:r>
          </a:p>
        </p:txBody>
      </p:sp>
      <p:sp>
        <p:nvSpPr>
          <p:cNvPr id="6" name="角丸四角形 5"/>
          <p:cNvSpPr/>
          <p:nvPr/>
        </p:nvSpPr>
        <p:spPr>
          <a:xfrm>
            <a:off x="1265568" y="2154083"/>
            <a:ext cx="5737769" cy="134347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91490" y="1005968"/>
            <a:ext cx="8456703" cy="707886"/>
          </a:xfrm>
          <a:prstGeom prst="rect">
            <a:avLst/>
          </a:prstGeom>
          <a:noFill/>
        </p:spPr>
        <p:txBody>
          <a:bodyPr wrap="square" rtlCol="0">
            <a:spAutoFit/>
          </a:bodyPr>
          <a:lstStyle/>
          <a:p>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品種登録番号と標準表品コードを組み合わせる</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こと</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で、生産者の作っている作物をデータ化し、</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消費者には食材の選択を円滑に</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行なえることを提案</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する</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467807689"/>
              </p:ext>
            </p:extLst>
          </p:nvPr>
        </p:nvGraphicFramePr>
        <p:xfrm>
          <a:off x="4226777" y="2322898"/>
          <a:ext cx="2527335" cy="1005840"/>
        </p:xfrm>
        <a:graphic>
          <a:graphicData uri="http://schemas.openxmlformats.org/drawingml/2006/table">
            <a:tbl>
              <a:tblPr firstRow="1" bandRow="1">
                <a:tableStyleId>{93296810-A885-4BE3-A3E7-6D5BEEA58F35}</a:tableStyleId>
              </a:tblPr>
              <a:tblGrid>
                <a:gridCol w="505467"/>
                <a:gridCol w="505467"/>
                <a:gridCol w="505467"/>
                <a:gridCol w="505467"/>
                <a:gridCol w="505467"/>
              </a:tblGrid>
              <a:tr h="364193">
                <a:tc gridSpan="5">
                  <a:txBody>
                    <a:bodyPr/>
                    <a:lstStyle/>
                    <a:p>
                      <a:r>
                        <a:rPr kumimoji="1" lang="ja-JP" altLang="en-US" dirty="0" smtClean="0"/>
                        <a:t>青果標準商品コード</a:t>
                      </a:r>
                      <a:endParaRPr kumimoji="1" lang="en-US" altLang="ja-JP" dirty="0" smtClean="0"/>
                    </a:p>
                    <a:p>
                      <a:r>
                        <a:rPr kumimoji="1" lang="ja-JP" altLang="en-US" dirty="0" smtClean="0"/>
                        <a:t>（ベジフルコード）</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64193">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952169405"/>
              </p:ext>
            </p:extLst>
          </p:nvPr>
        </p:nvGraphicFramePr>
        <p:xfrm>
          <a:off x="1523008" y="2436434"/>
          <a:ext cx="2026045" cy="778770"/>
        </p:xfrm>
        <a:graphic>
          <a:graphicData uri="http://schemas.openxmlformats.org/drawingml/2006/table">
            <a:tbl>
              <a:tblPr firstRow="1" bandRow="1">
                <a:tableStyleId>{93296810-A885-4BE3-A3E7-6D5BEEA58F35}</a:tableStyleId>
              </a:tblPr>
              <a:tblGrid>
                <a:gridCol w="405209"/>
                <a:gridCol w="405209"/>
                <a:gridCol w="405209"/>
                <a:gridCol w="405209"/>
                <a:gridCol w="405209"/>
              </a:tblGrid>
              <a:tr h="389385">
                <a:tc gridSpan="5">
                  <a:txBody>
                    <a:bodyPr/>
                    <a:lstStyle/>
                    <a:p>
                      <a:r>
                        <a:rPr kumimoji="1" lang="ja-JP" altLang="en-US" dirty="0" smtClean="0"/>
                        <a:t>品種登録番号</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89385">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r>
            </a:tbl>
          </a:graphicData>
        </a:graphic>
      </p:graphicFrame>
      <p:sp>
        <p:nvSpPr>
          <p:cNvPr id="18" name="スライド番号プレースホルダー 1"/>
          <p:cNvSpPr>
            <a:spLocks noGrp="1"/>
          </p:cNvSpPr>
          <p:nvPr>
            <p:ph type="sldNum" sz="quarter" idx="12"/>
          </p:nvPr>
        </p:nvSpPr>
        <p:spPr>
          <a:xfrm>
            <a:off x="6558575" y="6381328"/>
            <a:ext cx="2133600" cy="365125"/>
          </a:xfrm>
        </p:spPr>
        <p:txBody>
          <a:bodyPr/>
          <a:lstStyle/>
          <a:p>
            <a:fld id="{64452A23-BFEA-43FD-98FB-69091C0AE9EE}" type="slidenum">
              <a:rPr kumimoji="1" lang="ja-JP" altLang="en-US" smtClean="0">
                <a:latin typeface="Meiryo UI" panose="020B0604030504040204" pitchFamily="50" charset="-128"/>
                <a:ea typeface="Meiryo UI" panose="020B0604030504040204" pitchFamily="50" charset="-128"/>
                <a:cs typeface="Meiryo UI" panose="020B0604030504040204" pitchFamily="50" charset="-128"/>
              </a:rPr>
              <a:pPr/>
              <a:t>7</a:t>
            </a:fld>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Picture 4" descr="C:\Users\tomoyuki_watanabe\AppData\Local\Microsoft\Windows\Temporary Internet Files\Content.IE5\RIKF3T2W\MC900445596[1].wm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74746" y="1767352"/>
            <a:ext cx="1373447" cy="165082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Documents and Settings\Administrator\Local Settings\Temporary Internet Files\Content.IE5\28DB3UXN\ddl_download[1]\9955_0003.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7029784" y="5882972"/>
            <a:ext cx="963825" cy="535262"/>
          </a:xfrm>
          <a:prstGeom prst="rect">
            <a:avLst/>
          </a:prstGeom>
          <a:noFill/>
          <a:extLst>
            <a:ext uri="{909E8E84-426E-40DD-AFC4-6F175D3DCCD1}">
              <a14:hiddenFill xmlns:a14="http://schemas.microsoft.com/office/drawing/2010/main">
                <a:solidFill>
                  <a:srgbClr val="FFFFFF"/>
                </a:solidFill>
              </a14:hiddenFill>
            </a:ext>
          </a:extLst>
        </p:spPr>
      </p:pic>
      <p:sp>
        <p:nvSpPr>
          <p:cNvPr id="23" name="角丸四角形吹き出し 22"/>
          <p:cNvSpPr/>
          <p:nvPr/>
        </p:nvSpPr>
        <p:spPr>
          <a:xfrm>
            <a:off x="6308160" y="3640743"/>
            <a:ext cx="2333172" cy="1288451"/>
          </a:xfrm>
          <a:prstGeom prst="wedgeRoundRectCallout">
            <a:avLst>
              <a:gd name="adj1" fmla="val -65621"/>
              <a:gd name="adj2" fmla="val 4262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2000" dirty="0">
                <a:latin typeface="Meiryo UI" panose="020B0604030504040204" pitchFamily="50" charset="-128"/>
                <a:ea typeface="Meiryo UI" panose="020B0604030504040204" pitchFamily="50" charset="-128"/>
                <a:cs typeface="Meiryo UI" panose="020B0604030504040204" pitchFamily="50" charset="-128"/>
              </a:rPr>
              <a:t>品種登録番号</a:t>
            </a:r>
          </a:p>
          <a:p>
            <a:r>
              <a:rPr lang="ja-JP" altLang="en-US" sz="2000" dirty="0">
                <a:latin typeface="Meiryo UI" panose="020B0604030504040204" pitchFamily="50" charset="-128"/>
                <a:ea typeface="Meiryo UI" panose="020B0604030504040204" pitchFamily="50" charset="-128"/>
                <a:cs typeface="Meiryo UI" panose="020B0604030504040204" pitchFamily="50" charset="-128"/>
              </a:rPr>
              <a:t>は表には出さないでデータベース上に所持する</a:t>
            </a:r>
          </a:p>
        </p:txBody>
      </p:sp>
    </p:spTree>
    <p:extLst>
      <p:ext uri="{BB962C8B-B14F-4D97-AF65-F5344CB8AC3E}">
        <p14:creationId xmlns:p14="http://schemas.microsoft.com/office/powerpoint/2010/main" val="2716656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2736074" y="4752299"/>
            <a:ext cx="720080" cy="769441"/>
          </a:xfrm>
          <a:prstGeom prst="rect">
            <a:avLst/>
          </a:prstGeom>
          <a:noFill/>
        </p:spPr>
        <p:txBody>
          <a:bodyPr wrap="square" rtlCol="0">
            <a:spAutoFit/>
          </a:bodyPr>
          <a:lstStyle/>
          <a:p>
            <a:r>
              <a:rPr kumimoji="1" lang="ja-JP" altLang="en-US" sz="44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4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a:xfrm>
            <a:off x="4032902" y="2640277"/>
            <a:ext cx="4536224" cy="1089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生産者（農家名、場所、連絡先等）、機能性表示、収穫・出荷時期、収穫量、販売価格　等</a:t>
            </a: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p:cNvSpPr txBox="1"/>
          <p:nvPr/>
        </p:nvSpPr>
        <p:spPr>
          <a:xfrm>
            <a:off x="323808" y="260648"/>
            <a:ext cx="8568392" cy="545463"/>
          </a:xfrm>
          <a:prstGeom prst="rect">
            <a:avLst/>
          </a:prstGeom>
          <a:solidFill>
            <a:schemeClr val="tx2"/>
          </a:solidFill>
          <a:ln>
            <a:solidFill>
              <a:schemeClr val="tx1"/>
            </a:solidFill>
          </a:ln>
        </p:spPr>
        <p:txBody>
          <a:bodyPr wrap="square" rtlCol="0" anchor="ctr" anchorCtr="0">
            <a:noAutofit/>
          </a:bodyPr>
          <a:lstStyle/>
          <a:p>
            <a:pPr algn="ctr"/>
            <a:r>
              <a:rPr lang="ja-JP" altLang="en-US" sz="3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生産情報</a:t>
            </a:r>
            <a:endParaRPr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a:xfrm>
            <a:off x="767010" y="4465284"/>
            <a:ext cx="5245149" cy="134347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808" y="1005968"/>
            <a:ext cx="8568392" cy="830997"/>
          </a:xfrm>
          <a:prstGeom prst="rect">
            <a:avLst/>
          </a:prstGeom>
          <a:noFill/>
        </p:spPr>
        <p:txBody>
          <a:bodyPr wrap="square" rtlCol="0">
            <a:spAutoFit/>
          </a:bodyPr>
          <a:lstStyle/>
          <a:p>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生産者は品種情報を含む生産物情報に加え生産者情報、収穫時期、収穫量、販売価格などの情報を付加して生産情報を作成する。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22"/>
          <p:cNvSpPr txBox="1"/>
          <p:nvPr/>
        </p:nvSpPr>
        <p:spPr>
          <a:xfrm>
            <a:off x="491536" y="2075733"/>
            <a:ext cx="1746642" cy="440779"/>
          </a:xfrm>
          <a:prstGeom prst="rect">
            <a:avLst/>
          </a:prstGeom>
          <a:solidFill>
            <a:schemeClr val="tx2"/>
          </a:solidFill>
          <a:ln>
            <a:solidFill>
              <a:schemeClr val="tx1"/>
            </a:solidFill>
          </a:ln>
        </p:spPr>
        <p:txBody>
          <a:bodyPr wrap="square" lIns="36000" rtlCol="0" anchor="t" anchorCtr="0">
            <a:noAutofit/>
          </a:bodyPr>
          <a:lstStyle/>
          <a:p>
            <a:pPr algn="ctr"/>
            <a:r>
              <a:rPr lang="ja-JP" altLang="en-US" sz="2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生産情報</a:t>
            </a:r>
            <a:endParaRPr lang="ja-JP" altLang="en-US"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971600" y="3874889"/>
            <a:ext cx="1746642" cy="440779"/>
          </a:xfrm>
          <a:prstGeom prst="rect">
            <a:avLst/>
          </a:prstGeom>
          <a:solidFill>
            <a:schemeClr val="tx2"/>
          </a:solidFill>
          <a:ln>
            <a:solidFill>
              <a:schemeClr val="tx1"/>
            </a:solidFill>
          </a:ln>
        </p:spPr>
        <p:txBody>
          <a:bodyPr wrap="square" lIns="36000" rtlCol="0" anchor="t" anchorCtr="0">
            <a:noAutofit/>
          </a:bodyPr>
          <a:lstStyle/>
          <a:p>
            <a:pPr algn="ctr"/>
            <a:r>
              <a:rPr lang="ja-JP" altLang="en-US" sz="2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生産物情報</a:t>
            </a:r>
            <a:endParaRPr lang="ja-JP" altLang="en-US"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ボックス 28"/>
          <p:cNvSpPr txBox="1"/>
          <p:nvPr/>
        </p:nvSpPr>
        <p:spPr>
          <a:xfrm>
            <a:off x="3096114" y="2736418"/>
            <a:ext cx="720080" cy="769441"/>
          </a:xfrm>
          <a:prstGeom prst="rect">
            <a:avLst/>
          </a:prstGeom>
          <a:noFill/>
        </p:spPr>
        <p:txBody>
          <a:bodyPr wrap="square" rtlCol="0">
            <a:spAutoFit/>
          </a:bodyPr>
          <a:lstStyle/>
          <a:p>
            <a:r>
              <a:rPr kumimoji="1" lang="ja-JP" altLang="en-US" sz="44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4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角丸四角形 30"/>
          <p:cNvSpPr/>
          <p:nvPr/>
        </p:nvSpPr>
        <p:spPr>
          <a:xfrm>
            <a:off x="971600" y="2736418"/>
            <a:ext cx="2010268" cy="897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生産物情報</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971600" y="6060766"/>
            <a:ext cx="6726309" cy="369332"/>
          </a:xfrm>
          <a:prstGeom prst="rect">
            <a:avLst/>
          </a:prstGeom>
          <a:solidFill>
            <a:schemeClr val="accent6">
              <a:lumMod val="60000"/>
              <a:lumOff val="40000"/>
            </a:schemeClr>
          </a:solidFill>
        </p:spPr>
        <p:txBody>
          <a:bodyPr wrap="square" rtlCol="0">
            <a:spAutoFit/>
          </a:bodyP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商品コードに対応する商標をと品種登録番号との紐付けが課題</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5940974" y="4752299"/>
            <a:ext cx="720080" cy="769441"/>
          </a:xfrm>
          <a:prstGeom prst="rect">
            <a:avLst/>
          </a:prstGeom>
          <a:noFill/>
        </p:spPr>
        <p:txBody>
          <a:bodyPr wrap="square" rtlCol="0">
            <a:spAutoFit/>
          </a:bodyPr>
          <a:lstStyle/>
          <a:p>
            <a:r>
              <a:rPr kumimoji="1" lang="ja-JP" altLang="en-US" sz="44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44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7" name="表 16"/>
          <p:cNvGraphicFramePr>
            <a:graphicFrameLocks noGrp="1"/>
          </p:cNvGraphicFramePr>
          <p:nvPr>
            <p:extLst>
              <p:ext uri="{D42A27DB-BD31-4B8C-83A1-F6EECF244321}">
                <p14:modId xmlns:p14="http://schemas.microsoft.com/office/powerpoint/2010/main" val="2902343934"/>
              </p:ext>
            </p:extLst>
          </p:nvPr>
        </p:nvGraphicFramePr>
        <p:xfrm>
          <a:off x="6582336" y="4594380"/>
          <a:ext cx="2231146" cy="1085278"/>
        </p:xfrm>
        <a:graphic>
          <a:graphicData uri="http://schemas.openxmlformats.org/drawingml/2006/table">
            <a:tbl>
              <a:tblPr firstRow="1" bandRow="1">
                <a:tableStyleId>{5C22544A-7EE6-4342-B048-85BDC9FD1C3A}</a:tableStyleId>
              </a:tblPr>
              <a:tblGrid>
                <a:gridCol w="2231146"/>
              </a:tblGrid>
              <a:tr h="418287">
                <a:tc>
                  <a:txBody>
                    <a:bodyPr/>
                    <a:lstStyle/>
                    <a:p>
                      <a:pPr algn="ctr"/>
                      <a:r>
                        <a:rPr lang="ja-JP" altLang="en-US" b="0" dirty="0" smtClean="0">
                          <a:latin typeface="Meiryo UI" panose="020B0604030504040204" pitchFamily="50" charset="-128"/>
                          <a:ea typeface="Meiryo UI" panose="020B0604030504040204" pitchFamily="50" charset="-128"/>
                          <a:cs typeface="Meiryo UI" panose="020B0604030504040204" pitchFamily="50" charset="-128"/>
                        </a:rPr>
                        <a:t>メタ情報</a:t>
                      </a:r>
                      <a:endParaRPr lang="ja-JP" altLang="en-US" b="0" dirty="0">
                        <a:latin typeface="Meiryo UI" panose="020B0604030504040204" pitchFamily="50" charset="-128"/>
                        <a:ea typeface="Meiryo UI" panose="020B0604030504040204" pitchFamily="50" charset="-128"/>
                        <a:cs typeface="Meiryo UI" panose="020B0604030504040204" pitchFamily="50" charset="-128"/>
                      </a:endParaRPr>
                    </a:p>
                  </a:txBody>
                  <a:tcPr/>
                </a:tc>
              </a:tr>
              <a:tr h="666991">
                <a:tc>
                  <a: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活用法、機能性表示</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　　　　等</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3799949769"/>
              </p:ext>
            </p:extLst>
          </p:nvPr>
        </p:nvGraphicFramePr>
        <p:xfrm>
          <a:off x="847258" y="4752299"/>
          <a:ext cx="2026045" cy="778770"/>
        </p:xfrm>
        <a:graphic>
          <a:graphicData uri="http://schemas.openxmlformats.org/drawingml/2006/table">
            <a:tbl>
              <a:tblPr firstRow="1" bandRow="1">
                <a:tableStyleId>{93296810-A885-4BE3-A3E7-6D5BEEA58F35}</a:tableStyleId>
              </a:tblPr>
              <a:tblGrid>
                <a:gridCol w="405209"/>
                <a:gridCol w="405209"/>
                <a:gridCol w="405209"/>
                <a:gridCol w="405209"/>
                <a:gridCol w="405209"/>
              </a:tblGrid>
              <a:tr h="389385">
                <a:tc gridSpan="5">
                  <a:txBody>
                    <a:bodyPr/>
                    <a:lstStyle/>
                    <a:p>
                      <a:r>
                        <a:rPr kumimoji="1" lang="ja-JP" altLang="en-US" dirty="0" smtClean="0"/>
                        <a:t>品種登録番号</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89385">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2232201148"/>
              </p:ext>
            </p:extLst>
          </p:nvPr>
        </p:nvGraphicFramePr>
        <p:xfrm>
          <a:off x="3344336" y="4634099"/>
          <a:ext cx="2527335" cy="1005840"/>
        </p:xfrm>
        <a:graphic>
          <a:graphicData uri="http://schemas.openxmlformats.org/drawingml/2006/table">
            <a:tbl>
              <a:tblPr firstRow="1" bandRow="1">
                <a:tableStyleId>{93296810-A885-4BE3-A3E7-6D5BEEA58F35}</a:tableStyleId>
              </a:tblPr>
              <a:tblGrid>
                <a:gridCol w="505467"/>
                <a:gridCol w="505467"/>
                <a:gridCol w="505467"/>
                <a:gridCol w="505467"/>
                <a:gridCol w="505467"/>
              </a:tblGrid>
              <a:tr h="364193">
                <a:tc gridSpan="5">
                  <a:txBody>
                    <a:bodyPr/>
                    <a:lstStyle/>
                    <a:p>
                      <a:r>
                        <a:rPr kumimoji="1" lang="ja-JP" altLang="en-US" dirty="0" smtClean="0"/>
                        <a:t>青果標準商品コード</a:t>
                      </a:r>
                      <a:endParaRPr kumimoji="1" lang="en-US" altLang="ja-JP" dirty="0" smtClean="0"/>
                    </a:p>
                    <a:p>
                      <a:r>
                        <a:rPr kumimoji="1" lang="ja-JP" altLang="en-US" dirty="0" smtClean="0"/>
                        <a:t>（ベジフルコード）</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64193">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X</a:t>
                      </a:r>
                      <a:endParaRPr kumimoji="1" lang="ja-JP" altLang="en-US" dirty="0"/>
                    </a:p>
                  </a:txBody>
                  <a:tcPr/>
                </a:tc>
              </a:tr>
            </a:tbl>
          </a:graphicData>
        </a:graphic>
      </p:graphicFrame>
      <p:sp>
        <p:nvSpPr>
          <p:cNvPr id="21" name="スライド番号プレースホルダー 1"/>
          <p:cNvSpPr>
            <a:spLocks noGrp="1"/>
          </p:cNvSpPr>
          <p:nvPr>
            <p:ph type="sldNum" sz="quarter" idx="12"/>
          </p:nvPr>
        </p:nvSpPr>
        <p:spPr>
          <a:xfrm>
            <a:off x="6558575" y="6381328"/>
            <a:ext cx="2133600" cy="365125"/>
          </a:xfrm>
        </p:spPr>
        <p:txBody>
          <a:bodyPr/>
          <a:lstStyle/>
          <a:p>
            <a:fld id="{64452A23-BFEA-43FD-98FB-69091C0AE9EE}" type="slidenum">
              <a:rPr kumimoji="1" lang="ja-JP" altLang="en-US" smtClean="0">
                <a:latin typeface="Meiryo UI" panose="020B0604030504040204" pitchFamily="50" charset="-128"/>
                <a:ea typeface="Meiryo UI" panose="020B0604030504040204" pitchFamily="50" charset="-128"/>
                <a:cs typeface="Meiryo UI" panose="020B0604030504040204" pitchFamily="50" charset="-128"/>
              </a:rPr>
              <a:pPr/>
              <a:t>8</a:t>
            </a:fld>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83654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2708960047"/>
              </p:ext>
            </p:extLst>
          </p:nvPr>
        </p:nvGraphicFramePr>
        <p:xfrm>
          <a:off x="64710" y="2348880"/>
          <a:ext cx="2625394" cy="3139440"/>
        </p:xfrm>
        <a:graphic>
          <a:graphicData uri="http://schemas.openxmlformats.org/drawingml/2006/table">
            <a:tbl>
              <a:tblPr firstRow="1" bandRow="1">
                <a:tableStyleId>{5C22544A-7EE6-4342-B048-85BDC9FD1C3A}</a:tableStyleId>
              </a:tblPr>
              <a:tblGrid>
                <a:gridCol w="2625394"/>
              </a:tblGrid>
              <a:tr h="1440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smtClean="0">
                          <a:latin typeface="Meiryo UI" panose="020B0604030504040204" pitchFamily="50" charset="-128"/>
                          <a:ea typeface="Meiryo UI" panose="020B0604030504040204" pitchFamily="50" charset="-128"/>
                          <a:cs typeface="Meiryo UI" panose="020B0604030504040204" pitchFamily="50" charset="-128"/>
                        </a:rPr>
                        <a:t>生産者の期待</a:t>
                      </a:r>
                      <a:endParaRPr kumimoji="1" lang="en-US" altLang="ja-JP" sz="1800" b="0" dirty="0" smtClean="0">
                        <a:latin typeface="Meiryo UI" panose="020B0604030504040204" pitchFamily="50" charset="-128"/>
                        <a:ea typeface="Meiryo UI" panose="020B0604030504040204" pitchFamily="50" charset="-128"/>
                        <a:cs typeface="Meiryo UI" panose="020B0604030504040204" pitchFamily="50" charset="-128"/>
                      </a:endParaRPr>
                    </a:p>
                  </a:txBody>
                  <a:tcPr/>
                </a:tc>
              </a:tr>
              <a:tr h="2406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・消費者ニーズが見えることに</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よるマーケティング力の向上と</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品種改良（付加価値増）</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・販売機会の拡大による安定</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供給と収益増</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・消費者レスポンスによるブランド力・差別化の強化</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・評価によるやりがいの向上</a:t>
                      </a:r>
                      <a:endParaRPr kumimoji="1" lang="ja-JP" altLang="en-US" sz="1600" b="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93617749"/>
              </p:ext>
            </p:extLst>
          </p:nvPr>
        </p:nvGraphicFramePr>
        <p:xfrm>
          <a:off x="3095456" y="1196752"/>
          <a:ext cx="2877834" cy="1368152"/>
        </p:xfrm>
        <a:graphic>
          <a:graphicData uri="http://schemas.openxmlformats.org/drawingml/2006/table">
            <a:tbl>
              <a:tblPr firstRow="1" bandRow="1">
                <a:tableStyleId>{5C22544A-7EE6-4342-B048-85BDC9FD1C3A}</a:tableStyleId>
              </a:tblPr>
              <a:tblGrid>
                <a:gridCol w="2877834"/>
              </a:tblGrid>
              <a:tr h="394987">
                <a:tc>
                  <a:txBody>
                    <a:bodyPr/>
                    <a:lstStyle/>
                    <a:p>
                      <a:pPr algn="ctr"/>
                      <a:r>
                        <a:rPr lang="ja-JP" altLang="en-US" sz="1800" b="0" dirty="0" smtClean="0">
                          <a:latin typeface="Meiryo UI" panose="020B0604030504040204" pitchFamily="50" charset="-128"/>
                          <a:ea typeface="Meiryo UI" panose="020B0604030504040204" pitchFamily="50" charset="-128"/>
                          <a:cs typeface="Meiryo UI" panose="020B0604030504040204" pitchFamily="50" charset="-128"/>
                        </a:rPr>
                        <a:t>加工・外食の期待</a:t>
                      </a:r>
                      <a:endParaRPr kumimoji="1" lang="ja-JP" altLang="en-US" sz="1800" b="0" dirty="0">
                        <a:latin typeface="Meiryo UI" panose="020B0604030504040204" pitchFamily="50" charset="-128"/>
                        <a:ea typeface="Meiryo UI" panose="020B0604030504040204" pitchFamily="50" charset="-128"/>
                        <a:cs typeface="Meiryo UI" panose="020B0604030504040204" pitchFamily="50" charset="-128"/>
                      </a:endParaRPr>
                    </a:p>
                  </a:txBody>
                  <a:tcPr/>
                </a:tc>
              </a:tr>
              <a:tr h="9731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・安心・安全</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・専門性のある食材の選択確保</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・消費者への付加価値の提供</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047785559"/>
              </p:ext>
            </p:extLst>
          </p:nvPr>
        </p:nvGraphicFramePr>
        <p:xfrm>
          <a:off x="6524677" y="2636912"/>
          <a:ext cx="2367803" cy="2895600"/>
        </p:xfrm>
        <a:graphic>
          <a:graphicData uri="http://schemas.openxmlformats.org/drawingml/2006/table">
            <a:tbl>
              <a:tblPr firstRow="1" bandRow="1">
                <a:tableStyleId>{5C22544A-7EE6-4342-B048-85BDC9FD1C3A}</a:tableStyleId>
              </a:tblPr>
              <a:tblGrid>
                <a:gridCol w="2367803"/>
              </a:tblGrid>
              <a:tr h="144016">
                <a:tc>
                  <a:txBody>
                    <a:bodyPr/>
                    <a:lstStyle/>
                    <a:p>
                      <a:pPr algn="ctr"/>
                      <a:r>
                        <a:rPr kumimoji="1" lang="ja-JP" altLang="en-US" sz="1800" b="0" dirty="0" smtClean="0">
                          <a:latin typeface="Meiryo UI" panose="020B0604030504040204" pitchFamily="50" charset="-128"/>
                          <a:ea typeface="Meiryo UI" panose="020B0604030504040204" pitchFamily="50" charset="-128"/>
                          <a:cs typeface="Meiryo UI" panose="020B0604030504040204" pitchFamily="50" charset="-128"/>
                        </a:rPr>
                        <a:t>消費者の期待</a:t>
                      </a:r>
                      <a:endParaRPr kumimoji="1" lang="ja-JP" altLang="en-US" sz="1800" b="0" dirty="0">
                        <a:latin typeface="Meiryo UI" panose="020B0604030504040204" pitchFamily="50" charset="-128"/>
                        <a:ea typeface="Meiryo UI" panose="020B0604030504040204" pitchFamily="50" charset="-128"/>
                        <a:cs typeface="Meiryo UI" panose="020B0604030504040204" pitchFamily="50" charset="-128"/>
                      </a:endParaRPr>
                    </a:p>
                  </a:txBody>
                  <a:tcPr/>
                </a:tc>
              </a:tr>
              <a:tr h="2324201">
                <a:tc>
                  <a:txBody>
                    <a:bodyPr/>
                    <a:lstStyle/>
                    <a:p>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・安心・安全</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・生産物の情報比較の充</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実（調理向け、味、）</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・ブランド店使用と同じ作</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物の選択可能</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農家からの情報提供に</a:t>
                      </a:r>
                      <a:r>
                        <a:rPr kumimoji="1" lang="ja-JP" altLang="en-US" sz="1600"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よ</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b="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る</a:t>
                      </a: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消費価値の高まり</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
        <p:nvSpPr>
          <p:cNvPr id="10" name="角丸四角形 9"/>
          <p:cNvSpPr/>
          <p:nvPr/>
        </p:nvSpPr>
        <p:spPr>
          <a:xfrm>
            <a:off x="3557750" y="3280013"/>
            <a:ext cx="2005460" cy="13438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4000" b="1" dirty="0" err="1" smtClean="0">
                <a:latin typeface="Meiryo UI" panose="020B0604030504040204" pitchFamily="50" charset="-128"/>
                <a:ea typeface="Meiryo UI" panose="020B0604030504040204" pitchFamily="50" charset="-128"/>
                <a:cs typeface="Meiryo UI" panose="020B0604030504040204" pitchFamily="50" charset="-128"/>
              </a:rPr>
              <a:t>Nober</a:t>
            </a:r>
            <a:endParaRPr kumimoji="1" lang="ja-JP" altLang="en-US" sz="40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Picture 4" descr="C:\Users\tomoyuki_watanabe\AppData\Local\Microsoft\Windows\Temporary Internet Files\Content.IE5\RIKF3T2W\MC900445596[1].wm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9512" y="1206203"/>
            <a:ext cx="930478" cy="1118393"/>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p:cNvSpPr txBox="1"/>
          <p:nvPr/>
        </p:nvSpPr>
        <p:spPr>
          <a:xfrm>
            <a:off x="323540" y="22906"/>
            <a:ext cx="8568392" cy="908323"/>
          </a:xfrm>
          <a:prstGeom prst="rect">
            <a:avLst/>
          </a:prstGeom>
          <a:solidFill>
            <a:schemeClr val="tx2"/>
          </a:solidFill>
          <a:ln>
            <a:solidFill>
              <a:schemeClr val="tx1"/>
            </a:solidFill>
          </a:ln>
        </p:spPr>
        <p:txBody>
          <a:bodyPr wrap="square" rtlCol="0" anchor="ctr" anchorCtr="0">
            <a:noAutofit/>
          </a:bodyPr>
          <a:lstStyle/>
          <a:p>
            <a:pPr algn="ct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農業における生産・消費者・加工</a:t>
            </a:r>
            <a:r>
              <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外食間の</a:t>
            </a:r>
            <a:endPar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直接コネクトする情報システムの新たな仕組み</a:t>
            </a:r>
            <a:endParaRPr lang="en-US" altLang="ja-JP"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カギ線コネクタ 19"/>
          <p:cNvCxnSpPr/>
          <p:nvPr/>
        </p:nvCxnSpPr>
        <p:spPr>
          <a:xfrm rot="10800000">
            <a:off x="2729005" y="4941168"/>
            <a:ext cx="3626961" cy="1"/>
          </a:xfrm>
          <a:prstGeom prst="bentConnector3">
            <a:avLst>
              <a:gd name="adj1" fmla="val 50000"/>
            </a:avLst>
          </a:prstGeom>
          <a:ln w="76200">
            <a:tailEnd type="arrow"/>
          </a:ln>
        </p:spPr>
        <p:style>
          <a:lnRef idx="3">
            <a:schemeClr val="accent1"/>
          </a:lnRef>
          <a:fillRef idx="0">
            <a:schemeClr val="accent1"/>
          </a:fillRef>
          <a:effectRef idx="2">
            <a:schemeClr val="accent1"/>
          </a:effectRef>
          <a:fontRef idx="minor">
            <a:schemeClr val="tx1"/>
          </a:fontRef>
        </p:style>
      </p:cxnSp>
      <p:sp>
        <p:nvSpPr>
          <p:cNvPr id="28" name="テキスト ボックス 27"/>
          <p:cNvSpPr txBox="1"/>
          <p:nvPr/>
        </p:nvSpPr>
        <p:spPr>
          <a:xfrm>
            <a:off x="4428903" y="4623816"/>
            <a:ext cx="2206658" cy="307777"/>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感想を伝えたい。（</a:t>
            </a:r>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SNS)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1" name="直線矢印コネクタ 40"/>
          <p:cNvCxnSpPr/>
          <p:nvPr/>
        </p:nvCxnSpPr>
        <p:spPr>
          <a:xfrm>
            <a:off x="2712683" y="3911570"/>
            <a:ext cx="77730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a:off x="5605723" y="3954130"/>
            <a:ext cx="83488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2729006" y="4428991"/>
            <a:ext cx="76098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5639434" y="4379694"/>
            <a:ext cx="767463" cy="81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4755269" y="2764974"/>
            <a:ext cx="0" cy="428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4200263" y="2800702"/>
            <a:ext cx="0" cy="392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58" name="表 57"/>
          <p:cNvGraphicFramePr>
            <a:graphicFrameLocks noGrp="1"/>
          </p:cNvGraphicFramePr>
          <p:nvPr>
            <p:extLst>
              <p:ext uri="{D42A27DB-BD31-4B8C-83A1-F6EECF244321}">
                <p14:modId xmlns:p14="http://schemas.microsoft.com/office/powerpoint/2010/main" val="2306160680"/>
              </p:ext>
            </p:extLst>
          </p:nvPr>
        </p:nvGraphicFramePr>
        <p:xfrm>
          <a:off x="3112914" y="5546392"/>
          <a:ext cx="2942456" cy="1188720"/>
        </p:xfrm>
        <a:graphic>
          <a:graphicData uri="http://schemas.openxmlformats.org/drawingml/2006/table">
            <a:tbl>
              <a:tblPr firstRow="1" bandRow="1">
                <a:tableStyleId>{5C22544A-7EE6-4342-B048-85BDC9FD1C3A}</a:tableStyleId>
              </a:tblPr>
              <a:tblGrid>
                <a:gridCol w="2942456"/>
              </a:tblGrid>
              <a:tr h="2556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smtClean="0">
                          <a:latin typeface="Meiryo UI" panose="020B0604030504040204" pitchFamily="50" charset="-128"/>
                          <a:ea typeface="Meiryo UI" panose="020B0604030504040204" pitchFamily="50" charset="-128"/>
                          <a:cs typeface="Meiryo UI" panose="020B0604030504040204" pitchFamily="50" charset="-128"/>
                        </a:rPr>
                        <a:t>流通業者</a:t>
                      </a:r>
                    </a:p>
                  </a:txBody>
                  <a:tcPr/>
                </a:tc>
              </a:tr>
              <a:tr h="610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消費者ﾆｰｽﾞと生産者の選択</a:t>
                      </a:r>
                      <a:endParaRPr kumimoji="1" lang="en-US" altLang="ja-JP"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･安定供給</a:t>
                      </a:r>
                      <a:r>
                        <a:rPr kumimoji="1" lang="ja-JP" altLang="en-US" sz="1600" b="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（卸業者・小売業者）</a:t>
                      </a:r>
                      <a:endParaRPr kumimoji="1" lang="ja-JP" altLang="en-US" sz="1600" b="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cxnSp>
        <p:nvCxnSpPr>
          <p:cNvPr id="60" name="直線矢印コネクタ 59"/>
          <p:cNvCxnSpPr/>
          <p:nvPr/>
        </p:nvCxnSpPr>
        <p:spPr>
          <a:xfrm flipV="1">
            <a:off x="4390982" y="5093434"/>
            <a:ext cx="0" cy="428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4410585" y="5183108"/>
            <a:ext cx="215108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トレーサビリティとの整合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2771112" y="3561003"/>
            <a:ext cx="718880"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登録</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p:cNvSpPr txBox="1"/>
          <p:nvPr/>
        </p:nvSpPr>
        <p:spPr>
          <a:xfrm>
            <a:off x="5698128" y="3544302"/>
            <a:ext cx="790122"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検索</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p:cNvSpPr txBox="1"/>
          <p:nvPr/>
        </p:nvSpPr>
        <p:spPr>
          <a:xfrm>
            <a:off x="5686224" y="4063464"/>
            <a:ext cx="790122"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収集</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テキスト ボックス 22"/>
          <p:cNvSpPr txBox="1"/>
          <p:nvPr/>
        </p:nvSpPr>
        <p:spPr>
          <a:xfrm>
            <a:off x="3184725" y="2809811"/>
            <a:ext cx="790122"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検索</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p:cNvSpPr txBox="1"/>
          <p:nvPr/>
        </p:nvSpPr>
        <p:spPr>
          <a:xfrm>
            <a:off x="4967092" y="2886467"/>
            <a:ext cx="790122"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収集</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2780441" y="4090437"/>
            <a:ext cx="790122"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収集</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スライド番号プレースホルダー 1"/>
          <p:cNvSpPr>
            <a:spLocks noGrp="1"/>
          </p:cNvSpPr>
          <p:nvPr>
            <p:ph type="sldNum" sz="quarter" idx="12"/>
          </p:nvPr>
        </p:nvSpPr>
        <p:spPr>
          <a:xfrm>
            <a:off x="6558575" y="6381328"/>
            <a:ext cx="2133600" cy="365125"/>
          </a:xfrm>
        </p:spPr>
        <p:txBody>
          <a:bodyPr/>
          <a:lstStyle/>
          <a:p>
            <a:fld id="{64452A23-BFEA-43FD-98FB-69091C0AE9EE}" type="slidenum">
              <a:rPr kumimoji="1" lang="ja-JP" altLang="en-US" smtClean="0">
                <a:latin typeface="Meiryo UI" panose="020B0604030504040204" pitchFamily="50" charset="-128"/>
                <a:ea typeface="Meiryo UI" panose="020B0604030504040204" pitchFamily="50" charset="-128"/>
                <a:cs typeface="Meiryo UI" panose="020B0604030504040204" pitchFamily="50" charset="-128"/>
              </a:rPr>
              <a:pPr/>
              <a:t>9</a:t>
            </a:fld>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27" name="Picture 23" descr="Q:\02_イラスト\01_ビジネス\06_作業員・作業風景\9923_0028.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H="1">
            <a:off x="2195736" y="5956575"/>
            <a:ext cx="771896" cy="76274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Documents and Settings\Administrator\Local Settings\Temporary Internet Files\Content.IE5\28DB3UXN\ddl_download[1]\9955_0003.gif"/>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flipH="1">
            <a:off x="1884155" y="6455291"/>
            <a:ext cx="623162" cy="34607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Q:\02_イラスト\02_ライフ\02_家族\9934_0005.gif"/>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013897" y="5755718"/>
            <a:ext cx="1173371" cy="10456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descr="Q:\02_イラスト\01_ビジネス\06_作業員・作業風景\9923_0001.gif"/>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338781" y="1214243"/>
            <a:ext cx="751572" cy="55115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9" descr="Q:\02_イラスト\08_静物\9096_0126.gif"/>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081285" y="1654732"/>
            <a:ext cx="732434" cy="26842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Q:\02_イラスト\08_静物\9096_0130.gif"/>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398094" y="1800730"/>
            <a:ext cx="441246" cy="28572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1" descr="Q:\02_イラスト\08_静物\9096_0131.gif"/>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705844" y="1782923"/>
            <a:ext cx="501278" cy="2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367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3457</TotalTime>
  <Words>1810</Words>
  <Application>Microsoft Office PowerPoint</Application>
  <PresentationFormat>画面に合わせる (4:3)</PresentationFormat>
  <Paragraphs>521</Paragraphs>
  <Slides>18</Slides>
  <Notes>4</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参考：Uberification（ウーバリフィケーション）／シェア経済 とNober（ノーバ、農場）</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SEGAMI</dc:creator>
  <cp:lastModifiedBy>BA100</cp:lastModifiedBy>
  <cp:revision>234</cp:revision>
  <cp:lastPrinted>2015-01-14T06:27:43Z</cp:lastPrinted>
  <dcterms:created xsi:type="dcterms:W3CDTF">2014-12-30T02:07:46Z</dcterms:created>
  <dcterms:modified xsi:type="dcterms:W3CDTF">2015-01-16T07:26:53Z</dcterms:modified>
</cp:coreProperties>
</file>