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6" r:id="rId1"/>
  </p:sldMasterIdLst>
  <p:notesMasterIdLst>
    <p:notesMasterId r:id="rId11"/>
  </p:notesMasterIdLst>
  <p:handoutMasterIdLst>
    <p:handoutMasterId r:id="rId12"/>
  </p:handoutMasterIdLst>
  <p:sldIdLst>
    <p:sldId id="261" r:id="rId2"/>
    <p:sldId id="275" r:id="rId3"/>
    <p:sldId id="276" r:id="rId4"/>
    <p:sldId id="277" r:id="rId5"/>
    <p:sldId id="278" r:id="rId6"/>
    <p:sldId id="292" r:id="rId7"/>
    <p:sldId id="293" r:id="rId8"/>
    <p:sldId id="294" r:id="rId9"/>
    <p:sldId id="263" r:id="rId1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00AC45"/>
    <a:srgbClr val="FF0000"/>
    <a:srgbClr val="009999"/>
    <a:srgbClr val="FF5050"/>
    <a:srgbClr val="FF99FF"/>
    <a:srgbClr val="33CCCC"/>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9144" autoAdjust="0"/>
  </p:normalViewPr>
  <p:slideViewPr>
    <p:cSldViewPr>
      <p:cViewPr>
        <p:scale>
          <a:sx n="150" d="100"/>
          <a:sy n="150" d="100"/>
        </p:scale>
        <p:origin x="1776" y="1830"/>
      </p:cViewPr>
      <p:guideLst>
        <p:guide orient="horz" pos="1680"/>
        <p:guide pos="2880"/>
      </p:guideLst>
    </p:cSldViewPr>
  </p:slideViewPr>
  <p:notesTextViewPr>
    <p:cViewPr>
      <p:scale>
        <a:sx n="100" d="100"/>
        <a:sy n="100" d="100"/>
      </p:scale>
      <p:origin x="0" y="0"/>
    </p:cViewPr>
  </p:notesTextViewPr>
  <p:sorterViewPr>
    <p:cViewPr>
      <p:scale>
        <a:sx n="150" d="100"/>
        <a:sy n="150" d="100"/>
      </p:scale>
      <p:origin x="0" y="267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ja-JP" altLang="en-US"/>
          </a:p>
        </p:txBody>
      </p:sp>
      <p:sp>
        <p:nvSpPr>
          <p:cNvPr id="3" name="日付プレースホル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4366C94-6634-7F4F-8E0C-276058E633E3}" type="datetimeFigureOut">
              <a:rPr lang="ja-JP" altLang="en-US" smtClean="0"/>
              <a:pPr/>
              <a:t>2015/1/17</a:t>
            </a:fld>
            <a:endParaRPr lang="ja-JP" altLang="en-US"/>
          </a:p>
        </p:txBody>
      </p:sp>
      <p:sp>
        <p:nvSpPr>
          <p:cNvPr id="4" name="フッター プレースホル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ja-JP" altLang="en-US"/>
          </a:p>
        </p:txBody>
      </p:sp>
      <p:sp>
        <p:nvSpPr>
          <p:cNvPr id="5" name="スライド番号プレースホル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06B698E-4689-FA42-99D7-A3D471DEB22F}" type="slidenum">
              <a:rPr lang="ja-JP" altLang="en-US" smtClean="0"/>
              <a:pPr/>
              <a:t>‹#›</a:t>
            </a:fld>
            <a:endParaRPr lang="ja-JP" altLang="en-US"/>
          </a:p>
        </p:txBody>
      </p:sp>
    </p:spTree>
    <p:extLst>
      <p:ext uri="{BB962C8B-B14F-4D97-AF65-F5344CB8AC3E}">
        <p14:creationId xmlns:p14="http://schemas.microsoft.com/office/powerpoint/2010/main" val="610950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22422D-195F-404F-B2B9-6B8CAA5662E7}" type="datetimeFigureOut">
              <a:rPr lang="ja-JP" altLang="en-US" smtClean="0"/>
              <a:pPr/>
              <a:t>2015/1/17</a:t>
            </a:fld>
            <a:endParaRPr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4FD5E14-8573-604B-A983-56049E3F7A64}" type="slidenum">
              <a:rPr lang="ja-JP" altLang="en-US" smtClean="0"/>
              <a:pPr/>
              <a:t>‹#›</a:t>
            </a:fld>
            <a:endParaRPr lang="ja-JP" altLang="en-US"/>
          </a:p>
        </p:txBody>
      </p:sp>
    </p:spTree>
    <p:extLst>
      <p:ext uri="{BB962C8B-B14F-4D97-AF65-F5344CB8AC3E}">
        <p14:creationId xmlns:p14="http://schemas.microsoft.com/office/powerpoint/2010/main" val="151990246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F5C494B1-F438-DB40-992A-7B8AA1134E7D}" type="datetime1">
              <a:rPr kumimoji="1" lang="ja-JP" altLang="en-US" smtClean="0"/>
              <a:pPr/>
              <a:t>2015/1/17</a:t>
            </a:fld>
            <a:endParaRPr kumimoji="1" lang="ja-JP" altLang="en-US" dirty="0"/>
          </a:p>
        </p:txBody>
      </p:sp>
      <p:sp>
        <p:nvSpPr>
          <p:cNvPr id="5" name="フッター プレースホルダー 4"/>
          <p:cNvSpPr>
            <a:spLocks noGrp="1"/>
          </p:cNvSpPr>
          <p:nvPr>
            <p:ph type="ftr" sz="quarter" idx="11"/>
          </p:nvPr>
        </p:nvSpPr>
        <p:spPr/>
        <p:txBody>
          <a:bodyPr/>
          <a:lstStyle/>
          <a:p>
            <a:r>
              <a:rPr kumimoji="1" lang="en-US" altLang="ja-JP" smtClean="0"/>
              <a:t>© Team Colabory.com 2015</a:t>
            </a:r>
            <a:endParaRPr kumimoji="1" lang="ja-JP" altLang="en-US" dirty="0"/>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3261651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E5AFFA34-749A-8942-838D-FF3F7FD78DE4}" type="datetime1">
              <a:rPr kumimoji="1" lang="ja-JP" altLang="en-US" smtClean="0"/>
              <a:pPr/>
              <a:t>2015/1/17</a:t>
            </a:fld>
            <a:endParaRPr kumimoji="1" lang="ja-JP" altLang="en-US" dirty="0"/>
          </a:p>
        </p:txBody>
      </p:sp>
      <p:sp>
        <p:nvSpPr>
          <p:cNvPr id="5" name="フッター プレースホルダー 4"/>
          <p:cNvSpPr>
            <a:spLocks noGrp="1"/>
          </p:cNvSpPr>
          <p:nvPr>
            <p:ph type="ftr" sz="quarter" idx="11"/>
          </p:nvPr>
        </p:nvSpPr>
        <p:spPr/>
        <p:txBody>
          <a:bodyPr/>
          <a:lstStyle/>
          <a:p>
            <a:r>
              <a:rPr kumimoji="1" lang="en-US" altLang="ja-JP" smtClean="0"/>
              <a:t>© Team Colabory.com 2015</a:t>
            </a:r>
            <a:endParaRPr kumimoji="1" lang="ja-JP" altLang="en-US" dirty="0"/>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745902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75494E0-D301-2F44-9D4F-3D4D6FC116E5}" type="datetime1">
              <a:rPr kumimoji="1" lang="ja-JP" altLang="en-US" smtClean="0"/>
              <a:pPr/>
              <a:t>2015/1/17</a:t>
            </a:fld>
            <a:endParaRPr kumimoji="1" lang="ja-JP" altLang="en-US" dirty="0"/>
          </a:p>
        </p:txBody>
      </p:sp>
      <p:sp>
        <p:nvSpPr>
          <p:cNvPr id="5" name="フッター プレースホルダー 4"/>
          <p:cNvSpPr>
            <a:spLocks noGrp="1"/>
          </p:cNvSpPr>
          <p:nvPr>
            <p:ph type="ftr" sz="quarter" idx="11"/>
          </p:nvPr>
        </p:nvSpPr>
        <p:spPr/>
        <p:txBody>
          <a:bodyPr/>
          <a:lstStyle/>
          <a:p>
            <a:r>
              <a:rPr kumimoji="1" lang="en-US" altLang="ja-JP" smtClean="0"/>
              <a:t>© Team Colabory.com 2015</a:t>
            </a:r>
            <a:endParaRPr kumimoji="1" lang="ja-JP" altLang="en-US" dirty="0"/>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3650026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C9321A5-CD42-E740-A233-6B6254CE734F}" type="datetime1">
              <a:rPr kumimoji="1" lang="ja-JP" altLang="en-US" smtClean="0"/>
              <a:pPr/>
              <a:t>2015/1/17</a:t>
            </a:fld>
            <a:endParaRPr kumimoji="1" lang="ja-JP" altLang="en-US" dirty="0"/>
          </a:p>
        </p:txBody>
      </p:sp>
      <p:sp>
        <p:nvSpPr>
          <p:cNvPr id="5" name="フッター プレースホルダー 4"/>
          <p:cNvSpPr>
            <a:spLocks noGrp="1"/>
          </p:cNvSpPr>
          <p:nvPr>
            <p:ph type="ftr" sz="quarter" idx="11"/>
          </p:nvPr>
        </p:nvSpPr>
        <p:spPr/>
        <p:txBody>
          <a:bodyPr/>
          <a:lstStyle/>
          <a:p>
            <a:r>
              <a:rPr kumimoji="1" lang="en-US" altLang="ja-JP" smtClean="0"/>
              <a:t>© Team Colabory.com 2015</a:t>
            </a:r>
            <a:endParaRPr kumimoji="1" lang="ja-JP" altLang="en-US" dirty="0"/>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461727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DFD2BB93-FEF6-FB43-9DB3-91B95ABAAC6F}" type="datetime1">
              <a:rPr kumimoji="1" lang="ja-JP" altLang="en-US" smtClean="0"/>
              <a:pPr/>
              <a:t>2015/1/17</a:t>
            </a:fld>
            <a:endParaRPr kumimoji="1" lang="ja-JP" altLang="en-US" dirty="0"/>
          </a:p>
        </p:txBody>
      </p:sp>
      <p:sp>
        <p:nvSpPr>
          <p:cNvPr id="5" name="フッター プレースホルダー 4"/>
          <p:cNvSpPr>
            <a:spLocks noGrp="1"/>
          </p:cNvSpPr>
          <p:nvPr>
            <p:ph type="ftr" sz="quarter" idx="11"/>
          </p:nvPr>
        </p:nvSpPr>
        <p:spPr/>
        <p:txBody>
          <a:bodyPr/>
          <a:lstStyle/>
          <a:p>
            <a:r>
              <a:rPr kumimoji="1" lang="en-US" altLang="ja-JP" smtClean="0"/>
              <a:t>© Team Colabory.com 2015</a:t>
            </a:r>
            <a:endParaRPr kumimoji="1" lang="ja-JP" altLang="en-US" dirty="0"/>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2573865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BDD069E9-E324-4C40-AEB4-F22C77D7E303}" type="datetime1">
              <a:rPr kumimoji="1" lang="ja-JP" altLang="en-US" smtClean="0"/>
              <a:pPr/>
              <a:t>2015/1/17</a:t>
            </a:fld>
            <a:endParaRPr kumimoji="1" lang="ja-JP" altLang="en-US" dirty="0"/>
          </a:p>
        </p:txBody>
      </p:sp>
      <p:sp>
        <p:nvSpPr>
          <p:cNvPr id="6" name="フッター プレースホルダー 5"/>
          <p:cNvSpPr>
            <a:spLocks noGrp="1"/>
          </p:cNvSpPr>
          <p:nvPr>
            <p:ph type="ftr" sz="quarter" idx="11"/>
          </p:nvPr>
        </p:nvSpPr>
        <p:spPr/>
        <p:txBody>
          <a:bodyPr/>
          <a:lstStyle/>
          <a:p>
            <a:r>
              <a:rPr kumimoji="1" lang="en-US" altLang="ja-JP" smtClean="0"/>
              <a:t>© Team Colabory.com 2015</a:t>
            </a:r>
            <a:endParaRPr kumimoji="1" lang="ja-JP" altLang="en-US" dirty="0"/>
          </a:p>
        </p:txBody>
      </p:sp>
      <p:sp>
        <p:nvSpPr>
          <p:cNvPr id="7" name="スライド番号プレースホルダー 6"/>
          <p:cNvSpPr>
            <a:spLocks noGrp="1"/>
          </p:cNvSpPr>
          <p:nvPr>
            <p:ph type="sldNum" sz="quarter" idx="12"/>
          </p:nvPr>
        </p:nvSpPr>
        <p:spPr/>
        <p:txBody>
          <a:body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2206542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BA9FEE9F-3589-F343-99C6-8549FBFF950E}" type="datetime1">
              <a:rPr kumimoji="1" lang="ja-JP" altLang="en-US" smtClean="0"/>
              <a:pPr/>
              <a:t>2015/1/17</a:t>
            </a:fld>
            <a:endParaRPr kumimoji="1" lang="ja-JP" altLang="en-US" dirty="0"/>
          </a:p>
        </p:txBody>
      </p:sp>
      <p:sp>
        <p:nvSpPr>
          <p:cNvPr id="8" name="フッター プレースホルダー 7"/>
          <p:cNvSpPr>
            <a:spLocks noGrp="1"/>
          </p:cNvSpPr>
          <p:nvPr>
            <p:ph type="ftr" sz="quarter" idx="11"/>
          </p:nvPr>
        </p:nvSpPr>
        <p:spPr/>
        <p:txBody>
          <a:bodyPr/>
          <a:lstStyle/>
          <a:p>
            <a:r>
              <a:rPr kumimoji="1" lang="en-US" altLang="ja-JP" smtClean="0"/>
              <a:t>© Team Colabory.com 2015</a:t>
            </a:r>
            <a:endParaRPr kumimoji="1" lang="ja-JP" altLang="en-US" dirty="0"/>
          </a:p>
        </p:txBody>
      </p:sp>
      <p:sp>
        <p:nvSpPr>
          <p:cNvPr id="9" name="スライド番号プレースホルダー 8"/>
          <p:cNvSpPr>
            <a:spLocks noGrp="1"/>
          </p:cNvSpPr>
          <p:nvPr>
            <p:ph type="sldNum" sz="quarter" idx="12"/>
          </p:nvPr>
        </p:nvSpPr>
        <p:spPr/>
        <p:txBody>
          <a:body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038547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F818342D-AD96-E345-96F6-0C88BDF854FD}" type="datetime1">
              <a:rPr kumimoji="1" lang="ja-JP" altLang="en-US" smtClean="0"/>
              <a:pPr/>
              <a:t>2015/1/17</a:t>
            </a:fld>
            <a:endParaRPr kumimoji="1" lang="ja-JP" altLang="en-US" dirty="0"/>
          </a:p>
        </p:txBody>
      </p:sp>
      <p:sp>
        <p:nvSpPr>
          <p:cNvPr id="4" name="フッター プレースホルダー 3"/>
          <p:cNvSpPr>
            <a:spLocks noGrp="1"/>
          </p:cNvSpPr>
          <p:nvPr>
            <p:ph type="ftr" sz="quarter" idx="11"/>
          </p:nvPr>
        </p:nvSpPr>
        <p:spPr/>
        <p:txBody>
          <a:bodyPr/>
          <a:lstStyle/>
          <a:p>
            <a:r>
              <a:rPr kumimoji="1" lang="en-US" altLang="ja-JP" smtClean="0"/>
              <a:t>© Team Colabory.com 2015</a:t>
            </a:r>
            <a:endParaRPr kumimoji="1" lang="ja-JP" altLang="en-US" dirty="0"/>
          </a:p>
        </p:txBody>
      </p:sp>
      <p:sp>
        <p:nvSpPr>
          <p:cNvPr id="5" name="スライド番号プレースホルダー 4"/>
          <p:cNvSpPr>
            <a:spLocks noGrp="1"/>
          </p:cNvSpPr>
          <p:nvPr>
            <p:ph type="sldNum" sz="quarter" idx="12"/>
          </p:nvPr>
        </p:nvSpPr>
        <p:spPr/>
        <p:txBody>
          <a:body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3477465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4E1389F-0F2F-4342-8C97-DE24CFC1E7FB}" type="datetime1">
              <a:rPr kumimoji="1" lang="ja-JP" altLang="en-US" smtClean="0"/>
              <a:pPr/>
              <a:t>2015/1/17</a:t>
            </a:fld>
            <a:endParaRPr kumimoji="1" lang="ja-JP" altLang="en-US" dirty="0"/>
          </a:p>
        </p:txBody>
      </p:sp>
      <p:sp>
        <p:nvSpPr>
          <p:cNvPr id="3" name="フッター プレースホルダー 2"/>
          <p:cNvSpPr>
            <a:spLocks noGrp="1"/>
          </p:cNvSpPr>
          <p:nvPr>
            <p:ph type="ftr" sz="quarter" idx="11"/>
          </p:nvPr>
        </p:nvSpPr>
        <p:spPr/>
        <p:txBody>
          <a:bodyPr/>
          <a:lstStyle/>
          <a:p>
            <a:r>
              <a:rPr kumimoji="1" lang="en-US" altLang="ja-JP" smtClean="0"/>
              <a:t>© Team Colabory.com 2015</a:t>
            </a:r>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3862615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38F8B2FC-BD95-B144-975E-DBDCBFA98BC6}" type="datetime1">
              <a:rPr kumimoji="1" lang="ja-JP" altLang="en-US" smtClean="0"/>
              <a:pPr/>
              <a:t>2015/1/17</a:t>
            </a:fld>
            <a:endParaRPr kumimoji="1" lang="ja-JP" altLang="en-US" dirty="0"/>
          </a:p>
        </p:txBody>
      </p:sp>
      <p:sp>
        <p:nvSpPr>
          <p:cNvPr id="6" name="フッター プレースホルダー 5"/>
          <p:cNvSpPr>
            <a:spLocks noGrp="1"/>
          </p:cNvSpPr>
          <p:nvPr>
            <p:ph type="ftr" sz="quarter" idx="11"/>
          </p:nvPr>
        </p:nvSpPr>
        <p:spPr/>
        <p:txBody>
          <a:bodyPr/>
          <a:lstStyle/>
          <a:p>
            <a:r>
              <a:rPr kumimoji="1" lang="en-US" altLang="ja-JP" smtClean="0"/>
              <a:t>© Team Colabory.com 2015</a:t>
            </a:r>
            <a:endParaRPr kumimoji="1" lang="ja-JP" altLang="en-US" dirty="0"/>
          </a:p>
        </p:txBody>
      </p:sp>
      <p:sp>
        <p:nvSpPr>
          <p:cNvPr id="7" name="スライド番号プレースホルダー 6"/>
          <p:cNvSpPr>
            <a:spLocks noGrp="1"/>
          </p:cNvSpPr>
          <p:nvPr>
            <p:ph type="sldNum" sz="quarter" idx="12"/>
          </p:nvPr>
        </p:nvSpPr>
        <p:spPr/>
        <p:txBody>
          <a:body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116243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dirty="0"/>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D4D10B1F-444D-F947-992E-CB437D6A3AD4}" type="datetime1">
              <a:rPr kumimoji="1" lang="ja-JP" altLang="en-US" smtClean="0"/>
              <a:pPr/>
              <a:t>2015/1/17</a:t>
            </a:fld>
            <a:endParaRPr kumimoji="1" lang="ja-JP" altLang="en-US" dirty="0"/>
          </a:p>
        </p:txBody>
      </p:sp>
      <p:sp>
        <p:nvSpPr>
          <p:cNvPr id="6" name="フッター プレースホルダー 5"/>
          <p:cNvSpPr>
            <a:spLocks noGrp="1"/>
          </p:cNvSpPr>
          <p:nvPr>
            <p:ph type="ftr" sz="quarter" idx="11"/>
          </p:nvPr>
        </p:nvSpPr>
        <p:spPr/>
        <p:txBody>
          <a:bodyPr/>
          <a:lstStyle/>
          <a:p>
            <a:r>
              <a:rPr kumimoji="1" lang="en-US" altLang="ja-JP" smtClean="0"/>
              <a:t>© Team Colabory.com 2015</a:t>
            </a:r>
            <a:endParaRPr kumimoji="1" lang="ja-JP" altLang="en-US" dirty="0"/>
          </a:p>
        </p:txBody>
      </p:sp>
      <p:sp>
        <p:nvSpPr>
          <p:cNvPr id="7" name="スライド番号プレースホルダー 6"/>
          <p:cNvSpPr>
            <a:spLocks noGrp="1"/>
          </p:cNvSpPr>
          <p:nvPr>
            <p:ph type="sldNum" sz="quarter" idx="12"/>
          </p:nvPr>
        </p:nvSpPr>
        <p:spPr/>
        <p:txBody>
          <a:body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331790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図 13" descr="temp.png"/>
          <p:cNvPicPr>
            <a:picLocks noChangeAspect="1"/>
          </p:cNvPicPr>
          <p:nvPr userDrawn="1"/>
        </p:nvPicPr>
        <p:blipFill>
          <a:blip r:embed="rId13"/>
          <a:stretch>
            <a:fillRect/>
          </a:stretch>
        </p:blipFill>
        <p:spPr>
          <a:xfrm>
            <a:off x="0" y="5360"/>
            <a:ext cx="9144000" cy="6852640"/>
          </a:xfrm>
          <a:prstGeom prst="rect">
            <a:avLst/>
          </a:prstGeom>
        </p:spPr>
      </p:pic>
      <p:sp>
        <p:nvSpPr>
          <p:cNvPr id="8" name="正方形/長方形 7"/>
          <p:cNvSpPr/>
          <p:nvPr userDrawn="1"/>
        </p:nvSpPr>
        <p:spPr>
          <a:xfrm>
            <a:off x="0" y="0"/>
            <a:ext cx="9144000" cy="762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 name="タイトル プレースホルダー 1"/>
          <p:cNvSpPr>
            <a:spLocks noGrp="1"/>
          </p:cNvSpPr>
          <p:nvPr>
            <p:ph type="title"/>
          </p:nvPr>
        </p:nvSpPr>
        <p:spPr>
          <a:xfrm>
            <a:off x="152400" y="0"/>
            <a:ext cx="8229600" cy="762000"/>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10" name="正方形/長方形 9"/>
          <p:cNvSpPr/>
          <p:nvPr userDrawn="1"/>
        </p:nvSpPr>
        <p:spPr>
          <a:xfrm>
            <a:off x="0" y="762000"/>
            <a:ext cx="9144000" cy="5715000"/>
          </a:xfrm>
          <a:prstGeom prst="rect">
            <a:avLst/>
          </a:prstGeom>
          <a:gradFill flip="none" rotWithShape="1">
            <a:gsLst>
              <a:gs pos="0">
                <a:schemeClr val="bg1">
                  <a:alpha val="91000"/>
                </a:schemeClr>
              </a:gs>
              <a:gs pos="100000">
                <a:schemeClr val="bg1">
                  <a:lumMod val="75000"/>
                  <a:alpha val="91000"/>
                </a:schemeClr>
              </a:gs>
              <a:gs pos="92000">
                <a:schemeClr val="bg1">
                  <a:lumMod val="95000"/>
                  <a:alpha val="91000"/>
                </a:schemeClr>
              </a:gs>
            </a:gsLst>
            <a:lin ang="60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 name="テキスト プレースホルダー 2"/>
          <p:cNvSpPr>
            <a:spLocks noGrp="1"/>
          </p:cNvSpPr>
          <p:nvPr>
            <p:ph type="body" idx="1"/>
          </p:nvPr>
        </p:nvSpPr>
        <p:spPr>
          <a:xfrm>
            <a:off x="190500" y="990600"/>
            <a:ext cx="8763000" cy="5334000"/>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0"/>
            <a:r>
              <a:rPr kumimoji="1" lang="ja-JP" altLang="en-US" dirty="0" smtClean="0"/>
              <a:t>第 </a:t>
            </a:r>
            <a:r>
              <a:rPr kumimoji="1" lang="en-US" altLang="ja-JP" dirty="0" smtClean="0"/>
              <a:t>2 </a:t>
            </a:r>
            <a:r>
              <a:rPr kumimoji="1" lang="ja-JP" altLang="en-US" dirty="0" smtClean="0"/>
              <a:t>レベル</a:t>
            </a:r>
          </a:p>
          <a:p>
            <a:pPr lvl="1"/>
            <a:r>
              <a:rPr kumimoji="1" lang="ja-JP" altLang="en-US" dirty="0" smtClean="0"/>
              <a:t>第 </a:t>
            </a:r>
            <a:r>
              <a:rPr kumimoji="1" lang="en-US" altLang="ja-JP" dirty="0" smtClean="0"/>
              <a:t>3 </a:t>
            </a:r>
            <a:r>
              <a:rPr kumimoji="1" lang="ja-JP" altLang="en-US" dirty="0" smtClean="0"/>
              <a:t>レベル</a:t>
            </a:r>
          </a:p>
          <a:p>
            <a:pPr lvl="2"/>
            <a:r>
              <a:rPr kumimoji="1" lang="ja-JP" altLang="en-US" dirty="0" smtClean="0"/>
              <a:t>第 </a:t>
            </a:r>
            <a:r>
              <a:rPr kumimoji="1" lang="en-US" altLang="ja-JP" dirty="0" smtClean="0"/>
              <a:t>4 </a:t>
            </a:r>
            <a:r>
              <a:rPr kumimoji="1" lang="ja-JP" altLang="en-US" dirty="0" smtClean="0"/>
              <a:t>レベル</a:t>
            </a:r>
          </a:p>
          <a:p>
            <a:pPr lvl="3"/>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2"/>
          </p:nvPr>
        </p:nvSpPr>
        <p:spPr>
          <a:xfrm>
            <a:off x="0" y="6492875"/>
            <a:ext cx="2133600" cy="365125"/>
          </a:xfrm>
          <a:prstGeom prst="rect">
            <a:avLst/>
          </a:prstGeom>
        </p:spPr>
        <p:txBody>
          <a:bodyPr vert="horz" lIns="91440" tIns="45720" rIns="91440" bIns="45720" rtlCol="0" anchor="ctr"/>
          <a:lstStyle>
            <a:lvl1pPr algn="l">
              <a:defRPr sz="1200">
                <a:solidFill>
                  <a:schemeClr val="bg1">
                    <a:lumMod val="95000"/>
                  </a:schemeClr>
                </a:solidFill>
                <a:latin typeface="メイリオ"/>
                <a:ea typeface="メイリオ"/>
                <a:cs typeface="メイリオ"/>
              </a:defRPr>
            </a:lvl1pPr>
          </a:lstStyle>
          <a:p>
            <a:fld id="{AF873D74-439A-EA43-A295-778433E28BF3}" type="datetime1">
              <a:rPr lang="ja-JP" altLang="en-US" smtClean="0"/>
              <a:pPr/>
              <a:t>2015/1/17</a:t>
            </a:fld>
            <a:endParaRPr lang="ja-JP" altLang="en-US" dirty="0"/>
          </a:p>
        </p:txBody>
      </p:sp>
      <p:sp>
        <p:nvSpPr>
          <p:cNvPr id="5" name="フッター プレースホルダー 4"/>
          <p:cNvSpPr>
            <a:spLocks noGrp="1"/>
          </p:cNvSpPr>
          <p:nvPr>
            <p:ph type="ftr" sz="quarter" idx="3"/>
          </p:nvPr>
        </p:nvSpPr>
        <p:spPr>
          <a:xfrm>
            <a:off x="6248400" y="6492875"/>
            <a:ext cx="2895600" cy="365125"/>
          </a:xfrm>
          <a:prstGeom prst="rect">
            <a:avLst/>
          </a:prstGeom>
        </p:spPr>
        <p:txBody>
          <a:bodyPr vert="horz" lIns="91440" tIns="45720" rIns="91440" bIns="45720" rtlCol="0" anchor="ctr"/>
          <a:lstStyle>
            <a:lvl1pPr algn="r">
              <a:defRPr sz="1050">
                <a:solidFill>
                  <a:schemeClr val="bg1">
                    <a:lumMod val="95000"/>
                  </a:schemeClr>
                </a:solidFill>
                <a:latin typeface="メイリオ"/>
                <a:ea typeface="メイリオ"/>
                <a:cs typeface="メイリオ"/>
              </a:defRPr>
            </a:lvl1pPr>
          </a:lstStyle>
          <a:p>
            <a:r>
              <a:rPr lang="en-US" altLang="ja-JP" smtClean="0"/>
              <a:t>© Team Colabory.com 2015</a:t>
            </a:r>
            <a:endParaRPr lang="ja-JP" altLang="en-US" dirty="0"/>
          </a:p>
        </p:txBody>
      </p:sp>
      <p:sp>
        <p:nvSpPr>
          <p:cNvPr id="6" name="スライド番号プレースホルダー 5"/>
          <p:cNvSpPr>
            <a:spLocks noGrp="1"/>
          </p:cNvSpPr>
          <p:nvPr>
            <p:ph type="sldNum" sz="quarter" idx="4"/>
          </p:nvPr>
        </p:nvSpPr>
        <p:spPr>
          <a:xfrm>
            <a:off x="3505200" y="6492875"/>
            <a:ext cx="2133600" cy="365125"/>
          </a:xfrm>
          <a:prstGeom prst="rect">
            <a:avLst/>
          </a:prstGeom>
        </p:spPr>
        <p:txBody>
          <a:bodyPr vert="horz" lIns="91440" tIns="45720" rIns="91440" bIns="45720" rtlCol="0" anchor="ctr"/>
          <a:lstStyle>
            <a:lvl1pPr algn="ctr">
              <a:defRPr sz="1100">
                <a:solidFill>
                  <a:schemeClr val="bg1">
                    <a:lumMod val="95000"/>
                  </a:schemeClr>
                </a:solidFill>
                <a:latin typeface="メイリオ"/>
                <a:ea typeface="メイリオ"/>
                <a:cs typeface="メイリオ"/>
              </a:defRPr>
            </a:lvl1pPr>
          </a:lstStyle>
          <a:p>
            <a:fld id="{D2D8002D-B5B0-4BAC-B1F6-782DDCCE6D9C}" type="slidenum">
              <a:rPr lang="ja-JP" altLang="en-US" smtClean="0"/>
              <a:pPr/>
              <a:t>‹#›</a:t>
            </a:fld>
            <a:endParaRPr lang="ja-JP" altLang="en-US" dirty="0"/>
          </a:p>
        </p:txBody>
      </p:sp>
    </p:spTree>
    <p:extLst>
      <p:ext uri="{BB962C8B-B14F-4D97-AF65-F5344CB8AC3E}">
        <p14:creationId xmlns:p14="http://schemas.microsoft.com/office/powerpoint/2010/main" val="3214121380"/>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dt="0"/>
  <p:txStyles>
    <p:titleStyle>
      <a:lvl1pPr algn="l" defTabSz="914400" rtl="0" eaLnBrk="1" latinLnBrk="0" hangingPunct="1">
        <a:spcBef>
          <a:spcPct val="0"/>
        </a:spcBef>
        <a:buNone/>
        <a:defRPr kumimoji="1" sz="3600" kern="1200">
          <a:solidFill>
            <a:schemeClr val="tx1"/>
          </a:solidFill>
          <a:effectLst>
            <a:outerShdw blurRad="38100" dist="38100" dir="2700000" algn="tl">
              <a:srgbClr val="000000">
                <a:alpha val="43137"/>
              </a:srgbClr>
            </a:outerShdw>
          </a:effectLst>
          <a:latin typeface="メイリオ"/>
          <a:ea typeface="メイリオ"/>
          <a:cs typeface="メイリオ"/>
        </a:defRPr>
      </a:lvl1pPr>
    </p:titleStyle>
    <p:bodyStyle>
      <a:lvl1pPr marL="342900" indent="-342900" algn="l" defTabSz="914400" rtl="0" eaLnBrk="1" latinLnBrk="0" hangingPunct="1">
        <a:spcBef>
          <a:spcPct val="20000"/>
        </a:spcBef>
        <a:buClr>
          <a:schemeClr val="tx1">
            <a:lumMod val="75000"/>
            <a:lumOff val="25000"/>
          </a:schemeClr>
        </a:buClr>
        <a:buSzPct val="85000"/>
        <a:buFont typeface="Wingdings" charset="2"/>
        <a:buChar char="n"/>
        <a:defRPr kumimoji="1" sz="2400" kern="1200">
          <a:solidFill>
            <a:schemeClr val="tx1"/>
          </a:solidFill>
          <a:latin typeface="メイリオ"/>
          <a:ea typeface="メイリオ"/>
          <a:cs typeface="メイリオ"/>
        </a:defRPr>
      </a:lvl1pPr>
      <a:lvl2pPr marL="742950" indent="-285750" algn="l" defTabSz="914400" rtl="0" eaLnBrk="1" latinLnBrk="0" hangingPunct="1">
        <a:spcBef>
          <a:spcPct val="20000"/>
        </a:spcBef>
        <a:buClr>
          <a:schemeClr val="tx1">
            <a:lumMod val="75000"/>
            <a:lumOff val="25000"/>
          </a:schemeClr>
        </a:buClr>
        <a:buSzPct val="85000"/>
        <a:buFont typeface="Wingdings" charset="2"/>
        <a:buChar char="n"/>
        <a:defRPr kumimoji="1" sz="2400" kern="1200">
          <a:solidFill>
            <a:schemeClr val="tx1"/>
          </a:solidFill>
          <a:latin typeface="メイリオ"/>
          <a:ea typeface="メイリオ"/>
          <a:cs typeface="メイリオ"/>
        </a:defRPr>
      </a:lvl2pPr>
      <a:lvl3pPr marL="1143000" indent="-228600" algn="l" defTabSz="914400" rtl="0" eaLnBrk="1" latinLnBrk="0" hangingPunct="1">
        <a:spcBef>
          <a:spcPct val="20000"/>
        </a:spcBef>
        <a:buClr>
          <a:schemeClr val="tx1">
            <a:lumMod val="75000"/>
            <a:lumOff val="25000"/>
          </a:schemeClr>
        </a:buClr>
        <a:buSzPct val="85000"/>
        <a:buFont typeface="Wingdings" charset="2"/>
        <a:buChar char="n"/>
        <a:defRPr kumimoji="1" sz="2000" kern="1200">
          <a:solidFill>
            <a:schemeClr val="tx1"/>
          </a:solidFill>
          <a:latin typeface="メイリオ"/>
          <a:ea typeface="メイリオ"/>
          <a:cs typeface="メイリオ"/>
        </a:defRPr>
      </a:lvl3pPr>
      <a:lvl4pPr marL="1600200" indent="-228600" algn="l" defTabSz="914400" rtl="0" eaLnBrk="1" latinLnBrk="0" hangingPunct="1">
        <a:spcBef>
          <a:spcPct val="20000"/>
        </a:spcBef>
        <a:buClr>
          <a:schemeClr val="tx1">
            <a:lumMod val="75000"/>
            <a:lumOff val="25000"/>
          </a:schemeClr>
        </a:buClr>
        <a:buSzPct val="85000"/>
        <a:buFont typeface="Wingdings" charset="2"/>
        <a:buChar char="n"/>
        <a:defRPr kumimoji="1" sz="1800" kern="1200">
          <a:solidFill>
            <a:schemeClr val="tx1"/>
          </a:solidFill>
          <a:latin typeface="メイリオ"/>
          <a:ea typeface="メイリオ"/>
          <a:cs typeface="メイリオ"/>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メイリオ"/>
          <a:ea typeface="メイリオ"/>
          <a:cs typeface="メイリオ"/>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e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descr="temp.png"/>
          <p:cNvPicPr>
            <a:picLocks noChangeAspect="1"/>
          </p:cNvPicPr>
          <p:nvPr/>
        </p:nvPicPr>
        <p:blipFill>
          <a:blip r:embed="rId2"/>
          <a:stretch>
            <a:fillRect/>
          </a:stretch>
        </p:blipFill>
        <p:spPr>
          <a:xfrm>
            <a:off x="0" y="5360"/>
            <a:ext cx="9144000" cy="6847279"/>
          </a:xfrm>
          <a:prstGeom prst="rect">
            <a:avLst/>
          </a:prstGeom>
        </p:spPr>
      </p:pic>
      <p:sp>
        <p:nvSpPr>
          <p:cNvPr id="8" name="タイトル 7"/>
          <p:cNvSpPr>
            <a:spLocks noGrp="1"/>
          </p:cNvSpPr>
          <p:nvPr>
            <p:ph type="ctrTitle"/>
          </p:nvPr>
        </p:nvSpPr>
        <p:spPr>
          <a:xfrm>
            <a:off x="0" y="4572000"/>
            <a:ext cx="8763000" cy="1470025"/>
          </a:xfrm>
        </p:spPr>
        <p:txBody>
          <a:bodyPr>
            <a:noAutofit/>
          </a:bodyPr>
          <a:lstStyle/>
          <a:p>
            <a:pPr algn="l"/>
            <a:r>
              <a:rPr lang="ja-JP" altLang="en-US" dirty="0" smtClean="0">
                <a:solidFill>
                  <a:srgbClr val="FFFFFF"/>
                </a:solidFill>
                <a:effectLst>
                  <a:outerShdw blurRad="38100" dist="38100" dir="2700000" algn="tl">
                    <a:srgbClr val="000000">
                      <a:alpha val="43137"/>
                    </a:srgbClr>
                  </a:outerShdw>
                </a:effectLst>
                <a:latin typeface="ヒラギノ角ゴ Std W8"/>
                <a:ea typeface="ヒラギノ角ゴ Std W8"/>
                <a:cs typeface="ヒラギノ角ゴ Std W8"/>
              </a:rPr>
              <a:t>地域と研究者・論文のコラボで実現する、</a:t>
            </a:r>
            <a:r>
              <a:rPr lang="en-US" altLang="ja-JP" dirty="0" smtClean="0">
                <a:solidFill>
                  <a:srgbClr val="FFFFFF"/>
                </a:solidFill>
                <a:effectLst>
                  <a:outerShdw blurRad="38100" dist="38100" dir="2700000" algn="tl">
                    <a:srgbClr val="000000">
                      <a:alpha val="43137"/>
                    </a:srgbClr>
                  </a:outerShdw>
                </a:effectLst>
                <a:latin typeface="ヒラギノ角ゴ Std W8"/>
                <a:ea typeface="ヒラギノ角ゴ Std W8"/>
                <a:cs typeface="ヒラギノ角ゴ Std W8"/>
              </a:rPr>
              <a:t/>
            </a:r>
            <a:br>
              <a:rPr lang="en-US" altLang="ja-JP" dirty="0" smtClean="0">
                <a:solidFill>
                  <a:srgbClr val="FFFFFF"/>
                </a:solidFill>
                <a:effectLst>
                  <a:outerShdw blurRad="38100" dist="38100" dir="2700000" algn="tl">
                    <a:srgbClr val="000000">
                      <a:alpha val="43137"/>
                    </a:srgbClr>
                  </a:outerShdw>
                </a:effectLst>
                <a:latin typeface="ヒラギノ角ゴ Std W8"/>
                <a:ea typeface="ヒラギノ角ゴ Std W8"/>
                <a:cs typeface="ヒラギノ角ゴ Std W8"/>
              </a:rPr>
            </a:br>
            <a:r>
              <a:rPr lang="ja-JP" altLang="en-US" dirty="0" smtClean="0">
                <a:solidFill>
                  <a:srgbClr val="FFFFFF"/>
                </a:solidFill>
                <a:effectLst>
                  <a:outerShdw blurRad="38100" dist="38100" dir="2700000" algn="tl">
                    <a:srgbClr val="000000">
                      <a:alpha val="43137"/>
                    </a:srgbClr>
                  </a:outerShdw>
                </a:effectLst>
                <a:latin typeface="ヒラギノ角ゴ Std W8"/>
                <a:ea typeface="ヒラギノ角ゴ Std W8"/>
                <a:cs typeface="ヒラギノ角ゴ Std W8"/>
              </a:rPr>
              <a:t>地域のための課題解決エンジン</a:t>
            </a:r>
            <a:endParaRPr lang="ja-JP" altLang="en-US" dirty="0">
              <a:solidFill>
                <a:srgbClr val="FFFFFF"/>
              </a:solidFill>
              <a:effectLst>
                <a:outerShdw blurRad="38100" dist="38100" dir="2700000" algn="tl">
                  <a:srgbClr val="000000">
                    <a:alpha val="43137"/>
                  </a:srgbClr>
                </a:outerShdw>
              </a:effectLst>
              <a:latin typeface="ヒラギノ角ゴ Std W8"/>
              <a:ea typeface="ヒラギノ角ゴ Std W8"/>
              <a:cs typeface="ヒラギノ角ゴ Std W8"/>
            </a:endParaRPr>
          </a:p>
        </p:txBody>
      </p:sp>
      <p:sp>
        <p:nvSpPr>
          <p:cNvPr id="5" name="正方形/長方形 4"/>
          <p:cNvSpPr/>
          <p:nvPr/>
        </p:nvSpPr>
        <p:spPr>
          <a:xfrm>
            <a:off x="1371600" y="5996225"/>
            <a:ext cx="7728197" cy="400110"/>
          </a:xfrm>
          <a:prstGeom prst="rect">
            <a:avLst/>
          </a:prstGeom>
        </p:spPr>
        <p:txBody>
          <a:bodyPr wrap="square" anchor="ctr">
            <a:spAutoFit/>
          </a:bodyPr>
          <a:lstStyle/>
          <a:p>
            <a:pPr algn="r"/>
            <a:r>
              <a:rPr lang="ja-JP" altLang="en-US" sz="2000" dirty="0" smtClean="0">
                <a:solidFill>
                  <a:srgbClr val="FFFFFF"/>
                </a:solidFill>
                <a:latin typeface="メイリオ"/>
                <a:ea typeface="メイリオ"/>
                <a:cs typeface="メイリオ"/>
              </a:rPr>
              <a:t>チーム名：コラボリー</a:t>
            </a:r>
            <a:r>
              <a:rPr lang="ja-JP" altLang="en-US" sz="2000" dirty="0">
                <a:solidFill>
                  <a:srgbClr val="FFFFFF"/>
                </a:solidFill>
                <a:latin typeface="メイリオ"/>
                <a:ea typeface="メイリオ"/>
                <a:cs typeface="メイリオ"/>
              </a:rPr>
              <a:t>・</a:t>
            </a:r>
            <a:r>
              <a:rPr lang="ja-JP" altLang="en-US" sz="2000" dirty="0" smtClean="0">
                <a:solidFill>
                  <a:srgbClr val="FFFFFF"/>
                </a:solidFill>
                <a:latin typeface="メイリオ"/>
                <a:ea typeface="メイリオ"/>
                <a:cs typeface="メイリオ"/>
              </a:rPr>
              <a:t>ドットコム</a:t>
            </a:r>
            <a:endParaRPr lang="en-US" altLang="ja-JP" sz="2000" dirty="0" smtClean="0">
              <a:solidFill>
                <a:srgbClr val="FFFFFF"/>
              </a:solidFill>
              <a:latin typeface="メイリオ"/>
              <a:ea typeface="メイリオ"/>
              <a:cs typeface="メイリオ"/>
            </a:endParaRPr>
          </a:p>
        </p:txBody>
      </p:sp>
      <p:sp>
        <p:nvSpPr>
          <p:cNvPr id="11" name="テキスト ボックス 10"/>
          <p:cNvSpPr txBox="1"/>
          <p:nvPr/>
        </p:nvSpPr>
        <p:spPr>
          <a:xfrm>
            <a:off x="4892457" y="6320135"/>
            <a:ext cx="3108543" cy="461665"/>
          </a:xfrm>
          <a:prstGeom prst="rect">
            <a:avLst/>
          </a:prstGeom>
          <a:noFill/>
        </p:spPr>
        <p:txBody>
          <a:bodyPr wrap="none" rtlCol="0">
            <a:spAutoFit/>
          </a:bodyPr>
          <a:lstStyle/>
          <a:p>
            <a:r>
              <a:rPr kumimoji="1" lang="ja-JP" altLang="en-US" sz="1200" dirty="0" smtClean="0">
                <a:solidFill>
                  <a:srgbClr val="FFFFFF"/>
                </a:solidFill>
                <a:latin typeface="メイリオ"/>
                <a:ea typeface="メイリオ"/>
                <a:cs typeface="メイリオ"/>
              </a:rPr>
              <a:t>リーダー：杉山博一</a:t>
            </a:r>
            <a:endParaRPr kumimoji="1" lang="en-US" altLang="ja-JP" sz="1200" dirty="0" smtClean="0">
              <a:solidFill>
                <a:srgbClr val="FFFFFF"/>
              </a:solidFill>
              <a:latin typeface="メイリオ"/>
              <a:ea typeface="メイリオ"/>
              <a:cs typeface="メイリオ"/>
            </a:endParaRPr>
          </a:p>
          <a:p>
            <a:r>
              <a:rPr lang="ja-JP" altLang="en-US" sz="1200" dirty="0" smtClean="0">
                <a:solidFill>
                  <a:srgbClr val="FFFFFF"/>
                </a:solidFill>
                <a:latin typeface="メイリオ"/>
                <a:ea typeface="メイリオ"/>
                <a:cs typeface="メイリオ"/>
              </a:rPr>
              <a:t>杉山岳文　鈴木智也　三尾和央　宮崎音理</a:t>
            </a:r>
            <a:endParaRPr kumimoji="1" lang="ja-JP" altLang="en-US" sz="1200" dirty="0">
              <a:solidFill>
                <a:srgbClr val="FFFFFF"/>
              </a:solidFill>
              <a:latin typeface="メイリオ"/>
              <a:ea typeface="メイリオ"/>
              <a:cs typeface="メイリオ"/>
            </a:endParaRPr>
          </a:p>
        </p:txBody>
      </p:sp>
    </p:spTree>
    <p:extLst>
      <p:ext uri="{BB962C8B-B14F-4D97-AF65-F5344CB8AC3E}">
        <p14:creationId xmlns:p14="http://schemas.microsoft.com/office/powerpoint/2010/main" val="1476266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effectLst>
                  <a:outerShdw blurRad="38100" dist="38100" dir="2700000" algn="tl">
                    <a:srgbClr val="000000">
                      <a:alpha val="43137"/>
                    </a:srgbClr>
                  </a:outerShdw>
                </a:effectLst>
              </a:rPr>
              <a:t>アイデアの概要</a:t>
            </a:r>
            <a:endParaRPr kumimoji="1" lang="ja-JP" altLang="en-US" dirty="0">
              <a:effectLst>
                <a:outerShdw blurRad="38100" dist="38100" dir="2700000" algn="tl">
                  <a:srgbClr val="000000">
                    <a:alpha val="43137"/>
                  </a:srgbClr>
                </a:outerShdw>
              </a:effectLst>
            </a:endParaRPr>
          </a:p>
        </p:txBody>
      </p:sp>
      <p:sp>
        <p:nvSpPr>
          <p:cNvPr id="3" name="コンテンツ プレースホルダー 2"/>
          <p:cNvSpPr>
            <a:spLocks noGrp="1"/>
          </p:cNvSpPr>
          <p:nvPr>
            <p:ph idx="1"/>
          </p:nvPr>
        </p:nvSpPr>
        <p:spPr>
          <a:xfrm>
            <a:off x="190500" y="914400"/>
            <a:ext cx="8763000" cy="3886200"/>
          </a:xfrm>
        </p:spPr>
        <p:txBody>
          <a:bodyPr anchor="ctr"/>
          <a:lstStyle/>
          <a:p>
            <a:r>
              <a:rPr lang="ja-JP" altLang="en-US" dirty="0" smtClean="0"/>
              <a:t>大学・研究機関や事業会社の</a:t>
            </a:r>
            <a:r>
              <a:rPr lang="ja-JP" altLang="en-US" dirty="0">
                <a:solidFill>
                  <a:srgbClr val="FF0000"/>
                </a:solidFill>
              </a:rPr>
              <a:t>人的</a:t>
            </a:r>
            <a:r>
              <a:rPr lang="ja-JP" altLang="en-US" dirty="0" smtClean="0">
                <a:solidFill>
                  <a:srgbClr val="FF0000"/>
                </a:solidFill>
              </a:rPr>
              <a:t>リソース・ノウハウ</a:t>
            </a:r>
            <a:r>
              <a:rPr lang="ja-JP" altLang="en-US" dirty="0" smtClean="0"/>
              <a:t>を可視化・活用</a:t>
            </a:r>
            <a:r>
              <a:rPr lang="ja-JP" altLang="en-US" dirty="0"/>
              <a:t>することで、</a:t>
            </a:r>
            <a:r>
              <a:rPr lang="ja-JP" altLang="en-US" dirty="0">
                <a:solidFill>
                  <a:srgbClr val="FF0000"/>
                </a:solidFill>
              </a:rPr>
              <a:t>地域（住民、自治体）が抱える</a:t>
            </a:r>
            <a:r>
              <a:rPr lang="ja-JP" altLang="en-US" dirty="0" smtClean="0">
                <a:solidFill>
                  <a:srgbClr val="FF0000"/>
                </a:solidFill>
              </a:rPr>
              <a:t>課題の解決</a:t>
            </a:r>
            <a:r>
              <a:rPr lang="ja-JP" altLang="en-US" dirty="0" smtClean="0"/>
              <a:t>を</a:t>
            </a:r>
            <a:r>
              <a:rPr lang="ja-JP" altLang="en-US" dirty="0"/>
              <a:t>図る</a:t>
            </a:r>
            <a:r>
              <a:rPr lang="ja-JP" altLang="en-US" dirty="0" smtClean="0"/>
              <a:t>オンラインサービス</a:t>
            </a:r>
            <a:endParaRPr lang="en-US" altLang="ja-JP" dirty="0" smtClean="0"/>
          </a:p>
          <a:p>
            <a:endParaRPr lang="en-US" altLang="ja-JP" dirty="0" smtClean="0"/>
          </a:p>
          <a:p>
            <a:pPr lvl="1"/>
            <a:r>
              <a:rPr lang="ja-JP" altLang="en-US" dirty="0" smtClean="0">
                <a:solidFill>
                  <a:srgbClr val="FF0000"/>
                </a:solidFill>
              </a:rPr>
              <a:t>地域の課題データ</a:t>
            </a:r>
            <a:r>
              <a:rPr lang="ja-JP" altLang="en-US" dirty="0" smtClean="0"/>
              <a:t>、</a:t>
            </a:r>
            <a:r>
              <a:rPr lang="ja-JP" altLang="en-US" dirty="0" smtClean="0">
                <a:solidFill>
                  <a:srgbClr val="FF0000"/>
                </a:solidFill>
              </a:rPr>
              <a:t>ノウハウ（研究成果・論文）</a:t>
            </a:r>
            <a:r>
              <a:rPr lang="ja-JP" altLang="en-US" dirty="0" smtClean="0"/>
              <a:t>、</a:t>
            </a:r>
            <a:r>
              <a:rPr lang="ja-JP" altLang="en-US" dirty="0" smtClean="0">
                <a:solidFill>
                  <a:srgbClr val="FF0000"/>
                </a:solidFill>
              </a:rPr>
              <a:t>人的リソース（研究者）</a:t>
            </a:r>
            <a:r>
              <a:rPr lang="ja-JP" altLang="en-US" dirty="0" smtClean="0"/>
              <a:t>を検索・結合・表示</a:t>
            </a:r>
            <a:endParaRPr lang="en-US" altLang="ja-JP" dirty="0" smtClean="0"/>
          </a:p>
          <a:p>
            <a:pPr lvl="1"/>
            <a:r>
              <a:rPr lang="ja-JP" altLang="en-US" dirty="0" smtClean="0"/>
              <a:t>地域課題とその解決に最適な研究者を結びつけることで地域課題の解決を促進する</a:t>
            </a:r>
            <a:endParaRPr lang="en-US" altLang="ja-JP"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2</a:t>
            </a:fld>
            <a:endParaRPr kumimoji="1" lang="ja-JP" altLang="en-US" dirty="0"/>
          </a:p>
        </p:txBody>
      </p:sp>
      <p:sp>
        <p:nvSpPr>
          <p:cNvPr id="5" name="フッター プレースホルダ 4"/>
          <p:cNvSpPr>
            <a:spLocks noGrp="1"/>
          </p:cNvSpPr>
          <p:nvPr>
            <p:ph type="ftr" sz="quarter" idx="11"/>
          </p:nvPr>
        </p:nvSpPr>
        <p:spPr/>
        <p:txBody>
          <a:bodyPr/>
          <a:lstStyle/>
          <a:p>
            <a:r>
              <a:rPr kumimoji="1" lang="en-US" altLang="ja-JP" smtClean="0"/>
              <a:t>© Team Colabory.com 2015</a:t>
            </a:r>
            <a:endParaRPr kumimoji="1" lang="ja-JP" altLang="en-US" dirty="0"/>
          </a:p>
        </p:txBody>
      </p:sp>
      <p:sp>
        <p:nvSpPr>
          <p:cNvPr id="7" name="テキスト ボックス 6"/>
          <p:cNvSpPr txBox="1"/>
          <p:nvPr/>
        </p:nvSpPr>
        <p:spPr>
          <a:xfrm>
            <a:off x="3810000" y="5410200"/>
            <a:ext cx="3581400" cy="974626"/>
          </a:xfrm>
          <a:prstGeom prst="rect">
            <a:avLst/>
          </a:prstGeom>
          <a:noFill/>
        </p:spPr>
        <p:txBody>
          <a:bodyPr wrap="square" rtlCol="0">
            <a:spAutoFit/>
          </a:bodyPr>
          <a:lstStyle/>
          <a:p>
            <a:pPr algn="r"/>
            <a:r>
              <a:rPr lang="en-US" altLang="ja-JP" sz="1400" baseline="30000" dirty="0" smtClean="0">
                <a:latin typeface="メイリオ"/>
                <a:ea typeface="メイリオ"/>
                <a:cs typeface="メイリオ"/>
              </a:rPr>
              <a:t>F</a:t>
            </a:r>
            <a:r>
              <a:rPr kumimoji="1" lang="en-US" altLang="ja-JP" sz="1400" baseline="30000" dirty="0" smtClean="0">
                <a:latin typeface="メイリオ"/>
                <a:ea typeface="メイリオ"/>
                <a:cs typeface="メイリオ"/>
              </a:rPr>
              <a:t>ig 1</a:t>
            </a:r>
          </a:p>
          <a:p>
            <a:pPr algn="r"/>
            <a:r>
              <a:rPr lang="ja-JP" altLang="en-US" sz="1200" dirty="0" smtClean="0">
                <a:latin typeface="メイリオ"/>
                <a:ea typeface="メイリオ"/>
                <a:cs typeface="メイリオ"/>
              </a:rPr>
              <a:t>「ピカリン」</a:t>
            </a:r>
            <a:endParaRPr lang="en-US" altLang="ja-JP" sz="1200" dirty="0" smtClean="0">
              <a:latin typeface="メイリオ"/>
              <a:ea typeface="メイリオ"/>
              <a:cs typeface="メイリオ"/>
            </a:endParaRPr>
          </a:p>
          <a:p>
            <a:pPr algn="r"/>
            <a:r>
              <a:rPr kumimoji="1" lang="ja-JP" altLang="en-US" sz="1200" dirty="0" smtClean="0">
                <a:latin typeface="メイリオ"/>
                <a:ea typeface="メイリオ"/>
                <a:cs typeface="メイリオ"/>
              </a:rPr>
              <a:t>本サービスのゆるキャラ</a:t>
            </a:r>
            <a:endParaRPr lang="en-US" altLang="ja-JP" sz="1200" dirty="0" smtClean="0">
              <a:latin typeface="メイリオ"/>
              <a:ea typeface="メイリオ"/>
              <a:cs typeface="メイリオ"/>
            </a:endParaRPr>
          </a:p>
          <a:p>
            <a:pPr algn="r"/>
            <a:r>
              <a:rPr kumimoji="1" lang="ja-JP" altLang="en-US" sz="1200" dirty="0" smtClean="0">
                <a:latin typeface="メイリオ"/>
                <a:ea typeface="メイリオ"/>
                <a:cs typeface="メイリオ"/>
              </a:rPr>
              <a:t>地域課題と人財のマッチングにより</a:t>
            </a:r>
            <a:endParaRPr kumimoji="1" lang="en-US" altLang="ja-JP" sz="1200" dirty="0" smtClean="0">
              <a:latin typeface="メイリオ"/>
              <a:ea typeface="メイリオ"/>
              <a:cs typeface="メイリオ"/>
            </a:endParaRPr>
          </a:p>
          <a:p>
            <a:pPr algn="r"/>
            <a:r>
              <a:rPr kumimoji="1" lang="ja-JP" altLang="en-US" sz="1200" dirty="0" smtClean="0">
                <a:latin typeface="メイリオ"/>
                <a:ea typeface="メイリオ"/>
                <a:cs typeface="メイリオ"/>
              </a:rPr>
              <a:t>地域課題が解決されピカピカの状態を示す</a:t>
            </a:r>
            <a:endParaRPr kumimoji="1" lang="en-US" altLang="ja-JP" sz="1200" dirty="0" smtClean="0">
              <a:latin typeface="メイリオ"/>
              <a:ea typeface="メイリオ"/>
              <a:cs typeface="メイリオ"/>
            </a:endParaRPr>
          </a:p>
        </p:txBody>
      </p:sp>
      <p:pic>
        <p:nvPicPr>
          <p:cNvPr id="8" name="図 7" descr="ピカリン3 (Unicode エンコードの競合).png"/>
          <p:cNvPicPr>
            <a:picLocks noChangeAspect="1"/>
          </p:cNvPicPr>
          <p:nvPr/>
        </p:nvPicPr>
        <p:blipFill>
          <a:blip r:embed="rId2"/>
          <a:stretch>
            <a:fillRect/>
          </a:stretch>
        </p:blipFill>
        <p:spPr>
          <a:xfrm>
            <a:off x="7471208" y="4445000"/>
            <a:ext cx="1520392" cy="2184400"/>
          </a:xfrm>
          <a:prstGeom prst="rect">
            <a:avLst/>
          </a:prstGeom>
        </p:spPr>
      </p:pic>
    </p:spTree>
    <p:extLst>
      <p:ext uri="{BB962C8B-B14F-4D97-AF65-F5344CB8AC3E}">
        <p14:creationId xmlns:p14="http://schemas.microsoft.com/office/powerpoint/2010/main" val="3543150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本アイデアの背景</a:t>
            </a:r>
            <a:endParaRPr kumimoji="1" lang="ja-JP" altLang="en-US" dirty="0"/>
          </a:p>
        </p:txBody>
      </p:sp>
      <p:sp>
        <p:nvSpPr>
          <p:cNvPr id="3" name="コンテンツ プレースホルダー 2"/>
          <p:cNvSpPr>
            <a:spLocks noGrp="1"/>
          </p:cNvSpPr>
          <p:nvPr>
            <p:ph idx="1"/>
          </p:nvPr>
        </p:nvSpPr>
        <p:spPr>
          <a:xfrm>
            <a:off x="190500" y="990600"/>
            <a:ext cx="8763000" cy="4419600"/>
          </a:xfrm>
        </p:spPr>
        <p:txBody>
          <a:bodyPr anchor="ctr"/>
          <a:lstStyle/>
          <a:p>
            <a:r>
              <a:rPr lang="ja-JP" altLang="en-US" dirty="0" smtClean="0"/>
              <a:t>我が国には、様々な地域の課題を解決する優れた人財・ノウハウが多数存在する</a:t>
            </a:r>
            <a:endParaRPr lang="en-US" altLang="ja-JP" dirty="0" smtClean="0"/>
          </a:p>
          <a:p>
            <a:endParaRPr lang="en-US" altLang="ja-JP" dirty="0" smtClean="0"/>
          </a:p>
          <a:p>
            <a:r>
              <a:rPr lang="ja-JP" altLang="en-US" dirty="0" smtClean="0"/>
              <a:t>しかし「</a:t>
            </a:r>
            <a:r>
              <a:rPr lang="ja-JP" altLang="en-US" dirty="0"/>
              <a:t>地域課題の解決」という観点</a:t>
            </a:r>
            <a:r>
              <a:rPr lang="ja-JP" altLang="en-US" dirty="0" smtClean="0"/>
              <a:t>では、どの人財・どのノウハウが有効なのか、整理</a:t>
            </a:r>
            <a:r>
              <a:rPr lang="ja-JP" altLang="en-US" dirty="0"/>
              <a:t>・可視化されて</a:t>
            </a:r>
            <a:r>
              <a:rPr lang="ja-JP" altLang="en-US" dirty="0" smtClean="0"/>
              <a:t>いないため、課題</a:t>
            </a:r>
            <a:r>
              <a:rPr lang="ja-JP" altLang="en-US" dirty="0"/>
              <a:t>解決のため</a:t>
            </a:r>
            <a:r>
              <a:rPr lang="ja-JP" altLang="en-US" dirty="0" smtClean="0"/>
              <a:t>のリソースが</a:t>
            </a:r>
            <a:r>
              <a:rPr lang="ja-JP" altLang="en-US" dirty="0"/>
              <a:t>埋もれてしまい</a:t>
            </a:r>
            <a:r>
              <a:rPr lang="ja-JP" altLang="en-US" dirty="0" smtClean="0"/>
              <a:t>、社会全体に</a:t>
            </a:r>
            <a:r>
              <a:rPr lang="ja-JP" altLang="en-US" dirty="0"/>
              <a:t>とって大きな損失となって</a:t>
            </a:r>
            <a:r>
              <a:rPr lang="ja-JP" altLang="en-US" dirty="0" smtClean="0"/>
              <a:t>いる</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3</a:t>
            </a:fld>
            <a:endParaRPr kumimoji="1" lang="ja-JP" altLang="en-US" dirty="0"/>
          </a:p>
        </p:txBody>
      </p:sp>
      <p:sp>
        <p:nvSpPr>
          <p:cNvPr id="5" name="フッター プレースホルダ 4"/>
          <p:cNvSpPr>
            <a:spLocks noGrp="1"/>
          </p:cNvSpPr>
          <p:nvPr>
            <p:ph type="ftr" sz="quarter" idx="11"/>
          </p:nvPr>
        </p:nvSpPr>
        <p:spPr/>
        <p:txBody>
          <a:bodyPr/>
          <a:lstStyle/>
          <a:p>
            <a:r>
              <a:rPr kumimoji="1" lang="en-US" altLang="ja-JP" smtClean="0"/>
              <a:t>© Team Colabory.com 2015</a:t>
            </a:r>
            <a:endParaRPr kumimoji="1" lang="ja-JP" altLang="en-US" dirty="0"/>
          </a:p>
        </p:txBody>
      </p:sp>
      <p:sp>
        <p:nvSpPr>
          <p:cNvPr id="8" name="テキスト ボックス 7"/>
          <p:cNvSpPr txBox="1"/>
          <p:nvPr/>
        </p:nvSpPr>
        <p:spPr>
          <a:xfrm>
            <a:off x="4495800" y="5410200"/>
            <a:ext cx="2895600" cy="974626"/>
          </a:xfrm>
          <a:prstGeom prst="rect">
            <a:avLst/>
          </a:prstGeom>
          <a:noFill/>
        </p:spPr>
        <p:txBody>
          <a:bodyPr wrap="square" rtlCol="0">
            <a:spAutoFit/>
          </a:bodyPr>
          <a:lstStyle/>
          <a:p>
            <a:pPr algn="r"/>
            <a:r>
              <a:rPr lang="en-US" altLang="ja-JP" sz="1400" baseline="30000" dirty="0" smtClean="0">
                <a:latin typeface="メイリオ"/>
                <a:ea typeface="メイリオ"/>
                <a:cs typeface="メイリオ"/>
              </a:rPr>
              <a:t>F</a:t>
            </a:r>
            <a:r>
              <a:rPr kumimoji="1" lang="en-US" altLang="ja-JP" sz="1400" baseline="30000" dirty="0" smtClean="0">
                <a:latin typeface="メイリオ"/>
                <a:ea typeface="メイリオ"/>
                <a:cs typeface="メイリオ"/>
              </a:rPr>
              <a:t>ig 2</a:t>
            </a:r>
          </a:p>
          <a:p>
            <a:pPr algn="r"/>
            <a:r>
              <a:rPr lang="ja-JP" altLang="en-US" sz="1200" dirty="0" smtClean="0">
                <a:latin typeface="メイリオ"/>
                <a:ea typeface="メイリオ"/>
                <a:cs typeface="メイリオ"/>
              </a:rPr>
              <a:t>「モヤリン」</a:t>
            </a:r>
            <a:endParaRPr lang="en-US" altLang="ja-JP" sz="1200" dirty="0" smtClean="0">
              <a:latin typeface="メイリオ"/>
              <a:ea typeface="メイリオ"/>
              <a:cs typeface="メイリオ"/>
            </a:endParaRPr>
          </a:p>
          <a:p>
            <a:pPr algn="r"/>
            <a:r>
              <a:rPr kumimoji="1" lang="ja-JP" altLang="en-US" sz="1200" dirty="0" smtClean="0">
                <a:latin typeface="メイリオ"/>
                <a:ea typeface="メイリオ"/>
                <a:cs typeface="メイリオ"/>
              </a:rPr>
              <a:t>本サービスのゆるキャラ</a:t>
            </a:r>
            <a:endParaRPr lang="en-US" altLang="ja-JP" sz="1200" dirty="0" smtClean="0">
              <a:latin typeface="メイリオ"/>
              <a:ea typeface="メイリオ"/>
              <a:cs typeface="メイリオ"/>
            </a:endParaRPr>
          </a:p>
          <a:p>
            <a:pPr algn="r"/>
            <a:r>
              <a:rPr kumimoji="1" lang="ja-JP" altLang="en-US" sz="1200" dirty="0" smtClean="0">
                <a:latin typeface="メイリオ"/>
                <a:ea typeface="メイリオ"/>
                <a:cs typeface="メイリオ"/>
              </a:rPr>
              <a:t>地域課題が解決されず</a:t>
            </a:r>
            <a:endParaRPr kumimoji="1" lang="en-US" altLang="ja-JP" sz="1200" dirty="0" smtClean="0">
              <a:latin typeface="メイリオ"/>
              <a:ea typeface="メイリオ"/>
              <a:cs typeface="メイリオ"/>
            </a:endParaRPr>
          </a:p>
          <a:p>
            <a:pPr algn="r"/>
            <a:r>
              <a:rPr kumimoji="1" lang="ja-JP" altLang="en-US" sz="1200" dirty="0" smtClean="0">
                <a:latin typeface="メイリオ"/>
                <a:ea typeface="メイリオ"/>
                <a:cs typeface="メイリオ"/>
              </a:rPr>
              <a:t>モヤモヤしている状態を示す</a:t>
            </a:r>
            <a:endParaRPr kumimoji="1" lang="en-US" altLang="ja-JP" sz="1200" dirty="0" smtClean="0">
              <a:latin typeface="メイリオ"/>
              <a:ea typeface="メイリオ"/>
              <a:cs typeface="メイリオ"/>
            </a:endParaRPr>
          </a:p>
        </p:txBody>
      </p:sp>
      <p:pic>
        <p:nvPicPr>
          <p:cNvPr id="9" name="図 8" descr="モヤリン.png"/>
          <p:cNvPicPr>
            <a:picLocks noChangeAspect="1"/>
          </p:cNvPicPr>
          <p:nvPr/>
        </p:nvPicPr>
        <p:blipFill>
          <a:blip r:embed="rId2"/>
          <a:stretch>
            <a:fillRect/>
          </a:stretch>
        </p:blipFill>
        <p:spPr>
          <a:xfrm>
            <a:off x="7391400" y="4343400"/>
            <a:ext cx="1665496" cy="2222500"/>
          </a:xfrm>
          <a:prstGeom prst="rect">
            <a:avLst/>
          </a:prstGeom>
        </p:spPr>
      </p:pic>
    </p:spTree>
    <p:extLst>
      <p:ext uri="{BB962C8B-B14F-4D97-AF65-F5344CB8AC3E}">
        <p14:creationId xmlns:p14="http://schemas.microsoft.com/office/powerpoint/2010/main" val="21139942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本アイデアが目指す社会</a:t>
            </a:r>
            <a:endParaRPr kumimoji="1" lang="ja-JP" altLang="en-US" dirty="0"/>
          </a:p>
        </p:txBody>
      </p:sp>
      <p:sp>
        <p:nvSpPr>
          <p:cNvPr id="3" name="コンテンツ プレースホルダー 2"/>
          <p:cNvSpPr>
            <a:spLocks noGrp="1"/>
          </p:cNvSpPr>
          <p:nvPr>
            <p:ph idx="1"/>
          </p:nvPr>
        </p:nvSpPr>
        <p:spPr>
          <a:xfrm>
            <a:off x="190500" y="990600"/>
            <a:ext cx="8763000" cy="4800600"/>
          </a:xfrm>
        </p:spPr>
        <p:txBody>
          <a:bodyPr anchor="ctr"/>
          <a:lstStyle/>
          <a:p>
            <a:r>
              <a:rPr lang="ja-JP" altLang="en-US" dirty="0"/>
              <a:t>大学</a:t>
            </a:r>
            <a:r>
              <a:rPr lang="ja-JP" altLang="en-US" dirty="0" smtClean="0"/>
              <a:t>や研究機関、事業会社の</a:t>
            </a:r>
            <a:r>
              <a:rPr lang="ja-JP" altLang="en-US" dirty="0"/>
              <a:t>研究成果と地域の連携を通して、</a:t>
            </a:r>
            <a:r>
              <a:rPr lang="ja-JP" altLang="en-US" dirty="0">
                <a:solidFill>
                  <a:srgbClr val="FF0000"/>
                </a:solidFill>
              </a:rPr>
              <a:t>住みやすい地域社会、国際競争力を持つ地域産業の育成を</a:t>
            </a:r>
            <a:r>
              <a:rPr lang="ja-JP" altLang="en-US" dirty="0" smtClean="0">
                <a:solidFill>
                  <a:srgbClr val="FF0000"/>
                </a:solidFill>
              </a:rPr>
              <a:t>実現</a:t>
            </a:r>
            <a:r>
              <a:rPr lang="ja-JP" altLang="en-US" dirty="0" smtClean="0">
                <a:solidFill>
                  <a:srgbClr val="000000"/>
                </a:solidFill>
              </a:rPr>
              <a:t>する</a:t>
            </a:r>
            <a:endParaRPr lang="en-US" altLang="ja-JP" dirty="0" smtClean="0"/>
          </a:p>
          <a:p>
            <a:endParaRPr lang="en-US" altLang="ja-JP" dirty="0" smtClean="0"/>
          </a:p>
          <a:p>
            <a:r>
              <a:rPr lang="ja-JP" altLang="en-US" dirty="0" smtClean="0"/>
              <a:t>また</a:t>
            </a:r>
            <a:r>
              <a:rPr lang="ja-JP" altLang="en-US" dirty="0"/>
              <a:t>、地域の子供たちに大学や企業の研究活動に対して関心</a:t>
            </a:r>
            <a:r>
              <a:rPr lang="ja-JP" altLang="en-US" dirty="0" smtClean="0"/>
              <a:t>を持たせることで</a:t>
            </a:r>
            <a:r>
              <a:rPr lang="ja-JP" altLang="en-US" dirty="0" smtClean="0">
                <a:solidFill>
                  <a:srgbClr val="FF0000"/>
                </a:solidFill>
              </a:rPr>
              <a:t>将来</a:t>
            </a:r>
            <a:r>
              <a:rPr lang="ja-JP" altLang="en-US" dirty="0">
                <a:solidFill>
                  <a:srgbClr val="FF0000"/>
                </a:solidFill>
              </a:rPr>
              <a:t>の研究者やソーシャル起業家</a:t>
            </a:r>
            <a:r>
              <a:rPr lang="ja-JP" altLang="en-US" dirty="0" smtClean="0">
                <a:solidFill>
                  <a:srgbClr val="FF0000"/>
                </a:solidFill>
              </a:rPr>
              <a:t>を育て、持続的</a:t>
            </a:r>
            <a:r>
              <a:rPr lang="ja-JP" altLang="en-US" dirty="0">
                <a:solidFill>
                  <a:srgbClr val="FF0000"/>
                </a:solidFill>
              </a:rPr>
              <a:t>に発展可能な社会を</a:t>
            </a:r>
            <a:r>
              <a:rPr lang="ja-JP" altLang="en-US" dirty="0" smtClean="0">
                <a:solidFill>
                  <a:srgbClr val="FF0000"/>
                </a:solidFill>
              </a:rPr>
              <a:t>実現</a:t>
            </a:r>
            <a:r>
              <a:rPr lang="ja-JP" altLang="en-US" dirty="0" smtClean="0">
                <a:solidFill>
                  <a:srgbClr val="000000"/>
                </a:solidFill>
              </a:rPr>
              <a:t>する</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4</a:t>
            </a:fld>
            <a:endParaRPr kumimoji="1" lang="ja-JP" altLang="en-US" dirty="0"/>
          </a:p>
        </p:txBody>
      </p:sp>
      <p:sp>
        <p:nvSpPr>
          <p:cNvPr id="5" name="フッター プレースホルダ 4"/>
          <p:cNvSpPr>
            <a:spLocks noGrp="1"/>
          </p:cNvSpPr>
          <p:nvPr>
            <p:ph type="ftr" sz="quarter" idx="11"/>
          </p:nvPr>
        </p:nvSpPr>
        <p:spPr/>
        <p:txBody>
          <a:bodyPr/>
          <a:lstStyle/>
          <a:p>
            <a:r>
              <a:rPr kumimoji="1" lang="en-US" altLang="ja-JP" smtClean="0"/>
              <a:t>© Team Colabory.com 2015</a:t>
            </a:r>
            <a:endParaRPr kumimoji="1" lang="ja-JP" altLang="en-US" dirty="0"/>
          </a:p>
        </p:txBody>
      </p:sp>
    </p:spTree>
    <p:extLst>
      <p:ext uri="{BB962C8B-B14F-4D97-AF65-F5344CB8AC3E}">
        <p14:creationId xmlns:p14="http://schemas.microsoft.com/office/powerpoint/2010/main" val="1422954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本アイデアが</a:t>
            </a:r>
            <a:r>
              <a:rPr lang="ja-JP" altLang="en-US" dirty="0" smtClean="0"/>
              <a:t>解決する</a:t>
            </a:r>
            <a:r>
              <a:rPr lang="ja-JP" altLang="en-US" dirty="0"/>
              <a:t>課題</a:t>
            </a:r>
            <a:endParaRPr kumimoji="1" lang="ja-JP" altLang="en-US" dirty="0"/>
          </a:p>
        </p:txBody>
      </p:sp>
      <p:sp>
        <p:nvSpPr>
          <p:cNvPr id="3" name="コンテンツ プレースホルダー 2"/>
          <p:cNvSpPr>
            <a:spLocks noGrp="1"/>
          </p:cNvSpPr>
          <p:nvPr>
            <p:ph idx="1"/>
          </p:nvPr>
        </p:nvSpPr>
        <p:spPr>
          <a:xfrm>
            <a:off x="99120" y="838200"/>
            <a:ext cx="8892480" cy="5472608"/>
          </a:xfrm>
        </p:spPr>
        <p:txBody>
          <a:bodyPr anchor="ctr" anchorCtr="1">
            <a:noAutofit/>
          </a:bodyPr>
          <a:lstStyle/>
          <a:p>
            <a:pPr marL="0" indent="0">
              <a:buNone/>
            </a:pPr>
            <a:r>
              <a:rPr lang="ja-JP" altLang="en-US" sz="2800" b="1" dirty="0" smtClean="0"/>
              <a:t>１．地域課題解決に有効</a:t>
            </a:r>
            <a:r>
              <a:rPr lang="ja-JP" altLang="en-US" sz="2800" b="1" dirty="0"/>
              <a:t>な</a:t>
            </a:r>
            <a:r>
              <a:rPr lang="ja-JP" altLang="en-US" sz="2800" b="1" dirty="0" smtClean="0"/>
              <a:t>解決手段</a:t>
            </a:r>
            <a:r>
              <a:rPr lang="ja-JP" altLang="en-US" sz="2800" b="1" dirty="0"/>
              <a:t>・</a:t>
            </a:r>
            <a:r>
              <a:rPr lang="ja-JP" altLang="en-US" sz="2800" b="1" dirty="0" smtClean="0"/>
              <a:t>人財の発見</a:t>
            </a:r>
          </a:p>
          <a:p>
            <a:pPr marL="0" indent="0">
              <a:buNone/>
            </a:pPr>
            <a:endParaRPr lang="ja-JP" altLang="en-US" sz="2800" b="1" dirty="0" smtClean="0"/>
          </a:p>
          <a:p>
            <a:pPr marL="0" indent="0">
              <a:buNone/>
            </a:pPr>
            <a:r>
              <a:rPr lang="ja-JP" altLang="en-US" sz="2800" b="1" dirty="0" smtClean="0"/>
              <a:t>２．地域間の情報共有・連携による効率化</a:t>
            </a:r>
          </a:p>
          <a:p>
            <a:endParaRPr lang="ja-JP" altLang="en-US" sz="2800" b="1" dirty="0" smtClean="0"/>
          </a:p>
          <a:p>
            <a:pPr marL="0" indent="0">
              <a:buNone/>
            </a:pPr>
            <a:r>
              <a:rPr lang="ja-JP" altLang="en-US" sz="2800" b="1" dirty="0" smtClean="0"/>
              <a:t>３．研究</a:t>
            </a:r>
            <a:r>
              <a:rPr lang="ja-JP" altLang="en-US" sz="2800" b="1" dirty="0"/>
              <a:t>成果の社会</a:t>
            </a:r>
            <a:r>
              <a:rPr lang="ja-JP" altLang="en-US" sz="2800" b="1" dirty="0" smtClean="0"/>
              <a:t>還元促進</a:t>
            </a:r>
            <a:endParaRPr lang="ja-JP" altLang="en-US" sz="2800" b="1"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5</a:t>
            </a:fld>
            <a:endParaRPr kumimoji="1" lang="ja-JP" altLang="en-US" dirty="0"/>
          </a:p>
        </p:txBody>
      </p:sp>
      <p:sp>
        <p:nvSpPr>
          <p:cNvPr id="5" name="フッター プレースホルダ 4"/>
          <p:cNvSpPr>
            <a:spLocks noGrp="1"/>
          </p:cNvSpPr>
          <p:nvPr>
            <p:ph type="ftr" sz="quarter" idx="11"/>
          </p:nvPr>
        </p:nvSpPr>
        <p:spPr/>
        <p:txBody>
          <a:bodyPr/>
          <a:lstStyle/>
          <a:p>
            <a:r>
              <a:rPr kumimoji="1" lang="en-US" altLang="ja-JP" smtClean="0"/>
              <a:t>© Team Colabory.com 2015</a:t>
            </a:r>
            <a:endParaRPr kumimoji="1" lang="ja-JP" altLang="en-US" dirty="0"/>
          </a:p>
        </p:txBody>
      </p:sp>
    </p:spTree>
    <p:extLst>
      <p:ext uri="{BB962C8B-B14F-4D97-AF65-F5344CB8AC3E}">
        <p14:creationId xmlns:p14="http://schemas.microsoft.com/office/powerpoint/2010/main" val="28999846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52400" y="0"/>
            <a:ext cx="8991600" cy="762000"/>
          </a:xfrm>
        </p:spPr>
        <p:txBody>
          <a:bodyPr>
            <a:noAutofit/>
          </a:bodyPr>
          <a:lstStyle/>
          <a:p>
            <a:r>
              <a:rPr lang="ja-JP" altLang="en-US" sz="2800" dirty="0" smtClean="0"/>
              <a:t>課題１．地域課題解決に有効な手段・人財の発見</a:t>
            </a:r>
            <a:endParaRPr lang="ja-JP" altLang="en-US" sz="2800" dirty="0"/>
          </a:p>
        </p:txBody>
      </p:sp>
      <p:sp>
        <p:nvSpPr>
          <p:cNvPr id="3" name="コンテンツ プレースホルダ 2"/>
          <p:cNvSpPr>
            <a:spLocks noGrp="1"/>
          </p:cNvSpPr>
          <p:nvPr>
            <p:ph idx="1"/>
          </p:nvPr>
        </p:nvSpPr>
        <p:spPr>
          <a:xfrm>
            <a:off x="533400" y="990600"/>
            <a:ext cx="8420100" cy="4495800"/>
          </a:xfrm>
        </p:spPr>
        <p:txBody>
          <a:bodyPr>
            <a:normAutofit/>
          </a:bodyPr>
          <a:lstStyle/>
          <a:p>
            <a:pPr>
              <a:buNone/>
            </a:pPr>
            <a:r>
              <a:rPr lang="en-US" altLang="ja-JP" sz="2000" dirty="0" smtClean="0"/>
              <a:t>	</a:t>
            </a:r>
            <a:r>
              <a:rPr lang="ja-JP" altLang="en-US" sz="2000" dirty="0" smtClean="0"/>
              <a:t>一般的な検索エンジンでも、課題解決のための研究者や他地域の類似課題を検索することは可能だが、ネットの情報は整理されていないため、情報の見落し、検索エンジンの掲載順位が低い場合に情報そのものが入手できないケースがある。</a:t>
            </a:r>
            <a:endParaRPr lang="en-US" altLang="ja-JP" sz="2000" dirty="0" smtClean="0"/>
          </a:p>
          <a:p>
            <a:endParaRPr lang="en-US" altLang="ja-JP" sz="2000" dirty="0" smtClean="0"/>
          </a:p>
          <a:p>
            <a:pPr>
              <a:buNone/>
            </a:pPr>
            <a:r>
              <a:rPr lang="en-US" altLang="ja-JP" sz="2000" dirty="0" smtClean="0"/>
              <a:t>	</a:t>
            </a:r>
            <a:r>
              <a:rPr lang="ja-JP" altLang="en-US" sz="2000" dirty="0" smtClean="0"/>
              <a:t>一方、論文データベースや研究者データベースは操作に専門知識が必要なため、課題を抱える側（自治体職員、住民など）にとっては利用が難しいという問題がある。</a:t>
            </a:r>
            <a:endParaRPr lang="en-US" altLang="ja-JP" sz="2000" dirty="0" smtClean="0"/>
          </a:p>
          <a:p>
            <a:endParaRPr lang="en-US" altLang="ja-JP" sz="2000" dirty="0" smtClean="0"/>
          </a:p>
          <a:p>
            <a:endParaRPr lang="en-US" altLang="ja-JP" sz="2000" dirty="0" smtClean="0"/>
          </a:p>
          <a:p>
            <a:pPr>
              <a:buNone/>
            </a:pPr>
            <a:r>
              <a:rPr lang="en-US" altLang="ja-JP" sz="2000" dirty="0" smtClean="0"/>
              <a:t>	</a:t>
            </a:r>
            <a:r>
              <a:rPr lang="ja-JP" altLang="en-US" sz="2000" dirty="0" smtClean="0"/>
              <a:t>本アイデアの実現により、このような</a:t>
            </a:r>
            <a:r>
              <a:rPr lang="ja-JP" altLang="en-US" sz="2000" dirty="0" smtClean="0">
                <a:solidFill>
                  <a:srgbClr val="FF0000"/>
                </a:solidFill>
              </a:rPr>
              <a:t>既存の検索システムが抱える問題を解消し、地域課題の解決に資する解決手段・人（研究成果・論文、研究者）を容易に発見することができるようにする</a:t>
            </a:r>
            <a:r>
              <a:rPr lang="ja-JP" altLang="en-US" sz="2000" dirty="0" smtClean="0"/>
              <a:t>。</a:t>
            </a:r>
            <a:endParaRPr lang="en-US" altLang="ja-JP" sz="2000" dirty="0" smtClean="0"/>
          </a:p>
          <a:p>
            <a:endParaRPr lang="en-US" altLang="ja-JP" sz="2000" dirty="0" smtClean="0"/>
          </a:p>
        </p:txBody>
      </p:sp>
      <p:sp>
        <p:nvSpPr>
          <p:cNvPr id="4" name="フッター プレースホルダ 3"/>
          <p:cNvSpPr>
            <a:spLocks noGrp="1"/>
          </p:cNvSpPr>
          <p:nvPr>
            <p:ph type="ftr" sz="quarter" idx="11"/>
          </p:nvPr>
        </p:nvSpPr>
        <p:spPr/>
        <p:txBody>
          <a:bodyPr/>
          <a:lstStyle/>
          <a:p>
            <a:r>
              <a:rPr kumimoji="1" lang="en-US" altLang="ja-JP" smtClean="0"/>
              <a:t>© Team Colabory.com 2015</a:t>
            </a:r>
            <a:endParaRPr kumimoji="1" lang="ja-JP" altLang="en-US" dirty="0"/>
          </a:p>
        </p:txBody>
      </p:sp>
      <p:sp>
        <p:nvSpPr>
          <p:cNvPr id="5" name="スライド番号プレースホルダ 4"/>
          <p:cNvSpPr>
            <a:spLocks noGrp="1"/>
          </p:cNvSpPr>
          <p:nvPr>
            <p:ph type="sldNum" sz="quarter" idx="12"/>
          </p:nvPr>
        </p:nvSpPr>
        <p:spPr/>
        <p:txBody>
          <a:bodyPr/>
          <a:lstStyle/>
          <a:p>
            <a:fld id="{D2D8002D-B5B0-4BAC-B1F6-782DDCCE6D9C}" type="slidenum">
              <a:rPr kumimoji="1" lang="ja-JP" altLang="en-US" smtClean="0"/>
              <a:pPr/>
              <a:t>6</a:t>
            </a:fld>
            <a:endParaRPr kumimoji="1" lang="ja-JP" altLang="en-US" dirty="0"/>
          </a:p>
        </p:txBody>
      </p:sp>
      <p:pic>
        <p:nvPicPr>
          <p:cNvPr id="7" name="図 6" descr="モヤリン.png"/>
          <p:cNvPicPr>
            <a:picLocks noChangeAspect="1"/>
          </p:cNvPicPr>
          <p:nvPr/>
        </p:nvPicPr>
        <p:blipFill>
          <a:blip r:embed="rId2"/>
          <a:stretch>
            <a:fillRect/>
          </a:stretch>
        </p:blipFill>
        <p:spPr>
          <a:xfrm>
            <a:off x="228600" y="2895600"/>
            <a:ext cx="580544" cy="774700"/>
          </a:xfrm>
          <a:prstGeom prst="rect">
            <a:avLst/>
          </a:prstGeom>
        </p:spPr>
      </p:pic>
      <p:pic>
        <p:nvPicPr>
          <p:cNvPr id="9" name="図 8" descr="ピカリン3 (Unicode エンコードの競合).png"/>
          <p:cNvPicPr>
            <a:picLocks noChangeAspect="1"/>
          </p:cNvPicPr>
          <p:nvPr/>
        </p:nvPicPr>
        <p:blipFill>
          <a:blip r:embed="rId3"/>
          <a:stretch>
            <a:fillRect/>
          </a:stretch>
        </p:blipFill>
        <p:spPr>
          <a:xfrm>
            <a:off x="228600" y="4495800"/>
            <a:ext cx="583406" cy="838200"/>
          </a:xfrm>
          <a:prstGeom prst="rect">
            <a:avLst/>
          </a:prstGeom>
        </p:spPr>
      </p:pic>
      <p:pic>
        <p:nvPicPr>
          <p:cNvPr id="10" name="図 9" descr="モヤリン.png"/>
          <p:cNvPicPr>
            <a:picLocks noChangeAspect="1"/>
          </p:cNvPicPr>
          <p:nvPr/>
        </p:nvPicPr>
        <p:blipFill>
          <a:blip r:embed="rId2"/>
          <a:stretch>
            <a:fillRect/>
          </a:stretch>
        </p:blipFill>
        <p:spPr>
          <a:xfrm>
            <a:off x="228600" y="1295400"/>
            <a:ext cx="580544" cy="7747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52400" y="0"/>
            <a:ext cx="8991600" cy="762000"/>
          </a:xfrm>
        </p:spPr>
        <p:txBody>
          <a:bodyPr>
            <a:noAutofit/>
          </a:bodyPr>
          <a:lstStyle/>
          <a:p>
            <a:pPr marL="0" indent="0"/>
            <a:r>
              <a:rPr lang="ja-JP" altLang="en-US" sz="3200" dirty="0" smtClean="0"/>
              <a:t>課題２．地域間の情報共有・連携による効率化</a:t>
            </a:r>
          </a:p>
        </p:txBody>
      </p:sp>
      <p:sp>
        <p:nvSpPr>
          <p:cNvPr id="3" name="コンテンツ プレースホルダ 2"/>
          <p:cNvSpPr>
            <a:spLocks noGrp="1"/>
          </p:cNvSpPr>
          <p:nvPr>
            <p:ph idx="1"/>
          </p:nvPr>
        </p:nvSpPr>
        <p:spPr>
          <a:xfrm>
            <a:off x="533400" y="990600"/>
            <a:ext cx="8420100" cy="5334000"/>
          </a:xfrm>
        </p:spPr>
        <p:txBody>
          <a:bodyPr>
            <a:normAutofit/>
          </a:bodyPr>
          <a:lstStyle/>
          <a:p>
            <a:pPr>
              <a:buNone/>
            </a:pPr>
            <a:r>
              <a:rPr lang="en-US" altLang="ja-JP" sz="2000" dirty="0" smtClean="0"/>
              <a:t>	</a:t>
            </a:r>
            <a:r>
              <a:rPr lang="ja-JP" altLang="en-US" sz="2000" dirty="0" smtClean="0"/>
              <a:t>地方自治体と地元大学や研究機関、事業会社との連携による地域課題解決のための活動は行われてはいるが、同様の課題を抱える異なる地域間の情報共有・連携は十分とはいえない状況である。</a:t>
            </a:r>
            <a:endParaRPr lang="en-US" altLang="ja-JP" sz="2000" dirty="0" smtClean="0"/>
          </a:p>
          <a:p>
            <a:endParaRPr lang="en-US" altLang="ja-JP" sz="2000" dirty="0" smtClean="0"/>
          </a:p>
          <a:p>
            <a:pPr>
              <a:buNone/>
            </a:pPr>
            <a:r>
              <a:rPr lang="en-US" altLang="ja-JP" sz="2000" dirty="0" smtClean="0"/>
              <a:t>	</a:t>
            </a:r>
            <a:r>
              <a:rPr lang="ja-JP" altLang="en-US" sz="2000" dirty="0" smtClean="0"/>
              <a:t>そのため、課題に対して取組みのばらつき、同様の課題にそれぞれ個別の投資・研究で取組むなどの非効率が生じている。</a:t>
            </a:r>
            <a:endParaRPr lang="en-US" altLang="ja-JP" sz="2000" dirty="0" smtClean="0"/>
          </a:p>
          <a:p>
            <a:endParaRPr lang="en-US" altLang="ja-JP" sz="2000" dirty="0" smtClean="0"/>
          </a:p>
          <a:p>
            <a:endParaRPr lang="en-US" altLang="ja-JP" sz="2000" dirty="0" smtClean="0"/>
          </a:p>
          <a:p>
            <a:pPr>
              <a:buNone/>
            </a:pPr>
            <a:r>
              <a:rPr lang="en-US" altLang="ja-JP" sz="2000" dirty="0" smtClean="0"/>
              <a:t>	</a:t>
            </a:r>
            <a:r>
              <a:rPr lang="ja-JP" altLang="en-US" sz="2000" dirty="0" smtClean="0"/>
              <a:t>本アイデアでは、</a:t>
            </a:r>
            <a:r>
              <a:rPr lang="ja-JP" altLang="en-US" sz="2000" dirty="0" smtClean="0">
                <a:solidFill>
                  <a:srgbClr val="FF0000"/>
                </a:solidFill>
              </a:rPr>
              <a:t>地域間で類似する地域課題を共有し、それらの地域連携を促す仕組みを整備することで、社会規模で効率的な課題解決を実現</a:t>
            </a:r>
            <a:r>
              <a:rPr lang="ja-JP" altLang="en-US" sz="2000" dirty="0" smtClean="0"/>
              <a:t>します。</a:t>
            </a:r>
            <a:endParaRPr lang="en-US" altLang="ja-JP" sz="2000" dirty="0" smtClean="0"/>
          </a:p>
          <a:p>
            <a:endParaRPr lang="en-US" altLang="ja-JP" sz="2000" dirty="0" smtClean="0"/>
          </a:p>
        </p:txBody>
      </p:sp>
      <p:sp>
        <p:nvSpPr>
          <p:cNvPr id="4" name="フッター プレースホルダ 3"/>
          <p:cNvSpPr>
            <a:spLocks noGrp="1"/>
          </p:cNvSpPr>
          <p:nvPr>
            <p:ph type="ftr" sz="quarter" idx="11"/>
          </p:nvPr>
        </p:nvSpPr>
        <p:spPr/>
        <p:txBody>
          <a:bodyPr/>
          <a:lstStyle/>
          <a:p>
            <a:r>
              <a:rPr kumimoji="1" lang="en-US" altLang="ja-JP" smtClean="0"/>
              <a:t>© Team Colabory.com 2015</a:t>
            </a:r>
            <a:endParaRPr kumimoji="1" lang="ja-JP" altLang="en-US" dirty="0"/>
          </a:p>
        </p:txBody>
      </p:sp>
      <p:sp>
        <p:nvSpPr>
          <p:cNvPr id="5" name="スライド番号プレースホルダ 4"/>
          <p:cNvSpPr>
            <a:spLocks noGrp="1"/>
          </p:cNvSpPr>
          <p:nvPr>
            <p:ph type="sldNum" sz="quarter" idx="12"/>
          </p:nvPr>
        </p:nvSpPr>
        <p:spPr/>
        <p:txBody>
          <a:bodyPr/>
          <a:lstStyle/>
          <a:p>
            <a:fld id="{D2D8002D-B5B0-4BAC-B1F6-782DDCCE6D9C}" type="slidenum">
              <a:rPr kumimoji="1" lang="ja-JP" altLang="en-US" smtClean="0"/>
              <a:pPr/>
              <a:t>7</a:t>
            </a:fld>
            <a:endParaRPr kumimoji="1" lang="ja-JP" altLang="en-US" dirty="0"/>
          </a:p>
        </p:txBody>
      </p:sp>
      <p:pic>
        <p:nvPicPr>
          <p:cNvPr id="6" name="図 5" descr="モヤリン.png"/>
          <p:cNvPicPr>
            <a:picLocks noChangeAspect="1"/>
          </p:cNvPicPr>
          <p:nvPr/>
        </p:nvPicPr>
        <p:blipFill>
          <a:blip r:embed="rId2"/>
          <a:stretch>
            <a:fillRect/>
          </a:stretch>
        </p:blipFill>
        <p:spPr>
          <a:xfrm>
            <a:off x="228600" y="2438400"/>
            <a:ext cx="580544" cy="774700"/>
          </a:xfrm>
          <a:prstGeom prst="rect">
            <a:avLst/>
          </a:prstGeom>
        </p:spPr>
      </p:pic>
      <p:pic>
        <p:nvPicPr>
          <p:cNvPr id="7" name="図 6" descr="ピカリン3 (Unicode エンコードの競合).png"/>
          <p:cNvPicPr>
            <a:picLocks noChangeAspect="1"/>
          </p:cNvPicPr>
          <p:nvPr/>
        </p:nvPicPr>
        <p:blipFill>
          <a:blip r:embed="rId3"/>
          <a:stretch>
            <a:fillRect/>
          </a:stretch>
        </p:blipFill>
        <p:spPr>
          <a:xfrm>
            <a:off x="228600" y="3886200"/>
            <a:ext cx="583406" cy="838200"/>
          </a:xfrm>
          <a:prstGeom prst="rect">
            <a:avLst/>
          </a:prstGeom>
        </p:spPr>
      </p:pic>
      <p:pic>
        <p:nvPicPr>
          <p:cNvPr id="8" name="図 7" descr="モヤリン.png"/>
          <p:cNvPicPr>
            <a:picLocks noChangeAspect="1"/>
          </p:cNvPicPr>
          <p:nvPr/>
        </p:nvPicPr>
        <p:blipFill>
          <a:blip r:embed="rId2"/>
          <a:stretch>
            <a:fillRect/>
          </a:stretch>
        </p:blipFill>
        <p:spPr>
          <a:xfrm>
            <a:off x="228600" y="1143000"/>
            <a:ext cx="580544" cy="7747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52400" y="0"/>
            <a:ext cx="8991600" cy="762000"/>
          </a:xfrm>
        </p:spPr>
        <p:txBody>
          <a:bodyPr>
            <a:noAutofit/>
          </a:bodyPr>
          <a:lstStyle/>
          <a:p>
            <a:pPr marL="0" indent="0"/>
            <a:r>
              <a:rPr lang="ja-JP" altLang="en-US" sz="3200" dirty="0" smtClean="0"/>
              <a:t>課題３．研究成果の社会還元促進</a:t>
            </a:r>
          </a:p>
        </p:txBody>
      </p:sp>
      <p:sp>
        <p:nvSpPr>
          <p:cNvPr id="3" name="コンテンツ プレースホルダ 2"/>
          <p:cNvSpPr>
            <a:spLocks noGrp="1"/>
          </p:cNvSpPr>
          <p:nvPr>
            <p:ph idx="1"/>
          </p:nvPr>
        </p:nvSpPr>
        <p:spPr>
          <a:xfrm>
            <a:off x="609600" y="990600"/>
            <a:ext cx="8343900" cy="5334000"/>
          </a:xfrm>
        </p:spPr>
        <p:txBody>
          <a:bodyPr>
            <a:normAutofit/>
          </a:bodyPr>
          <a:lstStyle/>
          <a:p>
            <a:pPr>
              <a:buNone/>
            </a:pPr>
            <a:r>
              <a:rPr lang="en-US" altLang="ja-JP" sz="2000" dirty="0" smtClean="0"/>
              <a:t>	CSR</a:t>
            </a:r>
            <a:r>
              <a:rPr lang="ja-JP" altLang="en-US" sz="2000" dirty="0" smtClean="0"/>
              <a:t>等の企業の社会的活動に限らず、アカデミア研究界においても</a:t>
            </a:r>
            <a:r>
              <a:rPr lang="ja-JP" altLang="en-US" sz="2000" dirty="0" smtClean="0">
                <a:solidFill>
                  <a:srgbClr val="FF0000"/>
                </a:solidFill>
              </a:rPr>
              <a:t>「研究成果の社会還元」</a:t>
            </a:r>
            <a:r>
              <a:rPr lang="ja-JP" altLang="en-US" sz="2000" dirty="0" smtClean="0"/>
              <a:t>が強く求められている。</a:t>
            </a:r>
            <a:endParaRPr lang="en-US" altLang="ja-JP" sz="2000" dirty="0" smtClean="0"/>
          </a:p>
          <a:p>
            <a:endParaRPr lang="en-US" altLang="ja-JP" sz="2000" dirty="0" smtClean="0"/>
          </a:p>
          <a:p>
            <a:pPr>
              <a:buNone/>
            </a:pPr>
            <a:r>
              <a:rPr lang="en-US" altLang="ja-JP" sz="2000" dirty="0" smtClean="0"/>
              <a:t>	</a:t>
            </a:r>
            <a:r>
              <a:rPr lang="ja-JP" altLang="en-US" sz="2000" dirty="0" smtClean="0"/>
              <a:t>現在の研究成果の社会還元の出口は主に産業界（ビジネス）を念頭においたものであるが、今後はソーシャル起業家・企業体（地域課題の解決を業とする経営者・企業）という概念の浸透とともに、地域社会に果たす役割は多様化する。しかし、現状では地域課題と研究成果のマッチングをする基盤が整備されているとは言い難い状況である。</a:t>
            </a:r>
            <a:endParaRPr lang="en-US" altLang="ja-JP" sz="2000" dirty="0" smtClean="0"/>
          </a:p>
          <a:p>
            <a:pPr>
              <a:buNone/>
            </a:pPr>
            <a:endParaRPr lang="en-US" altLang="ja-JP" sz="2000" dirty="0" smtClean="0"/>
          </a:p>
          <a:p>
            <a:pPr>
              <a:buNone/>
            </a:pPr>
            <a:endParaRPr lang="en-US" altLang="ja-JP" sz="2000" dirty="0" smtClean="0"/>
          </a:p>
          <a:p>
            <a:pPr>
              <a:buNone/>
            </a:pPr>
            <a:r>
              <a:rPr lang="en-US" altLang="ja-JP" sz="2000" dirty="0" smtClean="0"/>
              <a:t>	</a:t>
            </a:r>
            <a:r>
              <a:rPr lang="ja-JP" altLang="en-US" sz="2000" dirty="0" smtClean="0"/>
              <a:t>本アイデアでは</a:t>
            </a:r>
            <a:r>
              <a:rPr lang="ja-JP" altLang="en-US" sz="2000" dirty="0" smtClean="0">
                <a:solidFill>
                  <a:srgbClr val="FF0000"/>
                </a:solidFill>
              </a:rPr>
              <a:t>、地域課題と研究成果を最適にマッチングの仕組みを整備</a:t>
            </a:r>
            <a:r>
              <a:rPr lang="ja-JP" altLang="en-US" sz="2000" dirty="0" smtClean="0">
                <a:solidFill>
                  <a:srgbClr val="000000"/>
                </a:solidFill>
              </a:rPr>
              <a:t>することによって</a:t>
            </a:r>
            <a:r>
              <a:rPr lang="ja-JP" altLang="en-US" sz="2000" dirty="0" smtClean="0">
                <a:solidFill>
                  <a:srgbClr val="FF0000"/>
                </a:solidFill>
              </a:rPr>
              <a:t>研究成果の社会への還元をより促進</a:t>
            </a:r>
            <a:r>
              <a:rPr lang="ja-JP" altLang="en-US" sz="2000" dirty="0" smtClean="0"/>
              <a:t>する。</a:t>
            </a:r>
            <a:endParaRPr lang="ja-JP" altLang="en-US" sz="2000" dirty="0"/>
          </a:p>
        </p:txBody>
      </p:sp>
      <p:sp>
        <p:nvSpPr>
          <p:cNvPr id="4" name="フッター プレースホルダ 3"/>
          <p:cNvSpPr>
            <a:spLocks noGrp="1"/>
          </p:cNvSpPr>
          <p:nvPr>
            <p:ph type="ftr" sz="quarter" idx="11"/>
          </p:nvPr>
        </p:nvSpPr>
        <p:spPr/>
        <p:txBody>
          <a:bodyPr/>
          <a:lstStyle/>
          <a:p>
            <a:r>
              <a:rPr kumimoji="1" lang="en-US" altLang="ja-JP" smtClean="0"/>
              <a:t>© Team Colabory.com 2015</a:t>
            </a:r>
            <a:endParaRPr kumimoji="1" lang="ja-JP" altLang="en-US" dirty="0"/>
          </a:p>
        </p:txBody>
      </p:sp>
      <p:sp>
        <p:nvSpPr>
          <p:cNvPr id="5" name="スライド番号プレースホルダ 4"/>
          <p:cNvSpPr>
            <a:spLocks noGrp="1"/>
          </p:cNvSpPr>
          <p:nvPr>
            <p:ph type="sldNum" sz="quarter" idx="12"/>
          </p:nvPr>
        </p:nvSpPr>
        <p:spPr/>
        <p:txBody>
          <a:bodyPr/>
          <a:lstStyle/>
          <a:p>
            <a:fld id="{D2D8002D-B5B0-4BAC-B1F6-782DDCCE6D9C}" type="slidenum">
              <a:rPr kumimoji="1" lang="ja-JP" altLang="en-US" smtClean="0"/>
              <a:pPr/>
              <a:t>8</a:t>
            </a:fld>
            <a:endParaRPr kumimoji="1" lang="ja-JP" altLang="en-US" dirty="0"/>
          </a:p>
        </p:txBody>
      </p:sp>
      <p:pic>
        <p:nvPicPr>
          <p:cNvPr id="6" name="図 5" descr="モヤリン.png"/>
          <p:cNvPicPr>
            <a:picLocks noChangeAspect="1"/>
          </p:cNvPicPr>
          <p:nvPr/>
        </p:nvPicPr>
        <p:blipFill>
          <a:blip r:embed="rId2"/>
          <a:stretch>
            <a:fillRect/>
          </a:stretch>
        </p:blipFill>
        <p:spPr>
          <a:xfrm>
            <a:off x="228600" y="2578100"/>
            <a:ext cx="580544" cy="774700"/>
          </a:xfrm>
          <a:prstGeom prst="rect">
            <a:avLst/>
          </a:prstGeom>
        </p:spPr>
      </p:pic>
      <p:pic>
        <p:nvPicPr>
          <p:cNvPr id="7" name="図 6" descr="ピカリン3 (Unicode エンコードの競合).png"/>
          <p:cNvPicPr>
            <a:picLocks noChangeAspect="1"/>
          </p:cNvPicPr>
          <p:nvPr/>
        </p:nvPicPr>
        <p:blipFill>
          <a:blip r:embed="rId3"/>
          <a:stretch>
            <a:fillRect/>
          </a:stretch>
        </p:blipFill>
        <p:spPr>
          <a:xfrm>
            <a:off x="228600" y="4572000"/>
            <a:ext cx="583406" cy="838200"/>
          </a:xfrm>
          <a:prstGeom prst="rect">
            <a:avLst/>
          </a:prstGeom>
        </p:spPr>
      </p:pic>
      <p:pic>
        <p:nvPicPr>
          <p:cNvPr id="8" name="図 7" descr="モヤリン.png"/>
          <p:cNvPicPr>
            <a:picLocks noChangeAspect="1"/>
          </p:cNvPicPr>
          <p:nvPr/>
        </p:nvPicPr>
        <p:blipFill>
          <a:blip r:embed="rId2"/>
          <a:stretch>
            <a:fillRect/>
          </a:stretch>
        </p:blipFill>
        <p:spPr>
          <a:xfrm>
            <a:off x="228600" y="990600"/>
            <a:ext cx="580544" cy="77470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Picture 7" descr="C:\Users\Public\Documents\08_LODチャレンジ\矢印(半透明).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V="1">
            <a:off x="1752600" y="1206500"/>
            <a:ext cx="5638800" cy="4846134"/>
          </a:xfrm>
          <a:prstGeom prst="rect">
            <a:avLst/>
          </a:prstGeom>
          <a:noFill/>
          <a:extLst>
            <a:ext uri="{909E8E84-426E-40DD-AFC4-6F175D3DCCD1}">
              <a14:hiddenFill xmlns:a14="http://schemas.microsoft.com/office/drawing/2010/main">
                <a:solidFill>
                  <a:srgbClr val="FFFFFF"/>
                </a:solidFill>
              </a14:hiddenFill>
            </a:ext>
          </a:extLst>
        </p:spPr>
      </p:pic>
      <p:sp>
        <p:nvSpPr>
          <p:cNvPr id="95" name="ホームベース 94"/>
          <p:cNvSpPr/>
          <p:nvPr/>
        </p:nvSpPr>
        <p:spPr>
          <a:xfrm flipH="1">
            <a:off x="5562600" y="3543300"/>
            <a:ext cx="1745085" cy="1790700"/>
          </a:xfrm>
          <a:prstGeom prst="homePlate">
            <a:avLst>
              <a:gd name="adj" fmla="val 15753"/>
            </a:avLst>
          </a:prstGeom>
          <a:solidFill>
            <a:srgbClr val="FF0000">
              <a:alpha val="4745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メイリオ"/>
              <a:ea typeface="メイリオ"/>
              <a:cs typeface="メイリオ"/>
            </a:endParaRPr>
          </a:p>
        </p:txBody>
      </p:sp>
      <p:sp>
        <p:nvSpPr>
          <p:cNvPr id="66" name="ホームベース 65"/>
          <p:cNvSpPr/>
          <p:nvPr/>
        </p:nvSpPr>
        <p:spPr>
          <a:xfrm flipH="1">
            <a:off x="7467600" y="1219200"/>
            <a:ext cx="1600200" cy="4419600"/>
          </a:xfrm>
          <a:prstGeom prst="homePlate">
            <a:avLst>
              <a:gd name="adj" fmla="val 0"/>
            </a:avLst>
          </a:prstGeom>
          <a:solidFill>
            <a:srgbClr val="FF0000">
              <a:alpha val="4745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メイリオ"/>
              <a:ea typeface="メイリオ"/>
              <a:cs typeface="メイリオ"/>
            </a:endParaRPr>
          </a:p>
        </p:txBody>
      </p:sp>
      <p:sp>
        <p:nvSpPr>
          <p:cNvPr id="60" name="ホームベース 59"/>
          <p:cNvSpPr/>
          <p:nvPr/>
        </p:nvSpPr>
        <p:spPr>
          <a:xfrm>
            <a:off x="228601" y="1219200"/>
            <a:ext cx="1371600" cy="4419600"/>
          </a:xfrm>
          <a:prstGeom prst="homePlate">
            <a:avLst>
              <a:gd name="adj" fmla="val 0"/>
            </a:avLst>
          </a:prstGeom>
          <a:solidFill>
            <a:srgbClr val="33CCCC">
              <a:alpha val="4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lt1">
                  <a:alpha val="40000"/>
                </a:schemeClr>
              </a:solidFill>
              <a:latin typeface="メイリオ"/>
              <a:ea typeface="メイリオ"/>
              <a:cs typeface="メイリオ"/>
            </a:endParaRPr>
          </a:p>
        </p:txBody>
      </p:sp>
      <p:sp>
        <p:nvSpPr>
          <p:cNvPr id="51" name="ホームベース 50"/>
          <p:cNvSpPr/>
          <p:nvPr/>
        </p:nvSpPr>
        <p:spPr>
          <a:xfrm flipH="1">
            <a:off x="5580109" y="1371601"/>
            <a:ext cx="1745085" cy="1790700"/>
          </a:xfrm>
          <a:prstGeom prst="homePlate">
            <a:avLst>
              <a:gd name="adj" fmla="val 15753"/>
            </a:avLst>
          </a:prstGeom>
          <a:solidFill>
            <a:srgbClr val="FF0000">
              <a:alpha val="4745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メイリオ"/>
              <a:ea typeface="メイリオ"/>
              <a:cs typeface="メイリオ"/>
            </a:endParaRPr>
          </a:p>
        </p:txBody>
      </p:sp>
      <p:sp>
        <p:nvSpPr>
          <p:cNvPr id="32" name="ホームベース 31"/>
          <p:cNvSpPr/>
          <p:nvPr/>
        </p:nvSpPr>
        <p:spPr>
          <a:xfrm>
            <a:off x="1828800" y="3479800"/>
            <a:ext cx="1523999" cy="2105136"/>
          </a:xfrm>
          <a:prstGeom prst="homePlate">
            <a:avLst>
              <a:gd name="adj" fmla="val 15753"/>
            </a:avLst>
          </a:prstGeom>
          <a:solidFill>
            <a:srgbClr val="33CCCC">
              <a:alpha val="4823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メイリオ"/>
              <a:ea typeface="メイリオ"/>
              <a:cs typeface="メイリオ"/>
            </a:endParaRPr>
          </a:p>
        </p:txBody>
      </p:sp>
      <p:pic>
        <p:nvPicPr>
          <p:cNvPr id="1026" name="Picture 2"/>
          <p:cNvPicPr>
            <a:picLocks noChangeAspect="1" noChangeArrowheads="1"/>
          </p:cNvPicPr>
          <p:nvPr/>
        </p:nvPicPr>
        <p:blipFill>
          <a:blip r:embed="rId3">
            <a:clrChange>
              <a:clrFrom>
                <a:srgbClr val="FFFFFA"/>
              </a:clrFrom>
              <a:clrTo>
                <a:srgbClr val="FFFFFA">
                  <a:alpha val="0"/>
                </a:srgbClr>
              </a:clrTo>
            </a:clrChange>
            <a:extLst>
              <a:ext uri="{28A0092B-C50C-407E-A947-70E740481C1C}">
                <a14:useLocalDpi xmlns:a14="http://schemas.microsoft.com/office/drawing/2010/main" val="0"/>
              </a:ext>
            </a:extLst>
          </a:blip>
          <a:srcRect/>
          <a:stretch>
            <a:fillRect/>
          </a:stretch>
        </p:blipFill>
        <p:spPr bwMode="auto">
          <a:xfrm>
            <a:off x="468536" y="2063599"/>
            <a:ext cx="958403" cy="6949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タイトル 1"/>
          <p:cNvSpPr txBox="1">
            <a:spLocks/>
          </p:cNvSpPr>
          <p:nvPr/>
        </p:nvSpPr>
        <p:spPr>
          <a:xfrm>
            <a:off x="152400" y="1219200"/>
            <a:ext cx="1600200" cy="5715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r>
              <a:rPr lang="ja-JP" altLang="en-US" sz="1400" b="1" dirty="0" smtClean="0">
                <a:latin typeface="メイリオ"/>
                <a:ea typeface="メイリオ"/>
                <a:cs typeface="メイリオ"/>
              </a:rPr>
              <a:t>全国の</a:t>
            </a:r>
            <a:endParaRPr lang="en-US" altLang="ja-JP" sz="1400" b="1" dirty="0" smtClean="0">
              <a:latin typeface="メイリオ"/>
              <a:ea typeface="メイリオ"/>
              <a:cs typeface="メイリオ"/>
            </a:endParaRPr>
          </a:p>
          <a:p>
            <a:r>
              <a:rPr lang="ja-JP" altLang="en-US" sz="1400" b="1" dirty="0" smtClean="0">
                <a:latin typeface="メイリオ"/>
                <a:ea typeface="メイリオ"/>
                <a:cs typeface="メイリオ"/>
              </a:rPr>
              <a:t>市民・自治体</a:t>
            </a:r>
            <a:endParaRPr lang="ja-JP" altLang="en-US" sz="1400" b="1" dirty="0">
              <a:latin typeface="メイリオ"/>
              <a:ea typeface="メイリオ"/>
              <a:cs typeface="メイリオ"/>
            </a:endParaRPr>
          </a:p>
        </p:txBody>
      </p:sp>
      <p:sp>
        <p:nvSpPr>
          <p:cNvPr id="16" name="正方形/長方形 15"/>
          <p:cNvSpPr/>
          <p:nvPr/>
        </p:nvSpPr>
        <p:spPr>
          <a:xfrm>
            <a:off x="3481085" y="1524000"/>
            <a:ext cx="2081515" cy="3886200"/>
          </a:xfrm>
          <a:prstGeom prst="rect">
            <a:avLst/>
          </a:prstGeom>
          <a:ln w="28575" cap="flat" cmpd="sng" algn="ctr">
            <a:solidFill>
              <a:schemeClr val="tx2">
                <a:lumMod val="60000"/>
                <a:lumOff val="40000"/>
              </a:schemeClr>
            </a:solidFill>
            <a:prstDash val="solid"/>
            <a:round/>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dirty="0">
              <a:latin typeface="メイリオ"/>
              <a:ea typeface="メイリオ"/>
              <a:cs typeface="メイリオ"/>
            </a:endParaRPr>
          </a:p>
        </p:txBody>
      </p:sp>
      <p:sp>
        <p:nvSpPr>
          <p:cNvPr id="28" name="タイトル 1"/>
          <p:cNvSpPr txBox="1">
            <a:spLocks/>
          </p:cNvSpPr>
          <p:nvPr/>
        </p:nvSpPr>
        <p:spPr>
          <a:xfrm>
            <a:off x="3606800" y="762000"/>
            <a:ext cx="5257800" cy="1015663"/>
          </a:xfrm>
          <a:prstGeom prst="rect">
            <a:avLst/>
          </a:prstGeom>
        </p:spPr>
        <p:txBody>
          <a:bodyPr vert="horz" wrap="none" lIns="91440" tIns="45720" rIns="91440" bIns="45720" rtlCol="0" anchor="t">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ja-JP" altLang="en-US" sz="1400" b="1" dirty="0" smtClean="0">
                <a:solidFill>
                  <a:schemeClr val="tx2"/>
                </a:solidFill>
                <a:latin typeface="メイリオ"/>
                <a:ea typeface="メイリオ"/>
                <a:cs typeface="メイリオ"/>
              </a:rPr>
              <a:t>地域と研究者・論文のコラボで実現する、</a:t>
            </a:r>
            <a:br>
              <a:rPr lang="ja-JP" altLang="en-US" sz="1400" b="1" dirty="0" smtClean="0">
                <a:solidFill>
                  <a:schemeClr val="tx2"/>
                </a:solidFill>
                <a:latin typeface="メイリオ"/>
                <a:ea typeface="メイリオ"/>
                <a:cs typeface="メイリオ"/>
              </a:rPr>
            </a:br>
            <a:r>
              <a:rPr lang="ja-JP" altLang="en-US" sz="1400" b="1" dirty="0" smtClean="0">
                <a:solidFill>
                  <a:schemeClr val="tx2"/>
                </a:solidFill>
                <a:latin typeface="メイリオ"/>
                <a:ea typeface="メイリオ"/>
                <a:cs typeface="メイリオ"/>
              </a:rPr>
              <a:t>地域のための課題解決エンジン</a:t>
            </a:r>
            <a:endParaRPr lang="ja-JP" altLang="en-US" sz="1400" b="1" dirty="0">
              <a:solidFill>
                <a:schemeClr val="tx2"/>
              </a:solidFill>
              <a:latin typeface="メイリオ"/>
              <a:ea typeface="メイリオ"/>
              <a:cs typeface="メイリオ"/>
            </a:endParaRPr>
          </a:p>
        </p:txBody>
      </p:sp>
      <p:sp>
        <p:nvSpPr>
          <p:cNvPr id="35" name="タイトル 1"/>
          <p:cNvSpPr txBox="1">
            <a:spLocks/>
          </p:cNvSpPr>
          <p:nvPr/>
        </p:nvSpPr>
        <p:spPr>
          <a:xfrm>
            <a:off x="1696615" y="4313684"/>
            <a:ext cx="1656185" cy="71551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r>
              <a:rPr lang="ja-JP" altLang="en-US" sz="1600" dirty="0" smtClean="0">
                <a:latin typeface="メイリオ"/>
                <a:ea typeface="メイリオ"/>
                <a:cs typeface="メイリオ"/>
              </a:rPr>
              <a:t>課題解決提案を公募</a:t>
            </a:r>
            <a:r>
              <a:rPr lang="ja-JP" altLang="en-US" sz="1600" dirty="0">
                <a:latin typeface="メイリオ"/>
                <a:ea typeface="メイリオ"/>
                <a:cs typeface="メイリオ"/>
              </a:rPr>
              <a:t>する</a:t>
            </a:r>
            <a:endParaRPr lang="en-US" altLang="ja-JP" sz="1600" dirty="0" smtClean="0">
              <a:latin typeface="メイリオ"/>
              <a:ea typeface="メイリオ"/>
              <a:cs typeface="メイリオ"/>
            </a:endParaRPr>
          </a:p>
        </p:txBody>
      </p:sp>
      <p:sp>
        <p:nvSpPr>
          <p:cNvPr id="36" name="タイトル 1"/>
          <p:cNvSpPr txBox="1">
            <a:spLocks/>
          </p:cNvSpPr>
          <p:nvPr/>
        </p:nvSpPr>
        <p:spPr>
          <a:xfrm>
            <a:off x="1696615" y="4923284"/>
            <a:ext cx="1656185" cy="71551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r>
              <a:rPr lang="ja-JP" altLang="en-US" sz="1600" dirty="0" smtClean="0">
                <a:latin typeface="メイリオ"/>
                <a:ea typeface="メイリオ"/>
                <a:cs typeface="メイリオ"/>
              </a:rPr>
              <a:t>研究者を</a:t>
            </a:r>
            <a:endParaRPr lang="en-US" altLang="ja-JP" sz="1600" dirty="0" smtClean="0">
              <a:latin typeface="メイリオ"/>
              <a:ea typeface="メイリオ"/>
              <a:cs typeface="メイリオ"/>
            </a:endParaRPr>
          </a:p>
          <a:p>
            <a:r>
              <a:rPr lang="ja-JP" altLang="en-US" sz="1600" dirty="0" smtClean="0">
                <a:latin typeface="メイリオ"/>
                <a:ea typeface="メイリオ"/>
                <a:cs typeface="メイリオ"/>
              </a:rPr>
              <a:t>応援する</a:t>
            </a:r>
            <a:endParaRPr lang="en-US" altLang="ja-JP" sz="1600" dirty="0" smtClean="0">
              <a:latin typeface="メイリオ"/>
              <a:ea typeface="メイリオ"/>
              <a:cs typeface="メイリオ"/>
            </a:endParaRPr>
          </a:p>
        </p:txBody>
      </p:sp>
      <p:sp>
        <p:nvSpPr>
          <p:cNvPr id="37" name="正方形/長方形 36"/>
          <p:cNvSpPr/>
          <p:nvPr/>
        </p:nvSpPr>
        <p:spPr>
          <a:xfrm>
            <a:off x="7643471" y="1905000"/>
            <a:ext cx="1224135" cy="1066800"/>
          </a:xfrm>
          <a:prstGeom prst="rect">
            <a:avLst/>
          </a:prstGeom>
          <a:solidFill>
            <a:schemeClr val="bg1">
              <a:lumMod val="95000"/>
            </a:schemeClr>
          </a:solidFill>
          <a:ln>
            <a:solidFill>
              <a:schemeClr val="tx1">
                <a:lumMod val="75000"/>
                <a:lumOff val="2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smtClean="0">
                <a:solidFill>
                  <a:schemeClr val="tx1"/>
                </a:solidFill>
                <a:latin typeface="メイリオ"/>
                <a:ea typeface="メイリオ"/>
                <a:cs typeface="メイリオ"/>
              </a:rPr>
              <a:t>大学・民間研究機関</a:t>
            </a:r>
            <a:endParaRPr kumimoji="1" lang="en-US" altLang="ja-JP" sz="1400" b="1" dirty="0" smtClean="0">
              <a:solidFill>
                <a:schemeClr val="tx1"/>
              </a:solidFill>
              <a:latin typeface="メイリオ"/>
              <a:ea typeface="メイリオ"/>
              <a:cs typeface="メイリオ"/>
            </a:endParaRPr>
          </a:p>
          <a:p>
            <a:pPr algn="ctr"/>
            <a:r>
              <a:rPr kumimoji="1" lang="ja-JP" altLang="en-US" sz="1400" b="1" dirty="0" smtClean="0">
                <a:solidFill>
                  <a:schemeClr val="tx1"/>
                </a:solidFill>
                <a:latin typeface="メイリオ"/>
                <a:ea typeface="メイリオ"/>
                <a:cs typeface="メイリオ"/>
              </a:rPr>
              <a:t>ソーシャル</a:t>
            </a:r>
            <a:endParaRPr kumimoji="1" lang="en-US" altLang="ja-JP" sz="1400" b="1" dirty="0" smtClean="0">
              <a:solidFill>
                <a:schemeClr val="tx1"/>
              </a:solidFill>
              <a:latin typeface="メイリオ"/>
              <a:ea typeface="メイリオ"/>
              <a:cs typeface="メイリオ"/>
            </a:endParaRPr>
          </a:p>
          <a:p>
            <a:pPr algn="ctr"/>
            <a:r>
              <a:rPr lang="ja-JP" altLang="en-US" sz="1400" b="1" dirty="0" smtClean="0">
                <a:solidFill>
                  <a:schemeClr val="tx1"/>
                </a:solidFill>
                <a:latin typeface="メイリオ"/>
                <a:ea typeface="メイリオ"/>
                <a:cs typeface="メイリオ"/>
              </a:rPr>
              <a:t>企業</a:t>
            </a:r>
            <a:endParaRPr kumimoji="1" lang="ja-JP" altLang="en-US" sz="1400" b="1" dirty="0">
              <a:solidFill>
                <a:schemeClr val="tx1"/>
              </a:solidFill>
              <a:latin typeface="メイリオ"/>
              <a:ea typeface="メイリオ"/>
              <a:cs typeface="メイリオ"/>
            </a:endParaRPr>
          </a:p>
        </p:txBody>
      </p:sp>
      <p:sp>
        <p:nvSpPr>
          <p:cNvPr id="38" name="タイトル 1"/>
          <p:cNvSpPr txBox="1">
            <a:spLocks/>
          </p:cNvSpPr>
          <p:nvPr/>
        </p:nvSpPr>
        <p:spPr>
          <a:xfrm>
            <a:off x="1600200" y="3653284"/>
            <a:ext cx="1828800" cy="71551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r>
              <a:rPr lang="ja-JP" altLang="en-US" sz="1600" dirty="0" smtClean="0">
                <a:latin typeface="メイリオ"/>
                <a:ea typeface="メイリオ"/>
                <a:cs typeface="メイリオ"/>
              </a:rPr>
              <a:t>同様の課題を</a:t>
            </a:r>
            <a:endParaRPr lang="en-US" altLang="ja-JP" sz="1600" dirty="0" smtClean="0">
              <a:latin typeface="メイリオ"/>
              <a:ea typeface="メイリオ"/>
              <a:cs typeface="メイリオ"/>
            </a:endParaRPr>
          </a:p>
          <a:p>
            <a:r>
              <a:rPr lang="ja-JP" altLang="en-US" sz="1600" dirty="0" smtClean="0">
                <a:latin typeface="メイリオ"/>
                <a:ea typeface="メイリオ"/>
                <a:cs typeface="メイリオ"/>
              </a:rPr>
              <a:t>抱える地域を探す</a:t>
            </a:r>
            <a:endParaRPr lang="en-US" altLang="ja-JP" sz="1600" dirty="0" smtClean="0">
              <a:latin typeface="メイリオ"/>
              <a:ea typeface="メイリオ"/>
              <a:cs typeface="メイリオ"/>
            </a:endParaRPr>
          </a:p>
        </p:txBody>
      </p:sp>
      <p:sp>
        <p:nvSpPr>
          <p:cNvPr id="40" name="正方形/長方形 39"/>
          <p:cNvSpPr/>
          <p:nvPr/>
        </p:nvSpPr>
        <p:spPr>
          <a:xfrm>
            <a:off x="7643471" y="4419600"/>
            <a:ext cx="1224135" cy="1066800"/>
          </a:xfrm>
          <a:prstGeom prst="rect">
            <a:avLst/>
          </a:prstGeom>
          <a:solidFill>
            <a:srgbClr val="F2F2F2"/>
          </a:solidFill>
          <a:ln>
            <a:solidFill>
              <a:schemeClr val="tx1">
                <a:lumMod val="75000"/>
                <a:lumOff val="2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b="1" dirty="0" smtClean="0">
                <a:solidFill>
                  <a:schemeClr val="tx1"/>
                </a:solidFill>
                <a:latin typeface="メイリオ"/>
                <a:ea typeface="メイリオ"/>
                <a:cs typeface="メイリオ"/>
              </a:rPr>
              <a:t>大学・民間研究機関</a:t>
            </a:r>
            <a:endParaRPr lang="en-US" altLang="ja-JP" sz="1600" b="1" dirty="0" smtClean="0">
              <a:solidFill>
                <a:schemeClr val="tx1"/>
              </a:solidFill>
              <a:latin typeface="メイリオ"/>
              <a:ea typeface="メイリオ"/>
              <a:cs typeface="メイリオ"/>
            </a:endParaRPr>
          </a:p>
          <a:p>
            <a:pPr algn="ctr"/>
            <a:r>
              <a:rPr lang="ja-JP" altLang="en-US" sz="1600" b="1" dirty="0" smtClean="0">
                <a:solidFill>
                  <a:schemeClr val="tx1"/>
                </a:solidFill>
                <a:latin typeface="メイリオ"/>
                <a:ea typeface="メイリオ"/>
                <a:cs typeface="メイリオ"/>
              </a:rPr>
              <a:t>ソーシャル</a:t>
            </a:r>
            <a:endParaRPr lang="en-US" altLang="ja-JP" sz="1600" b="1" dirty="0" smtClean="0">
              <a:solidFill>
                <a:schemeClr val="tx1"/>
              </a:solidFill>
              <a:latin typeface="メイリオ"/>
              <a:ea typeface="メイリオ"/>
              <a:cs typeface="メイリオ"/>
            </a:endParaRPr>
          </a:p>
          <a:p>
            <a:pPr algn="ctr"/>
            <a:r>
              <a:rPr lang="ja-JP" altLang="en-US" sz="1600" b="1" dirty="0" smtClean="0">
                <a:solidFill>
                  <a:schemeClr val="tx1"/>
                </a:solidFill>
                <a:latin typeface="メイリオ"/>
                <a:ea typeface="メイリオ"/>
                <a:cs typeface="メイリオ"/>
              </a:rPr>
              <a:t>企業</a:t>
            </a:r>
            <a:endParaRPr lang="ja-JP" altLang="en-US" sz="1600" b="1" dirty="0">
              <a:solidFill>
                <a:schemeClr val="tx1"/>
              </a:solidFill>
              <a:latin typeface="メイリオ"/>
              <a:ea typeface="メイリオ"/>
              <a:cs typeface="メイリオ"/>
            </a:endParaRPr>
          </a:p>
        </p:txBody>
      </p:sp>
      <p:sp>
        <p:nvSpPr>
          <p:cNvPr id="41" name="タイトル 1"/>
          <p:cNvSpPr txBox="1">
            <a:spLocks/>
          </p:cNvSpPr>
          <p:nvPr/>
        </p:nvSpPr>
        <p:spPr>
          <a:xfrm>
            <a:off x="5863172" y="1524000"/>
            <a:ext cx="1380629" cy="71551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r>
              <a:rPr lang="ja-JP" altLang="en-US" sz="1600" dirty="0" smtClean="0">
                <a:latin typeface="メイリオ"/>
                <a:ea typeface="メイリオ"/>
                <a:cs typeface="メイリオ"/>
              </a:rPr>
              <a:t>地域ニーズ</a:t>
            </a:r>
            <a:endParaRPr lang="en-US" altLang="ja-JP" sz="1600" dirty="0" smtClean="0">
              <a:latin typeface="メイリオ"/>
              <a:ea typeface="メイリオ"/>
              <a:cs typeface="メイリオ"/>
            </a:endParaRPr>
          </a:p>
          <a:p>
            <a:r>
              <a:rPr lang="ja-JP" altLang="en-US" sz="1600" dirty="0" smtClean="0">
                <a:latin typeface="メイリオ"/>
                <a:ea typeface="メイリオ"/>
                <a:cs typeface="メイリオ"/>
              </a:rPr>
              <a:t>を探す</a:t>
            </a:r>
            <a:endParaRPr lang="en-US" altLang="ja-JP" sz="1600" dirty="0" smtClean="0">
              <a:latin typeface="メイリオ"/>
              <a:ea typeface="メイリオ"/>
              <a:cs typeface="メイリオ"/>
            </a:endParaRPr>
          </a:p>
        </p:txBody>
      </p:sp>
      <p:sp>
        <p:nvSpPr>
          <p:cNvPr id="42" name="タイトル 1"/>
          <p:cNvSpPr txBox="1">
            <a:spLocks/>
          </p:cNvSpPr>
          <p:nvPr/>
        </p:nvSpPr>
        <p:spPr>
          <a:xfrm>
            <a:off x="5875649" y="2362200"/>
            <a:ext cx="1380629" cy="71551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r>
              <a:rPr lang="ja-JP" altLang="en-US" sz="1600" dirty="0" smtClean="0">
                <a:latin typeface="メイリオ"/>
                <a:ea typeface="メイリオ"/>
                <a:cs typeface="メイリオ"/>
              </a:rPr>
              <a:t>地域との</a:t>
            </a:r>
            <a:endParaRPr lang="en-US" altLang="ja-JP" sz="1600" dirty="0" smtClean="0">
              <a:latin typeface="メイリオ"/>
              <a:ea typeface="メイリオ"/>
              <a:cs typeface="メイリオ"/>
            </a:endParaRPr>
          </a:p>
          <a:p>
            <a:r>
              <a:rPr lang="ja-JP" altLang="en-US" sz="1600" dirty="0" smtClean="0">
                <a:latin typeface="メイリオ"/>
                <a:ea typeface="メイリオ"/>
                <a:cs typeface="メイリオ"/>
              </a:rPr>
              <a:t>共同研究</a:t>
            </a:r>
            <a:endParaRPr lang="en-US" altLang="ja-JP" sz="1600" dirty="0" smtClean="0">
              <a:latin typeface="メイリオ"/>
              <a:ea typeface="メイリオ"/>
              <a:cs typeface="メイリオ"/>
            </a:endParaRPr>
          </a:p>
        </p:txBody>
      </p:sp>
      <p:cxnSp>
        <p:nvCxnSpPr>
          <p:cNvPr id="47" name="直線矢印コネクタ 46"/>
          <p:cNvCxnSpPr>
            <a:stCxn id="37" idx="2"/>
            <a:endCxn id="73" idx="0"/>
          </p:cNvCxnSpPr>
          <p:nvPr/>
        </p:nvCxnSpPr>
        <p:spPr>
          <a:xfrm rot="5400000">
            <a:off x="7760239" y="3467100"/>
            <a:ext cx="990600" cy="1588"/>
          </a:xfrm>
          <a:prstGeom prst="straightConnector1">
            <a:avLst/>
          </a:prstGeom>
          <a:ln w="76200">
            <a:solidFill>
              <a:srgbClr val="009999"/>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pic>
        <p:nvPicPr>
          <p:cNvPr id="54" name="Picture 2"/>
          <p:cNvPicPr>
            <a:picLocks noChangeAspect="1" noChangeArrowheads="1"/>
          </p:cNvPicPr>
          <p:nvPr/>
        </p:nvPicPr>
        <p:blipFill>
          <a:blip r:embed="rId3">
            <a:clrChange>
              <a:clrFrom>
                <a:srgbClr val="FFFFFC"/>
              </a:clrFrom>
              <a:clrTo>
                <a:srgbClr val="FFFFFC">
                  <a:alpha val="0"/>
                </a:srgbClr>
              </a:clrTo>
            </a:clrChange>
            <a:extLst>
              <a:ext uri="{28A0092B-C50C-407E-A947-70E740481C1C}">
                <a14:useLocalDpi xmlns:a14="http://schemas.microsoft.com/office/drawing/2010/main" val="0"/>
              </a:ext>
            </a:extLst>
          </a:blip>
          <a:srcRect/>
          <a:stretch>
            <a:fillRect/>
          </a:stretch>
        </p:blipFill>
        <p:spPr bwMode="auto">
          <a:xfrm>
            <a:off x="476697" y="4486618"/>
            <a:ext cx="958403" cy="6949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5" name="タイトル 1"/>
          <p:cNvSpPr txBox="1">
            <a:spLocks/>
          </p:cNvSpPr>
          <p:nvPr/>
        </p:nvSpPr>
        <p:spPr>
          <a:xfrm>
            <a:off x="2384733" y="5588000"/>
            <a:ext cx="4374533" cy="5715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r>
              <a:rPr lang="ja-JP" altLang="en-US" sz="1800" b="1" dirty="0" smtClean="0">
                <a:latin typeface="メイリオ"/>
                <a:ea typeface="メイリオ"/>
                <a:cs typeface="メイリオ"/>
              </a:rPr>
              <a:t>将来の研究者・ソーシャル起業家を育成</a:t>
            </a:r>
            <a:endParaRPr lang="ja-JP" altLang="en-US" sz="1800" b="1" dirty="0">
              <a:latin typeface="メイリオ"/>
              <a:ea typeface="メイリオ"/>
              <a:cs typeface="メイリオ"/>
            </a:endParaRPr>
          </a:p>
        </p:txBody>
      </p:sp>
      <p:cxnSp>
        <p:nvCxnSpPr>
          <p:cNvPr id="56" name="直線矢印コネクタ 55"/>
          <p:cNvCxnSpPr>
            <a:stCxn id="1026" idx="2"/>
            <a:endCxn id="54" idx="0"/>
          </p:cNvCxnSpPr>
          <p:nvPr/>
        </p:nvCxnSpPr>
        <p:spPr>
          <a:xfrm rot="16200000" flipH="1">
            <a:off x="87800" y="3618518"/>
            <a:ext cx="1728037" cy="8161"/>
          </a:xfrm>
          <a:prstGeom prst="straightConnector1">
            <a:avLst/>
          </a:prstGeom>
          <a:ln w="76200">
            <a:solidFill>
              <a:srgbClr val="009999"/>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p:nvPr/>
        </p:nvCxnSpPr>
        <p:spPr>
          <a:xfrm>
            <a:off x="1452735" y="3344959"/>
            <a:ext cx="6057420" cy="10723"/>
          </a:xfrm>
          <a:prstGeom prst="straightConnector1">
            <a:avLst/>
          </a:prstGeom>
          <a:ln w="76200">
            <a:solidFill>
              <a:srgbClr val="009999"/>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sp>
        <p:nvSpPr>
          <p:cNvPr id="81" name="フリーフォーム 80"/>
          <p:cNvSpPr/>
          <p:nvPr/>
        </p:nvSpPr>
        <p:spPr>
          <a:xfrm>
            <a:off x="851338" y="5638800"/>
            <a:ext cx="7283669" cy="685800"/>
          </a:xfrm>
          <a:custGeom>
            <a:avLst/>
            <a:gdLst>
              <a:gd name="connsiteX0" fmla="*/ 0 w 7283669"/>
              <a:gd name="connsiteY0" fmla="*/ 0 h 583324"/>
              <a:gd name="connsiteX1" fmla="*/ 0 w 7283669"/>
              <a:gd name="connsiteY1" fmla="*/ 583324 h 583324"/>
              <a:gd name="connsiteX2" fmla="*/ 7283669 w 7283669"/>
              <a:gd name="connsiteY2" fmla="*/ 567559 h 583324"/>
              <a:gd name="connsiteX3" fmla="*/ 7267903 w 7283669"/>
              <a:gd name="connsiteY3" fmla="*/ 0 h 583324"/>
            </a:gdLst>
            <a:ahLst/>
            <a:cxnLst>
              <a:cxn ang="0">
                <a:pos x="connsiteX0" y="connsiteY0"/>
              </a:cxn>
              <a:cxn ang="0">
                <a:pos x="connsiteX1" y="connsiteY1"/>
              </a:cxn>
              <a:cxn ang="0">
                <a:pos x="connsiteX2" y="connsiteY2"/>
              </a:cxn>
              <a:cxn ang="0">
                <a:pos x="connsiteX3" y="connsiteY3"/>
              </a:cxn>
            </a:cxnLst>
            <a:rect l="l" t="t" r="r" b="b"/>
            <a:pathLst>
              <a:path w="7283669" h="583324">
                <a:moveTo>
                  <a:pt x="0" y="0"/>
                </a:moveTo>
                <a:lnTo>
                  <a:pt x="0" y="583324"/>
                </a:lnTo>
                <a:lnTo>
                  <a:pt x="7283669" y="567559"/>
                </a:lnTo>
                <a:lnTo>
                  <a:pt x="7267903" y="0"/>
                </a:lnTo>
              </a:path>
            </a:pathLst>
          </a:custGeom>
          <a:noFill/>
          <a:ln w="76200">
            <a:solidFill>
              <a:srgbClr val="009999"/>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メイリオ"/>
              <a:ea typeface="メイリオ"/>
              <a:cs typeface="メイリオ"/>
            </a:endParaRPr>
          </a:p>
        </p:txBody>
      </p:sp>
      <p:pic>
        <p:nvPicPr>
          <p:cNvPr id="2051" name="Picture 3"/>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52600" y="5633534"/>
            <a:ext cx="762000" cy="8146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601942" y="2018214"/>
            <a:ext cx="1503458" cy="14107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712511" y="2444322"/>
            <a:ext cx="773889" cy="9084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2" name="正方形/長方形 81"/>
          <p:cNvSpPr/>
          <p:nvPr/>
        </p:nvSpPr>
        <p:spPr>
          <a:xfrm>
            <a:off x="3581400" y="3505200"/>
            <a:ext cx="18288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anchor="ctr">
            <a:spAutoFit/>
          </a:bodyPr>
          <a:lstStyle/>
          <a:p>
            <a:pPr algn="ctr"/>
            <a:r>
              <a:rPr lang="ja-JP" altLang="en-US" sz="1200" dirty="0" smtClean="0">
                <a:latin typeface="メイリオ"/>
                <a:ea typeface="メイリオ"/>
                <a:cs typeface="メイリオ"/>
              </a:rPr>
              <a:t>地域の課題</a:t>
            </a:r>
            <a:r>
              <a:rPr lang="ja-JP" altLang="en-US" sz="1200" dirty="0">
                <a:latin typeface="メイリオ"/>
                <a:ea typeface="メイリオ"/>
                <a:cs typeface="メイリオ"/>
              </a:rPr>
              <a:t>・ニーズ</a:t>
            </a:r>
            <a:endParaRPr lang="en-US" altLang="ja-JP" sz="1200" dirty="0">
              <a:latin typeface="メイリオ"/>
              <a:ea typeface="メイリオ"/>
              <a:cs typeface="メイリオ"/>
            </a:endParaRPr>
          </a:p>
        </p:txBody>
      </p:sp>
      <p:sp>
        <p:nvSpPr>
          <p:cNvPr id="48" name="タイトル 1"/>
          <p:cNvSpPr txBox="1">
            <a:spLocks/>
          </p:cNvSpPr>
          <p:nvPr/>
        </p:nvSpPr>
        <p:spPr>
          <a:xfrm>
            <a:off x="152130" y="3124200"/>
            <a:ext cx="1676670" cy="685800"/>
          </a:xfrm>
          <a:prstGeom prst="rect">
            <a:avLst/>
          </a:prstGeom>
          <a:ln w="25400" cap="flat" cmpd="sng" algn="ctr">
            <a:solidFill>
              <a:schemeClr val="accent1">
                <a:shade val="95000"/>
                <a:satMod val="105000"/>
              </a:schemeClr>
            </a:solidFill>
            <a:prstDash val="solid"/>
            <a:round/>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norm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r>
              <a:rPr lang="ja-JP" altLang="en-US" sz="1100" dirty="0" smtClean="0">
                <a:latin typeface="メイリオ"/>
                <a:ea typeface="メイリオ"/>
                <a:cs typeface="メイリオ"/>
              </a:rPr>
              <a:t>同じ課題を抱える</a:t>
            </a:r>
            <a:endParaRPr lang="en-US" altLang="ja-JP" sz="1100" dirty="0" smtClean="0">
              <a:latin typeface="メイリオ"/>
              <a:ea typeface="メイリオ"/>
              <a:cs typeface="メイリオ"/>
            </a:endParaRPr>
          </a:p>
          <a:p>
            <a:r>
              <a:rPr lang="ja-JP" altLang="en-US" sz="1100" dirty="0" smtClean="0">
                <a:latin typeface="メイリオ"/>
                <a:ea typeface="メイリオ"/>
                <a:cs typeface="メイリオ"/>
              </a:rPr>
              <a:t>自治体の情報共有</a:t>
            </a:r>
            <a:endParaRPr lang="en-US" altLang="ja-JP" sz="1100" dirty="0" smtClean="0">
              <a:latin typeface="メイリオ"/>
              <a:ea typeface="メイリオ"/>
              <a:cs typeface="メイリオ"/>
            </a:endParaRPr>
          </a:p>
          <a:p>
            <a:r>
              <a:rPr lang="ja-JP" altLang="en-US" sz="1100" dirty="0" smtClean="0">
                <a:latin typeface="メイリオ"/>
                <a:ea typeface="メイリオ"/>
                <a:cs typeface="メイリオ"/>
              </a:rPr>
              <a:t>実際の連携をサポート</a:t>
            </a:r>
            <a:endParaRPr lang="ja-JP" altLang="en-US" sz="1100" dirty="0">
              <a:latin typeface="メイリオ"/>
              <a:ea typeface="メイリオ"/>
              <a:cs typeface="メイリオ"/>
            </a:endParaRPr>
          </a:p>
        </p:txBody>
      </p:sp>
      <p:sp>
        <p:nvSpPr>
          <p:cNvPr id="53" name="スライド番号プレースホルダ 52"/>
          <p:cNvSpPr>
            <a:spLocks noGrp="1"/>
          </p:cNvSpPr>
          <p:nvPr>
            <p:ph type="sldNum" sz="quarter" idx="12"/>
          </p:nvPr>
        </p:nvSpPr>
        <p:spPr/>
        <p:txBody>
          <a:bodyPr/>
          <a:lstStyle/>
          <a:p>
            <a:fld id="{D2D8002D-B5B0-4BAC-B1F6-782DDCCE6D9C}" type="slidenum">
              <a:rPr kumimoji="1" lang="ja-JP" altLang="en-US" smtClean="0"/>
              <a:pPr/>
              <a:t>9</a:t>
            </a:fld>
            <a:endParaRPr kumimoji="1" lang="ja-JP" altLang="en-US" dirty="0"/>
          </a:p>
        </p:txBody>
      </p:sp>
      <p:sp>
        <p:nvSpPr>
          <p:cNvPr id="57" name="フッター プレースホルダ 56"/>
          <p:cNvSpPr>
            <a:spLocks noGrp="1"/>
          </p:cNvSpPr>
          <p:nvPr>
            <p:ph type="ftr" sz="quarter" idx="11"/>
          </p:nvPr>
        </p:nvSpPr>
        <p:spPr/>
        <p:txBody>
          <a:bodyPr/>
          <a:lstStyle/>
          <a:p>
            <a:r>
              <a:rPr kumimoji="1" lang="en-US" altLang="ja-JP" smtClean="0"/>
              <a:t>© Team Colabory.com 2015</a:t>
            </a:r>
            <a:endParaRPr kumimoji="1" lang="ja-JP" altLang="en-US" dirty="0"/>
          </a:p>
        </p:txBody>
      </p:sp>
      <p:sp>
        <p:nvSpPr>
          <p:cNvPr id="58" name="タイトル 57"/>
          <p:cNvSpPr>
            <a:spLocks noGrp="1"/>
          </p:cNvSpPr>
          <p:nvPr>
            <p:ph type="title"/>
          </p:nvPr>
        </p:nvSpPr>
        <p:spPr/>
        <p:txBody>
          <a:bodyPr/>
          <a:lstStyle/>
          <a:p>
            <a:r>
              <a:rPr lang="ja-JP" altLang="en-US" dirty="0" smtClean="0"/>
              <a:t>アイデアの実現概要</a:t>
            </a:r>
            <a:endParaRPr lang="ja-JP" altLang="en-US" dirty="0"/>
          </a:p>
        </p:txBody>
      </p:sp>
      <p:sp>
        <p:nvSpPr>
          <p:cNvPr id="63" name="正方形/長方形 62"/>
          <p:cNvSpPr/>
          <p:nvPr/>
        </p:nvSpPr>
        <p:spPr>
          <a:xfrm>
            <a:off x="3581400" y="3810000"/>
            <a:ext cx="18288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anchor="ctr">
            <a:spAutoFit/>
          </a:bodyPr>
          <a:lstStyle/>
          <a:p>
            <a:pPr algn="ctr"/>
            <a:r>
              <a:rPr lang="ja-JP" altLang="en-US" sz="1200" dirty="0" smtClean="0">
                <a:latin typeface="メイリオ"/>
                <a:ea typeface="メイリオ"/>
                <a:cs typeface="メイリオ"/>
              </a:rPr>
              <a:t>課題の解決策（論文）</a:t>
            </a:r>
            <a:endParaRPr lang="en-US" altLang="ja-JP" sz="1200" dirty="0">
              <a:latin typeface="メイリオ"/>
              <a:ea typeface="メイリオ"/>
              <a:cs typeface="メイリオ"/>
            </a:endParaRPr>
          </a:p>
        </p:txBody>
      </p:sp>
      <p:sp>
        <p:nvSpPr>
          <p:cNvPr id="64" name="正方形/長方形 63"/>
          <p:cNvSpPr/>
          <p:nvPr/>
        </p:nvSpPr>
        <p:spPr>
          <a:xfrm>
            <a:off x="3581400" y="4114800"/>
            <a:ext cx="18288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anchor="ctr">
            <a:spAutoFit/>
          </a:bodyPr>
          <a:lstStyle/>
          <a:p>
            <a:pPr algn="ctr"/>
            <a:r>
              <a:rPr lang="ja-JP" altLang="en-US" sz="1200" dirty="0" smtClean="0">
                <a:latin typeface="メイリオ"/>
                <a:ea typeface="メイリオ"/>
                <a:cs typeface="メイリオ"/>
              </a:rPr>
              <a:t>解決する人（研究者）</a:t>
            </a:r>
            <a:endParaRPr lang="en-US" altLang="ja-JP" sz="1200" dirty="0">
              <a:latin typeface="メイリオ"/>
              <a:ea typeface="メイリオ"/>
              <a:cs typeface="メイリオ"/>
            </a:endParaRPr>
          </a:p>
        </p:txBody>
      </p:sp>
      <p:sp>
        <p:nvSpPr>
          <p:cNvPr id="65" name="正方形/長方形 64"/>
          <p:cNvSpPr/>
          <p:nvPr/>
        </p:nvSpPr>
        <p:spPr>
          <a:xfrm>
            <a:off x="3581400" y="4555867"/>
            <a:ext cx="1828800"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nchor="ctr">
            <a:spAutoFit/>
          </a:bodyPr>
          <a:lstStyle/>
          <a:p>
            <a:pPr algn="ctr"/>
            <a:r>
              <a:rPr lang="ja-JP" altLang="en-US" sz="1200" dirty="0" smtClean="0">
                <a:latin typeface="メイリオ"/>
                <a:ea typeface="メイリオ"/>
                <a:cs typeface="メイリオ"/>
              </a:rPr>
              <a:t>自治体課題のための</a:t>
            </a:r>
            <a:endParaRPr lang="en-US" altLang="ja-JP" sz="1200" dirty="0" smtClean="0">
              <a:latin typeface="メイリオ"/>
              <a:ea typeface="メイリオ"/>
              <a:cs typeface="メイリオ"/>
            </a:endParaRPr>
          </a:p>
          <a:p>
            <a:pPr algn="ctr"/>
            <a:r>
              <a:rPr lang="ja-JP" altLang="en-US" sz="1200" dirty="0" smtClean="0">
                <a:latin typeface="メイリオ"/>
                <a:ea typeface="メイリオ"/>
                <a:cs typeface="メイリオ"/>
              </a:rPr>
              <a:t>公募情報・助成金</a:t>
            </a:r>
            <a:endParaRPr lang="en-US" altLang="ja-JP" sz="1200" dirty="0">
              <a:latin typeface="メイリオ"/>
              <a:ea typeface="メイリオ"/>
              <a:cs typeface="メイリオ"/>
            </a:endParaRPr>
          </a:p>
        </p:txBody>
      </p:sp>
      <p:sp>
        <p:nvSpPr>
          <p:cNvPr id="72" name="ホームベース 71"/>
          <p:cNvSpPr/>
          <p:nvPr/>
        </p:nvSpPr>
        <p:spPr>
          <a:xfrm>
            <a:off x="1752600" y="1323864"/>
            <a:ext cx="1592685" cy="1876536"/>
          </a:xfrm>
          <a:prstGeom prst="homePlate">
            <a:avLst>
              <a:gd name="adj" fmla="val 15753"/>
            </a:avLst>
          </a:prstGeom>
          <a:solidFill>
            <a:srgbClr val="33CCCC">
              <a:alpha val="4823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メイリオ"/>
              <a:ea typeface="メイリオ"/>
              <a:cs typeface="メイリオ"/>
            </a:endParaRPr>
          </a:p>
        </p:txBody>
      </p:sp>
      <p:sp>
        <p:nvSpPr>
          <p:cNvPr id="31" name="タイトル 1"/>
          <p:cNvSpPr txBox="1">
            <a:spLocks/>
          </p:cNvSpPr>
          <p:nvPr/>
        </p:nvSpPr>
        <p:spPr>
          <a:xfrm>
            <a:off x="1391081" y="1341884"/>
            <a:ext cx="2006840" cy="71551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r>
              <a:rPr lang="ja-JP" altLang="en-US" sz="1600" dirty="0" smtClean="0">
                <a:latin typeface="メイリオ"/>
                <a:ea typeface="メイリオ"/>
                <a:cs typeface="メイリオ"/>
              </a:rPr>
              <a:t>類似の課題</a:t>
            </a:r>
            <a:endParaRPr lang="en-US" altLang="ja-JP" sz="1600" dirty="0" smtClean="0">
              <a:latin typeface="メイリオ"/>
              <a:ea typeface="メイリオ"/>
              <a:cs typeface="メイリオ"/>
            </a:endParaRPr>
          </a:p>
          <a:p>
            <a:r>
              <a:rPr lang="ja-JP" altLang="en-US" sz="1600" dirty="0" smtClean="0">
                <a:latin typeface="メイリオ"/>
                <a:ea typeface="メイリオ"/>
                <a:cs typeface="メイリオ"/>
              </a:rPr>
              <a:t>を探す</a:t>
            </a:r>
            <a:endParaRPr lang="en-US" altLang="ja-JP" sz="1600" dirty="0" smtClean="0">
              <a:latin typeface="メイリオ"/>
              <a:ea typeface="メイリオ"/>
              <a:cs typeface="メイリオ"/>
            </a:endParaRPr>
          </a:p>
        </p:txBody>
      </p:sp>
      <p:sp>
        <p:nvSpPr>
          <p:cNvPr id="33" name="タイトル 1"/>
          <p:cNvSpPr txBox="1">
            <a:spLocks/>
          </p:cNvSpPr>
          <p:nvPr/>
        </p:nvSpPr>
        <p:spPr>
          <a:xfrm>
            <a:off x="1447800" y="1859280"/>
            <a:ext cx="2006840" cy="71551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r>
              <a:rPr lang="ja-JP" altLang="en-US" sz="1600" dirty="0" smtClean="0">
                <a:latin typeface="メイリオ"/>
                <a:ea typeface="メイリオ"/>
                <a:cs typeface="メイリオ"/>
              </a:rPr>
              <a:t>解決策を探す</a:t>
            </a:r>
            <a:endParaRPr lang="en-US" altLang="ja-JP" sz="1600" dirty="0" smtClean="0">
              <a:latin typeface="メイリオ"/>
              <a:ea typeface="メイリオ"/>
              <a:cs typeface="メイリオ"/>
            </a:endParaRPr>
          </a:p>
        </p:txBody>
      </p:sp>
      <p:sp>
        <p:nvSpPr>
          <p:cNvPr id="34" name="タイトル 1"/>
          <p:cNvSpPr txBox="1">
            <a:spLocks/>
          </p:cNvSpPr>
          <p:nvPr/>
        </p:nvSpPr>
        <p:spPr>
          <a:xfrm>
            <a:off x="1544215" y="2438400"/>
            <a:ext cx="1656185" cy="71551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r>
              <a:rPr lang="ja-JP" altLang="en-US" sz="1600" dirty="0" smtClean="0">
                <a:latin typeface="メイリオ"/>
                <a:ea typeface="メイリオ"/>
                <a:cs typeface="メイリオ"/>
              </a:rPr>
              <a:t>解決できる</a:t>
            </a:r>
            <a:endParaRPr lang="en-US" altLang="ja-JP" sz="1600" dirty="0" smtClean="0">
              <a:latin typeface="メイリオ"/>
              <a:ea typeface="メイリオ"/>
              <a:cs typeface="メイリオ"/>
            </a:endParaRPr>
          </a:p>
          <a:p>
            <a:r>
              <a:rPr lang="ja-JP" altLang="en-US" sz="1600" dirty="0" smtClean="0">
                <a:latin typeface="メイリオ"/>
                <a:ea typeface="メイリオ"/>
                <a:cs typeface="メイリオ"/>
              </a:rPr>
              <a:t>人を探す</a:t>
            </a:r>
            <a:endParaRPr lang="en-US" altLang="ja-JP" sz="1600" dirty="0" smtClean="0">
              <a:latin typeface="メイリオ"/>
              <a:ea typeface="メイリオ"/>
              <a:cs typeface="メイリオ"/>
            </a:endParaRPr>
          </a:p>
        </p:txBody>
      </p:sp>
      <p:pic>
        <p:nvPicPr>
          <p:cNvPr id="86" name="図 85"/>
          <p:cNvPicPr>
            <a:picLocks noChangeAspect="1"/>
          </p:cNvPicPr>
          <p:nvPr/>
        </p:nvPicPr>
        <p:blipFill>
          <a:blip r:embed="rId7">
            <a:clrChange>
              <a:clrFrom>
                <a:srgbClr val="FFFFFF"/>
              </a:clrFrom>
              <a:clrTo>
                <a:srgbClr val="FFFFFF">
                  <a:alpha val="0"/>
                </a:srgbClr>
              </a:clrTo>
            </a:clrChange>
          </a:blip>
          <a:stretch>
            <a:fillRect/>
          </a:stretch>
        </p:blipFill>
        <p:spPr>
          <a:xfrm>
            <a:off x="2971800" y="762000"/>
            <a:ext cx="685800" cy="685800"/>
          </a:xfrm>
          <a:prstGeom prst="rect">
            <a:avLst/>
          </a:prstGeom>
        </p:spPr>
      </p:pic>
      <p:pic>
        <p:nvPicPr>
          <p:cNvPr id="87" name="図 86"/>
          <p:cNvPicPr>
            <a:picLocks noChangeAspect="1"/>
          </p:cNvPicPr>
          <p:nvPr/>
        </p:nvPicPr>
        <p:blipFill>
          <a:blip r:embed="rId7">
            <a:clrChange>
              <a:clrFrom>
                <a:srgbClr val="FFFFFF"/>
              </a:clrFrom>
              <a:clrTo>
                <a:srgbClr val="FFFFFF">
                  <a:alpha val="0"/>
                </a:srgbClr>
              </a:clrTo>
            </a:clrChange>
          </a:blip>
          <a:stretch>
            <a:fillRect/>
          </a:stretch>
        </p:blipFill>
        <p:spPr>
          <a:xfrm>
            <a:off x="152130" y="2971800"/>
            <a:ext cx="304800" cy="381000"/>
          </a:xfrm>
          <a:prstGeom prst="rect">
            <a:avLst/>
          </a:prstGeom>
        </p:spPr>
      </p:pic>
      <p:sp>
        <p:nvSpPr>
          <p:cNvPr id="89" name="タイトル 1"/>
          <p:cNvSpPr txBox="1">
            <a:spLocks/>
          </p:cNvSpPr>
          <p:nvPr/>
        </p:nvSpPr>
        <p:spPr>
          <a:xfrm>
            <a:off x="2971800" y="6045200"/>
            <a:ext cx="3657600" cy="381000"/>
          </a:xfrm>
          <a:prstGeom prst="rect">
            <a:avLst/>
          </a:prstGeom>
          <a:ln w="25400" cap="flat" cmpd="sng" algn="ctr">
            <a:solidFill>
              <a:srgbClr val="558ED5"/>
            </a:solidFill>
            <a:prstDash val="solid"/>
            <a:round/>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rtlCol="0" anchor="ctr">
            <a:normAutofit fontScale="92500" lnSpcReduction="10000"/>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r>
              <a:rPr lang="ja-JP" altLang="en-US" sz="1100" dirty="0" smtClean="0">
                <a:latin typeface="メイリオ"/>
                <a:ea typeface="メイリオ"/>
                <a:cs typeface="メイリオ"/>
              </a:rPr>
              <a:t>地域の課題に取り組む研究者と市民の連携を促進</a:t>
            </a:r>
            <a:endParaRPr lang="en-US" altLang="ja-JP" sz="1100" dirty="0" smtClean="0">
              <a:latin typeface="メイリオ"/>
              <a:ea typeface="メイリオ"/>
              <a:cs typeface="メイリオ"/>
            </a:endParaRPr>
          </a:p>
          <a:p>
            <a:r>
              <a:rPr lang="ja-JP" altLang="en-US" sz="1100" dirty="0" smtClean="0">
                <a:latin typeface="メイリオ"/>
                <a:ea typeface="メイリオ"/>
                <a:cs typeface="メイリオ"/>
              </a:rPr>
              <a:t>交流会の実施、教育現場でのツールとしての活用</a:t>
            </a:r>
            <a:endParaRPr lang="ja-JP" altLang="en-US" sz="1100" dirty="0">
              <a:latin typeface="メイリオ"/>
              <a:ea typeface="メイリオ"/>
              <a:cs typeface="メイリオ"/>
            </a:endParaRPr>
          </a:p>
        </p:txBody>
      </p:sp>
      <p:pic>
        <p:nvPicPr>
          <p:cNvPr id="88" name="図 87"/>
          <p:cNvPicPr>
            <a:picLocks noChangeAspect="1"/>
          </p:cNvPicPr>
          <p:nvPr/>
        </p:nvPicPr>
        <p:blipFill>
          <a:blip r:embed="rId7">
            <a:clrChange>
              <a:clrFrom>
                <a:srgbClr val="FFFFFF"/>
              </a:clrFrom>
              <a:clrTo>
                <a:srgbClr val="FFFFFF">
                  <a:alpha val="0"/>
                </a:srgbClr>
              </a:clrTo>
            </a:clrChange>
          </a:blip>
          <a:stretch>
            <a:fillRect/>
          </a:stretch>
        </p:blipFill>
        <p:spPr>
          <a:xfrm>
            <a:off x="2819400" y="6019800"/>
            <a:ext cx="304800" cy="381000"/>
          </a:xfrm>
          <a:prstGeom prst="rect">
            <a:avLst/>
          </a:prstGeom>
        </p:spPr>
      </p:pic>
      <p:sp>
        <p:nvSpPr>
          <p:cNvPr id="91" name="タイトル 1"/>
          <p:cNvSpPr txBox="1">
            <a:spLocks/>
          </p:cNvSpPr>
          <p:nvPr/>
        </p:nvSpPr>
        <p:spPr>
          <a:xfrm>
            <a:off x="7467330" y="3124200"/>
            <a:ext cx="1676670" cy="685800"/>
          </a:xfrm>
          <a:prstGeom prst="rect">
            <a:avLst/>
          </a:prstGeom>
          <a:ln w="25400" cap="flat" cmpd="sng" algn="ctr">
            <a:solidFill>
              <a:schemeClr val="accent1">
                <a:shade val="95000"/>
                <a:satMod val="105000"/>
              </a:schemeClr>
            </a:solidFill>
            <a:prstDash val="solid"/>
            <a:round/>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norm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r>
              <a:rPr lang="ja-JP" altLang="en-US" sz="1100" dirty="0" smtClean="0">
                <a:latin typeface="メイリオ"/>
                <a:ea typeface="メイリオ"/>
                <a:cs typeface="メイリオ"/>
              </a:rPr>
              <a:t>同じ課題を抱える</a:t>
            </a:r>
            <a:endParaRPr lang="en-US" altLang="ja-JP" sz="1100" dirty="0" smtClean="0">
              <a:latin typeface="メイリオ"/>
              <a:ea typeface="メイリオ"/>
              <a:cs typeface="メイリオ"/>
            </a:endParaRPr>
          </a:p>
          <a:p>
            <a:r>
              <a:rPr lang="ja-JP" altLang="en-US" sz="1100" dirty="0" smtClean="0">
                <a:latin typeface="メイリオ"/>
                <a:ea typeface="メイリオ"/>
                <a:cs typeface="メイリオ"/>
              </a:rPr>
              <a:t>研究者の情報共有</a:t>
            </a:r>
            <a:endParaRPr lang="en-US" altLang="ja-JP" sz="1100" dirty="0" smtClean="0">
              <a:latin typeface="メイリオ"/>
              <a:ea typeface="メイリオ"/>
              <a:cs typeface="メイリオ"/>
            </a:endParaRPr>
          </a:p>
          <a:p>
            <a:r>
              <a:rPr lang="ja-JP" altLang="en-US" sz="1100" dirty="0" smtClean="0">
                <a:latin typeface="メイリオ"/>
                <a:ea typeface="メイリオ"/>
                <a:cs typeface="メイリオ"/>
              </a:rPr>
              <a:t>連携をサポート</a:t>
            </a:r>
            <a:endParaRPr lang="ja-JP" altLang="en-US" sz="1100" dirty="0">
              <a:latin typeface="メイリオ"/>
              <a:ea typeface="メイリオ"/>
              <a:cs typeface="メイリオ"/>
            </a:endParaRPr>
          </a:p>
        </p:txBody>
      </p:sp>
      <p:pic>
        <p:nvPicPr>
          <p:cNvPr id="92" name="図 91"/>
          <p:cNvPicPr>
            <a:picLocks noChangeAspect="1"/>
          </p:cNvPicPr>
          <p:nvPr/>
        </p:nvPicPr>
        <p:blipFill>
          <a:blip r:embed="rId7">
            <a:clrChange>
              <a:clrFrom>
                <a:srgbClr val="FFFFFF"/>
              </a:clrFrom>
              <a:clrTo>
                <a:srgbClr val="FFFFFF">
                  <a:alpha val="0"/>
                </a:srgbClr>
              </a:clrTo>
            </a:clrChange>
          </a:blip>
          <a:stretch>
            <a:fillRect/>
          </a:stretch>
        </p:blipFill>
        <p:spPr>
          <a:xfrm>
            <a:off x="7314930" y="2971800"/>
            <a:ext cx="304800" cy="381000"/>
          </a:xfrm>
          <a:prstGeom prst="rect">
            <a:avLst/>
          </a:prstGeom>
        </p:spPr>
      </p:pic>
      <p:sp>
        <p:nvSpPr>
          <p:cNvPr id="96" name="タイトル 1"/>
          <p:cNvSpPr txBox="1">
            <a:spLocks/>
          </p:cNvSpPr>
          <p:nvPr/>
        </p:nvSpPr>
        <p:spPr>
          <a:xfrm>
            <a:off x="5867400" y="3733800"/>
            <a:ext cx="1380629" cy="71551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r>
              <a:rPr lang="ja-JP" altLang="en-US" sz="1600" dirty="0" smtClean="0">
                <a:latin typeface="メイリオ"/>
                <a:ea typeface="メイリオ"/>
                <a:cs typeface="メイリオ"/>
              </a:rPr>
              <a:t>解決策を</a:t>
            </a:r>
            <a:endParaRPr lang="en-US" altLang="ja-JP" sz="1600" dirty="0" smtClean="0">
              <a:latin typeface="メイリオ"/>
              <a:ea typeface="メイリオ"/>
              <a:cs typeface="メイリオ"/>
            </a:endParaRPr>
          </a:p>
          <a:p>
            <a:r>
              <a:rPr lang="ja-JP" altLang="en-US" sz="1600" dirty="0" smtClean="0">
                <a:latin typeface="メイリオ"/>
                <a:ea typeface="メイリオ"/>
                <a:cs typeface="メイリオ"/>
              </a:rPr>
              <a:t>提案する</a:t>
            </a:r>
            <a:endParaRPr lang="en-US" altLang="ja-JP" sz="1600" dirty="0" smtClean="0">
              <a:latin typeface="メイリオ"/>
              <a:ea typeface="メイリオ"/>
              <a:cs typeface="メイリオ"/>
            </a:endParaRPr>
          </a:p>
        </p:txBody>
      </p:sp>
      <p:pic>
        <p:nvPicPr>
          <p:cNvPr id="49" name="図 48" descr="モヤリン.png"/>
          <p:cNvPicPr>
            <a:picLocks noChangeAspect="1"/>
          </p:cNvPicPr>
          <p:nvPr/>
        </p:nvPicPr>
        <p:blipFill>
          <a:blip r:embed="rId8"/>
          <a:stretch>
            <a:fillRect/>
          </a:stretch>
        </p:blipFill>
        <p:spPr>
          <a:xfrm>
            <a:off x="3763045" y="1282700"/>
            <a:ext cx="808955" cy="1079500"/>
          </a:xfrm>
          <a:prstGeom prst="rect">
            <a:avLst/>
          </a:prstGeom>
        </p:spPr>
      </p:pic>
      <p:pic>
        <p:nvPicPr>
          <p:cNvPr id="50" name="図 49" descr="ピカリン.png"/>
          <p:cNvPicPr>
            <a:picLocks noChangeAspect="1"/>
          </p:cNvPicPr>
          <p:nvPr/>
        </p:nvPicPr>
        <p:blipFill>
          <a:blip r:embed="rId9"/>
          <a:stretch>
            <a:fillRect/>
          </a:stretch>
        </p:blipFill>
        <p:spPr>
          <a:xfrm>
            <a:off x="4724400" y="1384300"/>
            <a:ext cx="627603" cy="901700"/>
          </a:xfrm>
          <a:prstGeom prst="rect">
            <a:avLst/>
          </a:prstGeom>
        </p:spPr>
      </p:pic>
      <p:sp>
        <p:nvSpPr>
          <p:cNvPr id="70" name="正方形/長方形 69"/>
          <p:cNvSpPr/>
          <p:nvPr/>
        </p:nvSpPr>
        <p:spPr>
          <a:xfrm>
            <a:off x="7643471" y="1397000"/>
            <a:ext cx="1224135" cy="355600"/>
          </a:xfrm>
          <a:prstGeom prst="rect">
            <a:avLst/>
          </a:prstGeom>
          <a:solidFill>
            <a:schemeClr val="bg1">
              <a:lumMod val="95000"/>
            </a:schemeClr>
          </a:solidFill>
          <a:ln>
            <a:solidFill>
              <a:schemeClr val="tx1">
                <a:lumMod val="75000"/>
                <a:lumOff val="2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smtClean="0">
                <a:solidFill>
                  <a:schemeClr val="tx1"/>
                </a:solidFill>
                <a:latin typeface="メイリオ"/>
                <a:ea typeface="メイリオ"/>
                <a:cs typeface="メイリオ"/>
              </a:rPr>
              <a:t>研究者</a:t>
            </a:r>
            <a:endParaRPr kumimoji="1" lang="ja-JP" altLang="en-US" sz="1400" b="1" dirty="0">
              <a:solidFill>
                <a:schemeClr val="tx1"/>
              </a:solidFill>
              <a:latin typeface="メイリオ"/>
              <a:ea typeface="メイリオ"/>
              <a:cs typeface="メイリオ"/>
            </a:endParaRPr>
          </a:p>
        </p:txBody>
      </p:sp>
      <p:sp>
        <p:nvSpPr>
          <p:cNvPr id="73" name="正方形/長方形 72"/>
          <p:cNvSpPr/>
          <p:nvPr/>
        </p:nvSpPr>
        <p:spPr>
          <a:xfrm>
            <a:off x="7643471" y="3962400"/>
            <a:ext cx="1224135" cy="355600"/>
          </a:xfrm>
          <a:prstGeom prst="rect">
            <a:avLst/>
          </a:prstGeom>
          <a:solidFill>
            <a:schemeClr val="bg1">
              <a:lumMod val="95000"/>
            </a:schemeClr>
          </a:solidFill>
          <a:ln>
            <a:solidFill>
              <a:schemeClr val="tx1">
                <a:lumMod val="75000"/>
                <a:lumOff val="2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smtClean="0">
                <a:solidFill>
                  <a:schemeClr val="tx1"/>
                </a:solidFill>
                <a:latin typeface="メイリオ"/>
                <a:ea typeface="メイリオ"/>
                <a:cs typeface="メイリオ"/>
              </a:rPr>
              <a:t>研究者</a:t>
            </a:r>
            <a:endParaRPr kumimoji="1" lang="ja-JP" altLang="en-US" sz="1400" b="1" dirty="0">
              <a:solidFill>
                <a:schemeClr val="tx1"/>
              </a:solidFill>
              <a:latin typeface="メイリオ"/>
              <a:ea typeface="メイリオ"/>
              <a:cs typeface="メイリオ"/>
            </a:endParaRPr>
          </a:p>
        </p:txBody>
      </p:sp>
      <p:sp>
        <p:nvSpPr>
          <p:cNvPr id="79" name="タイトル 1"/>
          <p:cNvSpPr txBox="1">
            <a:spLocks/>
          </p:cNvSpPr>
          <p:nvPr/>
        </p:nvSpPr>
        <p:spPr>
          <a:xfrm>
            <a:off x="5867400" y="4546600"/>
            <a:ext cx="1380629" cy="71551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r>
              <a:rPr lang="ja-JP" altLang="en-US" sz="1600" dirty="0" smtClean="0">
                <a:latin typeface="メイリオ"/>
                <a:ea typeface="メイリオ"/>
                <a:cs typeface="メイリオ"/>
              </a:rPr>
              <a:t>研究資金</a:t>
            </a:r>
            <a:endParaRPr lang="en-US" altLang="ja-JP" sz="1600" dirty="0" smtClean="0">
              <a:latin typeface="メイリオ"/>
              <a:ea typeface="メイリオ"/>
              <a:cs typeface="メイリオ"/>
            </a:endParaRPr>
          </a:p>
          <a:p>
            <a:r>
              <a:rPr lang="ja-JP" altLang="en-US" sz="1600" dirty="0" smtClean="0">
                <a:latin typeface="メイリオ"/>
                <a:ea typeface="メイリオ"/>
                <a:cs typeface="メイリオ"/>
              </a:rPr>
              <a:t>を得る</a:t>
            </a:r>
            <a:endParaRPr lang="en-US" altLang="ja-JP" sz="1600" dirty="0" smtClean="0">
              <a:latin typeface="メイリオ"/>
              <a:ea typeface="メイリオ"/>
              <a:cs typeface="メイリオ"/>
            </a:endParaRPr>
          </a:p>
        </p:txBody>
      </p:sp>
    </p:spTree>
    <p:extLst>
      <p:ext uri="{BB962C8B-B14F-4D97-AF65-F5344CB8AC3E}">
        <p14:creationId xmlns:p14="http://schemas.microsoft.com/office/powerpoint/2010/main" val="4771913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1769</TotalTime>
  <Words>586</Words>
  <Application>Microsoft Office PowerPoint</Application>
  <PresentationFormat>画面に合わせる (4:3)</PresentationFormat>
  <Paragraphs>114</Paragraphs>
  <Slides>9</Slides>
  <Notes>0</Notes>
  <HiddenSlides>0</HiddenSlides>
  <MMClips>0</MMClips>
  <ScaleCrop>false</ScaleCrop>
  <HeadingPairs>
    <vt:vector size="4" baseType="variant">
      <vt:variant>
        <vt:lpstr>テーマ</vt:lpstr>
      </vt:variant>
      <vt:variant>
        <vt:i4>1</vt:i4>
      </vt:variant>
      <vt:variant>
        <vt:lpstr>スライド タイトル</vt:lpstr>
      </vt:variant>
      <vt:variant>
        <vt:i4>9</vt:i4>
      </vt:variant>
    </vt:vector>
  </HeadingPairs>
  <TitlesOfParts>
    <vt:vector size="10" baseType="lpstr">
      <vt:lpstr>Office ​​テーマ</vt:lpstr>
      <vt:lpstr>地域と研究者・論文のコラボで実現する、 地域のための課題解決エンジン</vt:lpstr>
      <vt:lpstr>アイデアの概要</vt:lpstr>
      <vt:lpstr>本アイデアの背景</vt:lpstr>
      <vt:lpstr>本アイデアが目指す社会</vt:lpstr>
      <vt:lpstr>本アイデアが解決する課題</vt:lpstr>
      <vt:lpstr>課題１．地域課題解決に有効な手段・人財の発見</vt:lpstr>
      <vt:lpstr>課題２．地域間の情報共有・連携による効率化</vt:lpstr>
      <vt:lpstr>課題３．研究成果の社会還元促進</vt:lpstr>
      <vt:lpstr>アイデアの実現概要</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Hirokazu Sugiyama</dc:creator>
  <cp:lastModifiedBy>FJ-USER</cp:lastModifiedBy>
  <cp:revision>269</cp:revision>
  <cp:lastPrinted>2015-01-14T14:22:11Z</cp:lastPrinted>
  <dcterms:created xsi:type="dcterms:W3CDTF">2015-01-15T02:46:14Z</dcterms:created>
  <dcterms:modified xsi:type="dcterms:W3CDTF">2015-01-17T02:52:25Z</dcterms:modified>
</cp:coreProperties>
</file>