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6" r:id="rId1"/>
  </p:sldMasterIdLst>
  <p:notesMasterIdLst>
    <p:notesMasterId r:id="rId17"/>
  </p:notesMasterIdLst>
  <p:handoutMasterIdLst>
    <p:handoutMasterId r:id="rId18"/>
  </p:handoutMasterIdLst>
  <p:sldIdLst>
    <p:sldId id="261" r:id="rId2"/>
    <p:sldId id="275" r:id="rId3"/>
    <p:sldId id="276" r:id="rId4"/>
    <p:sldId id="277" r:id="rId5"/>
    <p:sldId id="278" r:id="rId6"/>
    <p:sldId id="292" r:id="rId7"/>
    <p:sldId id="293" r:id="rId8"/>
    <p:sldId id="294" r:id="rId9"/>
    <p:sldId id="263" r:id="rId10"/>
    <p:sldId id="287" r:id="rId11"/>
    <p:sldId id="279" r:id="rId12"/>
    <p:sldId id="280" r:id="rId13"/>
    <p:sldId id="310" r:id="rId14"/>
    <p:sldId id="311" r:id="rId15"/>
    <p:sldId id="305" r:id="rId1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0AC45"/>
    <a:srgbClr val="FF0000"/>
    <a:srgbClr val="009999"/>
    <a:srgbClr val="FF5050"/>
    <a:srgbClr val="FF99FF"/>
    <a:srgbClr val="33CCCC"/>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9144" autoAdjust="0"/>
  </p:normalViewPr>
  <p:slideViewPr>
    <p:cSldViewPr>
      <p:cViewPr>
        <p:scale>
          <a:sx n="150" d="100"/>
          <a:sy n="150" d="100"/>
        </p:scale>
        <p:origin x="1362" y="1920"/>
      </p:cViewPr>
      <p:guideLst>
        <p:guide orient="horz" pos="1680"/>
        <p:guide pos="2880"/>
      </p:guideLst>
    </p:cSldViewPr>
  </p:slideViewPr>
  <p:notesTextViewPr>
    <p:cViewPr>
      <p:scale>
        <a:sx n="100" d="100"/>
        <a:sy n="100" d="100"/>
      </p:scale>
      <p:origin x="0" y="0"/>
    </p:cViewPr>
  </p:notesTextViewPr>
  <p:sorterViewPr>
    <p:cViewPr>
      <p:scale>
        <a:sx n="150" d="100"/>
        <a:sy n="150" d="100"/>
      </p:scale>
      <p:origin x="0" y="267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4366C94-6634-7F4F-8E0C-276058E633E3}" type="datetimeFigureOut">
              <a:rPr lang="ja-JP" altLang="en-US" smtClean="0"/>
              <a:pPr/>
              <a:t>2015/1/17</a:t>
            </a:fld>
            <a:endParaRPr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06B698E-4689-FA42-99D7-A3D471DEB22F}" type="slidenum">
              <a:rPr lang="ja-JP" altLang="en-US" smtClean="0"/>
              <a:pPr/>
              <a:t>‹#›</a:t>
            </a:fld>
            <a:endParaRPr lang="ja-JP" altLang="en-US"/>
          </a:p>
        </p:txBody>
      </p:sp>
    </p:spTree>
    <p:extLst>
      <p:ext uri="{BB962C8B-B14F-4D97-AF65-F5344CB8AC3E}">
        <p14:creationId xmlns:p14="http://schemas.microsoft.com/office/powerpoint/2010/main" val="19784805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22422D-195F-404F-B2B9-6B8CAA5662E7}" type="datetimeFigureOut">
              <a:rPr lang="ja-JP" altLang="en-US" smtClean="0"/>
              <a:pPr/>
              <a:t>2015/1/17</a:t>
            </a:fld>
            <a:endParaRPr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FD5E14-8573-604B-A983-56049E3F7A64}" type="slidenum">
              <a:rPr lang="ja-JP" altLang="en-US" smtClean="0"/>
              <a:pPr/>
              <a:t>‹#›</a:t>
            </a:fld>
            <a:endParaRPr lang="ja-JP" altLang="en-US"/>
          </a:p>
        </p:txBody>
      </p:sp>
    </p:spTree>
    <p:extLst>
      <p:ext uri="{BB962C8B-B14F-4D97-AF65-F5344CB8AC3E}">
        <p14:creationId xmlns:p14="http://schemas.microsoft.com/office/powerpoint/2010/main" val="230897352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F5C494B1-F438-DB40-992A-7B8AA1134E7D}" type="datetime1">
              <a:rPr kumimoji="1" lang="ja-JP" altLang="en-US" smtClean="0"/>
              <a:pPr/>
              <a:t>2015/1/17</a:t>
            </a:fld>
            <a:endParaRPr kumimoji="1" lang="ja-JP" altLang="en-US" dirty="0"/>
          </a:p>
        </p:txBody>
      </p:sp>
      <p:sp>
        <p:nvSpPr>
          <p:cNvPr id="5" name="フッター プレースホルダー 4"/>
          <p:cNvSpPr>
            <a:spLocks noGrp="1"/>
          </p:cNvSpPr>
          <p:nvPr>
            <p:ph type="ftr" sz="quarter" idx="11"/>
          </p:nvPr>
        </p:nvSpPr>
        <p:spPr/>
        <p:txBody>
          <a:bodyPr/>
          <a:lstStyle/>
          <a:p>
            <a:r>
              <a:rPr kumimoji="1" lang="en-US" altLang="ja-JP" smtClean="0"/>
              <a:t>© Team Colabory.com 2015</a:t>
            </a:r>
            <a:endParaRPr kumimoji="1" lang="ja-JP" altLang="en-US" dirty="0"/>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3261651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5AFFA34-749A-8942-838D-FF3F7FD78DE4}" type="datetime1">
              <a:rPr kumimoji="1" lang="ja-JP" altLang="en-US" smtClean="0"/>
              <a:pPr/>
              <a:t>2015/1/17</a:t>
            </a:fld>
            <a:endParaRPr kumimoji="1" lang="ja-JP" altLang="en-US" dirty="0"/>
          </a:p>
        </p:txBody>
      </p:sp>
      <p:sp>
        <p:nvSpPr>
          <p:cNvPr id="5" name="フッター プレースホルダー 4"/>
          <p:cNvSpPr>
            <a:spLocks noGrp="1"/>
          </p:cNvSpPr>
          <p:nvPr>
            <p:ph type="ftr" sz="quarter" idx="11"/>
          </p:nvPr>
        </p:nvSpPr>
        <p:spPr/>
        <p:txBody>
          <a:bodyPr/>
          <a:lstStyle/>
          <a:p>
            <a:r>
              <a:rPr kumimoji="1" lang="en-US" altLang="ja-JP" smtClean="0"/>
              <a:t>© Team Colabory.com 2015</a:t>
            </a:r>
            <a:endParaRPr kumimoji="1" lang="ja-JP" altLang="en-US" dirty="0"/>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745902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75494E0-D301-2F44-9D4F-3D4D6FC116E5}" type="datetime1">
              <a:rPr kumimoji="1" lang="ja-JP" altLang="en-US" smtClean="0"/>
              <a:pPr/>
              <a:t>2015/1/17</a:t>
            </a:fld>
            <a:endParaRPr kumimoji="1" lang="ja-JP" altLang="en-US" dirty="0"/>
          </a:p>
        </p:txBody>
      </p:sp>
      <p:sp>
        <p:nvSpPr>
          <p:cNvPr id="5" name="フッター プレースホルダー 4"/>
          <p:cNvSpPr>
            <a:spLocks noGrp="1"/>
          </p:cNvSpPr>
          <p:nvPr>
            <p:ph type="ftr" sz="quarter" idx="11"/>
          </p:nvPr>
        </p:nvSpPr>
        <p:spPr/>
        <p:txBody>
          <a:bodyPr/>
          <a:lstStyle/>
          <a:p>
            <a:r>
              <a:rPr kumimoji="1" lang="en-US" altLang="ja-JP" smtClean="0"/>
              <a:t>© Team Colabory.com 2015</a:t>
            </a:r>
            <a:endParaRPr kumimoji="1" lang="ja-JP" altLang="en-US" dirty="0"/>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3650026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C9321A5-CD42-E740-A233-6B6254CE734F}" type="datetime1">
              <a:rPr kumimoji="1" lang="ja-JP" altLang="en-US" smtClean="0"/>
              <a:pPr/>
              <a:t>2015/1/17</a:t>
            </a:fld>
            <a:endParaRPr kumimoji="1" lang="ja-JP" altLang="en-US" dirty="0"/>
          </a:p>
        </p:txBody>
      </p:sp>
      <p:sp>
        <p:nvSpPr>
          <p:cNvPr id="5" name="フッター プレースホルダー 4"/>
          <p:cNvSpPr>
            <a:spLocks noGrp="1"/>
          </p:cNvSpPr>
          <p:nvPr>
            <p:ph type="ftr" sz="quarter" idx="11"/>
          </p:nvPr>
        </p:nvSpPr>
        <p:spPr/>
        <p:txBody>
          <a:bodyPr/>
          <a:lstStyle/>
          <a:p>
            <a:r>
              <a:rPr kumimoji="1" lang="en-US" altLang="ja-JP" smtClean="0"/>
              <a:t>© Team Colabory.com 2015</a:t>
            </a:r>
            <a:endParaRPr kumimoji="1" lang="ja-JP" altLang="en-US" dirty="0"/>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461727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DFD2BB93-FEF6-FB43-9DB3-91B95ABAAC6F}" type="datetime1">
              <a:rPr kumimoji="1" lang="ja-JP" altLang="en-US" smtClean="0"/>
              <a:pPr/>
              <a:t>2015/1/17</a:t>
            </a:fld>
            <a:endParaRPr kumimoji="1" lang="ja-JP" altLang="en-US" dirty="0"/>
          </a:p>
        </p:txBody>
      </p:sp>
      <p:sp>
        <p:nvSpPr>
          <p:cNvPr id="5" name="フッター プレースホルダー 4"/>
          <p:cNvSpPr>
            <a:spLocks noGrp="1"/>
          </p:cNvSpPr>
          <p:nvPr>
            <p:ph type="ftr" sz="quarter" idx="11"/>
          </p:nvPr>
        </p:nvSpPr>
        <p:spPr/>
        <p:txBody>
          <a:bodyPr/>
          <a:lstStyle/>
          <a:p>
            <a:r>
              <a:rPr kumimoji="1" lang="en-US" altLang="ja-JP" smtClean="0"/>
              <a:t>© Team Colabory.com 2015</a:t>
            </a:r>
            <a:endParaRPr kumimoji="1" lang="ja-JP" altLang="en-US" dirty="0"/>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2573865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BDD069E9-E324-4C40-AEB4-F22C77D7E303}" type="datetime1">
              <a:rPr kumimoji="1" lang="ja-JP" altLang="en-US" smtClean="0"/>
              <a:pPr/>
              <a:t>2015/1/17</a:t>
            </a:fld>
            <a:endParaRPr kumimoji="1" lang="ja-JP" altLang="en-US" dirty="0"/>
          </a:p>
        </p:txBody>
      </p:sp>
      <p:sp>
        <p:nvSpPr>
          <p:cNvPr id="6" name="フッター プレースホルダー 5"/>
          <p:cNvSpPr>
            <a:spLocks noGrp="1"/>
          </p:cNvSpPr>
          <p:nvPr>
            <p:ph type="ftr" sz="quarter" idx="11"/>
          </p:nvPr>
        </p:nvSpPr>
        <p:spPr/>
        <p:txBody>
          <a:bodyPr/>
          <a:lstStyle/>
          <a:p>
            <a:r>
              <a:rPr kumimoji="1" lang="en-US" altLang="ja-JP" smtClean="0"/>
              <a:t>© Team Colabory.com 2015</a:t>
            </a:r>
            <a:endParaRPr kumimoji="1" lang="ja-JP" altLang="en-US" dirty="0"/>
          </a:p>
        </p:txBody>
      </p:sp>
      <p:sp>
        <p:nvSpPr>
          <p:cNvPr id="7" name="スライド番号プレースホルダー 6"/>
          <p:cNvSpPr>
            <a:spLocks noGrp="1"/>
          </p:cNvSpPr>
          <p:nvPr>
            <p:ph type="sldNum" sz="quarter" idx="12"/>
          </p:nvPr>
        </p:nvSpPr>
        <p:spPr/>
        <p:txBody>
          <a:body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2206542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BA9FEE9F-3589-F343-99C6-8549FBFF950E}" type="datetime1">
              <a:rPr kumimoji="1" lang="ja-JP" altLang="en-US" smtClean="0"/>
              <a:pPr/>
              <a:t>2015/1/17</a:t>
            </a:fld>
            <a:endParaRPr kumimoji="1" lang="ja-JP" altLang="en-US" dirty="0"/>
          </a:p>
        </p:txBody>
      </p:sp>
      <p:sp>
        <p:nvSpPr>
          <p:cNvPr id="8" name="フッター プレースホルダー 7"/>
          <p:cNvSpPr>
            <a:spLocks noGrp="1"/>
          </p:cNvSpPr>
          <p:nvPr>
            <p:ph type="ftr" sz="quarter" idx="11"/>
          </p:nvPr>
        </p:nvSpPr>
        <p:spPr/>
        <p:txBody>
          <a:bodyPr/>
          <a:lstStyle/>
          <a:p>
            <a:r>
              <a:rPr kumimoji="1" lang="en-US" altLang="ja-JP" smtClean="0"/>
              <a:t>© Team Colabory.com 2015</a:t>
            </a:r>
            <a:endParaRPr kumimoji="1" lang="ja-JP" altLang="en-US" dirty="0"/>
          </a:p>
        </p:txBody>
      </p:sp>
      <p:sp>
        <p:nvSpPr>
          <p:cNvPr id="9" name="スライド番号プレースホルダー 8"/>
          <p:cNvSpPr>
            <a:spLocks noGrp="1"/>
          </p:cNvSpPr>
          <p:nvPr>
            <p:ph type="sldNum" sz="quarter" idx="12"/>
          </p:nvPr>
        </p:nvSpPr>
        <p:spPr/>
        <p:txBody>
          <a:body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038547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F818342D-AD96-E345-96F6-0C88BDF854FD}" type="datetime1">
              <a:rPr kumimoji="1" lang="ja-JP" altLang="en-US" smtClean="0"/>
              <a:pPr/>
              <a:t>2015/1/17</a:t>
            </a:fld>
            <a:endParaRPr kumimoji="1" lang="ja-JP" altLang="en-US" dirty="0"/>
          </a:p>
        </p:txBody>
      </p:sp>
      <p:sp>
        <p:nvSpPr>
          <p:cNvPr id="4" name="フッター プレースホルダー 3"/>
          <p:cNvSpPr>
            <a:spLocks noGrp="1"/>
          </p:cNvSpPr>
          <p:nvPr>
            <p:ph type="ftr" sz="quarter" idx="11"/>
          </p:nvPr>
        </p:nvSpPr>
        <p:spPr/>
        <p:txBody>
          <a:bodyPr/>
          <a:lstStyle/>
          <a:p>
            <a:r>
              <a:rPr kumimoji="1" lang="en-US" altLang="ja-JP" smtClean="0"/>
              <a:t>© Team Colabory.com 2015</a:t>
            </a:r>
            <a:endParaRPr kumimoji="1" lang="ja-JP" altLang="en-US" dirty="0"/>
          </a:p>
        </p:txBody>
      </p:sp>
      <p:sp>
        <p:nvSpPr>
          <p:cNvPr id="5" name="スライド番号プレースホルダー 4"/>
          <p:cNvSpPr>
            <a:spLocks noGrp="1"/>
          </p:cNvSpPr>
          <p:nvPr>
            <p:ph type="sldNum" sz="quarter" idx="12"/>
          </p:nvPr>
        </p:nvSpPr>
        <p:spPr/>
        <p:txBody>
          <a:body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3477465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4E1389F-0F2F-4342-8C97-DE24CFC1E7FB}" type="datetime1">
              <a:rPr kumimoji="1" lang="ja-JP" altLang="en-US" smtClean="0"/>
              <a:pPr/>
              <a:t>2015/1/17</a:t>
            </a:fld>
            <a:endParaRPr kumimoji="1" lang="ja-JP" altLang="en-US" dirty="0"/>
          </a:p>
        </p:txBody>
      </p:sp>
      <p:sp>
        <p:nvSpPr>
          <p:cNvPr id="3" name="フッター プレースホルダー 2"/>
          <p:cNvSpPr>
            <a:spLocks noGrp="1"/>
          </p:cNvSpPr>
          <p:nvPr>
            <p:ph type="ftr" sz="quarter" idx="11"/>
          </p:nvPr>
        </p:nvSpPr>
        <p:spPr/>
        <p:txBody>
          <a:bodyPr/>
          <a:lstStyle/>
          <a:p>
            <a:r>
              <a:rPr kumimoji="1" lang="en-US" altLang="ja-JP" smtClean="0"/>
              <a:t>© Team Colabory.com 2015</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3862615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38F8B2FC-BD95-B144-975E-DBDCBFA98BC6}" type="datetime1">
              <a:rPr kumimoji="1" lang="ja-JP" altLang="en-US" smtClean="0"/>
              <a:pPr/>
              <a:t>2015/1/17</a:t>
            </a:fld>
            <a:endParaRPr kumimoji="1" lang="ja-JP" altLang="en-US" dirty="0"/>
          </a:p>
        </p:txBody>
      </p:sp>
      <p:sp>
        <p:nvSpPr>
          <p:cNvPr id="6" name="フッター プレースホルダー 5"/>
          <p:cNvSpPr>
            <a:spLocks noGrp="1"/>
          </p:cNvSpPr>
          <p:nvPr>
            <p:ph type="ftr" sz="quarter" idx="11"/>
          </p:nvPr>
        </p:nvSpPr>
        <p:spPr/>
        <p:txBody>
          <a:bodyPr/>
          <a:lstStyle/>
          <a:p>
            <a:r>
              <a:rPr kumimoji="1" lang="en-US" altLang="ja-JP" smtClean="0"/>
              <a:t>© Team Colabory.com 2015</a:t>
            </a:r>
            <a:endParaRPr kumimoji="1" lang="ja-JP" altLang="en-US" dirty="0"/>
          </a:p>
        </p:txBody>
      </p:sp>
      <p:sp>
        <p:nvSpPr>
          <p:cNvPr id="7" name="スライド番号プレースホルダー 6"/>
          <p:cNvSpPr>
            <a:spLocks noGrp="1"/>
          </p:cNvSpPr>
          <p:nvPr>
            <p:ph type="sldNum" sz="quarter" idx="12"/>
          </p:nvPr>
        </p:nvSpPr>
        <p:spPr/>
        <p:txBody>
          <a:body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116243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D4D10B1F-444D-F947-992E-CB437D6A3AD4}" type="datetime1">
              <a:rPr kumimoji="1" lang="ja-JP" altLang="en-US" smtClean="0"/>
              <a:pPr/>
              <a:t>2015/1/17</a:t>
            </a:fld>
            <a:endParaRPr kumimoji="1" lang="ja-JP" altLang="en-US" dirty="0"/>
          </a:p>
        </p:txBody>
      </p:sp>
      <p:sp>
        <p:nvSpPr>
          <p:cNvPr id="6" name="フッター プレースホルダー 5"/>
          <p:cNvSpPr>
            <a:spLocks noGrp="1"/>
          </p:cNvSpPr>
          <p:nvPr>
            <p:ph type="ftr" sz="quarter" idx="11"/>
          </p:nvPr>
        </p:nvSpPr>
        <p:spPr/>
        <p:txBody>
          <a:bodyPr/>
          <a:lstStyle/>
          <a:p>
            <a:r>
              <a:rPr kumimoji="1" lang="en-US" altLang="ja-JP" smtClean="0"/>
              <a:t>© Team Colabory.com 2015</a:t>
            </a:r>
            <a:endParaRPr kumimoji="1" lang="ja-JP" altLang="en-US" dirty="0"/>
          </a:p>
        </p:txBody>
      </p:sp>
      <p:sp>
        <p:nvSpPr>
          <p:cNvPr id="7" name="スライド番号プレースホルダー 6"/>
          <p:cNvSpPr>
            <a:spLocks noGrp="1"/>
          </p:cNvSpPr>
          <p:nvPr>
            <p:ph type="sldNum" sz="quarter" idx="12"/>
          </p:nvPr>
        </p:nvSpPr>
        <p:spPr/>
        <p:txBody>
          <a:body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331790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図 13" descr="temp.png"/>
          <p:cNvPicPr>
            <a:picLocks noChangeAspect="1"/>
          </p:cNvPicPr>
          <p:nvPr userDrawn="1"/>
        </p:nvPicPr>
        <p:blipFill>
          <a:blip r:embed="rId13"/>
          <a:stretch>
            <a:fillRect/>
          </a:stretch>
        </p:blipFill>
        <p:spPr>
          <a:xfrm>
            <a:off x="0" y="5360"/>
            <a:ext cx="9144000" cy="6852640"/>
          </a:xfrm>
          <a:prstGeom prst="rect">
            <a:avLst/>
          </a:prstGeom>
        </p:spPr>
      </p:pic>
      <p:sp>
        <p:nvSpPr>
          <p:cNvPr id="8" name="正方形/長方形 7"/>
          <p:cNvSpPr/>
          <p:nvPr userDrawn="1"/>
        </p:nvSpPr>
        <p:spPr>
          <a:xfrm>
            <a:off x="0" y="0"/>
            <a:ext cx="9144000" cy="762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 name="タイトル プレースホルダー 1"/>
          <p:cNvSpPr>
            <a:spLocks noGrp="1"/>
          </p:cNvSpPr>
          <p:nvPr>
            <p:ph type="title"/>
          </p:nvPr>
        </p:nvSpPr>
        <p:spPr>
          <a:xfrm>
            <a:off x="152400" y="0"/>
            <a:ext cx="8229600" cy="76200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10" name="正方形/長方形 9"/>
          <p:cNvSpPr/>
          <p:nvPr userDrawn="1"/>
        </p:nvSpPr>
        <p:spPr>
          <a:xfrm>
            <a:off x="0" y="762000"/>
            <a:ext cx="9144000" cy="5715000"/>
          </a:xfrm>
          <a:prstGeom prst="rect">
            <a:avLst/>
          </a:prstGeom>
          <a:gradFill flip="none" rotWithShape="1">
            <a:gsLst>
              <a:gs pos="0">
                <a:schemeClr val="bg1">
                  <a:alpha val="91000"/>
                </a:schemeClr>
              </a:gs>
              <a:gs pos="100000">
                <a:schemeClr val="bg1">
                  <a:lumMod val="75000"/>
                  <a:alpha val="91000"/>
                </a:schemeClr>
              </a:gs>
              <a:gs pos="92000">
                <a:schemeClr val="bg1">
                  <a:lumMod val="95000"/>
                  <a:alpha val="91000"/>
                </a:schemeClr>
              </a:gs>
            </a:gsLst>
            <a:lin ang="60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3" name="テキスト プレースホルダー 2"/>
          <p:cNvSpPr>
            <a:spLocks noGrp="1"/>
          </p:cNvSpPr>
          <p:nvPr>
            <p:ph type="body" idx="1"/>
          </p:nvPr>
        </p:nvSpPr>
        <p:spPr>
          <a:xfrm>
            <a:off x="190500" y="990600"/>
            <a:ext cx="8763000" cy="5334000"/>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0"/>
            <a:r>
              <a:rPr kumimoji="1" lang="ja-JP" altLang="en-US" dirty="0" smtClean="0"/>
              <a:t>第 </a:t>
            </a:r>
            <a:r>
              <a:rPr kumimoji="1" lang="en-US" altLang="ja-JP" dirty="0" smtClean="0"/>
              <a:t>2 </a:t>
            </a:r>
            <a:r>
              <a:rPr kumimoji="1" lang="ja-JP" altLang="en-US" dirty="0" smtClean="0"/>
              <a:t>レベル</a:t>
            </a:r>
          </a:p>
          <a:p>
            <a:pPr lvl="1"/>
            <a:r>
              <a:rPr kumimoji="1" lang="ja-JP" altLang="en-US" dirty="0" smtClean="0"/>
              <a:t>第 </a:t>
            </a:r>
            <a:r>
              <a:rPr kumimoji="1" lang="en-US" altLang="ja-JP" dirty="0" smtClean="0"/>
              <a:t>3 </a:t>
            </a:r>
            <a:r>
              <a:rPr kumimoji="1" lang="ja-JP" altLang="en-US" dirty="0" smtClean="0"/>
              <a:t>レベル</a:t>
            </a:r>
          </a:p>
          <a:p>
            <a:pPr lvl="2"/>
            <a:r>
              <a:rPr kumimoji="1" lang="ja-JP" altLang="en-US" dirty="0" smtClean="0"/>
              <a:t>第 </a:t>
            </a:r>
            <a:r>
              <a:rPr kumimoji="1" lang="en-US" altLang="ja-JP" dirty="0" smtClean="0"/>
              <a:t>4 </a:t>
            </a:r>
            <a:r>
              <a:rPr kumimoji="1" lang="ja-JP" altLang="en-US" dirty="0" smtClean="0"/>
              <a:t>レベル</a:t>
            </a:r>
          </a:p>
          <a:p>
            <a:pPr lvl="3"/>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0" y="6492875"/>
            <a:ext cx="2133600" cy="365125"/>
          </a:xfrm>
          <a:prstGeom prst="rect">
            <a:avLst/>
          </a:prstGeom>
        </p:spPr>
        <p:txBody>
          <a:bodyPr vert="horz" lIns="91440" tIns="45720" rIns="91440" bIns="45720" rtlCol="0" anchor="ctr"/>
          <a:lstStyle>
            <a:lvl1pPr algn="l">
              <a:defRPr sz="1200">
                <a:solidFill>
                  <a:schemeClr val="bg1">
                    <a:lumMod val="95000"/>
                  </a:schemeClr>
                </a:solidFill>
                <a:latin typeface="メイリオ"/>
                <a:ea typeface="メイリオ"/>
                <a:cs typeface="メイリオ"/>
              </a:defRPr>
            </a:lvl1pPr>
          </a:lstStyle>
          <a:p>
            <a:fld id="{AF873D74-439A-EA43-A295-778433E28BF3}" type="datetime1">
              <a:rPr lang="ja-JP" altLang="en-US" smtClean="0"/>
              <a:pPr/>
              <a:t>2015/1/17</a:t>
            </a:fld>
            <a:endParaRPr lang="ja-JP" altLang="en-US" dirty="0"/>
          </a:p>
        </p:txBody>
      </p:sp>
      <p:sp>
        <p:nvSpPr>
          <p:cNvPr id="5" name="フッター プレースホルダー 4"/>
          <p:cNvSpPr>
            <a:spLocks noGrp="1"/>
          </p:cNvSpPr>
          <p:nvPr>
            <p:ph type="ftr" sz="quarter" idx="3"/>
          </p:nvPr>
        </p:nvSpPr>
        <p:spPr>
          <a:xfrm>
            <a:off x="6248400" y="6492875"/>
            <a:ext cx="2895600" cy="365125"/>
          </a:xfrm>
          <a:prstGeom prst="rect">
            <a:avLst/>
          </a:prstGeom>
        </p:spPr>
        <p:txBody>
          <a:bodyPr vert="horz" lIns="91440" tIns="45720" rIns="91440" bIns="45720" rtlCol="0" anchor="ctr"/>
          <a:lstStyle>
            <a:lvl1pPr algn="r">
              <a:defRPr sz="1050">
                <a:solidFill>
                  <a:schemeClr val="bg1">
                    <a:lumMod val="95000"/>
                  </a:schemeClr>
                </a:solidFill>
                <a:latin typeface="メイリオ"/>
                <a:ea typeface="メイリオ"/>
                <a:cs typeface="メイリオ"/>
              </a:defRPr>
            </a:lvl1pPr>
          </a:lstStyle>
          <a:p>
            <a:r>
              <a:rPr lang="en-US" altLang="ja-JP" smtClean="0"/>
              <a:t>© Team Colabory.com 2015</a:t>
            </a:r>
            <a:endParaRPr lang="ja-JP" altLang="en-US" dirty="0"/>
          </a:p>
        </p:txBody>
      </p:sp>
      <p:sp>
        <p:nvSpPr>
          <p:cNvPr id="6" name="スライド番号プレースホルダー 5"/>
          <p:cNvSpPr>
            <a:spLocks noGrp="1"/>
          </p:cNvSpPr>
          <p:nvPr>
            <p:ph type="sldNum" sz="quarter" idx="4"/>
          </p:nvPr>
        </p:nvSpPr>
        <p:spPr>
          <a:xfrm>
            <a:off x="3505200" y="6492875"/>
            <a:ext cx="2133600" cy="365125"/>
          </a:xfrm>
          <a:prstGeom prst="rect">
            <a:avLst/>
          </a:prstGeom>
        </p:spPr>
        <p:txBody>
          <a:bodyPr vert="horz" lIns="91440" tIns="45720" rIns="91440" bIns="45720" rtlCol="0" anchor="ctr"/>
          <a:lstStyle>
            <a:lvl1pPr algn="ctr">
              <a:defRPr sz="1100">
                <a:solidFill>
                  <a:schemeClr val="bg1">
                    <a:lumMod val="95000"/>
                  </a:schemeClr>
                </a:solidFill>
                <a:latin typeface="メイリオ"/>
                <a:ea typeface="メイリオ"/>
                <a:cs typeface="メイリオ"/>
              </a:defRPr>
            </a:lvl1pPr>
          </a:lstStyle>
          <a:p>
            <a:fld id="{D2D8002D-B5B0-4BAC-B1F6-782DDCCE6D9C}" type="slidenum">
              <a:rPr lang="ja-JP" altLang="en-US" smtClean="0"/>
              <a:pPr/>
              <a:t>‹#›</a:t>
            </a:fld>
            <a:endParaRPr lang="ja-JP" altLang="en-US" dirty="0"/>
          </a:p>
        </p:txBody>
      </p:sp>
    </p:spTree>
    <p:extLst>
      <p:ext uri="{BB962C8B-B14F-4D97-AF65-F5344CB8AC3E}">
        <p14:creationId xmlns:p14="http://schemas.microsoft.com/office/powerpoint/2010/main" val="3214121380"/>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dt="0"/>
  <p:txStyles>
    <p:titleStyle>
      <a:lvl1pPr algn="l" defTabSz="914400" rtl="0" eaLnBrk="1" latinLnBrk="0" hangingPunct="1">
        <a:spcBef>
          <a:spcPct val="0"/>
        </a:spcBef>
        <a:buNone/>
        <a:defRPr kumimoji="1" sz="3600" kern="1200">
          <a:solidFill>
            <a:schemeClr val="tx1"/>
          </a:solidFill>
          <a:effectLst>
            <a:outerShdw blurRad="38100" dist="38100" dir="2700000" algn="tl">
              <a:srgbClr val="000000">
                <a:alpha val="43137"/>
              </a:srgbClr>
            </a:outerShdw>
          </a:effectLst>
          <a:latin typeface="メイリオ"/>
          <a:ea typeface="メイリオ"/>
          <a:cs typeface="メイリオ"/>
        </a:defRPr>
      </a:lvl1pPr>
    </p:titleStyle>
    <p:bodyStyle>
      <a:lvl1pPr marL="342900" indent="-342900" algn="l" defTabSz="914400" rtl="0" eaLnBrk="1" latinLnBrk="0" hangingPunct="1">
        <a:spcBef>
          <a:spcPct val="20000"/>
        </a:spcBef>
        <a:buClr>
          <a:schemeClr val="tx1">
            <a:lumMod val="75000"/>
            <a:lumOff val="25000"/>
          </a:schemeClr>
        </a:buClr>
        <a:buSzPct val="85000"/>
        <a:buFont typeface="Wingdings" charset="2"/>
        <a:buChar char="n"/>
        <a:defRPr kumimoji="1" sz="2400" kern="1200">
          <a:solidFill>
            <a:schemeClr val="tx1"/>
          </a:solidFill>
          <a:latin typeface="メイリオ"/>
          <a:ea typeface="メイリオ"/>
          <a:cs typeface="メイリオ"/>
        </a:defRPr>
      </a:lvl1pPr>
      <a:lvl2pPr marL="742950" indent="-285750" algn="l" defTabSz="914400" rtl="0" eaLnBrk="1" latinLnBrk="0" hangingPunct="1">
        <a:spcBef>
          <a:spcPct val="20000"/>
        </a:spcBef>
        <a:buClr>
          <a:schemeClr val="tx1">
            <a:lumMod val="75000"/>
            <a:lumOff val="25000"/>
          </a:schemeClr>
        </a:buClr>
        <a:buSzPct val="85000"/>
        <a:buFont typeface="Wingdings" charset="2"/>
        <a:buChar char="n"/>
        <a:defRPr kumimoji="1" sz="2400" kern="1200">
          <a:solidFill>
            <a:schemeClr val="tx1"/>
          </a:solidFill>
          <a:latin typeface="メイリオ"/>
          <a:ea typeface="メイリオ"/>
          <a:cs typeface="メイリオ"/>
        </a:defRPr>
      </a:lvl2pPr>
      <a:lvl3pPr marL="1143000" indent="-228600" algn="l" defTabSz="914400" rtl="0" eaLnBrk="1" latinLnBrk="0" hangingPunct="1">
        <a:spcBef>
          <a:spcPct val="20000"/>
        </a:spcBef>
        <a:buClr>
          <a:schemeClr val="tx1">
            <a:lumMod val="75000"/>
            <a:lumOff val="25000"/>
          </a:schemeClr>
        </a:buClr>
        <a:buSzPct val="85000"/>
        <a:buFont typeface="Wingdings" charset="2"/>
        <a:buChar char="n"/>
        <a:defRPr kumimoji="1" sz="2000" kern="1200">
          <a:solidFill>
            <a:schemeClr val="tx1"/>
          </a:solidFill>
          <a:latin typeface="メイリオ"/>
          <a:ea typeface="メイリオ"/>
          <a:cs typeface="メイリオ"/>
        </a:defRPr>
      </a:lvl3pPr>
      <a:lvl4pPr marL="1600200" indent="-228600" algn="l" defTabSz="914400" rtl="0" eaLnBrk="1" latinLnBrk="0" hangingPunct="1">
        <a:spcBef>
          <a:spcPct val="20000"/>
        </a:spcBef>
        <a:buClr>
          <a:schemeClr val="tx1">
            <a:lumMod val="75000"/>
            <a:lumOff val="25000"/>
          </a:schemeClr>
        </a:buClr>
        <a:buSzPct val="85000"/>
        <a:buFont typeface="Wingdings" charset="2"/>
        <a:buChar char="n"/>
        <a:defRPr kumimoji="1" sz="1800" kern="1200">
          <a:solidFill>
            <a:schemeClr val="tx1"/>
          </a:solidFill>
          <a:latin typeface="メイリオ"/>
          <a:ea typeface="メイリオ"/>
          <a:cs typeface="メイリオ"/>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メイリオ"/>
          <a:ea typeface="メイリオ"/>
          <a:cs typeface="メイリオ"/>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21.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descr="temp.png"/>
          <p:cNvPicPr>
            <a:picLocks noChangeAspect="1"/>
          </p:cNvPicPr>
          <p:nvPr/>
        </p:nvPicPr>
        <p:blipFill>
          <a:blip r:embed="rId2"/>
          <a:stretch>
            <a:fillRect/>
          </a:stretch>
        </p:blipFill>
        <p:spPr>
          <a:xfrm>
            <a:off x="0" y="5360"/>
            <a:ext cx="9144000" cy="6847279"/>
          </a:xfrm>
          <a:prstGeom prst="rect">
            <a:avLst/>
          </a:prstGeom>
        </p:spPr>
      </p:pic>
      <p:sp>
        <p:nvSpPr>
          <p:cNvPr id="8" name="タイトル 7"/>
          <p:cNvSpPr>
            <a:spLocks noGrp="1"/>
          </p:cNvSpPr>
          <p:nvPr>
            <p:ph type="ctrTitle"/>
          </p:nvPr>
        </p:nvSpPr>
        <p:spPr>
          <a:xfrm>
            <a:off x="0" y="4572000"/>
            <a:ext cx="8763000" cy="1470025"/>
          </a:xfrm>
        </p:spPr>
        <p:txBody>
          <a:bodyPr>
            <a:noAutofit/>
          </a:bodyPr>
          <a:lstStyle/>
          <a:p>
            <a:pPr algn="l"/>
            <a:r>
              <a:rPr lang="ja-JP" altLang="en-US" dirty="0" smtClean="0">
                <a:solidFill>
                  <a:srgbClr val="FFFFFF"/>
                </a:solidFill>
                <a:effectLst>
                  <a:outerShdw blurRad="38100" dist="38100" dir="2700000" algn="tl">
                    <a:srgbClr val="000000">
                      <a:alpha val="43137"/>
                    </a:srgbClr>
                  </a:outerShdw>
                </a:effectLst>
                <a:latin typeface="ヒラギノ角ゴ Std W8"/>
                <a:ea typeface="ヒラギノ角ゴ Std W8"/>
                <a:cs typeface="ヒラギノ角ゴ Std W8"/>
              </a:rPr>
              <a:t>地域と研究者・論文のコラボで実現する、</a:t>
            </a:r>
            <a:r>
              <a:rPr lang="en-US" altLang="ja-JP" dirty="0" smtClean="0">
                <a:solidFill>
                  <a:srgbClr val="FFFFFF"/>
                </a:solidFill>
                <a:effectLst>
                  <a:outerShdw blurRad="38100" dist="38100" dir="2700000" algn="tl">
                    <a:srgbClr val="000000">
                      <a:alpha val="43137"/>
                    </a:srgbClr>
                  </a:outerShdw>
                </a:effectLst>
                <a:latin typeface="ヒラギノ角ゴ Std W8"/>
                <a:ea typeface="ヒラギノ角ゴ Std W8"/>
                <a:cs typeface="ヒラギノ角ゴ Std W8"/>
              </a:rPr>
              <a:t/>
            </a:r>
            <a:br>
              <a:rPr lang="en-US" altLang="ja-JP" dirty="0" smtClean="0">
                <a:solidFill>
                  <a:srgbClr val="FFFFFF"/>
                </a:solidFill>
                <a:effectLst>
                  <a:outerShdw blurRad="38100" dist="38100" dir="2700000" algn="tl">
                    <a:srgbClr val="000000">
                      <a:alpha val="43137"/>
                    </a:srgbClr>
                  </a:outerShdw>
                </a:effectLst>
                <a:latin typeface="ヒラギノ角ゴ Std W8"/>
                <a:ea typeface="ヒラギノ角ゴ Std W8"/>
                <a:cs typeface="ヒラギノ角ゴ Std W8"/>
              </a:rPr>
            </a:br>
            <a:r>
              <a:rPr lang="ja-JP" altLang="en-US" dirty="0" smtClean="0">
                <a:solidFill>
                  <a:srgbClr val="FFFFFF"/>
                </a:solidFill>
                <a:effectLst>
                  <a:outerShdw blurRad="38100" dist="38100" dir="2700000" algn="tl">
                    <a:srgbClr val="000000">
                      <a:alpha val="43137"/>
                    </a:srgbClr>
                  </a:outerShdw>
                </a:effectLst>
                <a:latin typeface="ヒラギノ角ゴ Std W8"/>
                <a:ea typeface="ヒラギノ角ゴ Std W8"/>
                <a:cs typeface="ヒラギノ角ゴ Std W8"/>
              </a:rPr>
              <a:t>地域のための課題解決エンジン</a:t>
            </a:r>
            <a:endParaRPr lang="ja-JP" altLang="en-US" dirty="0">
              <a:solidFill>
                <a:srgbClr val="FFFFFF"/>
              </a:solidFill>
              <a:effectLst>
                <a:outerShdw blurRad="38100" dist="38100" dir="2700000" algn="tl">
                  <a:srgbClr val="000000">
                    <a:alpha val="43137"/>
                  </a:srgbClr>
                </a:outerShdw>
              </a:effectLst>
              <a:latin typeface="ヒラギノ角ゴ Std W8"/>
              <a:ea typeface="ヒラギノ角ゴ Std W8"/>
              <a:cs typeface="ヒラギノ角ゴ Std W8"/>
            </a:endParaRPr>
          </a:p>
        </p:txBody>
      </p:sp>
      <p:sp>
        <p:nvSpPr>
          <p:cNvPr id="5" name="正方形/長方形 4"/>
          <p:cNvSpPr/>
          <p:nvPr/>
        </p:nvSpPr>
        <p:spPr>
          <a:xfrm>
            <a:off x="1371600" y="5996225"/>
            <a:ext cx="7728197" cy="400110"/>
          </a:xfrm>
          <a:prstGeom prst="rect">
            <a:avLst/>
          </a:prstGeom>
        </p:spPr>
        <p:txBody>
          <a:bodyPr wrap="square" anchor="ctr">
            <a:spAutoFit/>
          </a:bodyPr>
          <a:lstStyle/>
          <a:p>
            <a:pPr algn="r"/>
            <a:r>
              <a:rPr lang="ja-JP" altLang="en-US" sz="2000" dirty="0" smtClean="0">
                <a:solidFill>
                  <a:srgbClr val="FFFFFF"/>
                </a:solidFill>
                <a:latin typeface="メイリオ"/>
                <a:ea typeface="メイリオ"/>
                <a:cs typeface="メイリオ"/>
              </a:rPr>
              <a:t>チーム名：コラボリー</a:t>
            </a:r>
            <a:r>
              <a:rPr lang="ja-JP" altLang="en-US" sz="2000" dirty="0">
                <a:solidFill>
                  <a:srgbClr val="FFFFFF"/>
                </a:solidFill>
                <a:latin typeface="メイリオ"/>
                <a:ea typeface="メイリオ"/>
                <a:cs typeface="メイリオ"/>
              </a:rPr>
              <a:t>・</a:t>
            </a:r>
            <a:r>
              <a:rPr lang="ja-JP" altLang="en-US" sz="2000" dirty="0" smtClean="0">
                <a:solidFill>
                  <a:srgbClr val="FFFFFF"/>
                </a:solidFill>
                <a:latin typeface="メイリオ"/>
                <a:ea typeface="メイリオ"/>
                <a:cs typeface="メイリオ"/>
              </a:rPr>
              <a:t>ドットコム</a:t>
            </a:r>
            <a:endParaRPr lang="en-US" altLang="ja-JP" sz="2000" dirty="0" smtClean="0">
              <a:solidFill>
                <a:srgbClr val="FFFFFF"/>
              </a:solidFill>
              <a:latin typeface="メイリオ"/>
              <a:ea typeface="メイリオ"/>
              <a:cs typeface="メイリオ"/>
            </a:endParaRPr>
          </a:p>
        </p:txBody>
      </p:sp>
      <p:sp>
        <p:nvSpPr>
          <p:cNvPr id="11" name="テキスト ボックス 10"/>
          <p:cNvSpPr txBox="1"/>
          <p:nvPr/>
        </p:nvSpPr>
        <p:spPr>
          <a:xfrm>
            <a:off x="4892457" y="6320135"/>
            <a:ext cx="3108543" cy="461665"/>
          </a:xfrm>
          <a:prstGeom prst="rect">
            <a:avLst/>
          </a:prstGeom>
          <a:noFill/>
        </p:spPr>
        <p:txBody>
          <a:bodyPr wrap="none" rtlCol="0">
            <a:spAutoFit/>
          </a:bodyPr>
          <a:lstStyle/>
          <a:p>
            <a:r>
              <a:rPr kumimoji="1" lang="ja-JP" altLang="en-US" sz="1200" dirty="0" smtClean="0">
                <a:solidFill>
                  <a:srgbClr val="FFFFFF"/>
                </a:solidFill>
                <a:latin typeface="メイリオ"/>
                <a:ea typeface="メイリオ"/>
                <a:cs typeface="メイリオ"/>
              </a:rPr>
              <a:t>リーダー：杉山博一</a:t>
            </a:r>
            <a:endParaRPr kumimoji="1" lang="en-US" altLang="ja-JP" sz="1200" dirty="0" smtClean="0">
              <a:solidFill>
                <a:srgbClr val="FFFFFF"/>
              </a:solidFill>
              <a:latin typeface="メイリオ"/>
              <a:ea typeface="メイリオ"/>
              <a:cs typeface="メイリオ"/>
            </a:endParaRPr>
          </a:p>
          <a:p>
            <a:r>
              <a:rPr lang="ja-JP" altLang="en-US" sz="1200" dirty="0" smtClean="0">
                <a:solidFill>
                  <a:srgbClr val="FFFFFF"/>
                </a:solidFill>
                <a:latin typeface="メイリオ"/>
                <a:ea typeface="メイリオ"/>
                <a:cs typeface="メイリオ"/>
              </a:rPr>
              <a:t>杉山岳文　鈴木智也　三尾和央　宮崎音理</a:t>
            </a:r>
            <a:endParaRPr kumimoji="1" lang="ja-JP" altLang="en-US" sz="1200" dirty="0">
              <a:solidFill>
                <a:srgbClr val="FFFFFF"/>
              </a:solidFill>
              <a:latin typeface="メイリオ"/>
              <a:ea typeface="メイリオ"/>
              <a:cs typeface="メイリオ"/>
            </a:endParaRPr>
          </a:p>
        </p:txBody>
      </p:sp>
    </p:spTree>
    <p:extLst>
      <p:ext uri="{BB962C8B-B14F-4D97-AF65-F5344CB8AC3E}">
        <p14:creationId xmlns:p14="http://schemas.microsoft.com/office/powerpoint/2010/main" val="1476266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下矢印 13"/>
          <p:cNvSpPr/>
          <p:nvPr/>
        </p:nvSpPr>
        <p:spPr>
          <a:xfrm>
            <a:off x="3657600" y="3352800"/>
            <a:ext cx="1828800" cy="5168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a:ea typeface="メイリオ"/>
              <a:cs typeface="メイリオ"/>
            </a:endParaRPr>
          </a:p>
        </p:txBody>
      </p:sp>
      <p:sp>
        <p:nvSpPr>
          <p:cNvPr id="9" name="正方形/長方形 8"/>
          <p:cNvSpPr/>
          <p:nvPr/>
        </p:nvSpPr>
        <p:spPr>
          <a:xfrm>
            <a:off x="381000" y="925438"/>
            <a:ext cx="8534400" cy="704850"/>
          </a:xfrm>
          <a:prstGeom prst="rect">
            <a:avLst/>
          </a:prstGeom>
          <a:solidFill>
            <a:srgbClr val="FFFFFF"/>
          </a:solidFill>
          <a:ln w="25400" cap="flat" cmpd="sng" algn="ctr">
            <a:solidFill>
              <a:schemeClr val="accent1">
                <a:shade val="95000"/>
                <a:satMod val="105000"/>
              </a:schemeClr>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メイリオ"/>
              <a:ea typeface="メイリオ"/>
              <a:cs typeface="メイリオ"/>
            </a:endParaRPr>
          </a:p>
        </p:txBody>
      </p:sp>
      <p:sp>
        <p:nvSpPr>
          <p:cNvPr id="20" name="正方形/長方形 19"/>
          <p:cNvSpPr/>
          <p:nvPr/>
        </p:nvSpPr>
        <p:spPr>
          <a:xfrm>
            <a:off x="381000" y="1782688"/>
            <a:ext cx="8523312" cy="1676400"/>
          </a:xfrm>
          <a:prstGeom prst="rect">
            <a:avLst/>
          </a:prstGeom>
          <a:solidFill>
            <a:srgbClr val="FFFFFF"/>
          </a:solidFill>
          <a:ln w="25400" cap="flat" cmpd="sng" algn="ctr">
            <a:solidFill>
              <a:schemeClr val="accent1">
                <a:shade val="95000"/>
                <a:satMod val="105000"/>
              </a:schemeClr>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メイリオ"/>
              <a:ea typeface="メイリオ"/>
              <a:cs typeface="メイリオ"/>
            </a:endParaRPr>
          </a:p>
        </p:txBody>
      </p:sp>
      <p:sp>
        <p:nvSpPr>
          <p:cNvPr id="4" name="正方形/長方形 3"/>
          <p:cNvSpPr/>
          <p:nvPr/>
        </p:nvSpPr>
        <p:spPr>
          <a:xfrm>
            <a:off x="1839888" y="981670"/>
            <a:ext cx="6846912" cy="646331"/>
          </a:xfrm>
          <a:prstGeom prst="rect">
            <a:avLst/>
          </a:prstGeom>
        </p:spPr>
        <p:txBody>
          <a:bodyPr wrap="square">
            <a:spAutoFit/>
          </a:bodyPr>
          <a:lstStyle/>
          <a:p>
            <a:r>
              <a:rPr lang="ja-JP" altLang="en-US" dirty="0">
                <a:latin typeface="メイリオ"/>
                <a:ea typeface="メイリオ"/>
                <a:cs typeface="メイリオ"/>
              </a:rPr>
              <a:t>現在</a:t>
            </a:r>
            <a:r>
              <a:rPr lang="ja-JP" altLang="en-US" dirty="0" smtClean="0">
                <a:latin typeface="メイリオ"/>
                <a:ea typeface="メイリオ"/>
                <a:cs typeface="メイリオ"/>
              </a:rPr>
              <a:t>、多くの自治体で</a:t>
            </a:r>
            <a:r>
              <a:rPr lang="ja-JP" altLang="en-US" dirty="0" smtClean="0">
                <a:solidFill>
                  <a:srgbClr val="FF0000"/>
                </a:solidFill>
                <a:latin typeface="メイリオ"/>
                <a:ea typeface="メイリオ"/>
                <a:cs typeface="メイリオ"/>
              </a:rPr>
              <a:t>「耕作放棄地」</a:t>
            </a:r>
            <a:r>
              <a:rPr lang="ja-JP" altLang="en-US" dirty="0" smtClean="0">
                <a:latin typeface="メイリオ"/>
                <a:ea typeface="メイリオ"/>
                <a:cs typeface="メイリオ"/>
              </a:rPr>
              <a:t>の</a:t>
            </a:r>
            <a:r>
              <a:rPr lang="ja-JP" altLang="en-US" dirty="0">
                <a:latin typeface="メイリオ"/>
                <a:ea typeface="メイリオ"/>
                <a:cs typeface="メイリオ"/>
              </a:rPr>
              <a:t>解消及び発生防止が喫緊の課題</a:t>
            </a:r>
            <a:r>
              <a:rPr lang="ja-JP" altLang="en-US" dirty="0" smtClean="0">
                <a:latin typeface="メイリオ"/>
                <a:ea typeface="メイリオ"/>
                <a:cs typeface="メイリオ"/>
              </a:rPr>
              <a:t>となっている。</a:t>
            </a:r>
            <a:endParaRPr lang="ja-JP" altLang="en-US" dirty="0">
              <a:latin typeface="メイリオ"/>
              <a:ea typeface="メイリオ"/>
              <a:cs typeface="メイリオ"/>
            </a:endParaRPr>
          </a:p>
        </p:txBody>
      </p:sp>
      <p:sp>
        <p:nvSpPr>
          <p:cNvPr id="6" name="正方形/長方形 5"/>
          <p:cNvSpPr/>
          <p:nvPr/>
        </p:nvSpPr>
        <p:spPr>
          <a:xfrm>
            <a:off x="1770832" y="1782689"/>
            <a:ext cx="7121648" cy="1631216"/>
          </a:xfrm>
          <a:prstGeom prst="rect">
            <a:avLst/>
          </a:prstGeom>
          <a:ln>
            <a:noFill/>
          </a:ln>
        </p:spPr>
        <p:txBody>
          <a:bodyPr wrap="square">
            <a:spAutoFit/>
          </a:bodyPr>
          <a:lstStyle/>
          <a:p>
            <a:r>
              <a:rPr lang="ja-JP" altLang="en-US" sz="2000" dirty="0" smtClean="0">
                <a:latin typeface="メイリオ"/>
                <a:ea typeface="メイリオ"/>
                <a:cs typeface="メイリオ"/>
              </a:rPr>
              <a:t>自治体Ａは山林割合が大きく、近年は山間部の耕作放棄地の増加に悩まされていた。自治体Ａの事業企画担当者は、耕作放棄地増加の解消を図るために当該土地活用を事業化した。</a:t>
            </a:r>
            <a:endParaRPr lang="en-US" altLang="ja-JP" sz="2000" dirty="0" smtClean="0">
              <a:latin typeface="メイリオ"/>
              <a:ea typeface="メイリオ"/>
              <a:cs typeface="メイリオ"/>
            </a:endParaRPr>
          </a:p>
          <a:p>
            <a:r>
              <a:rPr lang="ja-JP" altLang="en-US" sz="2000" dirty="0" smtClean="0">
                <a:latin typeface="メイリオ"/>
                <a:ea typeface="メイリオ"/>
                <a:cs typeface="メイリオ"/>
              </a:rPr>
              <a:t>しかし、自治体Ａは</a:t>
            </a:r>
            <a:r>
              <a:rPr lang="ja-JP" altLang="en-US" sz="2000" u="sng" dirty="0" smtClean="0">
                <a:latin typeface="メイリオ"/>
                <a:ea typeface="メイリオ"/>
                <a:cs typeface="メイリオ"/>
              </a:rPr>
              <a:t>傾斜のある山間部が多く活用が難しい</a:t>
            </a:r>
            <a:r>
              <a:rPr lang="ja-JP" altLang="en-US" sz="2000" dirty="0" smtClean="0">
                <a:latin typeface="メイリオ"/>
                <a:ea typeface="メイリオ"/>
                <a:cs typeface="メイリオ"/>
              </a:rPr>
              <a:t>。山間耕作放棄地の再生事例、実績がある研究機関を探したい。</a:t>
            </a:r>
            <a:endParaRPr lang="en-US" altLang="ja-JP" sz="2000" dirty="0" smtClean="0">
              <a:latin typeface="メイリオ"/>
              <a:ea typeface="メイリオ"/>
              <a:cs typeface="メイリオ"/>
            </a:endParaRPr>
          </a:p>
        </p:txBody>
      </p:sp>
      <p:sp>
        <p:nvSpPr>
          <p:cNvPr id="13" name="タイトル 1"/>
          <p:cNvSpPr txBox="1">
            <a:spLocks/>
          </p:cNvSpPr>
          <p:nvPr/>
        </p:nvSpPr>
        <p:spPr>
          <a:xfrm>
            <a:off x="457200" y="5029200"/>
            <a:ext cx="8229600" cy="5334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ja-JP" altLang="en-US" sz="2000" dirty="0" smtClean="0">
                <a:latin typeface="メイリオ"/>
                <a:ea typeface="メイリオ"/>
                <a:cs typeface="メイリオ"/>
              </a:rPr>
              <a:t>実績のある研究者・研究機関との連携により課題を克服</a:t>
            </a:r>
            <a:endParaRPr lang="en-US" altLang="ja-JP" sz="2000" dirty="0" smtClean="0">
              <a:latin typeface="メイリオ"/>
              <a:ea typeface="メイリオ"/>
              <a:cs typeface="メイリオ"/>
            </a:endParaRPr>
          </a:p>
          <a:p>
            <a:r>
              <a:rPr lang="ja-JP" altLang="en-US" sz="2000" dirty="0" smtClean="0">
                <a:latin typeface="メイリオ"/>
                <a:ea typeface="メイリオ"/>
                <a:cs typeface="メイリオ"/>
              </a:rPr>
              <a:t>耕作放棄地の再活用企画は大成功</a:t>
            </a:r>
            <a:endParaRPr lang="ja-JP" altLang="en-US" sz="2000" dirty="0">
              <a:latin typeface="メイリオ"/>
              <a:ea typeface="メイリオ"/>
              <a:cs typeface="メイリオ"/>
            </a:endParaRPr>
          </a:p>
        </p:txBody>
      </p:sp>
      <p:sp>
        <p:nvSpPr>
          <p:cNvPr id="15" name="スライド番号プレースホルダ 14"/>
          <p:cNvSpPr>
            <a:spLocks noGrp="1"/>
          </p:cNvSpPr>
          <p:nvPr>
            <p:ph type="sldNum" sz="quarter" idx="12"/>
          </p:nvPr>
        </p:nvSpPr>
        <p:spPr/>
        <p:txBody>
          <a:bodyPr/>
          <a:lstStyle/>
          <a:p>
            <a:fld id="{D2D8002D-B5B0-4BAC-B1F6-782DDCCE6D9C}" type="slidenum">
              <a:rPr kumimoji="1" lang="ja-JP" altLang="en-US" smtClean="0"/>
              <a:pPr/>
              <a:t>10</a:t>
            </a:fld>
            <a:endParaRPr kumimoji="1" lang="ja-JP" altLang="en-US" dirty="0"/>
          </a:p>
        </p:txBody>
      </p:sp>
      <p:sp>
        <p:nvSpPr>
          <p:cNvPr id="16" name="フッター プレースホルダ 15"/>
          <p:cNvSpPr>
            <a:spLocks noGrp="1"/>
          </p:cNvSpPr>
          <p:nvPr>
            <p:ph type="ftr" sz="quarter" idx="11"/>
          </p:nvPr>
        </p:nvSpPr>
        <p:spPr/>
        <p:txBody>
          <a:bodyPr/>
          <a:lstStyle/>
          <a:p>
            <a:r>
              <a:rPr kumimoji="1" lang="en-US" altLang="ja-JP" smtClean="0"/>
              <a:t>© Team Colabory.com 2015</a:t>
            </a:r>
            <a:endParaRPr kumimoji="1" lang="ja-JP" altLang="en-US" dirty="0"/>
          </a:p>
        </p:txBody>
      </p:sp>
      <p:sp>
        <p:nvSpPr>
          <p:cNvPr id="17" name="タイトル 16"/>
          <p:cNvSpPr>
            <a:spLocks noGrp="1"/>
          </p:cNvSpPr>
          <p:nvPr>
            <p:ph type="title"/>
          </p:nvPr>
        </p:nvSpPr>
        <p:spPr/>
        <p:txBody>
          <a:bodyPr/>
          <a:lstStyle/>
          <a:p>
            <a:r>
              <a:rPr lang="ja-JP" altLang="en-US" dirty="0" smtClean="0"/>
              <a:t>サービスの利用イメージ</a:t>
            </a:r>
            <a:endParaRPr lang="ja-JP" altLang="en-US" dirty="0"/>
          </a:p>
        </p:txBody>
      </p:sp>
      <p:sp>
        <p:nvSpPr>
          <p:cNvPr id="11" name="正方形/長方形 10"/>
          <p:cNvSpPr/>
          <p:nvPr/>
        </p:nvSpPr>
        <p:spPr>
          <a:xfrm>
            <a:off x="389484" y="1782688"/>
            <a:ext cx="1374204" cy="1676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メイリオ"/>
              <a:ea typeface="メイリオ"/>
              <a:cs typeface="メイリオ"/>
            </a:endParaRPr>
          </a:p>
        </p:txBody>
      </p:sp>
      <p:sp>
        <p:nvSpPr>
          <p:cNvPr id="10" name="正方形/長方形 9"/>
          <p:cNvSpPr/>
          <p:nvPr/>
        </p:nvSpPr>
        <p:spPr>
          <a:xfrm>
            <a:off x="389484" y="914400"/>
            <a:ext cx="1374204" cy="7158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latin typeface="メイリオ"/>
              <a:ea typeface="メイリオ"/>
              <a:cs typeface="メイリオ"/>
            </a:endParaRPr>
          </a:p>
        </p:txBody>
      </p:sp>
      <p:sp>
        <p:nvSpPr>
          <p:cNvPr id="5" name="テキスト ボックス 4"/>
          <p:cNvSpPr txBox="1"/>
          <p:nvPr/>
        </p:nvSpPr>
        <p:spPr>
          <a:xfrm>
            <a:off x="539552" y="1121132"/>
            <a:ext cx="1224136" cy="369332"/>
          </a:xfrm>
          <a:prstGeom prst="rect">
            <a:avLst/>
          </a:prstGeom>
          <a:noFill/>
        </p:spPr>
        <p:txBody>
          <a:bodyPr wrap="square" rtlCol="0">
            <a:spAutoFit/>
          </a:bodyPr>
          <a:lstStyle/>
          <a:p>
            <a:r>
              <a:rPr kumimoji="1" lang="ja-JP" altLang="en-US" dirty="0" smtClean="0">
                <a:solidFill>
                  <a:schemeClr val="bg1"/>
                </a:solidFill>
                <a:latin typeface="メイリオ"/>
                <a:ea typeface="メイリオ"/>
                <a:cs typeface="メイリオ"/>
              </a:rPr>
              <a:t>地域課題</a:t>
            </a:r>
            <a:endParaRPr kumimoji="1" lang="ja-JP" altLang="en-US" dirty="0">
              <a:solidFill>
                <a:schemeClr val="bg1"/>
              </a:solidFill>
              <a:latin typeface="メイリオ"/>
              <a:ea typeface="メイリオ"/>
              <a:cs typeface="メイリオ"/>
            </a:endParaRPr>
          </a:p>
        </p:txBody>
      </p:sp>
      <p:sp>
        <p:nvSpPr>
          <p:cNvPr id="7" name="テキスト ボックス 6"/>
          <p:cNvSpPr txBox="1"/>
          <p:nvPr/>
        </p:nvSpPr>
        <p:spPr>
          <a:xfrm>
            <a:off x="381000" y="2316088"/>
            <a:ext cx="1381348" cy="646331"/>
          </a:xfrm>
          <a:prstGeom prst="rect">
            <a:avLst/>
          </a:prstGeom>
          <a:noFill/>
        </p:spPr>
        <p:txBody>
          <a:bodyPr wrap="square" rtlCol="0">
            <a:spAutoFit/>
          </a:bodyPr>
          <a:lstStyle/>
          <a:p>
            <a:r>
              <a:rPr lang="ja-JP" altLang="en-US" dirty="0" smtClean="0">
                <a:solidFill>
                  <a:schemeClr val="bg1"/>
                </a:solidFill>
                <a:latin typeface="メイリオ"/>
                <a:ea typeface="メイリオ"/>
                <a:cs typeface="メイリオ"/>
              </a:rPr>
              <a:t>自治体側の利用シーン</a:t>
            </a:r>
            <a:endParaRPr kumimoji="1" lang="ja-JP" altLang="en-US" dirty="0">
              <a:solidFill>
                <a:schemeClr val="bg1"/>
              </a:solidFill>
              <a:latin typeface="メイリオ"/>
              <a:ea typeface="メイリオ"/>
              <a:cs typeface="メイリオ"/>
            </a:endParaRPr>
          </a:p>
        </p:txBody>
      </p:sp>
      <p:sp>
        <p:nvSpPr>
          <p:cNvPr id="21" name="正方形/長方形 20"/>
          <p:cNvSpPr/>
          <p:nvPr/>
        </p:nvSpPr>
        <p:spPr>
          <a:xfrm>
            <a:off x="457200" y="4114800"/>
            <a:ext cx="8305800" cy="635304"/>
          </a:xfrm>
          <a:prstGeom prst="rect">
            <a:avLst/>
          </a:prstGeom>
          <a:solidFill>
            <a:srgbClr val="FFFFFF"/>
          </a:solidFill>
          <a:ln w="38100" cap="flat" cmpd="sng" algn="ctr">
            <a:solidFill>
              <a:schemeClr val="accent1">
                <a:shade val="95000"/>
                <a:satMod val="105000"/>
              </a:schemeClr>
            </a:solidFill>
            <a:prstDash val="solid"/>
            <a:round/>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square" lIns="216000" tIns="93600" rIns="216000" bIns="93600">
            <a:spAutoFit/>
          </a:bodyPr>
          <a:lstStyle/>
          <a:p>
            <a:r>
              <a:rPr lang="ja-JP" altLang="en-US" sz="1700" dirty="0" smtClean="0">
                <a:latin typeface="メイリオ"/>
                <a:ea typeface="メイリオ"/>
                <a:cs typeface="メイリオ"/>
              </a:rPr>
              <a:t>八木 洋憲「中山間地域における耕作放棄から粗放的土地利用への転換可能性」</a:t>
            </a:r>
          </a:p>
          <a:p>
            <a:r>
              <a:rPr lang="ja-JP" altLang="en-US" sz="1200" dirty="0" smtClean="0">
                <a:latin typeface="メイリオ"/>
                <a:ea typeface="メイリオ"/>
                <a:cs typeface="メイリオ"/>
              </a:rPr>
              <a:t>農村計画学会誌</a:t>
            </a:r>
            <a:r>
              <a:rPr lang="en-US" altLang="ja-JP" sz="1200" dirty="0" smtClean="0">
                <a:latin typeface="メイリオ"/>
                <a:ea typeface="メイリオ"/>
                <a:cs typeface="メイリオ"/>
              </a:rPr>
              <a:t> Journal of Rural Planning Association 31, 363-368, 2012-11 </a:t>
            </a:r>
            <a:r>
              <a:rPr lang="ja-JP" altLang="en-US" sz="1200" dirty="0" smtClean="0">
                <a:latin typeface="メイリオ"/>
                <a:ea typeface="メイリオ"/>
                <a:cs typeface="メイリオ"/>
              </a:rPr>
              <a:t>農村計画学会</a:t>
            </a:r>
            <a:r>
              <a:rPr lang="en-US" altLang="ja-JP" sz="1200" dirty="0" smtClean="0">
                <a:latin typeface="メイリオ"/>
                <a:ea typeface="メイリオ"/>
                <a:cs typeface="メイリオ"/>
              </a:rPr>
              <a:t>LOD-proto03</a:t>
            </a:r>
            <a:endParaRPr lang="ja-JP" altLang="en-US" sz="1200" dirty="0">
              <a:latin typeface="メイリオ"/>
              <a:ea typeface="メイリオ"/>
              <a:cs typeface="メイリオ"/>
            </a:endParaRPr>
          </a:p>
        </p:txBody>
      </p:sp>
      <p:sp>
        <p:nvSpPr>
          <p:cNvPr id="23" name="下矢印 22"/>
          <p:cNvSpPr/>
          <p:nvPr/>
        </p:nvSpPr>
        <p:spPr>
          <a:xfrm>
            <a:off x="3657600" y="5638800"/>
            <a:ext cx="1828800" cy="364430"/>
          </a:xfrm>
          <a:prstGeom prst="downArrow">
            <a:avLst>
              <a:gd name="adj1" fmla="val 50000"/>
              <a:gd name="adj2" fmla="val 6045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a:ea typeface="メイリオ"/>
              <a:cs typeface="メイリオ"/>
            </a:endParaRPr>
          </a:p>
        </p:txBody>
      </p:sp>
      <p:sp>
        <p:nvSpPr>
          <p:cNvPr id="24" name="正方形/長方形 23"/>
          <p:cNvSpPr/>
          <p:nvPr/>
        </p:nvSpPr>
        <p:spPr>
          <a:xfrm>
            <a:off x="779004" y="5955268"/>
            <a:ext cx="7526796" cy="369332"/>
          </a:xfrm>
          <a:prstGeom prst="rect">
            <a:avLst/>
          </a:prstGeom>
          <a:ln/>
        </p:spPr>
        <p:style>
          <a:lnRef idx="1">
            <a:schemeClr val="accent1"/>
          </a:lnRef>
          <a:fillRef idx="2">
            <a:schemeClr val="accent1"/>
          </a:fillRef>
          <a:effectRef idx="1">
            <a:schemeClr val="accent1"/>
          </a:effectRef>
          <a:fontRef idx="minor">
            <a:schemeClr val="dk1"/>
          </a:fontRef>
        </p:style>
        <p:txBody>
          <a:bodyPr wrap="square" anchor="ctr">
            <a:spAutoFit/>
          </a:bodyPr>
          <a:lstStyle/>
          <a:p>
            <a:pPr algn="ctr"/>
            <a:r>
              <a:rPr lang="ja-JP" altLang="en-US" b="1" dirty="0" smtClean="0">
                <a:solidFill>
                  <a:srgbClr val="1F497D"/>
                </a:solidFill>
                <a:latin typeface="メイリオ"/>
                <a:ea typeface="メイリオ"/>
                <a:cs typeface="メイリオ"/>
              </a:rPr>
              <a:t>本システムに地域課題解決事例を登録、他類似課題を持つ自治体と共有</a:t>
            </a:r>
            <a:endParaRPr lang="ja-JP" altLang="en-US" b="1" dirty="0">
              <a:solidFill>
                <a:srgbClr val="1F497D"/>
              </a:solidFill>
              <a:latin typeface="メイリオ"/>
              <a:ea typeface="メイリオ"/>
              <a:cs typeface="メイリオ"/>
            </a:endParaRPr>
          </a:p>
        </p:txBody>
      </p:sp>
      <p:sp>
        <p:nvSpPr>
          <p:cNvPr id="19" name="正方形/長方形 18"/>
          <p:cNvSpPr/>
          <p:nvPr/>
        </p:nvSpPr>
        <p:spPr>
          <a:xfrm>
            <a:off x="381000" y="4191000"/>
            <a:ext cx="8305800" cy="635304"/>
          </a:xfrm>
          <a:prstGeom prst="rect">
            <a:avLst/>
          </a:prstGeom>
          <a:solidFill>
            <a:srgbClr val="FFFFFF"/>
          </a:solidFill>
          <a:ln w="38100" cap="flat" cmpd="sng" algn="ctr">
            <a:solidFill>
              <a:schemeClr val="accent1">
                <a:shade val="95000"/>
                <a:satMod val="105000"/>
              </a:schemeClr>
            </a:solidFill>
            <a:prstDash val="solid"/>
            <a:round/>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square" lIns="216000" tIns="93600" rIns="216000" bIns="93600">
            <a:spAutoFit/>
          </a:bodyPr>
          <a:lstStyle/>
          <a:p>
            <a:r>
              <a:rPr lang="ja-JP" altLang="en-US" sz="1700" dirty="0" smtClean="0">
                <a:latin typeface="メイリオ"/>
                <a:ea typeface="メイリオ"/>
                <a:cs typeface="メイリオ"/>
              </a:rPr>
              <a:t>八木 洋憲「中山間地域における耕作放棄から粗放的土地利用への転換可能性」</a:t>
            </a:r>
          </a:p>
          <a:p>
            <a:r>
              <a:rPr lang="ja-JP" altLang="en-US" sz="1200" dirty="0" smtClean="0">
                <a:latin typeface="メイリオ"/>
                <a:ea typeface="メイリオ"/>
                <a:cs typeface="メイリオ"/>
              </a:rPr>
              <a:t>農村計画学会誌</a:t>
            </a:r>
            <a:r>
              <a:rPr lang="en-US" altLang="ja-JP" sz="1200" dirty="0" smtClean="0">
                <a:latin typeface="メイリオ"/>
                <a:ea typeface="メイリオ"/>
                <a:cs typeface="メイリオ"/>
              </a:rPr>
              <a:t> Journal of Rural Planning Association 31, 363-368, 2012-11 </a:t>
            </a:r>
            <a:r>
              <a:rPr lang="ja-JP" altLang="en-US" sz="1200" dirty="0" smtClean="0">
                <a:latin typeface="メイリオ"/>
                <a:ea typeface="メイリオ"/>
                <a:cs typeface="メイリオ"/>
              </a:rPr>
              <a:t>農村計画学会</a:t>
            </a:r>
            <a:r>
              <a:rPr lang="en-US" altLang="ja-JP" sz="1200" dirty="0" smtClean="0">
                <a:latin typeface="メイリオ"/>
                <a:ea typeface="メイリオ"/>
                <a:cs typeface="メイリオ"/>
              </a:rPr>
              <a:t>LOD-proto03</a:t>
            </a:r>
            <a:endParaRPr lang="ja-JP" altLang="en-US" sz="1200" dirty="0">
              <a:latin typeface="メイリオ"/>
              <a:ea typeface="メイリオ"/>
              <a:cs typeface="メイリオ"/>
            </a:endParaRPr>
          </a:p>
        </p:txBody>
      </p:sp>
      <p:sp>
        <p:nvSpPr>
          <p:cNvPr id="22" name="正方形/長方形 21"/>
          <p:cNvSpPr/>
          <p:nvPr/>
        </p:nvSpPr>
        <p:spPr>
          <a:xfrm>
            <a:off x="304800" y="4267200"/>
            <a:ext cx="8305800" cy="635304"/>
          </a:xfrm>
          <a:prstGeom prst="rect">
            <a:avLst/>
          </a:prstGeom>
          <a:solidFill>
            <a:srgbClr val="FFFFFF"/>
          </a:solidFill>
          <a:ln w="38100" cap="flat" cmpd="sng" algn="ctr">
            <a:solidFill>
              <a:schemeClr val="accent1">
                <a:shade val="95000"/>
                <a:satMod val="105000"/>
              </a:schemeClr>
            </a:solidFill>
            <a:prstDash val="solid"/>
            <a:round/>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square" lIns="216000" tIns="93600" rIns="216000" bIns="93600">
            <a:spAutoFit/>
          </a:bodyPr>
          <a:lstStyle/>
          <a:p>
            <a:r>
              <a:rPr lang="ja-JP" altLang="en-US" sz="1700" dirty="0" smtClean="0">
                <a:latin typeface="メイリオ"/>
                <a:ea typeface="メイリオ"/>
                <a:cs typeface="メイリオ"/>
              </a:rPr>
              <a:t>八木 洋憲「中山間地域における耕作放棄から粗放的土地利用への転換可能性」</a:t>
            </a:r>
          </a:p>
          <a:p>
            <a:r>
              <a:rPr lang="ja-JP" altLang="en-US" sz="1200" dirty="0" smtClean="0">
                <a:latin typeface="メイリオ"/>
                <a:ea typeface="メイリオ"/>
                <a:cs typeface="メイリオ"/>
              </a:rPr>
              <a:t>農村計画学会誌</a:t>
            </a:r>
            <a:r>
              <a:rPr lang="en-US" altLang="ja-JP" sz="1200" dirty="0" smtClean="0">
                <a:latin typeface="メイリオ"/>
                <a:ea typeface="メイリオ"/>
                <a:cs typeface="メイリオ"/>
              </a:rPr>
              <a:t> Journal of Rural Planning Association 31, 363-368, 2012-11 </a:t>
            </a:r>
            <a:r>
              <a:rPr lang="ja-JP" altLang="en-US" sz="1200" dirty="0" smtClean="0">
                <a:latin typeface="メイリオ"/>
                <a:ea typeface="メイリオ"/>
                <a:cs typeface="メイリオ"/>
              </a:rPr>
              <a:t>農村計画学会</a:t>
            </a:r>
            <a:r>
              <a:rPr lang="en-US" altLang="ja-JP" sz="1200" dirty="0" smtClean="0">
                <a:latin typeface="メイリオ"/>
                <a:ea typeface="メイリオ"/>
                <a:cs typeface="メイリオ"/>
              </a:rPr>
              <a:t>LOD-proto03</a:t>
            </a:r>
            <a:endParaRPr lang="ja-JP" altLang="en-US" sz="1200" dirty="0">
              <a:latin typeface="メイリオ"/>
              <a:ea typeface="メイリオ"/>
              <a:cs typeface="メイリオ"/>
            </a:endParaRPr>
          </a:p>
        </p:txBody>
      </p:sp>
      <p:sp>
        <p:nvSpPr>
          <p:cNvPr id="8" name="正方形/長方形 7"/>
          <p:cNvSpPr/>
          <p:nvPr/>
        </p:nvSpPr>
        <p:spPr>
          <a:xfrm>
            <a:off x="779004" y="3821668"/>
            <a:ext cx="7526796" cy="369332"/>
          </a:xfrm>
          <a:prstGeom prst="rect">
            <a:avLst/>
          </a:prstGeom>
          <a:ln/>
        </p:spPr>
        <p:style>
          <a:lnRef idx="1">
            <a:schemeClr val="accent1"/>
          </a:lnRef>
          <a:fillRef idx="2">
            <a:schemeClr val="accent1"/>
          </a:fillRef>
          <a:effectRef idx="1">
            <a:schemeClr val="accent1"/>
          </a:effectRef>
          <a:fontRef idx="minor">
            <a:schemeClr val="dk1"/>
          </a:fontRef>
        </p:style>
        <p:txBody>
          <a:bodyPr wrap="square" anchor="ctr">
            <a:spAutoFit/>
          </a:bodyPr>
          <a:lstStyle/>
          <a:p>
            <a:pPr algn="ctr"/>
            <a:r>
              <a:rPr lang="ja-JP" altLang="en-US" b="1" dirty="0" smtClean="0">
                <a:solidFill>
                  <a:srgbClr val="1F497D"/>
                </a:solidFill>
                <a:latin typeface="メイリオ"/>
                <a:ea typeface="メイリオ"/>
                <a:cs typeface="メイリオ"/>
              </a:rPr>
              <a:t>本システムを活用して、大学や企業の当該分野の実績</a:t>
            </a:r>
            <a:r>
              <a:rPr lang="ja-JP" altLang="en-US" b="1" dirty="0">
                <a:solidFill>
                  <a:srgbClr val="1F497D"/>
                </a:solidFill>
                <a:latin typeface="メイリオ"/>
                <a:ea typeface="メイリオ"/>
                <a:cs typeface="メイリオ"/>
              </a:rPr>
              <a:t>を</a:t>
            </a:r>
            <a:r>
              <a:rPr lang="ja-JP" altLang="en-US" b="1" dirty="0" smtClean="0">
                <a:solidFill>
                  <a:srgbClr val="1F497D"/>
                </a:solidFill>
                <a:latin typeface="メイリオ"/>
                <a:ea typeface="メイリオ"/>
                <a:cs typeface="メイリオ"/>
              </a:rPr>
              <a:t>リサーチ</a:t>
            </a:r>
            <a:endParaRPr lang="ja-JP" altLang="en-US" b="1" dirty="0">
              <a:solidFill>
                <a:srgbClr val="1F497D"/>
              </a:solidFill>
              <a:latin typeface="メイリオ"/>
              <a:ea typeface="メイリオ"/>
              <a:cs typeface="メイリオ"/>
            </a:endParaRPr>
          </a:p>
        </p:txBody>
      </p:sp>
    </p:spTree>
    <p:extLst>
      <p:ext uri="{BB962C8B-B14F-4D97-AF65-F5344CB8AC3E}">
        <p14:creationId xmlns:p14="http://schemas.microsoft.com/office/powerpoint/2010/main" val="4019272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本アイデアの成果イメージ</a:t>
            </a:r>
            <a:endParaRPr kumimoji="1" lang="ja-JP" altLang="en-US" dirty="0"/>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pPr/>
              <a:t>11</a:t>
            </a:fld>
            <a:endParaRPr kumimoji="1" lang="ja-JP" altLang="en-US" dirty="0"/>
          </a:p>
        </p:txBody>
      </p:sp>
      <p:sp>
        <p:nvSpPr>
          <p:cNvPr id="6" name="フッター プレースホルダ 5"/>
          <p:cNvSpPr>
            <a:spLocks noGrp="1"/>
          </p:cNvSpPr>
          <p:nvPr>
            <p:ph type="ftr" sz="quarter" idx="11"/>
          </p:nvPr>
        </p:nvSpPr>
        <p:spPr/>
        <p:txBody>
          <a:bodyPr/>
          <a:lstStyle/>
          <a:p>
            <a:r>
              <a:rPr kumimoji="1" lang="en-US" altLang="ja-JP" smtClean="0"/>
              <a:t>© Team Colabory.com 2015</a:t>
            </a:r>
            <a:endParaRPr kumimoji="1" lang="ja-JP" altLang="en-US" dirty="0"/>
          </a:p>
        </p:txBody>
      </p:sp>
      <p:sp>
        <p:nvSpPr>
          <p:cNvPr id="7" name="角丸四角形 6"/>
          <p:cNvSpPr/>
          <p:nvPr/>
        </p:nvSpPr>
        <p:spPr>
          <a:xfrm>
            <a:off x="457200" y="914400"/>
            <a:ext cx="8496300" cy="6096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latin typeface="メイリオ"/>
                <a:ea typeface="メイリオ"/>
                <a:cs typeface="メイリオ"/>
              </a:rPr>
              <a:t>品質維持問題により、地元の生鮮野菜は海外輸出できなかった　</a:t>
            </a:r>
            <a:endParaRPr kumimoji="1" lang="ja-JP" altLang="en-US" dirty="0">
              <a:latin typeface="メイリオ"/>
              <a:ea typeface="メイリオ"/>
              <a:cs typeface="メイリオ"/>
            </a:endParaRPr>
          </a:p>
        </p:txBody>
      </p:sp>
      <p:sp>
        <p:nvSpPr>
          <p:cNvPr id="10" name="右矢印 9"/>
          <p:cNvSpPr/>
          <p:nvPr/>
        </p:nvSpPr>
        <p:spPr>
          <a:xfrm>
            <a:off x="419100" y="1752600"/>
            <a:ext cx="533400" cy="53340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dirty="0"/>
          </a:p>
        </p:txBody>
      </p:sp>
      <p:sp>
        <p:nvSpPr>
          <p:cNvPr id="12" name="角丸四角形 11"/>
          <p:cNvSpPr/>
          <p:nvPr/>
        </p:nvSpPr>
        <p:spPr>
          <a:xfrm>
            <a:off x="419100" y="2895600"/>
            <a:ext cx="8496300" cy="6096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latin typeface="メイリオ"/>
                <a:ea typeface="メイリオ"/>
                <a:cs typeface="メイリオ"/>
              </a:rPr>
              <a:t>集中豪雨により、市街地では地下浸水がたびたび問題になっていた</a:t>
            </a:r>
          </a:p>
        </p:txBody>
      </p:sp>
      <p:sp>
        <p:nvSpPr>
          <p:cNvPr id="14" name="右矢印 13"/>
          <p:cNvSpPr/>
          <p:nvPr/>
        </p:nvSpPr>
        <p:spPr>
          <a:xfrm>
            <a:off x="381000" y="3657600"/>
            <a:ext cx="533400" cy="53340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dirty="0"/>
          </a:p>
        </p:txBody>
      </p:sp>
      <p:sp>
        <p:nvSpPr>
          <p:cNvPr id="15" name="角丸四角形 14"/>
          <p:cNvSpPr/>
          <p:nvPr/>
        </p:nvSpPr>
        <p:spPr>
          <a:xfrm>
            <a:off x="419100" y="4724400"/>
            <a:ext cx="8496300" cy="6096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latin typeface="メイリオ"/>
                <a:ea typeface="メイリオ"/>
                <a:cs typeface="メイリオ"/>
              </a:rPr>
              <a:t>建造物への風雨、落書きなどで景観が損なわれ対策費用がかかっていた</a:t>
            </a:r>
            <a:endParaRPr kumimoji="1" lang="ja-JP" altLang="en-US" dirty="0">
              <a:latin typeface="メイリオ"/>
              <a:ea typeface="メイリオ"/>
              <a:cs typeface="メイリオ"/>
            </a:endParaRPr>
          </a:p>
        </p:txBody>
      </p:sp>
      <p:sp>
        <p:nvSpPr>
          <p:cNvPr id="17" name="右矢印 16"/>
          <p:cNvSpPr/>
          <p:nvPr/>
        </p:nvSpPr>
        <p:spPr>
          <a:xfrm>
            <a:off x="381000" y="5486400"/>
            <a:ext cx="533400" cy="53340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dirty="0"/>
          </a:p>
        </p:txBody>
      </p:sp>
      <p:sp>
        <p:nvSpPr>
          <p:cNvPr id="19" name="正方形/長方形 18"/>
          <p:cNvSpPr/>
          <p:nvPr/>
        </p:nvSpPr>
        <p:spPr>
          <a:xfrm>
            <a:off x="1295400" y="3581400"/>
            <a:ext cx="7620000" cy="566054"/>
          </a:xfrm>
          <a:prstGeom prst="rect">
            <a:avLst/>
          </a:prstGeom>
          <a:solidFill>
            <a:srgbClr val="FFFFFF"/>
          </a:solidFill>
          <a:ln w="38100" cap="flat" cmpd="sng" algn="ctr">
            <a:solidFill>
              <a:schemeClr val="accent1">
                <a:shade val="95000"/>
                <a:satMod val="105000"/>
              </a:schemeClr>
            </a:solidFill>
            <a:prstDash val="solid"/>
            <a:round/>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square" lIns="216000" tIns="93600" rIns="216000" bIns="93600">
            <a:spAutoFit/>
          </a:bodyPr>
          <a:lstStyle/>
          <a:p>
            <a:r>
              <a:rPr lang="ja-JP" altLang="en-US" sz="1400" dirty="0" smtClean="0">
                <a:latin typeface="メイリオ"/>
                <a:ea typeface="メイリオ"/>
                <a:cs typeface="メイリオ"/>
              </a:rPr>
              <a:t>粕谷 太郎</a:t>
            </a:r>
            <a:r>
              <a:rPr lang="en-US" altLang="ja-JP" sz="1400" dirty="0" smtClean="0">
                <a:latin typeface="メイリオ"/>
                <a:ea typeface="メイリオ"/>
                <a:cs typeface="メイリオ"/>
              </a:rPr>
              <a:t>,</a:t>
            </a:r>
            <a:r>
              <a:rPr lang="ja-JP" altLang="en-US" sz="1400" dirty="0" smtClean="0">
                <a:latin typeface="メイリオ"/>
                <a:ea typeface="メイリオ"/>
                <a:cs typeface="メイリオ"/>
              </a:rPr>
              <a:t>「地下街における浸水防止対策について （特集 水防活動の新たな展開）」</a:t>
            </a:r>
            <a:endParaRPr lang="en-US" altLang="ja-JP" sz="1400" dirty="0" smtClean="0">
              <a:latin typeface="メイリオ"/>
              <a:ea typeface="メイリオ"/>
              <a:cs typeface="メイリオ"/>
            </a:endParaRPr>
          </a:p>
          <a:p>
            <a:r>
              <a:rPr lang="en-US" altLang="ja-JP" sz="1050" dirty="0" smtClean="0">
                <a:latin typeface="メイリオ"/>
                <a:ea typeface="メイリオ"/>
                <a:cs typeface="メイリオ"/>
              </a:rPr>
              <a:t>http://ci.nii.ac.jp/naid/40019801806</a:t>
            </a:r>
            <a:endParaRPr lang="ja-JP" altLang="en-US" sz="1050" dirty="0">
              <a:latin typeface="メイリオ"/>
              <a:ea typeface="メイリオ"/>
              <a:cs typeface="メイリオ"/>
            </a:endParaRPr>
          </a:p>
        </p:txBody>
      </p:sp>
      <p:sp>
        <p:nvSpPr>
          <p:cNvPr id="20" name="正方形/長方形 19"/>
          <p:cNvSpPr/>
          <p:nvPr/>
        </p:nvSpPr>
        <p:spPr>
          <a:xfrm>
            <a:off x="1333500" y="2286000"/>
            <a:ext cx="6477000" cy="369332"/>
          </a:xfrm>
          <a:prstGeom prst="rect">
            <a:avLst/>
          </a:prstGeom>
        </p:spPr>
        <p:txBody>
          <a:bodyPr wrap="square">
            <a:spAutoFit/>
          </a:bodyPr>
          <a:lstStyle/>
          <a:p>
            <a:r>
              <a:rPr lang="ja-JP" altLang="en-US" dirty="0" smtClean="0">
                <a:latin typeface="メイリオ"/>
                <a:ea typeface="メイリオ"/>
                <a:cs typeface="メイリオ"/>
              </a:rPr>
              <a:t>保存技術の研究成果により海外輸出が可能になった</a:t>
            </a:r>
          </a:p>
        </p:txBody>
      </p:sp>
      <p:sp>
        <p:nvSpPr>
          <p:cNvPr id="21" name="正方形/長方形 20"/>
          <p:cNvSpPr/>
          <p:nvPr/>
        </p:nvSpPr>
        <p:spPr>
          <a:xfrm>
            <a:off x="1295400" y="1638300"/>
            <a:ext cx="7620000" cy="566054"/>
          </a:xfrm>
          <a:prstGeom prst="rect">
            <a:avLst/>
          </a:prstGeom>
          <a:solidFill>
            <a:srgbClr val="FFFFFF"/>
          </a:solidFill>
          <a:ln w="38100" cap="flat" cmpd="sng" algn="ctr">
            <a:solidFill>
              <a:schemeClr val="accent1">
                <a:shade val="95000"/>
                <a:satMod val="105000"/>
              </a:schemeClr>
            </a:solidFill>
            <a:prstDash val="solid"/>
            <a:round/>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square" lIns="216000" tIns="93600" rIns="216000" bIns="93600">
            <a:spAutoFit/>
          </a:bodyPr>
          <a:lstStyle/>
          <a:p>
            <a:r>
              <a:rPr lang="ja-JP" altLang="en-US" sz="1400" dirty="0" smtClean="0">
                <a:latin typeface="メイリオ"/>
                <a:ea typeface="メイリオ"/>
                <a:cs typeface="メイリオ"/>
              </a:rPr>
              <a:t>亀谷 宏美</a:t>
            </a:r>
            <a:r>
              <a:rPr lang="en-US" altLang="ja-JP" sz="1400" dirty="0" smtClean="0">
                <a:latin typeface="メイリオ"/>
                <a:ea typeface="メイリオ"/>
                <a:cs typeface="メイリオ"/>
              </a:rPr>
              <a:t>,</a:t>
            </a:r>
            <a:r>
              <a:rPr lang="ja-JP" altLang="en-US" sz="1400" dirty="0" smtClean="0">
                <a:latin typeface="メイリオ"/>
                <a:ea typeface="メイリオ"/>
                <a:cs typeface="メイリオ"/>
              </a:rPr>
              <a:t>鵜飼 光子（北海道教育大学）「長期間保存した照射黒胡椒のラジカル」</a:t>
            </a:r>
            <a:endParaRPr lang="en-US" altLang="ja-JP" sz="1400" dirty="0" smtClean="0">
              <a:latin typeface="メイリオ"/>
              <a:ea typeface="メイリオ"/>
              <a:cs typeface="メイリオ"/>
            </a:endParaRPr>
          </a:p>
          <a:p>
            <a:r>
              <a:rPr lang="en-US" altLang="ja-JP" sz="1050" dirty="0" smtClean="0">
                <a:latin typeface="メイリオ"/>
                <a:ea typeface="メイリオ"/>
                <a:cs typeface="メイリオ"/>
              </a:rPr>
              <a:t>http://ci.nii.ac.jp/naid/130001380982</a:t>
            </a:r>
            <a:endParaRPr lang="ja-JP" altLang="en-US" sz="1050" dirty="0">
              <a:latin typeface="メイリオ"/>
              <a:ea typeface="メイリオ"/>
              <a:cs typeface="メイリオ"/>
            </a:endParaRPr>
          </a:p>
        </p:txBody>
      </p:sp>
      <p:sp>
        <p:nvSpPr>
          <p:cNvPr id="22" name="正方形/長方形 21"/>
          <p:cNvSpPr/>
          <p:nvPr/>
        </p:nvSpPr>
        <p:spPr>
          <a:xfrm>
            <a:off x="1333500" y="4177268"/>
            <a:ext cx="6477000" cy="369332"/>
          </a:xfrm>
          <a:prstGeom prst="rect">
            <a:avLst/>
          </a:prstGeom>
        </p:spPr>
        <p:txBody>
          <a:bodyPr wrap="square">
            <a:spAutoFit/>
          </a:bodyPr>
          <a:lstStyle/>
          <a:p>
            <a:r>
              <a:rPr lang="ja-JP" altLang="en-US" dirty="0" smtClean="0">
                <a:latin typeface="メイリオ"/>
                <a:ea typeface="メイリオ"/>
                <a:cs typeface="メイリオ"/>
              </a:rPr>
              <a:t>自動的に浸水を遮断する隔壁の開発によって解決</a:t>
            </a:r>
          </a:p>
        </p:txBody>
      </p:sp>
      <p:sp>
        <p:nvSpPr>
          <p:cNvPr id="23" name="正方形/長方形 22"/>
          <p:cNvSpPr/>
          <p:nvPr/>
        </p:nvSpPr>
        <p:spPr>
          <a:xfrm>
            <a:off x="1447800" y="6031468"/>
            <a:ext cx="7391400" cy="369332"/>
          </a:xfrm>
          <a:prstGeom prst="rect">
            <a:avLst/>
          </a:prstGeom>
        </p:spPr>
        <p:txBody>
          <a:bodyPr wrap="square">
            <a:spAutoFit/>
          </a:bodyPr>
          <a:lstStyle/>
          <a:p>
            <a:r>
              <a:rPr lang="ja-JP" altLang="en-US" dirty="0" smtClean="0">
                <a:latin typeface="メイリオ"/>
                <a:ea typeface="メイリオ"/>
                <a:cs typeface="メイリオ"/>
              </a:rPr>
              <a:t>防汚塗料の研究成果により景観が保たれ、対策費用も削減できた。</a:t>
            </a:r>
          </a:p>
        </p:txBody>
      </p:sp>
      <p:sp>
        <p:nvSpPr>
          <p:cNvPr id="24" name="正方形/長方形 23"/>
          <p:cNvSpPr/>
          <p:nvPr/>
        </p:nvSpPr>
        <p:spPr>
          <a:xfrm>
            <a:off x="1295400" y="5448300"/>
            <a:ext cx="7620000" cy="566054"/>
          </a:xfrm>
          <a:prstGeom prst="rect">
            <a:avLst/>
          </a:prstGeom>
          <a:solidFill>
            <a:srgbClr val="FFFFFF"/>
          </a:solidFill>
          <a:ln w="38100" cap="flat" cmpd="sng" algn="ctr">
            <a:solidFill>
              <a:schemeClr val="accent1">
                <a:shade val="95000"/>
                <a:satMod val="105000"/>
              </a:schemeClr>
            </a:solidFill>
            <a:prstDash val="solid"/>
            <a:round/>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square" lIns="216000" tIns="93600" rIns="216000" bIns="93600">
            <a:spAutoFit/>
          </a:bodyPr>
          <a:lstStyle/>
          <a:p>
            <a:r>
              <a:rPr lang="ja-JP" altLang="en-US" sz="1400" spc="-150" dirty="0" smtClean="0">
                <a:latin typeface="メイリオ"/>
                <a:ea typeface="メイリオ"/>
                <a:cs typeface="メイリオ"/>
              </a:rPr>
              <a:t>本橋 健司</a:t>
            </a:r>
            <a:r>
              <a:rPr lang="en-US" altLang="ja-JP" sz="1400" spc="-150" dirty="0" smtClean="0">
                <a:latin typeface="メイリオ"/>
                <a:ea typeface="メイリオ"/>
                <a:cs typeface="メイリオ"/>
              </a:rPr>
              <a:t>,</a:t>
            </a:r>
            <a:r>
              <a:rPr lang="ja-JP" altLang="en-US" sz="1400" spc="-150" dirty="0" smtClean="0">
                <a:latin typeface="メイリオ"/>
                <a:ea typeface="メイリオ"/>
                <a:cs typeface="メイリオ"/>
              </a:rPr>
              <a:t>「光触媒を利用した建築外装仕上げ材料の実際的な汚れ防止効果と光触媒活性との関係」</a:t>
            </a:r>
            <a:endParaRPr lang="en-US" altLang="ja-JP" sz="1400" spc="-150" dirty="0" smtClean="0">
              <a:latin typeface="メイリオ"/>
              <a:ea typeface="メイリオ"/>
              <a:cs typeface="メイリオ"/>
            </a:endParaRPr>
          </a:p>
          <a:p>
            <a:r>
              <a:rPr lang="en-US" altLang="ja-JP" sz="1050" spc="-150" dirty="0" smtClean="0">
                <a:latin typeface="メイリオ"/>
                <a:ea typeface="メイリオ"/>
                <a:cs typeface="メイリオ"/>
              </a:rPr>
              <a:t>https://kaken.nii.ac.jp/d/p/14050103.ja.html</a:t>
            </a:r>
            <a:endParaRPr lang="ja-JP" altLang="en-US" sz="1050" spc="-150" dirty="0">
              <a:latin typeface="メイリオ"/>
              <a:ea typeface="メイリオ"/>
              <a:cs typeface="メイリオ"/>
            </a:endParaRPr>
          </a:p>
        </p:txBody>
      </p:sp>
      <p:pic>
        <p:nvPicPr>
          <p:cNvPr id="18" name="図 17" descr="ピカリン3 (Unicode エンコードの競合).png"/>
          <p:cNvPicPr>
            <a:picLocks noChangeAspect="1"/>
          </p:cNvPicPr>
          <p:nvPr/>
        </p:nvPicPr>
        <p:blipFill>
          <a:blip r:embed="rId2"/>
          <a:stretch>
            <a:fillRect/>
          </a:stretch>
        </p:blipFill>
        <p:spPr>
          <a:xfrm>
            <a:off x="894268" y="1676400"/>
            <a:ext cx="477332" cy="685800"/>
          </a:xfrm>
          <a:prstGeom prst="rect">
            <a:avLst/>
          </a:prstGeom>
        </p:spPr>
      </p:pic>
      <p:pic>
        <p:nvPicPr>
          <p:cNvPr id="25" name="図 24" descr="モヤリン.png"/>
          <p:cNvPicPr>
            <a:picLocks noChangeAspect="1"/>
          </p:cNvPicPr>
          <p:nvPr/>
        </p:nvPicPr>
        <p:blipFill>
          <a:blip r:embed="rId3"/>
          <a:stretch>
            <a:fillRect/>
          </a:stretch>
        </p:blipFill>
        <p:spPr>
          <a:xfrm>
            <a:off x="8382000" y="838200"/>
            <a:ext cx="513924" cy="685800"/>
          </a:xfrm>
          <a:prstGeom prst="rect">
            <a:avLst/>
          </a:prstGeom>
        </p:spPr>
      </p:pic>
      <p:pic>
        <p:nvPicPr>
          <p:cNvPr id="26" name="図 25" descr="モヤリン.png"/>
          <p:cNvPicPr>
            <a:picLocks noChangeAspect="1"/>
          </p:cNvPicPr>
          <p:nvPr/>
        </p:nvPicPr>
        <p:blipFill>
          <a:blip r:embed="rId3"/>
          <a:stretch>
            <a:fillRect/>
          </a:stretch>
        </p:blipFill>
        <p:spPr>
          <a:xfrm>
            <a:off x="8382000" y="2819400"/>
            <a:ext cx="513924" cy="685800"/>
          </a:xfrm>
          <a:prstGeom prst="rect">
            <a:avLst/>
          </a:prstGeom>
        </p:spPr>
      </p:pic>
      <p:pic>
        <p:nvPicPr>
          <p:cNvPr id="27" name="図 26" descr="モヤリン.png"/>
          <p:cNvPicPr>
            <a:picLocks noChangeAspect="1"/>
          </p:cNvPicPr>
          <p:nvPr/>
        </p:nvPicPr>
        <p:blipFill>
          <a:blip r:embed="rId3"/>
          <a:stretch>
            <a:fillRect/>
          </a:stretch>
        </p:blipFill>
        <p:spPr>
          <a:xfrm>
            <a:off x="8382000" y="4724400"/>
            <a:ext cx="513924" cy="685800"/>
          </a:xfrm>
          <a:prstGeom prst="rect">
            <a:avLst/>
          </a:prstGeom>
        </p:spPr>
      </p:pic>
      <p:pic>
        <p:nvPicPr>
          <p:cNvPr id="28" name="図 27" descr="ピカリン3 (Unicode エンコードの競合).png"/>
          <p:cNvPicPr>
            <a:picLocks noChangeAspect="1"/>
          </p:cNvPicPr>
          <p:nvPr/>
        </p:nvPicPr>
        <p:blipFill>
          <a:blip r:embed="rId2"/>
          <a:stretch>
            <a:fillRect/>
          </a:stretch>
        </p:blipFill>
        <p:spPr>
          <a:xfrm>
            <a:off x="894268" y="3657600"/>
            <a:ext cx="477332" cy="685800"/>
          </a:xfrm>
          <a:prstGeom prst="rect">
            <a:avLst/>
          </a:prstGeom>
        </p:spPr>
      </p:pic>
      <p:pic>
        <p:nvPicPr>
          <p:cNvPr id="29" name="図 28" descr="ピカリン3 (Unicode エンコードの競合).png"/>
          <p:cNvPicPr>
            <a:picLocks noChangeAspect="1"/>
          </p:cNvPicPr>
          <p:nvPr/>
        </p:nvPicPr>
        <p:blipFill>
          <a:blip r:embed="rId2"/>
          <a:stretch>
            <a:fillRect/>
          </a:stretch>
        </p:blipFill>
        <p:spPr>
          <a:xfrm>
            <a:off x="894268" y="5486400"/>
            <a:ext cx="477332" cy="685800"/>
          </a:xfrm>
          <a:prstGeom prst="rect">
            <a:avLst/>
          </a:prstGeom>
        </p:spPr>
      </p:pic>
    </p:spTree>
    <p:extLst>
      <p:ext uri="{BB962C8B-B14F-4D97-AF65-F5344CB8AC3E}">
        <p14:creationId xmlns:p14="http://schemas.microsoft.com/office/powerpoint/2010/main" val="18035115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必要となるデータ</a:t>
            </a:r>
            <a:endParaRPr kumimoji="1" lang="ja-JP" altLang="en-US" dirty="0"/>
          </a:p>
        </p:txBody>
      </p:sp>
      <p:sp>
        <p:nvSpPr>
          <p:cNvPr id="3" name="コンテンツ プレースホルダー 2"/>
          <p:cNvSpPr>
            <a:spLocks noGrp="1"/>
          </p:cNvSpPr>
          <p:nvPr>
            <p:ph idx="1"/>
          </p:nvPr>
        </p:nvSpPr>
        <p:spPr>
          <a:xfrm>
            <a:off x="251520" y="838200"/>
            <a:ext cx="8640960" cy="4724400"/>
          </a:xfrm>
        </p:spPr>
        <p:txBody>
          <a:bodyPr wrap="square">
            <a:noAutofit/>
          </a:bodyPr>
          <a:lstStyle/>
          <a:p>
            <a:pPr marL="0" indent="0">
              <a:buNone/>
            </a:pPr>
            <a:r>
              <a:rPr lang="ja-JP" altLang="en-US" sz="1600" dirty="0" smtClean="0"/>
              <a:t>■ 研究者・論文データ</a:t>
            </a:r>
          </a:p>
          <a:p>
            <a:pPr marL="0" indent="0">
              <a:buNone/>
            </a:pPr>
            <a:r>
              <a:rPr lang="en-US" altLang="ja-JP" sz="1400" dirty="0" err="1" smtClean="0"/>
              <a:t>CiNii</a:t>
            </a:r>
            <a:r>
              <a:rPr lang="en-US" altLang="ja-JP" sz="1400" baseline="30000" dirty="0" smtClean="0"/>
              <a:t>*1</a:t>
            </a:r>
            <a:r>
              <a:rPr lang="ja-JP" altLang="en-US" sz="1400" dirty="0" smtClean="0"/>
              <a:t>、</a:t>
            </a:r>
            <a:r>
              <a:rPr lang="en-US" altLang="ja-JP" sz="1400" dirty="0" smtClean="0"/>
              <a:t>J-GLOBAL</a:t>
            </a:r>
            <a:r>
              <a:rPr lang="en-US" altLang="ja-JP" sz="1400" baseline="30000" dirty="0" smtClean="0"/>
              <a:t>*2</a:t>
            </a:r>
            <a:r>
              <a:rPr lang="ja-JP" altLang="en-US" sz="1400" dirty="0" smtClean="0"/>
              <a:t>、</a:t>
            </a:r>
            <a:r>
              <a:rPr lang="en-US" altLang="ja-JP" sz="1400" dirty="0" smtClean="0"/>
              <a:t>J-STAGE</a:t>
            </a:r>
            <a:r>
              <a:rPr lang="en-US" altLang="ja-JP" sz="1400" baseline="30000" dirty="0" smtClean="0"/>
              <a:t>*3</a:t>
            </a:r>
            <a:r>
              <a:rPr lang="ja-JP" altLang="en-US" sz="1400" dirty="0" smtClean="0"/>
              <a:t>、</a:t>
            </a:r>
            <a:r>
              <a:rPr lang="en-US" altLang="ja-JP" sz="1400" dirty="0" err="1" smtClean="0"/>
              <a:t>researchmap</a:t>
            </a:r>
            <a:r>
              <a:rPr lang="en-US" altLang="ja-JP" sz="1400" baseline="30000" dirty="0" smtClean="0"/>
              <a:t>*4 </a:t>
            </a:r>
            <a:r>
              <a:rPr lang="ja-JP" altLang="en-US" sz="1400" dirty="0" smtClean="0"/>
              <a:t>など</a:t>
            </a:r>
            <a:r>
              <a:rPr lang="ja-JP" altLang="en-US" sz="1400" dirty="0"/>
              <a:t>の既存のデータベース資産を活用する</a:t>
            </a:r>
            <a:r>
              <a:rPr lang="ja-JP" altLang="en-US" sz="1400" dirty="0" smtClean="0"/>
              <a:t>。</a:t>
            </a:r>
            <a:endParaRPr lang="en-US" altLang="ja-JP" sz="1400" dirty="0" smtClean="0"/>
          </a:p>
          <a:p>
            <a:pPr marL="0" indent="0">
              <a:buNone/>
            </a:pPr>
            <a:r>
              <a:rPr lang="ja-JP" altLang="en-US" sz="1400" dirty="0" smtClean="0"/>
              <a:t>研究</a:t>
            </a:r>
            <a:r>
              <a:rPr lang="ja-JP" altLang="en-US" sz="1400" dirty="0"/>
              <a:t>成果は、自治体担当者や地域住民に理解しやすい形で提示する必要があるため、ホームページや</a:t>
            </a:r>
            <a:r>
              <a:rPr lang="en-US" altLang="ja-JP" sz="1400" dirty="0" smtClean="0"/>
              <a:t>YouTube</a:t>
            </a:r>
            <a:r>
              <a:rPr lang="ja-JP" altLang="en-US" sz="1400" dirty="0" smtClean="0"/>
              <a:t>に</a:t>
            </a:r>
            <a:r>
              <a:rPr lang="ja-JP" altLang="en-US" sz="1400" dirty="0"/>
              <a:t>掲載された動画などの情報を付加してもよい。これらの付加情報は、</a:t>
            </a:r>
            <a:r>
              <a:rPr lang="ja-JP" altLang="en-US" sz="1400" dirty="0" smtClean="0"/>
              <a:t>オンラインサービス上</a:t>
            </a:r>
            <a:r>
              <a:rPr lang="ja-JP" altLang="en-US" sz="1400" dirty="0"/>
              <a:t>で研究者自身</a:t>
            </a:r>
            <a:r>
              <a:rPr lang="ja-JP" altLang="en-US" sz="1400" dirty="0" smtClean="0"/>
              <a:t>に編集・登録</a:t>
            </a:r>
            <a:r>
              <a:rPr lang="ja-JP" altLang="en-US" sz="1400" dirty="0"/>
              <a:t>してもらうなど</a:t>
            </a:r>
            <a:r>
              <a:rPr lang="ja-JP" altLang="en-US" sz="1400" dirty="0" smtClean="0"/>
              <a:t>の</a:t>
            </a:r>
            <a:r>
              <a:rPr lang="en-US" altLang="ja-JP" sz="1400" dirty="0" smtClean="0"/>
              <a:t>Wikipedia</a:t>
            </a:r>
            <a:r>
              <a:rPr lang="ja-JP" altLang="en-US" sz="1400" dirty="0" smtClean="0"/>
              <a:t>的手段</a:t>
            </a:r>
            <a:r>
              <a:rPr lang="ja-JP" altLang="en-US" sz="1400" dirty="0"/>
              <a:t>に</a:t>
            </a:r>
            <a:r>
              <a:rPr lang="ja-JP" altLang="en-US" sz="1400" dirty="0" smtClean="0"/>
              <a:t>より拡充する</a:t>
            </a:r>
            <a:r>
              <a:rPr lang="ja-JP" altLang="en-US" sz="1400" dirty="0"/>
              <a:t>ことができる</a:t>
            </a:r>
            <a:r>
              <a:rPr lang="ja-JP" altLang="en-US" sz="1400" dirty="0" smtClean="0"/>
              <a:t>。</a:t>
            </a:r>
            <a:endParaRPr lang="en-US" altLang="ja-JP" sz="1400" dirty="0" smtClean="0"/>
          </a:p>
          <a:p>
            <a:pPr marL="0" indent="0">
              <a:buNone/>
            </a:pPr>
            <a:endParaRPr lang="en-US" altLang="ja-JP" sz="1400" dirty="0" smtClean="0"/>
          </a:p>
          <a:p>
            <a:pPr marL="0" indent="0">
              <a:buNone/>
            </a:pPr>
            <a:r>
              <a:rPr lang="ja-JP" altLang="en-US" sz="1600" dirty="0" smtClean="0"/>
              <a:t>■</a:t>
            </a:r>
            <a:r>
              <a:rPr lang="en-US" altLang="ja-JP" sz="1600" dirty="0" smtClean="0"/>
              <a:t> </a:t>
            </a:r>
            <a:r>
              <a:rPr lang="ja-JP" altLang="en-US" sz="1600" dirty="0" smtClean="0"/>
              <a:t>研究助成金の採択情報データ</a:t>
            </a:r>
            <a:endParaRPr lang="en-US" altLang="ja-JP" sz="1600" dirty="0" smtClean="0"/>
          </a:p>
          <a:p>
            <a:pPr marL="0" indent="0">
              <a:buNone/>
            </a:pPr>
            <a:r>
              <a:rPr lang="en-US" altLang="ja-JP" sz="1400" dirty="0" smtClean="0"/>
              <a:t>KAKEN</a:t>
            </a:r>
            <a:r>
              <a:rPr lang="en-US" altLang="ja-JP" sz="1400" baseline="30000" dirty="0" smtClean="0"/>
              <a:t>*5</a:t>
            </a:r>
            <a:r>
              <a:rPr lang="ja-JP" altLang="en-US" sz="1400" dirty="0" smtClean="0"/>
              <a:t>などの公的機関の助成金採択研究課題データ、民間助成団体の採択課題データはコラボリー／</a:t>
            </a:r>
            <a:r>
              <a:rPr lang="en-US" altLang="ja-JP" sz="1400" dirty="0" smtClean="0"/>
              <a:t>Grants</a:t>
            </a:r>
            <a:r>
              <a:rPr lang="ja-JP" altLang="en-US" sz="1400" dirty="0" smtClean="0"/>
              <a:t>（研究助成）</a:t>
            </a:r>
            <a:r>
              <a:rPr lang="en-US" altLang="ja-JP" sz="1400" baseline="30000" dirty="0" smtClean="0"/>
              <a:t>*6</a:t>
            </a:r>
            <a:r>
              <a:rPr lang="ja-JP" altLang="en-US" sz="1400" dirty="0" smtClean="0"/>
              <a:t>などの既存</a:t>
            </a:r>
            <a:r>
              <a:rPr lang="ja-JP" altLang="en-US" sz="1400" dirty="0"/>
              <a:t>のデータベース資産を活用する</a:t>
            </a:r>
            <a:r>
              <a:rPr lang="ja-JP" altLang="en-US" sz="1400" dirty="0" smtClean="0"/>
              <a:t>。助成金の獲得実績は、その研究者の研究実績との関連があるため、地域課題の解決する能力の目安として利用できる。</a:t>
            </a:r>
            <a:endParaRPr lang="en-US" altLang="ja-JP" sz="1400" dirty="0" smtClean="0"/>
          </a:p>
          <a:p>
            <a:pPr marL="0" indent="0">
              <a:buNone/>
            </a:pPr>
            <a:endParaRPr lang="en-US" altLang="ja-JP" sz="1400" dirty="0" smtClean="0"/>
          </a:p>
          <a:p>
            <a:pPr marL="0" indent="0">
              <a:buNone/>
            </a:pPr>
            <a:r>
              <a:rPr lang="ja-JP" altLang="en-US" sz="1600" dirty="0" smtClean="0"/>
              <a:t>■</a:t>
            </a:r>
            <a:r>
              <a:rPr lang="en-US" altLang="ja-JP" sz="1600" dirty="0" smtClean="0"/>
              <a:t> </a:t>
            </a:r>
            <a:r>
              <a:rPr lang="ja-JP" altLang="en-US" sz="1600" dirty="0" smtClean="0"/>
              <a:t>地域</a:t>
            </a:r>
            <a:r>
              <a:rPr lang="ja-JP" altLang="en-US" sz="1600" dirty="0"/>
              <a:t>課題</a:t>
            </a:r>
            <a:r>
              <a:rPr lang="ja-JP" altLang="en-US" sz="1600" dirty="0" smtClean="0"/>
              <a:t>情報データ</a:t>
            </a:r>
          </a:p>
          <a:p>
            <a:pPr marL="0" indent="0">
              <a:buNone/>
            </a:pPr>
            <a:r>
              <a:rPr lang="ja-JP" altLang="en-US" sz="1400" dirty="0" smtClean="0"/>
              <a:t>「</a:t>
            </a:r>
            <a:r>
              <a:rPr lang="ja-JP" altLang="en-US" sz="1400" dirty="0"/>
              <a:t>課題タイトル」、「概要」、「地域・空間情報」、「課題分類」、「シソーラス用語」、「関連課題」などの情報を収録する。現時点では、整理された地域課題情報は存在しないため、新たに収集・整備する必要がある。課題情報の収集に関しては、各自治体の事業計画（課題解決の実施のために事業化する場合が多いため）から抽出する、自治体や地域住民から課題情報を提供してもらう、などの方法が考えられる。本データを整備する際の工夫点としては、論文などの研究成果とリンクするため、論文データベースに収録されている「シソーラス用語」や「分類コード」などの付与を検討する。</a:t>
            </a:r>
            <a:endParaRPr kumimoji="1" lang="ja-JP" altLang="en-US" sz="1400" dirty="0"/>
          </a:p>
        </p:txBody>
      </p:sp>
      <p:sp>
        <p:nvSpPr>
          <p:cNvPr id="4" name="テキスト ボックス 3"/>
          <p:cNvSpPr txBox="1"/>
          <p:nvPr/>
        </p:nvSpPr>
        <p:spPr>
          <a:xfrm>
            <a:off x="304800" y="5410200"/>
            <a:ext cx="8763000" cy="1061829"/>
          </a:xfrm>
          <a:prstGeom prst="rect">
            <a:avLst/>
          </a:prstGeom>
          <a:noFill/>
        </p:spPr>
        <p:txBody>
          <a:bodyPr wrap="square" rtlCol="0">
            <a:spAutoFit/>
          </a:bodyPr>
          <a:lstStyle/>
          <a:p>
            <a:r>
              <a:rPr kumimoji="1" lang="en-US" altLang="ja-JP" sz="900" dirty="0" smtClean="0">
                <a:latin typeface="メイリオ"/>
                <a:ea typeface="メイリオ"/>
                <a:cs typeface="メイリオ"/>
              </a:rPr>
              <a:t>*1</a:t>
            </a:r>
            <a:r>
              <a:rPr kumimoji="1" lang="ja-JP" altLang="en-US" sz="900" dirty="0" smtClean="0">
                <a:latin typeface="メイリオ"/>
                <a:ea typeface="メイリオ"/>
                <a:cs typeface="メイリオ"/>
              </a:rPr>
              <a:t>　</a:t>
            </a:r>
            <a:r>
              <a:rPr lang="ja-JP" altLang="en-US" sz="900" dirty="0" smtClean="0">
                <a:latin typeface="メイリオ"/>
                <a:ea typeface="メイリオ"/>
                <a:cs typeface="メイリオ"/>
              </a:rPr>
              <a:t>国立情報学研究所提供。論文や図書・雑誌などの学術情報が検索できるデータベースサービス。</a:t>
            </a:r>
            <a:endParaRPr lang="en-US" altLang="ja-JP" sz="900" dirty="0" smtClean="0">
              <a:latin typeface="メイリオ"/>
              <a:ea typeface="メイリオ"/>
              <a:cs typeface="メイリオ"/>
            </a:endParaRPr>
          </a:p>
          <a:p>
            <a:r>
              <a:rPr kumimoji="1" lang="en-US" altLang="ja-JP" sz="900" dirty="0" smtClean="0">
                <a:latin typeface="メイリオ"/>
                <a:ea typeface="メイリオ"/>
                <a:cs typeface="メイリオ"/>
              </a:rPr>
              <a:t>*2</a:t>
            </a:r>
            <a:r>
              <a:rPr kumimoji="1" lang="ja-JP" altLang="en-US" sz="900" dirty="0" smtClean="0">
                <a:latin typeface="メイリオ"/>
                <a:ea typeface="メイリオ"/>
                <a:cs typeface="メイリオ"/>
              </a:rPr>
              <a:t>　科学技術振興機構提供。</a:t>
            </a:r>
            <a:r>
              <a:rPr lang="zh-TW" altLang="en-US" sz="900" dirty="0" smtClean="0">
                <a:latin typeface="メイリオ"/>
                <a:ea typeface="メイリオ"/>
                <a:cs typeface="メイリオ"/>
              </a:rPr>
              <a:t>科学</a:t>
            </a:r>
            <a:r>
              <a:rPr lang="zh-TW" altLang="en-US" sz="900" dirty="0">
                <a:latin typeface="メイリオ"/>
                <a:ea typeface="メイリオ"/>
                <a:cs typeface="メイリオ"/>
              </a:rPr>
              <a:t>技術</a:t>
            </a:r>
            <a:r>
              <a:rPr lang="zh-TW" altLang="en-US" sz="900" dirty="0" smtClean="0">
                <a:latin typeface="メイリオ"/>
                <a:ea typeface="メイリオ"/>
                <a:cs typeface="メイリオ"/>
              </a:rPr>
              <a:t>情報</a:t>
            </a:r>
            <a:r>
              <a:rPr lang="ja-JP" altLang="en-US" sz="900" dirty="0" smtClean="0">
                <a:latin typeface="メイリオ"/>
                <a:ea typeface="メイリオ"/>
                <a:cs typeface="メイリオ"/>
              </a:rPr>
              <a:t>の検索サービス</a:t>
            </a:r>
            <a:r>
              <a:rPr lang="en-US" altLang="ja-JP" sz="900" dirty="0" smtClean="0">
                <a:latin typeface="メイリオ"/>
                <a:ea typeface="メイリオ"/>
                <a:cs typeface="メイリオ"/>
              </a:rPr>
              <a:t>(API</a:t>
            </a:r>
            <a:r>
              <a:rPr lang="ja-JP" altLang="en-US" sz="900" dirty="0" smtClean="0">
                <a:latin typeface="メイリオ"/>
                <a:ea typeface="メイリオ"/>
                <a:cs typeface="メイリオ"/>
              </a:rPr>
              <a:t>提供あり</a:t>
            </a:r>
            <a:r>
              <a:rPr lang="en-US" altLang="ja-JP" sz="900" dirty="0" smtClean="0">
                <a:latin typeface="メイリオ"/>
                <a:ea typeface="メイリオ"/>
                <a:cs typeface="メイリオ"/>
              </a:rPr>
              <a:t>)</a:t>
            </a:r>
          </a:p>
          <a:p>
            <a:r>
              <a:rPr kumimoji="1" lang="en-US" altLang="ja-JP" sz="900" dirty="0" smtClean="0">
                <a:latin typeface="メイリオ"/>
                <a:ea typeface="メイリオ"/>
                <a:cs typeface="メイリオ"/>
              </a:rPr>
              <a:t>*3</a:t>
            </a:r>
            <a:r>
              <a:rPr kumimoji="1" lang="ja-JP" altLang="en-US" sz="900" dirty="0" smtClean="0">
                <a:latin typeface="メイリオ"/>
                <a:ea typeface="メイリオ"/>
                <a:cs typeface="メイリオ"/>
              </a:rPr>
              <a:t>　</a:t>
            </a:r>
            <a:r>
              <a:rPr lang="ja-JP" altLang="en-US" sz="900" dirty="0" smtClean="0">
                <a:latin typeface="メイリオ"/>
                <a:ea typeface="メイリオ"/>
                <a:cs typeface="メイリオ"/>
              </a:rPr>
              <a:t>科学技術振興機構提供。</a:t>
            </a:r>
            <a:r>
              <a:rPr lang="zh-TW" altLang="en-US" sz="900" dirty="0" smtClean="0">
                <a:latin typeface="メイリオ"/>
                <a:ea typeface="メイリオ"/>
                <a:cs typeface="メイリオ"/>
              </a:rPr>
              <a:t>科学技術情報</a:t>
            </a:r>
            <a:r>
              <a:rPr lang="ja-JP" altLang="en-US" sz="900" dirty="0" smtClean="0">
                <a:latin typeface="メイリオ"/>
                <a:ea typeface="メイリオ"/>
                <a:cs typeface="メイリオ"/>
              </a:rPr>
              <a:t>発信・流通総合プラットフォーム</a:t>
            </a:r>
            <a:r>
              <a:rPr lang="en-US" altLang="ja-JP" sz="900" dirty="0" smtClean="0">
                <a:latin typeface="メイリオ"/>
                <a:ea typeface="メイリオ"/>
                <a:cs typeface="メイリオ"/>
              </a:rPr>
              <a:t>(API</a:t>
            </a:r>
            <a:r>
              <a:rPr lang="ja-JP" altLang="en-US" sz="900" dirty="0" smtClean="0">
                <a:latin typeface="メイリオ"/>
                <a:ea typeface="メイリオ"/>
                <a:cs typeface="メイリオ"/>
              </a:rPr>
              <a:t>提供あり</a:t>
            </a:r>
            <a:r>
              <a:rPr lang="en-US" altLang="ja-JP" sz="900" dirty="0" smtClean="0">
                <a:latin typeface="メイリオ"/>
                <a:ea typeface="メイリオ"/>
                <a:cs typeface="メイリオ"/>
              </a:rPr>
              <a:t>)</a:t>
            </a:r>
          </a:p>
          <a:p>
            <a:r>
              <a:rPr lang="en-US" altLang="ja-JP" sz="900" dirty="0" smtClean="0">
                <a:latin typeface="メイリオ"/>
                <a:ea typeface="メイリオ"/>
                <a:cs typeface="メイリオ"/>
              </a:rPr>
              <a:t>*4</a:t>
            </a:r>
            <a:r>
              <a:rPr lang="ja-JP" altLang="en-US" sz="900" dirty="0" smtClean="0">
                <a:latin typeface="メイリオ"/>
                <a:ea typeface="メイリオ"/>
                <a:cs typeface="メイリオ"/>
              </a:rPr>
              <a:t>　</a:t>
            </a:r>
            <a:r>
              <a:rPr lang="zh-CN" altLang="en-US" sz="900" dirty="0" smtClean="0">
                <a:latin typeface="メイリオ"/>
                <a:ea typeface="メイリオ"/>
                <a:cs typeface="メイリオ"/>
              </a:rPr>
              <a:t>国立情報学研究所</a:t>
            </a:r>
            <a:r>
              <a:rPr lang="ja-JP" altLang="en-US" sz="900" dirty="0" smtClean="0">
                <a:latin typeface="メイリオ"/>
                <a:ea typeface="メイリオ"/>
                <a:cs typeface="メイリオ"/>
              </a:rPr>
              <a:t>提供。研究者のプロフィール（経歴・論文リスト等）の管理を支援するサービス</a:t>
            </a:r>
            <a:r>
              <a:rPr lang="en-US" altLang="ja-JP" sz="900" dirty="0" smtClean="0">
                <a:latin typeface="メイリオ"/>
                <a:ea typeface="メイリオ"/>
                <a:cs typeface="メイリオ"/>
              </a:rPr>
              <a:t>(API</a:t>
            </a:r>
            <a:r>
              <a:rPr lang="ja-JP" altLang="en-US" sz="900" dirty="0" smtClean="0">
                <a:latin typeface="メイリオ"/>
                <a:ea typeface="メイリオ"/>
                <a:cs typeface="メイリオ"/>
              </a:rPr>
              <a:t>提供あり</a:t>
            </a:r>
            <a:r>
              <a:rPr lang="en-US" altLang="ja-JP" sz="900" dirty="0" smtClean="0">
                <a:latin typeface="メイリオ"/>
                <a:ea typeface="メイリオ"/>
                <a:cs typeface="メイリオ"/>
              </a:rPr>
              <a:t>)</a:t>
            </a:r>
          </a:p>
          <a:p>
            <a:r>
              <a:rPr lang="en-US" altLang="ja-JP" sz="900" dirty="0" smtClean="0">
                <a:latin typeface="メイリオ"/>
                <a:ea typeface="メイリオ"/>
                <a:cs typeface="メイリオ"/>
              </a:rPr>
              <a:t>*5</a:t>
            </a:r>
            <a:r>
              <a:rPr lang="ja-JP" altLang="en-US" sz="900" dirty="0" smtClean="0">
                <a:latin typeface="メイリオ"/>
                <a:ea typeface="メイリオ"/>
                <a:cs typeface="メイリオ"/>
              </a:rPr>
              <a:t>　</a:t>
            </a:r>
            <a:r>
              <a:rPr lang="zh-CN" altLang="en-US" sz="900" dirty="0" smtClean="0">
                <a:latin typeface="メイリオ"/>
                <a:ea typeface="メイリオ"/>
                <a:cs typeface="メイリオ"/>
              </a:rPr>
              <a:t>国立情報学研究所</a:t>
            </a:r>
            <a:r>
              <a:rPr lang="ja-JP" altLang="en-US" sz="900" dirty="0" smtClean="0">
                <a:latin typeface="メイリオ"/>
                <a:ea typeface="メイリオ"/>
                <a:cs typeface="メイリオ"/>
              </a:rPr>
              <a:t>提供。文部科学省および日本学術振興会が交付する科学研究費補助金により行われた研究の採択課題と研究成果報告書、</a:t>
            </a:r>
            <a:endParaRPr lang="en-US" altLang="ja-JP" sz="900" dirty="0" smtClean="0">
              <a:latin typeface="メイリオ"/>
              <a:ea typeface="メイリオ"/>
              <a:cs typeface="メイリオ"/>
            </a:endParaRPr>
          </a:p>
          <a:p>
            <a:r>
              <a:rPr lang="ja-JP" altLang="ja-JP" sz="900" dirty="0" smtClean="0">
                <a:latin typeface="メイリオ"/>
                <a:ea typeface="メイリオ"/>
                <a:cs typeface="メイリオ"/>
              </a:rPr>
              <a:t>　</a:t>
            </a:r>
            <a:r>
              <a:rPr lang="ja-JP" altLang="en-US" sz="900" dirty="0" smtClean="0">
                <a:latin typeface="メイリオ"/>
                <a:ea typeface="メイリオ"/>
                <a:cs typeface="メイリオ"/>
              </a:rPr>
              <a:t>　</a:t>
            </a:r>
            <a:r>
              <a:rPr lang="en-US" altLang="ja-JP" sz="900" dirty="0" smtClean="0">
                <a:latin typeface="メイリオ"/>
                <a:ea typeface="メイリオ"/>
                <a:cs typeface="メイリオ"/>
              </a:rPr>
              <a:t> </a:t>
            </a:r>
            <a:r>
              <a:rPr lang="ja-JP" altLang="en-US" sz="900" dirty="0" smtClean="0">
                <a:latin typeface="メイリオ"/>
                <a:ea typeface="メイリオ"/>
                <a:cs typeface="メイリオ"/>
              </a:rPr>
              <a:t>研究成果概要などを閲覧できるデータベース</a:t>
            </a:r>
            <a:endParaRPr lang="en-US" altLang="ja-JP" sz="900" dirty="0" smtClean="0">
              <a:latin typeface="メイリオ"/>
              <a:ea typeface="メイリオ"/>
              <a:cs typeface="メイリオ"/>
            </a:endParaRPr>
          </a:p>
          <a:p>
            <a:r>
              <a:rPr lang="en-US" altLang="en-US" sz="900" dirty="0" smtClean="0">
                <a:latin typeface="メイリオ"/>
                <a:ea typeface="メイリオ"/>
                <a:cs typeface="メイリオ"/>
              </a:rPr>
              <a:t>*6</a:t>
            </a:r>
            <a:r>
              <a:rPr lang="ja-JP" altLang="en-US" sz="900" dirty="0" smtClean="0">
                <a:latin typeface="メイリオ"/>
                <a:ea typeface="メイリオ"/>
                <a:cs typeface="メイリオ"/>
              </a:rPr>
              <a:t>　株式会社ジー・サーチ提供。民間／公的／地方自治体の研究助成公募情報と採択課題データを提供している。</a:t>
            </a:r>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12</a:t>
            </a:fld>
            <a:endParaRPr kumimoji="1" lang="ja-JP" altLang="en-US" dirty="0"/>
          </a:p>
        </p:txBody>
      </p:sp>
      <p:sp>
        <p:nvSpPr>
          <p:cNvPr id="8" name="フッター プレースホルダ 7"/>
          <p:cNvSpPr>
            <a:spLocks noGrp="1"/>
          </p:cNvSpPr>
          <p:nvPr>
            <p:ph type="ftr" sz="quarter" idx="11"/>
          </p:nvPr>
        </p:nvSpPr>
        <p:spPr/>
        <p:txBody>
          <a:bodyPr/>
          <a:lstStyle/>
          <a:p>
            <a:r>
              <a:rPr kumimoji="1" lang="en-US" altLang="ja-JP" smtClean="0"/>
              <a:t>© Team Colabory.com 2015</a:t>
            </a:r>
            <a:endParaRPr kumimoji="1" lang="ja-JP" altLang="en-US" dirty="0"/>
          </a:p>
        </p:txBody>
      </p:sp>
    </p:spTree>
    <p:extLst>
      <p:ext uri="{BB962C8B-B14F-4D97-AF65-F5344CB8AC3E}">
        <p14:creationId xmlns:p14="http://schemas.microsoft.com/office/powerpoint/2010/main" val="39596111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p:cNvSpPr/>
          <p:nvPr/>
        </p:nvSpPr>
        <p:spPr>
          <a:xfrm>
            <a:off x="1464589" y="1621244"/>
            <a:ext cx="6362889" cy="34079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a:ea typeface="メイリオ"/>
              <a:cs typeface="メイリオ"/>
            </a:endParaRPr>
          </a:p>
        </p:txBody>
      </p:sp>
      <p:sp>
        <p:nvSpPr>
          <p:cNvPr id="69" name="四角形吹き出し 68"/>
          <p:cNvSpPr/>
          <p:nvPr/>
        </p:nvSpPr>
        <p:spPr>
          <a:xfrm>
            <a:off x="6400800" y="838200"/>
            <a:ext cx="2057400" cy="685800"/>
          </a:xfrm>
          <a:prstGeom prst="wedgeRectCallout">
            <a:avLst>
              <a:gd name="adj1" fmla="val -63731"/>
              <a:gd name="adj2" fmla="val 138578"/>
            </a:avLst>
          </a:prstGeom>
          <a:solidFill>
            <a:srgbClr val="FFFF99"/>
          </a:solidFill>
          <a:ln w="15875" cap="flat" cmpd="sng" algn="ctr">
            <a:solidFill>
              <a:srgbClr val="F79646"/>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ja-JP" sz="900" dirty="0" smtClean="0">
                <a:solidFill>
                  <a:prstClr val="black"/>
                </a:solidFill>
                <a:latin typeface="メイリオ"/>
                <a:ea typeface="メイリオ"/>
                <a:cs typeface="メイリオ"/>
              </a:rPr>
              <a:t>Yahoo! JAPAN </a:t>
            </a:r>
            <a:r>
              <a:rPr lang="ja-JP" altLang="en-US" sz="900" dirty="0" smtClean="0">
                <a:solidFill>
                  <a:prstClr val="black"/>
                </a:solidFill>
                <a:latin typeface="メイリオ"/>
                <a:ea typeface="メイリオ"/>
                <a:cs typeface="メイリオ"/>
              </a:rPr>
              <a:t>テキスト解析</a:t>
            </a:r>
            <a:r>
              <a:rPr lang="en-US" altLang="ja-JP" sz="900" dirty="0" smtClean="0">
                <a:solidFill>
                  <a:prstClr val="black"/>
                </a:solidFill>
                <a:latin typeface="メイリオ"/>
                <a:ea typeface="メイリオ"/>
                <a:cs typeface="メイリオ"/>
              </a:rPr>
              <a:t> Web API </a:t>
            </a:r>
            <a:r>
              <a:rPr lang="ja-JP" altLang="en-US" sz="900" dirty="0" smtClean="0">
                <a:solidFill>
                  <a:prstClr val="black"/>
                </a:solidFill>
                <a:latin typeface="メイリオ"/>
                <a:ea typeface="メイリオ"/>
                <a:cs typeface="メイリオ"/>
              </a:rPr>
              <a:t>を活用、地域課題データ中の</a:t>
            </a:r>
            <a:r>
              <a:rPr lang="ja-JP" altLang="en-US" sz="900" dirty="0" smtClean="0">
                <a:solidFill>
                  <a:srgbClr val="FF0000"/>
                </a:solidFill>
                <a:latin typeface="メイリオ"/>
                <a:ea typeface="メイリオ"/>
                <a:cs typeface="メイリオ"/>
              </a:rPr>
              <a:t>テキストにおけるキーフレーズ（特徴的な表現）を抽出</a:t>
            </a:r>
            <a:r>
              <a:rPr lang="ja-JP" altLang="en-US" sz="900" dirty="0" smtClean="0">
                <a:solidFill>
                  <a:prstClr val="black"/>
                </a:solidFill>
                <a:latin typeface="メイリオ"/>
                <a:ea typeface="メイリオ"/>
                <a:cs typeface="メイリオ"/>
              </a:rPr>
              <a:t>する。</a:t>
            </a:r>
            <a:endParaRPr lang="en-US" altLang="ja-JP" sz="900" dirty="0" smtClean="0">
              <a:solidFill>
                <a:prstClr val="black"/>
              </a:solidFill>
              <a:latin typeface="メイリオ"/>
              <a:ea typeface="メイリオ"/>
              <a:cs typeface="メイリオ"/>
            </a:endParaRPr>
          </a:p>
        </p:txBody>
      </p:sp>
      <p:sp>
        <p:nvSpPr>
          <p:cNvPr id="4" name="フッター プレースホルダー 3"/>
          <p:cNvSpPr>
            <a:spLocks noGrp="1"/>
          </p:cNvSpPr>
          <p:nvPr>
            <p:ph type="ftr" sz="quarter" idx="11"/>
          </p:nvPr>
        </p:nvSpPr>
        <p:spPr/>
        <p:txBody>
          <a:bodyPr/>
          <a:lstStyle/>
          <a:p>
            <a:r>
              <a:rPr kumimoji="1" lang="en-US" altLang="ja-JP" smtClean="0"/>
              <a:t>© Team Colabory.com 2015</a:t>
            </a:r>
            <a:endParaRPr kumimoji="1" lang="ja-JP" altLang="en-US" dirty="0"/>
          </a:p>
        </p:txBody>
      </p:sp>
      <p:sp>
        <p:nvSpPr>
          <p:cNvPr id="5" name="スライド番号プレースホルダー 4"/>
          <p:cNvSpPr>
            <a:spLocks noGrp="1"/>
          </p:cNvSpPr>
          <p:nvPr>
            <p:ph type="sldNum" sz="quarter" idx="12"/>
          </p:nvPr>
        </p:nvSpPr>
        <p:spPr/>
        <p:txBody>
          <a:bodyPr/>
          <a:lstStyle/>
          <a:p>
            <a:fld id="{D2D8002D-B5B0-4BAC-B1F6-782DDCCE6D9C}" type="slidenum">
              <a:rPr kumimoji="1" lang="ja-JP" altLang="en-US" smtClean="0"/>
              <a:pPr/>
              <a:t>13</a:t>
            </a:fld>
            <a:endParaRPr kumimoji="1" lang="ja-JP"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3400" y="2239603"/>
            <a:ext cx="877943" cy="4653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AutoShape 4" descr="data:image/jpeg;base64,/9j/4AAQSkZJRgABAQAAAQABAAD/2wCEAAkGBxMTEhURExQWFRQXGBwbGBcXFx0YIBYWHRgYHhgcHBcdHSggGBolHBYeIjIiJSksLi4uGh8zOD8sOCgtLisBCgoKDg0OGxAQGjclHyQsLC0sLCwsLCw3LDQsLCwtNy83NDQvLDcsLC0sLCwsLC4tLCwsLC4sLCwsNCwsNC8sLP/AABEIAEMAkgMBIgACEQEDEQH/xAAbAAACAwEBAQAAAAAAAAAAAAAEBgAFBwMBAv/EADgQAAIBAgQEBQIEBgAHAAAAAAECAwARBAUSIQYTMUEiUWFxgTKhFEKR0QczYrHB8RYjUlNy4fD/xAAZAQADAQEBAAAAAAAAAAAAAAAAAQMCBQT/xAApEQACAQMEAAUEAwAAAAAAAAAAAQIDESEEEjFBE1GhwdEygeHwBRQj/9oADAMBAAIRAxEAPwDcaCzjFcqF38ht79qNpR4/xtlSIfmNz7DpUa9Tw6bkOKuxVGYTE/zZN/62/emzOs0aDDJFqJlZdzfcDzv1vSnk4XmBm+lPEfjtXPMMa00hc9T0HkOwriU6rp0m75lhFmrsOyt55pFjEsm/U622H60257xAMOBGvjkt37ep9aGyPBjC4Zp2HjK3/YUkTTl2LE3Zjf5q7lLTUkl9UvQz9TDsRnE7nUZXH/ixA/QGrrhriNw6xSnUrGwYncH37iq/NsmWCBHY+N+3pVblUReZFHdh/eoxdalWV3l29TWGh241x5jjVFYqzHqDY2HqKWsinmknRebJa4Ju7HYfNTi/G68QR2QafnvXLKsVyY3lH1t4E/yfiq1am/U3bwvb8iStEteLc7YycqNioTqVYi7fHlX1whHNJJzGkkKL5sxBPsTSzhIGlkCDdmP+zWpZVgRDGsY7dfU1TSxlXqurLhClhWDKV+IeKBHeOKzP3bsv7muXGHEGi8EZ8RHiI/KPL3pQy/CPM4RRcn7etV1Wrlu8KlyKMe2FYfE4iV9KySEnydv32prgJwUZkmkd2bopYnf0uas8kydMOlhu3c0icT5iZZ238K+FfjrU3D+rT3t3k/Qd9zsdMw4imlN9RQdgpIt8ivMs4gmiYEszr3DEm4+elfeVZMrwPiHJCqDa3e1Ud68U3Wg41HLLyaxwazBmKMqsDsQD+ovXlUuAwTiKMeSL/YV7XfjKTSuSshmrK+KsfzcS5HRfCPitFzzGcqCSTyBt79qx0vfc968P8hPCh9zUF2EiYgFfPrTBwblHOk5jDwJ9zSrqrWeFHiOHXldO/nq73rzaOkp1Ly6NSdkVf8QMdpiWEdWNz7ClThvCc3EIvYG59hXvGGYc3EtY7L4R8dfvXLIM7/DMzBAzEWuTa1OrOM9ReXC9gStEtOOcdrn0DpGLfPeveEECiXEt0jU297Us4nEl3Zz1Y3NM2aH8PgY4ejSnU3tRCW6rKq+s/APiwuyzFmLHqTevZJibDsBtQuqi8qeMSoZb6Li9v/uleSKbdr8mh74IyjQnOceJunoKueIczGHhZ/zdFH9RrhnWex4aFXFmLDwKD19fakDiHiJ8VpuoUL2Bvc+ddepVhQp7I82JJNu4A8pdrndmP6k1pXCmTCCMMfrbc+npWaZfixHIshXVpN7HvTXFx7ISFWFSTsBqP7V5NHKnBuU3k3K74G7P8byYHk7gbe56Vkyks3mSfuabOPMzYpFERZiNTDy8hVNwdg+biVv9K+I/HT71vVf61lBCjhDBxNIIMHFhx1a1/YbmlrIMNzZ407XufYb134zzDmYlgPpTwj/NXX8OcFfXMR/SP81lx8XUpdL2DiI7qoAtUr6r2uwSEn+JOYaUSAdWOo+w6f3pJyrL3nkEadf7Ci+McfzcVIeynSPjr96v+AoRFDNim2sNr+QH71ypJVq+ePgrwhTzLCGGRoiQSvUimngzGmHC4mU9B09WtSbisQXdnPViT+tMmeHkYOHDj6pPG47+lTpWjKU1wvcb8hd1Fm8yT9zV9xBkC4aJGLku/wCXy23oThDA87EoOynUfjpRfH2YczElAfDGNI9+9KMEqTk1l4QXyV2Q4TnTxx9iRf2HWrDjbG68SUH0xgKPfvRfA8YjSbFt0RSF97f6pTmlLsWPVjf5NDW2kl55DstsqyOSdHkWwVAbk+gvVUWp8zM/hMsWMbPJsfPfc0lZVhTLMkY/MwHxfeirRUdsVz2CY6YLhM4mKOR5GHgAA8h6UpZ1guRM0V76e9bNh4gqhR0AtWcfxGy0rMJwPCwsT5EV6tTp4qndLJmMsgHC2RLii4LlStunenLJeEI8O/NLFiOl+1InCecfhsQrn6G8LegPf4rSuI80WPCPKrA3WykHqT0tRpVT2bmsoJXuZrxPmHOxMj9gbD2FM3CCCDCS4pupBt7DYfekSFC7BRuWNv1p440lEGEhwq9TYn2H/uo0XmVV/rY35CXJIWYk9WP3NbBw1geTh0Tva59zWXcKYLnYmNewNz7CtkUWq2hp8zYpvo9qVKldAmUE3CGFZixj3JJPuTc0emTwiH8OFHLP5aWI85xBxeKRS7LGUCNYSItz4gVVFJtcX3LAXtezW44jPJGgR1xkEa8skuzKWZtUoc/zFA0aFtsdyR2IOFGK4Q8l6vBuEBvyxROY8OYeYhpEuQLD2pVPEUzQM5lJLSx6OSEDqC761ZS8gReXGCurSbsQdxau2X5jiHxGlJMSVYyBOYItO0MbIW0gEgM5Jt6etGyPFgyM+V5BBhyWjSxIsT6UNieEsK7F2j3JufelbA55i5ZSkeJDOwChSsYCmysCdt/Czlgu9hGPM0Jxbn2PTEyxRTsiqosBCD4mA2B09NiQfWjbG1rDyP0eQwLCYAg5Z6jzNBR8HYQEHljbel4cQYsJgiZLtKxudKqJF/FQRrqHLbQCkh6aSL+lHYPPsSsTqwQyakKNcvdZcW0SjR4L2UbeIX26UbIvoV2MWaZLDOFEi309PSh8v4Zw8LiREsw6GqDLs1nfFMrYlVXTrKiHToi0urMdUzBLSRMATqF/MG1KUnHWJGII/FDlAdS8X0az4v5Fr6d+lPbG97Bk2WhsfgUmQpINSntSHxRxDiI5tMeJXlkBVtCz+IjwEujaSDfe1rWWw61ax5rP+DEzPI2kO7yQLGmlVFyrJNqO25GwNrfL5AO/4Mwn/bo6XIIGhEBQctTcDyNA5djMQl5Juc0WldKmNHkLMSSf+SLaQLbae5vR8WdKxsIsRexIvA6g2BNtTAAE2sLnrWVCPkF2C4XhPCxsHWMalNx6Gic0yCDEMGkS5AsD6VQ4fN8YuIEchVdbGR43hZuVhgp+mdZNLG6qLab6nO1rGi5c9nIQsi4dJWXlSSXPVrBJVsOU7CxW/W+nZrGnsja1guyyyvh+DDsXjSzEWv6Va1VSZ4gJHKxBsbXGHkIPsQu4qq4jzaWJUeOdIzMyLHHJDYrqKhmclgVUXubgbkL1Iu0kuAGqpXi9N6lMRRYfARPisQHjRgvKIDKCAxV7m3S+9LvEMpjyXUlgSui+kHwMzBhuNtjUqUhjLxNgo2iVCo0tLGGC+G41ea2NUuDHLghdNmEeKYG9/EBsd73+kfpUqUAcM+cxYCCdGZZSyuXuSS7IQxJPXbb02t0oGDKIMRisYJow/JijWO9wVUIbbixY+pualSkM55TAs2VCWQXaONkSxKhU5o6Itlv4Rva+wPYVb5ZhkeSRGF1XEpEF7CKOORo1t5BnJ896lSmBMtwEd8NLYh2xDIWDsLohkKIbG2gFQdPS9/M3+Msy2GTMMZE8alEjQKLWsGuTuNz81KlAjrmmVwzSFpY1cjFqg1C9kIFxbpvfr1orL8CjXgYExLO1k1NYhUjIDb+MX7NcVKlADXXzIdj7GpUpiKfhWBeQs25klUF3JLFj23J6C+wGwvtVtiIFkUo6hlYWKsLgj1FeVKAPtVAAA2A6UFBlkWqVygZpCQ5a7al/6fFeyf0jbc1KlAHCLBKqhVLgKAAOY+wGw/NUqVKQz//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3401" y="2815666"/>
            <a:ext cx="861912" cy="3955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53400" y="3281339"/>
            <a:ext cx="877943" cy="3762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7200" y="3657600"/>
            <a:ext cx="979971" cy="2556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 name="グループ化 11"/>
          <p:cNvGrpSpPr/>
          <p:nvPr/>
        </p:nvGrpSpPr>
        <p:grpSpPr>
          <a:xfrm>
            <a:off x="2947310" y="2011475"/>
            <a:ext cx="2324100" cy="1265125"/>
            <a:chOff x="1987478" y="1750370"/>
            <a:chExt cx="2324100" cy="1351895"/>
          </a:xfrm>
          <a:effectLst>
            <a:outerShdw blurRad="50800" dist="50800" dir="5400000" algn="ctr" rotWithShape="0">
              <a:schemeClr val="tx1">
                <a:lumMod val="65000"/>
                <a:lumOff val="35000"/>
              </a:schemeClr>
            </a:outerShdw>
          </a:effectLst>
        </p:grpSpPr>
        <p:sp>
          <p:nvSpPr>
            <p:cNvPr id="10" name="フローチャート: 処理 9"/>
            <p:cNvSpPr/>
            <p:nvPr/>
          </p:nvSpPr>
          <p:spPr>
            <a:xfrm>
              <a:off x="1987478" y="1750370"/>
              <a:ext cx="2324100" cy="361295"/>
            </a:xfrm>
            <a:prstGeom prst="flowChartProcess">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a:ea typeface="メイリオ"/>
                <a:cs typeface="メイリオ"/>
              </a:endParaRPr>
            </a:p>
          </p:txBody>
        </p:sp>
        <p:pic>
          <p:nvPicPr>
            <p:cNvPr id="1035"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7478" y="2111665"/>
              <a:ext cx="23241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テキスト ボックス 8"/>
            <p:cNvSpPr txBox="1"/>
            <p:nvPr/>
          </p:nvSpPr>
          <p:spPr>
            <a:xfrm>
              <a:off x="2029049" y="1801184"/>
              <a:ext cx="492443" cy="295997"/>
            </a:xfrm>
            <a:prstGeom prst="rect">
              <a:avLst/>
            </a:prstGeom>
            <a:noFill/>
          </p:spPr>
          <p:txBody>
            <a:bodyPr wrap="square" rtlCol="0">
              <a:spAutoFit/>
            </a:bodyPr>
            <a:lstStyle/>
            <a:p>
              <a:r>
                <a:rPr kumimoji="1" lang="ja-JP" altLang="en-US" sz="1200" dirty="0" smtClean="0">
                  <a:latin typeface="メイリオ"/>
                  <a:ea typeface="メイリオ"/>
                  <a:cs typeface="メイリオ"/>
                </a:rPr>
                <a:t>地域</a:t>
              </a:r>
              <a:endParaRPr kumimoji="1" lang="ja-JP" altLang="en-US" sz="1200" dirty="0">
                <a:latin typeface="メイリオ"/>
                <a:ea typeface="メイリオ"/>
                <a:cs typeface="メイリオ"/>
              </a:endParaRPr>
            </a:p>
          </p:txBody>
        </p:sp>
        <p:sp>
          <p:nvSpPr>
            <p:cNvPr id="20" name="テキスト ボックス 19"/>
            <p:cNvSpPr txBox="1"/>
            <p:nvPr/>
          </p:nvSpPr>
          <p:spPr>
            <a:xfrm>
              <a:off x="3032519" y="1792844"/>
              <a:ext cx="954107" cy="295997"/>
            </a:xfrm>
            <a:prstGeom prst="rect">
              <a:avLst/>
            </a:prstGeom>
            <a:noFill/>
          </p:spPr>
          <p:txBody>
            <a:bodyPr wrap="square" rtlCol="0">
              <a:spAutoFit/>
            </a:bodyPr>
            <a:lstStyle/>
            <a:p>
              <a:r>
                <a:rPr lang="ja-JP" altLang="en-US" sz="1200" dirty="0" smtClean="0">
                  <a:latin typeface="メイリオ"/>
                  <a:ea typeface="メイリオ"/>
                  <a:cs typeface="メイリオ"/>
                </a:rPr>
                <a:t>取組・課題</a:t>
              </a:r>
              <a:endParaRPr kumimoji="1" lang="ja-JP" altLang="en-US" sz="1200" dirty="0">
                <a:latin typeface="メイリオ"/>
                <a:ea typeface="メイリオ"/>
                <a:cs typeface="メイリオ"/>
              </a:endParaRPr>
            </a:p>
          </p:txBody>
        </p:sp>
      </p:grpSp>
      <p:graphicFrame>
        <p:nvGraphicFramePr>
          <p:cNvPr id="29" name="表 28"/>
          <p:cNvGraphicFramePr>
            <a:graphicFrameLocks noGrp="1"/>
          </p:cNvGraphicFramePr>
          <p:nvPr>
            <p:extLst>
              <p:ext uri="{D42A27DB-BD31-4B8C-83A1-F6EECF244321}">
                <p14:modId xmlns:p14="http://schemas.microsoft.com/office/powerpoint/2010/main" val="3712394630"/>
              </p:ext>
            </p:extLst>
          </p:nvPr>
        </p:nvGraphicFramePr>
        <p:xfrm>
          <a:off x="1669573" y="3817941"/>
          <a:ext cx="5874227" cy="1157017"/>
        </p:xfrm>
        <a:graphic>
          <a:graphicData uri="http://schemas.openxmlformats.org/drawingml/2006/table">
            <a:tbl>
              <a:tblPr firstRow="1" bandRow="1">
                <a:tableStyleId>{5C22544A-7EE6-4342-B048-85BDC9FD1C3A}</a:tableStyleId>
              </a:tblPr>
              <a:tblGrid>
                <a:gridCol w="267061"/>
                <a:gridCol w="1310278"/>
                <a:gridCol w="815865"/>
                <a:gridCol w="748497"/>
                <a:gridCol w="665669"/>
                <a:gridCol w="652691"/>
                <a:gridCol w="607600"/>
                <a:gridCol w="806566"/>
              </a:tblGrid>
              <a:tr h="373059">
                <a:tc>
                  <a:txBody>
                    <a:bodyPr/>
                    <a:lstStyle/>
                    <a:p>
                      <a:endParaRPr kumimoji="1" lang="ja-JP" altLang="en-US" sz="1100" dirty="0">
                        <a:latin typeface="Meiryo UI" panose="020B0604030504040204" pitchFamily="50" charset="-128"/>
                        <a:ea typeface="Meiryo UI" panose="020B0604030504040204" pitchFamily="50" charset="-128"/>
                        <a:cs typeface="Meiryo UI" panose="020B0604030504040204" pitchFamily="50" charset="-128"/>
                      </a:endParaRPr>
                    </a:p>
                  </a:txBody>
                  <a:tcPr anchor="ctr"/>
                </a:tc>
                <a:tc>
                  <a:txBody>
                    <a:bodyPr/>
                    <a:lstStyle/>
                    <a:p>
                      <a:pPr algn="ctr"/>
                      <a:r>
                        <a:rPr kumimoji="1" lang="ja-JP" altLang="en-US" sz="1050" dirty="0" smtClean="0">
                          <a:latin typeface="Meiryo UI" panose="020B0604030504040204" pitchFamily="50" charset="-128"/>
                          <a:ea typeface="Meiryo UI" panose="020B0604030504040204" pitchFamily="50" charset="-128"/>
                          <a:cs typeface="Meiryo UI" panose="020B0604030504040204" pitchFamily="50" charset="-128"/>
                        </a:rPr>
                        <a:t>地域の取組・課題</a:t>
                      </a:r>
                      <a:endParaRPr kumimoji="1" lang="ja-JP" altLang="en-US" sz="1050" dirty="0">
                        <a:latin typeface="Meiryo UI" panose="020B0604030504040204" pitchFamily="50" charset="-128"/>
                        <a:ea typeface="Meiryo UI" panose="020B0604030504040204" pitchFamily="50" charset="-128"/>
                        <a:cs typeface="Meiryo UI" panose="020B0604030504040204" pitchFamily="50" charset="-128"/>
                      </a:endParaRPr>
                    </a:p>
                  </a:txBody>
                  <a:tcPr anchor="ctr"/>
                </a:tc>
                <a:tc>
                  <a:txBody>
                    <a:bodyPr/>
                    <a:lstStyle/>
                    <a:p>
                      <a:pPr algn="ctr"/>
                      <a:r>
                        <a:rPr kumimoji="1" lang="ja-JP" altLang="en-US" sz="1050" dirty="0" smtClean="0">
                          <a:latin typeface="Meiryo UI" panose="020B0604030504040204" pitchFamily="50" charset="-128"/>
                          <a:ea typeface="Meiryo UI" panose="020B0604030504040204" pitchFamily="50" charset="-128"/>
                          <a:cs typeface="Meiryo UI" panose="020B0604030504040204" pitchFamily="50" charset="-128"/>
                        </a:rPr>
                        <a:t>地域</a:t>
                      </a:r>
                      <a:endParaRPr kumimoji="1" lang="ja-JP" altLang="en-US" sz="1050" dirty="0">
                        <a:latin typeface="Meiryo UI" panose="020B0604030504040204" pitchFamily="50" charset="-128"/>
                        <a:ea typeface="Meiryo UI" panose="020B0604030504040204" pitchFamily="50" charset="-128"/>
                        <a:cs typeface="Meiryo UI" panose="020B0604030504040204" pitchFamily="50" charset="-128"/>
                      </a:endParaRPr>
                    </a:p>
                  </a:txBody>
                  <a:tcPr anchor="ctr"/>
                </a:tc>
                <a:tc>
                  <a:txBody>
                    <a:bodyPr/>
                    <a:lstStyle/>
                    <a:p>
                      <a:pPr algn="ctr"/>
                      <a:r>
                        <a:rPr kumimoji="1" lang="ja-JP" altLang="en-US" sz="105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特徴語</a:t>
                      </a:r>
                      <a:endParaRPr kumimoji="1" lang="ja-JP" altLang="en-US" sz="105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txBody>
                  <a:tcPr anchor="ctr">
                    <a:solidFill>
                      <a:srgbClr val="009900"/>
                    </a:solidFill>
                  </a:tcPr>
                </a:tc>
                <a:tc>
                  <a:txBody>
                    <a:bodyPr/>
                    <a:lstStyle/>
                    <a:p>
                      <a:pPr algn="ctr"/>
                      <a:r>
                        <a:rPr kumimoji="1" lang="ja-JP" altLang="en-US" sz="105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論文</a:t>
                      </a:r>
                      <a:endParaRPr kumimoji="1" lang="ja-JP" altLang="en-US" sz="105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nchor="ctr">
                    <a:solidFill>
                      <a:srgbClr val="FFCCFF"/>
                    </a:solidFill>
                  </a:tcPr>
                </a:tc>
                <a:tc>
                  <a:txBody>
                    <a:bodyPr/>
                    <a:lstStyle/>
                    <a:p>
                      <a:pPr algn="ctr"/>
                      <a:r>
                        <a:rPr kumimoji="1" lang="ja-JP" altLang="en-US" sz="105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研究者</a:t>
                      </a:r>
                      <a:endParaRPr kumimoji="1" lang="ja-JP" altLang="en-US" sz="105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nchor="ctr">
                    <a:solidFill>
                      <a:srgbClr val="FFCCFF"/>
                    </a:solidFill>
                  </a:tcPr>
                </a:tc>
                <a:tc>
                  <a:txBody>
                    <a:bodyPr/>
                    <a:lstStyle/>
                    <a:p>
                      <a:pPr algn="ctr"/>
                      <a:r>
                        <a:rPr kumimoji="1" lang="ja-JP" altLang="en-US" sz="105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論文</a:t>
                      </a:r>
                      <a:endParaRPr kumimoji="1" lang="ja-JP" altLang="en-US" sz="105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nchor="ctr">
                    <a:solidFill>
                      <a:srgbClr val="FF5050"/>
                    </a:solidFill>
                  </a:tcPr>
                </a:tc>
                <a:tc>
                  <a:txBody>
                    <a:bodyPr/>
                    <a:lstStyle/>
                    <a:p>
                      <a:pPr algn="ctr"/>
                      <a:r>
                        <a:rPr kumimoji="1" lang="ja-JP" altLang="en-US" sz="105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研究者</a:t>
                      </a:r>
                      <a:endParaRPr kumimoji="1" lang="ja-JP" altLang="en-US" sz="105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nchor="ctr">
                    <a:solidFill>
                      <a:srgbClr val="FF5050"/>
                    </a:solidFill>
                  </a:tcPr>
                </a:tc>
              </a:tr>
              <a:tr h="326758">
                <a:tc>
                  <a:txBody>
                    <a:bodyPr/>
                    <a:lstStyle/>
                    <a:p>
                      <a:r>
                        <a:rPr kumimoji="1" lang="en-US" altLang="ja-JP" sz="1100" dirty="0" smtClean="0">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1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sz="900" dirty="0" smtClean="0">
                          <a:latin typeface="Meiryo UI" panose="020B0604030504040204" pitchFamily="50" charset="-128"/>
                          <a:ea typeface="Meiryo UI" panose="020B0604030504040204" pitchFamily="50" charset="-128"/>
                          <a:cs typeface="Meiryo UI" panose="020B0604030504040204" pitchFamily="50" charset="-128"/>
                        </a:rPr>
                        <a:t>隣接する耕作放棄地解消</a:t>
                      </a:r>
                      <a:r>
                        <a:rPr kumimoji="1" lang="en-US" altLang="ja-JP" sz="900" dirty="0" smtClean="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9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sz="900" dirty="0" smtClean="0">
                          <a:latin typeface="Meiryo UI" panose="020B0604030504040204" pitchFamily="50" charset="-128"/>
                          <a:ea typeface="Meiryo UI" panose="020B0604030504040204" pitchFamily="50" charset="-128"/>
                          <a:cs typeface="Meiryo UI" panose="020B0604030504040204" pitchFamily="50" charset="-128"/>
                        </a:rPr>
                        <a:t>鹿児島県鹿屋市</a:t>
                      </a:r>
                      <a:endParaRPr kumimoji="1" lang="ja-JP" altLang="en-US" sz="9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sz="900" dirty="0" smtClean="0">
                          <a:latin typeface="Meiryo UI" panose="020B0604030504040204" pitchFamily="50" charset="-128"/>
                          <a:ea typeface="Meiryo UI" panose="020B0604030504040204" pitchFamily="50" charset="-128"/>
                          <a:cs typeface="Meiryo UI" panose="020B0604030504040204" pitchFamily="50" charset="-128"/>
                        </a:rPr>
                        <a:t>耕作放棄地</a:t>
                      </a:r>
                      <a:endParaRPr kumimoji="1" lang="ja-JP" altLang="en-US" sz="9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sz="900" dirty="0" smtClean="0">
                          <a:latin typeface="Meiryo UI" panose="020B0604030504040204" pitchFamily="50" charset="-128"/>
                          <a:ea typeface="Meiryo UI" panose="020B0604030504040204" pitchFamily="50" charset="-128"/>
                          <a:cs typeface="Meiryo UI" panose="020B0604030504040204" pitchFamily="50" charset="-128"/>
                        </a:rPr>
                        <a:t>論文</a:t>
                      </a:r>
                      <a:r>
                        <a:rPr kumimoji="1" lang="en-US" altLang="ja-JP" sz="900" dirty="0" smtClean="0">
                          <a:latin typeface="Meiryo UI" panose="020B0604030504040204" pitchFamily="50" charset="-128"/>
                          <a:ea typeface="Meiryo UI" panose="020B0604030504040204" pitchFamily="50" charset="-128"/>
                          <a:cs typeface="Meiryo UI" panose="020B0604030504040204" pitchFamily="50" charset="-128"/>
                        </a:rPr>
                        <a:t>A</a:t>
                      </a:r>
                      <a:endParaRPr kumimoji="1" lang="ja-JP" altLang="en-US" sz="9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sz="900" dirty="0" smtClean="0">
                          <a:latin typeface="Meiryo UI" panose="020B0604030504040204" pitchFamily="50" charset="-128"/>
                          <a:ea typeface="Meiryo UI" panose="020B0604030504040204" pitchFamily="50" charset="-128"/>
                          <a:cs typeface="Meiryo UI" panose="020B0604030504040204" pitchFamily="50" charset="-128"/>
                        </a:rPr>
                        <a:t>教授</a:t>
                      </a:r>
                      <a:r>
                        <a:rPr kumimoji="1" lang="en-US" altLang="ja-JP" sz="900" dirty="0" smtClean="0">
                          <a:latin typeface="Meiryo UI" panose="020B0604030504040204" pitchFamily="50" charset="-128"/>
                          <a:ea typeface="Meiryo UI" panose="020B0604030504040204" pitchFamily="50" charset="-128"/>
                          <a:cs typeface="Meiryo UI" panose="020B0604030504040204" pitchFamily="50" charset="-128"/>
                        </a:rPr>
                        <a:t>A</a:t>
                      </a:r>
                      <a:endParaRPr kumimoji="1" lang="ja-JP" altLang="en-US" sz="9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sz="900" dirty="0" smtClean="0">
                          <a:latin typeface="Meiryo UI" panose="020B0604030504040204" pitchFamily="50" charset="-128"/>
                          <a:ea typeface="Meiryo UI" panose="020B0604030504040204" pitchFamily="50" charset="-128"/>
                          <a:cs typeface="Meiryo UI" panose="020B0604030504040204" pitchFamily="50" charset="-128"/>
                        </a:rPr>
                        <a:t>論文</a:t>
                      </a:r>
                      <a:r>
                        <a:rPr kumimoji="1" lang="en-US" altLang="ja-JP" sz="900" dirty="0" smtClean="0">
                          <a:latin typeface="Meiryo UI" panose="020B0604030504040204" pitchFamily="50" charset="-128"/>
                          <a:ea typeface="Meiryo UI" panose="020B0604030504040204" pitchFamily="50" charset="-128"/>
                          <a:cs typeface="Meiryo UI" panose="020B0604030504040204" pitchFamily="50" charset="-128"/>
                        </a:rPr>
                        <a:t>B</a:t>
                      </a:r>
                      <a:endParaRPr kumimoji="1" lang="ja-JP" altLang="en-US" sz="9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sz="900" dirty="0" smtClean="0">
                          <a:latin typeface="Meiryo UI" panose="020B0604030504040204" pitchFamily="50" charset="-128"/>
                          <a:ea typeface="Meiryo UI" panose="020B0604030504040204" pitchFamily="50" charset="-128"/>
                          <a:cs typeface="Meiryo UI" panose="020B0604030504040204" pitchFamily="50" charset="-128"/>
                        </a:rPr>
                        <a:t>教授</a:t>
                      </a:r>
                      <a:r>
                        <a:rPr kumimoji="1" lang="en-US" altLang="ja-JP" sz="900" dirty="0" smtClean="0">
                          <a:latin typeface="Meiryo UI" panose="020B0604030504040204" pitchFamily="50" charset="-128"/>
                          <a:ea typeface="Meiryo UI" panose="020B0604030504040204" pitchFamily="50" charset="-128"/>
                          <a:cs typeface="Meiryo UI" panose="020B0604030504040204" pitchFamily="50" charset="-128"/>
                        </a:rPr>
                        <a:t>B</a:t>
                      </a:r>
                      <a:endParaRPr kumimoji="1" lang="ja-JP" altLang="en-US" sz="900" dirty="0">
                        <a:latin typeface="Meiryo UI" panose="020B0604030504040204" pitchFamily="50" charset="-128"/>
                        <a:ea typeface="Meiryo UI" panose="020B0604030504040204" pitchFamily="50" charset="-128"/>
                        <a:cs typeface="Meiryo UI" panose="020B0604030504040204" pitchFamily="50" charset="-128"/>
                      </a:endParaRPr>
                    </a:p>
                  </a:txBody>
                  <a:tcPr/>
                </a:tc>
              </a:tr>
              <a:tr h="418198">
                <a:tc>
                  <a:txBody>
                    <a:bodyPr/>
                    <a:lstStyle/>
                    <a:p>
                      <a:r>
                        <a:rPr kumimoji="1" lang="en-US" altLang="ja-JP" sz="1100" dirty="0" smtClean="0">
                          <a:latin typeface="Meiryo UI" panose="020B0604030504040204" pitchFamily="50" charset="-128"/>
                          <a:ea typeface="Meiryo UI" panose="020B0604030504040204" pitchFamily="50" charset="-128"/>
                          <a:cs typeface="Meiryo UI" panose="020B0604030504040204" pitchFamily="50" charset="-128"/>
                        </a:rPr>
                        <a:t>2</a:t>
                      </a:r>
                      <a:endParaRPr kumimoji="1" lang="ja-JP" altLang="en-US" sz="11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sz="900" dirty="0" smtClean="0">
                          <a:latin typeface="Meiryo UI" panose="020B0604030504040204" pitchFamily="50" charset="-128"/>
                          <a:ea typeface="Meiryo UI" panose="020B0604030504040204" pitchFamily="50" charset="-128"/>
                          <a:cs typeface="Meiryo UI" panose="020B0604030504040204" pitchFamily="50" charset="-128"/>
                        </a:rPr>
                        <a:t>定年退職を機に本格営農</a:t>
                      </a:r>
                      <a:r>
                        <a:rPr kumimoji="1" lang="en-US" altLang="ja-JP" sz="900" dirty="0" smtClean="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9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sz="900" dirty="0" smtClean="0">
                          <a:latin typeface="Meiryo UI" panose="020B0604030504040204" pitchFamily="50" charset="-128"/>
                          <a:ea typeface="Meiryo UI" panose="020B0604030504040204" pitchFamily="50" charset="-128"/>
                          <a:cs typeface="Meiryo UI" panose="020B0604030504040204" pitchFamily="50" charset="-128"/>
                        </a:rPr>
                        <a:t>鹿児島県垂水市</a:t>
                      </a:r>
                      <a:endParaRPr kumimoji="1" lang="en-US" altLang="ja-JP" sz="900" dirty="0" smtClean="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sz="900" dirty="0" smtClean="0">
                          <a:latin typeface="Meiryo UI" panose="020B0604030504040204" pitchFamily="50" charset="-128"/>
                          <a:ea typeface="Meiryo UI" panose="020B0604030504040204" pitchFamily="50" charset="-128"/>
                          <a:cs typeface="Meiryo UI" panose="020B0604030504040204" pitchFamily="50" charset="-128"/>
                        </a:rPr>
                        <a:t>定年退職、営農</a:t>
                      </a:r>
                      <a:endParaRPr kumimoji="1" lang="ja-JP" altLang="en-US" sz="9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sz="900" dirty="0" smtClean="0">
                          <a:latin typeface="Meiryo UI" panose="020B0604030504040204" pitchFamily="50" charset="-128"/>
                          <a:ea typeface="Meiryo UI" panose="020B0604030504040204" pitchFamily="50" charset="-128"/>
                          <a:cs typeface="Meiryo UI" panose="020B0604030504040204" pitchFamily="50" charset="-128"/>
                        </a:rPr>
                        <a:t>論文</a:t>
                      </a:r>
                      <a:r>
                        <a:rPr kumimoji="1" lang="en-US" altLang="ja-JP" sz="900" dirty="0" smtClean="0">
                          <a:latin typeface="Meiryo UI" panose="020B0604030504040204" pitchFamily="50" charset="-128"/>
                          <a:ea typeface="Meiryo UI" panose="020B0604030504040204" pitchFamily="50" charset="-128"/>
                          <a:cs typeface="Meiryo UI" panose="020B0604030504040204" pitchFamily="50" charset="-128"/>
                        </a:rPr>
                        <a:t>A</a:t>
                      </a:r>
                      <a:endParaRPr kumimoji="1" lang="ja-JP" altLang="en-US" sz="9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sz="900" dirty="0" smtClean="0">
                          <a:latin typeface="Meiryo UI" panose="020B0604030504040204" pitchFamily="50" charset="-128"/>
                          <a:ea typeface="Meiryo UI" panose="020B0604030504040204" pitchFamily="50" charset="-128"/>
                          <a:cs typeface="Meiryo UI" panose="020B0604030504040204" pitchFamily="50" charset="-128"/>
                        </a:rPr>
                        <a:t>教授</a:t>
                      </a:r>
                      <a:r>
                        <a:rPr kumimoji="1" lang="en-US" altLang="ja-JP" sz="900" dirty="0" smtClean="0">
                          <a:latin typeface="Meiryo UI" panose="020B0604030504040204" pitchFamily="50" charset="-128"/>
                          <a:ea typeface="Meiryo UI" panose="020B0604030504040204" pitchFamily="50" charset="-128"/>
                          <a:cs typeface="Meiryo UI" panose="020B0604030504040204" pitchFamily="50" charset="-128"/>
                        </a:rPr>
                        <a:t>A</a:t>
                      </a:r>
                      <a:endParaRPr kumimoji="1" lang="ja-JP" altLang="en-US" sz="9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sz="900" dirty="0" smtClean="0">
                          <a:latin typeface="Meiryo UI" panose="020B0604030504040204" pitchFamily="50" charset="-128"/>
                          <a:ea typeface="Meiryo UI" panose="020B0604030504040204" pitchFamily="50" charset="-128"/>
                          <a:cs typeface="Meiryo UI" panose="020B0604030504040204" pitchFamily="50" charset="-128"/>
                        </a:rPr>
                        <a:t>論文</a:t>
                      </a:r>
                      <a:r>
                        <a:rPr kumimoji="1" lang="en-US" altLang="ja-JP" sz="900" dirty="0" smtClean="0">
                          <a:latin typeface="Meiryo UI" panose="020B0604030504040204" pitchFamily="50" charset="-128"/>
                          <a:ea typeface="Meiryo UI" panose="020B0604030504040204" pitchFamily="50" charset="-128"/>
                          <a:cs typeface="Meiryo UI" panose="020B0604030504040204" pitchFamily="50" charset="-128"/>
                        </a:rPr>
                        <a:t>B</a:t>
                      </a:r>
                      <a:endParaRPr kumimoji="1" lang="ja-JP" altLang="en-US" sz="9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sz="900" dirty="0" smtClean="0">
                          <a:latin typeface="Meiryo UI" panose="020B0604030504040204" pitchFamily="50" charset="-128"/>
                          <a:ea typeface="Meiryo UI" panose="020B0604030504040204" pitchFamily="50" charset="-128"/>
                          <a:cs typeface="Meiryo UI" panose="020B0604030504040204" pitchFamily="50" charset="-128"/>
                        </a:rPr>
                        <a:t>教授</a:t>
                      </a:r>
                      <a:r>
                        <a:rPr kumimoji="1" lang="en-US" altLang="ja-JP" sz="900" dirty="0" smtClean="0">
                          <a:latin typeface="Meiryo UI" panose="020B0604030504040204" pitchFamily="50" charset="-128"/>
                          <a:ea typeface="Meiryo UI" panose="020B0604030504040204" pitchFamily="50" charset="-128"/>
                          <a:cs typeface="Meiryo UI" panose="020B0604030504040204" pitchFamily="50" charset="-128"/>
                        </a:rPr>
                        <a:t>B</a:t>
                      </a:r>
                      <a:endParaRPr kumimoji="1" lang="ja-JP" altLang="en-US" sz="900" dirty="0">
                        <a:latin typeface="Meiryo UI" panose="020B0604030504040204" pitchFamily="50" charset="-128"/>
                        <a:ea typeface="Meiryo UI" panose="020B0604030504040204" pitchFamily="50" charset="-128"/>
                        <a:cs typeface="Meiryo UI" panose="020B0604030504040204" pitchFamily="50" charset="-128"/>
                      </a:endParaRPr>
                    </a:p>
                  </a:txBody>
                  <a:tcPr/>
                </a:tc>
              </a:tr>
            </a:tbl>
          </a:graphicData>
        </a:graphic>
      </p:graphicFrame>
      <p:grpSp>
        <p:nvGrpSpPr>
          <p:cNvPr id="7" name="グループ化 29"/>
          <p:cNvGrpSpPr/>
          <p:nvPr/>
        </p:nvGrpSpPr>
        <p:grpSpPr>
          <a:xfrm rot="5400000">
            <a:off x="6874521" y="4174477"/>
            <a:ext cx="1219202" cy="337847"/>
            <a:chOff x="2197768" y="4487454"/>
            <a:chExt cx="2358190" cy="399305"/>
          </a:xfrm>
        </p:grpSpPr>
        <p:sp>
          <p:nvSpPr>
            <p:cNvPr id="31" name="フリーフォーム 30"/>
            <p:cNvSpPr/>
            <p:nvPr/>
          </p:nvSpPr>
          <p:spPr>
            <a:xfrm>
              <a:off x="2197768" y="4487454"/>
              <a:ext cx="2358190" cy="345555"/>
            </a:xfrm>
            <a:custGeom>
              <a:avLst/>
              <a:gdLst>
                <a:gd name="connsiteX0" fmla="*/ 0 w 2358190"/>
                <a:gd name="connsiteY0" fmla="*/ 180799 h 345555"/>
                <a:gd name="connsiteX1" fmla="*/ 753979 w 2358190"/>
                <a:gd name="connsiteY1" fmla="*/ 4335 h 345555"/>
                <a:gd name="connsiteX2" fmla="*/ 1684421 w 2358190"/>
                <a:gd name="connsiteY2" fmla="*/ 341220 h 345555"/>
                <a:gd name="connsiteX3" fmla="*/ 2358190 w 2358190"/>
                <a:gd name="connsiteY3" fmla="*/ 164757 h 345555"/>
              </a:gdLst>
              <a:ahLst/>
              <a:cxnLst>
                <a:cxn ang="0">
                  <a:pos x="connsiteX0" y="connsiteY0"/>
                </a:cxn>
                <a:cxn ang="0">
                  <a:pos x="connsiteX1" y="connsiteY1"/>
                </a:cxn>
                <a:cxn ang="0">
                  <a:pos x="connsiteX2" y="connsiteY2"/>
                </a:cxn>
                <a:cxn ang="0">
                  <a:pos x="connsiteX3" y="connsiteY3"/>
                </a:cxn>
              </a:cxnLst>
              <a:rect l="l" t="t" r="r" b="b"/>
              <a:pathLst>
                <a:path w="2358190" h="345555">
                  <a:moveTo>
                    <a:pt x="0" y="180799"/>
                  </a:moveTo>
                  <a:cubicBezTo>
                    <a:pt x="236621" y="79198"/>
                    <a:pt x="473242" y="-22402"/>
                    <a:pt x="753979" y="4335"/>
                  </a:cubicBezTo>
                  <a:cubicBezTo>
                    <a:pt x="1034716" y="31072"/>
                    <a:pt x="1417053" y="314483"/>
                    <a:pt x="1684421" y="341220"/>
                  </a:cubicBezTo>
                  <a:cubicBezTo>
                    <a:pt x="1951789" y="367957"/>
                    <a:pt x="2154989" y="266357"/>
                    <a:pt x="2358190" y="164757"/>
                  </a:cubicBezTo>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メイリオ"/>
                <a:ea typeface="メイリオ"/>
                <a:cs typeface="メイリオ"/>
              </a:endParaRPr>
            </a:p>
          </p:txBody>
        </p:sp>
        <p:sp>
          <p:nvSpPr>
            <p:cNvPr id="32" name="フリーフォーム 31"/>
            <p:cNvSpPr/>
            <p:nvPr/>
          </p:nvSpPr>
          <p:spPr>
            <a:xfrm>
              <a:off x="2197768" y="4541204"/>
              <a:ext cx="2358190" cy="345555"/>
            </a:xfrm>
            <a:custGeom>
              <a:avLst/>
              <a:gdLst>
                <a:gd name="connsiteX0" fmla="*/ 0 w 2358190"/>
                <a:gd name="connsiteY0" fmla="*/ 180799 h 345555"/>
                <a:gd name="connsiteX1" fmla="*/ 753979 w 2358190"/>
                <a:gd name="connsiteY1" fmla="*/ 4335 h 345555"/>
                <a:gd name="connsiteX2" fmla="*/ 1684421 w 2358190"/>
                <a:gd name="connsiteY2" fmla="*/ 341220 h 345555"/>
                <a:gd name="connsiteX3" fmla="*/ 2358190 w 2358190"/>
                <a:gd name="connsiteY3" fmla="*/ 164757 h 345555"/>
              </a:gdLst>
              <a:ahLst/>
              <a:cxnLst>
                <a:cxn ang="0">
                  <a:pos x="connsiteX0" y="connsiteY0"/>
                </a:cxn>
                <a:cxn ang="0">
                  <a:pos x="connsiteX1" y="connsiteY1"/>
                </a:cxn>
                <a:cxn ang="0">
                  <a:pos x="connsiteX2" y="connsiteY2"/>
                </a:cxn>
                <a:cxn ang="0">
                  <a:pos x="connsiteX3" y="connsiteY3"/>
                </a:cxn>
              </a:cxnLst>
              <a:rect l="l" t="t" r="r" b="b"/>
              <a:pathLst>
                <a:path w="2358190" h="345555">
                  <a:moveTo>
                    <a:pt x="0" y="180799"/>
                  </a:moveTo>
                  <a:cubicBezTo>
                    <a:pt x="236621" y="79198"/>
                    <a:pt x="473242" y="-22402"/>
                    <a:pt x="753979" y="4335"/>
                  </a:cubicBezTo>
                  <a:cubicBezTo>
                    <a:pt x="1034716" y="31072"/>
                    <a:pt x="1417053" y="314483"/>
                    <a:pt x="1684421" y="341220"/>
                  </a:cubicBezTo>
                  <a:cubicBezTo>
                    <a:pt x="1951789" y="367957"/>
                    <a:pt x="2154989" y="266357"/>
                    <a:pt x="2358190" y="164757"/>
                  </a:cubicBezTo>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メイリオ"/>
                <a:ea typeface="メイリオ"/>
                <a:cs typeface="メイリオ"/>
              </a:endParaRPr>
            </a:p>
          </p:txBody>
        </p:sp>
      </p:grpSp>
      <p:sp>
        <p:nvSpPr>
          <p:cNvPr id="16" name="AutoShape 13" descr="data:image/png;base64,iVBORw0KGgoAAAANSUhEUgAAAOEAAADhCAMAAAAJbSJIAAAA21BMVEX09PQAAAD/ABb8/Pyvr6//AAD/AA39Skr16en16ez8U1/z///8YXD09/f/ABP5+fn07/H7cnv0+/rw8PDZ2dmoqKgmJibLy8v13N/W1tZNTU34pa0+Pj4rKyuGhoZzc3P6gIr2xMv20NX3ucELCwv+ISf7fIL9RlD3r7b5kpz2zdL11tv15Oj9OEL+LTybm5scHBxdXV3+LDD6jZX8WmR6enr6bHn9TVD7Wmr3s7n5m6X8aG39Mkj9Dir+DB/5paf8UWb5jZv5np/9V1r7fX/6hY/7eIb9Hj33vca/BMREAAALdklEQVR4nO2ce1viOhDGW9hUoaYtAWwVlqvKraCCsgqK56zHXb//JzopCvSStGlpxfTp+6/S5tdMJjPJJIKYdgmHbkDiygj5lw/hxW2zcV398d1VvW40by/CE9409Eq5LKhq/rtLVYVyuaI3bsIQ/rzX1bwq8CTcXv3+JyPhRUPP5w/d4gjK54kd6SWsVwS+um8nVajUAwl/VjkzT6fUfNVtqi7C+hmP9mlX/qzuR3he4R0QI1bO6YTNMs8WupFabtIIz1MBaCGekwnrlXQAYkS7S90R/tT5H4Mb5fWfBMJqegAxYtVLWE8TIEasuwkvUjMIP6RWLlyEjUM3KXY1nISnerq6EHeifuogvE/XKLSUv3cQpmim2Civ2wlv0majltQbG2EjfV2IO7FhI0ydn7Gk6jvCi8qhW5OIPqbENeFt+dCNSUTl2y1hM6WEzS1h+gKaDzW2hNdpdDTY1VxvCaspJaxuCX+kcTrEE+KPjJB3ZYT8KyPkXxkh/8oI+VdGyL8yQv6VEfKvjJB/ZYT8KyPkXxkh/8oI+VdGyL8yQv4VQAhj0NdDOeRPqB3HoANQ2eVLKP87PtpbLe0QXDv5E54AaV+B2SGwbPInfAW5fQX66BBcO/kRQu2XtC+gsup+Z8LReF9CBYyNAztTP0LUuQRAiYAlga2kufaNCaG5KD1tWioFoyobrNzf3vKqNVvUhoZROAiWTb6eBiJZlmGnv7h6OBpfrnvGx2yVy/mg1u1oyPrVWggdfL5nitowJ9QKRrv/8rZ8fQZU96pMh2uorwUIFGtcCiFCSMCgnRJ1aILllzVbkJm/ZNjIG3dojWqq4E1memkhuj5boc27Bh4OSRBiyQuFgqiADsNLoTkvRtXbx/NRG4BJ6aWjycE9GSV7gguaoYLXAoPxwFcQVaOPx8t/QA47vmlxMIJygDeLlB/KfZqhghLLz+fRgkEF1D5GAdSO1u+3vPuk1TY1v0EZLQOWB5ReVFjCUDySIxGC5WeaAtuX29djyN5VzaDba9Qc/43SSCkXbKewE4lQuhx+PhoPEwc5AOPloIDIkBEJIZxRWgmKgYiwwBgk2fGwRdY2nlq7c7/cstfxGw6gvPYatQ8hzh0piMEJIZqViuNpbh0jMXBa0eBqfPe2aTwcrUhuwLLX1qMn0I+8EgXNIhlRUtrBQ1ErmEa79nL1dxP1Utikdaj4d9YfHu8CXEQbx/hTSB4/EH2tDXltZfMtTZYpw4qScOyqtbuDh9dxztOX656bvP7pj6wI1z4lyE/UcQyWsVmp1UZzSkE8CZExWdEgEsyJuxexyf23eO+s/+r6hUAPjcHIYz/7rJei9oqC+DtkXi+PXLOPBJ7bBUxP+lLond6FLW/YuNeKMGpfEgeQFHJxBppjZ6PBdCFTnwBpPo7sx/db88ZjnugLpZUZCrHlaLMCih16lII/B80vKY+Et+65qi+3KHa6DJH7ygPHnAHArODzfdD7ihYVn5Deue++BaQhtpgfgRyBvALGI/+MgfJGHBQQHdzehAXynCGt+my5ogBr9plCAlcBBn5MW8QFC+Ib9957gibZoUoS21CUZ/ZsE4BHwd+8odvtbn/6ixwu7r+7hjrkaRE8MeSKUJjZGoxdzCio52VKzK/kKEvPMewfokfy0GcYilBr2ZyMBGbB/S6PKQOflpnGsUMKB8SXKrtkgPZDVLT1IMjVgh0w1ChdSA0VY9kDlksURG8MZRca2QJMBbwGWqiwdrzkLhzQfhwLIaQE4aDnt2khv9sMTgIlv0lwpyXlTcdx5/hOodGE/OISPTSR31d2wAFTtA4NckAj1ai/jqlSQTbIKR6YUYwHaoPdapYCpkO22RP1yV9yTv9JXLUYco2YrSuAnA5DbW73MXcsQ3CtKxKhAgy6hcdXbUIOpsCY9HLZvNsBKqxDEKtATH7B3OcDxUYIIdmhEhaJIeo+7/4XrGoMK9efvxwSAZ/8iiHi60OoUbzNlauDIOzbNrDApBsiCyEZiqLQ3YwQa00UaudI3kYBXYcNQTSzeSXwzLKos30F6SOCnq8bjrPqC3W960k5a5H43daLyOw5hqAQIlXGUTfpC/q4GSHmujbKMrF9OkbDnj2OYZsFN5JJ4aGvmxHiJkQ9MuLJphFy35aIALAItWNMDJ2kSUCxR7y1ibBAQVysDQkKtmke+xiGpWPH04dT7yjwiWY+FHP1JSSvvkkrC8aZK4EJy3aqXaS1bvAaZOdx15dSVtxBz4QIOnKlnn/iQZBGmHEpMZNNsVfQUrY/QVE2HD5myRzHbASNqcc+gtyMkAAhLJB3bMDizgGohS53Q13Pg6XJKNBVxV8FDYfEoajYkw9QCg9Isg4wSKZSIagl3YBiOAXMItQVQc0TMjEVRiRRyW5VSvgCtqIUTqG2twvfGZKuJAihSZ4VN+36E7AkSpY36sbei+F3iZxGQEOv19u1qxWpnA9/NtczpedgNyMkdd6Cug9tffho9Yr2CpPPJzG4GSEpQggp67Y4kolYM4xeXE8MDEg/ldCZGWQQc8WcsnoPP02s5dkBcqWdVCV1KogUYVkf/lfEomg4enZ+MlBk/FRfTAgeIj4PPTqfJ4HhNyWcRywhll0TEKObEQ5AGO1xsOCshpTYDzl8NeGfiJ7UVWECaswOixNCVxUd6LGukfNCCM0ju5Eylc5t9NWErWiEXcc2M1Ml8kacEDqWKSXiXghNfBAeO9YNQrgZgZNxCIf2klnwHCrw44LQsdatSOGWWfkgfLKdEgzlZgROCGF78bSpCZemw3CP+GrCkB3wKSjLZn85XuGupFSv0cVJXLo+UmY8znrgOewSAS+5hSWIoNkOuZvz9YQnez6X7USeXbwRhhcvOX50ZYRRRSP8J9w9IDGcm06MkFJDWAz3mK7JfqSZoqTWS0fkQ2nhCGHnEvRejP16MqFVffhAKXQthrFSOMAxDBhf9U2ZuTDMo0T2nuQCbX8NvGJ65puVjtd1ehKQjuY1EwUdaaYo7loMiJBmLCgnvnBrj9rDYccwjwsFTVsfW0P0qyW2xaTrq0Qm8/YoynVF8VRBrxtqHSY0je7v0tTn9gzcVul58uv17mR+Nfv9Uus/tocG5SopZC+1tI4jPkXZ1YmlVt94bLff+4vZ1UnPiv8DLrX5PBi6uQflcjqdEUMx5C61BP9FaV0chHJpdx1NuPPLFq+iUOrsoWvCUS5DR90xEcLCnpctkU8roqFrSxTcRWpeHISkcrNQhMTqKM85FUA6XfglhOj3njeCAVLlAjRcR4PBJNreagyElBCUWZJEIpTdh2NCL1/ERgiNceSrSj5E7pyc8zoC1m37JAg7/5zspQeyK20P7ia53dQDBhELAOKZ8ZO4GxPHOqPH2d3qY6lUmbLuaidCmJQgEjSjX7TmWcJlCYz61oSWIJKFx+WY6X4mor49oWDlKsKoH/nXPBAKa3uNKk4I91BGyL8yQv6VEfKvjJB/ZYT8KyPkXxkh/8oI+VdGyL8yQv6VEfKvjJB/ZYT8KyPkXxkh/7IRVtVDNyYRqdUt4XVKCa+3hI1DtyUhNbaEzfKh25KIys0t4W1KCW+3hGLl0I1JRBVxR6in0dWouo2wkcYJMd+wEd6ksg9vbISinr5OzH8Y6Yawmb5OVJsOwtPU+RpVP3UQpjCsaYhOwotKujpRrVy4CMV6ygjroptQrKbJnearopfwNEUzRn7jZhyEYv0sLYaqntVFEqF4Xk4Holo+F8mEOE9MA6Jaboo0QvH8jP+xmD87F+mEYp17d5PX66IfoXhaVXm2VFWtnor+hLgbKwKvjKpQqXt4vITiRUNXebTVvKo3Lrw4BEJsqk3MyFdH4vbqTbeB0gmxbu71SrmM7Tr/3YX9Rrlc0e9vKCQ0Qku3zcZ19cd3V/W60bz1ofAjTIcyQv6VfsL/AZrZDm31g3rx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cxnSp>
        <p:nvCxnSpPr>
          <p:cNvPr id="21" name="直線矢印コネクタ 20"/>
          <p:cNvCxnSpPr>
            <a:stCxn id="53" idx="3"/>
          </p:cNvCxnSpPr>
          <p:nvPr/>
        </p:nvCxnSpPr>
        <p:spPr>
          <a:xfrm flipV="1">
            <a:off x="1176558" y="2667000"/>
            <a:ext cx="1795242" cy="20979"/>
          </a:xfrm>
          <a:prstGeom prst="straightConnector1">
            <a:avLst/>
          </a:prstGeom>
          <a:ln w="139700">
            <a:solidFill>
              <a:srgbClr val="4F81BD"/>
            </a:solidFill>
            <a:tailEnd type="arrow" w="med" len="sm"/>
          </a:ln>
        </p:spPr>
        <p:style>
          <a:lnRef idx="1">
            <a:schemeClr val="accent1"/>
          </a:lnRef>
          <a:fillRef idx="0">
            <a:schemeClr val="accent1"/>
          </a:fillRef>
          <a:effectRef idx="0">
            <a:schemeClr val="accent1"/>
          </a:effectRef>
          <a:fontRef idx="minor">
            <a:schemeClr val="tx1"/>
          </a:fontRef>
        </p:style>
      </p:cxnSp>
      <p:grpSp>
        <p:nvGrpSpPr>
          <p:cNvPr id="11" name="グループ化 40"/>
          <p:cNvGrpSpPr/>
          <p:nvPr/>
        </p:nvGrpSpPr>
        <p:grpSpPr>
          <a:xfrm>
            <a:off x="5599738" y="2190939"/>
            <a:ext cx="792088" cy="792088"/>
            <a:chOff x="1984793" y="2053592"/>
            <a:chExt cx="792088" cy="792088"/>
          </a:xfrm>
          <a:solidFill>
            <a:srgbClr val="558ED5"/>
          </a:solidFill>
        </p:grpSpPr>
        <p:sp>
          <p:nvSpPr>
            <p:cNvPr id="42" name="円/楕円 41"/>
            <p:cNvSpPr/>
            <p:nvPr/>
          </p:nvSpPr>
          <p:spPr>
            <a:xfrm>
              <a:off x="1984793" y="2053592"/>
              <a:ext cx="792088" cy="79208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chemeClr val="tx1"/>
                </a:solidFill>
                <a:latin typeface="メイリオ"/>
                <a:ea typeface="メイリオ"/>
                <a:cs typeface="メイリオ"/>
              </a:endParaRPr>
            </a:p>
          </p:txBody>
        </p:sp>
        <p:sp>
          <p:nvSpPr>
            <p:cNvPr id="43" name="正方形/長方形 42"/>
            <p:cNvSpPr/>
            <p:nvPr/>
          </p:nvSpPr>
          <p:spPr>
            <a:xfrm>
              <a:off x="2315478" y="2218803"/>
              <a:ext cx="184731" cy="461665"/>
            </a:xfrm>
            <a:prstGeom prst="rect">
              <a:avLst/>
            </a:prstGeom>
            <a:grpFill/>
          </p:spPr>
          <p:txBody>
            <a:bodyPr wrap="none">
              <a:spAutoFit/>
            </a:bodyPr>
            <a:lstStyle/>
            <a:p>
              <a:pPr algn="ctr"/>
              <a:endParaRPr lang="ja-JP" altLang="en-US" sz="2400" dirty="0">
                <a:latin typeface="メイリオ"/>
                <a:ea typeface="メイリオ"/>
                <a:cs typeface="メイリオ"/>
              </a:endParaRPr>
            </a:p>
          </p:txBody>
        </p:sp>
      </p:grpSp>
      <p:sp>
        <p:nvSpPr>
          <p:cNvPr id="45" name="正方形/長方形 44"/>
          <p:cNvSpPr/>
          <p:nvPr/>
        </p:nvSpPr>
        <p:spPr>
          <a:xfrm>
            <a:off x="5603326" y="2312944"/>
            <a:ext cx="800219" cy="338554"/>
          </a:xfrm>
          <a:prstGeom prst="rect">
            <a:avLst/>
          </a:prstGeom>
        </p:spPr>
        <p:txBody>
          <a:bodyPr wrap="none">
            <a:spAutoFit/>
          </a:bodyPr>
          <a:lstStyle/>
          <a:p>
            <a:pPr algn="ctr"/>
            <a:r>
              <a:rPr lang="ja-JP" altLang="en-US" sz="1600" b="1" dirty="0">
                <a:latin typeface="メイリオ"/>
                <a:ea typeface="メイリオ"/>
                <a:cs typeface="メイリオ"/>
              </a:rPr>
              <a:t>特徴語</a:t>
            </a:r>
          </a:p>
        </p:txBody>
      </p:sp>
      <p:sp>
        <p:nvSpPr>
          <p:cNvPr id="46" name="正方形/長方形 45"/>
          <p:cNvSpPr/>
          <p:nvPr/>
        </p:nvSpPr>
        <p:spPr>
          <a:xfrm>
            <a:off x="5698263" y="2565850"/>
            <a:ext cx="595035" cy="338554"/>
          </a:xfrm>
          <a:prstGeom prst="rect">
            <a:avLst/>
          </a:prstGeom>
        </p:spPr>
        <p:txBody>
          <a:bodyPr wrap="none">
            <a:spAutoFit/>
          </a:bodyPr>
          <a:lstStyle/>
          <a:p>
            <a:pPr algn="ctr"/>
            <a:r>
              <a:rPr lang="ja-JP" altLang="en-US" sz="1600" b="1" dirty="0">
                <a:latin typeface="メイリオ"/>
                <a:ea typeface="メイリオ"/>
                <a:cs typeface="メイリオ"/>
              </a:rPr>
              <a:t>抽出</a:t>
            </a:r>
          </a:p>
        </p:txBody>
      </p:sp>
      <p:cxnSp>
        <p:nvCxnSpPr>
          <p:cNvPr id="47" name="直線矢印コネクタ 46"/>
          <p:cNvCxnSpPr/>
          <p:nvPr/>
        </p:nvCxnSpPr>
        <p:spPr>
          <a:xfrm flipV="1">
            <a:off x="5867400" y="1427487"/>
            <a:ext cx="0" cy="782313"/>
          </a:xfrm>
          <a:prstGeom prst="straightConnector1">
            <a:avLst/>
          </a:prstGeom>
          <a:ln w="98425">
            <a:solidFill>
              <a:srgbClr val="558ED5"/>
            </a:solidFill>
            <a:tailEnd type="arrow" w="sm" len="sm"/>
          </a:ln>
        </p:spPr>
        <p:style>
          <a:lnRef idx="1">
            <a:schemeClr val="accent1"/>
          </a:lnRef>
          <a:fillRef idx="0">
            <a:schemeClr val="accent1"/>
          </a:fillRef>
          <a:effectRef idx="0">
            <a:schemeClr val="accent1"/>
          </a:effectRef>
          <a:fontRef idx="minor">
            <a:schemeClr val="tx1"/>
          </a:fontRef>
        </p:style>
      </p:cxnSp>
      <p:sp>
        <p:nvSpPr>
          <p:cNvPr id="15" name="コンテンツ プレースホルダ 2"/>
          <p:cNvSpPr>
            <a:spLocks noGrp="1"/>
          </p:cNvSpPr>
          <p:nvPr>
            <p:ph idx="1"/>
          </p:nvPr>
        </p:nvSpPr>
        <p:spPr>
          <a:xfrm>
            <a:off x="1143001" y="838200"/>
            <a:ext cx="2209800" cy="1123036"/>
          </a:xfrm>
          <a:prstGeom prst="wedgeRectCallout">
            <a:avLst>
              <a:gd name="adj1" fmla="val -16803"/>
              <a:gd name="adj2" fmla="val 79086"/>
            </a:avLst>
          </a:prstGeom>
          <a:solidFill>
            <a:srgbClr val="FFFF99"/>
          </a:solidFill>
          <a:ln>
            <a:solidFill>
              <a:srgbClr val="FF6600"/>
            </a:solidFill>
          </a:ln>
        </p:spPr>
        <p:txBody>
          <a:bodyPr>
            <a:normAutofit fontScale="92500" lnSpcReduction="10000"/>
          </a:bodyPr>
          <a:lstStyle/>
          <a:p>
            <a:pPr marL="0" indent="0">
              <a:buNone/>
            </a:pPr>
            <a:r>
              <a:rPr lang="ja-JP" altLang="en-US" sz="1100" dirty="0" smtClean="0">
                <a:solidFill>
                  <a:srgbClr val="FF0000"/>
                </a:solidFill>
              </a:rPr>
              <a:t>主要事業計画／施策・県政・調達公募・行政改革</a:t>
            </a:r>
            <a:r>
              <a:rPr lang="ja-JP" altLang="en-US" sz="1100" dirty="0" smtClean="0"/>
              <a:t>などのコンテンツをクロール、</a:t>
            </a:r>
            <a:r>
              <a:rPr lang="ja-JP" altLang="en-US" sz="1100" dirty="0" smtClean="0">
                <a:solidFill>
                  <a:srgbClr val="FF0000"/>
                </a:solidFill>
              </a:rPr>
              <a:t>「地域課題」</a:t>
            </a:r>
            <a:r>
              <a:rPr lang="ja-JP" altLang="en-US" sz="1100" dirty="0" smtClean="0"/>
              <a:t>として</a:t>
            </a:r>
            <a:r>
              <a:rPr lang="ja-JP" altLang="en-US" sz="1100" dirty="0" smtClean="0">
                <a:solidFill>
                  <a:srgbClr val="FF0000"/>
                </a:solidFill>
              </a:rPr>
              <a:t>収集する</a:t>
            </a:r>
            <a:r>
              <a:rPr lang="ja-JP" altLang="en-US" sz="1100" dirty="0" smtClean="0"/>
              <a:t>。スクレイピングに加え、地域住民などに追加入力してもらう等の仕組みを用意し、地域課題を収集する。</a:t>
            </a:r>
            <a:endParaRPr lang="en-US" altLang="ja-JP" sz="1100" dirty="0" smtClean="0"/>
          </a:p>
        </p:txBody>
      </p:sp>
      <p:cxnSp>
        <p:nvCxnSpPr>
          <p:cNvPr id="54" name="直線矢印コネクタ 53"/>
          <p:cNvCxnSpPr/>
          <p:nvPr/>
        </p:nvCxnSpPr>
        <p:spPr>
          <a:xfrm>
            <a:off x="6094297" y="1447800"/>
            <a:ext cx="20857" cy="808376"/>
          </a:xfrm>
          <a:prstGeom prst="straightConnector1">
            <a:avLst/>
          </a:prstGeom>
          <a:ln w="98425">
            <a:solidFill>
              <a:srgbClr val="558ED5"/>
            </a:solidFill>
            <a:tailEnd type="arrow" w="sm" len="sm"/>
          </a:ln>
        </p:spPr>
        <p:style>
          <a:lnRef idx="1">
            <a:schemeClr val="accent1"/>
          </a:lnRef>
          <a:fillRef idx="0">
            <a:schemeClr val="accent1"/>
          </a:fillRef>
          <a:effectRef idx="0">
            <a:schemeClr val="accent1"/>
          </a:effectRef>
          <a:fontRef idx="minor">
            <a:schemeClr val="tx1"/>
          </a:fontRef>
        </p:style>
      </p:cxnSp>
      <p:cxnSp>
        <p:nvCxnSpPr>
          <p:cNvPr id="57" name="直線矢印コネクタ 56"/>
          <p:cNvCxnSpPr/>
          <p:nvPr/>
        </p:nvCxnSpPr>
        <p:spPr>
          <a:xfrm flipV="1">
            <a:off x="5195210" y="2639853"/>
            <a:ext cx="404528" cy="1"/>
          </a:xfrm>
          <a:prstGeom prst="straightConnector1">
            <a:avLst/>
          </a:prstGeom>
          <a:ln w="98425">
            <a:solidFill>
              <a:schemeClr val="tx2">
                <a:lumMod val="60000"/>
                <a:lumOff val="40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p:nvPr/>
        </p:nvCxnSpPr>
        <p:spPr>
          <a:xfrm>
            <a:off x="6324600" y="2616829"/>
            <a:ext cx="533400" cy="1"/>
          </a:xfrm>
          <a:prstGeom prst="straightConnector1">
            <a:avLst/>
          </a:prstGeom>
          <a:ln w="98425">
            <a:solidFill>
              <a:schemeClr val="tx2">
                <a:lumMod val="60000"/>
                <a:lumOff val="40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62" name="円/楕円 61"/>
          <p:cNvSpPr/>
          <p:nvPr/>
        </p:nvSpPr>
        <p:spPr>
          <a:xfrm>
            <a:off x="6705600" y="2889877"/>
            <a:ext cx="792088" cy="462923"/>
          </a:xfrm>
          <a:prstGeom prst="ellipse">
            <a:avLst/>
          </a:prstGeom>
          <a:solidFill>
            <a:srgbClr val="558E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smtClean="0">
                <a:solidFill>
                  <a:schemeClr val="tx1"/>
                </a:solidFill>
                <a:latin typeface="メイリオ"/>
                <a:ea typeface="メイリオ"/>
                <a:cs typeface="メイリオ"/>
              </a:rPr>
              <a:t>格納</a:t>
            </a:r>
            <a:endParaRPr kumimoji="1" lang="ja-JP" altLang="en-US" sz="1400" b="1" dirty="0">
              <a:solidFill>
                <a:schemeClr val="tx1"/>
              </a:solidFill>
              <a:latin typeface="メイリオ"/>
              <a:ea typeface="メイリオ"/>
              <a:cs typeface="メイリオ"/>
            </a:endParaRPr>
          </a:p>
        </p:txBody>
      </p:sp>
      <p:cxnSp>
        <p:nvCxnSpPr>
          <p:cNvPr id="67" name="直線矢印コネクタ 66"/>
          <p:cNvCxnSpPr/>
          <p:nvPr/>
        </p:nvCxnSpPr>
        <p:spPr>
          <a:xfrm rot="5400000" flipV="1">
            <a:off x="7793767" y="2264634"/>
            <a:ext cx="0" cy="652333"/>
          </a:xfrm>
          <a:prstGeom prst="straightConnector1">
            <a:avLst/>
          </a:prstGeom>
          <a:ln w="98425">
            <a:solidFill>
              <a:srgbClr val="558ED5"/>
            </a:solidFill>
            <a:tailEnd type="arrow" w="sm" len="sm"/>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p:nvPr/>
        </p:nvCxnSpPr>
        <p:spPr>
          <a:xfrm rot="10800000" flipV="1">
            <a:off x="6019800" y="3200400"/>
            <a:ext cx="754020" cy="685800"/>
          </a:xfrm>
          <a:prstGeom prst="straightConnector1">
            <a:avLst/>
          </a:prstGeom>
          <a:ln w="98425">
            <a:solidFill>
              <a:srgbClr val="558ED5"/>
            </a:solidFill>
            <a:tailEnd type="arrow" w="sm" len="sm"/>
          </a:ln>
        </p:spPr>
        <p:style>
          <a:lnRef idx="1">
            <a:schemeClr val="accent1"/>
          </a:lnRef>
          <a:fillRef idx="0">
            <a:schemeClr val="accent1"/>
          </a:fillRef>
          <a:effectRef idx="0">
            <a:schemeClr val="accent1"/>
          </a:effectRef>
          <a:fontRef idx="minor">
            <a:schemeClr val="tx1"/>
          </a:fontRef>
        </p:style>
      </p:cxnSp>
      <p:sp>
        <p:nvSpPr>
          <p:cNvPr id="79" name="正方形/長方形 78"/>
          <p:cNvSpPr/>
          <p:nvPr/>
        </p:nvSpPr>
        <p:spPr>
          <a:xfrm>
            <a:off x="7894196" y="1524000"/>
            <a:ext cx="1326004" cy="830997"/>
          </a:xfrm>
          <a:prstGeom prst="rect">
            <a:avLst/>
          </a:prstGeom>
        </p:spPr>
        <p:txBody>
          <a:bodyPr wrap="none" anchor="ctr">
            <a:spAutoFit/>
          </a:bodyPr>
          <a:lstStyle/>
          <a:p>
            <a:pPr algn="ctr"/>
            <a:r>
              <a:rPr lang="ja-JP" altLang="en-US" sz="1600" b="1" spc="-150" dirty="0" smtClean="0">
                <a:latin typeface="メイリオ"/>
                <a:ea typeface="メイリオ"/>
                <a:cs typeface="メイリオ"/>
              </a:rPr>
              <a:t>論文</a:t>
            </a:r>
            <a:endParaRPr lang="en-US" altLang="ja-JP" sz="1600" b="1" spc="-150" dirty="0" smtClean="0">
              <a:latin typeface="メイリオ"/>
              <a:ea typeface="メイリオ"/>
              <a:cs typeface="メイリオ"/>
            </a:endParaRPr>
          </a:p>
          <a:p>
            <a:pPr algn="ctr"/>
            <a:r>
              <a:rPr lang="ja-JP" altLang="en-US" sz="1600" b="1" spc="-150" dirty="0" smtClean="0">
                <a:latin typeface="メイリオ"/>
                <a:ea typeface="メイリオ"/>
                <a:cs typeface="メイリオ"/>
              </a:rPr>
              <a:t>研究助成採択</a:t>
            </a:r>
            <a:endParaRPr lang="en-US" altLang="ja-JP" sz="1600" b="1" spc="-150" dirty="0" smtClean="0">
              <a:latin typeface="メイリオ"/>
              <a:ea typeface="メイリオ"/>
              <a:cs typeface="メイリオ"/>
            </a:endParaRPr>
          </a:p>
          <a:p>
            <a:pPr algn="ctr"/>
            <a:r>
              <a:rPr lang="ja-JP" altLang="en-US" sz="1600" b="1" spc="-150" dirty="0" smtClean="0">
                <a:latin typeface="メイリオ"/>
                <a:ea typeface="メイリオ"/>
                <a:cs typeface="メイリオ"/>
              </a:rPr>
              <a:t>データ</a:t>
            </a:r>
            <a:endParaRPr lang="ja-JP" altLang="en-US" sz="1600" b="1" spc="-150" dirty="0">
              <a:latin typeface="メイリオ"/>
              <a:ea typeface="メイリオ"/>
              <a:cs typeface="メイリオ"/>
            </a:endParaRPr>
          </a:p>
        </p:txBody>
      </p:sp>
      <p:sp>
        <p:nvSpPr>
          <p:cNvPr id="80" name="正方形/長方形 79"/>
          <p:cNvSpPr/>
          <p:nvPr/>
        </p:nvSpPr>
        <p:spPr>
          <a:xfrm>
            <a:off x="3438600" y="1749623"/>
            <a:ext cx="1441420" cy="307777"/>
          </a:xfrm>
          <a:prstGeom prst="rect">
            <a:avLst/>
          </a:prstGeom>
        </p:spPr>
        <p:txBody>
          <a:bodyPr wrap="none">
            <a:spAutoFit/>
          </a:bodyPr>
          <a:lstStyle/>
          <a:p>
            <a:pPr algn="ctr"/>
            <a:r>
              <a:rPr lang="ja-JP" altLang="en-US" sz="1400" b="1" dirty="0" smtClean="0">
                <a:latin typeface="メイリオ"/>
                <a:ea typeface="メイリオ"/>
                <a:cs typeface="メイリオ"/>
              </a:rPr>
              <a:t>地域課題データ</a:t>
            </a:r>
            <a:endParaRPr lang="en-US" altLang="ja-JP" sz="1400" b="1" dirty="0" smtClean="0">
              <a:latin typeface="メイリオ"/>
              <a:ea typeface="メイリオ"/>
              <a:cs typeface="メイリオ"/>
            </a:endParaRPr>
          </a:p>
        </p:txBody>
      </p:sp>
      <p:sp>
        <p:nvSpPr>
          <p:cNvPr id="81" name="正方形/長方形 80"/>
          <p:cNvSpPr/>
          <p:nvPr/>
        </p:nvSpPr>
        <p:spPr>
          <a:xfrm>
            <a:off x="1669573" y="3505200"/>
            <a:ext cx="3570208" cy="276999"/>
          </a:xfrm>
          <a:prstGeom prst="rect">
            <a:avLst/>
          </a:prstGeom>
        </p:spPr>
        <p:txBody>
          <a:bodyPr wrap="none">
            <a:spAutoFit/>
          </a:bodyPr>
          <a:lstStyle/>
          <a:p>
            <a:pPr algn="ctr"/>
            <a:r>
              <a:rPr lang="ja-JP" altLang="en-US" sz="1200" b="1" dirty="0" smtClean="0">
                <a:solidFill>
                  <a:srgbClr val="FF0000"/>
                </a:solidFill>
                <a:latin typeface="メイリオ"/>
                <a:ea typeface="メイリオ"/>
                <a:cs typeface="メイリオ"/>
              </a:rPr>
              <a:t>生成された「地域課題と解決策のデータベース」</a:t>
            </a:r>
            <a:endParaRPr lang="en-US" altLang="ja-JP" sz="1200" b="1" dirty="0" smtClean="0">
              <a:solidFill>
                <a:srgbClr val="FF0000"/>
              </a:solidFill>
              <a:latin typeface="メイリオ"/>
              <a:ea typeface="メイリオ"/>
              <a:cs typeface="メイリオ"/>
            </a:endParaRPr>
          </a:p>
        </p:txBody>
      </p:sp>
      <p:pic>
        <p:nvPicPr>
          <p:cNvPr id="53" name="Picture 10"/>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639" y="2099358"/>
            <a:ext cx="1141919" cy="1177242"/>
          </a:xfrm>
          <a:prstGeom prst="rect">
            <a:avLst/>
          </a:prstGeom>
          <a:noFill/>
          <a:ln w="9525">
            <a:noFill/>
            <a:miter lim="800000"/>
            <a:headEnd/>
            <a:tailEnd/>
          </a:ln>
          <a:effectLst>
            <a:outerShdw dist="35921" dir="2700000" algn="ctr" rotWithShape="0">
              <a:schemeClr val="tx1">
                <a:lumMod val="65000"/>
                <a:lumOff val="35000"/>
              </a:schemeClr>
            </a:outerShdw>
          </a:effectLst>
          <a:extLst>
            <a:ext uri="{909E8E84-426E-40DD-AFC4-6F175D3DCCD1}">
              <a14:hiddenFill xmlns:a14="http://schemas.microsoft.com/office/drawing/2010/main">
                <a:solidFill>
                  <a:schemeClr val="accent1"/>
                </a:solidFill>
              </a14:hiddenFill>
            </a:ext>
          </a:extLst>
        </p:spPr>
      </p:pic>
      <p:sp>
        <p:nvSpPr>
          <p:cNvPr id="55" name="正方形/長方形 54"/>
          <p:cNvSpPr/>
          <p:nvPr/>
        </p:nvSpPr>
        <p:spPr>
          <a:xfrm>
            <a:off x="76200" y="1676400"/>
            <a:ext cx="1082348" cy="307777"/>
          </a:xfrm>
          <a:prstGeom prst="rect">
            <a:avLst/>
          </a:prstGeom>
        </p:spPr>
        <p:txBody>
          <a:bodyPr wrap="none">
            <a:spAutoFit/>
          </a:bodyPr>
          <a:lstStyle/>
          <a:p>
            <a:r>
              <a:rPr lang="ja-JP" altLang="en-US" sz="1400" b="1" dirty="0" smtClean="0">
                <a:latin typeface="メイリオ"/>
                <a:ea typeface="メイリオ"/>
                <a:cs typeface="メイリオ"/>
              </a:rPr>
              <a:t>自治体ＨＰ</a:t>
            </a:r>
            <a:endParaRPr lang="ja-JP" altLang="en-US" sz="1400" b="1" dirty="0">
              <a:latin typeface="メイリオ"/>
              <a:ea typeface="メイリオ"/>
              <a:cs typeface="メイリオ"/>
            </a:endParaRPr>
          </a:p>
        </p:txBody>
      </p:sp>
      <p:cxnSp>
        <p:nvCxnSpPr>
          <p:cNvPr id="73" name="直線矢印コネクタ 72"/>
          <p:cNvCxnSpPr/>
          <p:nvPr/>
        </p:nvCxnSpPr>
        <p:spPr>
          <a:xfrm rot="5400000" flipH="1" flipV="1">
            <a:off x="747489" y="2986313"/>
            <a:ext cx="1295399" cy="1113976"/>
          </a:xfrm>
          <a:prstGeom prst="straightConnector1">
            <a:avLst/>
          </a:prstGeom>
          <a:ln w="139700">
            <a:solidFill>
              <a:srgbClr val="4F81BD"/>
            </a:solidFill>
            <a:tailEnd type="none" w="med" len="sm"/>
          </a:ln>
        </p:spPr>
        <p:style>
          <a:lnRef idx="1">
            <a:schemeClr val="accent1"/>
          </a:lnRef>
          <a:fillRef idx="0">
            <a:schemeClr val="accent1"/>
          </a:fillRef>
          <a:effectRef idx="0">
            <a:schemeClr val="accent1"/>
          </a:effectRef>
          <a:fontRef idx="minor">
            <a:schemeClr val="tx1"/>
          </a:fontRef>
        </p:style>
      </p:cxnSp>
      <p:sp>
        <p:nvSpPr>
          <p:cNvPr id="3" name="正方形/長方形 2"/>
          <p:cNvSpPr/>
          <p:nvPr/>
        </p:nvSpPr>
        <p:spPr>
          <a:xfrm>
            <a:off x="76200" y="5054601"/>
            <a:ext cx="8991600" cy="1107996"/>
          </a:xfrm>
          <a:prstGeom prst="rect">
            <a:avLst/>
          </a:prstGeom>
        </p:spPr>
        <p:txBody>
          <a:bodyPr wrap="square">
            <a:spAutoFit/>
          </a:bodyPr>
          <a:lstStyle/>
          <a:p>
            <a:r>
              <a:rPr lang="ja-JP" altLang="en-US" sz="1100" dirty="0" smtClean="0">
                <a:latin typeface="メイリオ"/>
                <a:ea typeface="メイリオ"/>
                <a:cs typeface="メイリオ"/>
              </a:rPr>
              <a:t>地域課題データとしては「地域の取組み・課題」「地域」特徴語より分類・生成された「</a:t>
            </a:r>
            <a:r>
              <a:rPr lang="ja-JP" altLang="en-US" sz="1100" dirty="0">
                <a:latin typeface="メイリオ"/>
                <a:ea typeface="メイリオ"/>
                <a:cs typeface="メイリオ"/>
              </a:rPr>
              <a:t>課題分類</a:t>
            </a:r>
            <a:r>
              <a:rPr lang="ja-JP" altLang="en-US" sz="1100" dirty="0" smtClean="0">
                <a:latin typeface="メイリオ"/>
                <a:ea typeface="メイリオ"/>
                <a:cs typeface="メイリオ"/>
              </a:rPr>
              <a:t>」など</a:t>
            </a:r>
            <a:r>
              <a:rPr lang="ja-JP" altLang="en-US" sz="1100" dirty="0">
                <a:latin typeface="メイリオ"/>
                <a:ea typeface="メイリオ"/>
                <a:cs typeface="メイリオ"/>
              </a:rPr>
              <a:t>の情報</a:t>
            </a:r>
            <a:r>
              <a:rPr lang="ja-JP" altLang="en-US" sz="1100" dirty="0" smtClean="0">
                <a:latin typeface="メイリオ"/>
                <a:ea typeface="メイリオ"/>
                <a:cs typeface="メイリオ"/>
              </a:rPr>
              <a:t>をデータとして格納する。課題</a:t>
            </a:r>
            <a:r>
              <a:rPr lang="ja-JP" altLang="en-US" sz="1100" dirty="0">
                <a:latin typeface="メイリオ"/>
                <a:ea typeface="メイリオ"/>
                <a:cs typeface="メイリオ"/>
              </a:rPr>
              <a:t>情報の</a:t>
            </a:r>
            <a:r>
              <a:rPr lang="ja-JP" altLang="en-US" sz="1100" dirty="0" smtClean="0">
                <a:latin typeface="メイリオ"/>
                <a:ea typeface="メイリオ"/>
                <a:cs typeface="メイリオ"/>
              </a:rPr>
              <a:t>収集は各自治体のホームページより、主要事業計画／施策・県政・調達公募・行政改革等のページをスクレイピングすることで収集が可能。また本サービスにおいて自治体</a:t>
            </a:r>
            <a:r>
              <a:rPr lang="ja-JP" altLang="en-US" sz="1100" dirty="0">
                <a:latin typeface="メイリオ"/>
                <a:ea typeface="メイリオ"/>
                <a:cs typeface="メイリオ"/>
              </a:rPr>
              <a:t>や地域住民から課題情報</a:t>
            </a:r>
            <a:r>
              <a:rPr lang="ja-JP" altLang="en-US" sz="1100" dirty="0" smtClean="0">
                <a:latin typeface="メイリオ"/>
                <a:ea typeface="メイリオ"/>
                <a:cs typeface="メイリオ"/>
              </a:rPr>
              <a:t>を登録・編集可能な登録システムを提要する。</a:t>
            </a:r>
            <a:endParaRPr lang="en-US" altLang="ja-JP" sz="1100" dirty="0" smtClean="0">
              <a:latin typeface="メイリオ"/>
              <a:ea typeface="メイリオ"/>
              <a:cs typeface="メイリオ"/>
            </a:endParaRPr>
          </a:p>
          <a:p>
            <a:r>
              <a:rPr lang="ja-JP" altLang="en-US" sz="1100" dirty="0" smtClean="0">
                <a:latin typeface="メイリオ"/>
                <a:ea typeface="メイリオ"/>
                <a:cs typeface="メイリオ"/>
              </a:rPr>
              <a:t>地域課題に対応する論文・研究者については、テキストより抽出されたキーフレーズ・特徴語および、類義語辞書で拡張されたキーワードリストにより論文データベース・研究助成採択課題を検索してヒットした論文・採択課題の論文タイトル、概要、研究者名、所属大学などを取り出し本サービスのデータベースに格納する。</a:t>
            </a:r>
            <a:endParaRPr lang="ja-JP" altLang="en-US" sz="1100" dirty="0">
              <a:latin typeface="メイリオ"/>
              <a:ea typeface="メイリオ"/>
              <a:cs typeface="メイリオ"/>
            </a:endParaRPr>
          </a:p>
        </p:txBody>
      </p:sp>
      <p:grpSp>
        <p:nvGrpSpPr>
          <p:cNvPr id="14" name="グループ化 55"/>
          <p:cNvGrpSpPr/>
          <p:nvPr/>
        </p:nvGrpSpPr>
        <p:grpSpPr>
          <a:xfrm>
            <a:off x="228600" y="3886200"/>
            <a:ext cx="634433" cy="838200"/>
            <a:chOff x="389100" y="2785367"/>
            <a:chExt cx="695388" cy="1149775"/>
          </a:xfrm>
        </p:grpSpPr>
        <p:sp>
          <p:nvSpPr>
            <p:cNvPr id="65" name="円/楕円 64"/>
            <p:cNvSpPr/>
            <p:nvPr/>
          </p:nvSpPr>
          <p:spPr>
            <a:xfrm>
              <a:off x="467544" y="2785367"/>
              <a:ext cx="555989" cy="55598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chemeClr val="tx1"/>
                </a:solidFill>
                <a:latin typeface="メイリオ"/>
                <a:ea typeface="メイリオ"/>
                <a:cs typeface="メイリオ"/>
              </a:endParaRPr>
            </a:p>
          </p:txBody>
        </p:sp>
        <p:sp>
          <p:nvSpPr>
            <p:cNvPr id="71" name="フローチャート : 論理積ゲート 70"/>
            <p:cNvSpPr/>
            <p:nvPr/>
          </p:nvSpPr>
          <p:spPr>
            <a:xfrm rot="16200000">
              <a:off x="398693" y="3249348"/>
              <a:ext cx="676201" cy="695388"/>
            </a:xfrm>
            <a:prstGeom prst="flowChartDelay">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a:ea typeface="メイリオ"/>
                <a:cs typeface="メイリオ"/>
              </a:endParaRPr>
            </a:p>
          </p:txBody>
        </p:sp>
      </p:grpSp>
      <p:sp>
        <p:nvSpPr>
          <p:cNvPr id="72" name="正方形/長方形 71"/>
          <p:cNvSpPr/>
          <p:nvPr/>
        </p:nvSpPr>
        <p:spPr>
          <a:xfrm>
            <a:off x="152400" y="3505200"/>
            <a:ext cx="902811" cy="307777"/>
          </a:xfrm>
          <a:prstGeom prst="rect">
            <a:avLst/>
          </a:prstGeom>
        </p:spPr>
        <p:txBody>
          <a:bodyPr wrap="none">
            <a:spAutoFit/>
          </a:bodyPr>
          <a:lstStyle/>
          <a:p>
            <a:r>
              <a:rPr lang="ja-JP" altLang="en-US" sz="1400" b="1" dirty="0" smtClean="0">
                <a:latin typeface="メイリオ"/>
                <a:ea typeface="メイリオ"/>
                <a:cs typeface="メイリオ"/>
              </a:rPr>
              <a:t>地域住民</a:t>
            </a:r>
            <a:endParaRPr lang="ja-JP" altLang="en-US" sz="1400" b="1" dirty="0">
              <a:latin typeface="メイリオ"/>
              <a:ea typeface="メイリオ"/>
              <a:cs typeface="メイリオ"/>
            </a:endParaRPr>
          </a:p>
        </p:txBody>
      </p:sp>
      <p:sp>
        <p:nvSpPr>
          <p:cNvPr id="17" name="円/楕円 16"/>
          <p:cNvSpPr/>
          <p:nvPr/>
        </p:nvSpPr>
        <p:spPr>
          <a:xfrm>
            <a:off x="1613687" y="2197206"/>
            <a:ext cx="792088" cy="792088"/>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500" b="1" spc="-150" dirty="0" smtClean="0">
                <a:solidFill>
                  <a:schemeClr val="tx1"/>
                </a:solidFill>
                <a:latin typeface="メイリオ"/>
                <a:ea typeface="メイリオ"/>
                <a:cs typeface="メイリオ"/>
              </a:rPr>
              <a:t>課題収集</a:t>
            </a:r>
            <a:endParaRPr kumimoji="1" lang="ja-JP" altLang="en-US" sz="1500" b="1" spc="-150" dirty="0">
              <a:solidFill>
                <a:schemeClr val="tx1"/>
              </a:solidFill>
              <a:latin typeface="メイリオ"/>
              <a:ea typeface="メイリオ"/>
              <a:cs typeface="メイリオ"/>
            </a:endParaRPr>
          </a:p>
        </p:txBody>
      </p:sp>
      <p:sp>
        <p:nvSpPr>
          <p:cNvPr id="26" name="正方形/長方形 25"/>
          <p:cNvSpPr/>
          <p:nvPr/>
        </p:nvSpPr>
        <p:spPr>
          <a:xfrm>
            <a:off x="4572000" y="838200"/>
            <a:ext cx="1981200" cy="400110"/>
          </a:xfrm>
          <a:prstGeom prst="rect">
            <a:avLst/>
          </a:prstGeom>
        </p:spPr>
        <p:txBody>
          <a:bodyPr wrap="square">
            <a:spAutoFit/>
          </a:bodyPr>
          <a:lstStyle/>
          <a:p>
            <a:pPr algn="ctr"/>
            <a:r>
              <a:rPr lang="en-US" altLang="ja-JP" sz="1000" b="1" spc="-150" dirty="0" err="1">
                <a:latin typeface="メイリオ"/>
                <a:ea typeface="メイリオ"/>
                <a:cs typeface="メイリオ"/>
              </a:rPr>
              <a:t>Yahoo</a:t>
            </a:r>
            <a:r>
              <a:rPr lang="en-US" altLang="ja-JP" sz="1000" b="1" spc="-150" dirty="0" err="1" smtClean="0">
                <a:latin typeface="メイリオ"/>
                <a:ea typeface="メイリオ"/>
                <a:cs typeface="メイリオ"/>
              </a:rPr>
              <a:t>!JAPAN</a:t>
            </a:r>
            <a:endParaRPr lang="en-US" altLang="ja-JP" sz="1000" b="1" spc="-150" dirty="0" smtClean="0">
              <a:latin typeface="メイリオ"/>
              <a:ea typeface="メイリオ"/>
              <a:cs typeface="メイリオ"/>
            </a:endParaRPr>
          </a:p>
          <a:p>
            <a:pPr algn="ctr"/>
            <a:r>
              <a:rPr lang="ja-JP" altLang="en-US" sz="1000" b="1" spc="-150" dirty="0" smtClean="0">
                <a:latin typeface="メイリオ"/>
                <a:ea typeface="メイリオ"/>
                <a:cs typeface="メイリオ"/>
              </a:rPr>
              <a:t>テキスト解析</a:t>
            </a:r>
            <a:r>
              <a:rPr lang="en-US" altLang="ja-JP" sz="1000" b="1" spc="-150" dirty="0" smtClean="0">
                <a:latin typeface="メイリオ"/>
                <a:ea typeface="メイリオ"/>
                <a:cs typeface="メイリオ"/>
              </a:rPr>
              <a:t>Web API </a:t>
            </a:r>
            <a:r>
              <a:rPr lang="en-US" altLang="ja-JP" sz="1000" b="1" spc="-150" baseline="30000" dirty="0" smtClean="0">
                <a:latin typeface="メイリオ"/>
                <a:ea typeface="メイリオ"/>
                <a:cs typeface="メイリオ"/>
              </a:rPr>
              <a:t>*7</a:t>
            </a:r>
            <a:r>
              <a:rPr lang="en-US" altLang="ja-JP" sz="1000" b="1" spc="-150" dirty="0" smtClean="0">
                <a:latin typeface="メイリオ"/>
                <a:ea typeface="メイリオ"/>
                <a:cs typeface="メイリオ"/>
              </a:rPr>
              <a:t> </a:t>
            </a:r>
            <a:endParaRPr lang="ja-JP" altLang="en-US" sz="1000" b="1" spc="-150" dirty="0"/>
          </a:p>
        </p:txBody>
      </p:sp>
      <p:sp>
        <p:nvSpPr>
          <p:cNvPr id="74" name="タイトル 73"/>
          <p:cNvSpPr>
            <a:spLocks noGrp="1"/>
          </p:cNvSpPr>
          <p:nvPr>
            <p:ph type="title"/>
          </p:nvPr>
        </p:nvSpPr>
        <p:spPr/>
        <p:txBody>
          <a:bodyPr>
            <a:normAutofit/>
          </a:bodyPr>
          <a:lstStyle/>
          <a:p>
            <a:r>
              <a:rPr lang="ja-JP" altLang="en-US" sz="2800" dirty="0" smtClean="0"/>
              <a:t>データ格納仕様：地域課題・論文・研究者の登録</a:t>
            </a:r>
            <a:endParaRPr lang="ja-JP" altLang="en-US" sz="2800" dirty="0"/>
          </a:p>
        </p:txBody>
      </p:sp>
      <p:pic>
        <p:nvPicPr>
          <p:cNvPr id="84" name="図 83"/>
          <p:cNvPicPr>
            <a:picLocks noChangeAspect="1"/>
          </p:cNvPicPr>
          <p:nvPr/>
        </p:nvPicPr>
        <p:blipFill>
          <a:blip r:embed="rId8">
            <a:clrChange>
              <a:clrFrom>
                <a:srgbClr val="FFFFFF"/>
              </a:clrFrom>
              <a:clrTo>
                <a:srgbClr val="FFFFFF">
                  <a:alpha val="0"/>
                </a:srgbClr>
              </a:clrTo>
            </a:clrChange>
          </a:blip>
          <a:stretch>
            <a:fillRect/>
          </a:stretch>
        </p:blipFill>
        <p:spPr>
          <a:xfrm>
            <a:off x="5105400" y="1219200"/>
            <a:ext cx="1120588" cy="304800"/>
          </a:xfrm>
          <a:prstGeom prst="rect">
            <a:avLst/>
          </a:prstGeom>
        </p:spPr>
      </p:pic>
      <p:sp>
        <p:nvSpPr>
          <p:cNvPr id="85" name="正方形/長方形 84"/>
          <p:cNvSpPr/>
          <p:nvPr/>
        </p:nvSpPr>
        <p:spPr>
          <a:xfrm>
            <a:off x="122784" y="6169968"/>
            <a:ext cx="5634876" cy="230832"/>
          </a:xfrm>
          <a:prstGeom prst="rect">
            <a:avLst/>
          </a:prstGeom>
        </p:spPr>
        <p:txBody>
          <a:bodyPr wrap="none" anchor="t">
            <a:spAutoFit/>
          </a:bodyPr>
          <a:lstStyle/>
          <a:p>
            <a:r>
              <a:rPr lang="en-US" altLang="ja-JP" sz="900" spc="-150" dirty="0" smtClean="0">
                <a:latin typeface="メイリオ"/>
                <a:ea typeface="メイリオ"/>
                <a:cs typeface="メイリオ"/>
              </a:rPr>
              <a:t>*7</a:t>
            </a:r>
            <a:r>
              <a:rPr lang="ja-JP" altLang="en-US" sz="900" spc="-150" dirty="0" smtClean="0">
                <a:latin typeface="メイリオ"/>
                <a:ea typeface="メイリオ"/>
                <a:cs typeface="メイリオ"/>
              </a:rPr>
              <a:t>　ヤフー株式会社提供。</a:t>
            </a:r>
            <a:r>
              <a:rPr lang="en-US" altLang="ja-JP" sz="900" spc="-150" dirty="0" smtClean="0">
                <a:latin typeface="メイリオ"/>
                <a:ea typeface="メイリオ"/>
                <a:cs typeface="メイリオ"/>
              </a:rPr>
              <a:t>Yahoo!</a:t>
            </a:r>
            <a:r>
              <a:rPr lang="ja-JP" altLang="en-US" sz="900" spc="-150" dirty="0" smtClean="0">
                <a:latin typeface="メイリオ"/>
                <a:ea typeface="メイリオ"/>
                <a:cs typeface="メイリオ"/>
              </a:rPr>
              <a:t>テキスト解析</a:t>
            </a:r>
            <a:r>
              <a:rPr lang="en-US" altLang="ja-JP" sz="900" spc="-150" dirty="0" smtClean="0">
                <a:latin typeface="メイリオ"/>
                <a:ea typeface="メイリオ"/>
                <a:cs typeface="メイリオ"/>
              </a:rPr>
              <a:t>Web API </a:t>
            </a:r>
            <a:r>
              <a:rPr lang="ja-JP" altLang="en-US" sz="900" spc="-150" dirty="0" smtClean="0">
                <a:latin typeface="メイリオ"/>
                <a:ea typeface="メイリオ"/>
                <a:cs typeface="メイリオ"/>
              </a:rPr>
              <a:t>　</a:t>
            </a:r>
            <a:r>
              <a:rPr lang="en-US" altLang="ja-JP" sz="900" dirty="0" smtClean="0">
                <a:latin typeface="メイリオ"/>
                <a:ea typeface="メイリオ"/>
                <a:cs typeface="メイリオ"/>
              </a:rPr>
              <a:t>http://</a:t>
            </a:r>
            <a:r>
              <a:rPr lang="en-US" altLang="ja-JP" sz="900" dirty="0" err="1" smtClean="0">
                <a:latin typeface="メイリオ"/>
                <a:ea typeface="メイリオ"/>
                <a:cs typeface="メイリオ"/>
              </a:rPr>
              <a:t>developer.yahoo.co.jp/webapi/jlp</a:t>
            </a:r>
            <a:r>
              <a:rPr lang="en-US" altLang="ja-JP" sz="900" dirty="0" smtClean="0">
                <a:latin typeface="メイリオ"/>
                <a:ea typeface="メイリオ"/>
                <a:cs typeface="メイリオ"/>
              </a:rPr>
              <a:t>/</a:t>
            </a:r>
            <a:endParaRPr lang="ja-JP" altLang="en-US" sz="900" dirty="0">
              <a:latin typeface="メイリオ"/>
              <a:ea typeface="メイリオ"/>
              <a:cs typeface="メイリオ"/>
            </a:endParaRPr>
          </a:p>
        </p:txBody>
      </p:sp>
      <p:sp>
        <p:nvSpPr>
          <p:cNvPr id="89" name="円/楕円 88"/>
          <p:cNvSpPr/>
          <p:nvPr/>
        </p:nvSpPr>
        <p:spPr>
          <a:xfrm>
            <a:off x="6705600" y="2356477"/>
            <a:ext cx="792088" cy="462923"/>
          </a:xfrm>
          <a:prstGeom prst="ellipse">
            <a:avLst/>
          </a:prstGeom>
          <a:solidFill>
            <a:srgbClr val="558E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smtClean="0">
                <a:solidFill>
                  <a:schemeClr val="tx1"/>
                </a:solidFill>
                <a:latin typeface="メイリオ"/>
                <a:ea typeface="メイリオ"/>
                <a:cs typeface="メイリオ"/>
              </a:rPr>
              <a:t>検索</a:t>
            </a:r>
            <a:endParaRPr kumimoji="1" lang="ja-JP" altLang="en-US" sz="1400" b="1" dirty="0">
              <a:solidFill>
                <a:schemeClr val="tx1"/>
              </a:solidFill>
              <a:latin typeface="メイリオ"/>
              <a:ea typeface="メイリオ"/>
              <a:cs typeface="メイリオ"/>
            </a:endParaRPr>
          </a:p>
        </p:txBody>
      </p:sp>
      <p:cxnSp>
        <p:nvCxnSpPr>
          <p:cNvPr id="93" name="直線矢印コネクタ 92"/>
          <p:cNvCxnSpPr/>
          <p:nvPr/>
        </p:nvCxnSpPr>
        <p:spPr>
          <a:xfrm rot="5400000">
            <a:off x="7717694" y="2776428"/>
            <a:ext cx="21478" cy="674066"/>
          </a:xfrm>
          <a:prstGeom prst="straightConnector1">
            <a:avLst/>
          </a:prstGeom>
          <a:ln w="98425">
            <a:solidFill>
              <a:srgbClr val="558ED5"/>
            </a:solidFill>
            <a:tailEnd type="arrow" w="sm" len="sm"/>
          </a:ln>
        </p:spPr>
        <p:style>
          <a:lnRef idx="1">
            <a:schemeClr val="accent1"/>
          </a:lnRef>
          <a:fillRef idx="0">
            <a:schemeClr val="accent1"/>
          </a:fillRef>
          <a:effectRef idx="0">
            <a:schemeClr val="accent1"/>
          </a:effectRef>
          <a:fontRef idx="minor">
            <a:schemeClr val="tx1"/>
          </a:fontRef>
        </p:style>
      </p:cxnSp>
      <p:pic>
        <p:nvPicPr>
          <p:cNvPr id="94" name="図 93"/>
          <p:cNvPicPr>
            <a:picLocks noChangeAspect="1"/>
          </p:cNvPicPr>
          <p:nvPr/>
        </p:nvPicPr>
        <p:blipFill>
          <a:blip r:embed="rId9"/>
          <a:stretch>
            <a:fillRect/>
          </a:stretch>
        </p:blipFill>
        <p:spPr>
          <a:xfrm>
            <a:off x="8077200" y="4010612"/>
            <a:ext cx="911613" cy="207433"/>
          </a:xfrm>
          <a:prstGeom prst="rect">
            <a:avLst/>
          </a:prstGeom>
        </p:spPr>
      </p:pic>
      <p:pic>
        <p:nvPicPr>
          <p:cNvPr id="95" name="図 94"/>
          <p:cNvPicPr>
            <a:picLocks noChangeAspect="1"/>
          </p:cNvPicPr>
          <p:nvPr/>
        </p:nvPicPr>
        <p:blipFill>
          <a:blip r:embed="rId10">
            <a:clrChange>
              <a:clrFrom>
                <a:srgbClr val="FFFFFF"/>
              </a:clrFrom>
              <a:clrTo>
                <a:srgbClr val="FFFFFF">
                  <a:alpha val="0"/>
                </a:srgbClr>
              </a:clrTo>
            </a:clrChange>
          </a:blip>
          <a:stretch>
            <a:fillRect/>
          </a:stretch>
        </p:blipFill>
        <p:spPr>
          <a:xfrm>
            <a:off x="7924800" y="4038600"/>
            <a:ext cx="1219200" cy="1219200"/>
          </a:xfrm>
          <a:prstGeom prst="rect">
            <a:avLst/>
          </a:prstGeom>
        </p:spPr>
      </p:pic>
      <p:sp>
        <p:nvSpPr>
          <p:cNvPr id="98" name="四角形吹き出し 97"/>
          <p:cNvSpPr/>
          <p:nvPr/>
        </p:nvSpPr>
        <p:spPr>
          <a:xfrm>
            <a:off x="6324600" y="1676400"/>
            <a:ext cx="1600200" cy="533400"/>
          </a:xfrm>
          <a:prstGeom prst="wedgeRectCallout">
            <a:avLst>
              <a:gd name="adj1" fmla="val -363"/>
              <a:gd name="adj2" fmla="val 91759"/>
            </a:avLst>
          </a:prstGeom>
          <a:solidFill>
            <a:srgbClr val="FFFF99"/>
          </a:solidFill>
          <a:ln w="15875" cap="flat" cmpd="sng" algn="ctr">
            <a:solidFill>
              <a:srgbClr val="F79646"/>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r>
              <a:rPr lang="ja-JP" altLang="en-US" sz="900" dirty="0" smtClean="0">
                <a:solidFill>
                  <a:prstClr val="black"/>
                </a:solidFill>
                <a:latin typeface="メイリオ"/>
                <a:ea typeface="メイリオ"/>
                <a:cs typeface="メイリオ"/>
              </a:rPr>
              <a:t>類義語辞書によりキーワードを拡張、検索ワードリストを生成、検索をかける</a:t>
            </a:r>
            <a:endParaRPr lang="en-US" altLang="ja-JP" sz="900" dirty="0" smtClean="0">
              <a:solidFill>
                <a:prstClr val="black"/>
              </a:solidFill>
              <a:latin typeface="メイリオ"/>
              <a:ea typeface="メイリオ"/>
              <a:cs typeface="メイリオ"/>
            </a:endParaRPr>
          </a:p>
        </p:txBody>
      </p:sp>
    </p:spTree>
    <p:extLst>
      <p:ext uri="{BB962C8B-B14F-4D97-AF65-F5344CB8AC3E}">
        <p14:creationId xmlns:p14="http://schemas.microsoft.com/office/powerpoint/2010/main" val="17246605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p:cNvSpPr/>
          <p:nvPr/>
        </p:nvSpPr>
        <p:spPr>
          <a:xfrm>
            <a:off x="971599" y="926605"/>
            <a:ext cx="6362889" cy="402639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a:ea typeface="メイリオ"/>
              <a:cs typeface="メイリオ"/>
            </a:endParaRPr>
          </a:p>
        </p:txBody>
      </p:sp>
      <p:pic>
        <p:nvPicPr>
          <p:cNvPr id="93" name="図 92" descr="LOD-proto03.png"/>
          <p:cNvPicPr>
            <a:picLocks noChangeAspect="1"/>
          </p:cNvPicPr>
          <p:nvPr/>
        </p:nvPicPr>
        <p:blipFill>
          <a:blip r:embed="rId2"/>
          <a:stretch>
            <a:fillRect/>
          </a:stretch>
        </p:blipFill>
        <p:spPr>
          <a:xfrm>
            <a:off x="2438399" y="1219200"/>
            <a:ext cx="1483791" cy="976313"/>
          </a:xfrm>
          <a:prstGeom prst="rect">
            <a:avLst/>
          </a:prstGeom>
        </p:spPr>
      </p:pic>
      <p:sp>
        <p:nvSpPr>
          <p:cNvPr id="73" name="タイトル 72"/>
          <p:cNvSpPr>
            <a:spLocks noGrp="1"/>
          </p:cNvSpPr>
          <p:nvPr>
            <p:ph type="title"/>
          </p:nvPr>
        </p:nvSpPr>
        <p:spPr/>
        <p:txBody>
          <a:bodyPr>
            <a:normAutofit/>
          </a:bodyPr>
          <a:lstStyle/>
          <a:p>
            <a:r>
              <a:rPr lang="ja-JP" altLang="en-US" sz="3200" dirty="0" smtClean="0"/>
              <a:t>検索仕様： 地域課題から解決策を探す </a:t>
            </a:r>
            <a:endParaRPr lang="ja-JP" altLang="en-US" sz="3200" dirty="0"/>
          </a:p>
        </p:txBody>
      </p:sp>
      <p:sp>
        <p:nvSpPr>
          <p:cNvPr id="4" name="フッター プレースホルダー 3"/>
          <p:cNvSpPr>
            <a:spLocks noGrp="1"/>
          </p:cNvSpPr>
          <p:nvPr>
            <p:ph type="ftr" sz="quarter" idx="11"/>
          </p:nvPr>
        </p:nvSpPr>
        <p:spPr/>
        <p:txBody>
          <a:bodyPr/>
          <a:lstStyle/>
          <a:p>
            <a:r>
              <a:rPr lang="en-US" altLang="ja-JP" smtClean="0"/>
              <a:t>© Team Colabory.com 2015</a:t>
            </a:r>
            <a:endParaRPr lang="ja-JP" altLang="en-US" dirty="0"/>
          </a:p>
        </p:txBody>
      </p:sp>
      <p:sp>
        <p:nvSpPr>
          <p:cNvPr id="5" name="スライド番号プレースホルダー 4"/>
          <p:cNvSpPr>
            <a:spLocks noGrp="1"/>
          </p:cNvSpPr>
          <p:nvPr>
            <p:ph type="sldNum" sz="quarter" idx="12"/>
          </p:nvPr>
        </p:nvSpPr>
        <p:spPr/>
        <p:txBody>
          <a:bodyPr/>
          <a:lstStyle/>
          <a:p>
            <a:fld id="{D2D8002D-B5B0-4BAC-B1F6-782DDCCE6D9C}" type="slidenum">
              <a:rPr lang="ja-JP" altLang="en-US" smtClean="0"/>
              <a:pPr/>
              <a:t>14</a:t>
            </a:fld>
            <a:endParaRPr lang="ja-JP"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0379" y="1056681"/>
            <a:ext cx="854298" cy="4527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AutoShape 4" descr="data:image/jpeg;base64,/9j/4AAQSkZJRgABAQAAAQABAAD/2wCEAAkGBxMTEhURExQWFRQXGBwbGBcXFx0YIBYWHRgYHhgcHBcdHSggGBolHBYeIjIiJSksLi4uGh8zOD8sOCgtLisBCgoKDg0OGxAQGjclHyQsLC0sLCwsLCw3LDQsLCwtNy83NDQvLDcsLC0sLCwsLC4tLCwsLC4sLCwsNCwsNC8sLP/AABEIAEMAkgMBIgACEQEDEQH/xAAbAAACAwEBAQAAAAAAAAAAAAAEBgAFBwMBAv/EADgQAAIBAgQEBQIEBgAHAAAAAAECAwARBAUSIQYTMUEiUWFxgTKhFEKR0QczYrHB8RYjUlNy4fD/xAAZAQADAQEBAAAAAAAAAAAAAAAAAQMCBQT/xAApEQACAQMEAAUEAwAAAAAAAAAAAQIDESEEEjFBE1GhwdEygeHwBRQj/9oADAMBAAIRAxEAPwDcaCzjFcqF38ht79qNpR4/xtlSIfmNz7DpUa9Tw6bkOKuxVGYTE/zZN/62/emzOs0aDDJFqJlZdzfcDzv1vSnk4XmBm+lPEfjtXPMMa00hc9T0HkOwriU6rp0m75lhFmrsOyt55pFjEsm/U622H60257xAMOBGvjkt37ep9aGyPBjC4Zp2HjK3/YUkTTl2LE3Zjf5q7lLTUkl9UvQz9TDsRnE7nUZXH/ixA/QGrrhriNw6xSnUrGwYncH37iq/NsmWCBHY+N+3pVblUReZFHdh/eoxdalWV3l29TWGh241x5jjVFYqzHqDY2HqKWsinmknRebJa4Ju7HYfNTi/G68QR2QafnvXLKsVyY3lH1t4E/yfiq1am/U3bwvb8iStEteLc7YycqNioTqVYi7fHlX1whHNJJzGkkKL5sxBPsTSzhIGlkCDdmP+zWpZVgRDGsY7dfU1TSxlXqurLhClhWDKV+IeKBHeOKzP3bsv7muXGHEGi8EZ8RHiI/KPL3pQy/CPM4RRcn7etV1Wrlu8KlyKMe2FYfE4iV9KySEnydv32prgJwUZkmkd2bopYnf0uas8kydMOlhu3c0icT5iZZ238K+FfjrU3D+rT3t3k/Qd9zsdMw4imlN9RQdgpIt8ivMs4gmiYEszr3DEm4+elfeVZMrwPiHJCqDa3e1Ud68U3Wg41HLLyaxwazBmKMqsDsQD+ovXlUuAwTiKMeSL/YV7XfjKTSuSshmrK+KsfzcS5HRfCPitFzzGcqCSTyBt79qx0vfc968P8hPCh9zUF2EiYgFfPrTBwblHOk5jDwJ9zSrqrWeFHiOHXldO/nq73rzaOkp1Ly6NSdkVf8QMdpiWEdWNz7ClThvCc3EIvYG59hXvGGYc3EtY7L4R8dfvXLIM7/DMzBAzEWuTa1OrOM9ReXC9gStEtOOcdrn0DpGLfPeveEECiXEt0jU297Us4nEl3Zz1Y3NM2aH8PgY4ejSnU3tRCW6rKq+s/APiwuyzFmLHqTevZJibDsBtQuqi8qeMSoZb6Li9v/uleSKbdr8mh74IyjQnOceJunoKueIczGHhZ/zdFH9RrhnWex4aFXFmLDwKD19fakDiHiJ8VpuoUL2Bvc+ddepVhQp7I82JJNu4A8pdrndmP6k1pXCmTCCMMfrbc+npWaZfixHIshXVpN7HvTXFx7ISFWFSTsBqP7V5NHKnBuU3k3K74G7P8byYHk7gbe56Vkyks3mSfuabOPMzYpFERZiNTDy8hVNwdg+biVv9K+I/HT71vVf61lBCjhDBxNIIMHFhx1a1/YbmlrIMNzZ407XufYb134zzDmYlgPpTwj/NXX8OcFfXMR/SP81lx8XUpdL2DiI7qoAtUr6r2uwSEn+JOYaUSAdWOo+w6f3pJyrL3nkEadf7Ci+McfzcVIeynSPjr96v+AoRFDNim2sNr+QH71ypJVq+ePgrwhTzLCGGRoiQSvUimngzGmHC4mU9B09WtSbisQXdnPViT+tMmeHkYOHDj6pPG47+lTpWjKU1wvcb8hd1Fm8yT9zV9xBkC4aJGLku/wCXy23oThDA87EoOynUfjpRfH2YczElAfDGNI9+9KMEqTk1l4QXyV2Q4TnTxx9iRf2HWrDjbG68SUH0xgKPfvRfA8YjSbFt0RSF97f6pTmlLsWPVjf5NDW2kl55DstsqyOSdHkWwVAbk+gvVUWp8zM/hMsWMbPJsfPfc0lZVhTLMkY/MwHxfeirRUdsVz2CY6YLhM4mKOR5GHgAA8h6UpZ1guRM0V76e9bNh4gqhR0AtWcfxGy0rMJwPCwsT5EV6tTp4qndLJmMsgHC2RLii4LlStunenLJeEI8O/NLFiOl+1InCecfhsQrn6G8LegPf4rSuI80WPCPKrA3WykHqT0tRpVT2bmsoJXuZrxPmHOxMj9gbD2FM3CCCDCS4pupBt7DYfekSFC7BRuWNv1p440lEGEhwq9TYn2H/uo0XmVV/rY35CXJIWYk9WP3NbBw1geTh0Tva59zWXcKYLnYmNewNz7CtkUWq2hp8zYpvo9qVKldAmUE3CGFZixj3JJPuTc0emTwiH8OFHLP5aWI85xBxeKRS7LGUCNYSItz4gVVFJtcX3LAXtezW44jPJGgR1xkEa8skuzKWZtUoc/zFA0aFtsdyR2IOFGK4Q8l6vBuEBvyxROY8OYeYhpEuQLD2pVPEUzQM5lJLSx6OSEDqC761ZS8gReXGCurSbsQdxau2X5jiHxGlJMSVYyBOYItO0MbIW0gEgM5Jt6etGyPFgyM+V5BBhyWjSxIsT6UNieEsK7F2j3JufelbA55i5ZSkeJDOwChSsYCmysCdt/Czlgu9hGPM0Jxbn2PTEyxRTsiqosBCD4mA2B09NiQfWjbG1rDyP0eQwLCYAg5Z6jzNBR8HYQEHljbel4cQYsJgiZLtKxudKqJF/FQRrqHLbQCkh6aSL+lHYPPsSsTqwQyakKNcvdZcW0SjR4L2UbeIX26UbIvoV2MWaZLDOFEi309PSh8v4Zw8LiREsw6GqDLs1nfFMrYlVXTrKiHToi0urMdUzBLSRMATqF/MG1KUnHWJGII/FDlAdS8X0az4v5Fr6d+lPbG97Bk2WhsfgUmQpINSntSHxRxDiI5tMeJXlkBVtCz+IjwEujaSDfe1rWWw61ax5rP+DEzPI2kO7yQLGmlVFyrJNqO25GwNrfL5AO/4Mwn/bo6XIIGhEBQctTcDyNA5djMQl5Juc0WldKmNHkLMSSf+SLaQLbae5vR8WdKxsIsRexIvA6g2BNtTAAE2sLnrWVCPkF2C4XhPCxsHWMalNx6Gic0yCDEMGkS5AsD6VQ4fN8YuIEchVdbGR43hZuVhgp+mdZNLG6qLab6nO1rGi5c9nIQsi4dJWXlSSXPVrBJVsOU7CxW/W+nZrGnsja1guyyyvh+DDsXjSzEWv6Va1VSZ4gJHKxBsbXGHkIPsQu4qq4jzaWJUeOdIzMyLHHJDYrqKhmclgVUXubgbkL1Iu0kuAGqpXi9N6lMRRYfARPisQHjRgvKIDKCAxV7m3S+9LvEMpjyXUlgSui+kHwMzBhuNtjUqUhjLxNgo2iVCo0tLGGC+G41ea2NUuDHLghdNmEeKYG9/EBsd73+kfpUqUAcM+cxYCCdGZZSyuXuSS7IQxJPXbb02t0oGDKIMRisYJow/JijWO9wVUIbbixY+pualSkM55TAs2VCWQXaONkSxKhU5o6Itlv4Rva+wPYVb5ZhkeSRGF1XEpEF7CKOORo1t5BnJ896lSmBMtwEd8NLYh2xDIWDsLohkKIbG2gFQdPS9/M3+Msy2GTMMZE8alEjQKLWsGuTuNz81KlAjrmmVwzSFpY1cjFqg1C9kIFxbpvfr1orL8CjXgYExLO1k1NYhUjIDb+MX7NcVKlADXXzIdj7GpUpiKfhWBeQs25klUF3JLFj23J6C+wGwvtVtiIFkUo6hlYWKsLgj1FeVKAPtVAAA2A6UFBlkWqVygZpCQ5a7al/6fFeyf0jbc1KlAHCLBKqhVLgKAAOY+wGw/NUqVKQz//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6409" y="1632745"/>
            <a:ext cx="822237" cy="377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 name="グループ化 29"/>
          <p:cNvGrpSpPr/>
          <p:nvPr/>
        </p:nvGrpSpPr>
        <p:grpSpPr>
          <a:xfrm rot="5400000">
            <a:off x="5738071" y="4167929"/>
            <a:ext cx="990600" cy="274742"/>
            <a:chOff x="2197768" y="4487454"/>
            <a:chExt cx="2358190" cy="399305"/>
          </a:xfrm>
        </p:grpSpPr>
        <p:sp>
          <p:nvSpPr>
            <p:cNvPr id="31" name="フリーフォーム 30"/>
            <p:cNvSpPr/>
            <p:nvPr/>
          </p:nvSpPr>
          <p:spPr>
            <a:xfrm>
              <a:off x="2197768" y="4487454"/>
              <a:ext cx="2358190" cy="345555"/>
            </a:xfrm>
            <a:custGeom>
              <a:avLst/>
              <a:gdLst>
                <a:gd name="connsiteX0" fmla="*/ 0 w 2358190"/>
                <a:gd name="connsiteY0" fmla="*/ 180799 h 345555"/>
                <a:gd name="connsiteX1" fmla="*/ 753979 w 2358190"/>
                <a:gd name="connsiteY1" fmla="*/ 4335 h 345555"/>
                <a:gd name="connsiteX2" fmla="*/ 1684421 w 2358190"/>
                <a:gd name="connsiteY2" fmla="*/ 341220 h 345555"/>
                <a:gd name="connsiteX3" fmla="*/ 2358190 w 2358190"/>
                <a:gd name="connsiteY3" fmla="*/ 164757 h 345555"/>
              </a:gdLst>
              <a:ahLst/>
              <a:cxnLst>
                <a:cxn ang="0">
                  <a:pos x="connsiteX0" y="connsiteY0"/>
                </a:cxn>
                <a:cxn ang="0">
                  <a:pos x="connsiteX1" y="connsiteY1"/>
                </a:cxn>
                <a:cxn ang="0">
                  <a:pos x="connsiteX2" y="connsiteY2"/>
                </a:cxn>
                <a:cxn ang="0">
                  <a:pos x="connsiteX3" y="connsiteY3"/>
                </a:cxn>
              </a:cxnLst>
              <a:rect l="l" t="t" r="r" b="b"/>
              <a:pathLst>
                <a:path w="2358190" h="345555">
                  <a:moveTo>
                    <a:pt x="0" y="180799"/>
                  </a:moveTo>
                  <a:cubicBezTo>
                    <a:pt x="236621" y="79198"/>
                    <a:pt x="473242" y="-22402"/>
                    <a:pt x="753979" y="4335"/>
                  </a:cubicBezTo>
                  <a:cubicBezTo>
                    <a:pt x="1034716" y="31072"/>
                    <a:pt x="1417053" y="314483"/>
                    <a:pt x="1684421" y="341220"/>
                  </a:cubicBezTo>
                  <a:cubicBezTo>
                    <a:pt x="1951789" y="367957"/>
                    <a:pt x="2154989" y="266357"/>
                    <a:pt x="2358190" y="164757"/>
                  </a:cubicBezTo>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メイリオ"/>
                <a:ea typeface="メイリオ"/>
                <a:cs typeface="メイリオ"/>
              </a:endParaRPr>
            </a:p>
          </p:txBody>
        </p:sp>
        <p:sp>
          <p:nvSpPr>
            <p:cNvPr id="32" name="フリーフォーム 31"/>
            <p:cNvSpPr/>
            <p:nvPr/>
          </p:nvSpPr>
          <p:spPr>
            <a:xfrm>
              <a:off x="2197768" y="4541204"/>
              <a:ext cx="2358190" cy="345555"/>
            </a:xfrm>
            <a:custGeom>
              <a:avLst/>
              <a:gdLst>
                <a:gd name="connsiteX0" fmla="*/ 0 w 2358190"/>
                <a:gd name="connsiteY0" fmla="*/ 180799 h 345555"/>
                <a:gd name="connsiteX1" fmla="*/ 753979 w 2358190"/>
                <a:gd name="connsiteY1" fmla="*/ 4335 h 345555"/>
                <a:gd name="connsiteX2" fmla="*/ 1684421 w 2358190"/>
                <a:gd name="connsiteY2" fmla="*/ 341220 h 345555"/>
                <a:gd name="connsiteX3" fmla="*/ 2358190 w 2358190"/>
                <a:gd name="connsiteY3" fmla="*/ 164757 h 345555"/>
              </a:gdLst>
              <a:ahLst/>
              <a:cxnLst>
                <a:cxn ang="0">
                  <a:pos x="connsiteX0" y="connsiteY0"/>
                </a:cxn>
                <a:cxn ang="0">
                  <a:pos x="connsiteX1" y="connsiteY1"/>
                </a:cxn>
                <a:cxn ang="0">
                  <a:pos x="connsiteX2" y="connsiteY2"/>
                </a:cxn>
                <a:cxn ang="0">
                  <a:pos x="connsiteX3" y="connsiteY3"/>
                </a:cxn>
              </a:cxnLst>
              <a:rect l="l" t="t" r="r" b="b"/>
              <a:pathLst>
                <a:path w="2358190" h="345555">
                  <a:moveTo>
                    <a:pt x="0" y="180799"/>
                  </a:moveTo>
                  <a:cubicBezTo>
                    <a:pt x="236621" y="79198"/>
                    <a:pt x="473242" y="-22402"/>
                    <a:pt x="753979" y="4335"/>
                  </a:cubicBezTo>
                  <a:cubicBezTo>
                    <a:pt x="1034716" y="31072"/>
                    <a:pt x="1417053" y="314483"/>
                    <a:pt x="1684421" y="341220"/>
                  </a:cubicBezTo>
                  <a:cubicBezTo>
                    <a:pt x="1951789" y="367957"/>
                    <a:pt x="2154989" y="266357"/>
                    <a:pt x="2358190" y="164757"/>
                  </a:cubicBezTo>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メイリオ"/>
                <a:ea typeface="メイリオ"/>
                <a:cs typeface="メイリオ"/>
              </a:endParaRPr>
            </a:p>
          </p:txBody>
        </p:sp>
      </p:grpSp>
      <p:sp>
        <p:nvSpPr>
          <p:cNvPr id="16" name="AutoShape 13" descr="data:image/png;base64,iVBORw0KGgoAAAANSUhEUgAAAOEAAADhCAMAAAAJbSJIAAAA21BMVEX09PQAAAD/ABb8/Pyvr6//AAD/AA39Skr16en16ez8U1/z///8YXD09/f/ABP5+fn07/H7cnv0+/rw8PDZ2dmoqKgmJibLy8v13N/W1tZNTU34pa0+Pj4rKyuGhoZzc3P6gIr2xMv20NX3ucELCwv+ISf7fIL9RlD3r7b5kpz2zdL11tv15Oj9OEL+LTybm5scHBxdXV3+LDD6jZX8WmR6enr6bHn9TVD7Wmr3s7n5m6X8aG39Mkj9Dir+DB/5paf8UWb5jZv5np/9V1r7fX/6hY/7eIb9Hj33vca/BMREAAALdklEQVR4nO2ce1viOhDGW9hUoaYtAWwVlqvKraCCsgqK56zHXb//JzopCvSStGlpxfTp+6/S5tdMJjPJJIKYdgmHbkDiygj5lw/hxW2zcV398d1VvW40by/CE9409Eq5LKhq/rtLVYVyuaI3bsIQ/rzX1bwq8CTcXv3+JyPhRUPP5w/d4gjK54kd6SWsVwS+um8nVajUAwl/VjkzT6fUfNVtqi7C+hmP9mlX/qzuR3he4R0QI1bO6YTNMs8WupFabtIIz1MBaCGekwnrlXQAYkS7S90R/tT5H4Mb5fWfBMJqegAxYtVLWE8TIEasuwkvUjMIP6RWLlyEjUM3KXY1nISnerq6EHeifuogvE/XKLSUv3cQpmim2Civ2wlv0majltQbG2EjfV2IO7FhI0ydn7Gk6jvCi8qhW5OIPqbENeFt+dCNSUTl2y1hM6WEzS1h+gKaDzW2hNdpdDTY1VxvCaspJaxuCX+kcTrEE+KPjJB3ZYT8KyPkXxkh/8oI+VdGyL8yQv6VEfKvjJB/ZYT8KyPkXxkh/8oI+VdGyL8yQv4VQAhj0NdDOeRPqB3HoANQ2eVLKP87PtpbLe0QXDv5E54AaV+B2SGwbPInfAW5fQX66BBcO/kRQu2XtC+gsup+Z8LReF9CBYyNAztTP0LUuQRAiYAlga2kufaNCaG5KD1tWioFoyobrNzf3vKqNVvUhoZROAiWTb6eBiJZlmGnv7h6OBpfrnvGx2yVy/mg1u1oyPrVWggdfL5nitowJ9QKRrv/8rZ8fQZU96pMh2uorwUIFGtcCiFCSMCgnRJ1aILllzVbkJm/ZNjIG3dojWqq4E1memkhuj5boc27Bh4OSRBiyQuFgqiADsNLoTkvRtXbx/NRG4BJ6aWjycE9GSV7gguaoYLXAoPxwFcQVaOPx8t/QA47vmlxMIJygDeLlB/KfZqhghLLz+fRgkEF1D5GAdSO1u+3vPuk1TY1v0EZLQOWB5ReVFjCUDySIxGC5WeaAtuX29djyN5VzaDba9Qc/43SSCkXbKewE4lQuhx+PhoPEwc5AOPloIDIkBEJIZxRWgmKgYiwwBgk2fGwRdY2nlq7c7/cstfxGw6gvPYatQ8hzh0piMEJIZqViuNpbh0jMXBa0eBqfPe2aTwcrUhuwLLX1qMn0I+8EgXNIhlRUtrBQ1ErmEa79nL1dxP1Utikdaj4d9YfHu8CXEQbx/hTSB4/EH2tDXltZfMtTZYpw4qScOyqtbuDh9dxztOX656bvP7pj6wI1z4lyE/UcQyWsVmp1UZzSkE8CZExWdEgEsyJuxexyf23eO+s/+r6hUAPjcHIYz/7rJei9oqC+DtkXi+PXLOPBJ7bBUxP+lLond6FLW/YuNeKMGpfEgeQFHJxBppjZ6PBdCFTnwBpPo7sx/db88ZjnugLpZUZCrHlaLMCih16lII/B80vKY+Et+65qi+3KHa6DJH7ygPHnAHArODzfdD7ihYVn5Deue++BaQhtpgfgRyBvALGI/+MgfJGHBQQHdzehAXynCGt+my5ogBr9plCAlcBBn5MW8QFC+Ib9957gibZoUoS21CUZ/ZsE4BHwd+8odvtbn/6ixwu7r+7hjrkaRE8MeSKUJjZGoxdzCio52VKzK/kKEvPMewfokfy0GcYilBr2ZyMBGbB/S6PKQOflpnGsUMKB8SXKrtkgPZDVLT1IMjVgh0w1ChdSA0VY9kDlksURG8MZRca2QJMBbwGWqiwdrzkLhzQfhwLIaQE4aDnt2khv9sMTgIlv0lwpyXlTcdx5/hOodGE/OISPTSR31d2wAFTtA4NckAj1ai/jqlSQTbIKR6YUYwHaoPdapYCpkO22RP1yV9yTv9JXLUYco2YrSuAnA5DbW73MXcsQ3CtKxKhAgy6hcdXbUIOpsCY9HLZvNsBKqxDEKtATH7B3OcDxUYIIdmhEhaJIeo+7/4XrGoMK9efvxwSAZ/8iiHi60OoUbzNlauDIOzbNrDApBsiCyEZiqLQ3YwQa00UaudI3kYBXYcNQTSzeSXwzLKos30F6SOCnq8bjrPqC3W960k5a5H43daLyOw5hqAQIlXGUTfpC/q4GSHmujbKMrF9OkbDnj2OYZsFN5JJ4aGvmxHiJkQ9MuLJphFy35aIALAItWNMDJ2kSUCxR7y1ibBAQVysDQkKtmke+xiGpWPH04dT7yjwiWY+FHP1JSSvvkkrC8aZK4EJy3aqXaS1bvAaZOdx15dSVtxBz4QIOnKlnn/iQZBGmHEpMZNNsVfQUrY/QVE2HD5myRzHbASNqcc+gtyMkAAhLJB3bMDizgGohS53Q13Pg6XJKNBVxV8FDYfEoajYkw9QCg9Isg4wSKZSIagl3YBiOAXMItQVQc0TMjEVRiRRyW5VSvgCtqIUTqG2twvfGZKuJAihSZ4VN+36E7AkSpY36sbei+F3iZxGQEOv19u1qxWpnA9/NtczpedgNyMkdd6Cug9tffho9Yr2CpPPJzG4GSEpQggp67Y4kolYM4xeXE8MDEg/ldCZGWQQc8WcsnoPP02s5dkBcqWdVCV1KogUYVkf/lfEomg4enZ+MlBk/FRfTAgeIj4PPTqfJ4HhNyWcRywhll0TEKObEQ5AGO1xsOCshpTYDzl8NeGfiJ7UVWECaswOixNCVxUd6LGukfNCCM0ju5Eylc5t9NWErWiEXcc2M1Ml8kacEDqWKSXiXghNfBAeO9YNQrgZgZNxCIf2klnwHCrw44LQsdatSOGWWfkgfLKdEgzlZgROCGF78bSpCZemw3CP+GrCkB3wKSjLZn85XuGupFSv0cVJXLo+UmY8znrgOewSAS+5hSWIoNkOuZvz9YQnez6X7USeXbwRhhcvOX50ZYRRRSP8J9w9IDGcm06MkFJDWAz3mK7JfqSZoqTWS0fkQ2nhCGHnEvRejP16MqFVffhAKXQthrFSOMAxDBhf9U2ZuTDMo0T2nuQCbX8NvGJ65puVjtd1ehKQjuY1EwUdaaYo7loMiJBmLCgnvnBrj9rDYccwjwsFTVsfW0P0qyW2xaTrq0Qm8/YoynVF8VRBrxtqHSY0je7v0tTn9gzcVul58uv17mR+Nfv9Uus/tocG5SopZC+1tI4jPkXZ1YmlVt94bLff+4vZ1UnPiv8DLrX5PBi6uQflcjqdEUMx5C61BP9FaV0chHJpdx1NuPPLFq+iUOrsoWvCUS5DR90xEcLCnpctkU8roqFrSxTcRWpeHISkcrNQhMTqKM85FUA6XfglhOj3njeCAVLlAjRcR4PBJNreagyElBCUWZJEIpTdh2NCL1/ERgiNceSrSj5E7pyc8zoC1m37JAg7/5zspQeyK20P7ia53dQDBhELAOKZ8ZO4GxPHOqPH2d3qY6lUmbLuaidCmJQgEjSjX7TmWcJlCYz61oSWIJKFx+WY6X4mor49oWDlKsKoH/nXPBAKa3uNKk4I91BGyL8yQv6VEfKvjJB/ZYT8KyPkXxkh/8oI+VdGyL8yQv6VEfKvjJB/ZYT8KyPkXxkh/7IRVtVDNyYRqdUt4XVKCa+3hI1DtyUhNbaEzfKh25KIys0t4W1KCW+3hGLl0I1JRBVxR6in0dWouo2wkcYJMd+wEd6ksg9vbISinr5OzH8Y6Yawmb5OVJsOwtPU+RpVP3UQpjCsaYhOwotKujpRrVy4CMV6ygjroptQrKbJnearopfwNEUzRn7jZhyEYv0sLYaqntVFEqF4Xk4Holo+F8mEOE9MA6Jaboo0QvH8jP+xmD87F+mEYp17d5PX66IfoXhaVXm2VFWtnor+hLgbKwKvjKpQqXt4vITiRUNXebTVvKo3Lrw4BEJsqk3MyFdH4vbqTbeB0gmxbu71SrmM7Tr/3YX9Rrlc0e9vKCQ0Qku3zcZ19cd3V/W60bz1ofAjTIcyQv6VfsL/AZrZDm31g3rx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cxnSp>
        <p:nvCxnSpPr>
          <p:cNvPr id="21" name="直線矢印コネクタ 20"/>
          <p:cNvCxnSpPr/>
          <p:nvPr/>
        </p:nvCxnSpPr>
        <p:spPr>
          <a:xfrm>
            <a:off x="609600" y="1676400"/>
            <a:ext cx="1815534" cy="3130"/>
          </a:xfrm>
          <a:prstGeom prst="straightConnector1">
            <a:avLst/>
          </a:prstGeom>
          <a:ln w="139700">
            <a:solidFill>
              <a:srgbClr val="558ED5"/>
            </a:solidFill>
            <a:tailEnd type="arrow" w="sm" len="sm"/>
          </a:ln>
        </p:spPr>
        <p:style>
          <a:lnRef idx="1">
            <a:schemeClr val="accent1"/>
          </a:lnRef>
          <a:fillRef idx="0">
            <a:schemeClr val="accent1"/>
          </a:fillRef>
          <a:effectRef idx="0">
            <a:schemeClr val="accent1"/>
          </a:effectRef>
          <a:fontRef idx="minor">
            <a:schemeClr val="tx1"/>
          </a:fontRef>
        </p:style>
      </p:cxnSp>
      <p:sp>
        <p:nvSpPr>
          <p:cNvPr id="17" name="円/楕円 16"/>
          <p:cNvSpPr/>
          <p:nvPr/>
        </p:nvSpPr>
        <p:spPr>
          <a:xfrm>
            <a:off x="1120697" y="1340277"/>
            <a:ext cx="792088" cy="792088"/>
          </a:xfrm>
          <a:prstGeom prst="ellipse">
            <a:avLst/>
          </a:prstGeom>
          <a:solidFill>
            <a:srgbClr val="558E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b="1" dirty="0">
              <a:solidFill>
                <a:schemeClr val="tx1"/>
              </a:solidFill>
              <a:latin typeface="メイリオ"/>
              <a:ea typeface="メイリオ"/>
              <a:cs typeface="メイリオ"/>
            </a:endParaRPr>
          </a:p>
        </p:txBody>
      </p:sp>
      <p:sp>
        <p:nvSpPr>
          <p:cNvPr id="18" name="正方形/長方形 17"/>
          <p:cNvSpPr/>
          <p:nvPr/>
        </p:nvSpPr>
        <p:spPr>
          <a:xfrm>
            <a:off x="1162850" y="1650033"/>
            <a:ext cx="697627" cy="400110"/>
          </a:xfrm>
          <a:prstGeom prst="rect">
            <a:avLst/>
          </a:prstGeom>
          <a:noFill/>
        </p:spPr>
        <p:txBody>
          <a:bodyPr wrap="none">
            <a:spAutoFit/>
          </a:bodyPr>
          <a:lstStyle/>
          <a:p>
            <a:pPr algn="ctr"/>
            <a:r>
              <a:rPr lang="ja-JP" altLang="en-US" sz="2000" b="1" dirty="0">
                <a:noFill/>
                <a:latin typeface="メイリオ"/>
                <a:ea typeface="メイリオ"/>
                <a:cs typeface="メイリオ"/>
              </a:rPr>
              <a:t>検索</a:t>
            </a:r>
          </a:p>
        </p:txBody>
      </p:sp>
      <p:sp>
        <p:nvSpPr>
          <p:cNvPr id="44" name="正方形/長方形 43"/>
          <p:cNvSpPr/>
          <p:nvPr/>
        </p:nvSpPr>
        <p:spPr>
          <a:xfrm>
            <a:off x="1039688" y="1362001"/>
            <a:ext cx="1017712" cy="400110"/>
          </a:xfrm>
          <a:prstGeom prst="rect">
            <a:avLst/>
          </a:prstGeom>
        </p:spPr>
        <p:txBody>
          <a:bodyPr wrap="square">
            <a:spAutoFit/>
          </a:bodyPr>
          <a:lstStyle/>
          <a:p>
            <a:pPr algn="ctr"/>
            <a:r>
              <a:rPr lang="ja-JP" altLang="en-US" sz="2000" b="1" dirty="0" smtClean="0">
                <a:latin typeface="メイリオ"/>
                <a:ea typeface="メイリオ"/>
                <a:cs typeface="メイリオ"/>
              </a:rPr>
              <a:t>課題の</a:t>
            </a:r>
            <a:endParaRPr lang="ja-JP" altLang="en-US" sz="2000" b="1" dirty="0">
              <a:latin typeface="メイリオ"/>
              <a:ea typeface="メイリオ"/>
              <a:cs typeface="メイリオ"/>
            </a:endParaRPr>
          </a:p>
        </p:txBody>
      </p:sp>
      <p:sp>
        <p:nvSpPr>
          <p:cNvPr id="79" name="正方形/長方形 78"/>
          <p:cNvSpPr/>
          <p:nvPr/>
        </p:nvSpPr>
        <p:spPr>
          <a:xfrm>
            <a:off x="7620000" y="762000"/>
            <a:ext cx="1261884" cy="307777"/>
          </a:xfrm>
          <a:prstGeom prst="rect">
            <a:avLst/>
          </a:prstGeom>
        </p:spPr>
        <p:txBody>
          <a:bodyPr wrap="none">
            <a:spAutoFit/>
          </a:bodyPr>
          <a:lstStyle/>
          <a:p>
            <a:r>
              <a:rPr lang="ja-JP" altLang="en-US" sz="1400" b="1" dirty="0" smtClean="0">
                <a:latin typeface="メイリオ"/>
                <a:ea typeface="メイリオ"/>
                <a:cs typeface="メイリオ"/>
              </a:rPr>
              <a:t>論文データ等</a:t>
            </a:r>
            <a:endParaRPr lang="ja-JP" altLang="en-US" sz="1400" b="1" dirty="0">
              <a:latin typeface="メイリオ"/>
              <a:ea typeface="メイリオ"/>
              <a:cs typeface="メイリオ"/>
            </a:endParaRPr>
          </a:p>
        </p:txBody>
      </p:sp>
      <p:grpSp>
        <p:nvGrpSpPr>
          <p:cNvPr id="7" name="グループ化 72"/>
          <p:cNvGrpSpPr/>
          <p:nvPr/>
        </p:nvGrpSpPr>
        <p:grpSpPr>
          <a:xfrm>
            <a:off x="51367" y="1160810"/>
            <a:ext cx="634433" cy="1048990"/>
            <a:chOff x="389100" y="2785367"/>
            <a:chExt cx="695388" cy="1149775"/>
          </a:xfrm>
        </p:grpSpPr>
        <p:sp>
          <p:nvSpPr>
            <p:cNvPr id="87" name="円/楕円 86"/>
            <p:cNvSpPr/>
            <p:nvPr/>
          </p:nvSpPr>
          <p:spPr>
            <a:xfrm>
              <a:off x="467544" y="2785367"/>
              <a:ext cx="555989" cy="55598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chemeClr val="tx1"/>
                </a:solidFill>
                <a:latin typeface="メイリオ"/>
                <a:ea typeface="メイリオ"/>
                <a:cs typeface="メイリオ"/>
              </a:endParaRPr>
            </a:p>
          </p:txBody>
        </p:sp>
        <p:sp>
          <p:nvSpPr>
            <p:cNvPr id="72" name="フローチャート : 論理積ゲート 71"/>
            <p:cNvSpPr/>
            <p:nvPr/>
          </p:nvSpPr>
          <p:spPr>
            <a:xfrm rot="16200000">
              <a:off x="398693" y="3249348"/>
              <a:ext cx="676201" cy="695388"/>
            </a:xfrm>
            <a:prstGeom prst="flowChartDelay">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a:ea typeface="メイリオ"/>
                <a:cs typeface="メイリオ"/>
              </a:endParaRPr>
            </a:p>
          </p:txBody>
        </p:sp>
      </p:grpSp>
      <p:cxnSp>
        <p:nvCxnSpPr>
          <p:cNvPr id="57" name="直線矢印コネクタ 56"/>
          <p:cNvCxnSpPr/>
          <p:nvPr/>
        </p:nvCxnSpPr>
        <p:spPr>
          <a:xfrm>
            <a:off x="3886200" y="1676400"/>
            <a:ext cx="1295400" cy="1588"/>
          </a:xfrm>
          <a:prstGeom prst="straightConnector1">
            <a:avLst/>
          </a:prstGeom>
          <a:ln w="98425">
            <a:solidFill>
              <a:srgbClr val="558ED5"/>
            </a:solidFill>
            <a:tailEnd type="arrow" w="sm" len="sm"/>
          </a:ln>
        </p:spPr>
        <p:style>
          <a:lnRef idx="1">
            <a:schemeClr val="accent1"/>
          </a:lnRef>
          <a:fillRef idx="0">
            <a:schemeClr val="accent1"/>
          </a:fillRef>
          <a:effectRef idx="0">
            <a:schemeClr val="accent1"/>
          </a:effectRef>
          <a:fontRef idx="minor">
            <a:schemeClr val="tx1"/>
          </a:fontRef>
        </p:style>
      </p:cxnSp>
      <p:grpSp>
        <p:nvGrpSpPr>
          <p:cNvPr id="10" name="グループ化 97"/>
          <p:cNvGrpSpPr/>
          <p:nvPr/>
        </p:nvGrpSpPr>
        <p:grpSpPr>
          <a:xfrm>
            <a:off x="4009310" y="1321693"/>
            <a:ext cx="792088" cy="792088"/>
            <a:chOff x="1888043" y="2053592"/>
            <a:chExt cx="792088" cy="792088"/>
          </a:xfrm>
          <a:solidFill>
            <a:schemeClr val="tx2">
              <a:lumMod val="60000"/>
              <a:lumOff val="40000"/>
            </a:schemeClr>
          </a:solidFill>
        </p:grpSpPr>
        <p:sp>
          <p:nvSpPr>
            <p:cNvPr id="99" name="円/楕円 98"/>
            <p:cNvSpPr/>
            <p:nvPr/>
          </p:nvSpPr>
          <p:spPr>
            <a:xfrm>
              <a:off x="1888043" y="2053592"/>
              <a:ext cx="792088" cy="79208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chemeClr val="tx1"/>
                </a:solidFill>
                <a:latin typeface="メイリオ"/>
                <a:ea typeface="メイリオ"/>
                <a:cs typeface="メイリオ"/>
              </a:endParaRPr>
            </a:p>
          </p:txBody>
        </p:sp>
        <p:sp>
          <p:nvSpPr>
            <p:cNvPr id="100" name="正方形/長方形 99"/>
            <p:cNvSpPr/>
            <p:nvPr/>
          </p:nvSpPr>
          <p:spPr>
            <a:xfrm>
              <a:off x="2315478" y="2218803"/>
              <a:ext cx="184731" cy="461665"/>
            </a:xfrm>
            <a:prstGeom prst="rect">
              <a:avLst/>
            </a:prstGeom>
            <a:grpFill/>
          </p:spPr>
          <p:txBody>
            <a:bodyPr wrap="none">
              <a:spAutoFit/>
            </a:bodyPr>
            <a:lstStyle/>
            <a:p>
              <a:pPr algn="ctr"/>
              <a:endParaRPr lang="ja-JP" altLang="en-US" sz="2400" dirty="0">
                <a:latin typeface="メイリオ"/>
                <a:ea typeface="メイリオ"/>
                <a:cs typeface="メイリオ"/>
              </a:endParaRPr>
            </a:p>
          </p:txBody>
        </p:sp>
      </p:grpSp>
      <p:sp>
        <p:nvSpPr>
          <p:cNvPr id="101" name="正方形/長方形 100"/>
          <p:cNvSpPr/>
          <p:nvPr/>
        </p:nvSpPr>
        <p:spPr>
          <a:xfrm>
            <a:off x="4114803" y="1371600"/>
            <a:ext cx="646331" cy="646331"/>
          </a:xfrm>
          <a:prstGeom prst="rect">
            <a:avLst/>
          </a:prstGeom>
          <a:noFill/>
          <a:ln>
            <a:noFill/>
          </a:ln>
        </p:spPr>
        <p:txBody>
          <a:bodyPr wrap="none">
            <a:spAutoFit/>
          </a:bodyPr>
          <a:lstStyle/>
          <a:p>
            <a:pPr algn="ctr"/>
            <a:r>
              <a:rPr lang="ja-JP" altLang="en-US" b="1" dirty="0" smtClean="0">
                <a:noFill/>
                <a:latin typeface="メイリオ"/>
                <a:ea typeface="メイリオ"/>
                <a:cs typeface="メイリオ"/>
              </a:rPr>
              <a:t>詳細</a:t>
            </a:r>
            <a:endParaRPr lang="en-US" altLang="ja-JP" b="1" dirty="0" smtClean="0">
              <a:noFill/>
              <a:latin typeface="メイリオ"/>
              <a:ea typeface="メイリオ"/>
              <a:cs typeface="メイリオ"/>
            </a:endParaRPr>
          </a:p>
          <a:p>
            <a:pPr algn="ctr"/>
            <a:r>
              <a:rPr lang="ja-JP" altLang="en-US" b="1" dirty="0" smtClean="0">
                <a:noFill/>
                <a:latin typeface="メイリオ"/>
                <a:ea typeface="メイリオ"/>
                <a:cs typeface="メイリオ"/>
              </a:rPr>
              <a:t>表示</a:t>
            </a:r>
            <a:endParaRPr lang="ja-JP" altLang="en-US" b="1" dirty="0">
              <a:noFill/>
              <a:latin typeface="メイリオ"/>
              <a:ea typeface="メイリオ"/>
              <a:cs typeface="メイリオ"/>
            </a:endParaRPr>
          </a:p>
        </p:txBody>
      </p:sp>
      <p:sp>
        <p:nvSpPr>
          <p:cNvPr id="113" name="正方形/長方形 112"/>
          <p:cNvSpPr/>
          <p:nvPr/>
        </p:nvSpPr>
        <p:spPr>
          <a:xfrm>
            <a:off x="2514600" y="914400"/>
            <a:ext cx="1005403" cy="338554"/>
          </a:xfrm>
          <a:prstGeom prst="rect">
            <a:avLst/>
          </a:prstGeom>
        </p:spPr>
        <p:txBody>
          <a:bodyPr wrap="none">
            <a:spAutoFit/>
          </a:bodyPr>
          <a:lstStyle/>
          <a:p>
            <a:pPr algn="ctr"/>
            <a:r>
              <a:rPr lang="ja-JP" altLang="en-US" sz="1600" b="1" dirty="0" smtClean="0">
                <a:latin typeface="メイリオ"/>
                <a:ea typeface="メイリオ"/>
                <a:cs typeface="メイリオ"/>
              </a:rPr>
              <a:t>検索</a:t>
            </a:r>
            <a:r>
              <a:rPr lang="ja-JP" altLang="en-US" sz="1600" b="1" dirty="0">
                <a:latin typeface="メイリオ"/>
                <a:ea typeface="メイリオ"/>
                <a:cs typeface="メイリオ"/>
              </a:rPr>
              <a:t>画面</a:t>
            </a:r>
            <a:endParaRPr lang="en-US" altLang="ja-JP" sz="1600" b="1" dirty="0" smtClean="0">
              <a:latin typeface="メイリオ"/>
              <a:ea typeface="メイリオ"/>
              <a:cs typeface="メイリオ"/>
            </a:endParaRPr>
          </a:p>
        </p:txBody>
      </p:sp>
      <p:sp>
        <p:nvSpPr>
          <p:cNvPr id="115" name="正方形/長方形 114"/>
          <p:cNvSpPr/>
          <p:nvPr/>
        </p:nvSpPr>
        <p:spPr>
          <a:xfrm>
            <a:off x="4952412" y="926606"/>
            <a:ext cx="1441420" cy="307777"/>
          </a:xfrm>
          <a:prstGeom prst="rect">
            <a:avLst/>
          </a:prstGeom>
        </p:spPr>
        <p:txBody>
          <a:bodyPr wrap="none">
            <a:spAutoFit/>
          </a:bodyPr>
          <a:lstStyle/>
          <a:p>
            <a:pPr algn="ctr"/>
            <a:r>
              <a:rPr lang="ja-JP" altLang="en-US" sz="1400" b="1" dirty="0" smtClean="0">
                <a:latin typeface="メイリオ"/>
                <a:ea typeface="メイリオ"/>
                <a:cs typeface="メイリオ"/>
              </a:rPr>
              <a:t>一覧・詳細画面</a:t>
            </a:r>
            <a:endParaRPr lang="en-US" altLang="ja-JP" sz="1400" b="1" dirty="0" smtClean="0">
              <a:latin typeface="メイリオ"/>
              <a:ea typeface="メイリオ"/>
              <a:cs typeface="メイリオ"/>
            </a:endParaRPr>
          </a:p>
        </p:txBody>
      </p:sp>
      <p:grpSp>
        <p:nvGrpSpPr>
          <p:cNvPr id="12" name="グループ化 115"/>
          <p:cNvGrpSpPr/>
          <p:nvPr/>
        </p:nvGrpSpPr>
        <p:grpSpPr>
          <a:xfrm>
            <a:off x="8001000" y="3657600"/>
            <a:ext cx="634433" cy="1048990"/>
            <a:chOff x="389100" y="2785367"/>
            <a:chExt cx="695388" cy="1149775"/>
          </a:xfrm>
        </p:grpSpPr>
        <p:sp>
          <p:nvSpPr>
            <p:cNvPr id="117" name="円/楕円 116"/>
            <p:cNvSpPr/>
            <p:nvPr/>
          </p:nvSpPr>
          <p:spPr>
            <a:xfrm>
              <a:off x="467544" y="2785367"/>
              <a:ext cx="555989" cy="555989"/>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chemeClr val="tx1"/>
                </a:solidFill>
                <a:latin typeface="メイリオ"/>
                <a:ea typeface="メイリオ"/>
                <a:cs typeface="メイリオ"/>
              </a:endParaRPr>
            </a:p>
          </p:txBody>
        </p:sp>
        <p:sp>
          <p:nvSpPr>
            <p:cNvPr id="118" name="フローチャート : 論理積ゲート 117"/>
            <p:cNvSpPr/>
            <p:nvPr/>
          </p:nvSpPr>
          <p:spPr>
            <a:xfrm rot="16200000">
              <a:off x="398693" y="3249348"/>
              <a:ext cx="676201" cy="695388"/>
            </a:xfrm>
            <a:prstGeom prst="flowChartDelay">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a:ea typeface="メイリオ"/>
                <a:cs typeface="メイリオ"/>
              </a:endParaRPr>
            </a:p>
          </p:txBody>
        </p:sp>
      </p:grpSp>
      <p:sp>
        <p:nvSpPr>
          <p:cNvPr id="120" name="正方形/長方形 119"/>
          <p:cNvSpPr/>
          <p:nvPr/>
        </p:nvSpPr>
        <p:spPr>
          <a:xfrm>
            <a:off x="8120173" y="1884858"/>
            <a:ext cx="415498" cy="646331"/>
          </a:xfrm>
          <a:prstGeom prst="rect">
            <a:avLst/>
          </a:prstGeom>
        </p:spPr>
        <p:txBody>
          <a:bodyPr wrap="none">
            <a:spAutoFit/>
          </a:bodyPr>
          <a:lstStyle/>
          <a:p>
            <a:r>
              <a:rPr lang="ja-JP" altLang="en-US" dirty="0" smtClean="0">
                <a:latin typeface="メイリオ"/>
                <a:ea typeface="メイリオ"/>
                <a:cs typeface="メイリオ"/>
              </a:rPr>
              <a:t>・</a:t>
            </a:r>
            <a:endParaRPr lang="en-US" altLang="ja-JP" dirty="0" smtClean="0">
              <a:latin typeface="メイリオ"/>
              <a:ea typeface="メイリオ"/>
              <a:cs typeface="メイリオ"/>
            </a:endParaRPr>
          </a:p>
          <a:p>
            <a:r>
              <a:rPr lang="ja-JP" altLang="en-US" dirty="0">
                <a:latin typeface="メイリオ"/>
                <a:ea typeface="メイリオ"/>
                <a:cs typeface="メイリオ"/>
              </a:rPr>
              <a:t>・</a:t>
            </a:r>
          </a:p>
        </p:txBody>
      </p:sp>
      <p:sp>
        <p:nvSpPr>
          <p:cNvPr id="123" name="正方形/長方形 122"/>
          <p:cNvSpPr/>
          <p:nvPr/>
        </p:nvSpPr>
        <p:spPr>
          <a:xfrm>
            <a:off x="7300869" y="2669402"/>
            <a:ext cx="1919892" cy="523220"/>
          </a:xfrm>
          <a:prstGeom prst="rect">
            <a:avLst/>
          </a:prstGeom>
        </p:spPr>
        <p:txBody>
          <a:bodyPr wrap="none">
            <a:spAutoFit/>
          </a:bodyPr>
          <a:lstStyle/>
          <a:p>
            <a:pPr algn="ctr"/>
            <a:r>
              <a:rPr lang="ja-JP" altLang="en-US" sz="1400" b="1" dirty="0" smtClean="0">
                <a:latin typeface="メイリオ"/>
                <a:ea typeface="メイリオ"/>
                <a:cs typeface="メイリオ"/>
              </a:rPr>
              <a:t>研究者の詳細情報</a:t>
            </a:r>
            <a:endParaRPr lang="en-US" altLang="ja-JP" sz="1400" b="1" dirty="0" smtClean="0">
              <a:latin typeface="メイリオ"/>
              <a:ea typeface="メイリオ"/>
              <a:cs typeface="メイリオ"/>
            </a:endParaRPr>
          </a:p>
          <a:p>
            <a:pPr algn="ctr"/>
            <a:r>
              <a:rPr lang="ja-JP" altLang="en-US" sz="1400" b="1" dirty="0" smtClean="0">
                <a:latin typeface="メイリオ"/>
                <a:ea typeface="メイリオ"/>
                <a:cs typeface="メイリオ"/>
              </a:rPr>
              <a:t>（</a:t>
            </a:r>
            <a:r>
              <a:rPr lang="en-US" altLang="ja-JP" sz="1400" b="1" dirty="0" smtClean="0">
                <a:latin typeface="メイリオ"/>
                <a:ea typeface="メイリオ"/>
                <a:cs typeface="メイリオ"/>
              </a:rPr>
              <a:t>HP,</a:t>
            </a:r>
            <a:r>
              <a:rPr lang="ja-JP" altLang="en-US" sz="1400" b="1" dirty="0" smtClean="0">
                <a:latin typeface="メイリオ"/>
                <a:ea typeface="メイリオ"/>
                <a:cs typeface="メイリオ"/>
              </a:rPr>
              <a:t>動画サイト等）</a:t>
            </a:r>
            <a:endParaRPr lang="en-US" altLang="ja-JP" sz="1400" b="1" dirty="0" smtClean="0">
              <a:latin typeface="メイリオ"/>
              <a:ea typeface="メイリオ"/>
              <a:cs typeface="メイリオ"/>
            </a:endParaRPr>
          </a:p>
        </p:txBody>
      </p:sp>
      <p:cxnSp>
        <p:nvCxnSpPr>
          <p:cNvPr id="54" name="直線矢印コネクタ 53"/>
          <p:cNvCxnSpPr/>
          <p:nvPr/>
        </p:nvCxnSpPr>
        <p:spPr>
          <a:xfrm>
            <a:off x="5766848" y="2112628"/>
            <a:ext cx="2005552" cy="554372"/>
          </a:xfrm>
          <a:prstGeom prst="straightConnector1">
            <a:avLst/>
          </a:prstGeom>
          <a:ln w="98425">
            <a:solidFill>
              <a:srgbClr val="558ED5"/>
            </a:solidFill>
            <a:tailEnd type="arrow" w="sm" len="sm"/>
          </a:ln>
        </p:spPr>
        <p:style>
          <a:lnRef idx="1">
            <a:schemeClr val="accent1"/>
          </a:lnRef>
          <a:fillRef idx="0">
            <a:schemeClr val="accent1"/>
          </a:fillRef>
          <a:effectRef idx="0">
            <a:schemeClr val="accent1"/>
          </a:effectRef>
          <a:fontRef idx="minor">
            <a:schemeClr val="tx1"/>
          </a:fontRef>
        </p:style>
      </p:cxnSp>
      <p:sp>
        <p:nvSpPr>
          <p:cNvPr id="131" name="正方形/長方形 130"/>
          <p:cNvSpPr/>
          <p:nvPr/>
        </p:nvSpPr>
        <p:spPr>
          <a:xfrm>
            <a:off x="7523043" y="3276600"/>
            <a:ext cx="1620957" cy="307777"/>
          </a:xfrm>
          <a:prstGeom prst="rect">
            <a:avLst/>
          </a:prstGeom>
        </p:spPr>
        <p:txBody>
          <a:bodyPr wrap="none">
            <a:spAutoFit/>
          </a:bodyPr>
          <a:lstStyle/>
          <a:p>
            <a:r>
              <a:rPr lang="ja-JP" altLang="en-US" sz="1400" b="1" dirty="0" smtClean="0">
                <a:latin typeface="メイリオ"/>
                <a:ea typeface="メイリオ"/>
                <a:cs typeface="メイリオ"/>
              </a:rPr>
              <a:t>研究機関・研究者</a:t>
            </a:r>
            <a:endParaRPr lang="ja-JP" altLang="en-US" sz="1400" b="1" dirty="0">
              <a:latin typeface="メイリオ"/>
              <a:ea typeface="メイリオ"/>
              <a:cs typeface="メイリオ"/>
            </a:endParaRPr>
          </a:p>
        </p:txBody>
      </p:sp>
      <p:grpSp>
        <p:nvGrpSpPr>
          <p:cNvPr id="14" name="グループ化 1"/>
          <p:cNvGrpSpPr/>
          <p:nvPr/>
        </p:nvGrpSpPr>
        <p:grpSpPr>
          <a:xfrm>
            <a:off x="3068413" y="2226097"/>
            <a:ext cx="361381" cy="1660103"/>
            <a:chOff x="3068413" y="2852936"/>
            <a:chExt cx="361381" cy="1554012"/>
          </a:xfrm>
        </p:grpSpPr>
        <p:cxnSp>
          <p:nvCxnSpPr>
            <p:cNvPr id="47" name="直線矢印コネクタ 46"/>
            <p:cNvCxnSpPr/>
            <p:nvPr/>
          </p:nvCxnSpPr>
          <p:spPr>
            <a:xfrm flipH="1" flipV="1">
              <a:off x="3068413" y="2852936"/>
              <a:ext cx="37224" cy="1516166"/>
            </a:xfrm>
            <a:prstGeom prst="straightConnector1">
              <a:avLst/>
            </a:prstGeom>
            <a:ln w="98425">
              <a:solidFill>
                <a:schemeClr val="tx2">
                  <a:lumMod val="60000"/>
                  <a:lumOff val="40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32" name="直線矢印コネクタ 131"/>
            <p:cNvCxnSpPr/>
            <p:nvPr/>
          </p:nvCxnSpPr>
          <p:spPr>
            <a:xfrm rot="5400000">
              <a:off x="2686772" y="3663926"/>
              <a:ext cx="1484456" cy="1588"/>
            </a:xfrm>
            <a:prstGeom prst="straightConnector1">
              <a:avLst/>
            </a:prstGeom>
            <a:ln w="98425">
              <a:solidFill>
                <a:schemeClr val="tx2">
                  <a:lumMod val="60000"/>
                  <a:lumOff val="40000"/>
                </a:schemeClr>
              </a:solidFill>
              <a:tailEnd type="arrow" w="sm" len="sm"/>
            </a:ln>
          </p:spPr>
          <p:style>
            <a:lnRef idx="1">
              <a:schemeClr val="accent1"/>
            </a:lnRef>
            <a:fillRef idx="0">
              <a:schemeClr val="accent1"/>
            </a:fillRef>
            <a:effectRef idx="0">
              <a:schemeClr val="accent1"/>
            </a:effectRef>
            <a:fontRef idx="minor">
              <a:schemeClr val="tx1"/>
            </a:fontRef>
          </p:style>
        </p:cxnSp>
      </p:grpSp>
      <p:sp>
        <p:nvSpPr>
          <p:cNvPr id="42" name="円/楕円 41"/>
          <p:cNvSpPr/>
          <p:nvPr/>
        </p:nvSpPr>
        <p:spPr>
          <a:xfrm>
            <a:off x="2743200" y="2666999"/>
            <a:ext cx="990600" cy="533401"/>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smtClean="0">
                <a:solidFill>
                  <a:schemeClr val="tx1"/>
                </a:solidFill>
                <a:latin typeface="メイリオ"/>
                <a:ea typeface="メイリオ"/>
                <a:cs typeface="メイリオ"/>
              </a:rPr>
              <a:t>検索</a:t>
            </a:r>
            <a:endParaRPr kumimoji="1" lang="ja-JP" altLang="en-US" sz="1600" b="1" dirty="0">
              <a:solidFill>
                <a:schemeClr val="tx1"/>
              </a:solidFill>
              <a:latin typeface="メイリオ"/>
              <a:ea typeface="メイリオ"/>
              <a:cs typeface="メイリオ"/>
            </a:endParaRPr>
          </a:p>
        </p:txBody>
      </p:sp>
      <p:sp>
        <p:nvSpPr>
          <p:cNvPr id="133" name="正方形/長方形 132"/>
          <p:cNvSpPr/>
          <p:nvPr/>
        </p:nvSpPr>
        <p:spPr>
          <a:xfrm>
            <a:off x="32301" y="838200"/>
            <a:ext cx="736099" cy="307777"/>
          </a:xfrm>
          <a:prstGeom prst="rect">
            <a:avLst/>
          </a:prstGeom>
        </p:spPr>
        <p:txBody>
          <a:bodyPr wrap="none">
            <a:spAutoFit/>
          </a:bodyPr>
          <a:lstStyle/>
          <a:p>
            <a:r>
              <a:rPr lang="ja-JP" altLang="en-US" sz="1400" b="1" dirty="0">
                <a:latin typeface="メイリオ"/>
                <a:ea typeface="メイリオ"/>
                <a:cs typeface="メイリオ"/>
              </a:rPr>
              <a:t>利用者</a:t>
            </a:r>
          </a:p>
        </p:txBody>
      </p:sp>
      <p:sp>
        <p:nvSpPr>
          <p:cNvPr id="134" name="正方形/長方形 133"/>
          <p:cNvSpPr/>
          <p:nvPr/>
        </p:nvSpPr>
        <p:spPr>
          <a:xfrm>
            <a:off x="76200" y="5105400"/>
            <a:ext cx="9022120" cy="1277273"/>
          </a:xfrm>
          <a:prstGeom prst="rect">
            <a:avLst/>
          </a:prstGeom>
        </p:spPr>
        <p:txBody>
          <a:bodyPr wrap="square">
            <a:spAutoFit/>
          </a:bodyPr>
          <a:lstStyle/>
          <a:p>
            <a:r>
              <a:rPr lang="ja-JP" altLang="en-US" sz="1100" dirty="0" smtClean="0">
                <a:latin typeface="メイリオ"/>
                <a:ea typeface="メイリオ"/>
                <a:cs typeface="メイリオ"/>
              </a:rPr>
              <a:t>地域課題の検索については、キーワード検索の他、利用者が容易に課題を探せるよう</a:t>
            </a:r>
            <a:r>
              <a:rPr lang="ja-JP" altLang="en-US" sz="1100" dirty="0">
                <a:latin typeface="メイリオ"/>
                <a:ea typeface="メイリオ"/>
                <a:cs typeface="メイリオ"/>
              </a:rPr>
              <a:t>に</a:t>
            </a:r>
            <a:r>
              <a:rPr lang="ja-JP" altLang="en-US" sz="1100" dirty="0" smtClean="0">
                <a:latin typeface="メイリオ"/>
                <a:ea typeface="メイリオ"/>
                <a:cs typeface="メイリオ"/>
              </a:rPr>
              <a:t>、地域課題データベース作成時に整理・分類された特徴語の階層型ジャンルテーブルから用語を選択することで地域課題を選択可能とする。</a:t>
            </a:r>
            <a:endParaRPr lang="en-US" altLang="ja-JP" sz="1100" dirty="0" smtClean="0">
              <a:latin typeface="メイリオ"/>
              <a:ea typeface="メイリオ"/>
              <a:cs typeface="メイリオ"/>
            </a:endParaRPr>
          </a:p>
          <a:p>
            <a:r>
              <a:rPr lang="ja-JP" altLang="en-US" sz="1100" dirty="0" smtClean="0">
                <a:latin typeface="メイリオ"/>
                <a:ea typeface="メイリオ"/>
                <a:cs typeface="メイリオ"/>
              </a:rPr>
              <a:t>入力または選択された用語により地域課題データマスターを検索する。特定された地域の取組み・課題から検索画面上の日本地図に対し、選択された地域課題を抱える地域・課題の数を返答し、日本地図上に表示する。</a:t>
            </a:r>
            <a:endParaRPr lang="en-US" altLang="ja-JP" sz="1100" dirty="0" smtClean="0">
              <a:latin typeface="メイリオ"/>
              <a:ea typeface="メイリオ"/>
              <a:cs typeface="メイリオ"/>
            </a:endParaRPr>
          </a:p>
          <a:p>
            <a:r>
              <a:rPr lang="ja-JP" altLang="en-US" sz="1100" dirty="0" smtClean="0">
                <a:latin typeface="メイリオ"/>
                <a:ea typeface="メイリオ"/>
                <a:cs typeface="メイリオ"/>
              </a:rPr>
              <a:t>都道府県の課題エリアを選択することで、当該地域の課題一覧、解決策となる論文を表示する。表示する論文はキーワードに相同性が最も高い論文を最初に表示し、その他は論文の件数を表示する。</a:t>
            </a:r>
            <a:endParaRPr lang="en-US" altLang="ja-JP" sz="1100" dirty="0" smtClean="0">
              <a:latin typeface="メイリオ"/>
              <a:ea typeface="メイリオ"/>
              <a:cs typeface="メイリオ"/>
            </a:endParaRPr>
          </a:p>
          <a:p>
            <a:r>
              <a:rPr lang="ja-JP" altLang="en-US" sz="1100" dirty="0" smtClean="0">
                <a:latin typeface="メイリオ"/>
                <a:ea typeface="メイリオ"/>
                <a:cs typeface="メイリオ"/>
              </a:rPr>
              <a:t>さらに一覧画面から類似課題を持つ他地域の課題を表示しているので、利用者は同様の悩みを抱える地方自治体を把握することが可能である。</a:t>
            </a:r>
            <a:endParaRPr lang="en-US" altLang="ja-JP" sz="1100" dirty="0" smtClean="0">
              <a:latin typeface="メイリオ"/>
              <a:ea typeface="メイリオ"/>
              <a:cs typeface="メイリオ"/>
            </a:endParaRPr>
          </a:p>
        </p:txBody>
      </p:sp>
      <p:pic>
        <p:nvPicPr>
          <p:cNvPr id="63" name="Picture 2" descr="C:\Users\Public\Documents\08_LODチャレンジ\01_エントリシート\最終の詰め\画面イメージ\画面イメージ\LOD-proto03.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73951" y="2819400"/>
            <a:ext cx="1517249" cy="998190"/>
          </a:xfrm>
          <a:prstGeom prst="rect">
            <a:avLst/>
          </a:prstGeom>
          <a:noFill/>
          <a:extLst>
            <a:ext uri="{909E8E84-426E-40DD-AFC4-6F175D3DCCD1}">
              <a14:hiddenFill xmlns:a14="http://schemas.microsoft.com/office/drawing/2010/main">
                <a:solidFill>
                  <a:srgbClr val="FFFFFF"/>
                </a:solidFill>
              </a14:hiddenFill>
            </a:ext>
          </a:extLst>
        </p:spPr>
      </p:pic>
      <p:cxnSp>
        <p:nvCxnSpPr>
          <p:cNvPr id="64" name="直線矢印コネクタ 63"/>
          <p:cNvCxnSpPr/>
          <p:nvPr/>
        </p:nvCxnSpPr>
        <p:spPr>
          <a:xfrm rot="5400000">
            <a:off x="4753879" y="2339044"/>
            <a:ext cx="1289077" cy="738434"/>
          </a:xfrm>
          <a:prstGeom prst="straightConnector1">
            <a:avLst/>
          </a:prstGeom>
          <a:ln w="98425">
            <a:solidFill>
              <a:srgbClr val="558ED5"/>
            </a:solidFill>
            <a:tailEnd type="arrow" w="sm" len="sm"/>
          </a:ln>
        </p:spPr>
        <p:style>
          <a:lnRef idx="1">
            <a:schemeClr val="accent1"/>
          </a:lnRef>
          <a:fillRef idx="0">
            <a:schemeClr val="accent1"/>
          </a:fillRef>
          <a:effectRef idx="0">
            <a:schemeClr val="accent1"/>
          </a:effectRef>
          <a:fontRef idx="minor">
            <a:schemeClr val="tx1"/>
          </a:fontRef>
        </p:style>
      </p:cxnSp>
      <p:pic>
        <p:nvPicPr>
          <p:cNvPr id="75"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72400" y="2057400"/>
            <a:ext cx="979971" cy="2556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4" name="正方形/長方形 83"/>
          <p:cNvSpPr/>
          <p:nvPr/>
        </p:nvSpPr>
        <p:spPr>
          <a:xfrm>
            <a:off x="1066800" y="3581400"/>
            <a:ext cx="2300630" cy="261610"/>
          </a:xfrm>
          <a:prstGeom prst="rect">
            <a:avLst/>
          </a:prstGeom>
        </p:spPr>
        <p:txBody>
          <a:bodyPr wrap="none">
            <a:spAutoFit/>
          </a:bodyPr>
          <a:lstStyle/>
          <a:p>
            <a:pPr algn="ctr"/>
            <a:r>
              <a:rPr lang="ja-JP" altLang="en-US" sz="1100" b="1" dirty="0" smtClean="0">
                <a:solidFill>
                  <a:srgbClr val="FF0000"/>
                </a:solidFill>
                <a:latin typeface="メイリオ"/>
                <a:ea typeface="メイリオ"/>
                <a:cs typeface="メイリオ"/>
              </a:rPr>
              <a:t>地域課題と解決策のデータベース</a:t>
            </a:r>
            <a:endParaRPr lang="en-US" altLang="ja-JP" sz="1100" b="1" dirty="0" smtClean="0">
              <a:solidFill>
                <a:srgbClr val="FF0000"/>
              </a:solidFill>
              <a:latin typeface="メイリオ"/>
              <a:ea typeface="メイリオ"/>
              <a:cs typeface="メイリオ"/>
            </a:endParaRPr>
          </a:p>
        </p:txBody>
      </p:sp>
      <p:sp>
        <p:nvSpPr>
          <p:cNvPr id="88" name="コンテンツ プレースホルダ 2"/>
          <p:cNvSpPr>
            <a:spLocks noGrp="1"/>
          </p:cNvSpPr>
          <p:nvPr>
            <p:ph idx="1"/>
          </p:nvPr>
        </p:nvSpPr>
        <p:spPr>
          <a:xfrm>
            <a:off x="762000" y="2105482"/>
            <a:ext cx="1676400" cy="942518"/>
          </a:xfrm>
          <a:prstGeom prst="wedgeRectCallout">
            <a:avLst>
              <a:gd name="adj1" fmla="val 53904"/>
              <a:gd name="adj2" fmla="val -70930"/>
            </a:avLst>
          </a:prstGeom>
          <a:solidFill>
            <a:srgbClr val="FFFF99"/>
          </a:solidFill>
          <a:ln>
            <a:solidFill>
              <a:srgbClr val="FF6600"/>
            </a:solidFill>
          </a:ln>
        </p:spPr>
        <p:txBody>
          <a:bodyPr>
            <a:normAutofit/>
          </a:bodyPr>
          <a:lstStyle/>
          <a:p>
            <a:pPr marL="0" indent="0">
              <a:buNone/>
            </a:pPr>
            <a:r>
              <a:rPr lang="ja-JP" altLang="en-US" sz="1050" dirty="0" smtClean="0"/>
              <a:t>地域課題データベースより整理・分類された特徴語のジャンルテーブルより用語を選択することで地域課題の検索を行う。</a:t>
            </a:r>
            <a:endParaRPr lang="en-US" altLang="ja-JP" sz="1050" dirty="0" smtClean="0"/>
          </a:p>
        </p:txBody>
      </p:sp>
      <p:sp>
        <p:nvSpPr>
          <p:cNvPr id="89" name="正方形/長方形 88"/>
          <p:cNvSpPr/>
          <p:nvPr/>
        </p:nvSpPr>
        <p:spPr>
          <a:xfrm>
            <a:off x="2519491" y="2057400"/>
            <a:ext cx="1595309" cy="246221"/>
          </a:xfrm>
          <a:prstGeom prst="rect">
            <a:avLst/>
          </a:prstGeom>
          <a:solidFill>
            <a:schemeClr val="bg1">
              <a:lumMod val="85000"/>
            </a:schemeClr>
          </a:solidFill>
        </p:spPr>
        <p:txBody>
          <a:bodyPr wrap="none">
            <a:spAutoFit/>
          </a:bodyPr>
          <a:lstStyle/>
          <a:p>
            <a:r>
              <a:rPr lang="ja-JP" altLang="en-US" sz="1000" spc="-150" dirty="0" smtClean="0">
                <a:solidFill>
                  <a:schemeClr val="tx2"/>
                </a:solidFill>
                <a:latin typeface="メイリオ"/>
                <a:ea typeface="メイリオ"/>
                <a:cs typeface="メイリオ"/>
              </a:rPr>
              <a:t>例「耕作放棄地」を選択</a:t>
            </a:r>
            <a:endParaRPr lang="ja-JP" altLang="en-US" sz="1000" spc="-150" dirty="0">
              <a:solidFill>
                <a:schemeClr val="tx2"/>
              </a:solidFill>
              <a:latin typeface="メイリオ"/>
              <a:ea typeface="メイリオ"/>
              <a:cs typeface="メイリオ"/>
            </a:endParaRPr>
          </a:p>
        </p:txBody>
      </p:sp>
      <p:pic>
        <p:nvPicPr>
          <p:cNvPr id="96" name="図 95" descr="LOD-proto04.png"/>
          <p:cNvPicPr>
            <a:picLocks noChangeAspect="1"/>
          </p:cNvPicPr>
          <p:nvPr/>
        </p:nvPicPr>
        <p:blipFill>
          <a:blip r:embed="rId7"/>
          <a:stretch>
            <a:fillRect/>
          </a:stretch>
        </p:blipFill>
        <p:spPr>
          <a:xfrm>
            <a:off x="5029200" y="1219200"/>
            <a:ext cx="1447800" cy="952633"/>
          </a:xfrm>
          <a:prstGeom prst="rect">
            <a:avLst/>
          </a:prstGeom>
        </p:spPr>
      </p:pic>
      <p:cxnSp>
        <p:nvCxnSpPr>
          <p:cNvPr id="98" name="直線矢印コネクタ 97"/>
          <p:cNvCxnSpPr>
            <a:stCxn id="96" idx="3"/>
          </p:cNvCxnSpPr>
          <p:nvPr/>
        </p:nvCxnSpPr>
        <p:spPr>
          <a:xfrm flipV="1">
            <a:off x="6477000" y="1677988"/>
            <a:ext cx="1371600" cy="17529"/>
          </a:xfrm>
          <a:prstGeom prst="straightConnector1">
            <a:avLst/>
          </a:prstGeom>
          <a:ln w="98425">
            <a:solidFill>
              <a:srgbClr val="558ED5"/>
            </a:solidFill>
            <a:tailEnd type="arrow" w="sm" len="sm"/>
          </a:ln>
        </p:spPr>
        <p:style>
          <a:lnRef idx="1">
            <a:schemeClr val="accent1"/>
          </a:lnRef>
          <a:fillRef idx="0">
            <a:schemeClr val="accent1"/>
          </a:fillRef>
          <a:effectRef idx="0">
            <a:schemeClr val="accent1"/>
          </a:effectRef>
          <a:fontRef idx="minor">
            <a:schemeClr val="tx1"/>
          </a:fontRef>
        </p:style>
      </p:cxnSp>
      <p:grpSp>
        <p:nvGrpSpPr>
          <p:cNvPr id="102" name="グループ化 97"/>
          <p:cNvGrpSpPr/>
          <p:nvPr/>
        </p:nvGrpSpPr>
        <p:grpSpPr>
          <a:xfrm>
            <a:off x="6676310" y="1321693"/>
            <a:ext cx="792088" cy="792088"/>
            <a:chOff x="1888043" y="2053592"/>
            <a:chExt cx="792088" cy="792088"/>
          </a:xfrm>
          <a:solidFill>
            <a:schemeClr val="tx2">
              <a:lumMod val="60000"/>
              <a:lumOff val="40000"/>
            </a:schemeClr>
          </a:solidFill>
        </p:grpSpPr>
        <p:sp>
          <p:nvSpPr>
            <p:cNvPr id="103" name="円/楕円 102"/>
            <p:cNvSpPr/>
            <p:nvPr/>
          </p:nvSpPr>
          <p:spPr>
            <a:xfrm>
              <a:off x="1888043" y="2053592"/>
              <a:ext cx="792088" cy="79208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chemeClr val="tx1"/>
                </a:solidFill>
                <a:latin typeface="メイリオ"/>
                <a:ea typeface="メイリオ"/>
                <a:cs typeface="メイリオ"/>
              </a:endParaRPr>
            </a:p>
          </p:txBody>
        </p:sp>
        <p:sp>
          <p:nvSpPr>
            <p:cNvPr id="104" name="正方形/長方形 103"/>
            <p:cNvSpPr/>
            <p:nvPr/>
          </p:nvSpPr>
          <p:spPr>
            <a:xfrm>
              <a:off x="2315478" y="2218803"/>
              <a:ext cx="184731" cy="461665"/>
            </a:xfrm>
            <a:prstGeom prst="rect">
              <a:avLst/>
            </a:prstGeom>
            <a:grpFill/>
          </p:spPr>
          <p:txBody>
            <a:bodyPr wrap="none">
              <a:spAutoFit/>
            </a:bodyPr>
            <a:lstStyle/>
            <a:p>
              <a:pPr algn="ctr"/>
              <a:endParaRPr lang="ja-JP" altLang="en-US" sz="2400" dirty="0">
                <a:latin typeface="メイリオ"/>
                <a:ea typeface="メイリオ"/>
                <a:cs typeface="メイリオ"/>
              </a:endParaRPr>
            </a:p>
          </p:txBody>
        </p:sp>
      </p:grpSp>
      <p:sp>
        <p:nvSpPr>
          <p:cNvPr id="105" name="正方形/長方形 104"/>
          <p:cNvSpPr/>
          <p:nvPr/>
        </p:nvSpPr>
        <p:spPr>
          <a:xfrm>
            <a:off x="6666388" y="1371600"/>
            <a:ext cx="877163" cy="646331"/>
          </a:xfrm>
          <a:prstGeom prst="rect">
            <a:avLst/>
          </a:prstGeom>
          <a:noFill/>
          <a:ln>
            <a:noFill/>
          </a:ln>
        </p:spPr>
        <p:txBody>
          <a:bodyPr wrap="none">
            <a:spAutoFit/>
          </a:bodyPr>
          <a:lstStyle/>
          <a:p>
            <a:pPr algn="ctr"/>
            <a:r>
              <a:rPr lang="ja-JP" altLang="en-US" b="1" dirty="0" smtClean="0">
                <a:noFill/>
                <a:latin typeface="メイリオ"/>
                <a:ea typeface="メイリオ"/>
                <a:cs typeface="メイリオ"/>
              </a:rPr>
              <a:t>論文の</a:t>
            </a:r>
            <a:endParaRPr lang="en-US" altLang="ja-JP" b="1" dirty="0" smtClean="0">
              <a:noFill/>
              <a:latin typeface="メイリオ"/>
              <a:ea typeface="メイリオ"/>
              <a:cs typeface="メイリオ"/>
            </a:endParaRPr>
          </a:p>
          <a:p>
            <a:pPr algn="ctr"/>
            <a:r>
              <a:rPr lang="ja-JP" altLang="en-US" b="1" dirty="0" smtClean="0">
                <a:noFill/>
                <a:latin typeface="メイリオ"/>
                <a:ea typeface="メイリオ"/>
                <a:cs typeface="メイリオ"/>
              </a:rPr>
              <a:t>閲覧</a:t>
            </a:r>
            <a:endParaRPr lang="ja-JP" altLang="en-US" b="1" dirty="0">
              <a:noFill/>
              <a:latin typeface="メイリオ"/>
              <a:ea typeface="メイリオ"/>
              <a:cs typeface="メイリオ"/>
            </a:endParaRPr>
          </a:p>
        </p:txBody>
      </p:sp>
      <p:grpSp>
        <p:nvGrpSpPr>
          <p:cNvPr id="107" name="グループ化 97"/>
          <p:cNvGrpSpPr/>
          <p:nvPr/>
        </p:nvGrpSpPr>
        <p:grpSpPr>
          <a:xfrm>
            <a:off x="6410722" y="2103512"/>
            <a:ext cx="792088" cy="792088"/>
            <a:chOff x="1888043" y="2053592"/>
            <a:chExt cx="792088" cy="792088"/>
          </a:xfrm>
          <a:solidFill>
            <a:schemeClr val="tx2">
              <a:lumMod val="60000"/>
              <a:lumOff val="40000"/>
            </a:schemeClr>
          </a:solidFill>
        </p:grpSpPr>
        <p:sp>
          <p:nvSpPr>
            <p:cNvPr id="108" name="円/楕円 107"/>
            <p:cNvSpPr/>
            <p:nvPr/>
          </p:nvSpPr>
          <p:spPr>
            <a:xfrm>
              <a:off x="1888043" y="2053592"/>
              <a:ext cx="792088" cy="79208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chemeClr val="tx1"/>
                </a:solidFill>
                <a:latin typeface="メイリオ"/>
                <a:ea typeface="メイリオ"/>
                <a:cs typeface="メイリオ"/>
              </a:endParaRPr>
            </a:p>
          </p:txBody>
        </p:sp>
        <p:sp>
          <p:nvSpPr>
            <p:cNvPr id="109" name="正方形/長方形 108"/>
            <p:cNvSpPr/>
            <p:nvPr/>
          </p:nvSpPr>
          <p:spPr>
            <a:xfrm>
              <a:off x="2315478" y="2218803"/>
              <a:ext cx="184731" cy="461665"/>
            </a:xfrm>
            <a:prstGeom prst="rect">
              <a:avLst/>
            </a:prstGeom>
            <a:grpFill/>
          </p:spPr>
          <p:txBody>
            <a:bodyPr wrap="none">
              <a:spAutoFit/>
            </a:bodyPr>
            <a:lstStyle/>
            <a:p>
              <a:pPr algn="ctr"/>
              <a:endParaRPr lang="ja-JP" altLang="en-US" sz="2400" dirty="0">
                <a:latin typeface="メイリオ"/>
                <a:ea typeface="メイリオ"/>
                <a:cs typeface="メイリオ"/>
              </a:endParaRPr>
            </a:p>
          </p:txBody>
        </p:sp>
      </p:grpSp>
      <p:sp>
        <p:nvSpPr>
          <p:cNvPr id="110" name="正方形/長方形 109"/>
          <p:cNvSpPr/>
          <p:nvPr/>
        </p:nvSpPr>
        <p:spPr>
          <a:xfrm>
            <a:off x="6285387" y="2153419"/>
            <a:ext cx="1107996" cy="646331"/>
          </a:xfrm>
          <a:prstGeom prst="rect">
            <a:avLst/>
          </a:prstGeom>
          <a:noFill/>
          <a:ln>
            <a:noFill/>
          </a:ln>
        </p:spPr>
        <p:txBody>
          <a:bodyPr wrap="none">
            <a:spAutoFit/>
          </a:bodyPr>
          <a:lstStyle/>
          <a:p>
            <a:pPr algn="ctr"/>
            <a:r>
              <a:rPr lang="ja-JP" altLang="en-US" b="1" dirty="0" smtClean="0">
                <a:noFill/>
                <a:latin typeface="メイリオ"/>
                <a:ea typeface="メイリオ"/>
                <a:cs typeface="メイリオ"/>
              </a:rPr>
              <a:t>研究者の</a:t>
            </a:r>
            <a:endParaRPr lang="en-US" altLang="ja-JP" b="1" dirty="0" smtClean="0">
              <a:noFill/>
              <a:latin typeface="メイリオ"/>
              <a:ea typeface="メイリオ"/>
              <a:cs typeface="メイリオ"/>
            </a:endParaRPr>
          </a:p>
          <a:p>
            <a:pPr algn="ctr"/>
            <a:r>
              <a:rPr lang="ja-JP" altLang="en-US" b="1" dirty="0" smtClean="0">
                <a:noFill/>
                <a:latin typeface="メイリオ"/>
                <a:ea typeface="メイリオ"/>
                <a:cs typeface="メイリオ"/>
              </a:rPr>
              <a:t>詳細</a:t>
            </a:r>
            <a:endParaRPr lang="en-US" altLang="ja-JP" b="1" dirty="0" smtClean="0">
              <a:noFill/>
              <a:latin typeface="メイリオ"/>
              <a:ea typeface="メイリオ"/>
              <a:cs typeface="メイリオ"/>
            </a:endParaRPr>
          </a:p>
        </p:txBody>
      </p:sp>
      <p:grpSp>
        <p:nvGrpSpPr>
          <p:cNvPr id="122" name="グループ化 97"/>
          <p:cNvGrpSpPr/>
          <p:nvPr/>
        </p:nvGrpSpPr>
        <p:grpSpPr>
          <a:xfrm>
            <a:off x="5078335" y="2255912"/>
            <a:ext cx="792088" cy="792088"/>
            <a:chOff x="1888043" y="2053592"/>
            <a:chExt cx="792088" cy="792088"/>
          </a:xfrm>
          <a:solidFill>
            <a:schemeClr val="tx2">
              <a:lumMod val="60000"/>
              <a:lumOff val="40000"/>
            </a:schemeClr>
          </a:solidFill>
        </p:grpSpPr>
        <p:sp>
          <p:nvSpPr>
            <p:cNvPr id="125" name="円/楕円 124"/>
            <p:cNvSpPr/>
            <p:nvPr/>
          </p:nvSpPr>
          <p:spPr>
            <a:xfrm>
              <a:off x="1888043" y="2053592"/>
              <a:ext cx="792088" cy="79208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chemeClr val="tx1"/>
                </a:solidFill>
                <a:latin typeface="メイリオ"/>
                <a:ea typeface="メイリオ"/>
                <a:cs typeface="メイリオ"/>
              </a:endParaRPr>
            </a:p>
          </p:txBody>
        </p:sp>
        <p:sp>
          <p:nvSpPr>
            <p:cNvPr id="126" name="正方形/長方形 125"/>
            <p:cNvSpPr/>
            <p:nvPr/>
          </p:nvSpPr>
          <p:spPr>
            <a:xfrm>
              <a:off x="2315478" y="2218803"/>
              <a:ext cx="184731" cy="461665"/>
            </a:xfrm>
            <a:prstGeom prst="rect">
              <a:avLst/>
            </a:prstGeom>
            <a:grpFill/>
          </p:spPr>
          <p:txBody>
            <a:bodyPr wrap="none">
              <a:spAutoFit/>
            </a:bodyPr>
            <a:lstStyle/>
            <a:p>
              <a:pPr algn="ctr"/>
              <a:endParaRPr lang="ja-JP" altLang="en-US" sz="2400" dirty="0">
                <a:latin typeface="メイリオ"/>
                <a:ea typeface="メイリオ"/>
                <a:cs typeface="メイリオ"/>
              </a:endParaRPr>
            </a:p>
          </p:txBody>
        </p:sp>
      </p:grpSp>
      <p:sp>
        <p:nvSpPr>
          <p:cNvPr id="127" name="正方形/長方形 126"/>
          <p:cNvSpPr/>
          <p:nvPr/>
        </p:nvSpPr>
        <p:spPr>
          <a:xfrm>
            <a:off x="4696525" y="2305819"/>
            <a:ext cx="1620957" cy="523220"/>
          </a:xfrm>
          <a:prstGeom prst="rect">
            <a:avLst/>
          </a:prstGeom>
          <a:noFill/>
          <a:ln>
            <a:noFill/>
          </a:ln>
        </p:spPr>
        <p:txBody>
          <a:bodyPr wrap="none">
            <a:spAutoFit/>
          </a:bodyPr>
          <a:lstStyle/>
          <a:p>
            <a:pPr algn="ctr"/>
            <a:r>
              <a:rPr lang="ja-JP" altLang="en-US" sz="1400" b="1" dirty="0" smtClean="0">
                <a:noFill/>
                <a:latin typeface="メイリオ"/>
                <a:ea typeface="メイリオ"/>
                <a:cs typeface="メイリオ"/>
              </a:rPr>
              <a:t>類似の課題を</a:t>
            </a:r>
            <a:endParaRPr lang="en-US" altLang="ja-JP" sz="1400" b="1" dirty="0" smtClean="0">
              <a:noFill/>
              <a:latin typeface="メイリオ"/>
              <a:ea typeface="メイリオ"/>
              <a:cs typeface="メイリオ"/>
            </a:endParaRPr>
          </a:p>
          <a:p>
            <a:pPr algn="ctr"/>
            <a:r>
              <a:rPr lang="ja-JP" altLang="en-US" sz="1400" b="1" dirty="0" smtClean="0">
                <a:noFill/>
                <a:latin typeface="メイリオ"/>
                <a:ea typeface="メイリオ"/>
                <a:cs typeface="メイリオ"/>
              </a:rPr>
              <a:t>抱える他県を検索</a:t>
            </a:r>
            <a:endParaRPr lang="en-US" altLang="ja-JP" sz="1400" b="1" dirty="0" smtClean="0">
              <a:noFill/>
              <a:latin typeface="メイリオ"/>
              <a:ea typeface="メイリオ"/>
              <a:cs typeface="メイリオ"/>
            </a:endParaRPr>
          </a:p>
        </p:txBody>
      </p:sp>
      <p:sp>
        <p:nvSpPr>
          <p:cNvPr id="128" name="正方形/長方形 127"/>
          <p:cNvSpPr/>
          <p:nvPr/>
        </p:nvSpPr>
        <p:spPr>
          <a:xfrm>
            <a:off x="2286000" y="3352800"/>
            <a:ext cx="1980029" cy="246221"/>
          </a:xfrm>
          <a:prstGeom prst="rect">
            <a:avLst/>
          </a:prstGeom>
          <a:solidFill>
            <a:schemeClr val="bg1">
              <a:lumMod val="85000"/>
            </a:schemeClr>
          </a:solidFill>
        </p:spPr>
        <p:txBody>
          <a:bodyPr wrap="none">
            <a:spAutoFit/>
          </a:bodyPr>
          <a:lstStyle/>
          <a:p>
            <a:r>
              <a:rPr lang="ja-JP" altLang="en-US" sz="1000" spc="-150" dirty="0" smtClean="0">
                <a:solidFill>
                  <a:schemeClr val="tx2"/>
                </a:solidFill>
                <a:latin typeface="メイリオ"/>
                <a:ea typeface="メイリオ"/>
                <a:cs typeface="メイリオ"/>
              </a:rPr>
              <a:t>「耕作放棄地」レコードを選択</a:t>
            </a:r>
            <a:endParaRPr lang="ja-JP" altLang="en-US" sz="1000" spc="-150" dirty="0">
              <a:solidFill>
                <a:schemeClr val="tx2"/>
              </a:solidFill>
              <a:latin typeface="メイリオ"/>
              <a:ea typeface="メイリオ"/>
              <a:cs typeface="メイリオ"/>
            </a:endParaRPr>
          </a:p>
        </p:txBody>
      </p:sp>
      <p:graphicFrame>
        <p:nvGraphicFramePr>
          <p:cNvPr id="135" name="表 134"/>
          <p:cNvGraphicFramePr>
            <a:graphicFrameLocks noGrp="1"/>
          </p:cNvGraphicFramePr>
          <p:nvPr>
            <p:extLst>
              <p:ext uri="{D42A27DB-BD31-4B8C-83A1-F6EECF244321}">
                <p14:modId xmlns:p14="http://schemas.microsoft.com/office/powerpoint/2010/main" val="3712394630"/>
              </p:ext>
            </p:extLst>
          </p:nvPr>
        </p:nvGraphicFramePr>
        <p:xfrm>
          <a:off x="1143000" y="3810001"/>
          <a:ext cx="5874227" cy="1095320"/>
        </p:xfrm>
        <a:graphic>
          <a:graphicData uri="http://schemas.openxmlformats.org/drawingml/2006/table">
            <a:tbl>
              <a:tblPr firstRow="1" bandRow="1">
                <a:tableStyleId>{5C22544A-7EE6-4342-B048-85BDC9FD1C3A}</a:tableStyleId>
              </a:tblPr>
              <a:tblGrid>
                <a:gridCol w="267061"/>
                <a:gridCol w="1310278"/>
                <a:gridCol w="815865"/>
                <a:gridCol w="748497"/>
                <a:gridCol w="665669"/>
                <a:gridCol w="652691"/>
                <a:gridCol w="607600"/>
                <a:gridCol w="806566"/>
              </a:tblGrid>
              <a:tr h="343970">
                <a:tc>
                  <a:txBody>
                    <a:bodyPr/>
                    <a:lstStyle/>
                    <a:p>
                      <a:endParaRPr kumimoji="1" lang="ja-JP" altLang="en-US" sz="1100" dirty="0">
                        <a:latin typeface="Meiryo UI" panose="020B0604030504040204" pitchFamily="50" charset="-128"/>
                        <a:ea typeface="Meiryo UI" panose="020B0604030504040204" pitchFamily="50" charset="-128"/>
                        <a:cs typeface="Meiryo UI" panose="020B0604030504040204" pitchFamily="50" charset="-128"/>
                      </a:endParaRPr>
                    </a:p>
                  </a:txBody>
                  <a:tcPr anchor="ctr"/>
                </a:tc>
                <a:tc>
                  <a:txBody>
                    <a:bodyPr/>
                    <a:lstStyle/>
                    <a:p>
                      <a:pPr algn="ctr"/>
                      <a:r>
                        <a:rPr kumimoji="1" lang="ja-JP" altLang="en-US" sz="1050" dirty="0" smtClean="0">
                          <a:latin typeface="Meiryo UI" panose="020B0604030504040204" pitchFamily="50" charset="-128"/>
                          <a:ea typeface="Meiryo UI" panose="020B0604030504040204" pitchFamily="50" charset="-128"/>
                          <a:cs typeface="Meiryo UI" panose="020B0604030504040204" pitchFamily="50" charset="-128"/>
                        </a:rPr>
                        <a:t>地域の取組・課題</a:t>
                      </a:r>
                      <a:endParaRPr kumimoji="1" lang="ja-JP" altLang="en-US" sz="1050" dirty="0">
                        <a:latin typeface="Meiryo UI" panose="020B0604030504040204" pitchFamily="50" charset="-128"/>
                        <a:ea typeface="Meiryo UI" panose="020B0604030504040204" pitchFamily="50" charset="-128"/>
                        <a:cs typeface="Meiryo UI" panose="020B0604030504040204" pitchFamily="50" charset="-128"/>
                      </a:endParaRPr>
                    </a:p>
                  </a:txBody>
                  <a:tcPr anchor="ctr"/>
                </a:tc>
                <a:tc>
                  <a:txBody>
                    <a:bodyPr/>
                    <a:lstStyle/>
                    <a:p>
                      <a:pPr algn="ctr"/>
                      <a:r>
                        <a:rPr kumimoji="1" lang="ja-JP" altLang="en-US" sz="1050" dirty="0" smtClean="0">
                          <a:latin typeface="Meiryo UI" panose="020B0604030504040204" pitchFamily="50" charset="-128"/>
                          <a:ea typeface="Meiryo UI" panose="020B0604030504040204" pitchFamily="50" charset="-128"/>
                          <a:cs typeface="Meiryo UI" panose="020B0604030504040204" pitchFamily="50" charset="-128"/>
                        </a:rPr>
                        <a:t>地域</a:t>
                      </a:r>
                      <a:endParaRPr kumimoji="1" lang="ja-JP" altLang="en-US" sz="1050" dirty="0">
                        <a:latin typeface="Meiryo UI" panose="020B0604030504040204" pitchFamily="50" charset="-128"/>
                        <a:ea typeface="Meiryo UI" panose="020B0604030504040204" pitchFamily="50" charset="-128"/>
                        <a:cs typeface="Meiryo UI" panose="020B0604030504040204" pitchFamily="50" charset="-128"/>
                      </a:endParaRPr>
                    </a:p>
                  </a:txBody>
                  <a:tcPr anchor="ctr"/>
                </a:tc>
                <a:tc>
                  <a:txBody>
                    <a:bodyPr/>
                    <a:lstStyle/>
                    <a:p>
                      <a:pPr algn="ctr"/>
                      <a:r>
                        <a:rPr kumimoji="1" lang="ja-JP" altLang="en-US" sz="105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特徴語</a:t>
                      </a:r>
                      <a:endParaRPr kumimoji="1" lang="ja-JP" altLang="en-US" sz="105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txBody>
                  <a:tcPr anchor="ctr">
                    <a:solidFill>
                      <a:srgbClr val="009900"/>
                    </a:solidFill>
                  </a:tcPr>
                </a:tc>
                <a:tc>
                  <a:txBody>
                    <a:bodyPr/>
                    <a:lstStyle/>
                    <a:p>
                      <a:pPr algn="ctr"/>
                      <a:r>
                        <a:rPr kumimoji="1" lang="ja-JP" altLang="en-US" sz="105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論文</a:t>
                      </a:r>
                      <a:endParaRPr kumimoji="1" lang="ja-JP" altLang="en-US" sz="105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nchor="ctr">
                    <a:solidFill>
                      <a:srgbClr val="FFCCFF"/>
                    </a:solidFill>
                  </a:tcPr>
                </a:tc>
                <a:tc>
                  <a:txBody>
                    <a:bodyPr/>
                    <a:lstStyle/>
                    <a:p>
                      <a:pPr algn="ctr"/>
                      <a:r>
                        <a:rPr kumimoji="1" lang="ja-JP" altLang="en-US" sz="105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研究者</a:t>
                      </a:r>
                      <a:endParaRPr kumimoji="1" lang="ja-JP" altLang="en-US" sz="105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nchor="ctr">
                    <a:solidFill>
                      <a:srgbClr val="FFCCFF"/>
                    </a:solidFill>
                  </a:tcPr>
                </a:tc>
                <a:tc>
                  <a:txBody>
                    <a:bodyPr/>
                    <a:lstStyle/>
                    <a:p>
                      <a:pPr algn="ctr"/>
                      <a:r>
                        <a:rPr kumimoji="1" lang="ja-JP" altLang="en-US" sz="105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論文</a:t>
                      </a:r>
                      <a:endParaRPr kumimoji="1" lang="ja-JP" altLang="en-US" sz="105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nchor="ctr">
                    <a:solidFill>
                      <a:srgbClr val="FF5050"/>
                    </a:solidFill>
                  </a:tcPr>
                </a:tc>
                <a:tc>
                  <a:txBody>
                    <a:bodyPr/>
                    <a:lstStyle/>
                    <a:p>
                      <a:pPr algn="ctr"/>
                      <a:r>
                        <a:rPr kumimoji="1" lang="ja-JP" altLang="en-US" sz="105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研究者</a:t>
                      </a:r>
                      <a:endParaRPr kumimoji="1" lang="ja-JP" altLang="en-US" sz="105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txBody>
                  <a:tcPr anchor="ctr">
                    <a:solidFill>
                      <a:srgbClr val="FF5050"/>
                    </a:solidFill>
                  </a:tcPr>
                </a:tc>
              </a:tr>
              <a:tr h="337240">
                <a:tc>
                  <a:txBody>
                    <a:bodyPr/>
                    <a:lstStyle/>
                    <a:p>
                      <a:r>
                        <a:rPr kumimoji="1" lang="en-US" altLang="ja-JP" sz="1100" dirty="0" smtClean="0">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1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sz="900" dirty="0" smtClean="0">
                          <a:latin typeface="Meiryo UI" panose="020B0604030504040204" pitchFamily="50" charset="-128"/>
                          <a:ea typeface="Meiryo UI" panose="020B0604030504040204" pitchFamily="50" charset="-128"/>
                          <a:cs typeface="Meiryo UI" panose="020B0604030504040204" pitchFamily="50" charset="-128"/>
                        </a:rPr>
                        <a:t>隣接する耕作放棄地解消</a:t>
                      </a:r>
                      <a:r>
                        <a:rPr kumimoji="1" lang="en-US" altLang="ja-JP" sz="900" dirty="0" smtClean="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9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sz="900" dirty="0" smtClean="0">
                          <a:latin typeface="Meiryo UI" panose="020B0604030504040204" pitchFamily="50" charset="-128"/>
                          <a:ea typeface="Meiryo UI" panose="020B0604030504040204" pitchFamily="50" charset="-128"/>
                          <a:cs typeface="Meiryo UI" panose="020B0604030504040204" pitchFamily="50" charset="-128"/>
                        </a:rPr>
                        <a:t>鹿児島県鹿屋市</a:t>
                      </a:r>
                      <a:endParaRPr kumimoji="1" lang="ja-JP" altLang="en-US" sz="9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sz="900" dirty="0" smtClean="0">
                          <a:latin typeface="Meiryo UI" panose="020B0604030504040204" pitchFamily="50" charset="-128"/>
                          <a:ea typeface="Meiryo UI" panose="020B0604030504040204" pitchFamily="50" charset="-128"/>
                          <a:cs typeface="Meiryo UI" panose="020B0604030504040204" pitchFamily="50" charset="-128"/>
                        </a:rPr>
                        <a:t>耕作放棄地</a:t>
                      </a:r>
                      <a:endParaRPr kumimoji="1" lang="ja-JP" altLang="en-US" sz="9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sz="900" dirty="0" smtClean="0">
                          <a:latin typeface="Meiryo UI" panose="020B0604030504040204" pitchFamily="50" charset="-128"/>
                          <a:ea typeface="Meiryo UI" panose="020B0604030504040204" pitchFamily="50" charset="-128"/>
                          <a:cs typeface="Meiryo UI" panose="020B0604030504040204" pitchFamily="50" charset="-128"/>
                        </a:rPr>
                        <a:t>論文</a:t>
                      </a:r>
                      <a:r>
                        <a:rPr kumimoji="1" lang="en-US" altLang="ja-JP" sz="900" dirty="0" smtClean="0">
                          <a:latin typeface="Meiryo UI" panose="020B0604030504040204" pitchFamily="50" charset="-128"/>
                          <a:ea typeface="Meiryo UI" panose="020B0604030504040204" pitchFamily="50" charset="-128"/>
                          <a:cs typeface="Meiryo UI" panose="020B0604030504040204" pitchFamily="50" charset="-128"/>
                        </a:rPr>
                        <a:t>A</a:t>
                      </a:r>
                      <a:endParaRPr kumimoji="1" lang="ja-JP" altLang="en-US" sz="9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sz="900" dirty="0" smtClean="0">
                          <a:latin typeface="Meiryo UI" panose="020B0604030504040204" pitchFamily="50" charset="-128"/>
                          <a:ea typeface="Meiryo UI" panose="020B0604030504040204" pitchFamily="50" charset="-128"/>
                          <a:cs typeface="Meiryo UI" panose="020B0604030504040204" pitchFamily="50" charset="-128"/>
                        </a:rPr>
                        <a:t>教授</a:t>
                      </a:r>
                      <a:r>
                        <a:rPr kumimoji="1" lang="en-US" altLang="ja-JP" sz="900" dirty="0" smtClean="0">
                          <a:latin typeface="Meiryo UI" panose="020B0604030504040204" pitchFamily="50" charset="-128"/>
                          <a:ea typeface="Meiryo UI" panose="020B0604030504040204" pitchFamily="50" charset="-128"/>
                          <a:cs typeface="Meiryo UI" panose="020B0604030504040204" pitchFamily="50" charset="-128"/>
                        </a:rPr>
                        <a:t>A</a:t>
                      </a:r>
                      <a:endParaRPr kumimoji="1" lang="ja-JP" altLang="en-US" sz="9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sz="900" dirty="0" smtClean="0">
                          <a:latin typeface="Meiryo UI" panose="020B0604030504040204" pitchFamily="50" charset="-128"/>
                          <a:ea typeface="Meiryo UI" panose="020B0604030504040204" pitchFamily="50" charset="-128"/>
                          <a:cs typeface="Meiryo UI" panose="020B0604030504040204" pitchFamily="50" charset="-128"/>
                        </a:rPr>
                        <a:t>論文</a:t>
                      </a:r>
                      <a:r>
                        <a:rPr kumimoji="1" lang="en-US" altLang="ja-JP" sz="900" dirty="0" smtClean="0">
                          <a:latin typeface="Meiryo UI" panose="020B0604030504040204" pitchFamily="50" charset="-128"/>
                          <a:ea typeface="Meiryo UI" panose="020B0604030504040204" pitchFamily="50" charset="-128"/>
                          <a:cs typeface="Meiryo UI" panose="020B0604030504040204" pitchFamily="50" charset="-128"/>
                        </a:rPr>
                        <a:t>B</a:t>
                      </a:r>
                      <a:endParaRPr kumimoji="1" lang="ja-JP" altLang="en-US" sz="9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sz="900" dirty="0" smtClean="0">
                          <a:latin typeface="Meiryo UI" panose="020B0604030504040204" pitchFamily="50" charset="-128"/>
                          <a:ea typeface="Meiryo UI" panose="020B0604030504040204" pitchFamily="50" charset="-128"/>
                          <a:cs typeface="Meiryo UI" panose="020B0604030504040204" pitchFamily="50" charset="-128"/>
                        </a:rPr>
                        <a:t>教授</a:t>
                      </a:r>
                      <a:r>
                        <a:rPr kumimoji="1" lang="en-US" altLang="ja-JP" sz="900" dirty="0" smtClean="0">
                          <a:latin typeface="Meiryo UI" panose="020B0604030504040204" pitchFamily="50" charset="-128"/>
                          <a:ea typeface="Meiryo UI" panose="020B0604030504040204" pitchFamily="50" charset="-128"/>
                          <a:cs typeface="Meiryo UI" panose="020B0604030504040204" pitchFamily="50" charset="-128"/>
                        </a:rPr>
                        <a:t>B</a:t>
                      </a:r>
                      <a:endParaRPr kumimoji="1" lang="ja-JP" altLang="en-US" sz="900" dirty="0">
                        <a:latin typeface="Meiryo UI" panose="020B0604030504040204" pitchFamily="50" charset="-128"/>
                        <a:ea typeface="Meiryo UI" panose="020B0604030504040204" pitchFamily="50" charset="-128"/>
                        <a:cs typeface="Meiryo UI" panose="020B0604030504040204" pitchFamily="50" charset="-128"/>
                      </a:endParaRPr>
                    </a:p>
                  </a:txBody>
                  <a:tcPr/>
                </a:tc>
              </a:tr>
              <a:tr h="385590">
                <a:tc>
                  <a:txBody>
                    <a:bodyPr/>
                    <a:lstStyle/>
                    <a:p>
                      <a:r>
                        <a:rPr kumimoji="1" lang="en-US" altLang="ja-JP" sz="1100" dirty="0" smtClean="0">
                          <a:latin typeface="Meiryo UI" panose="020B0604030504040204" pitchFamily="50" charset="-128"/>
                          <a:ea typeface="Meiryo UI" panose="020B0604030504040204" pitchFamily="50" charset="-128"/>
                          <a:cs typeface="Meiryo UI" panose="020B0604030504040204" pitchFamily="50" charset="-128"/>
                        </a:rPr>
                        <a:t>2</a:t>
                      </a:r>
                      <a:endParaRPr kumimoji="1" lang="ja-JP" altLang="en-US" sz="11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sz="900" dirty="0" smtClean="0">
                          <a:latin typeface="Meiryo UI" panose="020B0604030504040204" pitchFamily="50" charset="-128"/>
                          <a:ea typeface="Meiryo UI" panose="020B0604030504040204" pitchFamily="50" charset="-128"/>
                          <a:cs typeface="Meiryo UI" panose="020B0604030504040204" pitchFamily="50" charset="-128"/>
                        </a:rPr>
                        <a:t>定年退職を機に本格営農</a:t>
                      </a:r>
                      <a:r>
                        <a:rPr kumimoji="1" lang="en-US" altLang="ja-JP" sz="900" dirty="0" smtClean="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9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sz="900" dirty="0" smtClean="0">
                          <a:latin typeface="Meiryo UI" panose="020B0604030504040204" pitchFamily="50" charset="-128"/>
                          <a:ea typeface="Meiryo UI" panose="020B0604030504040204" pitchFamily="50" charset="-128"/>
                          <a:cs typeface="Meiryo UI" panose="020B0604030504040204" pitchFamily="50" charset="-128"/>
                        </a:rPr>
                        <a:t>鹿児島県垂水市</a:t>
                      </a:r>
                      <a:endParaRPr kumimoji="1" lang="en-US" altLang="ja-JP" sz="900" dirty="0" smtClean="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sz="900" dirty="0" smtClean="0">
                          <a:latin typeface="Meiryo UI" panose="020B0604030504040204" pitchFamily="50" charset="-128"/>
                          <a:ea typeface="Meiryo UI" panose="020B0604030504040204" pitchFamily="50" charset="-128"/>
                          <a:cs typeface="Meiryo UI" panose="020B0604030504040204" pitchFamily="50" charset="-128"/>
                        </a:rPr>
                        <a:t>定年退職、営農</a:t>
                      </a:r>
                      <a:endParaRPr kumimoji="1" lang="ja-JP" altLang="en-US" sz="9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sz="900" dirty="0" smtClean="0">
                          <a:latin typeface="Meiryo UI" panose="020B0604030504040204" pitchFamily="50" charset="-128"/>
                          <a:ea typeface="Meiryo UI" panose="020B0604030504040204" pitchFamily="50" charset="-128"/>
                          <a:cs typeface="Meiryo UI" panose="020B0604030504040204" pitchFamily="50" charset="-128"/>
                        </a:rPr>
                        <a:t>論文</a:t>
                      </a:r>
                      <a:r>
                        <a:rPr kumimoji="1" lang="en-US" altLang="ja-JP" sz="900" dirty="0" smtClean="0">
                          <a:latin typeface="Meiryo UI" panose="020B0604030504040204" pitchFamily="50" charset="-128"/>
                          <a:ea typeface="Meiryo UI" panose="020B0604030504040204" pitchFamily="50" charset="-128"/>
                          <a:cs typeface="Meiryo UI" panose="020B0604030504040204" pitchFamily="50" charset="-128"/>
                        </a:rPr>
                        <a:t>A</a:t>
                      </a:r>
                      <a:endParaRPr kumimoji="1" lang="ja-JP" altLang="en-US" sz="9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sz="900" dirty="0" smtClean="0">
                          <a:latin typeface="Meiryo UI" panose="020B0604030504040204" pitchFamily="50" charset="-128"/>
                          <a:ea typeface="Meiryo UI" panose="020B0604030504040204" pitchFamily="50" charset="-128"/>
                          <a:cs typeface="Meiryo UI" panose="020B0604030504040204" pitchFamily="50" charset="-128"/>
                        </a:rPr>
                        <a:t>教授</a:t>
                      </a:r>
                      <a:r>
                        <a:rPr kumimoji="1" lang="en-US" altLang="ja-JP" sz="900" dirty="0" smtClean="0">
                          <a:latin typeface="Meiryo UI" panose="020B0604030504040204" pitchFamily="50" charset="-128"/>
                          <a:ea typeface="Meiryo UI" panose="020B0604030504040204" pitchFamily="50" charset="-128"/>
                          <a:cs typeface="Meiryo UI" panose="020B0604030504040204" pitchFamily="50" charset="-128"/>
                        </a:rPr>
                        <a:t>A</a:t>
                      </a:r>
                      <a:endParaRPr kumimoji="1" lang="ja-JP" altLang="en-US" sz="9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sz="900" dirty="0" smtClean="0">
                          <a:latin typeface="Meiryo UI" panose="020B0604030504040204" pitchFamily="50" charset="-128"/>
                          <a:ea typeface="Meiryo UI" panose="020B0604030504040204" pitchFamily="50" charset="-128"/>
                          <a:cs typeface="Meiryo UI" panose="020B0604030504040204" pitchFamily="50" charset="-128"/>
                        </a:rPr>
                        <a:t>論文</a:t>
                      </a:r>
                      <a:r>
                        <a:rPr kumimoji="1" lang="en-US" altLang="ja-JP" sz="900" dirty="0" smtClean="0">
                          <a:latin typeface="Meiryo UI" panose="020B0604030504040204" pitchFamily="50" charset="-128"/>
                          <a:ea typeface="Meiryo UI" panose="020B0604030504040204" pitchFamily="50" charset="-128"/>
                          <a:cs typeface="Meiryo UI" panose="020B0604030504040204" pitchFamily="50" charset="-128"/>
                        </a:rPr>
                        <a:t>B</a:t>
                      </a:r>
                      <a:endParaRPr kumimoji="1" lang="ja-JP" altLang="en-US" sz="900" dirty="0">
                        <a:latin typeface="Meiryo UI" panose="020B0604030504040204" pitchFamily="50" charset="-128"/>
                        <a:ea typeface="Meiryo UI" panose="020B0604030504040204" pitchFamily="50" charset="-128"/>
                        <a:cs typeface="Meiryo UI" panose="020B0604030504040204" pitchFamily="50" charset="-128"/>
                      </a:endParaRPr>
                    </a:p>
                  </a:txBody>
                  <a:tcPr/>
                </a:tc>
                <a:tc>
                  <a:txBody>
                    <a:bodyPr/>
                    <a:lstStyle/>
                    <a:p>
                      <a:r>
                        <a:rPr kumimoji="1" lang="ja-JP" altLang="en-US" sz="900" dirty="0" smtClean="0">
                          <a:latin typeface="Meiryo UI" panose="020B0604030504040204" pitchFamily="50" charset="-128"/>
                          <a:ea typeface="Meiryo UI" panose="020B0604030504040204" pitchFamily="50" charset="-128"/>
                          <a:cs typeface="Meiryo UI" panose="020B0604030504040204" pitchFamily="50" charset="-128"/>
                        </a:rPr>
                        <a:t>教授</a:t>
                      </a:r>
                      <a:r>
                        <a:rPr kumimoji="1" lang="en-US" altLang="ja-JP" sz="900" dirty="0" smtClean="0">
                          <a:latin typeface="Meiryo UI" panose="020B0604030504040204" pitchFamily="50" charset="-128"/>
                          <a:ea typeface="Meiryo UI" panose="020B0604030504040204" pitchFamily="50" charset="-128"/>
                          <a:cs typeface="Meiryo UI" panose="020B0604030504040204" pitchFamily="50" charset="-128"/>
                        </a:rPr>
                        <a:t>B</a:t>
                      </a:r>
                      <a:endParaRPr kumimoji="1" lang="ja-JP" altLang="en-US" sz="900" dirty="0">
                        <a:latin typeface="Meiryo UI" panose="020B0604030504040204" pitchFamily="50" charset="-128"/>
                        <a:ea typeface="Meiryo UI" panose="020B0604030504040204" pitchFamily="50" charset="-128"/>
                        <a:cs typeface="Meiryo UI" panose="020B0604030504040204" pitchFamily="50" charset="-128"/>
                      </a:endParaRPr>
                    </a:p>
                  </a:txBody>
                  <a:tcPr/>
                </a:tc>
              </a:tr>
            </a:tbl>
          </a:graphicData>
        </a:graphic>
      </p:graphicFrame>
      <p:sp>
        <p:nvSpPr>
          <p:cNvPr id="86" name="四角形吹き出し 85"/>
          <p:cNvSpPr/>
          <p:nvPr/>
        </p:nvSpPr>
        <p:spPr>
          <a:xfrm>
            <a:off x="5715000" y="3124200"/>
            <a:ext cx="1447800" cy="609600"/>
          </a:xfrm>
          <a:prstGeom prst="wedgeRectCallout">
            <a:avLst>
              <a:gd name="adj1" fmla="val -76795"/>
              <a:gd name="adj2" fmla="val -43103"/>
            </a:avLst>
          </a:prstGeom>
          <a:solidFill>
            <a:srgbClr val="FFFF99"/>
          </a:solidFill>
          <a:ln w="15875" cap="flat" cmpd="sng" algn="ctr">
            <a:solidFill>
              <a:srgbClr val="F79646"/>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ja-JP" altLang="en-US" sz="1000" dirty="0" smtClean="0">
                <a:solidFill>
                  <a:prstClr val="black"/>
                </a:solidFill>
                <a:latin typeface="メイリオ"/>
                <a:ea typeface="メイリオ"/>
                <a:cs typeface="メイリオ"/>
              </a:rPr>
              <a:t>類似の課題を抱える他県をデータベースからリストアップ。</a:t>
            </a:r>
            <a:endParaRPr lang="en-US" altLang="ja-JP" sz="1000" dirty="0" smtClean="0">
              <a:solidFill>
                <a:prstClr val="black"/>
              </a:solidFill>
              <a:latin typeface="メイリオ"/>
              <a:ea typeface="メイリオ"/>
              <a:cs typeface="メイリオ"/>
            </a:endParaRPr>
          </a:p>
        </p:txBody>
      </p:sp>
    </p:spTree>
    <p:extLst>
      <p:ext uri="{BB962C8B-B14F-4D97-AF65-F5344CB8AC3E}">
        <p14:creationId xmlns:p14="http://schemas.microsoft.com/office/powerpoint/2010/main" val="2067000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pPr/>
              <a:t>15</a:t>
            </a:fld>
            <a:endParaRPr kumimoji="1" lang="ja-JP" altLang="en-US" dirty="0"/>
          </a:p>
        </p:txBody>
      </p:sp>
      <p:sp>
        <p:nvSpPr>
          <p:cNvPr id="6" name="フッター プレースホルダ 5"/>
          <p:cNvSpPr>
            <a:spLocks noGrp="1"/>
          </p:cNvSpPr>
          <p:nvPr>
            <p:ph type="ftr" sz="quarter" idx="11"/>
          </p:nvPr>
        </p:nvSpPr>
        <p:spPr/>
        <p:txBody>
          <a:bodyPr/>
          <a:lstStyle/>
          <a:p>
            <a:r>
              <a:rPr kumimoji="1" lang="en-US" altLang="ja-JP" smtClean="0"/>
              <a:t>© Team Colabory.com 2015</a:t>
            </a:r>
            <a:endParaRPr kumimoji="1" lang="ja-JP" altLang="en-US" dirty="0"/>
          </a:p>
        </p:txBody>
      </p:sp>
      <p:sp>
        <p:nvSpPr>
          <p:cNvPr id="12" name="タイトル 1"/>
          <p:cNvSpPr txBox="1">
            <a:spLocks/>
          </p:cNvSpPr>
          <p:nvPr/>
        </p:nvSpPr>
        <p:spPr>
          <a:xfrm>
            <a:off x="266621" y="116632"/>
            <a:ext cx="8229600" cy="576064"/>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3600" kern="1200">
                <a:solidFill>
                  <a:schemeClr val="tx1"/>
                </a:solidFill>
                <a:effectLst>
                  <a:outerShdw blurRad="38100" dist="38100" dir="2700000" algn="tl">
                    <a:srgbClr val="000000">
                      <a:alpha val="43137"/>
                    </a:srgbClr>
                  </a:outerShdw>
                </a:effectLst>
                <a:latin typeface="メイリオ"/>
                <a:ea typeface="メイリオ"/>
                <a:cs typeface="メイリオ"/>
              </a:defRPr>
            </a:lvl1pPr>
          </a:lstStyle>
          <a:p>
            <a:r>
              <a:rPr lang="ja-JP" altLang="en-US" sz="3200" dirty="0" smtClean="0"/>
              <a:t>ビジュアライゼーション仕様　　</a:t>
            </a:r>
            <a:r>
              <a:rPr lang="en-US" altLang="ja-JP" sz="2000" dirty="0" smtClean="0"/>
              <a:t>1 / 5</a:t>
            </a:r>
            <a:endParaRPr lang="ja-JP" altLang="en-US" sz="2000" dirty="0"/>
          </a:p>
        </p:txBody>
      </p:sp>
      <p:pic>
        <p:nvPicPr>
          <p:cNvPr id="15" name="図 14" descr="LOD-proto01.png"/>
          <p:cNvPicPr>
            <a:picLocks noChangeAspect="1"/>
          </p:cNvPicPr>
          <p:nvPr/>
        </p:nvPicPr>
        <p:blipFill>
          <a:blip r:embed="rId2"/>
          <a:stretch>
            <a:fillRect/>
          </a:stretch>
        </p:blipFill>
        <p:spPr>
          <a:xfrm>
            <a:off x="808243" y="1295400"/>
            <a:ext cx="7527514" cy="4953000"/>
          </a:xfrm>
          <a:prstGeom prst="rect">
            <a:avLst/>
          </a:prstGeom>
        </p:spPr>
      </p:pic>
      <p:sp>
        <p:nvSpPr>
          <p:cNvPr id="9" name="正方形/長方形 8"/>
          <p:cNvSpPr/>
          <p:nvPr/>
        </p:nvSpPr>
        <p:spPr>
          <a:xfrm>
            <a:off x="133310" y="762000"/>
            <a:ext cx="8877379" cy="461665"/>
          </a:xfrm>
          <a:prstGeom prst="rect">
            <a:avLst/>
          </a:prstGeom>
        </p:spPr>
        <p:txBody>
          <a:bodyPr wrap="square">
            <a:spAutoFit/>
          </a:bodyPr>
          <a:lstStyle/>
          <a:p>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本サービスでは初等教育現場での学習ツールとしての活用も視野に入れ、利用者が簡単に自分が住む地域課題、または興味がある地域課題を検索し、解決策となる論文・研究者を楽しく探索できるインターフェイスとした。</a:t>
            </a:r>
            <a:endParaRPr lang="en-US" altLang="ja-JP"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 name="四角形吹き出し 15"/>
          <p:cNvSpPr/>
          <p:nvPr/>
        </p:nvSpPr>
        <p:spPr>
          <a:xfrm>
            <a:off x="3810000" y="2743200"/>
            <a:ext cx="2057400" cy="381000"/>
          </a:xfrm>
          <a:prstGeom prst="wedgeRectCallout">
            <a:avLst>
              <a:gd name="adj1" fmla="val -7353"/>
              <a:gd name="adj2" fmla="val -208335"/>
            </a:avLst>
          </a:prstGeom>
          <a:solidFill>
            <a:srgbClr val="FFFF99"/>
          </a:solidFill>
          <a:ln w="15875" cap="flat" cmpd="sng" algn="ctr">
            <a:solidFill>
              <a:srgbClr val="F79646"/>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ja-JP" altLang="en-US" sz="900" dirty="0" smtClean="0">
                <a:solidFill>
                  <a:prstClr val="black"/>
                </a:solidFill>
                <a:latin typeface="メイリオ"/>
                <a:ea typeface="メイリオ"/>
                <a:cs typeface="メイリオ"/>
              </a:rPr>
              <a:t>キーワード検索も可能である</a:t>
            </a:r>
            <a:endParaRPr lang="en-US" altLang="ja-JP" sz="900" dirty="0" smtClean="0">
              <a:solidFill>
                <a:prstClr val="black"/>
              </a:solidFill>
              <a:latin typeface="メイリオ"/>
              <a:ea typeface="メイリオ"/>
              <a:cs typeface="メイリオ"/>
            </a:endParaRPr>
          </a:p>
        </p:txBody>
      </p:sp>
      <p:sp>
        <p:nvSpPr>
          <p:cNvPr id="17" name="コンテンツ プレースホルダ 2"/>
          <p:cNvSpPr>
            <a:spLocks noGrp="1"/>
          </p:cNvSpPr>
          <p:nvPr>
            <p:ph idx="1"/>
          </p:nvPr>
        </p:nvSpPr>
        <p:spPr>
          <a:xfrm>
            <a:off x="990600" y="4267200"/>
            <a:ext cx="2209800" cy="1123036"/>
          </a:xfrm>
          <a:prstGeom prst="wedgeRectCallout">
            <a:avLst>
              <a:gd name="adj1" fmla="val -2627"/>
              <a:gd name="adj2" fmla="val -83758"/>
            </a:avLst>
          </a:prstGeom>
          <a:solidFill>
            <a:srgbClr val="FFFF99"/>
          </a:solidFill>
          <a:ln>
            <a:solidFill>
              <a:srgbClr val="FF6600"/>
            </a:solidFill>
          </a:ln>
        </p:spPr>
        <p:txBody>
          <a:bodyPr>
            <a:normAutofit/>
          </a:bodyPr>
          <a:lstStyle/>
          <a:p>
            <a:pPr marL="0" indent="0">
              <a:buNone/>
            </a:pPr>
            <a:r>
              <a:rPr lang="ja-JP" altLang="en-US" sz="1100" dirty="0" smtClean="0"/>
              <a:t>地域が抱える課題について、テキスト解析により得られた特徴語をテーブル化、階層型で表現する。これらのワードはクリックが可能で</a:t>
            </a:r>
            <a:r>
              <a:rPr lang="en-US" altLang="ja-JP" sz="1100" dirty="0" smtClean="0"/>
              <a:t> Ajax </a:t>
            </a:r>
            <a:r>
              <a:rPr lang="ja-JP" altLang="en-US" sz="1100" dirty="0" smtClean="0"/>
              <a:t>で浮遊しているような表現する。</a:t>
            </a:r>
            <a:endParaRPr lang="en-US" altLang="ja-JP" sz="1100" dirty="0" smtClean="0"/>
          </a:p>
        </p:txBody>
      </p:sp>
    </p:spTree>
    <p:extLst>
      <p:ext uri="{BB962C8B-B14F-4D97-AF65-F5344CB8AC3E}">
        <p14:creationId xmlns:p14="http://schemas.microsoft.com/office/powerpoint/2010/main" val="32151788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effectLst>
                  <a:outerShdw blurRad="38100" dist="38100" dir="2700000" algn="tl">
                    <a:srgbClr val="000000">
                      <a:alpha val="43137"/>
                    </a:srgbClr>
                  </a:outerShdw>
                </a:effectLst>
              </a:rPr>
              <a:t>アイデアの概要</a:t>
            </a:r>
            <a:endParaRPr kumimoji="1" lang="ja-JP" altLang="en-US" dirty="0">
              <a:effectLst>
                <a:outerShdw blurRad="38100" dist="38100" dir="2700000" algn="tl">
                  <a:srgbClr val="000000">
                    <a:alpha val="43137"/>
                  </a:srgbClr>
                </a:outerShdw>
              </a:effectLst>
            </a:endParaRPr>
          </a:p>
        </p:txBody>
      </p:sp>
      <p:sp>
        <p:nvSpPr>
          <p:cNvPr id="3" name="コンテンツ プレースホルダー 2"/>
          <p:cNvSpPr>
            <a:spLocks noGrp="1"/>
          </p:cNvSpPr>
          <p:nvPr>
            <p:ph idx="1"/>
          </p:nvPr>
        </p:nvSpPr>
        <p:spPr>
          <a:xfrm>
            <a:off x="190500" y="914400"/>
            <a:ext cx="8763000" cy="3886200"/>
          </a:xfrm>
        </p:spPr>
        <p:txBody>
          <a:bodyPr anchor="ctr"/>
          <a:lstStyle/>
          <a:p>
            <a:r>
              <a:rPr lang="ja-JP" altLang="en-US" dirty="0" smtClean="0"/>
              <a:t>大学・研究機関や事業会社の</a:t>
            </a:r>
            <a:r>
              <a:rPr lang="ja-JP" altLang="en-US" dirty="0">
                <a:solidFill>
                  <a:srgbClr val="FF0000"/>
                </a:solidFill>
              </a:rPr>
              <a:t>人的</a:t>
            </a:r>
            <a:r>
              <a:rPr lang="ja-JP" altLang="en-US" dirty="0" smtClean="0">
                <a:solidFill>
                  <a:srgbClr val="FF0000"/>
                </a:solidFill>
              </a:rPr>
              <a:t>リソース・ノウハウ</a:t>
            </a:r>
            <a:r>
              <a:rPr lang="ja-JP" altLang="en-US" dirty="0" smtClean="0"/>
              <a:t>を可視化・活用</a:t>
            </a:r>
            <a:r>
              <a:rPr lang="ja-JP" altLang="en-US" dirty="0"/>
              <a:t>することで、</a:t>
            </a:r>
            <a:r>
              <a:rPr lang="ja-JP" altLang="en-US" dirty="0">
                <a:solidFill>
                  <a:srgbClr val="FF0000"/>
                </a:solidFill>
              </a:rPr>
              <a:t>地域（住民、自治体）が抱える</a:t>
            </a:r>
            <a:r>
              <a:rPr lang="ja-JP" altLang="en-US" dirty="0" smtClean="0">
                <a:solidFill>
                  <a:srgbClr val="FF0000"/>
                </a:solidFill>
              </a:rPr>
              <a:t>課題の解決</a:t>
            </a:r>
            <a:r>
              <a:rPr lang="ja-JP" altLang="en-US" dirty="0" smtClean="0"/>
              <a:t>を</a:t>
            </a:r>
            <a:r>
              <a:rPr lang="ja-JP" altLang="en-US" dirty="0"/>
              <a:t>図る</a:t>
            </a:r>
            <a:r>
              <a:rPr lang="ja-JP" altLang="en-US" dirty="0" smtClean="0"/>
              <a:t>オンラインサービス</a:t>
            </a:r>
            <a:endParaRPr lang="en-US" altLang="ja-JP" dirty="0" smtClean="0"/>
          </a:p>
          <a:p>
            <a:endParaRPr lang="en-US" altLang="ja-JP" dirty="0" smtClean="0"/>
          </a:p>
          <a:p>
            <a:pPr lvl="1"/>
            <a:r>
              <a:rPr lang="ja-JP" altLang="en-US" dirty="0" smtClean="0">
                <a:solidFill>
                  <a:srgbClr val="FF0000"/>
                </a:solidFill>
              </a:rPr>
              <a:t>地域の課題データ</a:t>
            </a:r>
            <a:r>
              <a:rPr lang="ja-JP" altLang="en-US" dirty="0" smtClean="0"/>
              <a:t>、</a:t>
            </a:r>
            <a:r>
              <a:rPr lang="ja-JP" altLang="en-US" dirty="0" smtClean="0">
                <a:solidFill>
                  <a:srgbClr val="FF0000"/>
                </a:solidFill>
              </a:rPr>
              <a:t>ノウハウ（研究成果・論文）</a:t>
            </a:r>
            <a:r>
              <a:rPr lang="ja-JP" altLang="en-US" dirty="0" smtClean="0"/>
              <a:t>、</a:t>
            </a:r>
            <a:r>
              <a:rPr lang="ja-JP" altLang="en-US" dirty="0" smtClean="0">
                <a:solidFill>
                  <a:srgbClr val="FF0000"/>
                </a:solidFill>
              </a:rPr>
              <a:t>人的リソース（研究者）</a:t>
            </a:r>
            <a:r>
              <a:rPr lang="ja-JP" altLang="en-US" dirty="0" smtClean="0"/>
              <a:t>を検索・結合・表示</a:t>
            </a:r>
            <a:endParaRPr lang="en-US" altLang="ja-JP" dirty="0" smtClean="0"/>
          </a:p>
          <a:p>
            <a:pPr lvl="1"/>
            <a:r>
              <a:rPr lang="ja-JP" altLang="en-US" dirty="0" smtClean="0"/>
              <a:t>地域課題とその解決に最適な研究者を結びつけることで地域課題の解決を促進する</a:t>
            </a:r>
            <a:endParaRPr lang="en-US" altLang="ja-JP" dirty="0" smtClean="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2</a:t>
            </a:fld>
            <a:endParaRPr kumimoji="1" lang="ja-JP" altLang="en-US" dirty="0"/>
          </a:p>
        </p:txBody>
      </p:sp>
      <p:sp>
        <p:nvSpPr>
          <p:cNvPr id="5" name="フッター プレースホルダ 4"/>
          <p:cNvSpPr>
            <a:spLocks noGrp="1"/>
          </p:cNvSpPr>
          <p:nvPr>
            <p:ph type="ftr" sz="quarter" idx="11"/>
          </p:nvPr>
        </p:nvSpPr>
        <p:spPr/>
        <p:txBody>
          <a:bodyPr/>
          <a:lstStyle/>
          <a:p>
            <a:r>
              <a:rPr kumimoji="1" lang="en-US" altLang="ja-JP" smtClean="0"/>
              <a:t>© Team Colabory.com 2015</a:t>
            </a:r>
            <a:endParaRPr kumimoji="1" lang="ja-JP" altLang="en-US" dirty="0"/>
          </a:p>
        </p:txBody>
      </p:sp>
      <p:sp>
        <p:nvSpPr>
          <p:cNvPr id="7" name="テキスト ボックス 6"/>
          <p:cNvSpPr txBox="1"/>
          <p:nvPr/>
        </p:nvSpPr>
        <p:spPr>
          <a:xfrm>
            <a:off x="3810000" y="5410200"/>
            <a:ext cx="3581400" cy="974626"/>
          </a:xfrm>
          <a:prstGeom prst="rect">
            <a:avLst/>
          </a:prstGeom>
          <a:noFill/>
        </p:spPr>
        <p:txBody>
          <a:bodyPr wrap="square" rtlCol="0">
            <a:spAutoFit/>
          </a:bodyPr>
          <a:lstStyle/>
          <a:p>
            <a:pPr algn="r"/>
            <a:r>
              <a:rPr lang="en-US" altLang="ja-JP" sz="1400" baseline="30000" dirty="0" smtClean="0">
                <a:latin typeface="メイリオ"/>
                <a:ea typeface="メイリオ"/>
                <a:cs typeface="メイリオ"/>
              </a:rPr>
              <a:t>F</a:t>
            </a:r>
            <a:r>
              <a:rPr kumimoji="1" lang="en-US" altLang="ja-JP" sz="1400" baseline="30000" dirty="0" smtClean="0">
                <a:latin typeface="メイリオ"/>
                <a:ea typeface="メイリオ"/>
                <a:cs typeface="メイリオ"/>
              </a:rPr>
              <a:t>ig 1</a:t>
            </a:r>
          </a:p>
          <a:p>
            <a:pPr algn="r"/>
            <a:r>
              <a:rPr lang="ja-JP" altLang="en-US" sz="1200" dirty="0" smtClean="0">
                <a:latin typeface="メイリオ"/>
                <a:ea typeface="メイリオ"/>
                <a:cs typeface="メイリオ"/>
              </a:rPr>
              <a:t>「ピカリン」</a:t>
            </a:r>
            <a:endParaRPr lang="en-US" altLang="ja-JP" sz="1200" dirty="0" smtClean="0">
              <a:latin typeface="メイリオ"/>
              <a:ea typeface="メイリオ"/>
              <a:cs typeface="メイリオ"/>
            </a:endParaRPr>
          </a:p>
          <a:p>
            <a:pPr algn="r"/>
            <a:r>
              <a:rPr kumimoji="1" lang="ja-JP" altLang="en-US" sz="1200" dirty="0" smtClean="0">
                <a:latin typeface="メイリオ"/>
                <a:ea typeface="メイリオ"/>
                <a:cs typeface="メイリオ"/>
              </a:rPr>
              <a:t>本サービスのゆるキャラ</a:t>
            </a:r>
            <a:endParaRPr lang="en-US" altLang="ja-JP" sz="1200" dirty="0" smtClean="0">
              <a:latin typeface="メイリオ"/>
              <a:ea typeface="メイリオ"/>
              <a:cs typeface="メイリオ"/>
            </a:endParaRPr>
          </a:p>
          <a:p>
            <a:pPr algn="r"/>
            <a:r>
              <a:rPr kumimoji="1" lang="ja-JP" altLang="en-US" sz="1200" dirty="0" smtClean="0">
                <a:latin typeface="メイリオ"/>
                <a:ea typeface="メイリオ"/>
                <a:cs typeface="メイリオ"/>
              </a:rPr>
              <a:t>地域課題と人財のマッチングにより</a:t>
            </a:r>
            <a:endParaRPr kumimoji="1" lang="en-US" altLang="ja-JP" sz="1200" dirty="0" smtClean="0">
              <a:latin typeface="メイリオ"/>
              <a:ea typeface="メイリオ"/>
              <a:cs typeface="メイリオ"/>
            </a:endParaRPr>
          </a:p>
          <a:p>
            <a:pPr algn="r"/>
            <a:r>
              <a:rPr kumimoji="1" lang="ja-JP" altLang="en-US" sz="1200" dirty="0" smtClean="0">
                <a:latin typeface="メイリオ"/>
                <a:ea typeface="メイリオ"/>
                <a:cs typeface="メイリオ"/>
              </a:rPr>
              <a:t>地域課題が解決されピカピカの状態を示す</a:t>
            </a:r>
            <a:endParaRPr kumimoji="1" lang="en-US" altLang="ja-JP" sz="1200" dirty="0" smtClean="0">
              <a:latin typeface="メイリオ"/>
              <a:ea typeface="メイリオ"/>
              <a:cs typeface="メイリオ"/>
            </a:endParaRPr>
          </a:p>
        </p:txBody>
      </p:sp>
      <p:pic>
        <p:nvPicPr>
          <p:cNvPr id="8" name="図 7" descr="ピカリン3 (Unicode エンコードの競合).png"/>
          <p:cNvPicPr>
            <a:picLocks noChangeAspect="1"/>
          </p:cNvPicPr>
          <p:nvPr/>
        </p:nvPicPr>
        <p:blipFill>
          <a:blip r:embed="rId2"/>
          <a:stretch>
            <a:fillRect/>
          </a:stretch>
        </p:blipFill>
        <p:spPr>
          <a:xfrm>
            <a:off x="7471208" y="4445000"/>
            <a:ext cx="1520392" cy="2184400"/>
          </a:xfrm>
          <a:prstGeom prst="rect">
            <a:avLst/>
          </a:prstGeom>
        </p:spPr>
      </p:pic>
    </p:spTree>
    <p:extLst>
      <p:ext uri="{BB962C8B-B14F-4D97-AF65-F5344CB8AC3E}">
        <p14:creationId xmlns:p14="http://schemas.microsoft.com/office/powerpoint/2010/main" val="3543150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本アイデアの背景</a:t>
            </a:r>
            <a:endParaRPr kumimoji="1" lang="ja-JP" altLang="en-US" dirty="0"/>
          </a:p>
        </p:txBody>
      </p:sp>
      <p:sp>
        <p:nvSpPr>
          <p:cNvPr id="3" name="コンテンツ プレースホルダー 2"/>
          <p:cNvSpPr>
            <a:spLocks noGrp="1"/>
          </p:cNvSpPr>
          <p:nvPr>
            <p:ph idx="1"/>
          </p:nvPr>
        </p:nvSpPr>
        <p:spPr>
          <a:xfrm>
            <a:off x="190500" y="990600"/>
            <a:ext cx="8763000" cy="4419600"/>
          </a:xfrm>
        </p:spPr>
        <p:txBody>
          <a:bodyPr anchor="ctr"/>
          <a:lstStyle/>
          <a:p>
            <a:r>
              <a:rPr lang="ja-JP" altLang="en-US" dirty="0" smtClean="0"/>
              <a:t>我が国には、様々な地域の課題を解決する優れた人財・ノウハウが多数存在する</a:t>
            </a:r>
            <a:endParaRPr lang="en-US" altLang="ja-JP" dirty="0" smtClean="0"/>
          </a:p>
          <a:p>
            <a:endParaRPr lang="en-US" altLang="ja-JP" dirty="0" smtClean="0"/>
          </a:p>
          <a:p>
            <a:r>
              <a:rPr lang="ja-JP" altLang="en-US" dirty="0" smtClean="0"/>
              <a:t>しかし「</a:t>
            </a:r>
            <a:r>
              <a:rPr lang="ja-JP" altLang="en-US" dirty="0"/>
              <a:t>地域課題の解決」という観点</a:t>
            </a:r>
            <a:r>
              <a:rPr lang="ja-JP" altLang="en-US" dirty="0" smtClean="0"/>
              <a:t>では、どの人財・どのノウハウが有効なのか、整理</a:t>
            </a:r>
            <a:r>
              <a:rPr lang="ja-JP" altLang="en-US" dirty="0"/>
              <a:t>・可視化されて</a:t>
            </a:r>
            <a:r>
              <a:rPr lang="ja-JP" altLang="en-US" dirty="0" smtClean="0"/>
              <a:t>いないため、課題</a:t>
            </a:r>
            <a:r>
              <a:rPr lang="ja-JP" altLang="en-US" dirty="0"/>
              <a:t>解決のため</a:t>
            </a:r>
            <a:r>
              <a:rPr lang="ja-JP" altLang="en-US" dirty="0" smtClean="0"/>
              <a:t>のリソースが</a:t>
            </a:r>
            <a:r>
              <a:rPr lang="ja-JP" altLang="en-US" dirty="0"/>
              <a:t>埋もれてしまい</a:t>
            </a:r>
            <a:r>
              <a:rPr lang="ja-JP" altLang="en-US" dirty="0" smtClean="0"/>
              <a:t>、社会全体に</a:t>
            </a:r>
            <a:r>
              <a:rPr lang="ja-JP" altLang="en-US" dirty="0"/>
              <a:t>とって大きな損失となって</a:t>
            </a:r>
            <a:r>
              <a:rPr lang="ja-JP" altLang="en-US" dirty="0" smtClean="0"/>
              <a:t>いる</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3</a:t>
            </a:fld>
            <a:endParaRPr kumimoji="1" lang="ja-JP" altLang="en-US" dirty="0"/>
          </a:p>
        </p:txBody>
      </p:sp>
      <p:sp>
        <p:nvSpPr>
          <p:cNvPr id="5" name="フッター プレースホルダ 4"/>
          <p:cNvSpPr>
            <a:spLocks noGrp="1"/>
          </p:cNvSpPr>
          <p:nvPr>
            <p:ph type="ftr" sz="quarter" idx="11"/>
          </p:nvPr>
        </p:nvSpPr>
        <p:spPr/>
        <p:txBody>
          <a:bodyPr/>
          <a:lstStyle/>
          <a:p>
            <a:r>
              <a:rPr kumimoji="1" lang="en-US" altLang="ja-JP" smtClean="0"/>
              <a:t>© Team Colabory.com 2015</a:t>
            </a:r>
            <a:endParaRPr kumimoji="1" lang="ja-JP" altLang="en-US" dirty="0"/>
          </a:p>
        </p:txBody>
      </p:sp>
      <p:sp>
        <p:nvSpPr>
          <p:cNvPr id="8" name="テキスト ボックス 7"/>
          <p:cNvSpPr txBox="1"/>
          <p:nvPr/>
        </p:nvSpPr>
        <p:spPr>
          <a:xfrm>
            <a:off x="4495800" y="5410200"/>
            <a:ext cx="2895600" cy="974626"/>
          </a:xfrm>
          <a:prstGeom prst="rect">
            <a:avLst/>
          </a:prstGeom>
          <a:noFill/>
        </p:spPr>
        <p:txBody>
          <a:bodyPr wrap="square" rtlCol="0">
            <a:spAutoFit/>
          </a:bodyPr>
          <a:lstStyle/>
          <a:p>
            <a:pPr algn="r"/>
            <a:r>
              <a:rPr lang="en-US" altLang="ja-JP" sz="1400" baseline="30000" dirty="0" smtClean="0">
                <a:latin typeface="メイリオ"/>
                <a:ea typeface="メイリオ"/>
                <a:cs typeface="メイリオ"/>
              </a:rPr>
              <a:t>F</a:t>
            </a:r>
            <a:r>
              <a:rPr kumimoji="1" lang="en-US" altLang="ja-JP" sz="1400" baseline="30000" dirty="0" smtClean="0">
                <a:latin typeface="メイリオ"/>
                <a:ea typeface="メイリオ"/>
                <a:cs typeface="メイリオ"/>
              </a:rPr>
              <a:t>ig 2</a:t>
            </a:r>
          </a:p>
          <a:p>
            <a:pPr algn="r"/>
            <a:r>
              <a:rPr lang="ja-JP" altLang="en-US" sz="1200" dirty="0" smtClean="0">
                <a:latin typeface="メイリオ"/>
                <a:ea typeface="メイリオ"/>
                <a:cs typeface="メイリオ"/>
              </a:rPr>
              <a:t>「モヤリン」</a:t>
            </a:r>
            <a:endParaRPr lang="en-US" altLang="ja-JP" sz="1200" dirty="0" smtClean="0">
              <a:latin typeface="メイリオ"/>
              <a:ea typeface="メイリオ"/>
              <a:cs typeface="メイリオ"/>
            </a:endParaRPr>
          </a:p>
          <a:p>
            <a:pPr algn="r"/>
            <a:r>
              <a:rPr kumimoji="1" lang="ja-JP" altLang="en-US" sz="1200" dirty="0" smtClean="0">
                <a:latin typeface="メイリオ"/>
                <a:ea typeface="メイリオ"/>
                <a:cs typeface="メイリオ"/>
              </a:rPr>
              <a:t>本サービスのゆるキャラ</a:t>
            </a:r>
            <a:endParaRPr lang="en-US" altLang="ja-JP" sz="1200" dirty="0" smtClean="0">
              <a:latin typeface="メイリオ"/>
              <a:ea typeface="メイリオ"/>
              <a:cs typeface="メイリオ"/>
            </a:endParaRPr>
          </a:p>
          <a:p>
            <a:pPr algn="r"/>
            <a:r>
              <a:rPr kumimoji="1" lang="ja-JP" altLang="en-US" sz="1200" dirty="0" smtClean="0">
                <a:latin typeface="メイリオ"/>
                <a:ea typeface="メイリオ"/>
                <a:cs typeface="メイリオ"/>
              </a:rPr>
              <a:t>地域課題が解決されず</a:t>
            </a:r>
            <a:endParaRPr kumimoji="1" lang="en-US" altLang="ja-JP" sz="1200" dirty="0" smtClean="0">
              <a:latin typeface="メイリオ"/>
              <a:ea typeface="メイリオ"/>
              <a:cs typeface="メイリオ"/>
            </a:endParaRPr>
          </a:p>
          <a:p>
            <a:pPr algn="r"/>
            <a:r>
              <a:rPr kumimoji="1" lang="ja-JP" altLang="en-US" sz="1200" dirty="0" smtClean="0">
                <a:latin typeface="メイリオ"/>
                <a:ea typeface="メイリオ"/>
                <a:cs typeface="メイリオ"/>
              </a:rPr>
              <a:t>モヤモヤしている状態を示す</a:t>
            </a:r>
            <a:endParaRPr kumimoji="1" lang="en-US" altLang="ja-JP" sz="1200" dirty="0" smtClean="0">
              <a:latin typeface="メイリオ"/>
              <a:ea typeface="メイリオ"/>
              <a:cs typeface="メイリオ"/>
            </a:endParaRPr>
          </a:p>
        </p:txBody>
      </p:sp>
      <p:pic>
        <p:nvPicPr>
          <p:cNvPr id="9" name="図 8" descr="モヤリン.png"/>
          <p:cNvPicPr>
            <a:picLocks noChangeAspect="1"/>
          </p:cNvPicPr>
          <p:nvPr/>
        </p:nvPicPr>
        <p:blipFill>
          <a:blip r:embed="rId2"/>
          <a:stretch>
            <a:fillRect/>
          </a:stretch>
        </p:blipFill>
        <p:spPr>
          <a:xfrm>
            <a:off x="7391400" y="4343400"/>
            <a:ext cx="1665496" cy="2222500"/>
          </a:xfrm>
          <a:prstGeom prst="rect">
            <a:avLst/>
          </a:prstGeom>
        </p:spPr>
      </p:pic>
    </p:spTree>
    <p:extLst>
      <p:ext uri="{BB962C8B-B14F-4D97-AF65-F5344CB8AC3E}">
        <p14:creationId xmlns:p14="http://schemas.microsoft.com/office/powerpoint/2010/main" val="21139942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本アイデアが目指す社会</a:t>
            </a:r>
            <a:endParaRPr kumimoji="1" lang="ja-JP" altLang="en-US" dirty="0"/>
          </a:p>
        </p:txBody>
      </p:sp>
      <p:sp>
        <p:nvSpPr>
          <p:cNvPr id="3" name="コンテンツ プレースホルダー 2"/>
          <p:cNvSpPr>
            <a:spLocks noGrp="1"/>
          </p:cNvSpPr>
          <p:nvPr>
            <p:ph idx="1"/>
          </p:nvPr>
        </p:nvSpPr>
        <p:spPr>
          <a:xfrm>
            <a:off x="190500" y="990600"/>
            <a:ext cx="8763000" cy="4800600"/>
          </a:xfrm>
        </p:spPr>
        <p:txBody>
          <a:bodyPr anchor="ctr"/>
          <a:lstStyle/>
          <a:p>
            <a:r>
              <a:rPr lang="ja-JP" altLang="en-US" dirty="0"/>
              <a:t>大学</a:t>
            </a:r>
            <a:r>
              <a:rPr lang="ja-JP" altLang="en-US" dirty="0" smtClean="0"/>
              <a:t>や研究機関、事業会社の</a:t>
            </a:r>
            <a:r>
              <a:rPr lang="ja-JP" altLang="en-US" dirty="0"/>
              <a:t>研究成果と地域の連携を通して、</a:t>
            </a:r>
            <a:r>
              <a:rPr lang="ja-JP" altLang="en-US" dirty="0">
                <a:solidFill>
                  <a:srgbClr val="FF0000"/>
                </a:solidFill>
              </a:rPr>
              <a:t>住みやすい地域社会、国際競争力を持つ地域産業の育成を</a:t>
            </a:r>
            <a:r>
              <a:rPr lang="ja-JP" altLang="en-US" dirty="0" smtClean="0">
                <a:solidFill>
                  <a:srgbClr val="FF0000"/>
                </a:solidFill>
              </a:rPr>
              <a:t>実現</a:t>
            </a:r>
            <a:r>
              <a:rPr lang="ja-JP" altLang="en-US" dirty="0" smtClean="0">
                <a:solidFill>
                  <a:srgbClr val="000000"/>
                </a:solidFill>
              </a:rPr>
              <a:t>する</a:t>
            </a:r>
            <a:endParaRPr lang="en-US" altLang="ja-JP" dirty="0" smtClean="0"/>
          </a:p>
          <a:p>
            <a:endParaRPr lang="en-US" altLang="ja-JP" dirty="0" smtClean="0"/>
          </a:p>
          <a:p>
            <a:r>
              <a:rPr lang="ja-JP" altLang="en-US" dirty="0" smtClean="0"/>
              <a:t>また</a:t>
            </a:r>
            <a:r>
              <a:rPr lang="ja-JP" altLang="en-US" dirty="0"/>
              <a:t>、地域の子供たちに大学や企業の研究活動に対して関心</a:t>
            </a:r>
            <a:r>
              <a:rPr lang="ja-JP" altLang="en-US" dirty="0" smtClean="0"/>
              <a:t>を持たせることで</a:t>
            </a:r>
            <a:r>
              <a:rPr lang="ja-JP" altLang="en-US" dirty="0" smtClean="0">
                <a:solidFill>
                  <a:srgbClr val="FF0000"/>
                </a:solidFill>
              </a:rPr>
              <a:t>将来</a:t>
            </a:r>
            <a:r>
              <a:rPr lang="ja-JP" altLang="en-US" dirty="0">
                <a:solidFill>
                  <a:srgbClr val="FF0000"/>
                </a:solidFill>
              </a:rPr>
              <a:t>の研究者やソーシャル起業家</a:t>
            </a:r>
            <a:r>
              <a:rPr lang="ja-JP" altLang="en-US" dirty="0" smtClean="0">
                <a:solidFill>
                  <a:srgbClr val="FF0000"/>
                </a:solidFill>
              </a:rPr>
              <a:t>を育て、持続的</a:t>
            </a:r>
            <a:r>
              <a:rPr lang="ja-JP" altLang="en-US" dirty="0">
                <a:solidFill>
                  <a:srgbClr val="FF0000"/>
                </a:solidFill>
              </a:rPr>
              <a:t>に発展可能な社会を</a:t>
            </a:r>
            <a:r>
              <a:rPr lang="ja-JP" altLang="en-US" dirty="0" smtClean="0">
                <a:solidFill>
                  <a:srgbClr val="FF0000"/>
                </a:solidFill>
              </a:rPr>
              <a:t>実現</a:t>
            </a:r>
            <a:r>
              <a:rPr lang="ja-JP" altLang="en-US" dirty="0" smtClean="0">
                <a:solidFill>
                  <a:srgbClr val="000000"/>
                </a:solidFill>
              </a:rPr>
              <a:t>する</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4</a:t>
            </a:fld>
            <a:endParaRPr kumimoji="1" lang="ja-JP" altLang="en-US" dirty="0"/>
          </a:p>
        </p:txBody>
      </p:sp>
      <p:sp>
        <p:nvSpPr>
          <p:cNvPr id="5" name="フッター プレースホルダ 4"/>
          <p:cNvSpPr>
            <a:spLocks noGrp="1"/>
          </p:cNvSpPr>
          <p:nvPr>
            <p:ph type="ftr" sz="quarter" idx="11"/>
          </p:nvPr>
        </p:nvSpPr>
        <p:spPr/>
        <p:txBody>
          <a:bodyPr/>
          <a:lstStyle/>
          <a:p>
            <a:r>
              <a:rPr kumimoji="1" lang="en-US" altLang="ja-JP" smtClean="0"/>
              <a:t>© Team Colabory.com 2015</a:t>
            </a:r>
            <a:endParaRPr kumimoji="1" lang="ja-JP" altLang="en-US" dirty="0"/>
          </a:p>
        </p:txBody>
      </p:sp>
    </p:spTree>
    <p:extLst>
      <p:ext uri="{BB962C8B-B14F-4D97-AF65-F5344CB8AC3E}">
        <p14:creationId xmlns:p14="http://schemas.microsoft.com/office/powerpoint/2010/main" val="1422954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本アイデアが</a:t>
            </a:r>
            <a:r>
              <a:rPr lang="ja-JP" altLang="en-US" dirty="0" smtClean="0"/>
              <a:t>解決する</a:t>
            </a:r>
            <a:r>
              <a:rPr lang="ja-JP" altLang="en-US" dirty="0"/>
              <a:t>課題</a:t>
            </a:r>
            <a:endParaRPr kumimoji="1" lang="ja-JP" altLang="en-US" dirty="0"/>
          </a:p>
        </p:txBody>
      </p:sp>
      <p:sp>
        <p:nvSpPr>
          <p:cNvPr id="3" name="コンテンツ プレースホルダー 2"/>
          <p:cNvSpPr>
            <a:spLocks noGrp="1"/>
          </p:cNvSpPr>
          <p:nvPr>
            <p:ph idx="1"/>
          </p:nvPr>
        </p:nvSpPr>
        <p:spPr>
          <a:xfrm>
            <a:off x="99120" y="838200"/>
            <a:ext cx="8892480" cy="5472608"/>
          </a:xfrm>
        </p:spPr>
        <p:txBody>
          <a:bodyPr anchor="ctr" anchorCtr="1">
            <a:noAutofit/>
          </a:bodyPr>
          <a:lstStyle/>
          <a:p>
            <a:pPr marL="0" indent="0">
              <a:buNone/>
            </a:pPr>
            <a:r>
              <a:rPr lang="ja-JP" altLang="en-US" sz="2800" b="1" dirty="0" smtClean="0"/>
              <a:t>１．地域課題解決に有効</a:t>
            </a:r>
            <a:r>
              <a:rPr lang="ja-JP" altLang="en-US" sz="2800" b="1" dirty="0"/>
              <a:t>な</a:t>
            </a:r>
            <a:r>
              <a:rPr lang="ja-JP" altLang="en-US" sz="2800" b="1" dirty="0" smtClean="0"/>
              <a:t>解決手段</a:t>
            </a:r>
            <a:r>
              <a:rPr lang="ja-JP" altLang="en-US" sz="2800" b="1" dirty="0"/>
              <a:t>・</a:t>
            </a:r>
            <a:r>
              <a:rPr lang="ja-JP" altLang="en-US" sz="2800" b="1" dirty="0" smtClean="0"/>
              <a:t>人財の発見</a:t>
            </a:r>
          </a:p>
          <a:p>
            <a:pPr marL="0" indent="0">
              <a:buNone/>
            </a:pPr>
            <a:endParaRPr lang="ja-JP" altLang="en-US" sz="2800" b="1" dirty="0" smtClean="0"/>
          </a:p>
          <a:p>
            <a:pPr marL="0" indent="0">
              <a:buNone/>
            </a:pPr>
            <a:r>
              <a:rPr lang="ja-JP" altLang="en-US" sz="2800" b="1" dirty="0" smtClean="0"/>
              <a:t>２．地域間の情報共有・連携による効率化</a:t>
            </a:r>
          </a:p>
          <a:p>
            <a:endParaRPr lang="ja-JP" altLang="en-US" sz="2800" b="1" dirty="0" smtClean="0"/>
          </a:p>
          <a:p>
            <a:pPr marL="0" indent="0">
              <a:buNone/>
            </a:pPr>
            <a:r>
              <a:rPr lang="ja-JP" altLang="en-US" sz="2800" b="1" dirty="0" smtClean="0"/>
              <a:t>３．研究</a:t>
            </a:r>
            <a:r>
              <a:rPr lang="ja-JP" altLang="en-US" sz="2800" b="1" dirty="0"/>
              <a:t>成果の社会</a:t>
            </a:r>
            <a:r>
              <a:rPr lang="ja-JP" altLang="en-US" sz="2800" b="1" dirty="0" smtClean="0"/>
              <a:t>還元促進</a:t>
            </a:r>
            <a:endParaRPr lang="ja-JP" altLang="en-US" sz="2800" b="1"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5</a:t>
            </a:fld>
            <a:endParaRPr kumimoji="1" lang="ja-JP" altLang="en-US" dirty="0"/>
          </a:p>
        </p:txBody>
      </p:sp>
      <p:sp>
        <p:nvSpPr>
          <p:cNvPr id="5" name="フッター プレースホルダ 4"/>
          <p:cNvSpPr>
            <a:spLocks noGrp="1"/>
          </p:cNvSpPr>
          <p:nvPr>
            <p:ph type="ftr" sz="quarter" idx="11"/>
          </p:nvPr>
        </p:nvSpPr>
        <p:spPr/>
        <p:txBody>
          <a:bodyPr/>
          <a:lstStyle/>
          <a:p>
            <a:r>
              <a:rPr kumimoji="1" lang="en-US" altLang="ja-JP" smtClean="0"/>
              <a:t>© Team Colabory.com 2015</a:t>
            </a:r>
            <a:endParaRPr kumimoji="1" lang="ja-JP" altLang="en-US" dirty="0"/>
          </a:p>
        </p:txBody>
      </p:sp>
    </p:spTree>
    <p:extLst>
      <p:ext uri="{BB962C8B-B14F-4D97-AF65-F5344CB8AC3E}">
        <p14:creationId xmlns:p14="http://schemas.microsoft.com/office/powerpoint/2010/main" val="28999846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2400" y="0"/>
            <a:ext cx="8991600" cy="762000"/>
          </a:xfrm>
        </p:spPr>
        <p:txBody>
          <a:bodyPr>
            <a:noAutofit/>
          </a:bodyPr>
          <a:lstStyle/>
          <a:p>
            <a:r>
              <a:rPr lang="ja-JP" altLang="en-US" sz="2800" dirty="0" smtClean="0"/>
              <a:t>課題１．地域課題解決に有効な手段・人財の発見</a:t>
            </a:r>
            <a:endParaRPr lang="ja-JP" altLang="en-US" sz="2800" dirty="0"/>
          </a:p>
        </p:txBody>
      </p:sp>
      <p:sp>
        <p:nvSpPr>
          <p:cNvPr id="3" name="コンテンツ プレースホルダ 2"/>
          <p:cNvSpPr>
            <a:spLocks noGrp="1"/>
          </p:cNvSpPr>
          <p:nvPr>
            <p:ph idx="1"/>
          </p:nvPr>
        </p:nvSpPr>
        <p:spPr>
          <a:xfrm>
            <a:off x="533400" y="990600"/>
            <a:ext cx="8420100" cy="4495800"/>
          </a:xfrm>
        </p:spPr>
        <p:txBody>
          <a:bodyPr>
            <a:normAutofit/>
          </a:bodyPr>
          <a:lstStyle/>
          <a:p>
            <a:pPr>
              <a:buNone/>
            </a:pPr>
            <a:r>
              <a:rPr lang="en-US" altLang="ja-JP" sz="2000" dirty="0" smtClean="0"/>
              <a:t>	</a:t>
            </a:r>
            <a:r>
              <a:rPr lang="ja-JP" altLang="en-US" sz="2000" dirty="0" smtClean="0"/>
              <a:t>一般的な検索エンジンでも、課題解決のための研究者や他地域の類似課題を検索することは可能だが、ネットの情報は整理されていないため、情報の見落し、検索エンジンの掲載順位が低い場合に情報そのものが入手できないケースがある。</a:t>
            </a:r>
            <a:endParaRPr lang="en-US" altLang="ja-JP" sz="2000" dirty="0" smtClean="0"/>
          </a:p>
          <a:p>
            <a:endParaRPr lang="en-US" altLang="ja-JP" sz="2000" dirty="0" smtClean="0"/>
          </a:p>
          <a:p>
            <a:pPr>
              <a:buNone/>
            </a:pPr>
            <a:r>
              <a:rPr lang="en-US" altLang="ja-JP" sz="2000" dirty="0" smtClean="0"/>
              <a:t>	</a:t>
            </a:r>
            <a:r>
              <a:rPr lang="ja-JP" altLang="en-US" sz="2000" dirty="0" smtClean="0"/>
              <a:t>一方、論文データベースや研究者データベースは操作に専門知識が必要なため、課題を抱える側（自治体職員、住民など）にとっては利用が難しいという問題がある。</a:t>
            </a:r>
            <a:endParaRPr lang="en-US" altLang="ja-JP" sz="2000" dirty="0" smtClean="0"/>
          </a:p>
          <a:p>
            <a:endParaRPr lang="en-US" altLang="ja-JP" sz="2000" dirty="0" smtClean="0"/>
          </a:p>
          <a:p>
            <a:endParaRPr lang="en-US" altLang="ja-JP" sz="2000" dirty="0" smtClean="0"/>
          </a:p>
          <a:p>
            <a:pPr>
              <a:buNone/>
            </a:pPr>
            <a:r>
              <a:rPr lang="en-US" altLang="ja-JP" sz="2000" dirty="0" smtClean="0"/>
              <a:t>	</a:t>
            </a:r>
            <a:r>
              <a:rPr lang="ja-JP" altLang="en-US" sz="2000" dirty="0" smtClean="0"/>
              <a:t>本アイデアの実現により、このような</a:t>
            </a:r>
            <a:r>
              <a:rPr lang="ja-JP" altLang="en-US" sz="2000" dirty="0" smtClean="0">
                <a:solidFill>
                  <a:srgbClr val="FF0000"/>
                </a:solidFill>
              </a:rPr>
              <a:t>既存の検索システムが抱える問題を解消し、地域課題の解決に資する解決手段・人（研究成果・論文、研究者）を容易に発見することができるようにする</a:t>
            </a:r>
            <a:r>
              <a:rPr lang="ja-JP" altLang="en-US" sz="2000" dirty="0" smtClean="0"/>
              <a:t>。</a:t>
            </a:r>
            <a:endParaRPr lang="en-US" altLang="ja-JP" sz="2000" dirty="0" smtClean="0"/>
          </a:p>
          <a:p>
            <a:endParaRPr lang="en-US" altLang="ja-JP" sz="2000" dirty="0" smtClean="0"/>
          </a:p>
        </p:txBody>
      </p:sp>
      <p:sp>
        <p:nvSpPr>
          <p:cNvPr id="4" name="フッター プレースホルダ 3"/>
          <p:cNvSpPr>
            <a:spLocks noGrp="1"/>
          </p:cNvSpPr>
          <p:nvPr>
            <p:ph type="ftr" sz="quarter" idx="11"/>
          </p:nvPr>
        </p:nvSpPr>
        <p:spPr/>
        <p:txBody>
          <a:bodyPr/>
          <a:lstStyle/>
          <a:p>
            <a:r>
              <a:rPr kumimoji="1" lang="en-US" altLang="ja-JP" smtClean="0"/>
              <a:t>© Team Colabory.com 2015</a:t>
            </a:r>
            <a:endParaRPr kumimoji="1" lang="ja-JP" altLang="en-US" dirty="0"/>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pPr/>
              <a:t>6</a:t>
            </a:fld>
            <a:endParaRPr kumimoji="1" lang="ja-JP" altLang="en-US" dirty="0"/>
          </a:p>
        </p:txBody>
      </p:sp>
      <p:pic>
        <p:nvPicPr>
          <p:cNvPr id="7" name="図 6" descr="モヤリン.png"/>
          <p:cNvPicPr>
            <a:picLocks noChangeAspect="1"/>
          </p:cNvPicPr>
          <p:nvPr/>
        </p:nvPicPr>
        <p:blipFill>
          <a:blip r:embed="rId2"/>
          <a:stretch>
            <a:fillRect/>
          </a:stretch>
        </p:blipFill>
        <p:spPr>
          <a:xfrm>
            <a:off x="228600" y="2895600"/>
            <a:ext cx="580544" cy="774700"/>
          </a:xfrm>
          <a:prstGeom prst="rect">
            <a:avLst/>
          </a:prstGeom>
        </p:spPr>
      </p:pic>
      <p:pic>
        <p:nvPicPr>
          <p:cNvPr id="9" name="図 8" descr="ピカリン3 (Unicode エンコードの競合).png"/>
          <p:cNvPicPr>
            <a:picLocks noChangeAspect="1"/>
          </p:cNvPicPr>
          <p:nvPr/>
        </p:nvPicPr>
        <p:blipFill>
          <a:blip r:embed="rId3"/>
          <a:stretch>
            <a:fillRect/>
          </a:stretch>
        </p:blipFill>
        <p:spPr>
          <a:xfrm>
            <a:off x="228600" y="4495800"/>
            <a:ext cx="583406" cy="838200"/>
          </a:xfrm>
          <a:prstGeom prst="rect">
            <a:avLst/>
          </a:prstGeom>
        </p:spPr>
      </p:pic>
      <p:pic>
        <p:nvPicPr>
          <p:cNvPr id="10" name="図 9" descr="モヤリン.png"/>
          <p:cNvPicPr>
            <a:picLocks noChangeAspect="1"/>
          </p:cNvPicPr>
          <p:nvPr/>
        </p:nvPicPr>
        <p:blipFill>
          <a:blip r:embed="rId2"/>
          <a:stretch>
            <a:fillRect/>
          </a:stretch>
        </p:blipFill>
        <p:spPr>
          <a:xfrm>
            <a:off x="228600" y="1295400"/>
            <a:ext cx="580544" cy="7747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2400" y="0"/>
            <a:ext cx="8991600" cy="762000"/>
          </a:xfrm>
        </p:spPr>
        <p:txBody>
          <a:bodyPr>
            <a:noAutofit/>
          </a:bodyPr>
          <a:lstStyle/>
          <a:p>
            <a:pPr marL="0" indent="0"/>
            <a:r>
              <a:rPr lang="ja-JP" altLang="en-US" sz="3200" dirty="0" smtClean="0"/>
              <a:t>課題２．地域間の情報共有・連携による効率化</a:t>
            </a:r>
          </a:p>
        </p:txBody>
      </p:sp>
      <p:sp>
        <p:nvSpPr>
          <p:cNvPr id="3" name="コンテンツ プレースホルダ 2"/>
          <p:cNvSpPr>
            <a:spLocks noGrp="1"/>
          </p:cNvSpPr>
          <p:nvPr>
            <p:ph idx="1"/>
          </p:nvPr>
        </p:nvSpPr>
        <p:spPr>
          <a:xfrm>
            <a:off x="533400" y="990600"/>
            <a:ext cx="8420100" cy="5334000"/>
          </a:xfrm>
        </p:spPr>
        <p:txBody>
          <a:bodyPr>
            <a:normAutofit/>
          </a:bodyPr>
          <a:lstStyle/>
          <a:p>
            <a:pPr>
              <a:buNone/>
            </a:pPr>
            <a:r>
              <a:rPr lang="en-US" altLang="ja-JP" sz="2000" dirty="0" smtClean="0"/>
              <a:t>	</a:t>
            </a:r>
            <a:r>
              <a:rPr lang="ja-JP" altLang="en-US" sz="2000" dirty="0" smtClean="0"/>
              <a:t>地方自治体と地元大学や研究機関、事業会社との連携による地域課題解決のための活動は行われてはいるが、同様の課題を抱える異なる地域間の情報共有・連携は十分とはいえない状況である。</a:t>
            </a:r>
            <a:endParaRPr lang="en-US" altLang="ja-JP" sz="2000" dirty="0" smtClean="0"/>
          </a:p>
          <a:p>
            <a:endParaRPr lang="en-US" altLang="ja-JP" sz="2000" dirty="0" smtClean="0"/>
          </a:p>
          <a:p>
            <a:pPr>
              <a:buNone/>
            </a:pPr>
            <a:r>
              <a:rPr lang="en-US" altLang="ja-JP" sz="2000" dirty="0" smtClean="0"/>
              <a:t>	</a:t>
            </a:r>
            <a:r>
              <a:rPr lang="ja-JP" altLang="en-US" sz="2000" dirty="0" smtClean="0"/>
              <a:t>そのため、課題に対して取組みのばらつき、同様の課題にそれぞれ個別の投資・研究で取組むなどの非効率が生じている。</a:t>
            </a:r>
            <a:endParaRPr lang="en-US" altLang="ja-JP" sz="2000" dirty="0" smtClean="0"/>
          </a:p>
          <a:p>
            <a:endParaRPr lang="en-US" altLang="ja-JP" sz="2000" dirty="0" smtClean="0"/>
          </a:p>
          <a:p>
            <a:endParaRPr lang="en-US" altLang="ja-JP" sz="2000" dirty="0" smtClean="0"/>
          </a:p>
          <a:p>
            <a:pPr>
              <a:buNone/>
            </a:pPr>
            <a:r>
              <a:rPr lang="en-US" altLang="ja-JP" sz="2000" dirty="0" smtClean="0"/>
              <a:t>	</a:t>
            </a:r>
            <a:r>
              <a:rPr lang="ja-JP" altLang="en-US" sz="2000" dirty="0" smtClean="0"/>
              <a:t>本アイデアでは、</a:t>
            </a:r>
            <a:r>
              <a:rPr lang="ja-JP" altLang="en-US" sz="2000" dirty="0" smtClean="0">
                <a:solidFill>
                  <a:srgbClr val="FF0000"/>
                </a:solidFill>
              </a:rPr>
              <a:t>地域間で類似する地域課題を共有し、それらの地域連携を促す仕組みを整備することで、社会規模で効率的な課題解決を実現</a:t>
            </a:r>
            <a:r>
              <a:rPr lang="ja-JP" altLang="en-US" sz="2000" dirty="0" smtClean="0"/>
              <a:t>します。</a:t>
            </a:r>
            <a:endParaRPr lang="en-US" altLang="ja-JP" sz="2000" dirty="0" smtClean="0"/>
          </a:p>
          <a:p>
            <a:endParaRPr lang="en-US" altLang="ja-JP" sz="2000" dirty="0" smtClean="0"/>
          </a:p>
        </p:txBody>
      </p:sp>
      <p:sp>
        <p:nvSpPr>
          <p:cNvPr id="4" name="フッター プレースホルダ 3"/>
          <p:cNvSpPr>
            <a:spLocks noGrp="1"/>
          </p:cNvSpPr>
          <p:nvPr>
            <p:ph type="ftr" sz="quarter" idx="11"/>
          </p:nvPr>
        </p:nvSpPr>
        <p:spPr/>
        <p:txBody>
          <a:bodyPr/>
          <a:lstStyle/>
          <a:p>
            <a:r>
              <a:rPr kumimoji="1" lang="en-US" altLang="ja-JP" smtClean="0"/>
              <a:t>© Team Colabory.com 2015</a:t>
            </a:r>
            <a:endParaRPr kumimoji="1" lang="ja-JP" altLang="en-US" dirty="0"/>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pPr/>
              <a:t>7</a:t>
            </a:fld>
            <a:endParaRPr kumimoji="1" lang="ja-JP" altLang="en-US" dirty="0"/>
          </a:p>
        </p:txBody>
      </p:sp>
      <p:pic>
        <p:nvPicPr>
          <p:cNvPr id="6" name="図 5" descr="モヤリン.png"/>
          <p:cNvPicPr>
            <a:picLocks noChangeAspect="1"/>
          </p:cNvPicPr>
          <p:nvPr/>
        </p:nvPicPr>
        <p:blipFill>
          <a:blip r:embed="rId2"/>
          <a:stretch>
            <a:fillRect/>
          </a:stretch>
        </p:blipFill>
        <p:spPr>
          <a:xfrm>
            <a:off x="228600" y="2438400"/>
            <a:ext cx="580544" cy="774700"/>
          </a:xfrm>
          <a:prstGeom prst="rect">
            <a:avLst/>
          </a:prstGeom>
        </p:spPr>
      </p:pic>
      <p:pic>
        <p:nvPicPr>
          <p:cNvPr id="7" name="図 6" descr="ピカリン3 (Unicode エンコードの競合).png"/>
          <p:cNvPicPr>
            <a:picLocks noChangeAspect="1"/>
          </p:cNvPicPr>
          <p:nvPr/>
        </p:nvPicPr>
        <p:blipFill>
          <a:blip r:embed="rId3"/>
          <a:stretch>
            <a:fillRect/>
          </a:stretch>
        </p:blipFill>
        <p:spPr>
          <a:xfrm>
            <a:off x="228600" y="3886200"/>
            <a:ext cx="583406" cy="838200"/>
          </a:xfrm>
          <a:prstGeom prst="rect">
            <a:avLst/>
          </a:prstGeom>
        </p:spPr>
      </p:pic>
      <p:pic>
        <p:nvPicPr>
          <p:cNvPr id="8" name="図 7" descr="モヤリン.png"/>
          <p:cNvPicPr>
            <a:picLocks noChangeAspect="1"/>
          </p:cNvPicPr>
          <p:nvPr/>
        </p:nvPicPr>
        <p:blipFill>
          <a:blip r:embed="rId2"/>
          <a:stretch>
            <a:fillRect/>
          </a:stretch>
        </p:blipFill>
        <p:spPr>
          <a:xfrm>
            <a:off x="228600" y="1143000"/>
            <a:ext cx="580544" cy="7747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2400" y="0"/>
            <a:ext cx="8991600" cy="762000"/>
          </a:xfrm>
        </p:spPr>
        <p:txBody>
          <a:bodyPr>
            <a:noAutofit/>
          </a:bodyPr>
          <a:lstStyle/>
          <a:p>
            <a:pPr marL="0" indent="0"/>
            <a:r>
              <a:rPr lang="ja-JP" altLang="en-US" sz="3200" dirty="0" smtClean="0"/>
              <a:t>課題３．研究成果の社会還元促進</a:t>
            </a:r>
          </a:p>
        </p:txBody>
      </p:sp>
      <p:sp>
        <p:nvSpPr>
          <p:cNvPr id="3" name="コンテンツ プレースホルダ 2"/>
          <p:cNvSpPr>
            <a:spLocks noGrp="1"/>
          </p:cNvSpPr>
          <p:nvPr>
            <p:ph idx="1"/>
          </p:nvPr>
        </p:nvSpPr>
        <p:spPr>
          <a:xfrm>
            <a:off x="609600" y="990600"/>
            <a:ext cx="8343900" cy="5334000"/>
          </a:xfrm>
        </p:spPr>
        <p:txBody>
          <a:bodyPr>
            <a:normAutofit/>
          </a:bodyPr>
          <a:lstStyle/>
          <a:p>
            <a:pPr>
              <a:buNone/>
            </a:pPr>
            <a:r>
              <a:rPr lang="en-US" altLang="ja-JP" sz="2000" dirty="0" smtClean="0"/>
              <a:t>	CSR</a:t>
            </a:r>
            <a:r>
              <a:rPr lang="ja-JP" altLang="en-US" sz="2000" dirty="0" smtClean="0"/>
              <a:t>等の企業の社会的活動に限らず、アカデミア研究界においても</a:t>
            </a:r>
            <a:r>
              <a:rPr lang="ja-JP" altLang="en-US" sz="2000" dirty="0" smtClean="0">
                <a:solidFill>
                  <a:srgbClr val="FF0000"/>
                </a:solidFill>
              </a:rPr>
              <a:t>「研究成果の社会還元」</a:t>
            </a:r>
            <a:r>
              <a:rPr lang="ja-JP" altLang="en-US" sz="2000" dirty="0" smtClean="0"/>
              <a:t>が強く求められている。</a:t>
            </a:r>
            <a:endParaRPr lang="en-US" altLang="ja-JP" sz="2000" dirty="0" smtClean="0"/>
          </a:p>
          <a:p>
            <a:endParaRPr lang="en-US" altLang="ja-JP" sz="2000" dirty="0" smtClean="0"/>
          </a:p>
          <a:p>
            <a:pPr>
              <a:buNone/>
            </a:pPr>
            <a:r>
              <a:rPr lang="en-US" altLang="ja-JP" sz="2000" dirty="0" smtClean="0"/>
              <a:t>	</a:t>
            </a:r>
            <a:r>
              <a:rPr lang="ja-JP" altLang="en-US" sz="2000" dirty="0" smtClean="0"/>
              <a:t>現在の研究成果の社会還元の出口は主に産業界（ビジネス）を念頭においたものであるが、今後はソーシャル起業家・企業体（地域課題の解決を業とする経営者・企業）という概念の浸透とともに、地域社会に果たす役割は多様化する。しかし、現状では地域課題と研究成果のマッチングをする基盤が整備されているとは言い難い状況である。</a:t>
            </a:r>
            <a:endParaRPr lang="en-US" altLang="ja-JP" sz="2000" dirty="0" smtClean="0"/>
          </a:p>
          <a:p>
            <a:pPr>
              <a:buNone/>
            </a:pPr>
            <a:endParaRPr lang="en-US" altLang="ja-JP" sz="2000" dirty="0" smtClean="0"/>
          </a:p>
          <a:p>
            <a:pPr>
              <a:buNone/>
            </a:pPr>
            <a:endParaRPr lang="en-US" altLang="ja-JP" sz="2000" dirty="0" smtClean="0"/>
          </a:p>
          <a:p>
            <a:pPr>
              <a:buNone/>
            </a:pPr>
            <a:r>
              <a:rPr lang="en-US" altLang="ja-JP" sz="2000" dirty="0" smtClean="0"/>
              <a:t>	</a:t>
            </a:r>
            <a:r>
              <a:rPr lang="ja-JP" altLang="en-US" sz="2000" dirty="0" smtClean="0"/>
              <a:t>本アイデアでは</a:t>
            </a:r>
            <a:r>
              <a:rPr lang="ja-JP" altLang="en-US" sz="2000" dirty="0" smtClean="0">
                <a:solidFill>
                  <a:srgbClr val="FF0000"/>
                </a:solidFill>
              </a:rPr>
              <a:t>、地域課題と研究成果を最適にマッチングの仕組みを整備</a:t>
            </a:r>
            <a:r>
              <a:rPr lang="ja-JP" altLang="en-US" sz="2000" dirty="0" smtClean="0">
                <a:solidFill>
                  <a:srgbClr val="000000"/>
                </a:solidFill>
              </a:rPr>
              <a:t>することによって</a:t>
            </a:r>
            <a:r>
              <a:rPr lang="ja-JP" altLang="en-US" sz="2000" dirty="0" smtClean="0">
                <a:solidFill>
                  <a:srgbClr val="FF0000"/>
                </a:solidFill>
              </a:rPr>
              <a:t>研究成果の社会への還元をより促進</a:t>
            </a:r>
            <a:r>
              <a:rPr lang="ja-JP" altLang="en-US" sz="2000" dirty="0" smtClean="0"/>
              <a:t>する。</a:t>
            </a:r>
            <a:endParaRPr lang="ja-JP" altLang="en-US" sz="2000" dirty="0"/>
          </a:p>
        </p:txBody>
      </p:sp>
      <p:sp>
        <p:nvSpPr>
          <p:cNvPr id="4" name="フッター プレースホルダ 3"/>
          <p:cNvSpPr>
            <a:spLocks noGrp="1"/>
          </p:cNvSpPr>
          <p:nvPr>
            <p:ph type="ftr" sz="quarter" idx="11"/>
          </p:nvPr>
        </p:nvSpPr>
        <p:spPr/>
        <p:txBody>
          <a:bodyPr/>
          <a:lstStyle/>
          <a:p>
            <a:r>
              <a:rPr kumimoji="1" lang="en-US" altLang="ja-JP" smtClean="0"/>
              <a:t>© Team Colabory.com 2015</a:t>
            </a:r>
            <a:endParaRPr kumimoji="1" lang="ja-JP" altLang="en-US" dirty="0"/>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pPr/>
              <a:t>8</a:t>
            </a:fld>
            <a:endParaRPr kumimoji="1" lang="ja-JP" altLang="en-US" dirty="0"/>
          </a:p>
        </p:txBody>
      </p:sp>
      <p:pic>
        <p:nvPicPr>
          <p:cNvPr id="6" name="図 5" descr="モヤリン.png"/>
          <p:cNvPicPr>
            <a:picLocks noChangeAspect="1"/>
          </p:cNvPicPr>
          <p:nvPr/>
        </p:nvPicPr>
        <p:blipFill>
          <a:blip r:embed="rId2"/>
          <a:stretch>
            <a:fillRect/>
          </a:stretch>
        </p:blipFill>
        <p:spPr>
          <a:xfrm>
            <a:off x="228600" y="2578100"/>
            <a:ext cx="580544" cy="774700"/>
          </a:xfrm>
          <a:prstGeom prst="rect">
            <a:avLst/>
          </a:prstGeom>
        </p:spPr>
      </p:pic>
      <p:pic>
        <p:nvPicPr>
          <p:cNvPr id="7" name="図 6" descr="ピカリン3 (Unicode エンコードの競合).png"/>
          <p:cNvPicPr>
            <a:picLocks noChangeAspect="1"/>
          </p:cNvPicPr>
          <p:nvPr/>
        </p:nvPicPr>
        <p:blipFill>
          <a:blip r:embed="rId3"/>
          <a:stretch>
            <a:fillRect/>
          </a:stretch>
        </p:blipFill>
        <p:spPr>
          <a:xfrm>
            <a:off x="228600" y="4572000"/>
            <a:ext cx="583406" cy="838200"/>
          </a:xfrm>
          <a:prstGeom prst="rect">
            <a:avLst/>
          </a:prstGeom>
        </p:spPr>
      </p:pic>
      <p:pic>
        <p:nvPicPr>
          <p:cNvPr id="8" name="図 7" descr="モヤリン.png"/>
          <p:cNvPicPr>
            <a:picLocks noChangeAspect="1"/>
          </p:cNvPicPr>
          <p:nvPr/>
        </p:nvPicPr>
        <p:blipFill>
          <a:blip r:embed="rId2"/>
          <a:stretch>
            <a:fillRect/>
          </a:stretch>
        </p:blipFill>
        <p:spPr>
          <a:xfrm>
            <a:off x="228600" y="990600"/>
            <a:ext cx="580544" cy="7747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Picture 7" descr="C:\Users\Public\Documents\08_LODチャレンジ\矢印(半透明).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V="1">
            <a:off x="1752600" y="1206500"/>
            <a:ext cx="5638800" cy="4846134"/>
          </a:xfrm>
          <a:prstGeom prst="rect">
            <a:avLst/>
          </a:prstGeom>
          <a:noFill/>
          <a:extLst>
            <a:ext uri="{909E8E84-426E-40DD-AFC4-6F175D3DCCD1}">
              <a14:hiddenFill xmlns:a14="http://schemas.microsoft.com/office/drawing/2010/main">
                <a:solidFill>
                  <a:srgbClr val="FFFFFF"/>
                </a:solidFill>
              </a14:hiddenFill>
            </a:ext>
          </a:extLst>
        </p:spPr>
      </p:pic>
      <p:sp>
        <p:nvSpPr>
          <p:cNvPr id="95" name="ホームベース 94"/>
          <p:cNvSpPr/>
          <p:nvPr/>
        </p:nvSpPr>
        <p:spPr>
          <a:xfrm flipH="1">
            <a:off x="5562600" y="3543300"/>
            <a:ext cx="1745085" cy="1790700"/>
          </a:xfrm>
          <a:prstGeom prst="homePlate">
            <a:avLst>
              <a:gd name="adj" fmla="val 15753"/>
            </a:avLst>
          </a:prstGeom>
          <a:solidFill>
            <a:srgbClr val="FF0000">
              <a:alpha val="4745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a:ea typeface="メイリオ"/>
              <a:cs typeface="メイリオ"/>
            </a:endParaRPr>
          </a:p>
        </p:txBody>
      </p:sp>
      <p:sp>
        <p:nvSpPr>
          <p:cNvPr id="66" name="ホームベース 65"/>
          <p:cNvSpPr/>
          <p:nvPr/>
        </p:nvSpPr>
        <p:spPr>
          <a:xfrm flipH="1">
            <a:off x="7467600" y="1219200"/>
            <a:ext cx="1600200" cy="4419600"/>
          </a:xfrm>
          <a:prstGeom prst="homePlate">
            <a:avLst>
              <a:gd name="adj" fmla="val 0"/>
            </a:avLst>
          </a:prstGeom>
          <a:solidFill>
            <a:srgbClr val="FF0000">
              <a:alpha val="4745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a:ea typeface="メイリオ"/>
              <a:cs typeface="メイリオ"/>
            </a:endParaRPr>
          </a:p>
        </p:txBody>
      </p:sp>
      <p:sp>
        <p:nvSpPr>
          <p:cNvPr id="60" name="ホームベース 59"/>
          <p:cNvSpPr/>
          <p:nvPr/>
        </p:nvSpPr>
        <p:spPr>
          <a:xfrm>
            <a:off x="228601" y="1219200"/>
            <a:ext cx="1371600" cy="4419600"/>
          </a:xfrm>
          <a:prstGeom prst="homePlate">
            <a:avLst>
              <a:gd name="adj" fmla="val 0"/>
            </a:avLst>
          </a:prstGeom>
          <a:solidFill>
            <a:srgbClr val="33CCCC">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lt1">
                  <a:alpha val="40000"/>
                </a:schemeClr>
              </a:solidFill>
              <a:latin typeface="メイリオ"/>
              <a:ea typeface="メイリオ"/>
              <a:cs typeface="メイリオ"/>
            </a:endParaRPr>
          </a:p>
        </p:txBody>
      </p:sp>
      <p:sp>
        <p:nvSpPr>
          <p:cNvPr id="51" name="ホームベース 50"/>
          <p:cNvSpPr/>
          <p:nvPr/>
        </p:nvSpPr>
        <p:spPr>
          <a:xfrm flipH="1">
            <a:off x="5580109" y="1371601"/>
            <a:ext cx="1745085" cy="1790700"/>
          </a:xfrm>
          <a:prstGeom prst="homePlate">
            <a:avLst>
              <a:gd name="adj" fmla="val 15753"/>
            </a:avLst>
          </a:prstGeom>
          <a:solidFill>
            <a:srgbClr val="FF0000">
              <a:alpha val="4745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a:ea typeface="メイリオ"/>
              <a:cs typeface="メイリオ"/>
            </a:endParaRPr>
          </a:p>
        </p:txBody>
      </p:sp>
      <p:sp>
        <p:nvSpPr>
          <p:cNvPr id="32" name="ホームベース 31"/>
          <p:cNvSpPr/>
          <p:nvPr/>
        </p:nvSpPr>
        <p:spPr>
          <a:xfrm>
            <a:off x="1828800" y="3479800"/>
            <a:ext cx="1523999" cy="2105136"/>
          </a:xfrm>
          <a:prstGeom prst="homePlate">
            <a:avLst>
              <a:gd name="adj" fmla="val 15753"/>
            </a:avLst>
          </a:prstGeom>
          <a:solidFill>
            <a:srgbClr val="33CCCC">
              <a:alpha val="4823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a:ea typeface="メイリオ"/>
              <a:cs typeface="メイリオ"/>
            </a:endParaRPr>
          </a:p>
        </p:txBody>
      </p:sp>
      <p:pic>
        <p:nvPicPr>
          <p:cNvPr id="1026" name="Picture 2"/>
          <p:cNvPicPr>
            <a:picLocks noChangeAspect="1" noChangeArrowheads="1"/>
          </p:cNvPicPr>
          <p:nvPr/>
        </p:nvPicPr>
        <p:blipFill>
          <a:blip r:embed="rId3">
            <a:clrChange>
              <a:clrFrom>
                <a:srgbClr val="FFFFFA"/>
              </a:clrFrom>
              <a:clrTo>
                <a:srgbClr val="FFFFFA">
                  <a:alpha val="0"/>
                </a:srgbClr>
              </a:clrTo>
            </a:clrChange>
            <a:extLst>
              <a:ext uri="{28A0092B-C50C-407E-A947-70E740481C1C}">
                <a14:useLocalDpi xmlns:a14="http://schemas.microsoft.com/office/drawing/2010/main" val="0"/>
              </a:ext>
            </a:extLst>
          </a:blip>
          <a:srcRect/>
          <a:stretch>
            <a:fillRect/>
          </a:stretch>
        </p:blipFill>
        <p:spPr bwMode="auto">
          <a:xfrm>
            <a:off x="468536" y="2063599"/>
            <a:ext cx="958403" cy="6949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タイトル 1"/>
          <p:cNvSpPr txBox="1">
            <a:spLocks/>
          </p:cNvSpPr>
          <p:nvPr/>
        </p:nvSpPr>
        <p:spPr>
          <a:xfrm>
            <a:off x="152400" y="1219200"/>
            <a:ext cx="1600200" cy="5715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ja-JP" altLang="en-US" sz="1400" b="1" dirty="0" smtClean="0">
                <a:latin typeface="メイリオ"/>
                <a:ea typeface="メイリオ"/>
                <a:cs typeface="メイリオ"/>
              </a:rPr>
              <a:t>全国の</a:t>
            </a:r>
            <a:endParaRPr lang="en-US" altLang="ja-JP" sz="1400" b="1" dirty="0" smtClean="0">
              <a:latin typeface="メイリオ"/>
              <a:ea typeface="メイリオ"/>
              <a:cs typeface="メイリオ"/>
            </a:endParaRPr>
          </a:p>
          <a:p>
            <a:r>
              <a:rPr lang="ja-JP" altLang="en-US" sz="1400" b="1" dirty="0" smtClean="0">
                <a:latin typeface="メイリオ"/>
                <a:ea typeface="メイリオ"/>
                <a:cs typeface="メイリオ"/>
              </a:rPr>
              <a:t>市民・自治体</a:t>
            </a:r>
            <a:endParaRPr lang="ja-JP" altLang="en-US" sz="1400" b="1" dirty="0">
              <a:latin typeface="メイリオ"/>
              <a:ea typeface="メイリオ"/>
              <a:cs typeface="メイリオ"/>
            </a:endParaRPr>
          </a:p>
        </p:txBody>
      </p:sp>
      <p:sp>
        <p:nvSpPr>
          <p:cNvPr id="16" name="正方形/長方形 15"/>
          <p:cNvSpPr/>
          <p:nvPr/>
        </p:nvSpPr>
        <p:spPr>
          <a:xfrm>
            <a:off x="3481085" y="1524000"/>
            <a:ext cx="2081515" cy="3886200"/>
          </a:xfrm>
          <a:prstGeom prst="rect">
            <a:avLst/>
          </a:prstGeom>
          <a:ln w="28575" cap="flat" cmpd="sng" algn="ctr">
            <a:solidFill>
              <a:schemeClr val="tx2">
                <a:lumMod val="60000"/>
                <a:lumOff val="40000"/>
              </a:schemeClr>
            </a:solidFill>
            <a:prstDash val="solid"/>
            <a:round/>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dirty="0">
              <a:latin typeface="メイリオ"/>
              <a:ea typeface="メイリオ"/>
              <a:cs typeface="メイリオ"/>
            </a:endParaRPr>
          </a:p>
        </p:txBody>
      </p:sp>
      <p:sp>
        <p:nvSpPr>
          <p:cNvPr id="28" name="タイトル 1"/>
          <p:cNvSpPr txBox="1">
            <a:spLocks/>
          </p:cNvSpPr>
          <p:nvPr/>
        </p:nvSpPr>
        <p:spPr>
          <a:xfrm>
            <a:off x="3606800" y="762000"/>
            <a:ext cx="5257800" cy="1015663"/>
          </a:xfrm>
          <a:prstGeom prst="rect">
            <a:avLst/>
          </a:prstGeom>
        </p:spPr>
        <p:txBody>
          <a:bodyPr vert="horz" wrap="none" lIns="91440" tIns="45720" rIns="91440" bIns="45720" rtlCol="0" anchor="t">
            <a:no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pPr algn="l"/>
            <a:r>
              <a:rPr lang="ja-JP" altLang="en-US" sz="1400" b="1" dirty="0" smtClean="0">
                <a:solidFill>
                  <a:schemeClr val="tx2"/>
                </a:solidFill>
                <a:latin typeface="メイリオ"/>
                <a:ea typeface="メイリオ"/>
                <a:cs typeface="メイリオ"/>
              </a:rPr>
              <a:t>地域と研究者・論文のコラボで実現する、</a:t>
            </a:r>
            <a:br>
              <a:rPr lang="ja-JP" altLang="en-US" sz="1400" b="1" dirty="0" smtClean="0">
                <a:solidFill>
                  <a:schemeClr val="tx2"/>
                </a:solidFill>
                <a:latin typeface="メイリオ"/>
                <a:ea typeface="メイリオ"/>
                <a:cs typeface="メイリオ"/>
              </a:rPr>
            </a:br>
            <a:r>
              <a:rPr lang="ja-JP" altLang="en-US" sz="1400" b="1" dirty="0" smtClean="0">
                <a:solidFill>
                  <a:schemeClr val="tx2"/>
                </a:solidFill>
                <a:latin typeface="メイリオ"/>
                <a:ea typeface="メイリオ"/>
                <a:cs typeface="メイリオ"/>
              </a:rPr>
              <a:t>地域のための課題解決エンジン</a:t>
            </a:r>
            <a:endParaRPr lang="ja-JP" altLang="en-US" sz="1400" b="1" dirty="0">
              <a:solidFill>
                <a:schemeClr val="tx2"/>
              </a:solidFill>
              <a:latin typeface="メイリオ"/>
              <a:ea typeface="メイリオ"/>
              <a:cs typeface="メイリオ"/>
            </a:endParaRPr>
          </a:p>
        </p:txBody>
      </p:sp>
      <p:sp>
        <p:nvSpPr>
          <p:cNvPr id="35" name="タイトル 1"/>
          <p:cNvSpPr txBox="1">
            <a:spLocks/>
          </p:cNvSpPr>
          <p:nvPr/>
        </p:nvSpPr>
        <p:spPr>
          <a:xfrm>
            <a:off x="1696615" y="4313684"/>
            <a:ext cx="1656185" cy="71551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ja-JP" altLang="en-US" sz="1600" dirty="0" smtClean="0">
                <a:latin typeface="メイリオ"/>
                <a:ea typeface="メイリオ"/>
                <a:cs typeface="メイリオ"/>
              </a:rPr>
              <a:t>課題解決提案を公募</a:t>
            </a:r>
            <a:r>
              <a:rPr lang="ja-JP" altLang="en-US" sz="1600" dirty="0">
                <a:latin typeface="メイリオ"/>
                <a:ea typeface="メイリオ"/>
                <a:cs typeface="メイリオ"/>
              </a:rPr>
              <a:t>する</a:t>
            </a:r>
            <a:endParaRPr lang="en-US" altLang="ja-JP" sz="1600" dirty="0" smtClean="0">
              <a:latin typeface="メイリオ"/>
              <a:ea typeface="メイリオ"/>
              <a:cs typeface="メイリオ"/>
            </a:endParaRPr>
          </a:p>
        </p:txBody>
      </p:sp>
      <p:sp>
        <p:nvSpPr>
          <p:cNvPr id="36" name="タイトル 1"/>
          <p:cNvSpPr txBox="1">
            <a:spLocks/>
          </p:cNvSpPr>
          <p:nvPr/>
        </p:nvSpPr>
        <p:spPr>
          <a:xfrm>
            <a:off x="1696615" y="4923284"/>
            <a:ext cx="1656185" cy="71551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ja-JP" altLang="en-US" sz="1600" dirty="0" smtClean="0">
                <a:latin typeface="メイリオ"/>
                <a:ea typeface="メイリオ"/>
                <a:cs typeface="メイリオ"/>
              </a:rPr>
              <a:t>研究者を</a:t>
            </a:r>
            <a:endParaRPr lang="en-US" altLang="ja-JP" sz="1600" dirty="0" smtClean="0">
              <a:latin typeface="メイリオ"/>
              <a:ea typeface="メイリオ"/>
              <a:cs typeface="メイリオ"/>
            </a:endParaRPr>
          </a:p>
          <a:p>
            <a:r>
              <a:rPr lang="ja-JP" altLang="en-US" sz="1600" dirty="0" smtClean="0">
                <a:latin typeface="メイリオ"/>
                <a:ea typeface="メイリオ"/>
                <a:cs typeface="メイリオ"/>
              </a:rPr>
              <a:t>応援する</a:t>
            </a:r>
            <a:endParaRPr lang="en-US" altLang="ja-JP" sz="1600" dirty="0" smtClean="0">
              <a:latin typeface="メイリオ"/>
              <a:ea typeface="メイリオ"/>
              <a:cs typeface="メイリオ"/>
            </a:endParaRPr>
          </a:p>
        </p:txBody>
      </p:sp>
      <p:sp>
        <p:nvSpPr>
          <p:cNvPr id="37" name="正方形/長方形 36"/>
          <p:cNvSpPr/>
          <p:nvPr/>
        </p:nvSpPr>
        <p:spPr>
          <a:xfrm>
            <a:off x="7643471" y="1905000"/>
            <a:ext cx="1224135" cy="1066800"/>
          </a:xfrm>
          <a:prstGeom prst="rect">
            <a:avLst/>
          </a:prstGeom>
          <a:solidFill>
            <a:schemeClr val="bg1">
              <a:lumMod val="95000"/>
            </a:schemeClr>
          </a:solidFill>
          <a:ln>
            <a:solidFill>
              <a:schemeClr val="tx1">
                <a:lumMod val="75000"/>
                <a:lumOff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smtClean="0">
                <a:solidFill>
                  <a:schemeClr val="tx1"/>
                </a:solidFill>
                <a:latin typeface="メイリオ"/>
                <a:ea typeface="メイリオ"/>
                <a:cs typeface="メイリオ"/>
              </a:rPr>
              <a:t>大学・民間研究機関</a:t>
            </a:r>
            <a:endParaRPr kumimoji="1" lang="en-US" altLang="ja-JP" sz="1400" b="1" dirty="0" smtClean="0">
              <a:solidFill>
                <a:schemeClr val="tx1"/>
              </a:solidFill>
              <a:latin typeface="メイリオ"/>
              <a:ea typeface="メイリオ"/>
              <a:cs typeface="メイリオ"/>
            </a:endParaRPr>
          </a:p>
          <a:p>
            <a:pPr algn="ctr"/>
            <a:r>
              <a:rPr kumimoji="1" lang="ja-JP" altLang="en-US" sz="1400" b="1" dirty="0" smtClean="0">
                <a:solidFill>
                  <a:schemeClr val="tx1"/>
                </a:solidFill>
                <a:latin typeface="メイリオ"/>
                <a:ea typeface="メイリオ"/>
                <a:cs typeface="メイリオ"/>
              </a:rPr>
              <a:t>ソーシャル</a:t>
            </a:r>
            <a:endParaRPr kumimoji="1" lang="en-US" altLang="ja-JP" sz="1400" b="1" dirty="0" smtClean="0">
              <a:solidFill>
                <a:schemeClr val="tx1"/>
              </a:solidFill>
              <a:latin typeface="メイリオ"/>
              <a:ea typeface="メイリオ"/>
              <a:cs typeface="メイリオ"/>
            </a:endParaRPr>
          </a:p>
          <a:p>
            <a:pPr algn="ctr"/>
            <a:r>
              <a:rPr lang="ja-JP" altLang="en-US" sz="1400" b="1" dirty="0" smtClean="0">
                <a:solidFill>
                  <a:schemeClr val="tx1"/>
                </a:solidFill>
                <a:latin typeface="メイリオ"/>
                <a:ea typeface="メイリオ"/>
                <a:cs typeface="メイリオ"/>
              </a:rPr>
              <a:t>企業</a:t>
            </a:r>
            <a:endParaRPr kumimoji="1" lang="ja-JP" altLang="en-US" sz="1400" b="1" dirty="0">
              <a:solidFill>
                <a:schemeClr val="tx1"/>
              </a:solidFill>
              <a:latin typeface="メイリオ"/>
              <a:ea typeface="メイリオ"/>
              <a:cs typeface="メイリオ"/>
            </a:endParaRPr>
          </a:p>
        </p:txBody>
      </p:sp>
      <p:sp>
        <p:nvSpPr>
          <p:cNvPr id="38" name="タイトル 1"/>
          <p:cNvSpPr txBox="1">
            <a:spLocks/>
          </p:cNvSpPr>
          <p:nvPr/>
        </p:nvSpPr>
        <p:spPr>
          <a:xfrm>
            <a:off x="1600200" y="3653284"/>
            <a:ext cx="1828800" cy="71551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ja-JP" altLang="en-US" sz="1600" dirty="0" smtClean="0">
                <a:latin typeface="メイリオ"/>
                <a:ea typeface="メイリオ"/>
                <a:cs typeface="メイリオ"/>
              </a:rPr>
              <a:t>同様の課題を</a:t>
            </a:r>
            <a:endParaRPr lang="en-US" altLang="ja-JP" sz="1600" dirty="0" smtClean="0">
              <a:latin typeface="メイリオ"/>
              <a:ea typeface="メイリオ"/>
              <a:cs typeface="メイリオ"/>
            </a:endParaRPr>
          </a:p>
          <a:p>
            <a:r>
              <a:rPr lang="ja-JP" altLang="en-US" sz="1600" dirty="0" smtClean="0">
                <a:latin typeface="メイリオ"/>
                <a:ea typeface="メイリオ"/>
                <a:cs typeface="メイリオ"/>
              </a:rPr>
              <a:t>抱える地域を探す</a:t>
            </a:r>
            <a:endParaRPr lang="en-US" altLang="ja-JP" sz="1600" dirty="0" smtClean="0">
              <a:latin typeface="メイリオ"/>
              <a:ea typeface="メイリオ"/>
              <a:cs typeface="メイリオ"/>
            </a:endParaRPr>
          </a:p>
        </p:txBody>
      </p:sp>
      <p:sp>
        <p:nvSpPr>
          <p:cNvPr id="40" name="正方形/長方形 39"/>
          <p:cNvSpPr/>
          <p:nvPr/>
        </p:nvSpPr>
        <p:spPr>
          <a:xfrm>
            <a:off x="7643471" y="4419600"/>
            <a:ext cx="1224135" cy="1066800"/>
          </a:xfrm>
          <a:prstGeom prst="rect">
            <a:avLst/>
          </a:prstGeom>
          <a:solidFill>
            <a:srgbClr val="F2F2F2"/>
          </a:solidFill>
          <a:ln>
            <a:solidFill>
              <a:schemeClr val="tx1">
                <a:lumMod val="75000"/>
                <a:lumOff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dirty="0" smtClean="0">
                <a:solidFill>
                  <a:schemeClr val="tx1"/>
                </a:solidFill>
                <a:latin typeface="メイリオ"/>
                <a:ea typeface="メイリオ"/>
                <a:cs typeface="メイリオ"/>
              </a:rPr>
              <a:t>大学・民間研究機関</a:t>
            </a:r>
            <a:endParaRPr lang="en-US" altLang="ja-JP" sz="1600" b="1" dirty="0" smtClean="0">
              <a:solidFill>
                <a:schemeClr val="tx1"/>
              </a:solidFill>
              <a:latin typeface="メイリオ"/>
              <a:ea typeface="メイリオ"/>
              <a:cs typeface="メイリオ"/>
            </a:endParaRPr>
          </a:p>
          <a:p>
            <a:pPr algn="ctr"/>
            <a:r>
              <a:rPr lang="ja-JP" altLang="en-US" sz="1600" b="1" dirty="0" smtClean="0">
                <a:solidFill>
                  <a:schemeClr val="tx1"/>
                </a:solidFill>
                <a:latin typeface="メイリオ"/>
                <a:ea typeface="メイリオ"/>
                <a:cs typeface="メイリオ"/>
              </a:rPr>
              <a:t>ソーシャル</a:t>
            </a:r>
            <a:endParaRPr lang="en-US" altLang="ja-JP" sz="1600" b="1" dirty="0" smtClean="0">
              <a:solidFill>
                <a:schemeClr val="tx1"/>
              </a:solidFill>
              <a:latin typeface="メイリオ"/>
              <a:ea typeface="メイリオ"/>
              <a:cs typeface="メイリオ"/>
            </a:endParaRPr>
          </a:p>
          <a:p>
            <a:pPr algn="ctr"/>
            <a:r>
              <a:rPr lang="ja-JP" altLang="en-US" sz="1600" b="1" dirty="0" smtClean="0">
                <a:solidFill>
                  <a:schemeClr val="tx1"/>
                </a:solidFill>
                <a:latin typeface="メイリオ"/>
                <a:ea typeface="メイリオ"/>
                <a:cs typeface="メイリオ"/>
              </a:rPr>
              <a:t>企業</a:t>
            </a:r>
            <a:endParaRPr lang="ja-JP" altLang="en-US" sz="1600" b="1" dirty="0">
              <a:solidFill>
                <a:schemeClr val="tx1"/>
              </a:solidFill>
              <a:latin typeface="メイリオ"/>
              <a:ea typeface="メイリオ"/>
              <a:cs typeface="メイリオ"/>
            </a:endParaRPr>
          </a:p>
        </p:txBody>
      </p:sp>
      <p:sp>
        <p:nvSpPr>
          <p:cNvPr id="41" name="タイトル 1"/>
          <p:cNvSpPr txBox="1">
            <a:spLocks/>
          </p:cNvSpPr>
          <p:nvPr/>
        </p:nvSpPr>
        <p:spPr>
          <a:xfrm>
            <a:off x="5863172" y="1524000"/>
            <a:ext cx="1380629" cy="71551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ja-JP" altLang="en-US" sz="1600" dirty="0" smtClean="0">
                <a:latin typeface="メイリオ"/>
                <a:ea typeface="メイリオ"/>
                <a:cs typeface="メイリオ"/>
              </a:rPr>
              <a:t>地域ニーズ</a:t>
            </a:r>
            <a:endParaRPr lang="en-US" altLang="ja-JP" sz="1600" dirty="0" smtClean="0">
              <a:latin typeface="メイリオ"/>
              <a:ea typeface="メイリオ"/>
              <a:cs typeface="メイリオ"/>
            </a:endParaRPr>
          </a:p>
          <a:p>
            <a:r>
              <a:rPr lang="ja-JP" altLang="en-US" sz="1600" dirty="0" smtClean="0">
                <a:latin typeface="メイリオ"/>
                <a:ea typeface="メイリオ"/>
                <a:cs typeface="メイリオ"/>
              </a:rPr>
              <a:t>を探す</a:t>
            </a:r>
            <a:endParaRPr lang="en-US" altLang="ja-JP" sz="1600" dirty="0" smtClean="0">
              <a:latin typeface="メイリオ"/>
              <a:ea typeface="メイリオ"/>
              <a:cs typeface="メイリオ"/>
            </a:endParaRPr>
          </a:p>
        </p:txBody>
      </p:sp>
      <p:sp>
        <p:nvSpPr>
          <p:cNvPr id="42" name="タイトル 1"/>
          <p:cNvSpPr txBox="1">
            <a:spLocks/>
          </p:cNvSpPr>
          <p:nvPr/>
        </p:nvSpPr>
        <p:spPr>
          <a:xfrm>
            <a:off x="5875649" y="2362200"/>
            <a:ext cx="1380629" cy="71551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ja-JP" altLang="en-US" sz="1600" dirty="0" smtClean="0">
                <a:latin typeface="メイリオ"/>
                <a:ea typeface="メイリオ"/>
                <a:cs typeface="メイリオ"/>
              </a:rPr>
              <a:t>地域との</a:t>
            </a:r>
            <a:endParaRPr lang="en-US" altLang="ja-JP" sz="1600" dirty="0" smtClean="0">
              <a:latin typeface="メイリオ"/>
              <a:ea typeface="メイリオ"/>
              <a:cs typeface="メイリオ"/>
            </a:endParaRPr>
          </a:p>
          <a:p>
            <a:r>
              <a:rPr lang="ja-JP" altLang="en-US" sz="1600" dirty="0" smtClean="0">
                <a:latin typeface="メイリオ"/>
                <a:ea typeface="メイリオ"/>
                <a:cs typeface="メイリオ"/>
              </a:rPr>
              <a:t>共同研究</a:t>
            </a:r>
            <a:endParaRPr lang="en-US" altLang="ja-JP" sz="1600" dirty="0" smtClean="0">
              <a:latin typeface="メイリオ"/>
              <a:ea typeface="メイリオ"/>
              <a:cs typeface="メイリオ"/>
            </a:endParaRPr>
          </a:p>
        </p:txBody>
      </p:sp>
      <p:cxnSp>
        <p:nvCxnSpPr>
          <p:cNvPr id="47" name="直線矢印コネクタ 46"/>
          <p:cNvCxnSpPr>
            <a:stCxn id="37" idx="2"/>
            <a:endCxn id="73" idx="0"/>
          </p:cNvCxnSpPr>
          <p:nvPr/>
        </p:nvCxnSpPr>
        <p:spPr>
          <a:xfrm rot="5400000">
            <a:off x="7760239" y="3467100"/>
            <a:ext cx="990600" cy="1588"/>
          </a:xfrm>
          <a:prstGeom prst="straightConnector1">
            <a:avLst/>
          </a:prstGeom>
          <a:ln w="76200">
            <a:solidFill>
              <a:srgbClr val="009999"/>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pic>
        <p:nvPicPr>
          <p:cNvPr id="54" name="Picture 2"/>
          <p:cNvPicPr>
            <a:picLocks noChangeAspect="1" noChangeArrowheads="1"/>
          </p:cNvPicPr>
          <p:nvPr/>
        </p:nvPicPr>
        <p:blipFill>
          <a:blip r:embed="rId3">
            <a:clrChange>
              <a:clrFrom>
                <a:srgbClr val="FFFFFC"/>
              </a:clrFrom>
              <a:clrTo>
                <a:srgbClr val="FFFFFC">
                  <a:alpha val="0"/>
                </a:srgbClr>
              </a:clrTo>
            </a:clrChange>
            <a:extLst>
              <a:ext uri="{28A0092B-C50C-407E-A947-70E740481C1C}">
                <a14:useLocalDpi xmlns:a14="http://schemas.microsoft.com/office/drawing/2010/main" val="0"/>
              </a:ext>
            </a:extLst>
          </a:blip>
          <a:srcRect/>
          <a:stretch>
            <a:fillRect/>
          </a:stretch>
        </p:blipFill>
        <p:spPr bwMode="auto">
          <a:xfrm>
            <a:off x="476697" y="4486618"/>
            <a:ext cx="958403" cy="6949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5" name="タイトル 1"/>
          <p:cNvSpPr txBox="1">
            <a:spLocks/>
          </p:cNvSpPr>
          <p:nvPr/>
        </p:nvSpPr>
        <p:spPr>
          <a:xfrm>
            <a:off x="2384733" y="5588000"/>
            <a:ext cx="4374533" cy="5715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ja-JP" altLang="en-US" sz="1800" b="1" dirty="0" smtClean="0">
                <a:latin typeface="メイリオ"/>
                <a:ea typeface="メイリオ"/>
                <a:cs typeface="メイリオ"/>
              </a:rPr>
              <a:t>将来の研究者・ソーシャル起業家を育成</a:t>
            </a:r>
            <a:endParaRPr lang="ja-JP" altLang="en-US" sz="1800" b="1" dirty="0">
              <a:latin typeface="メイリオ"/>
              <a:ea typeface="メイリオ"/>
              <a:cs typeface="メイリオ"/>
            </a:endParaRPr>
          </a:p>
        </p:txBody>
      </p:sp>
      <p:cxnSp>
        <p:nvCxnSpPr>
          <p:cNvPr id="56" name="直線矢印コネクタ 55"/>
          <p:cNvCxnSpPr>
            <a:stCxn id="1026" idx="2"/>
            <a:endCxn id="54" idx="0"/>
          </p:cNvCxnSpPr>
          <p:nvPr/>
        </p:nvCxnSpPr>
        <p:spPr>
          <a:xfrm rot="16200000" flipH="1">
            <a:off x="87800" y="3618518"/>
            <a:ext cx="1728037" cy="8161"/>
          </a:xfrm>
          <a:prstGeom prst="straightConnector1">
            <a:avLst/>
          </a:prstGeom>
          <a:ln w="76200">
            <a:solidFill>
              <a:srgbClr val="009999"/>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p:nvPr/>
        </p:nvCxnSpPr>
        <p:spPr>
          <a:xfrm>
            <a:off x="1452735" y="3344959"/>
            <a:ext cx="6057420" cy="10723"/>
          </a:xfrm>
          <a:prstGeom prst="straightConnector1">
            <a:avLst/>
          </a:prstGeom>
          <a:ln w="76200">
            <a:solidFill>
              <a:srgbClr val="009999"/>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81" name="フリーフォーム 80"/>
          <p:cNvSpPr/>
          <p:nvPr/>
        </p:nvSpPr>
        <p:spPr>
          <a:xfrm>
            <a:off x="851338" y="5638800"/>
            <a:ext cx="7283669" cy="685800"/>
          </a:xfrm>
          <a:custGeom>
            <a:avLst/>
            <a:gdLst>
              <a:gd name="connsiteX0" fmla="*/ 0 w 7283669"/>
              <a:gd name="connsiteY0" fmla="*/ 0 h 583324"/>
              <a:gd name="connsiteX1" fmla="*/ 0 w 7283669"/>
              <a:gd name="connsiteY1" fmla="*/ 583324 h 583324"/>
              <a:gd name="connsiteX2" fmla="*/ 7283669 w 7283669"/>
              <a:gd name="connsiteY2" fmla="*/ 567559 h 583324"/>
              <a:gd name="connsiteX3" fmla="*/ 7267903 w 7283669"/>
              <a:gd name="connsiteY3" fmla="*/ 0 h 583324"/>
            </a:gdLst>
            <a:ahLst/>
            <a:cxnLst>
              <a:cxn ang="0">
                <a:pos x="connsiteX0" y="connsiteY0"/>
              </a:cxn>
              <a:cxn ang="0">
                <a:pos x="connsiteX1" y="connsiteY1"/>
              </a:cxn>
              <a:cxn ang="0">
                <a:pos x="connsiteX2" y="connsiteY2"/>
              </a:cxn>
              <a:cxn ang="0">
                <a:pos x="connsiteX3" y="connsiteY3"/>
              </a:cxn>
            </a:cxnLst>
            <a:rect l="l" t="t" r="r" b="b"/>
            <a:pathLst>
              <a:path w="7283669" h="583324">
                <a:moveTo>
                  <a:pt x="0" y="0"/>
                </a:moveTo>
                <a:lnTo>
                  <a:pt x="0" y="583324"/>
                </a:lnTo>
                <a:lnTo>
                  <a:pt x="7283669" y="567559"/>
                </a:lnTo>
                <a:lnTo>
                  <a:pt x="7267903" y="0"/>
                </a:lnTo>
              </a:path>
            </a:pathLst>
          </a:custGeom>
          <a:noFill/>
          <a:ln w="76200">
            <a:solidFill>
              <a:srgbClr val="009999"/>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a:ea typeface="メイリオ"/>
              <a:cs typeface="メイリオ"/>
            </a:endParaRPr>
          </a:p>
        </p:txBody>
      </p:sp>
      <p:pic>
        <p:nvPicPr>
          <p:cNvPr id="2051" name="Picture 3"/>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52600" y="5633534"/>
            <a:ext cx="762000" cy="8146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01942" y="2018214"/>
            <a:ext cx="1503458" cy="1410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712511" y="2444322"/>
            <a:ext cx="773889" cy="9084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2" name="正方形/長方形 81"/>
          <p:cNvSpPr/>
          <p:nvPr/>
        </p:nvSpPr>
        <p:spPr>
          <a:xfrm>
            <a:off x="3581400" y="3505200"/>
            <a:ext cx="18288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anchor="ctr">
            <a:spAutoFit/>
          </a:bodyPr>
          <a:lstStyle/>
          <a:p>
            <a:pPr algn="ctr"/>
            <a:r>
              <a:rPr lang="ja-JP" altLang="en-US" sz="1200" dirty="0" smtClean="0">
                <a:latin typeface="メイリオ"/>
                <a:ea typeface="メイリオ"/>
                <a:cs typeface="メイリオ"/>
              </a:rPr>
              <a:t>地域の課題</a:t>
            </a:r>
            <a:r>
              <a:rPr lang="ja-JP" altLang="en-US" sz="1200" dirty="0">
                <a:latin typeface="メイリオ"/>
                <a:ea typeface="メイリオ"/>
                <a:cs typeface="メイリオ"/>
              </a:rPr>
              <a:t>・ニーズ</a:t>
            </a:r>
            <a:endParaRPr lang="en-US" altLang="ja-JP" sz="1200" dirty="0">
              <a:latin typeface="メイリオ"/>
              <a:ea typeface="メイリオ"/>
              <a:cs typeface="メイリオ"/>
            </a:endParaRPr>
          </a:p>
        </p:txBody>
      </p:sp>
      <p:sp>
        <p:nvSpPr>
          <p:cNvPr id="48" name="タイトル 1"/>
          <p:cNvSpPr txBox="1">
            <a:spLocks/>
          </p:cNvSpPr>
          <p:nvPr/>
        </p:nvSpPr>
        <p:spPr>
          <a:xfrm>
            <a:off x="152130" y="3124200"/>
            <a:ext cx="1676670" cy="685800"/>
          </a:xfrm>
          <a:prstGeom prst="rect">
            <a:avLst/>
          </a:prstGeom>
          <a:ln w="25400" cap="flat" cmpd="sng" algn="ctr">
            <a:solidFill>
              <a:schemeClr val="accent1">
                <a:shade val="95000"/>
                <a:satMod val="105000"/>
              </a:schemeClr>
            </a:solidFill>
            <a:prstDash val="solid"/>
            <a:round/>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ja-JP" altLang="en-US" sz="1100" dirty="0" smtClean="0">
                <a:latin typeface="メイリオ"/>
                <a:ea typeface="メイリオ"/>
                <a:cs typeface="メイリオ"/>
              </a:rPr>
              <a:t>同じ課題を抱える</a:t>
            </a:r>
            <a:endParaRPr lang="en-US" altLang="ja-JP" sz="1100" dirty="0" smtClean="0">
              <a:latin typeface="メイリオ"/>
              <a:ea typeface="メイリオ"/>
              <a:cs typeface="メイリオ"/>
            </a:endParaRPr>
          </a:p>
          <a:p>
            <a:r>
              <a:rPr lang="ja-JP" altLang="en-US" sz="1100" dirty="0" smtClean="0">
                <a:latin typeface="メイリオ"/>
                <a:ea typeface="メイリオ"/>
                <a:cs typeface="メイリオ"/>
              </a:rPr>
              <a:t>自治体の情報共有</a:t>
            </a:r>
            <a:endParaRPr lang="en-US" altLang="ja-JP" sz="1100" dirty="0" smtClean="0">
              <a:latin typeface="メイリオ"/>
              <a:ea typeface="メイリオ"/>
              <a:cs typeface="メイリオ"/>
            </a:endParaRPr>
          </a:p>
          <a:p>
            <a:r>
              <a:rPr lang="ja-JP" altLang="en-US" sz="1100" dirty="0" smtClean="0">
                <a:latin typeface="メイリオ"/>
                <a:ea typeface="メイリオ"/>
                <a:cs typeface="メイリオ"/>
              </a:rPr>
              <a:t>実際の連携をサポート</a:t>
            </a:r>
            <a:endParaRPr lang="ja-JP" altLang="en-US" sz="1100" dirty="0">
              <a:latin typeface="メイリオ"/>
              <a:ea typeface="メイリオ"/>
              <a:cs typeface="メイリオ"/>
            </a:endParaRPr>
          </a:p>
        </p:txBody>
      </p:sp>
      <p:sp>
        <p:nvSpPr>
          <p:cNvPr id="53" name="スライド番号プレースホルダ 52"/>
          <p:cNvSpPr>
            <a:spLocks noGrp="1"/>
          </p:cNvSpPr>
          <p:nvPr>
            <p:ph type="sldNum" sz="quarter" idx="12"/>
          </p:nvPr>
        </p:nvSpPr>
        <p:spPr/>
        <p:txBody>
          <a:bodyPr/>
          <a:lstStyle/>
          <a:p>
            <a:fld id="{D2D8002D-B5B0-4BAC-B1F6-782DDCCE6D9C}" type="slidenum">
              <a:rPr kumimoji="1" lang="ja-JP" altLang="en-US" smtClean="0"/>
              <a:pPr/>
              <a:t>9</a:t>
            </a:fld>
            <a:endParaRPr kumimoji="1" lang="ja-JP" altLang="en-US" dirty="0"/>
          </a:p>
        </p:txBody>
      </p:sp>
      <p:sp>
        <p:nvSpPr>
          <p:cNvPr id="57" name="フッター プレースホルダ 56"/>
          <p:cNvSpPr>
            <a:spLocks noGrp="1"/>
          </p:cNvSpPr>
          <p:nvPr>
            <p:ph type="ftr" sz="quarter" idx="11"/>
          </p:nvPr>
        </p:nvSpPr>
        <p:spPr/>
        <p:txBody>
          <a:bodyPr/>
          <a:lstStyle/>
          <a:p>
            <a:r>
              <a:rPr kumimoji="1" lang="en-US" altLang="ja-JP" smtClean="0"/>
              <a:t>© Team Colabory.com 2015</a:t>
            </a:r>
            <a:endParaRPr kumimoji="1" lang="ja-JP" altLang="en-US" dirty="0"/>
          </a:p>
        </p:txBody>
      </p:sp>
      <p:sp>
        <p:nvSpPr>
          <p:cNvPr id="58" name="タイトル 57"/>
          <p:cNvSpPr>
            <a:spLocks noGrp="1"/>
          </p:cNvSpPr>
          <p:nvPr>
            <p:ph type="title"/>
          </p:nvPr>
        </p:nvSpPr>
        <p:spPr/>
        <p:txBody>
          <a:bodyPr/>
          <a:lstStyle/>
          <a:p>
            <a:r>
              <a:rPr lang="ja-JP" altLang="en-US" dirty="0" smtClean="0"/>
              <a:t>アイデアの実現概要</a:t>
            </a:r>
            <a:endParaRPr lang="ja-JP" altLang="en-US" dirty="0"/>
          </a:p>
        </p:txBody>
      </p:sp>
      <p:sp>
        <p:nvSpPr>
          <p:cNvPr id="63" name="正方形/長方形 62"/>
          <p:cNvSpPr/>
          <p:nvPr/>
        </p:nvSpPr>
        <p:spPr>
          <a:xfrm>
            <a:off x="3581400" y="3810000"/>
            <a:ext cx="18288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anchor="ctr">
            <a:spAutoFit/>
          </a:bodyPr>
          <a:lstStyle/>
          <a:p>
            <a:pPr algn="ctr"/>
            <a:r>
              <a:rPr lang="ja-JP" altLang="en-US" sz="1200" dirty="0" smtClean="0">
                <a:latin typeface="メイリオ"/>
                <a:ea typeface="メイリオ"/>
                <a:cs typeface="メイリオ"/>
              </a:rPr>
              <a:t>課題の解決策（論文）</a:t>
            </a:r>
            <a:endParaRPr lang="en-US" altLang="ja-JP" sz="1200" dirty="0">
              <a:latin typeface="メイリオ"/>
              <a:ea typeface="メイリオ"/>
              <a:cs typeface="メイリオ"/>
            </a:endParaRPr>
          </a:p>
        </p:txBody>
      </p:sp>
      <p:sp>
        <p:nvSpPr>
          <p:cNvPr id="64" name="正方形/長方形 63"/>
          <p:cNvSpPr/>
          <p:nvPr/>
        </p:nvSpPr>
        <p:spPr>
          <a:xfrm>
            <a:off x="3581400" y="4114800"/>
            <a:ext cx="1828800" cy="276999"/>
          </a:xfrm>
          <a:prstGeom prst="rect">
            <a:avLst/>
          </a:prstGeom>
        </p:spPr>
        <p:style>
          <a:lnRef idx="1">
            <a:schemeClr val="accent1"/>
          </a:lnRef>
          <a:fillRef idx="2">
            <a:schemeClr val="accent1"/>
          </a:fillRef>
          <a:effectRef idx="1">
            <a:schemeClr val="accent1"/>
          </a:effectRef>
          <a:fontRef idx="minor">
            <a:schemeClr val="dk1"/>
          </a:fontRef>
        </p:style>
        <p:txBody>
          <a:bodyPr wrap="square" anchor="ctr">
            <a:spAutoFit/>
          </a:bodyPr>
          <a:lstStyle/>
          <a:p>
            <a:pPr algn="ctr"/>
            <a:r>
              <a:rPr lang="ja-JP" altLang="en-US" sz="1200" dirty="0" smtClean="0">
                <a:latin typeface="メイリオ"/>
                <a:ea typeface="メイリオ"/>
                <a:cs typeface="メイリオ"/>
              </a:rPr>
              <a:t>解決する人（研究者）</a:t>
            </a:r>
            <a:endParaRPr lang="en-US" altLang="ja-JP" sz="1200" dirty="0">
              <a:latin typeface="メイリオ"/>
              <a:ea typeface="メイリオ"/>
              <a:cs typeface="メイリオ"/>
            </a:endParaRPr>
          </a:p>
        </p:txBody>
      </p:sp>
      <p:sp>
        <p:nvSpPr>
          <p:cNvPr id="65" name="正方形/長方形 64"/>
          <p:cNvSpPr/>
          <p:nvPr/>
        </p:nvSpPr>
        <p:spPr>
          <a:xfrm>
            <a:off x="3581400" y="4555867"/>
            <a:ext cx="1828800"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nchor="ctr">
            <a:spAutoFit/>
          </a:bodyPr>
          <a:lstStyle/>
          <a:p>
            <a:pPr algn="ctr"/>
            <a:r>
              <a:rPr lang="ja-JP" altLang="en-US" sz="1200" dirty="0" smtClean="0">
                <a:latin typeface="メイリオ"/>
                <a:ea typeface="メイリオ"/>
                <a:cs typeface="メイリオ"/>
              </a:rPr>
              <a:t>自治体課題のための</a:t>
            </a:r>
            <a:endParaRPr lang="en-US" altLang="ja-JP" sz="1200" dirty="0" smtClean="0">
              <a:latin typeface="メイリオ"/>
              <a:ea typeface="メイリオ"/>
              <a:cs typeface="メイリオ"/>
            </a:endParaRPr>
          </a:p>
          <a:p>
            <a:pPr algn="ctr"/>
            <a:r>
              <a:rPr lang="ja-JP" altLang="en-US" sz="1200" dirty="0" smtClean="0">
                <a:latin typeface="メイリオ"/>
                <a:ea typeface="メイリオ"/>
                <a:cs typeface="メイリオ"/>
              </a:rPr>
              <a:t>公募情報・助成金</a:t>
            </a:r>
            <a:endParaRPr lang="en-US" altLang="ja-JP" sz="1200" dirty="0">
              <a:latin typeface="メイリオ"/>
              <a:ea typeface="メイリオ"/>
              <a:cs typeface="メイリオ"/>
            </a:endParaRPr>
          </a:p>
        </p:txBody>
      </p:sp>
      <p:sp>
        <p:nvSpPr>
          <p:cNvPr id="72" name="ホームベース 71"/>
          <p:cNvSpPr/>
          <p:nvPr/>
        </p:nvSpPr>
        <p:spPr>
          <a:xfrm>
            <a:off x="1752600" y="1323864"/>
            <a:ext cx="1592685" cy="1876536"/>
          </a:xfrm>
          <a:prstGeom prst="homePlate">
            <a:avLst>
              <a:gd name="adj" fmla="val 15753"/>
            </a:avLst>
          </a:prstGeom>
          <a:solidFill>
            <a:srgbClr val="33CCCC">
              <a:alpha val="4823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a:ea typeface="メイリオ"/>
              <a:cs typeface="メイリオ"/>
            </a:endParaRPr>
          </a:p>
        </p:txBody>
      </p:sp>
      <p:sp>
        <p:nvSpPr>
          <p:cNvPr id="31" name="タイトル 1"/>
          <p:cNvSpPr txBox="1">
            <a:spLocks/>
          </p:cNvSpPr>
          <p:nvPr/>
        </p:nvSpPr>
        <p:spPr>
          <a:xfrm>
            <a:off x="1391081" y="1341884"/>
            <a:ext cx="2006840" cy="71551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ja-JP" altLang="en-US" sz="1600" dirty="0" smtClean="0">
                <a:latin typeface="メイリオ"/>
                <a:ea typeface="メイリオ"/>
                <a:cs typeface="メイリオ"/>
              </a:rPr>
              <a:t>類似の課題</a:t>
            </a:r>
            <a:endParaRPr lang="en-US" altLang="ja-JP" sz="1600" dirty="0" smtClean="0">
              <a:latin typeface="メイリオ"/>
              <a:ea typeface="メイリオ"/>
              <a:cs typeface="メイリオ"/>
            </a:endParaRPr>
          </a:p>
          <a:p>
            <a:r>
              <a:rPr lang="ja-JP" altLang="en-US" sz="1600" dirty="0" smtClean="0">
                <a:latin typeface="メイリオ"/>
                <a:ea typeface="メイリオ"/>
                <a:cs typeface="メイリオ"/>
              </a:rPr>
              <a:t>を探す</a:t>
            </a:r>
            <a:endParaRPr lang="en-US" altLang="ja-JP" sz="1600" dirty="0" smtClean="0">
              <a:latin typeface="メイリオ"/>
              <a:ea typeface="メイリオ"/>
              <a:cs typeface="メイリオ"/>
            </a:endParaRPr>
          </a:p>
        </p:txBody>
      </p:sp>
      <p:sp>
        <p:nvSpPr>
          <p:cNvPr id="33" name="タイトル 1"/>
          <p:cNvSpPr txBox="1">
            <a:spLocks/>
          </p:cNvSpPr>
          <p:nvPr/>
        </p:nvSpPr>
        <p:spPr>
          <a:xfrm>
            <a:off x="1447800" y="1859280"/>
            <a:ext cx="2006840" cy="71551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ja-JP" altLang="en-US" sz="1600" dirty="0" smtClean="0">
                <a:latin typeface="メイリオ"/>
                <a:ea typeface="メイリオ"/>
                <a:cs typeface="メイリオ"/>
              </a:rPr>
              <a:t>解決策を探す</a:t>
            </a:r>
            <a:endParaRPr lang="en-US" altLang="ja-JP" sz="1600" dirty="0" smtClean="0">
              <a:latin typeface="メイリオ"/>
              <a:ea typeface="メイリオ"/>
              <a:cs typeface="メイリオ"/>
            </a:endParaRPr>
          </a:p>
        </p:txBody>
      </p:sp>
      <p:sp>
        <p:nvSpPr>
          <p:cNvPr id="34" name="タイトル 1"/>
          <p:cNvSpPr txBox="1">
            <a:spLocks/>
          </p:cNvSpPr>
          <p:nvPr/>
        </p:nvSpPr>
        <p:spPr>
          <a:xfrm>
            <a:off x="1544215" y="2438400"/>
            <a:ext cx="1656185" cy="71551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ja-JP" altLang="en-US" sz="1600" dirty="0" smtClean="0">
                <a:latin typeface="メイリオ"/>
                <a:ea typeface="メイリオ"/>
                <a:cs typeface="メイリオ"/>
              </a:rPr>
              <a:t>解決できる</a:t>
            </a:r>
            <a:endParaRPr lang="en-US" altLang="ja-JP" sz="1600" dirty="0" smtClean="0">
              <a:latin typeface="メイリオ"/>
              <a:ea typeface="メイリオ"/>
              <a:cs typeface="メイリオ"/>
            </a:endParaRPr>
          </a:p>
          <a:p>
            <a:r>
              <a:rPr lang="ja-JP" altLang="en-US" sz="1600" dirty="0" smtClean="0">
                <a:latin typeface="メイリオ"/>
                <a:ea typeface="メイリオ"/>
                <a:cs typeface="メイリオ"/>
              </a:rPr>
              <a:t>人を探す</a:t>
            </a:r>
            <a:endParaRPr lang="en-US" altLang="ja-JP" sz="1600" dirty="0" smtClean="0">
              <a:latin typeface="メイリオ"/>
              <a:ea typeface="メイリオ"/>
              <a:cs typeface="メイリオ"/>
            </a:endParaRPr>
          </a:p>
        </p:txBody>
      </p:sp>
      <p:pic>
        <p:nvPicPr>
          <p:cNvPr id="86" name="図 85"/>
          <p:cNvPicPr>
            <a:picLocks noChangeAspect="1"/>
          </p:cNvPicPr>
          <p:nvPr/>
        </p:nvPicPr>
        <p:blipFill>
          <a:blip r:embed="rId7">
            <a:clrChange>
              <a:clrFrom>
                <a:srgbClr val="FFFFFF"/>
              </a:clrFrom>
              <a:clrTo>
                <a:srgbClr val="FFFFFF">
                  <a:alpha val="0"/>
                </a:srgbClr>
              </a:clrTo>
            </a:clrChange>
          </a:blip>
          <a:stretch>
            <a:fillRect/>
          </a:stretch>
        </p:blipFill>
        <p:spPr>
          <a:xfrm>
            <a:off x="2971800" y="762000"/>
            <a:ext cx="685800" cy="685800"/>
          </a:xfrm>
          <a:prstGeom prst="rect">
            <a:avLst/>
          </a:prstGeom>
        </p:spPr>
      </p:pic>
      <p:pic>
        <p:nvPicPr>
          <p:cNvPr id="87" name="図 86"/>
          <p:cNvPicPr>
            <a:picLocks noChangeAspect="1"/>
          </p:cNvPicPr>
          <p:nvPr/>
        </p:nvPicPr>
        <p:blipFill>
          <a:blip r:embed="rId7">
            <a:clrChange>
              <a:clrFrom>
                <a:srgbClr val="FFFFFF"/>
              </a:clrFrom>
              <a:clrTo>
                <a:srgbClr val="FFFFFF">
                  <a:alpha val="0"/>
                </a:srgbClr>
              </a:clrTo>
            </a:clrChange>
          </a:blip>
          <a:stretch>
            <a:fillRect/>
          </a:stretch>
        </p:blipFill>
        <p:spPr>
          <a:xfrm>
            <a:off x="152130" y="2971800"/>
            <a:ext cx="304800" cy="381000"/>
          </a:xfrm>
          <a:prstGeom prst="rect">
            <a:avLst/>
          </a:prstGeom>
        </p:spPr>
      </p:pic>
      <p:sp>
        <p:nvSpPr>
          <p:cNvPr id="89" name="タイトル 1"/>
          <p:cNvSpPr txBox="1">
            <a:spLocks/>
          </p:cNvSpPr>
          <p:nvPr/>
        </p:nvSpPr>
        <p:spPr>
          <a:xfrm>
            <a:off x="2971800" y="6045200"/>
            <a:ext cx="3657600" cy="381000"/>
          </a:xfrm>
          <a:prstGeom prst="rect">
            <a:avLst/>
          </a:prstGeom>
          <a:ln w="25400" cap="flat" cmpd="sng" algn="ctr">
            <a:solidFill>
              <a:srgbClr val="558ED5"/>
            </a:solidFill>
            <a:prstDash val="solid"/>
            <a:round/>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rtlCol="0" anchor="ctr">
            <a:normAutofit fontScale="92500" lnSpcReduction="10000"/>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ja-JP" altLang="en-US" sz="1100" dirty="0" smtClean="0">
                <a:latin typeface="メイリオ"/>
                <a:ea typeface="メイリオ"/>
                <a:cs typeface="メイリオ"/>
              </a:rPr>
              <a:t>地域の課題に取り組む研究者と市民の連携を促進</a:t>
            </a:r>
            <a:endParaRPr lang="en-US" altLang="ja-JP" sz="1100" dirty="0" smtClean="0">
              <a:latin typeface="メイリオ"/>
              <a:ea typeface="メイリオ"/>
              <a:cs typeface="メイリオ"/>
            </a:endParaRPr>
          </a:p>
          <a:p>
            <a:r>
              <a:rPr lang="ja-JP" altLang="en-US" sz="1100" dirty="0" smtClean="0">
                <a:latin typeface="メイリオ"/>
                <a:ea typeface="メイリオ"/>
                <a:cs typeface="メイリオ"/>
              </a:rPr>
              <a:t>交流会の実施、教育現場でのツールとしての活用</a:t>
            </a:r>
            <a:endParaRPr lang="ja-JP" altLang="en-US" sz="1100" dirty="0">
              <a:latin typeface="メイリオ"/>
              <a:ea typeface="メイリオ"/>
              <a:cs typeface="メイリオ"/>
            </a:endParaRPr>
          </a:p>
        </p:txBody>
      </p:sp>
      <p:pic>
        <p:nvPicPr>
          <p:cNvPr id="88" name="図 87"/>
          <p:cNvPicPr>
            <a:picLocks noChangeAspect="1"/>
          </p:cNvPicPr>
          <p:nvPr/>
        </p:nvPicPr>
        <p:blipFill>
          <a:blip r:embed="rId7">
            <a:clrChange>
              <a:clrFrom>
                <a:srgbClr val="FFFFFF"/>
              </a:clrFrom>
              <a:clrTo>
                <a:srgbClr val="FFFFFF">
                  <a:alpha val="0"/>
                </a:srgbClr>
              </a:clrTo>
            </a:clrChange>
          </a:blip>
          <a:stretch>
            <a:fillRect/>
          </a:stretch>
        </p:blipFill>
        <p:spPr>
          <a:xfrm>
            <a:off x="2819400" y="6019800"/>
            <a:ext cx="304800" cy="381000"/>
          </a:xfrm>
          <a:prstGeom prst="rect">
            <a:avLst/>
          </a:prstGeom>
        </p:spPr>
      </p:pic>
      <p:sp>
        <p:nvSpPr>
          <p:cNvPr id="91" name="タイトル 1"/>
          <p:cNvSpPr txBox="1">
            <a:spLocks/>
          </p:cNvSpPr>
          <p:nvPr/>
        </p:nvSpPr>
        <p:spPr>
          <a:xfrm>
            <a:off x="7467330" y="3124200"/>
            <a:ext cx="1676670" cy="685800"/>
          </a:xfrm>
          <a:prstGeom prst="rect">
            <a:avLst/>
          </a:prstGeom>
          <a:ln w="25400" cap="flat" cmpd="sng" algn="ctr">
            <a:solidFill>
              <a:schemeClr val="accent1">
                <a:shade val="95000"/>
                <a:satMod val="105000"/>
              </a:schemeClr>
            </a:solidFill>
            <a:prstDash val="solid"/>
            <a:round/>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ja-JP" altLang="en-US" sz="1100" dirty="0" smtClean="0">
                <a:latin typeface="メイリオ"/>
                <a:ea typeface="メイリオ"/>
                <a:cs typeface="メイリオ"/>
              </a:rPr>
              <a:t>同じ課題を抱える</a:t>
            </a:r>
            <a:endParaRPr lang="en-US" altLang="ja-JP" sz="1100" dirty="0" smtClean="0">
              <a:latin typeface="メイリオ"/>
              <a:ea typeface="メイリオ"/>
              <a:cs typeface="メイリオ"/>
            </a:endParaRPr>
          </a:p>
          <a:p>
            <a:r>
              <a:rPr lang="ja-JP" altLang="en-US" sz="1100" dirty="0" smtClean="0">
                <a:latin typeface="メイリオ"/>
                <a:ea typeface="メイリオ"/>
                <a:cs typeface="メイリオ"/>
              </a:rPr>
              <a:t>研究者の情報共有</a:t>
            </a:r>
            <a:endParaRPr lang="en-US" altLang="ja-JP" sz="1100" dirty="0" smtClean="0">
              <a:latin typeface="メイリオ"/>
              <a:ea typeface="メイリオ"/>
              <a:cs typeface="メイリオ"/>
            </a:endParaRPr>
          </a:p>
          <a:p>
            <a:r>
              <a:rPr lang="ja-JP" altLang="en-US" sz="1100" dirty="0" smtClean="0">
                <a:latin typeface="メイリオ"/>
                <a:ea typeface="メイリオ"/>
                <a:cs typeface="メイリオ"/>
              </a:rPr>
              <a:t>連携をサポート</a:t>
            </a:r>
            <a:endParaRPr lang="ja-JP" altLang="en-US" sz="1100" dirty="0">
              <a:latin typeface="メイリオ"/>
              <a:ea typeface="メイリオ"/>
              <a:cs typeface="メイリオ"/>
            </a:endParaRPr>
          </a:p>
        </p:txBody>
      </p:sp>
      <p:pic>
        <p:nvPicPr>
          <p:cNvPr id="92" name="図 91"/>
          <p:cNvPicPr>
            <a:picLocks noChangeAspect="1"/>
          </p:cNvPicPr>
          <p:nvPr/>
        </p:nvPicPr>
        <p:blipFill>
          <a:blip r:embed="rId7">
            <a:clrChange>
              <a:clrFrom>
                <a:srgbClr val="FFFFFF"/>
              </a:clrFrom>
              <a:clrTo>
                <a:srgbClr val="FFFFFF">
                  <a:alpha val="0"/>
                </a:srgbClr>
              </a:clrTo>
            </a:clrChange>
          </a:blip>
          <a:stretch>
            <a:fillRect/>
          </a:stretch>
        </p:blipFill>
        <p:spPr>
          <a:xfrm>
            <a:off x="7314930" y="2971800"/>
            <a:ext cx="304800" cy="381000"/>
          </a:xfrm>
          <a:prstGeom prst="rect">
            <a:avLst/>
          </a:prstGeom>
        </p:spPr>
      </p:pic>
      <p:sp>
        <p:nvSpPr>
          <p:cNvPr id="96" name="タイトル 1"/>
          <p:cNvSpPr txBox="1">
            <a:spLocks/>
          </p:cNvSpPr>
          <p:nvPr/>
        </p:nvSpPr>
        <p:spPr>
          <a:xfrm>
            <a:off x="5867400" y="3733800"/>
            <a:ext cx="1380629" cy="71551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ja-JP" altLang="en-US" sz="1600" dirty="0" smtClean="0">
                <a:latin typeface="メイリオ"/>
                <a:ea typeface="メイリオ"/>
                <a:cs typeface="メイリオ"/>
              </a:rPr>
              <a:t>解決策を</a:t>
            </a:r>
            <a:endParaRPr lang="en-US" altLang="ja-JP" sz="1600" dirty="0" smtClean="0">
              <a:latin typeface="メイリオ"/>
              <a:ea typeface="メイリオ"/>
              <a:cs typeface="メイリオ"/>
            </a:endParaRPr>
          </a:p>
          <a:p>
            <a:r>
              <a:rPr lang="ja-JP" altLang="en-US" sz="1600" dirty="0" smtClean="0">
                <a:latin typeface="メイリオ"/>
                <a:ea typeface="メイリオ"/>
                <a:cs typeface="メイリオ"/>
              </a:rPr>
              <a:t>提案する</a:t>
            </a:r>
            <a:endParaRPr lang="en-US" altLang="ja-JP" sz="1600" dirty="0" smtClean="0">
              <a:latin typeface="メイリオ"/>
              <a:ea typeface="メイリオ"/>
              <a:cs typeface="メイリオ"/>
            </a:endParaRPr>
          </a:p>
        </p:txBody>
      </p:sp>
      <p:pic>
        <p:nvPicPr>
          <p:cNvPr id="49" name="図 48" descr="モヤリン.png"/>
          <p:cNvPicPr>
            <a:picLocks noChangeAspect="1"/>
          </p:cNvPicPr>
          <p:nvPr/>
        </p:nvPicPr>
        <p:blipFill>
          <a:blip r:embed="rId8"/>
          <a:stretch>
            <a:fillRect/>
          </a:stretch>
        </p:blipFill>
        <p:spPr>
          <a:xfrm>
            <a:off x="3763045" y="1282700"/>
            <a:ext cx="808955" cy="1079500"/>
          </a:xfrm>
          <a:prstGeom prst="rect">
            <a:avLst/>
          </a:prstGeom>
        </p:spPr>
      </p:pic>
      <p:pic>
        <p:nvPicPr>
          <p:cNvPr id="50" name="図 49" descr="ピカリン.png"/>
          <p:cNvPicPr>
            <a:picLocks noChangeAspect="1"/>
          </p:cNvPicPr>
          <p:nvPr/>
        </p:nvPicPr>
        <p:blipFill>
          <a:blip r:embed="rId9"/>
          <a:stretch>
            <a:fillRect/>
          </a:stretch>
        </p:blipFill>
        <p:spPr>
          <a:xfrm>
            <a:off x="4724400" y="1384300"/>
            <a:ext cx="627603" cy="901700"/>
          </a:xfrm>
          <a:prstGeom prst="rect">
            <a:avLst/>
          </a:prstGeom>
        </p:spPr>
      </p:pic>
      <p:sp>
        <p:nvSpPr>
          <p:cNvPr id="70" name="正方形/長方形 69"/>
          <p:cNvSpPr/>
          <p:nvPr/>
        </p:nvSpPr>
        <p:spPr>
          <a:xfrm>
            <a:off x="7643471" y="1397000"/>
            <a:ext cx="1224135" cy="355600"/>
          </a:xfrm>
          <a:prstGeom prst="rect">
            <a:avLst/>
          </a:prstGeom>
          <a:solidFill>
            <a:schemeClr val="bg1">
              <a:lumMod val="95000"/>
            </a:schemeClr>
          </a:solidFill>
          <a:ln>
            <a:solidFill>
              <a:schemeClr val="tx1">
                <a:lumMod val="75000"/>
                <a:lumOff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smtClean="0">
                <a:solidFill>
                  <a:schemeClr val="tx1"/>
                </a:solidFill>
                <a:latin typeface="メイリオ"/>
                <a:ea typeface="メイリオ"/>
                <a:cs typeface="メイリオ"/>
              </a:rPr>
              <a:t>研究者</a:t>
            </a:r>
            <a:endParaRPr kumimoji="1" lang="ja-JP" altLang="en-US" sz="1400" b="1" dirty="0">
              <a:solidFill>
                <a:schemeClr val="tx1"/>
              </a:solidFill>
              <a:latin typeface="メイリオ"/>
              <a:ea typeface="メイリオ"/>
              <a:cs typeface="メイリオ"/>
            </a:endParaRPr>
          </a:p>
        </p:txBody>
      </p:sp>
      <p:sp>
        <p:nvSpPr>
          <p:cNvPr id="73" name="正方形/長方形 72"/>
          <p:cNvSpPr/>
          <p:nvPr/>
        </p:nvSpPr>
        <p:spPr>
          <a:xfrm>
            <a:off x="7643471" y="3962400"/>
            <a:ext cx="1224135" cy="355600"/>
          </a:xfrm>
          <a:prstGeom prst="rect">
            <a:avLst/>
          </a:prstGeom>
          <a:solidFill>
            <a:schemeClr val="bg1">
              <a:lumMod val="95000"/>
            </a:schemeClr>
          </a:solidFill>
          <a:ln>
            <a:solidFill>
              <a:schemeClr val="tx1">
                <a:lumMod val="75000"/>
                <a:lumOff val="2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smtClean="0">
                <a:solidFill>
                  <a:schemeClr val="tx1"/>
                </a:solidFill>
                <a:latin typeface="メイリオ"/>
                <a:ea typeface="メイリオ"/>
                <a:cs typeface="メイリオ"/>
              </a:rPr>
              <a:t>研究者</a:t>
            </a:r>
            <a:endParaRPr kumimoji="1" lang="ja-JP" altLang="en-US" sz="1400" b="1" dirty="0">
              <a:solidFill>
                <a:schemeClr val="tx1"/>
              </a:solidFill>
              <a:latin typeface="メイリオ"/>
              <a:ea typeface="メイリオ"/>
              <a:cs typeface="メイリオ"/>
            </a:endParaRPr>
          </a:p>
        </p:txBody>
      </p:sp>
      <p:sp>
        <p:nvSpPr>
          <p:cNvPr id="79" name="タイトル 1"/>
          <p:cNvSpPr txBox="1">
            <a:spLocks/>
          </p:cNvSpPr>
          <p:nvPr/>
        </p:nvSpPr>
        <p:spPr>
          <a:xfrm>
            <a:off x="5867400" y="4546600"/>
            <a:ext cx="1380629" cy="71551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ja-JP" altLang="en-US" sz="1600" dirty="0" smtClean="0">
                <a:latin typeface="メイリオ"/>
                <a:ea typeface="メイリオ"/>
                <a:cs typeface="メイリオ"/>
              </a:rPr>
              <a:t>研究資金</a:t>
            </a:r>
            <a:endParaRPr lang="en-US" altLang="ja-JP" sz="1600" dirty="0" smtClean="0">
              <a:latin typeface="メイリオ"/>
              <a:ea typeface="メイリオ"/>
              <a:cs typeface="メイリオ"/>
            </a:endParaRPr>
          </a:p>
          <a:p>
            <a:r>
              <a:rPr lang="ja-JP" altLang="en-US" sz="1600" dirty="0" smtClean="0">
                <a:latin typeface="メイリオ"/>
                <a:ea typeface="メイリオ"/>
                <a:cs typeface="メイリオ"/>
              </a:rPr>
              <a:t>を得る</a:t>
            </a:r>
            <a:endParaRPr lang="en-US" altLang="ja-JP" sz="1600" dirty="0" smtClean="0">
              <a:latin typeface="メイリオ"/>
              <a:ea typeface="メイリオ"/>
              <a:cs typeface="メイリオ"/>
            </a:endParaRPr>
          </a:p>
        </p:txBody>
      </p:sp>
    </p:spTree>
    <p:extLst>
      <p:ext uri="{BB962C8B-B14F-4D97-AF65-F5344CB8AC3E}">
        <p14:creationId xmlns:p14="http://schemas.microsoft.com/office/powerpoint/2010/main" val="4771913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1771</TotalTime>
  <Words>2189</Words>
  <Application>Microsoft Office PowerPoint</Application>
  <PresentationFormat>画面に合わせる (4:3)</PresentationFormat>
  <Paragraphs>275</Paragraphs>
  <Slides>15</Slides>
  <Notes>0</Notes>
  <HiddenSlides>0</HiddenSlides>
  <MMClips>0</MMClips>
  <ScaleCrop>false</ScaleCrop>
  <HeadingPairs>
    <vt:vector size="4" baseType="variant">
      <vt:variant>
        <vt:lpstr>テーマ</vt:lpstr>
      </vt:variant>
      <vt:variant>
        <vt:i4>1</vt:i4>
      </vt:variant>
      <vt:variant>
        <vt:lpstr>スライド タイトル</vt:lpstr>
      </vt:variant>
      <vt:variant>
        <vt:i4>15</vt:i4>
      </vt:variant>
    </vt:vector>
  </HeadingPairs>
  <TitlesOfParts>
    <vt:vector size="16" baseType="lpstr">
      <vt:lpstr>Office ​​テーマ</vt:lpstr>
      <vt:lpstr>地域と研究者・論文のコラボで実現する、 地域のための課題解決エンジン</vt:lpstr>
      <vt:lpstr>アイデアの概要</vt:lpstr>
      <vt:lpstr>本アイデアの背景</vt:lpstr>
      <vt:lpstr>本アイデアが目指す社会</vt:lpstr>
      <vt:lpstr>本アイデアが解決する課題</vt:lpstr>
      <vt:lpstr>課題１．地域課題解決に有効な手段・人財の発見</vt:lpstr>
      <vt:lpstr>課題２．地域間の情報共有・連携による効率化</vt:lpstr>
      <vt:lpstr>課題３．研究成果の社会還元促進</vt:lpstr>
      <vt:lpstr>アイデアの実現概要</vt:lpstr>
      <vt:lpstr>サービスの利用イメージ</vt:lpstr>
      <vt:lpstr>本アイデアの成果イメージ</vt:lpstr>
      <vt:lpstr>必要となるデータ</vt:lpstr>
      <vt:lpstr>データ格納仕様：地域課題・論文・研究者の登録</vt:lpstr>
      <vt:lpstr>検索仕様： 地域課題から解決策を探す </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Hirokazu Sugiyama</dc:creator>
  <cp:lastModifiedBy>FJ-USER</cp:lastModifiedBy>
  <cp:revision>274</cp:revision>
  <cp:lastPrinted>2015-01-14T14:22:11Z</cp:lastPrinted>
  <dcterms:created xsi:type="dcterms:W3CDTF">2015-01-15T02:46:14Z</dcterms:created>
  <dcterms:modified xsi:type="dcterms:W3CDTF">2015-01-17T02:56:20Z</dcterms:modified>
</cp:coreProperties>
</file>