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6" r:id="rId3"/>
    <p:sldId id="264" r:id="rId4"/>
    <p:sldId id="265" r:id="rId5"/>
    <p:sldId id="269" r:id="rId6"/>
    <p:sldId id="267" r:id="rId7"/>
    <p:sldId id="270" r:id="rId8"/>
    <p:sldId id="271"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9" autoAdjust="0"/>
  </p:normalViewPr>
  <p:slideViewPr>
    <p:cSldViewPr>
      <p:cViewPr>
        <p:scale>
          <a:sx n="89" d="100"/>
          <a:sy n="89" d="100"/>
        </p:scale>
        <p:origin x="-58"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5EA35-7902-45AD-A8DB-C8C207DFE352}" type="datetimeFigureOut">
              <a:rPr kumimoji="1" lang="ja-JP" altLang="en-US" smtClean="0"/>
              <a:t>2015/1/18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BE270-6D8D-4C7A-A96E-945CFB2CAA83}" type="slidenum">
              <a:rPr kumimoji="1" lang="ja-JP" altLang="en-US" smtClean="0"/>
              <a:t>‹#›</a:t>
            </a:fld>
            <a:endParaRPr kumimoji="1" lang="ja-JP" altLang="en-US"/>
          </a:p>
        </p:txBody>
      </p:sp>
    </p:spTree>
    <p:extLst>
      <p:ext uri="{BB962C8B-B14F-4D97-AF65-F5344CB8AC3E}">
        <p14:creationId xmlns:p14="http://schemas.microsoft.com/office/powerpoint/2010/main" val="2519144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246440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2614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116773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226707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278649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170676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7485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286878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326032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385733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E629E54-F537-439F-B148-49C040958F4B}" type="datetimeFigureOut">
              <a:rPr kumimoji="1" lang="ja-JP" altLang="en-US" smtClean="0"/>
              <a:t>2015/1/18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250969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29E54-F537-439F-B148-49C040958F4B}" type="datetimeFigureOut">
              <a:rPr kumimoji="1" lang="ja-JP" altLang="en-US" smtClean="0"/>
              <a:t>2015/1/18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AECAE-36C5-496B-B0B2-45D9904A8BD8}" type="slidenum">
              <a:rPr kumimoji="1" lang="ja-JP" altLang="en-US" smtClean="0"/>
              <a:t>‹#›</a:t>
            </a:fld>
            <a:endParaRPr kumimoji="1" lang="ja-JP" altLang="en-US"/>
          </a:p>
        </p:txBody>
      </p:sp>
    </p:spTree>
    <p:extLst>
      <p:ext uri="{BB962C8B-B14F-4D97-AF65-F5344CB8AC3E}">
        <p14:creationId xmlns:p14="http://schemas.microsoft.com/office/powerpoint/2010/main" val="307512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132856"/>
            <a:ext cx="7772400" cy="1470025"/>
          </a:xfrm>
        </p:spPr>
        <p:txBody>
          <a:bodyPr>
            <a:normAutofit fontScale="90000"/>
          </a:bodyPr>
          <a:lstStyle/>
          <a:p>
            <a:pPr lvl="0" fontAlgn="base">
              <a:spcAft>
                <a:spcPct val="0"/>
              </a:spcAft>
              <a:defRPr/>
            </a:pPr>
            <a:r>
              <a:rPr lang="en-US" altLang="ja-JP" sz="1400" dirty="0" smtClean="0">
                <a:solidFill>
                  <a:srgbClr val="000000"/>
                </a:solidFill>
                <a:latin typeface="ＭＳ Ｐゴシック" charset="-128"/>
                <a:ea typeface="ＭＳ Ｐゴシック" charset="-128"/>
                <a:cs typeface="+mn-cs"/>
              </a:rPr>
              <a:t/>
            </a:r>
            <a:br>
              <a:rPr lang="en-US" altLang="ja-JP" sz="1400" dirty="0" smtClean="0">
                <a:solidFill>
                  <a:srgbClr val="000000"/>
                </a:solidFill>
                <a:latin typeface="ＭＳ Ｐゴシック" charset="-128"/>
                <a:ea typeface="ＭＳ Ｐゴシック" charset="-128"/>
                <a:cs typeface="+mn-cs"/>
              </a:rPr>
            </a:br>
            <a:r>
              <a:rPr lang="en-US" altLang="ja-JP" sz="1400" dirty="0">
                <a:solidFill>
                  <a:srgbClr val="000000"/>
                </a:solidFill>
                <a:latin typeface="ＭＳ Ｐゴシック" charset="-128"/>
                <a:ea typeface="ＭＳ Ｐゴシック" charset="-128"/>
                <a:cs typeface="+mn-cs"/>
              </a:rPr>
              <a:t/>
            </a:r>
            <a:br>
              <a:rPr lang="en-US" altLang="ja-JP" sz="1400" dirty="0">
                <a:solidFill>
                  <a:srgbClr val="000000"/>
                </a:solidFill>
                <a:latin typeface="ＭＳ Ｐゴシック" charset="-128"/>
                <a:ea typeface="ＭＳ Ｐゴシック" charset="-128"/>
                <a:cs typeface="+mn-cs"/>
              </a:rPr>
            </a:br>
            <a:r>
              <a:rPr lang="en-US" altLang="ja-JP" sz="1400" dirty="0" smtClean="0">
                <a:solidFill>
                  <a:srgbClr val="000000"/>
                </a:solidFill>
                <a:latin typeface="ＭＳ Ｐゴシック" charset="-128"/>
                <a:ea typeface="ＭＳ Ｐゴシック" charset="-128"/>
                <a:cs typeface="+mn-cs"/>
              </a:rPr>
              <a:t/>
            </a:r>
            <a:br>
              <a:rPr lang="en-US" altLang="ja-JP" sz="1400" dirty="0" smtClean="0">
                <a:solidFill>
                  <a:srgbClr val="000000"/>
                </a:solidFill>
                <a:latin typeface="ＭＳ Ｐゴシック" charset="-128"/>
                <a:ea typeface="ＭＳ Ｐゴシック" charset="-128"/>
                <a:cs typeface="+mn-cs"/>
              </a:rPr>
            </a:br>
            <a:r>
              <a:rPr lang="ja-JP" altLang="en-US" sz="1400" b="1" dirty="0" smtClean="0">
                <a:solidFill>
                  <a:srgbClr val="000000"/>
                </a:solidFill>
                <a:latin typeface="ＭＳ Ｐゴシック" charset="-128"/>
                <a:ea typeface="ＭＳ Ｐゴシック" charset="-128"/>
                <a:cs typeface="+mn-cs"/>
              </a:rPr>
              <a:t>アイデア</a:t>
            </a:r>
            <a:r>
              <a:rPr lang="ja-JP" altLang="en-US" sz="1400" b="1" dirty="0">
                <a:solidFill>
                  <a:srgbClr val="000000"/>
                </a:solidFill>
                <a:latin typeface="ＭＳ Ｐゴシック" charset="-128"/>
                <a:ea typeface="ＭＳ Ｐゴシック" charset="-128"/>
                <a:cs typeface="+mn-cs"/>
              </a:rPr>
              <a:t>名称</a:t>
            </a:r>
            <a:r>
              <a:rPr lang="ja-JP" altLang="en-US" sz="1400" b="1" dirty="0" smtClean="0">
                <a:solidFill>
                  <a:srgbClr val="000000"/>
                </a:solidFill>
                <a:latin typeface="ＭＳ Ｐゴシック" charset="-128"/>
                <a:ea typeface="ＭＳ Ｐゴシック" charset="-128"/>
                <a:cs typeface="+mn-cs"/>
              </a:rPr>
              <a:t>（サービス名）</a:t>
            </a:r>
            <a:r>
              <a:rPr lang="ja-JP" altLang="en-US" sz="3200" b="1" dirty="0">
                <a:solidFill>
                  <a:srgbClr val="000000"/>
                </a:solidFill>
                <a:latin typeface="ＭＳ Ｐゴシック" charset="-128"/>
                <a:ea typeface="ＭＳ Ｐゴシック" charset="-128"/>
                <a:cs typeface="+mn-cs"/>
              </a:rPr>
              <a:t/>
            </a:r>
            <a:br>
              <a:rPr lang="ja-JP" altLang="en-US" sz="3200" b="1" dirty="0">
                <a:solidFill>
                  <a:srgbClr val="000000"/>
                </a:solidFill>
                <a:latin typeface="ＭＳ Ｐゴシック" charset="-128"/>
                <a:ea typeface="ＭＳ Ｐゴシック" charset="-128"/>
                <a:cs typeface="+mn-cs"/>
              </a:rPr>
            </a:br>
            <a:r>
              <a:rPr lang="ja-JP" altLang="en-US" sz="5300" b="1" dirty="0">
                <a:solidFill>
                  <a:srgbClr val="7030A0"/>
                </a:solidFill>
                <a:effectLst>
                  <a:outerShdw blurRad="38100" dist="38100" dir="2700000" algn="tl">
                    <a:srgbClr val="000000">
                      <a:alpha val="43137"/>
                    </a:srgbClr>
                  </a:outerShdw>
                </a:effectLst>
                <a:latin typeface="ＭＳ Ｐゴシック" charset="-128"/>
                <a:ea typeface="ＭＳ Ｐゴシック" charset="-128"/>
                <a:cs typeface="+mn-cs"/>
              </a:rPr>
              <a:t>「</a:t>
            </a:r>
            <a:r>
              <a:rPr lang="en-US" altLang="ja-JP" sz="5300" b="1" spc="300" dirty="0">
                <a:solidFill>
                  <a:srgbClr val="7030A0"/>
                </a:solidFill>
                <a:effectLst>
                  <a:outerShdw blurRad="38100" dist="38100" dir="2700000" algn="tl">
                    <a:srgbClr val="000000">
                      <a:alpha val="43137"/>
                    </a:srgbClr>
                  </a:outerShdw>
                </a:effectLst>
                <a:latin typeface="ＭＳ Ｐゴシック" charset="-128"/>
                <a:ea typeface="ＭＳ Ｐゴシック" charset="-128"/>
                <a:cs typeface="+mn-cs"/>
              </a:rPr>
              <a:t>PUSH</a:t>
            </a:r>
            <a:r>
              <a:rPr lang="ja-JP" altLang="en-US" sz="5300" b="1" dirty="0">
                <a:solidFill>
                  <a:srgbClr val="7030A0"/>
                </a:solidFill>
                <a:effectLst>
                  <a:outerShdw blurRad="38100" dist="38100" dir="2700000" algn="tl">
                    <a:srgbClr val="000000">
                      <a:alpha val="43137"/>
                    </a:srgbClr>
                  </a:outerShdw>
                </a:effectLst>
                <a:latin typeface="ＭＳ Ｐゴシック" charset="-128"/>
                <a:ea typeface="ＭＳ Ｐゴシック" charset="-128"/>
                <a:cs typeface="+mn-cs"/>
              </a:rPr>
              <a:t>」</a:t>
            </a:r>
            <a:r>
              <a:rPr lang="ja-JP" altLang="en-US" sz="2000" b="1" dirty="0">
                <a:solidFill>
                  <a:srgbClr val="7030A0"/>
                </a:solidFill>
                <a:latin typeface="ＭＳ Ｐゴシック" charset="-128"/>
                <a:ea typeface="ＭＳ Ｐゴシック" charset="-128"/>
                <a:cs typeface="+mn-cs"/>
              </a:rPr>
              <a:t>（</a:t>
            </a:r>
            <a:r>
              <a:rPr lang="ja-JP" altLang="en-US" sz="2000" b="1" dirty="0">
                <a:solidFill>
                  <a:srgbClr val="000000"/>
                </a:solidFill>
                <a:latin typeface="ＭＳ Ｐゴシック" charset="-128"/>
                <a:ea typeface="ＭＳ Ｐゴシック" charset="-128"/>
                <a:cs typeface="+mn-cs"/>
              </a:rPr>
              <a:t>会社応援型投資ツール）</a:t>
            </a:r>
          </a:p>
        </p:txBody>
      </p:sp>
      <p:sp>
        <p:nvSpPr>
          <p:cNvPr id="4" name="サブタイトル 3"/>
          <p:cNvSpPr>
            <a:spLocks noGrp="1"/>
          </p:cNvSpPr>
          <p:nvPr>
            <p:ph type="subTitle" idx="1"/>
          </p:nvPr>
        </p:nvSpPr>
        <p:spPr/>
        <p:txBody>
          <a:bodyPr/>
          <a:lstStyle/>
          <a:p>
            <a:pPr lvl="0" fontAlgn="base">
              <a:spcBef>
                <a:spcPct val="50000"/>
              </a:spcBef>
              <a:spcAft>
                <a:spcPct val="0"/>
              </a:spcAft>
            </a:pPr>
            <a:r>
              <a:rPr lang="ja-JP" altLang="en-US" sz="2800" b="1" dirty="0">
                <a:solidFill>
                  <a:srgbClr val="000000"/>
                </a:solidFill>
                <a:latin typeface="ＭＳ Ｐゴシック" charset="-128"/>
                <a:ea typeface="ＭＳ Ｐゴシック" charset="-128"/>
              </a:rPr>
              <a:t>平井　優次</a:t>
            </a:r>
          </a:p>
          <a:p>
            <a:endParaRPr kumimoji="1" lang="ja-JP" altLang="en-US" b="1" dirty="0"/>
          </a:p>
        </p:txBody>
      </p:sp>
    </p:spTree>
    <p:extLst>
      <p:ext uri="{BB962C8B-B14F-4D97-AF65-F5344CB8AC3E}">
        <p14:creationId xmlns:p14="http://schemas.microsoft.com/office/powerpoint/2010/main" val="86904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94122"/>
          </a:xfrm>
        </p:spPr>
        <p:txBody>
          <a:bodyPr>
            <a:normAutofit/>
          </a:bodyPr>
          <a:lstStyle/>
          <a:p>
            <a:r>
              <a:rPr lang="ja-JP" altLang="en-US" sz="4000" b="1" dirty="0" smtClean="0">
                <a:solidFill>
                  <a:prstClr val="black"/>
                </a:solidFill>
              </a:rPr>
              <a:t>＜アイデア</a:t>
            </a:r>
            <a:r>
              <a:rPr lang="ja-JP" altLang="en-US" sz="4000" b="1" dirty="0">
                <a:solidFill>
                  <a:prstClr val="black"/>
                </a:solidFill>
              </a:rPr>
              <a:t>を考えた経緯＞ </a:t>
            </a:r>
            <a:endParaRPr kumimoji="1" lang="ja-JP" altLang="en-US" sz="4000" dirty="0"/>
          </a:p>
        </p:txBody>
      </p:sp>
      <p:sp>
        <p:nvSpPr>
          <p:cNvPr id="3" name="コンテンツ プレースホルダー 2"/>
          <p:cNvSpPr>
            <a:spLocks noGrp="1"/>
          </p:cNvSpPr>
          <p:nvPr>
            <p:ph idx="1"/>
          </p:nvPr>
        </p:nvSpPr>
        <p:spPr>
          <a:xfrm>
            <a:off x="457200" y="1412776"/>
            <a:ext cx="8579296" cy="4713387"/>
          </a:xfrm>
        </p:spPr>
        <p:txBody>
          <a:bodyPr>
            <a:normAutofit fontScale="85000" lnSpcReduction="20000"/>
          </a:bodyPr>
          <a:lstStyle/>
          <a:p>
            <a:pPr marL="0" lvl="0" indent="0" fontAlgn="base">
              <a:spcBef>
                <a:spcPct val="0"/>
              </a:spcBef>
              <a:spcAft>
                <a:spcPct val="0"/>
              </a:spcAft>
              <a:buNone/>
            </a:pPr>
            <a:r>
              <a:rPr lang="ja-JP" altLang="en-US" sz="1600" b="1" dirty="0">
                <a:solidFill>
                  <a:srgbClr val="002060"/>
                </a:solidFill>
                <a:latin typeface="ＭＳ Ｐゴシック" charset="-128"/>
                <a:ea typeface="ＭＳ Ｐゴシック" charset="-128"/>
              </a:rPr>
              <a:t>①個人投資家の投資環境や、国策として進める、個人資産の貯蓄から投資への</a:t>
            </a:r>
            <a:r>
              <a:rPr lang="ja-JP" altLang="en-US" sz="1600" b="1" dirty="0" smtClean="0">
                <a:solidFill>
                  <a:srgbClr val="002060"/>
                </a:solidFill>
                <a:latin typeface="ＭＳ Ｐゴシック" charset="-128"/>
                <a:ea typeface="ＭＳ Ｐゴシック" charset="-128"/>
              </a:rPr>
              <a:t>流れが進む</a:t>
            </a:r>
            <a:endParaRPr lang="en-US" altLang="ja-JP" sz="1600" b="1" dirty="0" smtClean="0">
              <a:solidFill>
                <a:srgbClr val="002060"/>
              </a:solidFill>
              <a:latin typeface="ＭＳ Ｐゴシック" charset="-128"/>
              <a:ea typeface="ＭＳ Ｐゴシック" charset="-128"/>
            </a:endParaRPr>
          </a:p>
          <a:p>
            <a:pPr marL="0" lvl="0" indent="0" fontAlgn="base">
              <a:spcBef>
                <a:spcPct val="0"/>
              </a:spcBef>
              <a:spcAft>
                <a:spcPct val="0"/>
              </a:spcAft>
              <a:buNone/>
            </a:pPr>
            <a:endParaRPr lang="ja-JP" altLang="en-US" sz="1600" b="1" dirty="0">
              <a:solidFill>
                <a:srgbClr val="002060"/>
              </a:solidFill>
              <a:latin typeface="ＭＳ Ｐゴシック" charset="-128"/>
              <a:ea typeface="ＭＳ Ｐゴシック" charset="-128"/>
            </a:endParaRPr>
          </a:p>
          <a:p>
            <a:pPr marL="0" lvl="0" indent="0" fontAlgn="base">
              <a:spcBef>
                <a:spcPct val="0"/>
              </a:spcBef>
              <a:spcAft>
                <a:spcPct val="0"/>
              </a:spcAft>
              <a:buNone/>
            </a:pPr>
            <a:r>
              <a:rPr lang="ja-JP" altLang="en-US" sz="1400" dirty="0">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2013</a:t>
            </a:r>
            <a:r>
              <a:rPr lang="ja-JP" altLang="en-US" sz="1400" dirty="0">
                <a:solidFill>
                  <a:srgbClr val="000000"/>
                </a:solidFill>
                <a:latin typeface="ＭＳ Ｐゴシック" charset="-128"/>
                <a:ea typeface="ＭＳ Ｐゴシック" charset="-128"/>
              </a:rPr>
              <a:t>年</a:t>
            </a:r>
            <a:r>
              <a:rPr lang="en-US" altLang="ja-JP" sz="1400" dirty="0">
                <a:solidFill>
                  <a:srgbClr val="000000"/>
                </a:solidFill>
                <a:latin typeface="ＭＳ Ｐゴシック" charset="-128"/>
                <a:ea typeface="ＭＳ Ｐゴシック" charset="-128"/>
              </a:rPr>
              <a:t>1</a:t>
            </a:r>
            <a:r>
              <a:rPr lang="ja-JP" altLang="en-US" sz="1400" dirty="0">
                <a:solidFill>
                  <a:srgbClr val="000000"/>
                </a:solidFill>
                <a:latin typeface="ＭＳ Ｐゴシック" charset="-128"/>
                <a:ea typeface="ＭＳ Ｐゴシック" charset="-128"/>
              </a:rPr>
              <a:t>月</a:t>
            </a:r>
            <a:r>
              <a:rPr lang="ja-JP" altLang="en-US" sz="1400" dirty="0" smtClean="0">
                <a:solidFill>
                  <a:srgbClr val="000000"/>
                </a:solidFill>
                <a:latin typeface="ＭＳ Ｐゴシック" charset="-128"/>
                <a:ea typeface="ＭＳ Ｐゴシック" charset="-128"/>
              </a:rPr>
              <a:t>より株式取引のなかの信用取引</a:t>
            </a:r>
            <a:r>
              <a:rPr lang="ja-JP" altLang="en-US" sz="1400" dirty="0">
                <a:solidFill>
                  <a:srgbClr val="000000"/>
                </a:solidFill>
                <a:latin typeface="ＭＳ Ｐゴシック" charset="-128"/>
                <a:ea typeface="ＭＳ Ｐゴシック" charset="-128"/>
              </a:rPr>
              <a:t>に関わる委託保証金の計算方法等が変更になり、資金効率の高い信用取引が可能</a:t>
            </a:r>
            <a:r>
              <a:rPr lang="ja-JP" altLang="en-US" sz="1400" dirty="0" smtClean="0">
                <a:solidFill>
                  <a:srgbClr val="000000"/>
                </a:solidFill>
                <a:latin typeface="ＭＳ Ｐゴシック" charset="-128"/>
                <a:ea typeface="ＭＳ Ｐゴシック" charset="-128"/>
              </a:rPr>
              <a:t>に</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400" dirty="0">
                <a:solidFill>
                  <a:srgbClr val="000000"/>
                </a:solidFill>
                <a:latin typeface="ＭＳ Ｐゴシック" charset="-128"/>
                <a:ea typeface="ＭＳ Ｐゴシック" charset="-128"/>
              </a:rPr>
              <a:t>　</a:t>
            </a:r>
            <a:r>
              <a:rPr lang="ja-JP" altLang="en-US" sz="1400" dirty="0" smtClean="0">
                <a:solidFill>
                  <a:srgbClr val="000000"/>
                </a:solidFill>
                <a:latin typeface="ＭＳ Ｐゴシック" charset="-128"/>
                <a:ea typeface="ＭＳ Ｐゴシック" charset="-128"/>
              </a:rPr>
              <a:t>なった</a:t>
            </a:r>
            <a:r>
              <a:rPr lang="ja-JP" altLang="en-US" sz="1400" dirty="0">
                <a:solidFill>
                  <a:srgbClr val="000000"/>
                </a:solidFill>
                <a:latin typeface="ＭＳ Ｐゴシック" charset="-128"/>
                <a:ea typeface="ＭＳ Ｐゴシック" charset="-128"/>
              </a:rPr>
              <a:t>。</a:t>
            </a:r>
            <a:r>
              <a:rPr lang="ja-JP" altLang="en-US" sz="1400" dirty="0" smtClean="0">
                <a:solidFill>
                  <a:srgbClr val="000000"/>
                </a:solidFill>
                <a:latin typeface="ＭＳ Ｐゴシック" charset="-128"/>
                <a:ea typeface="ＭＳ Ｐゴシック" charset="-128"/>
              </a:rPr>
              <a:t>結果、「</a:t>
            </a:r>
            <a:r>
              <a:rPr lang="en-US" altLang="ja-JP" sz="1400" dirty="0" smtClean="0">
                <a:solidFill>
                  <a:srgbClr val="000000"/>
                </a:solidFill>
                <a:latin typeface="ＭＳ Ｐゴシック" charset="-128"/>
                <a:ea typeface="ＭＳ Ｐゴシック" charset="-128"/>
              </a:rPr>
              <a:t>2013</a:t>
            </a:r>
            <a:r>
              <a:rPr lang="ja-JP" altLang="en-US" sz="1400" dirty="0" smtClean="0">
                <a:solidFill>
                  <a:srgbClr val="000000"/>
                </a:solidFill>
                <a:latin typeface="ＭＳ Ｐゴシック" charset="-128"/>
                <a:ea typeface="ＭＳ Ｐゴシック" charset="-128"/>
              </a:rPr>
              <a:t>年</a:t>
            </a:r>
            <a:r>
              <a:rPr lang="en-US" altLang="ja-JP" sz="1400" dirty="0" smtClean="0">
                <a:solidFill>
                  <a:srgbClr val="000000"/>
                </a:solidFill>
                <a:latin typeface="ＭＳ Ｐゴシック" charset="-128"/>
                <a:ea typeface="ＭＳ Ｐゴシック" charset="-128"/>
              </a:rPr>
              <a:t>5</a:t>
            </a:r>
            <a:r>
              <a:rPr lang="ja-JP" altLang="en-US" sz="1400" dirty="0" smtClean="0">
                <a:solidFill>
                  <a:srgbClr val="000000"/>
                </a:solidFill>
                <a:latin typeface="ＭＳ Ｐゴシック" charset="-128"/>
                <a:ea typeface="ＭＳ Ｐゴシック" charset="-128"/>
              </a:rPr>
              <a:t>月 第</a:t>
            </a:r>
            <a:r>
              <a:rPr lang="en-US" altLang="ja-JP" sz="1400" dirty="0" smtClean="0">
                <a:solidFill>
                  <a:srgbClr val="000000"/>
                </a:solidFill>
                <a:latin typeface="ＭＳ Ｐゴシック" charset="-128"/>
                <a:ea typeface="ＭＳ Ｐゴシック" charset="-128"/>
              </a:rPr>
              <a:t>4</a:t>
            </a:r>
            <a:r>
              <a:rPr lang="ja-JP" altLang="en-US" sz="1400" dirty="0" smtClean="0">
                <a:solidFill>
                  <a:srgbClr val="000000"/>
                </a:solidFill>
                <a:latin typeface="ＭＳ Ｐゴシック" charset="-128"/>
                <a:ea typeface="ＭＳ Ｐゴシック" charset="-128"/>
              </a:rPr>
              <a:t>週は、個人の買いの</a:t>
            </a:r>
            <a:r>
              <a:rPr lang="en-US" altLang="ja-JP" sz="1400" dirty="0" smtClean="0">
                <a:solidFill>
                  <a:srgbClr val="000000"/>
                </a:solidFill>
                <a:latin typeface="ＭＳ Ｐゴシック" charset="-128"/>
                <a:ea typeface="ＭＳ Ｐゴシック" charset="-128"/>
              </a:rPr>
              <a:t>6</a:t>
            </a:r>
            <a:r>
              <a:rPr lang="ja-JP" altLang="en-US" sz="1400" dirty="0" smtClean="0">
                <a:solidFill>
                  <a:srgbClr val="000000"/>
                </a:solidFill>
                <a:latin typeface="ＭＳ Ｐゴシック" charset="-128"/>
                <a:ea typeface="ＭＳ Ｐゴシック" charset="-128"/>
              </a:rPr>
              <a:t>割が信用取引。規制緩和により、信用取引の売買代金は</a:t>
            </a:r>
            <a:r>
              <a:rPr lang="en-US" altLang="ja-JP" sz="1400" dirty="0" smtClean="0">
                <a:solidFill>
                  <a:srgbClr val="000000"/>
                </a:solidFill>
                <a:latin typeface="ＭＳ Ｐゴシック" charset="-128"/>
                <a:ea typeface="ＭＳ Ｐゴシック" charset="-128"/>
              </a:rPr>
              <a:t>4</a:t>
            </a:r>
            <a:r>
              <a:rPr lang="ja-JP" altLang="en-US" sz="1400" dirty="0" smtClean="0">
                <a:solidFill>
                  <a:srgbClr val="000000"/>
                </a:solidFill>
                <a:latin typeface="ＭＳ Ｐゴシック" charset="-128"/>
                <a:ea typeface="ＭＳ Ｐゴシック" charset="-128"/>
              </a:rPr>
              <a:t>月、前年同月の</a:t>
            </a:r>
            <a:r>
              <a:rPr lang="en-US" altLang="ja-JP" sz="1400" dirty="0" smtClean="0">
                <a:solidFill>
                  <a:srgbClr val="000000"/>
                </a:solidFill>
                <a:latin typeface="ＭＳ Ｐゴシック" charset="-128"/>
                <a:ea typeface="ＭＳ Ｐゴシック" charset="-128"/>
              </a:rPr>
              <a:t>5</a:t>
            </a:r>
          </a:p>
          <a:p>
            <a:pPr marL="0" lvl="0" indent="0" fontAlgn="base">
              <a:spcBef>
                <a:spcPct val="0"/>
              </a:spcBef>
              <a:spcAft>
                <a:spcPct val="0"/>
              </a:spcAft>
              <a:buNone/>
            </a:pPr>
            <a:r>
              <a:rPr lang="ja-JP" altLang="en-US" sz="1400" dirty="0">
                <a:solidFill>
                  <a:srgbClr val="000000"/>
                </a:solidFill>
                <a:latin typeface="ＭＳ Ｐゴシック" charset="-128"/>
                <a:ea typeface="ＭＳ Ｐゴシック" charset="-128"/>
              </a:rPr>
              <a:t>　</a:t>
            </a:r>
            <a:r>
              <a:rPr lang="ja-JP" altLang="en-US" sz="1400" dirty="0" smtClean="0">
                <a:solidFill>
                  <a:srgbClr val="000000"/>
                </a:solidFill>
                <a:latin typeface="ＭＳ Ｐゴシック" charset="-128"/>
                <a:ea typeface="ＭＳ Ｐゴシック" charset="-128"/>
              </a:rPr>
              <a:t>倍近く</a:t>
            </a:r>
            <a:r>
              <a:rPr lang="ja-JP" altLang="en-US" sz="1400" dirty="0">
                <a:solidFill>
                  <a:srgbClr val="000000"/>
                </a:solidFill>
                <a:latin typeface="ＭＳ Ｐゴシック" charset="-128"/>
                <a:ea typeface="ＭＳ Ｐゴシック" charset="-128"/>
              </a:rPr>
              <a:t>に相当する約</a:t>
            </a:r>
            <a:r>
              <a:rPr lang="en-US" altLang="ja-JP" sz="1400" dirty="0">
                <a:solidFill>
                  <a:srgbClr val="000000"/>
                </a:solidFill>
                <a:latin typeface="ＭＳ Ｐゴシック" charset="-128"/>
                <a:ea typeface="ＭＳ Ｐゴシック" charset="-128"/>
              </a:rPr>
              <a:t>25</a:t>
            </a:r>
            <a:r>
              <a:rPr lang="ja-JP" altLang="en-US" sz="1400" dirty="0">
                <a:solidFill>
                  <a:srgbClr val="000000"/>
                </a:solidFill>
                <a:latin typeface="ＭＳ Ｐゴシック" charset="-128"/>
                <a:ea typeface="ＭＳ Ｐゴシック" charset="-128"/>
              </a:rPr>
              <a:t>兆円まで膨らんだ。」（インターネットより</a:t>
            </a:r>
            <a:r>
              <a:rPr lang="ja-JP" altLang="en-US" sz="1400" dirty="0" smtClean="0">
                <a:solidFill>
                  <a:srgbClr val="000000"/>
                </a:solidFill>
                <a:latin typeface="ＭＳ Ｐゴシック" charset="-128"/>
                <a:ea typeface="ＭＳ Ｐゴシック" charset="-128"/>
              </a:rPr>
              <a:t>）</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endParaRPr lang="ja-JP" altLang="en-US" sz="1400"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400" dirty="0">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2014</a:t>
            </a:r>
            <a:r>
              <a:rPr lang="ja-JP" altLang="en-US" sz="1400" dirty="0">
                <a:solidFill>
                  <a:srgbClr val="000000"/>
                </a:solidFill>
                <a:latin typeface="ＭＳ Ｐゴシック" charset="-128"/>
                <a:ea typeface="ＭＳ Ｐゴシック" charset="-128"/>
              </a:rPr>
              <a:t>年</a:t>
            </a:r>
            <a:r>
              <a:rPr lang="en-US" altLang="ja-JP" sz="1400" dirty="0">
                <a:solidFill>
                  <a:srgbClr val="000000"/>
                </a:solidFill>
                <a:latin typeface="ＭＳ Ｐゴシック" charset="-128"/>
                <a:ea typeface="ＭＳ Ｐゴシック" charset="-128"/>
              </a:rPr>
              <a:t>1</a:t>
            </a:r>
            <a:r>
              <a:rPr lang="ja-JP" altLang="en-US" sz="1400" dirty="0">
                <a:solidFill>
                  <a:srgbClr val="000000"/>
                </a:solidFill>
                <a:latin typeface="ＭＳ Ｐゴシック" charset="-128"/>
                <a:ea typeface="ＭＳ Ｐゴシック" charset="-128"/>
              </a:rPr>
              <a:t>月よりＮＩＳＡ（小額投資非課税制度）制度がはじまり、国が個人資産の貯蓄から投資への流れをより一層</a:t>
            </a:r>
            <a:r>
              <a:rPr lang="ja-JP" altLang="en-US" sz="1400" dirty="0" smtClean="0">
                <a:solidFill>
                  <a:srgbClr val="000000"/>
                </a:solidFill>
                <a:latin typeface="ＭＳ Ｐゴシック" charset="-128"/>
                <a:ea typeface="ＭＳ Ｐゴシック" charset="-128"/>
              </a:rPr>
              <a:t>進めようと</a:t>
            </a:r>
            <a:r>
              <a:rPr lang="ja-JP" altLang="en-US" sz="1400" dirty="0">
                <a:solidFill>
                  <a:srgbClr val="000000"/>
                </a:solidFill>
                <a:latin typeface="ＭＳ Ｐゴシック" charset="-128"/>
                <a:ea typeface="ＭＳ Ｐゴシック" charset="-128"/>
              </a:rPr>
              <a:t>して</a:t>
            </a:r>
            <a:r>
              <a:rPr lang="ja-JP" altLang="en-US" sz="1400" dirty="0" err="1" smtClean="0">
                <a:solidFill>
                  <a:srgbClr val="000000"/>
                </a:solidFill>
                <a:latin typeface="ＭＳ Ｐゴシック" charset="-128"/>
                <a:ea typeface="ＭＳ Ｐゴシック" charset="-128"/>
              </a:rPr>
              <a:t>い</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400" dirty="0" smtClean="0">
                <a:solidFill>
                  <a:srgbClr val="000000"/>
                </a:solidFill>
                <a:latin typeface="ＭＳ Ｐゴシック" charset="-128"/>
                <a:ea typeface="ＭＳ Ｐゴシック" charset="-128"/>
              </a:rPr>
              <a:t>　る</a:t>
            </a:r>
            <a:r>
              <a:rPr lang="ja-JP" altLang="en-US" sz="1400" dirty="0">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NISA</a:t>
            </a:r>
            <a:r>
              <a:rPr lang="ja-JP" altLang="en-US" sz="1400" dirty="0">
                <a:solidFill>
                  <a:srgbClr val="000000"/>
                </a:solidFill>
                <a:latin typeface="ＭＳ Ｐゴシック" charset="-128"/>
                <a:ea typeface="ＭＳ Ｐゴシック" charset="-128"/>
              </a:rPr>
              <a:t>資産</a:t>
            </a:r>
            <a:r>
              <a:rPr lang="en-US" altLang="ja-JP" sz="1400" dirty="0">
                <a:solidFill>
                  <a:srgbClr val="000000"/>
                </a:solidFill>
                <a:latin typeface="ＭＳ Ｐゴシック" charset="-128"/>
                <a:ea typeface="ＭＳ Ｐゴシック" charset="-128"/>
              </a:rPr>
              <a:t>3,000</a:t>
            </a:r>
            <a:r>
              <a:rPr lang="ja-JP" altLang="en-US" sz="1400" dirty="0">
                <a:solidFill>
                  <a:srgbClr val="000000"/>
                </a:solidFill>
                <a:latin typeface="ＭＳ Ｐゴシック" charset="-128"/>
                <a:ea typeface="ＭＳ Ｐゴシック" charset="-128"/>
              </a:rPr>
              <a:t>億円流入、開始</a:t>
            </a:r>
            <a:r>
              <a:rPr lang="en-US" altLang="ja-JP" sz="1400" dirty="0">
                <a:solidFill>
                  <a:srgbClr val="000000"/>
                </a:solidFill>
                <a:latin typeface="ＭＳ Ｐゴシック" charset="-128"/>
                <a:ea typeface="ＭＳ Ｐゴシック" charset="-128"/>
              </a:rPr>
              <a:t>1</a:t>
            </a:r>
            <a:r>
              <a:rPr lang="ja-JP" altLang="en-US" sz="1400" dirty="0">
                <a:solidFill>
                  <a:srgbClr val="000000"/>
                </a:solidFill>
                <a:latin typeface="ＭＳ Ｐゴシック" charset="-128"/>
                <a:ea typeface="ＭＳ Ｐゴシック" charset="-128"/>
              </a:rPr>
              <a:t>ヶ月、</a:t>
            </a:r>
            <a:r>
              <a:rPr lang="en-US" altLang="ja-JP" sz="1400" dirty="0">
                <a:solidFill>
                  <a:srgbClr val="000000"/>
                </a:solidFill>
                <a:latin typeface="ＭＳ Ｐゴシック" charset="-128"/>
                <a:ea typeface="ＭＳ Ｐゴシック" charset="-128"/>
              </a:rPr>
              <a:t>7</a:t>
            </a:r>
            <a:r>
              <a:rPr lang="ja-JP" altLang="en-US" sz="1400" dirty="0">
                <a:solidFill>
                  <a:srgbClr val="000000"/>
                </a:solidFill>
                <a:latin typeface="ＭＳ Ｐゴシック" charset="-128"/>
                <a:ea typeface="ＭＳ Ｐゴシック" charset="-128"/>
              </a:rPr>
              <a:t>割株投資」（</a:t>
            </a:r>
            <a:r>
              <a:rPr lang="en-US" altLang="ja-JP" sz="1400" dirty="0">
                <a:solidFill>
                  <a:srgbClr val="000000"/>
                </a:solidFill>
                <a:latin typeface="ＭＳ Ｐゴシック" charset="-128"/>
                <a:ea typeface="ＭＳ Ｐゴシック" charset="-128"/>
              </a:rPr>
              <a:t>2014</a:t>
            </a:r>
            <a:r>
              <a:rPr lang="ja-JP" altLang="en-US" sz="1400" dirty="0" err="1">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2</a:t>
            </a:r>
            <a:r>
              <a:rPr lang="ja-JP" altLang="en-US" sz="1400" dirty="0" err="1">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7</a:t>
            </a:r>
            <a:r>
              <a:rPr lang="ja-JP" altLang="en-US" sz="1400" dirty="0" smtClean="0">
                <a:solidFill>
                  <a:srgbClr val="000000"/>
                </a:solidFill>
                <a:latin typeface="ＭＳ Ｐゴシック" charset="-128"/>
                <a:ea typeface="ＭＳ Ｐゴシック" charset="-128"/>
              </a:rPr>
              <a:t>日本</a:t>
            </a:r>
            <a:r>
              <a:rPr lang="ja-JP" altLang="en-US" sz="1400" dirty="0" smtClean="0">
                <a:solidFill>
                  <a:srgbClr val="000000"/>
                </a:solidFill>
                <a:latin typeface="ＭＳ Ｐゴシック" charset="-128"/>
                <a:ea typeface="ＭＳ Ｐゴシック" charset="-128"/>
              </a:rPr>
              <a:t>経済新聞</a:t>
            </a:r>
            <a:r>
              <a:rPr lang="ja-JP" altLang="en-US" sz="1400" dirty="0">
                <a:solidFill>
                  <a:srgbClr val="000000"/>
                </a:solidFill>
                <a:latin typeface="ＭＳ Ｐゴシック" charset="-128"/>
                <a:ea typeface="ＭＳ Ｐゴシック" charset="-128"/>
              </a:rPr>
              <a:t>より</a:t>
            </a:r>
            <a:r>
              <a:rPr lang="ja-JP" altLang="en-US" sz="1400" dirty="0" smtClean="0">
                <a:solidFill>
                  <a:srgbClr val="000000"/>
                </a:solidFill>
                <a:latin typeface="ＭＳ Ｐゴシック" charset="-128"/>
                <a:ea typeface="ＭＳ Ｐゴシック" charset="-128"/>
              </a:rPr>
              <a:t>）</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endParaRPr lang="ja-JP" altLang="en-US" sz="1400"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400" dirty="0">
                <a:solidFill>
                  <a:srgbClr val="000000"/>
                </a:solidFill>
                <a:latin typeface="ＭＳ Ｐゴシック" charset="-128"/>
                <a:ea typeface="ＭＳ Ｐゴシック" charset="-128"/>
              </a:rPr>
              <a:t>・日本取引所グループは</a:t>
            </a:r>
            <a:r>
              <a:rPr lang="ja-JP" altLang="en-US" sz="1400" dirty="0" smtClean="0">
                <a:solidFill>
                  <a:srgbClr val="000000"/>
                </a:solidFill>
                <a:latin typeface="ＭＳ Ｐゴシック" charset="-128"/>
                <a:ea typeface="ＭＳ Ｐゴシック" charset="-128"/>
              </a:rPr>
              <a:t>、取引時間の延長も</a:t>
            </a:r>
            <a:r>
              <a:rPr lang="ja-JP" altLang="en-US" sz="1400" dirty="0">
                <a:solidFill>
                  <a:srgbClr val="000000"/>
                </a:solidFill>
                <a:latin typeface="ＭＳ Ｐゴシック" charset="-128"/>
                <a:ea typeface="ＭＳ Ｐゴシック" charset="-128"/>
              </a:rPr>
              <a:t>検討しており、個人投資家の投資機会を増やそうと考えている</a:t>
            </a:r>
            <a:r>
              <a:rPr lang="ja-JP" altLang="en-US" sz="1400" dirty="0" smtClean="0">
                <a:solidFill>
                  <a:srgbClr val="000000"/>
                </a:solidFill>
                <a:latin typeface="ＭＳ Ｐゴシック" charset="-128"/>
                <a:ea typeface="ＭＳ Ｐゴシック" charset="-128"/>
              </a:rPr>
              <a:t>。</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endParaRPr lang="ja-JP" altLang="en-US" sz="1400"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400" dirty="0" smtClean="0">
                <a:solidFill>
                  <a:srgbClr val="000000"/>
                </a:solidFill>
                <a:latin typeface="ＭＳ Ｐゴシック" charset="-128"/>
                <a:ea typeface="ＭＳ Ｐゴシック" charset="-128"/>
              </a:rPr>
              <a:t>・政府</a:t>
            </a:r>
            <a:r>
              <a:rPr lang="ja-JP" altLang="en-US" sz="1400" dirty="0">
                <a:solidFill>
                  <a:srgbClr val="000000"/>
                </a:solidFill>
                <a:latin typeface="ＭＳ Ｐゴシック" charset="-128"/>
                <a:ea typeface="ＭＳ Ｐゴシック" charset="-128"/>
              </a:rPr>
              <a:t>与党が進めている経済</a:t>
            </a:r>
            <a:r>
              <a:rPr lang="ja-JP" altLang="en-US" sz="1400" dirty="0" smtClean="0">
                <a:solidFill>
                  <a:srgbClr val="000000"/>
                </a:solidFill>
                <a:latin typeface="ＭＳ Ｐゴシック" charset="-128"/>
                <a:ea typeface="ＭＳ Ｐゴシック" charset="-128"/>
              </a:rPr>
              <a:t>政策「</a:t>
            </a:r>
            <a:r>
              <a:rPr lang="ja-JP" altLang="en-US" sz="1400" dirty="0">
                <a:solidFill>
                  <a:srgbClr val="000000"/>
                </a:solidFill>
                <a:latin typeface="ＭＳ Ｐゴシック" charset="-128"/>
                <a:ea typeface="ＭＳ Ｐゴシック" charset="-128"/>
              </a:rPr>
              <a:t>アベノミクス」による政策期待での株高で、個人の投資意欲が高まって</a:t>
            </a:r>
            <a:r>
              <a:rPr lang="ja-JP" altLang="en-US" sz="1400" dirty="0" smtClean="0">
                <a:solidFill>
                  <a:srgbClr val="000000"/>
                </a:solidFill>
                <a:latin typeface="ＭＳ Ｐゴシック" charset="-128"/>
                <a:ea typeface="ＭＳ Ｐゴシック" charset="-128"/>
              </a:rPr>
              <a:t>いる。</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endParaRPr lang="en-US" altLang="ja-JP" sz="1400"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600" dirty="0">
                <a:solidFill>
                  <a:srgbClr val="FF3300"/>
                </a:solidFill>
                <a:latin typeface="ＭＳ Ｐゴシック" charset="-128"/>
                <a:ea typeface="ＭＳ Ｐゴシック" charset="-128"/>
              </a:rPr>
              <a:t>　</a:t>
            </a:r>
            <a:r>
              <a:rPr lang="ja-JP" altLang="en-US" sz="1600" b="1" i="1" u="sng" dirty="0">
                <a:solidFill>
                  <a:srgbClr val="000000"/>
                </a:solidFill>
                <a:latin typeface="ＭＳ Ｐゴシック" charset="-128"/>
                <a:ea typeface="ＭＳ Ｐゴシック" charset="-128"/>
              </a:rPr>
              <a:t>上記のことから</a:t>
            </a:r>
            <a:r>
              <a:rPr lang="ja-JP" altLang="en-US" sz="1600" b="1" dirty="0">
                <a:solidFill>
                  <a:srgbClr val="000000"/>
                </a:solidFill>
                <a:latin typeface="ＭＳ Ｐゴシック" charset="-128"/>
                <a:ea typeface="ＭＳ Ｐゴシック" charset="-128"/>
              </a:rPr>
              <a:t>⇒</a:t>
            </a:r>
            <a:r>
              <a:rPr lang="ja-JP" altLang="en-US" sz="1600" b="1" dirty="0">
                <a:solidFill>
                  <a:srgbClr val="FF3300"/>
                </a:solidFill>
                <a:latin typeface="ＭＳ Ｐゴシック" charset="-128"/>
                <a:ea typeface="ＭＳ Ｐゴシック" charset="-128"/>
              </a:rPr>
              <a:t>個人投資家の投資環境改善が進み、売買が活発になると考えられる。</a:t>
            </a:r>
          </a:p>
          <a:p>
            <a:pPr marL="0" lvl="0" indent="0" fontAlgn="base">
              <a:spcBef>
                <a:spcPct val="0"/>
              </a:spcBef>
              <a:spcAft>
                <a:spcPct val="0"/>
              </a:spcAft>
              <a:buNone/>
            </a:pPr>
            <a:endParaRPr lang="ja-JP" altLang="en-US" sz="1600" b="1" dirty="0">
              <a:solidFill>
                <a:srgbClr val="002060"/>
              </a:solidFill>
              <a:latin typeface="ＭＳ Ｐゴシック" charset="-128"/>
              <a:ea typeface="ＭＳ Ｐゴシック" charset="-128"/>
            </a:endParaRPr>
          </a:p>
          <a:p>
            <a:pPr marL="0" lvl="0" indent="0" fontAlgn="base">
              <a:spcBef>
                <a:spcPct val="0"/>
              </a:spcBef>
              <a:spcAft>
                <a:spcPct val="0"/>
              </a:spcAft>
              <a:buNone/>
            </a:pPr>
            <a:r>
              <a:rPr lang="ja-JP" altLang="en-US" sz="1600" b="1" dirty="0">
                <a:solidFill>
                  <a:srgbClr val="002060"/>
                </a:solidFill>
                <a:latin typeface="ＭＳ Ｐゴシック" charset="-128"/>
                <a:ea typeface="ＭＳ Ｐゴシック" charset="-128"/>
              </a:rPr>
              <a:t>②</a:t>
            </a:r>
            <a:r>
              <a:rPr lang="en-US" altLang="ja-JP" sz="1600" b="1" dirty="0">
                <a:solidFill>
                  <a:srgbClr val="002060"/>
                </a:solidFill>
                <a:latin typeface="ＭＳ Ｐゴシック" charset="-128"/>
                <a:ea typeface="ＭＳ Ｐゴシック" charset="-128"/>
              </a:rPr>
              <a:t>2</a:t>
            </a:r>
            <a:r>
              <a:rPr lang="ja-JP" altLang="en-US" sz="1600" b="1" dirty="0">
                <a:solidFill>
                  <a:srgbClr val="002060"/>
                </a:solidFill>
                <a:latin typeface="ＭＳ Ｐゴシック" charset="-128"/>
                <a:ea typeface="ＭＳ Ｐゴシック" charset="-128"/>
              </a:rPr>
              <a:t>年半証券会社で対面営業</a:t>
            </a:r>
            <a:r>
              <a:rPr lang="ja-JP" altLang="en-US" sz="1600" b="1" dirty="0" smtClean="0">
                <a:solidFill>
                  <a:srgbClr val="002060"/>
                </a:solidFill>
                <a:latin typeface="ＭＳ Ｐゴシック" charset="-128"/>
                <a:ea typeface="ＭＳ Ｐゴシック" charset="-128"/>
              </a:rPr>
              <a:t>、</a:t>
            </a:r>
            <a:r>
              <a:rPr lang="en-US" altLang="ja-JP" sz="1600" b="1" dirty="0" smtClean="0">
                <a:solidFill>
                  <a:srgbClr val="002060"/>
                </a:solidFill>
                <a:latin typeface="ＭＳ Ｐゴシック" charset="-128"/>
                <a:ea typeface="ＭＳ Ｐゴシック" charset="-128"/>
              </a:rPr>
              <a:t>6</a:t>
            </a:r>
            <a:r>
              <a:rPr lang="ja-JP" altLang="en-US" sz="1600" b="1" dirty="0" smtClean="0">
                <a:solidFill>
                  <a:srgbClr val="002060"/>
                </a:solidFill>
                <a:latin typeface="ＭＳ Ｐゴシック" charset="-128"/>
                <a:ea typeface="ＭＳ Ｐゴシック" charset="-128"/>
              </a:rPr>
              <a:t>年間</a:t>
            </a:r>
            <a:r>
              <a:rPr lang="ja-JP" altLang="en-US" sz="1600" b="1" dirty="0">
                <a:solidFill>
                  <a:srgbClr val="002060"/>
                </a:solidFill>
                <a:latin typeface="ＭＳ Ｐゴシック" charset="-128"/>
                <a:ea typeface="ＭＳ Ｐゴシック" charset="-128"/>
              </a:rPr>
              <a:t>、個人投資家（主にネット証券会社を利用し短期売買）として日本の株</a:t>
            </a:r>
            <a:endParaRPr lang="en-US" altLang="ja-JP" sz="1600" b="1" dirty="0">
              <a:solidFill>
                <a:srgbClr val="002060"/>
              </a:solidFill>
              <a:latin typeface="ＭＳ Ｐゴシック" charset="-128"/>
              <a:ea typeface="ＭＳ Ｐゴシック" charset="-128"/>
            </a:endParaRPr>
          </a:p>
          <a:p>
            <a:pPr marL="0" lvl="0" indent="0" fontAlgn="base">
              <a:spcBef>
                <a:spcPct val="0"/>
              </a:spcBef>
              <a:spcAft>
                <a:spcPct val="0"/>
              </a:spcAft>
              <a:buNone/>
            </a:pPr>
            <a:r>
              <a:rPr lang="ja-JP" altLang="en-US" sz="1600" b="1" dirty="0">
                <a:solidFill>
                  <a:srgbClr val="002060"/>
                </a:solidFill>
                <a:latin typeface="ＭＳ Ｐゴシック" charset="-128"/>
                <a:ea typeface="ＭＳ Ｐゴシック" charset="-128"/>
              </a:rPr>
              <a:t>　</a:t>
            </a:r>
            <a:r>
              <a:rPr lang="ja-JP" altLang="en-US" sz="1600" b="1" dirty="0" smtClean="0">
                <a:solidFill>
                  <a:srgbClr val="002060"/>
                </a:solidFill>
                <a:latin typeface="ＭＳ Ｐゴシック" charset="-128"/>
                <a:ea typeface="ＭＳ Ｐゴシック" charset="-128"/>
              </a:rPr>
              <a:t>式市場に関わって感じた</a:t>
            </a:r>
            <a:r>
              <a:rPr lang="ja-JP" altLang="en-US" sz="1600" b="1" dirty="0">
                <a:solidFill>
                  <a:srgbClr val="002060"/>
                </a:solidFill>
                <a:latin typeface="ＭＳ Ｐゴシック" charset="-128"/>
                <a:ea typeface="ＭＳ Ｐゴシック" charset="-128"/>
              </a:rPr>
              <a:t>こと</a:t>
            </a:r>
            <a:r>
              <a:rPr lang="ja-JP" altLang="en-US" sz="1600" b="1" dirty="0" smtClean="0">
                <a:solidFill>
                  <a:srgbClr val="002060"/>
                </a:solidFill>
                <a:latin typeface="ＭＳ Ｐゴシック" charset="-128"/>
                <a:ea typeface="ＭＳ Ｐゴシック" charset="-128"/>
              </a:rPr>
              <a:t>。</a:t>
            </a:r>
            <a:endParaRPr lang="en-US" altLang="ja-JP" sz="1600" b="1" dirty="0" smtClean="0">
              <a:solidFill>
                <a:srgbClr val="002060"/>
              </a:solidFill>
              <a:latin typeface="ＭＳ Ｐゴシック" charset="-128"/>
              <a:ea typeface="ＭＳ Ｐゴシック" charset="-128"/>
            </a:endParaRPr>
          </a:p>
          <a:p>
            <a:pPr marL="0" lvl="0" indent="0" fontAlgn="base">
              <a:spcBef>
                <a:spcPct val="0"/>
              </a:spcBef>
              <a:spcAft>
                <a:spcPct val="0"/>
              </a:spcAft>
              <a:buNone/>
            </a:pPr>
            <a:endParaRPr lang="ja-JP" altLang="en-US" sz="1600" u="sng"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600" dirty="0">
                <a:solidFill>
                  <a:srgbClr val="000000"/>
                </a:solidFill>
                <a:latin typeface="ＭＳ Ｐゴシック" charset="-128"/>
                <a:ea typeface="ＭＳ Ｐゴシック" charset="-128"/>
              </a:rPr>
              <a:t>　</a:t>
            </a:r>
            <a:r>
              <a:rPr lang="ja-JP" altLang="en-US" sz="1400" dirty="0">
                <a:solidFill>
                  <a:srgbClr val="000000"/>
                </a:solidFill>
                <a:latin typeface="ＭＳ Ｐゴシック" charset="-128"/>
                <a:ea typeface="ＭＳ Ｐゴシック" charset="-128"/>
              </a:rPr>
              <a:t>現在のインターネット環境と、ネット証券による投資ツール及び売買手数料の安さなどを考えると対面営業の証券会社を</a:t>
            </a:r>
            <a:r>
              <a:rPr lang="ja-JP" altLang="en-US" sz="1400" dirty="0" smtClean="0">
                <a:solidFill>
                  <a:srgbClr val="000000"/>
                </a:solidFill>
                <a:latin typeface="ＭＳ Ｐゴシック" charset="-128"/>
                <a:ea typeface="ＭＳ Ｐゴシック" charset="-128"/>
              </a:rPr>
              <a:t>利用</a:t>
            </a:r>
            <a:r>
              <a:rPr lang="ja-JP" altLang="en-US" sz="1400" dirty="0">
                <a:solidFill>
                  <a:srgbClr val="000000"/>
                </a:solidFill>
                <a:latin typeface="ＭＳ Ｐゴシック" charset="-128"/>
                <a:ea typeface="ＭＳ Ｐゴシック" charset="-128"/>
              </a:rPr>
              <a:t>する個人投資家は減少し、ネット証券を利用して株式投資をする個人投資家が大多数になると考えられる。実際に松井</a:t>
            </a:r>
            <a:r>
              <a:rPr lang="ja-JP" altLang="en-US" sz="1400" dirty="0" smtClean="0">
                <a:solidFill>
                  <a:srgbClr val="000000"/>
                </a:solidFill>
                <a:latin typeface="ＭＳ Ｐゴシック" charset="-128"/>
                <a:ea typeface="ＭＳ Ｐゴシック" charset="-128"/>
              </a:rPr>
              <a:t>証券</a:t>
            </a:r>
            <a:r>
              <a:rPr lang="ja-JP" altLang="en-US" sz="1400" dirty="0">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SBI</a:t>
            </a:r>
            <a:r>
              <a:rPr lang="ja-JP" altLang="en-US" sz="1400" dirty="0">
                <a:solidFill>
                  <a:srgbClr val="000000"/>
                </a:solidFill>
                <a:latin typeface="ＭＳ Ｐゴシック" charset="-128"/>
                <a:ea typeface="ＭＳ Ｐゴシック" charset="-128"/>
              </a:rPr>
              <a:t>証券（いずれもネット証券）を利用したことがあるが、手数料、売買スピード、情報も対面営業の証券会社に比べて</a:t>
            </a:r>
            <a:r>
              <a:rPr lang="ja-JP" altLang="en-US" sz="1400" dirty="0" smtClean="0">
                <a:solidFill>
                  <a:srgbClr val="000000"/>
                </a:solidFill>
                <a:latin typeface="ＭＳ Ｐゴシック" charset="-128"/>
                <a:ea typeface="ＭＳ Ｐゴシック" charset="-128"/>
              </a:rPr>
              <a:t>、十分過ぎる</a:t>
            </a:r>
            <a:r>
              <a:rPr lang="ja-JP" altLang="en-US" sz="1400" dirty="0">
                <a:solidFill>
                  <a:srgbClr val="000000"/>
                </a:solidFill>
                <a:latin typeface="ＭＳ Ｐゴシック" charset="-128"/>
                <a:ea typeface="ＭＳ Ｐゴシック" charset="-128"/>
              </a:rPr>
              <a:t>ほど満足できるものであった。実際に、</a:t>
            </a:r>
            <a:r>
              <a:rPr lang="en-US" altLang="ja-JP" sz="1400" dirty="0">
                <a:solidFill>
                  <a:srgbClr val="000000"/>
                </a:solidFill>
                <a:latin typeface="ＭＳ Ｐゴシック" charset="-128"/>
                <a:ea typeface="ＭＳ Ｐゴシック" charset="-128"/>
              </a:rPr>
              <a:t>2013</a:t>
            </a:r>
            <a:r>
              <a:rPr lang="ja-JP" altLang="en-US" sz="1400" dirty="0">
                <a:solidFill>
                  <a:srgbClr val="000000"/>
                </a:solidFill>
                <a:latin typeface="ＭＳ Ｐゴシック" charset="-128"/>
                <a:ea typeface="ＭＳ Ｐゴシック" charset="-128"/>
              </a:rPr>
              <a:t>年、個人投資家の売買代金のうち</a:t>
            </a:r>
            <a:r>
              <a:rPr lang="en-US" altLang="ja-JP" sz="1400" dirty="0">
                <a:solidFill>
                  <a:srgbClr val="000000"/>
                </a:solidFill>
                <a:latin typeface="ＭＳ Ｐゴシック" charset="-128"/>
                <a:ea typeface="ＭＳ Ｐゴシック" charset="-128"/>
              </a:rPr>
              <a:t>8</a:t>
            </a:r>
            <a:r>
              <a:rPr lang="ja-JP" altLang="en-US" sz="1400" dirty="0">
                <a:solidFill>
                  <a:srgbClr val="000000"/>
                </a:solidFill>
                <a:latin typeface="ＭＳ Ｐゴシック" charset="-128"/>
                <a:ea typeface="ＭＳ Ｐゴシック" charset="-128"/>
              </a:rPr>
              <a:t>割がネット証券を利用している</a:t>
            </a:r>
            <a:r>
              <a:rPr lang="ja-JP" altLang="en-US" sz="1400" dirty="0" smtClean="0">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2014</a:t>
            </a:r>
            <a:r>
              <a:rPr lang="ja-JP" altLang="en-US" sz="1400" dirty="0" err="1">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1</a:t>
            </a:r>
            <a:r>
              <a:rPr lang="ja-JP" altLang="en-US" sz="1400" dirty="0" err="1">
                <a:solidFill>
                  <a:srgbClr val="000000"/>
                </a:solidFill>
                <a:latin typeface="ＭＳ Ｐゴシック" charset="-128"/>
                <a:ea typeface="ＭＳ Ｐゴシック" charset="-128"/>
              </a:rPr>
              <a:t>．</a:t>
            </a:r>
            <a:r>
              <a:rPr lang="en-US" altLang="ja-JP" sz="1400" dirty="0">
                <a:solidFill>
                  <a:srgbClr val="000000"/>
                </a:solidFill>
                <a:latin typeface="ＭＳ Ｐゴシック" charset="-128"/>
                <a:ea typeface="ＭＳ Ｐゴシック" charset="-128"/>
              </a:rPr>
              <a:t>10</a:t>
            </a:r>
            <a:r>
              <a:rPr lang="ja-JP" altLang="en-US" sz="1400" dirty="0" smtClean="0">
                <a:solidFill>
                  <a:srgbClr val="000000"/>
                </a:solidFill>
                <a:latin typeface="ＭＳ Ｐゴシック" charset="-128"/>
                <a:ea typeface="ＭＳ Ｐゴシック" charset="-128"/>
              </a:rPr>
              <a:t>日本経済新聞</a:t>
            </a:r>
            <a:r>
              <a:rPr lang="ja-JP" altLang="en-US" sz="1400" dirty="0">
                <a:solidFill>
                  <a:srgbClr val="000000"/>
                </a:solidFill>
                <a:latin typeface="ＭＳ Ｐゴシック" charset="-128"/>
                <a:ea typeface="ＭＳ Ｐゴシック" charset="-128"/>
              </a:rPr>
              <a:t>より</a:t>
            </a:r>
            <a:r>
              <a:rPr lang="ja-JP" altLang="en-US" sz="1400" dirty="0" smtClean="0">
                <a:solidFill>
                  <a:srgbClr val="000000"/>
                </a:solidFill>
                <a:latin typeface="ＭＳ Ｐゴシック" charset="-128"/>
                <a:ea typeface="ＭＳ Ｐゴシック" charset="-128"/>
              </a:rPr>
              <a:t>）</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endParaRPr lang="ja-JP" altLang="en-US" sz="1400"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600" dirty="0">
                <a:solidFill>
                  <a:srgbClr val="000000"/>
                </a:solidFill>
                <a:latin typeface="ＭＳ Ｐゴシック" charset="-128"/>
                <a:ea typeface="ＭＳ Ｐゴシック" charset="-128"/>
              </a:rPr>
              <a:t>　</a:t>
            </a:r>
            <a:r>
              <a:rPr lang="ja-JP" altLang="en-US" sz="1600" b="1" i="1" u="sng" dirty="0">
                <a:solidFill>
                  <a:srgbClr val="000000"/>
                </a:solidFill>
                <a:latin typeface="ＭＳ Ｐゴシック" charset="-128"/>
                <a:ea typeface="ＭＳ Ｐゴシック" charset="-128"/>
              </a:rPr>
              <a:t>しかし、ネット証券を利用すると、相談相手になる営業マンとは接触できず、自分で銘柄を研究する必要性</a:t>
            </a:r>
          </a:p>
          <a:p>
            <a:pPr marL="0" lvl="0" indent="0" fontAlgn="base">
              <a:spcBef>
                <a:spcPct val="0"/>
              </a:spcBef>
              <a:spcAft>
                <a:spcPct val="0"/>
              </a:spcAft>
              <a:buNone/>
            </a:pPr>
            <a:r>
              <a:rPr lang="ja-JP" altLang="en-US" sz="1600" b="1" i="1" u="sng" dirty="0">
                <a:solidFill>
                  <a:srgbClr val="000000"/>
                </a:solidFill>
                <a:latin typeface="ＭＳ Ｐゴシック" charset="-128"/>
                <a:ea typeface="ＭＳ Ｐゴシック" charset="-128"/>
              </a:rPr>
              <a:t>がでてくる。（新聞、雑誌、インターネット等</a:t>
            </a:r>
            <a:r>
              <a:rPr lang="ja-JP" altLang="en-US" sz="1600" b="1" i="1" u="sng" dirty="0" smtClean="0">
                <a:solidFill>
                  <a:srgbClr val="000000"/>
                </a:solidFill>
                <a:latin typeface="ＭＳ Ｐゴシック" charset="-128"/>
                <a:ea typeface="ＭＳ Ｐゴシック" charset="-128"/>
              </a:rPr>
              <a:t>）</a:t>
            </a:r>
            <a:endParaRPr lang="en-US" altLang="ja-JP" sz="1600" b="1" i="1" u="sng"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600" b="1" dirty="0" smtClean="0">
                <a:solidFill>
                  <a:srgbClr val="000000"/>
                </a:solidFill>
                <a:latin typeface="ＭＳ Ｐゴシック" charset="-128"/>
                <a:ea typeface="ＭＳ Ｐゴシック" charset="-128"/>
              </a:rPr>
              <a:t>　　　　　　　　　　　　　　　　　　　　　　　　　　　　　　　　　　　　　　　　　</a:t>
            </a:r>
            <a:endParaRPr lang="en-US" altLang="ja-JP" sz="1600" b="1" dirty="0" smtClean="0">
              <a:solidFill>
                <a:srgbClr val="000000"/>
              </a:solidFill>
              <a:latin typeface="ＭＳ Ｐゴシック" charset="-128"/>
              <a:ea typeface="ＭＳ Ｐゴシック" charset="-128"/>
            </a:endParaRPr>
          </a:p>
          <a:p>
            <a:pPr marL="0" lvl="0" indent="0" fontAlgn="base">
              <a:spcBef>
                <a:spcPct val="0"/>
              </a:spcBef>
              <a:spcAft>
                <a:spcPct val="0"/>
              </a:spcAft>
              <a:buNone/>
            </a:pPr>
            <a:endParaRPr lang="en-US" altLang="ja-JP" sz="1600" b="1" dirty="0">
              <a:solidFill>
                <a:srgbClr val="000000"/>
              </a:solidFill>
              <a:latin typeface="ＭＳ Ｐゴシック" charset="-128"/>
              <a:ea typeface="ＭＳ Ｐゴシック" charset="-128"/>
            </a:endParaRPr>
          </a:p>
          <a:p>
            <a:pPr marL="0" lvl="0" indent="0" fontAlgn="base">
              <a:spcBef>
                <a:spcPct val="0"/>
              </a:spcBef>
              <a:spcAft>
                <a:spcPct val="0"/>
              </a:spcAft>
              <a:buNone/>
            </a:pPr>
            <a:r>
              <a:rPr lang="ja-JP" altLang="en-US" sz="1600" b="1" dirty="0" smtClean="0">
                <a:solidFill>
                  <a:srgbClr val="000000"/>
                </a:solidFill>
                <a:latin typeface="ＭＳ Ｐゴシック" charset="-128"/>
                <a:ea typeface="ＭＳ Ｐゴシック" charset="-128"/>
              </a:rPr>
              <a:t>　　　　　　　　　　</a:t>
            </a:r>
            <a:r>
              <a:rPr lang="ja-JP" altLang="en-US" sz="2100" b="1" dirty="0" smtClean="0">
                <a:solidFill>
                  <a:srgbClr val="000000"/>
                </a:solidFill>
                <a:latin typeface="ＭＳ Ｐゴシック" charset="-128"/>
                <a:ea typeface="ＭＳ Ｐゴシック" charset="-128"/>
              </a:rPr>
              <a:t>　　</a:t>
            </a:r>
            <a:r>
              <a:rPr lang="ja-JP" altLang="en-US" sz="2100" b="1" dirty="0" smtClean="0">
                <a:solidFill>
                  <a:srgbClr val="FF0000"/>
                </a:solidFill>
                <a:effectLst>
                  <a:outerShdw blurRad="38100" dist="38100" dir="2700000" algn="tl">
                    <a:srgbClr val="000000">
                      <a:alpha val="43137"/>
                    </a:srgbClr>
                  </a:outerShdw>
                </a:effectLst>
                <a:latin typeface="ＭＳ Ｐゴシック" charset="-128"/>
                <a:ea typeface="ＭＳ Ｐゴシック" charset="-128"/>
              </a:rPr>
              <a:t>そこ</a:t>
            </a:r>
            <a:r>
              <a:rPr lang="ja-JP" altLang="en-US" sz="2100" b="1" dirty="0">
                <a:solidFill>
                  <a:srgbClr val="FF0000"/>
                </a:solidFill>
                <a:effectLst>
                  <a:outerShdw blurRad="38100" dist="38100" dir="2700000" algn="tl">
                    <a:srgbClr val="000000">
                      <a:alpha val="43137"/>
                    </a:srgbClr>
                  </a:outerShdw>
                </a:effectLst>
                <a:latin typeface="ＭＳ Ｐゴシック" charset="-128"/>
                <a:ea typeface="ＭＳ Ｐゴシック" charset="-128"/>
              </a:rPr>
              <a:t>で、銘柄選びに</a:t>
            </a:r>
            <a:r>
              <a:rPr lang="ja-JP" altLang="en-US" sz="2100" b="1" dirty="0" smtClean="0">
                <a:solidFill>
                  <a:srgbClr val="FF0000"/>
                </a:solidFill>
                <a:effectLst>
                  <a:outerShdw blurRad="38100" dist="38100" dir="2700000" algn="tl">
                    <a:srgbClr val="000000">
                      <a:alpha val="43137"/>
                    </a:srgbClr>
                  </a:outerShdw>
                </a:effectLst>
                <a:latin typeface="ＭＳ Ｐゴシック" charset="-128"/>
                <a:ea typeface="ＭＳ Ｐゴシック" charset="-128"/>
              </a:rPr>
              <a:t>役立つ投資</a:t>
            </a:r>
            <a:r>
              <a:rPr lang="ja-JP" altLang="en-US" sz="2100" b="1" dirty="0">
                <a:solidFill>
                  <a:srgbClr val="FF0000"/>
                </a:solidFill>
                <a:effectLst>
                  <a:outerShdw blurRad="38100" dist="38100" dir="2700000" algn="tl">
                    <a:srgbClr val="000000">
                      <a:alpha val="43137"/>
                    </a:srgbClr>
                  </a:outerShdw>
                </a:effectLst>
                <a:latin typeface="ＭＳ Ｐゴシック" charset="-128"/>
                <a:ea typeface="ＭＳ Ｐゴシック" charset="-128"/>
              </a:rPr>
              <a:t>ツールを考えて</a:t>
            </a:r>
            <a:r>
              <a:rPr lang="ja-JP" altLang="en-US" sz="2100" b="1" dirty="0" smtClean="0">
                <a:solidFill>
                  <a:srgbClr val="FF0000"/>
                </a:solidFill>
                <a:effectLst>
                  <a:outerShdw blurRad="38100" dist="38100" dir="2700000" algn="tl">
                    <a:srgbClr val="000000">
                      <a:alpha val="43137"/>
                    </a:srgbClr>
                  </a:outerShdw>
                </a:effectLst>
                <a:latin typeface="ＭＳ Ｐゴシック" charset="-128"/>
                <a:ea typeface="ＭＳ Ｐゴシック" charset="-128"/>
              </a:rPr>
              <a:t>みた</a:t>
            </a:r>
            <a:endParaRPr lang="ja-JP" altLang="en-US" sz="2100" b="1" dirty="0">
              <a:solidFill>
                <a:srgbClr val="FF0000"/>
              </a:solidFill>
              <a:effectLst>
                <a:outerShdw blurRad="38100" dist="38100" dir="2700000" algn="tl">
                  <a:srgbClr val="000000">
                    <a:alpha val="43137"/>
                  </a:srgbClr>
                </a:outerShdw>
              </a:effectLst>
              <a:latin typeface="ＭＳ Ｐゴシック" charset="-128"/>
              <a:ea typeface="ＭＳ Ｐゴシック" charset="-128"/>
            </a:endParaRPr>
          </a:p>
          <a:p>
            <a:pPr marL="0" indent="0">
              <a:buNone/>
            </a:pPr>
            <a:endParaRPr kumimoji="1" lang="ja-JP" altLang="en-US" dirty="0"/>
          </a:p>
        </p:txBody>
      </p:sp>
      <p:sp>
        <p:nvSpPr>
          <p:cNvPr id="4" name="下矢印 3"/>
          <p:cNvSpPr/>
          <p:nvPr/>
        </p:nvSpPr>
        <p:spPr>
          <a:xfrm>
            <a:off x="4355976" y="5466939"/>
            <a:ext cx="484632"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5773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solidFill>
                  <a:prstClr val="black"/>
                </a:solidFill>
              </a:rPr>
              <a:t>＜</a:t>
            </a:r>
            <a:r>
              <a:rPr lang="ja-JP" altLang="en-US" sz="4000" b="1" dirty="0" smtClean="0"/>
              <a:t>新サービスを考える</a:t>
            </a:r>
            <a:r>
              <a:rPr lang="ja-JP" altLang="en-US" sz="4000" b="1" dirty="0">
                <a:solidFill>
                  <a:prstClr val="black"/>
                </a:solidFill>
              </a:rPr>
              <a:t>＞ </a:t>
            </a:r>
            <a:endParaRPr kumimoji="1" lang="ja-JP" altLang="en-US" sz="4000" b="1" dirty="0"/>
          </a:p>
        </p:txBody>
      </p:sp>
      <p:sp>
        <p:nvSpPr>
          <p:cNvPr id="3" name="コンテンツ プレースホルダー 2"/>
          <p:cNvSpPr>
            <a:spLocks noGrp="1"/>
          </p:cNvSpPr>
          <p:nvPr>
            <p:ph idx="1"/>
          </p:nvPr>
        </p:nvSpPr>
        <p:spPr>
          <a:xfrm>
            <a:off x="457200" y="1600200"/>
            <a:ext cx="8229600" cy="4853136"/>
          </a:xfrm>
        </p:spPr>
        <p:txBody>
          <a:bodyPr>
            <a:normAutofit/>
          </a:bodyPr>
          <a:lstStyle/>
          <a:p>
            <a:pPr marL="0" lvl="0" indent="0" fontAlgn="base">
              <a:spcBef>
                <a:spcPct val="0"/>
              </a:spcBef>
              <a:spcAft>
                <a:spcPct val="0"/>
              </a:spcAft>
              <a:buNone/>
              <a:defRPr/>
            </a:pPr>
            <a:r>
              <a:rPr lang="ja-JP" altLang="en-US" sz="1600" b="1" dirty="0" smtClean="0">
                <a:solidFill>
                  <a:srgbClr val="000000"/>
                </a:solidFill>
                <a:latin typeface="ＭＳ Ｐゴシック" charset="-128"/>
                <a:ea typeface="ＭＳ Ｐゴシック" charset="-128"/>
              </a:rPr>
              <a:t>　</a:t>
            </a:r>
            <a:r>
              <a:rPr lang="en-US" altLang="ja-JP" sz="1600" b="1" dirty="0" smtClean="0">
                <a:solidFill>
                  <a:srgbClr val="000000"/>
                </a:solidFill>
                <a:latin typeface="ＭＳ Ｐゴシック" charset="-128"/>
                <a:ea typeface="ＭＳ Ｐゴシック" charset="-128"/>
              </a:rPr>
              <a:t>6</a:t>
            </a:r>
            <a:r>
              <a:rPr lang="ja-JP" altLang="en-US" sz="1600" b="1" dirty="0" smtClean="0">
                <a:solidFill>
                  <a:srgbClr val="000000"/>
                </a:solidFill>
                <a:latin typeface="ＭＳ Ｐゴシック" charset="-128"/>
                <a:ea typeface="ＭＳ Ｐゴシック" charset="-128"/>
              </a:rPr>
              <a:t>年間</a:t>
            </a:r>
            <a:r>
              <a:rPr lang="ja-JP" altLang="en-US" sz="1600" b="1" dirty="0">
                <a:solidFill>
                  <a:srgbClr val="000000"/>
                </a:solidFill>
                <a:latin typeface="ＭＳ Ｐゴシック" charset="-128"/>
                <a:ea typeface="ＭＳ Ｐゴシック" charset="-128"/>
              </a:rPr>
              <a:t>、個人投資家（主にネット証券を利用し短期売買）として株式投資を経験</a:t>
            </a:r>
            <a:r>
              <a:rPr lang="ja-JP" altLang="en-US" sz="1600" b="1" dirty="0" smtClean="0">
                <a:solidFill>
                  <a:srgbClr val="000000"/>
                </a:solidFill>
                <a:latin typeface="ＭＳ Ｐゴシック" charset="-128"/>
                <a:ea typeface="ＭＳ Ｐゴシック" charset="-128"/>
              </a:rPr>
              <a:t>していたときに</a:t>
            </a:r>
            <a:r>
              <a:rPr lang="ja-JP" altLang="en-US" sz="1600" b="1" u="sng" dirty="0" smtClean="0">
                <a:solidFill>
                  <a:srgbClr val="FF0000"/>
                </a:solidFill>
                <a:latin typeface="ＭＳ Ｐゴシック" charset="-128"/>
                <a:ea typeface="ＭＳ Ｐゴシック" charset="-128"/>
              </a:rPr>
              <a:t>私自身</a:t>
            </a:r>
            <a:r>
              <a:rPr lang="ja-JP" altLang="en-US" sz="1600" b="1" u="sng" dirty="0">
                <a:solidFill>
                  <a:srgbClr val="FF0000"/>
                </a:solidFill>
                <a:latin typeface="ＭＳ Ｐゴシック" charset="-128"/>
                <a:ea typeface="ＭＳ Ｐゴシック" charset="-128"/>
              </a:rPr>
              <a:t>が</a:t>
            </a:r>
            <a:r>
              <a:rPr lang="ja-JP" altLang="en-US" sz="1600" b="1" u="sng" dirty="0" smtClean="0">
                <a:solidFill>
                  <a:srgbClr val="FF0000"/>
                </a:solidFill>
                <a:latin typeface="ＭＳ Ｐゴシック" charset="-128"/>
                <a:ea typeface="ＭＳ Ｐゴシック" charset="-128"/>
              </a:rPr>
              <a:t>考えていたこと</a:t>
            </a:r>
            <a:endParaRPr lang="ja-JP" altLang="en-US" sz="1600" b="1" u="sng" dirty="0">
              <a:solidFill>
                <a:srgbClr val="FF0000"/>
              </a:solidFill>
              <a:latin typeface="ＭＳ Ｐゴシック" charset="-128"/>
              <a:ea typeface="ＭＳ Ｐゴシック" charset="-128"/>
            </a:endParaRPr>
          </a:p>
          <a:p>
            <a:pPr marL="0" lvl="0" indent="0" fontAlgn="base">
              <a:spcBef>
                <a:spcPct val="0"/>
              </a:spcBef>
              <a:spcAft>
                <a:spcPct val="0"/>
              </a:spcAft>
              <a:buNone/>
              <a:defRPr/>
            </a:pPr>
            <a:r>
              <a:rPr lang="ja-JP" altLang="en-US" sz="1600" b="1" dirty="0">
                <a:solidFill>
                  <a:srgbClr val="002060"/>
                </a:solidFill>
                <a:effectLst>
                  <a:outerShdw blurRad="38100" dist="38100" dir="2700000" algn="tl">
                    <a:srgbClr val="C0C0C0"/>
                  </a:outerShdw>
                </a:effectLst>
                <a:latin typeface="ＭＳ Ｐゴシック" charset="-128"/>
                <a:ea typeface="ＭＳ Ｐゴシック" charset="-128"/>
              </a:rPr>
              <a:t>　</a:t>
            </a:r>
          </a:p>
          <a:p>
            <a:pPr marL="0" lvl="0" indent="0" fontAlgn="base">
              <a:spcBef>
                <a:spcPct val="0"/>
              </a:spcBef>
              <a:spcAft>
                <a:spcPct val="0"/>
              </a:spcAft>
              <a:buNone/>
              <a:defRPr/>
            </a:pPr>
            <a:r>
              <a:rPr lang="ja-JP" altLang="en-US" sz="1400" dirty="0" smtClean="0">
                <a:solidFill>
                  <a:srgbClr val="00206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銘柄選択する際、賛同者が多い銘柄が安心できる。 </a:t>
            </a:r>
            <a:r>
              <a:rPr lang="ja-JP" altLang="en-US" sz="1400" b="1" dirty="0">
                <a:solidFill>
                  <a:srgbClr val="FF0000"/>
                </a:solidFill>
                <a:latin typeface="ＭＳ Ｐゴシック" charset="-128"/>
                <a:ea typeface="ＭＳ Ｐゴシック" charset="-128"/>
              </a:rPr>
              <a:t>⇒ </a:t>
            </a:r>
            <a:r>
              <a:rPr lang="ja-JP" altLang="en-US" sz="1400" dirty="0">
                <a:solidFill>
                  <a:srgbClr val="000000"/>
                </a:solidFill>
                <a:latin typeface="ＭＳ Ｐゴシック" charset="-128"/>
                <a:ea typeface="ＭＳ Ｐゴシック" charset="-128"/>
              </a:rPr>
              <a:t>「大多数の人が、この銘柄を応援</a:t>
            </a:r>
            <a:r>
              <a:rPr lang="en-US" altLang="ja-JP" sz="1400" dirty="0">
                <a:solidFill>
                  <a:srgbClr val="00000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購入</a:t>
            </a:r>
            <a:r>
              <a:rPr lang="en-US" altLang="ja-JP" sz="1400" dirty="0">
                <a:solidFill>
                  <a:srgbClr val="00000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している</a:t>
            </a:r>
            <a:r>
              <a:rPr lang="ja-JP" altLang="en-US" sz="1400" dirty="0" err="1" smtClean="0">
                <a:solidFill>
                  <a:srgbClr val="000000"/>
                </a:solidFill>
                <a:latin typeface="ＭＳ Ｐゴシック" charset="-128"/>
                <a:ea typeface="ＭＳ Ｐゴシック" charset="-128"/>
              </a:rPr>
              <a:t>ん</a:t>
            </a:r>
            <a:r>
              <a:rPr lang="ja-JP" altLang="en-US" sz="1400" dirty="0" smtClean="0">
                <a:solidFill>
                  <a:srgbClr val="000000"/>
                </a:solidFill>
                <a:latin typeface="ＭＳ Ｐゴシック" charset="-128"/>
                <a:ea typeface="ＭＳ Ｐゴシック" charset="-128"/>
              </a:rPr>
              <a:t>　　　だ</a:t>
            </a:r>
            <a:r>
              <a:rPr lang="ja-JP" altLang="en-US" sz="1400" dirty="0">
                <a:solidFill>
                  <a:srgbClr val="000000"/>
                </a:solidFill>
                <a:latin typeface="ＭＳ Ｐゴシック" charset="-128"/>
                <a:ea typeface="ＭＳ Ｐゴシック" charset="-128"/>
              </a:rPr>
              <a:t>」というよう</a:t>
            </a:r>
            <a:r>
              <a:rPr lang="ja-JP" altLang="en-US" sz="1400" dirty="0" smtClean="0">
                <a:solidFill>
                  <a:srgbClr val="000000"/>
                </a:solidFill>
                <a:latin typeface="ＭＳ Ｐゴシック" charset="-128"/>
                <a:ea typeface="ＭＳ Ｐゴシック" charset="-128"/>
              </a:rPr>
              <a:t>な安心感</a:t>
            </a:r>
            <a:r>
              <a:rPr lang="ja-JP" altLang="en-US" sz="1400" dirty="0">
                <a:solidFill>
                  <a:srgbClr val="000000"/>
                </a:solidFill>
                <a:latin typeface="ＭＳ Ｐゴシック" charset="-128"/>
                <a:ea typeface="ＭＳ Ｐゴシック" charset="-128"/>
              </a:rPr>
              <a:t>を得られる情報が欲しい</a:t>
            </a:r>
            <a:r>
              <a:rPr lang="ja-JP" altLang="en-US" sz="1400" dirty="0" smtClean="0">
                <a:solidFill>
                  <a:srgbClr val="000000"/>
                </a:solidFill>
                <a:latin typeface="ＭＳ Ｐゴシック" charset="-128"/>
                <a:ea typeface="ＭＳ Ｐゴシック" charset="-128"/>
              </a:rPr>
              <a:t>。</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defRPr/>
            </a:pPr>
            <a:endParaRPr lang="ja-JP" altLang="en-US" sz="1400" dirty="0">
              <a:solidFill>
                <a:srgbClr val="000000"/>
              </a:solidFill>
              <a:latin typeface="ＭＳ Ｐゴシック" charset="-128"/>
              <a:ea typeface="ＭＳ Ｐゴシック" charset="-128"/>
            </a:endParaRPr>
          </a:p>
          <a:p>
            <a:pPr marL="0" lvl="0" indent="0" fontAlgn="base">
              <a:spcBef>
                <a:spcPct val="0"/>
              </a:spcBef>
              <a:spcAft>
                <a:spcPct val="0"/>
              </a:spcAft>
              <a:buNone/>
              <a:defRPr/>
            </a:pPr>
            <a:r>
              <a:rPr lang="ja-JP" altLang="en-US" sz="1400" dirty="0">
                <a:solidFill>
                  <a:srgbClr val="00206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いざ、気になっている銘柄を購入しようと考えているとき</a:t>
            </a:r>
            <a:r>
              <a:rPr lang="en-US" altLang="ja-JP" sz="1400" dirty="0">
                <a:solidFill>
                  <a:srgbClr val="00000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クリックを押す前の瞬間</a:t>
            </a:r>
            <a:r>
              <a:rPr lang="en-US" altLang="ja-JP" sz="1400" dirty="0">
                <a:solidFill>
                  <a:srgbClr val="00000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が一番不安になり、迷うことが多い。 </a:t>
            </a:r>
            <a:r>
              <a:rPr lang="ja-JP" altLang="en-US" sz="1400" b="1" dirty="0">
                <a:solidFill>
                  <a:srgbClr val="FF000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 </a:t>
            </a:r>
            <a:r>
              <a:rPr lang="ja-JP" altLang="en-US" sz="1400" dirty="0" smtClean="0">
                <a:solidFill>
                  <a:srgbClr val="000000"/>
                </a:solidFill>
                <a:latin typeface="ＭＳ Ｐゴシック" charset="-128"/>
                <a:ea typeface="ＭＳ Ｐゴシック" charset="-128"/>
              </a:rPr>
              <a:t>推奨</a:t>
            </a:r>
            <a:r>
              <a:rPr lang="ja-JP" altLang="en-US" sz="1400" dirty="0">
                <a:solidFill>
                  <a:srgbClr val="000000"/>
                </a:solidFill>
                <a:latin typeface="ＭＳ Ｐゴシック" charset="-128"/>
                <a:ea typeface="ＭＳ Ｐゴシック" charset="-128"/>
              </a:rPr>
              <a:t>銘柄として多くの専門家が予測してある情報よりも、リアルタイムで更新（ランキング等）されている（賛同者が多い</a:t>
            </a:r>
            <a:r>
              <a:rPr lang="ja-JP" altLang="en-US" sz="1400" dirty="0" smtClean="0">
                <a:solidFill>
                  <a:srgbClr val="000000"/>
                </a:solidFill>
                <a:latin typeface="ＭＳ Ｐゴシック" charset="-128"/>
                <a:ea typeface="ＭＳ Ｐゴシック" charset="-128"/>
              </a:rPr>
              <a:t>という</a:t>
            </a:r>
            <a:r>
              <a:rPr lang="ja-JP" altLang="en-US" sz="1400" dirty="0">
                <a:solidFill>
                  <a:srgbClr val="000000"/>
                </a:solidFill>
                <a:latin typeface="ＭＳ Ｐゴシック" charset="-128"/>
                <a:ea typeface="ＭＳ Ｐゴシック" charset="-128"/>
              </a:rPr>
              <a:t>）情報のほうが、「購入してみよう」と背中をもう一押ししてくれる。</a:t>
            </a:r>
          </a:p>
          <a:p>
            <a:pPr marL="0" lvl="0" indent="0" fontAlgn="base">
              <a:spcBef>
                <a:spcPct val="0"/>
              </a:spcBef>
              <a:spcAft>
                <a:spcPct val="0"/>
              </a:spcAft>
              <a:buNone/>
              <a:defRPr/>
            </a:pPr>
            <a:endParaRPr lang="en-US" altLang="ja-JP" sz="1400" dirty="0" smtClean="0">
              <a:solidFill>
                <a:srgbClr val="002060"/>
              </a:solidFill>
              <a:latin typeface="ＭＳ Ｐゴシック" charset="-128"/>
              <a:ea typeface="ＭＳ Ｐゴシック" charset="-128"/>
            </a:endParaRPr>
          </a:p>
          <a:p>
            <a:pPr marL="0" lvl="0" indent="0" fontAlgn="base">
              <a:spcBef>
                <a:spcPct val="0"/>
              </a:spcBef>
              <a:spcAft>
                <a:spcPct val="0"/>
              </a:spcAft>
              <a:buNone/>
              <a:defRPr/>
            </a:pPr>
            <a:r>
              <a:rPr lang="ja-JP" altLang="en-US" sz="1400" dirty="0" smtClean="0">
                <a:solidFill>
                  <a:srgbClr val="00206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デイトレードのような超短期トレードをする際は</a:t>
            </a:r>
            <a:r>
              <a:rPr lang="ja-JP" altLang="en-US" sz="1400" dirty="0" smtClean="0">
                <a:solidFill>
                  <a:srgbClr val="00000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日</a:t>
            </a:r>
            <a:r>
              <a:rPr lang="ja-JP" altLang="en-US" sz="1400" dirty="0" smtClean="0">
                <a:solidFill>
                  <a:srgbClr val="000000"/>
                </a:solidFill>
                <a:latin typeface="ＭＳ Ｐゴシック" charset="-128"/>
                <a:ea typeface="ＭＳ Ｐゴシック" charset="-128"/>
              </a:rPr>
              <a:t>中</a:t>
            </a:r>
            <a:r>
              <a:rPr lang="ja-JP" altLang="en-US" sz="1400" dirty="0">
                <a:solidFill>
                  <a:srgbClr val="000000"/>
                </a:solidFill>
                <a:latin typeface="ＭＳ Ｐゴシック" charset="-128"/>
                <a:ea typeface="ＭＳ Ｐゴシック" charset="-128"/>
              </a:rPr>
              <a:t>で売買するタイミングが計りにくい為、リアルタイムで参考に</a:t>
            </a:r>
            <a:r>
              <a:rPr lang="ja-JP" altLang="en-US" sz="1400" dirty="0" smtClean="0">
                <a:solidFill>
                  <a:srgbClr val="000000"/>
                </a:solidFill>
                <a:latin typeface="ＭＳ Ｐゴシック" charset="-128"/>
                <a:ea typeface="ＭＳ Ｐゴシック" charset="-128"/>
              </a:rPr>
              <a:t>なる情報</a:t>
            </a:r>
            <a:r>
              <a:rPr lang="ja-JP" altLang="en-US" sz="1400" dirty="0">
                <a:solidFill>
                  <a:srgbClr val="000000"/>
                </a:solidFill>
                <a:latin typeface="ＭＳ Ｐゴシック" charset="-128"/>
                <a:ea typeface="ＭＳ Ｐゴシック" charset="-128"/>
              </a:rPr>
              <a:t>が欲しい。</a:t>
            </a:r>
            <a:r>
              <a:rPr lang="ja-JP" altLang="en-US" sz="1400" b="1" dirty="0">
                <a:solidFill>
                  <a:srgbClr val="FF0000"/>
                </a:solidFill>
                <a:latin typeface="ＭＳ Ｐゴシック" charset="-128"/>
                <a:ea typeface="ＭＳ Ｐゴシック" charset="-128"/>
              </a:rPr>
              <a:t>  ⇒  </a:t>
            </a:r>
            <a:r>
              <a:rPr lang="ja-JP" altLang="en-US" sz="1400" dirty="0">
                <a:solidFill>
                  <a:srgbClr val="000000"/>
                </a:solidFill>
                <a:latin typeface="ＭＳ Ｐゴシック" charset="-128"/>
                <a:ea typeface="ＭＳ Ｐゴシック" charset="-128"/>
              </a:rPr>
              <a:t>リアルタイムで情報（ランキング等）を更新させる。</a:t>
            </a:r>
          </a:p>
          <a:p>
            <a:pPr marL="0" lvl="0" indent="0" fontAlgn="base">
              <a:spcBef>
                <a:spcPct val="0"/>
              </a:spcBef>
              <a:spcAft>
                <a:spcPct val="0"/>
              </a:spcAft>
              <a:buNone/>
              <a:defRPr/>
            </a:pPr>
            <a:endParaRPr lang="en-US" altLang="ja-JP" sz="1400" dirty="0" smtClean="0">
              <a:solidFill>
                <a:srgbClr val="002060"/>
              </a:solidFill>
              <a:latin typeface="ＭＳ Ｐゴシック" charset="-128"/>
              <a:ea typeface="ＭＳ Ｐゴシック" charset="-128"/>
            </a:endParaRPr>
          </a:p>
          <a:p>
            <a:pPr marL="0" lvl="0" indent="0" fontAlgn="base">
              <a:spcBef>
                <a:spcPct val="0"/>
              </a:spcBef>
              <a:spcAft>
                <a:spcPct val="0"/>
              </a:spcAft>
              <a:buNone/>
              <a:defRPr/>
            </a:pPr>
            <a:r>
              <a:rPr lang="ja-JP" altLang="en-US" sz="1400" dirty="0" smtClean="0">
                <a:solidFill>
                  <a:srgbClr val="002060"/>
                </a:solidFill>
                <a:latin typeface="ＭＳ Ｐゴシック" charset="-128"/>
                <a:ea typeface="ＭＳ Ｐゴシック" charset="-128"/>
              </a:rPr>
              <a:t>・</a:t>
            </a:r>
            <a:r>
              <a:rPr lang="ja-JP" altLang="en-US" sz="1400" dirty="0">
                <a:solidFill>
                  <a:srgbClr val="000000"/>
                </a:solidFill>
                <a:latin typeface="ＭＳ Ｐゴシック" charset="-128"/>
                <a:ea typeface="ＭＳ Ｐゴシック" charset="-128"/>
              </a:rPr>
              <a:t>購入した銘柄には、値が上昇してほしいと思うのが常である。しかし、応援の方法や機会（会社の製品や商品等を購入</a:t>
            </a:r>
            <a:r>
              <a:rPr lang="ja-JP" altLang="en-US" sz="1400" dirty="0" smtClean="0">
                <a:solidFill>
                  <a:srgbClr val="000000"/>
                </a:solidFill>
                <a:latin typeface="ＭＳ Ｐゴシック" charset="-128"/>
                <a:ea typeface="ＭＳ Ｐゴシック" charset="-128"/>
              </a:rPr>
              <a:t>する</a:t>
            </a:r>
            <a:r>
              <a:rPr lang="ja-JP" altLang="en-US" sz="1400" dirty="0">
                <a:solidFill>
                  <a:srgbClr val="000000"/>
                </a:solidFill>
                <a:latin typeface="ＭＳ Ｐゴシック" charset="-128"/>
                <a:ea typeface="ＭＳ Ｐゴシック" charset="-128"/>
              </a:rPr>
              <a:t>以外）がなかなか見当たらない。 </a:t>
            </a:r>
            <a:r>
              <a:rPr lang="ja-JP" altLang="en-US" sz="1400" b="1" dirty="0">
                <a:solidFill>
                  <a:srgbClr val="FF0000"/>
                </a:solidFill>
                <a:latin typeface="ＭＳ Ｐゴシック" charset="-128"/>
                <a:ea typeface="ＭＳ Ｐゴシック" charset="-128"/>
              </a:rPr>
              <a:t>⇒ </a:t>
            </a:r>
            <a:r>
              <a:rPr lang="ja-JP" altLang="en-US" sz="1400" dirty="0">
                <a:solidFill>
                  <a:srgbClr val="000000"/>
                </a:solidFill>
                <a:latin typeface="ＭＳ Ｐゴシック" charset="-128"/>
                <a:ea typeface="ＭＳ Ｐゴシック" charset="-128"/>
              </a:rPr>
              <a:t>気軽に応援できるサイトがあれば、毎日会社を応援（値が上昇してほしい）する</a:t>
            </a:r>
            <a:r>
              <a:rPr lang="ja-JP" altLang="en-US" sz="1400" dirty="0" smtClean="0">
                <a:solidFill>
                  <a:srgbClr val="000000"/>
                </a:solidFill>
                <a:latin typeface="ＭＳ Ｐゴシック" charset="-128"/>
                <a:ea typeface="ＭＳ Ｐゴシック" charset="-128"/>
              </a:rPr>
              <a:t>ように</a:t>
            </a:r>
            <a:r>
              <a:rPr lang="ja-JP" altLang="en-US" sz="1400" dirty="0">
                <a:solidFill>
                  <a:srgbClr val="000000"/>
                </a:solidFill>
                <a:latin typeface="ＭＳ Ｐゴシック" charset="-128"/>
                <a:ea typeface="ＭＳ Ｐゴシック" charset="-128"/>
              </a:rPr>
              <a:t>なり</a:t>
            </a:r>
            <a:r>
              <a:rPr lang="en-US" altLang="ja-JP" sz="1400" dirty="0">
                <a:solidFill>
                  <a:srgbClr val="000000"/>
                </a:solidFill>
                <a:latin typeface="ＭＳ Ｐゴシック" charset="-128"/>
                <a:ea typeface="ＭＳ Ｐゴシック" charset="-128"/>
              </a:rPr>
              <a:t>,</a:t>
            </a:r>
            <a:r>
              <a:rPr lang="ja-JP" altLang="en-US" sz="1400" dirty="0" smtClean="0">
                <a:solidFill>
                  <a:srgbClr val="000000"/>
                </a:solidFill>
                <a:latin typeface="ＭＳ Ｐゴシック" charset="-128"/>
                <a:ea typeface="ＭＳ Ｐゴシック" charset="-128"/>
              </a:rPr>
              <a:t>ユーザーも増えて情報</a:t>
            </a:r>
            <a:r>
              <a:rPr lang="ja-JP" altLang="en-US" sz="1400" dirty="0">
                <a:solidFill>
                  <a:srgbClr val="000000"/>
                </a:solidFill>
                <a:latin typeface="ＭＳ Ｐゴシック" charset="-128"/>
                <a:ea typeface="ＭＳ Ｐゴシック" charset="-128"/>
              </a:rPr>
              <a:t>の信頼性も高くなる</a:t>
            </a:r>
            <a:r>
              <a:rPr lang="ja-JP" altLang="en-US" sz="1400" dirty="0" smtClean="0">
                <a:solidFill>
                  <a:srgbClr val="000000"/>
                </a:solidFill>
                <a:latin typeface="ＭＳ Ｐゴシック" charset="-128"/>
                <a:ea typeface="ＭＳ Ｐゴシック" charset="-128"/>
              </a:rPr>
              <a:t>。</a:t>
            </a:r>
            <a:endParaRPr lang="en-US" altLang="ja-JP" sz="1400" dirty="0" smtClean="0">
              <a:solidFill>
                <a:srgbClr val="000000"/>
              </a:solidFill>
              <a:latin typeface="ＭＳ Ｐゴシック" charset="-128"/>
              <a:ea typeface="ＭＳ Ｐゴシック" charset="-128"/>
            </a:endParaRPr>
          </a:p>
          <a:p>
            <a:pPr marL="0" lvl="0" indent="0" fontAlgn="base">
              <a:spcBef>
                <a:spcPct val="0"/>
              </a:spcBef>
              <a:spcAft>
                <a:spcPct val="0"/>
              </a:spcAft>
              <a:buNone/>
              <a:defRPr/>
            </a:pPr>
            <a:endParaRPr lang="ja-JP" altLang="en-US" sz="1400" dirty="0" smtClean="0">
              <a:solidFill>
                <a:srgbClr val="000000"/>
              </a:solidFill>
              <a:latin typeface="ＭＳ Ｐゴシック" charset="-128"/>
              <a:ea typeface="ＭＳ Ｐゴシック" charset="-128"/>
            </a:endParaRPr>
          </a:p>
          <a:p>
            <a:pPr marL="0" lvl="0" indent="0">
              <a:buNone/>
            </a:pPr>
            <a:r>
              <a:rPr lang="ja-JP" altLang="en-US" sz="2200" b="1" dirty="0" smtClean="0">
                <a:solidFill>
                  <a:srgbClr val="002060"/>
                </a:solidFill>
                <a:effectLst>
                  <a:outerShdw blurRad="38100" dist="38100" dir="2700000" algn="tl">
                    <a:srgbClr val="C0C0C0"/>
                  </a:outerShdw>
                </a:effectLst>
                <a:latin typeface="ＭＳ Ｐゴシック" charset="-128"/>
                <a:ea typeface="ＭＳ Ｐゴシック" charset="-128"/>
              </a:rPr>
              <a:t>　　「</a:t>
            </a:r>
            <a:r>
              <a:rPr lang="ja-JP" altLang="en-US" sz="2200" b="1" dirty="0">
                <a:solidFill>
                  <a:srgbClr val="002060"/>
                </a:solidFill>
                <a:effectLst>
                  <a:outerShdw blurRad="38100" dist="38100" dir="2700000" algn="tl">
                    <a:srgbClr val="C0C0C0"/>
                  </a:outerShdw>
                </a:effectLst>
                <a:latin typeface="ＭＳ Ｐゴシック" charset="-128"/>
                <a:ea typeface="ＭＳ Ｐゴシック" charset="-128"/>
              </a:rPr>
              <a:t>課題・問題」</a:t>
            </a:r>
            <a:r>
              <a:rPr lang="ja-JP" altLang="en-US" sz="2200" b="1" dirty="0">
                <a:solidFill>
                  <a:srgbClr val="FF0000"/>
                </a:solidFill>
                <a:latin typeface="ＭＳ Ｐゴシック" charset="-128"/>
                <a:ea typeface="ＭＳ Ｐゴシック" charset="-128"/>
              </a:rPr>
              <a:t>　⇒　</a:t>
            </a:r>
            <a:r>
              <a:rPr lang="ja-JP" altLang="en-US" sz="2200" b="1" dirty="0">
                <a:solidFill>
                  <a:srgbClr val="002060"/>
                </a:solidFill>
                <a:effectLst>
                  <a:outerShdw blurRad="38100" dist="38100" dir="2700000" algn="tl">
                    <a:srgbClr val="C0C0C0"/>
                  </a:outerShdw>
                </a:effectLst>
                <a:latin typeface="ＭＳ Ｐゴシック" charset="-128"/>
                <a:ea typeface="ＭＳ Ｐゴシック" charset="-128"/>
              </a:rPr>
              <a:t>「改善・解決」           </a:t>
            </a:r>
            <a:r>
              <a:rPr lang="ja-JP" altLang="en-US" sz="2200" b="1" dirty="0" smtClean="0">
                <a:solidFill>
                  <a:srgbClr val="002060"/>
                </a:solidFill>
                <a:effectLst>
                  <a:outerShdw blurRad="38100" dist="38100" dir="2700000" algn="tl">
                    <a:srgbClr val="C0C0C0"/>
                  </a:outerShdw>
                </a:effectLst>
                <a:latin typeface="ＭＳ Ｐゴシック" charset="-128"/>
                <a:ea typeface="ＭＳ Ｐゴシック" charset="-128"/>
              </a:rPr>
              <a:t>    </a:t>
            </a:r>
            <a:r>
              <a:rPr lang="ja-JP" altLang="en-US" sz="2200" b="1" i="1" dirty="0">
                <a:solidFill>
                  <a:srgbClr val="FF0000"/>
                </a:solidFill>
                <a:effectLst>
                  <a:outerShdw blurRad="38100" dist="38100" dir="2700000" algn="tl">
                    <a:srgbClr val="C0C0C0"/>
                  </a:outerShdw>
                </a:effectLst>
                <a:latin typeface="HG創英角ﾎﾟｯﾌﾟ体" pitchFamily="49" charset="-128"/>
                <a:ea typeface="HG創英角ﾎﾟｯﾌﾟ体" pitchFamily="49" charset="-128"/>
              </a:rPr>
              <a:t>新サービス</a:t>
            </a:r>
            <a:r>
              <a:rPr lang="en-US" altLang="ja-JP" sz="2200" b="1" i="1" dirty="0">
                <a:solidFill>
                  <a:srgbClr val="FF0000"/>
                </a:solidFill>
                <a:effectLst>
                  <a:outerShdw blurRad="38100" dist="38100" dir="2700000" algn="tl">
                    <a:srgbClr val="C0C0C0"/>
                  </a:outerShdw>
                </a:effectLst>
                <a:latin typeface="HG創英角ﾎﾟｯﾌﾟ体" pitchFamily="49" charset="-128"/>
                <a:ea typeface="HG創英角ﾎﾟｯﾌﾟ体" pitchFamily="49" charset="-128"/>
              </a:rPr>
              <a:t>!!</a:t>
            </a:r>
          </a:p>
          <a:p>
            <a:pPr marL="0" indent="0">
              <a:buNone/>
            </a:pPr>
            <a:endParaRPr kumimoji="1" lang="ja-JP" altLang="en-US" dirty="0"/>
          </a:p>
        </p:txBody>
      </p:sp>
      <p:pic>
        <p:nvPicPr>
          <p:cNvPr id="4" name="Picture 4" descr="C:\Users\平井優次\AppData\Local\Microsoft\Windows\Temporary Internet Files\Content.IE5\L08K32FH\MC9000786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5261556"/>
            <a:ext cx="50405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465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94122"/>
          </a:xfrm>
        </p:spPr>
        <p:txBody>
          <a:bodyPr/>
          <a:lstStyle/>
          <a:p>
            <a:pPr>
              <a:defRPr/>
            </a:pPr>
            <a:r>
              <a:rPr lang="ja-JP" altLang="en-US" sz="4000" b="1" dirty="0" smtClean="0"/>
              <a:t>＜サービス</a:t>
            </a:r>
            <a:r>
              <a:rPr lang="ja-JP" altLang="en-US" sz="4000" b="1" dirty="0"/>
              <a:t>の内容＞</a:t>
            </a:r>
            <a:r>
              <a:rPr lang="ja-JP" altLang="en-US" sz="2800" b="1" dirty="0"/>
              <a:t>①</a:t>
            </a:r>
          </a:p>
        </p:txBody>
      </p:sp>
      <p:sp>
        <p:nvSpPr>
          <p:cNvPr id="3" name="コンテンツ プレースホルダー 2"/>
          <p:cNvSpPr>
            <a:spLocks noGrp="1"/>
          </p:cNvSpPr>
          <p:nvPr>
            <p:ph idx="1"/>
          </p:nvPr>
        </p:nvSpPr>
        <p:spPr>
          <a:xfrm>
            <a:off x="457200" y="1600200"/>
            <a:ext cx="8229600" cy="4997152"/>
          </a:xfrm>
        </p:spPr>
        <p:txBody>
          <a:bodyPr>
            <a:normAutofit fontScale="47500" lnSpcReduction="20000"/>
          </a:bodyPr>
          <a:lstStyle/>
          <a:p>
            <a:pPr>
              <a:spcBef>
                <a:spcPct val="0"/>
              </a:spcBef>
              <a:buNone/>
              <a:defRPr/>
            </a:pPr>
            <a:r>
              <a:rPr lang="en-US" altLang="ja-JP" sz="8000" b="1" u="sng" dirty="0">
                <a:solidFill>
                  <a:srgbClr val="7030A0"/>
                </a:solidFill>
                <a:effectLst>
                  <a:outerShdw blurRad="38100" dist="38100" dir="2700000" algn="tl">
                    <a:srgbClr val="C0C0C0"/>
                  </a:outerShdw>
                </a:effectLst>
              </a:rPr>
              <a:t>PUSH</a:t>
            </a:r>
            <a:r>
              <a:rPr lang="ja-JP" altLang="en-US" sz="4500" u="sng" dirty="0"/>
              <a:t>機能</a:t>
            </a:r>
            <a:r>
              <a:rPr lang="ja-JP" altLang="en-US" sz="3500" b="1" dirty="0">
                <a:solidFill>
                  <a:srgbClr val="7030A0"/>
                </a:solidFill>
              </a:rPr>
              <a:t>（会社応援</a:t>
            </a:r>
            <a:r>
              <a:rPr lang="en-US" altLang="ja-JP" sz="3500" b="1" dirty="0">
                <a:solidFill>
                  <a:srgbClr val="7030A0"/>
                </a:solidFill>
              </a:rPr>
              <a:t>!!</a:t>
            </a:r>
            <a:r>
              <a:rPr lang="ja-JP" altLang="en-US" sz="3500" b="1" dirty="0">
                <a:solidFill>
                  <a:srgbClr val="7030A0"/>
                </a:solidFill>
              </a:rPr>
              <a:t>　一押し銘柄</a:t>
            </a:r>
            <a:r>
              <a:rPr lang="en-US" altLang="ja-JP" sz="3500" b="1" dirty="0">
                <a:solidFill>
                  <a:srgbClr val="7030A0"/>
                </a:solidFill>
              </a:rPr>
              <a:t>!!</a:t>
            </a:r>
            <a:r>
              <a:rPr lang="ja-JP" altLang="en-US" sz="3500" b="1" dirty="0">
                <a:solidFill>
                  <a:srgbClr val="7030A0"/>
                </a:solidFill>
              </a:rPr>
              <a:t>）</a:t>
            </a:r>
            <a:endParaRPr lang="en-US" altLang="ja-JP" sz="3500" b="1" dirty="0">
              <a:solidFill>
                <a:srgbClr val="7030A0"/>
              </a:solidFill>
            </a:endParaRPr>
          </a:p>
          <a:p>
            <a:pPr>
              <a:spcBef>
                <a:spcPct val="0"/>
              </a:spcBef>
              <a:buNone/>
              <a:defRPr/>
            </a:pPr>
            <a:endParaRPr lang="ja-JP" altLang="en-US" b="1" dirty="0"/>
          </a:p>
          <a:p>
            <a:pPr>
              <a:buFont typeface="Wingdings" pitchFamily="2" charset="2"/>
              <a:buNone/>
              <a:defRPr/>
            </a:pPr>
            <a:r>
              <a:rPr lang="ja-JP" altLang="ja-JP" sz="4000" b="1" u="sng" dirty="0"/>
              <a:t>リアルタイム統計表、ランキング式（ＡＭ</a:t>
            </a:r>
            <a:r>
              <a:rPr lang="en-US" altLang="ja-JP" sz="4000" b="1" u="sng" dirty="0"/>
              <a:t>8.30</a:t>
            </a:r>
            <a:r>
              <a:rPr lang="ja-JP" altLang="ja-JP" sz="4000" b="1" u="sng" dirty="0"/>
              <a:t>～ＰＭ</a:t>
            </a:r>
            <a:r>
              <a:rPr lang="en-US" altLang="ja-JP" sz="4000" b="1" u="sng" dirty="0"/>
              <a:t>15.00</a:t>
            </a:r>
            <a:r>
              <a:rPr lang="ja-JP" altLang="ja-JP" sz="4000" b="1" u="sng" dirty="0"/>
              <a:t>）について</a:t>
            </a:r>
            <a:endParaRPr lang="ja-JP" altLang="ja-JP" sz="4000" dirty="0"/>
          </a:p>
          <a:p>
            <a:pPr>
              <a:buFont typeface="Wingdings" pitchFamily="2" charset="2"/>
              <a:buNone/>
              <a:defRPr/>
            </a:pPr>
            <a:endParaRPr lang="en-US" altLang="ja-JP" sz="3600" b="1" dirty="0" smtClean="0"/>
          </a:p>
          <a:p>
            <a:pPr>
              <a:buFont typeface="Wingdings" pitchFamily="2" charset="2"/>
              <a:buNone/>
              <a:defRPr/>
            </a:pPr>
            <a:r>
              <a:rPr lang="ja-JP" altLang="ja-JP" sz="4000" b="1" dirty="0" smtClean="0">
                <a:solidFill>
                  <a:srgbClr val="FF0000"/>
                </a:solidFill>
              </a:rPr>
              <a:t>＊</a:t>
            </a:r>
            <a:r>
              <a:rPr lang="ja-JP" altLang="ja-JP" sz="4000" b="1" i="1" dirty="0">
                <a:solidFill>
                  <a:srgbClr val="FF0000"/>
                </a:solidFill>
                <a:effectLst>
                  <a:outerShdw blurRad="38100" dist="38100" dir="2700000" algn="tl">
                    <a:srgbClr val="000000">
                      <a:alpha val="43137"/>
                    </a:srgbClr>
                  </a:outerShdw>
                </a:effectLst>
              </a:rPr>
              <a:t>表は</a:t>
            </a:r>
            <a:r>
              <a:rPr lang="ja-JP" altLang="ja-JP" sz="4000" b="1" i="1" dirty="0" smtClean="0">
                <a:solidFill>
                  <a:srgbClr val="FF0000"/>
                </a:solidFill>
                <a:effectLst>
                  <a:outerShdw blurRad="38100" dist="38100" dir="2700000" algn="tl">
                    <a:srgbClr val="000000">
                      <a:alpha val="43137"/>
                    </a:srgbClr>
                  </a:outerShdw>
                </a:effectLst>
              </a:rPr>
              <a:t>、</a:t>
            </a:r>
            <a:r>
              <a:rPr lang="ja-JP" altLang="en-US" sz="4000" b="1" i="1" dirty="0">
                <a:solidFill>
                  <a:srgbClr val="FF0000"/>
                </a:solidFill>
                <a:effectLst>
                  <a:outerShdw blurRad="38100" dist="38100" dir="2700000" algn="tl">
                    <a:srgbClr val="000000">
                      <a:alpha val="43137"/>
                    </a:srgbClr>
                  </a:outerShdw>
                </a:effectLst>
              </a:rPr>
              <a:t>次の</a:t>
            </a:r>
            <a:r>
              <a:rPr lang="ja-JP" altLang="en-US" sz="4000" b="1" i="1" dirty="0" smtClean="0">
                <a:solidFill>
                  <a:srgbClr val="FF0000"/>
                </a:solidFill>
                <a:effectLst>
                  <a:outerShdw blurRad="38100" dist="38100" dir="2700000" algn="tl">
                    <a:srgbClr val="000000">
                      <a:alpha val="43137"/>
                    </a:srgbClr>
                  </a:outerShdw>
                </a:effectLst>
              </a:rPr>
              <a:t>ページを</a:t>
            </a:r>
            <a:r>
              <a:rPr lang="ja-JP" altLang="ja-JP" sz="4000" b="1" i="1" dirty="0" smtClean="0">
                <a:solidFill>
                  <a:srgbClr val="FF0000"/>
                </a:solidFill>
                <a:effectLst>
                  <a:outerShdw blurRad="38100" dist="38100" dir="2700000" algn="tl">
                    <a:srgbClr val="000000">
                      <a:alpha val="43137"/>
                    </a:srgbClr>
                  </a:outerShdw>
                </a:effectLst>
              </a:rPr>
              <a:t>参照</a:t>
            </a:r>
            <a:endParaRPr lang="en-US" altLang="ja-JP" sz="4000" b="1" i="1" dirty="0" smtClean="0">
              <a:solidFill>
                <a:srgbClr val="FF0000"/>
              </a:solidFill>
              <a:effectLst>
                <a:outerShdw blurRad="38100" dist="38100" dir="2700000" algn="tl">
                  <a:srgbClr val="000000">
                    <a:alpha val="43137"/>
                  </a:srgbClr>
                </a:outerShdw>
              </a:effectLst>
            </a:endParaRPr>
          </a:p>
          <a:p>
            <a:pPr>
              <a:buFont typeface="Wingdings" pitchFamily="2" charset="2"/>
              <a:buNone/>
              <a:defRPr/>
            </a:pPr>
            <a:endParaRPr lang="ja-JP" altLang="ja-JP" sz="3600" dirty="0"/>
          </a:p>
          <a:p>
            <a:pPr>
              <a:buFont typeface="Wingdings" pitchFamily="2" charset="2"/>
              <a:buNone/>
              <a:defRPr/>
            </a:pPr>
            <a:r>
              <a:rPr lang="ja-JP" altLang="ja-JP" sz="3600" i="1" dirty="0">
                <a:solidFill>
                  <a:srgbClr val="FF0000"/>
                </a:solidFill>
                <a:effectLst>
                  <a:outerShdw blurRad="38100" dist="38100" dir="2700000" algn="tl">
                    <a:srgbClr val="C0C0C0"/>
                  </a:outerShdw>
                </a:effectLst>
              </a:rPr>
              <a:t>表</a:t>
            </a:r>
            <a:r>
              <a:rPr lang="en-US" altLang="ja-JP" sz="3600" i="1" dirty="0">
                <a:solidFill>
                  <a:srgbClr val="FF0000"/>
                </a:solidFill>
                <a:effectLst>
                  <a:outerShdw blurRad="38100" dist="38100" dir="2700000" algn="tl">
                    <a:srgbClr val="C0C0C0"/>
                  </a:outerShdw>
                </a:effectLst>
              </a:rPr>
              <a:t>1 </a:t>
            </a:r>
            <a:r>
              <a:rPr lang="ja-JP" altLang="ja-JP" dirty="0" smtClean="0"/>
              <a:t>・</a:t>
            </a:r>
            <a:r>
              <a:rPr lang="ja-JP" altLang="en-US" dirty="0" smtClean="0"/>
              <a:t>東京</a:t>
            </a:r>
            <a:r>
              <a:rPr lang="ja-JP" altLang="en-US" dirty="0"/>
              <a:t>証券</a:t>
            </a:r>
            <a:r>
              <a:rPr lang="ja-JP" altLang="en-US" dirty="0" smtClean="0"/>
              <a:t>取引所の通常取引時間は、</a:t>
            </a:r>
            <a:r>
              <a:rPr lang="en-US" altLang="ja-JP" dirty="0" smtClean="0"/>
              <a:t>9</a:t>
            </a:r>
            <a:r>
              <a:rPr lang="ja-JP" altLang="en-US" dirty="0" smtClean="0"/>
              <a:t>時から</a:t>
            </a:r>
            <a:r>
              <a:rPr lang="en-US" altLang="ja-JP" dirty="0" smtClean="0"/>
              <a:t>15</a:t>
            </a:r>
            <a:r>
              <a:rPr lang="ja-JP" altLang="en-US" dirty="0" smtClean="0"/>
              <a:t>時まで</a:t>
            </a:r>
            <a:r>
              <a:rPr lang="ja-JP" altLang="en-US" dirty="0" smtClean="0"/>
              <a:t>行われる</a:t>
            </a:r>
            <a:r>
              <a:rPr lang="ja-JP" altLang="en-US" dirty="0" smtClean="0"/>
              <a:t>ため、前場の始まる</a:t>
            </a:r>
            <a:r>
              <a:rPr lang="en-US" altLang="ja-JP" dirty="0" smtClean="0"/>
              <a:t>30</a:t>
            </a:r>
            <a:r>
              <a:rPr lang="ja-JP" altLang="en-US" dirty="0" smtClean="0"/>
              <a:t>分前</a:t>
            </a:r>
            <a:r>
              <a:rPr lang="ja-JP" altLang="en-US" dirty="0"/>
              <a:t>の</a:t>
            </a:r>
            <a:r>
              <a:rPr lang="en-US" altLang="ja-JP" dirty="0" smtClean="0"/>
              <a:t>8</a:t>
            </a:r>
            <a:r>
              <a:rPr lang="ja-JP" altLang="ja-JP" dirty="0" smtClean="0"/>
              <a:t>時半</a:t>
            </a:r>
            <a:r>
              <a:rPr lang="ja-JP" altLang="en-US" dirty="0"/>
              <a:t>から</a:t>
            </a:r>
            <a:r>
              <a:rPr lang="en-US" altLang="ja-JP" dirty="0" smtClean="0"/>
              <a:t>15</a:t>
            </a:r>
            <a:r>
              <a:rPr lang="ja-JP" altLang="ja-JP" dirty="0"/>
              <a:t>時</a:t>
            </a:r>
            <a:r>
              <a:rPr lang="ja-JP" altLang="ja-JP" dirty="0" smtClean="0"/>
              <a:t>までリアルタイム</a:t>
            </a:r>
            <a:r>
              <a:rPr lang="ja-JP" altLang="en-US" dirty="0" smtClean="0"/>
              <a:t>で</a:t>
            </a:r>
            <a:r>
              <a:rPr lang="en-US" altLang="ja-JP" dirty="0" smtClean="0"/>
              <a:t>PUSH</a:t>
            </a:r>
            <a:r>
              <a:rPr lang="ja-JP" altLang="en-US" dirty="0" smtClean="0"/>
              <a:t>数の多い銘柄</a:t>
            </a:r>
            <a:r>
              <a:rPr lang="ja-JP" altLang="en-US" dirty="0"/>
              <a:t>順</a:t>
            </a:r>
            <a:r>
              <a:rPr lang="ja-JP" altLang="en-US" dirty="0" smtClean="0"/>
              <a:t>にランキング付する。</a:t>
            </a:r>
            <a:r>
              <a:rPr lang="ja-JP" altLang="ja-JP" dirty="0" smtClean="0"/>
              <a:t>順位</a:t>
            </a:r>
            <a:r>
              <a:rPr lang="ja-JP" altLang="ja-JP" dirty="0"/>
              <a:t>、銘柄</a:t>
            </a:r>
            <a:r>
              <a:rPr lang="ja-JP" altLang="ja-JP" dirty="0" smtClean="0"/>
              <a:t>、</a:t>
            </a:r>
            <a:r>
              <a:rPr lang="ja-JP" altLang="en-US" dirty="0" smtClean="0"/>
              <a:t>現在値</a:t>
            </a:r>
            <a:r>
              <a:rPr lang="ja-JP" altLang="ja-JP" dirty="0" smtClean="0"/>
              <a:t>、</a:t>
            </a:r>
            <a:r>
              <a:rPr lang="ja-JP" altLang="ja-JP" dirty="0"/>
              <a:t>前日比、PUSH</a:t>
            </a:r>
            <a:r>
              <a:rPr lang="ja-JP" altLang="ja-JP" dirty="0" smtClean="0"/>
              <a:t>総数</a:t>
            </a:r>
            <a:r>
              <a:rPr lang="ja-JP" altLang="en-US" dirty="0"/>
              <a:t>を</a:t>
            </a:r>
            <a:r>
              <a:rPr lang="ja-JP" altLang="ja-JP" dirty="0" smtClean="0"/>
              <a:t>記載</a:t>
            </a:r>
            <a:r>
              <a:rPr lang="ja-JP" altLang="en-US" dirty="0" smtClean="0"/>
              <a:t>した</a:t>
            </a:r>
            <a:r>
              <a:rPr lang="ja-JP" altLang="ja-JP" dirty="0" smtClean="0"/>
              <a:t>ランキング表</a:t>
            </a:r>
            <a:r>
              <a:rPr lang="ja-JP" altLang="ja-JP" dirty="0"/>
              <a:t>にする</a:t>
            </a:r>
            <a:r>
              <a:rPr lang="ja-JP" altLang="ja-JP" dirty="0" smtClean="0"/>
              <a:t>。</a:t>
            </a:r>
            <a:endParaRPr lang="ja-JP" altLang="ja-JP" dirty="0"/>
          </a:p>
          <a:p>
            <a:pPr>
              <a:buFont typeface="Wingdings" pitchFamily="2" charset="2"/>
              <a:buNone/>
              <a:defRPr/>
            </a:pPr>
            <a:r>
              <a:rPr lang="ja-JP" altLang="en-US" dirty="0"/>
              <a:t>　　　</a:t>
            </a:r>
            <a:r>
              <a:rPr lang="ja-JP" altLang="ja-JP" dirty="0" smtClean="0"/>
              <a:t>・</a:t>
            </a:r>
            <a:r>
              <a:rPr lang="ja-JP" altLang="en-US" dirty="0"/>
              <a:t>著名</a:t>
            </a:r>
            <a:r>
              <a:rPr lang="ja-JP" altLang="ja-JP" dirty="0" smtClean="0"/>
              <a:t>個人</a:t>
            </a:r>
            <a:r>
              <a:rPr lang="ja-JP" altLang="ja-JP" dirty="0"/>
              <a:t>投資家、市場関係者等にプレミアムPUSH（仮名）の権利を有し、使用してもらう。横棒グラフの一部の色を</a:t>
            </a:r>
            <a:r>
              <a:rPr lang="ja-JP" altLang="ja-JP" dirty="0" smtClean="0"/>
              <a:t>変えて</a:t>
            </a:r>
            <a:r>
              <a:rPr lang="ja-JP" altLang="ja-JP" dirty="0"/>
              <a:t>、プレミアム会員にのみ分かるように表記する</a:t>
            </a:r>
            <a:r>
              <a:rPr lang="ja-JP" altLang="ja-JP" dirty="0" smtClean="0"/>
              <a:t>。</a:t>
            </a:r>
            <a:endParaRPr lang="ja-JP" altLang="en-US" dirty="0" smtClean="0"/>
          </a:p>
          <a:p>
            <a:pPr>
              <a:buFont typeface="Wingdings" pitchFamily="2" charset="2"/>
              <a:buNone/>
              <a:defRPr/>
            </a:pPr>
            <a:r>
              <a:rPr lang="ja-JP" altLang="ja-JP" dirty="0"/>
              <a:t>　　　・サービスが海外に広がった場合</a:t>
            </a:r>
            <a:r>
              <a:rPr lang="ja-JP" altLang="ja-JP" dirty="0" smtClean="0"/>
              <a:t>、</a:t>
            </a:r>
            <a:r>
              <a:rPr lang="ja-JP" altLang="en-US" dirty="0" smtClean="0">
                <a:solidFill>
                  <a:srgbClr val="FF0000"/>
                </a:solidFill>
              </a:rPr>
              <a:t>＊</a:t>
            </a:r>
            <a:r>
              <a:rPr lang="ja-JP" altLang="ja-JP" u="sng" dirty="0" smtClean="0">
                <a:uFill>
                  <a:solidFill>
                    <a:srgbClr val="FF0000"/>
                  </a:solidFill>
                </a:uFill>
              </a:rPr>
              <a:t>外国人</a:t>
            </a:r>
            <a:r>
              <a:rPr lang="ja-JP" altLang="ja-JP" u="sng" dirty="0">
                <a:uFill>
                  <a:solidFill>
                    <a:srgbClr val="FF0000"/>
                  </a:solidFill>
                </a:uFill>
              </a:rPr>
              <a:t>投資家</a:t>
            </a:r>
            <a:r>
              <a:rPr lang="ja-JP" altLang="ja-JP" dirty="0"/>
              <a:t>のPUSH数もプレミアム会員のみが分かるように表記する</a:t>
            </a:r>
            <a:r>
              <a:rPr lang="ja-JP" altLang="ja-JP" dirty="0" smtClean="0"/>
              <a:t>。</a:t>
            </a:r>
            <a:endParaRPr lang="en-US" altLang="ja-JP" dirty="0" smtClean="0"/>
          </a:p>
          <a:p>
            <a:pPr>
              <a:buFont typeface="Wingdings" pitchFamily="2" charset="2"/>
              <a:buNone/>
              <a:defRPr/>
            </a:pPr>
            <a:r>
              <a:rPr lang="ja-JP" altLang="en-US" dirty="0" smtClean="0"/>
              <a:t>　</a:t>
            </a:r>
            <a:r>
              <a:rPr lang="ja-JP" altLang="en-US" dirty="0" smtClean="0">
                <a:solidFill>
                  <a:srgbClr val="FF0000"/>
                </a:solidFill>
              </a:rPr>
              <a:t>＊</a:t>
            </a:r>
            <a:r>
              <a:rPr lang="ja-JP" altLang="en-US" u="sng" dirty="0">
                <a:solidFill>
                  <a:srgbClr val="FF0000"/>
                </a:solidFill>
              </a:rPr>
              <a:t>現在の日本の株式市場では、最大の投資主体は外国人であり、外国人投資家の投資行動が株価に大きな影響を</a:t>
            </a:r>
            <a:r>
              <a:rPr lang="ja-JP" altLang="en-US" u="sng" dirty="0" smtClean="0">
                <a:solidFill>
                  <a:srgbClr val="FF0000"/>
                </a:solidFill>
              </a:rPr>
              <a:t>与えている</a:t>
            </a:r>
            <a:r>
              <a:rPr lang="ja-JP" altLang="en-US" u="sng" dirty="0">
                <a:solidFill>
                  <a:srgbClr val="FF0000"/>
                </a:solidFill>
              </a:rPr>
              <a:t>。</a:t>
            </a:r>
            <a:r>
              <a:rPr lang="ja-JP" altLang="en-US" u="sng" dirty="0" smtClean="0">
                <a:solidFill>
                  <a:srgbClr val="FF0000"/>
                </a:solidFill>
              </a:rPr>
              <a:t>外国人</a:t>
            </a:r>
            <a:r>
              <a:rPr lang="ja-JP" altLang="en-US" u="sng" dirty="0">
                <a:solidFill>
                  <a:srgbClr val="FF0000"/>
                </a:solidFill>
              </a:rPr>
              <a:t>投資家が大きく買えば株価は上がり、買わないと株価は一向に上がらないという、まさに外国人投資家頼み</a:t>
            </a:r>
            <a:r>
              <a:rPr lang="ja-JP" altLang="en-US" u="sng" dirty="0" smtClean="0">
                <a:solidFill>
                  <a:srgbClr val="FF0000"/>
                </a:solidFill>
              </a:rPr>
              <a:t>の市場なっている事実があるため有効な指標となる。</a:t>
            </a:r>
            <a:endParaRPr lang="ja-JP" altLang="ja-JP" u="sng" dirty="0"/>
          </a:p>
          <a:p>
            <a:pPr>
              <a:buFont typeface="Wingdings" pitchFamily="2" charset="2"/>
              <a:buNone/>
              <a:defRPr/>
            </a:pPr>
            <a:r>
              <a:rPr lang="ja-JP" altLang="ja-JP" sz="3600" i="1" dirty="0">
                <a:solidFill>
                  <a:srgbClr val="FF0000"/>
                </a:solidFill>
                <a:effectLst>
                  <a:outerShdw blurRad="38100" dist="38100" dir="2700000" algn="tl">
                    <a:srgbClr val="C0C0C0"/>
                  </a:outerShdw>
                </a:effectLst>
              </a:rPr>
              <a:t>表</a:t>
            </a:r>
            <a:r>
              <a:rPr lang="en-US" altLang="ja-JP" sz="3600" i="1" dirty="0">
                <a:solidFill>
                  <a:srgbClr val="FF0000"/>
                </a:solidFill>
                <a:effectLst>
                  <a:outerShdw blurRad="38100" dist="38100" dir="2700000" algn="tl">
                    <a:srgbClr val="C0C0C0"/>
                  </a:outerShdw>
                </a:effectLst>
              </a:rPr>
              <a:t>2</a:t>
            </a:r>
            <a:r>
              <a:rPr lang="en-US" altLang="ja-JP" sz="3600" i="1" dirty="0">
                <a:effectLst>
                  <a:outerShdw blurRad="38100" dist="38100" dir="2700000" algn="tl">
                    <a:srgbClr val="C0C0C0"/>
                  </a:outerShdw>
                </a:effectLst>
              </a:rPr>
              <a:t> </a:t>
            </a:r>
            <a:r>
              <a:rPr lang="ja-JP" altLang="ja-JP" dirty="0"/>
              <a:t>・寄付前、前場、後場、</a:t>
            </a:r>
            <a:r>
              <a:rPr lang="ja-JP" altLang="ja-JP" dirty="0" smtClean="0"/>
              <a:t>大引</a:t>
            </a:r>
            <a:r>
              <a:rPr lang="ja-JP" altLang="en-US" dirty="0" smtClean="0"/>
              <a:t>け後</a:t>
            </a:r>
            <a:r>
              <a:rPr lang="ja-JP" altLang="ja-JP" dirty="0" smtClean="0"/>
              <a:t>の</a:t>
            </a:r>
            <a:r>
              <a:rPr lang="en-US" altLang="ja-JP" dirty="0"/>
              <a:t>1</a:t>
            </a:r>
            <a:r>
              <a:rPr lang="ja-JP" altLang="ja-JP" dirty="0"/>
              <a:t>日</a:t>
            </a:r>
            <a:r>
              <a:rPr lang="en-US" altLang="ja-JP" dirty="0"/>
              <a:t>4</a:t>
            </a:r>
            <a:r>
              <a:rPr lang="ja-JP" altLang="ja-JP" dirty="0"/>
              <a:t>回に分けてのプッシュ総数のランキングを発表する。</a:t>
            </a:r>
            <a:endParaRPr lang="ja-JP" altLang="en-US" dirty="0"/>
          </a:p>
          <a:p>
            <a:pPr>
              <a:buFont typeface="Wingdings" pitchFamily="2" charset="2"/>
              <a:buNone/>
              <a:defRPr/>
            </a:pPr>
            <a:r>
              <a:rPr lang="ja-JP" altLang="en-US" dirty="0"/>
              <a:t>　　　・前日、週間、月間などの</a:t>
            </a:r>
            <a:r>
              <a:rPr lang="ja-JP" altLang="en-US" dirty="0" smtClean="0"/>
              <a:t>ランキングも</a:t>
            </a:r>
            <a:r>
              <a:rPr lang="ja-JP" altLang="en-US" dirty="0"/>
              <a:t>発表する</a:t>
            </a:r>
            <a:r>
              <a:rPr lang="ja-JP" altLang="en-US" dirty="0" smtClean="0"/>
              <a:t>。</a:t>
            </a:r>
            <a:endParaRPr lang="en-US" altLang="ja-JP" dirty="0" smtClean="0"/>
          </a:p>
          <a:p>
            <a:pPr>
              <a:buFont typeface="Wingdings" pitchFamily="2" charset="2"/>
              <a:buNone/>
              <a:defRPr/>
            </a:pPr>
            <a:endParaRPr lang="ja-JP" altLang="en-US" dirty="0"/>
          </a:p>
          <a:p>
            <a:pPr marL="0" indent="0">
              <a:buNone/>
            </a:pPr>
            <a:endParaRPr kumimoji="1" lang="ja-JP" altLang="en-US" dirty="0"/>
          </a:p>
        </p:txBody>
      </p:sp>
    </p:spTree>
    <p:extLst>
      <p:ext uri="{BB962C8B-B14F-4D97-AF65-F5344CB8AC3E}">
        <p14:creationId xmlns:p14="http://schemas.microsoft.com/office/powerpoint/2010/main" val="94085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additive="base">
                                        <p:cTn id="3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 calcmode="lin" valueType="num">
                                      <p:cBhvr additive="base">
                                        <p:cTn id="3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 calcmode="lin" valueType="num">
                                      <p:cBhvr additive="base">
                                        <p:cTn id="4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94122"/>
          </a:xfrm>
        </p:spPr>
        <p:txBody>
          <a:bodyPr/>
          <a:lstStyle/>
          <a:p>
            <a:r>
              <a:rPr lang="ja-JP" altLang="en-US" b="1" dirty="0">
                <a:solidFill>
                  <a:prstClr val="black"/>
                </a:solidFill>
              </a:rPr>
              <a:t>＜サービスの内容</a:t>
            </a:r>
            <a:r>
              <a:rPr lang="ja-JP" altLang="en-US" b="1" dirty="0" smtClean="0">
                <a:solidFill>
                  <a:prstClr val="black"/>
                </a:solidFill>
              </a:rPr>
              <a:t>＞</a:t>
            </a:r>
            <a:r>
              <a:rPr lang="ja-JP" altLang="en-US" sz="2800" b="1" dirty="0" smtClean="0">
                <a:solidFill>
                  <a:prstClr val="black"/>
                </a:solidFill>
              </a:rPr>
              <a:t>②</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691162909"/>
              </p:ext>
            </p:extLst>
          </p:nvPr>
        </p:nvGraphicFramePr>
        <p:xfrm>
          <a:off x="323528" y="2924944"/>
          <a:ext cx="4536504" cy="3444710"/>
        </p:xfrm>
        <a:graphic>
          <a:graphicData uri="http://schemas.openxmlformats.org/drawingml/2006/table">
            <a:tbl>
              <a:tblPr/>
              <a:tblGrid>
                <a:gridCol w="432048"/>
                <a:gridCol w="1080120"/>
                <a:gridCol w="720080"/>
                <a:gridCol w="648072"/>
                <a:gridCol w="1656184"/>
              </a:tblGrid>
              <a:tr h="387006">
                <a:tc>
                  <a:txBody>
                    <a:bodyPr/>
                    <a:lstStyle/>
                    <a:p>
                      <a:pPr algn="l" fontAlgn="ctr"/>
                      <a:endParaRPr lang="ja-JP" altLang="en-US" sz="1100" b="0" i="0" u="none" strike="noStrike" dirty="0">
                        <a:solidFill>
                          <a:srgbClr val="000000"/>
                        </a:solidFill>
                        <a:effectLst/>
                        <a:latin typeface="ＭＳ Ｐゴシック"/>
                      </a:endParaRP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ＭＳ Ｐゴシック"/>
                        </a:rPr>
                        <a:t>銘柄</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ja-JP" altLang="en-US" sz="1600" b="1" i="0" u="none" strike="noStrike" dirty="0" smtClean="0">
                          <a:solidFill>
                            <a:srgbClr val="000000"/>
                          </a:solidFill>
                          <a:effectLst/>
                          <a:latin typeface="ＭＳ Ｐゴシック"/>
                        </a:rPr>
                        <a:t>現在値</a:t>
                      </a:r>
                      <a:endParaRPr lang="ja-JP" altLang="en-US" sz="1600" b="1" i="0" u="none" strike="noStrike" dirty="0">
                        <a:solidFill>
                          <a:srgbClr val="000000"/>
                        </a:solidFill>
                        <a:effectLst/>
                        <a:latin typeface="ＭＳ Ｐゴシック"/>
                      </a:endParaRP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ＭＳ Ｐゴシック"/>
                        </a:rPr>
                        <a:t>前日比</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ＭＳ Ｐゴシック"/>
                        </a:rPr>
                        <a:t>PUSH</a:t>
                      </a:r>
                      <a:r>
                        <a:rPr lang="ja-JP" altLang="en-US" sz="1600" b="1" i="0" u="none" strike="noStrike" dirty="0">
                          <a:solidFill>
                            <a:srgbClr val="000000"/>
                          </a:solidFill>
                          <a:effectLst/>
                          <a:latin typeface="ＭＳ Ｐゴシック"/>
                        </a:rPr>
                        <a:t>回数</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dirty="0">
                          <a:solidFill>
                            <a:srgbClr val="000000"/>
                          </a:solidFill>
                          <a:effectLst/>
                          <a:latin typeface="ＭＳ Ｐゴシック"/>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smtClean="0">
                          <a:solidFill>
                            <a:srgbClr val="000000"/>
                          </a:solidFill>
                          <a:effectLst/>
                          <a:latin typeface="ＭＳ Ｐゴシック"/>
                        </a:rPr>
                        <a:t>みずほフィナ</a:t>
                      </a:r>
                      <a:endParaRPr lang="ja-JP" altLang="en-US" sz="1200" b="1" i="0" u="none" strike="noStrike" dirty="0">
                        <a:solidFill>
                          <a:srgbClr val="000000"/>
                        </a:solidFill>
                        <a:effectLst/>
                        <a:latin typeface="ＭＳ Ｐゴシック"/>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FF0000"/>
                          </a:solidFill>
                          <a:effectLst/>
                          <a:latin typeface="ＭＳ Ｐゴシック"/>
                        </a:rPr>
                        <a:t>202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FF0000"/>
                          </a:solidFill>
                          <a:effectLst/>
                          <a:latin typeface="ＭＳ Ｐゴシック"/>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新日鉄住金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FF0000"/>
                          </a:solidFill>
                          <a:effectLst/>
                          <a:latin typeface="ＭＳ Ｐゴシック"/>
                        </a:rPr>
                        <a:t>282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FF0000"/>
                          </a:solidFill>
                          <a:effectLst/>
                          <a:latin typeface="ＭＳ Ｐゴシック"/>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262">
                <a:tc>
                  <a:txBody>
                    <a:bodyPr/>
                    <a:lstStyle/>
                    <a:p>
                      <a:pPr algn="ctr" fontAlgn="ctr"/>
                      <a:r>
                        <a:rPr lang="en-US" altLang="ja-JP" sz="1200" b="1" i="0" u="none" strike="noStrike">
                          <a:solidFill>
                            <a:srgbClr val="000000"/>
                          </a:solidFill>
                          <a:effectLst/>
                          <a:latin typeface="ＭＳ Ｐゴシック"/>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三菱</a:t>
                      </a:r>
                      <a:r>
                        <a:rPr lang="en-US" sz="1200" b="1" i="0" u="none" strike="noStrike" dirty="0">
                          <a:solidFill>
                            <a:srgbClr val="000000"/>
                          </a:solidFill>
                          <a:effectLst/>
                          <a:latin typeface="ＭＳ Ｐゴシック"/>
                        </a:rPr>
                        <a:t>UFJ</a:t>
                      </a:r>
                      <a:r>
                        <a:rPr lang="ja-JP" altLang="en-US" sz="1200" b="1" i="0" u="none" strike="noStrike" dirty="0">
                          <a:solidFill>
                            <a:srgbClr val="000000"/>
                          </a:solidFill>
                          <a:effectLst/>
                          <a:latin typeface="ＭＳ Ｐゴシック"/>
                        </a:rPr>
                        <a:t>ファイ</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00B050"/>
                          </a:solidFill>
                          <a:effectLst/>
                          <a:latin typeface="ＭＳ Ｐゴシック"/>
                        </a:rPr>
                        <a:t>614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00B050"/>
                          </a:solidFill>
                          <a:effectLst/>
                          <a:latin typeface="ＭＳ Ｐゴシック"/>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東芝</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FF0000"/>
                          </a:solidFill>
                          <a:effectLst/>
                          <a:latin typeface="ＭＳ Ｐゴシック"/>
                        </a:rPr>
                        <a:t>476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FF0000"/>
                          </a:solidFill>
                          <a:effectLst/>
                          <a:latin typeface="ＭＳ Ｐゴシック"/>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ＭＳ Ｐゴシック"/>
                        </a:rPr>
                        <a:t>NEC</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00B050"/>
                          </a:solidFill>
                          <a:effectLst/>
                          <a:latin typeface="ＭＳ Ｐゴシック"/>
                        </a:rPr>
                        <a:t>356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00B050"/>
                          </a:solidFill>
                          <a:effectLst/>
                          <a:latin typeface="ＭＳ Ｐゴシック"/>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神戸製鋼所</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00B050"/>
                          </a:solidFill>
                          <a:effectLst/>
                          <a:latin typeface="ＭＳ Ｐゴシック"/>
                        </a:rPr>
                        <a:t>186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00B050"/>
                          </a:solidFill>
                          <a:effectLst/>
                          <a:latin typeface="ＭＳ Ｐゴシック"/>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effectLst/>
                          <a:latin typeface="ＭＳ Ｐゴシック"/>
                        </a:rPr>
                        <a:t>野村</a:t>
                      </a:r>
                      <a:r>
                        <a:rPr lang="en-US" sz="1200" b="1" i="0" u="none" strike="noStrike">
                          <a:solidFill>
                            <a:srgbClr val="000000"/>
                          </a:solidFill>
                          <a:effectLst/>
                          <a:latin typeface="ＭＳ Ｐゴシック"/>
                        </a:rPr>
                        <a:t>HD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FF0000"/>
                          </a:solidFill>
                          <a:effectLst/>
                          <a:latin typeface="ＭＳ Ｐゴシック"/>
                        </a:rPr>
                        <a:t>620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FF0000"/>
                          </a:solidFill>
                          <a:effectLst/>
                          <a:latin typeface="ＭＳ Ｐゴシック"/>
                        </a:rPr>
                        <a:t>+9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effectLst/>
                          <a:latin typeface="ＭＳ Ｐゴシック"/>
                        </a:rPr>
                        <a:t>商船三井</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FF0000"/>
                          </a:solidFill>
                          <a:effectLst/>
                          <a:latin typeface="ＭＳ Ｐゴシック"/>
                        </a:rPr>
                        <a:t>367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FF0000"/>
                          </a:solidFill>
                          <a:effectLst/>
                          <a:latin typeface="ＭＳ Ｐゴシック"/>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a:solidFill>
                            <a:srgbClr val="000000"/>
                          </a:solidFill>
                          <a:effectLst/>
                          <a:latin typeface="ＭＳ Ｐゴシック"/>
                        </a:rPr>
                        <a:t>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effectLst/>
                          <a:latin typeface="ＭＳ Ｐゴシック"/>
                        </a:rPr>
                        <a:t>東京電力</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00B050"/>
                          </a:solidFill>
                          <a:effectLst/>
                          <a:latin typeface="ＭＳ Ｐゴシック"/>
                        </a:rPr>
                        <a:t>472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00B050"/>
                          </a:solidFill>
                          <a:effectLst/>
                          <a:latin typeface="ＭＳ Ｐゴシック"/>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38">
                <a:tc>
                  <a:txBody>
                    <a:bodyPr/>
                    <a:lstStyle/>
                    <a:p>
                      <a:pPr algn="ctr" fontAlgn="ctr"/>
                      <a:r>
                        <a:rPr lang="en-US" altLang="ja-JP" sz="1200" b="1" i="0" u="none" strike="noStrike" dirty="0">
                          <a:solidFill>
                            <a:srgbClr val="000000"/>
                          </a:solidFill>
                          <a:effectLst/>
                          <a:latin typeface="ＭＳ Ｐゴシック"/>
                        </a:rPr>
                        <a:t>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三菱重工</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200" b="1" i="0" u="none" strike="noStrike" dirty="0">
                          <a:solidFill>
                            <a:srgbClr val="00B050"/>
                          </a:solidFill>
                          <a:effectLst/>
                          <a:latin typeface="ＭＳ Ｐゴシック"/>
                        </a:rPr>
                        <a:t>643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400" b="1" i="0" u="none" strike="noStrike" dirty="0">
                          <a:solidFill>
                            <a:srgbClr val="00B050"/>
                          </a:solidFill>
                          <a:effectLst/>
                          <a:latin typeface="ＭＳ Ｐゴシック"/>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990903842"/>
              </p:ext>
            </p:extLst>
          </p:nvPr>
        </p:nvGraphicFramePr>
        <p:xfrm>
          <a:off x="5004048" y="3140968"/>
          <a:ext cx="4032448" cy="3053700"/>
        </p:xfrm>
        <a:graphic>
          <a:graphicData uri="http://schemas.openxmlformats.org/drawingml/2006/table">
            <a:tbl>
              <a:tblPr/>
              <a:tblGrid>
                <a:gridCol w="504056"/>
                <a:gridCol w="1152128"/>
                <a:gridCol w="2376264"/>
              </a:tblGrid>
              <a:tr h="341920">
                <a:tc>
                  <a:txBody>
                    <a:bodyPr/>
                    <a:lstStyle/>
                    <a:p>
                      <a:pPr algn="l" fontAlgn="ctr"/>
                      <a:endParaRPr lang="ja-JP" altLang="en-US" sz="1100" b="0" i="0" u="none" strike="noStrike" dirty="0">
                        <a:solidFill>
                          <a:srgbClr val="000000"/>
                        </a:solidFill>
                        <a:effectLst/>
                        <a:latin typeface="ＭＳ Ｐゴシック"/>
                      </a:endParaRP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ja-JP" altLang="en-US" sz="1600" b="1" i="0" u="none" strike="noStrike" dirty="0">
                          <a:solidFill>
                            <a:srgbClr val="000000"/>
                          </a:solidFill>
                          <a:effectLst/>
                          <a:latin typeface="ＭＳ Ｐゴシック"/>
                        </a:rPr>
                        <a:t>銘柄</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ＭＳ Ｐゴシック"/>
                        </a:rPr>
                        <a:t>PUSH</a:t>
                      </a:r>
                      <a:r>
                        <a:rPr lang="ja-JP" altLang="en-US" sz="1600" b="1" i="0" u="none" strike="noStrike" dirty="0">
                          <a:solidFill>
                            <a:srgbClr val="000000"/>
                          </a:solidFill>
                          <a:effectLst/>
                          <a:latin typeface="ＭＳ Ｐゴシック"/>
                        </a:rPr>
                        <a:t>総数</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dirty="0">
                          <a:solidFill>
                            <a:srgbClr val="000000"/>
                          </a:solidFill>
                          <a:effectLst/>
                          <a:latin typeface="ＭＳ Ｐゴシック"/>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smtClean="0">
                          <a:solidFill>
                            <a:srgbClr val="000000"/>
                          </a:solidFill>
                          <a:effectLst/>
                          <a:latin typeface="ＭＳ Ｐゴシック"/>
                        </a:rPr>
                        <a:t>みずほフィナ</a:t>
                      </a:r>
                      <a:endParaRPr lang="ja-JP" altLang="en-US" sz="1200" b="1" i="0" u="none" strike="noStrike" dirty="0">
                        <a:solidFill>
                          <a:srgbClr val="000000"/>
                        </a:solidFill>
                        <a:effectLst/>
                        <a:latin typeface="ＭＳ Ｐゴシック"/>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dirty="0">
                          <a:solidFill>
                            <a:srgbClr val="000000"/>
                          </a:solidFill>
                          <a:effectLst/>
                          <a:latin typeface="ＭＳ Ｐゴシック"/>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a:solidFill>
                            <a:srgbClr val="000000"/>
                          </a:solidFill>
                          <a:effectLst/>
                          <a:latin typeface="ＭＳ Ｐゴシック"/>
                        </a:rPr>
                        <a:t>新日鉄住金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dirty="0">
                          <a:solidFill>
                            <a:srgbClr val="000000"/>
                          </a:solidFill>
                          <a:effectLst/>
                          <a:latin typeface="ＭＳ Ｐゴシック"/>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ＭＳ Ｐゴシック"/>
                        </a:rPr>
                        <a:t>NEC</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dirty="0">
                          <a:solidFill>
                            <a:srgbClr val="000000"/>
                          </a:solidFill>
                          <a:effectLst/>
                          <a:latin typeface="ＭＳ Ｐゴシック"/>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神戸製鋼所</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dirty="0">
                          <a:solidFill>
                            <a:srgbClr val="000000"/>
                          </a:solidFill>
                          <a:effectLst/>
                          <a:latin typeface="ＭＳ Ｐゴシック"/>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三菱</a:t>
                      </a:r>
                      <a:r>
                        <a:rPr lang="en-US" sz="1200" b="1" i="0" u="none" strike="noStrike" dirty="0">
                          <a:solidFill>
                            <a:srgbClr val="000000"/>
                          </a:solidFill>
                          <a:effectLst/>
                          <a:latin typeface="ＭＳ Ｐゴシック"/>
                        </a:rPr>
                        <a:t>UFJ</a:t>
                      </a:r>
                      <a:r>
                        <a:rPr lang="ja-JP" altLang="en-US" sz="1200" b="1" i="0" u="none" strike="noStrike" dirty="0">
                          <a:solidFill>
                            <a:srgbClr val="000000"/>
                          </a:solidFill>
                          <a:effectLst/>
                          <a:latin typeface="ＭＳ Ｐゴシック"/>
                        </a:rPr>
                        <a:t>ファイ</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a:solidFill>
                            <a:srgbClr val="000000"/>
                          </a:solidFill>
                          <a:effectLst/>
                          <a:latin typeface="ＭＳ Ｐゴシック"/>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三菱重工</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a:solidFill>
                            <a:srgbClr val="000000"/>
                          </a:solidFill>
                          <a:effectLst/>
                          <a:latin typeface="ＭＳ Ｐゴシック"/>
                        </a:rPr>
                        <a:t>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東京電力</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a:solidFill>
                            <a:srgbClr val="000000"/>
                          </a:solidFill>
                          <a:effectLst/>
                          <a:latin typeface="ＭＳ Ｐゴシック"/>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野村</a:t>
                      </a:r>
                      <a:r>
                        <a:rPr lang="en-US" sz="1200" b="1" i="0" u="none" strike="noStrike" dirty="0">
                          <a:solidFill>
                            <a:srgbClr val="000000"/>
                          </a:solidFill>
                          <a:effectLst/>
                          <a:latin typeface="ＭＳ Ｐゴシック"/>
                        </a:rPr>
                        <a:t>HD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a:solidFill>
                            <a:srgbClr val="000000"/>
                          </a:solidFill>
                          <a:effectLst/>
                          <a:latin typeface="ＭＳ Ｐゴシック"/>
                        </a:rPr>
                        <a:t>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商船三井</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78">
                <a:tc>
                  <a:txBody>
                    <a:bodyPr/>
                    <a:lstStyle/>
                    <a:p>
                      <a:pPr algn="ctr" fontAlgn="ctr"/>
                      <a:r>
                        <a:rPr lang="en-US" altLang="ja-JP" sz="1200" b="1" i="0" u="none" strike="noStrike" dirty="0">
                          <a:solidFill>
                            <a:srgbClr val="000000"/>
                          </a:solidFill>
                          <a:effectLst/>
                          <a:latin typeface="ＭＳ Ｐゴシック"/>
                        </a:rPr>
                        <a:t>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1200" b="1" i="0" u="none" strike="noStrike" dirty="0">
                          <a:solidFill>
                            <a:srgbClr val="000000"/>
                          </a:solidFill>
                          <a:effectLst/>
                          <a:latin typeface="ＭＳ Ｐゴシック"/>
                        </a:rPr>
                        <a:t>神戸製鋼所</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テキスト ボックス 9"/>
          <p:cNvSpPr txBox="1"/>
          <p:nvPr/>
        </p:nvSpPr>
        <p:spPr>
          <a:xfrm>
            <a:off x="310723" y="1485559"/>
            <a:ext cx="609462" cy="430887"/>
          </a:xfrm>
          <a:prstGeom prst="rect">
            <a:avLst/>
          </a:prstGeom>
          <a:noFill/>
        </p:spPr>
        <p:txBody>
          <a:bodyPr wrap="none" rtlCol="0">
            <a:spAutoFit/>
          </a:bodyPr>
          <a:lstStyle/>
          <a:p>
            <a:r>
              <a:rPr lang="ja-JP" altLang="ja-JP" sz="2200" i="1" dirty="0" smtClean="0">
                <a:solidFill>
                  <a:srgbClr val="FF0000"/>
                </a:solidFill>
                <a:effectLst>
                  <a:outerShdw blurRad="38100" dist="38100" dir="2700000" algn="tl">
                    <a:srgbClr val="C0C0C0"/>
                  </a:outerShdw>
                </a:effectLst>
              </a:rPr>
              <a:t>表</a:t>
            </a:r>
            <a:r>
              <a:rPr lang="en-US" altLang="ja-JP" sz="2200" i="1" dirty="0" smtClean="0">
                <a:solidFill>
                  <a:srgbClr val="FF0000"/>
                </a:solidFill>
                <a:effectLst>
                  <a:outerShdw blurRad="38100" dist="38100" dir="2700000" algn="tl">
                    <a:srgbClr val="C0C0C0"/>
                  </a:outerShdw>
                </a:effectLst>
              </a:rPr>
              <a:t>1</a:t>
            </a:r>
            <a:endParaRPr kumimoji="1" lang="ja-JP" altLang="en-US" sz="2200" dirty="0"/>
          </a:p>
        </p:txBody>
      </p:sp>
      <p:sp>
        <p:nvSpPr>
          <p:cNvPr id="11" name="テキスト ボックス 10"/>
          <p:cNvSpPr txBox="1"/>
          <p:nvPr/>
        </p:nvSpPr>
        <p:spPr>
          <a:xfrm>
            <a:off x="4788024" y="1485558"/>
            <a:ext cx="659155" cy="430887"/>
          </a:xfrm>
          <a:prstGeom prst="rect">
            <a:avLst/>
          </a:prstGeom>
          <a:noFill/>
        </p:spPr>
        <p:txBody>
          <a:bodyPr wrap="none" rtlCol="0">
            <a:spAutoFit/>
          </a:bodyPr>
          <a:lstStyle/>
          <a:p>
            <a:r>
              <a:rPr lang="ja-JP" altLang="ja-JP" sz="2200" i="1" dirty="0" smtClean="0">
                <a:solidFill>
                  <a:srgbClr val="FF0000"/>
                </a:solidFill>
                <a:effectLst>
                  <a:outerShdw blurRad="38100" dist="38100" dir="2700000" algn="tl">
                    <a:srgbClr val="C0C0C0"/>
                  </a:outerShdw>
                </a:effectLst>
              </a:rPr>
              <a:t>表</a:t>
            </a:r>
            <a:r>
              <a:rPr lang="ja-JP" altLang="en-US" sz="2200" i="1" dirty="0">
                <a:solidFill>
                  <a:srgbClr val="FF0000"/>
                </a:solidFill>
                <a:effectLst>
                  <a:outerShdw blurRad="38100" dist="38100" dir="2700000" algn="tl">
                    <a:srgbClr val="C0C0C0"/>
                  </a:outerShdw>
                </a:effectLst>
              </a:rPr>
              <a:t>２</a:t>
            </a:r>
            <a:endParaRPr kumimoji="1" lang="ja-JP" altLang="en-US" sz="2200" dirty="0"/>
          </a:p>
        </p:txBody>
      </p:sp>
      <p:sp>
        <p:nvSpPr>
          <p:cNvPr id="12" name="テキスト ボックス 11"/>
          <p:cNvSpPr txBox="1"/>
          <p:nvPr/>
        </p:nvSpPr>
        <p:spPr>
          <a:xfrm>
            <a:off x="1476531" y="2132856"/>
            <a:ext cx="2648482" cy="338554"/>
          </a:xfrm>
          <a:prstGeom prst="rect">
            <a:avLst/>
          </a:prstGeom>
          <a:noFill/>
        </p:spPr>
        <p:txBody>
          <a:bodyPr wrap="none" rtlCol="0">
            <a:spAutoFit/>
          </a:bodyPr>
          <a:lstStyle/>
          <a:p>
            <a:r>
              <a:rPr kumimoji="1" lang="ja-JP" altLang="en-US" sz="1600" b="1" dirty="0" smtClean="0">
                <a:solidFill>
                  <a:schemeClr val="tx2">
                    <a:lumMod val="50000"/>
                  </a:schemeClr>
                </a:solidFill>
              </a:rPr>
              <a:t>リアルタイム</a:t>
            </a:r>
            <a:r>
              <a:rPr kumimoji="1" lang="en-US" altLang="ja-JP" sz="1600" b="1" dirty="0" smtClean="0">
                <a:solidFill>
                  <a:schemeClr val="tx2">
                    <a:lumMod val="50000"/>
                  </a:schemeClr>
                </a:solidFill>
              </a:rPr>
              <a:t>PUSH</a:t>
            </a:r>
            <a:r>
              <a:rPr kumimoji="1" lang="ja-JP" altLang="en-US" sz="1600" b="1" dirty="0" smtClean="0">
                <a:solidFill>
                  <a:schemeClr val="tx2">
                    <a:lumMod val="50000"/>
                  </a:schemeClr>
                </a:solidFill>
              </a:rPr>
              <a:t>ランキング</a:t>
            </a:r>
            <a:endParaRPr kumimoji="1" lang="ja-JP" altLang="en-US" sz="1600" b="1" dirty="0">
              <a:solidFill>
                <a:schemeClr val="tx2">
                  <a:lumMod val="50000"/>
                </a:schemeClr>
              </a:solidFill>
            </a:endParaRPr>
          </a:p>
        </p:txBody>
      </p:sp>
      <p:sp>
        <p:nvSpPr>
          <p:cNvPr id="13" name="テキスト ボックス 12"/>
          <p:cNvSpPr txBox="1"/>
          <p:nvPr/>
        </p:nvSpPr>
        <p:spPr>
          <a:xfrm>
            <a:off x="5796136" y="2302133"/>
            <a:ext cx="2811988" cy="338554"/>
          </a:xfrm>
          <a:prstGeom prst="rect">
            <a:avLst/>
          </a:prstGeom>
          <a:noFill/>
        </p:spPr>
        <p:txBody>
          <a:bodyPr wrap="none" rtlCol="0">
            <a:spAutoFit/>
          </a:bodyPr>
          <a:lstStyle/>
          <a:p>
            <a:r>
              <a:rPr lang="ja-JP" altLang="en-US" sz="1600" b="1" dirty="0" smtClean="0">
                <a:solidFill>
                  <a:schemeClr val="tx2">
                    <a:lumMod val="50000"/>
                  </a:schemeClr>
                </a:solidFill>
              </a:rPr>
              <a:t>本日の寄付前</a:t>
            </a:r>
            <a:r>
              <a:rPr lang="en-US" altLang="ja-JP" sz="1600" b="1" dirty="0" smtClean="0">
                <a:solidFill>
                  <a:schemeClr val="tx2">
                    <a:lumMod val="50000"/>
                  </a:schemeClr>
                </a:solidFill>
              </a:rPr>
              <a:t>PUSH</a:t>
            </a:r>
            <a:r>
              <a:rPr lang="ja-JP" altLang="en-US" sz="1600" b="1" dirty="0" smtClean="0">
                <a:solidFill>
                  <a:schemeClr val="tx2">
                    <a:lumMod val="50000"/>
                  </a:schemeClr>
                </a:solidFill>
              </a:rPr>
              <a:t>ランキング</a:t>
            </a:r>
            <a:endParaRPr kumimoji="1" lang="ja-JP" altLang="en-US" sz="1600" b="1" dirty="0">
              <a:solidFill>
                <a:schemeClr val="tx2">
                  <a:lumMod val="50000"/>
                </a:schemeClr>
              </a:solidFill>
            </a:endParaRPr>
          </a:p>
        </p:txBody>
      </p:sp>
      <p:sp>
        <p:nvSpPr>
          <p:cNvPr id="14" name="テキスト ボックス 13"/>
          <p:cNvSpPr txBox="1"/>
          <p:nvPr/>
        </p:nvSpPr>
        <p:spPr>
          <a:xfrm>
            <a:off x="2987824" y="2497084"/>
            <a:ext cx="1183337" cy="307777"/>
          </a:xfrm>
          <a:prstGeom prst="rect">
            <a:avLst/>
          </a:prstGeom>
          <a:noFill/>
        </p:spPr>
        <p:txBody>
          <a:bodyPr wrap="none" rtlCol="0">
            <a:spAutoFit/>
          </a:bodyPr>
          <a:lstStyle/>
          <a:p>
            <a:r>
              <a:rPr kumimoji="1" lang="en-US" altLang="ja-JP" sz="1400" b="1" dirty="0" smtClean="0"/>
              <a:t>8</a:t>
            </a:r>
            <a:r>
              <a:rPr kumimoji="1" lang="ja-JP" altLang="en-US" sz="1400" b="1" dirty="0" smtClean="0"/>
              <a:t>：</a:t>
            </a:r>
            <a:r>
              <a:rPr kumimoji="1" lang="en-US" altLang="ja-JP" sz="1400" b="1" dirty="0" smtClean="0"/>
              <a:t>30</a:t>
            </a:r>
            <a:r>
              <a:rPr kumimoji="1" lang="ja-JP" altLang="en-US" sz="1400" b="1" dirty="0" smtClean="0"/>
              <a:t>～</a:t>
            </a:r>
            <a:r>
              <a:rPr kumimoji="1" lang="en-US" altLang="ja-JP" sz="1400" b="1" dirty="0" smtClean="0"/>
              <a:t>15</a:t>
            </a:r>
            <a:r>
              <a:rPr kumimoji="1" lang="ja-JP" altLang="en-US" sz="1400" b="1" dirty="0" smtClean="0"/>
              <a:t>：</a:t>
            </a:r>
            <a:r>
              <a:rPr kumimoji="1" lang="en-US" altLang="ja-JP" sz="1400" b="1" dirty="0" smtClean="0"/>
              <a:t>00</a:t>
            </a:r>
            <a:endParaRPr kumimoji="1" lang="ja-JP" altLang="en-US" sz="1400" b="1" dirty="0"/>
          </a:p>
        </p:txBody>
      </p:sp>
      <p:sp>
        <p:nvSpPr>
          <p:cNvPr id="15" name="テキスト ボックス 14"/>
          <p:cNvSpPr txBox="1"/>
          <p:nvPr/>
        </p:nvSpPr>
        <p:spPr>
          <a:xfrm>
            <a:off x="7672614" y="2657879"/>
            <a:ext cx="1091966" cy="307777"/>
          </a:xfrm>
          <a:prstGeom prst="rect">
            <a:avLst/>
          </a:prstGeom>
          <a:noFill/>
        </p:spPr>
        <p:txBody>
          <a:bodyPr wrap="none" rtlCol="0">
            <a:spAutoFit/>
          </a:bodyPr>
          <a:lstStyle/>
          <a:p>
            <a:r>
              <a:rPr kumimoji="1" lang="en-US" altLang="ja-JP" sz="1400" b="1" dirty="0" smtClean="0"/>
              <a:t>8</a:t>
            </a:r>
            <a:r>
              <a:rPr kumimoji="1" lang="ja-JP" altLang="en-US" sz="1400" b="1" dirty="0" smtClean="0"/>
              <a:t>：</a:t>
            </a:r>
            <a:r>
              <a:rPr kumimoji="1" lang="en-US" altLang="ja-JP" sz="1400" b="1" dirty="0" smtClean="0"/>
              <a:t>30</a:t>
            </a:r>
            <a:r>
              <a:rPr kumimoji="1" lang="ja-JP" altLang="en-US" sz="1400" b="1" dirty="0" smtClean="0"/>
              <a:t>～</a:t>
            </a:r>
            <a:r>
              <a:rPr lang="en-US" altLang="ja-JP" sz="1400" b="1" dirty="0"/>
              <a:t>9</a:t>
            </a:r>
            <a:r>
              <a:rPr kumimoji="1" lang="ja-JP" altLang="en-US" sz="1400" b="1" dirty="0" smtClean="0"/>
              <a:t>：</a:t>
            </a:r>
            <a:r>
              <a:rPr kumimoji="1" lang="en-US" altLang="ja-JP" sz="1400" b="1" dirty="0" smtClean="0"/>
              <a:t>00</a:t>
            </a:r>
            <a:endParaRPr kumimoji="1" lang="ja-JP" altLang="en-US" sz="1400" b="1" dirty="0"/>
          </a:p>
        </p:txBody>
      </p:sp>
      <p:sp>
        <p:nvSpPr>
          <p:cNvPr id="16" name="正方形/長方形 15"/>
          <p:cNvSpPr/>
          <p:nvPr/>
        </p:nvSpPr>
        <p:spPr bwMode="auto">
          <a:xfrm>
            <a:off x="3203848" y="3356992"/>
            <a:ext cx="1512887"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000000"/>
                </a:solidFill>
                <a:effectLst/>
                <a:uLnTx/>
                <a:uFillTx/>
                <a:latin typeface="ＭＳ Ｐゴシック" pitchFamily="50" charset="-128"/>
              </a:rPr>
              <a:t>456</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19" name="正方形/長方形 18"/>
          <p:cNvSpPr/>
          <p:nvPr/>
        </p:nvSpPr>
        <p:spPr bwMode="auto">
          <a:xfrm>
            <a:off x="3203848" y="3700140"/>
            <a:ext cx="1440159"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000000"/>
                </a:solidFill>
                <a:latin typeface="ＭＳ Ｐゴシック" pitchFamily="50" charset="-128"/>
              </a:rPr>
              <a:t>400</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0" name="正方形/長方形 19"/>
          <p:cNvSpPr/>
          <p:nvPr/>
        </p:nvSpPr>
        <p:spPr bwMode="auto">
          <a:xfrm>
            <a:off x="3203849" y="3997986"/>
            <a:ext cx="1296144"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384</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1" name="正方形/長方形 20"/>
          <p:cNvSpPr/>
          <p:nvPr/>
        </p:nvSpPr>
        <p:spPr bwMode="auto">
          <a:xfrm>
            <a:off x="3203848" y="4293096"/>
            <a:ext cx="1296145"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000000"/>
                </a:solidFill>
                <a:effectLst/>
                <a:uLnTx/>
                <a:uFillTx/>
                <a:latin typeface="ＭＳ Ｐゴシック" pitchFamily="50" charset="-128"/>
              </a:rPr>
              <a:t>380</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2" name="正方形/長方形 21"/>
          <p:cNvSpPr/>
          <p:nvPr/>
        </p:nvSpPr>
        <p:spPr bwMode="auto">
          <a:xfrm>
            <a:off x="3203849" y="4900138"/>
            <a:ext cx="1152128"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000000"/>
                </a:solidFill>
                <a:effectLst/>
                <a:uLnTx/>
                <a:uFillTx/>
                <a:latin typeface="ＭＳ Ｐゴシック" pitchFamily="50" charset="-128"/>
              </a:rPr>
              <a:t>299</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3" name="正方形/長方形 22"/>
          <p:cNvSpPr/>
          <p:nvPr/>
        </p:nvSpPr>
        <p:spPr bwMode="auto">
          <a:xfrm>
            <a:off x="3203849" y="4581128"/>
            <a:ext cx="1224136"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351</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4" name="正方形/長方形 23"/>
          <p:cNvSpPr/>
          <p:nvPr/>
        </p:nvSpPr>
        <p:spPr bwMode="auto">
          <a:xfrm>
            <a:off x="3203849" y="5229200"/>
            <a:ext cx="967312"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000000"/>
                </a:solidFill>
                <a:effectLst/>
                <a:uLnTx/>
                <a:uFillTx/>
                <a:latin typeface="ＭＳ Ｐゴシック" pitchFamily="50" charset="-128"/>
              </a:rPr>
              <a:t>220</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5" name="正方形/長方形 24"/>
          <p:cNvSpPr/>
          <p:nvPr/>
        </p:nvSpPr>
        <p:spPr bwMode="auto">
          <a:xfrm>
            <a:off x="3203845" y="5517232"/>
            <a:ext cx="864099"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187</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6" name="正方形/長方形 25"/>
          <p:cNvSpPr/>
          <p:nvPr/>
        </p:nvSpPr>
        <p:spPr bwMode="auto">
          <a:xfrm>
            <a:off x="3203846" y="5805264"/>
            <a:ext cx="576067"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000000"/>
                </a:solidFill>
                <a:latin typeface="ＭＳ Ｐゴシック" pitchFamily="50" charset="-128"/>
              </a:rPr>
              <a:t>76</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7" name="正方形/長方形 26"/>
          <p:cNvSpPr/>
          <p:nvPr/>
        </p:nvSpPr>
        <p:spPr bwMode="auto">
          <a:xfrm>
            <a:off x="3203848" y="6165304"/>
            <a:ext cx="483658"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63</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8" name="正方形/長方形 27"/>
          <p:cNvSpPr/>
          <p:nvPr/>
        </p:nvSpPr>
        <p:spPr bwMode="auto">
          <a:xfrm>
            <a:off x="6659340" y="3534792"/>
            <a:ext cx="2233140"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000000"/>
                </a:solidFill>
                <a:latin typeface="ＭＳ Ｐゴシック" pitchFamily="50" charset="-128"/>
              </a:rPr>
              <a:t>253</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29" name="正方形/長方形 28"/>
          <p:cNvSpPr/>
          <p:nvPr/>
        </p:nvSpPr>
        <p:spPr bwMode="auto">
          <a:xfrm>
            <a:off x="6660001" y="3795266"/>
            <a:ext cx="2104579"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231</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0" name="正方形/長方形 29"/>
          <p:cNvSpPr/>
          <p:nvPr/>
        </p:nvSpPr>
        <p:spPr bwMode="auto">
          <a:xfrm>
            <a:off x="6659340" y="4086886"/>
            <a:ext cx="1948784"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200</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1" name="正方形/長方形 30"/>
          <p:cNvSpPr/>
          <p:nvPr/>
        </p:nvSpPr>
        <p:spPr bwMode="auto">
          <a:xfrm>
            <a:off x="6659340" y="4380318"/>
            <a:ext cx="1559257"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123</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2" name="正方形/長方形 31"/>
          <p:cNvSpPr/>
          <p:nvPr/>
        </p:nvSpPr>
        <p:spPr bwMode="auto">
          <a:xfrm>
            <a:off x="6659340" y="4620458"/>
            <a:ext cx="1559257"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124</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3" name="正方形/長方形 32"/>
          <p:cNvSpPr/>
          <p:nvPr/>
        </p:nvSpPr>
        <p:spPr bwMode="auto">
          <a:xfrm>
            <a:off x="6660001" y="4900138"/>
            <a:ext cx="1296375" cy="177800"/>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118</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4" name="正方形/長方形 33"/>
          <p:cNvSpPr/>
          <p:nvPr/>
        </p:nvSpPr>
        <p:spPr bwMode="auto">
          <a:xfrm>
            <a:off x="6660001" y="5152752"/>
            <a:ext cx="778967"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45</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5" name="正方形/長方形 34"/>
          <p:cNvSpPr/>
          <p:nvPr/>
        </p:nvSpPr>
        <p:spPr bwMode="auto">
          <a:xfrm>
            <a:off x="6660001" y="5440784"/>
            <a:ext cx="648187"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000000"/>
                </a:solidFill>
                <a:latin typeface="ＭＳ Ｐゴシック" pitchFamily="50" charset="-128"/>
              </a:rPr>
              <a:t>39</a:t>
            </a:r>
            <a:endParaRPr kumimoji="0" lang="en-US" altLang="ja-JP" sz="1400" b="1" i="0" u="none" strike="noStrike" kern="0" cap="none" spc="0" normalizeH="0" baseline="0" noProof="0" dirty="0" smtClean="0">
              <a:ln>
                <a:noFill/>
              </a:ln>
              <a:solidFill>
                <a:srgbClr val="000000"/>
              </a:solidFill>
              <a:effectLst/>
              <a:uLnTx/>
              <a:uFillTx/>
              <a:latin typeface="ＭＳ Ｐゴシック" pitchFamily="50" charset="-128"/>
            </a:endParaRPr>
          </a:p>
        </p:txBody>
      </p:sp>
      <p:sp>
        <p:nvSpPr>
          <p:cNvPr id="36" name="正方形/長方形 35"/>
          <p:cNvSpPr/>
          <p:nvPr/>
        </p:nvSpPr>
        <p:spPr bwMode="auto">
          <a:xfrm>
            <a:off x="6659340" y="5722590"/>
            <a:ext cx="542790" cy="165348"/>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000000"/>
                </a:solidFill>
                <a:latin typeface="ＭＳ Ｐゴシック" pitchFamily="50" charset="-128"/>
              </a:rPr>
              <a:t>26</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7" name="正方形/長方形 36"/>
          <p:cNvSpPr/>
          <p:nvPr/>
        </p:nvSpPr>
        <p:spPr bwMode="auto">
          <a:xfrm>
            <a:off x="6660001" y="5988372"/>
            <a:ext cx="389483" cy="176931"/>
          </a:xfrm>
          <a:prstGeom prst="rect">
            <a:avLst/>
          </a:prstGeom>
          <a:solidFill>
            <a:srgbClr val="BBE0E3"/>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a:solidFill>
                  <a:srgbClr val="000000"/>
                </a:solidFill>
                <a:latin typeface="ＭＳ Ｐゴシック" pitchFamily="50" charset="-128"/>
              </a:rPr>
              <a:t>19</a:t>
            </a:r>
            <a:endParaRPr kumimoji="0" lang="ja-JP" altLang="en-US" sz="1400" b="1" i="0" u="none" strike="noStrike" kern="0" cap="none" spc="0" normalizeH="0" baseline="0" noProof="0" dirty="0">
              <a:ln>
                <a:noFill/>
              </a:ln>
              <a:solidFill>
                <a:srgbClr val="000000"/>
              </a:solidFill>
              <a:effectLst/>
              <a:uLnTx/>
              <a:uFillTx/>
              <a:latin typeface="ＭＳ Ｐゴシック" pitchFamily="50" charset="-128"/>
            </a:endParaRPr>
          </a:p>
        </p:txBody>
      </p:sp>
      <p:sp>
        <p:nvSpPr>
          <p:cNvPr id="38" name="正方形/長方形 37"/>
          <p:cNvSpPr/>
          <p:nvPr/>
        </p:nvSpPr>
        <p:spPr bwMode="auto">
          <a:xfrm>
            <a:off x="3216662" y="3356992"/>
            <a:ext cx="303213" cy="190500"/>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latin typeface="ＭＳ Ｐゴシック" pitchFamily="50" charset="-128"/>
              </a:rPr>
              <a:t>45</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39" name="正方形/長方形 38"/>
          <p:cNvSpPr/>
          <p:nvPr/>
        </p:nvSpPr>
        <p:spPr bwMode="auto">
          <a:xfrm>
            <a:off x="3217455" y="3700140"/>
            <a:ext cx="470050" cy="190500"/>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latin typeface="ＭＳ Ｐゴシック" pitchFamily="50" charset="-128"/>
              </a:rPr>
              <a:t>62</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40" name="正方形/長方形 39"/>
          <p:cNvSpPr/>
          <p:nvPr/>
        </p:nvSpPr>
        <p:spPr bwMode="auto">
          <a:xfrm>
            <a:off x="3206020" y="4280396"/>
            <a:ext cx="285859" cy="182596"/>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FFFFFF"/>
                </a:solidFill>
                <a:latin typeface="ＭＳ Ｐゴシック" pitchFamily="50" charset="-128"/>
              </a:rPr>
              <a:t>40</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41" name="正方形/長方形 40"/>
          <p:cNvSpPr/>
          <p:nvPr/>
        </p:nvSpPr>
        <p:spPr bwMode="auto">
          <a:xfrm>
            <a:off x="3206020" y="5226054"/>
            <a:ext cx="235025" cy="180946"/>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FFFFFF"/>
                </a:solidFill>
                <a:latin typeface="ＭＳ Ｐゴシック" pitchFamily="50" charset="-128"/>
              </a:rPr>
              <a:t>32</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42" name="正方形/長方形 41"/>
          <p:cNvSpPr/>
          <p:nvPr/>
        </p:nvSpPr>
        <p:spPr bwMode="auto">
          <a:xfrm>
            <a:off x="3203845" y="5792688"/>
            <a:ext cx="119687" cy="190376"/>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latin typeface="ＭＳ Ｐゴシック" pitchFamily="50" charset="-128"/>
              </a:rPr>
              <a:t>6</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cxnSp>
        <p:nvCxnSpPr>
          <p:cNvPr id="43" name="直線矢印コネクタ 42"/>
          <p:cNvCxnSpPr/>
          <p:nvPr/>
        </p:nvCxnSpPr>
        <p:spPr bwMode="auto">
          <a:xfrm flipH="1">
            <a:off x="2800772" y="5983064"/>
            <a:ext cx="481993" cy="542280"/>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
        <p:nvSpPr>
          <p:cNvPr id="46" name="テキスト ボックス 45"/>
          <p:cNvSpPr txBox="1"/>
          <p:nvPr/>
        </p:nvSpPr>
        <p:spPr>
          <a:xfrm>
            <a:off x="1476531" y="6462697"/>
            <a:ext cx="2584362" cy="276999"/>
          </a:xfrm>
          <a:prstGeom prst="rect">
            <a:avLst/>
          </a:prstGeom>
          <a:noFill/>
        </p:spPr>
        <p:txBody>
          <a:bodyPr wrap="none" rtlCol="0">
            <a:spAutoFit/>
          </a:bodyPr>
          <a:lstStyle/>
          <a:p>
            <a:pPr>
              <a:buFont typeface="Wingdings" pitchFamily="2" charset="2"/>
              <a:buNone/>
              <a:defRPr/>
            </a:pPr>
            <a:r>
              <a:rPr lang="ja-JP" altLang="en-US" sz="1200" b="1" dirty="0" smtClean="0">
                <a:solidFill>
                  <a:srgbClr val="C00000"/>
                </a:solidFill>
              </a:rPr>
              <a:t>＊</a:t>
            </a:r>
            <a:r>
              <a:rPr lang="ja-JP" altLang="en-US" sz="1200" b="1" u="sng" dirty="0" smtClean="0">
                <a:solidFill>
                  <a:srgbClr val="FF0000"/>
                </a:solidFill>
              </a:rPr>
              <a:t>赤色</a:t>
            </a:r>
            <a:r>
              <a:rPr lang="ja-JP" altLang="en-US" sz="1200" b="1" u="sng" dirty="0" smtClean="0">
                <a:solidFill>
                  <a:srgbClr val="C00000"/>
                </a:solidFill>
              </a:rPr>
              <a:t>は、</a:t>
            </a:r>
            <a:r>
              <a:rPr lang="ja-JP" altLang="ja-JP" sz="1200" b="1" u="sng" dirty="0" smtClean="0">
                <a:solidFill>
                  <a:srgbClr val="C00000"/>
                </a:solidFill>
              </a:rPr>
              <a:t>外国人</a:t>
            </a:r>
            <a:r>
              <a:rPr lang="ja-JP" altLang="ja-JP" sz="1200" b="1" u="sng" dirty="0">
                <a:solidFill>
                  <a:srgbClr val="C00000"/>
                </a:solidFill>
              </a:rPr>
              <a:t>投資家</a:t>
            </a:r>
            <a:r>
              <a:rPr lang="ja-JP" altLang="ja-JP" sz="1200" b="1" u="sng" dirty="0" smtClean="0">
                <a:solidFill>
                  <a:srgbClr val="C00000"/>
                </a:solidFill>
              </a:rPr>
              <a:t>のPUSH数</a:t>
            </a:r>
            <a:endParaRPr lang="ja-JP" altLang="en-US" sz="1200" b="1" u="sng" dirty="0">
              <a:solidFill>
                <a:srgbClr val="C00000"/>
              </a:solidFill>
              <a:effectLst>
                <a:outerShdw blurRad="38100" dist="38100" dir="2700000" algn="tl">
                  <a:srgbClr val="C0C0C0"/>
                </a:outerShdw>
              </a:effectLst>
            </a:endParaRPr>
          </a:p>
        </p:txBody>
      </p:sp>
      <p:sp>
        <p:nvSpPr>
          <p:cNvPr id="49" name="正方形/長方形 48"/>
          <p:cNvSpPr/>
          <p:nvPr/>
        </p:nvSpPr>
        <p:spPr bwMode="auto">
          <a:xfrm>
            <a:off x="6669563" y="4620458"/>
            <a:ext cx="185180" cy="165348"/>
          </a:xfrm>
          <a:prstGeom prst="rect">
            <a:avLst/>
          </a:prstGeom>
          <a:solidFill>
            <a:srgbClr val="00B05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1" kern="0" dirty="0">
                <a:solidFill>
                  <a:srgbClr val="FFFFFF"/>
                </a:solidFill>
                <a:latin typeface="ＭＳ Ｐゴシック" pitchFamily="50" charset="-128"/>
              </a:rPr>
              <a:t>２</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50" name="正方形/長方形 49"/>
          <p:cNvSpPr/>
          <p:nvPr/>
        </p:nvSpPr>
        <p:spPr bwMode="auto">
          <a:xfrm>
            <a:off x="3216662" y="4010438"/>
            <a:ext cx="106870" cy="165348"/>
          </a:xfrm>
          <a:prstGeom prst="rect">
            <a:avLst/>
          </a:prstGeom>
          <a:solidFill>
            <a:srgbClr val="00B05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noProof="0" dirty="0" smtClean="0">
                <a:solidFill>
                  <a:srgbClr val="FFFFFF"/>
                </a:solidFill>
                <a:latin typeface="ＭＳ Ｐゴシック" pitchFamily="50" charset="-128"/>
              </a:rPr>
              <a:t>1</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51" name="正方形/長方形 50"/>
          <p:cNvSpPr/>
          <p:nvPr/>
        </p:nvSpPr>
        <p:spPr bwMode="auto">
          <a:xfrm>
            <a:off x="3224205" y="4581128"/>
            <a:ext cx="124744" cy="177800"/>
          </a:xfrm>
          <a:prstGeom prst="rect">
            <a:avLst/>
          </a:prstGeom>
          <a:solidFill>
            <a:srgbClr val="00B05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1" kern="0" dirty="0">
                <a:solidFill>
                  <a:srgbClr val="FFFFFF"/>
                </a:solidFill>
                <a:latin typeface="ＭＳ Ｐゴシック" pitchFamily="50" charset="-128"/>
              </a:rPr>
              <a:t>２</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52" name="正方形/長方形 51"/>
          <p:cNvSpPr/>
          <p:nvPr/>
        </p:nvSpPr>
        <p:spPr bwMode="auto">
          <a:xfrm>
            <a:off x="6669563" y="3795390"/>
            <a:ext cx="185180" cy="165348"/>
          </a:xfrm>
          <a:prstGeom prst="rect">
            <a:avLst/>
          </a:prstGeom>
          <a:solidFill>
            <a:srgbClr val="00B05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1" kern="0" dirty="0">
                <a:solidFill>
                  <a:srgbClr val="FFFFFF"/>
                </a:solidFill>
                <a:latin typeface="ＭＳ Ｐゴシック" pitchFamily="50" charset="-128"/>
              </a:rPr>
              <a:t>２</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53" name="正方形/長方形 52"/>
          <p:cNvSpPr/>
          <p:nvPr/>
        </p:nvSpPr>
        <p:spPr bwMode="auto">
          <a:xfrm>
            <a:off x="6659340" y="4900138"/>
            <a:ext cx="303213" cy="190500"/>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kern="0" dirty="0">
                <a:solidFill>
                  <a:srgbClr val="FFFFFF"/>
                </a:solidFill>
                <a:latin typeface="ＭＳ Ｐゴシック" pitchFamily="50" charset="-128"/>
              </a:rPr>
              <a:t>26</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54" name="正方形/長方形 53"/>
          <p:cNvSpPr/>
          <p:nvPr/>
        </p:nvSpPr>
        <p:spPr bwMode="auto">
          <a:xfrm>
            <a:off x="6669563" y="3534592"/>
            <a:ext cx="261171" cy="165300"/>
          </a:xfrm>
          <a:prstGeom prst="rect">
            <a:avLst/>
          </a:prstGeom>
          <a:solidFill>
            <a:srgbClr val="FF000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400" b="1" kern="0" dirty="0">
                <a:solidFill>
                  <a:srgbClr val="FFFFFF"/>
                </a:solidFill>
                <a:latin typeface="ＭＳ Ｐゴシック" pitchFamily="50" charset="-128"/>
              </a:rPr>
              <a:t>１６</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sp>
        <p:nvSpPr>
          <p:cNvPr id="55" name="正方形/長方形 54"/>
          <p:cNvSpPr/>
          <p:nvPr/>
        </p:nvSpPr>
        <p:spPr bwMode="auto">
          <a:xfrm>
            <a:off x="6670169" y="5432461"/>
            <a:ext cx="129979" cy="165348"/>
          </a:xfrm>
          <a:prstGeom prst="rect">
            <a:avLst/>
          </a:prstGeom>
          <a:solidFill>
            <a:srgbClr val="00B050"/>
          </a:solidFill>
          <a:ln>
            <a:solidFill>
              <a:srgbClr val="2D2D8A"/>
            </a:solidFill>
          </a:ln>
          <a:effectLs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smtClean="0">
                <a:ln>
                  <a:noFill/>
                </a:ln>
                <a:solidFill>
                  <a:srgbClr val="FFFFFF"/>
                </a:solidFill>
                <a:effectLst/>
                <a:uLnTx/>
                <a:uFillTx/>
                <a:latin typeface="ＭＳ Ｐゴシック" pitchFamily="50" charset="-128"/>
              </a:rPr>
              <a:t>1</a:t>
            </a:r>
            <a:endParaRPr kumimoji="0" lang="ja-JP" altLang="en-US" sz="1400" b="1" i="0" u="none" strike="noStrike" kern="0" cap="none" spc="0" normalizeH="0" baseline="0" noProof="0" dirty="0">
              <a:ln>
                <a:noFill/>
              </a:ln>
              <a:solidFill>
                <a:srgbClr val="FFFFFF"/>
              </a:solidFill>
              <a:effectLst/>
              <a:uLnTx/>
              <a:uFillTx/>
              <a:latin typeface="ＭＳ Ｐゴシック" pitchFamily="50" charset="-128"/>
            </a:endParaRPr>
          </a:p>
        </p:txBody>
      </p:sp>
      <p:cxnSp>
        <p:nvCxnSpPr>
          <p:cNvPr id="56" name="直線矢印コネクタ 55"/>
          <p:cNvCxnSpPr/>
          <p:nvPr/>
        </p:nvCxnSpPr>
        <p:spPr bwMode="auto">
          <a:xfrm flipH="1">
            <a:off x="6485146" y="5578283"/>
            <a:ext cx="204281" cy="839674"/>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
        <p:nvSpPr>
          <p:cNvPr id="59" name="テキスト ボックス 58"/>
          <p:cNvSpPr txBox="1"/>
          <p:nvPr/>
        </p:nvSpPr>
        <p:spPr>
          <a:xfrm>
            <a:off x="5231271" y="6464089"/>
            <a:ext cx="3563796" cy="276999"/>
          </a:xfrm>
          <a:prstGeom prst="rect">
            <a:avLst/>
          </a:prstGeom>
          <a:noFill/>
        </p:spPr>
        <p:txBody>
          <a:bodyPr wrap="none" rtlCol="0">
            <a:spAutoFit/>
          </a:bodyPr>
          <a:lstStyle/>
          <a:p>
            <a:pPr>
              <a:buFont typeface="Wingdings" pitchFamily="2" charset="2"/>
              <a:buNone/>
              <a:defRPr/>
            </a:pPr>
            <a:r>
              <a:rPr lang="ja-JP" altLang="en-US" sz="1200" b="1" dirty="0" smtClean="0">
                <a:solidFill>
                  <a:srgbClr val="C00000"/>
                </a:solidFill>
              </a:rPr>
              <a:t>＊</a:t>
            </a:r>
            <a:r>
              <a:rPr lang="ja-JP" altLang="en-US" sz="1200" b="1" u="sng" dirty="0">
                <a:solidFill>
                  <a:srgbClr val="00B050"/>
                </a:solidFill>
              </a:rPr>
              <a:t>緑</a:t>
            </a:r>
            <a:r>
              <a:rPr lang="ja-JP" altLang="en-US" sz="1200" b="1" u="sng" dirty="0" smtClean="0">
                <a:solidFill>
                  <a:srgbClr val="00B050"/>
                </a:solidFill>
              </a:rPr>
              <a:t>色</a:t>
            </a:r>
            <a:r>
              <a:rPr lang="ja-JP" altLang="en-US" sz="1200" b="1" u="sng" dirty="0" smtClean="0">
                <a:solidFill>
                  <a:srgbClr val="C00000"/>
                </a:solidFill>
              </a:rPr>
              <a:t>は、著名個人</a:t>
            </a:r>
            <a:r>
              <a:rPr lang="ja-JP" altLang="ja-JP" sz="1200" b="1" u="sng" dirty="0" smtClean="0">
                <a:solidFill>
                  <a:srgbClr val="C00000"/>
                </a:solidFill>
              </a:rPr>
              <a:t>投資家</a:t>
            </a:r>
            <a:r>
              <a:rPr lang="ja-JP" altLang="en-US" sz="1200" b="1" u="sng" dirty="0" smtClean="0">
                <a:solidFill>
                  <a:srgbClr val="C00000"/>
                </a:solidFill>
              </a:rPr>
              <a:t>や市場関係者</a:t>
            </a:r>
            <a:r>
              <a:rPr lang="ja-JP" altLang="ja-JP" sz="1200" b="1" u="sng" dirty="0" smtClean="0">
                <a:solidFill>
                  <a:srgbClr val="C00000"/>
                </a:solidFill>
              </a:rPr>
              <a:t>のPUSH数</a:t>
            </a:r>
            <a:endParaRPr lang="ja-JP" altLang="en-US" sz="1200" b="1" u="sng" dirty="0">
              <a:solidFill>
                <a:srgbClr val="C00000"/>
              </a:solidFill>
              <a:effectLst>
                <a:outerShdw blurRad="38100" dist="38100" dir="2700000" algn="tl">
                  <a:srgbClr val="C0C0C0"/>
                </a:outerShdw>
              </a:effectLst>
            </a:endParaRPr>
          </a:p>
        </p:txBody>
      </p:sp>
    </p:spTree>
    <p:extLst>
      <p:ext uri="{BB962C8B-B14F-4D97-AF65-F5344CB8AC3E}">
        <p14:creationId xmlns:p14="http://schemas.microsoft.com/office/powerpoint/2010/main" val="2925730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34082"/>
          </a:xfrm>
        </p:spPr>
        <p:txBody>
          <a:bodyPr>
            <a:normAutofit fontScale="90000"/>
          </a:bodyPr>
          <a:lstStyle/>
          <a:p>
            <a:r>
              <a:rPr lang="ja-JP" altLang="en-US" b="1" dirty="0">
                <a:solidFill>
                  <a:prstClr val="black"/>
                </a:solidFill>
              </a:rPr>
              <a:t>＜サービスの内容</a:t>
            </a:r>
            <a:r>
              <a:rPr lang="ja-JP" altLang="en-US" b="1" dirty="0" smtClean="0">
                <a:solidFill>
                  <a:prstClr val="black"/>
                </a:solidFill>
              </a:rPr>
              <a:t>＞</a:t>
            </a:r>
            <a:r>
              <a:rPr lang="ja-JP" altLang="en-US" sz="2800" b="1" dirty="0">
                <a:solidFill>
                  <a:prstClr val="black"/>
                </a:solidFill>
              </a:rPr>
              <a:t>③</a:t>
            </a:r>
            <a:endParaRPr kumimoji="1" lang="ja-JP" altLang="en-US" dirty="0"/>
          </a:p>
        </p:txBody>
      </p:sp>
      <p:sp>
        <p:nvSpPr>
          <p:cNvPr id="3" name="コンテンツ プレースホルダー 2"/>
          <p:cNvSpPr>
            <a:spLocks noGrp="1"/>
          </p:cNvSpPr>
          <p:nvPr>
            <p:ph idx="1"/>
          </p:nvPr>
        </p:nvSpPr>
        <p:spPr>
          <a:xfrm>
            <a:off x="323528" y="836712"/>
            <a:ext cx="8229600" cy="4669979"/>
          </a:xfrm>
        </p:spPr>
        <p:txBody>
          <a:bodyPr/>
          <a:lstStyle/>
          <a:p>
            <a:pPr lvl="0">
              <a:buNone/>
              <a:defRPr/>
            </a:pPr>
            <a:r>
              <a:rPr lang="ja-JP" altLang="ja-JP" sz="2400" i="1" dirty="0">
                <a:solidFill>
                  <a:srgbClr val="FF0000"/>
                </a:solidFill>
                <a:effectLst>
                  <a:outerShdw blurRad="38100" dist="38100" dir="2700000" algn="tl">
                    <a:srgbClr val="C0C0C0"/>
                  </a:outerShdw>
                </a:effectLst>
              </a:rPr>
              <a:t>表</a:t>
            </a:r>
            <a:r>
              <a:rPr lang="en-US" altLang="ja-JP" sz="2400" i="1" dirty="0">
                <a:solidFill>
                  <a:srgbClr val="FF0000"/>
                </a:solidFill>
                <a:effectLst>
                  <a:outerShdw blurRad="38100" dist="38100" dir="2700000" algn="tl">
                    <a:srgbClr val="C0C0C0"/>
                  </a:outerShdw>
                </a:effectLst>
              </a:rPr>
              <a:t>3</a:t>
            </a:r>
            <a:r>
              <a:rPr lang="en-US" altLang="ja-JP" sz="2400" i="1" dirty="0">
                <a:solidFill>
                  <a:prstClr val="black"/>
                </a:solidFill>
                <a:effectLst>
                  <a:outerShdw blurRad="38100" dist="38100" dir="2700000" algn="tl">
                    <a:srgbClr val="C0C0C0"/>
                  </a:outerShdw>
                </a:effectLst>
              </a:rPr>
              <a:t> </a:t>
            </a:r>
            <a:r>
              <a:rPr lang="ja-JP" altLang="ja-JP" sz="1300" dirty="0">
                <a:solidFill>
                  <a:prstClr val="black"/>
                </a:solidFill>
              </a:rPr>
              <a:t>・個別銘柄ごとに、リアルタイムでPUSH数をチャート表記する。同時に、他人のPUSH理由</a:t>
            </a:r>
            <a:r>
              <a:rPr lang="ja-JP" altLang="ja-JP" sz="1300" dirty="0" smtClean="0">
                <a:solidFill>
                  <a:prstClr val="black"/>
                </a:solidFill>
              </a:rPr>
              <a:t>も</a:t>
            </a:r>
            <a:r>
              <a:rPr lang="ja-JP" altLang="en-US" sz="1300" dirty="0" smtClean="0">
                <a:solidFill>
                  <a:prstClr val="black"/>
                </a:solidFill>
              </a:rPr>
              <a:t>掲示板で閲覧でき</a:t>
            </a:r>
            <a:endParaRPr lang="en-US" altLang="ja-JP" sz="1300" dirty="0" smtClean="0">
              <a:solidFill>
                <a:prstClr val="black"/>
              </a:solidFill>
            </a:endParaRPr>
          </a:p>
          <a:p>
            <a:pPr lvl="0">
              <a:buNone/>
              <a:defRPr/>
            </a:pPr>
            <a:r>
              <a:rPr lang="ja-JP" altLang="en-US" sz="1300" dirty="0" smtClean="0">
                <a:solidFill>
                  <a:prstClr val="black"/>
                </a:solidFill>
              </a:rPr>
              <a:t>　　　　　　</a:t>
            </a:r>
            <a:r>
              <a:rPr lang="ja-JP" altLang="en-US" sz="1300" dirty="0" err="1" smtClean="0">
                <a:solidFill>
                  <a:prstClr val="black"/>
                </a:solidFill>
              </a:rPr>
              <a:t>る</a:t>
            </a:r>
            <a:r>
              <a:rPr lang="ja-JP" altLang="ja-JP" sz="1300" dirty="0" err="1" smtClean="0">
                <a:solidFill>
                  <a:prstClr val="black"/>
                </a:solidFill>
              </a:rPr>
              <a:t>よう</a:t>
            </a:r>
            <a:r>
              <a:rPr lang="ja-JP" altLang="en-US" sz="1300" dirty="0" err="1" smtClean="0">
                <a:solidFill>
                  <a:prstClr val="black"/>
                </a:solidFill>
              </a:rPr>
              <a:t>に</a:t>
            </a:r>
            <a:r>
              <a:rPr lang="ja-JP" altLang="ja-JP" sz="1300" dirty="0" smtClean="0">
                <a:solidFill>
                  <a:prstClr val="black"/>
                </a:solidFill>
              </a:rPr>
              <a:t>する</a:t>
            </a:r>
            <a:r>
              <a:rPr lang="ja-JP" altLang="ja-JP" sz="1300" dirty="0">
                <a:solidFill>
                  <a:prstClr val="black"/>
                </a:solidFill>
              </a:rPr>
              <a:t>。</a:t>
            </a:r>
          </a:p>
          <a:p>
            <a:pPr lvl="0">
              <a:buNone/>
              <a:defRPr/>
            </a:pPr>
            <a:r>
              <a:rPr lang="ja-JP" altLang="en-US" sz="1300" dirty="0">
                <a:solidFill>
                  <a:prstClr val="black"/>
                </a:solidFill>
              </a:rPr>
              <a:t>　　</a:t>
            </a:r>
            <a:r>
              <a:rPr lang="ja-JP" altLang="en-US" sz="1300" dirty="0" smtClean="0">
                <a:solidFill>
                  <a:prstClr val="black"/>
                </a:solidFill>
              </a:rPr>
              <a:t>　　　</a:t>
            </a:r>
            <a:r>
              <a:rPr lang="ja-JP" altLang="ja-JP" sz="1300" dirty="0" smtClean="0">
                <a:solidFill>
                  <a:prstClr val="black"/>
                </a:solidFill>
              </a:rPr>
              <a:t>・</a:t>
            </a:r>
            <a:r>
              <a:rPr lang="ja-JP" altLang="ja-JP" sz="1300" b="1" dirty="0">
                <a:solidFill>
                  <a:schemeClr val="accent1"/>
                </a:solidFill>
              </a:rPr>
              <a:t>①</a:t>
            </a:r>
            <a:r>
              <a:rPr lang="ja-JP" altLang="ja-JP" sz="1300" dirty="0">
                <a:solidFill>
                  <a:schemeClr val="accent1"/>
                </a:solidFill>
              </a:rPr>
              <a:t>寄付前、</a:t>
            </a:r>
            <a:r>
              <a:rPr lang="ja-JP" altLang="ja-JP" sz="1300" b="1" dirty="0">
                <a:solidFill>
                  <a:schemeClr val="accent1"/>
                </a:solidFill>
              </a:rPr>
              <a:t>②</a:t>
            </a:r>
            <a:r>
              <a:rPr lang="ja-JP" altLang="ja-JP" sz="1300" dirty="0">
                <a:solidFill>
                  <a:schemeClr val="accent1"/>
                </a:solidFill>
              </a:rPr>
              <a:t>前場、</a:t>
            </a:r>
            <a:r>
              <a:rPr lang="ja-JP" altLang="ja-JP" sz="1300" b="1" dirty="0">
                <a:solidFill>
                  <a:schemeClr val="accent1"/>
                </a:solidFill>
              </a:rPr>
              <a:t>③</a:t>
            </a:r>
            <a:r>
              <a:rPr lang="ja-JP" altLang="ja-JP" sz="1300" dirty="0">
                <a:solidFill>
                  <a:schemeClr val="accent1"/>
                </a:solidFill>
              </a:rPr>
              <a:t>後場、</a:t>
            </a:r>
            <a:r>
              <a:rPr lang="ja-JP" altLang="ja-JP" sz="1300" b="1" dirty="0">
                <a:solidFill>
                  <a:schemeClr val="accent1"/>
                </a:solidFill>
              </a:rPr>
              <a:t>④</a:t>
            </a:r>
            <a:r>
              <a:rPr lang="ja-JP" altLang="ja-JP" sz="1300" dirty="0">
                <a:solidFill>
                  <a:schemeClr val="accent1"/>
                </a:solidFill>
              </a:rPr>
              <a:t>大引け前（１５分前）の１人計４回PUSH可能。（銘柄は変更可）</a:t>
            </a:r>
            <a:endParaRPr lang="en-US" altLang="ja-JP" sz="1300" dirty="0">
              <a:solidFill>
                <a:schemeClr val="accent1"/>
              </a:solidFill>
            </a:endParaRPr>
          </a:p>
          <a:p>
            <a:pPr lvl="0">
              <a:buNone/>
              <a:defRPr/>
            </a:pPr>
            <a:endParaRPr lang="ja-JP" altLang="ja-JP" sz="1300" dirty="0">
              <a:solidFill>
                <a:prstClr val="black"/>
              </a:solidFill>
            </a:endParaRPr>
          </a:p>
          <a:p>
            <a:pPr marL="0" indent="0">
              <a:buNone/>
            </a:pP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3329344335"/>
              </p:ext>
            </p:extLst>
          </p:nvPr>
        </p:nvGraphicFramePr>
        <p:xfrm>
          <a:off x="467544" y="2420888"/>
          <a:ext cx="6336702" cy="3168352"/>
        </p:xfrm>
        <a:graphic>
          <a:graphicData uri="http://schemas.openxmlformats.org/drawingml/2006/table">
            <a:tbl>
              <a:tblPr/>
              <a:tblGrid>
                <a:gridCol w="655518"/>
                <a:gridCol w="1154968"/>
                <a:gridCol w="905243"/>
                <a:gridCol w="780381"/>
                <a:gridCol w="946864"/>
                <a:gridCol w="1165372"/>
                <a:gridCol w="728356"/>
              </a:tblGrid>
              <a:tr h="332003">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332003">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32003">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32003">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346440">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19050" cap="flat" cmpd="sng" algn="ctr">
                      <a:solidFill>
                        <a:srgbClr val="FF0000"/>
                      </a:solidFill>
                      <a:prstDash val="solid"/>
                      <a:round/>
                      <a:headEnd type="none" w="med" len="med"/>
                      <a:tailEnd type="none" w="med" len="med"/>
                    </a:lnB>
                  </a:tcPr>
                </a:tc>
              </a:tr>
              <a:tr h="346440">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2003">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332003">
                <a:tc>
                  <a:txBody>
                    <a:bodyPr/>
                    <a:lstStyle/>
                    <a:p>
                      <a:pPr algn="l" fontAlgn="ctr"/>
                      <a:r>
                        <a:rPr lang="ja-JP" altLang="en-US" sz="1100" b="0" i="0" u="none" strike="noStrike">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83454">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38100" cap="flat" cmpd="sng" algn="ctr">
                      <a:solidFill>
                        <a:schemeClr val="tx1"/>
                      </a:solidFill>
                      <a:prstDash val="solid"/>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6350" cap="flat" cmpd="sng" algn="ctr">
                      <a:solidFill>
                        <a:srgbClr val="000000"/>
                      </a:solidFill>
                      <a:prstDash val="dot"/>
                      <a:round/>
                      <a:headEnd type="none" w="med" len="med"/>
                      <a:tailEnd type="none" w="med" len="med"/>
                    </a:lnL>
                    <a:lnR w="19050" cap="flat" cmpd="sng" algn="ctr">
                      <a:solidFill>
                        <a:srgbClr val="0070C0"/>
                      </a:solidFill>
                      <a:prstDash val="solid"/>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　</a:t>
                      </a:r>
                    </a:p>
                  </a:txBody>
                  <a:tcPr marL="7620" marR="7620" marT="7620" marB="0" anchor="ctr">
                    <a:lnL w="19050" cap="flat" cmpd="sng" algn="ctr">
                      <a:solidFill>
                        <a:srgbClr val="0070C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17" name="テキスト ボックス 16"/>
          <p:cNvSpPr txBox="1"/>
          <p:nvPr/>
        </p:nvSpPr>
        <p:spPr>
          <a:xfrm>
            <a:off x="611560" y="2132856"/>
            <a:ext cx="184731" cy="369332"/>
          </a:xfrm>
          <a:prstGeom prst="rect">
            <a:avLst/>
          </a:prstGeom>
          <a:noFill/>
        </p:spPr>
        <p:txBody>
          <a:bodyPr wrap="none" rtlCol="0">
            <a:spAutoFit/>
          </a:bodyPr>
          <a:lstStyle/>
          <a:p>
            <a:endParaRPr kumimoji="1" lang="ja-JP" altLang="en-US" dirty="0"/>
          </a:p>
        </p:txBody>
      </p:sp>
      <p:sp>
        <p:nvSpPr>
          <p:cNvPr id="18" name="正方形/長方形 17"/>
          <p:cNvSpPr/>
          <p:nvPr/>
        </p:nvSpPr>
        <p:spPr bwMode="auto">
          <a:xfrm>
            <a:off x="611560" y="2006761"/>
            <a:ext cx="864096" cy="252189"/>
          </a:xfrm>
          <a:prstGeom prst="rect">
            <a:avLst/>
          </a:prstGeom>
          <a:ln w="19050">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altLang="ja-JP" sz="1600" b="1" dirty="0">
                <a:solidFill>
                  <a:schemeClr val="tx1"/>
                </a:solidFill>
              </a:rPr>
              <a:t>8411</a:t>
            </a:r>
            <a:endParaRPr lang="ja-JP" altLang="en-US" sz="1600" b="1" dirty="0">
              <a:solidFill>
                <a:schemeClr val="tx1"/>
              </a:solidFill>
            </a:endParaRPr>
          </a:p>
        </p:txBody>
      </p:sp>
      <p:sp>
        <p:nvSpPr>
          <p:cNvPr id="19" name="円/楕円 7170"/>
          <p:cNvSpPr>
            <a:spLocks noChangeArrowheads="1"/>
          </p:cNvSpPr>
          <p:nvPr/>
        </p:nvSpPr>
        <p:spPr bwMode="auto">
          <a:xfrm>
            <a:off x="669752" y="1923152"/>
            <a:ext cx="747712" cy="41940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cxnSp>
        <p:nvCxnSpPr>
          <p:cNvPr id="20" name="直線矢印コネクタ 19"/>
          <p:cNvCxnSpPr/>
          <p:nvPr/>
        </p:nvCxnSpPr>
        <p:spPr bwMode="auto">
          <a:xfrm>
            <a:off x="1417464" y="2130471"/>
            <a:ext cx="418232" cy="55173"/>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838659" y="2087375"/>
            <a:ext cx="1616367" cy="253916"/>
          </a:xfrm>
          <a:prstGeom prst="rect">
            <a:avLst/>
          </a:prstGeom>
          <a:noFill/>
        </p:spPr>
        <p:txBody>
          <a:bodyPr wrap="square" rtlCol="0">
            <a:spAutoFit/>
          </a:bodyPr>
          <a:lstStyle/>
          <a:p>
            <a:r>
              <a:rPr kumimoji="1" lang="ja-JP" altLang="en-US" sz="1050" b="1" dirty="0" smtClean="0">
                <a:solidFill>
                  <a:srgbClr val="FF0000"/>
                </a:solidFill>
              </a:rPr>
              <a:t>銘柄コード（みずほフィ）</a:t>
            </a:r>
            <a:endParaRPr kumimoji="1" lang="ja-JP" altLang="en-US" sz="1050" b="1" dirty="0">
              <a:solidFill>
                <a:srgbClr val="FF0000"/>
              </a:solidFill>
            </a:endParaRPr>
          </a:p>
        </p:txBody>
      </p:sp>
      <p:cxnSp>
        <p:nvCxnSpPr>
          <p:cNvPr id="10" name="直線コネクタ 7181"/>
          <p:cNvCxnSpPr>
            <a:cxnSpLocks noChangeShapeType="1"/>
          </p:cNvCxnSpPr>
          <p:nvPr/>
        </p:nvCxnSpPr>
        <p:spPr bwMode="auto">
          <a:xfrm>
            <a:off x="472143" y="3732311"/>
            <a:ext cx="648295" cy="0"/>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7181"/>
          <p:cNvCxnSpPr>
            <a:cxnSpLocks noChangeShapeType="1"/>
          </p:cNvCxnSpPr>
          <p:nvPr/>
        </p:nvCxnSpPr>
        <p:spPr bwMode="auto">
          <a:xfrm flipV="1">
            <a:off x="1115616" y="3429000"/>
            <a:ext cx="510964" cy="303312"/>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7181"/>
          <p:cNvCxnSpPr>
            <a:cxnSpLocks noChangeShapeType="1"/>
          </p:cNvCxnSpPr>
          <p:nvPr/>
        </p:nvCxnSpPr>
        <p:spPr bwMode="auto">
          <a:xfrm>
            <a:off x="1626580" y="3429000"/>
            <a:ext cx="648295" cy="0"/>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7181"/>
          <p:cNvCxnSpPr>
            <a:cxnSpLocks noChangeShapeType="1"/>
          </p:cNvCxnSpPr>
          <p:nvPr/>
        </p:nvCxnSpPr>
        <p:spPr bwMode="auto">
          <a:xfrm>
            <a:off x="2274875" y="3416424"/>
            <a:ext cx="424917" cy="315888"/>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7181"/>
          <p:cNvCxnSpPr>
            <a:cxnSpLocks noChangeShapeType="1"/>
          </p:cNvCxnSpPr>
          <p:nvPr/>
        </p:nvCxnSpPr>
        <p:spPr bwMode="auto">
          <a:xfrm flipV="1">
            <a:off x="2673116" y="3068960"/>
            <a:ext cx="781910" cy="672610"/>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7181"/>
          <p:cNvCxnSpPr>
            <a:cxnSpLocks noChangeShapeType="1"/>
          </p:cNvCxnSpPr>
          <p:nvPr/>
        </p:nvCxnSpPr>
        <p:spPr bwMode="auto">
          <a:xfrm>
            <a:off x="3455026" y="3068960"/>
            <a:ext cx="648295" cy="0"/>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7181"/>
          <p:cNvCxnSpPr>
            <a:cxnSpLocks noChangeShapeType="1"/>
          </p:cNvCxnSpPr>
          <p:nvPr/>
        </p:nvCxnSpPr>
        <p:spPr bwMode="auto">
          <a:xfrm>
            <a:off x="4103321" y="3068960"/>
            <a:ext cx="828719" cy="672610"/>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7181"/>
          <p:cNvCxnSpPr>
            <a:cxnSpLocks noChangeShapeType="1"/>
          </p:cNvCxnSpPr>
          <p:nvPr/>
        </p:nvCxnSpPr>
        <p:spPr bwMode="auto">
          <a:xfrm>
            <a:off x="4932040" y="3746490"/>
            <a:ext cx="648295" cy="0"/>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7181"/>
          <p:cNvCxnSpPr>
            <a:cxnSpLocks noChangeShapeType="1"/>
          </p:cNvCxnSpPr>
          <p:nvPr/>
        </p:nvCxnSpPr>
        <p:spPr bwMode="auto">
          <a:xfrm flipV="1">
            <a:off x="5580335" y="2780928"/>
            <a:ext cx="1223913" cy="971801"/>
          </a:xfrm>
          <a:prstGeom prst="line">
            <a:avLst/>
          </a:prstGeom>
          <a:noFill/>
          <a:ln w="317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正方形/長方形 46"/>
          <p:cNvSpPr>
            <a:spLocks noChangeArrowheads="1"/>
          </p:cNvSpPr>
          <p:nvPr/>
        </p:nvSpPr>
        <p:spPr bwMode="auto">
          <a:xfrm>
            <a:off x="6916921" y="4898875"/>
            <a:ext cx="387144"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solidFill>
                  <a:srgbClr val="00B050"/>
                </a:solidFill>
              </a:rPr>
              <a:t>100</a:t>
            </a:r>
          </a:p>
        </p:txBody>
      </p:sp>
      <p:sp>
        <p:nvSpPr>
          <p:cNvPr id="30" name="正方形/長方形 45"/>
          <p:cNvSpPr>
            <a:spLocks noChangeArrowheads="1"/>
          </p:cNvSpPr>
          <p:nvPr/>
        </p:nvSpPr>
        <p:spPr bwMode="auto">
          <a:xfrm>
            <a:off x="6869193" y="4525812"/>
            <a:ext cx="482600" cy="373063"/>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solidFill>
                  <a:srgbClr val="00B050"/>
                </a:solidFill>
              </a:rPr>
              <a:t>150</a:t>
            </a:r>
          </a:p>
        </p:txBody>
      </p:sp>
      <p:sp>
        <p:nvSpPr>
          <p:cNvPr id="31" name="正方形/長方形 44"/>
          <p:cNvSpPr>
            <a:spLocks noChangeArrowheads="1"/>
          </p:cNvSpPr>
          <p:nvPr/>
        </p:nvSpPr>
        <p:spPr bwMode="auto">
          <a:xfrm>
            <a:off x="6869193" y="3925131"/>
            <a:ext cx="482600"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smtClean="0"/>
              <a:t>200</a:t>
            </a:r>
            <a:endParaRPr lang="en-US" altLang="ja-JP" sz="1600" b="1" dirty="0"/>
          </a:p>
        </p:txBody>
      </p:sp>
      <p:sp>
        <p:nvSpPr>
          <p:cNvPr id="32" name="正方形/長方形 43"/>
          <p:cNvSpPr>
            <a:spLocks noChangeArrowheads="1"/>
          </p:cNvSpPr>
          <p:nvPr/>
        </p:nvSpPr>
        <p:spPr bwMode="auto">
          <a:xfrm>
            <a:off x="6869986" y="3544648"/>
            <a:ext cx="481013" cy="373062"/>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smtClean="0"/>
              <a:t>201</a:t>
            </a:r>
            <a:endParaRPr lang="en-US" altLang="ja-JP" sz="1600" b="1" dirty="0"/>
          </a:p>
        </p:txBody>
      </p:sp>
      <p:sp>
        <p:nvSpPr>
          <p:cNvPr id="33" name="正方形/長方形 43"/>
          <p:cNvSpPr>
            <a:spLocks noChangeArrowheads="1"/>
          </p:cNvSpPr>
          <p:nvPr/>
        </p:nvSpPr>
        <p:spPr bwMode="auto">
          <a:xfrm>
            <a:off x="6870780" y="3192728"/>
            <a:ext cx="481013" cy="373062"/>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smtClean="0"/>
              <a:t>202</a:t>
            </a:r>
            <a:endParaRPr lang="en-US" altLang="ja-JP" sz="1600" b="1" dirty="0"/>
          </a:p>
        </p:txBody>
      </p:sp>
      <p:sp>
        <p:nvSpPr>
          <p:cNvPr id="34" name="正方形/長方形 43"/>
          <p:cNvSpPr>
            <a:spLocks noChangeArrowheads="1"/>
          </p:cNvSpPr>
          <p:nvPr/>
        </p:nvSpPr>
        <p:spPr bwMode="auto">
          <a:xfrm>
            <a:off x="6874718" y="2893766"/>
            <a:ext cx="481013" cy="373062"/>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smtClean="0"/>
              <a:t>203</a:t>
            </a:r>
            <a:endParaRPr lang="en-US" altLang="ja-JP" sz="1600" b="1" dirty="0"/>
          </a:p>
        </p:txBody>
      </p:sp>
      <p:sp>
        <p:nvSpPr>
          <p:cNvPr id="35" name="正方形/長方形 43"/>
          <p:cNvSpPr>
            <a:spLocks noChangeArrowheads="1"/>
          </p:cNvSpPr>
          <p:nvPr/>
        </p:nvSpPr>
        <p:spPr bwMode="auto">
          <a:xfrm>
            <a:off x="6870780" y="2555213"/>
            <a:ext cx="481013" cy="373062"/>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smtClean="0"/>
              <a:t>204</a:t>
            </a:r>
            <a:endParaRPr lang="en-US" altLang="ja-JP" sz="1600" b="1" dirty="0"/>
          </a:p>
        </p:txBody>
      </p:sp>
      <p:sp>
        <p:nvSpPr>
          <p:cNvPr id="36" name="正方形/長方形 43"/>
          <p:cNvSpPr>
            <a:spLocks noChangeArrowheads="1"/>
          </p:cNvSpPr>
          <p:nvPr/>
        </p:nvSpPr>
        <p:spPr bwMode="auto">
          <a:xfrm>
            <a:off x="6869193" y="2231652"/>
            <a:ext cx="481013" cy="373062"/>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smtClean="0"/>
              <a:t>205</a:t>
            </a:r>
            <a:endParaRPr lang="en-US" altLang="ja-JP" sz="1600" b="1" dirty="0"/>
          </a:p>
        </p:txBody>
      </p:sp>
      <p:sp>
        <p:nvSpPr>
          <p:cNvPr id="39" name="円/楕円 7170"/>
          <p:cNvSpPr>
            <a:spLocks noChangeArrowheads="1"/>
          </p:cNvSpPr>
          <p:nvPr/>
        </p:nvSpPr>
        <p:spPr bwMode="auto">
          <a:xfrm>
            <a:off x="6839482" y="2604714"/>
            <a:ext cx="551483" cy="32356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40" name="円/楕円 7170"/>
          <p:cNvSpPr>
            <a:spLocks noChangeArrowheads="1"/>
          </p:cNvSpPr>
          <p:nvPr/>
        </p:nvSpPr>
        <p:spPr bwMode="auto">
          <a:xfrm>
            <a:off x="6849468" y="4550562"/>
            <a:ext cx="551483" cy="323561"/>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cxnSp>
        <p:nvCxnSpPr>
          <p:cNvPr id="41" name="直線矢印コネクタ 40"/>
          <p:cNvCxnSpPr/>
          <p:nvPr/>
        </p:nvCxnSpPr>
        <p:spPr bwMode="auto">
          <a:xfrm>
            <a:off x="7400951" y="2759560"/>
            <a:ext cx="339401" cy="55173"/>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bwMode="auto">
          <a:xfrm>
            <a:off x="7383650" y="4684755"/>
            <a:ext cx="339401" cy="55173"/>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7711105" y="2638800"/>
            <a:ext cx="648072" cy="338554"/>
          </a:xfrm>
          <a:prstGeom prst="rect">
            <a:avLst/>
          </a:prstGeom>
          <a:noFill/>
        </p:spPr>
        <p:txBody>
          <a:bodyPr wrap="square" rtlCol="0">
            <a:spAutoFit/>
          </a:bodyPr>
          <a:lstStyle/>
          <a:p>
            <a:r>
              <a:rPr kumimoji="1" lang="ja-JP" altLang="en-US" sz="1600" b="1" dirty="0" smtClean="0">
                <a:solidFill>
                  <a:srgbClr val="FF0000"/>
                </a:solidFill>
              </a:rPr>
              <a:t>価格</a:t>
            </a:r>
            <a:endParaRPr kumimoji="1" lang="ja-JP" altLang="en-US" sz="1600" b="1" dirty="0">
              <a:solidFill>
                <a:srgbClr val="FF0000"/>
              </a:solidFill>
            </a:endParaRPr>
          </a:p>
        </p:txBody>
      </p:sp>
      <p:sp>
        <p:nvSpPr>
          <p:cNvPr id="45" name="テキスト ボックス 44"/>
          <p:cNvSpPr txBox="1"/>
          <p:nvPr/>
        </p:nvSpPr>
        <p:spPr>
          <a:xfrm>
            <a:off x="7711104" y="4570651"/>
            <a:ext cx="1181376" cy="338554"/>
          </a:xfrm>
          <a:prstGeom prst="rect">
            <a:avLst/>
          </a:prstGeom>
          <a:noFill/>
        </p:spPr>
        <p:txBody>
          <a:bodyPr wrap="square" rtlCol="0">
            <a:spAutoFit/>
          </a:bodyPr>
          <a:lstStyle/>
          <a:p>
            <a:r>
              <a:rPr lang="en-US" altLang="ja-JP" sz="1600" b="1" spc="-150" dirty="0">
                <a:solidFill>
                  <a:srgbClr val="FF0000"/>
                </a:solidFill>
              </a:rPr>
              <a:t>PUSH </a:t>
            </a:r>
            <a:r>
              <a:rPr lang="ja-JP" altLang="en-US" sz="1400" b="1" spc="-150" dirty="0" smtClean="0">
                <a:solidFill>
                  <a:srgbClr val="FF0000"/>
                </a:solidFill>
              </a:rPr>
              <a:t>回数</a:t>
            </a:r>
            <a:endParaRPr lang="en-US" altLang="ja-JP" sz="1400" b="1" spc="-150" dirty="0" smtClean="0">
              <a:solidFill>
                <a:srgbClr val="FF0000"/>
              </a:solidFill>
            </a:endParaRPr>
          </a:p>
        </p:txBody>
      </p:sp>
      <p:sp>
        <p:nvSpPr>
          <p:cNvPr id="46" name="正方形/長方形 23"/>
          <p:cNvSpPr>
            <a:spLocks noChangeArrowheads="1"/>
          </p:cNvSpPr>
          <p:nvPr/>
        </p:nvSpPr>
        <p:spPr bwMode="auto">
          <a:xfrm>
            <a:off x="0" y="5689600"/>
            <a:ext cx="576263"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8</a:t>
            </a:r>
            <a:r>
              <a:rPr lang="ja-JP" altLang="en-US" sz="1600" b="1" dirty="0"/>
              <a:t>：</a:t>
            </a:r>
            <a:r>
              <a:rPr lang="en-US" altLang="ja-JP" sz="1600" b="1" dirty="0"/>
              <a:t>30</a:t>
            </a:r>
          </a:p>
        </p:txBody>
      </p:sp>
      <p:sp>
        <p:nvSpPr>
          <p:cNvPr id="47" name="正方形/長方形 24"/>
          <p:cNvSpPr>
            <a:spLocks noChangeArrowheads="1"/>
          </p:cNvSpPr>
          <p:nvPr/>
        </p:nvSpPr>
        <p:spPr bwMode="auto">
          <a:xfrm>
            <a:off x="794836" y="5700713"/>
            <a:ext cx="576262"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9</a:t>
            </a:r>
            <a:r>
              <a:rPr lang="ja-JP" altLang="en-US" sz="1600" b="1" dirty="0"/>
              <a:t>：</a:t>
            </a:r>
            <a:r>
              <a:rPr lang="en-US" altLang="ja-JP" sz="1600" b="1" dirty="0"/>
              <a:t>00</a:t>
            </a:r>
          </a:p>
        </p:txBody>
      </p:sp>
      <p:sp>
        <p:nvSpPr>
          <p:cNvPr id="48" name="正方形/長方形 25"/>
          <p:cNvSpPr>
            <a:spLocks noChangeArrowheads="1"/>
          </p:cNvSpPr>
          <p:nvPr/>
        </p:nvSpPr>
        <p:spPr bwMode="auto">
          <a:xfrm>
            <a:off x="1887554" y="5704970"/>
            <a:ext cx="576263" cy="373063"/>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10</a:t>
            </a:r>
            <a:r>
              <a:rPr lang="ja-JP" altLang="en-US" sz="1600" b="1" dirty="0"/>
              <a:t>：</a:t>
            </a:r>
            <a:r>
              <a:rPr lang="en-US" altLang="ja-JP" sz="1600" b="1" dirty="0"/>
              <a:t>00</a:t>
            </a:r>
          </a:p>
        </p:txBody>
      </p:sp>
      <p:sp>
        <p:nvSpPr>
          <p:cNvPr id="49" name="正方形/長方形 48"/>
          <p:cNvSpPr/>
          <p:nvPr/>
        </p:nvSpPr>
        <p:spPr>
          <a:xfrm>
            <a:off x="1908927" y="6224603"/>
            <a:ext cx="389850" cy="338554"/>
          </a:xfrm>
          <a:prstGeom prst="rect">
            <a:avLst/>
          </a:prstGeom>
        </p:spPr>
        <p:txBody>
          <a:bodyPr wrap="none">
            <a:spAutoFit/>
          </a:bodyPr>
          <a:lstStyle/>
          <a:p>
            <a:r>
              <a:rPr lang="ja-JP" altLang="en-US" sz="1600" dirty="0" smtClean="0">
                <a:solidFill>
                  <a:schemeClr val="accent1"/>
                </a:solidFill>
              </a:rPr>
              <a:t>②</a:t>
            </a:r>
            <a:endParaRPr lang="en-US" altLang="ja-JP" sz="1600" dirty="0">
              <a:solidFill>
                <a:schemeClr val="accent1"/>
              </a:solidFill>
            </a:endParaRPr>
          </a:p>
        </p:txBody>
      </p:sp>
      <p:sp>
        <p:nvSpPr>
          <p:cNvPr id="50" name="正方形/長方形 27"/>
          <p:cNvSpPr>
            <a:spLocks noChangeArrowheads="1"/>
          </p:cNvSpPr>
          <p:nvPr/>
        </p:nvSpPr>
        <p:spPr bwMode="auto">
          <a:xfrm>
            <a:off x="3630888" y="5689600"/>
            <a:ext cx="576263"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12</a:t>
            </a:r>
            <a:r>
              <a:rPr lang="ja-JP" altLang="en-US" sz="1600" b="1" dirty="0"/>
              <a:t>：</a:t>
            </a:r>
            <a:r>
              <a:rPr lang="en-US" altLang="ja-JP" sz="1600" b="1" dirty="0"/>
              <a:t>30</a:t>
            </a:r>
          </a:p>
        </p:txBody>
      </p:sp>
      <p:sp>
        <p:nvSpPr>
          <p:cNvPr id="51" name="正方形/長方形 28"/>
          <p:cNvSpPr>
            <a:spLocks noChangeArrowheads="1"/>
          </p:cNvSpPr>
          <p:nvPr/>
        </p:nvSpPr>
        <p:spPr bwMode="auto">
          <a:xfrm>
            <a:off x="4540792" y="5700713"/>
            <a:ext cx="576263"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14</a:t>
            </a:r>
            <a:r>
              <a:rPr lang="ja-JP" altLang="en-US" sz="1600" b="1" dirty="0"/>
              <a:t>：</a:t>
            </a:r>
            <a:r>
              <a:rPr lang="en-US" altLang="ja-JP" sz="1600" b="1" dirty="0"/>
              <a:t>00</a:t>
            </a:r>
          </a:p>
        </p:txBody>
      </p:sp>
      <p:sp>
        <p:nvSpPr>
          <p:cNvPr id="52" name="正方形/長方形 29"/>
          <p:cNvSpPr>
            <a:spLocks noChangeArrowheads="1"/>
          </p:cNvSpPr>
          <p:nvPr/>
        </p:nvSpPr>
        <p:spPr bwMode="auto">
          <a:xfrm>
            <a:off x="5796136" y="5739390"/>
            <a:ext cx="576262"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14</a:t>
            </a:r>
            <a:r>
              <a:rPr lang="ja-JP" altLang="en-US" sz="1600" b="1" dirty="0"/>
              <a:t>：</a:t>
            </a:r>
            <a:r>
              <a:rPr lang="en-US" altLang="ja-JP" sz="1600" b="1" dirty="0"/>
              <a:t>45</a:t>
            </a:r>
          </a:p>
        </p:txBody>
      </p:sp>
      <p:sp>
        <p:nvSpPr>
          <p:cNvPr id="53" name="正方形/長方形 30"/>
          <p:cNvSpPr>
            <a:spLocks noChangeArrowheads="1"/>
          </p:cNvSpPr>
          <p:nvPr/>
        </p:nvSpPr>
        <p:spPr bwMode="auto">
          <a:xfrm>
            <a:off x="6628790" y="5740978"/>
            <a:ext cx="576262" cy="373062"/>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600" b="1" dirty="0"/>
              <a:t>15</a:t>
            </a:r>
            <a:r>
              <a:rPr lang="ja-JP" altLang="en-US" sz="1600" b="1" dirty="0"/>
              <a:t>：</a:t>
            </a:r>
            <a:r>
              <a:rPr lang="en-US" altLang="ja-JP" sz="1600" b="1" dirty="0"/>
              <a:t>00</a:t>
            </a:r>
          </a:p>
        </p:txBody>
      </p:sp>
      <p:sp>
        <p:nvSpPr>
          <p:cNvPr id="54" name="正方形/長方形 35"/>
          <p:cNvSpPr>
            <a:spLocks noChangeArrowheads="1"/>
          </p:cNvSpPr>
          <p:nvPr/>
        </p:nvSpPr>
        <p:spPr bwMode="auto">
          <a:xfrm>
            <a:off x="7649874" y="5755589"/>
            <a:ext cx="481013" cy="374650"/>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ja-JP" altLang="en-US" sz="1600" b="1" dirty="0">
                <a:solidFill>
                  <a:srgbClr val="FF0000"/>
                </a:solidFill>
              </a:rPr>
              <a:t>時刻</a:t>
            </a:r>
          </a:p>
        </p:txBody>
      </p:sp>
      <p:sp>
        <p:nvSpPr>
          <p:cNvPr id="56" name="円/楕円 7170"/>
          <p:cNvSpPr>
            <a:spLocks noChangeArrowheads="1"/>
          </p:cNvSpPr>
          <p:nvPr/>
        </p:nvSpPr>
        <p:spPr bwMode="auto">
          <a:xfrm>
            <a:off x="6556353" y="5740978"/>
            <a:ext cx="747712" cy="3834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cxnSp>
        <p:nvCxnSpPr>
          <p:cNvPr id="57" name="直線矢印コネクタ 56"/>
          <p:cNvCxnSpPr/>
          <p:nvPr/>
        </p:nvCxnSpPr>
        <p:spPr bwMode="auto">
          <a:xfrm>
            <a:off x="7304065" y="5921983"/>
            <a:ext cx="339401" cy="10695"/>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
        <p:nvSpPr>
          <p:cNvPr id="59" name="正方形/長方形 7196"/>
          <p:cNvSpPr>
            <a:spLocks noChangeArrowheads="1"/>
          </p:cNvSpPr>
          <p:nvPr/>
        </p:nvSpPr>
        <p:spPr bwMode="auto">
          <a:xfrm>
            <a:off x="617391" y="5341300"/>
            <a:ext cx="107950" cy="26035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0" name="正方形/長方形 7196"/>
          <p:cNvSpPr>
            <a:spLocks noChangeArrowheads="1"/>
          </p:cNvSpPr>
          <p:nvPr/>
        </p:nvSpPr>
        <p:spPr bwMode="auto">
          <a:xfrm>
            <a:off x="877741" y="5086200"/>
            <a:ext cx="107950" cy="4937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1" name="正方形/長方形 7196"/>
          <p:cNvSpPr>
            <a:spLocks noChangeArrowheads="1"/>
          </p:cNvSpPr>
          <p:nvPr/>
        </p:nvSpPr>
        <p:spPr bwMode="auto">
          <a:xfrm>
            <a:off x="1309514" y="5341300"/>
            <a:ext cx="107950" cy="26035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2" name="正方形/長方形 7196"/>
          <p:cNvSpPr>
            <a:spLocks noChangeArrowheads="1"/>
          </p:cNvSpPr>
          <p:nvPr/>
        </p:nvSpPr>
        <p:spPr bwMode="auto">
          <a:xfrm>
            <a:off x="1648266" y="4909205"/>
            <a:ext cx="107950" cy="692919"/>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3" name="正方形/長方形 7196"/>
          <p:cNvSpPr>
            <a:spLocks noChangeArrowheads="1"/>
          </p:cNvSpPr>
          <p:nvPr/>
        </p:nvSpPr>
        <p:spPr bwMode="auto">
          <a:xfrm>
            <a:off x="1950727" y="4684755"/>
            <a:ext cx="107950" cy="916895"/>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4" name="正方形/長方形 7196"/>
          <p:cNvSpPr>
            <a:spLocks noChangeArrowheads="1"/>
          </p:cNvSpPr>
          <p:nvPr/>
        </p:nvSpPr>
        <p:spPr bwMode="auto">
          <a:xfrm>
            <a:off x="2379383" y="5460600"/>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5" name="正方形/長方形 7196"/>
          <p:cNvSpPr>
            <a:spLocks noChangeArrowheads="1"/>
          </p:cNvSpPr>
          <p:nvPr/>
        </p:nvSpPr>
        <p:spPr bwMode="auto">
          <a:xfrm>
            <a:off x="2591842" y="5469718"/>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6" name="正方形/長方形 7196"/>
          <p:cNvSpPr>
            <a:spLocks noChangeArrowheads="1"/>
          </p:cNvSpPr>
          <p:nvPr/>
        </p:nvSpPr>
        <p:spPr bwMode="auto">
          <a:xfrm>
            <a:off x="2843808" y="5333050"/>
            <a:ext cx="107950" cy="24685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7" name="正方形/長方形 7196"/>
          <p:cNvSpPr>
            <a:spLocks noChangeArrowheads="1"/>
          </p:cNvSpPr>
          <p:nvPr/>
        </p:nvSpPr>
        <p:spPr bwMode="auto">
          <a:xfrm>
            <a:off x="4697563" y="5460600"/>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8" name="正方形/長方形 7196"/>
          <p:cNvSpPr>
            <a:spLocks noChangeArrowheads="1"/>
          </p:cNvSpPr>
          <p:nvPr/>
        </p:nvSpPr>
        <p:spPr bwMode="auto">
          <a:xfrm>
            <a:off x="3350580" y="5453293"/>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69" name="正方形/長方形 7196"/>
          <p:cNvSpPr>
            <a:spLocks noChangeArrowheads="1"/>
          </p:cNvSpPr>
          <p:nvPr/>
        </p:nvSpPr>
        <p:spPr bwMode="auto">
          <a:xfrm>
            <a:off x="4409730" y="5333050"/>
            <a:ext cx="107950" cy="24685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0" name="正方形/長方形 7196"/>
          <p:cNvSpPr>
            <a:spLocks noChangeArrowheads="1"/>
          </p:cNvSpPr>
          <p:nvPr/>
        </p:nvSpPr>
        <p:spPr bwMode="auto">
          <a:xfrm>
            <a:off x="5009105" y="5086200"/>
            <a:ext cx="107950" cy="497825"/>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1" name="正方形/長方形 7196"/>
          <p:cNvSpPr>
            <a:spLocks noChangeArrowheads="1"/>
          </p:cNvSpPr>
          <p:nvPr/>
        </p:nvSpPr>
        <p:spPr bwMode="auto">
          <a:xfrm>
            <a:off x="4110292" y="4739929"/>
            <a:ext cx="107950" cy="850284"/>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2" name="正方形/長方形 7196"/>
          <p:cNvSpPr>
            <a:spLocks noChangeArrowheads="1"/>
          </p:cNvSpPr>
          <p:nvPr/>
        </p:nvSpPr>
        <p:spPr bwMode="auto">
          <a:xfrm>
            <a:off x="6257631" y="5083342"/>
            <a:ext cx="107950" cy="497825"/>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3" name="正方形/長方形 7196"/>
          <p:cNvSpPr>
            <a:spLocks noChangeArrowheads="1"/>
          </p:cNvSpPr>
          <p:nvPr/>
        </p:nvSpPr>
        <p:spPr bwMode="auto">
          <a:xfrm>
            <a:off x="6520840" y="5458843"/>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4" name="正方形/長方形 7196"/>
          <p:cNvSpPr>
            <a:spLocks noChangeArrowheads="1"/>
          </p:cNvSpPr>
          <p:nvPr/>
        </p:nvSpPr>
        <p:spPr bwMode="auto">
          <a:xfrm>
            <a:off x="3725198" y="5458843"/>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5" name="正方形/長方形 7196"/>
          <p:cNvSpPr>
            <a:spLocks noChangeArrowheads="1"/>
          </p:cNvSpPr>
          <p:nvPr/>
        </p:nvSpPr>
        <p:spPr bwMode="auto">
          <a:xfrm>
            <a:off x="5742161" y="5473597"/>
            <a:ext cx="107950" cy="119300"/>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76" name="正方形/長方形 7196"/>
          <p:cNvSpPr>
            <a:spLocks noChangeArrowheads="1"/>
          </p:cNvSpPr>
          <p:nvPr/>
        </p:nvSpPr>
        <p:spPr bwMode="auto">
          <a:xfrm>
            <a:off x="5409547" y="5273525"/>
            <a:ext cx="107950" cy="303156"/>
          </a:xfrm>
          <a:prstGeom prst="rect">
            <a:avLst/>
          </a:prstGeom>
          <a:solidFill>
            <a:srgbClr val="33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cxnSp>
        <p:nvCxnSpPr>
          <p:cNvPr id="77" name="直線コネクタ 33"/>
          <p:cNvCxnSpPr>
            <a:cxnSpLocks noChangeShapeType="1"/>
          </p:cNvCxnSpPr>
          <p:nvPr/>
        </p:nvCxnSpPr>
        <p:spPr bwMode="auto">
          <a:xfrm flipH="1">
            <a:off x="669752" y="5533247"/>
            <a:ext cx="143665" cy="776073"/>
          </a:xfrm>
          <a:prstGeom prst="line">
            <a:avLst/>
          </a:prstGeom>
          <a:noFill/>
          <a:ln w="158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テキスト ボックス 79"/>
          <p:cNvSpPr txBox="1"/>
          <p:nvPr/>
        </p:nvSpPr>
        <p:spPr>
          <a:xfrm>
            <a:off x="400213" y="6291104"/>
            <a:ext cx="317066" cy="646331"/>
          </a:xfrm>
          <a:prstGeom prst="rect">
            <a:avLst/>
          </a:prstGeom>
          <a:noFill/>
        </p:spPr>
        <p:txBody>
          <a:bodyPr wrap="square" rtlCol="0">
            <a:spAutoFit/>
          </a:bodyPr>
          <a:lstStyle/>
          <a:p>
            <a:r>
              <a:rPr kumimoji="1" lang="ja-JP" altLang="en-US" dirty="0" smtClean="0">
                <a:solidFill>
                  <a:schemeClr val="accent1"/>
                </a:solidFill>
              </a:rPr>
              <a:t>①</a:t>
            </a:r>
            <a:endParaRPr kumimoji="1" lang="en-US" altLang="ja-JP" dirty="0" smtClean="0">
              <a:solidFill>
                <a:schemeClr val="accent1"/>
              </a:solidFill>
            </a:endParaRPr>
          </a:p>
          <a:p>
            <a:endParaRPr kumimoji="1" lang="ja-JP" altLang="en-US" dirty="0"/>
          </a:p>
        </p:txBody>
      </p:sp>
      <p:cxnSp>
        <p:nvCxnSpPr>
          <p:cNvPr id="81" name="直線コネクタ 33"/>
          <p:cNvCxnSpPr>
            <a:cxnSpLocks noChangeShapeType="1"/>
          </p:cNvCxnSpPr>
          <p:nvPr/>
        </p:nvCxnSpPr>
        <p:spPr bwMode="auto">
          <a:xfrm flipH="1">
            <a:off x="2103852" y="5448544"/>
            <a:ext cx="143665" cy="776073"/>
          </a:xfrm>
          <a:prstGeom prst="line">
            <a:avLst/>
          </a:prstGeom>
          <a:noFill/>
          <a:ln w="158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コネクタ 33"/>
          <p:cNvCxnSpPr>
            <a:cxnSpLocks noChangeShapeType="1"/>
          </p:cNvCxnSpPr>
          <p:nvPr/>
        </p:nvCxnSpPr>
        <p:spPr bwMode="auto">
          <a:xfrm flipH="1">
            <a:off x="4517680" y="5425103"/>
            <a:ext cx="143665" cy="776073"/>
          </a:xfrm>
          <a:prstGeom prst="line">
            <a:avLst/>
          </a:prstGeom>
          <a:noFill/>
          <a:ln w="158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コネクタ 33"/>
          <p:cNvCxnSpPr>
            <a:cxnSpLocks noChangeShapeType="1"/>
          </p:cNvCxnSpPr>
          <p:nvPr/>
        </p:nvCxnSpPr>
        <p:spPr bwMode="auto">
          <a:xfrm flipH="1">
            <a:off x="6311606" y="5448530"/>
            <a:ext cx="143665" cy="776073"/>
          </a:xfrm>
          <a:prstGeom prst="line">
            <a:avLst/>
          </a:prstGeom>
          <a:noFill/>
          <a:ln w="15875" algn="ctr">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正方形/長方形 84"/>
          <p:cNvSpPr/>
          <p:nvPr/>
        </p:nvSpPr>
        <p:spPr>
          <a:xfrm>
            <a:off x="6073071" y="6179657"/>
            <a:ext cx="415498" cy="369332"/>
          </a:xfrm>
          <a:prstGeom prst="rect">
            <a:avLst/>
          </a:prstGeom>
        </p:spPr>
        <p:txBody>
          <a:bodyPr wrap="none">
            <a:spAutoFit/>
          </a:bodyPr>
          <a:lstStyle/>
          <a:p>
            <a:r>
              <a:rPr lang="ja-JP" altLang="en-US" dirty="0" smtClean="0">
                <a:solidFill>
                  <a:schemeClr val="accent1"/>
                </a:solidFill>
              </a:rPr>
              <a:t>④</a:t>
            </a:r>
            <a:endParaRPr lang="en-US" altLang="ja-JP" dirty="0">
              <a:solidFill>
                <a:schemeClr val="accent1"/>
              </a:solidFill>
            </a:endParaRPr>
          </a:p>
        </p:txBody>
      </p:sp>
      <p:sp>
        <p:nvSpPr>
          <p:cNvPr id="86" name="正方形/長方形 85"/>
          <p:cNvSpPr/>
          <p:nvPr/>
        </p:nvSpPr>
        <p:spPr>
          <a:xfrm>
            <a:off x="4255956" y="6193825"/>
            <a:ext cx="415498" cy="369332"/>
          </a:xfrm>
          <a:prstGeom prst="rect">
            <a:avLst/>
          </a:prstGeom>
        </p:spPr>
        <p:txBody>
          <a:bodyPr wrap="none">
            <a:spAutoFit/>
          </a:bodyPr>
          <a:lstStyle/>
          <a:p>
            <a:r>
              <a:rPr lang="ja-JP" altLang="en-US" dirty="0" smtClean="0">
                <a:solidFill>
                  <a:schemeClr val="accent1"/>
                </a:solidFill>
              </a:rPr>
              <a:t>③</a:t>
            </a:r>
            <a:endParaRPr lang="en-US" altLang="ja-JP" dirty="0">
              <a:solidFill>
                <a:schemeClr val="accent1"/>
              </a:solidFill>
            </a:endParaRPr>
          </a:p>
        </p:txBody>
      </p:sp>
      <p:cxnSp>
        <p:nvCxnSpPr>
          <p:cNvPr id="78" name="直線矢印コネクタ 77"/>
          <p:cNvCxnSpPr/>
          <p:nvPr/>
        </p:nvCxnSpPr>
        <p:spPr bwMode="auto">
          <a:xfrm flipV="1">
            <a:off x="6327565" y="4874123"/>
            <a:ext cx="1412787" cy="269079"/>
          </a:xfrm>
          <a:prstGeom prst="straightConnector1">
            <a:avLst/>
          </a:prstGeom>
          <a:ln>
            <a:solidFill>
              <a:srgbClr val="FF0000"/>
            </a:solidFill>
            <a:tailEnd type="arrow"/>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2452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normAutofit fontScale="90000"/>
          </a:bodyPr>
          <a:lstStyle/>
          <a:p>
            <a:r>
              <a:rPr lang="ja-JP" altLang="en-US" b="1" dirty="0">
                <a:solidFill>
                  <a:prstClr val="black"/>
                </a:solidFill>
              </a:rPr>
              <a:t>＜サービスの内容</a:t>
            </a:r>
            <a:r>
              <a:rPr lang="ja-JP" altLang="en-US" b="1" dirty="0" smtClean="0">
                <a:solidFill>
                  <a:prstClr val="black"/>
                </a:solidFill>
              </a:rPr>
              <a:t>＞</a:t>
            </a:r>
            <a:r>
              <a:rPr lang="ja-JP" altLang="en-US" sz="2800" b="1" dirty="0" smtClean="0">
                <a:solidFill>
                  <a:prstClr val="black"/>
                </a:solidFill>
              </a:rPr>
              <a:t>④</a:t>
            </a:r>
            <a:r>
              <a:rPr lang="en-US" altLang="ja-JP" sz="2800" b="1" dirty="0" smtClean="0">
                <a:solidFill>
                  <a:prstClr val="black"/>
                </a:solidFill>
              </a:rPr>
              <a:t/>
            </a:r>
            <a:br>
              <a:rPr lang="en-US" altLang="ja-JP" sz="2800" b="1" dirty="0" smtClean="0">
                <a:solidFill>
                  <a:prstClr val="black"/>
                </a:solidFill>
              </a:rPr>
            </a:br>
            <a:endParaRPr kumimoji="1" lang="ja-JP" altLang="en-US" dirty="0"/>
          </a:p>
        </p:txBody>
      </p:sp>
      <p:sp>
        <p:nvSpPr>
          <p:cNvPr id="3" name="コンテンツ プレースホルダー 2"/>
          <p:cNvSpPr>
            <a:spLocks noGrp="1"/>
          </p:cNvSpPr>
          <p:nvPr>
            <p:ph idx="1"/>
          </p:nvPr>
        </p:nvSpPr>
        <p:spPr>
          <a:xfrm>
            <a:off x="457200" y="836712"/>
            <a:ext cx="8229600" cy="5289451"/>
          </a:xfrm>
        </p:spPr>
        <p:txBody>
          <a:bodyPr/>
          <a:lstStyle/>
          <a:p>
            <a:pPr lvl="0">
              <a:buNone/>
              <a:defRPr/>
            </a:pPr>
            <a:r>
              <a:rPr lang="ja-JP" altLang="ja-JP" sz="2400" i="1" dirty="0">
                <a:solidFill>
                  <a:srgbClr val="FF0000"/>
                </a:solidFill>
                <a:effectLst>
                  <a:outerShdw blurRad="38100" dist="38100" dir="2700000" algn="tl">
                    <a:srgbClr val="C0C0C0"/>
                  </a:outerShdw>
                </a:effectLst>
              </a:rPr>
              <a:t>表</a:t>
            </a:r>
            <a:r>
              <a:rPr lang="en-US" altLang="ja-JP" sz="2400" i="1" dirty="0">
                <a:solidFill>
                  <a:srgbClr val="FF0000"/>
                </a:solidFill>
                <a:effectLst>
                  <a:outerShdw blurRad="38100" dist="38100" dir="2700000" algn="tl">
                    <a:srgbClr val="C0C0C0"/>
                  </a:outerShdw>
                </a:effectLst>
              </a:rPr>
              <a:t>4</a:t>
            </a:r>
            <a:r>
              <a:rPr lang="en-US" altLang="ja-JP" sz="1400" i="1" dirty="0">
                <a:solidFill>
                  <a:prstClr val="black"/>
                </a:solidFill>
                <a:effectLst>
                  <a:outerShdw blurRad="38100" dist="38100" dir="2700000" algn="tl">
                    <a:srgbClr val="C0C0C0"/>
                  </a:outerShdw>
                </a:effectLst>
              </a:rPr>
              <a:t> </a:t>
            </a:r>
            <a:r>
              <a:rPr lang="ja-JP" altLang="ja-JP" sz="1300" dirty="0">
                <a:solidFill>
                  <a:prstClr val="black"/>
                </a:solidFill>
              </a:rPr>
              <a:t>・PUSH注文時に理由を選択式で選んでもらう。（項目は工夫する）</a:t>
            </a:r>
          </a:p>
          <a:p>
            <a:pPr lvl="0">
              <a:buNone/>
              <a:defRPr/>
            </a:pPr>
            <a:r>
              <a:rPr lang="ja-JP" altLang="en-US" sz="1300" dirty="0">
                <a:solidFill>
                  <a:prstClr val="black"/>
                </a:solidFill>
              </a:rPr>
              <a:t>　　</a:t>
            </a:r>
            <a:r>
              <a:rPr lang="ja-JP" altLang="en-US" sz="1300" dirty="0" smtClean="0">
                <a:solidFill>
                  <a:prstClr val="black"/>
                </a:solidFill>
              </a:rPr>
              <a:t>　　</a:t>
            </a:r>
            <a:r>
              <a:rPr lang="ja-JP" altLang="en-US" sz="1300" dirty="0">
                <a:solidFill>
                  <a:prstClr val="black"/>
                </a:solidFill>
              </a:rPr>
              <a:t>　</a:t>
            </a:r>
            <a:r>
              <a:rPr lang="ja-JP" altLang="ja-JP" sz="1300" dirty="0">
                <a:solidFill>
                  <a:prstClr val="black"/>
                </a:solidFill>
              </a:rPr>
              <a:t>・プレミアムPUSHの権利を有している有名個人投資家、市場関係者等は、詳細に理由を記載してもらう。</a:t>
            </a:r>
            <a:endParaRPr lang="ja-JP" altLang="en-US" sz="1300" dirty="0">
              <a:solidFill>
                <a:prstClr val="black"/>
              </a:solidFill>
            </a:endParaRPr>
          </a:p>
          <a:p>
            <a:pPr lvl="0">
              <a:buNone/>
              <a:defRPr/>
            </a:pPr>
            <a:r>
              <a:rPr lang="ja-JP" altLang="en-US" sz="1300" dirty="0">
                <a:solidFill>
                  <a:prstClr val="black"/>
                </a:solidFill>
              </a:rPr>
              <a:t>        </a:t>
            </a:r>
            <a:r>
              <a:rPr lang="ja-JP" altLang="en-US" sz="1300" dirty="0" smtClean="0">
                <a:solidFill>
                  <a:prstClr val="black"/>
                </a:solidFill>
              </a:rPr>
              <a:t>　　　</a:t>
            </a:r>
            <a:r>
              <a:rPr lang="ja-JP" altLang="ja-JP" sz="1300" dirty="0" smtClean="0">
                <a:solidFill>
                  <a:prstClr val="black"/>
                </a:solidFill>
              </a:rPr>
              <a:t>（</a:t>
            </a:r>
            <a:r>
              <a:rPr lang="ja-JP" altLang="ja-JP" sz="1300" dirty="0">
                <a:solidFill>
                  <a:prstClr val="black"/>
                </a:solidFill>
              </a:rPr>
              <a:t>このコメントが見られるのもプレミアム会員に限る）</a:t>
            </a:r>
          </a:p>
          <a:p>
            <a:pPr marL="0" indent="0">
              <a:buNone/>
            </a:pPr>
            <a:endParaRPr kumimoji="1" lang="ja-JP" altLang="en-US" dirty="0"/>
          </a:p>
        </p:txBody>
      </p:sp>
      <p:sp>
        <p:nvSpPr>
          <p:cNvPr id="4" name="正方形/長方形 3"/>
          <p:cNvSpPr>
            <a:spLocks noChangeArrowheads="1"/>
          </p:cNvSpPr>
          <p:nvPr/>
        </p:nvSpPr>
        <p:spPr bwMode="auto">
          <a:xfrm>
            <a:off x="827585" y="2184156"/>
            <a:ext cx="6840760" cy="2480016"/>
          </a:xfrm>
          <a:prstGeom prst="rect">
            <a:avLst/>
          </a:prstGeom>
          <a:solidFill>
            <a:schemeClr val="bg1"/>
          </a:solidFill>
          <a:ln w="44450" algn="ctr">
            <a:solidFill>
              <a:schemeClr val="tx1"/>
            </a:solidFill>
            <a:round/>
            <a:headEnd/>
            <a:tailEnd/>
          </a:ln>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032" y="4221088"/>
            <a:ext cx="11033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正方形/長方形 4"/>
          <p:cNvSpPr>
            <a:spLocks noChangeArrowheads="1"/>
          </p:cNvSpPr>
          <p:nvPr/>
        </p:nvSpPr>
        <p:spPr bwMode="auto">
          <a:xfrm>
            <a:off x="829431" y="2204497"/>
            <a:ext cx="1582329" cy="360407"/>
          </a:xfrm>
          <a:prstGeom prst="rect">
            <a:avLst/>
          </a:prstGeom>
          <a:solidFill>
            <a:schemeClr val="bg1"/>
          </a:solidFill>
          <a:ln w="28575" algn="ctr">
            <a:solidFill>
              <a:srgbClr val="FF0000"/>
            </a:solidFill>
            <a:round/>
            <a:headEnd/>
            <a:tailEnd/>
          </a:ln>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ja-JP" altLang="en-US" sz="1700" b="1" dirty="0"/>
              <a:t>買い </a:t>
            </a:r>
            <a:r>
              <a:rPr lang="en-US" altLang="ja-JP" sz="1700" b="1" dirty="0"/>
              <a:t>PUSH </a:t>
            </a:r>
            <a:r>
              <a:rPr lang="ja-JP" altLang="en-US" sz="1700" b="1" dirty="0"/>
              <a:t>入力</a:t>
            </a:r>
          </a:p>
        </p:txBody>
      </p:sp>
      <p:sp>
        <p:nvSpPr>
          <p:cNvPr id="9" name="正方形/長方形 18"/>
          <p:cNvSpPr>
            <a:spLocks noChangeArrowheads="1"/>
          </p:cNvSpPr>
          <p:nvPr/>
        </p:nvSpPr>
        <p:spPr bwMode="auto">
          <a:xfrm>
            <a:off x="1971721" y="2886060"/>
            <a:ext cx="944562" cy="288032"/>
          </a:xfrm>
          <a:prstGeom prst="rect">
            <a:avLst/>
          </a:prstGeom>
          <a:solidFill>
            <a:schemeClr val="bg1"/>
          </a:solidFill>
          <a:ln w="28575" algn="ctr">
            <a:solidFill>
              <a:srgbClr val="000066"/>
            </a:solidFill>
            <a:round/>
            <a:headEnd/>
            <a:tailEnd/>
          </a:ln>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ja-JP" altLang="en-US" sz="1700" b="1">
                <a:solidFill>
                  <a:srgbClr val="FF0000"/>
                </a:solidFill>
              </a:rPr>
              <a:t>寄付前</a:t>
            </a:r>
          </a:p>
        </p:txBody>
      </p:sp>
      <p:sp>
        <p:nvSpPr>
          <p:cNvPr id="10" name="テキスト ボックス 6"/>
          <p:cNvSpPr txBox="1">
            <a:spLocks noChangeArrowheads="1"/>
          </p:cNvSpPr>
          <p:nvPr/>
        </p:nvSpPr>
        <p:spPr bwMode="auto">
          <a:xfrm>
            <a:off x="1037773" y="2812286"/>
            <a:ext cx="9144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500" b="1" dirty="0"/>
              <a:t>・時間帯</a:t>
            </a:r>
            <a:r>
              <a:rPr lang="ja-JP" altLang="en-US" dirty="0"/>
              <a:t>　</a:t>
            </a:r>
            <a:endParaRPr lang="ja-JP" altLang="en-US" b="1" dirty="0">
              <a:solidFill>
                <a:srgbClr val="FF0000"/>
              </a:solidFill>
            </a:endParaRPr>
          </a:p>
        </p:txBody>
      </p:sp>
      <p:sp>
        <p:nvSpPr>
          <p:cNvPr id="11" name="テキスト ボックス 6"/>
          <p:cNvSpPr txBox="1">
            <a:spLocks noChangeArrowheads="1"/>
          </p:cNvSpPr>
          <p:nvPr/>
        </p:nvSpPr>
        <p:spPr bwMode="auto">
          <a:xfrm>
            <a:off x="1078929" y="3397079"/>
            <a:ext cx="2268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500" b="1" dirty="0" smtClean="0"/>
              <a:t>・銘柄コード及び銘柄名</a:t>
            </a:r>
            <a:r>
              <a:rPr lang="ja-JP" altLang="en-US" dirty="0"/>
              <a:t>　</a:t>
            </a:r>
            <a:endParaRPr lang="ja-JP" altLang="en-US" b="1" dirty="0">
              <a:solidFill>
                <a:srgbClr val="FF0000"/>
              </a:solidFill>
            </a:endParaRPr>
          </a:p>
        </p:txBody>
      </p:sp>
      <p:sp>
        <p:nvSpPr>
          <p:cNvPr id="12" name="正方形/長方形 18"/>
          <p:cNvSpPr>
            <a:spLocks noChangeArrowheads="1"/>
          </p:cNvSpPr>
          <p:nvPr/>
        </p:nvSpPr>
        <p:spPr bwMode="auto">
          <a:xfrm>
            <a:off x="1939479" y="3811318"/>
            <a:ext cx="944562" cy="288032"/>
          </a:xfrm>
          <a:prstGeom prst="rect">
            <a:avLst/>
          </a:prstGeom>
          <a:solidFill>
            <a:schemeClr val="bg1"/>
          </a:solidFill>
          <a:ln w="28575" algn="ctr">
            <a:solidFill>
              <a:srgbClr val="000066"/>
            </a:solidFill>
            <a:round/>
            <a:headEnd/>
            <a:tailEnd/>
          </a:ln>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r>
              <a:rPr lang="en-US" altLang="ja-JP" sz="1700" b="1" dirty="0">
                <a:solidFill>
                  <a:srgbClr val="FF0000"/>
                </a:solidFill>
              </a:rPr>
              <a:t>8411</a:t>
            </a:r>
            <a:endParaRPr lang="ja-JP" altLang="en-US" sz="1700" b="1" dirty="0">
              <a:solidFill>
                <a:srgbClr val="FF0000"/>
              </a:solidFill>
            </a:endParaRPr>
          </a:p>
        </p:txBody>
      </p:sp>
      <p:sp>
        <p:nvSpPr>
          <p:cNvPr id="13" name="テキスト ボックス 6"/>
          <p:cNvSpPr txBox="1">
            <a:spLocks noChangeArrowheads="1"/>
          </p:cNvSpPr>
          <p:nvPr/>
        </p:nvSpPr>
        <p:spPr bwMode="auto">
          <a:xfrm>
            <a:off x="3635896" y="2380238"/>
            <a:ext cx="1797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500" b="1" dirty="0" smtClean="0"/>
              <a:t>・</a:t>
            </a:r>
            <a:r>
              <a:rPr lang="en-US" altLang="ja-JP" sz="1500" b="1" dirty="0" smtClean="0"/>
              <a:t>PUSH</a:t>
            </a:r>
            <a:r>
              <a:rPr lang="ja-JP" altLang="en-US" sz="1500" b="1" dirty="0" smtClean="0"/>
              <a:t>理由（例）</a:t>
            </a:r>
            <a:r>
              <a:rPr lang="ja-JP" altLang="en-US" dirty="0"/>
              <a:t>　</a:t>
            </a:r>
            <a:endParaRPr lang="ja-JP" altLang="en-US" b="1" dirty="0">
              <a:solidFill>
                <a:srgbClr val="FF0000"/>
              </a:solidFill>
            </a:endParaRPr>
          </a:p>
        </p:txBody>
      </p:sp>
      <p:sp>
        <p:nvSpPr>
          <p:cNvPr id="14" name="左大かっこ 13"/>
          <p:cNvSpPr>
            <a:spLocks/>
          </p:cNvSpPr>
          <p:nvPr/>
        </p:nvSpPr>
        <p:spPr bwMode="auto">
          <a:xfrm>
            <a:off x="3952659" y="2994252"/>
            <a:ext cx="288925" cy="1244600"/>
          </a:xfrm>
          <a:prstGeom prst="leftBracket">
            <a:avLst>
              <a:gd name="adj" fmla="val 8296"/>
            </a:avLst>
          </a:prstGeom>
          <a:solidFill>
            <a:schemeClr val="bg1"/>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algn="ctr" eaLnBrk="1" hangingPunct="1">
              <a:spcBef>
                <a:spcPct val="0"/>
              </a:spcBef>
              <a:buFontTx/>
              <a:buNone/>
            </a:pPr>
            <a:endParaRPr lang="ja-JP" altLang="en-US" sz="1200"/>
          </a:p>
        </p:txBody>
      </p:sp>
      <p:sp>
        <p:nvSpPr>
          <p:cNvPr id="15" name="テキスト ボックス 9"/>
          <p:cNvSpPr txBox="1">
            <a:spLocks noChangeArrowheads="1"/>
          </p:cNvSpPr>
          <p:nvPr/>
        </p:nvSpPr>
        <p:spPr bwMode="auto">
          <a:xfrm>
            <a:off x="4261777" y="3089104"/>
            <a:ext cx="2303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400" b="1" dirty="0"/>
              <a:t>〇本日買う </a:t>
            </a:r>
            <a:r>
              <a:rPr lang="en-US" altLang="ja-JP" sz="1400" b="1" dirty="0"/>
              <a:t>or </a:t>
            </a:r>
            <a:r>
              <a:rPr lang="ja-JP" altLang="en-US" sz="1400" b="1" dirty="0"/>
              <a:t>注目している</a:t>
            </a:r>
            <a:endParaRPr lang="ja-JP" altLang="en-US" sz="1400" b="1" dirty="0">
              <a:solidFill>
                <a:srgbClr val="FF0000"/>
              </a:solidFill>
            </a:endParaRPr>
          </a:p>
        </p:txBody>
      </p:sp>
      <p:sp>
        <p:nvSpPr>
          <p:cNvPr id="16" name="テキスト ボックス 9"/>
          <p:cNvSpPr txBox="1">
            <a:spLocks noChangeArrowheads="1"/>
          </p:cNvSpPr>
          <p:nvPr/>
        </p:nvSpPr>
        <p:spPr bwMode="auto">
          <a:xfrm>
            <a:off x="4282218" y="3458634"/>
            <a:ext cx="2738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400" b="1" dirty="0" smtClean="0"/>
              <a:t>〇保有していて上昇してほしい</a:t>
            </a:r>
            <a:endParaRPr lang="ja-JP" altLang="en-US" sz="1400" b="1" dirty="0">
              <a:solidFill>
                <a:srgbClr val="FF0000"/>
              </a:solidFill>
            </a:endParaRPr>
          </a:p>
        </p:txBody>
      </p:sp>
      <p:sp>
        <p:nvSpPr>
          <p:cNvPr id="17" name="テキスト ボックス 9"/>
          <p:cNvSpPr txBox="1">
            <a:spLocks noChangeArrowheads="1"/>
          </p:cNvSpPr>
          <p:nvPr/>
        </p:nvSpPr>
        <p:spPr bwMode="auto">
          <a:xfrm>
            <a:off x="4282218" y="3811318"/>
            <a:ext cx="2303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400" b="1" dirty="0" smtClean="0"/>
              <a:t>〇その他</a:t>
            </a:r>
            <a:endParaRPr lang="ja-JP" altLang="en-US" sz="1400" b="1" dirty="0">
              <a:solidFill>
                <a:srgbClr val="FF0000"/>
              </a:solidFill>
            </a:endParaRPr>
          </a:p>
        </p:txBody>
      </p:sp>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09" y="5085185"/>
            <a:ext cx="89528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テキスト ボックス 6"/>
          <p:cNvSpPr txBox="1">
            <a:spLocks noChangeArrowheads="1"/>
          </p:cNvSpPr>
          <p:nvPr/>
        </p:nvSpPr>
        <p:spPr bwMode="auto">
          <a:xfrm>
            <a:off x="1748153" y="5075893"/>
            <a:ext cx="1527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itchFamily="2" charset="2"/>
              <a:buChar char="Ø"/>
              <a:defRPr kumimoji="1">
                <a:solidFill>
                  <a:schemeClr val="tx1"/>
                </a:solidFill>
                <a:latin typeface="ＭＳ Ｐゴシック" charset="-128"/>
                <a:ea typeface="ＭＳ Ｐゴシック" charset="-128"/>
              </a:defRPr>
            </a:lvl1pPr>
            <a:lvl2pPr marL="742950" indent="-285750" eaLnBrk="0" hangingPunct="0">
              <a:spcBef>
                <a:spcPct val="20000"/>
              </a:spcBef>
              <a:buChar char="–"/>
              <a:defRPr kumimoji="1">
                <a:solidFill>
                  <a:schemeClr val="tx1"/>
                </a:solidFill>
                <a:latin typeface="ＭＳ Ｐゴシック" charset="-128"/>
                <a:ea typeface="ＭＳ Ｐゴシック" charset="-128"/>
              </a:defRPr>
            </a:lvl2pPr>
            <a:lvl3pPr marL="1143000" indent="-228600" eaLnBrk="0" hangingPunct="0">
              <a:spcBef>
                <a:spcPct val="20000"/>
              </a:spcBef>
              <a:buChar char="•"/>
              <a:defRPr kumimoji="1">
                <a:solidFill>
                  <a:schemeClr val="tx1"/>
                </a:solidFill>
                <a:latin typeface="ＭＳ Ｐゴシック" charset="-128"/>
                <a:ea typeface="ＭＳ Ｐゴシック" charset="-128"/>
              </a:defRPr>
            </a:lvl3pPr>
            <a:lvl4pPr marL="1600200" indent="-228600" eaLnBrk="0" hangingPunct="0">
              <a:spcBef>
                <a:spcPct val="20000"/>
              </a:spcBef>
              <a:buChar char="–"/>
              <a:defRPr kumimoji="1">
                <a:solidFill>
                  <a:schemeClr val="tx1"/>
                </a:solidFill>
                <a:latin typeface="ＭＳ Ｐゴシック" charset="-128"/>
                <a:ea typeface="ＭＳ Ｐゴシック" charset="-128"/>
              </a:defRPr>
            </a:lvl4pPr>
            <a:lvl5pPr marL="2057400" indent="-228600" eaLnBrk="0" hangingPunct="0">
              <a:spcBef>
                <a:spcPct val="20000"/>
              </a:spcBef>
              <a:buChar char="»"/>
              <a:defRPr kumimoji="1">
                <a:solidFill>
                  <a:schemeClr val="tx1"/>
                </a:solidFill>
                <a:latin typeface="ＭＳ Ｐゴシック" charset="-128"/>
                <a:ea typeface="ＭＳ Ｐゴシック" charset="-128"/>
              </a:defRPr>
            </a:lvl5pPr>
            <a:lvl6pPr marL="25146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6pPr>
            <a:lvl7pPr marL="29718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7pPr>
            <a:lvl8pPr marL="34290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8pPr>
            <a:lvl9pPr marL="3886200" indent="-228600" eaLnBrk="0" fontAlgn="base" hangingPunct="0">
              <a:spcBef>
                <a:spcPct val="20000"/>
              </a:spcBef>
              <a:spcAft>
                <a:spcPct val="0"/>
              </a:spcAft>
              <a:buChar char="»"/>
              <a:defRPr kumimoji="1">
                <a:solidFill>
                  <a:schemeClr val="tx1"/>
                </a:solidFill>
                <a:latin typeface="ＭＳ Ｐゴシック" charset="-128"/>
                <a:ea typeface="ＭＳ Ｐゴシック" charset="-128"/>
              </a:defRPr>
            </a:lvl9pPr>
          </a:lstStyle>
          <a:p>
            <a:pPr eaLnBrk="1" hangingPunct="1">
              <a:spcBef>
                <a:spcPct val="0"/>
              </a:spcBef>
              <a:buFontTx/>
              <a:buNone/>
            </a:pPr>
            <a:r>
              <a:rPr lang="ja-JP" altLang="en-US" sz="1500" b="1" dirty="0" smtClean="0"/>
              <a:t>受け付けました</a:t>
            </a:r>
            <a:r>
              <a:rPr lang="ja-JP" altLang="en-US" sz="1500" b="1" dirty="0"/>
              <a:t>。</a:t>
            </a:r>
            <a:r>
              <a:rPr lang="ja-JP" altLang="en-US" dirty="0"/>
              <a:t>　</a:t>
            </a:r>
            <a:endParaRPr lang="ja-JP" altLang="en-US" b="1" dirty="0">
              <a:solidFill>
                <a:srgbClr val="FF0000"/>
              </a:solidFill>
            </a:endParaRPr>
          </a:p>
        </p:txBody>
      </p:sp>
    </p:spTree>
    <p:extLst>
      <p:ext uri="{BB962C8B-B14F-4D97-AF65-F5344CB8AC3E}">
        <p14:creationId xmlns:p14="http://schemas.microsoft.com/office/powerpoint/2010/main" val="385578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solidFill>
                  <a:prstClr val="black"/>
                </a:solidFill>
              </a:rPr>
              <a:t>＜</a:t>
            </a:r>
            <a:r>
              <a:rPr lang="ja-JP" altLang="en-US" sz="4000" b="1" dirty="0" smtClean="0"/>
              <a:t>アイデア</a:t>
            </a:r>
            <a:r>
              <a:rPr lang="ja-JP" altLang="en-US" sz="4000" b="1" dirty="0"/>
              <a:t>の競争</a:t>
            </a:r>
            <a:r>
              <a:rPr lang="ja-JP" altLang="en-US" sz="4000" b="1" dirty="0" smtClean="0"/>
              <a:t>優位性</a:t>
            </a:r>
            <a:r>
              <a:rPr lang="ja-JP" altLang="en-US" sz="4000" b="1" dirty="0">
                <a:solidFill>
                  <a:prstClr val="black"/>
                </a:solidFill>
              </a:rPr>
              <a:t>＞</a:t>
            </a:r>
            <a:endParaRPr kumimoji="1" lang="ja-JP" altLang="en-US" sz="4000" dirty="0"/>
          </a:p>
        </p:txBody>
      </p:sp>
      <p:sp>
        <p:nvSpPr>
          <p:cNvPr id="3" name="コンテンツ プレースホルダー 2"/>
          <p:cNvSpPr>
            <a:spLocks noGrp="1"/>
          </p:cNvSpPr>
          <p:nvPr>
            <p:ph idx="1"/>
          </p:nvPr>
        </p:nvSpPr>
        <p:spPr>
          <a:xfrm>
            <a:off x="457200" y="1268760"/>
            <a:ext cx="8229600" cy="4857403"/>
          </a:xfrm>
        </p:spPr>
        <p:txBody>
          <a:bodyPr>
            <a:normAutofit fontScale="25000" lnSpcReduction="20000"/>
          </a:bodyPr>
          <a:lstStyle/>
          <a:p>
            <a:pPr>
              <a:spcBef>
                <a:spcPct val="0"/>
              </a:spcBef>
              <a:buNone/>
            </a:pPr>
            <a:r>
              <a:rPr lang="ja-JP" altLang="en-US" sz="6400" b="1" dirty="0">
                <a:solidFill>
                  <a:srgbClr val="000066"/>
                </a:solidFill>
              </a:rPr>
              <a:t>①想定される競合製品・</a:t>
            </a:r>
            <a:r>
              <a:rPr lang="ja-JP" altLang="en-US" sz="6400" b="1" dirty="0" smtClean="0">
                <a:solidFill>
                  <a:srgbClr val="000066"/>
                </a:solidFill>
              </a:rPr>
              <a:t>サービス</a:t>
            </a:r>
            <a:endParaRPr lang="en-US" altLang="ja-JP" sz="6400" b="1" dirty="0" smtClean="0">
              <a:solidFill>
                <a:srgbClr val="000066"/>
              </a:solidFill>
            </a:endParaRPr>
          </a:p>
          <a:p>
            <a:pPr>
              <a:spcBef>
                <a:spcPct val="0"/>
              </a:spcBef>
              <a:buNone/>
            </a:pPr>
            <a:endParaRPr lang="en-US" altLang="ja-JP" sz="4900" b="1" dirty="0">
              <a:solidFill>
                <a:srgbClr val="000066"/>
              </a:solidFill>
            </a:endParaRPr>
          </a:p>
          <a:p>
            <a:pPr>
              <a:spcBef>
                <a:spcPct val="0"/>
              </a:spcBef>
              <a:buNone/>
            </a:pPr>
            <a:r>
              <a:rPr lang="ja-JP" altLang="en-US" sz="4900" dirty="0"/>
              <a:t>　</a:t>
            </a:r>
            <a:r>
              <a:rPr lang="ja-JP" altLang="en-US" sz="5600" dirty="0"/>
              <a:t>各証券会社から発表されている、ランキングの多くは過去のデータから算出されているものが多く、</a:t>
            </a:r>
            <a:r>
              <a:rPr lang="ja-JP" altLang="en-US" sz="5600" dirty="0" smtClean="0"/>
              <a:t>ザラ場</a:t>
            </a:r>
            <a:endParaRPr lang="en-US" altLang="ja-JP" sz="5600" dirty="0" smtClean="0"/>
          </a:p>
          <a:p>
            <a:pPr>
              <a:spcBef>
                <a:spcPct val="0"/>
              </a:spcBef>
              <a:buNone/>
            </a:pPr>
            <a:r>
              <a:rPr lang="ja-JP" altLang="en-US" sz="5600" dirty="0" smtClean="0"/>
              <a:t>中</a:t>
            </a:r>
            <a:r>
              <a:rPr lang="ja-JP" altLang="en-US" sz="5600" dirty="0"/>
              <a:t>に変化する</a:t>
            </a:r>
            <a:r>
              <a:rPr lang="ja-JP" altLang="en-US" sz="5600" dirty="0" smtClean="0"/>
              <a:t>こと</a:t>
            </a:r>
            <a:r>
              <a:rPr lang="ja-JP" altLang="en-US" sz="5600" dirty="0"/>
              <a:t>は少ない。人気が集まるというような意味合いで考えると、「出来高ランキング」や「</a:t>
            </a:r>
            <a:r>
              <a:rPr lang="ja-JP" altLang="en-US" sz="5600" dirty="0" smtClean="0"/>
              <a:t>売買代</a:t>
            </a:r>
            <a:endParaRPr lang="en-US" altLang="ja-JP" sz="5600" dirty="0" smtClean="0"/>
          </a:p>
          <a:p>
            <a:pPr>
              <a:spcBef>
                <a:spcPct val="0"/>
              </a:spcBef>
              <a:buNone/>
            </a:pPr>
            <a:r>
              <a:rPr lang="ja-JP" altLang="en-US" sz="5600" dirty="0" smtClean="0"/>
              <a:t>金</a:t>
            </a:r>
            <a:r>
              <a:rPr lang="ja-JP" altLang="en-US" sz="5600" dirty="0"/>
              <a:t>ランキング」等が類似する</a:t>
            </a:r>
            <a:r>
              <a:rPr lang="ja-JP" altLang="en-US" sz="5600" dirty="0" smtClean="0"/>
              <a:t>指標</a:t>
            </a:r>
            <a:r>
              <a:rPr lang="ja-JP" altLang="en-US" sz="5600" dirty="0"/>
              <a:t>にあたると考えられる。しかし、ファンドのような大きな運用資産を持つ</a:t>
            </a:r>
            <a:r>
              <a:rPr lang="ja-JP" altLang="en-US" sz="5600" dirty="0" smtClean="0"/>
              <a:t>機関</a:t>
            </a:r>
            <a:endParaRPr lang="en-US" altLang="ja-JP" sz="5600" dirty="0" smtClean="0"/>
          </a:p>
          <a:p>
            <a:pPr>
              <a:spcBef>
                <a:spcPct val="0"/>
              </a:spcBef>
              <a:buNone/>
            </a:pPr>
            <a:r>
              <a:rPr lang="ja-JP" altLang="en-US" sz="5600" dirty="0" smtClean="0"/>
              <a:t>投資家</a:t>
            </a:r>
            <a:r>
              <a:rPr lang="ja-JP" altLang="en-US" sz="5600" dirty="0"/>
              <a:t>等</a:t>
            </a:r>
            <a:r>
              <a:rPr lang="ja-JP" altLang="en-US" sz="5600" dirty="0" smtClean="0"/>
              <a:t>の売買の動き</a:t>
            </a:r>
            <a:r>
              <a:rPr lang="ja-JP" altLang="en-US" sz="5600" dirty="0"/>
              <a:t>によっては、偏ったものに</a:t>
            </a:r>
            <a:r>
              <a:rPr lang="ja-JP" altLang="en-US" sz="5600" dirty="0" smtClean="0"/>
              <a:t>なること</a:t>
            </a:r>
            <a:r>
              <a:rPr lang="ja-JP" altLang="en-US" sz="5600" dirty="0"/>
              <a:t>も多々あると考えられる。</a:t>
            </a:r>
            <a:endParaRPr lang="en-US" altLang="ja-JP" sz="5600" dirty="0"/>
          </a:p>
          <a:p>
            <a:pPr>
              <a:spcBef>
                <a:spcPct val="0"/>
              </a:spcBef>
              <a:buNone/>
            </a:pPr>
            <a:endParaRPr lang="ja-JP" altLang="en-US" sz="6400" b="1" dirty="0">
              <a:solidFill>
                <a:srgbClr val="000066"/>
              </a:solidFill>
            </a:endParaRPr>
          </a:p>
          <a:p>
            <a:pPr>
              <a:spcBef>
                <a:spcPct val="0"/>
              </a:spcBef>
              <a:buNone/>
            </a:pPr>
            <a:r>
              <a:rPr lang="ja-JP" altLang="en-US" sz="6400" b="1" dirty="0">
                <a:solidFill>
                  <a:srgbClr val="000066"/>
                </a:solidFill>
              </a:rPr>
              <a:t>②当アイデアの強み、</a:t>
            </a:r>
            <a:r>
              <a:rPr lang="ja-JP" altLang="en-US" sz="6400" b="1" dirty="0" smtClean="0">
                <a:solidFill>
                  <a:srgbClr val="000066"/>
                </a:solidFill>
              </a:rPr>
              <a:t>特徴</a:t>
            </a:r>
            <a:endParaRPr lang="en-US" altLang="ja-JP" sz="6400" b="1" dirty="0" smtClean="0">
              <a:solidFill>
                <a:srgbClr val="000066"/>
              </a:solidFill>
            </a:endParaRPr>
          </a:p>
          <a:p>
            <a:pPr>
              <a:spcBef>
                <a:spcPct val="0"/>
              </a:spcBef>
              <a:buNone/>
            </a:pPr>
            <a:endParaRPr lang="en-US" altLang="ja-JP" sz="5600" b="1" dirty="0">
              <a:solidFill>
                <a:srgbClr val="000066"/>
              </a:solidFill>
            </a:endParaRPr>
          </a:p>
          <a:p>
            <a:pPr>
              <a:spcBef>
                <a:spcPct val="0"/>
              </a:spcBef>
              <a:buNone/>
            </a:pPr>
            <a:r>
              <a:rPr lang="ja-JP" altLang="en-US" sz="5600" dirty="0"/>
              <a:t>　例えば、大きな運用資金を</a:t>
            </a:r>
            <a:r>
              <a:rPr lang="ja-JP" altLang="en-US" sz="5600" dirty="0" smtClean="0"/>
              <a:t>持つ</a:t>
            </a:r>
            <a:r>
              <a:rPr lang="ja-JP" altLang="en-US" sz="5600" dirty="0"/>
              <a:t>機関投資家</a:t>
            </a:r>
            <a:r>
              <a:rPr lang="ja-JP" altLang="en-US" sz="5600" dirty="0" smtClean="0"/>
              <a:t>が</a:t>
            </a:r>
            <a:r>
              <a:rPr lang="ja-JP" altLang="en-US" sz="5600" dirty="0"/>
              <a:t>「トヨタ自動車」の株を大量に買い付けたとする。出来高は</a:t>
            </a:r>
            <a:r>
              <a:rPr lang="ja-JP" altLang="en-US" sz="5600" dirty="0" smtClean="0"/>
              <a:t>大</a:t>
            </a:r>
            <a:endParaRPr lang="en-US" altLang="ja-JP" sz="5600" dirty="0" smtClean="0"/>
          </a:p>
          <a:p>
            <a:pPr>
              <a:spcBef>
                <a:spcPct val="0"/>
              </a:spcBef>
              <a:buNone/>
            </a:pPr>
            <a:r>
              <a:rPr lang="ja-JP" altLang="en-US" sz="5600" dirty="0" smtClean="0"/>
              <a:t>きく</a:t>
            </a:r>
            <a:r>
              <a:rPr lang="ja-JP" altLang="en-US" sz="5600" dirty="0"/>
              <a:t>膨らみ、それ</a:t>
            </a:r>
            <a:r>
              <a:rPr lang="ja-JP" altLang="en-US" sz="5600" dirty="0" smtClean="0"/>
              <a:t>を見た</a:t>
            </a:r>
            <a:r>
              <a:rPr lang="ja-JP" altLang="en-US" sz="5600" dirty="0"/>
              <a:t>個人投資家が続いて購入してみると、途端に大量に</a:t>
            </a:r>
            <a:r>
              <a:rPr lang="ja-JP" altLang="en-US" sz="5600" dirty="0" smtClean="0"/>
              <a:t>買い付けた</a:t>
            </a:r>
            <a:r>
              <a:rPr lang="ja-JP" altLang="en-US" sz="5600" dirty="0"/>
              <a:t>機関投資家</a:t>
            </a:r>
            <a:r>
              <a:rPr lang="ja-JP" altLang="en-US" sz="5600" dirty="0" smtClean="0"/>
              <a:t>が反対売</a:t>
            </a:r>
            <a:endParaRPr lang="en-US" altLang="ja-JP" sz="5600" dirty="0" smtClean="0"/>
          </a:p>
          <a:p>
            <a:pPr>
              <a:spcBef>
                <a:spcPct val="0"/>
              </a:spcBef>
              <a:buNone/>
            </a:pPr>
            <a:r>
              <a:rPr lang="ja-JP" altLang="en-US" sz="5600" dirty="0" smtClean="0"/>
              <a:t>買</a:t>
            </a:r>
            <a:r>
              <a:rPr lang="ja-JP" altLang="en-US" sz="5600" dirty="0"/>
              <a:t>を行い売却して</a:t>
            </a:r>
            <a:r>
              <a:rPr lang="ja-JP" altLang="en-US" sz="5600" dirty="0" smtClean="0"/>
              <a:t>しまうことがある。</a:t>
            </a:r>
            <a:r>
              <a:rPr lang="ja-JP" altLang="en-US" sz="5600" dirty="0"/>
              <a:t>このように</a:t>
            </a:r>
            <a:r>
              <a:rPr lang="ja-JP" altLang="en-US" sz="5600" dirty="0" smtClean="0"/>
              <a:t>、個人</a:t>
            </a:r>
            <a:r>
              <a:rPr lang="ja-JP" altLang="en-US" sz="5600" dirty="0"/>
              <a:t>投資家とは、全く逆の動きをし、多額の利益を</a:t>
            </a:r>
            <a:r>
              <a:rPr lang="ja-JP" altLang="en-US" sz="5600" dirty="0" smtClean="0"/>
              <a:t>得る機関</a:t>
            </a:r>
            <a:endParaRPr lang="en-US" altLang="ja-JP" sz="5600" dirty="0" smtClean="0"/>
          </a:p>
          <a:p>
            <a:pPr>
              <a:spcBef>
                <a:spcPct val="0"/>
              </a:spcBef>
              <a:buNone/>
            </a:pPr>
            <a:r>
              <a:rPr lang="ja-JP" altLang="en-US" sz="5600" dirty="0" smtClean="0"/>
              <a:t>投資家も</a:t>
            </a:r>
            <a:r>
              <a:rPr lang="ja-JP" altLang="en-US" sz="5600" dirty="0"/>
              <a:t>多々あると推測される</a:t>
            </a:r>
            <a:r>
              <a:rPr lang="ja-JP" altLang="en-US" sz="5600" dirty="0" smtClean="0"/>
              <a:t>。</a:t>
            </a:r>
            <a:endParaRPr lang="en-US" altLang="ja-JP" sz="5600" dirty="0" smtClean="0"/>
          </a:p>
          <a:p>
            <a:pPr>
              <a:spcBef>
                <a:spcPct val="0"/>
              </a:spcBef>
              <a:buNone/>
            </a:pPr>
            <a:r>
              <a:rPr lang="ja-JP" altLang="en-US" sz="5600" dirty="0"/>
              <a:t>　</a:t>
            </a:r>
            <a:r>
              <a:rPr lang="ja-JP" altLang="en-US" sz="5600" dirty="0" smtClean="0"/>
              <a:t>そこ</a:t>
            </a:r>
            <a:r>
              <a:rPr lang="ja-JP" altLang="en-US" sz="5600" dirty="0"/>
              <a:t>で、</a:t>
            </a:r>
            <a:r>
              <a:rPr lang="en-US" altLang="ja-JP" sz="5600" dirty="0"/>
              <a:t>PUSH</a:t>
            </a:r>
            <a:r>
              <a:rPr lang="ja-JP" altLang="en-US" sz="5600" dirty="0"/>
              <a:t>の機能は、一人に与えられる、各</a:t>
            </a:r>
            <a:r>
              <a:rPr lang="en-US" altLang="ja-JP" sz="5600" dirty="0"/>
              <a:t>PUSH</a:t>
            </a:r>
            <a:r>
              <a:rPr lang="ja-JP" altLang="en-US" sz="5600" dirty="0"/>
              <a:t>回数が時間帯によって決められているので、</a:t>
            </a:r>
            <a:r>
              <a:rPr lang="ja-JP" altLang="en-US" sz="5600" dirty="0" smtClean="0"/>
              <a:t>各投資家</a:t>
            </a:r>
            <a:endParaRPr lang="en-US" altLang="ja-JP" sz="5600" dirty="0" smtClean="0"/>
          </a:p>
          <a:p>
            <a:pPr>
              <a:spcBef>
                <a:spcPct val="0"/>
              </a:spcBef>
              <a:buNone/>
            </a:pPr>
            <a:r>
              <a:rPr lang="ja-JP" altLang="en-US" sz="5600" dirty="0" smtClean="0"/>
              <a:t>の</a:t>
            </a:r>
            <a:r>
              <a:rPr lang="ja-JP" altLang="en-US" sz="5600" dirty="0"/>
              <a:t>大小関係</a:t>
            </a:r>
            <a:r>
              <a:rPr lang="ja-JP" altLang="en-US" sz="5600" dirty="0" smtClean="0"/>
              <a:t>なく</a:t>
            </a:r>
            <a:r>
              <a:rPr lang="ja-JP" altLang="en-US" sz="5600" dirty="0"/>
              <a:t>平等に</a:t>
            </a:r>
            <a:r>
              <a:rPr lang="en-US" altLang="ja-JP" sz="5600" dirty="0"/>
              <a:t>PUSH</a:t>
            </a:r>
            <a:r>
              <a:rPr lang="ja-JP" altLang="en-US" sz="5600" dirty="0"/>
              <a:t>の権利が与えられ、リアルタイムランキングにも反映されるという特徴を有して</a:t>
            </a:r>
            <a:r>
              <a:rPr lang="ja-JP" altLang="en-US" sz="5600" dirty="0" err="1" smtClean="0"/>
              <a:t>い</a:t>
            </a:r>
            <a:endParaRPr lang="en-US" altLang="ja-JP" sz="5600" dirty="0" smtClean="0"/>
          </a:p>
          <a:p>
            <a:pPr>
              <a:spcBef>
                <a:spcPct val="0"/>
              </a:spcBef>
              <a:buNone/>
            </a:pPr>
            <a:r>
              <a:rPr lang="ja-JP" altLang="en-US" sz="5600" dirty="0" smtClean="0"/>
              <a:t>る。既存</a:t>
            </a:r>
            <a:r>
              <a:rPr lang="ja-JP" altLang="en-US" sz="5600" dirty="0"/>
              <a:t>の個人投資家</a:t>
            </a:r>
            <a:r>
              <a:rPr lang="en-US" altLang="ja-JP" sz="5600" dirty="0"/>
              <a:t>SNS</a:t>
            </a:r>
            <a:r>
              <a:rPr lang="ja-JP" altLang="en-US" sz="5600" dirty="0"/>
              <a:t>も同様に、リアルタイムで銘柄推奨されているサービスはない。また、株式投資</a:t>
            </a:r>
            <a:r>
              <a:rPr lang="ja-JP" altLang="en-US" sz="5600" dirty="0" smtClean="0"/>
              <a:t>に</a:t>
            </a:r>
            <a:endParaRPr lang="en-US" altLang="ja-JP" sz="5600" dirty="0" smtClean="0"/>
          </a:p>
          <a:p>
            <a:pPr>
              <a:spcBef>
                <a:spcPct val="0"/>
              </a:spcBef>
              <a:buNone/>
            </a:pPr>
            <a:r>
              <a:rPr lang="ja-JP" altLang="en-US" sz="5600" dirty="0" smtClean="0"/>
              <a:t>役立つ</a:t>
            </a:r>
            <a:r>
              <a:rPr lang="ja-JP" altLang="en-US" sz="5600" dirty="0"/>
              <a:t>経済</a:t>
            </a:r>
            <a:r>
              <a:rPr lang="ja-JP" altLang="en-US" sz="5600" dirty="0" smtClean="0"/>
              <a:t>ニュース</a:t>
            </a:r>
            <a:r>
              <a:rPr lang="ja-JP" altLang="en-US" sz="5600" dirty="0"/>
              <a:t>等は、ロイターや</a:t>
            </a:r>
            <a:r>
              <a:rPr lang="en-US" altLang="ja-JP" sz="5600" dirty="0"/>
              <a:t>QUICK</a:t>
            </a:r>
            <a:r>
              <a:rPr lang="ja-JP" altLang="en-US" sz="5600" dirty="0"/>
              <a:t>等の実績があり信頼性の高いサイトにリンクされるようにし、</a:t>
            </a:r>
            <a:r>
              <a:rPr lang="ja-JP" altLang="en-US" sz="5600" dirty="0" smtClean="0"/>
              <a:t>当</a:t>
            </a:r>
            <a:endParaRPr lang="en-US" altLang="ja-JP" sz="5600" dirty="0" smtClean="0"/>
          </a:p>
          <a:p>
            <a:pPr>
              <a:spcBef>
                <a:spcPct val="0"/>
              </a:spcBef>
              <a:buNone/>
            </a:pPr>
            <a:r>
              <a:rPr lang="ja-JP" altLang="en-US" sz="5600" dirty="0" smtClean="0"/>
              <a:t>サービス</a:t>
            </a:r>
            <a:r>
              <a:rPr lang="ja-JP" altLang="en-US" sz="5600" dirty="0"/>
              <a:t>は、「リアルタイム</a:t>
            </a:r>
            <a:r>
              <a:rPr lang="ja-JP" altLang="en-US" sz="5600" dirty="0" smtClean="0"/>
              <a:t>統計表</a:t>
            </a:r>
            <a:r>
              <a:rPr lang="ja-JP" altLang="en-US" sz="5600" dirty="0"/>
              <a:t>、ランキング式」を主とし、シンプルに見やすいサイト表示にする。</a:t>
            </a:r>
            <a:endParaRPr lang="en-US" altLang="ja-JP" sz="5600" dirty="0"/>
          </a:p>
          <a:p>
            <a:pPr>
              <a:spcBef>
                <a:spcPct val="0"/>
              </a:spcBef>
              <a:buNone/>
            </a:pPr>
            <a:r>
              <a:rPr lang="ja-JP" altLang="en-US" sz="5600" dirty="0"/>
              <a:t>　現在は、金融機関のアナリストや一部の市場関係者が、企業の業績予想等から推奨銘柄や投資判断の</a:t>
            </a:r>
            <a:r>
              <a:rPr lang="ja-JP" altLang="en-US" sz="5600" dirty="0" smtClean="0"/>
              <a:t>発</a:t>
            </a:r>
            <a:endParaRPr lang="en-US" altLang="ja-JP" sz="5600" dirty="0" smtClean="0"/>
          </a:p>
          <a:p>
            <a:pPr>
              <a:spcBef>
                <a:spcPct val="0"/>
              </a:spcBef>
              <a:buNone/>
            </a:pPr>
            <a:r>
              <a:rPr lang="ja-JP" altLang="en-US" sz="5600" dirty="0" smtClean="0"/>
              <a:t>表</a:t>
            </a:r>
            <a:r>
              <a:rPr lang="ja-JP" altLang="en-US" sz="5600" dirty="0"/>
              <a:t>を行って</a:t>
            </a:r>
            <a:r>
              <a:rPr lang="ja-JP" altLang="en-US" sz="5600" dirty="0" smtClean="0"/>
              <a:t>いるが</a:t>
            </a:r>
            <a:r>
              <a:rPr lang="ja-JP" altLang="en-US" sz="5600" dirty="0"/>
              <a:t>、情報がかなり乱立しており、その中から取捨選択することは難しい。株価の動きを一番</a:t>
            </a:r>
            <a:r>
              <a:rPr lang="ja-JP" altLang="en-US" sz="5600" dirty="0" smtClean="0"/>
              <a:t>左</a:t>
            </a:r>
            <a:endParaRPr lang="en-US" altLang="ja-JP" sz="5600" dirty="0" smtClean="0"/>
          </a:p>
          <a:p>
            <a:pPr>
              <a:spcBef>
                <a:spcPct val="0"/>
              </a:spcBef>
              <a:buNone/>
            </a:pPr>
            <a:r>
              <a:rPr lang="ja-JP" altLang="en-US" sz="5600" dirty="0" smtClean="0"/>
              <a:t>右</a:t>
            </a:r>
            <a:r>
              <a:rPr lang="ja-JP" altLang="en-US" sz="5600" dirty="0"/>
              <a:t>するのは、需給関係である</a:t>
            </a:r>
            <a:r>
              <a:rPr lang="ja-JP" altLang="en-US" sz="5600" dirty="0" smtClean="0"/>
              <a:t>と私</a:t>
            </a:r>
            <a:r>
              <a:rPr lang="ja-JP" altLang="en-US" sz="5600" dirty="0"/>
              <a:t>は</a:t>
            </a:r>
            <a:r>
              <a:rPr lang="ja-JP" altLang="en-US" sz="5600" dirty="0" smtClean="0"/>
              <a:t>考えている。</a:t>
            </a:r>
            <a:endParaRPr lang="en-US" altLang="ja-JP" sz="5600" dirty="0" smtClean="0"/>
          </a:p>
          <a:p>
            <a:pPr>
              <a:spcBef>
                <a:spcPct val="0"/>
              </a:spcBef>
              <a:buNone/>
            </a:pPr>
            <a:r>
              <a:rPr lang="ja-JP" altLang="en-US" sz="5600" dirty="0"/>
              <a:t>　</a:t>
            </a:r>
            <a:r>
              <a:rPr lang="en-US" altLang="ja-JP" sz="5600" dirty="0" smtClean="0"/>
              <a:t>PUSH</a:t>
            </a:r>
            <a:r>
              <a:rPr lang="ja-JP" altLang="en-US" sz="5600" dirty="0"/>
              <a:t>機能では、大多数の個人投資家がその役割の一助を担うことができ、毎日リアルタイムで情報が</a:t>
            </a:r>
            <a:r>
              <a:rPr lang="ja-JP" altLang="en-US" sz="5600" dirty="0" smtClean="0"/>
              <a:t>更新</a:t>
            </a:r>
            <a:endParaRPr lang="en-US" altLang="ja-JP" sz="5600" dirty="0" smtClean="0"/>
          </a:p>
          <a:p>
            <a:pPr>
              <a:spcBef>
                <a:spcPct val="0"/>
              </a:spcBef>
              <a:buNone/>
            </a:pPr>
            <a:r>
              <a:rPr lang="ja-JP" altLang="en-US" sz="5600" dirty="0" smtClean="0"/>
              <a:t>される</a:t>
            </a:r>
            <a:r>
              <a:rPr lang="ja-JP" altLang="en-US" sz="5600" dirty="0"/>
              <a:t>ため、サイトの信頼度も上昇すると考えられる。</a:t>
            </a:r>
          </a:p>
          <a:p>
            <a:pPr>
              <a:spcBef>
                <a:spcPct val="0"/>
              </a:spcBef>
              <a:buNone/>
            </a:pPr>
            <a:r>
              <a:rPr lang="ja-JP" altLang="en-US" sz="5600" dirty="0"/>
              <a:t>　今までは、気軽に「会社応援</a:t>
            </a:r>
            <a:r>
              <a:rPr lang="en-US" altLang="ja-JP" sz="5600" dirty="0"/>
              <a:t>!!</a:t>
            </a:r>
            <a:r>
              <a:rPr lang="ja-JP" altLang="en-US" sz="5600" dirty="0"/>
              <a:t>」できるサイトがなく、株式を購入しても関心が薄れていくところを、</a:t>
            </a:r>
            <a:r>
              <a:rPr lang="en-US" altLang="ja-JP" sz="5600" dirty="0" smtClean="0"/>
              <a:t>PUSH</a:t>
            </a:r>
            <a:r>
              <a:rPr lang="ja-JP" altLang="en-US" sz="5600" dirty="0" smtClean="0"/>
              <a:t>の</a:t>
            </a:r>
            <a:endParaRPr lang="en-US" altLang="ja-JP" sz="5600" dirty="0" smtClean="0"/>
          </a:p>
          <a:p>
            <a:pPr>
              <a:spcBef>
                <a:spcPct val="0"/>
              </a:spcBef>
              <a:buNone/>
            </a:pPr>
            <a:r>
              <a:rPr lang="ja-JP" altLang="en-US" sz="5600" dirty="0" smtClean="0"/>
              <a:t>サービス</a:t>
            </a:r>
            <a:r>
              <a:rPr lang="ja-JP" altLang="en-US" sz="5600" dirty="0"/>
              <a:t>が</a:t>
            </a:r>
            <a:r>
              <a:rPr lang="ja-JP" altLang="en-US" sz="5600" dirty="0" smtClean="0"/>
              <a:t>あれば</a:t>
            </a:r>
            <a:r>
              <a:rPr lang="ja-JP" altLang="en-US" sz="5600" dirty="0"/>
              <a:t>、毎日会社を応援（値が上昇するように）するようになり</a:t>
            </a:r>
            <a:r>
              <a:rPr lang="en-US" altLang="ja-JP" sz="5600" dirty="0"/>
              <a:t>,</a:t>
            </a:r>
            <a:r>
              <a:rPr lang="ja-JP" altLang="en-US" sz="5600" dirty="0"/>
              <a:t>ユーザー数も増え情報の信頼性</a:t>
            </a:r>
            <a:r>
              <a:rPr lang="ja-JP" altLang="en-US" sz="5600" dirty="0" smtClean="0"/>
              <a:t>も</a:t>
            </a:r>
            <a:endParaRPr lang="en-US" altLang="ja-JP" sz="5600" dirty="0" smtClean="0"/>
          </a:p>
          <a:p>
            <a:pPr>
              <a:spcBef>
                <a:spcPct val="0"/>
              </a:spcBef>
              <a:buNone/>
            </a:pPr>
            <a:r>
              <a:rPr lang="ja-JP" altLang="en-US" sz="5600" dirty="0" smtClean="0"/>
              <a:t>高く</a:t>
            </a:r>
            <a:r>
              <a:rPr lang="ja-JP" altLang="en-US" sz="5600" dirty="0"/>
              <a:t>なると考えられる。</a:t>
            </a:r>
            <a:endParaRPr lang="en-US" altLang="ja-JP" sz="5600" dirty="0"/>
          </a:p>
          <a:p>
            <a:pPr marL="0" indent="0">
              <a:buNone/>
            </a:pPr>
            <a:endParaRPr kumimoji="1" lang="ja-JP" altLang="en-US" dirty="0"/>
          </a:p>
        </p:txBody>
      </p:sp>
    </p:spTree>
    <p:extLst>
      <p:ext uri="{BB962C8B-B14F-4D97-AF65-F5344CB8AC3E}">
        <p14:creationId xmlns:p14="http://schemas.microsoft.com/office/powerpoint/2010/main" val="346249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831</TotalTime>
  <Words>407</Words>
  <Application>Microsoft Office PowerPoint</Application>
  <PresentationFormat>画面に合わせる (4:3)</PresentationFormat>
  <Paragraphs>312</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   アイデア名称（サービス名） 「PUSH」（会社応援型投資ツール）</vt:lpstr>
      <vt:lpstr>＜アイデアを考えた経緯＞ </vt:lpstr>
      <vt:lpstr>＜新サービスを考える＞ </vt:lpstr>
      <vt:lpstr>＜サービスの内容＞①</vt:lpstr>
      <vt:lpstr>＜サービスの内容＞②</vt:lpstr>
      <vt:lpstr>＜サービスの内容＞③</vt:lpstr>
      <vt:lpstr>＜サービスの内容＞④ </vt:lpstr>
      <vt:lpstr>＜アイデアの競争優位性＞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ビジネスアイデア名称（商品・サービス名） 「PUSH」（会社応援型投資ツール） </dc:title>
  <dc:creator>AHRⅢ</dc:creator>
  <cp:lastModifiedBy>PC-User</cp:lastModifiedBy>
  <cp:revision>73</cp:revision>
  <dcterms:created xsi:type="dcterms:W3CDTF">2015-01-16T00:50:23Z</dcterms:created>
  <dcterms:modified xsi:type="dcterms:W3CDTF">2015-01-18T06:54:37Z</dcterms:modified>
</cp:coreProperties>
</file>