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8" r:id="rId3"/>
    <p:sldId id="257" r:id="rId4"/>
    <p:sldId id="260" r:id="rId5"/>
    <p:sldId id="261" r:id="rId6"/>
    <p:sldId id="259"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9" d="100"/>
          <a:sy n="99" d="100"/>
        </p:scale>
        <p:origin x="-6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B381A564-9CE9-2D40-8681-FA84CB22C81C}" type="datetimeFigureOut">
              <a:rPr lang="ja-JP" altLang="en-US" smtClean="0"/>
              <a:pPr/>
              <a:t>12.1.23</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95B46418-61EB-A446-9E18-16F353993DBC}"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1A564-9CE9-2D40-8681-FA84CB22C81C}" type="datetimeFigureOut">
              <a:rPr lang="ja-JP" altLang="en-US" smtClean="0"/>
              <a:pPr/>
              <a:t>12.1.23</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46418-61EB-A446-9E18-16F353993DBC}"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950833"/>
            <a:ext cx="7772400" cy="1470025"/>
          </a:xfrm>
        </p:spPr>
        <p:txBody>
          <a:bodyPr/>
          <a:lstStyle/>
          <a:p>
            <a:r>
              <a:rPr lang="en-US" altLang="ja-JP" dirty="0" smtClean="0"/>
              <a:t>GPX</a:t>
            </a:r>
            <a:r>
              <a:rPr lang="ja-JP" altLang="en-US" dirty="0" smtClean="0"/>
              <a:t>を用いたオサムシ図鑑</a:t>
            </a:r>
            <a:endParaRPr lang="ja-JP" altLang="en-US" dirty="0"/>
          </a:p>
        </p:txBody>
      </p:sp>
      <p:sp>
        <p:nvSpPr>
          <p:cNvPr id="3" name="タイトル 1"/>
          <p:cNvSpPr txBox="1">
            <a:spLocks/>
          </p:cNvSpPr>
          <p:nvPr/>
        </p:nvSpPr>
        <p:spPr>
          <a:xfrm>
            <a:off x="632936" y="3497826"/>
            <a:ext cx="7772400" cy="107601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2000" dirty="0" smtClean="0">
                <a:latin typeface="+mj-lt"/>
                <a:ea typeface="+mj-ea"/>
                <a:cs typeface="+mj-cs"/>
              </a:rPr>
              <a:t>山口貴弘</a:t>
            </a:r>
            <a:endParaRPr kumimoji="1" lang="ja-JP" alt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オサムシとは</a:t>
            </a:r>
            <a:endParaRPr lang="ja-JP" altLang="en-US" dirty="0"/>
          </a:p>
        </p:txBody>
      </p:sp>
      <p:sp>
        <p:nvSpPr>
          <p:cNvPr id="3" name="コンテンツ プレースホルダ 2"/>
          <p:cNvSpPr>
            <a:spLocks noGrp="1"/>
          </p:cNvSpPr>
          <p:nvPr>
            <p:ph idx="1"/>
          </p:nvPr>
        </p:nvSpPr>
        <p:spPr>
          <a:xfrm>
            <a:off x="534174" y="1600200"/>
            <a:ext cx="8229600" cy="4525963"/>
          </a:xfrm>
        </p:spPr>
        <p:txBody>
          <a:bodyPr>
            <a:normAutofit/>
          </a:bodyPr>
          <a:lstStyle/>
          <a:p>
            <a:r>
              <a:rPr lang="ja-JP" altLang="en-US" sz="2400" dirty="0" smtClean="0"/>
              <a:t>甲虫目オサムシ亜目オサムシ科に属する甲虫。世界から</a:t>
            </a:r>
            <a:r>
              <a:rPr lang="en-US" altLang="ja-JP" sz="2400" dirty="0" smtClean="0"/>
              <a:t> 1859 </a:t>
            </a:r>
            <a:r>
              <a:rPr lang="ja-JP" altLang="en-US" sz="2400" dirty="0" smtClean="0"/>
              <a:t>属、</a:t>
            </a:r>
            <a:r>
              <a:rPr lang="en-US" altLang="ja-JP" sz="2400" dirty="0" smtClean="0"/>
              <a:t>32561 </a:t>
            </a:r>
            <a:r>
              <a:rPr lang="ja-JP" altLang="en-US" sz="2400" dirty="0" smtClean="0"/>
              <a:t>種、日本だけでも</a:t>
            </a:r>
            <a:r>
              <a:rPr lang="en-US" altLang="ja-JP" sz="2400" dirty="0" smtClean="0"/>
              <a:t> 182 </a:t>
            </a:r>
            <a:r>
              <a:rPr lang="ja-JP" altLang="en-US" sz="2400" dirty="0" smtClean="0"/>
              <a:t>属、</a:t>
            </a:r>
            <a:r>
              <a:rPr lang="en-US" altLang="ja-JP" sz="2400" dirty="0" smtClean="0"/>
              <a:t>1241 </a:t>
            </a:r>
            <a:r>
              <a:rPr lang="ja-JP" altLang="en-US" sz="2400" dirty="0" smtClean="0"/>
              <a:t>種が知られている。甲虫類の中でも最も大きなグループの一つ。</a:t>
            </a:r>
          </a:p>
          <a:p>
            <a:r>
              <a:rPr lang="ja-JP" altLang="en-US" sz="2400" dirty="0" smtClean="0"/>
              <a:t>一部を除く大半の種類で後翅が退化しており飛ぶことができなくなっている。そのため、地域の集団間の</a:t>
            </a:r>
            <a:endParaRPr lang="en-US" altLang="ja-JP" sz="2400" dirty="0" smtClean="0"/>
          </a:p>
          <a:p>
            <a:pPr>
              <a:buNone/>
            </a:pPr>
            <a:r>
              <a:rPr lang="ja-JP" altLang="en-US" sz="2400" dirty="0" smtClean="0"/>
              <a:t>　</a:t>
            </a:r>
            <a:r>
              <a:rPr lang="en-US" altLang="ja-JP" sz="2400" dirty="0" smtClean="0"/>
              <a:t> </a:t>
            </a:r>
            <a:r>
              <a:rPr lang="ja-JP" altLang="en-US" sz="2400" dirty="0" smtClean="0"/>
              <a:t>交流がほとんどなく、同種間でも地域ごとの</a:t>
            </a:r>
            <a:endParaRPr lang="en-US" altLang="ja-JP" sz="2400" dirty="0" smtClean="0"/>
          </a:p>
          <a:p>
            <a:pPr>
              <a:buNone/>
            </a:pPr>
            <a:r>
              <a:rPr lang="ja-JP" altLang="en-US" sz="2400" dirty="0" smtClean="0"/>
              <a:t>　</a:t>
            </a:r>
            <a:r>
              <a:rPr lang="en-US" altLang="ja-JP" sz="2400" dirty="0" smtClean="0"/>
              <a:t> </a:t>
            </a:r>
            <a:r>
              <a:rPr lang="ja-JP" altLang="en-US" sz="2400" dirty="0" smtClean="0"/>
              <a:t>形態変異が激しい。結果的に地理的な固</a:t>
            </a:r>
            <a:endParaRPr lang="en-US" altLang="ja-JP" sz="2400" dirty="0" smtClean="0"/>
          </a:p>
          <a:p>
            <a:pPr>
              <a:buNone/>
            </a:pPr>
            <a:r>
              <a:rPr lang="ja-JP" altLang="ja-JP" sz="2400" dirty="0" smtClean="0"/>
              <a:t>　</a:t>
            </a:r>
            <a:r>
              <a:rPr lang="en-US" altLang="ja-JP" sz="2400" dirty="0"/>
              <a:t> </a:t>
            </a:r>
            <a:r>
              <a:rPr lang="ja-JP" altLang="en-US" sz="2400" dirty="0" smtClean="0"/>
              <a:t>有種も多く存在する。</a:t>
            </a:r>
            <a:endParaRPr lang="en-US" altLang="ja-JP" sz="2400" dirty="0" smtClean="0"/>
          </a:p>
          <a:p>
            <a:pPr>
              <a:buNone/>
            </a:pPr>
            <a:r>
              <a:rPr lang="ja-JP" altLang="ja-JP" sz="2400" dirty="0" smtClean="0"/>
              <a:t>　</a:t>
            </a:r>
            <a:r>
              <a:rPr lang="ja-JP" altLang="en-US" sz="2400" dirty="0" smtClean="0"/>
              <a:t>　</a:t>
            </a:r>
            <a:r>
              <a:rPr lang="en-US" altLang="ja-JP" sz="2400" dirty="0" smtClean="0"/>
              <a:t>→</a:t>
            </a:r>
            <a:r>
              <a:rPr lang="ja-JP" altLang="en-US" sz="2400" dirty="0" smtClean="0"/>
              <a:t>　進化系統学や生態学の格好の</a:t>
            </a:r>
            <a:endParaRPr lang="en-US" altLang="ja-JP" sz="2400" dirty="0" smtClean="0"/>
          </a:p>
          <a:p>
            <a:pPr>
              <a:buNone/>
            </a:pPr>
            <a:r>
              <a:rPr lang="ja-JP" altLang="ja-JP" sz="2400" dirty="0" smtClean="0"/>
              <a:t>　</a:t>
            </a:r>
            <a:r>
              <a:rPr lang="ja-JP" altLang="en-US" sz="2400" dirty="0" smtClean="0"/>
              <a:t>　　　</a:t>
            </a:r>
            <a:r>
              <a:rPr lang="en-US" altLang="ja-JP" sz="2400" dirty="0" smtClean="0"/>
              <a:t> </a:t>
            </a:r>
            <a:r>
              <a:rPr lang="ja-JP" altLang="en-US" sz="2400" dirty="0" smtClean="0"/>
              <a:t>研究材料</a:t>
            </a:r>
            <a:endParaRPr lang="en-US" altLang="ja-JP" sz="2400" dirty="0" smtClean="0"/>
          </a:p>
        </p:txBody>
      </p:sp>
      <p:pic>
        <p:nvPicPr>
          <p:cNvPr id="4" name="図 3"/>
          <p:cNvPicPr>
            <a:picLocks noChangeAspect="1"/>
          </p:cNvPicPr>
          <p:nvPr/>
        </p:nvPicPr>
        <p:blipFill>
          <a:blip r:embed="rId2"/>
          <a:stretch>
            <a:fillRect/>
          </a:stretch>
        </p:blipFill>
        <p:spPr>
          <a:xfrm>
            <a:off x="6575762" y="3379891"/>
            <a:ext cx="1828800" cy="2438400"/>
          </a:xfrm>
          <a:prstGeom prst="rect">
            <a:avLst/>
          </a:prstGeom>
        </p:spPr>
      </p:pic>
      <p:sp>
        <p:nvSpPr>
          <p:cNvPr id="5" name="テキスト ボックス 4"/>
          <p:cNvSpPr txBox="1"/>
          <p:nvPr/>
        </p:nvSpPr>
        <p:spPr>
          <a:xfrm>
            <a:off x="6478747" y="5887888"/>
            <a:ext cx="2072803" cy="369332"/>
          </a:xfrm>
          <a:prstGeom prst="rect">
            <a:avLst/>
          </a:prstGeom>
          <a:noFill/>
        </p:spPr>
        <p:txBody>
          <a:bodyPr wrap="none" rtlCol="0">
            <a:spAutoFit/>
          </a:bodyPr>
          <a:lstStyle/>
          <a:p>
            <a:r>
              <a:rPr kumimoji="1" lang="ja-JP" altLang="en-US" dirty="0" smtClean="0"/>
              <a:t>アイヌキンオサムシ</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なぜ</a:t>
            </a:r>
            <a:r>
              <a:rPr lang="en-US" altLang="ja-JP" dirty="0" smtClean="0"/>
              <a:t>GPX</a:t>
            </a:r>
            <a:r>
              <a:rPr lang="ja-JP" altLang="en-US" dirty="0" smtClean="0"/>
              <a:t>形式が重要なのか</a:t>
            </a:r>
            <a:r>
              <a:rPr lang="en-US" altLang="ja-JP" dirty="0" smtClean="0"/>
              <a:t> ?</a:t>
            </a:r>
            <a:endParaRPr lang="ja-JP" altLang="en-US" dirty="0"/>
          </a:p>
        </p:txBody>
      </p:sp>
      <p:sp>
        <p:nvSpPr>
          <p:cNvPr id="3" name="コンテンツ プレースホルダ 2"/>
          <p:cNvSpPr>
            <a:spLocks noGrp="1"/>
          </p:cNvSpPr>
          <p:nvPr>
            <p:ph idx="1"/>
          </p:nvPr>
        </p:nvSpPr>
        <p:spPr>
          <a:xfrm>
            <a:off x="508516" y="1946557"/>
            <a:ext cx="8229600" cy="3030594"/>
          </a:xfrm>
        </p:spPr>
        <p:txBody>
          <a:bodyPr>
            <a:normAutofit lnSpcReduction="10000"/>
          </a:bodyPr>
          <a:lstStyle/>
          <a:p>
            <a:r>
              <a:rPr lang="ja-JP" altLang="en-US" sz="2400" dirty="0" smtClean="0"/>
              <a:t>日本国土のほぼ全域に分布しており、地域変異が激しい。</a:t>
            </a:r>
            <a:endParaRPr lang="en-US" altLang="ja-JP" sz="2400" dirty="0" smtClean="0"/>
          </a:p>
          <a:p>
            <a:pPr>
              <a:buNone/>
            </a:pPr>
            <a:r>
              <a:rPr lang="ja-JP" altLang="en-US" sz="2400" dirty="0" smtClean="0"/>
              <a:t>　</a:t>
            </a:r>
            <a:r>
              <a:rPr lang="en-US" altLang="ja-JP" sz="2400" dirty="0" smtClean="0"/>
              <a:t>→</a:t>
            </a:r>
            <a:r>
              <a:rPr lang="ja-JP" altLang="en-US" sz="2400" dirty="0" smtClean="0"/>
              <a:t>　一般的な生息地情報だけでなく、捕獲された個体</a:t>
            </a:r>
            <a:r>
              <a:rPr lang="ja-JP" altLang="en-US" sz="2400" dirty="0" smtClean="0"/>
              <a:t>と</a:t>
            </a:r>
            <a:r>
              <a:rPr lang="ja-JP" altLang="en-US" sz="2400" dirty="0" smtClean="0"/>
              <a:t>実際の住処</a:t>
            </a:r>
            <a:r>
              <a:rPr lang="ja-JP" altLang="en-US" sz="2400" dirty="0" smtClean="0"/>
              <a:t>が</a:t>
            </a:r>
            <a:r>
              <a:rPr lang="en-US" altLang="ja-JP" sz="2400" dirty="0" smtClean="0"/>
              <a:t> </a:t>
            </a:r>
            <a:r>
              <a:rPr lang="en-US" altLang="ja-JP" sz="2400" dirty="0" smtClean="0"/>
              <a:t>1:1 </a:t>
            </a:r>
            <a:r>
              <a:rPr lang="ja-JP" altLang="en-US" sz="2400" dirty="0" smtClean="0"/>
              <a:t>で対応した情報に価値がある。長期的にはデータベースが蓄積・更新され続けていくことが重要になる。</a:t>
            </a:r>
            <a:r>
              <a:rPr lang="en-US" altLang="ja-JP" sz="2400" dirty="0" smtClean="0"/>
              <a:t> </a:t>
            </a:r>
          </a:p>
          <a:p>
            <a:r>
              <a:rPr lang="ja-JP" altLang="en-US" sz="2400" dirty="0" smtClean="0"/>
              <a:t>プロの研究者以外で各地の個体の最新情報にアクセスするためには、各地に住むアマチュア有志の情報提供が必要。</a:t>
            </a:r>
            <a:endParaRPr lang="en-US" altLang="ja-JP" sz="2400" dirty="0" smtClean="0"/>
          </a:p>
          <a:p>
            <a:r>
              <a:rPr lang="ja-JP" altLang="en-US" sz="2400" dirty="0" smtClean="0"/>
              <a:t>個体の発見数などの情報も随時更新することにより、各地の</a:t>
            </a:r>
            <a:endParaRPr lang="en-US" altLang="ja-JP" sz="2400" dirty="0" smtClean="0"/>
          </a:p>
          <a:p>
            <a:pPr>
              <a:buNone/>
            </a:pPr>
            <a:r>
              <a:rPr lang="ja-JP" altLang="en-US" sz="2400" dirty="0" smtClean="0"/>
              <a:t>　　環境を調べる生物指標としても利用できる可能性がある。</a:t>
            </a:r>
            <a:endParaRPr lang="en-US" altLang="ja-JP" sz="24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6562"/>
            <a:ext cx="8229600" cy="1143000"/>
          </a:xfrm>
        </p:spPr>
        <p:txBody>
          <a:bodyPr/>
          <a:lstStyle/>
          <a:p>
            <a:r>
              <a:rPr lang="ja-JP" altLang="en-US" dirty="0" smtClean="0"/>
              <a:t>具体的にどうするのか</a:t>
            </a:r>
            <a:r>
              <a:rPr lang="en-US" altLang="ja-JP" dirty="0" smtClean="0"/>
              <a:t> ?</a:t>
            </a:r>
            <a:endParaRPr lang="ja-JP" altLang="en-US" dirty="0"/>
          </a:p>
        </p:txBody>
      </p:sp>
      <p:sp>
        <p:nvSpPr>
          <p:cNvPr id="3" name="コンテンツ プレースホルダ 2"/>
          <p:cNvSpPr>
            <a:spLocks noGrp="1"/>
          </p:cNvSpPr>
          <p:nvPr>
            <p:ph idx="1"/>
          </p:nvPr>
        </p:nvSpPr>
        <p:spPr>
          <a:xfrm>
            <a:off x="572661" y="1074252"/>
            <a:ext cx="8229600" cy="2658591"/>
          </a:xfrm>
        </p:spPr>
        <p:txBody>
          <a:bodyPr>
            <a:noAutofit/>
          </a:bodyPr>
          <a:lstStyle/>
          <a:p>
            <a:r>
              <a:rPr lang="ja-JP" altLang="en-US" sz="2400" dirty="0" smtClean="0"/>
              <a:t>アマチュア研究家有志や、プロの研究者に利用してもらうことを想定。全国各地から情報を集めたい。</a:t>
            </a:r>
            <a:endParaRPr lang="en-US" altLang="ja-JP" sz="2400" dirty="0" smtClean="0"/>
          </a:p>
          <a:p>
            <a:r>
              <a:rPr lang="ja-JP" altLang="en-US" sz="2400" dirty="0" smtClean="0"/>
              <a:t>日本地図をクリックするとその地域に生息するオサムシの各種写真、捕獲年月日、年平均気温などが表示される。生息地をマップ上に記号で示すには階層構造を用いて見やすくする。</a:t>
            </a:r>
            <a:endParaRPr lang="en-US" altLang="ja-JP" sz="2400" dirty="0" smtClean="0"/>
          </a:p>
          <a:p>
            <a:r>
              <a:rPr lang="ja-JP" altLang="en-US" sz="2400" dirty="0" smtClean="0"/>
              <a:t>地図は</a:t>
            </a:r>
            <a:r>
              <a:rPr lang="en-US" altLang="ja-JP" sz="2400" dirty="0" smtClean="0"/>
              <a:t> Google Earth </a:t>
            </a:r>
            <a:r>
              <a:rPr lang="ja-JP" altLang="en-US" sz="2400" dirty="0" smtClean="0"/>
              <a:t>のように立体的かつ精細に表示されるようにする。</a:t>
            </a:r>
            <a:endParaRPr lang="en-US" altLang="ja-JP" sz="2400" dirty="0" smtClean="0"/>
          </a:p>
          <a:p>
            <a:r>
              <a:rPr lang="ja-JP" altLang="en-US" sz="2400" dirty="0" smtClean="0"/>
              <a:t>ユーザー</a:t>
            </a:r>
            <a:r>
              <a:rPr lang="ja-JP" altLang="en-US" sz="2400" dirty="0" smtClean="0"/>
              <a:t>が登録する情報に基づいて</a:t>
            </a:r>
            <a:r>
              <a:rPr lang="en-US" altLang="ja-JP" sz="2400" dirty="0" smtClean="0"/>
              <a:t> RDF </a:t>
            </a:r>
            <a:r>
              <a:rPr lang="ja-JP" altLang="en-US" sz="2400" dirty="0" smtClean="0"/>
              <a:t>形式などで詳しい分類をする場合、必要最小限の情報を入力してもらい、あとはアプリケーションが既に存在する生物データベースから検索して科名、種名など細かい述語を記すようにする。</a:t>
            </a:r>
            <a:endParaRPr lang="en-US" altLang="ja-JP" sz="2400" dirty="0" smtClean="0"/>
          </a:p>
          <a:p>
            <a:r>
              <a:rPr lang="ja-JP" altLang="en-US" sz="2400" dirty="0" smtClean="0"/>
              <a:t>検索に使用するデータベースは</a:t>
            </a:r>
            <a:r>
              <a:rPr lang="en-US" altLang="ja-JP" sz="2400" dirty="0" smtClean="0"/>
              <a:t> </a:t>
            </a:r>
            <a:r>
              <a:rPr lang="en-US" altLang="ja-JP" sz="2400" dirty="0" err="1" smtClean="0"/>
              <a:t>BioLib</a:t>
            </a:r>
            <a:r>
              <a:rPr lang="en-US" altLang="ja-JP" sz="2400" dirty="0" smtClean="0"/>
              <a:t> </a:t>
            </a:r>
            <a:r>
              <a:rPr lang="ja-JP" altLang="en-US" sz="2400" dirty="0" smtClean="0"/>
              <a:t>などを用いる。</a:t>
            </a:r>
            <a:endParaRPr lang="en-US" altLang="ja-JP" sz="2400" dirty="0" smtClean="0"/>
          </a:p>
          <a:p>
            <a:pPr>
              <a:buNone/>
            </a:pPr>
            <a:endParaRPr lang="ja-JP"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3522" y="1850460"/>
            <a:ext cx="3901440" cy="3901440"/>
          </a:xfrm>
          <a:prstGeom prst="rect">
            <a:avLst/>
          </a:prstGeom>
        </p:spPr>
      </p:pic>
      <p:sp>
        <p:nvSpPr>
          <p:cNvPr id="7" name="四角形吹き出し 6"/>
          <p:cNvSpPr/>
          <p:nvPr/>
        </p:nvSpPr>
        <p:spPr>
          <a:xfrm>
            <a:off x="5828314" y="3062535"/>
            <a:ext cx="2561690" cy="3393610"/>
          </a:xfrm>
          <a:prstGeom prst="wedgeRectCallout">
            <a:avLst>
              <a:gd name="adj1" fmla="val -149288"/>
              <a:gd name="adj2" fmla="val -6521"/>
            </a:avLst>
          </a:prstGeom>
          <a:solidFill>
            <a:schemeClr val="bg1"/>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sp>
      <p:pic>
        <p:nvPicPr>
          <p:cNvPr id="9" name="図 8"/>
          <p:cNvPicPr>
            <a:picLocks noChangeAspect="1"/>
          </p:cNvPicPr>
          <p:nvPr/>
        </p:nvPicPr>
        <p:blipFill>
          <a:blip r:embed="rId3"/>
          <a:stretch>
            <a:fillRect/>
          </a:stretch>
        </p:blipFill>
        <p:spPr>
          <a:xfrm>
            <a:off x="6048802" y="3100853"/>
            <a:ext cx="2032000" cy="2387600"/>
          </a:xfrm>
          <a:prstGeom prst="rect">
            <a:avLst/>
          </a:prstGeom>
        </p:spPr>
      </p:pic>
      <p:sp>
        <p:nvSpPr>
          <p:cNvPr id="10" name="テキスト ボックス 9"/>
          <p:cNvSpPr txBox="1"/>
          <p:nvPr/>
        </p:nvSpPr>
        <p:spPr>
          <a:xfrm>
            <a:off x="5840204" y="5012173"/>
            <a:ext cx="2549800" cy="1292662"/>
          </a:xfrm>
          <a:prstGeom prst="rect">
            <a:avLst/>
          </a:prstGeom>
          <a:noFill/>
        </p:spPr>
        <p:txBody>
          <a:bodyPr wrap="square" rtlCol="0">
            <a:spAutoFit/>
          </a:bodyPr>
          <a:lstStyle/>
          <a:p>
            <a:endParaRPr lang="ja-JP" altLang="en-US" dirty="0" smtClean="0"/>
          </a:p>
          <a:p>
            <a:r>
              <a:rPr lang="ja-JP" altLang="en-US" sz="1200" dirty="0" smtClean="0"/>
              <a:t>標準 和名</a:t>
            </a:r>
            <a:r>
              <a:rPr lang="en-US" altLang="ja-JP" sz="1200" dirty="0" smtClean="0"/>
              <a:t> </a:t>
            </a:r>
            <a:r>
              <a:rPr lang="ja-JP" altLang="en-US" sz="1200" dirty="0" smtClean="0"/>
              <a:t>アオオサムシ</a:t>
            </a:r>
          </a:p>
          <a:p>
            <a:r>
              <a:rPr lang="ja-JP" altLang="en-US" sz="1200" dirty="0" smtClean="0"/>
              <a:t>学　 　名</a:t>
            </a:r>
            <a:r>
              <a:rPr lang="en-US" altLang="ja-JP" sz="1200" dirty="0" smtClean="0"/>
              <a:t> </a:t>
            </a:r>
            <a:r>
              <a:rPr lang="en-US" altLang="ja-JP" sz="1200" dirty="0" err="1" smtClean="0"/>
              <a:t>Carabus</a:t>
            </a:r>
            <a:r>
              <a:rPr lang="en-US" altLang="ja-JP" sz="1200" dirty="0" smtClean="0"/>
              <a:t> </a:t>
            </a:r>
            <a:r>
              <a:rPr lang="en-US" altLang="ja-JP" sz="1200" dirty="0" err="1" smtClean="0"/>
              <a:t>insulicola</a:t>
            </a:r>
            <a:r>
              <a:rPr lang="en-US" altLang="ja-JP" sz="1200" dirty="0" smtClean="0"/>
              <a:t> </a:t>
            </a:r>
            <a:r>
              <a:rPr lang="en-US" altLang="ja-JP" sz="1200" dirty="0" err="1" smtClean="0"/>
              <a:t>Chaudoir</a:t>
            </a:r>
            <a:endParaRPr lang="en-US" altLang="ja-JP" sz="1200" dirty="0" smtClean="0"/>
          </a:p>
          <a:p>
            <a:r>
              <a:rPr lang="ja-JP" altLang="en-US" sz="1200" dirty="0" smtClean="0"/>
              <a:t>体長　</a:t>
            </a:r>
            <a:r>
              <a:rPr lang="en-US" altLang="ja-JP" sz="1200" dirty="0" smtClean="0"/>
              <a:t>40 mm</a:t>
            </a:r>
          </a:p>
          <a:p>
            <a:r>
              <a:rPr lang="en-US" altLang="ja-JP" sz="1200" dirty="0" smtClean="0"/>
              <a:t>2011 </a:t>
            </a:r>
            <a:r>
              <a:rPr lang="ja-JP" altLang="en-US" sz="1200" dirty="0" smtClean="0"/>
              <a:t>年</a:t>
            </a:r>
            <a:r>
              <a:rPr lang="en-US" altLang="ja-JP" sz="1200" dirty="0" smtClean="0"/>
              <a:t> 8 </a:t>
            </a:r>
            <a:r>
              <a:rPr lang="ja-JP" altLang="en-US" sz="1200" dirty="0" smtClean="0"/>
              <a:t>月</a:t>
            </a:r>
            <a:r>
              <a:rPr lang="en-US" altLang="ja-JP" sz="1200" dirty="0" smtClean="0"/>
              <a:t> 3 </a:t>
            </a:r>
            <a:r>
              <a:rPr lang="ja-JP" altLang="en-US" sz="1200" dirty="0" smtClean="0"/>
              <a:t>日</a:t>
            </a:r>
            <a:r>
              <a:rPr lang="en-US" altLang="ja-JP" sz="1200" dirty="0" smtClean="0"/>
              <a:t> 15 : 25 </a:t>
            </a:r>
          </a:p>
          <a:p>
            <a:r>
              <a:rPr lang="ja-JP" altLang="en-US" sz="1200" dirty="0" smtClean="0"/>
              <a:t>静岡県焼津市高草山にて捕獲</a:t>
            </a:r>
            <a:endParaRPr lang="en-US" altLang="ja-JP" sz="1200" dirty="0"/>
          </a:p>
        </p:txBody>
      </p:sp>
      <p:sp>
        <p:nvSpPr>
          <p:cNvPr id="12" name="四角形吹き出し 11"/>
          <p:cNvSpPr/>
          <p:nvPr/>
        </p:nvSpPr>
        <p:spPr>
          <a:xfrm>
            <a:off x="299383" y="735775"/>
            <a:ext cx="2561690" cy="3393610"/>
          </a:xfrm>
          <a:prstGeom prst="wedgeRectCallout">
            <a:avLst>
              <a:gd name="adj1" fmla="val 67594"/>
              <a:gd name="adj2" fmla="val 53905"/>
            </a:avLst>
          </a:prstGeom>
          <a:solidFill>
            <a:schemeClr val="bg1"/>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sp>
      <p:pic>
        <p:nvPicPr>
          <p:cNvPr id="13" name="図 12"/>
          <p:cNvPicPr>
            <a:picLocks noChangeAspect="1"/>
          </p:cNvPicPr>
          <p:nvPr/>
        </p:nvPicPr>
        <p:blipFill>
          <a:blip r:embed="rId4"/>
          <a:stretch>
            <a:fillRect/>
          </a:stretch>
        </p:blipFill>
        <p:spPr>
          <a:xfrm>
            <a:off x="410068" y="773090"/>
            <a:ext cx="2286000" cy="2068830"/>
          </a:xfrm>
          <a:prstGeom prst="rect">
            <a:avLst/>
          </a:prstGeom>
        </p:spPr>
      </p:pic>
      <p:sp>
        <p:nvSpPr>
          <p:cNvPr id="14" name="テキスト ボックス 13"/>
          <p:cNvSpPr txBox="1"/>
          <p:nvPr/>
        </p:nvSpPr>
        <p:spPr>
          <a:xfrm>
            <a:off x="224887" y="2765022"/>
            <a:ext cx="2751467" cy="830997"/>
          </a:xfrm>
          <a:prstGeom prst="rect">
            <a:avLst/>
          </a:prstGeom>
          <a:noFill/>
        </p:spPr>
        <p:txBody>
          <a:bodyPr wrap="square" rtlCol="0">
            <a:spAutoFit/>
          </a:bodyPr>
          <a:lstStyle/>
          <a:p>
            <a:r>
              <a:rPr lang="ja-JP" altLang="en-US" sz="1200" dirty="0" smtClean="0"/>
              <a:t>標準 和名</a:t>
            </a:r>
            <a:r>
              <a:rPr lang="en-US" altLang="ja-JP" sz="1200" dirty="0" smtClean="0"/>
              <a:t> </a:t>
            </a:r>
            <a:r>
              <a:rPr lang="ja-JP" altLang="en-US" sz="1200" dirty="0" smtClean="0"/>
              <a:t>アオカタビロオサムシ</a:t>
            </a:r>
          </a:p>
          <a:p>
            <a:r>
              <a:rPr lang="ja-JP" altLang="en-US" sz="1200" dirty="0" smtClean="0"/>
              <a:t>学　 　名</a:t>
            </a:r>
            <a:r>
              <a:rPr lang="en-US" altLang="ja-JP" sz="1200" dirty="0" err="1" smtClean="0"/>
              <a:t>Calosoma</a:t>
            </a:r>
            <a:r>
              <a:rPr lang="en-US" altLang="ja-JP" sz="1200" dirty="0" smtClean="0"/>
              <a:t> </a:t>
            </a:r>
            <a:r>
              <a:rPr lang="en-US" altLang="ja-JP" sz="1200" dirty="0" err="1" smtClean="0"/>
              <a:t>inquisito</a:t>
            </a:r>
            <a:r>
              <a:rPr lang="en-US" altLang="ja-JP" sz="1200" dirty="0" smtClean="0"/>
              <a:t> </a:t>
            </a:r>
            <a:r>
              <a:rPr lang="en-US" altLang="ja-JP" sz="1200" dirty="0" err="1" smtClean="0"/>
              <a:t>Motschulsky</a:t>
            </a:r>
            <a:endParaRPr lang="en-US" altLang="ja-JP" sz="1200" dirty="0" smtClean="0"/>
          </a:p>
          <a:p>
            <a:r>
              <a:rPr kumimoji="1" lang="en-US" altLang="ja-JP" sz="1200" dirty="0" smtClean="0"/>
              <a:t>2011 </a:t>
            </a:r>
            <a:r>
              <a:rPr kumimoji="1" lang="ja-JP" altLang="en-US" sz="1200" dirty="0" smtClean="0"/>
              <a:t>年</a:t>
            </a:r>
            <a:r>
              <a:rPr kumimoji="1" lang="en-US" altLang="ja-JP" sz="1200" dirty="0" smtClean="0"/>
              <a:t> 7 </a:t>
            </a:r>
            <a:r>
              <a:rPr lang="ja-JP" altLang="en-US" sz="1200" dirty="0" smtClean="0"/>
              <a:t>月</a:t>
            </a:r>
            <a:r>
              <a:rPr lang="en-US" altLang="ja-JP" sz="1200" dirty="0" smtClean="0"/>
              <a:t> 18 </a:t>
            </a:r>
            <a:r>
              <a:rPr lang="ja-JP" altLang="en-US" sz="1200" dirty="0" smtClean="0"/>
              <a:t>日</a:t>
            </a:r>
            <a:r>
              <a:rPr lang="en-US" altLang="ja-JP" sz="1200" dirty="0" smtClean="0"/>
              <a:t> 11 : 40</a:t>
            </a:r>
          </a:p>
          <a:p>
            <a:r>
              <a:rPr kumimoji="1" lang="ja-JP" altLang="en-US" sz="1200" dirty="0" smtClean="0"/>
              <a:t>長野県茅野市蓼科山にて捕獲</a:t>
            </a:r>
            <a:endParaRPr kumimoji="1" lang="ja-JP" altLang="en-US" sz="1200" dirty="0"/>
          </a:p>
        </p:txBody>
      </p:sp>
      <p:sp>
        <p:nvSpPr>
          <p:cNvPr id="15" name="テキスト ボックス 14"/>
          <p:cNvSpPr txBox="1"/>
          <p:nvPr/>
        </p:nvSpPr>
        <p:spPr>
          <a:xfrm>
            <a:off x="5133144" y="252502"/>
            <a:ext cx="4010856" cy="2862323"/>
          </a:xfrm>
          <a:prstGeom prst="rect">
            <a:avLst/>
          </a:prstGeom>
          <a:noFill/>
        </p:spPr>
        <p:txBody>
          <a:bodyPr wrap="square" rtlCol="0">
            <a:spAutoFit/>
          </a:bodyPr>
          <a:lstStyle/>
          <a:p>
            <a:r>
              <a:rPr kumimoji="1" lang="ja-JP" altLang="en-US" dirty="0" smtClean="0"/>
              <a:t>・写真に種名、捕獲日時、位置情報を</a:t>
            </a:r>
            <a:endParaRPr kumimoji="1" lang="en-US" altLang="ja-JP" dirty="0" smtClean="0"/>
          </a:p>
          <a:p>
            <a:r>
              <a:rPr kumimoji="1" lang="ja-JP" altLang="en-US" dirty="0" smtClean="0"/>
              <a:t>加えてアップロード</a:t>
            </a:r>
            <a:endParaRPr kumimoji="1" lang="en-US" altLang="ja-JP" dirty="0" smtClean="0"/>
          </a:p>
          <a:p>
            <a:r>
              <a:rPr lang="ja-JP" altLang="en-US" dirty="0" smtClean="0"/>
              <a:t>・報告のあった地点を地図上に表示</a:t>
            </a:r>
            <a:endParaRPr lang="en-US" altLang="ja-JP" dirty="0" smtClean="0"/>
          </a:p>
          <a:p>
            <a:r>
              <a:rPr kumimoji="1" lang="ja-JP" altLang="en-US" dirty="0" smtClean="0"/>
              <a:t>・拡大すると捕獲された個体と場所の情報が見られる</a:t>
            </a:r>
            <a:endParaRPr kumimoji="1" lang="en-US" altLang="ja-JP" dirty="0" smtClean="0"/>
          </a:p>
          <a:p>
            <a:r>
              <a:rPr lang="ja-JP" altLang="en-US" dirty="0" smtClean="0"/>
              <a:t>・これと逆に種類から捕獲地点を一覧にするオプションなども加える。</a:t>
            </a:r>
            <a:endParaRPr lang="en-US" altLang="ja-JP" dirty="0" smtClean="0"/>
          </a:p>
          <a:p>
            <a:r>
              <a:rPr lang="ja-JP" altLang="en-US" dirty="0" smtClean="0"/>
              <a:t>・環境指標としての使用も考慮し、捕獲された時期を選択して表示できるようにする。</a:t>
            </a:r>
            <a:endParaRPr lang="en-US" altLang="ja-JP" dirty="0" smtClean="0"/>
          </a:p>
        </p:txBody>
      </p:sp>
      <p:sp>
        <p:nvSpPr>
          <p:cNvPr id="11" name="星 5 10"/>
          <p:cNvSpPr>
            <a:spLocks noChangeAspect="1"/>
          </p:cNvSpPr>
          <p:nvPr/>
        </p:nvSpPr>
        <p:spPr>
          <a:xfrm>
            <a:off x="3686654" y="3504579"/>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星 5 15"/>
          <p:cNvSpPr>
            <a:spLocks noChangeAspect="1"/>
          </p:cNvSpPr>
          <p:nvPr/>
        </p:nvSpPr>
        <p:spPr>
          <a:xfrm>
            <a:off x="3556816" y="3708291"/>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星 5 16"/>
          <p:cNvSpPr>
            <a:spLocks noChangeAspect="1"/>
          </p:cNvSpPr>
          <p:nvPr/>
        </p:nvSpPr>
        <p:spPr>
          <a:xfrm>
            <a:off x="3582474" y="3977679"/>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星 5 17"/>
          <p:cNvSpPr>
            <a:spLocks noChangeAspect="1"/>
          </p:cNvSpPr>
          <p:nvPr/>
        </p:nvSpPr>
        <p:spPr>
          <a:xfrm>
            <a:off x="3210433" y="4118787"/>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星 5 18"/>
          <p:cNvSpPr>
            <a:spLocks noChangeAspect="1"/>
          </p:cNvSpPr>
          <p:nvPr/>
        </p:nvSpPr>
        <p:spPr>
          <a:xfrm>
            <a:off x="3223262" y="4401003"/>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星 5 19"/>
          <p:cNvSpPr>
            <a:spLocks noChangeAspect="1"/>
          </p:cNvSpPr>
          <p:nvPr/>
        </p:nvSpPr>
        <p:spPr>
          <a:xfrm>
            <a:off x="2953853" y="4311207"/>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星 5 20"/>
          <p:cNvSpPr>
            <a:spLocks noChangeAspect="1"/>
          </p:cNvSpPr>
          <p:nvPr/>
        </p:nvSpPr>
        <p:spPr>
          <a:xfrm>
            <a:off x="2440693" y="4388175"/>
            <a:ext cx="182880" cy="18288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未来への展望</a:t>
            </a:r>
            <a:endParaRPr lang="ja-JP" altLang="en-US" dirty="0"/>
          </a:p>
        </p:txBody>
      </p:sp>
      <p:sp>
        <p:nvSpPr>
          <p:cNvPr id="3" name="コンテンツ プレースホルダ 2"/>
          <p:cNvSpPr>
            <a:spLocks noGrp="1"/>
          </p:cNvSpPr>
          <p:nvPr>
            <p:ph idx="1"/>
          </p:nvPr>
        </p:nvSpPr>
        <p:spPr>
          <a:xfrm>
            <a:off x="508516" y="1853790"/>
            <a:ext cx="8229600" cy="3379923"/>
          </a:xfrm>
        </p:spPr>
        <p:txBody>
          <a:bodyPr>
            <a:normAutofit fontScale="85000" lnSpcReduction="20000"/>
          </a:bodyPr>
          <a:lstStyle/>
          <a:p>
            <a:r>
              <a:rPr lang="ja-JP" altLang="en-US" sz="2400" dirty="0" smtClean="0"/>
              <a:t>オサムシは、昆虫としては食物連鎖の頂点に立つ。そのため、オサムシの餌となる</a:t>
            </a:r>
            <a:r>
              <a:rPr lang="ja-JP" altLang="en-US" sz="2400" dirty="0" smtClean="0"/>
              <a:t>カタツムリ、ミミズ、その他の昆虫などの生態系、さらにその下の生産者の生態系などの関連性を探りつつ、データベースを広げるなどの応用が考えられる。または鳥や小型の肉食獣などオサムシの捕食者などにも視点を広げる。</a:t>
            </a:r>
            <a:endParaRPr lang="en-US" altLang="ja-JP" sz="2400" dirty="0" smtClean="0"/>
          </a:p>
          <a:p>
            <a:r>
              <a:rPr lang="ja-JP" altLang="en-US" sz="2400" dirty="0" smtClean="0"/>
              <a:t>スマートフォンなどで手元の生物の遺伝情報がスキャンできるような時代が来ればこれも逐次データベースとして蓄積する。</a:t>
            </a:r>
            <a:endParaRPr lang="en-US" altLang="ja-JP" sz="2400" dirty="0" smtClean="0"/>
          </a:p>
          <a:p>
            <a:r>
              <a:rPr lang="ja-JP" altLang="en-US" sz="2400" dirty="0" smtClean="0"/>
              <a:t>日本だけでなく世界中にもデータベースを広げる。</a:t>
            </a:r>
            <a:endParaRPr lang="en-US" altLang="ja-JP" sz="2400" dirty="0" smtClean="0"/>
          </a:p>
          <a:p>
            <a:r>
              <a:rPr lang="ja-JP" altLang="en-US" sz="2400" dirty="0" smtClean="0"/>
              <a:t>情報</a:t>
            </a:r>
            <a:r>
              <a:rPr lang="ja-JP" altLang="en-US" sz="2400" dirty="0" smtClean="0"/>
              <a:t>が開示されることにより、マニアによる乱獲のおそれがある。そのため、そもそも情報が集まらない可能性がある。</a:t>
            </a:r>
            <a:endParaRPr lang="en-US" altLang="ja-JP" sz="2400" dirty="0" smtClean="0"/>
          </a:p>
          <a:p>
            <a:pPr>
              <a:buNone/>
            </a:pPr>
            <a:r>
              <a:rPr lang="en-US" altLang="ja-JP" sz="2400" dirty="0" smtClean="0"/>
              <a:t>      →</a:t>
            </a:r>
            <a:r>
              <a:rPr lang="ja-JP" altLang="en-US" sz="2400" dirty="0" smtClean="0"/>
              <a:t>　位置情報の精度を変えてある程度対処可能</a:t>
            </a:r>
            <a:r>
              <a:rPr lang="en-US" altLang="ja-JP" sz="2400" dirty="0" smtClean="0"/>
              <a:t> </a:t>
            </a:r>
          </a:p>
          <a:p>
            <a:r>
              <a:rPr lang="ja-JP" altLang="en-US" sz="2400" dirty="0" smtClean="0"/>
              <a:t>日本全国のアマチュア有志の連携が不可欠。</a:t>
            </a:r>
            <a:endParaRPr lang="en-US" altLang="ja-JP" sz="2400" dirty="0" smtClean="0"/>
          </a:p>
          <a:p>
            <a:pPr>
              <a:buNone/>
            </a:pPr>
            <a:endParaRPr lang="en-US" altLang="ja-JP" sz="2400" dirty="0" smtClean="0"/>
          </a:p>
          <a:p>
            <a:endParaRPr lang="en-US" altLang="ja-JP" sz="24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TotalTime>
  <Words>708</Words>
  <Application>Microsoft Macintosh PowerPoint</Application>
  <PresentationFormat>画面に合わせる (4:3)</PresentationFormat>
  <Paragraphs>46</Paragraphs>
  <Slides>6</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6</vt:i4>
      </vt:variant>
    </vt:vector>
  </HeadingPairs>
  <TitlesOfParts>
    <vt:vector size="7" baseType="lpstr">
      <vt:lpstr>Office テーマ</vt:lpstr>
      <vt:lpstr>GPXを用いたオサムシ図鑑</vt:lpstr>
      <vt:lpstr>オサムシとは</vt:lpstr>
      <vt:lpstr>なぜGPX形式が重要なのか ?</vt:lpstr>
      <vt:lpstr>具体的にどうするのか ?</vt:lpstr>
      <vt:lpstr>スライド 5</vt:lpstr>
      <vt:lpstr>未来への展望</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マップ形式のオサムシ図鑑</dc:title>
  <dc:creator>山口 貴弘</dc:creator>
  <cp:lastModifiedBy>山口 貴弘</cp:lastModifiedBy>
  <cp:revision>65</cp:revision>
  <dcterms:created xsi:type="dcterms:W3CDTF">2012-01-23T06:50:13Z</dcterms:created>
  <dcterms:modified xsi:type="dcterms:W3CDTF">2012-01-23T07:43:44Z</dcterms:modified>
</cp:coreProperties>
</file>