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 id="2147483680" r:id="rId2"/>
  </p:sldMasterIdLst>
  <p:notesMasterIdLst>
    <p:notesMasterId r:id="rId12"/>
  </p:notesMasterIdLst>
  <p:handoutMasterIdLst>
    <p:handoutMasterId r:id="rId13"/>
  </p:handoutMasterIdLst>
  <p:sldIdLst>
    <p:sldId id="259" r:id="rId3"/>
    <p:sldId id="263" r:id="rId4"/>
    <p:sldId id="268" r:id="rId5"/>
    <p:sldId id="261" r:id="rId6"/>
    <p:sldId id="262" r:id="rId7"/>
    <p:sldId id="267" r:id="rId8"/>
    <p:sldId id="265" r:id="rId9"/>
    <p:sldId id="266" r:id="rId10"/>
    <p:sldId id="269" r:id="rId1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庄司昌彦" initials="庄司昌彦"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FCF"/>
    <a:srgbClr val="FF0080"/>
    <a:srgbClr val="399CB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143" autoAdjust="0"/>
  </p:normalViewPr>
  <p:slideViewPr>
    <p:cSldViewPr snapToGrid="0" snapToObjects="1">
      <p:cViewPr varScale="1">
        <p:scale>
          <a:sx n="88" d="100"/>
          <a:sy n="88" d="100"/>
        </p:scale>
        <p:origin x="138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6FFC64-4052-8749-9D41-4244364005D6}" type="datetimeFigureOut">
              <a:rPr kumimoji="1" lang="ja-JP" altLang="en-US" smtClean="0"/>
              <a:t>2014/1/7</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E86381-BE00-D545-8CA3-5B35F91A1D7B}" type="slidenum">
              <a:rPr kumimoji="1" lang="ja-JP" altLang="en-US" smtClean="0"/>
              <a:t>‹#›</a:t>
            </a:fld>
            <a:endParaRPr kumimoji="1" lang="ja-JP" altLang="en-US"/>
          </a:p>
        </p:txBody>
      </p:sp>
    </p:spTree>
    <p:extLst>
      <p:ext uri="{BB962C8B-B14F-4D97-AF65-F5344CB8AC3E}">
        <p14:creationId xmlns:p14="http://schemas.microsoft.com/office/powerpoint/2010/main" val="2695293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6787D7-CD98-3645-97B5-BEDDDECFCB20}" type="datetimeFigureOut">
              <a:rPr kumimoji="1" lang="ja-JP" altLang="en-US" smtClean="0"/>
              <a:t>2014/1/7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981CB8-F0CA-244C-8729-3D3D68BAF05F}" type="slidenum">
              <a:rPr kumimoji="1" lang="ja-JP" altLang="en-US" smtClean="0"/>
              <a:t>‹#›</a:t>
            </a:fld>
            <a:endParaRPr kumimoji="1" lang="ja-JP" altLang="en-US"/>
          </a:p>
        </p:txBody>
      </p:sp>
    </p:spTree>
    <p:extLst>
      <p:ext uri="{BB962C8B-B14F-4D97-AF65-F5344CB8AC3E}">
        <p14:creationId xmlns:p14="http://schemas.microsoft.com/office/powerpoint/2010/main" val="12563282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vmlDrawing" Target="../drawings/vmlDrawing2.v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4" name="タイトル プレースホルダー 1"/>
          <p:cNvSpPr>
            <a:spLocks noGrp="1"/>
          </p:cNvSpPr>
          <p:nvPr>
            <p:ph type="title"/>
          </p:nvPr>
        </p:nvSpPr>
        <p:spPr>
          <a:xfrm>
            <a:off x="-1" y="2037380"/>
            <a:ext cx="9141487" cy="1893207"/>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66158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8E2D3D46-FB9C-B24B-9D7C-F8D768DAF705}" type="slidenum">
              <a:rPr lang="ja-JP" altLang="en-US" smtClean="0">
                <a:solidFill>
                  <a:prstClr val="black">
                    <a:tint val="75000"/>
                  </a:prstClr>
                </a:solidFill>
                <a:latin typeface="Calibri"/>
                <a:ea typeface="ＭＳ Ｐゴシック"/>
              </a:rPr>
              <a:pPr/>
              <a:t>‹#›</a:t>
            </a:fld>
            <a:endParaRPr lang="ja-JP" altLang="en-US">
              <a:solidFill>
                <a:prstClr val="black">
                  <a:tint val="75000"/>
                </a:prstClr>
              </a:solidFill>
              <a:latin typeface="Calibri"/>
              <a:ea typeface="ＭＳ Ｐゴシック"/>
            </a:endParaRPr>
          </a:p>
        </p:txBody>
      </p:sp>
    </p:spTree>
    <p:extLst>
      <p:ext uri="{BB962C8B-B14F-4D97-AF65-F5344CB8AC3E}">
        <p14:creationId xmlns:p14="http://schemas.microsoft.com/office/powerpoint/2010/main" val="251566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a:prstGeom prst="rect">
            <a:avLst/>
          </a:prstGeo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10"/>
          <p:cNvSpPr>
            <a:spLocks noGrp="1" noChangeArrowheads="1"/>
          </p:cNvSpPr>
          <p:nvPr>
            <p:ph type="sldNum" sz="quarter" idx="10"/>
          </p:nvPr>
        </p:nvSpPr>
        <p:spPr>
          <a:ln/>
        </p:spPr>
        <p:txBody>
          <a:bodyPr/>
          <a:lstStyle>
            <a:lvl1pPr>
              <a:defRPr/>
            </a:lvl1pPr>
          </a:lstStyle>
          <a:p>
            <a:fld id="{8E2D3D46-FB9C-B24B-9D7C-F8D768DAF705}" type="slidenum">
              <a:rPr lang="ja-JP" altLang="en-US" smtClean="0">
                <a:solidFill>
                  <a:prstClr val="black">
                    <a:tint val="75000"/>
                  </a:prstClr>
                </a:solidFill>
                <a:latin typeface="Calibri"/>
                <a:ea typeface="ＭＳ Ｐゴシック"/>
              </a:rPr>
              <a:pPr/>
              <a:t>‹#›</a:t>
            </a:fld>
            <a:endParaRPr lang="ja-JP" altLang="en-US">
              <a:solidFill>
                <a:prstClr val="black">
                  <a:tint val="75000"/>
                </a:prstClr>
              </a:solidFill>
              <a:latin typeface="Calibri"/>
              <a:ea typeface="ＭＳ Ｐゴシック"/>
            </a:endParaRPr>
          </a:p>
        </p:txBody>
      </p:sp>
    </p:spTree>
    <p:extLst>
      <p:ext uri="{BB962C8B-B14F-4D97-AF65-F5344CB8AC3E}">
        <p14:creationId xmlns:p14="http://schemas.microsoft.com/office/powerpoint/2010/main" val="2702292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a:prstGeom prst="rect">
            <a:avLst/>
          </a:prstGeo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p>
        </p:txBody>
      </p:sp>
      <p:sp>
        <p:nvSpPr>
          <p:cNvPr id="4" name="テキスト プレースホルダー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10"/>
          <p:cNvSpPr>
            <a:spLocks noGrp="1" noChangeArrowheads="1"/>
          </p:cNvSpPr>
          <p:nvPr>
            <p:ph type="sldNum" sz="quarter" idx="10"/>
          </p:nvPr>
        </p:nvSpPr>
        <p:spPr>
          <a:ln/>
        </p:spPr>
        <p:txBody>
          <a:bodyPr/>
          <a:lstStyle>
            <a:lvl1pPr>
              <a:defRPr/>
            </a:lvl1pPr>
          </a:lstStyle>
          <a:p>
            <a:fld id="{8E2D3D46-FB9C-B24B-9D7C-F8D768DAF705}" type="slidenum">
              <a:rPr lang="ja-JP" altLang="en-US" smtClean="0">
                <a:solidFill>
                  <a:prstClr val="black">
                    <a:tint val="75000"/>
                  </a:prstClr>
                </a:solidFill>
                <a:latin typeface="Calibri"/>
                <a:ea typeface="ＭＳ Ｐゴシック"/>
              </a:rPr>
              <a:pPr/>
              <a:t>‹#›</a:t>
            </a:fld>
            <a:endParaRPr lang="ja-JP" altLang="en-US">
              <a:solidFill>
                <a:prstClr val="black">
                  <a:tint val="75000"/>
                </a:prstClr>
              </a:solidFill>
              <a:latin typeface="Calibri"/>
              <a:ea typeface="ＭＳ Ｐゴシック"/>
            </a:endParaRPr>
          </a:p>
        </p:txBody>
      </p:sp>
    </p:spTree>
    <p:extLst>
      <p:ext uri="{BB962C8B-B14F-4D97-AF65-F5344CB8AC3E}">
        <p14:creationId xmlns:p14="http://schemas.microsoft.com/office/powerpoint/2010/main" val="2699575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352425" y="-46038"/>
            <a:ext cx="8791575" cy="561976"/>
          </a:xfrm>
          <a:prstGeom prst="rect">
            <a:avLst/>
          </a:prstGeom>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1600200"/>
            <a:ext cx="8229600" cy="4525963"/>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0"/>
          <p:cNvSpPr>
            <a:spLocks noGrp="1" noChangeArrowheads="1"/>
          </p:cNvSpPr>
          <p:nvPr>
            <p:ph type="sldNum" sz="quarter" idx="10"/>
          </p:nvPr>
        </p:nvSpPr>
        <p:spPr>
          <a:ln/>
        </p:spPr>
        <p:txBody>
          <a:bodyPr/>
          <a:lstStyle>
            <a:lvl1pPr>
              <a:defRPr/>
            </a:lvl1pPr>
          </a:lstStyle>
          <a:p>
            <a:fld id="{8E2D3D46-FB9C-B24B-9D7C-F8D768DAF705}" type="slidenum">
              <a:rPr lang="ja-JP" altLang="en-US" smtClean="0">
                <a:solidFill>
                  <a:prstClr val="black">
                    <a:tint val="75000"/>
                  </a:prstClr>
                </a:solidFill>
                <a:latin typeface="Calibri"/>
                <a:ea typeface="ＭＳ Ｐゴシック"/>
              </a:rPr>
              <a:pPr/>
              <a:t>‹#›</a:t>
            </a:fld>
            <a:endParaRPr lang="ja-JP" altLang="en-US">
              <a:solidFill>
                <a:prstClr val="black">
                  <a:tint val="75000"/>
                </a:prstClr>
              </a:solidFill>
              <a:latin typeface="Calibri"/>
              <a:ea typeface="ＭＳ Ｐゴシック"/>
            </a:endParaRPr>
          </a:p>
        </p:txBody>
      </p:sp>
    </p:spTree>
    <p:extLst>
      <p:ext uri="{BB962C8B-B14F-4D97-AF65-F5344CB8AC3E}">
        <p14:creationId xmlns:p14="http://schemas.microsoft.com/office/powerpoint/2010/main" val="3508082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46900" y="-46038"/>
            <a:ext cx="2197100" cy="6172201"/>
          </a:xfrm>
          <a:prstGeom prst="rect">
            <a:avLst/>
          </a:prstGeo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352425" y="-46038"/>
            <a:ext cx="6442075" cy="6172201"/>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0"/>
          <p:cNvSpPr>
            <a:spLocks noGrp="1" noChangeArrowheads="1"/>
          </p:cNvSpPr>
          <p:nvPr>
            <p:ph type="sldNum" sz="quarter" idx="10"/>
          </p:nvPr>
        </p:nvSpPr>
        <p:spPr>
          <a:ln/>
        </p:spPr>
        <p:txBody>
          <a:bodyPr/>
          <a:lstStyle>
            <a:lvl1pPr>
              <a:defRPr/>
            </a:lvl1pPr>
          </a:lstStyle>
          <a:p>
            <a:fld id="{8E2D3D46-FB9C-B24B-9D7C-F8D768DAF705}" type="slidenum">
              <a:rPr lang="ja-JP" altLang="en-US" smtClean="0">
                <a:solidFill>
                  <a:prstClr val="black">
                    <a:tint val="75000"/>
                  </a:prstClr>
                </a:solidFill>
                <a:latin typeface="Calibri"/>
                <a:ea typeface="ＭＳ Ｐゴシック"/>
              </a:rPr>
              <a:pPr/>
              <a:t>‹#›</a:t>
            </a:fld>
            <a:endParaRPr lang="ja-JP" altLang="en-US">
              <a:solidFill>
                <a:prstClr val="black">
                  <a:tint val="75000"/>
                </a:prstClr>
              </a:solidFill>
              <a:latin typeface="Calibri"/>
              <a:ea typeface="ＭＳ Ｐゴシック"/>
            </a:endParaRPr>
          </a:p>
        </p:txBody>
      </p:sp>
    </p:spTree>
    <p:extLst>
      <p:ext uri="{BB962C8B-B14F-4D97-AF65-F5344CB8AC3E}">
        <p14:creationId xmlns:p14="http://schemas.microsoft.com/office/powerpoint/2010/main" val="386442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13" name="図 12" descr="mini-rogo2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46" y="6360786"/>
            <a:ext cx="456731" cy="515937"/>
          </a:xfrm>
          <a:prstGeom prst="rect">
            <a:avLst/>
          </a:prstGeom>
        </p:spPr>
      </p:pic>
      <p:sp>
        <p:nvSpPr>
          <p:cNvPr id="7" name="正方形/長方形 6"/>
          <p:cNvSpPr/>
          <p:nvPr userDrawn="1"/>
        </p:nvSpPr>
        <p:spPr>
          <a:xfrm>
            <a:off x="0" y="0"/>
            <a:ext cx="9144000" cy="6324048"/>
          </a:xfrm>
          <a:prstGeom prst="rect">
            <a:avLst/>
          </a:prstGeom>
          <a:solidFill>
            <a:srgbClr val="399C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0" y="2196119"/>
            <a:ext cx="9141487" cy="1470025"/>
          </a:xfrm>
          <a:prstGeom prst="rect">
            <a:avLst/>
          </a:prstGeom>
          <a:noFill/>
        </p:spPr>
        <p:txBody>
          <a:bodyPr anchor="ctr">
            <a:normAutofit/>
          </a:bodyPr>
          <a:lstStyle>
            <a:lvl1pPr>
              <a:defRPr sz="3200">
                <a:solidFill>
                  <a:schemeClr val="bg1"/>
                </a:solidFill>
              </a:defRPr>
            </a:lvl1pPr>
          </a:lstStyle>
          <a:p>
            <a:r>
              <a:rPr kumimoji="1" lang="ja-JP" altLang="en-US" dirty="0" smtClean="0"/>
              <a:t>マスター タイトルの書式設定</a:t>
            </a:r>
            <a:endParaRPr kumimoji="1" lang="ja-JP" altLang="en-US" dirty="0"/>
          </a:p>
        </p:txBody>
      </p:sp>
      <p:sp>
        <p:nvSpPr>
          <p:cNvPr id="6" name="スライド番号プレースホルダー 5"/>
          <p:cNvSpPr>
            <a:spLocks noGrp="1"/>
          </p:cNvSpPr>
          <p:nvPr>
            <p:ph type="sldNum" sz="quarter" idx="12"/>
          </p:nvPr>
        </p:nvSpPr>
        <p:spPr>
          <a:xfrm>
            <a:off x="8618667" y="6432177"/>
            <a:ext cx="522820" cy="365125"/>
          </a:xfrm>
          <a:prstGeom prst="rect">
            <a:avLst/>
          </a:prstGeom>
        </p:spPr>
        <p:txBody>
          <a:bodyPr anchor="ctr"/>
          <a:lstStyle>
            <a:lvl1pPr algn="ctr">
              <a:defRPr sz="1200">
                <a:solidFill>
                  <a:schemeClr val="tx1">
                    <a:lumMod val="65000"/>
                    <a:lumOff val="35000"/>
                  </a:schemeClr>
                </a:solidFill>
                <a:latin typeface="ヒラギノ角ゴ Pro W3"/>
                <a:ea typeface="ヒラギノ角ゴ Pro W3"/>
                <a:cs typeface="ヒラギノ角ゴ Pro W3"/>
              </a:defRPr>
            </a:lvl1pPr>
          </a:lstStyle>
          <a:p>
            <a:fld id="{58FAE51C-D966-EA4A-8CC7-95B3E28F6353}" type="slidenum">
              <a:rPr lang="ja-JP" altLang="en-US" smtClean="0"/>
              <a:pPr/>
              <a:t>‹#›</a:t>
            </a:fld>
            <a:endParaRPr lang="ja-JP" altLang="en-US" dirty="0"/>
          </a:p>
        </p:txBody>
      </p:sp>
      <p:sp>
        <p:nvSpPr>
          <p:cNvPr id="9" name="Text Box 3"/>
          <p:cNvSpPr txBox="1">
            <a:spLocks noChangeArrowheads="1"/>
          </p:cNvSpPr>
          <p:nvPr userDrawn="1"/>
        </p:nvSpPr>
        <p:spPr bwMode="auto">
          <a:xfrm>
            <a:off x="464008" y="6484705"/>
            <a:ext cx="7888130" cy="2616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rgbClr val="808080"/>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50000"/>
                    </a:schemeClr>
                  </a:outerShdw>
                </a:effectLst>
              </a14:hiddenEffects>
            </a:ext>
          </a:extLst>
        </p:spPr>
        <p:txBody>
          <a:bodyPr wrap="square">
            <a:spAutoFit/>
          </a:bodyPr>
          <a:lstStyle/>
          <a:p>
            <a:pPr>
              <a:lnSpc>
                <a:spcPct val="90000"/>
              </a:lnSpc>
              <a:spcBef>
                <a:spcPct val="5000"/>
              </a:spcBef>
              <a:buClrTx/>
              <a:buFontTx/>
              <a:buNone/>
              <a:defRPr/>
            </a:pPr>
            <a:r>
              <a:rPr lang="en-US" altLang="ja-JP" sz="1200" b="1" dirty="0" smtClean="0">
                <a:solidFill>
                  <a:schemeClr val="tx1">
                    <a:lumMod val="50000"/>
                    <a:lumOff val="50000"/>
                  </a:schemeClr>
                </a:solidFill>
                <a:latin typeface="ヒラギノ角ゴ Pro W3"/>
                <a:ea typeface="ヒラギノ角ゴ Pro W3"/>
                <a:cs typeface="ヒラギノ角ゴ Pro W3"/>
              </a:rPr>
              <a:t>All </a:t>
            </a:r>
            <a:r>
              <a:rPr lang="en-US" altLang="ja-JP" sz="1200" b="1" dirty="0">
                <a:solidFill>
                  <a:schemeClr val="tx1">
                    <a:lumMod val="50000"/>
                    <a:lumOff val="50000"/>
                  </a:schemeClr>
                </a:solidFill>
                <a:latin typeface="ヒラギノ角ゴ Pro W3"/>
                <a:ea typeface="ヒラギノ角ゴ Pro W3"/>
                <a:cs typeface="ヒラギノ角ゴ Pro W3"/>
              </a:rPr>
              <a:t>Rights Reserved. All material property of </a:t>
            </a:r>
            <a:r>
              <a:rPr lang="en-US" altLang="ja-JP" sz="1200" b="1" dirty="0" err="1">
                <a:solidFill>
                  <a:schemeClr val="tx1">
                    <a:lumMod val="50000"/>
                    <a:lumOff val="50000"/>
                  </a:schemeClr>
                </a:solidFill>
                <a:latin typeface="ヒラギノ角ゴ Pro W3"/>
                <a:ea typeface="ヒラギノ角ゴ Pro W3"/>
                <a:cs typeface="ヒラギノ角ゴ Pro W3"/>
              </a:rPr>
              <a:t>watanukikikaku</a:t>
            </a:r>
            <a:r>
              <a:rPr lang="en-US" altLang="ja-JP" sz="1200" b="1" dirty="0">
                <a:solidFill>
                  <a:schemeClr val="tx1">
                    <a:lumMod val="50000"/>
                    <a:lumOff val="50000"/>
                  </a:schemeClr>
                </a:solidFill>
                <a:latin typeface="ヒラギノ角ゴ Pro W3"/>
                <a:ea typeface="ヒラギノ角ゴ Pro W3"/>
                <a:cs typeface="ヒラギノ角ゴ Pro W3"/>
              </a:rPr>
              <a:t>, ltd. </a:t>
            </a:r>
          </a:p>
        </p:txBody>
      </p:sp>
      <p:sp>
        <p:nvSpPr>
          <p:cNvPr id="10" name="Line 23"/>
          <p:cNvSpPr>
            <a:spLocks noChangeShapeType="1"/>
          </p:cNvSpPr>
          <p:nvPr userDrawn="1"/>
        </p:nvSpPr>
        <p:spPr bwMode="auto">
          <a:xfrm>
            <a:off x="0" y="6338888"/>
            <a:ext cx="9144000" cy="0"/>
          </a:xfrm>
          <a:prstGeom prst="line">
            <a:avLst/>
          </a:prstGeom>
          <a:noFill/>
          <a:ln w="9525">
            <a:solidFill>
              <a:srgbClr val="4D4D4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latin typeface="ヒラギノ角ゴ Pro W3"/>
              <a:ea typeface="ヒラギノ角ゴ Pro W3"/>
              <a:cs typeface="ヒラギノ角ゴ Pro W3"/>
            </a:endParaRPr>
          </a:p>
        </p:txBody>
      </p:sp>
      <p:sp>
        <p:nvSpPr>
          <p:cNvPr id="11" name="Line 24"/>
          <p:cNvSpPr>
            <a:spLocks noChangeShapeType="1"/>
          </p:cNvSpPr>
          <p:nvPr userDrawn="1"/>
        </p:nvSpPr>
        <p:spPr bwMode="auto">
          <a:xfrm flipV="1">
            <a:off x="8605838" y="6342063"/>
            <a:ext cx="0" cy="515937"/>
          </a:xfrm>
          <a:prstGeom prst="line">
            <a:avLst/>
          </a:prstGeom>
          <a:noFill/>
          <a:ln w="9525">
            <a:solidFill>
              <a:srgbClr val="4D4D4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latin typeface="ヒラギノ角ゴ Pro W3"/>
              <a:ea typeface="ヒラギノ角ゴ Pro W3"/>
              <a:cs typeface="ヒラギノ角ゴ Pro W3"/>
            </a:endParaRPr>
          </a:p>
        </p:txBody>
      </p:sp>
    </p:spTree>
    <p:extLst>
      <p:ext uri="{BB962C8B-B14F-4D97-AF65-F5344CB8AC3E}">
        <p14:creationId xmlns:p14="http://schemas.microsoft.com/office/powerpoint/2010/main" val="3538184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44371" y="69390"/>
            <a:ext cx="8229600" cy="392402"/>
          </a:xfrm>
          <a:prstGeom prst="rect">
            <a:avLst/>
          </a:prstGeom>
        </p:spPr>
        <p:txBody>
          <a:bodyPr anchor="ctr">
            <a:noAutofit/>
          </a:bodyPr>
          <a:lstStyle>
            <a:lvl1pPr algn="l">
              <a:defRPr sz="2800">
                <a:solidFill>
                  <a:srgbClr val="595959"/>
                </a:solidFill>
              </a:defRPr>
            </a:lvl1pPr>
          </a:lstStyle>
          <a:p>
            <a:r>
              <a:rPr kumimoji="1" lang="ja-JP" altLang="en-US" dirty="0" smtClean="0"/>
              <a:t>マスター タイトルの書式設定</a:t>
            </a:r>
            <a:endParaRPr kumimoji="1" lang="ja-JP" altLang="en-US" dirty="0"/>
          </a:p>
        </p:txBody>
      </p:sp>
      <p:sp>
        <p:nvSpPr>
          <p:cNvPr id="7" name="Line 22"/>
          <p:cNvSpPr>
            <a:spLocks noChangeShapeType="1"/>
          </p:cNvSpPr>
          <p:nvPr userDrawn="1"/>
        </p:nvSpPr>
        <p:spPr bwMode="auto">
          <a:xfrm>
            <a:off x="0" y="512763"/>
            <a:ext cx="9144000" cy="0"/>
          </a:xfrm>
          <a:prstGeom prst="line">
            <a:avLst/>
          </a:prstGeom>
          <a:noFill/>
          <a:ln w="9525">
            <a:solidFill>
              <a:srgbClr val="4D4D4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8" name="Rectangle 20"/>
          <p:cNvSpPr>
            <a:spLocks noChangeArrowheads="1"/>
          </p:cNvSpPr>
          <p:nvPr userDrawn="1"/>
        </p:nvSpPr>
        <p:spPr bwMode="auto">
          <a:xfrm>
            <a:off x="133350" y="155575"/>
            <a:ext cx="215900" cy="215900"/>
          </a:xfrm>
          <a:prstGeom prst="rect">
            <a:avLst/>
          </a:prstGeom>
          <a:solidFill>
            <a:schemeClr val="tx1">
              <a:lumMod val="65000"/>
              <a:lumOff val="35000"/>
            </a:schemeClr>
          </a:solidFill>
          <a:ln w="9525">
            <a:solidFill>
              <a:srgbClr val="4D4D4D"/>
            </a:solidFill>
            <a:miter lim="800000"/>
            <a:headEnd/>
            <a:tailEnd/>
          </a:ln>
          <a:effectLst/>
          <a:extLst/>
        </p:spPr>
        <p:txBody>
          <a:bodyPr wrap="none" anchor="ctr"/>
          <a:lstStyle/>
          <a:p>
            <a:pPr>
              <a:defRPr/>
            </a:pPr>
            <a:endParaRPr lang="ja-JP" altLang="en-US"/>
          </a:p>
        </p:txBody>
      </p:sp>
      <p:sp>
        <p:nvSpPr>
          <p:cNvPr id="11" name="Line 23"/>
          <p:cNvSpPr>
            <a:spLocks noChangeShapeType="1"/>
          </p:cNvSpPr>
          <p:nvPr userDrawn="1"/>
        </p:nvSpPr>
        <p:spPr bwMode="auto">
          <a:xfrm>
            <a:off x="0" y="6338888"/>
            <a:ext cx="9144000" cy="0"/>
          </a:xfrm>
          <a:prstGeom prst="line">
            <a:avLst/>
          </a:prstGeom>
          <a:noFill/>
          <a:ln w="9525">
            <a:solidFill>
              <a:srgbClr val="4D4D4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latin typeface="ヒラギノ角ゴ Pro W3"/>
              <a:ea typeface="ヒラギノ角ゴ Pro W3"/>
              <a:cs typeface="ヒラギノ角ゴ Pro W3"/>
            </a:endParaRPr>
          </a:p>
        </p:txBody>
      </p:sp>
      <p:sp>
        <p:nvSpPr>
          <p:cNvPr id="12" name="Line 24"/>
          <p:cNvSpPr>
            <a:spLocks noChangeShapeType="1"/>
          </p:cNvSpPr>
          <p:nvPr userDrawn="1"/>
        </p:nvSpPr>
        <p:spPr bwMode="auto">
          <a:xfrm flipV="1">
            <a:off x="8605838" y="6342063"/>
            <a:ext cx="0" cy="515937"/>
          </a:xfrm>
          <a:prstGeom prst="line">
            <a:avLst/>
          </a:prstGeom>
          <a:noFill/>
          <a:ln w="9525">
            <a:solidFill>
              <a:srgbClr val="4D4D4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latin typeface="ヒラギノ角ゴ Pro W3"/>
              <a:ea typeface="ヒラギノ角ゴ Pro W3"/>
              <a:cs typeface="ヒラギノ角ゴ Pro W3"/>
            </a:endParaRPr>
          </a:p>
        </p:txBody>
      </p:sp>
      <p:pic>
        <p:nvPicPr>
          <p:cNvPr id="14" name="図 13" descr="mini-rog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46" y="6360786"/>
            <a:ext cx="449782" cy="502211"/>
          </a:xfrm>
          <a:prstGeom prst="rect">
            <a:avLst/>
          </a:prstGeom>
        </p:spPr>
      </p:pic>
      <p:sp>
        <p:nvSpPr>
          <p:cNvPr id="15" name="Text Box 3"/>
          <p:cNvSpPr txBox="1">
            <a:spLocks noChangeArrowheads="1"/>
          </p:cNvSpPr>
          <p:nvPr userDrawn="1"/>
        </p:nvSpPr>
        <p:spPr bwMode="auto">
          <a:xfrm>
            <a:off x="464008" y="6484705"/>
            <a:ext cx="7888130" cy="2616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rgbClr val="808080"/>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50000"/>
                    </a:schemeClr>
                  </a:outerShdw>
                </a:effectLst>
              </a14:hiddenEffects>
            </a:ext>
          </a:extLst>
        </p:spPr>
        <p:txBody>
          <a:bodyPr wrap="square">
            <a:spAutoFit/>
          </a:bodyPr>
          <a:lstStyle/>
          <a:p>
            <a:pPr>
              <a:lnSpc>
                <a:spcPct val="90000"/>
              </a:lnSpc>
              <a:spcBef>
                <a:spcPct val="5000"/>
              </a:spcBef>
              <a:buClrTx/>
              <a:buFontTx/>
              <a:buNone/>
              <a:defRPr/>
            </a:pPr>
            <a:r>
              <a:rPr lang="en-US" altLang="ja-JP" sz="1200" b="1" dirty="0" smtClean="0">
                <a:solidFill>
                  <a:schemeClr val="tx1">
                    <a:lumMod val="50000"/>
                    <a:lumOff val="50000"/>
                  </a:schemeClr>
                </a:solidFill>
                <a:latin typeface="ヒラギノ角ゴ Pro W3"/>
                <a:ea typeface="ヒラギノ角ゴ Pro W3"/>
                <a:cs typeface="ヒラギノ角ゴ Pro W3"/>
              </a:rPr>
              <a:t>All </a:t>
            </a:r>
            <a:r>
              <a:rPr lang="en-US" altLang="ja-JP" sz="1200" b="1" dirty="0">
                <a:solidFill>
                  <a:schemeClr val="tx1">
                    <a:lumMod val="50000"/>
                    <a:lumOff val="50000"/>
                  </a:schemeClr>
                </a:solidFill>
                <a:latin typeface="ヒラギノ角ゴ Pro W3"/>
                <a:ea typeface="ヒラギノ角ゴ Pro W3"/>
                <a:cs typeface="ヒラギノ角ゴ Pro W3"/>
              </a:rPr>
              <a:t>Rights Reserved. All material property of </a:t>
            </a:r>
            <a:r>
              <a:rPr lang="en-US" altLang="ja-JP" sz="1200" b="1" dirty="0" err="1">
                <a:solidFill>
                  <a:schemeClr val="tx1">
                    <a:lumMod val="50000"/>
                    <a:lumOff val="50000"/>
                  </a:schemeClr>
                </a:solidFill>
                <a:latin typeface="ヒラギノ角ゴ Pro W3"/>
                <a:ea typeface="ヒラギノ角ゴ Pro W3"/>
                <a:cs typeface="ヒラギノ角ゴ Pro W3"/>
              </a:rPr>
              <a:t>watanukikikaku</a:t>
            </a:r>
            <a:r>
              <a:rPr lang="en-US" altLang="ja-JP" sz="1200" b="1" dirty="0">
                <a:solidFill>
                  <a:schemeClr val="tx1">
                    <a:lumMod val="50000"/>
                    <a:lumOff val="50000"/>
                  </a:schemeClr>
                </a:solidFill>
                <a:latin typeface="ヒラギノ角ゴ Pro W3"/>
                <a:ea typeface="ヒラギノ角ゴ Pro W3"/>
                <a:cs typeface="ヒラギノ角ゴ Pro W3"/>
              </a:rPr>
              <a:t>, ltd. </a:t>
            </a:r>
          </a:p>
        </p:txBody>
      </p:sp>
      <p:sp>
        <p:nvSpPr>
          <p:cNvPr id="10" name="スライド番号プレースホルダー 5"/>
          <p:cNvSpPr>
            <a:spLocks noGrp="1"/>
          </p:cNvSpPr>
          <p:nvPr>
            <p:ph type="sldNum" sz="quarter" idx="12"/>
          </p:nvPr>
        </p:nvSpPr>
        <p:spPr>
          <a:xfrm>
            <a:off x="8618667" y="6432177"/>
            <a:ext cx="522820" cy="365125"/>
          </a:xfrm>
          <a:prstGeom prst="rect">
            <a:avLst/>
          </a:prstGeom>
        </p:spPr>
        <p:txBody>
          <a:bodyPr anchor="ctr"/>
          <a:lstStyle>
            <a:lvl1pPr algn="ctr">
              <a:defRPr sz="1200">
                <a:solidFill>
                  <a:schemeClr val="tx1">
                    <a:lumMod val="65000"/>
                    <a:lumOff val="35000"/>
                  </a:schemeClr>
                </a:solidFill>
                <a:latin typeface="ヒラギノ角ゴ Pro W3"/>
                <a:ea typeface="ヒラギノ角ゴ Pro W3"/>
                <a:cs typeface="ヒラギノ角ゴ Pro W3"/>
              </a:defRPr>
            </a:lvl1pPr>
          </a:lstStyle>
          <a:p>
            <a:fld id="{58FAE51C-D966-EA4A-8CC7-95B3E28F6353}" type="slidenum">
              <a:rPr lang="ja-JP" altLang="en-US" smtClean="0"/>
              <a:pPr/>
              <a:t>‹#›</a:t>
            </a:fld>
            <a:endParaRPr lang="ja-JP" altLang="en-US" dirty="0"/>
          </a:p>
        </p:txBody>
      </p:sp>
    </p:spTree>
    <p:extLst>
      <p:ext uri="{BB962C8B-B14F-4D97-AF65-F5344CB8AC3E}">
        <p14:creationId xmlns:p14="http://schemas.microsoft.com/office/powerpoint/2010/main" val="266633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a:prstGeom prst="rect">
            <a:avLst/>
          </a:prstGeo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10"/>
          <p:cNvSpPr>
            <a:spLocks noGrp="1" noChangeArrowheads="1"/>
          </p:cNvSpPr>
          <p:nvPr>
            <p:ph type="sldNum" sz="quarter" idx="10"/>
          </p:nvPr>
        </p:nvSpPr>
        <p:spPr>
          <a:ln/>
        </p:spPr>
        <p:txBody>
          <a:bodyPr/>
          <a:lstStyle>
            <a:lvl1pPr>
              <a:defRPr/>
            </a:lvl1pPr>
          </a:lstStyle>
          <a:p>
            <a:fld id="{8E2D3D46-FB9C-B24B-9D7C-F8D768DAF705}" type="slidenum">
              <a:rPr lang="ja-JP" altLang="en-US" smtClean="0">
                <a:solidFill>
                  <a:prstClr val="black">
                    <a:tint val="75000"/>
                  </a:prstClr>
                </a:solidFill>
                <a:latin typeface="Calibri"/>
                <a:ea typeface="ＭＳ Ｐゴシック"/>
              </a:rPr>
              <a:pPr/>
              <a:t>‹#›</a:t>
            </a:fld>
            <a:endParaRPr lang="ja-JP" altLang="en-US">
              <a:solidFill>
                <a:prstClr val="black">
                  <a:tint val="75000"/>
                </a:prstClr>
              </a:solidFill>
              <a:latin typeface="Calibri"/>
              <a:ea typeface="ＭＳ Ｐゴシック"/>
            </a:endParaRPr>
          </a:p>
        </p:txBody>
      </p:sp>
    </p:spTree>
    <p:extLst>
      <p:ext uri="{BB962C8B-B14F-4D97-AF65-F5344CB8AC3E}">
        <p14:creationId xmlns:p14="http://schemas.microsoft.com/office/powerpoint/2010/main" val="216673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タイトルとコンテンツ">
    <p:spTree>
      <p:nvGrpSpPr>
        <p:cNvPr id="1" name=""/>
        <p:cNvGrpSpPr/>
        <p:nvPr/>
      </p:nvGrpSpPr>
      <p:grpSpPr>
        <a:xfrm>
          <a:off x="0" y="0"/>
          <a:ext cx="0" cy="0"/>
          <a:chOff x="0" y="0"/>
          <a:chExt cx="0" cy="0"/>
        </a:xfrm>
      </p:grpSpPr>
      <p:sp>
        <p:nvSpPr>
          <p:cNvPr id="4" name="Line 4"/>
          <p:cNvSpPr>
            <a:spLocks noChangeShapeType="1"/>
          </p:cNvSpPr>
          <p:nvPr/>
        </p:nvSpPr>
        <p:spPr bwMode="auto">
          <a:xfrm>
            <a:off x="1884363" y="6643688"/>
            <a:ext cx="7194550" cy="0"/>
          </a:xfrm>
          <a:prstGeom prst="line">
            <a:avLst/>
          </a:prstGeom>
          <a:noFill/>
          <a:ln w="952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50000"/>
                    </a:schemeClr>
                  </a:outerShdw>
                </a:effectLst>
              </a14:hiddenEffects>
            </a:ext>
          </a:extLst>
        </p:spPr>
        <p:txBody>
          <a:bodyPr anchor="ctr"/>
          <a:lstStyle/>
          <a:p>
            <a:pPr>
              <a:defRPr/>
            </a:pPr>
            <a:endParaRPr lang="ja-JP" altLang="en-US"/>
          </a:p>
        </p:txBody>
      </p:sp>
      <p:graphicFrame>
        <p:nvGraphicFramePr>
          <p:cNvPr id="6" name="Base" hidden="1"/>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071" r:id="rId3" imgW="0" imgH="0" progId="PowerPoint.Show.8">
                  <p:embed/>
                </p:oleObj>
              </mc:Choice>
              <mc:Fallback>
                <p:oleObj r:id="rId3" imgW="0" imgH="0" progId="PowerPoint.Show.8">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 name="Text Box 3"/>
          <p:cNvSpPr txBox="1">
            <a:spLocks noChangeArrowheads="1"/>
          </p:cNvSpPr>
          <p:nvPr/>
        </p:nvSpPr>
        <p:spPr bwMode="auto">
          <a:xfrm>
            <a:off x="395288" y="6632575"/>
            <a:ext cx="8351837" cy="20478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rgbClr val="808080"/>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50000"/>
                    </a:schemeClr>
                  </a:outerShdw>
                </a:effectLst>
              </a14:hiddenEffects>
            </a:ext>
          </a:extLst>
        </p:spPr>
        <p:txBody>
          <a:bodyPr>
            <a:spAutoFit/>
          </a:bodyPr>
          <a:lstStyle/>
          <a:p>
            <a:pPr>
              <a:lnSpc>
                <a:spcPct val="90000"/>
              </a:lnSpc>
              <a:spcBef>
                <a:spcPct val="5000"/>
              </a:spcBef>
              <a:buClrTx/>
              <a:buFontTx/>
              <a:buNone/>
              <a:defRPr/>
            </a:pPr>
            <a:r>
              <a:rPr lang="en-US" altLang="ja-JP" sz="800" b="1" dirty="0">
                <a:solidFill>
                  <a:srgbClr val="595959"/>
                </a:solidFill>
                <a:latin typeface="Arial" charset="0"/>
              </a:rPr>
              <a:t>Copyright© </a:t>
            </a:r>
            <a:r>
              <a:rPr lang="en-US" altLang="ja-JP" sz="800" b="1" dirty="0" err="1">
                <a:solidFill>
                  <a:srgbClr val="595959"/>
                </a:solidFill>
                <a:latin typeface="Arial" charset="0"/>
              </a:rPr>
              <a:t>watanukikikaku</a:t>
            </a:r>
            <a:r>
              <a:rPr lang="en-US" altLang="ja-JP" sz="800" b="1" dirty="0">
                <a:solidFill>
                  <a:srgbClr val="595959"/>
                </a:solidFill>
                <a:latin typeface="Arial" charset="0"/>
              </a:rPr>
              <a:t>, ltd. All Rights Reserved. All material property of </a:t>
            </a:r>
            <a:r>
              <a:rPr lang="en-US" altLang="ja-JP" sz="800" b="1" dirty="0" err="1">
                <a:solidFill>
                  <a:srgbClr val="595959"/>
                </a:solidFill>
                <a:latin typeface="Arial" charset="0"/>
              </a:rPr>
              <a:t>watanukikikaku</a:t>
            </a:r>
            <a:r>
              <a:rPr lang="en-US" altLang="ja-JP" sz="800" b="1" dirty="0">
                <a:solidFill>
                  <a:srgbClr val="595959"/>
                </a:solidFill>
                <a:latin typeface="Arial" charset="0"/>
              </a:rPr>
              <a:t>, ltd. Any reproduction without expressed permission is strictly prohibited.</a:t>
            </a:r>
          </a:p>
        </p:txBody>
      </p:sp>
      <p:sp>
        <p:nvSpPr>
          <p:cNvPr id="8" name="Line 23"/>
          <p:cNvSpPr>
            <a:spLocks noChangeShapeType="1"/>
          </p:cNvSpPr>
          <p:nvPr/>
        </p:nvSpPr>
        <p:spPr bwMode="auto">
          <a:xfrm>
            <a:off x="0" y="6338888"/>
            <a:ext cx="9144000" cy="0"/>
          </a:xfrm>
          <a:prstGeom prst="line">
            <a:avLst/>
          </a:prstGeom>
          <a:noFill/>
          <a:ln w="9525">
            <a:solidFill>
              <a:srgbClr val="4D4D4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9" name="Line 24"/>
          <p:cNvSpPr>
            <a:spLocks noChangeShapeType="1"/>
          </p:cNvSpPr>
          <p:nvPr/>
        </p:nvSpPr>
        <p:spPr bwMode="auto">
          <a:xfrm flipV="1">
            <a:off x="8605838" y="6342063"/>
            <a:ext cx="0" cy="515937"/>
          </a:xfrm>
          <a:prstGeom prst="line">
            <a:avLst/>
          </a:prstGeom>
          <a:noFill/>
          <a:ln w="9525">
            <a:solidFill>
              <a:srgbClr val="4D4D4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pic>
        <p:nvPicPr>
          <p:cNvPr id="10" name="図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200" y="6397625"/>
            <a:ext cx="36830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Rectangle 20"/>
          <p:cNvSpPr>
            <a:spLocks noChangeArrowheads="1"/>
          </p:cNvSpPr>
          <p:nvPr/>
        </p:nvSpPr>
        <p:spPr bwMode="auto">
          <a:xfrm>
            <a:off x="133350" y="155575"/>
            <a:ext cx="215900" cy="215900"/>
          </a:xfrm>
          <a:prstGeom prst="rect">
            <a:avLst/>
          </a:prstGeom>
          <a:solidFill>
            <a:srgbClr val="4D4D4D"/>
          </a:solidFill>
          <a:ln w="9525">
            <a:solidFill>
              <a:srgbClr val="4D4D4D"/>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12" name="Rectangle 21"/>
          <p:cNvSpPr>
            <a:spLocks noChangeArrowheads="1"/>
          </p:cNvSpPr>
          <p:nvPr/>
        </p:nvSpPr>
        <p:spPr bwMode="auto">
          <a:xfrm flipV="1">
            <a:off x="0" y="-39688"/>
            <a:ext cx="9144000" cy="34925"/>
          </a:xfrm>
          <a:prstGeom prst="rect">
            <a:avLst/>
          </a:prstGeom>
          <a:solidFill>
            <a:srgbClr val="4D4D4D"/>
          </a:solidFill>
          <a:ln w="9525">
            <a:solidFill>
              <a:srgbClr val="4D4D4D"/>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13" name="Line 22"/>
          <p:cNvSpPr>
            <a:spLocks noChangeShapeType="1"/>
          </p:cNvSpPr>
          <p:nvPr/>
        </p:nvSpPr>
        <p:spPr bwMode="auto">
          <a:xfrm>
            <a:off x="0" y="512763"/>
            <a:ext cx="9144000" cy="0"/>
          </a:xfrm>
          <a:prstGeom prst="line">
            <a:avLst/>
          </a:prstGeom>
          <a:noFill/>
          <a:ln w="9525">
            <a:solidFill>
              <a:srgbClr val="4D4D4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3" name="コンテンツ プレースホルダー 2"/>
          <p:cNvSpPr>
            <a:spLocks noGrp="1"/>
          </p:cNvSpPr>
          <p:nvPr>
            <p:ph idx="1"/>
          </p:nvPr>
        </p:nvSpPr>
        <p:spPr>
          <a:xfrm>
            <a:off x="457200" y="1600200"/>
            <a:ext cx="8229600" cy="4525963"/>
          </a:xfrm>
          <a:prstGeom prst="rect">
            <a:avLst/>
          </a:prstGeom>
        </p:spPr>
        <p:txBody>
          <a:bodyPr vert="horz"/>
          <a:lstStyle>
            <a:lvl1pPr>
              <a:defRPr>
                <a:latin typeface="ヒラギノ角ゴ Pro W3"/>
                <a:ea typeface="ヒラギノ角ゴ Pro W3"/>
                <a:cs typeface="ヒラギノ角ゴ Pro W3"/>
              </a:defRPr>
            </a:lvl1pPr>
            <a:lvl2pPr>
              <a:defRPr>
                <a:latin typeface="ヒラギノ角ゴ Pro W3"/>
                <a:ea typeface="ヒラギノ角ゴ Pro W3"/>
                <a:cs typeface="ヒラギノ角ゴ Pro W3"/>
              </a:defRPr>
            </a:lvl2pPr>
            <a:lvl3pPr>
              <a:defRPr>
                <a:latin typeface="ヒラギノ角ゴ Pro W3"/>
                <a:ea typeface="ヒラギノ角ゴ Pro W3"/>
                <a:cs typeface="ヒラギノ角ゴ Pro W3"/>
              </a:defRPr>
            </a:lvl3pPr>
            <a:lvl4pPr>
              <a:defRPr>
                <a:latin typeface="ヒラギノ角ゴ Pro W3"/>
                <a:ea typeface="ヒラギノ角ゴ Pro W3"/>
                <a:cs typeface="ヒラギノ角ゴ Pro W3"/>
              </a:defRPr>
            </a:lvl4pPr>
            <a:lvl5pPr>
              <a:defRPr>
                <a:latin typeface="ヒラギノ角ゴ Pro W3"/>
                <a:ea typeface="ヒラギノ角ゴ Pro W3"/>
                <a:cs typeface="ヒラギノ角ゴ Pro W3"/>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14"/>
          <p:cNvSpPr>
            <a:spLocks noGrp="1" noChangeArrowheads="1"/>
          </p:cNvSpPr>
          <p:nvPr>
            <p:ph type="title"/>
          </p:nvPr>
        </p:nvSpPr>
        <p:spPr bwMode="auto">
          <a:xfrm>
            <a:off x="352425" y="-46038"/>
            <a:ext cx="8791575" cy="5619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endParaRPr lang="ja-JP" altLang="en-US" dirty="0"/>
          </a:p>
        </p:txBody>
      </p:sp>
      <p:sp>
        <p:nvSpPr>
          <p:cNvPr id="14" name="Rectangle 10"/>
          <p:cNvSpPr>
            <a:spLocks noGrp="1" noChangeArrowheads="1"/>
          </p:cNvSpPr>
          <p:nvPr>
            <p:ph type="sldNum" sz="quarter" idx="10"/>
          </p:nvPr>
        </p:nvSpPr>
        <p:spPr/>
        <p:txBody>
          <a:bodyPr/>
          <a:lstStyle>
            <a:lvl1pPr>
              <a:defRPr/>
            </a:lvl1pPr>
          </a:lstStyle>
          <a:p>
            <a:fld id="{8E2D3D46-FB9C-B24B-9D7C-F8D768DAF705}" type="slidenum">
              <a:rPr lang="ja-JP" altLang="en-US" smtClean="0">
                <a:solidFill>
                  <a:prstClr val="black">
                    <a:tint val="75000"/>
                  </a:prstClr>
                </a:solidFill>
                <a:latin typeface="Calibri"/>
                <a:ea typeface="ＭＳ Ｐゴシック"/>
              </a:rPr>
              <a:pPr/>
              <a:t>‹#›</a:t>
            </a:fld>
            <a:endParaRPr lang="ja-JP" altLang="en-US">
              <a:solidFill>
                <a:prstClr val="black">
                  <a:tint val="75000"/>
                </a:prstClr>
              </a:solidFill>
              <a:latin typeface="Calibri"/>
              <a:ea typeface="ＭＳ Ｐゴシック"/>
            </a:endParaRPr>
          </a:p>
        </p:txBody>
      </p:sp>
    </p:spTree>
    <p:extLst>
      <p:ext uri="{BB962C8B-B14F-4D97-AF65-F5344CB8AC3E}">
        <p14:creationId xmlns:p14="http://schemas.microsoft.com/office/powerpoint/2010/main" val="100057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10"/>
          <p:cNvSpPr>
            <a:spLocks noGrp="1" noChangeArrowheads="1"/>
          </p:cNvSpPr>
          <p:nvPr>
            <p:ph type="sldNum" sz="quarter" idx="10"/>
          </p:nvPr>
        </p:nvSpPr>
        <p:spPr>
          <a:ln/>
        </p:spPr>
        <p:txBody>
          <a:bodyPr/>
          <a:lstStyle>
            <a:lvl1pPr>
              <a:defRPr/>
            </a:lvl1pPr>
          </a:lstStyle>
          <a:p>
            <a:fld id="{8E2D3D46-FB9C-B24B-9D7C-F8D768DAF705}" type="slidenum">
              <a:rPr lang="ja-JP" altLang="en-US" smtClean="0">
                <a:solidFill>
                  <a:prstClr val="black">
                    <a:tint val="75000"/>
                  </a:prstClr>
                </a:solidFill>
                <a:latin typeface="Calibri"/>
                <a:ea typeface="ＭＳ Ｐゴシック"/>
              </a:rPr>
              <a:pPr/>
              <a:t>‹#›</a:t>
            </a:fld>
            <a:endParaRPr lang="ja-JP" altLang="en-US">
              <a:solidFill>
                <a:prstClr val="black">
                  <a:tint val="75000"/>
                </a:prstClr>
              </a:solidFill>
              <a:latin typeface="Calibri"/>
              <a:ea typeface="ＭＳ Ｐゴシック"/>
            </a:endParaRPr>
          </a:p>
        </p:txBody>
      </p:sp>
    </p:spTree>
    <p:extLst>
      <p:ext uri="{BB962C8B-B14F-4D97-AF65-F5344CB8AC3E}">
        <p14:creationId xmlns:p14="http://schemas.microsoft.com/office/powerpoint/2010/main" val="304677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52425" y="-46038"/>
            <a:ext cx="8791575" cy="561976"/>
          </a:xfrm>
          <a:prstGeom prst="rect">
            <a:avLst/>
          </a:prstGeom>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10"/>
          <p:cNvSpPr>
            <a:spLocks noGrp="1" noChangeArrowheads="1"/>
          </p:cNvSpPr>
          <p:nvPr>
            <p:ph type="sldNum" sz="quarter" idx="10"/>
          </p:nvPr>
        </p:nvSpPr>
        <p:spPr>
          <a:ln/>
        </p:spPr>
        <p:txBody>
          <a:bodyPr/>
          <a:lstStyle>
            <a:lvl1pPr>
              <a:defRPr/>
            </a:lvl1pPr>
          </a:lstStyle>
          <a:p>
            <a:fld id="{8E2D3D46-FB9C-B24B-9D7C-F8D768DAF705}" type="slidenum">
              <a:rPr lang="ja-JP" altLang="en-US" smtClean="0">
                <a:solidFill>
                  <a:prstClr val="black">
                    <a:tint val="75000"/>
                  </a:prstClr>
                </a:solidFill>
                <a:latin typeface="Calibri"/>
                <a:ea typeface="ＭＳ Ｐゴシック"/>
              </a:rPr>
              <a:pPr/>
              <a:t>‹#›</a:t>
            </a:fld>
            <a:endParaRPr lang="ja-JP" altLang="en-US">
              <a:solidFill>
                <a:prstClr val="black">
                  <a:tint val="75000"/>
                </a:prstClr>
              </a:solidFill>
              <a:latin typeface="Calibri"/>
              <a:ea typeface="ＭＳ Ｐゴシック"/>
            </a:endParaRPr>
          </a:p>
        </p:txBody>
      </p:sp>
    </p:spTree>
    <p:extLst>
      <p:ext uri="{BB962C8B-B14F-4D97-AF65-F5344CB8AC3E}">
        <p14:creationId xmlns:p14="http://schemas.microsoft.com/office/powerpoint/2010/main" val="402517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10"/>
          <p:cNvSpPr>
            <a:spLocks noGrp="1" noChangeArrowheads="1"/>
          </p:cNvSpPr>
          <p:nvPr>
            <p:ph type="sldNum" sz="quarter" idx="10"/>
          </p:nvPr>
        </p:nvSpPr>
        <p:spPr>
          <a:ln/>
        </p:spPr>
        <p:txBody>
          <a:bodyPr/>
          <a:lstStyle>
            <a:lvl1pPr>
              <a:defRPr/>
            </a:lvl1pPr>
          </a:lstStyle>
          <a:p>
            <a:fld id="{8E2D3D46-FB9C-B24B-9D7C-F8D768DAF705}" type="slidenum">
              <a:rPr lang="ja-JP" altLang="en-US" smtClean="0">
                <a:solidFill>
                  <a:prstClr val="black">
                    <a:tint val="75000"/>
                  </a:prstClr>
                </a:solidFill>
                <a:latin typeface="Calibri"/>
                <a:ea typeface="ＭＳ Ｐゴシック"/>
              </a:rPr>
              <a:pPr/>
              <a:t>‹#›</a:t>
            </a:fld>
            <a:endParaRPr lang="ja-JP" altLang="en-US">
              <a:solidFill>
                <a:prstClr val="black">
                  <a:tint val="75000"/>
                </a:prstClr>
              </a:solidFill>
              <a:latin typeface="Calibri"/>
              <a:ea typeface="ＭＳ Ｐゴシック"/>
            </a:endParaRPr>
          </a:p>
        </p:txBody>
      </p:sp>
    </p:spTree>
    <p:extLst>
      <p:ext uri="{BB962C8B-B14F-4D97-AF65-F5344CB8AC3E}">
        <p14:creationId xmlns:p14="http://schemas.microsoft.com/office/powerpoint/2010/main" val="3527495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352425" y="-46038"/>
            <a:ext cx="8791575" cy="561976"/>
          </a:xfrm>
          <a:prstGeom prst="rect">
            <a:avLst/>
          </a:prstGeom>
        </p:spPr>
        <p:txBody>
          <a:bodyPr/>
          <a:lstStyle/>
          <a:p>
            <a:r>
              <a:rPr lang="ja-JP" altLang="en-US" smtClean="0"/>
              <a:t>マスター タイトルの書式設定</a:t>
            </a:r>
            <a:endParaRPr lang="ja-JP" altLang="en-US"/>
          </a:p>
        </p:txBody>
      </p:sp>
      <p:sp>
        <p:nvSpPr>
          <p:cNvPr id="3" name="Rectangle 10"/>
          <p:cNvSpPr>
            <a:spLocks noGrp="1" noChangeArrowheads="1"/>
          </p:cNvSpPr>
          <p:nvPr>
            <p:ph type="sldNum" sz="quarter" idx="10"/>
          </p:nvPr>
        </p:nvSpPr>
        <p:spPr>
          <a:ln/>
        </p:spPr>
        <p:txBody>
          <a:bodyPr/>
          <a:lstStyle>
            <a:lvl1pPr>
              <a:defRPr/>
            </a:lvl1pPr>
          </a:lstStyle>
          <a:p>
            <a:fld id="{8E2D3D46-FB9C-B24B-9D7C-F8D768DAF705}" type="slidenum">
              <a:rPr lang="ja-JP" altLang="en-US" smtClean="0">
                <a:solidFill>
                  <a:prstClr val="black">
                    <a:tint val="75000"/>
                  </a:prstClr>
                </a:solidFill>
                <a:latin typeface="Calibri"/>
                <a:ea typeface="ＭＳ Ｐゴシック"/>
              </a:rPr>
              <a:pPr/>
              <a:t>‹#›</a:t>
            </a:fld>
            <a:endParaRPr lang="ja-JP" altLang="en-US">
              <a:solidFill>
                <a:prstClr val="black">
                  <a:tint val="75000"/>
                </a:prstClr>
              </a:solidFill>
              <a:latin typeface="Calibri"/>
              <a:ea typeface="ＭＳ Ｐゴシック"/>
            </a:endParaRPr>
          </a:p>
        </p:txBody>
      </p:sp>
    </p:spTree>
    <p:extLst>
      <p:ext uri="{BB962C8B-B14F-4D97-AF65-F5344CB8AC3E}">
        <p14:creationId xmlns:p14="http://schemas.microsoft.com/office/powerpoint/2010/main" val="37679180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vmlDrawing" Target="../drawings/vmlDrawing1.v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image" Target="../media/image3.png"/><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223210"/>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Lst>
  <p:hf hdr="0" ftr="0" dt="0"/>
  <p:txStyles>
    <p:titleStyle>
      <a:lvl1pPr algn="ctr" defTabSz="457200" rtl="0" eaLnBrk="1" latinLnBrk="0" hangingPunct="1">
        <a:spcBef>
          <a:spcPct val="0"/>
        </a:spcBef>
        <a:buNone/>
        <a:defRPr kumimoji="1" sz="3600" kern="1200">
          <a:solidFill>
            <a:schemeClr val="tx1">
              <a:lumMod val="65000"/>
              <a:lumOff val="35000"/>
            </a:schemeClr>
          </a:solidFill>
          <a:latin typeface="ヒラギノ角ゴ Pro W3"/>
          <a:ea typeface="ヒラギノ角ゴ Pro W3"/>
          <a:cs typeface="ヒラギノ角ゴ Pro W3"/>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ヒラギノ角ゴ Pro W3"/>
          <a:ea typeface="ヒラギノ角ゴ Pro W3"/>
          <a:cs typeface="ヒラギノ角ゴ Pro W3"/>
        </a:defRPr>
      </a:lvl1pPr>
      <a:lvl2pPr marL="742950" indent="-285750" algn="l" defTabSz="457200" rtl="0" eaLnBrk="1" latinLnBrk="0" hangingPunct="1">
        <a:spcBef>
          <a:spcPct val="20000"/>
        </a:spcBef>
        <a:buFont typeface="Arial"/>
        <a:buChar char="–"/>
        <a:defRPr kumimoji="1" sz="2800" kern="1200">
          <a:solidFill>
            <a:schemeClr val="tx1"/>
          </a:solidFill>
          <a:latin typeface="ヒラギノ角ゴ Pro W3"/>
          <a:ea typeface="ヒラギノ角ゴ Pro W3"/>
          <a:cs typeface="ヒラギノ角ゴ Pro W3"/>
        </a:defRPr>
      </a:lvl2pPr>
      <a:lvl3pPr marL="1143000" indent="-228600" algn="l" defTabSz="457200" rtl="0" eaLnBrk="1" latinLnBrk="0" hangingPunct="1">
        <a:spcBef>
          <a:spcPct val="20000"/>
        </a:spcBef>
        <a:buFont typeface="Arial"/>
        <a:buChar char="•"/>
        <a:defRPr kumimoji="1" sz="2400" kern="1200">
          <a:solidFill>
            <a:schemeClr val="tx1"/>
          </a:solidFill>
          <a:latin typeface="ヒラギノ角ゴ Pro W3"/>
          <a:ea typeface="ヒラギノ角ゴ Pro W3"/>
          <a:cs typeface="ヒラギノ角ゴ Pro W3"/>
        </a:defRPr>
      </a:lvl3pPr>
      <a:lvl4pPr marL="1600200" indent="-228600" algn="l" defTabSz="457200" rtl="0" eaLnBrk="1" latinLnBrk="0" hangingPunct="1">
        <a:spcBef>
          <a:spcPct val="20000"/>
        </a:spcBef>
        <a:buFont typeface="Arial"/>
        <a:buChar char="–"/>
        <a:defRPr kumimoji="1" sz="2000" kern="1200">
          <a:solidFill>
            <a:schemeClr val="tx1"/>
          </a:solidFill>
          <a:latin typeface="ヒラギノ角ゴ Pro W3"/>
          <a:ea typeface="ヒラギノ角ゴ Pro W3"/>
          <a:cs typeface="ヒラギノ角ゴ Pro W3"/>
        </a:defRPr>
      </a:lvl4pPr>
      <a:lvl5pPr marL="2057400" indent="-228600" algn="l" defTabSz="457200" rtl="0" eaLnBrk="1" latinLnBrk="0" hangingPunct="1">
        <a:spcBef>
          <a:spcPct val="20000"/>
        </a:spcBef>
        <a:buFont typeface="Arial"/>
        <a:buChar char="»"/>
        <a:defRPr kumimoji="1" sz="2000" kern="1200">
          <a:solidFill>
            <a:schemeClr val="tx1"/>
          </a:solidFill>
          <a:latin typeface="ヒラギノ角ゴ Pro W3"/>
          <a:ea typeface="ヒラギノ角ゴ Pro W3"/>
          <a:cs typeface="ヒラギノ角ゴ Pro W3"/>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9988" name="Line 4"/>
          <p:cNvSpPr>
            <a:spLocks noChangeShapeType="1"/>
          </p:cNvSpPr>
          <p:nvPr/>
        </p:nvSpPr>
        <p:spPr bwMode="auto">
          <a:xfrm>
            <a:off x="1884363" y="6643688"/>
            <a:ext cx="7194550" cy="0"/>
          </a:xfrm>
          <a:prstGeom prst="line">
            <a:avLst/>
          </a:prstGeom>
          <a:noFill/>
          <a:ln w="952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50000"/>
                    </a:schemeClr>
                  </a:outerShdw>
                </a:effectLst>
              </a14:hiddenEffects>
            </a:ext>
          </a:extLst>
        </p:spPr>
        <p:txBody>
          <a:bodyPr anchor="ctr"/>
          <a:lstStyle/>
          <a:p>
            <a:pPr>
              <a:defRPr/>
            </a:pPr>
            <a:endParaRPr lang="ja-JP" altLang="en-US"/>
          </a:p>
        </p:txBody>
      </p:sp>
      <p:sp>
        <p:nvSpPr>
          <p:cNvPr id="809994" name="Rectangle 10"/>
          <p:cNvSpPr>
            <a:spLocks noGrp="1" noChangeArrowheads="1"/>
          </p:cNvSpPr>
          <p:nvPr>
            <p:ph type="sldNum" sz="quarter" idx="4"/>
          </p:nvPr>
        </p:nvSpPr>
        <p:spPr bwMode="auto">
          <a:xfrm>
            <a:off x="8604250" y="6424613"/>
            <a:ext cx="4826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buClrTx/>
              <a:buFontTx/>
              <a:buNone/>
              <a:defRPr sz="1800" b="1">
                <a:solidFill>
                  <a:schemeClr val="tx1">
                    <a:lumMod val="65000"/>
                    <a:lumOff val="35000"/>
                  </a:schemeClr>
                </a:solidFill>
                <a:latin typeface="Arial" charset="0"/>
                <a:ea typeface="+mn-ea"/>
                <a:cs typeface="+mn-cs"/>
              </a:defRPr>
            </a:lvl1pPr>
          </a:lstStyle>
          <a:p>
            <a:pPr>
              <a:defRPr/>
            </a:pPr>
            <a:fld id="{6B29013B-AFC8-614A-AC2F-D38634BF86D0}" type="slidenum">
              <a:rPr lang="en-US" altLang="ja-JP"/>
              <a:pPr>
                <a:defRPr/>
              </a:pPr>
              <a:t>‹#›</a:t>
            </a:fld>
            <a:endParaRPr lang="en-US" altLang="ja-JP"/>
          </a:p>
        </p:txBody>
      </p:sp>
      <p:graphicFrame>
        <p:nvGraphicFramePr>
          <p:cNvPr id="1028" name="Base" hidden="1"/>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047" r:id="rId14" imgW="0" imgH="0" progId="PowerPoint.Show.8">
                  <p:embed/>
                </p:oleObj>
              </mc:Choice>
              <mc:Fallback>
                <p:oleObj r:id="rId14" imgW="0" imgH="0" progId="PowerPoint.Show.8">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809987" name="Text Box 3"/>
          <p:cNvSpPr txBox="1">
            <a:spLocks noChangeArrowheads="1"/>
          </p:cNvSpPr>
          <p:nvPr/>
        </p:nvSpPr>
        <p:spPr bwMode="auto">
          <a:xfrm>
            <a:off x="395288" y="6632575"/>
            <a:ext cx="8351837" cy="20478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rgbClr val="808080"/>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50000"/>
                    </a:schemeClr>
                  </a:outerShdw>
                </a:effectLst>
              </a14:hiddenEffects>
            </a:ext>
          </a:extLst>
        </p:spPr>
        <p:txBody>
          <a:bodyPr>
            <a:spAutoFit/>
          </a:bodyPr>
          <a:lstStyle/>
          <a:p>
            <a:pPr>
              <a:lnSpc>
                <a:spcPct val="90000"/>
              </a:lnSpc>
              <a:spcBef>
                <a:spcPct val="5000"/>
              </a:spcBef>
              <a:buClrTx/>
              <a:buFontTx/>
              <a:buNone/>
              <a:defRPr/>
            </a:pPr>
            <a:r>
              <a:rPr lang="en-US" altLang="ja-JP" sz="800" b="1" dirty="0">
                <a:solidFill>
                  <a:schemeClr val="tx1">
                    <a:lumMod val="65000"/>
                    <a:lumOff val="35000"/>
                  </a:schemeClr>
                </a:solidFill>
                <a:latin typeface="Arial" charset="0"/>
              </a:rPr>
              <a:t>Copyright© </a:t>
            </a:r>
            <a:r>
              <a:rPr lang="en-US" altLang="ja-JP" sz="800" b="1" dirty="0" err="1">
                <a:solidFill>
                  <a:schemeClr val="tx1">
                    <a:lumMod val="65000"/>
                    <a:lumOff val="35000"/>
                  </a:schemeClr>
                </a:solidFill>
                <a:latin typeface="Arial" charset="0"/>
              </a:rPr>
              <a:t>watanukikikaku</a:t>
            </a:r>
            <a:r>
              <a:rPr lang="en-US" altLang="ja-JP" sz="800" b="1" dirty="0">
                <a:solidFill>
                  <a:schemeClr val="tx1">
                    <a:lumMod val="65000"/>
                    <a:lumOff val="35000"/>
                  </a:schemeClr>
                </a:solidFill>
                <a:latin typeface="Arial" charset="0"/>
              </a:rPr>
              <a:t>, ltd. All Rights Reserved. All material property of </a:t>
            </a:r>
            <a:r>
              <a:rPr lang="en-US" altLang="ja-JP" sz="800" b="1" dirty="0" err="1">
                <a:solidFill>
                  <a:schemeClr val="tx1">
                    <a:lumMod val="65000"/>
                    <a:lumOff val="35000"/>
                  </a:schemeClr>
                </a:solidFill>
                <a:latin typeface="Arial" charset="0"/>
              </a:rPr>
              <a:t>watanukikikaku</a:t>
            </a:r>
            <a:r>
              <a:rPr lang="en-US" altLang="ja-JP" sz="800" b="1" dirty="0">
                <a:solidFill>
                  <a:schemeClr val="tx1">
                    <a:lumMod val="65000"/>
                    <a:lumOff val="35000"/>
                  </a:schemeClr>
                </a:solidFill>
                <a:latin typeface="Arial" charset="0"/>
              </a:rPr>
              <a:t>, ltd. Any reproduction without expressed permission is strictly prohibited.</a:t>
            </a:r>
          </a:p>
        </p:txBody>
      </p:sp>
      <p:sp>
        <p:nvSpPr>
          <p:cNvPr id="810007" name="Line 23"/>
          <p:cNvSpPr>
            <a:spLocks noChangeShapeType="1"/>
          </p:cNvSpPr>
          <p:nvPr/>
        </p:nvSpPr>
        <p:spPr bwMode="auto">
          <a:xfrm>
            <a:off x="0" y="6338888"/>
            <a:ext cx="9144000" cy="0"/>
          </a:xfrm>
          <a:prstGeom prst="line">
            <a:avLst/>
          </a:prstGeom>
          <a:noFill/>
          <a:ln w="9525">
            <a:solidFill>
              <a:srgbClr val="4D4D4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810008" name="Line 24"/>
          <p:cNvSpPr>
            <a:spLocks noChangeShapeType="1"/>
          </p:cNvSpPr>
          <p:nvPr/>
        </p:nvSpPr>
        <p:spPr bwMode="auto">
          <a:xfrm flipV="1">
            <a:off x="8605838" y="6342063"/>
            <a:ext cx="0" cy="515937"/>
          </a:xfrm>
          <a:prstGeom prst="line">
            <a:avLst/>
          </a:prstGeom>
          <a:noFill/>
          <a:ln w="9525">
            <a:solidFill>
              <a:srgbClr val="4D4D4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pic>
        <p:nvPicPr>
          <p:cNvPr id="1032" name="図 2"/>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6200" y="6397625"/>
            <a:ext cx="36830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2400">
          <a:solidFill>
            <a:schemeClr val="tx2"/>
          </a:solidFill>
          <a:latin typeface="ヒラギノ角ゴ Pro W3"/>
          <a:ea typeface="ヒラギノ角ゴ Pro W3"/>
          <a:cs typeface="ヒラギノ角ゴ Pro W3"/>
        </a:defRPr>
      </a:lvl1pPr>
      <a:lvl2pPr algn="l" rtl="0" eaLnBrk="1" fontAlgn="base" hangingPunct="1">
        <a:spcBef>
          <a:spcPct val="0"/>
        </a:spcBef>
        <a:spcAft>
          <a:spcPct val="0"/>
        </a:spcAft>
        <a:defRPr kumimoji="1" sz="2400">
          <a:solidFill>
            <a:schemeClr val="tx2"/>
          </a:solidFill>
          <a:latin typeface="ヒラギノ角ゴ Pro W3" charset="0"/>
          <a:ea typeface="ヒラギノ角ゴ Pro W3" charset="0"/>
          <a:cs typeface="ヒラギノ角ゴ Pro W3" charset="0"/>
        </a:defRPr>
      </a:lvl2pPr>
      <a:lvl3pPr algn="l" rtl="0" eaLnBrk="1" fontAlgn="base" hangingPunct="1">
        <a:spcBef>
          <a:spcPct val="0"/>
        </a:spcBef>
        <a:spcAft>
          <a:spcPct val="0"/>
        </a:spcAft>
        <a:defRPr kumimoji="1" sz="2400">
          <a:solidFill>
            <a:schemeClr val="tx2"/>
          </a:solidFill>
          <a:latin typeface="ヒラギノ角ゴ Pro W3" charset="0"/>
          <a:ea typeface="ヒラギノ角ゴ Pro W3" charset="0"/>
          <a:cs typeface="ヒラギノ角ゴ Pro W3" charset="0"/>
        </a:defRPr>
      </a:lvl3pPr>
      <a:lvl4pPr algn="l" rtl="0" eaLnBrk="1" fontAlgn="base" hangingPunct="1">
        <a:spcBef>
          <a:spcPct val="0"/>
        </a:spcBef>
        <a:spcAft>
          <a:spcPct val="0"/>
        </a:spcAft>
        <a:defRPr kumimoji="1" sz="2400">
          <a:solidFill>
            <a:schemeClr val="tx2"/>
          </a:solidFill>
          <a:latin typeface="ヒラギノ角ゴ Pro W3" charset="0"/>
          <a:ea typeface="ヒラギノ角ゴ Pro W3" charset="0"/>
          <a:cs typeface="ヒラギノ角ゴ Pro W3" charset="0"/>
        </a:defRPr>
      </a:lvl4pPr>
      <a:lvl5pPr algn="l" rtl="0" eaLnBrk="1" fontAlgn="base" hangingPunct="1">
        <a:spcBef>
          <a:spcPct val="0"/>
        </a:spcBef>
        <a:spcAft>
          <a:spcPct val="0"/>
        </a:spcAft>
        <a:defRPr kumimoji="1" sz="2400">
          <a:solidFill>
            <a:schemeClr val="tx2"/>
          </a:solidFill>
          <a:latin typeface="ヒラギノ角ゴ Pro W3" charset="0"/>
          <a:ea typeface="ヒラギノ角ゴ Pro W3" charset="0"/>
          <a:cs typeface="ヒラギノ角ゴ Pro W3" charset="0"/>
        </a:defRPr>
      </a:lvl5pPr>
      <a:lvl6pPr marL="457200" algn="l" rtl="0" eaLnBrk="1" fontAlgn="base" hangingPunct="1">
        <a:spcBef>
          <a:spcPct val="0"/>
        </a:spcBef>
        <a:spcAft>
          <a:spcPct val="0"/>
        </a:spcAft>
        <a:defRPr kumimoji="1" sz="2400">
          <a:solidFill>
            <a:schemeClr val="tx2"/>
          </a:solidFill>
          <a:latin typeface="HGP創英角ｺﾞｼｯｸUB" charset="0"/>
          <a:ea typeface="HGP創英角ｺﾞｼｯｸUB" charset="0"/>
          <a:cs typeface="HGP創英角ｺﾞｼｯｸUB" charset="0"/>
        </a:defRPr>
      </a:lvl6pPr>
      <a:lvl7pPr marL="914400" algn="l" rtl="0" eaLnBrk="1" fontAlgn="base" hangingPunct="1">
        <a:spcBef>
          <a:spcPct val="0"/>
        </a:spcBef>
        <a:spcAft>
          <a:spcPct val="0"/>
        </a:spcAft>
        <a:defRPr kumimoji="1" sz="2400">
          <a:solidFill>
            <a:schemeClr val="tx2"/>
          </a:solidFill>
          <a:latin typeface="HGP創英角ｺﾞｼｯｸUB" charset="0"/>
          <a:ea typeface="HGP創英角ｺﾞｼｯｸUB" charset="0"/>
          <a:cs typeface="HGP創英角ｺﾞｼｯｸUB" charset="0"/>
        </a:defRPr>
      </a:lvl7pPr>
      <a:lvl8pPr marL="1371600" algn="l" rtl="0" eaLnBrk="1" fontAlgn="base" hangingPunct="1">
        <a:spcBef>
          <a:spcPct val="0"/>
        </a:spcBef>
        <a:spcAft>
          <a:spcPct val="0"/>
        </a:spcAft>
        <a:defRPr kumimoji="1" sz="2400">
          <a:solidFill>
            <a:schemeClr val="tx2"/>
          </a:solidFill>
          <a:latin typeface="HGP創英角ｺﾞｼｯｸUB" charset="0"/>
          <a:ea typeface="HGP創英角ｺﾞｼｯｸUB" charset="0"/>
          <a:cs typeface="HGP創英角ｺﾞｼｯｸUB" charset="0"/>
        </a:defRPr>
      </a:lvl8pPr>
      <a:lvl9pPr marL="1828800" algn="l" rtl="0" eaLnBrk="1" fontAlgn="base" hangingPunct="1">
        <a:spcBef>
          <a:spcPct val="0"/>
        </a:spcBef>
        <a:spcAft>
          <a:spcPct val="0"/>
        </a:spcAft>
        <a:defRPr kumimoji="1" sz="2400">
          <a:solidFill>
            <a:schemeClr val="tx2"/>
          </a:solidFill>
          <a:latin typeface="HGP創英角ｺﾞｼｯｸUB" charset="0"/>
          <a:ea typeface="HGP創英角ｺﾞｼｯｸUB" charset="0"/>
          <a:cs typeface="HGP創英角ｺﾞｼｯｸUB" charset="0"/>
        </a:defRPr>
      </a:lvl9pPr>
    </p:titleStyle>
    <p:bodyStyle>
      <a:lvl1pPr marL="177800" indent="-177800" algn="l" rtl="0" eaLnBrk="1" fontAlgn="base" hangingPunct="1">
        <a:spcBef>
          <a:spcPct val="20000"/>
        </a:spcBef>
        <a:spcAft>
          <a:spcPct val="0"/>
        </a:spcAft>
        <a:buClr>
          <a:srgbClr val="FC0000"/>
        </a:buClr>
        <a:buFont typeface="Wingdings" charset="0"/>
        <a:buChar char="n"/>
        <a:defRPr kumimoji="1" sz="2400">
          <a:solidFill>
            <a:schemeClr val="tx1"/>
          </a:solidFill>
          <a:latin typeface="+mn-lt"/>
          <a:ea typeface="+mn-ea"/>
          <a:cs typeface="+mn-cs"/>
        </a:defRPr>
      </a:lvl1pPr>
      <a:lvl2pPr marL="541338" indent="-184150" algn="l" rtl="0" eaLnBrk="1" fontAlgn="base" hangingPunct="1">
        <a:spcBef>
          <a:spcPct val="20000"/>
        </a:spcBef>
        <a:spcAft>
          <a:spcPct val="0"/>
        </a:spcAft>
        <a:buClr>
          <a:srgbClr val="FC0000"/>
        </a:buClr>
        <a:buFont typeface="Webdings" charset="0"/>
        <a:buChar char="4"/>
        <a:defRPr kumimoji="1" sz="2000">
          <a:solidFill>
            <a:schemeClr val="tx1"/>
          </a:solidFill>
          <a:latin typeface="+mn-lt"/>
          <a:ea typeface="+mn-ea"/>
        </a:defRPr>
      </a:lvl2pPr>
      <a:lvl3pPr marL="896938" indent="-176213" algn="l" rtl="0" eaLnBrk="1" fontAlgn="base" hangingPunct="1">
        <a:spcBef>
          <a:spcPct val="20000"/>
        </a:spcBef>
        <a:spcAft>
          <a:spcPct val="0"/>
        </a:spcAft>
        <a:buClr>
          <a:srgbClr val="FC0000"/>
        </a:buClr>
        <a:buSzPct val="70000"/>
        <a:buFont typeface="Webdings" charset="0"/>
        <a:buChar char="="/>
        <a:defRPr kumimoji="1">
          <a:solidFill>
            <a:schemeClr val="tx1"/>
          </a:solidFill>
          <a:latin typeface="+mn-lt"/>
          <a:ea typeface="+mn-ea"/>
        </a:defRPr>
      </a:lvl3pPr>
      <a:lvl4pPr marL="1252538" indent="-176213" algn="l" rtl="0" eaLnBrk="1" fontAlgn="base" hangingPunct="1">
        <a:spcBef>
          <a:spcPct val="20000"/>
        </a:spcBef>
        <a:spcAft>
          <a:spcPct val="0"/>
        </a:spcAft>
        <a:buClr>
          <a:srgbClr val="FC0000"/>
        </a:buClr>
        <a:buFont typeface="Wingdings" charset="0"/>
        <a:buChar char="ü"/>
        <a:defRPr kumimoji="1" sz="1600">
          <a:solidFill>
            <a:schemeClr val="tx1"/>
          </a:solidFill>
          <a:latin typeface="+mn-lt"/>
          <a:ea typeface="+mn-ea"/>
        </a:defRPr>
      </a:lvl4pPr>
      <a:lvl5pPr marL="1617663" indent="-177800" algn="l" rtl="0" eaLnBrk="1" fontAlgn="base" hangingPunct="1">
        <a:spcBef>
          <a:spcPct val="20000"/>
        </a:spcBef>
        <a:spcAft>
          <a:spcPct val="0"/>
        </a:spcAft>
        <a:buClr>
          <a:srgbClr val="FC0000"/>
        </a:buClr>
        <a:buFont typeface="Arial" charset="0"/>
        <a:buChar char="»"/>
        <a:defRPr kumimoji="1" sz="1600">
          <a:solidFill>
            <a:schemeClr val="tx1"/>
          </a:solidFill>
          <a:latin typeface="+mn-lt"/>
          <a:ea typeface="+mn-ea"/>
        </a:defRPr>
      </a:lvl5pPr>
      <a:lvl6pPr marL="2074863" indent="-177800" algn="l" rtl="0" eaLnBrk="1" fontAlgn="base" hangingPunct="1">
        <a:spcBef>
          <a:spcPct val="20000"/>
        </a:spcBef>
        <a:spcAft>
          <a:spcPct val="0"/>
        </a:spcAft>
        <a:buClr>
          <a:srgbClr val="FC0000"/>
        </a:buClr>
        <a:buFont typeface="Arial" charset="0"/>
        <a:buChar char="»"/>
        <a:defRPr kumimoji="1" sz="1600">
          <a:solidFill>
            <a:schemeClr val="tx1"/>
          </a:solidFill>
          <a:latin typeface="+mn-lt"/>
          <a:ea typeface="+mn-ea"/>
        </a:defRPr>
      </a:lvl6pPr>
      <a:lvl7pPr marL="2532063" indent="-177800" algn="l" rtl="0" eaLnBrk="1" fontAlgn="base" hangingPunct="1">
        <a:spcBef>
          <a:spcPct val="20000"/>
        </a:spcBef>
        <a:spcAft>
          <a:spcPct val="0"/>
        </a:spcAft>
        <a:buClr>
          <a:srgbClr val="FC0000"/>
        </a:buClr>
        <a:buFont typeface="Arial" charset="0"/>
        <a:buChar char="»"/>
        <a:defRPr kumimoji="1" sz="1600">
          <a:solidFill>
            <a:schemeClr val="tx1"/>
          </a:solidFill>
          <a:latin typeface="+mn-lt"/>
          <a:ea typeface="+mn-ea"/>
        </a:defRPr>
      </a:lvl7pPr>
      <a:lvl8pPr marL="2989263" indent="-177800" algn="l" rtl="0" eaLnBrk="1" fontAlgn="base" hangingPunct="1">
        <a:spcBef>
          <a:spcPct val="20000"/>
        </a:spcBef>
        <a:spcAft>
          <a:spcPct val="0"/>
        </a:spcAft>
        <a:buClr>
          <a:srgbClr val="FC0000"/>
        </a:buClr>
        <a:buFont typeface="Arial" charset="0"/>
        <a:buChar char="»"/>
        <a:defRPr kumimoji="1" sz="1600">
          <a:solidFill>
            <a:schemeClr val="tx1"/>
          </a:solidFill>
          <a:latin typeface="+mn-lt"/>
          <a:ea typeface="+mn-ea"/>
        </a:defRPr>
      </a:lvl8pPr>
      <a:lvl9pPr marL="3446463" indent="-177800" algn="l" rtl="0" eaLnBrk="1" fontAlgn="base" hangingPunct="1">
        <a:spcBef>
          <a:spcPct val="20000"/>
        </a:spcBef>
        <a:spcAft>
          <a:spcPct val="0"/>
        </a:spcAft>
        <a:buClr>
          <a:srgbClr val="FC0000"/>
        </a:buClr>
        <a:buFont typeface="Arial" charset="0"/>
        <a:buChar char="»"/>
        <a:defRPr kumimoji="1" sz="1600">
          <a:solidFill>
            <a:schemeClr val="tx1"/>
          </a:solidFill>
          <a:latin typeface="+mn-lt"/>
          <a:ea typeface="+mn-ea"/>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議員発信ログ</a:t>
            </a:r>
            <a:r>
              <a:rPr kumimoji="1" lang="ja-JP" altLang="en-US" dirty="0" smtClean="0"/>
              <a:t>検索サービス</a:t>
            </a:r>
            <a:r>
              <a:rPr kumimoji="1" lang="en-US" altLang="ja-JP" dirty="0" smtClean="0"/>
              <a:t/>
            </a:r>
            <a:br>
              <a:rPr kumimoji="1" lang="en-US" altLang="ja-JP" dirty="0" smtClean="0"/>
            </a:br>
            <a:r>
              <a:rPr lang="ja-JP" altLang="en-US" dirty="0" smtClean="0"/>
              <a:t>「政策サーチ」</a:t>
            </a:r>
            <a:r>
              <a:rPr kumimoji="1" lang="ja-JP" altLang="en-US" dirty="0" smtClean="0"/>
              <a:t>コンセプト</a:t>
            </a:r>
            <a:endParaRPr kumimoji="1" lang="ja-JP" altLang="en-US" dirty="0"/>
          </a:p>
        </p:txBody>
      </p:sp>
      <p:sp>
        <p:nvSpPr>
          <p:cNvPr id="3" name="Text Box 6"/>
          <p:cNvSpPr txBox="1">
            <a:spLocks noChangeArrowheads="1"/>
          </p:cNvSpPr>
          <p:nvPr/>
        </p:nvSpPr>
        <p:spPr bwMode="auto">
          <a:xfrm>
            <a:off x="3779838" y="5991225"/>
            <a:ext cx="1784350" cy="2905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50000"/>
                    </a:schemeClr>
                  </a:outerShdw>
                </a:effectLst>
              </a14:hiddenEffects>
            </a:ext>
          </a:extLst>
        </p:spPr>
        <p:txBody>
          <a:bodyPr>
            <a:spAutoFit/>
          </a:bodyPr>
          <a:lstStyle/>
          <a:p>
            <a:pPr algn="ctr">
              <a:lnSpc>
                <a:spcPct val="90000"/>
              </a:lnSpc>
              <a:spcBef>
                <a:spcPct val="5000"/>
              </a:spcBef>
              <a:buClrTx/>
              <a:buFontTx/>
              <a:buNone/>
              <a:defRPr/>
            </a:pPr>
            <a:r>
              <a:rPr lang="en-US" altLang="ja-JP" sz="1400" dirty="0" smtClean="0">
                <a:solidFill>
                  <a:schemeClr val="tx1">
                    <a:lumMod val="75000"/>
                    <a:lumOff val="25000"/>
                  </a:schemeClr>
                </a:solidFill>
                <a:latin typeface="ヒラギノ角ゴ Pro W3"/>
                <a:ea typeface="ヒラギノ角ゴ Pro W3"/>
                <a:cs typeface="ヒラギノ角ゴ Pro W3"/>
              </a:rPr>
              <a:t>2014</a:t>
            </a:r>
            <a:r>
              <a:rPr lang="ja-JP" altLang="en-US" sz="1400" dirty="0" smtClean="0">
                <a:solidFill>
                  <a:schemeClr val="tx1">
                    <a:lumMod val="75000"/>
                    <a:lumOff val="25000"/>
                  </a:schemeClr>
                </a:solidFill>
                <a:latin typeface="ヒラギノ角ゴ Pro W3"/>
                <a:ea typeface="ヒラギノ角ゴ Pro W3"/>
                <a:cs typeface="ヒラギノ角ゴ Pro W3"/>
              </a:rPr>
              <a:t>年</a:t>
            </a:r>
            <a:r>
              <a:rPr lang="en-US" altLang="ja-JP" sz="1400" dirty="0" smtClean="0">
                <a:solidFill>
                  <a:schemeClr val="tx1">
                    <a:lumMod val="75000"/>
                    <a:lumOff val="25000"/>
                  </a:schemeClr>
                </a:solidFill>
                <a:latin typeface="ヒラギノ角ゴ Pro W3"/>
                <a:ea typeface="ヒラギノ角ゴ Pro W3"/>
                <a:cs typeface="ヒラギノ角ゴ Pro W3"/>
              </a:rPr>
              <a:t>1</a:t>
            </a:r>
            <a:r>
              <a:rPr lang="ja-JP" altLang="en-US" sz="1400" dirty="0" smtClean="0">
                <a:solidFill>
                  <a:schemeClr val="tx1">
                    <a:lumMod val="75000"/>
                    <a:lumOff val="25000"/>
                  </a:schemeClr>
                </a:solidFill>
                <a:latin typeface="ヒラギノ角ゴ Pro W3"/>
                <a:ea typeface="ヒラギノ角ゴ Pro W3"/>
                <a:cs typeface="ヒラギノ角ゴ Pro W3"/>
              </a:rPr>
              <a:t>月</a:t>
            </a:r>
            <a:r>
              <a:rPr lang="en-US" altLang="ja-JP" sz="1400" dirty="0" smtClean="0">
                <a:solidFill>
                  <a:schemeClr val="tx1">
                    <a:lumMod val="75000"/>
                    <a:lumOff val="25000"/>
                  </a:schemeClr>
                </a:solidFill>
                <a:latin typeface="ヒラギノ角ゴ Pro W3"/>
                <a:ea typeface="ヒラギノ角ゴ Pro W3"/>
                <a:cs typeface="ヒラギノ角ゴ Pro W3"/>
              </a:rPr>
              <a:t>6</a:t>
            </a:r>
            <a:r>
              <a:rPr lang="ja-JP" altLang="en-US" sz="1400" dirty="0" smtClean="0">
                <a:solidFill>
                  <a:schemeClr val="tx1">
                    <a:lumMod val="75000"/>
                    <a:lumOff val="25000"/>
                  </a:schemeClr>
                </a:solidFill>
                <a:latin typeface="ヒラギノ角ゴ Pro W3"/>
                <a:ea typeface="ヒラギノ角ゴ Pro W3"/>
                <a:cs typeface="ヒラギノ角ゴ Pro W3"/>
              </a:rPr>
              <a:t>日</a:t>
            </a:r>
            <a:endParaRPr lang="ja-JP" altLang="en-US" sz="1400" dirty="0">
              <a:solidFill>
                <a:schemeClr val="tx1">
                  <a:lumMod val="75000"/>
                  <a:lumOff val="25000"/>
                </a:schemeClr>
              </a:solidFill>
            </a:endParaRPr>
          </a:p>
        </p:txBody>
      </p:sp>
      <p:sp>
        <p:nvSpPr>
          <p:cNvPr id="4" name="タイトル 1"/>
          <p:cNvSpPr txBox="1">
            <a:spLocks/>
          </p:cNvSpPr>
          <p:nvPr/>
        </p:nvSpPr>
        <p:spPr>
          <a:xfrm>
            <a:off x="-1" y="5203202"/>
            <a:ext cx="9141487" cy="65015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3600" kern="1200">
                <a:solidFill>
                  <a:schemeClr val="tx1">
                    <a:lumMod val="65000"/>
                    <a:lumOff val="35000"/>
                  </a:schemeClr>
                </a:solidFill>
                <a:latin typeface="ヒラギノ角ゴ Pro W3"/>
                <a:ea typeface="ヒラギノ角ゴ Pro W3"/>
                <a:cs typeface="ヒラギノ角ゴ Pro W3"/>
              </a:defRPr>
            </a:lvl1pPr>
          </a:lstStyle>
          <a:p>
            <a:r>
              <a:rPr lang="ja-JP" altLang="en-US" dirty="0" smtClean="0">
                <a:solidFill>
                  <a:srgbClr val="FF0080"/>
                </a:solidFill>
              </a:rPr>
              <a:t>森々</a:t>
            </a:r>
            <a:r>
              <a:rPr lang="ja-JP" altLang="en-US" dirty="0" smtClean="0"/>
              <a:t>商事</a:t>
            </a:r>
            <a:endParaRPr lang="en-US" altLang="ja-JP" dirty="0" smtClean="0"/>
          </a:p>
        </p:txBody>
      </p:sp>
      <p:sp>
        <p:nvSpPr>
          <p:cNvPr id="5" name="テキスト ボックス 4"/>
          <p:cNvSpPr txBox="1"/>
          <p:nvPr/>
        </p:nvSpPr>
        <p:spPr>
          <a:xfrm>
            <a:off x="1449778" y="1584560"/>
            <a:ext cx="184666" cy="307777"/>
          </a:xfrm>
          <a:prstGeom prst="rect">
            <a:avLst/>
          </a:prstGeom>
          <a:noFill/>
        </p:spPr>
        <p:txBody>
          <a:bodyPr wrap="none" rtlCol="0">
            <a:spAutoFit/>
          </a:bodyPr>
          <a:lstStyle/>
          <a:p>
            <a:endParaRPr kumimoji="1" lang="ja-JP" altLang="en-US" sz="1400" dirty="0" smtClean="0">
              <a:latin typeface="ヒラギノ角ゴ Pro W3"/>
              <a:ea typeface="ヒラギノ角ゴ Pro W3"/>
              <a:cs typeface="ヒラギノ角ゴ Pro W3"/>
            </a:endParaRPr>
          </a:p>
        </p:txBody>
      </p:sp>
    </p:spTree>
    <p:extLst>
      <p:ext uri="{BB962C8B-B14F-4D97-AF65-F5344CB8AC3E}">
        <p14:creationId xmlns:p14="http://schemas.microsoft.com/office/powerpoint/2010/main" val="1476684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r>
              <a:rPr lang="en-US" altLang="ja-JP" dirty="0" smtClean="0"/>
              <a:t>1〜</a:t>
            </a:r>
            <a:r>
              <a:rPr kumimoji="1" lang="ja-JP" altLang="en-US" dirty="0" smtClean="0"/>
              <a:t>ネット選挙運動の解禁</a:t>
            </a:r>
            <a:endParaRPr kumimoji="1" lang="ja-JP" altLang="en-US" dirty="0"/>
          </a:p>
        </p:txBody>
      </p:sp>
      <p:sp>
        <p:nvSpPr>
          <p:cNvPr id="3" name="スライド番号プレースホルダー 2"/>
          <p:cNvSpPr>
            <a:spLocks noGrp="1"/>
          </p:cNvSpPr>
          <p:nvPr>
            <p:ph type="sldNum" sz="quarter" idx="12"/>
          </p:nvPr>
        </p:nvSpPr>
        <p:spPr/>
        <p:txBody>
          <a:bodyPr/>
          <a:lstStyle/>
          <a:p>
            <a:fld id="{58FAE51C-D966-EA4A-8CC7-95B3E28F6353}" type="slidenum">
              <a:rPr lang="ja-JP" altLang="en-US" smtClean="0"/>
              <a:pPr/>
              <a:t>1</a:t>
            </a:fld>
            <a:endParaRPr lang="ja-JP" altLang="en-US" dirty="0"/>
          </a:p>
        </p:txBody>
      </p:sp>
      <p:sp>
        <p:nvSpPr>
          <p:cNvPr id="6" name="正方形/長方形 5"/>
          <p:cNvSpPr/>
          <p:nvPr/>
        </p:nvSpPr>
        <p:spPr>
          <a:xfrm>
            <a:off x="477790" y="802452"/>
            <a:ext cx="8196181" cy="216100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t"/>
          <a:lstStyle/>
          <a:p>
            <a:pPr>
              <a:spcBef>
                <a:spcPts val="600"/>
              </a:spcBef>
            </a:pPr>
            <a:r>
              <a:rPr lang="ja-JP" altLang="en-US" sz="1400" dirty="0">
                <a:latin typeface="ヒラギノ角ゴ Pro W3"/>
                <a:ea typeface="ヒラギノ角ゴ Pro W3"/>
                <a:cs typeface="ヒラギノ角ゴ Pro W3"/>
              </a:rPr>
              <a:t>インターネットで投票を呼び掛けるなどの選挙運動が解禁されたことにより</a:t>
            </a:r>
            <a:r>
              <a:rPr lang="ja-JP" altLang="en-US" sz="1400" dirty="0" smtClean="0">
                <a:latin typeface="ヒラギノ角ゴ Pro W3"/>
                <a:ea typeface="ヒラギノ角ゴ Pro W3"/>
                <a:cs typeface="ヒラギノ角ゴ Pro W3"/>
              </a:rPr>
              <a:t>、オンライン上での政治活動が必要不可欠になった。</a:t>
            </a:r>
            <a:endParaRPr lang="en-US" altLang="ja-JP" sz="1400" dirty="0" smtClean="0">
              <a:latin typeface="ヒラギノ角ゴ Pro W3"/>
              <a:ea typeface="ヒラギノ角ゴ Pro W3"/>
              <a:cs typeface="ヒラギノ角ゴ Pro W3"/>
            </a:endParaRPr>
          </a:p>
          <a:p>
            <a:pPr>
              <a:spcBef>
                <a:spcPts val="600"/>
              </a:spcBef>
            </a:pPr>
            <a:r>
              <a:rPr lang="ja-JP" altLang="en-US" sz="1400" dirty="0" smtClean="0">
                <a:latin typeface="ヒラギノ角ゴ Pro W3"/>
                <a:ea typeface="ヒラギノ角ゴ Pro W3"/>
                <a:cs typeface="ヒラギノ角ゴ Pro W3"/>
              </a:rPr>
              <a:t>ネットでの検索量と得票、</a:t>
            </a:r>
            <a:r>
              <a:rPr lang="ja-JP" altLang="en-US" sz="1400" dirty="0">
                <a:latin typeface="ヒラギノ角ゴ Pro W3"/>
                <a:ea typeface="ヒラギノ角ゴ Pro W3"/>
                <a:cs typeface="ヒラギノ角ゴ Pro W3"/>
              </a:rPr>
              <a:t>議席</a:t>
            </a:r>
            <a:r>
              <a:rPr lang="ja-JP" altLang="en-US" sz="1400" dirty="0" smtClean="0">
                <a:latin typeface="ヒラギノ角ゴ Pro W3"/>
                <a:ea typeface="ヒラギノ角ゴ Pro W3"/>
                <a:cs typeface="ヒラギノ角ゴ Pro W3"/>
              </a:rPr>
              <a:t>数には高い相関があるとの調査結果は複数発表されている。議員にとっても有権者にとってもインターネット上の議員情報の充実と検索性向上は必要。</a:t>
            </a:r>
            <a:endParaRPr lang="en-US" altLang="ja-JP" sz="1400" dirty="0" smtClean="0">
              <a:latin typeface="ヒラギノ角ゴ Pro W3"/>
              <a:ea typeface="ヒラギノ角ゴ Pro W3"/>
              <a:cs typeface="ヒラギノ角ゴ Pro W3"/>
            </a:endParaRPr>
          </a:p>
          <a:p>
            <a:pPr>
              <a:spcBef>
                <a:spcPts val="600"/>
              </a:spcBef>
            </a:pPr>
            <a:r>
              <a:rPr lang="ja-JP" altLang="en-US" sz="1400" dirty="0" smtClean="0">
                <a:latin typeface="ヒラギノ角ゴ Pro W3"/>
                <a:ea typeface="ヒラギノ角ゴ Pro W3"/>
                <a:cs typeface="ヒラギノ角ゴ Pro W3"/>
              </a:rPr>
              <a:t>一方、選挙期間中に議員の</a:t>
            </a:r>
            <a:r>
              <a:rPr lang="en-US" altLang="ja-JP" sz="1400" dirty="0" smtClean="0">
                <a:latin typeface="ヒラギノ角ゴ Pro W3"/>
                <a:ea typeface="ヒラギノ角ゴ Pro W3"/>
                <a:cs typeface="ヒラギノ角ゴ Pro W3"/>
              </a:rPr>
              <a:t>SNS</a:t>
            </a:r>
            <a:r>
              <a:rPr lang="ja-JP" altLang="en-US" sz="1400" dirty="0" smtClean="0">
                <a:latin typeface="ヒラギノ角ゴ Pro W3"/>
                <a:ea typeface="ヒラギノ角ゴ Pro W3"/>
                <a:cs typeface="ヒラギノ角ゴ Pro W3"/>
              </a:rPr>
              <a:t>アカウントで発信される内容の多くが、街頭演説の告知等政策に関係のないものであり、投票判断に</a:t>
            </a:r>
            <a:r>
              <a:rPr lang="en-US" altLang="ja-JP" sz="1400" dirty="0" smtClean="0">
                <a:latin typeface="ヒラギノ角ゴ Pro W3"/>
                <a:ea typeface="ヒラギノ角ゴ Pro W3"/>
                <a:cs typeface="ヒラギノ角ゴ Pro W3"/>
              </a:rPr>
              <a:t>SNS</a:t>
            </a:r>
            <a:r>
              <a:rPr lang="ja-JP" altLang="en-US" sz="1400" dirty="0" smtClean="0">
                <a:latin typeface="ヒラギノ角ゴ Pro W3"/>
                <a:ea typeface="ヒラギノ角ゴ Pro W3"/>
                <a:cs typeface="ヒラギノ角ゴ Pro W3"/>
              </a:rPr>
              <a:t>をうまく活用できていない現状がある。</a:t>
            </a:r>
            <a:endParaRPr lang="en-US" altLang="ja-JP" sz="1400" dirty="0" smtClean="0">
              <a:latin typeface="ヒラギノ角ゴ Pro W3"/>
              <a:ea typeface="ヒラギノ角ゴ Pro W3"/>
              <a:cs typeface="ヒラギノ角ゴ Pro W3"/>
            </a:endParaRPr>
          </a:p>
          <a:p>
            <a:pPr>
              <a:spcBef>
                <a:spcPts val="600"/>
              </a:spcBef>
            </a:pPr>
            <a:r>
              <a:rPr lang="ja-JP" altLang="en-US" sz="1400" dirty="0">
                <a:latin typeface="ヒラギノ角ゴ Pro W3"/>
                <a:ea typeface="ヒラギノ角ゴ Pro W3"/>
                <a:cs typeface="ヒラギノ角ゴ Pro W3"/>
              </a:rPr>
              <a:t>政党や議員、政策に関する理解が乏しい</a:t>
            </a:r>
            <a:r>
              <a:rPr lang="ja-JP" altLang="en-US" sz="1400" dirty="0" smtClean="0">
                <a:latin typeface="ヒラギノ角ゴ Pro W3"/>
                <a:ea typeface="ヒラギノ角ゴ Pro W3"/>
                <a:cs typeface="ヒラギノ角ゴ Pro W3"/>
              </a:rPr>
              <a:t>ことを理由に政治離れをおこす若者を引き込むサービスを目指す。</a:t>
            </a:r>
            <a:endParaRPr lang="en-US" altLang="ja-JP" sz="1400" dirty="0">
              <a:latin typeface="ヒラギノ角ゴ Pro W3"/>
              <a:ea typeface="ヒラギノ角ゴ Pro W3"/>
              <a:cs typeface="ヒラギノ角ゴ Pro W3"/>
            </a:endParaRPr>
          </a:p>
        </p:txBody>
      </p:sp>
      <p:pic>
        <p:nvPicPr>
          <p:cNvPr id="7" name="図 6"/>
          <p:cNvPicPr>
            <a:picLocks noChangeAspect="1"/>
          </p:cNvPicPr>
          <p:nvPr/>
        </p:nvPicPr>
        <p:blipFill rotWithShape="1">
          <a:blip r:embed="rId2"/>
          <a:srcRect t="15814"/>
          <a:stretch/>
        </p:blipFill>
        <p:spPr>
          <a:xfrm>
            <a:off x="211678" y="3088556"/>
            <a:ext cx="4922030" cy="3102926"/>
          </a:xfrm>
          <a:prstGeom prst="rect">
            <a:avLst/>
          </a:prstGeom>
        </p:spPr>
      </p:pic>
      <p:pic>
        <p:nvPicPr>
          <p:cNvPr id="9" name="図 8" descr="www.dot-jp.or.jp_nl_2012_1215-2.pdf-2.png"/>
          <p:cNvPicPr>
            <a:picLocks noChangeAspect="1"/>
          </p:cNvPicPr>
          <p:nvPr/>
        </p:nvPicPr>
        <p:blipFill rotWithShape="1">
          <a:blip r:embed="rId3">
            <a:extLst>
              <a:ext uri="{28A0092B-C50C-407E-A947-70E740481C1C}">
                <a14:useLocalDpi xmlns:a14="http://schemas.microsoft.com/office/drawing/2010/main" val="0"/>
              </a:ext>
            </a:extLst>
          </a:blip>
          <a:srcRect t="2731" r="1872" b="2731"/>
          <a:stretch/>
        </p:blipFill>
        <p:spPr>
          <a:xfrm>
            <a:off x="5142265" y="3296967"/>
            <a:ext cx="3531706" cy="2680296"/>
          </a:xfrm>
          <a:prstGeom prst="rect">
            <a:avLst/>
          </a:prstGeom>
        </p:spPr>
      </p:pic>
      <p:sp>
        <p:nvSpPr>
          <p:cNvPr id="10" name="正方形/長方形 9"/>
          <p:cNvSpPr/>
          <p:nvPr/>
        </p:nvSpPr>
        <p:spPr>
          <a:xfrm>
            <a:off x="5142265" y="5960650"/>
            <a:ext cx="4095993" cy="230832"/>
          </a:xfrm>
          <a:prstGeom prst="rect">
            <a:avLst/>
          </a:prstGeom>
        </p:spPr>
        <p:txBody>
          <a:bodyPr wrap="none">
            <a:spAutoFit/>
          </a:bodyPr>
          <a:lstStyle/>
          <a:p>
            <a:r>
              <a:rPr lang="ja-JP" altLang="en-US" sz="900" dirty="0">
                <a:latin typeface="ヒラギノ角ゴ Pro W3"/>
                <a:ea typeface="ヒラギノ角ゴ Pro W3"/>
                <a:cs typeface="ヒラギノ角ゴ Pro W3"/>
              </a:rPr>
              <a:t>資料：特定非営利活動法人ドットジェイピー</a:t>
            </a:r>
            <a:r>
              <a:rPr lang="en-US" altLang="ja-JP" sz="900" dirty="0" smtClean="0">
                <a:latin typeface="ヒラギノ角ゴ Pro W3"/>
                <a:ea typeface="ヒラギノ角ゴ Pro W3"/>
                <a:cs typeface="ヒラギノ角ゴ Pro W3"/>
              </a:rPr>
              <a:t>(2012</a:t>
            </a:r>
            <a:r>
              <a:rPr lang="ja-JP" altLang="en-US" sz="900" dirty="0">
                <a:latin typeface="ヒラギノ角ゴ Pro W3"/>
                <a:ea typeface="ヒラギノ角ゴ Pro W3"/>
                <a:cs typeface="ヒラギノ角ゴ Pro W3"/>
              </a:rPr>
              <a:t>年</a:t>
            </a:r>
            <a:r>
              <a:rPr lang="en-US" altLang="ja-JP" sz="900" dirty="0">
                <a:latin typeface="ヒラギノ角ゴ Pro W3"/>
                <a:ea typeface="ヒラギノ角ゴ Pro W3"/>
                <a:cs typeface="ヒラギノ角ゴ Pro W3"/>
              </a:rPr>
              <a:t>11</a:t>
            </a:r>
            <a:r>
              <a:rPr lang="ja-JP" altLang="en-US" sz="900" dirty="0">
                <a:latin typeface="ヒラギノ角ゴ Pro W3"/>
                <a:ea typeface="ヒラギノ角ゴ Pro W3"/>
                <a:cs typeface="ヒラギノ角ゴ Pro W3"/>
              </a:rPr>
              <a:t>月</a:t>
            </a:r>
            <a:r>
              <a:rPr lang="en-US" altLang="ja-JP" sz="900" dirty="0">
                <a:latin typeface="ヒラギノ角ゴ Pro W3"/>
                <a:ea typeface="ヒラギノ角ゴ Pro W3"/>
                <a:cs typeface="ヒラギノ角ゴ Pro W3"/>
              </a:rPr>
              <a:t>27</a:t>
            </a:r>
            <a:r>
              <a:rPr lang="ja-JP" altLang="en-US" sz="900" dirty="0">
                <a:latin typeface="ヒラギノ角ゴ Pro W3"/>
                <a:ea typeface="ヒラギノ角ゴ Pro W3"/>
                <a:cs typeface="ヒラギノ角ゴ Pro W3"/>
              </a:rPr>
              <a:t>日～</a:t>
            </a:r>
            <a:r>
              <a:rPr lang="en-US" altLang="ja-JP" sz="900" dirty="0">
                <a:latin typeface="ヒラギノ角ゴ Pro W3"/>
                <a:ea typeface="ヒラギノ角ゴ Pro W3"/>
                <a:cs typeface="ヒラギノ角ゴ Pro W3"/>
              </a:rPr>
              <a:t>12</a:t>
            </a:r>
            <a:r>
              <a:rPr lang="ja-JP" altLang="en-US" sz="900" dirty="0">
                <a:latin typeface="ヒラギノ角ゴ Pro W3"/>
                <a:ea typeface="ヒラギノ角ゴ Pro W3"/>
                <a:cs typeface="ヒラギノ角ゴ Pro W3"/>
              </a:rPr>
              <a:t>月</a:t>
            </a:r>
            <a:r>
              <a:rPr lang="en-US" altLang="ja-JP" sz="900" dirty="0">
                <a:latin typeface="ヒラギノ角ゴ Pro W3"/>
                <a:ea typeface="ヒラギノ角ゴ Pro W3"/>
                <a:cs typeface="ヒラギノ角ゴ Pro W3"/>
              </a:rPr>
              <a:t>6</a:t>
            </a:r>
            <a:r>
              <a:rPr lang="ja-JP" altLang="en-US" sz="900" dirty="0" smtClean="0">
                <a:latin typeface="ヒラギノ角ゴ Pro W3"/>
                <a:ea typeface="ヒラギノ角ゴ Pro W3"/>
                <a:cs typeface="ヒラギノ角ゴ Pro W3"/>
              </a:rPr>
              <a:t>日</a:t>
            </a:r>
            <a:r>
              <a:rPr lang="en-US" altLang="ja-JP" sz="900" dirty="0" smtClean="0">
                <a:latin typeface="ヒラギノ角ゴ Pro W3"/>
                <a:ea typeface="ヒラギノ角ゴ Pro W3"/>
                <a:cs typeface="ヒラギノ角ゴ Pro W3"/>
              </a:rPr>
              <a:t>)</a:t>
            </a:r>
            <a:endParaRPr lang="ja-JP" altLang="en-US" sz="900" dirty="0">
              <a:latin typeface="ヒラギノ角ゴ Pro W3"/>
              <a:ea typeface="ヒラギノ角ゴ Pro W3"/>
              <a:cs typeface="ヒラギノ角ゴ Pro W3"/>
            </a:endParaRPr>
          </a:p>
        </p:txBody>
      </p:sp>
      <p:sp>
        <p:nvSpPr>
          <p:cNvPr id="11" name="正方形/長方形 10"/>
          <p:cNvSpPr/>
          <p:nvPr/>
        </p:nvSpPr>
        <p:spPr>
          <a:xfrm>
            <a:off x="7150454" y="4155832"/>
            <a:ext cx="1523517" cy="606422"/>
          </a:xfrm>
          <a:prstGeom prst="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ヒラギノ角ゴ Pro W3"/>
              <a:ea typeface="ヒラギノ角ゴ Pro W3"/>
              <a:cs typeface="ヒラギノ角ゴ Pro W3"/>
            </a:endParaRPr>
          </a:p>
        </p:txBody>
      </p:sp>
      <p:sp>
        <p:nvSpPr>
          <p:cNvPr id="12" name="正方形/長方形 11"/>
          <p:cNvSpPr/>
          <p:nvPr/>
        </p:nvSpPr>
        <p:spPr>
          <a:xfrm>
            <a:off x="7150454" y="5235027"/>
            <a:ext cx="1523517" cy="328161"/>
          </a:xfrm>
          <a:prstGeom prst="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ヒラギノ角ゴ Pro W3"/>
              <a:ea typeface="ヒラギノ角ゴ Pro W3"/>
              <a:cs typeface="ヒラギノ角ゴ Pro W3"/>
            </a:endParaRPr>
          </a:p>
        </p:txBody>
      </p:sp>
      <p:sp>
        <p:nvSpPr>
          <p:cNvPr id="13" name="正方形/長方形 12"/>
          <p:cNvSpPr/>
          <p:nvPr/>
        </p:nvSpPr>
        <p:spPr>
          <a:xfrm>
            <a:off x="5403469" y="3502088"/>
            <a:ext cx="877163" cy="230832"/>
          </a:xfrm>
          <a:prstGeom prst="rect">
            <a:avLst/>
          </a:prstGeom>
        </p:spPr>
        <p:txBody>
          <a:bodyPr wrap="none">
            <a:spAutoFit/>
          </a:bodyPr>
          <a:lstStyle/>
          <a:p>
            <a:r>
              <a:rPr lang="ja-JP" altLang="en-US" sz="900" dirty="0" smtClean="0">
                <a:latin typeface="ヒラギノ角ゴ Pro W3"/>
                <a:ea typeface="ヒラギノ角ゴ Pro W3"/>
                <a:cs typeface="ヒラギノ角ゴ Pro W3"/>
              </a:rPr>
              <a:t>対象：大学生</a:t>
            </a:r>
            <a:endParaRPr lang="en-US" altLang="ja-JP" sz="900" dirty="0" smtClean="0">
              <a:latin typeface="ヒラギノ角ゴ Pro W3"/>
              <a:ea typeface="ヒラギノ角ゴ Pro W3"/>
              <a:cs typeface="ヒラギノ角ゴ Pro W3"/>
            </a:endParaRPr>
          </a:p>
        </p:txBody>
      </p:sp>
    </p:spTree>
    <p:extLst>
      <p:ext uri="{BB962C8B-B14F-4D97-AF65-F5344CB8AC3E}">
        <p14:creationId xmlns:p14="http://schemas.microsoft.com/office/powerpoint/2010/main" val="2239063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r>
              <a:rPr kumimoji="1" lang="en-US" altLang="ja-JP" dirty="0" smtClean="0"/>
              <a:t>2〜</a:t>
            </a:r>
            <a:r>
              <a:rPr kumimoji="1" lang="ja-JP" altLang="en-US" dirty="0" smtClean="0"/>
              <a:t>オープンデータの活用ニーズ</a:t>
            </a:r>
            <a:endParaRPr kumimoji="1" lang="ja-JP" altLang="en-US" dirty="0"/>
          </a:p>
        </p:txBody>
      </p:sp>
      <p:sp>
        <p:nvSpPr>
          <p:cNvPr id="3" name="スライド番号プレースホルダー 2"/>
          <p:cNvSpPr>
            <a:spLocks noGrp="1"/>
          </p:cNvSpPr>
          <p:nvPr>
            <p:ph type="sldNum" sz="quarter" idx="12"/>
          </p:nvPr>
        </p:nvSpPr>
        <p:spPr/>
        <p:txBody>
          <a:bodyPr/>
          <a:lstStyle/>
          <a:p>
            <a:fld id="{58FAE51C-D966-EA4A-8CC7-95B3E28F6353}" type="slidenum">
              <a:rPr lang="ja-JP" altLang="en-US" smtClean="0"/>
              <a:pPr/>
              <a:t>2</a:t>
            </a:fld>
            <a:endParaRPr lang="ja-JP" altLang="en-US" dirty="0"/>
          </a:p>
        </p:txBody>
      </p:sp>
      <p:sp>
        <p:nvSpPr>
          <p:cNvPr id="4" name="正方形/長方形 3"/>
          <p:cNvSpPr/>
          <p:nvPr/>
        </p:nvSpPr>
        <p:spPr>
          <a:xfrm>
            <a:off x="504189" y="853931"/>
            <a:ext cx="8356782" cy="5031048"/>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t"/>
          <a:lstStyle/>
          <a:p>
            <a:pPr marL="177800" indent="-177800">
              <a:spcBef>
                <a:spcPts val="600"/>
              </a:spcBef>
            </a:pPr>
            <a:r>
              <a:rPr lang="en-US" altLang="ja-JP" sz="2000" dirty="0" smtClean="0">
                <a:solidFill>
                  <a:schemeClr val="accent6">
                    <a:lumMod val="75000"/>
                  </a:schemeClr>
                </a:solidFill>
                <a:latin typeface="ヒラギノ角ゴ Pro W3"/>
                <a:ea typeface="ヒラギノ角ゴ Pro W3"/>
                <a:cs typeface="ヒラギノ角ゴ Pro W3"/>
              </a:rPr>
              <a:t>1.</a:t>
            </a:r>
            <a:r>
              <a:rPr lang="ja-JP" altLang="en-US" sz="2000" dirty="0" smtClean="0">
                <a:solidFill>
                  <a:schemeClr val="accent6">
                    <a:lumMod val="75000"/>
                  </a:schemeClr>
                </a:solidFill>
                <a:latin typeface="ヒラギノ角ゴ Pro W3"/>
                <a:ea typeface="ヒラギノ角ゴ Pro W3"/>
                <a:cs typeface="ヒラギノ角ゴ Pro W3"/>
              </a:rPr>
              <a:t>国会議員・地方首長・地方議員全員のリスト</a:t>
            </a:r>
            <a:endParaRPr lang="en-US" altLang="ja-JP" sz="800" dirty="0" smtClean="0">
              <a:solidFill>
                <a:schemeClr val="accent6">
                  <a:lumMod val="75000"/>
                </a:schemeClr>
              </a:solidFill>
              <a:latin typeface="ヒラギノ角ゴ Pro W3"/>
              <a:ea typeface="ヒラギノ角ゴ Pro W3"/>
              <a:cs typeface="ヒラギノ角ゴ Pro W3"/>
            </a:endParaRPr>
          </a:p>
          <a:p>
            <a:pPr marL="285750" indent="-285750">
              <a:lnSpc>
                <a:spcPts val="2000"/>
              </a:lnSpc>
              <a:spcBef>
                <a:spcPts val="600"/>
              </a:spcBef>
              <a:buFont typeface="Arial"/>
              <a:buChar char="•"/>
            </a:pPr>
            <a:r>
              <a:rPr lang="ja-JP" altLang="en-US" sz="1400" dirty="0" smtClean="0">
                <a:latin typeface="ヒラギノ角ゴ Pro W3"/>
                <a:ea typeface="ヒラギノ角ゴ Pro W3"/>
                <a:cs typeface="ヒラギノ角ゴ Pro W3"/>
              </a:rPr>
              <a:t>検索性を高めるために、最新</a:t>
            </a:r>
            <a:r>
              <a:rPr lang="ja-JP" altLang="en-US" sz="1400" dirty="0">
                <a:latin typeface="ヒラギノ角ゴ Pro W3"/>
                <a:ea typeface="ヒラギノ角ゴ Pro W3"/>
                <a:cs typeface="ヒラギノ角ゴ Pro W3"/>
              </a:rPr>
              <a:t>のリスト（氏名、会派、当選回数等の基本情報）を</a:t>
            </a:r>
            <a:r>
              <a:rPr lang="ja-JP" altLang="en-US" sz="1400" dirty="0" smtClean="0">
                <a:latin typeface="ヒラギノ角ゴ Pro W3"/>
                <a:ea typeface="ヒラギノ角ゴ Pro W3"/>
                <a:cs typeface="ヒラギノ角ゴ Pro W3"/>
              </a:rPr>
              <a:t>容易に入手したい</a:t>
            </a:r>
            <a:endParaRPr lang="en-US" altLang="ja-JP" sz="1400" dirty="0" smtClean="0">
              <a:latin typeface="ヒラギノ角ゴ Pro W3"/>
              <a:ea typeface="ヒラギノ角ゴ Pro W3"/>
              <a:cs typeface="ヒラギノ角ゴ Pro W3"/>
            </a:endParaRPr>
          </a:p>
          <a:p>
            <a:pPr marL="285750" indent="-285750">
              <a:lnSpc>
                <a:spcPts val="2000"/>
              </a:lnSpc>
              <a:spcBef>
                <a:spcPts val="600"/>
              </a:spcBef>
              <a:buFont typeface="Arial"/>
              <a:buChar char="•"/>
            </a:pPr>
            <a:r>
              <a:rPr lang="ja-JP" altLang="en-US" sz="1400" dirty="0" smtClean="0">
                <a:latin typeface="ヒラギノ角ゴ Pro W3"/>
                <a:ea typeface="ヒラギノ角ゴ Pro W3"/>
                <a:cs typeface="ヒラギノ角ゴ Pro W3"/>
              </a:rPr>
              <a:t>将来は現職だけではなく立候補届出者や過去の立候補者も登録の対象にしたい</a:t>
            </a:r>
            <a:endParaRPr lang="en-US" altLang="ja-JP" sz="1400" dirty="0" smtClean="0">
              <a:latin typeface="ヒラギノ角ゴ Pro W3"/>
              <a:ea typeface="ヒラギノ角ゴ Pro W3"/>
              <a:cs typeface="ヒラギノ角ゴ Pro W3"/>
            </a:endParaRPr>
          </a:p>
          <a:p>
            <a:pPr marL="285750" indent="-285750">
              <a:lnSpc>
                <a:spcPts val="2000"/>
              </a:lnSpc>
              <a:spcBef>
                <a:spcPts val="600"/>
              </a:spcBef>
              <a:buFont typeface="Arial"/>
              <a:buChar char="•"/>
            </a:pPr>
            <a:endParaRPr lang="en-US" altLang="ja-JP" sz="1400" dirty="0" smtClean="0">
              <a:latin typeface="ヒラギノ角ゴ Pro W3"/>
              <a:ea typeface="ヒラギノ角ゴ Pro W3"/>
              <a:cs typeface="ヒラギノ角ゴ Pro W3"/>
            </a:endParaRPr>
          </a:p>
          <a:p>
            <a:pPr marL="177800" indent="-177800">
              <a:spcBef>
                <a:spcPts val="600"/>
              </a:spcBef>
            </a:pPr>
            <a:r>
              <a:rPr lang="en-US" altLang="ja-JP" sz="2000" dirty="0" smtClean="0">
                <a:solidFill>
                  <a:schemeClr val="accent6">
                    <a:lumMod val="75000"/>
                  </a:schemeClr>
                </a:solidFill>
                <a:latin typeface="ヒラギノ角ゴ Pro W3"/>
                <a:ea typeface="ヒラギノ角ゴ Pro W3"/>
                <a:cs typeface="ヒラギノ角ゴ Pro W3"/>
              </a:rPr>
              <a:t>2.</a:t>
            </a:r>
            <a:r>
              <a:rPr lang="ja-JP" altLang="en-US" sz="2000" dirty="0" smtClean="0">
                <a:solidFill>
                  <a:schemeClr val="accent6">
                    <a:lumMod val="75000"/>
                  </a:schemeClr>
                </a:solidFill>
                <a:latin typeface="ヒラギノ角ゴ Pro W3"/>
                <a:ea typeface="ヒラギノ角ゴ Pro W3"/>
                <a:cs typeface="ヒラギノ角ゴ Pro W3"/>
              </a:rPr>
              <a:t>議会活動履歴と議会議事録</a:t>
            </a:r>
            <a:endParaRPr lang="ja-JP" altLang="en-US" sz="800" dirty="0" smtClean="0">
              <a:solidFill>
                <a:schemeClr val="accent6">
                  <a:lumMod val="75000"/>
                </a:schemeClr>
              </a:solidFill>
              <a:latin typeface="ヒラギノ角ゴ Pro W3"/>
              <a:ea typeface="ヒラギノ角ゴ Pro W3"/>
              <a:cs typeface="ヒラギノ角ゴ Pro W3"/>
            </a:endParaRPr>
          </a:p>
          <a:p>
            <a:pPr marL="285750" indent="-285750">
              <a:spcBef>
                <a:spcPts val="600"/>
              </a:spcBef>
              <a:buFont typeface="Arial"/>
              <a:buChar char="•"/>
            </a:pPr>
            <a:r>
              <a:rPr lang="ja-JP" altLang="en-US" sz="1400" dirty="0" smtClean="0">
                <a:latin typeface="ヒラギノ角ゴ Pro W3"/>
                <a:ea typeface="ヒラギノ角ゴ Pro W3"/>
                <a:cs typeface="ヒラギノ角ゴ Pro W3"/>
              </a:rPr>
              <a:t>ソーシャルメディア上での発言と、実際の議会活動を突き合せられるようにしたい</a:t>
            </a:r>
            <a:endParaRPr lang="en-US" altLang="ja-JP" sz="1400" dirty="0" smtClean="0">
              <a:latin typeface="ヒラギノ角ゴ Pro W3"/>
              <a:ea typeface="ヒラギノ角ゴ Pro W3"/>
              <a:cs typeface="ヒラギノ角ゴ Pro W3"/>
            </a:endParaRPr>
          </a:p>
          <a:p>
            <a:pPr marL="285750" indent="-285750">
              <a:spcBef>
                <a:spcPts val="600"/>
              </a:spcBef>
              <a:buFont typeface="Arial"/>
              <a:buChar char="•"/>
            </a:pPr>
            <a:r>
              <a:rPr lang="ja-JP" altLang="en-US" sz="1400" dirty="0" smtClean="0">
                <a:latin typeface="ヒラギノ角ゴ Pro W3"/>
                <a:ea typeface="ヒラギノ角ゴ Pro W3"/>
                <a:cs typeface="ヒラギノ角ゴ Pro W3"/>
              </a:rPr>
              <a:t>そのために議案</a:t>
            </a:r>
            <a:r>
              <a:rPr lang="ja-JP" altLang="en-US" sz="1400" dirty="0" smtClean="0">
                <a:latin typeface="ヒラギノ角ゴ Pro W3"/>
                <a:ea typeface="ヒラギノ角ゴ Pro W3"/>
                <a:cs typeface="ヒラギノ角ゴ Pro W3"/>
              </a:rPr>
              <a:t>の概要と各議員の賛否情報のリスト、所属委員会の履歴を全国から入手したい</a:t>
            </a:r>
            <a:endParaRPr lang="en-US" altLang="ja-JP" sz="1400" dirty="0" smtClean="0">
              <a:latin typeface="ヒラギノ角ゴ Pro W3"/>
              <a:ea typeface="ヒラギノ角ゴ Pro W3"/>
              <a:cs typeface="ヒラギノ角ゴ Pro W3"/>
            </a:endParaRPr>
          </a:p>
          <a:p>
            <a:pPr marL="285750" indent="-285750">
              <a:spcBef>
                <a:spcPts val="600"/>
              </a:spcBef>
              <a:buFont typeface="Arial"/>
              <a:buChar char="•"/>
            </a:pPr>
            <a:r>
              <a:rPr lang="ja-JP" altLang="en-US" sz="1400" dirty="0" smtClean="0">
                <a:latin typeface="ヒラギノ角ゴ Pro W3"/>
                <a:ea typeface="ヒラギノ角ゴ Pro W3"/>
                <a:cs typeface="ヒラギノ角ゴ Pro W3"/>
              </a:rPr>
              <a:t>将来は議事録</a:t>
            </a:r>
            <a:r>
              <a:rPr lang="ja-JP" altLang="en-US" sz="1400" dirty="0">
                <a:latin typeface="ヒラギノ角ゴ Pro W3"/>
                <a:ea typeface="ヒラギノ角ゴ Pro W3"/>
                <a:cs typeface="ヒラギノ角ゴ Pro W3"/>
              </a:rPr>
              <a:t>から</a:t>
            </a:r>
            <a:r>
              <a:rPr lang="ja-JP" altLang="en-US" sz="1400" dirty="0" smtClean="0">
                <a:latin typeface="ヒラギノ角ゴ Pro W3"/>
                <a:ea typeface="ヒラギノ角ゴ Pro W3"/>
                <a:cs typeface="ヒラギノ角ゴ Pro W3"/>
              </a:rPr>
              <a:t>も発言を拾うことも</a:t>
            </a:r>
            <a:r>
              <a:rPr lang="ja-JP" altLang="en-US" sz="1400" dirty="0" smtClean="0">
                <a:latin typeface="ヒラギノ角ゴ Pro W3"/>
                <a:ea typeface="ヒラギノ角ゴ Pro W3"/>
                <a:cs typeface="ヒラギノ角ゴ Pro W3"/>
              </a:rPr>
              <a:t>検討。全国の議会議事録をオープンデータとして入手したい。</a:t>
            </a:r>
            <a:endParaRPr lang="en-US" altLang="ja-JP" sz="1400" dirty="0" smtClean="0">
              <a:latin typeface="ヒラギノ角ゴ Pro W3"/>
              <a:ea typeface="ヒラギノ角ゴ Pro W3"/>
              <a:cs typeface="ヒラギノ角ゴ Pro W3"/>
            </a:endParaRPr>
          </a:p>
          <a:p>
            <a:pPr marL="177800" indent="-177800">
              <a:spcBef>
                <a:spcPts val="600"/>
              </a:spcBef>
            </a:pPr>
            <a:endParaRPr lang="en-US" altLang="ja-JP" sz="2000" dirty="0" smtClean="0">
              <a:solidFill>
                <a:schemeClr val="accent6">
                  <a:lumMod val="75000"/>
                </a:schemeClr>
              </a:solidFill>
              <a:latin typeface="ヒラギノ角ゴ Pro W3"/>
              <a:ea typeface="ヒラギノ角ゴ Pro W3"/>
              <a:cs typeface="ヒラギノ角ゴ Pro W3"/>
            </a:endParaRPr>
          </a:p>
          <a:p>
            <a:pPr marL="177800" indent="-177800">
              <a:spcBef>
                <a:spcPts val="600"/>
              </a:spcBef>
            </a:pPr>
            <a:r>
              <a:rPr lang="en-US" altLang="ja-JP" sz="2000" dirty="0" smtClean="0">
                <a:solidFill>
                  <a:schemeClr val="accent6">
                    <a:lumMod val="75000"/>
                  </a:schemeClr>
                </a:solidFill>
                <a:latin typeface="ヒラギノ角ゴ Pro W3"/>
                <a:ea typeface="ヒラギノ角ゴ Pro W3"/>
                <a:cs typeface="ヒラギノ角ゴ Pro W3"/>
              </a:rPr>
              <a:t>3.</a:t>
            </a:r>
            <a:r>
              <a:rPr lang="ja-JP" altLang="en-US" sz="2000" dirty="0" smtClean="0">
                <a:solidFill>
                  <a:schemeClr val="accent6">
                    <a:lumMod val="75000"/>
                  </a:schemeClr>
                </a:solidFill>
                <a:latin typeface="ヒラギノ角ゴ Pro W3"/>
                <a:ea typeface="ヒラギノ角ゴ Pro W3"/>
                <a:cs typeface="ヒラギノ角ゴ Pro W3"/>
              </a:rPr>
              <a:t>予算や政策概要など政策文書のカタログ</a:t>
            </a:r>
            <a:endParaRPr lang="ja-JP" altLang="en-US" sz="800" dirty="0" smtClean="0">
              <a:solidFill>
                <a:schemeClr val="accent6">
                  <a:lumMod val="75000"/>
                </a:schemeClr>
              </a:solidFill>
              <a:latin typeface="ヒラギノ角ゴ Pro W3"/>
              <a:ea typeface="ヒラギノ角ゴ Pro W3"/>
              <a:cs typeface="ヒラギノ角ゴ Pro W3"/>
            </a:endParaRPr>
          </a:p>
          <a:p>
            <a:pPr marL="285750" indent="-285750">
              <a:spcBef>
                <a:spcPts val="600"/>
              </a:spcBef>
              <a:buFont typeface="Arial"/>
              <a:buChar char="•"/>
            </a:pPr>
            <a:r>
              <a:rPr lang="ja-JP" altLang="en-US" sz="1400" dirty="0" smtClean="0">
                <a:latin typeface="ヒラギノ角ゴ Pro W3"/>
                <a:ea typeface="ヒラギノ角ゴ Pro W3"/>
                <a:cs typeface="ヒラギノ角ゴ Pro W3"/>
              </a:rPr>
              <a:t>将来は議員がソーシャルメディア上で発言した内容に関連する予算や政策の概要を説明する文書も検索しやすく</a:t>
            </a:r>
            <a:r>
              <a:rPr lang="ja-JP" altLang="en-US" sz="1400" dirty="0" smtClean="0">
                <a:latin typeface="ヒラギノ角ゴ Pro W3"/>
                <a:ea typeface="ヒラギノ角ゴ Pro W3"/>
                <a:cs typeface="ヒラギノ角ゴ Pro W3"/>
              </a:rPr>
              <a:t>したい。そのためにそうした文書のカタログを入手したい。</a:t>
            </a:r>
            <a:endParaRPr lang="ja-JP" altLang="en-US" sz="1400" dirty="0" smtClean="0">
              <a:latin typeface="ヒラギノ角ゴ Pro W3"/>
              <a:ea typeface="ヒラギノ角ゴ Pro W3"/>
              <a:cs typeface="ヒラギノ角ゴ Pro W3"/>
            </a:endParaRPr>
          </a:p>
          <a:p>
            <a:pPr>
              <a:spcBef>
                <a:spcPts val="600"/>
              </a:spcBef>
            </a:pPr>
            <a:endParaRPr kumimoji="1" lang="en-US" altLang="ja-JP" sz="1400" dirty="0" smtClean="0">
              <a:latin typeface="ヒラギノ角ゴ Pro W3"/>
              <a:ea typeface="ヒラギノ角ゴ Pro W3"/>
              <a:cs typeface="ヒラギノ角ゴ Pro W3"/>
            </a:endParaRPr>
          </a:p>
          <a:p>
            <a:pPr>
              <a:spcBef>
                <a:spcPts val="600"/>
              </a:spcBef>
            </a:pPr>
            <a:endParaRPr kumimoji="1" lang="ja-JP" altLang="en-US" sz="1400"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148464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サービスコンセプト</a:t>
            </a:r>
            <a:endParaRPr kumimoji="1" lang="ja-JP" altLang="en-US" dirty="0"/>
          </a:p>
        </p:txBody>
      </p:sp>
      <p:sp>
        <p:nvSpPr>
          <p:cNvPr id="3" name="スライド番号プレースホルダー 2"/>
          <p:cNvSpPr>
            <a:spLocks noGrp="1"/>
          </p:cNvSpPr>
          <p:nvPr>
            <p:ph type="sldNum" sz="quarter" idx="12"/>
          </p:nvPr>
        </p:nvSpPr>
        <p:spPr/>
        <p:txBody>
          <a:bodyPr/>
          <a:lstStyle/>
          <a:p>
            <a:fld id="{58FAE51C-D966-EA4A-8CC7-95B3E28F6353}" type="slidenum">
              <a:rPr lang="ja-JP" altLang="en-US" smtClean="0"/>
              <a:pPr/>
              <a:t>3</a:t>
            </a:fld>
            <a:endParaRPr lang="ja-JP" altLang="en-US" dirty="0"/>
          </a:p>
        </p:txBody>
      </p:sp>
      <p:sp>
        <p:nvSpPr>
          <p:cNvPr id="8" name="正方形/長方形 7"/>
          <p:cNvSpPr/>
          <p:nvPr/>
        </p:nvSpPr>
        <p:spPr>
          <a:xfrm>
            <a:off x="477790" y="1080948"/>
            <a:ext cx="8196181" cy="4394565"/>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t"/>
          <a:lstStyle/>
          <a:p>
            <a:pPr marL="177800" indent="-177800">
              <a:spcBef>
                <a:spcPts val="600"/>
              </a:spcBef>
            </a:pPr>
            <a:r>
              <a:rPr lang="en-US" altLang="ja-JP" sz="2000" dirty="0" smtClean="0">
                <a:solidFill>
                  <a:schemeClr val="accent6">
                    <a:lumMod val="75000"/>
                  </a:schemeClr>
                </a:solidFill>
                <a:latin typeface="ヒラギノ角ゴ Pro W3"/>
                <a:ea typeface="ヒラギノ角ゴ Pro W3"/>
                <a:cs typeface="ヒラギノ角ゴ Pro W3"/>
              </a:rPr>
              <a:t>1.</a:t>
            </a:r>
            <a:r>
              <a:rPr lang="ja-JP" altLang="en-US" sz="2000" dirty="0" smtClean="0">
                <a:solidFill>
                  <a:schemeClr val="accent6">
                    <a:lumMod val="75000"/>
                  </a:schemeClr>
                </a:solidFill>
                <a:latin typeface="ヒラギノ角ゴ Pro W3"/>
                <a:ea typeface="ヒラギノ角ゴ Pro W3"/>
                <a:cs typeface="ヒラギノ角ゴ Pro W3"/>
              </a:rPr>
              <a:t>オンライン上での政治活動をスムーズに行う。</a:t>
            </a:r>
            <a:endParaRPr lang="en-US" altLang="ja-JP" sz="2000" dirty="0" smtClean="0">
              <a:solidFill>
                <a:schemeClr val="accent6">
                  <a:lumMod val="75000"/>
                </a:schemeClr>
              </a:solidFill>
              <a:latin typeface="ヒラギノ角ゴ Pro W3"/>
              <a:ea typeface="ヒラギノ角ゴ Pro W3"/>
              <a:cs typeface="ヒラギノ角ゴ Pro W3"/>
            </a:endParaRPr>
          </a:p>
          <a:p>
            <a:pPr marL="177800" indent="-177800">
              <a:spcBef>
                <a:spcPts val="600"/>
              </a:spcBef>
            </a:pPr>
            <a:endParaRPr lang="en-US" altLang="ja-JP" sz="800" dirty="0" smtClean="0">
              <a:solidFill>
                <a:schemeClr val="accent6">
                  <a:lumMod val="75000"/>
                </a:schemeClr>
              </a:solidFill>
              <a:latin typeface="ヒラギノ角ゴ Pro W3"/>
              <a:ea typeface="ヒラギノ角ゴ Pro W3"/>
              <a:cs typeface="ヒラギノ角ゴ Pro W3"/>
            </a:endParaRPr>
          </a:p>
          <a:p>
            <a:pPr marL="285750" indent="-285750">
              <a:lnSpc>
                <a:spcPts val="2000"/>
              </a:lnSpc>
              <a:spcBef>
                <a:spcPts val="600"/>
              </a:spcBef>
              <a:buFont typeface="Arial"/>
              <a:buChar char="•"/>
            </a:pPr>
            <a:r>
              <a:rPr lang="ja-JP" altLang="en-US" sz="1400" dirty="0" smtClean="0">
                <a:latin typeface="ヒラギノ角ゴ Pro W3"/>
                <a:ea typeface="ヒラギノ角ゴ Pro W3"/>
                <a:cs typeface="ヒラギノ角ゴ Pro W3"/>
              </a:rPr>
              <a:t>これ</a:t>
            </a:r>
            <a:r>
              <a:rPr lang="ja-JP" altLang="en-US" sz="1400" dirty="0">
                <a:latin typeface="ヒラギノ角ゴ Pro W3"/>
                <a:ea typeface="ヒラギノ角ゴ Pro W3"/>
                <a:cs typeface="ヒラギノ角ゴ Pro W3"/>
              </a:rPr>
              <a:t>まではネットリテラシーの</a:t>
            </a:r>
            <a:r>
              <a:rPr lang="ja-JP" altLang="en-US" sz="1400" dirty="0" smtClean="0">
                <a:latin typeface="ヒラギノ角ゴ Pro W3"/>
                <a:ea typeface="ヒラギノ角ゴ Pro W3"/>
                <a:cs typeface="ヒラギノ角ゴ Pro W3"/>
              </a:rPr>
              <a:t>ある議員だけがオンライン上</a:t>
            </a:r>
            <a:r>
              <a:rPr lang="ja-JP" altLang="en-US" sz="1400" dirty="0">
                <a:latin typeface="ヒラギノ角ゴ Pro W3"/>
                <a:ea typeface="ヒラギノ角ゴ Pro W3"/>
                <a:cs typeface="ヒラギノ角ゴ Pro W3"/>
              </a:rPr>
              <a:t>での政治</a:t>
            </a:r>
            <a:r>
              <a:rPr lang="ja-JP" altLang="en-US" sz="1400" dirty="0" smtClean="0">
                <a:latin typeface="ヒラギノ角ゴ Pro W3"/>
                <a:ea typeface="ヒラギノ角ゴ Pro W3"/>
                <a:cs typeface="ヒラギノ角ゴ Pro W3"/>
              </a:rPr>
              <a:t>活動に取り組んで</a:t>
            </a:r>
            <a:r>
              <a:rPr lang="ja-JP" altLang="en-US" sz="1400" dirty="0">
                <a:latin typeface="ヒラギノ角ゴ Pro W3"/>
                <a:ea typeface="ヒラギノ角ゴ Pro W3"/>
                <a:cs typeface="ヒラギノ角ゴ Pro W3"/>
              </a:rPr>
              <a:t>きたが</a:t>
            </a:r>
            <a:r>
              <a:rPr lang="ja-JP" altLang="en-US" sz="1400" dirty="0" smtClean="0">
                <a:latin typeface="ヒラギノ角ゴ Pro W3"/>
                <a:ea typeface="ヒラギノ角ゴ Pro W3"/>
                <a:cs typeface="ヒラギノ角ゴ Pro W3"/>
              </a:rPr>
              <a:t>、</a:t>
            </a:r>
            <a:r>
              <a:rPr lang="ja-JP" altLang="en-US" sz="1400" dirty="0">
                <a:latin typeface="ヒラギノ角ゴ Pro W3"/>
                <a:ea typeface="ヒラギノ角ゴ Pro W3"/>
                <a:cs typeface="ヒラギノ角ゴ Pro W3"/>
              </a:rPr>
              <a:t>ネット</a:t>
            </a:r>
            <a:r>
              <a:rPr lang="ja-JP" altLang="en-US" sz="1400" dirty="0" smtClean="0">
                <a:latin typeface="ヒラギノ角ゴ Pro W3"/>
                <a:ea typeface="ヒラギノ角ゴ Pro W3"/>
                <a:cs typeface="ヒラギノ角ゴ Pro W3"/>
              </a:rPr>
              <a:t>選挙運動の</a:t>
            </a:r>
            <a:r>
              <a:rPr lang="ja-JP" altLang="en-US" sz="1400" dirty="0">
                <a:latin typeface="ヒラギノ角ゴ Pro W3"/>
                <a:ea typeface="ヒラギノ角ゴ Pro W3"/>
                <a:cs typeface="ヒラギノ角ゴ Pro W3"/>
              </a:rPr>
              <a:t>解禁により全て</a:t>
            </a:r>
            <a:r>
              <a:rPr lang="ja-JP" altLang="en-US" sz="1400" dirty="0" smtClean="0">
                <a:latin typeface="ヒラギノ角ゴ Pro W3"/>
                <a:ea typeface="ヒラギノ角ゴ Pro W3"/>
                <a:cs typeface="ヒラギノ角ゴ Pro W3"/>
              </a:rPr>
              <a:t>の議員</a:t>
            </a:r>
            <a:r>
              <a:rPr lang="en-US" altLang="ja-JP" sz="1400" dirty="0" smtClean="0">
                <a:latin typeface="ヒラギノ角ゴ Pro W3"/>
                <a:ea typeface="ヒラギノ角ゴ Pro W3"/>
                <a:cs typeface="ヒラギノ角ゴ Pro W3"/>
              </a:rPr>
              <a:t>*</a:t>
            </a:r>
            <a:r>
              <a:rPr lang="ja-JP" altLang="en-US" sz="1400" dirty="0" smtClean="0">
                <a:latin typeface="ヒラギノ角ゴ Pro W3"/>
                <a:ea typeface="ヒラギノ角ゴ Pro W3"/>
                <a:cs typeface="ヒラギノ角ゴ Pro W3"/>
              </a:rPr>
              <a:t>が</a:t>
            </a:r>
            <a:r>
              <a:rPr lang="ja-JP" altLang="en-US" sz="1400" dirty="0">
                <a:latin typeface="ヒラギノ角ゴ Pro W3"/>
                <a:ea typeface="ヒラギノ角ゴ Pro W3"/>
                <a:cs typeface="ヒラギノ角ゴ Pro W3"/>
              </a:rPr>
              <a:t>取り組まざるを得なくなった</a:t>
            </a:r>
            <a:r>
              <a:rPr lang="ja-JP" altLang="en-US" sz="1400" dirty="0" smtClean="0">
                <a:latin typeface="ヒラギノ角ゴ Pro W3"/>
                <a:ea typeface="ヒラギノ角ゴ Pro W3"/>
                <a:cs typeface="ヒラギノ角ゴ Pro W3"/>
              </a:rPr>
              <a:t>。</a:t>
            </a:r>
            <a:r>
              <a:rPr lang="en-US" altLang="ja-JP" sz="1400" dirty="0" smtClean="0">
                <a:latin typeface="ヒラギノ角ゴ Pro W3"/>
                <a:ea typeface="ヒラギノ角ゴ Pro W3"/>
                <a:cs typeface="ヒラギノ角ゴ Pro W3"/>
              </a:rPr>
              <a:t/>
            </a:r>
            <a:br>
              <a:rPr lang="en-US" altLang="ja-JP" sz="1400" dirty="0" smtClean="0">
                <a:latin typeface="ヒラギノ角ゴ Pro W3"/>
                <a:ea typeface="ヒラギノ角ゴ Pro W3"/>
                <a:cs typeface="ヒラギノ角ゴ Pro W3"/>
              </a:rPr>
            </a:br>
            <a:r>
              <a:rPr lang="en-US" altLang="ja-JP" sz="1400" dirty="0" smtClean="0">
                <a:latin typeface="ヒラギノ角ゴ Pro W3"/>
                <a:ea typeface="ヒラギノ角ゴ Pro W3"/>
                <a:cs typeface="ヒラギノ角ゴ Pro W3"/>
              </a:rPr>
              <a:t>(*</a:t>
            </a:r>
            <a:r>
              <a:rPr lang="ja-JP" altLang="en-US" sz="1400" dirty="0" smtClean="0">
                <a:latin typeface="ヒラギノ角ゴ Pro W3"/>
                <a:ea typeface="ヒラギノ角ゴ Pro W3"/>
                <a:cs typeface="ヒラギノ角ゴ Pro W3"/>
              </a:rPr>
              <a:t>国会議員</a:t>
            </a:r>
            <a:r>
              <a:rPr lang="ja-JP" altLang="en-US" sz="1400" dirty="0">
                <a:latin typeface="ヒラギノ角ゴ Pro W3"/>
                <a:ea typeface="ヒラギノ角ゴ Pro W3"/>
                <a:cs typeface="ヒラギノ角ゴ Pro W3"/>
              </a:rPr>
              <a:t>は</a:t>
            </a:r>
            <a:r>
              <a:rPr lang="ja-JP" altLang="en-US" sz="1400" dirty="0" smtClean="0">
                <a:latin typeface="ヒラギノ角ゴ Pro W3"/>
                <a:ea typeface="ヒラギノ角ゴ Pro W3"/>
                <a:cs typeface="ヒラギノ角ゴ Pro W3"/>
              </a:rPr>
              <a:t>約</a:t>
            </a:r>
            <a:r>
              <a:rPr lang="en-US" altLang="ja-JP" sz="1400" dirty="0" smtClean="0">
                <a:latin typeface="ヒラギノ角ゴ Pro W3"/>
                <a:ea typeface="ヒラギノ角ゴ Pro W3"/>
                <a:cs typeface="ヒラギノ角ゴ Pro W3"/>
              </a:rPr>
              <a:t>720</a:t>
            </a:r>
            <a:r>
              <a:rPr lang="ja-JP" altLang="en-US" sz="1400" dirty="0">
                <a:latin typeface="ヒラギノ角ゴ Pro W3"/>
                <a:ea typeface="ヒラギノ角ゴ Pro W3"/>
                <a:cs typeface="ヒラギノ角ゴ Pro W3"/>
              </a:rPr>
              <a:t>人、地方首長は約</a:t>
            </a:r>
            <a:r>
              <a:rPr lang="en-US" altLang="ja-JP" sz="1400" dirty="0">
                <a:latin typeface="ヒラギノ角ゴ Pro W3"/>
                <a:ea typeface="ヒラギノ角ゴ Pro W3"/>
                <a:cs typeface="ヒラギノ角ゴ Pro W3"/>
              </a:rPr>
              <a:t>1,800</a:t>
            </a:r>
            <a:r>
              <a:rPr lang="ja-JP" altLang="en-US" sz="1400" dirty="0" smtClean="0">
                <a:latin typeface="ヒラギノ角ゴ Pro W3"/>
                <a:ea typeface="ヒラギノ角ゴ Pro W3"/>
                <a:cs typeface="ヒラギノ角ゴ Pro W3"/>
              </a:rPr>
              <a:t>人、地方議員は約</a:t>
            </a:r>
            <a:r>
              <a:rPr lang="en-US" altLang="ja-JP" sz="1400" dirty="0" smtClean="0">
                <a:latin typeface="ヒラギノ角ゴ Pro W3"/>
                <a:ea typeface="ヒラギノ角ゴ Pro W3"/>
                <a:cs typeface="ヒラギノ角ゴ Pro W3"/>
              </a:rPr>
              <a:t>35,000</a:t>
            </a:r>
            <a:r>
              <a:rPr lang="ja-JP" altLang="en-US" sz="1400" dirty="0" smtClean="0">
                <a:latin typeface="ヒラギノ角ゴ Pro W3"/>
                <a:ea typeface="ヒラギノ角ゴ Pro W3"/>
                <a:cs typeface="ヒラギノ角ゴ Pro W3"/>
              </a:rPr>
              <a:t>人</a:t>
            </a:r>
            <a:r>
              <a:rPr lang="en-US" altLang="ja-JP" sz="1400" dirty="0">
                <a:latin typeface="ヒラギノ角ゴ Pro W3"/>
                <a:ea typeface="ヒラギノ角ゴ Pro W3"/>
                <a:cs typeface="ヒラギノ角ゴ Pro W3"/>
              </a:rPr>
              <a:t>)</a:t>
            </a:r>
            <a:endParaRPr lang="en-US" altLang="ja-JP" sz="1400" dirty="0" smtClean="0">
              <a:latin typeface="ヒラギノ角ゴ Pro W3"/>
              <a:ea typeface="ヒラギノ角ゴ Pro W3"/>
              <a:cs typeface="ヒラギノ角ゴ Pro W3"/>
            </a:endParaRPr>
          </a:p>
          <a:p>
            <a:pPr marL="285750" indent="-285750">
              <a:lnSpc>
                <a:spcPts val="2000"/>
              </a:lnSpc>
              <a:spcBef>
                <a:spcPts val="600"/>
              </a:spcBef>
              <a:buFont typeface="Arial"/>
              <a:buChar char="•"/>
            </a:pPr>
            <a:r>
              <a:rPr lang="ja-JP" altLang="en-US" sz="1400" dirty="0" smtClean="0">
                <a:latin typeface="ヒラギノ角ゴ Pro W3"/>
                <a:ea typeface="ヒラギノ角ゴ Pro W3"/>
                <a:cs typeface="ヒラギノ角ゴ Pro W3"/>
              </a:rPr>
              <a:t>議員がプライベート、活動・講演等の記録、そして政策など複数の情報を限られた</a:t>
            </a:r>
            <a:r>
              <a:rPr lang="en-US" altLang="ja-JP" sz="1400" dirty="0" smtClean="0">
                <a:latin typeface="ヒラギノ角ゴ Pro W3"/>
                <a:ea typeface="ヒラギノ角ゴ Pro W3"/>
                <a:cs typeface="ヒラギノ角ゴ Pro W3"/>
              </a:rPr>
              <a:t>SNS</a:t>
            </a:r>
            <a:r>
              <a:rPr lang="ja-JP" altLang="en-US" sz="1400" dirty="0" smtClean="0">
                <a:latin typeface="ヒラギノ角ゴ Pro W3"/>
                <a:ea typeface="ヒラギノ角ゴ Pro W3"/>
                <a:cs typeface="ヒラギノ角ゴ Pro W3"/>
              </a:rPr>
              <a:t>で発信することには限界がある。そのため、発信された情報を取りまとめる</a:t>
            </a:r>
            <a:r>
              <a:rPr lang="en-US" altLang="ja-JP" sz="1400" dirty="0" smtClean="0">
                <a:latin typeface="ヒラギノ角ゴ Pro W3"/>
                <a:ea typeface="ヒラギノ角ゴ Pro W3"/>
                <a:cs typeface="ヒラギノ角ゴ Pro W3"/>
              </a:rPr>
              <a:t>WEB</a:t>
            </a:r>
            <a:r>
              <a:rPr lang="ja-JP" altLang="en-US" sz="1400" dirty="0" smtClean="0">
                <a:latin typeface="ヒラギノ角ゴ Pro W3"/>
                <a:ea typeface="ヒラギノ角ゴ Pro W3"/>
                <a:cs typeface="ヒラギノ角ゴ Pro W3"/>
              </a:rPr>
              <a:t>サービスが必要となる。</a:t>
            </a:r>
            <a:endParaRPr lang="en-US" altLang="ja-JP" sz="1400" dirty="0" smtClean="0">
              <a:latin typeface="ヒラギノ角ゴ Pro W3"/>
              <a:ea typeface="ヒラギノ角ゴ Pro W3"/>
              <a:cs typeface="ヒラギノ角ゴ Pro W3"/>
            </a:endParaRPr>
          </a:p>
          <a:p>
            <a:pPr marL="285750" indent="-285750">
              <a:lnSpc>
                <a:spcPts val="2000"/>
              </a:lnSpc>
              <a:spcBef>
                <a:spcPts val="600"/>
              </a:spcBef>
              <a:buFont typeface="Arial"/>
              <a:buChar char="•"/>
            </a:pPr>
            <a:r>
              <a:rPr lang="ja-JP" altLang="en-US" sz="1400" dirty="0" smtClean="0">
                <a:latin typeface="ヒラギノ角ゴ Pro W3"/>
                <a:ea typeface="ヒラギノ角ゴ Pro W3"/>
                <a:cs typeface="ヒラギノ角ゴ Pro W3"/>
              </a:rPr>
              <a:t>自身の政策に関する活動履歴ページが出来るため、選挙前や</a:t>
            </a:r>
            <a:r>
              <a:rPr lang="ja-JP" altLang="en-US" sz="1400" dirty="0" err="1" smtClean="0">
                <a:latin typeface="ヒラギノ角ゴ Pro W3"/>
                <a:ea typeface="ヒラギノ角ゴ Pro W3"/>
                <a:cs typeface="ヒラギノ角ゴ Pro W3"/>
              </a:rPr>
              <a:t>に</a:t>
            </a:r>
            <a:r>
              <a:rPr lang="ja-JP" altLang="en-US" sz="1400" dirty="0" smtClean="0">
                <a:latin typeface="ヒラギノ角ゴ Pro W3"/>
                <a:ea typeface="ヒラギノ角ゴ Pro W3"/>
                <a:cs typeface="ヒラギノ角ゴ Pro W3"/>
              </a:rPr>
              <a:t>活用できる。</a:t>
            </a:r>
            <a:endParaRPr lang="en-US" altLang="ja-JP" sz="1400" dirty="0" smtClean="0">
              <a:latin typeface="ヒラギノ角ゴ Pro W3"/>
              <a:ea typeface="ヒラギノ角ゴ Pro W3"/>
              <a:cs typeface="ヒラギノ角ゴ Pro W3"/>
            </a:endParaRPr>
          </a:p>
          <a:p>
            <a:pPr>
              <a:spcBef>
                <a:spcPts val="600"/>
              </a:spcBef>
            </a:pPr>
            <a:endParaRPr lang="en-US" altLang="ja-JP" sz="1400" dirty="0" smtClean="0">
              <a:latin typeface="ヒラギノ角ゴ Pro W3"/>
              <a:ea typeface="ヒラギノ角ゴ Pro W3"/>
              <a:cs typeface="ヒラギノ角ゴ Pro W3"/>
            </a:endParaRPr>
          </a:p>
          <a:p>
            <a:pPr marL="177800" indent="-177800">
              <a:spcBef>
                <a:spcPts val="600"/>
              </a:spcBef>
            </a:pPr>
            <a:r>
              <a:rPr lang="en-US" altLang="ja-JP" sz="2000" dirty="0" smtClean="0">
                <a:solidFill>
                  <a:schemeClr val="accent6">
                    <a:lumMod val="75000"/>
                  </a:schemeClr>
                </a:solidFill>
                <a:latin typeface="ヒラギノ角ゴ Pro W3"/>
                <a:ea typeface="ヒラギノ角ゴ Pro W3"/>
                <a:cs typeface="ヒラギノ角ゴ Pro W3"/>
              </a:rPr>
              <a:t>2.</a:t>
            </a:r>
            <a:r>
              <a:rPr lang="ja-JP" altLang="en-US" sz="2000" dirty="0" smtClean="0">
                <a:solidFill>
                  <a:schemeClr val="accent6">
                    <a:lumMod val="75000"/>
                  </a:schemeClr>
                </a:solidFill>
                <a:latin typeface="ヒラギノ角ゴ Pro W3"/>
                <a:ea typeface="ヒラギノ角ゴ Pro W3"/>
                <a:cs typeface="ヒラギノ角ゴ Pro W3"/>
              </a:rPr>
              <a:t>有権者の情報探索を簡単に。</a:t>
            </a:r>
            <a:endParaRPr lang="en-US" altLang="ja-JP" sz="2000" dirty="0" smtClean="0">
              <a:solidFill>
                <a:schemeClr val="accent6">
                  <a:lumMod val="75000"/>
                </a:schemeClr>
              </a:solidFill>
              <a:latin typeface="ヒラギノ角ゴ Pro W3"/>
              <a:ea typeface="ヒラギノ角ゴ Pro W3"/>
              <a:cs typeface="ヒラギノ角ゴ Pro W3"/>
            </a:endParaRPr>
          </a:p>
          <a:p>
            <a:pPr marL="177800" indent="-177800">
              <a:spcBef>
                <a:spcPts val="600"/>
              </a:spcBef>
            </a:pPr>
            <a:endParaRPr lang="ja-JP" altLang="en-US" sz="800" dirty="0" smtClean="0">
              <a:solidFill>
                <a:schemeClr val="accent6">
                  <a:lumMod val="75000"/>
                </a:schemeClr>
              </a:solidFill>
              <a:latin typeface="ヒラギノ角ゴ Pro W3"/>
              <a:ea typeface="ヒラギノ角ゴ Pro W3"/>
              <a:cs typeface="ヒラギノ角ゴ Pro W3"/>
            </a:endParaRPr>
          </a:p>
          <a:p>
            <a:pPr marL="285750" indent="-285750">
              <a:spcBef>
                <a:spcPts val="600"/>
              </a:spcBef>
              <a:buFont typeface="Arial"/>
              <a:buChar char="•"/>
            </a:pPr>
            <a:r>
              <a:rPr lang="ja-JP" altLang="en-US" sz="1400" dirty="0">
                <a:latin typeface="ヒラギノ角ゴ Pro W3"/>
                <a:ea typeface="ヒラギノ角ゴ Pro W3"/>
                <a:cs typeface="ヒラギノ角ゴ Pro W3"/>
              </a:rPr>
              <a:t>有権者</a:t>
            </a:r>
            <a:r>
              <a:rPr lang="ja-JP" altLang="en-US" sz="1400" dirty="0" smtClean="0">
                <a:latin typeface="ヒラギノ角ゴ Pro W3"/>
                <a:ea typeface="ヒラギノ角ゴ Pro W3"/>
                <a:cs typeface="ヒラギノ角ゴ Pro W3"/>
              </a:rPr>
              <a:t>が理解しづらい「政策」や探しづらい議員の活動履歴を、議員の実際の発信から読み解くことが可能。</a:t>
            </a:r>
            <a:endParaRPr lang="en-US" altLang="ja-JP" sz="1400" dirty="0" smtClean="0">
              <a:latin typeface="ヒラギノ角ゴ Pro W3"/>
              <a:ea typeface="ヒラギノ角ゴ Pro W3"/>
              <a:cs typeface="ヒラギノ角ゴ Pro W3"/>
            </a:endParaRPr>
          </a:p>
          <a:p>
            <a:pPr marL="285750" indent="-285750">
              <a:spcBef>
                <a:spcPts val="600"/>
              </a:spcBef>
              <a:buFont typeface="Arial"/>
              <a:buChar char="•"/>
            </a:pPr>
            <a:r>
              <a:rPr lang="ja-JP" altLang="en-US" sz="1400" dirty="0" smtClean="0">
                <a:latin typeface="ヒラギノ角ゴ Pro W3"/>
                <a:ea typeface="ヒラギノ角ゴ Pro W3"/>
                <a:cs typeface="ヒラギノ角ゴ Pro W3"/>
              </a:rPr>
              <a:t>議員の発信に対して興味喚起させるファーストビュー設定、サイト導線の明確化。</a:t>
            </a:r>
            <a:endParaRPr lang="en-US" altLang="ja-JP" sz="1400" dirty="0" smtClean="0">
              <a:latin typeface="ヒラギノ角ゴ Pro W3"/>
              <a:ea typeface="ヒラギノ角ゴ Pro W3"/>
              <a:cs typeface="ヒラギノ角ゴ Pro W3"/>
            </a:endParaRPr>
          </a:p>
          <a:p>
            <a:pPr marL="285750" indent="-285750">
              <a:spcBef>
                <a:spcPts val="600"/>
              </a:spcBef>
              <a:buFont typeface="Arial"/>
              <a:buChar char="•"/>
            </a:pPr>
            <a:r>
              <a:rPr lang="en-US" altLang="ja-JP" sz="1400" dirty="0">
                <a:latin typeface="ヒラギノ角ゴ Pro W3"/>
                <a:ea typeface="ヒラギノ角ゴ Pro W3"/>
                <a:cs typeface="ヒラギノ角ゴ Pro W3"/>
              </a:rPr>
              <a:t>2015</a:t>
            </a:r>
            <a:r>
              <a:rPr lang="ja-JP" altLang="en-US" sz="1400" dirty="0">
                <a:latin typeface="ヒラギノ角ゴ Pro W3"/>
                <a:ea typeface="ヒラギノ角ゴ Pro W3"/>
                <a:cs typeface="ヒラギノ角ゴ Pro W3"/>
              </a:rPr>
              <a:t>年の統一</a:t>
            </a:r>
            <a:r>
              <a:rPr lang="ja-JP" altLang="en-US" sz="1400" dirty="0" smtClean="0">
                <a:latin typeface="ヒラギノ角ゴ Pro W3"/>
                <a:ea typeface="ヒラギノ角ゴ Pro W3"/>
                <a:cs typeface="ヒラギノ角ゴ Pro W3"/>
              </a:rPr>
              <a:t>地方選に向けてサービスを展開</a:t>
            </a:r>
            <a:endParaRPr kumimoji="1" lang="ja-JP" altLang="en-US" sz="1400"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4167788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議員発信ログ検索サービスとは</a:t>
            </a:r>
            <a:endParaRPr kumimoji="1" lang="ja-JP" altLang="en-US" dirty="0"/>
          </a:p>
        </p:txBody>
      </p:sp>
      <p:sp>
        <p:nvSpPr>
          <p:cNvPr id="3" name="スライド番号プレースホルダー 2"/>
          <p:cNvSpPr>
            <a:spLocks noGrp="1"/>
          </p:cNvSpPr>
          <p:nvPr>
            <p:ph type="sldNum" sz="quarter" idx="12"/>
          </p:nvPr>
        </p:nvSpPr>
        <p:spPr/>
        <p:txBody>
          <a:bodyPr/>
          <a:lstStyle/>
          <a:p>
            <a:fld id="{58FAE51C-D966-EA4A-8CC7-95B3E28F6353}" type="slidenum">
              <a:rPr lang="ja-JP" altLang="en-US" smtClean="0"/>
              <a:pPr/>
              <a:t>4</a:t>
            </a:fld>
            <a:endParaRPr lang="ja-JP" altLang="en-US" dirty="0"/>
          </a:p>
        </p:txBody>
      </p:sp>
      <p:sp>
        <p:nvSpPr>
          <p:cNvPr id="8" name="正方形/長方形 7"/>
          <p:cNvSpPr/>
          <p:nvPr/>
        </p:nvSpPr>
        <p:spPr>
          <a:xfrm>
            <a:off x="388507" y="959646"/>
            <a:ext cx="8427546" cy="2233751"/>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t"/>
          <a:lstStyle/>
          <a:p>
            <a:pPr>
              <a:lnSpc>
                <a:spcPts val="2000"/>
              </a:lnSpc>
              <a:spcBef>
                <a:spcPts val="600"/>
              </a:spcBef>
            </a:pPr>
            <a:r>
              <a:rPr lang="ja-JP" altLang="en-US" sz="1400" dirty="0" smtClean="0">
                <a:latin typeface="ヒラギノ角ゴ Pro W3"/>
                <a:ea typeface="ヒラギノ角ゴ Pro W3"/>
                <a:cs typeface="ヒラギノ角ゴ Pro W3"/>
              </a:rPr>
              <a:t>議員より</a:t>
            </a:r>
            <a:r>
              <a:rPr lang="en-US" altLang="ja-JP" sz="1400" dirty="0" smtClean="0">
                <a:latin typeface="ヒラギノ角ゴ Pro W3"/>
                <a:ea typeface="ヒラギノ角ゴ Pro W3"/>
                <a:cs typeface="ヒラギノ角ゴ Pro W3"/>
              </a:rPr>
              <a:t>SNS</a:t>
            </a:r>
            <a:r>
              <a:rPr lang="ja-JP" altLang="en-US" sz="1400" dirty="0" smtClean="0">
                <a:latin typeface="ヒラギノ角ゴ Pro W3"/>
                <a:ea typeface="ヒラギノ角ゴ Pro W3"/>
                <a:cs typeface="ヒラギノ角ゴ Pro W3"/>
              </a:rPr>
              <a:t>発信された記事をとりまとめ、検索・一覧視できる</a:t>
            </a:r>
            <a:r>
              <a:rPr lang="en-US" altLang="ja-JP" sz="1400" dirty="0" smtClean="0">
                <a:latin typeface="ヒラギノ角ゴ Pro W3"/>
                <a:ea typeface="ヒラギノ角ゴ Pro W3"/>
                <a:cs typeface="ヒラギノ角ゴ Pro W3"/>
              </a:rPr>
              <a:t>WEB</a:t>
            </a:r>
            <a:r>
              <a:rPr lang="ja-JP" altLang="en-US" sz="1400" dirty="0" smtClean="0">
                <a:latin typeface="ヒラギノ角ゴ Pro W3"/>
                <a:ea typeface="ヒラギノ角ゴ Pro W3"/>
                <a:cs typeface="ヒラギノ角ゴ Pro W3"/>
              </a:rPr>
              <a:t>サービス。</a:t>
            </a:r>
            <a:endParaRPr lang="en-US" altLang="ja-JP" sz="1400" dirty="0" smtClean="0">
              <a:latin typeface="ヒラギノ角ゴ Pro W3"/>
              <a:ea typeface="ヒラギノ角ゴ Pro W3"/>
              <a:cs typeface="ヒラギノ角ゴ Pro W3"/>
            </a:endParaRPr>
          </a:p>
          <a:p>
            <a:pPr>
              <a:lnSpc>
                <a:spcPts val="2000"/>
              </a:lnSpc>
              <a:spcBef>
                <a:spcPts val="600"/>
              </a:spcBef>
            </a:pPr>
            <a:r>
              <a:rPr lang="ja-JP" altLang="en-US" sz="1400" dirty="0" smtClean="0">
                <a:latin typeface="ヒラギノ角ゴ Pro W3"/>
                <a:ea typeface="ヒラギノ角ゴ Pro W3"/>
                <a:cs typeface="ヒラギノ角ゴ Pro W3"/>
              </a:rPr>
              <a:t>議員が自身の活動履歴をサイトの</a:t>
            </a:r>
            <a:r>
              <a:rPr lang="en-US" altLang="ja-JP" sz="1400" dirty="0" smtClean="0">
                <a:latin typeface="ヒラギノ角ゴ Pro W3"/>
                <a:ea typeface="ヒラギノ角ゴ Pro W3"/>
                <a:cs typeface="ヒラギノ角ゴ Pro W3"/>
              </a:rPr>
              <a:t>1</a:t>
            </a:r>
            <a:r>
              <a:rPr lang="ja-JP" altLang="en-US" sz="1400" dirty="0" smtClean="0">
                <a:latin typeface="ヒラギノ角ゴ Pro W3"/>
                <a:ea typeface="ヒラギノ角ゴ Pro W3"/>
                <a:cs typeface="ヒラギノ角ゴ Pro W3"/>
              </a:rPr>
              <a:t>ページとして保持、活用出来る他、</a:t>
            </a:r>
            <a:endParaRPr lang="en-US" altLang="ja-JP" sz="1400" dirty="0" smtClean="0">
              <a:latin typeface="ヒラギノ角ゴ Pro W3"/>
              <a:ea typeface="ヒラギノ角ゴ Pro W3"/>
              <a:cs typeface="ヒラギノ角ゴ Pro W3"/>
            </a:endParaRPr>
          </a:p>
          <a:p>
            <a:pPr>
              <a:lnSpc>
                <a:spcPts val="2000"/>
              </a:lnSpc>
              <a:spcBef>
                <a:spcPts val="600"/>
              </a:spcBef>
            </a:pPr>
            <a:r>
              <a:rPr lang="ja-JP" altLang="en-US" sz="1400" dirty="0" smtClean="0">
                <a:latin typeface="ヒラギノ角ゴ Pro W3"/>
                <a:ea typeface="ヒラギノ角ゴ Pro W3"/>
                <a:cs typeface="ヒラギノ角ゴ Pro W3"/>
              </a:rPr>
              <a:t>ユーザーの理解促進、政治への関心を高めるフックとなる。</a:t>
            </a:r>
            <a:endParaRPr lang="en-US" altLang="ja-JP" sz="1400" dirty="0" smtClean="0">
              <a:latin typeface="ヒラギノ角ゴ Pro W3"/>
              <a:ea typeface="ヒラギノ角ゴ Pro W3"/>
              <a:cs typeface="ヒラギノ角ゴ Pro W3"/>
            </a:endParaRPr>
          </a:p>
          <a:p>
            <a:pPr>
              <a:lnSpc>
                <a:spcPts val="2000"/>
              </a:lnSpc>
              <a:spcBef>
                <a:spcPts val="600"/>
              </a:spcBef>
            </a:pPr>
            <a:endParaRPr lang="en-US" altLang="ja-JP" sz="2000" dirty="0" smtClean="0">
              <a:solidFill>
                <a:srgbClr val="FF6600"/>
              </a:solidFill>
              <a:latin typeface="ヒラギノ角ゴ Pro W3"/>
              <a:ea typeface="ヒラギノ角ゴ Pro W3"/>
              <a:cs typeface="ヒラギノ角ゴ Pro W3"/>
            </a:endParaRPr>
          </a:p>
        </p:txBody>
      </p:sp>
      <p:sp>
        <p:nvSpPr>
          <p:cNvPr id="4" name="正方形/長方形 3"/>
          <p:cNvSpPr/>
          <p:nvPr/>
        </p:nvSpPr>
        <p:spPr>
          <a:xfrm>
            <a:off x="209431" y="2149707"/>
            <a:ext cx="8785697" cy="347104"/>
          </a:xfrm>
          <a:prstGeom prst="rect">
            <a:avLst/>
          </a:prstGeom>
        </p:spPr>
        <p:txBody>
          <a:bodyPr wrap="square">
            <a:spAutoFit/>
          </a:bodyPr>
          <a:lstStyle/>
          <a:p>
            <a:pPr>
              <a:lnSpc>
                <a:spcPts val="2000"/>
              </a:lnSpc>
              <a:spcBef>
                <a:spcPts val="600"/>
              </a:spcBef>
            </a:pPr>
            <a:r>
              <a:rPr lang="ja-JP" altLang="en-US" sz="1600" dirty="0">
                <a:solidFill>
                  <a:srgbClr val="FF6600"/>
                </a:solidFill>
                <a:latin typeface="ヒラギノ角ゴ Pro W3"/>
                <a:ea typeface="ヒラギノ角ゴ Pro W3"/>
                <a:cs typeface="ヒラギノ角ゴ Pro W3"/>
              </a:rPr>
              <a:t>「何党」の「誰」が「政策」に関するどんな「行動」をしたかをまとめた</a:t>
            </a:r>
            <a:r>
              <a:rPr lang="en-US" altLang="ja-JP" sz="1600" dirty="0">
                <a:solidFill>
                  <a:srgbClr val="FF6600"/>
                </a:solidFill>
                <a:latin typeface="ヒラギノ角ゴ Pro W3"/>
                <a:ea typeface="ヒラギノ角ゴ Pro W3"/>
                <a:cs typeface="ヒラギノ角ゴ Pro W3"/>
              </a:rPr>
              <a:t>WEB</a:t>
            </a:r>
            <a:r>
              <a:rPr lang="ja-JP" altLang="en-US" sz="1600" dirty="0">
                <a:solidFill>
                  <a:srgbClr val="FF6600"/>
                </a:solidFill>
                <a:latin typeface="ヒラギノ角ゴ Pro W3"/>
                <a:ea typeface="ヒラギノ角ゴ Pro W3"/>
                <a:cs typeface="ヒラギノ角ゴ Pro W3"/>
              </a:rPr>
              <a:t>サービス。</a:t>
            </a:r>
            <a:endParaRPr lang="en-US" altLang="ja-JP" sz="1600" dirty="0">
              <a:solidFill>
                <a:srgbClr val="FF6600"/>
              </a:solidFill>
              <a:latin typeface="ヒラギノ角ゴ Pro W3"/>
              <a:ea typeface="ヒラギノ角ゴ Pro W3"/>
              <a:cs typeface="ヒラギノ角ゴ Pro W3"/>
            </a:endParaRPr>
          </a:p>
        </p:txBody>
      </p:sp>
      <p:pic>
        <p:nvPicPr>
          <p:cNvPr id="14" name="図 13"/>
          <p:cNvPicPr>
            <a:picLocks noChangeAspect="1"/>
          </p:cNvPicPr>
          <p:nvPr/>
        </p:nvPicPr>
        <p:blipFill>
          <a:blip r:embed="rId2"/>
          <a:stretch>
            <a:fillRect/>
          </a:stretch>
        </p:blipFill>
        <p:spPr>
          <a:xfrm>
            <a:off x="3083841" y="2907514"/>
            <a:ext cx="3299184" cy="2921277"/>
          </a:xfrm>
          <a:prstGeom prst="rect">
            <a:avLst/>
          </a:prstGeom>
        </p:spPr>
      </p:pic>
    </p:spTree>
    <p:extLst>
      <p:ext uri="{BB962C8B-B14F-4D97-AF65-F5344CB8AC3E}">
        <p14:creationId xmlns:p14="http://schemas.microsoft.com/office/powerpoint/2010/main" val="2323367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ターゲット</a:t>
            </a:r>
            <a:endParaRPr kumimoji="1" lang="ja-JP" altLang="en-US" dirty="0"/>
          </a:p>
        </p:txBody>
      </p:sp>
      <p:sp>
        <p:nvSpPr>
          <p:cNvPr id="3" name="スライド番号プレースホルダー 2"/>
          <p:cNvSpPr>
            <a:spLocks noGrp="1"/>
          </p:cNvSpPr>
          <p:nvPr>
            <p:ph type="sldNum" sz="quarter" idx="12"/>
          </p:nvPr>
        </p:nvSpPr>
        <p:spPr/>
        <p:txBody>
          <a:bodyPr/>
          <a:lstStyle/>
          <a:p>
            <a:fld id="{58FAE51C-D966-EA4A-8CC7-95B3E28F6353}" type="slidenum">
              <a:rPr lang="ja-JP" altLang="en-US" smtClean="0"/>
              <a:pPr/>
              <a:t>5</a:t>
            </a:fld>
            <a:endParaRPr lang="ja-JP" altLang="en-US" dirty="0"/>
          </a:p>
        </p:txBody>
      </p:sp>
      <p:sp>
        <p:nvSpPr>
          <p:cNvPr id="4" name="正方形/長方形 3"/>
          <p:cNvSpPr/>
          <p:nvPr/>
        </p:nvSpPr>
        <p:spPr>
          <a:xfrm>
            <a:off x="504189" y="764027"/>
            <a:ext cx="8196181" cy="1944335"/>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t"/>
          <a:lstStyle/>
          <a:p>
            <a:pPr marL="177800" indent="-177800">
              <a:spcBef>
                <a:spcPts val="600"/>
              </a:spcBef>
            </a:pPr>
            <a:r>
              <a:rPr lang="en-US" altLang="ja-JP" sz="2000" dirty="0" smtClean="0">
                <a:solidFill>
                  <a:schemeClr val="accent6">
                    <a:lumMod val="75000"/>
                  </a:schemeClr>
                </a:solidFill>
                <a:latin typeface="ヒラギノ角ゴ Pro W3"/>
                <a:ea typeface="ヒラギノ角ゴ Pro W3"/>
                <a:cs typeface="ヒラギノ角ゴ Pro W3"/>
              </a:rPr>
              <a:t>1.SNS</a:t>
            </a:r>
            <a:r>
              <a:rPr lang="ja-JP" altLang="en-US" sz="2000" dirty="0" smtClean="0">
                <a:solidFill>
                  <a:schemeClr val="accent6">
                    <a:lumMod val="75000"/>
                  </a:schemeClr>
                </a:solidFill>
                <a:latin typeface="ヒラギノ角ゴ Pro W3"/>
                <a:ea typeface="ヒラギノ角ゴ Pro W3"/>
                <a:cs typeface="ヒラギノ角ゴ Pro W3"/>
              </a:rPr>
              <a:t>を活用出来ていない議員</a:t>
            </a:r>
            <a:endParaRPr lang="en-US" altLang="ja-JP" sz="800" dirty="0" smtClean="0">
              <a:solidFill>
                <a:schemeClr val="accent6">
                  <a:lumMod val="75000"/>
                </a:schemeClr>
              </a:solidFill>
              <a:latin typeface="ヒラギノ角ゴ Pro W3"/>
              <a:ea typeface="ヒラギノ角ゴ Pro W3"/>
              <a:cs typeface="ヒラギノ角ゴ Pro W3"/>
            </a:endParaRPr>
          </a:p>
          <a:p>
            <a:pPr marL="285750" indent="-285750">
              <a:lnSpc>
                <a:spcPts val="2000"/>
              </a:lnSpc>
              <a:spcBef>
                <a:spcPts val="600"/>
              </a:spcBef>
              <a:buFont typeface="Arial"/>
              <a:buChar char="•"/>
            </a:pPr>
            <a:r>
              <a:rPr lang="ja-JP" altLang="en-US" sz="1400" dirty="0">
                <a:latin typeface="ヒラギノ角ゴ Pro W3"/>
                <a:ea typeface="ヒラギノ角ゴ Pro W3"/>
                <a:cs typeface="ヒラギノ角ゴ Pro W3"/>
              </a:rPr>
              <a:t>オンライン上で</a:t>
            </a:r>
            <a:r>
              <a:rPr lang="ja-JP" altLang="en-US" sz="1400" dirty="0" smtClean="0">
                <a:latin typeface="ヒラギノ角ゴ Pro W3"/>
                <a:ea typeface="ヒラギノ角ゴ Pro W3"/>
                <a:cs typeface="ヒラギノ角ゴ Pro W3"/>
              </a:rPr>
              <a:t>効果的に活動可能。</a:t>
            </a:r>
            <a:endParaRPr lang="en-US" altLang="ja-JP" sz="1400" dirty="0" smtClean="0">
              <a:latin typeface="ヒラギノ角ゴ Pro W3"/>
              <a:ea typeface="ヒラギノ角ゴ Pro W3"/>
              <a:cs typeface="ヒラギノ角ゴ Pro W3"/>
            </a:endParaRPr>
          </a:p>
          <a:p>
            <a:pPr>
              <a:lnSpc>
                <a:spcPts val="2000"/>
              </a:lnSpc>
              <a:spcBef>
                <a:spcPts val="600"/>
              </a:spcBef>
            </a:pPr>
            <a:endParaRPr lang="en-US" altLang="ja-JP" sz="1400" dirty="0" smtClean="0">
              <a:latin typeface="ヒラギノ角ゴ Pro W3"/>
              <a:ea typeface="ヒラギノ角ゴ Pro W3"/>
              <a:cs typeface="ヒラギノ角ゴ Pro W3"/>
            </a:endParaRPr>
          </a:p>
          <a:p>
            <a:pPr marL="177800" indent="-177800">
              <a:spcBef>
                <a:spcPts val="600"/>
              </a:spcBef>
            </a:pPr>
            <a:r>
              <a:rPr lang="en-US" altLang="ja-JP" sz="2000" dirty="0" smtClean="0">
                <a:solidFill>
                  <a:schemeClr val="accent6">
                    <a:lumMod val="75000"/>
                  </a:schemeClr>
                </a:solidFill>
                <a:latin typeface="ヒラギノ角ゴ Pro W3"/>
                <a:ea typeface="ヒラギノ角ゴ Pro W3"/>
                <a:cs typeface="ヒラギノ角ゴ Pro W3"/>
              </a:rPr>
              <a:t>2.</a:t>
            </a:r>
            <a:r>
              <a:rPr lang="ja-JP" altLang="en-US" sz="2000" dirty="0" smtClean="0">
                <a:solidFill>
                  <a:schemeClr val="accent6">
                    <a:lumMod val="75000"/>
                  </a:schemeClr>
                </a:solidFill>
                <a:latin typeface="ヒラギノ角ゴ Pro W3"/>
                <a:ea typeface="ヒラギノ角ゴ Pro W3"/>
                <a:cs typeface="ヒラギノ角ゴ Pro W3"/>
              </a:rPr>
              <a:t>政治に関心のない若者</a:t>
            </a:r>
            <a:endParaRPr lang="ja-JP" altLang="en-US" sz="800" dirty="0" smtClean="0">
              <a:solidFill>
                <a:schemeClr val="accent6">
                  <a:lumMod val="75000"/>
                </a:schemeClr>
              </a:solidFill>
              <a:latin typeface="ヒラギノ角ゴ Pro W3"/>
              <a:ea typeface="ヒラギノ角ゴ Pro W3"/>
              <a:cs typeface="ヒラギノ角ゴ Pro W3"/>
            </a:endParaRPr>
          </a:p>
          <a:p>
            <a:pPr marL="285750" indent="-285750">
              <a:spcBef>
                <a:spcPts val="600"/>
              </a:spcBef>
              <a:buFont typeface="Arial"/>
              <a:buChar char="•"/>
            </a:pPr>
            <a:r>
              <a:rPr lang="ja-JP" altLang="en-US" sz="1400" dirty="0" smtClean="0">
                <a:latin typeface="ヒラギノ角ゴ Pro W3"/>
                <a:ea typeface="ヒラギノ角ゴ Pro W3"/>
                <a:cs typeface="ヒラギノ角ゴ Pro W3"/>
              </a:rPr>
              <a:t>理解の促進を助け、政治に興味を持たせる。</a:t>
            </a:r>
            <a:endParaRPr kumimoji="1" lang="ja-JP" altLang="en-US" sz="1400" dirty="0">
              <a:latin typeface="ヒラギノ角ゴ Pro W3"/>
              <a:ea typeface="ヒラギノ角ゴ Pro W3"/>
              <a:cs typeface="ヒラギノ角ゴ Pro W3"/>
            </a:endParaRPr>
          </a:p>
        </p:txBody>
      </p:sp>
      <p:pic>
        <p:nvPicPr>
          <p:cNvPr id="5" name="図 4"/>
          <p:cNvPicPr>
            <a:picLocks noChangeAspect="1"/>
          </p:cNvPicPr>
          <p:nvPr/>
        </p:nvPicPr>
        <p:blipFill>
          <a:blip r:embed="rId2"/>
          <a:stretch>
            <a:fillRect/>
          </a:stretch>
        </p:blipFill>
        <p:spPr>
          <a:xfrm>
            <a:off x="7011990" y="4589915"/>
            <a:ext cx="1661981" cy="1034583"/>
          </a:xfrm>
          <a:prstGeom prst="rect">
            <a:avLst/>
          </a:prstGeom>
        </p:spPr>
      </p:pic>
      <p:pic>
        <p:nvPicPr>
          <p:cNvPr id="6" name="図 5"/>
          <p:cNvPicPr>
            <a:picLocks noChangeAspect="1"/>
          </p:cNvPicPr>
          <p:nvPr/>
        </p:nvPicPr>
        <p:blipFill>
          <a:blip r:embed="rId3"/>
          <a:stretch>
            <a:fillRect/>
          </a:stretch>
        </p:blipFill>
        <p:spPr>
          <a:xfrm flipH="1">
            <a:off x="7746812" y="4850489"/>
            <a:ext cx="1200754" cy="1473652"/>
          </a:xfrm>
          <a:prstGeom prst="rect">
            <a:avLst/>
          </a:prstGeom>
        </p:spPr>
      </p:pic>
      <p:pic>
        <p:nvPicPr>
          <p:cNvPr id="7" name="図 6"/>
          <p:cNvPicPr>
            <a:picLocks noChangeAspect="1"/>
          </p:cNvPicPr>
          <p:nvPr/>
        </p:nvPicPr>
        <p:blipFill rotWithShape="1">
          <a:blip r:embed="rId4"/>
          <a:srcRect b="10751"/>
          <a:stretch/>
        </p:blipFill>
        <p:spPr>
          <a:xfrm>
            <a:off x="1135240" y="2897811"/>
            <a:ext cx="1448026" cy="968016"/>
          </a:xfrm>
          <a:prstGeom prst="rect">
            <a:avLst/>
          </a:prstGeom>
        </p:spPr>
      </p:pic>
      <p:sp>
        <p:nvSpPr>
          <p:cNvPr id="8" name="テキスト ボックス 7"/>
          <p:cNvSpPr txBox="1"/>
          <p:nvPr/>
        </p:nvSpPr>
        <p:spPr>
          <a:xfrm>
            <a:off x="2583266" y="4691743"/>
            <a:ext cx="2019014" cy="338554"/>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kumimoji="1" lang="en-US" altLang="ja-JP" sz="1600" dirty="0" smtClean="0">
                <a:latin typeface="ヒラギノ角ゴ Pro W3"/>
                <a:ea typeface="ヒラギノ角ゴ Pro W3"/>
                <a:cs typeface="ヒラギノ角ゴ Pro W3"/>
              </a:rPr>
              <a:t>【</a:t>
            </a:r>
            <a:r>
              <a:rPr kumimoji="1" lang="ja-JP" altLang="en-US" sz="1600" dirty="0" smtClean="0">
                <a:latin typeface="ヒラギノ角ゴ Pro W3"/>
                <a:ea typeface="ヒラギノ角ゴ Pro W3"/>
                <a:cs typeface="ヒラギノ角ゴ Pro W3"/>
              </a:rPr>
              <a:t>ユーザーの</a:t>
            </a:r>
            <a:r>
              <a:rPr lang="ja-JP" altLang="en-US" sz="1600" dirty="0" smtClean="0">
                <a:latin typeface="ヒラギノ角ゴ Pro W3"/>
                <a:ea typeface="ヒラギノ角ゴ Pro W3"/>
                <a:cs typeface="ヒラギノ角ゴ Pro W3"/>
              </a:rPr>
              <a:t>思い</a:t>
            </a:r>
            <a:r>
              <a:rPr kumimoji="1" lang="en-US" altLang="ja-JP" sz="1600" dirty="0" smtClean="0">
                <a:latin typeface="ヒラギノ角ゴ Pro W3"/>
                <a:ea typeface="ヒラギノ角ゴ Pro W3"/>
                <a:cs typeface="ヒラギノ角ゴ Pro W3"/>
              </a:rPr>
              <a:t>】</a:t>
            </a:r>
            <a:endParaRPr kumimoji="1" lang="ja-JP" altLang="en-US" sz="1600" dirty="0" smtClean="0">
              <a:latin typeface="ヒラギノ角ゴ Pro W3"/>
              <a:ea typeface="ヒラギノ角ゴ Pro W3"/>
              <a:cs typeface="ヒラギノ角ゴ Pro W3"/>
            </a:endParaRPr>
          </a:p>
        </p:txBody>
      </p:sp>
      <p:sp>
        <p:nvSpPr>
          <p:cNvPr id="9" name="テキスト ボックス 8"/>
          <p:cNvSpPr txBox="1"/>
          <p:nvPr/>
        </p:nvSpPr>
        <p:spPr>
          <a:xfrm>
            <a:off x="2583266" y="5066218"/>
            <a:ext cx="4480714" cy="921791"/>
          </a:xfrm>
          <a:prstGeom prst="rect">
            <a:avLst/>
          </a:prstGeom>
          <a:noFill/>
        </p:spPr>
        <p:txBody>
          <a:bodyPr wrap="none" rtlCol="0">
            <a:spAutoFit/>
          </a:bodyPr>
          <a:lstStyle/>
          <a:p>
            <a:pPr marL="285750" indent="-285750">
              <a:lnSpc>
                <a:spcPct val="130000"/>
              </a:lnSpc>
              <a:buFont typeface="Arial"/>
              <a:buChar char="•"/>
            </a:pPr>
            <a:r>
              <a:rPr kumimoji="1" lang="ja-JP" altLang="en-US" sz="1400" dirty="0" smtClean="0">
                <a:latin typeface="ヒラギノ角ゴ Pro W3"/>
                <a:ea typeface="ヒラギノ角ゴ Pro W3"/>
                <a:cs typeface="ヒラギノ角ゴ Pro W3"/>
              </a:rPr>
              <a:t>政党と政策が複雑で理解出来ない。</a:t>
            </a:r>
            <a:endParaRPr kumimoji="1" lang="en-US" altLang="ja-JP" sz="1400" dirty="0" smtClean="0">
              <a:latin typeface="ヒラギノ角ゴ Pro W3"/>
              <a:ea typeface="ヒラギノ角ゴ Pro W3"/>
              <a:cs typeface="ヒラギノ角ゴ Pro W3"/>
            </a:endParaRPr>
          </a:p>
          <a:p>
            <a:pPr marL="285750" indent="-285750">
              <a:lnSpc>
                <a:spcPct val="130000"/>
              </a:lnSpc>
              <a:buFont typeface="Arial"/>
              <a:buChar char="•"/>
            </a:pPr>
            <a:r>
              <a:rPr lang="ja-JP" altLang="en-US" sz="1400" dirty="0" smtClean="0">
                <a:latin typeface="ヒラギノ角ゴ Pro W3"/>
                <a:ea typeface="ヒラギノ角ゴ Pro W3"/>
                <a:cs typeface="ヒラギノ角ゴ Pro W3"/>
              </a:rPr>
              <a:t>誰がどのような活動をしているか知る手段がない。</a:t>
            </a:r>
            <a:endParaRPr lang="en-US" altLang="ja-JP" sz="1400" dirty="0" smtClean="0">
              <a:latin typeface="ヒラギノ角ゴ Pro W3"/>
              <a:ea typeface="ヒラギノ角ゴ Pro W3"/>
              <a:cs typeface="ヒラギノ角ゴ Pro W3"/>
            </a:endParaRPr>
          </a:p>
          <a:p>
            <a:pPr marL="285750" indent="-285750">
              <a:lnSpc>
                <a:spcPct val="130000"/>
              </a:lnSpc>
              <a:buFont typeface="Arial"/>
              <a:buChar char="•"/>
            </a:pPr>
            <a:r>
              <a:rPr kumimoji="1" lang="ja-JP" altLang="en-US" sz="1400" dirty="0" smtClean="0">
                <a:latin typeface="ヒラギノ角ゴ Pro W3"/>
                <a:ea typeface="ヒラギノ角ゴ Pro W3"/>
                <a:cs typeface="ヒラギノ角ゴ Pro W3"/>
              </a:rPr>
              <a:t>議員の生の意見を聞く機会が少ない。</a:t>
            </a:r>
          </a:p>
        </p:txBody>
      </p:sp>
      <p:sp>
        <p:nvSpPr>
          <p:cNvPr id="10" name="テキスト ボックス 9"/>
          <p:cNvSpPr txBox="1"/>
          <p:nvPr/>
        </p:nvSpPr>
        <p:spPr>
          <a:xfrm>
            <a:off x="2583266" y="2940852"/>
            <a:ext cx="1620957" cy="338554"/>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kumimoji="1" lang="en-US" altLang="ja-JP" sz="1600" dirty="0" smtClean="0">
                <a:latin typeface="ヒラギノ角ゴ Pro W3"/>
                <a:ea typeface="ヒラギノ角ゴ Pro W3"/>
                <a:cs typeface="ヒラギノ角ゴ Pro W3"/>
              </a:rPr>
              <a:t>【</a:t>
            </a:r>
            <a:r>
              <a:rPr lang="ja-JP" altLang="en-US" sz="1600" dirty="0" smtClean="0">
                <a:latin typeface="ヒラギノ角ゴ Pro W3"/>
                <a:ea typeface="ヒラギノ角ゴ Pro W3"/>
                <a:cs typeface="ヒラギノ角ゴ Pro W3"/>
              </a:rPr>
              <a:t>議員の思い</a:t>
            </a:r>
            <a:r>
              <a:rPr kumimoji="1" lang="en-US" altLang="ja-JP" sz="1600" dirty="0" smtClean="0">
                <a:latin typeface="ヒラギノ角ゴ Pro W3"/>
                <a:ea typeface="ヒラギノ角ゴ Pro W3"/>
                <a:cs typeface="ヒラギノ角ゴ Pro W3"/>
              </a:rPr>
              <a:t>】</a:t>
            </a:r>
            <a:endParaRPr kumimoji="1" lang="ja-JP" altLang="en-US" sz="1600" dirty="0" smtClean="0">
              <a:latin typeface="ヒラギノ角ゴ Pro W3"/>
              <a:ea typeface="ヒラギノ角ゴ Pro W3"/>
              <a:cs typeface="ヒラギノ角ゴ Pro W3"/>
            </a:endParaRPr>
          </a:p>
        </p:txBody>
      </p:sp>
      <p:sp>
        <p:nvSpPr>
          <p:cNvPr id="11" name="テキスト ボックス 10"/>
          <p:cNvSpPr txBox="1"/>
          <p:nvPr/>
        </p:nvSpPr>
        <p:spPr>
          <a:xfrm>
            <a:off x="2583266" y="3310068"/>
            <a:ext cx="4480714" cy="1201867"/>
          </a:xfrm>
          <a:prstGeom prst="rect">
            <a:avLst/>
          </a:prstGeom>
          <a:noFill/>
        </p:spPr>
        <p:txBody>
          <a:bodyPr wrap="square" rtlCol="0">
            <a:spAutoFit/>
          </a:bodyPr>
          <a:lstStyle/>
          <a:p>
            <a:pPr marL="285750" indent="-285750">
              <a:lnSpc>
                <a:spcPct val="130000"/>
              </a:lnSpc>
              <a:buFont typeface="Arial"/>
              <a:buChar char="•"/>
            </a:pPr>
            <a:r>
              <a:rPr kumimoji="1" lang="en-US" altLang="ja-JP" sz="1400" dirty="0" smtClean="0">
                <a:latin typeface="ヒラギノ角ゴ Pro W3"/>
                <a:ea typeface="ヒラギノ角ゴ Pro W3"/>
                <a:cs typeface="ヒラギノ角ゴ Pro W3"/>
              </a:rPr>
              <a:t>SNS</a:t>
            </a:r>
            <a:r>
              <a:rPr kumimoji="1" lang="ja-JP" altLang="en-US" sz="1400" dirty="0" smtClean="0">
                <a:latin typeface="ヒラギノ角ゴ Pro W3"/>
                <a:ea typeface="ヒラギノ角ゴ Pro W3"/>
                <a:cs typeface="ヒラギノ角ゴ Pro W3"/>
              </a:rPr>
              <a:t>の活用が出来ない。</a:t>
            </a:r>
            <a:endParaRPr kumimoji="1" lang="en-US" altLang="ja-JP" sz="1400" dirty="0" smtClean="0">
              <a:latin typeface="ヒラギノ角ゴ Pro W3"/>
              <a:ea typeface="ヒラギノ角ゴ Pro W3"/>
              <a:cs typeface="ヒラギノ角ゴ Pro W3"/>
            </a:endParaRPr>
          </a:p>
          <a:p>
            <a:pPr marL="285750" indent="-285750">
              <a:lnSpc>
                <a:spcPct val="130000"/>
              </a:lnSpc>
              <a:buFont typeface="Arial"/>
              <a:buChar char="•"/>
            </a:pPr>
            <a:r>
              <a:rPr lang="ja-JP" altLang="en-US" sz="1400" dirty="0" smtClean="0">
                <a:latin typeface="ヒラギノ角ゴ Pro W3"/>
                <a:ea typeface="ヒラギノ角ゴ Pro W3"/>
                <a:cs typeface="ヒラギノ角ゴ Pro W3"/>
              </a:rPr>
              <a:t>プライベート、政策に関すること、講演などの告知、複数の情報を一つの媒体で発信しているため、ユーザーが理解しずらい。</a:t>
            </a:r>
            <a:endParaRPr lang="en-US" altLang="ja-JP" sz="1400" dirty="0" smtClean="0">
              <a:latin typeface="ヒラギノ角ゴ Pro W3"/>
              <a:ea typeface="ヒラギノ角ゴ Pro W3"/>
              <a:cs typeface="ヒラギノ角ゴ Pro W3"/>
            </a:endParaRPr>
          </a:p>
        </p:txBody>
      </p:sp>
      <p:pic>
        <p:nvPicPr>
          <p:cNvPr id="12" name="図 11"/>
          <p:cNvPicPr>
            <a:picLocks noChangeAspect="1"/>
          </p:cNvPicPr>
          <p:nvPr/>
        </p:nvPicPr>
        <p:blipFill>
          <a:blip r:embed="rId5"/>
          <a:stretch>
            <a:fillRect/>
          </a:stretch>
        </p:blipFill>
        <p:spPr>
          <a:xfrm>
            <a:off x="558647" y="3072565"/>
            <a:ext cx="1153186" cy="1517350"/>
          </a:xfrm>
          <a:prstGeom prst="rect">
            <a:avLst/>
          </a:prstGeom>
        </p:spPr>
      </p:pic>
    </p:spTree>
    <p:extLst>
      <p:ext uri="{BB962C8B-B14F-4D97-AF65-F5344CB8AC3E}">
        <p14:creationId xmlns:p14="http://schemas.microsoft.com/office/powerpoint/2010/main" val="224727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利用の流れ</a:t>
            </a:r>
            <a:endParaRPr kumimoji="1" lang="ja-JP" altLang="en-US" dirty="0"/>
          </a:p>
        </p:txBody>
      </p:sp>
      <p:sp>
        <p:nvSpPr>
          <p:cNvPr id="3" name="スライド番号プレースホルダー 2"/>
          <p:cNvSpPr>
            <a:spLocks noGrp="1"/>
          </p:cNvSpPr>
          <p:nvPr>
            <p:ph type="sldNum" sz="quarter" idx="12"/>
          </p:nvPr>
        </p:nvSpPr>
        <p:spPr/>
        <p:txBody>
          <a:bodyPr/>
          <a:lstStyle/>
          <a:p>
            <a:fld id="{58FAE51C-D966-EA4A-8CC7-95B3E28F6353}" type="slidenum">
              <a:rPr lang="ja-JP" altLang="en-US" smtClean="0"/>
              <a:pPr/>
              <a:t>6</a:t>
            </a:fld>
            <a:endParaRPr lang="ja-JP" altLang="en-US" dirty="0"/>
          </a:p>
        </p:txBody>
      </p:sp>
      <p:sp>
        <p:nvSpPr>
          <p:cNvPr id="6" name="テキスト ボックス 5"/>
          <p:cNvSpPr txBox="1"/>
          <p:nvPr/>
        </p:nvSpPr>
        <p:spPr>
          <a:xfrm>
            <a:off x="256170" y="754256"/>
            <a:ext cx="8690232" cy="369332"/>
          </a:xfrm>
          <a:prstGeom prst="rect">
            <a:avLst/>
          </a:prstGeom>
          <a:noFill/>
        </p:spPr>
        <p:txBody>
          <a:bodyPr wrap="square" rtlCol="0">
            <a:spAutoFit/>
          </a:bodyPr>
          <a:lstStyle/>
          <a:p>
            <a:pPr>
              <a:spcBef>
                <a:spcPts val="600"/>
              </a:spcBef>
            </a:pPr>
            <a:r>
              <a:rPr lang="en-US" altLang="ja-JP" dirty="0" smtClean="0">
                <a:solidFill>
                  <a:schemeClr val="accent6">
                    <a:lumMod val="75000"/>
                  </a:schemeClr>
                </a:solidFill>
                <a:latin typeface="ヒラギノ角ゴ Pro W3"/>
                <a:ea typeface="ヒラギノ角ゴ Pro W3"/>
                <a:cs typeface="ヒラギノ角ゴ Pro W3"/>
              </a:rPr>
              <a:t>■</a:t>
            </a:r>
            <a:r>
              <a:rPr lang="ja-JP" altLang="en-US" dirty="0" smtClean="0">
                <a:solidFill>
                  <a:schemeClr val="accent6">
                    <a:lumMod val="75000"/>
                  </a:schemeClr>
                </a:solidFill>
                <a:latin typeface="ヒラギノ角ゴ Pro W3"/>
                <a:ea typeface="ヒラギノ角ゴ Pro W3"/>
                <a:cs typeface="ヒラギノ角ゴ Pro W3"/>
              </a:rPr>
              <a:t>議員側の利用フロー</a:t>
            </a:r>
            <a:endParaRPr lang="ja-JP" altLang="en-US" dirty="0">
              <a:solidFill>
                <a:schemeClr val="accent6">
                  <a:lumMod val="75000"/>
                </a:schemeClr>
              </a:solidFill>
              <a:latin typeface="ヒラギノ角ゴ Pro W3"/>
              <a:ea typeface="ヒラギノ角ゴ Pro W3"/>
              <a:cs typeface="ヒラギノ角ゴ Pro W3"/>
            </a:endParaRPr>
          </a:p>
        </p:txBody>
      </p:sp>
      <p:sp>
        <p:nvSpPr>
          <p:cNvPr id="7" name="右矢印 6"/>
          <p:cNvSpPr/>
          <p:nvPr/>
        </p:nvSpPr>
        <p:spPr>
          <a:xfrm>
            <a:off x="339782" y="2708362"/>
            <a:ext cx="8438777" cy="891780"/>
          </a:xfrm>
          <a:prstGeom prst="rightArrow">
            <a:avLst/>
          </a:prstGeom>
          <a:gradFill flip="none" rotWithShape="1">
            <a:gsLst>
              <a:gs pos="0">
                <a:srgbClr val="FF6600"/>
              </a:gs>
              <a:gs pos="100000">
                <a:srgbClr val="F79646">
                  <a:lumMod val="40000"/>
                  <a:lumOff val="60000"/>
                </a:srgbClr>
              </a:gs>
            </a:gsLst>
            <a:path path="circle">
              <a:fillToRect l="100000" b="100000"/>
            </a:path>
            <a:tileRect t="-100000" r="-100000"/>
          </a:gra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ヒラギノ角ゴ Pro W3"/>
              <a:ea typeface="ヒラギノ角ゴ Pro W3"/>
              <a:cs typeface="ヒラギノ角ゴ Pro W3"/>
            </a:endParaRPr>
          </a:p>
        </p:txBody>
      </p:sp>
      <p:sp>
        <p:nvSpPr>
          <p:cNvPr id="8" name="正方形/長方形 7"/>
          <p:cNvSpPr/>
          <p:nvPr/>
        </p:nvSpPr>
        <p:spPr>
          <a:xfrm>
            <a:off x="3290867" y="1373116"/>
            <a:ext cx="2890359" cy="1481944"/>
          </a:xfrm>
          <a:prstGeom prst="rect">
            <a:avLst/>
          </a:prstGeom>
        </p:spPr>
        <p:txBody>
          <a:bodyPr wrap="square">
            <a:spAutoFit/>
          </a:bodyPr>
          <a:lstStyle/>
          <a:p>
            <a:pPr>
              <a:lnSpc>
                <a:spcPct val="130000"/>
              </a:lnSpc>
            </a:pPr>
            <a:r>
              <a:rPr lang="ja-JP" altLang="en-US" sz="1400" dirty="0" smtClean="0">
                <a:latin typeface="ヒラギノ角ゴ Pro W3"/>
                <a:ea typeface="ヒラギノ角ゴ Pro W3"/>
                <a:cs typeface="ヒラギノ角ゴ Pro W3"/>
              </a:rPr>
              <a:t>議員が</a:t>
            </a:r>
            <a:r>
              <a:rPr lang="ja-JP" altLang="en-US" sz="1400" dirty="0">
                <a:latin typeface="ヒラギノ角ゴ Pro W3"/>
                <a:ea typeface="ヒラギノ角ゴ Pro W3"/>
                <a:cs typeface="ヒラギノ角ゴ Pro W3"/>
              </a:rPr>
              <a:t>、政策に付随したアクション</a:t>
            </a:r>
            <a:r>
              <a:rPr lang="ja-JP" altLang="en-US" sz="1400" dirty="0" smtClean="0">
                <a:latin typeface="ヒラギノ角ゴ Pro W3"/>
                <a:ea typeface="ヒラギノ角ゴ Pro W3"/>
                <a:cs typeface="ヒラギノ角ゴ Pro W3"/>
              </a:rPr>
              <a:t>を起こした場合は、特定</a:t>
            </a:r>
            <a:r>
              <a:rPr lang="ja-JP" altLang="en-US" sz="1400" dirty="0">
                <a:latin typeface="ヒラギノ角ゴ Pro W3"/>
                <a:ea typeface="ヒラギノ角ゴ Pro W3"/>
                <a:cs typeface="ヒラギノ角ゴ Pro W3"/>
              </a:rPr>
              <a:t>のハッシュタグを</a:t>
            </a:r>
            <a:r>
              <a:rPr lang="ja-JP" altLang="en-US" sz="1400" dirty="0" smtClean="0">
                <a:latin typeface="ヒラギノ角ゴ Pro W3"/>
                <a:ea typeface="ヒラギノ角ゴ Pro W3"/>
                <a:cs typeface="ヒラギノ角ゴ Pro W3"/>
              </a:rPr>
              <a:t>付け発信</a:t>
            </a:r>
            <a:r>
              <a:rPr lang="ja-JP" altLang="en-US" sz="1400" dirty="0">
                <a:latin typeface="ヒラギノ角ゴ Pro W3"/>
                <a:ea typeface="ヒラギノ角ゴ Pro W3"/>
                <a:cs typeface="ヒラギノ角ゴ Pro W3"/>
              </a:rPr>
              <a:t>。</a:t>
            </a:r>
            <a:r>
              <a:rPr lang="en-US" altLang="ja-JP" sz="1400" dirty="0">
                <a:latin typeface="ヒラギノ角ゴ Pro W3"/>
                <a:ea typeface="ヒラギノ角ゴ Pro W3"/>
                <a:cs typeface="ヒラギノ角ゴ Pro W3"/>
              </a:rPr>
              <a:t/>
            </a:r>
            <a:br>
              <a:rPr lang="en-US" altLang="ja-JP" sz="1400" dirty="0">
                <a:latin typeface="ヒラギノ角ゴ Pro W3"/>
                <a:ea typeface="ヒラギノ角ゴ Pro W3"/>
                <a:cs typeface="ヒラギノ角ゴ Pro W3"/>
              </a:rPr>
            </a:br>
            <a:r>
              <a:rPr lang="en-US" altLang="ja-JP" sz="1400" dirty="0">
                <a:latin typeface="ヒラギノ角ゴ Pro W3"/>
                <a:ea typeface="ヒラギノ角ゴ Pro W3"/>
                <a:cs typeface="ヒラギノ角ゴ Pro W3"/>
              </a:rPr>
              <a:t>➡</a:t>
            </a:r>
            <a:r>
              <a:rPr lang="ja-JP" altLang="en-US" sz="1400" dirty="0">
                <a:latin typeface="ヒラギノ角ゴ Pro W3"/>
                <a:ea typeface="ヒラギノ角ゴ Pro W3"/>
                <a:cs typeface="ヒラギノ角ゴ Pro W3"/>
              </a:rPr>
              <a:t>新サービスに投稿し直す手間はなく</a:t>
            </a:r>
            <a:r>
              <a:rPr lang="ja-JP" altLang="en-US" sz="1400" dirty="0" smtClean="0">
                <a:latin typeface="ヒラギノ角ゴ Pro W3"/>
                <a:ea typeface="ヒラギノ角ゴ Pro W3"/>
                <a:cs typeface="ヒラギノ角ゴ Pro W3"/>
              </a:rPr>
              <a:t>、普段</a:t>
            </a:r>
            <a:r>
              <a:rPr lang="ja-JP" altLang="en-US" sz="1400" dirty="0">
                <a:latin typeface="ヒラギノ角ゴ Pro W3"/>
                <a:ea typeface="ヒラギノ角ゴ Pro W3"/>
                <a:cs typeface="ヒラギノ角ゴ Pro W3"/>
              </a:rPr>
              <a:t>使用する</a:t>
            </a:r>
            <a:r>
              <a:rPr lang="en-US" altLang="ja-JP" sz="1400" dirty="0" err="1">
                <a:latin typeface="ヒラギノ角ゴ Pro W3"/>
                <a:ea typeface="ヒラギノ角ゴ Pro W3"/>
                <a:cs typeface="ヒラギノ角ゴ Pro W3"/>
              </a:rPr>
              <a:t>sns</a:t>
            </a:r>
            <a:r>
              <a:rPr lang="ja-JP" altLang="en-US" sz="1400" dirty="0">
                <a:latin typeface="ヒラギノ角ゴ Pro W3"/>
                <a:ea typeface="ヒラギノ角ゴ Pro W3"/>
                <a:cs typeface="ヒラギノ角ゴ Pro W3"/>
              </a:rPr>
              <a:t>を使用。</a:t>
            </a:r>
            <a:endParaRPr lang="en-US" altLang="ja-JP" sz="1400" dirty="0">
              <a:latin typeface="ヒラギノ角ゴ Pro W3"/>
              <a:ea typeface="ヒラギノ角ゴ Pro W3"/>
              <a:cs typeface="ヒラギノ角ゴ Pro W3"/>
            </a:endParaRPr>
          </a:p>
        </p:txBody>
      </p:sp>
      <p:sp>
        <p:nvSpPr>
          <p:cNvPr id="9" name="正方形/長方形 8"/>
          <p:cNvSpPr/>
          <p:nvPr/>
        </p:nvSpPr>
        <p:spPr>
          <a:xfrm>
            <a:off x="339781" y="1373116"/>
            <a:ext cx="2481105" cy="1201867"/>
          </a:xfrm>
          <a:prstGeom prst="rect">
            <a:avLst/>
          </a:prstGeom>
        </p:spPr>
        <p:txBody>
          <a:bodyPr wrap="square">
            <a:spAutoFit/>
          </a:bodyPr>
          <a:lstStyle/>
          <a:p>
            <a:pPr>
              <a:lnSpc>
                <a:spcPct val="130000"/>
              </a:lnSpc>
            </a:pPr>
            <a:r>
              <a:rPr lang="ja-JP" altLang="en-US" sz="1400" dirty="0">
                <a:latin typeface="ヒラギノ角ゴ Pro W3"/>
                <a:ea typeface="ヒラギノ角ゴ Pro W3"/>
                <a:cs typeface="ヒラギノ角ゴ Pro W3"/>
              </a:rPr>
              <a:t>本</a:t>
            </a:r>
            <a:r>
              <a:rPr lang="ja-JP" altLang="en-US" sz="1400" dirty="0" smtClean="0">
                <a:latin typeface="ヒラギノ角ゴ Pro W3"/>
                <a:ea typeface="ヒラギノ角ゴ Pro W3"/>
                <a:cs typeface="ヒラギノ角ゴ Pro W3"/>
              </a:rPr>
              <a:t>サービスに、議員の各</a:t>
            </a:r>
            <a:r>
              <a:rPr lang="en-US" altLang="ja-JP" sz="1400" dirty="0" smtClean="0">
                <a:latin typeface="ヒラギノ角ゴ Pro W3"/>
                <a:ea typeface="ヒラギノ角ゴ Pro W3"/>
                <a:cs typeface="ヒラギノ角ゴ Pro W3"/>
              </a:rPr>
              <a:t>SNS</a:t>
            </a:r>
            <a:r>
              <a:rPr lang="ja-JP" altLang="en-US" sz="1400" dirty="0" smtClean="0">
                <a:latin typeface="ヒラギノ角ゴ Pro W3"/>
                <a:ea typeface="ヒラギノ角ゴ Pro W3"/>
                <a:cs typeface="ヒラギノ角ゴ Pro W3"/>
              </a:rPr>
              <a:t>アカウントを登録。</a:t>
            </a:r>
            <a:endParaRPr lang="en-US" altLang="ja-JP" sz="1400" dirty="0" smtClean="0">
              <a:latin typeface="ヒラギノ角ゴ Pro W3"/>
              <a:ea typeface="ヒラギノ角ゴ Pro W3"/>
              <a:cs typeface="ヒラギノ角ゴ Pro W3"/>
            </a:endParaRPr>
          </a:p>
          <a:p>
            <a:pPr>
              <a:lnSpc>
                <a:spcPct val="130000"/>
              </a:lnSpc>
            </a:pPr>
            <a:r>
              <a:rPr lang="ja-JP" altLang="en-US" sz="1400" dirty="0" smtClean="0">
                <a:latin typeface="ヒラギノ角ゴ Pro W3"/>
                <a:ea typeface="ヒラギノ角ゴ Pro W3"/>
                <a:cs typeface="ヒラギノ角ゴ Pro W3"/>
              </a:rPr>
              <a:t>（</a:t>
            </a:r>
            <a:r>
              <a:rPr lang="en-US" altLang="ja-JP" sz="1400" dirty="0" smtClean="0">
                <a:latin typeface="ヒラギノ角ゴ Pro W3"/>
                <a:ea typeface="ヒラギノ角ゴ Pro W3"/>
                <a:cs typeface="ヒラギノ角ゴ Pro W3"/>
              </a:rPr>
              <a:t>FB</a:t>
            </a:r>
            <a:r>
              <a:rPr lang="ja-JP" altLang="en-US" sz="1400" dirty="0" smtClean="0">
                <a:latin typeface="ヒラギノ角ゴ Pro W3"/>
                <a:ea typeface="ヒラギノ角ゴ Pro W3"/>
                <a:cs typeface="ヒラギノ角ゴ Pro W3"/>
              </a:rPr>
              <a:t>アカウントはフィードを読み込めるよう認証要）</a:t>
            </a:r>
            <a:endParaRPr lang="en-US" altLang="ja-JP" sz="1400" dirty="0" smtClean="0">
              <a:latin typeface="ヒラギノ角ゴ Pro W3"/>
              <a:ea typeface="ヒラギノ角ゴ Pro W3"/>
              <a:cs typeface="ヒラギノ角ゴ Pro W3"/>
            </a:endParaRPr>
          </a:p>
        </p:txBody>
      </p:sp>
      <p:sp>
        <p:nvSpPr>
          <p:cNvPr id="10" name="正方形/長方形 9"/>
          <p:cNvSpPr/>
          <p:nvPr/>
        </p:nvSpPr>
        <p:spPr>
          <a:xfrm>
            <a:off x="6574973" y="1373116"/>
            <a:ext cx="2203586" cy="1201867"/>
          </a:xfrm>
          <a:prstGeom prst="rect">
            <a:avLst/>
          </a:prstGeom>
        </p:spPr>
        <p:txBody>
          <a:bodyPr wrap="square">
            <a:spAutoFit/>
          </a:bodyPr>
          <a:lstStyle/>
          <a:p>
            <a:pPr>
              <a:lnSpc>
                <a:spcPct val="130000"/>
              </a:lnSpc>
            </a:pPr>
            <a:r>
              <a:rPr lang="ja-JP" altLang="en-US" sz="1400" dirty="0" smtClean="0">
                <a:latin typeface="ヒラギノ角ゴ Pro W3"/>
                <a:ea typeface="ヒラギノ角ゴ Pro W3"/>
                <a:cs typeface="ヒラギノ角ゴ Pro W3"/>
              </a:rPr>
              <a:t>本サービスに自動反映。</a:t>
            </a:r>
            <a:endParaRPr lang="en-US" altLang="ja-JP" sz="1400" dirty="0" smtClean="0">
              <a:latin typeface="ヒラギノ角ゴ Pro W3"/>
              <a:ea typeface="ヒラギノ角ゴ Pro W3"/>
              <a:cs typeface="ヒラギノ角ゴ Pro W3"/>
            </a:endParaRPr>
          </a:p>
          <a:p>
            <a:pPr>
              <a:lnSpc>
                <a:spcPct val="130000"/>
              </a:lnSpc>
            </a:pPr>
            <a:r>
              <a:rPr lang="ja-JP" altLang="en-US" sz="1400" dirty="0" smtClean="0">
                <a:latin typeface="ヒラギノ角ゴ Pro W3"/>
                <a:ea typeface="ヒラギノ角ゴ Pro W3"/>
                <a:cs typeface="ヒラギノ角ゴ Pro W3"/>
              </a:rPr>
              <a:t>氏名で絞り込み表示をさせると、政策に関する行動履歴が出来上がる。</a:t>
            </a:r>
            <a:endParaRPr lang="en-US" altLang="ja-JP" sz="1400" dirty="0">
              <a:latin typeface="ヒラギノ角ゴ Pro W3"/>
              <a:ea typeface="ヒラギノ角ゴ Pro W3"/>
              <a:cs typeface="ヒラギノ角ゴ Pro W3"/>
            </a:endParaRPr>
          </a:p>
        </p:txBody>
      </p:sp>
      <p:sp>
        <p:nvSpPr>
          <p:cNvPr id="11" name="テキスト ボックス 10"/>
          <p:cNvSpPr txBox="1"/>
          <p:nvPr/>
        </p:nvSpPr>
        <p:spPr>
          <a:xfrm>
            <a:off x="339782" y="3672347"/>
            <a:ext cx="2203586" cy="1169551"/>
          </a:xfrm>
          <a:prstGeom prst="rect">
            <a:avLst/>
          </a:prstGeom>
          <a:solidFill>
            <a:sysClr val="window" lastClr="FFFFFF"/>
          </a:solidFill>
          <a:ln w="6350" cap="flat" cmpd="sng" algn="ctr">
            <a:solidFill>
              <a:srgbClr val="F79646"/>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smtClean="0">
                <a:ln>
                  <a:noFill/>
                </a:ln>
                <a:solidFill>
                  <a:sysClr val="windowText" lastClr="000000"/>
                </a:solidFill>
                <a:effectLst/>
                <a:uLnTx/>
                <a:uFillTx/>
                <a:latin typeface="ヒラギノ角ゴ Pro W3"/>
                <a:ea typeface="ヒラギノ角ゴ Pro W3"/>
                <a:cs typeface="ヒラギノ角ゴ Pro W3"/>
              </a:rPr>
              <a:t>××</a:t>
            </a:r>
            <a:r>
              <a:rPr kumimoji="0" lang="ja-JP" altLang="en-US" sz="1400" b="0" i="0" u="none" strike="noStrike" kern="0" cap="none" spc="0" normalizeH="0" baseline="0" noProof="0" dirty="0" smtClean="0">
                <a:ln>
                  <a:noFill/>
                </a:ln>
                <a:solidFill>
                  <a:sysClr val="windowText" lastClr="000000"/>
                </a:solidFill>
                <a:effectLst/>
                <a:uLnTx/>
                <a:uFillTx/>
                <a:latin typeface="ヒラギノ角ゴ Pro W3"/>
                <a:ea typeface="ヒラギノ角ゴ Pro W3"/>
                <a:cs typeface="ヒラギノ角ゴ Pro W3"/>
              </a:rPr>
              <a:t>党</a:t>
            </a:r>
            <a:endParaRPr kumimoji="0" lang="en-US" altLang="ja-JP" sz="1400" b="0" i="0" u="none" strike="noStrike" kern="0" cap="none" spc="0" normalizeH="0" baseline="0" noProof="0" dirty="0" smtClean="0">
              <a:ln>
                <a:noFill/>
              </a:ln>
              <a:solidFill>
                <a:sysClr val="windowText" lastClr="000000"/>
              </a:solidFill>
              <a:effectLst/>
              <a:uLnTx/>
              <a:uFillTx/>
              <a:latin typeface="ヒラギノ角ゴ Pro W3"/>
              <a:ea typeface="ヒラギノ角ゴ Pro W3"/>
              <a:cs typeface="ヒラギノ角ゴ Pro W3"/>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kern="0" dirty="0" smtClean="0">
                <a:solidFill>
                  <a:sysClr val="windowText" lastClr="000000"/>
                </a:solidFill>
                <a:latin typeface="ヒラギノ角ゴ Pro W3"/>
                <a:ea typeface="ヒラギノ角ゴ Pro W3"/>
                <a:cs typeface="ヒラギノ角ゴ Pro W3"/>
              </a:rPr>
              <a:t>山田太郎</a:t>
            </a:r>
            <a:endParaRPr kumimoji="0" lang="en-US" altLang="ja-JP" sz="1400" kern="0" dirty="0" smtClean="0">
              <a:solidFill>
                <a:sysClr val="windowText" lastClr="000000"/>
              </a:solidFill>
              <a:latin typeface="ヒラギノ角ゴ Pro W3"/>
              <a:ea typeface="ヒラギノ角ゴ Pro W3"/>
              <a:cs typeface="ヒラギノ角ゴ Pro W3"/>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400" kern="0" dirty="0">
              <a:solidFill>
                <a:sysClr val="windowText" lastClr="000000"/>
              </a:solidFill>
              <a:latin typeface="ヒラギノ角ゴ Pro W3"/>
              <a:ea typeface="ヒラギノ角ゴ Pro W3"/>
              <a:cs typeface="ヒラギノ角ゴ Pro W3"/>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400" kern="0" dirty="0" smtClean="0">
                <a:solidFill>
                  <a:sysClr val="windowText" lastClr="000000"/>
                </a:solidFill>
                <a:latin typeface="ヒラギノ角ゴ Pro W3"/>
                <a:ea typeface="ヒラギノ角ゴ Pro W3"/>
                <a:cs typeface="ヒラギノ角ゴ Pro W3"/>
              </a:rPr>
              <a:t>TW</a:t>
            </a:r>
            <a:r>
              <a:rPr kumimoji="0" lang="ja-JP" altLang="en-US" sz="1400" kern="0" dirty="0" smtClean="0">
                <a:solidFill>
                  <a:sysClr val="windowText" lastClr="000000"/>
                </a:solidFill>
                <a:latin typeface="ヒラギノ角ゴ Pro W3"/>
                <a:ea typeface="ヒラギノ角ゴ Pro W3"/>
                <a:cs typeface="ヒラギノ角ゴ Pro W3"/>
              </a:rPr>
              <a:t>アカウント</a:t>
            </a:r>
            <a:endParaRPr kumimoji="0" lang="en-US" altLang="ja-JP" sz="1400" kern="0" dirty="0" smtClean="0">
              <a:solidFill>
                <a:sysClr val="windowText" lastClr="000000"/>
              </a:solidFill>
              <a:latin typeface="ヒラギノ角ゴ Pro W3"/>
              <a:ea typeface="ヒラギノ角ゴ Pro W3"/>
              <a:cs typeface="ヒラギノ角ゴ Pro W3"/>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400" kern="0" dirty="0" smtClean="0">
                <a:solidFill>
                  <a:sysClr val="windowText" lastClr="000000"/>
                </a:solidFill>
                <a:latin typeface="ヒラギノ角ゴ Pro W3"/>
                <a:ea typeface="ヒラギノ角ゴ Pro W3"/>
                <a:cs typeface="ヒラギノ角ゴ Pro W3"/>
              </a:rPr>
              <a:t>FW</a:t>
            </a:r>
            <a:r>
              <a:rPr kumimoji="0" lang="ja-JP" altLang="en-US" sz="1400" kern="0" dirty="0" smtClean="0">
                <a:solidFill>
                  <a:sysClr val="windowText" lastClr="000000"/>
                </a:solidFill>
                <a:latin typeface="ヒラギノ角ゴ Pro W3"/>
                <a:ea typeface="ヒラギノ角ゴ Pro W3"/>
                <a:cs typeface="ヒラギノ角ゴ Pro W3"/>
              </a:rPr>
              <a:t>アカウント</a:t>
            </a:r>
            <a:endParaRPr kumimoji="0" lang="en-US" altLang="ja-JP" sz="1400" kern="0" dirty="0" smtClean="0">
              <a:solidFill>
                <a:sysClr val="windowText" lastClr="000000"/>
              </a:solidFill>
              <a:latin typeface="ヒラギノ角ゴ Pro W3"/>
              <a:ea typeface="ヒラギノ角ゴ Pro W3"/>
              <a:cs typeface="ヒラギノ角ゴ Pro W3"/>
            </a:endParaRPr>
          </a:p>
        </p:txBody>
      </p:sp>
      <p:pic>
        <p:nvPicPr>
          <p:cNvPr id="13" name="図 12"/>
          <p:cNvPicPr>
            <a:picLocks noChangeAspect="1"/>
          </p:cNvPicPr>
          <p:nvPr/>
        </p:nvPicPr>
        <p:blipFill rotWithShape="1">
          <a:blip r:embed="rId2"/>
          <a:srcRect b="10751"/>
          <a:stretch/>
        </p:blipFill>
        <p:spPr>
          <a:xfrm>
            <a:off x="4120168" y="3844484"/>
            <a:ext cx="1448026" cy="968016"/>
          </a:xfrm>
          <a:prstGeom prst="rect">
            <a:avLst/>
          </a:prstGeom>
        </p:spPr>
      </p:pic>
      <p:pic>
        <p:nvPicPr>
          <p:cNvPr id="14" name="図 13"/>
          <p:cNvPicPr>
            <a:picLocks noChangeAspect="1"/>
          </p:cNvPicPr>
          <p:nvPr/>
        </p:nvPicPr>
        <p:blipFill>
          <a:blip r:embed="rId3"/>
          <a:stretch>
            <a:fillRect/>
          </a:stretch>
        </p:blipFill>
        <p:spPr>
          <a:xfrm>
            <a:off x="3276600" y="3995084"/>
            <a:ext cx="1083503" cy="2124515"/>
          </a:xfrm>
          <a:prstGeom prst="rect">
            <a:avLst/>
          </a:prstGeom>
        </p:spPr>
      </p:pic>
      <p:sp>
        <p:nvSpPr>
          <p:cNvPr id="15" name="テキスト ボックス 14"/>
          <p:cNvSpPr txBox="1"/>
          <p:nvPr/>
        </p:nvSpPr>
        <p:spPr>
          <a:xfrm>
            <a:off x="4120168" y="4840409"/>
            <a:ext cx="1959660" cy="738664"/>
          </a:xfrm>
          <a:prstGeom prst="rect">
            <a:avLst/>
          </a:prstGeom>
          <a:solidFill>
            <a:sysClr val="window" lastClr="FFFFFF"/>
          </a:solidFill>
          <a:ln w="6350" cap="flat" cmpd="sng" algn="ctr">
            <a:solidFill>
              <a:srgbClr val="F79646"/>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kern="0" dirty="0" smtClean="0">
                <a:solidFill>
                  <a:sysClr val="windowText" lastClr="000000"/>
                </a:solidFill>
                <a:latin typeface="ヒラギノ角ゴ Pro W3"/>
                <a:ea typeface="ヒラギノ角ゴ Pro W3"/>
                <a:cs typeface="ヒラギノ角ゴ Pro W3"/>
              </a:rPr>
              <a:t>子育て支援のために</a:t>
            </a:r>
            <a:r>
              <a:rPr kumimoji="0" lang="en-US" altLang="ja-JP" sz="1400" kern="0" dirty="0" smtClean="0">
                <a:solidFill>
                  <a:sysClr val="windowText" lastClr="000000"/>
                </a:solidFill>
                <a:latin typeface="ヒラギノ角ゴ Pro W3"/>
                <a:ea typeface="ヒラギノ角ゴ Pro W3"/>
                <a:cs typeface="ヒラギノ角ゴ Pro W3"/>
              </a:rPr>
              <a:t>〜〜〜</a:t>
            </a:r>
            <a:endParaRPr kumimoji="0" lang="en-US" altLang="ja-JP" sz="1400" b="0" i="0" u="none" strike="noStrike" kern="0" cap="none" spc="0" normalizeH="0" baseline="0" noProof="0" dirty="0">
              <a:ln>
                <a:noFill/>
              </a:ln>
              <a:solidFill>
                <a:sysClr val="windowText" lastClr="000000"/>
              </a:solidFill>
              <a:effectLst/>
              <a:uLnTx/>
              <a:uFillTx/>
              <a:latin typeface="ヒラギノ角ゴ Pro W3"/>
              <a:ea typeface="ヒラギノ角ゴ Pro W3"/>
              <a:cs typeface="ヒラギノ角ゴ Pro W3"/>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400" kern="0" dirty="0" smtClean="0">
                <a:solidFill>
                  <a:sysClr val="windowText" lastClr="000000"/>
                </a:solidFill>
                <a:latin typeface="ヒラギノ角ゴ Pro W3"/>
                <a:ea typeface="ヒラギノ角ゴ Pro W3"/>
                <a:cs typeface="ヒラギノ角ゴ Pro W3"/>
              </a:rPr>
              <a:t>#</a:t>
            </a:r>
            <a:r>
              <a:rPr kumimoji="0" lang="en-US" altLang="ja-JP" sz="1400" kern="0" dirty="0" err="1" smtClean="0">
                <a:solidFill>
                  <a:sysClr val="windowText" lastClr="000000"/>
                </a:solidFill>
                <a:latin typeface="ヒラギノ角ゴ Pro W3"/>
                <a:ea typeface="ヒラギノ角ゴ Pro W3"/>
                <a:cs typeface="ヒラギノ角ゴ Pro W3"/>
              </a:rPr>
              <a:t>sukusuku</a:t>
            </a:r>
            <a:endParaRPr kumimoji="0" lang="en-US" altLang="ja-JP" sz="1400" kern="0" dirty="0">
              <a:solidFill>
                <a:sysClr val="windowText" lastClr="000000"/>
              </a:solidFill>
              <a:latin typeface="ヒラギノ角ゴ Pro W3"/>
              <a:ea typeface="ヒラギノ角ゴ Pro W3"/>
              <a:cs typeface="ヒラギノ角ゴ Pro W3"/>
            </a:endParaRPr>
          </a:p>
        </p:txBody>
      </p:sp>
      <p:sp>
        <p:nvSpPr>
          <p:cNvPr id="17" name="テキスト ボックス 16"/>
          <p:cNvSpPr txBox="1"/>
          <p:nvPr/>
        </p:nvSpPr>
        <p:spPr>
          <a:xfrm>
            <a:off x="6574973" y="3824747"/>
            <a:ext cx="2203586" cy="2462213"/>
          </a:xfrm>
          <a:prstGeom prst="rect">
            <a:avLst/>
          </a:prstGeom>
          <a:solidFill>
            <a:sysClr val="window" lastClr="FFFFFF"/>
          </a:solidFill>
          <a:ln w="6350" cap="flat" cmpd="sng" algn="ctr">
            <a:solidFill>
              <a:srgbClr val="F79646"/>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smtClean="0">
                <a:ln>
                  <a:noFill/>
                </a:ln>
                <a:solidFill>
                  <a:sysClr val="windowText" lastClr="000000"/>
                </a:solidFill>
                <a:effectLst/>
                <a:uLnTx/>
                <a:uFillTx/>
                <a:latin typeface="ヒラギノ角ゴ Pro W3"/>
                <a:ea typeface="ヒラギノ角ゴ Pro W3"/>
                <a:cs typeface="ヒラギノ角ゴ Pro W3"/>
              </a:rPr>
              <a:t>××</a:t>
            </a:r>
            <a:r>
              <a:rPr kumimoji="0" lang="ja-JP" altLang="en-US" sz="1400" b="0" i="0" u="none" strike="noStrike" kern="0" cap="none" spc="0" normalizeH="0" baseline="0" noProof="0" dirty="0" smtClean="0">
                <a:ln>
                  <a:noFill/>
                </a:ln>
                <a:solidFill>
                  <a:sysClr val="windowText" lastClr="000000"/>
                </a:solidFill>
                <a:effectLst/>
                <a:uLnTx/>
                <a:uFillTx/>
                <a:latin typeface="ヒラギノ角ゴ Pro W3"/>
                <a:ea typeface="ヒラギノ角ゴ Pro W3"/>
                <a:cs typeface="ヒラギノ角ゴ Pro W3"/>
              </a:rPr>
              <a:t>党</a:t>
            </a:r>
            <a:endParaRPr kumimoji="0" lang="en-US" altLang="ja-JP" sz="1400" b="0" i="0" u="none" strike="noStrike" kern="0" cap="none" spc="0" normalizeH="0" baseline="0" noProof="0" dirty="0" smtClean="0">
              <a:ln>
                <a:noFill/>
              </a:ln>
              <a:solidFill>
                <a:sysClr val="windowText" lastClr="000000"/>
              </a:solidFill>
              <a:effectLst/>
              <a:uLnTx/>
              <a:uFillTx/>
              <a:latin typeface="ヒラギノ角ゴ Pro W3"/>
              <a:ea typeface="ヒラギノ角ゴ Pro W3"/>
              <a:cs typeface="ヒラギノ角ゴ Pro W3"/>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kern="0" dirty="0" smtClean="0">
                <a:solidFill>
                  <a:sysClr val="windowText" lastClr="000000"/>
                </a:solidFill>
                <a:latin typeface="ヒラギノ角ゴ Pro W3"/>
                <a:ea typeface="ヒラギノ角ゴ Pro W3"/>
                <a:cs typeface="ヒラギノ角ゴ Pro W3"/>
              </a:rPr>
              <a:t>山田太郎</a:t>
            </a:r>
            <a:endParaRPr kumimoji="0" lang="en-US" altLang="ja-JP" sz="1400" kern="0" dirty="0" smtClean="0">
              <a:solidFill>
                <a:sysClr val="windowText" lastClr="000000"/>
              </a:solidFill>
              <a:latin typeface="ヒラギノ角ゴ Pro W3"/>
              <a:ea typeface="ヒラギノ角ゴ Pro W3"/>
              <a:cs typeface="ヒラギノ角ゴ Pro W3"/>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400" b="0" i="0" u="none" strike="noStrike" kern="0" cap="none" spc="0" normalizeH="0" baseline="0" noProof="0" dirty="0">
              <a:ln>
                <a:noFill/>
              </a:ln>
              <a:solidFill>
                <a:sysClr val="windowText" lastClr="000000"/>
              </a:solidFill>
              <a:effectLst/>
              <a:uLnTx/>
              <a:uFillTx/>
              <a:latin typeface="ヒラギノ角ゴ Pro W3"/>
              <a:ea typeface="ヒラギノ角ゴ Pro W3"/>
              <a:cs typeface="ヒラギノ角ゴ Pro W3"/>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400" kern="0" dirty="0" smtClean="0">
                <a:solidFill>
                  <a:sysClr val="windowText" lastClr="000000"/>
                </a:solidFill>
                <a:latin typeface="ヒラギノ角ゴ Pro W3"/>
                <a:ea typeface="ヒラギノ角ゴ Pro W3"/>
                <a:cs typeface="ヒラギノ角ゴ Pro W3"/>
              </a:rPr>
              <a:t>○</a:t>
            </a:r>
            <a:r>
              <a:rPr kumimoji="0" lang="ja-JP" altLang="en-US" sz="1400" kern="0" dirty="0" smtClean="0">
                <a:solidFill>
                  <a:sysClr val="windowText" lastClr="000000"/>
                </a:solidFill>
                <a:latin typeface="ヒラギノ角ゴ Pro W3"/>
                <a:ea typeface="ヒラギノ角ゴ Pro W3"/>
                <a:cs typeface="ヒラギノ角ゴ Pro W3"/>
              </a:rPr>
              <a:t>月</a:t>
            </a:r>
            <a:r>
              <a:rPr kumimoji="0" lang="en-US" altLang="ja-JP" sz="1400" kern="0" dirty="0" smtClean="0">
                <a:solidFill>
                  <a:sysClr val="windowText" lastClr="000000"/>
                </a:solidFill>
                <a:latin typeface="ヒラギノ角ゴ Pro W3"/>
                <a:ea typeface="ヒラギノ角ゴ Pro W3"/>
                <a:cs typeface="ヒラギノ角ゴ Pro W3"/>
              </a:rPr>
              <a:t>×</a:t>
            </a:r>
            <a:r>
              <a:rPr kumimoji="0" lang="ja-JP" altLang="en-US" sz="1400" kern="0" dirty="0" smtClean="0">
                <a:solidFill>
                  <a:sysClr val="windowText" lastClr="000000"/>
                </a:solidFill>
                <a:latin typeface="ヒラギノ角ゴ Pro W3"/>
                <a:ea typeface="ヒラギノ角ゴ Pro W3"/>
                <a:cs typeface="ヒラギノ角ゴ Pro W3"/>
              </a:rPr>
              <a:t>日</a:t>
            </a:r>
            <a:endParaRPr kumimoji="0" lang="en-US" altLang="ja-JP" sz="1400" kern="0" dirty="0" smtClean="0">
              <a:solidFill>
                <a:sysClr val="windowText" lastClr="000000"/>
              </a:solidFill>
              <a:latin typeface="ヒラギノ角ゴ Pro W3"/>
              <a:ea typeface="ヒラギノ角ゴ Pro W3"/>
              <a:cs typeface="ヒラギノ角ゴ Pro W3"/>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400" kern="0" dirty="0" smtClean="0">
                <a:solidFill>
                  <a:sysClr val="windowText" lastClr="000000"/>
                </a:solidFill>
                <a:latin typeface="ヒラギノ角ゴ Pro W3"/>
                <a:ea typeface="ヒラギノ角ゴ Pro W3"/>
                <a:cs typeface="ヒラギノ角ゴ Pro W3"/>
              </a:rPr>
              <a:t>〜〜〜#</a:t>
            </a:r>
            <a:r>
              <a:rPr kumimoji="0" lang="en-US" altLang="ja-JP" sz="1400" kern="0" dirty="0" err="1" smtClean="0">
                <a:solidFill>
                  <a:sysClr val="windowText" lastClr="000000"/>
                </a:solidFill>
                <a:latin typeface="ヒラギノ角ゴ Pro W3"/>
                <a:ea typeface="ヒラギノ角ゴ Pro W3"/>
                <a:cs typeface="ヒラギノ角ゴ Pro W3"/>
              </a:rPr>
              <a:t>sukusuku</a:t>
            </a:r>
            <a:endParaRPr kumimoji="0" lang="en-US" altLang="ja-JP" sz="1400" kern="0" dirty="0" smtClean="0">
              <a:solidFill>
                <a:sysClr val="windowText" lastClr="000000"/>
              </a:solidFill>
              <a:latin typeface="ヒラギノ角ゴ Pro W3"/>
              <a:ea typeface="ヒラギノ角ゴ Pro W3"/>
              <a:cs typeface="ヒラギノ角ゴ Pro W3"/>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400" kern="0" dirty="0">
              <a:solidFill>
                <a:sysClr val="windowText" lastClr="000000"/>
              </a:solidFill>
              <a:latin typeface="ヒラギノ角ゴ Pro W3"/>
              <a:ea typeface="ヒラギノ角ゴ Pro W3"/>
              <a:cs typeface="ヒラギノ角ゴ Pro W3"/>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400" kern="0" dirty="0" smtClean="0">
                <a:solidFill>
                  <a:sysClr val="windowText" lastClr="000000"/>
                </a:solidFill>
                <a:latin typeface="ヒラギノ角ゴ Pro W3"/>
                <a:ea typeface="ヒラギノ角ゴ Pro W3"/>
                <a:cs typeface="ヒラギノ角ゴ Pro W3"/>
              </a:rPr>
              <a:t>○</a:t>
            </a:r>
            <a:r>
              <a:rPr kumimoji="0" lang="ja-JP" altLang="en-US" sz="1400" kern="0" dirty="0" smtClean="0">
                <a:solidFill>
                  <a:sysClr val="windowText" lastClr="000000"/>
                </a:solidFill>
                <a:latin typeface="ヒラギノ角ゴ Pro W3"/>
                <a:ea typeface="ヒラギノ角ゴ Pro W3"/>
                <a:cs typeface="ヒラギノ角ゴ Pro W3"/>
              </a:rPr>
              <a:t>月</a:t>
            </a:r>
            <a:r>
              <a:rPr kumimoji="0" lang="en-US" altLang="ja-JP" sz="1400" kern="0" dirty="0" smtClean="0">
                <a:solidFill>
                  <a:sysClr val="windowText" lastClr="000000"/>
                </a:solidFill>
                <a:latin typeface="ヒラギノ角ゴ Pro W3"/>
                <a:ea typeface="ヒラギノ角ゴ Pro W3"/>
                <a:cs typeface="ヒラギノ角ゴ Pro W3"/>
              </a:rPr>
              <a:t>△</a:t>
            </a:r>
            <a:r>
              <a:rPr kumimoji="0" lang="ja-JP" altLang="en-US" sz="1400" kern="0" dirty="0" smtClean="0">
                <a:solidFill>
                  <a:sysClr val="windowText" lastClr="000000"/>
                </a:solidFill>
                <a:latin typeface="ヒラギノ角ゴ Pro W3"/>
                <a:ea typeface="ヒラギノ角ゴ Pro W3"/>
                <a:cs typeface="ヒラギノ角ゴ Pro W3"/>
              </a:rPr>
              <a:t>日</a:t>
            </a:r>
            <a:endParaRPr kumimoji="0" lang="en-US" altLang="ja-JP" sz="1400" kern="0" dirty="0" smtClean="0">
              <a:solidFill>
                <a:sysClr val="windowText" lastClr="000000"/>
              </a:solidFill>
              <a:latin typeface="ヒラギノ角ゴ Pro W3"/>
              <a:ea typeface="ヒラギノ角ゴ Pro W3"/>
              <a:cs typeface="ヒラギノ角ゴ Pro W3"/>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400" kern="0" dirty="0" smtClean="0">
                <a:solidFill>
                  <a:sysClr val="windowText" lastClr="000000"/>
                </a:solidFill>
                <a:latin typeface="ヒラギノ角ゴ Pro W3"/>
                <a:ea typeface="ヒラギノ角ゴ Pro W3"/>
                <a:cs typeface="ヒラギノ角ゴ Pro W3"/>
              </a:rPr>
              <a:t>〜〜〜#</a:t>
            </a:r>
            <a:r>
              <a:rPr kumimoji="0" lang="en-US" altLang="ja-JP" sz="1400" kern="0" dirty="0" err="1" smtClean="0">
                <a:solidFill>
                  <a:sysClr val="windowText" lastClr="000000"/>
                </a:solidFill>
                <a:latin typeface="ヒラギノ角ゴ Pro W3"/>
                <a:ea typeface="ヒラギノ角ゴ Pro W3"/>
                <a:cs typeface="ヒラギノ角ゴ Pro W3"/>
              </a:rPr>
              <a:t>ikiki</a:t>
            </a:r>
            <a:endParaRPr kumimoji="0" lang="en-US" altLang="ja-JP" sz="1400" kern="0" dirty="0" smtClean="0">
              <a:solidFill>
                <a:sysClr val="windowText" lastClr="000000"/>
              </a:solidFill>
              <a:latin typeface="ヒラギノ角ゴ Pro W3"/>
              <a:ea typeface="ヒラギノ角ゴ Pro W3"/>
              <a:cs typeface="ヒラギノ角ゴ Pro W3"/>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400" kern="0" dirty="0">
              <a:solidFill>
                <a:sysClr val="windowText" lastClr="000000"/>
              </a:solidFill>
              <a:latin typeface="ヒラギノ角ゴ Pro W3"/>
              <a:ea typeface="ヒラギノ角ゴ Pro W3"/>
              <a:cs typeface="ヒラギノ角ゴ Pro W3"/>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400" kern="0" dirty="0" smtClean="0">
                <a:solidFill>
                  <a:sysClr val="windowText" lastClr="000000"/>
                </a:solidFill>
                <a:latin typeface="ヒラギノ角ゴ Pro W3"/>
                <a:ea typeface="ヒラギノ角ゴ Pro W3"/>
                <a:cs typeface="ヒラギノ角ゴ Pro W3"/>
              </a:rPr>
              <a:t>○</a:t>
            </a:r>
            <a:r>
              <a:rPr kumimoji="0" lang="ja-JP" altLang="en-US" sz="1400" kern="0" dirty="0" smtClean="0">
                <a:solidFill>
                  <a:sysClr val="windowText" lastClr="000000"/>
                </a:solidFill>
                <a:latin typeface="ヒラギノ角ゴ Pro W3"/>
                <a:ea typeface="ヒラギノ角ゴ Pro W3"/>
                <a:cs typeface="ヒラギノ角ゴ Pro W3"/>
              </a:rPr>
              <a:t>月</a:t>
            </a:r>
            <a:r>
              <a:rPr kumimoji="0" lang="en-US" altLang="ja-JP" sz="1400" kern="0" dirty="0" smtClean="0">
                <a:solidFill>
                  <a:sysClr val="windowText" lastClr="000000"/>
                </a:solidFill>
                <a:latin typeface="ヒラギノ角ゴ Pro W3"/>
                <a:ea typeface="ヒラギノ角ゴ Pro W3"/>
                <a:cs typeface="ヒラギノ角ゴ Pro W3"/>
              </a:rPr>
              <a:t>△</a:t>
            </a:r>
            <a:r>
              <a:rPr kumimoji="0" lang="ja-JP" altLang="en-US" sz="1400" kern="0" dirty="0" smtClean="0">
                <a:solidFill>
                  <a:sysClr val="windowText" lastClr="000000"/>
                </a:solidFill>
                <a:latin typeface="ヒラギノ角ゴ Pro W3"/>
                <a:ea typeface="ヒラギノ角ゴ Pro W3"/>
                <a:cs typeface="ヒラギノ角ゴ Pro W3"/>
              </a:rPr>
              <a:t>日</a:t>
            </a:r>
            <a:endParaRPr kumimoji="0" lang="en-US" altLang="ja-JP" sz="1400" kern="0" dirty="0" smtClean="0">
              <a:solidFill>
                <a:sysClr val="windowText" lastClr="000000"/>
              </a:solidFill>
              <a:latin typeface="ヒラギノ角ゴ Pro W3"/>
              <a:ea typeface="ヒラギノ角ゴ Pro W3"/>
              <a:cs typeface="ヒラギノ角ゴ Pro W3"/>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400" kern="0" dirty="0" smtClean="0">
                <a:solidFill>
                  <a:sysClr val="windowText" lastClr="000000"/>
                </a:solidFill>
                <a:latin typeface="ヒラギノ角ゴ Pro W3"/>
                <a:ea typeface="ヒラギノ角ゴ Pro W3"/>
                <a:cs typeface="ヒラギノ角ゴ Pro W3"/>
              </a:rPr>
              <a:t>〜〜〜#</a:t>
            </a:r>
            <a:r>
              <a:rPr kumimoji="0" lang="en-US" altLang="ja-JP" sz="1400" kern="0" dirty="0" err="1" smtClean="0">
                <a:solidFill>
                  <a:sysClr val="windowText" lastClr="000000"/>
                </a:solidFill>
                <a:latin typeface="ヒラギノ角ゴ Pro W3"/>
                <a:ea typeface="ヒラギノ角ゴ Pro W3"/>
                <a:cs typeface="ヒラギノ角ゴ Pro W3"/>
              </a:rPr>
              <a:t>syakai</a:t>
            </a:r>
            <a:endParaRPr kumimoji="0" lang="en-US" altLang="ja-JP" sz="1400" kern="0" dirty="0">
              <a:solidFill>
                <a:sysClr val="windowText" lastClr="000000"/>
              </a:solidFill>
              <a:latin typeface="ヒラギノ角ゴ Pro W3"/>
              <a:ea typeface="ヒラギノ角ゴ Pro W3"/>
              <a:cs typeface="ヒラギノ角ゴ Pro W3"/>
            </a:endParaRPr>
          </a:p>
        </p:txBody>
      </p:sp>
      <p:pic>
        <p:nvPicPr>
          <p:cNvPr id="18" name="図 17"/>
          <p:cNvPicPr>
            <a:picLocks noChangeAspect="1"/>
          </p:cNvPicPr>
          <p:nvPr/>
        </p:nvPicPr>
        <p:blipFill>
          <a:blip r:embed="rId3"/>
          <a:stretch>
            <a:fillRect/>
          </a:stretch>
        </p:blipFill>
        <p:spPr>
          <a:xfrm>
            <a:off x="7372856" y="3404688"/>
            <a:ext cx="540353" cy="1059515"/>
          </a:xfrm>
          <a:prstGeom prst="rect">
            <a:avLst/>
          </a:prstGeom>
        </p:spPr>
      </p:pic>
    </p:spTree>
    <p:extLst>
      <p:ext uri="{BB962C8B-B14F-4D97-AF65-F5344CB8AC3E}">
        <p14:creationId xmlns:p14="http://schemas.microsoft.com/office/powerpoint/2010/main" val="152930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利用の流れ</a:t>
            </a:r>
            <a:endParaRPr kumimoji="1" lang="ja-JP" altLang="en-US" dirty="0"/>
          </a:p>
        </p:txBody>
      </p:sp>
      <p:sp>
        <p:nvSpPr>
          <p:cNvPr id="3" name="スライド番号プレースホルダー 2"/>
          <p:cNvSpPr>
            <a:spLocks noGrp="1"/>
          </p:cNvSpPr>
          <p:nvPr>
            <p:ph type="sldNum" sz="quarter" idx="12"/>
          </p:nvPr>
        </p:nvSpPr>
        <p:spPr/>
        <p:txBody>
          <a:bodyPr/>
          <a:lstStyle/>
          <a:p>
            <a:fld id="{58FAE51C-D966-EA4A-8CC7-95B3E28F6353}" type="slidenum">
              <a:rPr lang="ja-JP" altLang="en-US" smtClean="0"/>
              <a:pPr/>
              <a:t>7</a:t>
            </a:fld>
            <a:endParaRPr lang="ja-JP" altLang="en-US" dirty="0"/>
          </a:p>
        </p:txBody>
      </p:sp>
      <p:sp>
        <p:nvSpPr>
          <p:cNvPr id="5" name="右矢印 4"/>
          <p:cNvSpPr/>
          <p:nvPr/>
        </p:nvSpPr>
        <p:spPr>
          <a:xfrm>
            <a:off x="339782" y="2404323"/>
            <a:ext cx="8438777" cy="1001059"/>
          </a:xfrm>
          <a:prstGeom prst="rightArrow">
            <a:avLst/>
          </a:prstGeom>
          <a:gradFill flip="none" rotWithShape="1">
            <a:gsLst>
              <a:gs pos="0">
                <a:srgbClr val="FF6600"/>
              </a:gs>
              <a:gs pos="100000">
                <a:srgbClr val="F79646">
                  <a:lumMod val="40000"/>
                  <a:lumOff val="60000"/>
                </a:srgbClr>
              </a:gs>
            </a:gsLst>
            <a:path path="circle">
              <a:fillToRect l="100000" b="100000"/>
            </a:path>
            <a:tileRect t="-100000" r="-100000"/>
          </a:gra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ヒラギノ角ゴ Pro W3"/>
              <a:ea typeface="ヒラギノ角ゴ Pro W3"/>
              <a:cs typeface="ヒラギノ角ゴ Pro W3"/>
            </a:endParaRPr>
          </a:p>
        </p:txBody>
      </p:sp>
      <p:sp>
        <p:nvSpPr>
          <p:cNvPr id="6" name="正方形/長方形 5"/>
          <p:cNvSpPr/>
          <p:nvPr/>
        </p:nvSpPr>
        <p:spPr>
          <a:xfrm>
            <a:off x="339782" y="1373116"/>
            <a:ext cx="2025008" cy="932563"/>
          </a:xfrm>
          <a:prstGeom prst="rect">
            <a:avLst/>
          </a:prstGeom>
        </p:spPr>
        <p:txBody>
          <a:bodyPr wrap="square">
            <a:spAutoFit/>
          </a:bodyPr>
          <a:lstStyle/>
          <a:p>
            <a:pPr>
              <a:lnSpc>
                <a:spcPct val="130000"/>
              </a:lnSpc>
            </a:pPr>
            <a:r>
              <a:rPr lang="ja-JP" altLang="en-US" sz="1400" dirty="0" smtClean="0">
                <a:latin typeface="ヒラギノ角ゴ Pro W3"/>
                <a:ea typeface="ヒラギノ角ゴ Pro W3"/>
                <a:cs typeface="ヒラギノ角ゴ Pro W3"/>
              </a:rPr>
              <a:t>本サービスで政策に関する議員のリアルな発信を閲覧。</a:t>
            </a:r>
            <a:endParaRPr lang="en-US" altLang="ja-JP" sz="1400" dirty="0">
              <a:latin typeface="ヒラギノ角ゴ Pro W3"/>
              <a:ea typeface="ヒラギノ角ゴ Pro W3"/>
              <a:cs typeface="ヒラギノ角ゴ Pro W3"/>
            </a:endParaRPr>
          </a:p>
        </p:txBody>
      </p:sp>
      <p:sp>
        <p:nvSpPr>
          <p:cNvPr id="7" name="正方形/長方形 6"/>
          <p:cNvSpPr/>
          <p:nvPr/>
        </p:nvSpPr>
        <p:spPr>
          <a:xfrm>
            <a:off x="3041631" y="1373116"/>
            <a:ext cx="2735006" cy="1201867"/>
          </a:xfrm>
          <a:prstGeom prst="rect">
            <a:avLst/>
          </a:prstGeom>
        </p:spPr>
        <p:txBody>
          <a:bodyPr wrap="square">
            <a:spAutoFit/>
          </a:bodyPr>
          <a:lstStyle/>
          <a:p>
            <a:pPr>
              <a:lnSpc>
                <a:spcPct val="130000"/>
              </a:lnSpc>
            </a:pPr>
            <a:r>
              <a:rPr lang="ja-JP" altLang="en-US" sz="1400" dirty="0" smtClean="0">
                <a:latin typeface="ヒラギノ角ゴ Pro W3"/>
                <a:ea typeface="ヒラギノ角ゴ Pro W3"/>
                <a:cs typeface="ヒラギノ角ゴ Pro W3"/>
              </a:rPr>
              <a:t>政党に縛られず、議員ごとの活動を追ったり、ハッシュタグで気になる政策ごとに絞り込み表示できる。</a:t>
            </a:r>
            <a:endParaRPr lang="en-US" altLang="ja-JP" sz="1400" dirty="0">
              <a:latin typeface="ヒラギノ角ゴ Pro W3"/>
              <a:ea typeface="ヒラギノ角ゴ Pro W3"/>
              <a:cs typeface="ヒラギノ角ゴ Pro W3"/>
            </a:endParaRPr>
          </a:p>
        </p:txBody>
      </p:sp>
      <p:sp>
        <p:nvSpPr>
          <p:cNvPr id="8" name="正方形/長方形 7"/>
          <p:cNvSpPr/>
          <p:nvPr/>
        </p:nvSpPr>
        <p:spPr>
          <a:xfrm>
            <a:off x="6152203" y="1373116"/>
            <a:ext cx="2141877" cy="921791"/>
          </a:xfrm>
          <a:prstGeom prst="rect">
            <a:avLst/>
          </a:prstGeom>
        </p:spPr>
        <p:txBody>
          <a:bodyPr wrap="square">
            <a:spAutoFit/>
          </a:bodyPr>
          <a:lstStyle/>
          <a:p>
            <a:pPr>
              <a:lnSpc>
                <a:spcPct val="130000"/>
              </a:lnSpc>
            </a:pPr>
            <a:r>
              <a:rPr lang="ja-JP" altLang="en-US" sz="1400" dirty="0" smtClean="0">
                <a:latin typeface="ヒラギノ角ゴ Pro W3"/>
                <a:ea typeface="ヒラギノ角ゴ Pro W3"/>
                <a:cs typeface="ヒラギノ角ゴ Pro W3"/>
              </a:rPr>
              <a:t>政策に関する理解を高める。自分の考えとマッチする議員がわかる。</a:t>
            </a:r>
            <a:endParaRPr lang="en-US" altLang="ja-JP" sz="1400" dirty="0">
              <a:latin typeface="ヒラギノ角ゴ Pro W3"/>
              <a:ea typeface="ヒラギノ角ゴ Pro W3"/>
              <a:cs typeface="ヒラギノ角ゴ Pro W3"/>
            </a:endParaRPr>
          </a:p>
        </p:txBody>
      </p:sp>
      <p:pic>
        <p:nvPicPr>
          <p:cNvPr id="9" name="図 8"/>
          <p:cNvPicPr>
            <a:picLocks noChangeAspect="1"/>
          </p:cNvPicPr>
          <p:nvPr/>
        </p:nvPicPr>
        <p:blipFill>
          <a:blip r:embed="rId2"/>
          <a:stretch>
            <a:fillRect/>
          </a:stretch>
        </p:blipFill>
        <p:spPr>
          <a:xfrm>
            <a:off x="339782" y="3600142"/>
            <a:ext cx="2664004" cy="2358854"/>
          </a:xfrm>
          <a:prstGeom prst="rect">
            <a:avLst/>
          </a:prstGeom>
        </p:spPr>
      </p:pic>
      <p:sp>
        <p:nvSpPr>
          <p:cNvPr id="13" name="円形吹き出し 12"/>
          <p:cNvSpPr/>
          <p:nvPr/>
        </p:nvSpPr>
        <p:spPr>
          <a:xfrm>
            <a:off x="3429456" y="3620332"/>
            <a:ext cx="2830439" cy="1616584"/>
          </a:xfrm>
          <a:prstGeom prst="wedgeEllipseCallout">
            <a:avLst>
              <a:gd name="adj1" fmla="val 49011"/>
              <a:gd name="adj2" fmla="val 37992"/>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ヒラギノ角ゴ Pro W3"/>
              <a:ea typeface="ヒラギノ角ゴ Pro W3"/>
              <a:cs typeface="ヒラギノ角ゴ Pro W3"/>
            </a:endParaRPr>
          </a:p>
        </p:txBody>
      </p:sp>
      <p:sp>
        <p:nvSpPr>
          <p:cNvPr id="15" name="円形吹き出し 14"/>
          <p:cNvSpPr/>
          <p:nvPr/>
        </p:nvSpPr>
        <p:spPr>
          <a:xfrm flipH="1">
            <a:off x="6634116" y="4734253"/>
            <a:ext cx="1328127" cy="642263"/>
          </a:xfrm>
          <a:prstGeom prst="wedgeEllipseCallout">
            <a:avLst>
              <a:gd name="adj1" fmla="val 51264"/>
              <a:gd name="adj2" fmla="val 48904"/>
            </a:avLst>
          </a:prstGeom>
          <a:solidFill>
            <a:srgbClr val="FFFFFF"/>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ヒラギノ角ゴ Pro W3"/>
              <a:ea typeface="ヒラギノ角ゴ Pro W3"/>
              <a:cs typeface="ヒラギノ角ゴ Pro W3"/>
            </a:endParaRPr>
          </a:p>
        </p:txBody>
      </p:sp>
      <p:sp>
        <p:nvSpPr>
          <p:cNvPr id="18" name="円/楕円 17"/>
          <p:cNvSpPr/>
          <p:nvPr/>
        </p:nvSpPr>
        <p:spPr>
          <a:xfrm>
            <a:off x="3852247" y="3678808"/>
            <a:ext cx="1770980" cy="469119"/>
          </a:xfrm>
          <a:prstGeom prst="ellipse">
            <a:avLst/>
          </a:prstGeom>
          <a:solidFill>
            <a:srgbClr val="FFFFFF"/>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0" lang="en-US" altLang="ja-JP" sz="1400" kern="0" dirty="0">
                <a:solidFill>
                  <a:sysClr val="windowText" lastClr="000000"/>
                </a:solidFill>
                <a:latin typeface="ヒラギノ角ゴ Pro W3"/>
                <a:ea typeface="ヒラギノ角ゴ Pro W3"/>
                <a:cs typeface="ヒラギノ角ゴ Pro W3"/>
              </a:rPr>
              <a:t>#</a:t>
            </a:r>
            <a:r>
              <a:rPr kumimoji="0" lang="en-US" altLang="ja-JP" sz="1400" kern="0" dirty="0" err="1" smtClean="0">
                <a:solidFill>
                  <a:sysClr val="windowText" lastClr="000000"/>
                </a:solidFill>
                <a:latin typeface="ヒラギノ角ゴ Pro W3"/>
                <a:ea typeface="ヒラギノ角ゴ Pro W3"/>
                <a:cs typeface="ヒラギノ角ゴ Pro W3"/>
              </a:rPr>
              <a:t>sukusuku</a:t>
            </a:r>
            <a:endParaRPr kumimoji="0" lang="en-US" altLang="ja-JP" sz="1400" kern="0" dirty="0" smtClean="0">
              <a:solidFill>
                <a:sysClr val="windowText" lastClr="000000"/>
              </a:solidFill>
              <a:latin typeface="ヒラギノ角ゴ Pro W3"/>
              <a:ea typeface="ヒラギノ角ゴ Pro W3"/>
              <a:cs typeface="ヒラギノ角ゴ Pro W3"/>
            </a:endParaRPr>
          </a:p>
          <a:p>
            <a:pPr algn="ctr"/>
            <a:r>
              <a:rPr kumimoji="1" lang="ja-JP" altLang="en-US" sz="1400" dirty="0" smtClean="0">
                <a:solidFill>
                  <a:schemeClr val="tx1"/>
                </a:solidFill>
                <a:latin typeface="ヒラギノ角ゴ Pro W3"/>
                <a:ea typeface="ヒラギノ角ゴ Pro W3"/>
                <a:cs typeface="ヒラギノ角ゴ Pro W3"/>
              </a:rPr>
              <a:t>子育て</a:t>
            </a:r>
            <a:endParaRPr kumimoji="1" lang="ja-JP" altLang="en-US" sz="1400" dirty="0">
              <a:solidFill>
                <a:schemeClr val="tx1"/>
              </a:solidFill>
              <a:latin typeface="ヒラギノ角ゴ Pro W3"/>
              <a:ea typeface="ヒラギノ角ゴ Pro W3"/>
              <a:cs typeface="ヒラギノ角ゴ Pro W3"/>
            </a:endParaRPr>
          </a:p>
        </p:txBody>
      </p:sp>
      <p:sp>
        <p:nvSpPr>
          <p:cNvPr id="19" name="円/楕円 18"/>
          <p:cNvSpPr/>
          <p:nvPr/>
        </p:nvSpPr>
        <p:spPr>
          <a:xfrm>
            <a:off x="3582520" y="4499693"/>
            <a:ext cx="1416958" cy="469119"/>
          </a:xfrm>
          <a:prstGeom prst="ellipse">
            <a:avLst/>
          </a:prstGeom>
          <a:solidFill>
            <a:srgbClr val="FFFFFF"/>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smtClean="0">
                <a:solidFill>
                  <a:schemeClr val="tx1"/>
                </a:solidFill>
                <a:latin typeface="ヒラギノ角ゴ Pro W3"/>
                <a:ea typeface="ヒラギノ角ゴ Pro W3"/>
                <a:cs typeface="ヒラギノ角ゴ Pro W3"/>
              </a:rPr>
              <a:t>#</a:t>
            </a:r>
            <a:r>
              <a:rPr lang="en-US" altLang="ja-JP" sz="1400" dirty="0" err="1" smtClean="0">
                <a:solidFill>
                  <a:schemeClr val="tx1"/>
                </a:solidFill>
                <a:latin typeface="ヒラギノ角ゴ Pro W3"/>
                <a:ea typeface="ヒラギノ角ゴ Pro W3"/>
                <a:cs typeface="ヒラギノ角ゴ Pro W3"/>
              </a:rPr>
              <a:t>tacs</a:t>
            </a:r>
            <a:endParaRPr lang="en-US" altLang="ja-JP" sz="1400" dirty="0" smtClean="0">
              <a:solidFill>
                <a:schemeClr val="tx1"/>
              </a:solidFill>
              <a:latin typeface="ヒラギノ角ゴ Pro W3"/>
              <a:ea typeface="ヒラギノ角ゴ Pro W3"/>
              <a:cs typeface="ヒラギノ角ゴ Pro W3"/>
            </a:endParaRPr>
          </a:p>
          <a:p>
            <a:pPr algn="ctr"/>
            <a:r>
              <a:rPr lang="ja-JP" altLang="en-US" sz="1400" dirty="0" smtClean="0">
                <a:solidFill>
                  <a:schemeClr val="tx1"/>
                </a:solidFill>
                <a:latin typeface="ヒラギノ角ゴ Pro W3"/>
                <a:ea typeface="ヒラギノ角ゴ Pro W3"/>
                <a:cs typeface="ヒラギノ角ゴ Pro W3"/>
              </a:rPr>
              <a:t>税金</a:t>
            </a:r>
            <a:endParaRPr kumimoji="1" lang="ja-JP" altLang="en-US" sz="1400" dirty="0">
              <a:solidFill>
                <a:schemeClr val="tx1"/>
              </a:solidFill>
              <a:latin typeface="ヒラギノ角ゴ Pro W3"/>
              <a:ea typeface="ヒラギノ角ゴ Pro W3"/>
              <a:cs typeface="ヒラギノ角ゴ Pro W3"/>
            </a:endParaRPr>
          </a:p>
        </p:txBody>
      </p:sp>
      <p:sp>
        <p:nvSpPr>
          <p:cNvPr id="20" name="円/楕円 19"/>
          <p:cNvSpPr/>
          <p:nvPr/>
        </p:nvSpPr>
        <p:spPr>
          <a:xfrm>
            <a:off x="4782470" y="4156163"/>
            <a:ext cx="1416958" cy="469119"/>
          </a:xfrm>
          <a:prstGeom prst="ellipse">
            <a:avLst/>
          </a:prstGeom>
          <a:solidFill>
            <a:srgbClr val="FFFFFF"/>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smtClean="0">
                <a:solidFill>
                  <a:schemeClr val="tx1"/>
                </a:solidFill>
                <a:latin typeface="ヒラギノ角ゴ Pro W3"/>
                <a:ea typeface="ヒラギノ角ゴ Pro W3"/>
                <a:cs typeface="ヒラギノ角ゴ Pro W3"/>
              </a:rPr>
              <a:t>#</a:t>
            </a:r>
            <a:r>
              <a:rPr lang="en-US" altLang="ja-JP" sz="1400" dirty="0" err="1" smtClean="0">
                <a:solidFill>
                  <a:schemeClr val="tx1"/>
                </a:solidFill>
                <a:latin typeface="ヒラギノ角ゴ Pro W3"/>
                <a:ea typeface="ヒラギノ角ゴ Pro W3"/>
                <a:cs typeface="ヒラギノ角ゴ Pro W3"/>
              </a:rPr>
              <a:t>ikiiki</a:t>
            </a:r>
            <a:endParaRPr lang="en-US" altLang="ja-JP" sz="1400" dirty="0" smtClean="0">
              <a:solidFill>
                <a:schemeClr val="tx1"/>
              </a:solidFill>
              <a:latin typeface="ヒラギノ角ゴ Pro W3"/>
              <a:ea typeface="ヒラギノ角ゴ Pro W3"/>
              <a:cs typeface="ヒラギノ角ゴ Pro W3"/>
            </a:endParaRPr>
          </a:p>
          <a:p>
            <a:pPr algn="ctr"/>
            <a:r>
              <a:rPr lang="ja-JP" altLang="en-US" sz="1400" dirty="0" smtClean="0">
                <a:solidFill>
                  <a:schemeClr val="tx1"/>
                </a:solidFill>
                <a:latin typeface="ヒラギノ角ゴ Pro W3"/>
                <a:ea typeface="ヒラギノ角ゴ Pro W3"/>
                <a:cs typeface="ヒラギノ角ゴ Pro W3"/>
              </a:rPr>
              <a:t>復興</a:t>
            </a:r>
            <a:endParaRPr kumimoji="1" lang="ja-JP" altLang="en-US" sz="1400" dirty="0">
              <a:solidFill>
                <a:schemeClr val="tx1"/>
              </a:solidFill>
              <a:latin typeface="ヒラギノ角ゴ Pro W3"/>
              <a:ea typeface="ヒラギノ角ゴ Pro W3"/>
              <a:cs typeface="ヒラギノ角ゴ Pro W3"/>
            </a:endParaRPr>
          </a:p>
        </p:txBody>
      </p:sp>
      <p:sp>
        <p:nvSpPr>
          <p:cNvPr id="21" name="正方形/長方形 20"/>
          <p:cNvSpPr/>
          <p:nvPr/>
        </p:nvSpPr>
        <p:spPr>
          <a:xfrm>
            <a:off x="5113284" y="4633111"/>
            <a:ext cx="663353" cy="361637"/>
          </a:xfrm>
          <a:prstGeom prst="rect">
            <a:avLst/>
          </a:prstGeom>
        </p:spPr>
        <p:txBody>
          <a:bodyPr wrap="square">
            <a:spAutoFit/>
          </a:bodyPr>
          <a:lstStyle/>
          <a:p>
            <a:pPr>
              <a:lnSpc>
                <a:spcPct val="130000"/>
              </a:lnSpc>
            </a:pPr>
            <a:r>
              <a:rPr lang="en-US" altLang="ja-JP" sz="1400" dirty="0" smtClean="0">
                <a:latin typeface="ヒラギノ角ゴ Pro W3"/>
                <a:ea typeface="ヒラギノ角ゴ Pro W3"/>
                <a:cs typeface="ヒラギノ角ゴ Pro W3"/>
              </a:rPr>
              <a:t>Etc…</a:t>
            </a:r>
            <a:endParaRPr lang="en-US" altLang="ja-JP" sz="1400" dirty="0">
              <a:latin typeface="ヒラギノ角ゴ Pro W3"/>
              <a:ea typeface="ヒラギノ角ゴ Pro W3"/>
              <a:cs typeface="ヒラギノ角ゴ Pro W3"/>
            </a:endParaRPr>
          </a:p>
        </p:txBody>
      </p:sp>
      <p:sp>
        <p:nvSpPr>
          <p:cNvPr id="22" name="テキスト ボックス 21"/>
          <p:cNvSpPr txBox="1"/>
          <p:nvPr/>
        </p:nvSpPr>
        <p:spPr>
          <a:xfrm>
            <a:off x="256170" y="754256"/>
            <a:ext cx="8690232" cy="369332"/>
          </a:xfrm>
          <a:prstGeom prst="rect">
            <a:avLst/>
          </a:prstGeom>
          <a:noFill/>
        </p:spPr>
        <p:txBody>
          <a:bodyPr wrap="square" rtlCol="0">
            <a:spAutoFit/>
          </a:bodyPr>
          <a:lstStyle/>
          <a:p>
            <a:pPr>
              <a:spcBef>
                <a:spcPts val="600"/>
              </a:spcBef>
            </a:pPr>
            <a:r>
              <a:rPr lang="en-US" altLang="ja-JP" dirty="0" smtClean="0">
                <a:solidFill>
                  <a:srgbClr val="E46C0A"/>
                </a:solidFill>
                <a:latin typeface="ヒラギノ角ゴ Pro W3"/>
                <a:ea typeface="ヒラギノ角ゴ Pro W3"/>
                <a:cs typeface="ヒラギノ角ゴ Pro W3"/>
              </a:rPr>
              <a:t>■</a:t>
            </a:r>
            <a:r>
              <a:rPr lang="ja-JP" altLang="en-US" dirty="0" smtClean="0">
                <a:solidFill>
                  <a:srgbClr val="E46C0A"/>
                </a:solidFill>
                <a:latin typeface="ヒラギノ角ゴ Pro W3"/>
                <a:ea typeface="ヒラギノ角ゴ Pro W3"/>
                <a:cs typeface="ヒラギノ角ゴ Pro W3"/>
              </a:rPr>
              <a:t>一般ユーザー側の利用フロー</a:t>
            </a:r>
            <a:endParaRPr lang="ja-JP" altLang="en-US" dirty="0">
              <a:solidFill>
                <a:srgbClr val="E46C0A"/>
              </a:solidFill>
              <a:latin typeface="ヒラギノ角ゴ Pro W3"/>
              <a:ea typeface="ヒラギノ角ゴ Pro W3"/>
              <a:cs typeface="ヒラギノ角ゴ Pro W3"/>
            </a:endParaRPr>
          </a:p>
        </p:txBody>
      </p:sp>
      <p:pic>
        <p:nvPicPr>
          <p:cNvPr id="23" name="図 22"/>
          <p:cNvPicPr>
            <a:picLocks noChangeAspect="1"/>
          </p:cNvPicPr>
          <p:nvPr/>
        </p:nvPicPr>
        <p:blipFill>
          <a:blip r:embed="rId3"/>
          <a:stretch>
            <a:fillRect/>
          </a:stretch>
        </p:blipFill>
        <p:spPr>
          <a:xfrm>
            <a:off x="6923010" y="3801848"/>
            <a:ext cx="713813" cy="1399632"/>
          </a:xfrm>
          <a:prstGeom prst="rect">
            <a:avLst/>
          </a:prstGeom>
        </p:spPr>
      </p:pic>
      <p:pic>
        <p:nvPicPr>
          <p:cNvPr id="10" name="図 9"/>
          <p:cNvPicPr>
            <a:picLocks noChangeAspect="1"/>
          </p:cNvPicPr>
          <p:nvPr/>
        </p:nvPicPr>
        <p:blipFill>
          <a:blip r:embed="rId4"/>
          <a:stretch>
            <a:fillRect/>
          </a:stretch>
        </p:blipFill>
        <p:spPr>
          <a:xfrm>
            <a:off x="6152203" y="4951002"/>
            <a:ext cx="988415" cy="1317887"/>
          </a:xfrm>
          <a:prstGeom prst="rect">
            <a:avLst/>
          </a:prstGeom>
        </p:spPr>
      </p:pic>
    </p:spTree>
    <p:extLst>
      <p:ext uri="{BB962C8B-B14F-4D97-AF65-F5344CB8AC3E}">
        <p14:creationId xmlns:p14="http://schemas.microsoft.com/office/powerpoint/2010/main" val="3188534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サイト</a:t>
            </a:r>
            <a:r>
              <a:rPr kumimoji="1" lang="ja-JP" altLang="en-US" dirty="0" smtClean="0"/>
              <a:t>イメージ</a:t>
            </a:r>
            <a:endParaRPr kumimoji="1" lang="ja-JP" altLang="en-US" dirty="0"/>
          </a:p>
        </p:txBody>
      </p:sp>
      <p:sp>
        <p:nvSpPr>
          <p:cNvPr id="3" name="スライド番号プレースホルダー 2"/>
          <p:cNvSpPr>
            <a:spLocks noGrp="1"/>
          </p:cNvSpPr>
          <p:nvPr>
            <p:ph type="sldNum" sz="quarter" idx="12"/>
          </p:nvPr>
        </p:nvSpPr>
        <p:spPr/>
        <p:txBody>
          <a:bodyPr/>
          <a:lstStyle/>
          <a:p>
            <a:fld id="{58FAE51C-D966-EA4A-8CC7-95B3E28F6353}" type="slidenum">
              <a:rPr lang="ja-JP" altLang="en-US" smtClean="0"/>
              <a:pPr/>
              <a:t>8</a:t>
            </a:fld>
            <a:endParaRPr lang="ja-JP" altLang="en-US" dirty="0"/>
          </a:p>
        </p:txBody>
      </p:sp>
      <p:sp>
        <p:nvSpPr>
          <p:cNvPr id="4" name="正方形/長方形 3"/>
          <p:cNvSpPr/>
          <p:nvPr/>
        </p:nvSpPr>
        <p:spPr>
          <a:xfrm>
            <a:off x="209431" y="711241"/>
            <a:ext cx="8785697" cy="680528"/>
          </a:xfrm>
          <a:prstGeom prst="rect">
            <a:avLst/>
          </a:prstGeom>
        </p:spPr>
        <p:txBody>
          <a:bodyPr wrap="square">
            <a:spAutoFit/>
          </a:bodyPr>
          <a:lstStyle/>
          <a:p>
            <a:pPr>
              <a:lnSpc>
                <a:spcPts val="2000"/>
              </a:lnSpc>
              <a:spcBef>
                <a:spcPts val="600"/>
              </a:spcBef>
            </a:pPr>
            <a:r>
              <a:rPr lang="ja-JP" altLang="en-US" sz="1600" dirty="0" smtClean="0">
                <a:solidFill>
                  <a:srgbClr val="FF6600"/>
                </a:solidFill>
                <a:latin typeface="ヒラギノ角ゴ Pro W3"/>
                <a:ea typeface="ヒラギノ角ゴ Pro W3"/>
                <a:cs typeface="ヒラギノ角ゴ Pro W3"/>
              </a:rPr>
              <a:t>登録されている議員の投稿だけを見易く表示。</a:t>
            </a:r>
            <a:endParaRPr lang="en-US" altLang="ja-JP" sz="1600" dirty="0" smtClean="0">
              <a:solidFill>
                <a:srgbClr val="FF6600"/>
              </a:solidFill>
              <a:latin typeface="ヒラギノ角ゴ Pro W3"/>
              <a:ea typeface="ヒラギノ角ゴ Pro W3"/>
              <a:cs typeface="ヒラギノ角ゴ Pro W3"/>
            </a:endParaRPr>
          </a:p>
          <a:p>
            <a:pPr>
              <a:lnSpc>
                <a:spcPts val="2000"/>
              </a:lnSpc>
              <a:spcBef>
                <a:spcPts val="600"/>
              </a:spcBef>
            </a:pPr>
            <a:r>
              <a:rPr lang="ja-JP" altLang="en-US" sz="1600" dirty="0" smtClean="0">
                <a:solidFill>
                  <a:srgbClr val="FF6600"/>
                </a:solidFill>
                <a:latin typeface="ヒラギノ角ゴ Pro W3"/>
                <a:ea typeface="ヒラギノ角ゴ Pro W3"/>
                <a:cs typeface="ヒラギノ角ゴ Pro W3"/>
              </a:rPr>
              <a:t>キーワードとハッシュタグの検索窓だけの簡単なユーザーインターフェース。</a:t>
            </a:r>
            <a:endParaRPr lang="en-US" altLang="ja-JP" sz="1600" dirty="0">
              <a:solidFill>
                <a:srgbClr val="FF6600"/>
              </a:solidFill>
              <a:latin typeface="ヒラギノ角ゴ Pro W3"/>
              <a:ea typeface="ヒラギノ角ゴ Pro W3"/>
              <a:cs typeface="ヒラギノ角ゴ Pro W3"/>
            </a:endParaRPr>
          </a:p>
        </p:txBody>
      </p:sp>
      <p:grpSp>
        <p:nvGrpSpPr>
          <p:cNvPr id="13" name="図形グループ 12"/>
          <p:cNvGrpSpPr/>
          <p:nvPr/>
        </p:nvGrpSpPr>
        <p:grpSpPr>
          <a:xfrm>
            <a:off x="209431" y="1573989"/>
            <a:ext cx="6601156" cy="4674348"/>
            <a:chOff x="209431" y="1349229"/>
            <a:chExt cx="6601156" cy="4674348"/>
          </a:xfrm>
        </p:grpSpPr>
        <p:pic>
          <p:nvPicPr>
            <p:cNvPr id="9" name="図 8"/>
            <p:cNvPicPr>
              <a:picLocks noChangeAspect="1"/>
            </p:cNvPicPr>
            <p:nvPr/>
          </p:nvPicPr>
          <p:blipFill>
            <a:blip r:embed="rId2"/>
            <a:stretch>
              <a:fillRect/>
            </a:stretch>
          </p:blipFill>
          <p:spPr>
            <a:xfrm>
              <a:off x="449828" y="1374723"/>
              <a:ext cx="1069573" cy="4469046"/>
            </a:xfrm>
            <a:prstGeom prst="rect">
              <a:avLst/>
            </a:prstGeom>
          </p:spPr>
        </p:pic>
        <p:sp>
          <p:nvSpPr>
            <p:cNvPr id="10" name="正方形/長方形 9"/>
            <p:cNvSpPr/>
            <p:nvPr/>
          </p:nvSpPr>
          <p:spPr>
            <a:xfrm>
              <a:off x="209431" y="5441722"/>
              <a:ext cx="6601156" cy="5818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ヒラギノ角ゴ Pro W3"/>
                <a:ea typeface="ヒラギノ角ゴ Pro W3"/>
                <a:cs typeface="ヒラギノ角ゴ Pro W3"/>
              </a:endParaRPr>
            </a:p>
          </p:txBody>
        </p:sp>
        <p:grpSp>
          <p:nvGrpSpPr>
            <p:cNvPr id="11" name="図形グループ 10"/>
            <p:cNvGrpSpPr/>
            <p:nvPr/>
          </p:nvGrpSpPr>
          <p:grpSpPr>
            <a:xfrm>
              <a:off x="444371" y="1349229"/>
              <a:ext cx="6135490" cy="4103731"/>
              <a:chOff x="444371" y="1360467"/>
              <a:chExt cx="6135490" cy="4103731"/>
            </a:xfrm>
          </p:grpSpPr>
          <p:pic>
            <p:nvPicPr>
              <p:cNvPr id="6" name="図 5" descr="スクリーンショット 2014-01-06 9.39.2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2410" y="1374723"/>
                <a:ext cx="5097451" cy="4066999"/>
              </a:xfrm>
              <a:prstGeom prst="rect">
                <a:avLst/>
              </a:prstGeom>
            </p:spPr>
          </p:pic>
          <p:sp>
            <p:nvSpPr>
              <p:cNvPr id="12" name="正方形/長方形 11"/>
              <p:cNvSpPr/>
              <p:nvPr/>
            </p:nvSpPr>
            <p:spPr>
              <a:xfrm>
                <a:off x="478087" y="1362989"/>
                <a:ext cx="6101774" cy="4101209"/>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ヒラギノ角ゴ Pro W3"/>
                  <a:ea typeface="ヒラギノ角ゴ Pro W3"/>
                  <a:cs typeface="ヒラギノ角ゴ Pro W3"/>
                </a:endParaRPr>
              </a:p>
            </p:txBody>
          </p:sp>
          <p:pic>
            <p:nvPicPr>
              <p:cNvPr id="7" name="図 6"/>
              <p:cNvPicPr>
                <a:picLocks noChangeAspect="1"/>
              </p:cNvPicPr>
              <p:nvPr/>
            </p:nvPicPr>
            <p:blipFill>
              <a:blip r:embed="rId4"/>
              <a:stretch>
                <a:fillRect/>
              </a:stretch>
            </p:blipFill>
            <p:spPr>
              <a:xfrm>
                <a:off x="444371" y="1360467"/>
                <a:ext cx="6135490" cy="45719"/>
              </a:xfrm>
              <a:prstGeom prst="rect">
                <a:avLst/>
              </a:prstGeom>
            </p:spPr>
          </p:pic>
        </p:grpSp>
      </p:grpSp>
      <p:sp>
        <p:nvSpPr>
          <p:cNvPr id="15" name="正方形/長方形 14"/>
          <p:cNvSpPr/>
          <p:nvPr/>
        </p:nvSpPr>
        <p:spPr>
          <a:xfrm>
            <a:off x="440932" y="5639464"/>
            <a:ext cx="3863449" cy="323165"/>
          </a:xfrm>
          <a:prstGeom prst="rect">
            <a:avLst/>
          </a:prstGeom>
        </p:spPr>
        <p:txBody>
          <a:bodyPr wrap="square">
            <a:spAutoFit/>
          </a:bodyPr>
          <a:lstStyle/>
          <a:p>
            <a:pPr>
              <a:lnSpc>
                <a:spcPct val="130000"/>
              </a:lnSpc>
            </a:pPr>
            <a:r>
              <a:rPr lang="en-US" altLang="ja-JP" sz="1200" dirty="0" smtClean="0">
                <a:latin typeface="ヒラギノ角ゴ Pro W3"/>
                <a:ea typeface="ヒラギノ角ゴ Pro W3"/>
                <a:cs typeface="ヒラギノ角ゴ Pro W3"/>
              </a:rPr>
              <a:t>※</a:t>
            </a:r>
            <a:r>
              <a:rPr lang="ja-JP" altLang="en-US" sz="1200" dirty="0" smtClean="0">
                <a:latin typeface="ヒラギノ角ゴ Pro W3"/>
                <a:ea typeface="ヒラギノ角ゴ Pro W3"/>
                <a:cs typeface="ヒラギノ角ゴ Pro W3"/>
              </a:rPr>
              <a:t>デザインは制作中のイメージです。</a:t>
            </a:r>
            <a:endParaRPr lang="en-US" altLang="ja-JP" sz="1200"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3425710360"/>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FF0080"/>
            </a:gs>
            <a:gs pos="100000">
              <a:srgbClr val="FF6FCF"/>
            </a:gs>
          </a:gsLst>
          <a:path path="circle">
            <a:fillToRect r="100000" b="100000"/>
          </a:path>
          <a:tileRect l="-100000" t="-100000"/>
        </a:gradFill>
        <a:ln>
          <a:noFill/>
        </a:ln>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kumimoji="1" sz="1400" dirty="0" smtClean="0">
            <a:latin typeface="ヒラギノ角ゴ Pro W3"/>
            <a:ea typeface="ヒラギノ角ゴ Pro W3"/>
            <a:cs typeface="ヒラギノ角ゴ Pro W3"/>
          </a:defRPr>
        </a:defPPr>
      </a:lstStyle>
    </a:txDef>
  </a:objectDefaults>
  <a:extraClrSchemeLst/>
</a:theme>
</file>

<file path=ppt/theme/theme2.xml><?xml version="1.0" encoding="utf-8"?>
<a:theme xmlns:a="http://schemas.openxmlformats.org/drawingml/2006/main" name="四月一日企画PPTテンプレ">
  <a:themeElements>
    <a:clrScheme name="9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9_標準デザイン">
      <a:majorFont>
        <a:latin typeface="HGP創英角ｺﾞｼｯｸUB"/>
        <a:ea typeface="HGP創英角ｺﾞｼｯｸUB"/>
        <a:cs typeface="HGP創英角ｺﾞｼｯｸUB"/>
      </a:majorFont>
      <a:minorFont>
        <a:latin typeface="HGP創英角ｺﾞｼｯｸUB"/>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71438">
            <a:alpha val="55000"/>
          </a:srgbClr>
        </a:solidFill>
        <a:ln>
          <a:noFill/>
        </a:ln>
        <a:effectLst/>
      </a:spPr>
      <a:bodyPr vert="horz" wrap="none" lIns="91440" tIns="45720" rIns="91440" bIns="45720" numCol="1" rtlCol="0" anchor="ctr" anchorCtr="0" compatLnSpc="1">
        <a:prstTxWarp prst="textNoShape">
          <a:avLst/>
        </a:prstTxWarp>
      </a:bodyPr>
      <a:lstStyle>
        <a:defPPr marL="177800" marR="0" indent="-177800" algn="l" defTabSz="914400" rtl="0" eaLnBrk="1" fontAlgn="base" latinLnBrk="0" hangingPunct="1">
          <a:lnSpc>
            <a:spcPct val="100000"/>
          </a:lnSpc>
          <a:spcBef>
            <a:spcPct val="0"/>
          </a:spcBef>
          <a:spcAft>
            <a:spcPct val="0"/>
          </a:spcAft>
          <a:buClr>
            <a:srgbClr val="FC0000"/>
          </a:buClr>
          <a:buSzTx/>
          <a:buFont typeface="Wingdings" charset="0"/>
          <a:buNone/>
          <a:tabLst/>
          <a:defRPr kumimoji="1" sz="3200" b="0" i="0" u="none" strike="noStrike" cap="none" normalizeH="0" baseline="0">
            <a:ln>
              <a:noFill/>
            </a:ln>
            <a:solidFill>
              <a:schemeClr val="tx1"/>
            </a:solidFill>
            <a:effectLst/>
            <a:latin typeface="HGP創英角ｺﾞｼｯｸUB" charset="0"/>
            <a:ea typeface="HGP創英角ｺﾞｼｯｸUB" charset="0"/>
            <a:cs typeface="HGP創英角ｺﾞｼｯｸUB" charset="0"/>
          </a:defRPr>
        </a:defPPr>
      </a:lstStyle>
    </a:spDef>
    <a:lnDef>
      <a:spPr bwMode="auto">
        <a:noFill/>
        <a:ln w="9525"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a:lstStyle/>
    </a:lnDef>
  </a:objectDefaults>
  <a:extraClrSchemeLst>
    <a:extraClrScheme>
      <a:clrScheme name="9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1148</TotalTime>
  <Words>834</Words>
  <Application>Microsoft Office PowerPoint</Application>
  <PresentationFormat>画面に合わせる (4:3)</PresentationFormat>
  <Paragraphs>101</Paragraphs>
  <Slides>9</Slides>
  <Notes>0</Notes>
  <HiddenSlides>0</HiddenSlides>
  <MMClips>0</MMClips>
  <ScaleCrop>false</ScaleCrop>
  <HeadingPairs>
    <vt:vector size="8" baseType="variant">
      <vt:variant>
        <vt:lpstr>使用されているフォント</vt:lpstr>
      </vt:variant>
      <vt:variant>
        <vt:i4>7</vt:i4>
      </vt:variant>
      <vt:variant>
        <vt:lpstr>テーマ</vt:lpstr>
      </vt:variant>
      <vt:variant>
        <vt:i4>2</vt:i4>
      </vt:variant>
      <vt:variant>
        <vt:lpstr>埋め込まれた OLE サーバー</vt:lpstr>
      </vt:variant>
      <vt:variant>
        <vt:i4>1</vt:i4>
      </vt:variant>
      <vt:variant>
        <vt:lpstr>スライド タイトル</vt:lpstr>
      </vt:variant>
      <vt:variant>
        <vt:i4>9</vt:i4>
      </vt:variant>
    </vt:vector>
  </HeadingPairs>
  <TitlesOfParts>
    <vt:vector size="19" baseType="lpstr">
      <vt:lpstr>HGP創英角ｺﾞｼｯｸUB</vt:lpstr>
      <vt:lpstr>ＭＳ Ｐゴシック</vt:lpstr>
      <vt:lpstr>ヒラギノ角ゴ Pro W3</vt:lpstr>
      <vt:lpstr>Arial</vt:lpstr>
      <vt:lpstr>Calibri</vt:lpstr>
      <vt:lpstr>Webdings</vt:lpstr>
      <vt:lpstr>Wingdings</vt:lpstr>
      <vt:lpstr>ホワイト</vt:lpstr>
      <vt:lpstr>四月一日企画PPTテンプレ</vt:lpstr>
      <vt:lpstr>Microsoft PowerPoint 97-2003 Presentation</vt:lpstr>
      <vt:lpstr>議員発信ログ検索サービス 「政策サーチ」コンセプト</vt:lpstr>
      <vt:lpstr>背景1〜ネット選挙運動の解禁</vt:lpstr>
      <vt:lpstr>背景2〜オープンデータの活用ニーズ</vt:lpstr>
      <vt:lpstr>サービスコンセプト</vt:lpstr>
      <vt:lpstr>議員発信ログ検索サービスとは</vt:lpstr>
      <vt:lpstr>ターゲット</vt:lpstr>
      <vt:lpstr>利用の流れ</vt:lpstr>
      <vt:lpstr>利用の流れ</vt:lpstr>
      <vt:lpstr>サイトイメージ</vt:lpstr>
    </vt:vector>
  </TitlesOfParts>
  <Company>四月一日企画</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森中 亮</dc:creator>
  <cp:lastModifiedBy>庄司昌彦</cp:lastModifiedBy>
  <cp:revision>38</cp:revision>
  <dcterms:created xsi:type="dcterms:W3CDTF">2013-07-08T11:39:08Z</dcterms:created>
  <dcterms:modified xsi:type="dcterms:W3CDTF">2014-01-07T13:44:42Z</dcterms:modified>
</cp:coreProperties>
</file>