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72" r:id="rId2"/>
    <p:sldId id="257" r:id="rId3"/>
    <p:sldId id="292" r:id="rId4"/>
    <p:sldId id="340" r:id="rId5"/>
    <p:sldId id="288" r:id="rId6"/>
    <p:sldId id="275" r:id="rId7"/>
    <p:sldId id="342" r:id="rId8"/>
    <p:sldId id="347" r:id="rId9"/>
    <p:sldId id="351" r:id="rId10"/>
    <p:sldId id="348" r:id="rId11"/>
    <p:sldId id="352" r:id="rId12"/>
    <p:sldId id="349" r:id="rId13"/>
    <p:sldId id="354" r:id="rId14"/>
    <p:sldId id="355" r:id="rId15"/>
    <p:sldId id="356" r:id="rId16"/>
    <p:sldId id="357" r:id="rId17"/>
    <p:sldId id="290" r:id="rId18"/>
    <p:sldId id="353" r:id="rId19"/>
    <p:sldId id="341" r:id="rId20"/>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122" autoAdjust="0"/>
  </p:normalViewPr>
  <p:slideViewPr>
    <p:cSldViewPr>
      <p:cViewPr>
        <p:scale>
          <a:sx n="75" d="100"/>
          <a:sy n="75" d="100"/>
        </p:scale>
        <p:origin x="-126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5" y="0"/>
            <a:ext cx="2918831" cy="493474"/>
          </a:xfrm>
          <a:prstGeom prst="rect">
            <a:avLst/>
          </a:prstGeom>
        </p:spPr>
        <p:txBody>
          <a:bodyPr vert="horz" lIns="91440" tIns="45720" rIns="91440" bIns="45720" rtlCol="0"/>
          <a:lstStyle>
            <a:lvl1pPr algn="r">
              <a:defRPr sz="1200"/>
            </a:lvl1pPr>
          </a:lstStyle>
          <a:p>
            <a:fld id="{DDE18EFC-957A-45EB-81F3-913BE3050CF8}" type="datetimeFigureOut">
              <a:rPr lang="en-US" smtClean="0"/>
              <a:pPr/>
              <a:t>4/3/2017</a:t>
            </a:fld>
            <a:endParaRPr lang="en-US"/>
          </a:p>
        </p:txBody>
      </p:sp>
      <p:sp>
        <p:nvSpPr>
          <p:cNvPr id="4" name="Footer Placeholder 3"/>
          <p:cNvSpPr>
            <a:spLocks noGrp="1"/>
          </p:cNvSpPr>
          <p:nvPr>
            <p:ph type="ftr" sz="quarter" idx="2"/>
          </p:nvPr>
        </p:nvSpPr>
        <p:spPr>
          <a:xfrm>
            <a:off x="2"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5" y="9374301"/>
            <a:ext cx="2918831" cy="493474"/>
          </a:xfrm>
          <a:prstGeom prst="rect">
            <a:avLst/>
          </a:prstGeom>
        </p:spPr>
        <p:txBody>
          <a:bodyPr vert="horz" lIns="91440" tIns="45720" rIns="91440" bIns="45720" rtlCol="0" anchor="b"/>
          <a:lstStyle>
            <a:lvl1pPr algn="r">
              <a:defRPr sz="1200"/>
            </a:lvl1pPr>
          </a:lstStyle>
          <a:p>
            <a:fld id="{ABBF7A59-58ED-4DED-86B3-E39E474D0BB8}" type="slidenum">
              <a:rPr lang="en-US" smtClean="0"/>
              <a:pPr/>
              <a:t>‹#›</a:t>
            </a:fld>
            <a:endParaRPr lang="en-US"/>
          </a:p>
        </p:txBody>
      </p:sp>
    </p:spTree>
    <p:extLst>
      <p:ext uri="{BB962C8B-B14F-4D97-AF65-F5344CB8AC3E}">
        <p14:creationId xmlns:p14="http://schemas.microsoft.com/office/powerpoint/2010/main" xmlns="" val="334463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5" y="0"/>
            <a:ext cx="2918831" cy="493474"/>
          </a:xfrm>
          <a:prstGeom prst="rect">
            <a:avLst/>
          </a:prstGeom>
        </p:spPr>
        <p:txBody>
          <a:bodyPr vert="horz" lIns="91440" tIns="45720" rIns="91440" bIns="45720" rtlCol="0"/>
          <a:lstStyle>
            <a:lvl1pPr algn="r">
              <a:defRPr sz="1200"/>
            </a:lvl1pPr>
          </a:lstStyle>
          <a:p>
            <a:fld id="{B8418D54-6D68-4086-BECB-DF304803FF24}" type="datetimeFigureOut">
              <a:rPr lang="en-US" smtClean="0"/>
              <a:pPr/>
              <a:t>4/3/2017</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11"/>
            <a:ext cx="5388610" cy="44412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5" y="9374301"/>
            <a:ext cx="2918831" cy="493474"/>
          </a:xfrm>
          <a:prstGeom prst="rect">
            <a:avLst/>
          </a:prstGeom>
        </p:spPr>
        <p:txBody>
          <a:bodyPr vert="horz" lIns="91440" tIns="45720" rIns="91440" bIns="45720" rtlCol="0" anchor="b"/>
          <a:lstStyle>
            <a:lvl1pPr algn="r">
              <a:defRPr sz="1200"/>
            </a:lvl1pPr>
          </a:lstStyle>
          <a:p>
            <a:fld id="{3018523D-0242-40E1-8DA6-A74583556634}" type="slidenum">
              <a:rPr lang="en-US" smtClean="0"/>
              <a:pPr/>
              <a:t>‹#›</a:t>
            </a:fld>
            <a:endParaRPr lang="en-US"/>
          </a:p>
        </p:txBody>
      </p:sp>
    </p:spTree>
    <p:extLst>
      <p:ext uri="{BB962C8B-B14F-4D97-AF65-F5344CB8AC3E}">
        <p14:creationId xmlns:p14="http://schemas.microsoft.com/office/powerpoint/2010/main" xmlns="" val="422559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18523D-0242-40E1-8DA6-A74583556634}" type="slidenum">
              <a:rPr lang="en-US" smtClean="0"/>
              <a:pPr/>
              <a:t>19</a:t>
            </a:fld>
            <a:endParaRPr lang="en-US"/>
          </a:p>
        </p:txBody>
      </p:sp>
    </p:spTree>
    <p:extLst>
      <p:ext uri="{BB962C8B-B14F-4D97-AF65-F5344CB8AC3E}">
        <p14:creationId xmlns:p14="http://schemas.microsoft.com/office/powerpoint/2010/main" xmlns="" val="353760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2</a:t>
            </a:fld>
            <a:endParaRPr lang="en-US" dirty="0"/>
          </a:p>
        </p:txBody>
      </p:sp>
    </p:spTree>
    <p:extLst>
      <p:ext uri="{BB962C8B-B14F-4D97-AF65-F5344CB8AC3E}">
        <p14:creationId xmlns:p14="http://schemas.microsoft.com/office/powerpoint/2010/main" xmlns="" val="330469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3</a:t>
            </a:fld>
            <a:endParaRPr lang="en-US" dirty="0"/>
          </a:p>
        </p:txBody>
      </p:sp>
    </p:spTree>
    <p:extLst>
      <p:ext uri="{BB962C8B-B14F-4D97-AF65-F5344CB8AC3E}">
        <p14:creationId xmlns:p14="http://schemas.microsoft.com/office/powerpoint/2010/main" xmlns="" val="4128939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4</a:t>
            </a:fld>
            <a:endParaRPr lang="en-US" dirty="0"/>
          </a:p>
        </p:txBody>
      </p:sp>
    </p:spTree>
    <p:extLst>
      <p:ext uri="{BB962C8B-B14F-4D97-AF65-F5344CB8AC3E}">
        <p14:creationId xmlns:p14="http://schemas.microsoft.com/office/powerpoint/2010/main" xmlns="" val="276892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18523D-0242-40E1-8DA6-A74583556634}" type="slidenum">
              <a:rPr lang="en-US" smtClean="0"/>
              <a:pPr/>
              <a:t>5</a:t>
            </a:fld>
            <a:endParaRPr lang="en-US"/>
          </a:p>
        </p:txBody>
      </p:sp>
    </p:spTree>
    <p:extLst>
      <p:ext uri="{BB962C8B-B14F-4D97-AF65-F5344CB8AC3E}">
        <p14:creationId xmlns:p14="http://schemas.microsoft.com/office/powerpoint/2010/main" xmlns="" val="275306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18523D-0242-40E1-8DA6-A74583556634}" type="slidenum">
              <a:rPr lang="en-US" smtClean="0"/>
              <a:pPr/>
              <a:t>6</a:t>
            </a:fld>
            <a:endParaRPr lang="en-US"/>
          </a:p>
        </p:txBody>
      </p:sp>
    </p:spTree>
    <p:extLst>
      <p:ext uri="{BB962C8B-B14F-4D97-AF65-F5344CB8AC3E}">
        <p14:creationId xmlns:p14="http://schemas.microsoft.com/office/powerpoint/2010/main" xmlns="" val="124137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7</a:t>
            </a:fld>
            <a:endParaRPr lang="en-US" dirty="0"/>
          </a:p>
        </p:txBody>
      </p:sp>
    </p:spTree>
    <p:extLst>
      <p:ext uri="{BB962C8B-B14F-4D97-AF65-F5344CB8AC3E}">
        <p14:creationId xmlns:p14="http://schemas.microsoft.com/office/powerpoint/2010/main" xmlns="" val="386946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8523D-0242-40E1-8DA6-A74583556634}" type="slidenum">
              <a:rPr lang="en-US" smtClean="0"/>
              <a:pPr/>
              <a:t>16</a:t>
            </a:fld>
            <a:endParaRPr lang="en-US"/>
          </a:p>
        </p:txBody>
      </p:sp>
    </p:spTree>
    <p:extLst>
      <p:ext uri="{BB962C8B-B14F-4D97-AF65-F5344CB8AC3E}">
        <p14:creationId xmlns:p14="http://schemas.microsoft.com/office/powerpoint/2010/main" xmlns="" val="216906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18523D-0242-40E1-8DA6-A74583556634}" type="slidenum">
              <a:rPr lang="en-US" smtClean="0"/>
              <a:pPr/>
              <a:t>17</a:t>
            </a:fld>
            <a:endParaRPr lang="en-US"/>
          </a:p>
        </p:txBody>
      </p:sp>
    </p:spTree>
    <p:extLst>
      <p:ext uri="{BB962C8B-B14F-4D97-AF65-F5344CB8AC3E}">
        <p14:creationId xmlns:p14="http://schemas.microsoft.com/office/powerpoint/2010/main" xmlns="" val="368138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C8622A5-19A9-4472-9AC7-6398D5C3DD2E}" type="datetime1">
              <a:rPr lang="en-US" smtClean="0"/>
              <a:pPr/>
              <a:t>4/3/2017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F95932-412E-4611-A8EC-3156C1314BDF}" type="datetime1">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7D1E73-1733-4A89-AD08-FF70ACA1E4E6}" type="datetime1">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D96210A-6512-469B-8EC0-155C00553068}" type="datetime1">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905EAB-3343-4251-B0B1-AB32A85B972D}" type="datetime1">
              <a:rPr lang="en-US" smtClean="0"/>
              <a:pPr/>
              <a:t>4/3/2017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94908C8-D423-4D63-9F89-0C37BEBC40C9}" type="datetime1">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F3143B5-E61A-4814-B274-6AC5DBEA1BF6}" type="datetime1">
              <a:rPr lang="en-US" smtClean="0"/>
              <a:pPr/>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A54DE1-BF46-4C14-A269-45335B15C6A7}" type="datetime1">
              <a:rPr lang="en-US" smtClean="0"/>
              <a:pPr/>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98AA4-7FC6-43D3-B775-B9A5032A2530}" type="datetime1">
              <a:rPr lang="en-US" smtClean="0"/>
              <a:pPr/>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CCB3B5-7638-41D7-BE4F-44E72E760059}" type="datetime1">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AB62E9-A635-4345-AEDB-802E79DBCDAA}" type="datetime1">
              <a:rPr lang="en-US" smtClean="0"/>
              <a:pPr/>
              <a:t>4/3/2017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AD9453-9545-4C8A-BF04-F3BCFF5E6CFB}" type="datetime1">
              <a:rPr lang="en-US" smtClean="0"/>
              <a:pPr/>
              <a:t>4/3/2017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cmicpc.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russianlegac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77000" cy="3505200"/>
          </a:xfrm>
          <a:ln>
            <a:solidFill>
              <a:schemeClr val="accent1"/>
            </a:solidFill>
          </a:ln>
        </p:spPr>
        <p:txBody>
          <a:bodyPr>
            <a:noAutofit/>
          </a:bodyPr>
          <a:lstStyle/>
          <a:p>
            <a:endParaRPr lang="en-US" sz="2000" dirty="0">
              <a:solidFill>
                <a:schemeClr val="tx1"/>
              </a:solidFill>
              <a:latin typeface="Times New Roman" pitchFamily="18" charset="0"/>
              <a:cs typeface="Times New Roman" pitchFamily="18" charset="0"/>
            </a:endParaRPr>
          </a:p>
          <a:p>
            <a:pPr marL="514350" indent="-514350"/>
            <a:r>
              <a:rPr lang="en-US" dirty="0" smtClean="0">
                <a:solidFill>
                  <a:schemeClr val="bg2">
                    <a:lumMod val="25000"/>
                  </a:schemeClr>
                </a:solidFill>
              </a:rPr>
              <a:t>     1.Tamboli Tabbasum N.(2045)</a:t>
            </a:r>
          </a:p>
          <a:p>
            <a:pPr marL="514350" indent="-514350"/>
            <a:r>
              <a:rPr lang="en-US" dirty="0" smtClean="0">
                <a:solidFill>
                  <a:schemeClr val="bg2">
                    <a:lumMod val="25000"/>
                  </a:schemeClr>
                </a:solidFill>
              </a:rPr>
              <a:t> 2.Chandole Arati R.(2049)</a:t>
            </a:r>
          </a:p>
          <a:p>
            <a:pPr marL="514350" indent="-514350"/>
            <a:r>
              <a:rPr lang="en-US" dirty="0" smtClean="0">
                <a:solidFill>
                  <a:schemeClr val="bg2">
                    <a:lumMod val="25000"/>
                  </a:schemeClr>
                </a:solidFill>
              </a:rPr>
              <a:t>       3.Landage Anuradha N. (2053)</a:t>
            </a:r>
          </a:p>
          <a:p>
            <a:pPr marL="514350" indent="-514350"/>
            <a:r>
              <a:rPr lang="en-US" sz="2000" dirty="0" smtClean="0">
                <a:solidFill>
                  <a:schemeClr val="tx1"/>
                </a:solidFill>
                <a:latin typeface="Times New Roman" pitchFamily="18" charset="0"/>
                <a:cs typeface="Times New Roman" pitchFamily="18" charset="0"/>
              </a:rPr>
              <a:t>(Computer  </a:t>
            </a:r>
            <a:r>
              <a:rPr lang="en-US" sz="2000" dirty="0">
                <a:solidFill>
                  <a:schemeClr val="tx1"/>
                </a:solidFill>
                <a:latin typeface="Times New Roman" pitchFamily="18" charset="0"/>
                <a:cs typeface="Times New Roman" pitchFamily="18" charset="0"/>
              </a:rPr>
              <a:t>Engineering</a:t>
            </a:r>
            <a:r>
              <a:rPr lang="en-US" sz="2000" dirty="0" smtClean="0">
                <a:solidFill>
                  <a:schemeClr val="tx1"/>
                </a:solidFill>
                <a:latin typeface="Times New Roman" pitchFamily="18" charset="0"/>
                <a:cs typeface="Times New Roman" pitchFamily="18" charset="0"/>
              </a:rPr>
              <a:t>)</a:t>
            </a:r>
          </a:p>
          <a:p>
            <a:endParaRPr lang="en-US" sz="1800" dirty="0" smtClean="0">
              <a:solidFill>
                <a:schemeClr val="tx1"/>
              </a:solidFill>
              <a:latin typeface="Times New Roman" pitchFamily="18" charset="0"/>
              <a:cs typeface="Times New Roman" pitchFamily="18" charset="0"/>
            </a:endParaRPr>
          </a:p>
          <a:p>
            <a:pPr>
              <a:spcBef>
                <a:spcPts val="0"/>
              </a:spcBef>
            </a:pPr>
            <a:r>
              <a:rPr lang="en-US" sz="2000" b="1" dirty="0" smtClean="0">
                <a:solidFill>
                  <a:schemeClr val="tx1"/>
                </a:solidFill>
                <a:latin typeface="Times New Roman" pitchFamily="18" charset="0"/>
                <a:cs typeface="Times New Roman" pitchFamily="18" charset="0"/>
              </a:rPr>
              <a:t>Under the guidance of</a:t>
            </a:r>
            <a:endParaRPr lang="en-US" sz="2000" b="1" dirty="0">
              <a:solidFill>
                <a:schemeClr val="tx1"/>
              </a:solidFill>
              <a:latin typeface="Times New Roman" pitchFamily="18" charset="0"/>
              <a:cs typeface="Times New Roman" pitchFamily="18" charset="0"/>
            </a:endParaRPr>
          </a:p>
          <a:p>
            <a:pPr>
              <a:spcBef>
                <a:spcPts val="0"/>
              </a:spcBef>
            </a:pPr>
            <a:r>
              <a:rPr lang="en-US" sz="2000" b="1" dirty="0" smtClean="0">
                <a:solidFill>
                  <a:schemeClr val="tx1"/>
                </a:solidFill>
                <a:latin typeface="Times New Roman" pitchFamily="18" charset="0"/>
                <a:cs typeface="Times New Roman" pitchFamily="18" charset="0"/>
              </a:rPr>
              <a:t>Miss.A.A.Todkar</a:t>
            </a:r>
          </a:p>
        </p:txBody>
      </p:sp>
      <p:sp>
        <p:nvSpPr>
          <p:cNvPr id="2" name="Title 1"/>
          <p:cNvSpPr>
            <a:spLocks noGrp="1"/>
          </p:cNvSpPr>
          <p:nvPr>
            <p:ph type="ctrTitle"/>
          </p:nvPr>
        </p:nvSpPr>
        <p:spPr>
          <a:xfrm>
            <a:off x="0" y="1524001"/>
            <a:ext cx="9144000" cy="1447800"/>
          </a:xfrm>
        </p:spPr>
        <p:txBody>
          <a:bodyPr>
            <a:normAutofit/>
          </a:bodyPr>
          <a:lstStyle/>
          <a:p>
            <a:r>
              <a:rPr lang="en-US" sz="4100" b="1" dirty="0" smtClean="0">
                <a:latin typeface="Aparajita" pitchFamily="34" charset="0"/>
                <a:cs typeface="Aparajita" pitchFamily="34" charset="0"/>
              </a:rPr>
              <a:t>“Polygonal Puzzle”</a:t>
            </a:r>
            <a:endParaRPr lang="en-US" sz="4100" b="1" dirty="0">
              <a:latin typeface="Aparajita" pitchFamily="34" charset="0"/>
              <a:cs typeface="Aparajita" pitchFamily="34" charset="0"/>
            </a:endParaRPr>
          </a:p>
        </p:txBody>
      </p:sp>
      <p:sp>
        <p:nvSpPr>
          <p:cNvPr id="4" name="Subtitle 2"/>
          <p:cNvSpPr txBox="1">
            <a:spLocks/>
          </p:cNvSpPr>
          <p:nvPr/>
        </p:nvSpPr>
        <p:spPr>
          <a:xfrm>
            <a:off x="1219200" y="152400"/>
            <a:ext cx="6781800" cy="685800"/>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spcBef>
                <a:spcPts val="0"/>
              </a:spcBef>
            </a:pPr>
            <a:r>
              <a:rPr lang="en-US" sz="1400" b="1" dirty="0" smtClean="0">
                <a:solidFill>
                  <a:srgbClr val="FF0000"/>
                </a:solidFill>
                <a:latin typeface="Times New Roman" pitchFamily="18" charset="0"/>
                <a:cs typeface="Times New Roman" pitchFamily="18" charset="0"/>
              </a:rPr>
              <a:t>ATS’s</a:t>
            </a:r>
            <a:endParaRPr lang="en-US" sz="1400" dirty="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“Sanjay Bhokare Group of Institutes, Miraj”</a:t>
            </a:r>
            <a:endParaRPr lang="en-US" sz="2000" b="1" dirty="0" smtClean="0">
              <a:solidFill>
                <a:schemeClr val="tx1"/>
              </a:solidFill>
              <a:latin typeface="Times New Roman" pitchFamily="18" charset="0"/>
              <a:cs typeface="Times New Roman" pitchFamily="18" charset="0"/>
            </a:endParaRPr>
          </a:p>
        </p:txBody>
      </p:sp>
      <p:sp>
        <p:nvSpPr>
          <p:cNvPr id="6" name="TextBox 5"/>
          <p:cNvSpPr txBox="1"/>
          <p:nvPr/>
        </p:nvSpPr>
        <p:spPr>
          <a:xfrm>
            <a:off x="2628900" y="685800"/>
            <a:ext cx="3962400" cy="1138773"/>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 A Project Presentation </a:t>
            </a:r>
          </a:p>
          <a:p>
            <a:pPr algn="ctr"/>
            <a:r>
              <a:rPr lang="en-US" sz="2000" b="1" dirty="0" smtClean="0">
                <a:latin typeface="Times New Roman" pitchFamily="18" charset="0"/>
                <a:cs typeface="Times New Roman" pitchFamily="18" charset="0"/>
              </a:rPr>
              <a:t>On </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lang="en-US" sz="2400" b="1"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Module:</a:t>
            </a:r>
            <a:endParaRPr lang="en-US" dirty="0"/>
          </a:p>
        </p:txBody>
      </p:sp>
      <p:sp>
        <p:nvSpPr>
          <p:cNvPr id="3" name="Content Placeholder 2"/>
          <p:cNvSpPr>
            <a:spLocks noGrp="1"/>
          </p:cNvSpPr>
          <p:nvPr>
            <p:ph sz="quarter" idx="1"/>
          </p:nvPr>
        </p:nvSpPr>
        <p:spPr/>
        <p:txBody>
          <a:bodyPr>
            <a:normAutofit/>
          </a:bodyPr>
          <a:lstStyle/>
          <a:p>
            <a:pPr algn="just"/>
            <a:r>
              <a:rPr lang="en-IN" sz="2400" dirty="0" smtClean="0"/>
              <a:t>The output is a list of instructions indicating how to rearrange the scrambled polygons. That is, for each polygon in the second list, the output should indicate the polygon to which it corresponds in the first list, the amount by which it must be rotated in a clockwise direction to align the vertices. Thus, one line of output consists of an integer index </a:t>
            </a:r>
            <a:r>
              <a:rPr lang="en-IN" sz="2400" dirty="0" err="1" smtClean="0"/>
              <a:t>i</a:t>
            </a:r>
            <a:r>
              <a:rPr lang="en-IN" sz="2400" dirty="0" smtClean="0"/>
              <a:t> (indexing starts from 1), a floating point angle (with ) given to the nearest tenth of a degree.</a:t>
            </a:r>
            <a:endParaRPr lang="en-US" sz="2400" dirty="0" smtClean="0"/>
          </a:p>
          <a:p>
            <a:pPr algn="just"/>
            <a:r>
              <a:rPr lang="en-IN" sz="2400" dirty="0" smtClean="0"/>
              <a:t>50</a:t>
            </a:r>
            <a:endParaRPr lang="en-US" sz="2400" dirty="0" smtClean="0"/>
          </a:p>
          <a:p>
            <a:pPr>
              <a:buNone/>
            </a:pPr>
            <a:r>
              <a:rPr lang="en-IN" dirty="0" smtClean="0"/>
              <a:t> </a:t>
            </a:r>
            <a:endParaRPr lang="en-US"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Output module: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2051" name="Picture 3" descr="C:\Users\shri\Desktop\Capture.PNG"/>
          <p:cNvPicPr>
            <a:picLocks noGrp="1" noChangeAspect="1" noChangeArrowheads="1"/>
          </p:cNvPicPr>
          <p:nvPr>
            <p:ph sz="quarter" idx="1"/>
          </p:nvPr>
        </p:nvPicPr>
        <p:blipFill>
          <a:blip r:embed="rId2" cstate="print"/>
          <a:srcRect/>
          <a:stretch>
            <a:fillRect/>
          </a:stretch>
        </p:blipFill>
        <p:spPr bwMode="auto">
          <a:xfrm>
            <a:off x="2133600" y="1704670"/>
            <a:ext cx="5034293" cy="4848530"/>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sz="quarter" idx="1"/>
          </p:nvPr>
        </p:nvSpPr>
        <p:spPr/>
        <p:txBody>
          <a:bodyPr>
            <a:normAutofit/>
          </a:bodyPr>
          <a:lstStyle/>
          <a:p>
            <a:r>
              <a:rPr lang="en-US" dirty="0" smtClean="0"/>
              <a:t>Used for puzzle game.</a:t>
            </a:r>
          </a:p>
          <a:p>
            <a:r>
              <a:rPr lang="en-US" dirty="0" smtClean="0"/>
              <a:t> Aerospace industry</a:t>
            </a:r>
          </a:p>
          <a:p>
            <a:r>
              <a:rPr lang="en-US" dirty="0" smtClean="0"/>
              <a:t>Multi touch  functionality</a:t>
            </a:r>
          </a:p>
          <a:p>
            <a:r>
              <a:rPr lang="en-US" dirty="0" smtClean="0"/>
              <a:t>Machining centers</a:t>
            </a:r>
          </a:p>
          <a:p>
            <a:r>
              <a:rPr lang="en-US" dirty="0" smtClean="0"/>
              <a:t>Textile machines</a:t>
            </a:r>
          </a:p>
          <a:p>
            <a:pPr>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descr="C:\Users\shri\Desktop\p1.PNG"/>
          <p:cNvPicPr>
            <a:picLocks noGrp="1" noChangeAspect="1" noChangeArrowheads="1"/>
          </p:cNvPicPr>
          <p:nvPr>
            <p:ph sz="quarter" idx="1"/>
          </p:nvPr>
        </p:nvPicPr>
        <p:blipFill>
          <a:blip r:embed="rId2" cstate="print"/>
          <a:srcRect/>
          <a:stretch>
            <a:fillRect/>
          </a:stretch>
        </p:blipFill>
        <p:spPr bwMode="auto">
          <a:xfrm>
            <a:off x="1580700" y="2085745"/>
            <a:ext cx="6439799" cy="3296110"/>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descr="C:\Users\shri\Desktop\p2.PNG"/>
          <p:cNvPicPr>
            <a:picLocks noChangeAspect="1" noChangeArrowheads="1"/>
          </p:cNvPicPr>
          <p:nvPr/>
        </p:nvPicPr>
        <p:blipFill>
          <a:blip r:embed="rId2" cstate="print"/>
          <a:srcRect/>
          <a:stretch>
            <a:fillRect/>
          </a:stretch>
        </p:blipFill>
        <p:spPr bwMode="auto">
          <a:xfrm>
            <a:off x="1346200" y="1804988"/>
            <a:ext cx="6450013" cy="3248025"/>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C:\Users\shri\Desktop\p3.PNG"/>
          <p:cNvPicPr>
            <a:picLocks noChangeAspect="1" noChangeArrowheads="1"/>
          </p:cNvPicPr>
          <p:nvPr/>
        </p:nvPicPr>
        <p:blipFill>
          <a:blip r:embed="rId2" cstate="print"/>
          <a:srcRect/>
          <a:stretch>
            <a:fillRect/>
          </a:stretch>
        </p:blipFill>
        <p:spPr bwMode="auto">
          <a:xfrm>
            <a:off x="1331913" y="1771650"/>
            <a:ext cx="6478587" cy="3314700"/>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85800"/>
          </a:xfrm>
        </p:spPr>
        <p:txBody>
          <a:bodyPr>
            <a:normAutofit/>
          </a:bodyPr>
          <a:lstStyle/>
          <a:p>
            <a:pPr algn="ctr"/>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219200"/>
            <a:ext cx="8153400" cy="4800600"/>
          </a:xfrm>
        </p:spPr>
        <p:txBody>
          <a:bodyPr>
            <a:normAutofit/>
          </a:bodyPr>
          <a:lstStyle/>
          <a:p>
            <a:r>
              <a:rPr lang="en-US" sz="2000" dirty="0" smtClean="0">
                <a:solidFill>
                  <a:srgbClr val="00000A"/>
                </a:solidFill>
                <a:latin typeface="Calibri" pitchFamily="34" charset="0"/>
                <a:ea typeface="Times New Roman" pitchFamily="18" charset="0"/>
                <a:cs typeface="Times New Roman" pitchFamily="18" charset="0"/>
              </a:rPr>
              <a:t>By developing this software we are simplifying task of sorting</a:t>
            </a:r>
            <a:br>
              <a:rPr lang="en-US" sz="2000" dirty="0" smtClean="0">
                <a:solidFill>
                  <a:srgbClr val="00000A"/>
                </a:solidFill>
                <a:latin typeface="Calibri" pitchFamily="34" charset="0"/>
                <a:ea typeface="Times New Roman" pitchFamily="18" charset="0"/>
                <a:cs typeface="Times New Roman" pitchFamily="18" charset="0"/>
              </a:rPr>
            </a:br>
            <a:r>
              <a:rPr lang="en-US" sz="2000" dirty="0" smtClean="0">
                <a:solidFill>
                  <a:srgbClr val="00000A"/>
                </a:solidFill>
                <a:latin typeface="Calibri" pitchFamily="34" charset="0"/>
                <a:ea typeface="Times New Roman" pitchFamily="18" charset="0"/>
                <a:cs typeface="Times New Roman" pitchFamily="18" charset="0"/>
              </a:rPr>
              <a:t> polygonal cut offs. The</a:t>
            </a:r>
            <a:r>
              <a:rPr lang="en-US" sz="2400" dirty="0" smtClean="0"/>
              <a:t> polygons touch with their boundaries and the length of the common boundary is maximized. Polygons can be translated and rotated, but not reflected or resized.</a:t>
            </a:r>
          </a:p>
          <a:p>
            <a:pPr>
              <a:buNone/>
            </a:pPr>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38854759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65"/>
            <a:ext cx="7772400" cy="1143000"/>
          </a:xfrm>
        </p:spPr>
        <p:txBody>
          <a:bodyPr/>
          <a:lstStyle/>
          <a:p>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219200"/>
            <a:ext cx="8305800" cy="5029200"/>
          </a:xfrm>
        </p:spPr>
        <p:txBody>
          <a:bodyPr>
            <a:normAutofit/>
          </a:bodyPr>
          <a:lstStyle/>
          <a:p>
            <a:r>
              <a:rPr lang="en-US" b="1" dirty="0" smtClean="0"/>
              <a:t>Website-</a:t>
            </a:r>
            <a:endParaRPr lang="en-US" dirty="0" smtClean="0"/>
          </a:p>
          <a:p>
            <a:r>
              <a:rPr lang="en-US" b="1" u="sng" dirty="0" smtClean="0">
                <a:hlinkClick r:id="rId3"/>
              </a:rPr>
              <a:t>www.acmicpc.com</a:t>
            </a:r>
            <a:endParaRPr lang="en-US" dirty="0" smtClean="0"/>
          </a:p>
          <a:p>
            <a:r>
              <a:rPr lang="en-US" b="1" dirty="0" smtClean="0"/>
              <a:t> www. Russian-crafts.com</a:t>
            </a:r>
            <a:endParaRPr lang="en-US" dirty="0" smtClean="0"/>
          </a:p>
          <a:p>
            <a:r>
              <a:rPr lang="en-US" b="1" dirty="0" smtClean="0"/>
              <a:t> </a:t>
            </a:r>
            <a:r>
              <a:rPr lang="en-US" b="1" dirty="0" smtClean="0">
                <a:hlinkClick r:id="rId4"/>
              </a:rPr>
              <a:t>www.russianlegacy.com</a:t>
            </a:r>
            <a:endParaRPr lang="en-US" b="1" dirty="0" smtClean="0"/>
          </a:p>
          <a:p>
            <a:endParaRPr lang="en-US" b="1" dirty="0" smtClean="0"/>
          </a:p>
          <a:p>
            <a:endParaRPr lang="en-US" b="1" dirty="0" smtClean="0"/>
          </a:p>
          <a:p>
            <a:r>
              <a:rPr lang="en-US" b="1" dirty="0" smtClean="0"/>
              <a:t>Book-</a:t>
            </a:r>
            <a:endParaRPr lang="en-US" dirty="0" smtClean="0"/>
          </a:p>
          <a:p>
            <a:pPr lvl="0"/>
            <a:r>
              <a:rPr lang="en-US" b="1" dirty="0" smtClean="0"/>
              <a:t>C++:E Balgurusamy</a:t>
            </a:r>
            <a:endParaRPr lang="en-US" dirty="0" smtClean="0"/>
          </a:p>
          <a:p>
            <a:pPr lvl="0"/>
            <a:r>
              <a:rPr lang="en-US" b="1" dirty="0" smtClean="0"/>
              <a:t>Complete Reference C++ : Herbert Scheldt</a:t>
            </a:r>
            <a:endParaRPr lang="en-US" dirty="0" smtClean="0"/>
          </a:p>
          <a:p>
            <a:pPr lvl="0"/>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xmlns="" val="23827302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14600"/>
            <a:ext cx="7772400" cy="1143000"/>
          </a:xfrm>
        </p:spPr>
        <p:txBody>
          <a:bodyPr/>
          <a:lstStyle/>
          <a:p>
            <a:pPr algn="ctr"/>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27595264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533400"/>
          </a:xfrm>
        </p:spPr>
        <p:txBody>
          <a:bodyPr>
            <a:normAutofit fontScale="90000"/>
          </a:bodyPr>
          <a:lstStyle/>
          <a:p>
            <a:pPr algn="ctr"/>
            <a:r>
              <a:rPr lang="en-US" b="1" dirty="0" smtClean="0">
                <a:latin typeface="Times New Roman" pitchFamily="18" charset="0"/>
                <a:cs typeface="Times New Roman" pitchFamily="18" charset="0"/>
              </a:rPr>
              <a:t>Contents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838200" y="457200"/>
            <a:ext cx="7848600" cy="6248400"/>
          </a:xfrm>
        </p:spPr>
        <p:txBody>
          <a:bodyPr>
            <a:noAutofit/>
          </a:bodyPr>
          <a:lstStyle/>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Introduction</a:t>
            </a: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Motivation</a:t>
            </a:r>
            <a:endParaRPr lang="en-US" sz="2200" dirty="0">
              <a:solidFill>
                <a:srgbClr val="000000"/>
              </a:solidFill>
              <a:latin typeface="Times New Roman" pitchFamily="18" charset="0"/>
              <a:cs typeface="Times New Roman" pitchFamily="18" charset="0"/>
            </a:endParaRP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Literature </a:t>
            </a:r>
            <a:r>
              <a:rPr lang="en-US" sz="2200" dirty="0">
                <a:solidFill>
                  <a:srgbClr val="000000"/>
                </a:solidFill>
                <a:latin typeface="Times New Roman" pitchFamily="18" charset="0"/>
                <a:cs typeface="Times New Roman" pitchFamily="18" charset="0"/>
              </a:rPr>
              <a:t>S</a:t>
            </a:r>
            <a:r>
              <a:rPr lang="en-US" sz="2200" dirty="0" smtClean="0">
                <a:solidFill>
                  <a:srgbClr val="000000"/>
                </a:solidFill>
                <a:latin typeface="Times New Roman" pitchFamily="18" charset="0"/>
                <a:cs typeface="Times New Roman" pitchFamily="18" charset="0"/>
              </a:rPr>
              <a:t>urvey</a:t>
            </a:r>
            <a:endParaRPr lang="en-US" sz="2200" dirty="0">
              <a:solidFill>
                <a:srgbClr val="000000"/>
              </a:solidFill>
              <a:latin typeface="Times New Roman" pitchFamily="18" charset="0"/>
              <a:cs typeface="Times New Roman" pitchFamily="18" charset="0"/>
            </a:endParaRP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Problem Statement </a:t>
            </a: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Project Modules</a:t>
            </a: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Application</a:t>
            </a: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Snapshot</a:t>
            </a:r>
          </a:p>
          <a:p>
            <a:pPr>
              <a:lnSpc>
                <a:spcPct val="150000"/>
              </a:lnSpc>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Conclusion</a:t>
            </a:r>
          </a:p>
          <a:p>
            <a:pPr>
              <a:lnSpc>
                <a:spcPct val="150000"/>
              </a:lnSpc>
              <a:spcBef>
                <a:spcPts val="0"/>
              </a:spcBef>
              <a:buClr>
                <a:srgbClr val="000000"/>
              </a:buClr>
              <a:buSzPct val="100000"/>
              <a:buBlip>
                <a:blip r:embed="rId3"/>
              </a:buBlip>
            </a:pPr>
            <a:r>
              <a:rPr lang="en-US" sz="2200" dirty="0" smtClean="0">
                <a:solidFill>
                  <a:srgbClr val="000000"/>
                </a:solidFill>
                <a:latin typeface="Times New Roman" pitchFamily="18" charset="0"/>
                <a:cs typeface="Times New Roman" pitchFamily="18" charset="0"/>
              </a:rPr>
              <a:t>References</a:t>
            </a:r>
            <a:endParaRPr lang="en-US" sz="2200" dirty="0">
              <a:solidFill>
                <a:srgbClr val="0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609600"/>
          </a:xfrm>
        </p:spPr>
        <p:txBody>
          <a:bodyPr>
            <a:normAutofit fontScale="90000"/>
          </a:bodyPr>
          <a:lstStyle/>
          <a:p>
            <a:pPr algn="ctr"/>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066800"/>
            <a:ext cx="8077200" cy="4953000"/>
          </a:xfrm>
        </p:spPr>
        <p:txBody>
          <a:bodyPr>
            <a:normAutofit/>
          </a:bodyPr>
          <a:lstStyle/>
          <a:p>
            <a:r>
              <a:rPr lang="en-US" sz="2200" dirty="0" smtClean="0">
                <a:latin typeface="Times New Roman" pitchFamily="18" charset="0"/>
                <a:cs typeface="Times New Roman" pitchFamily="18" charset="0"/>
              </a:rPr>
              <a:t>Introduction</a:t>
            </a:r>
          </a:p>
          <a:p>
            <a:r>
              <a:rPr lang="en-IN" sz="2400" dirty="0" smtClean="0"/>
              <a:t>Polygon:</a:t>
            </a:r>
            <a:br>
              <a:rPr lang="en-IN" sz="2400" dirty="0" smtClean="0"/>
            </a:br>
            <a:r>
              <a:rPr lang="en-IN" sz="2400" dirty="0" smtClean="0"/>
              <a:t>Polygon is simple closed plain figure made of three or more line segment.</a:t>
            </a:r>
            <a:br>
              <a:rPr lang="en-IN" sz="2400" dirty="0" smtClean="0"/>
            </a:br>
            <a:r>
              <a:rPr lang="en-IN" sz="2400" dirty="0" smtClean="0"/>
              <a:t/>
            </a:r>
            <a:br>
              <a:rPr lang="en-IN" sz="2400" dirty="0" smtClean="0"/>
            </a:br>
            <a:r>
              <a:rPr lang="en-IN" sz="2400" dirty="0" smtClean="0"/>
              <a:t>A method to evaluate how well two puzzle pieces “match” each other. The better the match, the more likely it is that those pieces are adjacent in the puzzle.</a:t>
            </a:r>
            <a:r>
              <a:rPr lang="en-US" sz="2400" dirty="0" smtClean="0"/>
              <a:t/>
            </a:r>
            <a:br>
              <a:rPr lang="en-US" sz="2400" dirty="0" smtClean="0"/>
            </a:br>
            <a:r>
              <a:rPr lang="en-IN" sz="2400" dirty="0" smtClean="0"/>
              <a:t>Pieces are modelled as simple polygons. a placement of two given polygons such that their interiors do not overlap but the polygons touch with their boundaries and the length of the common boundary is maximized. For this placement, polygons can be translated and rotated, but not reflected or resized.	</a:t>
            </a:r>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xmlns="" val="29659232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609600"/>
          </a:xfrm>
        </p:spPr>
        <p:txBody>
          <a:bodyPr>
            <a:normAutofit fontScale="90000"/>
          </a:bodyPr>
          <a:lstStyle/>
          <a:p>
            <a:pPr algn="ctr"/>
            <a:r>
              <a:rPr lang="en-US" b="1" dirty="0" smtClean="0">
                <a:latin typeface="Times New Roman" pitchFamily="18" charset="0"/>
                <a:cs typeface="Times New Roman" pitchFamily="18" charset="0"/>
              </a:rPr>
              <a:t>Motivation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066800"/>
            <a:ext cx="8077200" cy="5334000"/>
          </a:xfrm>
        </p:spPr>
        <p:txBody>
          <a:bodyPr>
            <a:normAutofit/>
          </a:bodyPr>
          <a:lstStyle/>
          <a:p>
            <a:pPr algn="just"/>
            <a:r>
              <a:rPr lang="en-US" sz="2800" dirty="0" smtClean="0">
                <a:latin typeface="Times New Roman" pitchFamily="18" charset="0"/>
                <a:cs typeface="Times New Roman" pitchFamily="18" charset="0"/>
              </a:rPr>
              <a:t>Motivation</a:t>
            </a:r>
            <a:endParaRPr lang="en-US" sz="2800" dirty="0">
              <a:latin typeface="Times New Roman" pitchFamily="18" charset="0"/>
              <a:cs typeface="Times New Roman" pitchFamily="18" charset="0"/>
            </a:endParaRPr>
          </a:p>
        </p:txBody>
      </p:sp>
      <p:sp>
        <p:nvSpPr>
          <p:cNvPr id="4" name="Rectangle 3"/>
          <p:cNvSpPr/>
          <p:nvPr/>
        </p:nvSpPr>
        <p:spPr>
          <a:xfrm>
            <a:off x="914400" y="1676400"/>
            <a:ext cx="7391400" cy="1631216"/>
          </a:xfrm>
          <a:prstGeom prst="rect">
            <a:avLst/>
          </a:prstGeom>
        </p:spPr>
        <p:txBody>
          <a:bodyPr wrap="square">
            <a:spAutoFit/>
          </a:bodyPr>
          <a:lstStyle/>
          <a:p>
            <a:pPr algn="just"/>
            <a:r>
              <a:rPr lang="en-US" sz="2000" dirty="0" smtClean="0">
                <a:latin typeface="Times New Roman" pitchFamily="18" charset="0"/>
                <a:cs typeface="Times New Roman" pitchFamily="18" charset="0"/>
              </a:rPr>
              <a:t>We read the problem statements in the ACM-ICPC World Final Problem  H and then with the approval of our guide and we selected the problem “Polygonal puzzle”. </a:t>
            </a:r>
          </a:p>
          <a:p>
            <a:pPr algn="just"/>
            <a:r>
              <a:rPr lang="en-US" sz="2000" dirty="0" smtClean="0">
                <a:latin typeface="Times New Roman" pitchFamily="18" charset="0"/>
                <a:cs typeface="Times New Roman" pitchFamily="18" charset="0"/>
              </a:rPr>
              <a:t>	We selected this problem because we found it very interesting and challenging. </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xmlns="" val="410101876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563562"/>
          </a:xfrm>
        </p:spPr>
        <p:txBody>
          <a:bodyPr>
            <a:normAutofit fontScale="90000"/>
          </a:bodyPr>
          <a:lstStyle/>
          <a:p>
            <a:pPr algn="ctr"/>
            <a:r>
              <a:rPr lang="en-US" b="1" dirty="0" smtClean="0">
                <a:latin typeface="Times New Roman" pitchFamily="18" charset="0"/>
                <a:cs typeface="Times New Roman" pitchFamily="18" charset="0"/>
              </a:rPr>
              <a:t>Literature Survey</a:t>
            </a:r>
            <a:endParaRPr lang="en-US" b="1" dirty="0">
              <a:latin typeface="Times New Roman" pitchFamily="18" charset="0"/>
              <a:cs typeface="Times New Roman" pitchFamily="18" charset="0"/>
            </a:endParaRPr>
          </a:p>
        </p:txBody>
      </p:sp>
      <p:sp>
        <p:nvSpPr>
          <p:cNvPr id="4" name="Rectangle 3"/>
          <p:cNvSpPr/>
          <p:nvPr/>
        </p:nvSpPr>
        <p:spPr>
          <a:xfrm>
            <a:off x="533400" y="533400"/>
            <a:ext cx="7467600" cy="4801314"/>
          </a:xfrm>
          <a:prstGeom prst="rect">
            <a:avLst/>
          </a:prstGeom>
        </p:spPr>
        <p:txBody>
          <a:bodyPr wrap="square">
            <a:spAutoFit/>
          </a:bodyPr>
          <a:lstStyle/>
          <a:p>
            <a:pPr marL="285750" indent="-285750">
              <a:buClr>
                <a:schemeClr val="accent1"/>
              </a:buClr>
              <a:buSzPct val="150000"/>
              <a:buFont typeface="Arial" pitchFamily="34" charset="0"/>
              <a:buChar char="•"/>
            </a:pPr>
            <a:r>
              <a:rPr lang="en-US" dirty="0" smtClean="0">
                <a:latin typeface="Times New Roman" pitchFamily="18" charset="0"/>
                <a:cs typeface="Times New Roman" pitchFamily="18" charset="0"/>
              </a:rPr>
              <a:t>Paper name :-</a:t>
            </a:r>
          </a:p>
          <a:p>
            <a:pPr>
              <a:buClr>
                <a:schemeClr val="accent1"/>
              </a:buClr>
              <a:buSzPct val="150000"/>
            </a:pPr>
            <a:r>
              <a:rPr lang="en-US" dirty="0" smtClean="0">
                <a:latin typeface="Times New Roman" pitchFamily="18" charset="0"/>
                <a:cs typeface="Times New Roman" pitchFamily="18" charset="0"/>
              </a:rPr>
              <a:t>	1.2016 ACM-ICPC World Finals Problem H.</a:t>
            </a:r>
          </a:p>
          <a:p>
            <a:pPr>
              <a:buClr>
                <a:schemeClr val="accent1"/>
              </a:buClr>
              <a:buSzPct val="150000"/>
            </a:pPr>
            <a:r>
              <a:rPr lang="en-US" dirty="0" smtClean="0">
                <a:latin typeface="Times New Roman" pitchFamily="18" charset="0"/>
                <a:cs typeface="Times New Roman" pitchFamily="18" charset="0"/>
              </a:rPr>
              <a:t>                2. C++ reference book</a:t>
            </a:r>
          </a:p>
          <a:p>
            <a:pPr marL="342900" indent="-342900">
              <a:buClr>
                <a:schemeClr val="accent1"/>
              </a:buClr>
              <a:buSzPct val="150000"/>
              <a:buFont typeface="Arial" pitchFamily="34" charset="0"/>
              <a:buChar char="•"/>
            </a:pPr>
            <a:r>
              <a:rPr lang="en-US" dirty="0" smtClean="0">
                <a:latin typeface="Times New Roman" pitchFamily="18" charset="0"/>
                <a:cs typeface="Times New Roman" pitchFamily="18" charset="0"/>
              </a:rPr>
              <a:t>Author :- </a:t>
            </a:r>
          </a:p>
          <a:p>
            <a:pPr>
              <a:buClr>
                <a:schemeClr val="accent1"/>
              </a:buClr>
              <a:buSzPct val="150000"/>
            </a:pPr>
            <a:r>
              <a:rPr lang="en-US" dirty="0" smtClean="0">
                <a:latin typeface="Times New Roman" pitchFamily="18" charset="0"/>
                <a:cs typeface="Times New Roman" pitchFamily="18" charset="0"/>
              </a:rPr>
              <a:t>	1.ACM-ICPC (Hosted by Prince of Songkla University.)</a:t>
            </a:r>
          </a:p>
          <a:p>
            <a:pPr>
              <a:buClr>
                <a:schemeClr val="accent1"/>
              </a:buClr>
              <a:buSzPct val="150000"/>
            </a:pPr>
            <a:r>
              <a:rPr lang="en-US" dirty="0" smtClean="0">
                <a:latin typeface="Times New Roman" pitchFamily="18" charset="0"/>
                <a:cs typeface="Times New Roman" pitchFamily="18" charset="0"/>
              </a:rPr>
              <a:t>                2.E Balgurusamy </a:t>
            </a:r>
          </a:p>
          <a:p>
            <a:pPr marL="342900" indent="-342900">
              <a:buClr>
                <a:schemeClr val="accent1"/>
              </a:buClr>
              <a:buSzPct val="150000"/>
              <a:buFont typeface="Arial" pitchFamily="34" charset="0"/>
              <a:buChar char="•"/>
            </a:pPr>
            <a:r>
              <a:rPr lang="en-US" dirty="0" smtClean="0">
                <a:latin typeface="Times New Roman" pitchFamily="18" charset="0"/>
                <a:cs typeface="Times New Roman" pitchFamily="18" charset="0"/>
              </a:rPr>
              <a:t>Analysis :- </a:t>
            </a:r>
          </a:p>
          <a:p>
            <a:pPr>
              <a:buFont typeface="Wingdings" pitchFamily="2" charset="2"/>
              <a:buChar char="ü"/>
            </a:pPr>
            <a:r>
              <a:rPr lang="en-US" dirty="0" smtClean="0">
                <a:latin typeface="Times New Roman" pitchFamily="18" charset="0"/>
                <a:cs typeface="Times New Roman" pitchFamily="18" charset="0"/>
              </a:rPr>
              <a:t>	</a:t>
            </a:r>
            <a:r>
              <a:rPr lang="en-IN" dirty="0" smtClean="0">
                <a:solidFill>
                  <a:schemeClr val="bg2">
                    <a:lumMod val="25000"/>
                  </a:schemeClr>
                </a:solidFill>
                <a:latin typeface="Times New Roman" pitchFamily="18" charset="0"/>
                <a:cs typeface="Times New Roman" pitchFamily="18" charset="0"/>
              </a:rPr>
              <a:t>The input consists of a single test case. </a:t>
            </a:r>
          </a:p>
          <a:p>
            <a:r>
              <a:rPr lang="en-IN" dirty="0" smtClean="0">
                <a:solidFill>
                  <a:schemeClr val="bg2">
                    <a:lumMod val="25000"/>
                  </a:schemeClr>
                </a:solidFill>
                <a:latin typeface="Times New Roman" pitchFamily="18" charset="0"/>
                <a:cs typeface="Times New Roman" pitchFamily="18" charset="0"/>
              </a:rPr>
              <a:t>           n .</a:t>
            </a:r>
            <a:endParaRPr lang="en-US" dirty="0" smtClean="0">
              <a:solidFill>
                <a:schemeClr val="bg2">
                  <a:lumMod val="25000"/>
                </a:schemeClr>
              </a:solidFill>
              <a:latin typeface="Times New Roman" pitchFamily="18" charset="0"/>
              <a:cs typeface="Times New Roman" pitchFamily="18" charset="0"/>
            </a:endParaRPr>
          </a:p>
          <a:p>
            <a:endParaRPr lang="en-IN" dirty="0" smtClean="0">
              <a:solidFill>
                <a:schemeClr val="bg2">
                  <a:lumMod val="25000"/>
                </a:schemeClr>
              </a:solidFill>
              <a:latin typeface="Times New Roman" pitchFamily="18" charset="0"/>
              <a:cs typeface="Times New Roman" pitchFamily="18" charset="0"/>
            </a:endParaRPr>
          </a:p>
          <a:p>
            <a:pPr>
              <a:buFont typeface="Wingdings" pitchFamily="2" charset="2"/>
              <a:buChar char="ü"/>
            </a:pPr>
            <a:r>
              <a:rPr lang="en-IN" dirty="0" smtClean="0">
                <a:solidFill>
                  <a:schemeClr val="bg2">
                    <a:lumMod val="25000"/>
                  </a:schemeClr>
                </a:solidFill>
                <a:latin typeface="Times New Roman" pitchFamily="18" charset="0"/>
                <a:cs typeface="Times New Roman" pitchFamily="18" charset="0"/>
              </a:rPr>
              <a:t>       Where 3 ≤ n ≤ 50 .  </a:t>
            </a:r>
          </a:p>
          <a:p>
            <a:r>
              <a:rPr lang="en-IN" dirty="0" smtClean="0">
                <a:solidFill>
                  <a:schemeClr val="bg2">
                    <a:lumMod val="25000"/>
                  </a:schemeClr>
                </a:solidFill>
                <a:latin typeface="Times New Roman" pitchFamily="18" charset="0"/>
                <a:cs typeface="Times New Roman" pitchFamily="18" charset="0"/>
              </a:rPr>
              <a:t> </a:t>
            </a:r>
          </a:p>
          <a:p>
            <a:pPr>
              <a:buFont typeface="Wingdings" pitchFamily="2" charset="2"/>
              <a:buChar char="ü"/>
            </a:pPr>
            <a:r>
              <a:rPr lang="en-IN" dirty="0" smtClean="0">
                <a:solidFill>
                  <a:schemeClr val="bg2">
                    <a:lumMod val="25000"/>
                  </a:schemeClr>
                </a:solidFill>
                <a:latin typeface="Times New Roman" pitchFamily="18" charset="0"/>
                <a:cs typeface="Times New Roman" pitchFamily="18" charset="0"/>
              </a:rPr>
              <a:t>       Each containing two integer coordinates xi,yi</a:t>
            </a:r>
          </a:p>
          <a:p>
            <a:pPr>
              <a:buFont typeface="Wingdings" pitchFamily="2" charset="2"/>
              <a:buChar char="ü"/>
            </a:pPr>
            <a:r>
              <a:rPr lang="en-IN" dirty="0" smtClean="0">
                <a:solidFill>
                  <a:schemeClr val="bg2">
                    <a:lumMod val="25000"/>
                  </a:schemeClr>
                </a:solidFill>
                <a:latin typeface="Times New Roman" pitchFamily="18" charset="0"/>
                <a:cs typeface="Times New Roman" pitchFamily="18" charset="0"/>
              </a:rPr>
              <a:t>       where (|x|, |y|&lt;=100).</a:t>
            </a:r>
            <a:endParaRPr lang="en-US" dirty="0" smtClean="0">
              <a:solidFill>
                <a:schemeClr val="bg2">
                  <a:lumMod val="25000"/>
                </a:schemeClr>
              </a:solidFill>
              <a:latin typeface="Times New Roman" pitchFamily="18" charset="0"/>
              <a:cs typeface="Times New Roman" pitchFamily="18" charset="0"/>
            </a:endParaRPr>
          </a:p>
          <a:p>
            <a:r>
              <a:rPr lang="en-IN" dirty="0" smtClean="0">
                <a:solidFill>
                  <a:schemeClr val="bg2">
                    <a:lumMod val="25000"/>
                  </a:schemeClr>
                </a:solidFill>
                <a:latin typeface="Times New Roman" pitchFamily="18" charset="0"/>
                <a:cs typeface="Times New Roman" pitchFamily="18" charset="0"/>
              </a:rPr>
              <a:t>  </a:t>
            </a:r>
          </a:p>
          <a:p>
            <a:pPr>
              <a:buClr>
                <a:schemeClr val="accent1"/>
              </a:buClr>
              <a:buSzPct val="150000"/>
            </a:pPr>
            <a:endParaRPr lang="en-US" dirty="0" smtClean="0">
              <a:latin typeface="Times New Roman" pitchFamily="18" charset="0"/>
              <a:cs typeface="Times New Roman" pitchFamily="18" charset="0"/>
            </a:endParaRPr>
          </a:p>
          <a:p>
            <a:pPr>
              <a:buClr>
                <a:schemeClr val="accent1"/>
              </a:buClr>
              <a:buSzPct val="150000"/>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13637187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p:spPr>
        <p:txBody>
          <a:bodyPr>
            <a:normAutofit fontScale="90000"/>
          </a:bodyPr>
          <a:lstStyle/>
          <a:p>
            <a:pPr algn="ctr"/>
            <a:r>
              <a:rPr lang="en-US" sz="4000" b="1" dirty="0" smtClean="0">
                <a:latin typeface="Times New Roman" pitchFamily="18" charset="0"/>
                <a:cs typeface="Times New Roman" pitchFamily="18" charset="0"/>
              </a:rPr>
              <a:t>Problem Statement</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990600"/>
            <a:ext cx="7772400" cy="4572000"/>
          </a:xfrm>
        </p:spPr>
        <p:txBody>
          <a:bodyPr>
            <a:normAutofit/>
          </a:bodyPr>
          <a:lstStyle/>
          <a:p>
            <a:pPr algn="just">
              <a:buNone/>
            </a:pPr>
            <a:endParaRPr lang="en-US" sz="2000" dirty="0" smtClean="0">
              <a:cs typeface="Times New Roman" pitchFamily="18" charset="0"/>
            </a:endParaRPr>
          </a:p>
          <a:p>
            <a:pPr algn="just">
              <a:lnSpc>
                <a:spcPct val="150000"/>
              </a:lnSpc>
            </a:pPr>
            <a:r>
              <a:rPr lang="en-US" sz="2000" dirty="0" smtClean="0">
                <a:latin typeface="Times New Roman" pitchFamily="18" charset="0"/>
                <a:cs typeface="Times New Roman" pitchFamily="18" charset="0"/>
              </a:rPr>
              <a:t>Problem Statement</a:t>
            </a:r>
          </a:p>
          <a:p>
            <a:r>
              <a:rPr lang="en-IN" sz="2000" dirty="0" smtClean="0">
                <a:solidFill>
                  <a:schemeClr val="bg2">
                    <a:lumMod val="25000"/>
                  </a:schemeClr>
                </a:solidFill>
                <a:latin typeface="Times New Roman" pitchFamily="18" charset="0"/>
                <a:cs typeface="Times New Roman" pitchFamily="18" charset="0"/>
              </a:rPr>
              <a:t> Find a placement of two given polygons such that their interiors do not overlap but the polygons touch with their boundaries and the length of the common boundary is maximized. </a:t>
            </a:r>
          </a:p>
          <a:p>
            <a:r>
              <a:rPr lang="en-IN" sz="2000" dirty="0" smtClean="0">
                <a:solidFill>
                  <a:schemeClr val="bg2">
                    <a:lumMod val="25000"/>
                  </a:schemeClr>
                </a:solidFill>
                <a:latin typeface="Times New Roman" pitchFamily="18" charset="0"/>
                <a:cs typeface="Times New Roman" pitchFamily="18" charset="0"/>
              </a:rPr>
              <a:t>For this placement, polygons can be translated and rotated, but not reflected or resized.</a:t>
            </a:r>
            <a:endParaRPr lang="en-US" sz="2000" dirty="0" smtClean="0">
              <a:cs typeface="Times New Roman" pitchFamily="18" charset="0"/>
            </a:endParaRPr>
          </a:p>
          <a:p>
            <a:endParaRPr lang="en-US" sz="2000" dirty="0" smtClean="0">
              <a:cs typeface="Times New Roman" pitchFamily="18" charset="0"/>
            </a:endParaRPr>
          </a:p>
          <a:p>
            <a:endParaRPr lang="en-US" sz="2000" dirty="0" smtClean="0">
              <a:cs typeface="Times New Roman" pitchFamily="18" charset="0"/>
            </a:endParaRPr>
          </a:p>
          <a:p>
            <a:endParaRPr lang="en-US" sz="2000" dirty="0">
              <a:cs typeface="Times New Roman" pitchFamily="18" charset="0"/>
            </a:endParaRPr>
          </a:p>
        </p:txBody>
      </p:sp>
      <p:pic>
        <p:nvPicPr>
          <p:cNvPr id="4" name="Picture 1" descr="C:\Users\shri\Desktop\Capture.PNG"/>
          <p:cNvPicPr>
            <a:picLocks noChangeAspect="1" noChangeArrowheads="1"/>
          </p:cNvPicPr>
          <p:nvPr/>
        </p:nvPicPr>
        <p:blipFill>
          <a:blip r:embed="rId3" cstate="print"/>
          <a:srcRect/>
          <a:stretch>
            <a:fillRect/>
          </a:stretch>
        </p:blipFill>
        <p:spPr bwMode="auto">
          <a:xfrm>
            <a:off x="1066800" y="3962400"/>
            <a:ext cx="2743200" cy="2438400"/>
          </a:xfrm>
          <a:prstGeom prst="rect">
            <a:avLst/>
          </a:prstGeom>
          <a:noFill/>
        </p:spPr>
      </p:pic>
      <p:pic>
        <p:nvPicPr>
          <p:cNvPr id="5" name="Picture 2" descr="C:\Users\shri\Desktop\Capture1.PNG"/>
          <p:cNvPicPr>
            <a:picLocks noChangeAspect="1" noChangeArrowheads="1"/>
          </p:cNvPicPr>
          <p:nvPr/>
        </p:nvPicPr>
        <p:blipFill>
          <a:blip r:embed="rId4" cstate="print"/>
          <a:srcRect/>
          <a:stretch>
            <a:fillRect/>
          </a:stretch>
        </p:blipFill>
        <p:spPr bwMode="auto">
          <a:xfrm>
            <a:off x="4572000" y="4191000"/>
            <a:ext cx="2952750" cy="1828800"/>
          </a:xfrm>
          <a:prstGeom prst="rect">
            <a:avLst/>
          </a:prstGeom>
          <a:noFill/>
        </p:spPr>
      </p:pic>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563562"/>
          </a:xfrm>
        </p:spPr>
        <p:txBody>
          <a:bodyPr>
            <a:normAutofit fontScale="90000"/>
          </a:bodyPr>
          <a:lstStyle/>
          <a:p>
            <a:pPr algn="ctr"/>
            <a:r>
              <a:rPr lang="en-US" sz="4000" b="1" dirty="0" smtClean="0">
                <a:latin typeface="Times New Roman" pitchFamily="18" charset="0"/>
                <a:cs typeface="Times New Roman" pitchFamily="18" charset="0"/>
              </a:rPr>
              <a:t>Project Modules</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990600"/>
            <a:ext cx="7772400" cy="4572000"/>
          </a:xfrm>
        </p:spPr>
        <p:txBody>
          <a:bodyPr>
            <a:normAutofit/>
          </a:bodyPr>
          <a:lstStyle/>
          <a:p>
            <a:pPr algn="just">
              <a:buNone/>
            </a:pPr>
            <a:endParaRPr lang="en-US" sz="2000" dirty="0" smtClean="0">
              <a:cs typeface="Times New Roman" pitchFamily="18" charset="0"/>
            </a:endParaRPr>
          </a:p>
          <a:p>
            <a:pPr>
              <a:buNone/>
            </a:pPr>
            <a:r>
              <a:rPr lang="en-US" sz="2800" b="1" dirty="0" smtClean="0">
                <a:cs typeface="Times New Roman" pitchFamily="18" charset="0"/>
              </a:rPr>
              <a:t>1.Process Module</a:t>
            </a:r>
          </a:p>
          <a:p>
            <a:endParaRPr lang="en-US" sz="2000" dirty="0" smtClean="0">
              <a:cs typeface="Times New Roman" pitchFamily="18" charset="0"/>
            </a:endParaRPr>
          </a:p>
          <a:p>
            <a:pPr lvl="0"/>
            <a:r>
              <a:rPr lang="en-US" sz="2400" dirty="0" smtClean="0"/>
              <a:t>The vertices of each polygon are distributed at equal angles around the origin, with the first vertex aligned at 12 o'clock. The vertices are given in clockwise order.  Polygon be rotated about its center. </a:t>
            </a:r>
          </a:p>
          <a:p>
            <a:pPr lvl="0"/>
            <a:r>
              <a:rPr lang="en-US" sz="2400" dirty="0" smtClean="0"/>
              <a:t>The second list of polygon coordinates corresponds to the polygons in the first list. The vertices of each polygon in this case will be given as (x, y) pairs and are given in clockwise order. The first vertex given is arbitrary, however. </a:t>
            </a:r>
          </a:p>
          <a:p>
            <a:endParaRPr lang="en-US" sz="2000" dirty="0" smtClean="0"/>
          </a:p>
          <a:p>
            <a:endParaRPr lang="en-US" sz="2000" dirty="0" smtClean="0">
              <a:cs typeface="Times New Roman" pitchFamily="18" charset="0"/>
            </a:endParaRPr>
          </a:p>
          <a:p>
            <a:endParaRPr lang="en-US" sz="2000" dirty="0" smtClean="0">
              <a:cs typeface="Times New Roman" pitchFamily="18" charset="0"/>
            </a:endParaRPr>
          </a:p>
          <a:p>
            <a:endParaRPr lang="en-US" sz="2000" dirty="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xmlns="" val="39313353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Module:</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IN" sz="2400" dirty="0" smtClean="0"/>
              <a:t>first line of input will consist of two integers separated by a space. The first integer specifies the number of polygons to be sorted. The second integer specifies The number of vertices for each polygon. </a:t>
            </a:r>
            <a:endParaRPr lang="en-US" sz="2400" dirty="0" smtClean="0"/>
          </a:p>
          <a:p>
            <a:pPr lvl="0" algn="just"/>
            <a:r>
              <a:rPr lang="en-IN" sz="2400" dirty="0" smtClean="0"/>
              <a:t>The rest of the input will consist of two lists of coordinates. The first is a list of coordinates describing the shape of each polygon in terms of the values on each of its axes (i.e., the values for r1 through r6 in the figure below). </a:t>
            </a:r>
            <a:endParaRPr lang="en-US" sz="2400" dirty="0" smtClean="0"/>
          </a:p>
          <a:p>
            <a:r>
              <a:rPr lang="en-IN" sz="2400" b="1" dirty="0" smtClean="0"/>
              <a:t>3</a:t>
            </a:r>
            <a:endParaRPr lang="en-US" sz="2400" dirty="0" smtClean="0"/>
          </a:p>
          <a:p>
            <a:r>
              <a:rPr lang="en-IN" sz="2400" b="1" dirty="0" smtClean="0"/>
              <a:t>1 0</a:t>
            </a:r>
            <a:endParaRPr lang="en-US" sz="2400" dirty="0" smtClean="0"/>
          </a:p>
          <a:p>
            <a:r>
              <a:rPr lang="en-IN" sz="2400" b="1" dirty="0" smtClean="0"/>
              <a:t>0 30</a:t>
            </a:r>
            <a:endParaRPr lang="en-US" sz="2400" dirty="0" smtClean="0"/>
          </a:p>
          <a:p>
            <a:r>
              <a:rPr lang="en-IN" sz="2400" b="1" dirty="0" smtClean="0"/>
              <a:t>40 0</a:t>
            </a:r>
            <a:endParaRPr lang="en-US" sz="2400" dirty="0" smtClean="0"/>
          </a:p>
          <a:p>
            <a:r>
              <a:rPr lang="en-IN" sz="2400" b="1" dirty="0" smtClean="0"/>
              <a:t>3</a:t>
            </a:r>
            <a:endParaRPr lang="en-US" sz="2400" dirty="0" smtClean="0"/>
          </a:p>
          <a:p>
            <a:r>
              <a:rPr lang="en-IN" sz="2400" b="1" dirty="0" smtClean="0"/>
              <a:t>1 0</a:t>
            </a:r>
            <a:endParaRPr lang="en-US" sz="2400" dirty="0" smtClean="0"/>
          </a:p>
          <a:p>
            <a:r>
              <a:rPr lang="en-IN" sz="2400" b="1" dirty="0" smtClean="0"/>
              <a:t>0 30</a:t>
            </a:r>
            <a:endParaRPr lang="en-US" sz="2400" dirty="0" smtClean="0"/>
          </a:p>
          <a:p>
            <a:r>
              <a:rPr lang="en-IN" sz="2400" b="1" dirty="0" smtClean="0"/>
              <a:t>40 0</a:t>
            </a:r>
            <a:endParaRPr lang="en-US" sz="2400" dirty="0" smtClean="0"/>
          </a:p>
          <a:p>
            <a:pPr>
              <a:buNone/>
            </a:pPr>
            <a:r>
              <a:rPr lang="en-IN" sz="2400" dirty="0" smtClean="0">
                <a:solidFill>
                  <a:schemeClr val="bg2">
                    <a:lumMod val="25000"/>
                  </a:schemeClr>
                </a:solidFill>
                <a:latin typeface="Times New Roman" pitchFamily="18" charset="0"/>
                <a:cs typeface="Times New Roman" pitchFamily="18" charset="0"/>
              </a:rPr>
              <a:t> </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input module:</a:t>
            </a:r>
            <a:endParaRPr lang="en-US" dirty="0"/>
          </a:p>
        </p:txBody>
      </p:sp>
      <p:pic>
        <p:nvPicPr>
          <p:cNvPr id="1026" name="Picture 2" descr="D:\Study\Mini Pro\f1.PNG"/>
          <p:cNvPicPr>
            <a:picLocks noGrp="1" noChangeAspect="1" noChangeArrowheads="1"/>
          </p:cNvPicPr>
          <p:nvPr>
            <p:ph sz="quarter" idx="1"/>
          </p:nvPr>
        </p:nvPicPr>
        <p:blipFill>
          <a:blip r:embed="rId2" cstate="print"/>
          <a:srcRect/>
          <a:stretch>
            <a:fillRect/>
          </a:stretch>
        </p:blipFill>
        <p:spPr bwMode="auto">
          <a:xfrm>
            <a:off x="1981200" y="1447800"/>
            <a:ext cx="4915286" cy="51054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5155</TotalTime>
  <Words>419</Words>
  <Application>Microsoft Office PowerPoint</Application>
  <PresentationFormat>On-screen Show (4:3)</PresentationFormat>
  <Paragraphs>130</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“Polygonal Puzzle”</vt:lpstr>
      <vt:lpstr>Contents</vt:lpstr>
      <vt:lpstr>Introduction</vt:lpstr>
      <vt:lpstr>Motivation</vt:lpstr>
      <vt:lpstr>Literature Survey</vt:lpstr>
      <vt:lpstr>Problem Statement</vt:lpstr>
      <vt:lpstr>Project Modules</vt:lpstr>
      <vt:lpstr>Input Module:</vt:lpstr>
      <vt:lpstr>Flowchart of input module:</vt:lpstr>
      <vt:lpstr>Output Module:</vt:lpstr>
      <vt:lpstr>Flowchart of Output module:</vt:lpstr>
      <vt:lpstr>Application:</vt:lpstr>
      <vt:lpstr>Snapshot:</vt:lpstr>
      <vt:lpstr>Slide 14</vt:lpstr>
      <vt:lpstr>Slide 15</vt:lpstr>
      <vt:lpstr>Conclusion</vt:lpstr>
      <vt:lpstr>References</vt:lpstr>
      <vt:lpstr>Query: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JONNY QUEST</dc:creator>
  <cp:lastModifiedBy>shri</cp:lastModifiedBy>
  <cp:revision>741</cp:revision>
  <cp:lastPrinted>2015-06-25T06:55:09Z</cp:lastPrinted>
  <dcterms:created xsi:type="dcterms:W3CDTF">2006-08-16T00:00:00Z</dcterms:created>
  <dcterms:modified xsi:type="dcterms:W3CDTF">2017-04-03T20:12:45Z</dcterms:modified>
</cp:coreProperties>
</file>