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1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82183-3465-4594-B5D1-2340353CF05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3410-5408-441A-9A62-9E8FD2CC0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73410-5408-441A-9A62-9E8FD2CC07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4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Дизайн-Паттерн </a:t>
            </a:r>
            <a:r>
              <a:rPr lang="en-US" dirty="0" smtClean="0"/>
              <a:t>Observer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Демонстрация </a:t>
            </a:r>
            <a:r>
              <a:rPr lang="ru-RU" sz="1800" dirty="0"/>
              <a:t>на примере </a:t>
            </a:r>
            <a:r>
              <a:rPr lang="ru-RU" sz="1800" dirty="0" smtClean="0"/>
              <a:t>класса </a:t>
            </a:r>
            <a:r>
              <a:rPr lang="ru-RU" sz="1800" dirty="0" err="1"/>
              <a:t>DigitalClock</a:t>
            </a:r>
            <a:r>
              <a:rPr lang="ru-RU" sz="1800" dirty="0"/>
              <a:t> для вывода времени. Следующий код создает объекты классов </a:t>
            </a:r>
            <a:r>
              <a:rPr lang="ru-RU" sz="1800" dirty="0" err="1"/>
              <a:t>AnalogClock</a:t>
            </a:r>
            <a:r>
              <a:rPr lang="ru-RU" sz="1800" dirty="0"/>
              <a:t> и </a:t>
            </a:r>
            <a:r>
              <a:rPr lang="ru-RU" sz="1800" dirty="0" err="1"/>
              <a:t>DigitalClock</a:t>
            </a:r>
            <a:r>
              <a:rPr lang="ru-RU" sz="1800" dirty="0"/>
              <a:t>, </a:t>
            </a:r>
            <a:r>
              <a:rPr lang="ru-RU" sz="1800" dirty="0" smtClean="0"/>
              <a:t>которые </a:t>
            </a:r>
            <a:r>
              <a:rPr lang="ru-RU" sz="1800" dirty="0"/>
              <a:t>всегда показывают одно и то же время. При каждом срабатывании таймера </a:t>
            </a:r>
            <a:r>
              <a:rPr lang="ru-RU" sz="1800" dirty="0" err="1"/>
              <a:t>timer</a:t>
            </a:r>
            <a:r>
              <a:rPr lang="ru-RU" sz="1800" dirty="0"/>
              <a:t> оба экземпляра часов </a:t>
            </a:r>
            <a:r>
              <a:rPr lang="ru-RU" sz="1800" dirty="0" smtClean="0"/>
              <a:t>обновляются и </a:t>
            </a:r>
            <a:r>
              <a:rPr lang="ru-RU" sz="1800" dirty="0"/>
              <a:t>перерисовывают себя.</a:t>
            </a:r>
          </a:p>
        </p:txBody>
      </p:sp>
    </p:spTree>
    <p:extLst>
      <p:ext uri="{BB962C8B-B14F-4D97-AF65-F5344CB8AC3E}">
        <p14:creationId xmlns:p14="http://schemas.microsoft.com/office/powerpoint/2010/main" val="5194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052736"/>
            <a:ext cx="725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Интерфейс наблюдателя определен в абстрактном классе </a:t>
            </a:r>
            <a:r>
              <a:rPr lang="ru-RU" dirty="0" err="1"/>
              <a:t>Observer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641991" cy="2535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27584" y="4293096"/>
            <a:ext cx="754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Такая реализация поддерживает несколько субъектов для одного </a:t>
            </a:r>
            <a:r>
              <a:rPr lang="ru-RU" dirty="0" smtClean="0"/>
              <a:t>наблюдателя</a:t>
            </a:r>
            <a:r>
              <a:rPr lang="ru-RU" dirty="0"/>
              <a:t>. Передача субъекта в параметре операции </a:t>
            </a:r>
            <a:r>
              <a:rPr lang="ru-RU" dirty="0" err="1"/>
              <a:t>Update</a:t>
            </a:r>
            <a:r>
              <a:rPr lang="ru-RU" dirty="0"/>
              <a:t> позволяет </a:t>
            </a:r>
            <a:r>
              <a:rPr lang="ru-RU" dirty="0" smtClean="0"/>
              <a:t>наблюдателю определить</a:t>
            </a:r>
            <a:r>
              <a:rPr lang="ru-RU" dirty="0"/>
              <a:t>, какой из наблюдаемых им субъектов изменился.</a:t>
            </a:r>
          </a:p>
        </p:txBody>
      </p:sp>
    </p:spTree>
    <p:extLst>
      <p:ext uri="{BB962C8B-B14F-4D97-AF65-F5344CB8AC3E}">
        <p14:creationId xmlns:p14="http://schemas.microsoft.com/office/powerpoint/2010/main" val="835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08" y="2060848"/>
            <a:ext cx="5806384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187624" y="1268758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Аналогичным образом в абстрактном классе </a:t>
            </a:r>
            <a:r>
              <a:rPr lang="ru-RU" dirty="0" err="1"/>
              <a:t>Subject</a:t>
            </a:r>
            <a:r>
              <a:rPr lang="ru-RU" dirty="0"/>
              <a:t> определен </a:t>
            </a:r>
            <a:r>
              <a:rPr lang="ru-RU" dirty="0" smtClean="0"/>
              <a:t>интерфейс субъекта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1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77" y="2348880"/>
            <a:ext cx="5942224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16469" y="1052736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/>
              <a:t>ClockTimer</a:t>
            </a:r>
            <a:r>
              <a:rPr lang="ru-RU" sz="1600" dirty="0"/>
              <a:t> — это конкретный субъект, который следит за временем </a:t>
            </a:r>
            <a:r>
              <a:rPr lang="ru-RU" sz="1600" dirty="0" smtClean="0"/>
              <a:t>суток</a:t>
            </a:r>
            <a:r>
              <a:rPr lang="ru-RU" sz="1600" dirty="0"/>
              <a:t> </a:t>
            </a:r>
            <a:r>
              <a:rPr lang="ru-RU" sz="1600" dirty="0" smtClean="0"/>
              <a:t>и</a:t>
            </a:r>
            <a:endParaRPr lang="ru-RU" sz="1600" dirty="0"/>
          </a:p>
          <a:p>
            <a:pPr algn="ctr"/>
            <a:r>
              <a:rPr lang="ru-RU" sz="1600" dirty="0"/>
              <a:t>оповещает наблюдателей каждую секунду. Класс </a:t>
            </a:r>
            <a:r>
              <a:rPr lang="ru-RU" sz="1600" dirty="0" err="1"/>
              <a:t>ClockTimer</a:t>
            </a:r>
            <a:r>
              <a:rPr lang="ru-RU" sz="1600" dirty="0"/>
              <a:t> предоставляет</a:t>
            </a:r>
          </a:p>
          <a:p>
            <a:pPr algn="ctr"/>
            <a:r>
              <a:rPr lang="ru-RU" sz="1600" dirty="0"/>
              <a:t>интерфейс для получения отдельных компонентов времени: часа, минуты,</a:t>
            </a:r>
          </a:p>
          <a:p>
            <a:pPr algn="ctr"/>
            <a:r>
              <a:rPr lang="ru-RU" sz="1600" dirty="0"/>
              <a:t>секунды и т. д.</a:t>
            </a:r>
          </a:p>
        </p:txBody>
      </p:sp>
    </p:spTree>
    <p:extLst>
      <p:ext uri="{BB962C8B-B14F-4D97-AF65-F5344CB8AC3E}">
        <p14:creationId xmlns:p14="http://schemas.microsoft.com/office/powerpoint/2010/main" val="32598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340768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Операция </a:t>
            </a:r>
            <a:r>
              <a:rPr lang="ru-RU" dirty="0" err="1"/>
              <a:t>Tick</a:t>
            </a:r>
            <a:r>
              <a:rPr lang="ru-RU" dirty="0"/>
              <a:t> вызывается через одинаковые интервалы внутренним </a:t>
            </a:r>
            <a:r>
              <a:rPr lang="ru-RU" dirty="0" smtClean="0"/>
              <a:t>таймером</a:t>
            </a:r>
            <a:r>
              <a:rPr lang="ru-RU" dirty="0"/>
              <a:t>. Тем самым обеспечивается правильный отсчет времени. При </a:t>
            </a:r>
            <a:r>
              <a:rPr lang="ru-RU" dirty="0" smtClean="0"/>
              <a:t>этом обновляется </a:t>
            </a:r>
            <a:r>
              <a:rPr lang="ru-RU" dirty="0"/>
              <a:t>внутреннее состояние объекта </a:t>
            </a:r>
            <a:r>
              <a:rPr lang="ru-RU" dirty="0" err="1"/>
              <a:t>ClockTimer</a:t>
            </a:r>
            <a:r>
              <a:rPr lang="ru-RU" dirty="0"/>
              <a:t> и вызывается </a:t>
            </a:r>
            <a:r>
              <a:rPr lang="ru-RU" dirty="0" smtClean="0"/>
              <a:t>операция </a:t>
            </a:r>
            <a:r>
              <a:rPr lang="ru-RU" dirty="0" err="1"/>
              <a:t>Notify</a:t>
            </a:r>
            <a:r>
              <a:rPr lang="ru-RU" dirty="0"/>
              <a:t> для извещения наблюдателей об изменении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43565"/>
            <a:ext cx="6935873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5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595" y="908720"/>
            <a:ext cx="67002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Теперь можно определить класс </a:t>
            </a:r>
            <a:r>
              <a:rPr lang="ru-RU" sz="1600" dirty="0" err="1"/>
              <a:t>DigitalClock</a:t>
            </a:r>
            <a:r>
              <a:rPr lang="ru-RU" sz="1600" dirty="0"/>
              <a:t> для вывода времени. </a:t>
            </a:r>
            <a:endParaRPr lang="ru-RU" sz="1600" dirty="0" smtClean="0"/>
          </a:p>
          <a:p>
            <a:pPr algn="ctr"/>
            <a:r>
              <a:rPr lang="ru-RU" sz="1600" dirty="0" smtClean="0"/>
              <a:t>Свою графическую </a:t>
            </a:r>
            <a:r>
              <a:rPr lang="ru-RU" sz="1600" dirty="0"/>
              <a:t>функциональность он наследует от класса </a:t>
            </a:r>
            <a:r>
              <a:rPr lang="ru-RU" sz="1600" dirty="0" err="1"/>
              <a:t>Widget</a:t>
            </a:r>
            <a:r>
              <a:rPr lang="ru-RU" sz="1600" dirty="0"/>
              <a:t>, </a:t>
            </a:r>
            <a:endParaRPr lang="ru-RU" sz="1600" dirty="0" smtClean="0"/>
          </a:p>
          <a:p>
            <a:pPr algn="ctr"/>
            <a:r>
              <a:rPr lang="ru-RU" sz="1600" dirty="0" smtClean="0"/>
              <a:t>предоставляемого </a:t>
            </a:r>
            <a:r>
              <a:rPr lang="ru-RU" sz="1600" dirty="0"/>
              <a:t>библиотекой для построения пользовательских </a:t>
            </a:r>
            <a:endParaRPr lang="ru-RU" sz="1600" dirty="0" smtClean="0"/>
          </a:p>
          <a:p>
            <a:pPr algn="ctr"/>
            <a:r>
              <a:rPr lang="ru-RU" sz="1600" dirty="0" smtClean="0"/>
              <a:t>интерфейсов. Интерфейс </a:t>
            </a:r>
            <a:r>
              <a:rPr lang="ru-RU" sz="1600" dirty="0"/>
              <a:t>наблюдателя примешивается к интерфейсу </a:t>
            </a:r>
            <a:endParaRPr lang="ru-RU" sz="1600" dirty="0" smtClean="0"/>
          </a:p>
          <a:p>
            <a:pPr algn="ctr"/>
            <a:r>
              <a:rPr lang="ru-RU" sz="1600" dirty="0" err="1" smtClean="0"/>
              <a:t>DigitalClock</a:t>
            </a:r>
            <a:r>
              <a:rPr lang="ru-RU" sz="1600" dirty="0" smtClean="0"/>
              <a:t> путем наследования </a:t>
            </a:r>
            <a:r>
              <a:rPr lang="ru-RU" sz="1600" dirty="0"/>
              <a:t>от класса </a:t>
            </a:r>
            <a:r>
              <a:rPr lang="ru-RU" sz="1600" dirty="0" err="1"/>
              <a:t>Observer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69" y="2348880"/>
            <a:ext cx="6717547" cy="4119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9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0728"/>
            <a:ext cx="842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Прежде чем начнется рисование часов посредством операции </a:t>
            </a:r>
            <a:r>
              <a:rPr lang="ru-RU" dirty="0" err="1"/>
              <a:t>Update</a:t>
            </a:r>
            <a:r>
              <a:rPr lang="ru-RU" dirty="0"/>
              <a:t>, будет</a:t>
            </a:r>
          </a:p>
          <a:p>
            <a:pPr algn="ctr"/>
            <a:r>
              <a:rPr lang="ru-RU" dirty="0"/>
              <a:t>проверено, что уведомление получено именно от объекта таймера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5833" y="4437112"/>
            <a:ext cx="623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Аналогичным образом определяется класс </a:t>
            </a:r>
            <a:r>
              <a:rPr lang="ru-RU" dirty="0" err="1"/>
              <a:t>AnalogClock</a:t>
            </a:r>
            <a:r>
              <a:rPr lang="ru-RU" dirty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81156"/>
            <a:ext cx="5328592" cy="1985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467976" cy="534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010212"/>
            <a:ext cx="6319565" cy="1515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5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1"/>
            <a:ext cx="8586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Следующий код создает объекты классов </a:t>
            </a:r>
            <a:r>
              <a:rPr lang="ru-RU" dirty="0" err="1"/>
              <a:t>AnalogClock</a:t>
            </a:r>
            <a:r>
              <a:rPr lang="ru-RU" dirty="0"/>
              <a:t> и </a:t>
            </a:r>
            <a:r>
              <a:rPr lang="ru-RU" dirty="0" err="1"/>
              <a:t>DigitalClock</a:t>
            </a:r>
            <a:r>
              <a:rPr lang="ru-RU" dirty="0"/>
              <a:t>, </a:t>
            </a:r>
            <a:endParaRPr lang="ru-RU" dirty="0" smtClean="0"/>
          </a:p>
          <a:p>
            <a:pPr algn="ctr"/>
            <a:r>
              <a:rPr lang="ru-RU" dirty="0" smtClean="0"/>
              <a:t>которые </a:t>
            </a:r>
            <a:r>
              <a:rPr lang="ru-RU" dirty="0"/>
              <a:t>всегда показывают одно и то же </a:t>
            </a:r>
            <a:r>
              <a:rPr lang="ru-RU" dirty="0" smtClean="0"/>
              <a:t>время. </a:t>
            </a:r>
          </a:p>
          <a:p>
            <a:pPr algn="ctr"/>
            <a:r>
              <a:rPr lang="ru-RU" dirty="0" smtClean="0"/>
              <a:t>При </a:t>
            </a:r>
            <a:r>
              <a:rPr lang="ru-RU" dirty="0"/>
              <a:t>каждом срабатывании таймера </a:t>
            </a:r>
            <a:r>
              <a:rPr lang="ru-RU" dirty="0" err="1"/>
              <a:t>timer</a:t>
            </a:r>
            <a:r>
              <a:rPr lang="ru-RU" dirty="0"/>
              <a:t> оба экземпляра </a:t>
            </a:r>
            <a:r>
              <a:rPr lang="ru-RU" dirty="0" smtClean="0"/>
              <a:t>часов </a:t>
            </a:r>
            <a:r>
              <a:rPr lang="ru-RU" dirty="0"/>
              <a:t>обновляются</a:t>
            </a:r>
          </a:p>
          <a:p>
            <a:pPr algn="ctr"/>
            <a:r>
              <a:rPr lang="ru-RU" dirty="0"/>
              <a:t>и перерисовывают </a:t>
            </a:r>
            <a:r>
              <a:rPr lang="ru-RU" dirty="0" smtClean="0"/>
              <a:t>себя.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7776864" cy="1224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08542" y="3573016"/>
            <a:ext cx="95061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/>
              <a:t>(1)</a:t>
            </a:r>
            <a:r>
              <a:rPr lang="ru-RU" sz="1600" dirty="0" smtClean="0"/>
              <a:t>Первый </a:t>
            </a:r>
            <a:r>
              <a:rPr lang="ru-RU" sz="1600" dirty="0"/>
              <a:t>и, возможно, самый известный пример паттерна наблюдатель </a:t>
            </a:r>
            <a:r>
              <a:rPr lang="ru-RU" sz="1600" dirty="0" smtClean="0"/>
              <a:t>появился в </a:t>
            </a:r>
            <a:r>
              <a:rPr lang="ru-RU" sz="1600" dirty="0"/>
              <a:t>схеме </a:t>
            </a:r>
            <a:endParaRPr lang="ru-RU" sz="1600" dirty="0" smtClean="0"/>
          </a:p>
          <a:p>
            <a:pPr algn="ctr"/>
            <a:r>
              <a:rPr lang="ru-RU" sz="1600" dirty="0" smtClean="0"/>
              <a:t>«</a:t>
            </a:r>
            <a:r>
              <a:rPr lang="ru-RU" sz="1600" dirty="0"/>
              <a:t>модель/представление/контроллер» (MVC) языка </a:t>
            </a:r>
            <a:r>
              <a:rPr lang="ru-RU" sz="1600" dirty="0" err="1" smtClean="0"/>
              <a:t>Smalltalk</a:t>
            </a:r>
            <a:r>
              <a:rPr lang="ru-RU" sz="1600" dirty="0" smtClean="0"/>
              <a:t>, которая </a:t>
            </a:r>
            <a:r>
              <a:rPr lang="ru-RU" sz="1600" dirty="0"/>
              <a:t>представляет собой </a:t>
            </a:r>
            <a:endParaRPr lang="ru-RU" sz="1600" dirty="0" smtClean="0"/>
          </a:p>
          <a:p>
            <a:pPr algn="ctr"/>
            <a:r>
              <a:rPr lang="ru-RU" sz="1600" dirty="0" smtClean="0"/>
              <a:t>каркас </a:t>
            </a:r>
            <a:r>
              <a:rPr lang="ru-RU" sz="1600" dirty="0"/>
              <a:t>для построения пользовательских </a:t>
            </a:r>
            <a:r>
              <a:rPr lang="ru-RU" sz="1600" dirty="0" smtClean="0"/>
              <a:t>интерфейсов </a:t>
            </a:r>
            <a:r>
              <a:rPr lang="ru-RU" sz="1600" dirty="0"/>
              <a:t>в среде </a:t>
            </a:r>
            <a:r>
              <a:rPr lang="ru-RU" sz="1600" dirty="0" err="1" smtClean="0"/>
              <a:t>Smalltalk</a:t>
            </a:r>
            <a:r>
              <a:rPr lang="ru-RU" sz="1600" dirty="0" smtClean="0"/>
              <a:t>. </a:t>
            </a:r>
            <a:r>
              <a:rPr lang="ru-RU" sz="1600" dirty="0"/>
              <a:t>Класс </a:t>
            </a:r>
            <a:r>
              <a:rPr lang="ru-RU" sz="1600" dirty="0" err="1"/>
              <a:t>Model</a:t>
            </a:r>
            <a:r>
              <a:rPr lang="ru-RU" sz="1600" dirty="0"/>
              <a:t> в </a:t>
            </a:r>
            <a:r>
              <a:rPr lang="ru-RU" sz="1600" dirty="0" smtClean="0"/>
              <a:t>MVC</a:t>
            </a:r>
          </a:p>
          <a:p>
            <a:pPr algn="ctr"/>
            <a:r>
              <a:rPr lang="ru-RU" sz="1600" dirty="0" smtClean="0"/>
              <a:t> - субъект</a:t>
            </a:r>
            <a:r>
              <a:rPr lang="ru-RU" sz="1600" dirty="0"/>
              <a:t>, а </a:t>
            </a:r>
            <a:r>
              <a:rPr lang="ru-RU" sz="1600" dirty="0" err="1"/>
              <a:t>View</a:t>
            </a:r>
            <a:r>
              <a:rPr lang="ru-RU" sz="1600" dirty="0"/>
              <a:t> </a:t>
            </a:r>
            <a:r>
              <a:rPr lang="ru-RU" sz="1600" dirty="0" smtClean="0"/>
              <a:t>— базовый </a:t>
            </a:r>
            <a:r>
              <a:rPr lang="ru-RU" sz="1600" dirty="0"/>
              <a:t>класс для наблюдателей</a:t>
            </a:r>
            <a:r>
              <a:rPr lang="ru-RU" sz="1600" dirty="0" smtClean="0"/>
              <a:t>. </a:t>
            </a:r>
            <a:r>
              <a:rPr lang="ru-RU" sz="1600" b="1" dirty="0" smtClean="0"/>
              <a:t>(2)</a:t>
            </a:r>
            <a:r>
              <a:rPr lang="ru-RU" sz="1600" dirty="0" smtClean="0"/>
              <a:t>В </a:t>
            </a:r>
            <a:r>
              <a:rPr lang="ru-RU" sz="1600" dirty="0"/>
              <a:t>языках </a:t>
            </a:r>
            <a:r>
              <a:rPr lang="ru-RU" sz="1600" dirty="0" err="1"/>
              <a:t>Smalltalk</a:t>
            </a:r>
            <a:r>
              <a:rPr lang="ru-RU" sz="1600" dirty="0"/>
              <a:t>, ET++ </a:t>
            </a:r>
            <a:r>
              <a:rPr lang="ru-RU" sz="1600" dirty="0" smtClean="0"/>
              <a:t>и библиотеке</a:t>
            </a:r>
          </a:p>
          <a:p>
            <a:pPr algn="ctr"/>
            <a:r>
              <a:rPr lang="ru-RU" sz="1600" dirty="0" smtClean="0"/>
              <a:t> классов THINK предлагается общий механизм зависимостей</a:t>
            </a:r>
            <a:r>
              <a:rPr lang="ru-RU" sz="1600" dirty="0"/>
              <a:t>, в котором интерфейсы </a:t>
            </a:r>
            <a:endParaRPr lang="ru-RU" sz="1600" dirty="0" smtClean="0"/>
          </a:p>
          <a:p>
            <a:pPr algn="ctr"/>
            <a:r>
              <a:rPr lang="ru-RU" sz="1600" dirty="0" smtClean="0"/>
              <a:t>субъекта </a:t>
            </a:r>
            <a:r>
              <a:rPr lang="ru-RU" sz="1600" dirty="0"/>
              <a:t>и наблюдателя </a:t>
            </a:r>
            <a:r>
              <a:rPr lang="ru-RU" sz="1600" dirty="0" smtClean="0"/>
              <a:t>помещены в </a:t>
            </a:r>
            <a:r>
              <a:rPr lang="ru-RU" sz="1600" dirty="0"/>
              <a:t>класс, являющийся общим родителем всех </a:t>
            </a:r>
            <a:r>
              <a:rPr lang="ru-RU" sz="1600" dirty="0" smtClean="0"/>
              <a:t>остальных</a:t>
            </a:r>
          </a:p>
          <a:p>
            <a:pPr algn="ctr"/>
            <a:r>
              <a:rPr lang="ru-RU" sz="1600" dirty="0" smtClean="0"/>
              <a:t>системных классов. </a:t>
            </a:r>
            <a:r>
              <a:rPr lang="ru-RU" sz="1600" b="1" dirty="0" smtClean="0"/>
              <a:t>(3)</a:t>
            </a:r>
            <a:r>
              <a:rPr lang="ru-RU" sz="1600" dirty="0" smtClean="0"/>
              <a:t>Среди </a:t>
            </a:r>
            <a:r>
              <a:rPr lang="ru-RU" sz="1600" dirty="0"/>
              <a:t>других библиотек для построения интерфейсов пользователя, </a:t>
            </a:r>
            <a:endParaRPr lang="ru-RU" sz="1600" dirty="0" smtClean="0"/>
          </a:p>
          <a:p>
            <a:pPr algn="ctr"/>
            <a:r>
              <a:rPr lang="ru-RU" sz="1600" dirty="0" smtClean="0"/>
              <a:t>в которых </a:t>
            </a:r>
            <a:r>
              <a:rPr lang="ru-RU" sz="1600" dirty="0"/>
              <a:t>используется паттерн наблюдатель, стоит упомянуть </a:t>
            </a:r>
            <a:r>
              <a:rPr lang="ru-RU" sz="1600" dirty="0" err="1" smtClean="0"/>
              <a:t>InterViews</a:t>
            </a:r>
            <a:r>
              <a:rPr lang="ru-RU" sz="1600" dirty="0"/>
              <a:t>, </a:t>
            </a:r>
            <a:r>
              <a:rPr lang="ru-RU" sz="1600" dirty="0" err="1"/>
              <a:t>Andrew</a:t>
            </a:r>
            <a:r>
              <a:rPr lang="ru-RU" sz="1600" dirty="0"/>
              <a:t> </a:t>
            </a:r>
            <a:r>
              <a:rPr lang="ru-RU" sz="1600" dirty="0" err="1"/>
              <a:t>Toolkit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</a:p>
          <a:p>
            <a:pPr algn="ctr"/>
            <a:r>
              <a:rPr lang="ru-RU" sz="1600" dirty="0" err="1" smtClean="0"/>
              <a:t>Unidraw</a:t>
            </a:r>
            <a:r>
              <a:rPr lang="ru-RU" sz="1600" dirty="0" smtClean="0"/>
              <a:t>. </a:t>
            </a:r>
            <a:r>
              <a:rPr lang="ru-RU" sz="1600" dirty="0"/>
              <a:t>В </a:t>
            </a:r>
            <a:r>
              <a:rPr lang="ru-RU" sz="1600" dirty="0" err="1"/>
              <a:t>InterViews</a:t>
            </a:r>
            <a:r>
              <a:rPr lang="ru-RU" sz="1600" dirty="0"/>
              <a:t> явно </a:t>
            </a:r>
            <a:r>
              <a:rPr lang="ru-RU" sz="1600" dirty="0" smtClean="0"/>
              <a:t>определены классы </a:t>
            </a:r>
            <a:r>
              <a:rPr lang="ru-RU" sz="1600" dirty="0" err="1"/>
              <a:t>Observer</a:t>
            </a:r>
            <a:r>
              <a:rPr lang="ru-RU" sz="1600" dirty="0"/>
              <a:t> и </a:t>
            </a:r>
            <a:r>
              <a:rPr lang="ru-RU" sz="1600" dirty="0" err="1"/>
              <a:t>Observable</a:t>
            </a:r>
            <a:r>
              <a:rPr lang="ru-RU" sz="1600" dirty="0"/>
              <a:t> (для субъектов). </a:t>
            </a:r>
            <a:endParaRPr lang="ru-RU" sz="1600" dirty="0" smtClean="0"/>
          </a:p>
          <a:p>
            <a:pPr algn="ctr"/>
            <a:r>
              <a:rPr lang="ru-RU" sz="1600" dirty="0" smtClean="0"/>
              <a:t>В </a:t>
            </a:r>
            <a:r>
              <a:rPr lang="ru-RU" sz="1600" dirty="0"/>
              <a:t>библиотеке </a:t>
            </a:r>
            <a:r>
              <a:rPr lang="ru-RU" sz="1600" dirty="0" err="1"/>
              <a:t>Andrew</a:t>
            </a:r>
            <a:r>
              <a:rPr lang="ru-RU" sz="1600" dirty="0"/>
              <a:t> </a:t>
            </a:r>
            <a:r>
              <a:rPr lang="ru-RU" sz="1600" dirty="0" smtClean="0"/>
              <a:t>они называются </a:t>
            </a:r>
            <a:r>
              <a:rPr lang="ru-RU" sz="1600" dirty="0"/>
              <a:t>представлением (</a:t>
            </a:r>
            <a:r>
              <a:rPr lang="ru-RU" sz="1600" dirty="0" err="1"/>
              <a:t>view</a:t>
            </a:r>
            <a:r>
              <a:rPr lang="ru-RU" sz="1600" dirty="0"/>
              <a:t>) и объектом данных (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object</a:t>
            </a:r>
            <a:r>
              <a:rPr lang="ru-RU" sz="1600" dirty="0"/>
              <a:t>) </a:t>
            </a:r>
            <a:endParaRPr lang="ru-RU" sz="1600" dirty="0" smtClean="0"/>
          </a:p>
          <a:p>
            <a:pPr algn="ctr"/>
            <a:r>
              <a:rPr lang="ru-RU" sz="1600" dirty="0" smtClean="0"/>
              <a:t>соответственно</a:t>
            </a:r>
            <a:r>
              <a:rPr lang="ru-RU" sz="1600" dirty="0"/>
              <a:t>. </a:t>
            </a:r>
            <a:r>
              <a:rPr lang="ru-RU" sz="1600" dirty="0" err="1"/>
              <a:t>Unidraw</a:t>
            </a:r>
            <a:r>
              <a:rPr lang="ru-RU" sz="1600" dirty="0"/>
              <a:t> делит объекты графического редактора на части </a:t>
            </a:r>
            <a:r>
              <a:rPr lang="ru-RU" sz="1600" dirty="0" err="1"/>
              <a:t>View</a:t>
            </a:r>
            <a:endParaRPr lang="ru-RU" sz="1600" dirty="0"/>
          </a:p>
          <a:p>
            <a:pPr algn="ctr"/>
            <a:r>
              <a:rPr lang="ru-RU" sz="1600" dirty="0"/>
              <a:t>(для наблюдателей) и </a:t>
            </a:r>
            <a:r>
              <a:rPr lang="ru-RU" sz="1600" dirty="0" err="1"/>
              <a:t>Subject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2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95" y="2564904"/>
            <a:ext cx="5993780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27584" y="1044884"/>
            <a:ext cx="7538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Электронная таблица и объект-диаграмма не имеют</a:t>
            </a:r>
          </a:p>
          <a:p>
            <a:pPr algn="ctr"/>
            <a:r>
              <a:rPr lang="ru-RU" sz="1600" dirty="0"/>
              <a:t>информации друг о </a:t>
            </a:r>
            <a:r>
              <a:rPr lang="ru-RU" sz="1600" dirty="0" smtClean="0"/>
              <a:t>друге. Но </a:t>
            </a:r>
            <a:r>
              <a:rPr lang="ru-RU" sz="1600" dirty="0"/>
              <a:t>ведут они себя так, как будто знают друг о </a:t>
            </a:r>
            <a:r>
              <a:rPr lang="ru-RU" sz="1600" dirty="0" smtClean="0"/>
              <a:t>друге. </a:t>
            </a:r>
          </a:p>
          <a:p>
            <a:pPr algn="ctr"/>
            <a:r>
              <a:rPr lang="ru-RU" sz="1600" dirty="0" smtClean="0"/>
              <a:t>Когда пользователь изменяет </a:t>
            </a:r>
            <a:r>
              <a:rPr lang="ru-RU" sz="1600" dirty="0"/>
              <a:t>информацию в таблице, </a:t>
            </a:r>
            <a:r>
              <a:rPr lang="ru-RU" sz="1600" dirty="0" smtClean="0"/>
              <a:t>все </a:t>
            </a:r>
          </a:p>
          <a:p>
            <a:pPr algn="ctr"/>
            <a:r>
              <a:rPr lang="ru-RU" sz="1600" dirty="0" smtClean="0"/>
              <a:t>изменения </a:t>
            </a:r>
            <a:r>
              <a:rPr lang="ru-RU" sz="1600" dirty="0"/>
              <a:t>немедленно </a:t>
            </a:r>
            <a:r>
              <a:rPr lang="ru-RU" sz="1600" dirty="0" smtClean="0"/>
              <a:t>отражаются на диаграмме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4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336704" cy="293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91880" y="1340768"/>
            <a:ext cx="210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Структура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144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48880"/>
            <a:ext cx="5498597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115616" y="1268759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 схеме взаимодействий показаны отношения между субъектом и </a:t>
            </a:r>
            <a:r>
              <a:rPr lang="ru-RU" dirty="0" smtClean="0"/>
              <a:t>двумя наблюдателями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3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8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96" y="2276872"/>
            <a:ext cx="5339009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39895" y="1052736"/>
            <a:ext cx="73532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Правило непротиворечивости легко случайно нарушить, если операции</a:t>
            </a:r>
          </a:p>
          <a:p>
            <a:pPr algn="ctr"/>
            <a:r>
              <a:rPr lang="ru-RU" sz="1600" dirty="0"/>
              <a:t>одного из подклассов класса </a:t>
            </a:r>
            <a:r>
              <a:rPr lang="ru-RU" sz="1600" dirty="0" err="1"/>
              <a:t>Subject</a:t>
            </a:r>
            <a:r>
              <a:rPr lang="ru-RU" sz="1600" dirty="0"/>
              <a:t> вызывают унаследованные </a:t>
            </a:r>
            <a:r>
              <a:rPr lang="ru-RU" sz="1600" dirty="0" smtClean="0"/>
              <a:t>операции.</a:t>
            </a:r>
          </a:p>
          <a:p>
            <a:pPr algn="ctr"/>
            <a:r>
              <a:rPr lang="ru-RU" sz="1600" dirty="0" smtClean="0"/>
              <a:t> </a:t>
            </a:r>
            <a:r>
              <a:rPr lang="ru-RU" sz="1600" dirty="0"/>
              <a:t>Например, в следующем фрагменте уведомление отправляется, когда</a:t>
            </a:r>
          </a:p>
          <a:p>
            <a:pPr algn="ctr"/>
            <a:r>
              <a:rPr lang="ru-RU" sz="1600" dirty="0"/>
              <a:t>состояние субъекта </a:t>
            </a:r>
            <a:r>
              <a:rPr lang="ru-RU" sz="1600" dirty="0" smtClean="0"/>
              <a:t>противоречиво.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013176"/>
            <a:ext cx="5659178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92399" y="4137638"/>
            <a:ext cx="6848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Состояние </a:t>
            </a:r>
            <a:r>
              <a:rPr lang="ru-RU" sz="1600" dirty="0"/>
              <a:t>объекта непротиворечиво, если операции </a:t>
            </a:r>
            <a:r>
              <a:rPr lang="ru-RU" sz="1600" dirty="0" err="1"/>
              <a:t>Subject</a:t>
            </a:r>
            <a:r>
              <a:rPr lang="ru-RU" sz="1600" dirty="0"/>
              <a:t> замещены</a:t>
            </a:r>
          </a:p>
          <a:p>
            <a:pPr algn="ctr"/>
            <a:r>
              <a:rPr lang="ru-RU" sz="1600" dirty="0"/>
              <a:t>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23123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53" y="2420888"/>
            <a:ext cx="6336704" cy="50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70630" y="1052736"/>
            <a:ext cx="721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Чтобы получать конкретное событие, </a:t>
            </a:r>
            <a:r>
              <a:rPr lang="ru-RU" sz="2000" dirty="0" smtClean="0"/>
              <a:t>наблюдатели </a:t>
            </a:r>
          </a:p>
          <a:p>
            <a:pPr algn="ctr"/>
            <a:r>
              <a:rPr lang="ru-RU" sz="2000" dirty="0" smtClean="0"/>
              <a:t>присоединяются </a:t>
            </a:r>
            <a:r>
              <a:rPr lang="ru-RU" sz="2000" dirty="0"/>
              <a:t>к своим субъектам, где </a:t>
            </a:r>
            <a:r>
              <a:rPr lang="ru-RU" sz="2000" dirty="0" err="1"/>
              <a:t>interest</a:t>
            </a:r>
            <a:r>
              <a:rPr lang="ru-RU" sz="2000" dirty="0"/>
              <a:t> определяет </a:t>
            </a:r>
            <a:endParaRPr lang="ru-RU" sz="2000" dirty="0" smtClean="0"/>
          </a:p>
          <a:p>
            <a:pPr algn="ctr"/>
            <a:r>
              <a:rPr lang="ru-RU" sz="2000" dirty="0" smtClean="0"/>
              <a:t>представляющее </a:t>
            </a:r>
            <a:r>
              <a:rPr lang="ru-RU" sz="2000" dirty="0"/>
              <a:t>интерес </a:t>
            </a:r>
            <a:r>
              <a:rPr lang="ru-RU" sz="2000" dirty="0" smtClean="0"/>
              <a:t>событие, </a:t>
            </a:r>
            <a:r>
              <a:rPr lang="ru-RU" sz="2000" dirty="0"/>
              <a:t>следующим образом: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286136"/>
            <a:ext cx="7839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В момент отправки </a:t>
            </a:r>
            <a:r>
              <a:rPr lang="ru-RU" sz="2000" dirty="0"/>
              <a:t>уведомления субъект передает своим </a:t>
            </a:r>
          </a:p>
          <a:p>
            <a:pPr algn="ctr"/>
            <a:r>
              <a:rPr lang="ru-RU" sz="2000" dirty="0" smtClean="0"/>
              <a:t>наблюдателям изменившийся </a:t>
            </a:r>
            <a:r>
              <a:rPr lang="ru-RU" sz="2000" dirty="0"/>
              <a:t>аспект в виде параметра операции </a:t>
            </a:r>
            <a:endParaRPr lang="ru-RU" sz="2000" dirty="0" smtClean="0"/>
          </a:p>
          <a:p>
            <a:pPr algn="ctr"/>
            <a:r>
              <a:rPr lang="ru-RU" sz="2000" dirty="0" err="1" smtClean="0"/>
              <a:t>Update</a:t>
            </a:r>
            <a:r>
              <a:rPr lang="ru-RU" sz="2000" dirty="0"/>
              <a:t>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81128"/>
            <a:ext cx="6336704" cy="36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54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052736"/>
            <a:ext cx="67687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	На </a:t>
            </a:r>
            <a:r>
              <a:rPr lang="ru-RU" sz="1600" dirty="0"/>
              <a:t>следующей схеме представлена простая реализация паттерна наблюдатель с использованием менеджера </a:t>
            </a:r>
            <a:r>
              <a:rPr lang="ru-RU" sz="1600" dirty="0" smtClean="0"/>
              <a:t>изменений </a:t>
            </a:r>
            <a:r>
              <a:rPr lang="ru-RU" sz="1600" i="1" u="sng" dirty="0" err="1" smtClean="0"/>
              <a:t>ChangeManager</a:t>
            </a:r>
            <a:r>
              <a:rPr lang="ru-RU" sz="1600" dirty="0"/>
              <a:t>. </a:t>
            </a:r>
            <a:endParaRPr lang="ru-RU" sz="1600" dirty="0" smtClean="0"/>
          </a:p>
          <a:p>
            <a:endParaRPr lang="ru-RU" sz="1600" dirty="0"/>
          </a:p>
          <a:p>
            <a:pPr algn="just"/>
            <a:r>
              <a:rPr lang="ru-RU" sz="1600" dirty="0" smtClean="0"/>
              <a:t>	Имеется два специализированных </a:t>
            </a:r>
            <a:r>
              <a:rPr lang="ru-RU" sz="1600" dirty="0"/>
              <a:t>менеджера. </a:t>
            </a:r>
            <a:r>
              <a:rPr lang="ru-RU" sz="1600" i="1" u="sng" dirty="0" err="1"/>
              <a:t>SimpleChangeManager</a:t>
            </a:r>
            <a:r>
              <a:rPr lang="ru-RU" sz="1600" dirty="0"/>
              <a:t> всегда </a:t>
            </a:r>
            <a:r>
              <a:rPr lang="ru-RU" sz="1600" dirty="0" smtClean="0"/>
              <a:t>обновляет всех </a:t>
            </a:r>
            <a:r>
              <a:rPr lang="ru-RU" sz="1600" dirty="0"/>
              <a:t>наблюдателей каждого субъекта, </a:t>
            </a:r>
            <a:r>
              <a:rPr lang="ru-RU" sz="1600" dirty="0" smtClean="0"/>
              <a:t>а </a:t>
            </a:r>
            <a:r>
              <a:rPr lang="ru-RU" sz="1600" i="1" dirty="0" err="1" smtClean="0"/>
              <a:t>DAGChangeManager</a:t>
            </a:r>
            <a:r>
              <a:rPr lang="ru-RU" sz="1600" dirty="0" smtClean="0"/>
              <a:t> обрабатывает направленные </a:t>
            </a:r>
            <a:r>
              <a:rPr lang="ru-RU" sz="1600" dirty="0"/>
              <a:t>ациклические графы зависимостей между </a:t>
            </a:r>
            <a:r>
              <a:rPr lang="ru-RU" sz="1600" dirty="0" smtClean="0"/>
              <a:t>субъектами и </a:t>
            </a:r>
            <a:r>
              <a:rPr lang="ru-RU" sz="1600" dirty="0"/>
              <a:t>их наблюдателями. </a:t>
            </a:r>
            <a:endParaRPr lang="ru-RU" sz="1600" dirty="0" smtClean="0"/>
          </a:p>
          <a:p>
            <a:endParaRPr lang="ru-RU" sz="1600" dirty="0"/>
          </a:p>
          <a:p>
            <a:pPr algn="just"/>
            <a:r>
              <a:rPr lang="ru-RU" sz="1600" dirty="0" smtClean="0"/>
              <a:t>	Когда </a:t>
            </a:r>
            <a:r>
              <a:rPr lang="ru-RU" sz="1600" dirty="0"/>
              <a:t>наблюдатель должен «присматривать» за </a:t>
            </a:r>
            <a:r>
              <a:rPr lang="ru-RU" sz="1600" dirty="0" smtClean="0"/>
              <a:t>несколькими </a:t>
            </a:r>
            <a:r>
              <a:rPr lang="ru-RU" sz="1600" dirty="0"/>
              <a:t>субъектами, предпочтительнее использовать </a:t>
            </a:r>
            <a:r>
              <a:rPr lang="ru-RU" sz="1600" i="1" dirty="0" err="1" smtClean="0"/>
              <a:t>DAGChangeManager</a:t>
            </a:r>
            <a:r>
              <a:rPr lang="ru-RU" sz="1600" dirty="0" smtClean="0"/>
              <a:t>. В </a:t>
            </a:r>
            <a:r>
              <a:rPr lang="ru-RU" sz="1600" dirty="0"/>
              <a:t>этом случае изменение сразу двух или более субъектов может </a:t>
            </a:r>
            <a:r>
              <a:rPr lang="ru-RU" sz="1600" dirty="0" smtClean="0"/>
              <a:t>привести к </a:t>
            </a:r>
            <a:r>
              <a:rPr lang="ru-RU" sz="1600" dirty="0"/>
              <a:t>избыточным обновлениям. </a:t>
            </a:r>
            <a:endParaRPr lang="ru-RU" sz="1600" dirty="0" smtClean="0"/>
          </a:p>
          <a:p>
            <a:endParaRPr lang="ru-RU" sz="1600" dirty="0"/>
          </a:p>
          <a:p>
            <a:pPr algn="just"/>
            <a:r>
              <a:rPr lang="ru-RU" sz="1600" dirty="0" smtClean="0"/>
              <a:t>	Объект </a:t>
            </a:r>
            <a:r>
              <a:rPr lang="ru-RU" sz="1600" i="1" dirty="0" err="1"/>
              <a:t>DAGChangeManager</a:t>
            </a:r>
            <a:r>
              <a:rPr lang="ru-RU" sz="1600" dirty="0"/>
              <a:t> гарантирует, </a:t>
            </a:r>
            <a:r>
              <a:rPr lang="ru-RU" sz="1600" dirty="0" smtClean="0"/>
              <a:t>что наблюдатель </a:t>
            </a:r>
            <a:r>
              <a:rPr lang="ru-RU" sz="1600" dirty="0"/>
              <a:t>в любом случае получит только одно уведомление. Если </a:t>
            </a:r>
            <a:r>
              <a:rPr lang="ru-RU" sz="1600" dirty="0" smtClean="0"/>
              <a:t>обновление </a:t>
            </a:r>
            <a:r>
              <a:rPr lang="ru-RU" sz="1600" dirty="0"/>
              <a:t>одного и того же наблюдателя допускается несколько раз </a:t>
            </a:r>
            <a:r>
              <a:rPr lang="ru-RU" sz="1600" dirty="0" smtClean="0"/>
              <a:t>подряд, то </a:t>
            </a:r>
            <a:r>
              <a:rPr lang="ru-RU" sz="1600" dirty="0"/>
              <a:t>вполне достаточно объекта </a:t>
            </a:r>
            <a:r>
              <a:rPr lang="ru-RU" sz="1600" i="1" dirty="0" err="1"/>
              <a:t>SimpleChangeManager</a:t>
            </a:r>
            <a:r>
              <a:rPr lang="ru-RU" sz="1600" dirty="0"/>
              <a:t>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124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3109" y="1196752"/>
            <a:ext cx="6739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i="1" dirty="0" err="1"/>
              <a:t>ChangeManager</a:t>
            </a:r>
            <a:r>
              <a:rPr lang="ru-RU" sz="1600" dirty="0"/>
              <a:t> — это пример паттерна </a:t>
            </a:r>
            <a:r>
              <a:rPr lang="ru-RU" sz="1600" i="1" dirty="0" smtClean="0"/>
              <a:t>посредник</a:t>
            </a:r>
            <a:r>
              <a:rPr lang="ru-RU" sz="1600" dirty="0" smtClean="0"/>
              <a:t>. </a:t>
            </a:r>
            <a:r>
              <a:rPr lang="ru-RU" sz="1600" dirty="0"/>
              <a:t>В общем случае</a:t>
            </a:r>
          </a:p>
          <a:p>
            <a:pPr algn="ctr"/>
            <a:r>
              <a:rPr lang="ru-RU" sz="1600" dirty="0"/>
              <a:t>есть только один объект </a:t>
            </a:r>
            <a:r>
              <a:rPr lang="ru-RU" sz="1600" i="1" dirty="0" err="1"/>
              <a:t>ChangeManager</a:t>
            </a:r>
            <a:r>
              <a:rPr lang="ru-RU" sz="1600" dirty="0"/>
              <a:t>, известный всем участникам. </a:t>
            </a:r>
            <a:endParaRPr lang="ru-RU" sz="1600" dirty="0" smtClean="0"/>
          </a:p>
          <a:p>
            <a:pPr algn="ctr"/>
            <a:r>
              <a:rPr lang="ru-RU" sz="1600" dirty="0" smtClean="0"/>
              <a:t>Поэтому </a:t>
            </a:r>
            <a:r>
              <a:rPr lang="ru-RU" sz="1600" dirty="0"/>
              <a:t>полезен будет также и паттерн </a:t>
            </a:r>
            <a:r>
              <a:rPr lang="ru-RU" sz="1600" i="1" dirty="0" smtClean="0"/>
              <a:t>одиночка</a:t>
            </a:r>
            <a:endParaRPr lang="ru-RU" sz="1600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68" y="2636912"/>
            <a:ext cx="5979226" cy="310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6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116</TotalTime>
  <Words>556</Words>
  <Application>Microsoft Office PowerPoint</Application>
  <PresentationFormat>Экран (4:3)</PresentationFormat>
  <Paragraphs>63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Городская</vt:lpstr>
      <vt:lpstr>Дизайн-Паттерн Observer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Дизайн-Паттерн Observer</dc:title>
  <dc:creator>WOLF</dc:creator>
  <cp:lastModifiedBy>WOLF</cp:lastModifiedBy>
  <cp:revision>11</cp:revision>
  <dcterms:created xsi:type="dcterms:W3CDTF">2024-12-09T15:46:48Z</dcterms:created>
  <dcterms:modified xsi:type="dcterms:W3CDTF">2024-12-09T17:52:09Z</dcterms:modified>
</cp:coreProperties>
</file>