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drawings/vmlDrawing1.vml" ContentType="application/vnd.openxmlformats-officedocument.vmlDrawing"/>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ink/ink7.xml" ContentType="application/inkml+xml"/>
  <Override PartName="/ppt/slides/slide50.xml" ContentType="application/vnd.openxmlformats-officedocument.presentationml.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drawings/vmlDrawing2.vml" ContentType="application/vnd.openxmlformats-officedocument.vmlDrawing"/>
  <Override PartName="/ppt/slides/slide51.xml" ContentType="application/vnd.openxmlformats-officedocument.presentationml.slide+xml"/>
  <Override PartName="/ppt/drawings/vmlDrawing3.vml" ContentType="application/vnd.openxmlformats-officedocument.vmlDrawing"/>
  <Override PartName="/ppt/slides/slide52.xml" ContentType="application/vnd.openxmlformats-officedocument.presentationml.slide+xml"/>
  <Override PartName="/ppt/drawings/vmlDrawing4.vml" ContentType="application/vnd.openxmlformats-officedocument.vmlDrawing"/>
  <Override PartName="/ppt/slides/slide53.xml" ContentType="application/vnd.openxmlformats-officedocument.presentationml.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drawings/vmlDrawing5.vml" ContentType="application/vnd.openxmlformats-officedocument.vmlDrawing"/>
  <Override PartName="/ppt/slides/slide54.xml" ContentType="application/vnd.openxmlformats-officedocument.presentationml.slide+xml"/>
  <Override PartName="/ppt/drawings/vmlDrawing6.vml" ContentType="application/vnd.openxmlformats-officedocument.vmlDrawing"/>
  <Override PartName="/ppt/slides/slide55.xml" ContentType="application/vnd.openxmlformats-officedocument.presentationml.slide+xml"/>
  <Override PartName="/ppt/drawings/vmlDrawing7.vml" ContentType="application/vnd.openxmlformats-officedocument.vmlDrawing"/>
  <Override PartName="/ppt/slides/slide56.xml" ContentType="application/vnd.openxmlformats-officedocument.presentationml.slide+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drawings/vmlDrawing8.vml" ContentType="application/vnd.openxmlformats-officedocument.vmlDrawing"/>
  <Override PartName="/ppt/slides/slide57.xml" ContentType="application/vnd.openxmlformats-officedocument.presentationml.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drawings/vmlDrawing9.vml" ContentType="application/vnd.openxmlformats-officedocument.vmlDrawing"/>
  <Override PartName="/ppt/slides/slide5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handoutMasterIdLst>
    <p:handoutMasterId r:id="rId3"/>
  </p:handoutMasterIdLst>
  <p:sldIdLst>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68" r:id="rId58"/>
    <p:sldId id="369" r:id="rId59"/>
    <p:sldId id="370" r:id="rId60"/>
    <p:sldId id="371" r:id="rId61"/>
  </p:sldIdLst>
  <p:sldSz type="screen4x3" cy="6858000" cx="9144000"/>
  <p:notesSz cx="7010400" cy="92964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DCDC30"/>
    <a:srgbClr val="00CCFF"/>
    <a:srgbClr val="1A3CCC"/>
    <a:srgbClr val="0000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2984" autoAdjust="0"/>
  </p:normalViewPr>
  <p:slideViewPr>
    <p:cSldViewPr>
      <p:cViewPr varScale="1">
        <p:scale>
          <a:sx n="102" d="100"/>
          <a:sy n="102" d="100"/>
        </p:scale>
        <p:origin x="-690" y="-96"/>
      </p:cViewPr>
      <p:guideLst>
        <p:guide orient="horz" pos="2223"/>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tableStyles" Target="tableStyles.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image" Target="../media/image56.wmf"/><Relationship Id="rId4" Type="http://schemas.openxmlformats.org/officeDocument/2006/relationships/image" Target="../media/image57.wmf"/><Relationship Id="rId5"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2.emf"/><Relationship Id="rId2" Type="http://schemas.openxmlformats.org/officeDocument/2006/relationships/image" Target="../media/image10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6.wmf"/><Relationship Id="rId2" Type="http://schemas.openxmlformats.org/officeDocument/2006/relationships/image" Target="../media/image107.wmf"/><Relationship Id="rId3" Type="http://schemas.openxmlformats.org/officeDocument/2006/relationships/image" Target="../media/image108.wmf"/><Relationship Id="rId4" Type="http://schemas.openxmlformats.org/officeDocument/2006/relationships/image" Target="../media/image10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0.wmf"/><Relationship Id="rId2" Type="http://schemas.openxmlformats.org/officeDocument/2006/relationships/image" Target="../media/image1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466" name=""/>
        <p:cNvGrpSpPr/>
        <p:nvPr/>
      </p:nvGrpSpPr>
      <p:grpSpPr>
        <a:xfrm>
          <a:off x="0" y="0"/>
          <a:ext cx="0" cy="0"/>
          <a:chOff x="0" y="0"/>
          <a:chExt cx="0" cy="0"/>
        </a:xfrm>
      </p:grpSpPr>
      <p:sp>
        <p:nvSpPr>
          <p:cNvPr id="1050936" name="Header Placeholder 1"/>
          <p:cNvSpPr>
            <a:spLocks noGrp="1"/>
          </p:cNvSpPr>
          <p:nvPr>
            <p:ph type="hdr" sz="quarter"/>
          </p:nvPr>
        </p:nvSpPr>
        <p:spPr>
          <a:xfrm>
            <a:off x="0" y="0"/>
            <a:ext cx="3038604" cy="464820"/>
          </a:xfrm>
          <a:prstGeom prst="rect"/>
        </p:spPr>
        <p:txBody>
          <a:bodyPr bIns="45720" lIns="91440" rIns="91440" rtlCol="0" tIns="45720" vert="horz"/>
          <a:lstStyle>
            <a:lvl1pPr algn="l">
              <a:defRPr sz="1200"/>
            </a:lvl1pPr>
          </a:lstStyle>
          <a:p>
            <a:endParaRPr altLang="en-US" lang="zh-CN"/>
          </a:p>
        </p:txBody>
      </p:sp>
      <p:sp>
        <p:nvSpPr>
          <p:cNvPr id="1050937" name="Date Placeholder 2"/>
          <p:cNvSpPr>
            <a:spLocks noGrp="1"/>
          </p:cNvSpPr>
          <p:nvPr>
            <p:ph type="dt" sz="quarter" idx="1"/>
          </p:nvPr>
        </p:nvSpPr>
        <p:spPr>
          <a:xfrm>
            <a:off x="3970160" y="0"/>
            <a:ext cx="3038604" cy="464820"/>
          </a:xfrm>
          <a:prstGeom prst="rect"/>
        </p:spPr>
        <p:txBody>
          <a:bodyPr bIns="45720" lIns="91440" rIns="91440" rtlCol="0" tIns="45720" vert="horz"/>
          <a:lstStyle>
            <a:lvl1pPr algn="r">
              <a:defRPr sz="1200"/>
            </a:lvl1pPr>
          </a:lstStyle>
          <a:p>
            <a:fld id="{9037A0AD-6F54-4A6C-BE09-1E6E5D5AC2A3}" type="datetimeFigureOut">
              <a:rPr altLang="en-US" lang="zh-CN" smtClean="0"/>
              <a:t>2019/9/17</a:t>
            </a:fld>
            <a:endParaRPr altLang="en-US" lang="zh-CN"/>
          </a:p>
        </p:txBody>
      </p:sp>
      <p:sp>
        <p:nvSpPr>
          <p:cNvPr id="1050938" name="Footer Placeholder 3"/>
          <p:cNvSpPr>
            <a:spLocks noGrp="1"/>
          </p:cNvSpPr>
          <p:nvPr>
            <p:ph type="ftr" sz="quarter" idx="2"/>
          </p:nvPr>
        </p:nvSpPr>
        <p:spPr>
          <a:xfrm>
            <a:off x="0" y="8830087"/>
            <a:ext cx="3038604" cy="464820"/>
          </a:xfrm>
          <a:prstGeom prst="rect"/>
        </p:spPr>
        <p:txBody>
          <a:bodyPr anchor="b" bIns="45720" lIns="91440" rIns="91440" rtlCol="0" tIns="45720" vert="horz"/>
          <a:lstStyle>
            <a:lvl1pPr algn="l">
              <a:defRPr sz="1200"/>
            </a:lvl1pPr>
          </a:lstStyle>
          <a:p>
            <a:endParaRPr altLang="en-US" lang="zh-CN"/>
          </a:p>
        </p:txBody>
      </p:sp>
      <p:sp>
        <p:nvSpPr>
          <p:cNvPr id="1050939" name="Slide Number Placeholder 4"/>
          <p:cNvSpPr>
            <a:spLocks noGrp="1"/>
          </p:cNvSpPr>
          <p:nvPr>
            <p:ph type="sldNum" sz="quarter" idx="3"/>
          </p:nvPr>
        </p:nvSpPr>
        <p:spPr>
          <a:xfrm>
            <a:off x="3970160" y="8830087"/>
            <a:ext cx="3038604" cy="464820"/>
          </a:xfrm>
          <a:prstGeom prst="rect"/>
        </p:spPr>
        <p:txBody>
          <a:bodyPr anchor="b" bIns="45720" lIns="91440" rIns="91440" rtlCol="0" tIns="45720" vert="horz"/>
          <a:lstStyle>
            <a:lvl1pPr algn="r">
              <a:defRPr sz="1200"/>
            </a:lvl1pPr>
          </a:lstStyle>
          <a:p>
            <a:fld id="{2559C06A-9978-430C-B672-55A9525F4B97}" type="slidenum">
              <a:rPr altLang="en-US" lang="zh-CN" smtClean="0"/>
              <a:t>‹#›</a:t>
            </a:fld>
            <a:endParaRPr altLang="en-US" lang="zh-CN"/>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7343.025 8736.516 136.826, 7407.25 8754.294 136.826, 7477.523 8766.213 136.826, 7545.891 8771.186 136.826, 7590.631 8776.35 136.826, 7658.189 8774.645 136.826, 7714.797 8757.959 136.826, 7784.405 8742.932 137.063, 7829.536 8735.142 137.92, 7898.698 8725.855 140.652, 7953.508 8719.198 143.089, 8018.953 8724.121 147.306, 8087.191 8727.517 151.28, 8154.104 8731.192 154.618, 8219.839 8731.501 158.266, 8275.908 8747.104 162.405, 8327.506 8764.833 167.84, 8384.078 8776.213 178.131, 8439.807 8783.888 190.824, 8487.686 8797.171 205.296, 8540.333 8801.89 215.639, 8593.175 8812.122 229.241, 8638.278 8819.916 237.286, 8691.172 8816.433 244.517, 8760.438 8806.576 258.736, 8814.952 8799.516 269.173, 8867.943 8764.812 279.538, 8906.003 8716.752 211.452</trace>
</ink>
</file>

<file path=ppt/ink/ink1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2191.272 5615.769 136.826, 2199.125 5696.396 568.191, 2197.202 5753.201 641.343, 2195.588 5824.056 713.238, 2199.338 5890.829 772.343, 2200.907 5969.435 787.363, 2207.555 6051.435 795.213, 2210.645 6125.902 802.141, 2128.208 6121.218 639.985, 2079.412 6079.363 319.126</trace>
</ink>
</file>

<file path=ppt/ink/ink10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11063.659 3242.123 252.864, 11099.481 3286.039 203.633, 11099.744 3335.612 207.064, 11103.407 3384.697 220.743, 11103.943 3435.098 231.159, 11102.474 3495.645 279.915, 11099.39 3544.313 318.174, 11096.134 3613.754 424.028, 11094.492 3660.062 501.272, 11076.938 3707.1 139.499</trace>
</ink>
</file>

<file path=ppt/ink/ink10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11148.956 3317.942 174.361, 11195.984 3281.515 162.111, 11241.537 3264.201 191.781, 11300.894 3244.771 254.2, 11305.853 3311.104 627.923, 11299.648 3388.644 708.044, 11295.975 3454.825 767.73, 11294.007 3530.203 806.674, 11297.524 3608.973 821.681, 11285.016 3652.951 719.998, 11272.507 3696.929 8.216</trace>
</ink>
</file>

<file path=ppt/ink/ink10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11121.879 3527.797 136.826, 11168.412 3517.528 191.708, 11238.625 3491.425 351.729, 11272.531 3536.059 128.203</trace>
</ink>
</file>

<file path=ppt/ink/ink10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11078.552 3645.586 140.051, 11138.787 3641.745 144.028, 11194.126 3631.015 203.229, 11238.989 3623.847 250.951, 11288.763 3616.2 197.152</trace>
</ink>
</file>

<file path=ppt/ink/ink10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11177.39 3132.457 136.826, 11193.464 3195.127 316.796, 11197.92 3275.131 469.9, 11198.965 3334.619 576.156, 11198.587 3400.61 663.641, 11198.094 3463.863 733.279, 11195.807 3543.906 808.3, 11194.97 3625.988 842.289, 11197.488 3716.672 861.658, 11216.477 3813.859 863.805, 11267.9 3879.418 848.832, 11342.908 3908.739 769.724, 11409.891 3876.238 617.703, 11457.606 3870 407.95</trace>
</ink>
</file>

<file path=ppt/ink/ink10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11606.59 3110.794 308.06, 11671.937 3110.416 307.993, 11733.166 3122.312 373.574, 11712.29 3168.665 169.637, 11651.632 3185.681 137.661, 11597.625 3189.48 136.826, 11550.656 3189.491 136.826, 11501.842 3185.911 136.826, 11455.18 3180.994 136.826, 11406.346 3175.429 136.826, 11419.551 3231.954 293.798, 11439.423 3302.895 415.81, 11446.645 3347.962 484.341, 11454.444 3397.547 506.544, 11461.777 3447.585 439.117, 11453.209 3495.697 4.391</trace>
</ink>
</file>

<file path=ppt/ink/ink10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11430.576 3227.23 136.826, 11475.497 3211.16 144.172, 11541.079 3199.339 198.272, 11598.762 3195.37 260.897, 11657.556 3186.439 333.659, 11703.483 3178.043 403.639, 11751.884 3170.504 471.866, 11803.009 3169.239 508.964, 11851.231 3175.437 519.126, 11763.603 3232.464 470.933, 11708.506 3253.018 364.27, 11645.854 3272.952 206.014, 11610.388 3335.331 193.864, 11581.086 3398.117 286.143, 11547.294 3449.368 352.53, 11500.786 3507.781 445.074, 11464.747 3553.017 421.966</trace>
</ink>
</file>

<file path=ppt/ink/ink10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11670.226 3326.065 189.188, 11714.162 3301.816 171.429, 11762.245 3304.848 183.019, 11809.003 3320.401 196.644, 11786.358 3366.143 187.838, 11731.992 3382.519 168.16, 11683.315 3421.676 178.696, 11640.385 3473.141 193.154, 11601.462 3519.462 212.674, 11551.431 3564.764 257.405, 11501.548 3612.098 315.585, 11450.538 3659.05 408.989, 11403.927 3702.369 518.905</trace>
</ink>
</file>

<file path=ppt/ink/ink10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11727.092 3511.55 208.481, 11775.251 3515.782 232.009, 11826.104 3538.685 341.492, 11773.36 3587.647 146.685, 11722.908 3604.018 136.874, 11675.436 3614.633 136.826, 11623.697 3623.27 136.826, 11578.418 3633.19 136.826, 11590.189 3690.492 326.21, 11607.635 3768.343 505.14, 11616.364 3815.485 562.835, 11610.306 3858.911 371.713</trace>
</ink>
</file>

<file path=ppt/ink/ink10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11670.226 3661.833 136.826, 11725.809 3653.936 313.757, 11807.408 3643.902 498.064, 11854.453 3640.033 527.315, 11868.371 3688.751 588.797, 11833.49 3736.394 604.607, 11798.669 3781.513 610.171, 11770.485 3831.165 480.292</trace>
</ink>
</file>

<file path=ppt/ink/ink1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2020.676 5978.615 136.826, 2073.936 5954.347 275.59, 2137.147 5936.278 427.339, 2222.238 5906.841 397.41, 2267.531 5885.462 232.754</trace>
</ink>
</file>

<file path=ppt/ink/ink11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11695.949 3840.548 136.826, 11770.436 3862.85 434.503, 11852.866 3837.794 282.646</trace>
</ink>
</file>

<file path=ppt/ink/ink11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11736.569 3503.427 136.826, 11782.289 3521.272 296.102, 11852.979 3535.866 465.088, 11946.528 3564.82 597.48, 11994.46 3610.904 5.975</trace>
</ink>
</file>

<file path=ppt/ink/ink11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13594.177 10638.24 199.915, 13664.346 10644.786 658.633, 13725.537 10642.865 737.62, 13796.324 10632.491 765.107, 13872.931 10632.908 801.158, 13948.075 10634.226 819.87, 14025.943 10623.735 825.106, 14103.231 10630.784 816.967, 14183.103 10624.699 822.845, 14227.512 10635.837 721.018, 14271.925 10646.974 8.228</trace>
</ink>
</file>

<file path=ppt/ink/ink11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14026.085 10691.043 151.561, 14046.357 10738.396 219.167, 14054.362 10792.253 305.224, 14048.384 10855.197 314.934, 14004.58 10846.118 136.826, 13985.332 10793.015 143.75, 14003.834 10842.039 222.666, 14015.66 10889.998 250.784, 14039.211 10933.36 309.37, 14082.666 10862.644 517.772, 14100.627 10808.325 482.597, 14120.461 10756.324 341.248</trace>
</ink>
</file>

<file path=ppt/ink/ink11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13856.842 11238.02 159.321, 13902.234 11226.051 191.349, 13950.007 11216.362 232.66, 14014.998 11207.466 268.71, 14077.389 11190.897 293.124, 14138.397 11177.104 264.525</trace>
</ink>
</file>

<file path=ppt/ink/ink11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14055.874 11102.631 136.826, 14068.039 11151.925 266.854, 14041.548 11220.521 443.501, 14020.553 11266.27 536.971, 13994.735 11319.714 605.97, 13964.629 11373.934 648.543, 13933.959 11431.645 652.019, 13900.305 11489.629 604.066, 13868.323 11540.709 513.985, 13857.318 11490.718 141.989, 13876.789 11446.085 136.826, 13925.702 11481.646 209.001, 13941.279 11530.261 250.179, 13948.97 11585.798 290.878, 13953.859 11650.716 351.262, 13952.661 11725.017 466.019, 13936.735 11768.891 129.688</trace>
</ink>
</file>

<file path=ppt/ink/ink11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13944.85 11393.72 136.826, 14000.205 11348.637 157.165, 14050.68 11328.247 179.514, 14104.758 11320.443 331.685, 14131.042 11407.622 509.595, 14136.368 11455.043 558.213, 14140.106 11511.388 589.777, 14143.158 11576.825 610.586, 14147.916 11636.395 628.933, 14154.787 11696.86 656.408, 14171.528 11755.771 713.223, 14169.394 11803.348 560.708</trace>
</ink>
</file>

<file path=ppt/ink/ink11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13974.635 11480.368 152.587, 14024.219 11470.456 184.439, 14084.736 11444.397 289.493, 14097.249 11487.804 1.566</trace>
</ink>
</file>

<file path=ppt/ink/ink11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13989.529 11641.483 136.826, 14047.09 11624.654 137.557</trace>
</ink>
</file>

<file path=ppt/ink/ink11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14015.256 11688.87 136.826, 14064.136 11691.01 143.436</trace>
</ink>
</file>

<file path=ppt/ink/ink1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2374.055 5456.008 177.251, 2387.877 5514.145 406.65, 2383.708 5559.955 422.075, 2376.165 5607.406 378.633, 2366.402 5652.146 219.63</trace>
</ink>
</file>

<file path=ppt/ink/ink12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13755.296 11887.893 136.826, 13817.263 11888.03 150.294, 13875.809 11876.496 178.598, 13930.972 11858.78 212.736, 13977.087 11847.822 256.691, 14047.376 11827.317 300.17, 14111.001 11803.804 320.08, 14184.12 11787.155 348.851, 14254.119 11767.617 375.836, 14297.527 11760.763 327.142</trace>
</ink>
</file>

<file path=ppt/ink/ink12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14413.313 11235.312 212.081, 14475.81 11237.379 344.048, 14502.707 11294.711 289.068</trace>
</ink>
</file>

<file path=ppt/ink/ink12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14329.369 11428.92 136.826, 14379.282 11416.91 167.679, 14428.429 11408.757 218.649, 14493.905 11397.172 191.066, 14498.006 11448.888 138.143, 14485.778 11494.014 136.826, 14452.479 11552.428 136.826, 14437.512 11604.232 136.826, 14494.855 11567.889 346.104, 14531.64 11510.965 347.456, 14560.027 11452.447 221.903</trace>
</ink>
</file>

<file path=ppt/ink/ink12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14678.685 11060.658 180.076, 14727.41 11085.231 443.947, 14730.978 11130.82 367.891, 14683.871 11179.271 202.965, 14639.512 11217.343 177.859, 14693.222 11208.452 216.646, 14747.663 11201.059 316.005, 14709.352 11255.719 330.352, 14668.187 11315.101 349.549, 14626.477 11374.062 367.569, 14695.445 11333.437 376.39, 14759.512 11287.542 354.301, 14825.733 11294.254 453.288, 14914.998 11353.567 645.177, 14847.364 11366.513 442.581, 14803.274 11366.853 288.758, 14744.096 11372.867 166.42, 14687.211 11368.842 136.826, 14690.405 11430.262 306.558, 14691.689 11514.497 351.935, 14685.559 11598.823 393.124, 14702.217 11545.383 159.387, 14712.816 11488.089 140.242, 14724.892 11435.262 136.826, 14760.471 11490.793 179.826, 14771.218 11542.926 231.142, 14788.87 11592.381 260.323, 14827.093 11542.186 139.197, 14846.593 11490.581 136.826, 14866.321 11441.914 136.826, 14913.775 11500.795 167.764, 14958.021 11561.811 312.284, 15028.755 11594.862 480.398, 15077.267 11584.937 528.022, 15127.309 11553.161 540.162, 15161.812 11496.097 522.699, 15206.021 11451.849 422.27</trace>
</ink>
</file>

<file path=ppt/ink/ink12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13982.758 11641.483 136.826, 14047.489 11616.649 298.281, 14091.256 11586.038 89.398</trace>
</ink>
</file>

<file path=ppt/ink/ink12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13990.883 11717.301 139.546, 14044.629 11719.005 192.296</trace>
</ink>
</file>

<file path=ppt/ink/ink12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13982.758 11668.561 136.826, 13990.646 11723.426 335.309, 13998.436 11793.526 445.502, 13985.651 11841.429 4.455</trace>
</ink>
</file>

<file path=ppt/ink/ink12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14028.794 11756.564 136.826, 14079.38 11736.824 279.894, 14123.687 11732.037 288.027</trace>
</ink>
</file>

<file path=ppt/ink/ink12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13973.28 11671.269 136.826, 13992.959 11728.778 339.997, 13993.731 11798.998 458.105, 13976.121 11846.842 4.581</trace>
</ink>
</file>

<file path=ppt/ink/ink12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13946.203 11564.311 136.826, 13968.91 11612.495 258.537, 13975.141 11672.075 320.237, 13975.282 11747.396 400.375, 13972.872 11793.656 418.415</trace>
</ink>
</file>

<file path=ppt/ink/ink1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2326.667 5757.928 136.826, 2378.342 5731.311 140.91, 2425.662 5702.757 146.156, 2473.123 5682.608 147.093</trace>
</ink>
</file>

<file path=ppt/ink/ink13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13992.237 11672.624 136.826, 14039.754 11662.811 155.492, 14083.099 11651.484 65.096</trace>
</ink>
</file>

<file path=ppt/ink/ink13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14583.91 11259.683 136.826, 14631.659 11236.579 188.307, 14695.677 11216.194 281.655, 14754.736 11209.432 315.08, 14828.264 11208.384 336.852</trace>
</ink>
</file>

<file path=ppt/ink/ink13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15034.773 11094.507 194.019, 15056.748 11148.876 487.545, 15072.575 11195.841 611.621, 15080.741 11256.823 676.118, 15086.047 11319.362 735.053, 15074.517 11367.069 577.869</trace>
</ink>
</file>

<file path=ppt/ink/ink13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15057.789 11129.708 136.826, 15115.062 11081.549 289.184, 15169.995 11055.523 323.21, 15226.067 11038.024 345.811, 15231.075 11133.314 706.186, 15238.806 11207.536 757.504, 15243.686 11281.763 774.321, 15230.587 11331.78 608.741</trace>
</ink>
</file>

<file path=ppt/ink/ink13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15087.577 11216.357 136.826, 15131.514 11210.452 158.329, 15187.07 11189.465 225.976</trace>
</ink>
</file>

<file path=ppt/ink/ink13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15048.312 11320.608 136.826, 15092.028 11305.486 137.528, 15138.07 11288.041 148.521, 15186.491 11269.372 159.59, 15230.852 11250.505 118.611</trace>
</ink>
</file>

<file path=ppt/ink/ink13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15084.869 10938.808 143.881, 15099.507 11003.224 197.543, 15108.752 11049.951 292.829, 15124.405 11128.627 505.476, 15128.66 11180.464 611.497, 15133.925 11239.213 715.114, 15135.956 11307.21 775.132, 15135.73 11385.269 788.046, 15137.872 11476.868 794.335, 15143.845 11560.438 797.448, 15162.641 11634.774 803.927, 15224.652 11682.081 816.7, 15303.396 11675.999 812.737, 15380.646 11651.074 767.541, 15454.141 11616.146 618.446, 15512.204 11586.488 410.153, 15572.95 11533.298 222.085</trace>
</ink>
</file>

<file path=ppt/ink/ink13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15634.571 10812.895 167.651, 15687.044 10837.774 222.617, 15704.868 10881.41 203.059</trace>
</ink>
</file>

<file path=ppt/ink/ink13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15503.237 10968.595 136.826, 15514.521 11019.924 199.735, 15544.783 11068.525 310.899, 15580.076 11139.029 543.942, 15637.344 11123.856 146.158</trace>
</ink>
</file>

<file path=ppt/ink/ink13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15637.279 10999.733 136.826, 15693.004 10947.39 147.17, 15743.7 10918.961 175.739, 15791.083 10890.071 199.532, 15835.24 10877.184 210.1, 15879.771 10864.188 209.79, 15881.887 10913.927 228.022, 15858.561 10963.313 240.399, 15809.613 11032.205 277.191</trace>
</ink>
</file>

<file path=ppt/ink/ink1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2371.347 5752.513 136.826, 2366.444 5795.964 151.862, 2365.427 5862.641 223.85, 2362.107 5921.809 275.412, 2357.418 5994.096 318.139, 2353.719 6047.926 356.903, 2349.703 6094.086 381.066, 2346.432 6137.54 416.933, 2341.097 6188.139 468.939, 2332.572 6240.268 537.946, 2311.482 6291.886 486.747</trace>
</ink>
</file>

<file path=ppt/ink/ink14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15692.789 11018.689 136.826, 15688.686 11078.845 154.12, 15676.521 11141.888 217.208, 15656.392 11190.363 320.662, 15629.868 11256.994 494.887</trace>
</ink>
</file>

<file path=ppt/ink/ink14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15799.751 11072.843 136.931, 15854.798 11076.528 162.857, 15902.351 11072.036 198.011, 15949.68 11081.574 214.269</trace>
</ink>
</file>

<file path=ppt/ink/ink14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15803.812 11139.186 136.826, 15773.898 11189.463 142.495, 15736.57 11245.906 234.102, 15695.818 11305.476 376.585, 15667.279 11349.368 457.868, 15641.376 11394.266 538.441, 15620.573 11439.92 601.423, 15600.455 11503.354 608.257, 15568.603 11547.15 299.944</trace>
</ink>
</file>

<file path=ppt/ink/ink14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15751.008 11278.637 136.826, 15797.018 11273.835 142.693, 15847.408 11272.357 186.404, 15903.944 11271.096 212.687, 15849.726 11297.143 137.846, 15796.763 11326.956 136.826, 15753.97 11379.321 150.371, 15766.985 11449.159 300.378, 15776.132 11524.768 409.939, 15781.253 11570.088 452.093, 15796.865 11524.668 261.089, 15800.738 11478.048 165.098, 15808.27 11433.829 1.22</trace>
</ink>
</file>

<file path=ppt/ink/ink14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15803.812 11396.426 136.826, 15861.558 11366.998 191.917, 15921.905 11349.684 206.47, 15947.964 11403.327 350.681, 15916.594 11472.088 444.095, 15879.911 11555.32 301.707, 15832.898 11575.209 140.975, 15872.178 11519.635 325.623, 15937.734 11498.52 361.76, 15983.702 11505.674 358.362</trace>
</ink>
</file>

<file path=ppt/ink/ink14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15742.887 11292.178 140.79, 15806.204 11297.415 395.771, 15852.831 11293.866 451.104, 15942.807 11296.301 482.956, 15988.221 11304.297 509.739, 16035.772 11304.499 568.708, 16083.739 11320.714 280.441</trace>
</ink>
</file>

<file path=ppt/ink/ink14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15791.627 11361.226 136.826, 15798.805 11412.699 165.494, 15799.162 11472.036 126.65</trace>
</ink>
</file>

<file path=ppt/ink/ink14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15064.561 2552.732 509.205, 15129.507 2613.258 270.628, 15189.229 2617.432 261.565, 15238.564 2629.603 262.324, 15293.32 2648.779 265.102, 15355.484 2666.415 263.45, 15408.364 2670.549 263.64, 15474.692 2658.686 266.002, 15544.099 2629.859 270.923, 15599.685 2599.513 280.357, 15652.07 2569.819 287.299, 15618.537 2624.711 282.403, 15565.625 2712.01 291.785, 15531.399 2777.918 295.595, 15496.929 2844.709 309.206, 15460.094 2932.553 327.471, 15432.992 3006.039 353.723, 15417.659 3077.995 388.137, 15484.215 3111.987 424.192, 15533.187 3099.695 427.873, 15621.665 3047.58 420.351, 15692.899 2983.075 400.184, 15741.153 2909.909 378.358, 15667.579 2974.812 389.517, 15579.844 3036.593 395.851, 15521.32 3066.79 398.684, 15422.192 3112.234 402.593, 15367.502 3137.35 404.047, 15295.562 3174.81 404.285, 15248.189 3200.896 403.744, 15174.675 3251.496 403.257, 15087.033 3323.243 405.296, 14980.568 3369.111 411.313, 14929.55 3398.152 414.388, 14861.08 3436.855 420.273, 14809.573 3464.701 426.208, 14745.706 3490.184 432.766, 14688.933 3502.499 441.084, 14632.983 3505.52 447.048, 14578.937 3488.031 450.926, 14508.009 3411.703 454.626, 14478.019 3367.548 455.981, 14453.068 3317.049 456.822, 14432.98 3267.83 456.851, 14423.429 3214.775 456.088, 14432.668 3164.852 455.359, 14454.867 3115.507 455.54, 14506.374 3035.987 459.304, 14540.725 2980.157 462.114, 14575.802 2921.814 464.574, 14610.726 2875.601 466.74, 14691.361 2802.528 470.317, 14743.594 2773.291 471.757, 14804.104 2748.825 473.153, 14871.496 2730.881 474.161, 14970.705 2706.246 475.018, 15021.714 2698.373 475.256, 15081.916 2687.395 475.351, 15135.056 2683.27 475.351, 15193.243 2691.484 475.351, 15242.754 2708.483 475.232, 15299.301 2739.844 474.411, 15344.849 2785.503 472.128, 15385.672 2836.301 468.545, 15415.088 2896.897 463.282, 15431.072 2955.376 457.252, 15438.627 2999.993 450.874, 15424.295 3051.122 445.224, 15405.637 3096.933 441.425, 15380.504 3148.989 441.995, 15354.727 3196.769 450.133, 15335.266 3240.757 457.488, 15312.903 3291.431 469.847, 15291.435 3344.907 484.718, 15319.343 3277.425 409.829, 15362.404 3194.023 351.233, 15412.104 3114.805 316.126, 15451.827 3047.191 284.637, 15476.425 3002.392 257.766, 15504.058 2953.668 156.404</trace>
</ink>
</file>

<file path=ppt/ink/ink14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14839.805 3534.312 136.826, 14831.395 3586.525 137.366, 14884.104 3596.103 150.816, 14934.418 3594.185 164.379, 14980.464 3592.44 172.465, 15055.761 3589.202 183.289, 15105.154 3587.666 186.518, 15150.426 3578.923 188.01, 15194.163 3574.379 188.21, 15245.897 3574.67 187.847, 15289.708 3590.251 187.831, 15335.221 3622.883 188.802, 15357.721 3668.123 190.299, 15372.66 3717.919 192.725, 15378.879 3778.63 196.493, 15378.93 3828.529 198.471, 15377.49 3883.828 202.595, 15375.832 3932.583 208.593, 15368.116 3982.232 215.399, 15358.032 4035.052 225.844, 15338.628 4090.477 238.609, 15288.302 4141.967 259.968, 15268.448 4095.136 234.855, 15273.466 4034.536 223.388, 15282.745 3978.115 211.816, 15302.545 3915.869 204.305, 15321.833 3869.139 199.636, 15364.336 3821.628 200.707, 15430.072 3824.657 234.839, 15489.731 3841.455 262.875, 15543.215 3869.08 294.063, 15598.956 3913.934 304.979, 15642.191 3957.861 295.784, 15675.082 4006.936 281.556, 15719.826 3938.177 255.781, 15731.515 3871.137 249.027, 15742.071 3818.418 240.567, 15755.863 3761.817 233.575, 15772.097 3712.406 224.622, 15788.594 3665.756 207.96, 15816.204 3599.691 181.158, 15857.038 3540.587 172.825, 15908.738 3500.897 183.018, 15971.206 3471.993 205.036, 16034.622 3439.933 224.689, 16088.547 3423.725 238.687, 16146.448 3400.13 255.09, 16205.979 3388.094 268.805, 16259.316 3391.893 283.121, 16262 3445.237 314.472, 16223.511 3497.48 342.655, 16148.956 3524.388 373.223, 16102.772 3529.446 386.594, 16049.989 3530.663 400.085, 15998.082 3527.066 413.311, 15953.72 3511.588 425.941, 15868.528 3450.89 442.549, 15829.733 3400.161 447.379, 15790.606 3323.351 455.379, 15767.715 3278.497 461.95, 15715.948 3200.198 466.674, 15628.044 3139.658 456.414, 15583.661 3130.117 452.486, 15527.607 3125.491 447.261, 15458.612 3132.888 444.599, 15410.121 3144.711 443.207, 15313.193 3181.441 441.554, 15260.062 3213.981 441.789, 15188.888 3290.239 443.512, 15154.265 3353.067 445.732, 15121.626 3411.945 448.471, 15071.444 3501.739 453.807, 15044.43 3545.298 456.669, 15012.359 3599.562 459.628, 14979.797 3648.739 465.031, 14955.104 3700.453 472.057, 14945.182 3747.423 484.532, 14961.021 3791.644 496.026, 15058.495 3835.393 516.551, 15111.045 3829.026 517.139, 15163.164 3813.629 510.199, 15211.749 3784.34 502.967, 15268.584 3757.101 490.471, 15320.306 3736.748 481.589, 15381.009 3714.352 472.522, 15438.783 3693.32 463.657, 15496.472 3670.139 456.117, 15552.733 3647.101 448.764, 15599.381 3620.08 441.354, 15666.828 3566.67 430.42, 15715.948 3498.323 422.931, 15668.864 3521.631 464.184, 15615.937 3573.711 494.162, 15541.742 3647.161 544.438, 15493.228 3686.57 572.513, 15437.758 3741.903 599.039, 15393.316 3794.105 622.947, 15357.197 3852.305 643.276, 15322.541 3936.261 656.095, 15298.473 3998.158 666.258, 15269.854 4084.525 677.676, 15249.008 4154.545 689.357, 15240.017 4228.315 703.553, 15299.666 4262.703 689.702, 15361.886 4229.697 675.84, 15431.562 4183.005 662.266, 15497.144 4125.776 645.403, 15541.527 4081.382 632.518, 15582.067 4032.168 616.797, 15630.683 3967.088 593.554, 15662.883 3919.5 571.009, 15697.992 3869.521 547.003, 15701.964 3929.656 563.243, 15685.14 3998.391 575.64, 15664.239 4048.224 584.48, 15585.903 4131.453 593.695, 15521.217 4172.045 594.473, 15469.294 4202.864 594.589, 15404.62 4234.892 594.616, 15347.825 4266.809 594.963, 15293.712 4304.128 596.9, 15238.754 4359.751 602.911, 15196.554 4406.646 612.792, 15155.226 4450.359 626.441, 15110.521 4503.275 649.393, 15046.642 4524.921 681.889, 14995.459 4470.593 693.415, 14970.32 4406.611 692.506, 14949.905 4340.027 682.393, 14941.868 4274.706 669.457, 14946.753 4194.657 649.081, 14963.638 4129.376 633.396, 14986.103 4073.674 626.781, 15019.415 4001.076 622.047, 15067.611 3954.002 659.823, 15109.323 3907.944 703.908, 15164.466 3862.252 757.617, 15236.312 3833.168 780.948, 15355.309 3811.952 791.615, 15449.671 3800.468 785.318, 15529.468 3785.583 760.735, 15635.115 3765.457 703.494, 15708.811 3754.095 633.948, 15781.742 3750.613 579.537, 15836.114 3753.556 532.969, 15897.198 3767.231 490.502, 15975.199 3817.452 431.007, 15988.686 3898.386 419.216, 15975.028 3952.412 418.885, 15937.558 4038.666 421.708, 15907.142 4091.027 424.908, 15850.265 4176.395 441.1, 15815.156 4222.587 463.886, 15780.942 4272.368 507.009, 15745.8 4322.891 552.6, 15693.7 4386.597 624.347, 15636.376 4465.864 680.189, 15595.522 4520.982 701.966, 15541.547 4583.603 720.052, 15484.588 4633.774 724.847, 15536.89 4571.417 493.13, 15584.567 4529.582 481.888, 15668.629 4475.101 474.895, 15753.724 4426.606 479.457, 15800.045 4409.886 482.746, 15851.738 4390.481 486.396, 15913.483 4378.579 489.824, 15979.049 4372.38 492.072, 16051.6 4364.104 493.152, 16111.281 4356.28 490.328, 16162.482 4353.189 478.775, 16222.569 4355.691 437.591, 16273.041 4358.571 355.804, 16336.767 4377.252 277.941, 16380.832 4387.661 86.574</trace>
</ink>
</file>

<file path=ppt/ink/ink1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2635.365 5711.896 177.251, 2697.436 5705.104 200.618, 2742.707 5685.171 250.006, 2795.835 5672.768 326.452, 2866.449 5664.205 383.176</trace>
</ink>
</file>

<file path=ppt/ink/ink1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2740.973 5615.769 136.826, 2762.384 5663.806 181.793, 2772.247 5712.524 237.546, 2768.835 5770.985 333.054, 2759.682 5818.209 394.993</trace>
</ink>
</file>

<file path=ppt/ink/ink1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2819.502 5587.337 136.826, 2820.198 5638.552 156.859, 2818.718 5704.612 241.694, 2814.7 5761.523 332.124, 2807.292 5837.873 447.355, 2795.526 5887.772 355.487</trace>
</ink>
</file>

<file path=ppt/ink/ink1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2502.679 5940.706 136.826, 2558.333 5915.645 148.839, 2612.997 5899.834 167.98, 2670.979 5881.896 198.987, 2723.98 5864.293 226.231, 2768.437 5846.008 244.152, 2827.855 5818.559 253.382, 2877.534 5797.903 245.732, 2922.303 5785.629 1.981</trace>
</ink>
</file>

<file path=ppt/ink/ink1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2731.495 5928.521 136.826, 2735.601 5993.36 161.581, 2733.955 6054.595 238.926, 2729.231 6133.997 356.979, 2718.185 6216.528 545.026, 2717.811 6268.489 600.894, 2702.688 6312.791 396.849</trace>
</ink>
</file>

<file path=ppt/ink/ink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8679.366 8090.703 144.726, 8723.7 8136.382 144.055, 8755.081 8180.334 144.317, 8775.57 8228.427 143.826, 8799.005 8293.139 143.033, 8819.821 8345.614 144.042, 8843.857 8391.837 155.997, 8893.454 8439.725 236.884, 8945.979 8429.502 322.482, 8978.142 8377.37 333.303, 8995.377 8319.232 334.796, 9008.151 8273.415 335.613, 9020.779 8220.206 335.862, 9034.511 8156.484 335.239, 9044.483 8107.132 334.066, 9053.156 8062.683 332.355, 9065.307 7997.764 328.631, 9081.278 7933.789 324.223, 9095.626 7875.212 319.381, 9110.273 7829.411 313.799, 9124.538 7772.656 304.913, 9155.212 7725.69 218.647</trace>
</ink>
</file>

<file path=ppt/ink/ink2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2776.176 5927.166 159.321, 2820.044 5897.38 194.888, 2873.168 5895.769 683.193, 2880.699 5962.62 705.181, 2888.155 6036.246 714.925, 2893.398 6102.431 723.566, 2897.098 6175.912 740.45, 2895.832 6248.645 771.318, 2827.972 6225.78 701.183, 2803.473 6160.449 338.541, 2786.304 6103.363 162.939, 2775.677 6059.701 136.826, 2784.317 6009.435 141.414, 2843.776 5969.302 188.753</trace>
</ink>
</file>

<file path=ppt/ink/ink2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2763.99 6149.207 136.826, 2807.624 6100.152 149.353, 2848.747 6055.891 157.977</trace>
</ink>
</file>

<file path=ppt/ink/ink2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2976.559 5667.217 136.826, 2977.343 5725.205 142.974, 2952.3 5785.918 216.037, 2929.595 5829.579 245.143, 2989.287 5818.146 453.323, 3038 5793.498 485.314, 3087.866 5772.758 466.46, 3133.656 5758.256 322.167</trace>
</ink>
</file>

<file path=ppt/ink/ink2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3098.414 5809.376 136.826, 3091.809 5875.646 141.966, 3070.015 5932.857 169.336, 3038.81 6000.386 223.945, 3014.347 6060.61 280.164, 2980.645 6139.88 364.535, 2938.543 6216.84 477.029</trace>
</ink>
</file>

<file path=ppt/ink/ink2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2953.542 5887.903 168.978, 2993.038 5931.538 190.593, 3064.165 5980.504 398.596, 3131.481 6038.402 583.137, 3175.498 6083.339 702.349, 3220.455 6142.761 778.764, 3275.464 6201.624 807.351, 3343.189 6245.855 770.97, 3380.508 6292.914 509.172</trace>
</ink>
</file>

<file path=ppt/ink/ink2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3301.505 5789.069 136.826, 3316.153 5840.981 279.339, 3326.765 5908.216 412.777, 3328.584 6000.174 510.207, 3329.376 6066.365 528.902, 3315.021 6111.212 260.812</trace>
</ink>
</file>

<file path=ppt/ink/ink2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3351.601 5809.376 136.826, 3400.161 5777.53 145.61, 3460.928 5744.417 213.16, 3476.398 5797.382 426.818, 3491.222 5891.175 552.31, 3497.816 5943.581 581.659, 3501.594 5998.232 606.846, 3505.029 6054.421 648.193, 3492.014 6103.21 428.086</trace>
</ink>
</file>

<file path=ppt/ink/ink2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3365.14 5921.75 136.826, 3416.456 5900.389 262.229, 3459.788 5924.532 111.613</trace>
</ink>
</file>

<file path=ppt/ink/ink2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3348.894 6059.849 136.826, 3396.246 6039.073 150.487, 3443.311 6009.239 208.362, 3488.013 5971.966 43.278</trace>
</ink>
</file>

<file path=ppt/ink/ink2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3389.512 5663.155 141.628, 3422.21 5735.086 416.88, 3423.563 5821.951 461.887, 3421.622 5874.42 524.112, 3421.268 5938.147 612.39, 3423.668 5998.082 695.02, 3428.648 6067.53 756.257, 3438.085 6146.055 777.069, 3470.324 6212.273 791.991, 3551.269 6224.625 787.125, 3626.184 6225.315 789.416, 3702.772 6213.465 799.146, 3775.735 6175.653 813.289, 3804.783 6099.824 827.295, 3798.977 6013.324 832.055, 3765.694 5911.812 813.156, 3730.452 5836.204 680.981, 3725.261 5791.03 535.36</trace>
</ink>
</file>

<file path=ppt/ink/ink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14923.75 8701.314 136.826, 14972.472 8663.827 145.744, 15019.149 8662.238 151.824, 15073.533 8666.403 154.604, 15125.76 8674.62 156.683, 15170.161 8685.616 158.253, 15217.628 8692.624 159.994, 15277.086 8697.119 161.664, 15327.923 8693.939 162.548, 15403.921 8693.848 163.913, 15452.258 8702.802 164.486, 15535.126 8707.506 164.946, 15582.934 8708.739 164.759, 15648.788 8714.813 161.213, 15710.651 8712.635 153.686, 15805.484 8722.32 147.538, 15873.006 8728.305 142.527, 15917.37 8730.846 140.513, 16001.14 8750.343 137.182, 16055.025 8765.256 136.826, 16126.879 8788.08 136.826, 16187.869 8822.557 136.826, 16258.985 8864.065 136.826, 16303.025 8886.987 136.826, 16383.575 8917.839 136.826, 16427.633 8933.754 136.826, 16494.285 8953.91 137.083, 16564.748 8967.418 138.852, 16613.492 8976.629 139.797, 16684.428 8991.132 141.612, 16744.598 8993.312 143.211, 16797.883 8993.176 144.543, 16846.896 8992.875 144.843, 16900.688 8998.886 144.339, 16965.256 9003.546 143.855, 17013.5 9005.472 143.358, 17093.459 9003.995 146.081, 17162.627 9004.371 148.675, 17216.113 9006.438 152.167, 17264.535 9011.86 155.732, 17324.074 9019.013 159.83, 17368.295 9022.457 162.373, 17419.58 9023.15 172.601, 17472.643 9028.41 179.687, 17529.1 9028.125 177.926, 17581.248 9018.836 168.612, 17573.094 8970.431 120.261</trace>
</ink>
</file>

<file path=ppt/ink/ink3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4048.882 5461.423 154.814, 4108.409 5482.928 244.182, 4161.986 5556.646 328.71, 4136.956 5610.817 211.092</trace>
</ink>
</file>

<file path=ppt/ink/ink3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3962.229 5556.197 136.826, 3967.036 5617.894 138.667, 3974.12 5673.865 181.402, 3978.469 5721.984 268.198, 3989.446 5779.9 341.658</trace>
</ink>
</file>

<file path=ppt/ink/ink3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4006.909 5653.678 136.826, 4061.332 5624.043 145.043, 4104.861 5596.534 162.879, 4150.291 5575.98 177.762, 4210.969 5562.026 200.526, 4261.229 5550.231 220.316, 4309.729 5541.553 233.914, 4361.396 5512.101 265.55, 4415.201 5499.833 343.439, 4428.732 5571.85 547.163, 4346.885 5644.808 446.627, 4275.034 5681.779 292.044, 4230.775 5696.832 105.883</trace>
</ink>
</file>

<file path=ppt/ink/ink3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4107.101 5642.847 136.826, 4110.094 5697.273 142.523, 4096.1 5754.786 232.614, 4072.685 5806.687 305.958, 4044.118 5850.485 257.261</trace>
</ink>
</file>

<file path=ppt/ink/ink3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4279.052 5733.559 136.826, 4344.095 5721.917 136.826, 4391.289 5716.618 137.724, 4330.862 5747.846 136.826, 4285.736 5763.96 136.826, 4237.242 5781.008 136.826, 4187.543 5809.572 186.363, 4136.425 5860.704 284.923, 4091.195 5912.371 352.262, 4039.844 5997.542 444.261, 4022.938 6043.314 475.216, 4005.733 6094.132 507.423, 3989.71 6145.386 528.962, 3955.279 6193.134 5.289</trace>
</ink>
</file>

<file path=ppt/ink/ink3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4189.692 5891.965 157.024, 4241.224 5885.753 151.732, 4298.231 5888.03 160.629, 4357.664 5885.624 217.632, 4401.72 5888.936 302.079, 4340.822 5937.048 151.484</trace>
</ink>
</file>

<file path=ppt/ink/ink3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4089.5 6015.17 136.826, 4114.707 6073.439 207.088, 4124.302 6131.458 260.077, 4135.293 6193.362 322.257, 4152.349 6265.562 442.574, 4150.764 6309.862 123.164</trace>
</ink>
</file>

<file path=ppt/ink/ink3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4189.692 6104.528 136.826, 4245.764 6076.54 145.806, 4299.714 6057.203 191.564, 4364.869 6036.437 259.473, 4413.561 6068.972 387.746, 4411.412 6114.203 459.433, 4371.931 6199.523 366.098, 4328.62 6243.916 124.42</trace>
</ink>
</file>

<file path=ppt/ink/ink3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4266.867 6284.597 136.826, 4313.655 6258.561 191.249, 4358.961 6245.621 294.118, 4421.501 6236.717 381.098, 4468.164 6220.957 405.398</trace>
</ink>
</file>

<file path=ppt/ink/ink3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4678.464 5621.184 233.604, 4743.311 5693.844 380.911, 4795.174 5771.581 575.852, 4802.279 5831.904 671.683, 4800.297 5926.787 755.957, 4782.108 6005.117 778.16, 4762.432 6081.132 790.874, 4734.799 6159.021 792.827, 4702.463 6237.385 794.662, 4670.41 6305.339 799.184, 4639.555 6373.862 837.147, 4595.35 6421.809 552.877</trace>
</ink>
</file>

<file path=ppt/ink/ink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16926.232 7614.13 144.726, 16965.145 7664.649 144.958, 16998.859 7719.49 146.102, 17031.594 7765.908 146.276, 17091.855 7801.452 143.392, 17143.812 7814.235 140.717, 17197.16 7812.19 137.333, 17249.168 7767.313 136.826, 17266.25 7723.908 137.255, 17280.691 7678.847 138.462, 17300.107 7615.517 142.701, 17316.482 7571.134 144.953, 17348.676 7488.883 143.015, 17363.916 7441.496 142.246, 17383.979 7378.645 140.767, 17397.277 7333.407 139.68, 17418.656 7224.611 137.308, 17426.893 7173.053 117.516, 17436.586 7118.176 90.112</trace>
</ink>
</file>

<file path=ppt/ink/ink4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2352.391 5761.99 148.517, 2397.251 5747.558 260.449, 2456.038 5720.598 349.637, 2531.543 5706.194 309.41</trace>
</ink>
</file>

<file path=ppt/ink/ink4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2376.762 5761.99 136.826, 2370.028 5809.242 224.401, 2367.521 5869.666 348.457, 2358.073 5944.157 407.523, 2349.827 5990.554 415.673, 2340.414 6054.519 399.203, 2329.832 6135.661 358.693, 2315.206 6224.925 293.401, 2299.604 6269.933 139.573</trace>
</ink>
</file>

<file path=ppt/ink/ink4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1813.522 6997.935 310.309, 1874.433 6964.456 384.683, 1967.723 6943.326 537.36, 2029.281 6933.532 590.004, 2083.256 6923.545 619.757, 2145.637 6914.793 617.971, 2205.211 6906.538 489.686, 2253.43 6915.514 136.275</trace>
</ink>
</file>

<file path=ppt/ink/ink4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2072.125 6951.901 136.931, 2091.791 6998.836 285.64, 2112.093 7070.389 477.785, 2116.772 7131.138 555.213, 2117.918 7186.146 603.312, 2114.683 7245.88 620.874, 2114.639 7305.414 598.09, 2115.141 7362.686 429.37, 2100.428 7408.149 4.294</trace>
</ink>
</file>

<file path=ppt/ink/ink4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2145.239 7160.403 136.826, 2205.444 7151.604 140.276, 2249.484 7146.54 153.036</trace>
</ink>
</file>

<file path=ppt/ink/ink4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1901.529 7201.02 160.502, 1945.309 7210.719 212.788, 1956.705 7259.445 245.882, 1959.339 7317.816 255.812, 1953.045 7384.654 252.662</trace>
</ink>
</file>

<file path=ppt/ink/ink4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1814.876 7469.093 172.949, 1863.329 7465.952 190.06, 1919.731 7458.039 249.349, 1993.618 7447.415 303.105, 2042.953 7439.763 355.386, 2088.226 7431.397 407.64, 2146.405 7422.963 460.202, 2195.241 7415.247 515.815, 2244.536 7408.237 552.151, 2300.436 7400.308 518.76, 2345.869 7408.614 255.811</trace>
</ink>
</file>

<file path=ppt/ink/ink4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2551.421 6736.631 165.445, 2554.081 6806.564 238.252, 2521.164 6862.552 332.187, 2471.622 6937.424 466.721, 2413.926 7019.642 497.289, 2388.552 7067.438 395.026</trace>
</ink>
</file>

<file path=ppt/ink/ink4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2443.106 6993.873 136.826, 2457.323 7048.291 137.523, 2462.491 7105.999 145.666, 2466.67 7168.369 167.846, 2466.573 7216.538 191.288, 2465.336 7283.192 243.299, 2461.658 7350.448 341.421, 2460.839 7422.641 447.797, 2446.181 7470.271 4.478</trace>
</ink>
</file>

<file path=ppt/ink/ink4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2715.248 6687.89 143.881, 2744.341 6746.146 182.509, 2763.482 6806 254.36, 2756.282 6849.353 108.575</trace>
</ink>
</file>

<file path=ppt/ink/ink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8400.454 9680.186 136.826, 8449.19 9675.573 136.826, 8504.274 9668.004 136.826, 8549.797 9664.17 136.826, 8594.462 9665.602 136.826, 8639.214 9666.682 136.826, 8685.085 9677.739 136.826, 8728.894 9688.616 136.826, 8774.77 9692.943 136.826, 8831.625 9709.146 136.826, 8881.209 9733.821 136.826, 8924.207 9777.262 136.826, 8969.001 9809.278 136.826, 9013.383 9838.126 136.826, 9065.046 9873.776 136.826, 9108.604 9885.795 136.854, 9155.692 9891.373 136.829, 9200.271 9874.075 136.826, 9248.161 9863.061 136.826, 9304.354 9867.411 136.826, 9350.323 9878.088 136.826, 9394.089 9888.634 136.826, 9448.196 9885.056 136.826, 9493.103 9882.209 136.826, 9541.185 9861.689 136.826, 9592.741 9855.256 136.826, 9639.502 9881.035 136.995, 9685.328 9880.831 137.275, 9731.102 9872.157 137.228, 9777.458 9870.673 137.277, 9821.758 9878.279 137.372, 9871.429 9870.484 137.734, 9920.714 9865.41 138.596, 9977.367 9892.336 139.647, 10025.102 9892.784 140.628, 10077.286 9910.204 140.915, 10138.375 9929.424 140.601, 10191.902 9940.89 139.691, 10235.863 9944.37 138.2, 10291.025 9939.82 137.368, 10335.873 9931.665 136.935, 10390.187 9919.887 136.826, 10447.301 9908.617 136.826, 10507.517 9889.943 136.826, 10555.512 9869.135 136.826, 10602.434 9850.363 136.826, 10650.462 9836.398 136.826, 10693.789 9821.849 136.826, 10745.591 9807.743 136.826, 10794.462 9803.848 136.826, 10857.219 9801.688 136.826, 10904.244 9804.812 136.826, 10961.924 9799.245 136.826, 11014.362 9807.57 136.826, 11067.203 9806.888 136.826, 11111.396 9790.387 136.826, 11138.561 9740.818 136.826</trace>
</ink>
</file>

<file path=ppt/ink/ink5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2709.833 6880.145 136.826, 2756.008 6865.319 137.299, 2804.934 6860.566 164.721, 2863.171 6856.72 215.887, 2854.504 6910.5 185.1, 2809.828 6941.864 146.701, 2758.964 6973.951 137.268, 2702.767 7006.897 136.826, 2747.202 7018.984 166.212, 2793.275 6995.633 191.792, 2843.892 6967.351 118.094, 2891.26 6945.133 37.424</trace>
</ink>
</file>

<file path=ppt/ink/ink5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2665.152 6896.392 136.826, 2687.309 6966.917 263.263, 2684.894 7035.778 363.91, 2672.929 7119.422 438.062, 2662.886 7165.379 452.956, 2646.35 7220.369 477.526, 2591.373 7322.975 514.716, 2564.816 7374.836 546.352, 2538.469 7420.391 560.813, 2491.741 7461.765 5.608</trace>
</ink>
</file>

<file path=ppt/ink/ink5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2681.399 7129.263 142.493, 2685.521 7174.69 142.493, 2693.746 7237.732 155.102, 2692.838 7309.265 194.407, 2691.912 7364.126 252.811, 2686.217 7444.009 365.009, 2694.192 7527.826 379.393</trace>
</ink>
</file>

<file path=ppt/ink/ink5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2765.344 7178.003 151.561, 2823.995 7133.655 154.674, 2867.869 7101.099 169.309, 2914.333 7064.97 179.282, 2967.765 7056.297 492.487, 2975.449 7102.267 561.291, 2981.451 7159.8 576.643, 2987.242 7215.54 583.151, 2995.397 7273.297 588.247, 3000.827 7332.967 594.977, 3003.993 7389.497 608.453, 3009.283 7448.736 614.252, 3008.671 7508.842 753.065, 2945.694 7461.907 468.702, 2889.907 7423.06 70.197</trace>
</ink>
</file>

<file path=ppt/ink/ink5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2713.895 7379.735 136.826, 2781.714 7367.314 340.75, 2858.22 7327.041 428.22, 2939.293 7289.886 392.783, 2983.479 7273.193 245.054</trace>
</ink>
</file>

<file path=ppt/ink/ink5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2796.485 7283.607 136.826, 2816.664 7330.703 163.332, 2816.492 7387.113 228.02, 2814.025 7449.491 287.226, 2808.533 7494.772 276.182</trace>
</ink>
</file>

<file path=ppt/ink/ink5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2864.182 7183.419 172.949, 2875.951 7230.177 172.361, 2894.728 7291.156 223.245, 2902.103 7351.218 280.375, 2908.099 7419.618 365.908, 2909.075 7501.031 301.424, 2899.548 7545.206 48.089</trace>
</ink>
</file>

<file path=ppt/ink/ink5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2795.131 6850.359 136.826, 2750.638 6848.108 32.668</trace>
</ink>
</file>

<file path=ppt/ink/ink5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2732.849 6867.959 136.826, 2781.004 6854.848 204.83, 2845.24 6827.926 267.886, 2895.026 6806.596 281.27, 2913.252 6870.546 419.118, 2901.632 6951.612 280.376</trace>
</ink>
</file>

<file path=ppt/ink/ink5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2766.698 6966.795 136.826, 2831.814 6932.742 365.724, 2903.37 6910.648 342.719</trace>
</ink>
</file>

<file path=ppt/ink/ink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10860.568 9374.203 136.826, 10916.258 9349.628 136.826, 10962.343 9388.184 136.826, 11005.436 9432.008 136.826, 11050.653 9483.162 136.826, 11098.681 9536.129 136.826, 11142.387 9555.163 136.826, 11177.06 9506.763 136.826, 11192.398 9455.145 136.826, 11207.34 9383.911 136.826, 11221.766 9314.571 136.826, 11236.231 9258.391 136.826, 11251.335 9205.044 136.826, 11267.866 9153.493 136.826, 11286.25 9102.822 136.826, 11310.261 9047.267 136.826, 11328.777 8999.977 136.826, 11354.82 8934.633 136.826, 11375.224 8880.523 136.826, 11426.073 8783.713 136.826, 11457.73 8717.753 136.826, 11498.933 8656.427 136.826, 11556.061 8586.733 117.389, 11599.19 8533.837 48.069</trace>
</ink>
</file>

<file path=ppt/ink/ink6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2728.787 7275.485 136.826, 2734.979 7229.755 268.274, 2788.685 7187.606 392.897, 2859.245 7119.608 483.434, 2939.708 7070.184 361.171</trace>
</ink>
</file>

<file path=ppt/ink/ink6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2072.125 3178.49 201.698, 2117.895 3170.834 169.727, 2170.996 3161.733 151.178, 2225.322 3148.339 142.735, 2286.806 3127.999 150.993, 2337.374 3109.517 142.825</trace>
</ink>
</file>

<file path=ppt/ink/ink6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2230.537 3006.544 146.574, 2247.297 3061.323 316.48, 2254.575 3129.732 440.182, 2252.467 3220.379 483.019, 2246.457 3300.043 499.48, 2242.92 3346.23 517.892, 2238.707 3414.545 557.42, 2235.574 3472.302 610.477, 2235.436 3531.412 699.352, 2225.774 3596.487 779.363, 2168.453 3551.831 682.173, 2133.876 3491.279 412.675, 2112.78 3445.532 285.384, 2083.763 3400.036 170.389, 2053.642 3344.668 212.432, 2099.046 3310.612 280.239, 2164.366 3289.648 308.93, 2221.17 3262.377 245.903</trace>
</ink>
</file>

<file path=ppt/ink/ink6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2340.206 2994.359 136.826, 2357.491 3048.838 254.39, 2368.178 3121.703 372.558, 2367.697 3175.643 411.7, 2361.154 3259.165 440.404, 2356.243 3306.933 447.906, 2349.125 3372.444 454.578, 2342.815 3427.757 466.833, 2337.949 3482.452 478.559, 2333.903 3531.278 493.137, 2346.976 3484.472 123.371</trace>
</ink>
</file>

<file path=ppt/ink/ink6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2287.402 3163.597 136.826, 2332.707 3145.629 136.826, 2385.115 3114.474 140.924, 2435.047 3110.715 269.173, 2433.827 3175.595 371.916, 2442.006 3222.768 394.489, 2458.425 3321.72 429.59, 2468.76 3375.082 448.025, 2508.45 3455.01 487.547, 2573.607 3529.652 512.032, 2624.071 3530.226 429.209, 2669.211 3545.846 4.292</trace>
</ink>
</file>

<file path=ppt/ink/ink6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2283.34 3308.464 174.361, 2335.234 3307.001 180.043, 2380.78 3317.494 222.793, 2427.513 3349.094 200.326, 2434.555 3392.932 104.948</trace>
</ink>
</file>

<file path=ppt/ink/ink6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2087.019 3706.512 180.076, 2147.816 3695.962 163.835, 2205.761 3683.376 161.737, 2263.235 3668.643 208.521, 2328.19 3660.544 266.144, 2393.317 3652.207 307.586, 2461.655 3647.632 342.368, 2533.486 3664.457 363.469, 2568.319 3733.619 452.997, 2537.786 3825.996 483.565, 2521.098 3876.261 513.5, 2470.678 3868.419 586.179, 2441.304 3803.067 407.412, 2416.075 3733.915 161.239</trace>
</ink>
</file>

<file path=ppt/ink/ink6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2342.914 3485.826 136.826, 2346.003 3542.751 228.777, 2339.84 3599.272 280.719, 2326.793 3671.751 321.631, 2317.021 3720.811 332.877, 2304.984 3785.601 331.692, 2294.534 3848.153 315.35, 2288.449 3898.838 287.282, 2280.8 3958.987 163.263</trace>
</ink>
</file>

<file path=ppt/ink/ink6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2996.868 2956.449 241.47, 2983.315 3003.535 246.506, 2952.663 3053.598 311.375, 2910.935 3112.116 378.019, 2863.685 3173.534 389.046, 2945.478 3152.255 399.491, 3028.833 3132.41 408.978, 3075.036 3126.264 381.543, 3141.84 3106.666 226.111, 3087.949 3090.403 136.826, 3141.839 3134.708 270.959, 3161.941 3180.961 207.148</trace>
</ink>
</file>

<file path=ppt/ink/ink6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2872.306 3200.152 164.176, 2835.083 3254.591 204.327, 2809.712 3303.828 237.664, 2795.848 3364.378 253.042, 2848.622 3346.663 328.15, 2902.052 3303.242 253.796</trace>
</ink>
</file>

<file path=ppt/ink/ink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5056.215 2838.744 136.826, 5086.352 2899.623 147.825, 5102.321 2957.716 203.442, 5112.145 3007.013 269.815</trace>
</ink>
</file>

<file path=ppt/ink/ink7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2921.047 3270.555 136.826, 2953.874 3338.044 381.429, 2957.667 3385.776 398.546, 2974.797 3432.594 322.968</trace>
</ink>
</file>

<file path=ppt/ink/ink7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3106.538 3231.292 136.826, 3060.756 3263.641 136.826, 3012.915 3312.663 151.351, 2974.817 3367.888 203.214, 3040.519 3363.123 321.267, 3110.261 3345.853 322.277, 3183.617 3340.289 248.103</trace>
</ink>
</file>

<file path=ppt/ink/ink7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3209.437 3217.752 136.826, 3203.544 3275.563 155.437, 3210.686 3331.163 230.895, 3226.102 3378.684 266.318, 3248.931 3433.82 273.141</trace>
</ink>
</file>

<file path=ppt/ink/ink7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3060.503 3128.395 174.361, 3121.038 3144.372 199.371, 3176.206 3171.162 127.237</trace>
</ink>
</file>

<file path=ppt/ink/ink7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2822.21 3592.784 161.705, 2880.775 3584.158 196.209, 2924.398 3579.211 231.71, 2978.836 3572.211 259.668, 3038.259 3567.161 280.172, 3081.723 3565.078 229.844</trace>
</ink>
</file>

<file path=ppt/ink/ink7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2961.666 3529.151 136.826, 2980.883 3582.848 260.486, 2978.79 3635.255 288.649, 2969.014 3694.482 300.302, 2957.786 3755.718 212.415</trace>
</ink>
</file>

<file path=ppt/ink/ink7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2826.271 3737.651 141.628, 2879.74 3740.252 261.303, 2933.833 3730.38 347.686, 3015.871 3717.061 426.206, 3102.502 3714.433 475.887, 3160.426 3713.963 502.884, 3212.746 3715.905 523.578, 3261.818 3719.042 555.532, 3314.19 3719.147 629.905, 3360.711 3734.759 416.008</trace>
</ink>
</file>

<file path=ppt/ink/ink7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3412.529 3150.057 166.345, 3426.062 3199.342 413.598, 3437.576 3292.389 554.502, 3441.18 3358.291 600.794, 3442.618 3416.35 631.026, 3443.535 3476.795 653.33, 3428.175 3525.317 431.479</trace>
</ink>
</file>

<file path=ppt/ink/ink7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3450.439 3185.259 136.826, 3500.823 3174.164 164.687, 3567.406 3161.617 238.148, 3640.371 3155.95 277.728, 3700.22 3150.134 299.759, 3744.284 3176.622 417.047, 3737.997 3265.113 493.33, 3739.69 3314.219 516.512, 3738.896 3369.76 531.848, 3742.841 3421.36 555.451, 3749.022 3477.863 604.762, 3756.479 3538.91 692.542, 3705.216 3491.358 224.128</trace>
</ink>
</file>

<file path=ppt/ink/ink7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3458.563 3322.003 137.376, 3538.217 3286.882 359.122, 3581.824 3292.619 414.946, 3628.625 3294.821 450.995, 3651.47 3351.603 265.302, 3602.002 3403.007 180.201, 3547.328 3432.562 143.403, 3500.476 3471.712 52.197</trace>
</ink>
</file>

<file path=ppt/ink/ink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1828.416 5626.6 161.705, 1827.744 5683.264 310.383, 1826.495 5764.583 632.358, 1822.976 5826.23 757.498, 1822.859 5907.081 791.739, 1830.997 5987.173 809.318, 1845.505 6075.293 815.073, 1856.339 6154.556 819.415, 1879.919 6230.035 808.669, 1879.065 6275.025 708.596, 1878.212 6320.015 8.086</trace>
</ink>
</file>

<file path=ppt/ink/ink8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3427.422 3530.504 136.826, 3478.051 3523.659 207.617, 3529.259 3516.344 265.147, 3603.75 3506.006 308.309, 3675.339 3495.776 325.217, 3747.283 3483.582 294.598, 3793.218 3476.65 223.411</trace>
</ink>
</file>

<file path=ppt/ink/ink8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3496.473 3043.099 150.556, 3515.952 3096.349 195.68, 3534.027 3160.785 324.715, 3544.726 3205.094 389.625, 3556.473 3251.365 498.484, 3564.561 3325.043 574.845, 3569.992 3409.372 676.133, 3572.443 3473.006 729.767, 3578.872 3542.929 791.451, 3599.656 3622.094 850.593, 3658.18 3679.103 866.304, 3742.705 3693.525 869.893, 3832.46 3680.373 867.445, 3906.736 3647.121 717.705, 3954.424 3642.376 564.231</trace>
</ink>
</file>

<file path=ppt/ink/ink8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4012.325 3010.606 204.961, 4072.833 3026.055 252.252, 4118.706 3065.349 309.678</trace>
</ink>
</file>

<file path=ppt/ink/ink8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3940.566 3056.638 136.826, 3959.282 3108.164 284.27, 3978.333 3172.59 403.07, 3989.812 3218.688 458.869</trace>
</ink>
</file>

<file path=ppt/ink/ink8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4001.493 3102.671 136.826, 4052.707 3103.088 169.607, 4099.344 3096.86 206.647, 4157.276 3089.909 249.436, 4237.75 3078.982 288.41, 4305.047 3072.574 304.956, 4362.822 3075.187 305.826, 4304.17 3109.997 296.711, 4229.156 3122.375 216.584</trace>
</ink>
</file>

<file path=ppt/ink/ink8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4057.005 3163.597 136.826, 4047.178 3212.474 140.092, 4024.238 3262.489 193.772, 4008.106 3308.491 252.713, 3981.032 3366.686 366.93, 3960.652 3411.807 307.592</trace>
</ink>
</file>

<file path=ppt/ink/ink8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4318.316 3183.905 143.057, 4363.65 3195.507 146.147, 4410.189 3208.989 180.838</trace>
</ink>
</file>

<file path=ppt/ink/ink8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4199.169 3247.539 136.826, 4146.364 3296.114 199.389, 4117.052 3345.124 272.539, 4072.897 3424.47 335.22, 4040.263 3488.986 380.248, 4016.783 3536.334 426.866, 3978.777 3618.329 564.065, 3937.269 3665.421 5.64</trace>
</ink>
</file>

<file path=ppt/ink/ink8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4165.32 3422.192 143.057, 4210.345 3422.761 142.456, 4266.135 3427.26 160.074, 4332.077 3441.547 223.215, 4386.147 3447.452 340.585, 4343.968 3490.781 174.061, 4282.695 3501.809 143.403, 4233.848 3515.834 100.014</trace>
</ink>
</file>

<file path=ppt/ink/ink8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4063.775 3539.981 136.826, 4074.889 3602.863 247.399, 4074.313 3664.988 385.442, 4069.746 3755.607 536.826, 4053.182 3800.439 264.72</trace>
</ink>
</file>

<file path=ppt/ink/ink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1973.287 5785.006 161.705, 2046.937 5773.349 199.715, 2111.892 5759.092 272.2, 2177.362 5742.4 360.591, 2254.571 5721.796 370.983, 2300.284 5723.378 218.872</trace>
</ink>
</file>

<file path=ppt/ink/ink90.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4090.854 3610.385 136.826, 4153.34 3607.504 198.073, 4216.301 3596.642 251.699, 4278.375 3581.083 289.913, 4337.485 3565.924 309.592, 4402.871 3575.607 321.57, 4411.793 3635.948 570.655, 4389.337 3685.717 598.612, 4348.387 3732.232 363.822</trace>
</ink>
</file>

<file path=ppt/ink/ink91.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4151.781 3755.252 140.051, 4210.936 3746.821 283.485, 4282.162 3743.156 342.281, 4355.976 3741.275 418.747, 4399.885 3737.802 440.16, 4447.433 3749.58 4.401</trace>
</ink>
</file>

<file path=ppt/ink/ink92.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4042.112 3766.083 136.826, 4106.576 3748.806 136.826, 4157.155 3740.368 136.826, 4215.009 3739.297 136.826</trace>
</ink>
</file>

<file path=ppt/ink/ink93.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4303.423 3147.35 136.826, 4370.382 3195.569 485.551, 4444.53 3272.681 794.385, 4458.801 3323.769 624.514</trace>
</ink>
</file>

<file path=ppt/ink/ink94.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1816.23 3236.707 140.051, 1810.065 3284.563 191.221, 1803.18 3333.253 228.882, 1792.63 3403.475 297.362, 1786.446 3465.481 343.221, 1780.398 3525.129 391.101, 1774.815 3608.379 453.365, 1772.336 3661.621 479.309, 1773.462 3726.735 517.932, 1777.509 3778.39 556.17, 1784.789 3846.36 619.932, 1795.215 3914.48 664.096, 1822.285 3975.157 657.529, 1874.54 4007.64 405.547</trace>
</ink>
</file>

<file path=ppt/ink/ink95.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4567.442 3105.379 192.332, 4618.581 3153.473 308.973, 4663.827 3215.901 432.596, 4681.963 3259.673 458.145, 4703.733 3311.156 497.947, 4710.562 3382.078 551.741, 4711.197 3437.114 618.476, 4698.653 3506.1 679.825, 4678.442 3569.439 734.602, 4639.299 3635.358 760.815, 4595.508 3696.864 773.459, 4546.832 3732.377 510.816</trace>
</ink>
</file>

<file path=ppt/ink/ink96.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10508.542 3347.727 154.814, 10557.453 3304.43 197.421, 10614.119 3291.429 346.427, 10694.294 3259.599 527.283, 10749.854 3244.21 595.348, 10809.608 3236.442 577.9, 10853.797 3245.053 381.662</trace>
</ink>
</file>

<file path=ppt/ink/ink97.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10565.408 3254.308 136.826, 10599.011 3301.097 178.725, 10609.457 3346.895 273.455, 10619.811 3427.205 342.535, 10623.406 3473.996 312.144</trace>
</ink>
</file>

<file path=ppt/ink/ink98.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10721.111 3174.428 138.775, 10714.276 3236.017 175.728, 10697.448 3301.199 278.954, 10678.214 3380.619 376.401, 10655.118 3456.942 356.983, 10635.525 3500.738 228.064</trace>
</ink>
</file>

<file path=ppt/ink/ink99.xml><?xml version="1.0" encoding="utf-8"?>
<ink xmlns="http://www.w3.org/2003/InkML">
  <definitions>
    <brush xml:id="br1">
      <brushProperty name="color" value="#000000"/>
      <brushProperty name="width" value="0.05953125" units="cm"/>
      <brushProperty name="tip" value="ellipse"/>
      <brushProperty name="fitToCurve" value="1"/>
      <brushProperty name="height" value="0.0595312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10478.756 3621.216 150.556, 10527.744 3598.978 201.968, 10582.783 3575.98 237.33, 10637.266 3548.528 268.196, 10694.067 3517.744 292.027, 10740.975 3478.691 304.794, 10809.742 3467.803 305.697, 10858.87 3493.113 401.372, 10863.923 3580.926 549.752, 10844.56 3630.598 603.006, 10811.741 3676.557 614.448, 10754.768 3699.46 451.289, 10692.766 3661.439 176.482, 10657.52 3613.327 137.027, 10662.44 3693.316 356.773, 10661.21 3745.959 385.824, 10657.272 3854.203 467.586, 10655.757 3901.308 514.054, 10654.775 3955.086 601.283, 10657.326 4017.399 694.66, 10669.819 4082.867 495.09, 10663.968 4126.556 244.139</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5" name=""/>
        <p:cNvGrpSpPr/>
        <p:nvPr/>
      </p:nvGrpSpPr>
      <p:grpSpPr>
        <a:xfrm>
          <a:off x="0" y="0"/>
          <a:ext cx="0" cy="0"/>
          <a:chOff x="0" y="0"/>
          <a:chExt cx="0" cy="0"/>
        </a:xfrm>
      </p:grpSpPr>
      <p:sp>
        <p:nvSpPr>
          <p:cNvPr id="1050930" name="Header Placeholder 1"/>
          <p:cNvSpPr>
            <a:spLocks noGrp="1"/>
          </p:cNvSpPr>
          <p:nvPr>
            <p:ph type="hdr" sz="quarter"/>
          </p:nvPr>
        </p:nvSpPr>
        <p:spPr>
          <a:xfrm>
            <a:off x="2" y="0"/>
            <a:ext cx="3037839" cy="464820"/>
          </a:xfrm>
          <a:prstGeom prst="rect"/>
        </p:spPr>
        <p:txBody>
          <a:bodyPr bIns="45720" lIns="91440" rIns="91440" rtlCol="0" tIns="45720" vert="horz"/>
          <a:lstStyle>
            <a:lvl1pPr algn="l">
              <a:defRPr sz="1200"/>
            </a:lvl1pPr>
          </a:lstStyle>
          <a:p>
            <a:endParaRPr altLang="en-US" lang="zh-CN"/>
          </a:p>
        </p:txBody>
      </p:sp>
      <p:sp>
        <p:nvSpPr>
          <p:cNvPr id="1050931" name="Date Placeholder 2"/>
          <p:cNvSpPr>
            <a:spLocks noGrp="1"/>
          </p:cNvSpPr>
          <p:nvPr>
            <p:ph type="dt" idx="1"/>
          </p:nvPr>
        </p:nvSpPr>
        <p:spPr>
          <a:xfrm>
            <a:off x="3970940" y="0"/>
            <a:ext cx="3037839" cy="464820"/>
          </a:xfrm>
          <a:prstGeom prst="rect"/>
        </p:spPr>
        <p:txBody>
          <a:bodyPr bIns="45720" lIns="91440" rIns="91440" rtlCol="0" tIns="45720" vert="horz"/>
          <a:lstStyle>
            <a:lvl1pPr algn="r">
              <a:defRPr sz="1200"/>
            </a:lvl1pPr>
          </a:lstStyle>
          <a:p>
            <a:fld id="{ECA054A5-0F45-48B8-AE83-255D7BBDEC5A}" type="datetimeFigureOut">
              <a:rPr altLang="en-US" lang="zh-CN" smtClean="0"/>
              <a:t>2019/9/17</a:t>
            </a:fld>
            <a:endParaRPr altLang="en-US" lang="zh-CN"/>
          </a:p>
        </p:txBody>
      </p:sp>
      <p:sp>
        <p:nvSpPr>
          <p:cNvPr id="1050932" name="Slide Image Placeholder 3"/>
          <p:cNvSpPr>
            <a:spLocks noChangeAspect="1" noRot="1" noGrp="1"/>
          </p:cNvSpPr>
          <p:nvPr>
            <p:ph type="sldImg" idx="2"/>
          </p:nvPr>
        </p:nvSpPr>
        <p:spPr>
          <a:xfrm>
            <a:off x="1181100" y="696913"/>
            <a:ext cx="4648200" cy="3486150"/>
          </a:xfrm>
          <a:prstGeom prst="rect"/>
          <a:noFill/>
          <a:ln w="12700">
            <a:solidFill>
              <a:prstClr val="black"/>
            </a:solidFill>
          </a:ln>
        </p:spPr>
        <p:txBody>
          <a:bodyPr anchor="ctr" bIns="45720" lIns="91440" rIns="91440" rtlCol="0" tIns="45720" vert="horz"/>
          <a:p>
            <a:endParaRPr altLang="en-US" lang="zh-CN"/>
          </a:p>
        </p:txBody>
      </p:sp>
      <p:sp>
        <p:nvSpPr>
          <p:cNvPr id="1050933" name="Notes Placeholder 4"/>
          <p:cNvSpPr>
            <a:spLocks noGrp="1"/>
          </p:cNvSpPr>
          <p:nvPr>
            <p:ph type="body" sz="quarter" idx="3"/>
          </p:nvPr>
        </p:nvSpPr>
        <p:spPr>
          <a:xfrm>
            <a:off x="701041" y="4415791"/>
            <a:ext cx="5608320" cy="4183380"/>
          </a:xfrm>
          <a:prstGeom prst="rect"/>
        </p:spPr>
        <p:txBody>
          <a:bodyPr bIns="45720" lIns="91440" rIns="91440" rtlCol="0" tIns="45720" vert="horz"/>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34" name="Footer Placeholder 5"/>
          <p:cNvSpPr>
            <a:spLocks noGrp="1"/>
          </p:cNvSpPr>
          <p:nvPr>
            <p:ph type="ftr" sz="quarter" idx="4"/>
          </p:nvPr>
        </p:nvSpPr>
        <p:spPr>
          <a:xfrm>
            <a:off x="2" y="8829967"/>
            <a:ext cx="3037839" cy="464820"/>
          </a:xfrm>
          <a:prstGeom prst="rect"/>
        </p:spPr>
        <p:txBody>
          <a:bodyPr anchor="b" bIns="45720" lIns="91440" rIns="91440" rtlCol="0" tIns="45720" vert="horz"/>
          <a:lstStyle>
            <a:lvl1pPr algn="l">
              <a:defRPr sz="1200"/>
            </a:lvl1pPr>
          </a:lstStyle>
          <a:p>
            <a:endParaRPr altLang="en-US" lang="zh-CN"/>
          </a:p>
        </p:txBody>
      </p:sp>
      <p:sp>
        <p:nvSpPr>
          <p:cNvPr id="1050935" name="Slide Number Placeholder 6"/>
          <p:cNvSpPr>
            <a:spLocks noGrp="1"/>
          </p:cNvSpPr>
          <p:nvPr>
            <p:ph type="sldNum" sz="quarter" idx="5"/>
          </p:nvPr>
        </p:nvSpPr>
        <p:spPr>
          <a:xfrm>
            <a:off x="3970940" y="8829967"/>
            <a:ext cx="3037839" cy="464820"/>
          </a:xfrm>
          <a:prstGeom prst="rect"/>
        </p:spPr>
        <p:txBody>
          <a:bodyPr anchor="b" bIns="45720" lIns="91440" rIns="91440" rtlCol="0" tIns="45720" vert="horz"/>
          <a:lstStyle>
            <a:lvl1pPr algn="r">
              <a:defRPr sz="1200"/>
            </a:lvl1pPr>
          </a:lstStyle>
          <a:p>
            <a:fld id="{DC45551B-BE01-47A6-827E-CCD43668D562}"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803" name="Slide Image Placeholder 1"/>
          <p:cNvSpPr>
            <a:spLocks noChangeAspect="1" noRot="1" noGrp="1"/>
          </p:cNvSpPr>
          <p:nvPr>
            <p:ph type="sldImg"/>
          </p:nvPr>
        </p:nvSpPr>
        <p:spPr>
          <a:xfrm>
            <a:off x="1182688" y="698500"/>
            <a:ext cx="4645025" cy="3484563"/>
          </a:xfrm>
        </p:spPr>
      </p:sp>
      <p:sp>
        <p:nvSpPr>
          <p:cNvPr id="1048804" name="Notes Placeholder 2"/>
          <p:cNvSpPr>
            <a:spLocks noGrp="1"/>
          </p:cNvSpPr>
          <p:nvPr>
            <p:ph type="body" idx="1"/>
          </p:nvPr>
        </p:nvSpPr>
        <p:spPr/>
        <p:txBody>
          <a:bodyPr/>
          <a:p>
            <a:endParaRPr altLang="en-US" dirty="0" lang="zh-CN"/>
          </a:p>
        </p:txBody>
      </p:sp>
      <p:sp>
        <p:nvSpPr>
          <p:cNvPr id="1048805"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9008" name="幻灯片图像占位符 1"/>
          <p:cNvSpPr>
            <a:spLocks noChangeAspect="1" noRot="1" noGrp="1"/>
          </p:cNvSpPr>
          <p:nvPr>
            <p:ph type="sldImg"/>
          </p:nvPr>
        </p:nvSpPr>
        <p:spPr/>
      </p:sp>
      <p:sp>
        <p:nvSpPr>
          <p:cNvPr id="1049009" name="备注占位符 2"/>
          <p:cNvSpPr>
            <a:spLocks noGrp="1"/>
          </p:cNvSpPr>
          <p:nvPr>
            <p:ph type="body" idx="1"/>
          </p:nvPr>
        </p:nvSpPr>
        <p:spPr/>
        <p:txBody>
          <a:bodyPr/>
          <a:p>
            <a:endParaRPr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9026" name="幻灯片图像占位符 1"/>
          <p:cNvSpPr>
            <a:spLocks noChangeAspect="1" noRot="1" noGrp="1"/>
          </p:cNvSpPr>
          <p:nvPr>
            <p:ph type="sldImg"/>
          </p:nvPr>
        </p:nvSpPr>
        <p:spPr/>
      </p:sp>
      <p:sp>
        <p:nvSpPr>
          <p:cNvPr id="1049027" name="备注占位符 2"/>
          <p:cNvSpPr>
            <a:spLocks noGrp="1"/>
          </p:cNvSpPr>
          <p:nvPr>
            <p:ph type="body" idx="1"/>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9104" name="幻灯片图像占位符 1"/>
          <p:cNvSpPr>
            <a:spLocks noChangeAspect="1" noRot="1" noGrp="1"/>
          </p:cNvSpPr>
          <p:nvPr>
            <p:ph type="sldImg"/>
          </p:nvPr>
        </p:nvSpPr>
        <p:spPr/>
      </p:sp>
      <p:sp>
        <p:nvSpPr>
          <p:cNvPr id="1049105" name="备注占位符 2"/>
          <p:cNvSpPr>
            <a:spLocks noGrp="1"/>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9179" name="幻灯片图像占位符 1"/>
          <p:cNvSpPr>
            <a:spLocks noChangeAspect="1" noRot="1" noGrp="1"/>
          </p:cNvSpPr>
          <p:nvPr>
            <p:ph type="sldImg"/>
          </p:nvPr>
        </p:nvSpPr>
        <p:spPr/>
      </p:sp>
      <p:sp>
        <p:nvSpPr>
          <p:cNvPr id="1049180" name="备注占位符 2"/>
          <p:cNvSpPr>
            <a:spLocks noGrp="1"/>
          </p:cNvSpPr>
          <p:nvPr>
            <p:ph type="body" idx="1"/>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9192" name="幻灯片图像占位符 1"/>
          <p:cNvSpPr>
            <a:spLocks noChangeAspect="1" noRot="1" noGrp="1"/>
          </p:cNvSpPr>
          <p:nvPr>
            <p:ph type="sldImg"/>
          </p:nvPr>
        </p:nvSpPr>
        <p:spPr/>
      </p:sp>
      <p:sp>
        <p:nvSpPr>
          <p:cNvPr id="1049193" name="备注占位符 2"/>
          <p:cNvSpPr>
            <a:spLocks noGrp="1"/>
          </p:cNvSpPr>
          <p:nvPr>
            <p:ph type="body" idx="1"/>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89" name="幻灯片图像占位符 1"/>
          <p:cNvSpPr>
            <a:spLocks noChangeAspect="1" noRot="1" noGrp="1"/>
          </p:cNvSpPr>
          <p:nvPr>
            <p:ph type="sldImg"/>
          </p:nvPr>
        </p:nvSpPr>
        <p:spPr/>
      </p:sp>
      <p:sp>
        <p:nvSpPr>
          <p:cNvPr id="1048790" name="备注占位符 2"/>
          <p:cNvSpPr>
            <a:spLocks noGrp="1"/>
          </p:cNvSpPr>
          <p:nvPr>
            <p:ph type="body" idx="1"/>
          </p:nvPr>
        </p:nvSpPr>
        <p:spPr/>
        <p:txBody>
          <a:bodyPr/>
          <a:p>
            <a:endParaRPr dirty="0"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71" name="幻灯片图像占位符 1"/>
          <p:cNvSpPr>
            <a:spLocks noChangeAspect="1" noRot="1" noGrp="1"/>
          </p:cNvSpPr>
          <p:nvPr>
            <p:ph type="sldImg"/>
          </p:nvPr>
        </p:nvSpPr>
        <p:spPr/>
      </p:sp>
      <p:sp>
        <p:nvSpPr>
          <p:cNvPr id="1048672" name="备注占位符 2"/>
          <p:cNvSpPr>
            <a:spLocks noGrp="1"/>
          </p:cNvSpPr>
          <p:nvPr>
            <p:ph type="body" idx="1"/>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36" name="幻灯片图像占位符 1"/>
          <p:cNvSpPr>
            <a:spLocks noChangeAspect="1" noRot="1" noGrp="1"/>
          </p:cNvSpPr>
          <p:nvPr>
            <p:ph type="sldImg"/>
          </p:nvPr>
        </p:nvSpPr>
        <p:spPr/>
      </p:sp>
      <p:sp>
        <p:nvSpPr>
          <p:cNvPr id="1048637" name="备注占位符 2"/>
          <p:cNvSpPr>
            <a:spLocks noGrp="1"/>
          </p:cNvSpPr>
          <p:nvPr>
            <p:ph type="body" idx="1"/>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0" name="幻灯片图像占位符 1"/>
          <p:cNvSpPr>
            <a:spLocks noChangeAspect="1" noRot="1" noGrp="1"/>
          </p:cNvSpPr>
          <p:nvPr>
            <p:ph type="sldImg"/>
          </p:nvPr>
        </p:nvSpPr>
        <p:spPr/>
      </p:sp>
      <p:sp>
        <p:nvSpPr>
          <p:cNvPr id="1048601" name="备注占位符 2"/>
          <p:cNvSpPr>
            <a:spLocks noGrp="1"/>
          </p:cNvSpPr>
          <p:nvPr>
            <p:ph type="body" idx="1"/>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19" name="幻灯片图像占位符 1"/>
          <p:cNvSpPr>
            <a:spLocks noChangeAspect="1" noRot="1" noGrp="1"/>
          </p:cNvSpPr>
          <p:nvPr>
            <p:ph type="sldImg"/>
          </p:nvPr>
        </p:nvSpPr>
        <p:spPr/>
      </p:sp>
      <p:sp>
        <p:nvSpPr>
          <p:cNvPr id="1048620" name="备注占位符 2"/>
          <p:cNvSpPr>
            <a:spLocks noGrp="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817" name="幻灯片图像占位符 1"/>
          <p:cNvSpPr>
            <a:spLocks noChangeAspect="1" noRot="1" noGrp="1"/>
          </p:cNvSpPr>
          <p:nvPr>
            <p:ph type="sldImg"/>
          </p:nvPr>
        </p:nvSpPr>
        <p:spPr/>
      </p:sp>
      <p:sp>
        <p:nvSpPr>
          <p:cNvPr id="1048818" name="备注占位符 2"/>
          <p:cNvSpPr>
            <a:spLocks noGrp="1"/>
          </p:cNvSpPr>
          <p:nvPr>
            <p:ph type="body" idx="1"/>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8" name="幻灯片图像占位符 1"/>
          <p:cNvSpPr>
            <a:spLocks noChangeAspect="1" noRot="1" noGrp="1"/>
          </p:cNvSpPr>
          <p:nvPr>
            <p:ph type="sldImg"/>
          </p:nvPr>
        </p:nvSpPr>
        <p:spPr/>
      </p:sp>
      <p:sp>
        <p:nvSpPr>
          <p:cNvPr id="1048659" name="备注占位符 2"/>
          <p:cNvSpPr>
            <a:spLocks noGrp="1"/>
          </p:cNvSpPr>
          <p:nvPr>
            <p:ph type="body" idx="1"/>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01" name="幻灯片图像占位符 1"/>
          <p:cNvSpPr>
            <a:spLocks noChangeAspect="1" noRot="1" noGrp="1"/>
          </p:cNvSpPr>
          <p:nvPr>
            <p:ph type="sldImg"/>
          </p:nvPr>
        </p:nvSpPr>
        <p:spPr/>
      </p:sp>
      <p:sp>
        <p:nvSpPr>
          <p:cNvPr id="1048702" name="备注占位符 2"/>
          <p:cNvSpPr>
            <a:spLocks noGrp="1"/>
          </p:cNvSpPr>
          <p:nvPr>
            <p:ph type="body" idx="1"/>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9207" name="幻灯片图像占位符 1"/>
          <p:cNvSpPr>
            <a:spLocks noChangeAspect="1" noRot="1" noGrp="1"/>
          </p:cNvSpPr>
          <p:nvPr>
            <p:ph type="sldImg"/>
          </p:nvPr>
        </p:nvSpPr>
        <p:spPr/>
      </p:sp>
      <p:sp>
        <p:nvSpPr>
          <p:cNvPr id="1049208" name="备注占位符 2"/>
          <p:cNvSpPr>
            <a:spLocks noGrp="1"/>
          </p:cNvSpPr>
          <p:nvPr>
            <p:ph type="body" idx="1"/>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9223" name="幻灯片图像占位符 1"/>
          <p:cNvSpPr>
            <a:spLocks noChangeAspect="1" noRot="1" noGrp="1"/>
          </p:cNvSpPr>
          <p:nvPr>
            <p:ph type="sldImg"/>
          </p:nvPr>
        </p:nvSpPr>
        <p:spPr/>
      </p:sp>
      <p:sp>
        <p:nvSpPr>
          <p:cNvPr id="1049224" name="备注占位符 2"/>
          <p:cNvSpPr>
            <a:spLocks noGrp="1"/>
          </p:cNvSpPr>
          <p:nvPr>
            <p:ph type="body" idx="1"/>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9246" name="幻灯片图像占位符 1"/>
          <p:cNvSpPr>
            <a:spLocks noChangeAspect="1" noRot="1" noGrp="1"/>
          </p:cNvSpPr>
          <p:nvPr>
            <p:ph type="sldImg"/>
          </p:nvPr>
        </p:nvSpPr>
        <p:spPr/>
      </p:sp>
      <p:sp>
        <p:nvSpPr>
          <p:cNvPr id="1049247" name="备注占位符 2"/>
          <p:cNvSpPr>
            <a:spLocks noGrp="1"/>
          </p:cNvSpPr>
          <p:nvPr>
            <p:ph type="body" idx="1"/>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9261" name="幻灯片图像占位符 1"/>
          <p:cNvSpPr>
            <a:spLocks noChangeAspect="1" noRot="1" noGrp="1"/>
          </p:cNvSpPr>
          <p:nvPr>
            <p:ph type="sldImg"/>
          </p:nvPr>
        </p:nvSpPr>
        <p:spPr/>
      </p:sp>
      <p:sp>
        <p:nvSpPr>
          <p:cNvPr id="1049262" name="备注占位符 2"/>
          <p:cNvSpPr>
            <a:spLocks noGrp="1"/>
          </p:cNvSpPr>
          <p:nvPr>
            <p:ph type="body" idx="1"/>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9341" name="幻灯片图像占位符 1"/>
          <p:cNvSpPr>
            <a:spLocks noChangeAspect="1" noRot="1" noGrp="1"/>
          </p:cNvSpPr>
          <p:nvPr>
            <p:ph type="sldImg"/>
          </p:nvPr>
        </p:nvSpPr>
        <p:spPr/>
      </p:sp>
      <p:sp>
        <p:nvSpPr>
          <p:cNvPr id="1049342" name="备注占位符 2"/>
          <p:cNvSpPr>
            <a:spLocks noGrp="1"/>
          </p:cNvSpPr>
          <p:nvPr>
            <p:ph type="body" idx="1"/>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9349" name="幻灯片图像占位符 1"/>
          <p:cNvSpPr>
            <a:spLocks noChangeAspect="1" noRot="1" noGrp="1"/>
          </p:cNvSpPr>
          <p:nvPr>
            <p:ph type="sldImg"/>
          </p:nvPr>
        </p:nvSpPr>
        <p:spPr/>
      </p:sp>
      <p:sp>
        <p:nvSpPr>
          <p:cNvPr id="1049350" name="备注占位符 2"/>
          <p:cNvSpPr>
            <a:spLocks noGrp="1"/>
          </p:cNvSpPr>
          <p:nvPr>
            <p:ph type="body" idx="1"/>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9357" name="幻灯片图像占位符 1"/>
          <p:cNvSpPr>
            <a:spLocks noChangeAspect="1" noRot="1" noGrp="1"/>
          </p:cNvSpPr>
          <p:nvPr>
            <p:ph type="sldImg"/>
          </p:nvPr>
        </p:nvSpPr>
        <p:spPr/>
      </p:sp>
      <p:sp>
        <p:nvSpPr>
          <p:cNvPr id="1049358" name="备注占位符 2"/>
          <p:cNvSpPr>
            <a:spLocks noGrp="1"/>
          </p:cNvSpPr>
          <p:nvPr>
            <p:ph type="body" idx="1"/>
          </p:nvPr>
        </p:nvSpPr>
        <p:spPr/>
        <p:txBody>
          <a:bodyPr/>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9377" name="幻灯片图像占位符 1"/>
          <p:cNvSpPr>
            <a:spLocks noChangeAspect="1" noRot="1" noGrp="1"/>
          </p:cNvSpPr>
          <p:nvPr>
            <p:ph type="sldImg"/>
          </p:nvPr>
        </p:nvSpPr>
        <p:spPr/>
      </p:sp>
      <p:sp>
        <p:nvSpPr>
          <p:cNvPr id="1049378" name="备注占位符 2"/>
          <p:cNvSpPr>
            <a:spLocks noGrp="1"/>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867" name="幻灯片图像占位符 1"/>
          <p:cNvSpPr>
            <a:spLocks noChangeAspect="1" noRot="1" noGrp="1"/>
          </p:cNvSpPr>
          <p:nvPr>
            <p:ph type="sldImg"/>
          </p:nvPr>
        </p:nvSpPr>
        <p:spPr/>
      </p:sp>
      <p:sp>
        <p:nvSpPr>
          <p:cNvPr id="1048868" name="备注占位符 2"/>
          <p:cNvSpPr>
            <a:spLocks noGrp="1"/>
          </p:cNvSpPr>
          <p:nvPr>
            <p:ph type="body" idx="1"/>
          </p:nvPr>
        </p:nvSpPr>
        <p:spPr/>
        <p:txBody>
          <a:bodyPr/>
          <a:p>
            <a:endParaRPr dirty="0"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9403" name="幻灯片图像占位符 1"/>
          <p:cNvSpPr>
            <a:spLocks noChangeAspect="1" noRot="1" noGrp="1"/>
          </p:cNvSpPr>
          <p:nvPr>
            <p:ph type="sldImg"/>
          </p:nvPr>
        </p:nvSpPr>
        <p:spPr/>
      </p:sp>
      <p:sp>
        <p:nvSpPr>
          <p:cNvPr id="1049404" name="备注占位符 2"/>
          <p:cNvSpPr>
            <a:spLocks noGrp="1"/>
          </p:cNvSpPr>
          <p:nvPr>
            <p:ph type="body" idx="1"/>
          </p:nvPr>
        </p:nvSpPr>
        <p:spPr/>
        <p:txBody>
          <a:bodyPr/>
          <a:p>
            <a:endParaRPr dirty="0"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457" name="幻灯片图像占位符 1"/>
          <p:cNvSpPr>
            <a:spLocks noChangeAspect="1" noRot="1" noGrp="1"/>
          </p:cNvSpPr>
          <p:nvPr>
            <p:ph type="sldImg"/>
          </p:nvPr>
        </p:nvSpPr>
        <p:spPr/>
      </p:sp>
      <p:sp>
        <p:nvSpPr>
          <p:cNvPr id="1049458" name="备注占位符 2"/>
          <p:cNvSpPr>
            <a:spLocks noGrp="1"/>
          </p:cNvSpPr>
          <p:nvPr>
            <p:ph type="body" idx="1"/>
          </p:nvPr>
        </p:nvSpPr>
        <p:spPr/>
        <p:txBody>
          <a:bodyPr/>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483" name="幻灯片图像占位符 1"/>
          <p:cNvSpPr>
            <a:spLocks noChangeAspect="1" noRot="1" noGrp="1"/>
          </p:cNvSpPr>
          <p:nvPr>
            <p:ph type="sldImg"/>
          </p:nvPr>
        </p:nvSpPr>
        <p:spPr/>
      </p:sp>
      <p:sp>
        <p:nvSpPr>
          <p:cNvPr id="1049484" name="备注占位符 2"/>
          <p:cNvSpPr>
            <a:spLocks noGrp="1"/>
          </p:cNvSpPr>
          <p:nvPr>
            <p:ph type="body" idx="1"/>
          </p:nvPr>
        </p:nvSpPr>
        <p:spPr/>
        <p:txBody>
          <a:bodyPr/>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501" name="幻灯片图像占位符 1"/>
          <p:cNvSpPr>
            <a:spLocks noChangeAspect="1" noRot="1" noGrp="1"/>
          </p:cNvSpPr>
          <p:nvPr>
            <p:ph type="sldImg"/>
          </p:nvPr>
        </p:nvSpPr>
        <p:spPr/>
      </p:sp>
      <p:sp>
        <p:nvSpPr>
          <p:cNvPr id="1049502" name="备注占位符 2"/>
          <p:cNvSpPr>
            <a:spLocks noGrp="1"/>
          </p:cNvSpPr>
          <p:nvPr>
            <p:ph type="body" idx="1"/>
          </p:nvPr>
        </p:nvSpPr>
        <p:spPr/>
        <p:txBody>
          <a:bodyPr/>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9525" name="幻灯片图像占位符 1"/>
          <p:cNvSpPr>
            <a:spLocks noChangeAspect="1" noRot="1" noGrp="1"/>
          </p:cNvSpPr>
          <p:nvPr>
            <p:ph type="sldImg"/>
          </p:nvPr>
        </p:nvSpPr>
        <p:spPr/>
      </p:sp>
      <p:sp>
        <p:nvSpPr>
          <p:cNvPr id="1049526" name="备注占位符 2"/>
          <p:cNvSpPr>
            <a:spLocks noGrp="1"/>
          </p:cNvSpPr>
          <p:nvPr>
            <p:ph type="body" idx="1"/>
          </p:nvPr>
        </p:nvSpPr>
        <p:spPr/>
        <p:txBody>
          <a:bodyPr/>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9557" name="幻灯片图像占位符 1"/>
          <p:cNvSpPr>
            <a:spLocks noChangeAspect="1" noRot="1" noGrp="1"/>
          </p:cNvSpPr>
          <p:nvPr>
            <p:ph type="sldImg"/>
          </p:nvPr>
        </p:nvSpPr>
        <p:spPr/>
      </p:sp>
      <p:sp>
        <p:nvSpPr>
          <p:cNvPr id="1049558" name="备注占位符 2"/>
          <p:cNvSpPr>
            <a:spLocks noGrp="1"/>
          </p:cNvSpPr>
          <p:nvPr>
            <p:ph type="body" idx="1"/>
          </p:nvPr>
        </p:nvSpPr>
        <p:spPr/>
        <p:txBody>
          <a:bodyPr/>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591" name="幻灯片图像占位符 1"/>
          <p:cNvSpPr>
            <a:spLocks noChangeAspect="1" noRot="1" noGrp="1"/>
          </p:cNvSpPr>
          <p:nvPr>
            <p:ph type="sldImg"/>
          </p:nvPr>
        </p:nvSpPr>
        <p:spPr/>
      </p:sp>
      <p:sp>
        <p:nvSpPr>
          <p:cNvPr id="1049592" name="备注占位符 2"/>
          <p:cNvSpPr>
            <a:spLocks noGrp="1"/>
          </p:cNvSpPr>
          <p:nvPr>
            <p:ph type="body" idx="1"/>
          </p:nvPr>
        </p:nvSpPr>
        <p:spPr/>
        <p:txBody>
          <a:bodyPr/>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629" name="幻灯片图像占位符 1"/>
          <p:cNvSpPr>
            <a:spLocks noChangeAspect="1" noRot="1" noGrp="1"/>
          </p:cNvSpPr>
          <p:nvPr>
            <p:ph type="sldImg"/>
          </p:nvPr>
        </p:nvSpPr>
        <p:spPr/>
      </p:sp>
      <p:sp>
        <p:nvSpPr>
          <p:cNvPr id="1049630" name="备注占位符 2"/>
          <p:cNvSpPr>
            <a:spLocks noGrp="1"/>
          </p:cNvSpPr>
          <p:nvPr>
            <p:ph type="body" idx="1"/>
          </p:nvPr>
        </p:nvSpPr>
        <p:spPr/>
        <p:txBody>
          <a:bodyPr/>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647" name="幻灯片图像占位符 1"/>
          <p:cNvSpPr>
            <a:spLocks noChangeAspect="1" noRot="1" noGrp="1"/>
          </p:cNvSpPr>
          <p:nvPr>
            <p:ph type="sldImg"/>
          </p:nvPr>
        </p:nvSpPr>
        <p:spPr/>
      </p:sp>
      <p:sp>
        <p:nvSpPr>
          <p:cNvPr id="1049648" name="备注占位符 2"/>
          <p:cNvSpPr>
            <a:spLocks noGrp="1"/>
          </p:cNvSpPr>
          <p:nvPr>
            <p:ph type="body" idx="1"/>
          </p:nvPr>
        </p:nvSpPr>
        <p:spPr/>
        <p:txBody>
          <a:bodyPr/>
          <a:p>
            <a:endParaRPr dirty="0"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9677" name="幻灯片图像占位符 1"/>
          <p:cNvSpPr>
            <a:spLocks noChangeAspect="1" noRot="1" noGrp="1"/>
          </p:cNvSpPr>
          <p:nvPr>
            <p:ph type="sldImg"/>
          </p:nvPr>
        </p:nvSpPr>
        <p:spPr/>
      </p:sp>
      <p:sp>
        <p:nvSpPr>
          <p:cNvPr id="1049678" name="备注占位符 2"/>
          <p:cNvSpPr>
            <a:spLocks noGrp="1"/>
          </p:cNvSpPr>
          <p:nvPr>
            <p:ph type="body" idx="1"/>
          </p:nvPr>
        </p:nvSpPr>
        <p:spPr/>
        <p:txBody>
          <a:bodyPr/>
          <a:p>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885" name="幻灯片图像占位符 1"/>
          <p:cNvSpPr>
            <a:spLocks noChangeAspect="1" noRot="1" noGrp="1"/>
          </p:cNvSpPr>
          <p:nvPr>
            <p:ph type="sldImg"/>
          </p:nvPr>
        </p:nvSpPr>
        <p:spPr/>
      </p:sp>
      <p:sp>
        <p:nvSpPr>
          <p:cNvPr id="1048886" name="备注占位符 2"/>
          <p:cNvSpPr>
            <a:spLocks noGrp="1"/>
          </p:cNvSpPr>
          <p:nvPr>
            <p:ph type="body" idx="1"/>
          </p:nvPr>
        </p:nvSpPr>
        <p:spPr/>
        <p:txBody>
          <a:bodyPr/>
          <a:p>
            <a:endParaRPr dirty="0"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9697" name="幻灯片图像占位符 1"/>
          <p:cNvSpPr>
            <a:spLocks noChangeAspect="1" noRot="1" noGrp="1"/>
          </p:cNvSpPr>
          <p:nvPr>
            <p:ph type="sldImg"/>
          </p:nvPr>
        </p:nvSpPr>
        <p:spPr/>
      </p:sp>
      <p:sp>
        <p:nvSpPr>
          <p:cNvPr id="1049698" name="备注占位符 2"/>
          <p:cNvSpPr>
            <a:spLocks noGrp="1"/>
          </p:cNvSpPr>
          <p:nvPr>
            <p:ph type="body" idx="1"/>
          </p:nvPr>
        </p:nvSpPr>
        <p:spPr/>
        <p:txBody>
          <a:bodyPr/>
          <a:p>
            <a:endParaRPr dirty="0"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713" name="幻灯片图像占位符 1"/>
          <p:cNvSpPr>
            <a:spLocks noChangeAspect="1" noRot="1" noGrp="1"/>
          </p:cNvSpPr>
          <p:nvPr>
            <p:ph type="sldImg"/>
          </p:nvPr>
        </p:nvSpPr>
        <p:spPr/>
      </p:sp>
      <p:sp>
        <p:nvSpPr>
          <p:cNvPr id="1049714" name="备注占位符 2"/>
          <p:cNvSpPr>
            <a:spLocks noGrp="1"/>
          </p:cNvSpPr>
          <p:nvPr>
            <p:ph type="body" idx="1"/>
          </p:nvPr>
        </p:nvSpPr>
        <p:spPr/>
        <p:txBody>
          <a:bodyPr/>
          <a:p>
            <a:endParaRPr dirty="0"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9758" name="幻灯片图像占位符 1"/>
          <p:cNvSpPr>
            <a:spLocks noChangeAspect="1" noRot="1" noGrp="1"/>
          </p:cNvSpPr>
          <p:nvPr>
            <p:ph type="sldImg"/>
          </p:nvPr>
        </p:nvSpPr>
        <p:spPr/>
      </p:sp>
      <p:sp>
        <p:nvSpPr>
          <p:cNvPr id="1049759" name="备注占位符 2"/>
          <p:cNvSpPr>
            <a:spLocks noGrp="1"/>
          </p:cNvSpPr>
          <p:nvPr>
            <p:ph type="body" idx="1"/>
          </p:nvPr>
        </p:nvSpPr>
        <p:spPr/>
        <p:txBody>
          <a:bodyPr/>
          <a:p>
            <a:endParaRPr dirty="0"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826" name="幻灯片图像占位符 1"/>
          <p:cNvSpPr>
            <a:spLocks noChangeAspect="1" noRot="1" noGrp="1"/>
          </p:cNvSpPr>
          <p:nvPr>
            <p:ph type="sldImg"/>
          </p:nvPr>
        </p:nvSpPr>
        <p:spPr/>
      </p:sp>
      <p:sp>
        <p:nvSpPr>
          <p:cNvPr id="1049827" name="备注占位符 2"/>
          <p:cNvSpPr>
            <a:spLocks noGrp="1"/>
          </p:cNvSpPr>
          <p:nvPr>
            <p:ph type="body" idx="1"/>
          </p:nvPr>
        </p:nvSpPr>
        <p:spPr/>
        <p:txBody>
          <a:bodyPr/>
          <a:p>
            <a:endParaRPr dirty="0"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9878" name="幻灯片图像占位符 1"/>
          <p:cNvSpPr>
            <a:spLocks noChangeAspect="1" noRot="1" noGrp="1"/>
          </p:cNvSpPr>
          <p:nvPr>
            <p:ph type="sldImg"/>
          </p:nvPr>
        </p:nvSpPr>
        <p:spPr/>
      </p:sp>
      <p:sp>
        <p:nvSpPr>
          <p:cNvPr id="1049879" name="备注占位符 2"/>
          <p:cNvSpPr>
            <a:spLocks noGrp="1"/>
          </p:cNvSpPr>
          <p:nvPr>
            <p:ph type="body" idx="1"/>
          </p:nvPr>
        </p:nvSpPr>
        <p:spPr/>
        <p:txBody>
          <a:bodyPr/>
          <a:p>
            <a:endParaRPr dirty="0"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9926" name="幻灯片图像占位符 1"/>
          <p:cNvSpPr>
            <a:spLocks noChangeAspect="1" noRot="1" noGrp="1"/>
          </p:cNvSpPr>
          <p:nvPr>
            <p:ph type="sldImg"/>
          </p:nvPr>
        </p:nvSpPr>
        <p:spPr/>
      </p:sp>
      <p:sp>
        <p:nvSpPr>
          <p:cNvPr id="1049927" name="备注占位符 2"/>
          <p:cNvSpPr>
            <a:spLocks noGrp="1"/>
          </p:cNvSpPr>
          <p:nvPr>
            <p:ph type="body" idx="1"/>
          </p:nvPr>
        </p:nvSpPr>
        <p:spPr/>
        <p:txBody>
          <a:bodyPr/>
          <a:p>
            <a:endParaRPr dirty="0"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9961" name="幻灯片图像占位符 1"/>
          <p:cNvSpPr>
            <a:spLocks noChangeAspect="1" noRot="1" noGrp="1"/>
          </p:cNvSpPr>
          <p:nvPr>
            <p:ph type="sldImg"/>
          </p:nvPr>
        </p:nvSpPr>
        <p:spPr/>
      </p:sp>
      <p:sp>
        <p:nvSpPr>
          <p:cNvPr id="1049962" name="备注占位符 2"/>
          <p:cNvSpPr>
            <a:spLocks noGrp="1"/>
          </p:cNvSpPr>
          <p:nvPr>
            <p:ph type="body" idx="1"/>
          </p:nvPr>
        </p:nvSpPr>
        <p:spPr/>
        <p:txBody>
          <a:bodyPr/>
          <a:p>
            <a:endParaRPr dirty="0"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50006" name="幻灯片图像占位符 1"/>
          <p:cNvSpPr>
            <a:spLocks noChangeAspect="1" noRot="1" noGrp="1"/>
          </p:cNvSpPr>
          <p:nvPr>
            <p:ph type="sldImg"/>
          </p:nvPr>
        </p:nvSpPr>
        <p:spPr/>
      </p:sp>
      <p:sp>
        <p:nvSpPr>
          <p:cNvPr id="1050007" name="备注占位符 2"/>
          <p:cNvSpPr>
            <a:spLocks noGrp="1"/>
          </p:cNvSpPr>
          <p:nvPr>
            <p:ph type="body" idx="1"/>
          </p:nvPr>
        </p:nvSpPr>
        <p:spPr/>
        <p:txBody>
          <a:bodyPr/>
          <a:p>
            <a:endParaRPr dirty="0"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50079" name="幻灯片图像占位符 1"/>
          <p:cNvSpPr>
            <a:spLocks noChangeAspect="1" noRot="1" noGrp="1"/>
          </p:cNvSpPr>
          <p:nvPr>
            <p:ph type="sldImg"/>
          </p:nvPr>
        </p:nvSpPr>
        <p:spPr/>
      </p:sp>
      <p:sp>
        <p:nvSpPr>
          <p:cNvPr id="1050080" name="备注占位符 2"/>
          <p:cNvSpPr>
            <a:spLocks noGrp="1"/>
          </p:cNvSpPr>
          <p:nvPr>
            <p:ph type="body" idx="1"/>
          </p:nvPr>
        </p:nvSpPr>
        <p:spPr/>
        <p:txBody>
          <a:bodyPr/>
          <a:p>
            <a:endParaRPr altLang="en-US" dirty="0" lang="zh-CN"/>
          </a:p>
        </p:txBody>
      </p:sp>
      <p:sp>
        <p:nvSpPr>
          <p:cNvPr id="1050081" name="灯片编号占位符 3"/>
          <p:cNvSpPr>
            <a:spLocks noGrp="1"/>
          </p:cNvSpPr>
          <p:nvPr>
            <p:ph type="sldNum" sz="quarter" idx="10"/>
          </p:nvPr>
        </p:nvSpPr>
        <p:spPr/>
        <p:txBody>
          <a:bodyPr/>
          <a:p>
            <a:fld id="{DC45551B-BE01-47A6-827E-CCD43668D562}" type="slidenum">
              <a:rPr altLang="en-US" lang="zh-CN" smtClean="0"/>
              <a:t>48</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913" name="幻灯片图像占位符 1"/>
          <p:cNvSpPr>
            <a:spLocks noChangeAspect="1" noRot="1" noGrp="1"/>
          </p:cNvSpPr>
          <p:nvPr>
            <p:ph type="sldImg"/>
          </p:nvPr>
        </p:nvSpPr>
        <p:spPr/>
      </p:sp>
      <p:sp>
        <p:nvSpPr>
          <p:cNvPr id="1048914" name="备注占位符 2"/>
          <p:cNvSpPr>
            <a:spLocks noGrp="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939" name="幻灯片图像占位符 1"/>
          <p:cNvSpPr>
            <a:spLocks noChangeAspect="1" noRot="1" noGrp="1"/>
          </p:cNvSpPr>
          <p:nvPr>
            <p:ph type="sldImg"/>
          </p:nvPr>
        </p:nvSpPr>
        <p:spPr/>
      </p:sp>
      <p:sp>
        <p:nvSpPr>
          <p:cNvPr id="1048940" name="备注占位符 2"/>
          <p:cNvSpPr>
            <a:spLocks noGrp="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958" name="幻灯片图像占位符 1"/>
          <p:cNvSpPr>
            <a:spLocks noChangeAspect="1" noRot="1" noGrp="1"/>
          </p:cNvSpPr>
          <p:nvPr>
            <p:ph type="sldImg"/>
          </p:nvPr>
        </p:nvSpPr>
        <p:spPr/>
      </p:sp>
      <p:sp>
        <p:nvSpPr>
          <p:cNvPr id="1048959" name="备注占位符 2"/>
          <p:cNvSpPr>
            <a:spLocks noGrp="1"/>
          </p:cNvSpPr>
          <p:nvPr>
            <p:ph type="body" idx="1"/>
          </p:nvPr>
        </p:nvSpPr>
        <p:spPr/>
        <p:txBody>
          <a:bodyPr/>
          <a:p>
            <a:endParaRPr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972" name="幻灯片图像占位符 1"/>
          <p:cNvSpPr>
            <a:spLocks noChangeAspect="1" noRot="1" noGrp="1"/>
          </p:cNvSpPr>
          <p:nvPr>
            <p:ph type="sldImg"/>
          </p:nvPr>
        </p:nvSpPr>
        <p:spPr/>
      </p:sp>
      <p:sp>
        <p:nvSpPr>
          <p:cNvPr id="1048973" name="备注占位符 2"/>
          <p:cNvSpPr>
            <a:spLocks noGrp="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990" name="幻灯片图像占位符 1"/>
          <p:cNvSpPr>
            <a:spLocks noChangeAspect="1" noRot="1" noGrp="1"/>
          </p:cNvSpPr>
          <p:nvPr>
            <p:ph type="sldImg"/>
          </p:nvPr>
        </p:nvSpPr>
        <p:spPr/>
      </p:sp>
      <p:sp>
        <p:nvSpPr>
          <p:cNvPr id="1048991" name="备注占位符 2"/>
          <p:cNvSpPr>
            <a:spLocks noGrp="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54" name=""/>
        <p:cNvGrpSpPr/>
        <p:nvPr/>
      </p:nvGrpSpPr>
      <p:grpSpPr>
        <a:xfrm>
          <a:off x="0" y="0"/>
          <a:ext cx="0" cy="0"/>
          <a:chOff x="0" y="0"/>
          <a:chExt cx="0" cy="0"/>
        </a:xfrm>
      </p:grpSpPr>
      <p:sp>
        <p:nvSpPr>
          <p:cNvPr id="1050875" name="Title 1"/>
          <p:cNvSpPr>
            <a:spLocks noGrp="1"/>
          </p:cNvSpPr>
          <p:nvPr>
            <p:ph type="ctrTitle"/>
          </p:nvPr>
        </p:nvSpPr>
        <p:spPr>
          <a:xfrm>
            <a:off x="685800" y="2130425"/>
            <a:ext cx="7772400" cy="1470025"/>
          </a:xfrm>
        </p:spPr>
        <p:txBody>
          <a:bodyPr/>
          <a:p>
            <a:r>
              <a:rPr altLang="zh-CN" lang="en-US"/>
              <a:t>Click to edit Master title style</a:t>
            </a:r>
            <a:endParaRPr altLang="en-US" lang="zh-CN"/>
          </a:p>
        </p:txBody>
      </p:sp>
      <p:sp>
        <p:nvSpPr>
          <p:cNvPr id="105087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zh-CN" lang="en-US"/>
              <a:t>Click to edit Master subtitle style</a:t>
            </a:r>
            <a:endParaRPr altLang="en-US" lang="zh-CN"/>
          </a:p>
        </p:txBody>
      </p:sp>
      <p:sp>
        <p:nvSpPr>
          <p:cNvPr id="1050877" name="Date Placeholder 3"/>
          <p:cNvSpPr>
            <a:spLocks noGrp="1"/>
          </p:cNvSpPr>
          <p:nvPr>
            <p:ph type="dt" sz="half" idx="10"/>
          </p:nvPr>
        </p:nvSpPr>
        <p:spPr/>
        <p:txBody>
          <a:bodyPr/>
          <a:p>
            <a:fld id="{2DF3419D-DA1F-42F1-BBBE-25A58143DAEF}" type="datetime1">
              <a:rPr altLang="en-US" lang="zh-CN" smtClean="0"/>
              <a:t>2019/9/17</a:t>
            </a:fld>
            <a:endParaRPr altLang="en-US" lang="zh-CN"/>
          </a:p>
        </p:txBody>
      </p:sp>
      <p:sp>
        <p:nvSpPr>
          <p:cNvPr id="1050878" name="Footer Placeholder 4"/>
          <p:cNvSpPr>
            <a:spLocks noGrp="1"/>
          </p:cNvSpPr>
          <p:nvPr>
            <p:ph type="ftr" sz="quarter" idx="11"/>
          </p:nvPr>
        </p:nvSpPr>
        <p:spPr/>
        <p:txBody>
          <a:bodyPr/>
          <a:p>
            <a:endParaRPr altLang="en-US" lang="zh-CN"/>
          </a:p>
        </p:txBody>
      </p:sp>
      <p:sp>
        <p:nvSpPr>
          <p:cNvPr id="1050879" name="Slide Number Placeholder 5"/>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2" name=""/>
        <p:cNvGrpSpPr/>
        <p:nvPr/>
      </p:nvGrpSpPr>
      <p:grpSpPr>
        <a:xfrm>
          <a:off x="0" y="0"/>
          <a:ext cx="0" cy="0"/>
          <a:chOff x="0" y="0"/>
          <a:chExt cx="0" cy="0"/>
        </a:xfrm>
      </p:grpSpPr>
      <p:sp>
        <p:nvSpPr>
          <p:cNvPr id="1050913" name="Title 1"/>
          <p:cNvSpPr>
            <a:spLocks noGrp="1"/>
          </p:cNvSpPr>
          <p:nvPr>
            <p:ph type="title"/>
          </p:nvPr>
        </p:nvSpPr>
        <p:spPr/>
        <p:txBody>
          <a:bodyPr/>
          <a:p>
            <a:r>
              <a:rPr altLang="zh-CN" lang="en-US"/>
              <a:t>Click to edit Master title style</a:t>
            </a:r>
            <a:endParaRPr altLang="en-US" lang="zh-CN"/>
          </a:p>
        </p:txBody>
      </p:sp>
      <p:sp>
        <p:nvSpPr>
          <p:cNvPr id="1050914"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15" name="Date Placeholder 3"/>
          <p:cNvSpPr>
            <a:spLocks noGrp="1"/>
          </p:cNvSpPr>
          <p:nvPr>
            <p:ph type="dt" sz="half" idx="10"/>
          </p:nvPr>
        </p:nvSpPr>
        <p:spPr/>
        <p:txBody>
          <a:bodyPr/>
          <a:p>
            <a:fld id="{7503F298-6295-4CE7-99A5-CF8E2B2376B0}" type="datetime1">
              <a:rPr altLang="en-US" lang="zh-CN" smtClean="0"/>
              <a:t>2019/9/17</a:t>
            </a:fld>
            <a:endParaRPr altLang="en-US" lang="zh-CN"/>
          </a:p>
        </p:txBody>
      </p:sp>
      <p:sp>
        <p:nvSpPr>
          <p:cNvPr id="1050916" name="Footer Placeholder 4"/>
          <p:cNvSpPr>
            <a:spLocks noGrp="1"/>
          </p:cNvSpPr>
          <p:nvPr>
            <p:ph type="ftr" sz="quarter" idx="11"/>
          </p:nvPr>
        </p:nvSpPr>
        <p:spPr/>
        <p:txBody>
          <a:bodyPr/>
          <a:p>
            <a:endParaRPr altLang="en-US" lang="zh-CN"/>
          </a:p>
        </p:txBody>
      </p:sp>
      <p:sp>
        <p:nvSpPr>
          <p:cNvPr id="1050917" name="Slide Number Placeholder 5"/>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6" name=""/>
        <p:cNvGrpSpPr/>
        <p:nvPr/>
      </p:nvGrpSpPr>
      <p:grpSpPr>
        <a:xfrm>
          <a:off x="0" y="0"/>
          <a:ext cx="0" cy="0"/>
          <a:chOff x="0" y="0"/>
          <a:chExt cx="0" cy="0"/>
        </a:xfrm>
      </p:grpSpPr>
      <p:sp>
        <p:nvSpPr>
          <p:cNvPr id="1050884" name="Vertical Title 1"/>
          <p:cNvSpPr>
            <a:spLocks noGrp="1"/>
          </p:cNvSpPr>
          <p:nvPr>
            <p:ph type="title" orient="vert"/>
          </p:nvPr>
        </p:nvSpPr>
        <p:spPr>
          <a:xfrm>
            <a:off x="6629400" y="274638"/>
            <a:ext cx="2057400" cy="5851525"/>
          </a:xfrm>
        </p:spPr>
        <p:txBody>
          <a:bodyPr vert="eaVert"/>
          <a:p>
            <a:r>
              <a:rPr altLang="zh-CN" lang="en-US"/>
              <a:t>Click to edit Master title style</a:t>
            </a:r>
            <a:endParaRPr altLang="en-US" lang="zh-CN"/>
          </a:p>
        </p:txBody>
      </p:sp>
      <p:sp>
        <p:nvSpPr>
          <p:cNvPr id="1050885" name="Vertical Text Placeholder 2"/>
          <p:cNvSpPr>
            <a:spLocks noGrp="1"/>
          </p:cNvSpPr>
          <p:nvPr>
            <p:ph type="body" orient="vert" idx="1"/>
          </p:nvPr>
        </p:nvSpPr>
        <p:spPr>
          <a:xfrm>
            <a:off x="457200" y="274638"/>
            <a:ext cx="6019800" cy="5851525"/>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886" name="Date Placeholder 3"/>
          <p:cNvSpPr>
            <a:spLocks noGrp="1"/>
          </p:cNvSpPr>
          <p:nvPr>
            <p:ph type="dt" sz="half" idx="10"/>
          </p:nvPr>
        </p:nvSpPr>
        <p:spPr/>
        <p:txBody>
          <a:bodyPr/>
          <a:p>
            <a:fld id="{C3807D51-6990-4F2F-BE34-5C902CA3B44B}" type="datetime1">
              <a:rPr altLang="en-US" lang="zh-CN" smtClean="0"/>
              <a:t>2019/9/17</a:t>
            </a:fld>
            <a:endParaRPr altLang="en-US" lang="zh-CN"/>
          </a:p>
        </p:txBody>
      </p:sp>
      <p:sp>
        <p:nvSpPr>
          <p:cNvPr id="1050887" name="Footer Placeholder 4"/>
          <p:cNvSpPr>
            <a:spLocks noGrp="1"/>
          </p:cNvSpPr>
          <p:nvPr>
            <p:ph type="ftr" sz="quarter" idx="11"/>
          </p:nvPr>
        </p:nvSpPr>
        <p:spPr/>
        <p:txBody>
          <a:bodyPr/>
          <a:p>
            <a:endParaRPr altLang="en-US" lang="zh-CN"/>
          </a:p>
        </p:txBody>
      </p:sp>
      <p:sp>
        <p:nvSpPr>
          <p:cNvPr id="1050888" name="Slide Number Placeholder 5"/>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460"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44" name=""/>
        <p:cNvGrpSpPr/>
        <p:nvPr/>
      </p:nvGrpSpPr>
      <p:grpSpPr>
        <a:xfrm>
          <a:off x="0" y="0"/>
          <a:ext cx="0" cy="0"/>
          <a:chOff x="0" y="0"/>
          <a:chExt cx="0" cy="0"/>
        </a:xfrm>
      </p:grpSpPr>
      <p:sp>
        <p:nvSpPr>
          <p:cNvPr id="1048581" name="矩形 2"/>
          <p:cNvSpPr/>
          <p:nvPr userDrawn="1"/>
        </p:nvSpPr>
        <p:spPr>
          <a:xfrm>
            <a:off x="0" y="0"/>
            <a:ext cx="9144000" cy="6858000"/>
          </a:xfrm>
          <a:prstGeom prst="rect"/>
          <a:solidFill>
            <a:srgbClr val="979CCD">
              <a:alpha val="73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base">
              <a:spcBef>
                <a:spcPct val="0"/>
              </a:spcBef>
              <a:spcAft>
                <a:spcPct val="0"/>
              </a:spcAft>
            </a:pPr>
            <a:endParaRPr altLang="en-US" lang="zh-CN">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1" name=""/>
        <p:cNvGrpSpPr/>
        <p:nvPr/>
      </p:nvGrpSpPr>
      <p:grpSpPr>
        <a:xfrm>
          <a:off x="0" y="0"/>
          <a:ext cx="0" cy="0"/>
          <a:chOff x="0" y="0"/>
          <a:chExt cx="0" cy="0"/>
        </a:xfrm>
      </p:grpSpPr>
      <p:sp>
        <p:nvSpPr>
          <p:cNvPr id="1050908" name="Title 1"/>
          <p:cNvSpPr>
            <a:spLocks noGrp="1"/>
          </p:cNvSpPr>
          <p:nvPr>
            <p:ph type="title"/>
          </p:nvPr>
        </p:nvSpPr>
        <p:spPr/>
        <p:txBody>
          <a:bodyPr/>
          <a:p>
            <a:r>
              <a:rPr altLang="zh-CN" lang="en-US"/>
              <a:t>Click to edit Master title style</a:t>
            </a:r>
            <a:endParaRPr altLang="en-US" lang="zh-CN"/>
          </a:p>
        </p:txBody>
      </p:sp>
      <p:sp>
        <p:nvSpPr>
          <p:cNvPr id="1050909"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10" name="Date Placeholder 3"/>
          <p:cNvSpPr>
            <a:spLocks noGrp="1"/>
          </p:cNvSpPr>
          <p:nvPr>
            <p:ph type="dt" sz="half" idx="10"/>
          </p:nvPr>
        </p:nvSpPr>
        <p:spPr/>
        <p:txBody>
          <a:bodyPr/>
          <a:p>
            <a:fld id="{C462814A-0940-4D97-87CE-60EFCB202072}" type="datetime1">
              <a:rPr altLang="en-US" lang="zh-CN" smtClean="0"/>
              <a:t>2019/9/17</a:t>
            </a:fld>
            <a:endParaRPr altLang="en-US" lang="zh-CN"/>
          </a:p>
        </p:txBody>
      </p:sp>
      <p:sp>
        <p:nvSpPr>
          <p:cNvPr id="1050911" name="Footer Placeholder 4"/>
          <p:cNvSpPr>
            <a:spLocks noGrp="1"/>
          </p:cNvSpPr>
          <p:nvPr>
            <p:ph type="ftr" sz="quarter" idx="11"/>
          </p:nvPr>
        </p:nvSpPr>
        <p:spPr/>
        <p:txBody>
          <a:bodyPr/>
          <a:p>
            <a:endParaRPr altLang="en-US" lang="zh-CN"/>
          </a:p>
        </p:txBody>
      </p:sp>
      <p:sp>
        <p:nvSpPr>
          <p:cNvPr id="1050912" name="Slide Number Placeholder 5"/>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8" name=""/>
        <p:cNvGrpSpPr/>
        <p:nvPr/>
      </p:nvGrpSpPr>
      <p:grpSpPr>
        <a:xfrm>
          <a:off x="0" y="0"/>
          <a:ext cx="0" cy="0"/>
          <a:chOff x="0" y="0"/>
          <a:chExt cx="0" cy="0"/>
        </a:xfrm>
      </p:grpSpPr>
      <p:sp>
        <p:nvSpPr>
          <p:cNvPr id="1050895" name="Title 1"/>
          <p:cNvSpPr>
            <a:spLocks noGrp="1"/>
          </p:cNvSpPr>
          <p:nvPr>
            <p:ph type="title"/>
          </p:nvPr>
        </p:nvSpPr>
        <p:spPr>
          <a:xfrm>
            <a:off x="722313" y="4406900"/>
            <a:ext cx="7772400" cy="1362075"/>
          </a:xfrm>
        </p:spPr>
        <p:txBody>
          <a:bodyPr anchor="t"/>
          <a:lstStyle>
            <a:lvl1pPr algn="l">
              <a:defRPr b="1" cap="all" sz="4000"/>
            </a:lvl1pPr>
          </a:lstStyle>
          <a:p>
            <a:r>
              <a:rPr altLang="zh-CN" lang="en-US"/>
              <a:t>Click to edit Master title style</a:t>
            </a:r>
            <a:endParaRPr altLang="en-US" lang="zh-CN"/>
          </a:p>
        </p:txBody>
      </p:sp>
      <p:sp>
        <p:nvSpPr>
          <p:cNvPr id="105089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zh-CN" lang="en-US"/>
              <a:t>Click to edit Master text styles</a:t>
            </a:r>
          </a:p>
        </p:txBody>
      </p:sp>
      <p:sp>
        <p:nvSpPr>
          <p:cNvPr id="1050897" name="Date Placeholder 3"/>
          <p:cNvSpPr>
            <a:spLocks noGrp="1"/>
          </p:cNvSpPr>
          <p:nvPr>
            <p:ph type="dt" sz="half" idx="10"/>
          </p:nvPr>
        </p:nvSpPr>
        <p:spPr/>
        <p:txBody>
          <a:bodyPr/>
          <a:p>
            <a:fld id="{0C8824F3-5290-450D-826E-75C4068BCB60}" type="datetime1">
              <a:rPr altLang="en-US" lang="zh-CN" smtClean="0"/>
              <a:t>2019/9/17</a:t>
            </a:fld>
            <a:endParaRPr altLang="en-US" lang="zh-CN"/>
          </a:p>
        </p:txBody>
      </p:sp>
      <p:sp>
        <p:nvSpPr>
          <p:cNvPr id="1050898" name="Footer Placeholder 4"/>
          <p:cNvSpPr>
            <a:spLocks noGrp="1"/>
          </p:cNvSpPr>
          <p:nvPr>
            <p:ph type="ftr" sz="quarter" idx="11"/>
          </p:nvPr>
        </p:nvSpPr>
        <p:spPr/>
        <p:txBody>
          <a:bodyPr/>
          <a:p>
            <a:endParaRPr altLang="en-US" lang="zh-CN"/>
          </a:p>
        </p:txBody>
      </p:sp>
      <p:sp>
        <p:nvSpPr>
          <p:cNvPr id="1050899" name="Slide Number Placeholder 5"/>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3" name=""/>
        <p:cNvGrpSpPr/>
        <p:nvPr/>
      </p:nvGrpSpPr>
      <p:grpSpPr>
        <a:xfrm>
          <a:off x="0" y="0"/>
          <a:ext cx="0" cy="0"/>
          <a:chOff x="0" y="0"/>
          <a:chExt cx="0" cy="0"/>
        </a:xfrm>
      </p:grpSpPr>
      <p:sp>
        <p:nvSpPr>
          <p:cNvPr id="1050918" name="Title 1"/>
          <p:cNvSpPr>
            <a:spLocks noGrp="1"/>
          </p:cNvSpPr>
          <p:nvPr>
            <p:ph type="title"/>
          </p:nvPr>
        </p:nvSpPr>
        <p:spPr/>
        <p:txBody>
          <a:bodyPr/>
          <a:p>
            <a:r>
              <a:rPr altLang="zh-CN" lang="en-US"/>
              <a:t>Click to edit Master title style</a:t>
            </a:r>
            <a:endParaRPr altLang="en-US" lang="zh-CN"/>
          </a:p>
        </p:txBody>
      </p:sp>
      <p:sp>
        <p:nvSpPr>
          <p:cNvPr id="105091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2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21" name="Date Placeholder 4"/>
          <p:cNvSpPr>
            <a:spLocks noGrp="1"/>
          </p:cNvSpPr>
          <p:nvPr>
            <p:ph type="dt" sz="half" idx="10"/>
          </p:nvPr>
        </p:nvSpPr>
        <p:spPr/>
        <p:txBody>
          <a:bodyPr/>
          <a:p>
            <a:fld id="{30192CA6-45E2-4022-8888-9972D51FB884}" type="datetime1">
              <a:rPr altLang="en-US" lang="zh-CN" smtClean="0"/>
              <a:t>2019/9/17</a:t>
            </a:fld>
            <a:endParaRPr altLang="en-US" lang="zh-CN"/>
          </a:p>
        </p:txBody>
      </p:sp>
      <p:sp>
        <p:nvSpPr>
          <p:cNvPr id="1050922" name="Footer Placeholder 5"/>
          <p:cNvSpPr>
            <a:spLocks noGrp="1"/>
          </p:cNvSpPr>
          <p:nvPr>
            <p:ph type="ftr" sz="quarter" idx="11"/>
          </p:nvPr>
        </p:nvSpPr>
        <p:spPr/>
        <p:txBody>
          <a:bodyPr/>
          <a:p>
            <a:endParaRPr altLang="en-US" lang="zh-CN"/>
          </a:p>
        </p:txBody>
      </p:sp>
      <p:sp>
        <p:nvSpPr>
          <p:cNvPr id="1050923" name="Slide Number Placeholder 6"/>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9" name=""/>
        <p:cNvGrpSpPr/>
        <p:nvPr/>
      </p:nvGrpSpPr>
      <p:grpSpPr>
        <a:xfrm>
          <a:off x="0" y="0"/>
          <a:ext cx="0" cy="0"/>
          <a:chOff x="0" y="0"/>
          <a:chExt cx="0" cy="0"/>
        </a:xfrm>
      </p:grpSpPr>
      <p:sp>
        <p:nvSpPr>
          <p:cNvPr id="1050900" name="Title 1"/>
          <p:cNvSpPr>
            <a:spLocks noGrp="1"/>
          </p:cNvSpPr>
          <p:nvPr>
            <p:ph type="title"/>
          </p:nvPr>
        </p:nvSpPr>
        <p:spPr/>
        <p:txBody>
          <a:bodyPr/>
          <a:p>
            <a:r>
              <a:rPr altLang="zh-CN" lang="en-US"/>
              <a:t>Click to edit Master title style</a:t>
            </a:r>
            <a:endParaRPr altLang="en-US" lang="zh-CN"/>
          </a:p>
        </p:txBody>
      </p:sp>
      <p:sp>
        <p:nvSpPr>
          <p:cNvPr id="105090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5090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0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5090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05" name="Date Placeholder 6"/>
          <p:cNvSpPr>
            <a:spLocks noGrp="1"/>
          </p:cNvSpPr>
          <p:nvPr>
            <p:ph type="dt" sz="half" idx="10"/>
          </p:nvPr>
        </p:nvSpPr>
        <p:spPr/>
        <p:txBody>
          <a:bodyPr/>
          <a:p>
            <a:fld id="{88D077CD-85FB-4F6B-AC4E-776D3C590793}" type="datetime1">
              <a:rPr altLang="en-US" lang="zh-CN" smtClean="0"/>
              <a:t>2019/9/17</a:t>
            </a:fld>
            <a:endParaRPr altLang="en-US" lang="zh-CN"/>
          </a:p>
        </p:txBody>
      </p:sp>
      <p:sp>
        <p:nvSpPr>
          <p:cNvPr id="1050906" name="Footer Placeholder 7"/>
          <p:cNvSpPr>
            <a:spLocks noGrp="1"/>
          </p:cNvSpPr>
          <p:nvPr>
            <p:ph type="ftr" sz="quarter" idx="11"/>
          </p:nvPr>
        </p:nvSpPr>
        <p:spPr/>
        <p:txBody>
          <a:bodyPr/>
          <a:p>
            <a:endParaRPr altLang="en-US" lang="zh-CN"/>
          </a:p>
        </p:txBody>
      </p:sp>
      <p:sp>
        <p:nvSpPr>
          <p:cNvPr id="1050907" name="Slide Number Placeholder 8"/>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5" name=""/>
        <p:cNvGrpSpPr/>
        <p:nvPr/>
      </p:nvGrpSpPr>
      <p:grpSpPr>
        <a:xfrm>
          <a:off x="0" y="0"/>
          <a:ext cx="0" cy="0"/>
          <a:chOff x="0" y="0"/>
          <a:chExt cx="0" cy="0"/>
        </a:xfrm>
      </p:grpSpPr>
      <p:sp>
        <p:nvSpPr>
          <p:cNvPr id="1050880" name="Title 1"/>
          <p:cNvSpPr>
            <a:spLocks noGrp="1"/>
          </p:cNvSpPr>
          <p:nvPr>
            <p:ph type="title"/>
          </p:nvPr>
        </p:nvSpPr>
        <p:spPr/>
        <p:txBody>
          <a:bodyPr/>
          <a:p>
            <a:r>
              <a:rPr altLang="zh-CN" lang="en-US"/>
              <a:t>Click to edit Master title style</a:t>
            </a:r>
            <a:endParaRPr altLang="en-US" lang="zh-CN"/>
          </a:p>
        </p:txBody>
      </p:sp>
      <p:sp>
        <p:nvSpPr>
          <p:cNvPr id="1050881" name="Date Placeholder 2"/>
          <p:cNvSpPr>
            <a:spLocks noGrp="1"/>
          </p:cNvSpPr>
          <p:nvPr>
            <p:ph type="dt" sz="half" idx="10"/>
          </p:nvPr>
        </p:nvSpPr>
        <p:spPr/>
        <p:txBody>
          <a:bodyPr/>
          <a:p>
            <a:fld id="{EFA2DC8B-60D5-4782-AEF3-1E61C89539A8}" type="datetime1">
              <a:rPr altLang="en-US" lang="zh-CN" smtClean="0"/>
              <a:t>2019/9/17</a:t>
            </a:fld>
            <a:endParaRPr altLang="en-US" lang="zh-CN"/>
          </a:p>
        </p:txBody>
      </p:sp>
      <p:sp>
        <p:nvSpPr>
          <p:cNvPr id="1050882" name="Footer Placeholder 3"/>
          <p:cNvSpPr>
            <a:spLocks noGrp="1"/>
          </p:cNvSpPr>
          <p:nvPr>
            <p:ph type="ftr" sz="quarter" idx="11"/>
          </p:nvPr>
        </p:nvSpPr>
        <p:spPr/>
        <p:txBody>
          <a:bodyPr/>
          <a:p>
            <a:endParaRPr altLang="en-US" lang="zh-CN"/>
          </a:p>
        </p:txBody>
      </p:sp>
      <p:sp>
        <p:nvSpPr>
          <p:cNvPr id="1050883" name="Slide Number Placeholder 4"/>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3" name=""/>
        <p:cNvGrpSpPr/>
        <p:nvPr/>
      </p:nvGrpSpPr>
      <p:grpSpPr>
        <a:xfrm>
          <a:off x="0" y="0"/>
          <a:ext cx="0" cy="0"/>
          <a:chOff x="0" y="0"/>
          <a:chExt cx="0" cy="0"/>
        </a:xfrm>
      </p:grpSpPr>
      <p:sp>
        <p:nvSpPr>
          <p:cNvPr id="1048791" name="Date Placeholder 1"/>
          <p:cNvSpPr>
            <a:spLocks noGrp="1"/>
          </p:cNvSpPr>
          <p:nvPr>
            <p:ph type="dt" sz="half" idx="10"/>
          </p:nvPr>
        </p:nvSpPr>
        <p:spPr/>
        <p:txBody>
          <a:bodyPr/>
          <a:p>
            <a:fld id="{D97D62AF-BD39-4E64-AFAB-61AB0871CC1F}" type="datetime1">
              <a:rPr altLang="en-US" lang="zh-CN" smtClean="0"/>
              <a:t>2019/9/17</a:t>
            </a:fld>
            <a:endParaRPr altLang="en-US" lang="zh-CN"/>
          </a:p>
        </p:txBody>
      </p:sp>
      <p:sp>
        <p:nvSpPr>
          <p:cNvPr id="1048792" name="Footer Placeholder 2"/>
          <p:cNvSpPr>
            <a:spLocks noGrp="1"/>
          </p:cNvSpPr>
          <p:nvPr>
            <p:ph type="ftr" sz="quarter" idx="11"/>
          </p:nvPr>
        </p:nvSpPr>
        <p:spPr/>
        <p:txBody>
          <a:bodyPr/>
          <a:p>
            <a:endParaRPr altLang="en-US" lang="zh-CN"/>
          </a:p>
        </p:txBody>
      </p:sp>
      <p:sp>
        <p:nvSpPr>
          <p:cNvPr id="1048793" name="Slide Number Placeholder 3"/>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4" name=""/>
        <p:cNvGrpSpPr/>
        <p:nvPr/>
      </p:nvGrpSpPr>
      <p:grpSpPr>
        <a:xfrm>
          <a:off x="0" y="0"/>
          <a:ext cx="0" cy="0"/>
          <a:chOff x="0" y="0"/>
          <a:chExt cx="0" cy="0"/>
        </a:xfrm>
      </p:grpSpPr>
      <p:sp>
        <p:nvSpPr>
          <p:cNvPr id="1050924" name="Title 1"/>
          <p:cNvSpPr>
            <a:spLocks noGrp="1"/>
          </p:cNvSpPr>
          <p:nvPr>
            <p:ph type="title"/>
          </p:nvPr>
        </p:nvSpPr>
        <p:spPr>
          <a:xfrm>
            <a:off x="457200" y="273050"/>
            <a:ext cx="3008313" cy="1162050"/>
          </a:xfrm>
        </p:spPr>
        <p:txBody>
          <a:bodyPr anchor="b"/>
          <a:lstStyle>
            <a:lvl1pPr algn="l">
              <a:defRPr b="1" sz="2000"/>
            </a:lvl1pPr>
          </a:lstStyle>
          <a:p>
            <a:r>
              <a:rPr altLang="zh-CN" lang="en-US"/>
              <a:t>Click to edit Master title style</a:t>
            </a:r>
            <a:endParaRPr altLang="en-US" lang="zh-CN"/>
          </a:p>
        </p:txBody>
      </p:sp>
      <p:sp>
        <p:nvSpPr>
          <p:cNvPr id="105092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092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zh-CN" lang="en-US"/>
              <a:t>Click to edit Master text styles</a:t>
            </a:r>
          </a:p>
        </p:txBody>
      </p:sp>
      <p:sp>
        <p:nvSpPr>
          <p:cNvPr id="1050927" name="Date Placeholder 4"/>
          <p:cNvSpPr>
            <a:spLocks noGrp="1"/>
          </p:cNvSpPr>
          <p:nvPr>
            <p:ph type="dt" sz="half" idx="10"/>
          </p:nvPr>
        </p:nvSpPr>
        <p:spPr/>
        <p:txBody>
          <a:bodyPr/>
          <a:p>
            <a:fld id="{60A4F60A-11C4-4B9F-A7BB-654A4BE85B0C}" type="datetime1">
              <a:rPr altLang="en-US" lang="zh-CN" smtClean="0"/>
              <a:t>2019/9/17</a:t>
            </a:fld>
            <a:endParaRPr altLang="en-US" lang="zh-CN"/>
          </a:p>
        </p:txBody>
      </p:sp>
      <p:sp>
        <p:nvSpPr>
          <p:cNvPr id="1050928" name="Footer Placeholder 5"/>
          <p:cNvSpPr>
            <a:spLocks noGrp="1"/>
          </p:cNvSpPr>
          <p:nvPr>
            <p:ph type="ftr" sz="quarter" idx="11"/>
          </p:nvPr>
        </p:nvSpPr>
        <p:spPr/>
        <p:txBody>
          <a:bodyPr/>
          <a:p>
            <a:endParaRPr altLang="en-US" lang="zh-CN"/>
          </a:p>
        </p:txBody>
      </p:sp>
      <p:sp>
        <p:nvSpPr>
          <p:cNvPr id="1050929" name="Slide Number Placeholder 6"/>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7" name=""/>
        <p:cNvGrpSpPr/>
        <p:nvPr/>
      </p:nvGrpSpPr>
      <p:grpSpPr>
        <a:xfrm>
          <a:off x="0" y="0"/>
          <a:ext cx="0" cy="0"/>
          <a:chOff x="0" y="0"/>
          <a:chExt cx="0" cy="0"/>
        </a:xfrm>
      </p:grpSpPr>
      <p:sp>
        <p:nvSpPr>
          <p:cNvPr id="1050889" name="Title 1"/>
          <p:cNvSpPr>
            <a:spLocks noGrp="1"/>
          </p:cNvSpPr>
          <p:nvPr>
            <p:ph type="title"/>
          </p:nvPr>
        </p:nvSpPr>
        <p:spPr>
          <a:xfrm>
            <a:off x="1792288" y="4800600"/>
            <a:ext cx="5486400" cy="566738"/>
          </a:xfrm>
        </p:spPr>
        <p:txBody>
          <a:bodyPr anchor="b"/>
          <a:lstStyle>
            <a:lvl1pPr algn="l">
              <a:defRPr b="1" sz="2000"/>
            </a:lvl1pPr>
          </a:lstStyle>
          <a:p>
            <a:r>
              <a:rPr altLang="zh-CN" lang="en-US"/>
              <a:t>Click to edit Master title style</a:t>
            </a:r>
            <a:endParaRPr altLang="en-US" lang="zh-CN"/>
          </a:p>
        </p:txBody>
      </p:sp>
      <p:sp>
        <p:nvSpPr>
          <p:cNvPr id="1050890"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5089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zh-CN" lang="en-US"/>
              <a:t>Click to edit Master text styles</a:t>
            </a:r>
          </a:p>
        </p:txBody>
      </p:sp>
      <p:sp>
        <p:nvSpPr>
          <p:cNvPr id="1050892" name="Date Placeholder 4"/>
          <p:cNvSpPr>
            <a:spLocks noGrp="1"/>
          </p:cNvSpPr>
          <p:nvPr>
            <p:ph type="dt" sz="half" idx="10"/>
          </p:nvPr>
        </p:nvSpPr>
        <p:spPr/>
        <p:txBody>
          <a:bodyPr/>
          <a:p>
            <a:fld id="{B0D5AF67-9AC3-4B55-9687-5CD16AC1DC0A}" type="datetime1">
              <a:rPr altLang="en-US" lang="zh-CN" smtClean="0"/>
              <a:t>2019/9/17</a:t>
            </a:fld>
            <a:endParaRPr altLang="en-US" lang="zh-CN"/>
          </a:p>
        </p:txBody>
      </p:sp>
      <p:sp>
        <p:nvSpPr>
          <p:cNvPr id="1050893" name="Footer Placeholder 5"/>
          <p:cNvSpPr>
            <a:spLocks noGrp="1"/>
          </p:cNvSpPr>
          <p:nvPr>
            <p:ph type="ftr" sz="quarter" idx="11"/>
          </p:nvPr>
        </p:nvSpPr>
        <p:spPr/>
        <p:txBody>
          <a:bodyPr/>
          <a:p>
            <a:endParaRPr altLang="en-US" lang="zh-CN"/>
          </a:p>
        </p:txBody>
      </p:sp>
      <p:sp>
        <p:nvSpPr>
          <p:cNvPr id="1050894" name="Slide Number Placeholder 6"/>
          <p:cNvSpPr>
            <a:spLocks noGrp="1"/>
          </p:cNvSpPr>
          <p:nvPr>
            <p:ph type="sldNum" sz="quarter" idx="12"/>
          </p:nvPr>
        </p:nvSpPr>
        <p:spPr/>
        <p:txBody>
          <a:bodyPr/>
          <a:p>
            <a:fld id="{BCAF069A-F3EE-4090-8152-0495BB583462}"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0"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altLang="zh-CN" lang="en-US"/>
              <a:t>Click to edit Master title style</a:t>
            </a:r>
            <a:endParaRPr altLang="en-US" lang="zh-CN"/>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6B5F6965-7407-4015-A154-E57DB3CC044F}" type="datetime1">
              <a:rPr altLang="en-US" lang="zh-CN" smtClean="0"/>
              <a:t>2019/9/17</a:t>
            </a:fld>
            <a:endParaRPr altLang="en-US" lang="zh-CN"/>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CAF069A-F3EE-4090-8152-0495BB583462}"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1"/>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13.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3.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3.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3.xml"/><Relationship Id="rId8"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slideLayout" Target="../slideLayouts/slideLayout13.xml"/><Relationship Id="rId8"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54.wmf"/><Relationship Id="rId3" Type="http://schemas.openxmlformats.org/officeDocument/2006/relationships/oleObject" Target="../embeddings/oleObject1.bin"/><Relationship Id="rId4" Type="http://schemas.openxmlformats.org/officeDocument/2006/relationships/image" Target="../media/image55.wmf"/><Relationship Id="rId5" Type="http://schemas.openxmlformats.org/officeDocument/2006/relationships/oleObject" Target="../embeddings/oleObject2.bin"/><Relationship Id="rId6" Type="http://schemas.openxmlformats.org/officeDocument/2006/relationships/image" Target="../media/image56.wmf"/><Relationship Id="rId7" Type="http://schemas.openxmlformats.org/officeDocument/2006/relationships/oleObject" Target="../embeddings/oleObject3.bin"/><Relationship Id="rId8" Type="http://schemas.openxmlformats.org/officeDocument/2006/relationships/image" Target="../media/image57.wmf"/><Relationship Id="rId9" Type="http://schemas.openxmlformats.org/officeDocument/2006/relationships/oleObject" Target="../embeddings/oleObject4.bin"/><Relationship Id="rId10" Type="http://schemas.openxmlformats.org/officeDocument/2006/relationships/image" Target="../media/image58.wmf"/><Relationship Id="rId11" Type="http://schemas.openxmlformats.org/officeDocument/2006/relationships/image" Target="../media/image59.png"/><Relationship Id="rId12" Type="http://schemas.openxmlformats.org/officeDocument/2006/relationships/slideLayout" Target="../slideLayouts/slideLayout13.xml"/><Relationship Id="rId13" Type="http://schemas.openxmlformats.org/officeDocument/2006/relationships/notesSlide" Target="../notesSlides/notesSlide23.xml"/><Relationship Id="rId14"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3.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3.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72.png"/><Relationship Id="rId8" Type="http://schemas.openxmlformats.org/officeDocument/2006/relationships/image" Target="../media/image73.png"/><Relationship Id="rId9" Type="http://schemas.openxmlformats.org/officeDocument/2006/relationships/image" Target="../media/image74.png"/><Relationship Id="rId10" Type="http://schemas.openxmlformats.org/officeDocument/2006/relationships/image" Target="../media/image75.png"/><Relationship Id="rId11" Type="http://schemas.openxmlformats.org/officeDocument/2006/relationships/slideLayout" Target="../slideLayouts/slideLayout13.xml"/><Relationship Id="rId1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7" Type="http://schemas.openxmlformats.org/officeDocument/2006/relationships/image" Target="../media/image81.png"/><Relationship Id="rId8" Type="http://schemas.openxmlformats.org/officeDocument/2006/relationships/image" Target="../media/image82.png"/><Relationship Id="rId9" Type="http://schemas.openxmlformats.org/officeDocument/2006/relationships/image" Target="../media/image83.png"/><Relationship Id="rId10" Type="http://schemas.openxmlformats.org/officeDocument/2006/relationships/slideLayout" Target="../slideLayouts/slideLayout13.xml"/><Relationship Id="rId11"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slideLayout" Target="../slideLayouts/slideLayout13.xml"/><Relationship Id="rId5"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87.png"/><Relationship Id="rId3" Type="http://schemas.openxmlformats.org/officeDocument/2006/relationships/slideLayout" Target="../slideLayouts/slideLayout13.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3.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6" Type="http://schemas.openxmlformats.org/officeDocument/2006/relationships/image" Target="../media/image93.png"/><Relationship Id="rId7" Type="http://schemas.openxmlformats.org/officeDocument/2006/relationships/image" Target="../media/image94.png"/><Relationship Id="rId8" Type="http://schemas.openxmlformats.org/officeDocument/2006/relationships/image" Target="../media/image95.png"/><Relationship Id="rId9" Type="http://schemas.openxmlformats.org/officeDocument/2006/relationships/slideLayout" Target="../slideLayouts/slideLayout13.xml"/><Relationship Id="rId10"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image" Target="../media/image98.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customXml" Target="../ink/ink1.xml"/><Relationship Id="rId7" Type="http://schemas.openxmlformats.org/officeDocument/2006/relationships/customXml" Target="../ink/ink2.xml"/><Relationship Id="rId8" Type="http://schemas.openxmlformats.org/officeDocument/2006/relationships/customXml" Target="../ink/ink3.xml"/><Relationship Id="rId9" Type="http://schemas.openxmlformats.org/officeDocument/2006/relationships/customXml" Target="../ink/ink4.xml"/><Relationship Id="rId10" Type="http://schemas.openxmlformats.org/officeDocument/2006/relationships/customXml" Target="../ink/ink5.xml"/><Relationship Id="rId11" Type="http://schemas.openxmlformats.org/officeDocument/2006/relationships/customXml" Target="../ink/ink6.xml"/><Relationship Id="rId12" Type="http://schemas.openxmlformats.org/officeDocument/2006/relationships/slideLayout" Target="../slideLayouts/slideLayout13.xml"/><Relationship Id="rId1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customXml" Target="../ink/ink7.x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101.wmf"/><Relationship Id="rId3" Type="http://schemas.openxmlformats.org/officeDocument/2006/relationships/customXml" Target="../ink/ink8.xml"/><Relationship Id="rId4" Type="http://schemas.openxmlformats.org/officeDocument/2006/relationships/customXml" Target="../ink/ink9.xml"/><Relationship Id="rId5" Type="http://schemas.openxmlformats.org/officeDocument/2006/relationships/customXml" Target="../ink/ink10.xml"/><Relationship Id="rId6" Type="http://schemas.openxmlformats.org/officeDocument/2006/relationships/customXml" Target="../ink/ink11.xml"/><Relationship Id="rId7" Type="http://schemas.openxmlformats.org/officeDocument/2006/relationships/customXml" Target="../ink/ink12.xml"/><Relationship Id="rId8" Type="http://schemas.openxmlformats.org/officeDocument/2006/relationships/customXml" Target="../ink/ink13.xml"/><Relationship Id="rId9" Type="http://schemas.openxmlformats.org/officeDocument/2006/relationships/customXml" Target="../ink/ink14.xml"/><Relationship Id="rId10" Type="http://schemas.openxmlformats.org/officeDocument/2006/relationships/customXml" Target="../ink/ink15.xml"/><Relationship Id="rId11" Type="http://schemas.openxmlformats.org/officeDocument/2006/relationships/customXml" Target="../ink/ink16.xml"/><Relationship Id="rId12" Type="http://schemas.openxmlformats.org/officeDocument/2006/relationships/customXml" Target="../ink/ink17.xml"/><Relationship Id="rId13" Type="http://schemas.openxmlformats.org/officeDocument/2006/relationships/customXml" Target="../ink/ink18.xml"/><Relationship Id="rId14" Type="http://schemas.openxmlformats.org/officeDocument/2006/relationships/customXml" Target="../ink/ink19.xml"/><Relationship Id="rId15" Type="http://schemas.openxmlformats.org/officeDocument/2006/relationships/customXml" Target="../ink/ink20.xml"/><Relationship Id="rId16" Type="http://schemas.openxmlformats.org/officeDocument/2006/relationships/customXml" Target="../ink/ink21.xml"/><Relationship Id="rId17" Type="http://schemas.openxmlformats.org/officeDocument/2006/relationships/customXml" Target="../ink/ink22.xml"/><Relationship Id="rId18" Type="http://schemas.openxmlformats.org/officeDocument/2006/relationships/customXml" Target="../ink/ink23.xml"/><Relationship Id="rId19" Type="http://schemas.openxmlformats.org/officeDocument/2006/relationships/customXml" Target="../ink/ink24.xml"/><Relationship Id="rId20" Type="http://schemas.openxmlformats.org/officeDocument/2006/relationships/customXml" Target="../ink/ink25.xml"/><Relationship Id="rId21" Type="http://schemas.openxmlformats.org/officeDocument/2006/relationships/customXml" Target="../ink/ink26.xml"/><Relationship Id="rId22" Type="http://schemas.openxmlformats.org/officeDocument/2006/relationships/customXml" Target="../ink/ink27.xml"/><Relationship Id="rId23" Type="http://schemas.openxmlformats.org/officeDocument/2006/relationships/customXml" Target="../ink/ink28.xml"/><Relationship Id="rId24" Type="http://schemas.openxmlformats.org/officeDocument/2006/relationships/customXml" Target="../ink/ink29.xml"/><Relationship Id="rId25" Type="http://schemas.openxmlformats.org/officeDocument/2006/relationships/customXml" Target="../ink/ink30.xml"/><Relationship Id="rId26" Type="http://schemas.openxmlformats.org/officeDocument/2006/relationships/customXml" Target="../ink/ink31.xml"/><Relationship Id="rId27" Type="http://schemas.openxmlformats.org/officeDocument/2006/relationships/customXml" Target="../ink/ink32.xml"/><Relationship Id="rId28" Type="http://schemas.openxmlformats.org/officeDocument/2006/relationships/customXml" Target="../ink/ink33.xml"/><Relationship Id="rId29" Type="http://schemas.openxmlformats.org/officeDocument/2006/relationships/customXml" Target="../ink/ink34.xml"/><Relationship Id="rId30" Type="http://schemas.openxmlformats.org/officeDocument/2006/relationships/customXml" Target="../ink/ink35.xml"/><Relationship Id="rId31" Type="http://schemas.openxmlformats.org/officeDocument/2006/relationships/customXml" Target="../ink/ink36.xml"/><Relationship Id="rId32" Type="http://schemas.openxmlformats.org/officeDocument/2006/relationships/customXml" Target="../ink/ink37.xml"/><Relationship Id="rId33" Type="http://schemas.openxmlformats.org/officeDocument/2006/relationships/customXml" Target="../ink/ink38.xml"/><Relationship Id="rId34" Type="http://schemas.openxmlformats.org/officeDocument/2006/relationships/customXml" Target="../ink/ink39.xml"/><Relationship Id="rId35" Type="http://schemas.openxmlformats.org/officeDocument/2006/relationships/customXml" Target="../ink/ink40.xml"/><Relationship Id="rId36" Type="http://schemas.openxmlformats.org/officeDocument/2006/relationships/customXml" Target="../ink/ink41.xml"/><Relationship Id="rId37" Type="http://schemas.openxmlformats.org/officeDocument/2006/relationships/customXml" Target="../ink/ink42.xml"/><Relationship Id="rId38" Type="http://schemas.openxmlformats.org/officeDocument/2006/relationships/customXml" Target="../ink/ink43.xml"/><Relationship Id="rId39" Type="http://schemas.openxmlformats.org/officeDocument/2006/relationships/customXml" Target="../ink/ink44.xml"/><Relationship Id="rId40" Type="http://schemas.openxmlformats.org/officeDocument/2006/relationships/customXml" Target="../ink/ink45.xml"/><Relationship Id="rId41" Type="http://schemas.openxmlformats.org/officeDocument/2006/relationships/customXml" Target="../ink/ink46.xml"/><Relationship Id="rId42" Type="http://schemas.openxmlformats.org/officeDocument/2006/relationships/customXml" Target="../ink/ink47.xml"/><Relationship Id="rId43" Type="http://schemas.openxmlformats.org/officeDocument/2006/relationships/customXml" Target="../ink/ink48.xml"/><Relationship Id="rId44" Type="http://schemas.openxmlformats.org/officeDocument/2006/relationships/customXml" Target="../ink/ink49.xml"/><Relationship Id="rId45" Type="http://schemas.openxmlformats.org/officeDocument/2006/relationships/customXml" Target="../ink/ink50.xml"/><Relationship Id="rId46" Type="http://schemas.openxmlformats.org/officeDocument/2006/relationships/customXml" Target="../ink/ink51.xml"/><Relationship Id="rId47" Type="http://schemas.openxmlformats.org/officeDocument/2006/relationships/customXml" Target="../ink/ink52.xml"/><Relationship Id="rId48" Type="http://schemas.openxmlformats.org/officeDocument/2006/relationships/customXml" Target="../ink/ink53.xml"/><Relationship Id="rId49" Type="http://schemas.openxmlformats.org/officeDocument/2006/relationships/customXml" Target="../ink/ink54.xml"/><Relationship Id="rId50" Type="http://schemas.openxmlformats.org/officeDocument/2006/relationships/customXml" Target="../ink/ink55.xml"/><Relationship Id="rId51" Type="http://schemas.openxmlformats.org/officeDocument/2006/relationships/customXml" Target="../ink/ink56.xml"/><Relationship Id="rId52" Type="http://schemas.openxmlformats.org/officeDocument/2006/relationships/customXml" Target="../ink/ink57.xml"/><Relationship Id="rId53" Type="http://schemas.openxmlformats.org/officeDocument/2006/relationships/customXml" Target="../ink/ink58.xml"/><Relationship Id="rId54" Type="http://schemas.openxmlformats.org/officeDocument/2006/relationships/customXml" Target="../ink/ink59.xml"/><Relationship Id="rId55" Type="http://schemas.openxmlformats.org/officeDocument/2006/relationships/customXml" Target="../ink/ink60.xml"/><Relationship Id="rId56" Type="http://schemas.openxmlformats.org/officeDocument/2006/relationships/slideLayout" Target="../slideLayouts/slideLayout13.xml"/><Relationship Id="rId57" Type="http://schemas.openxmlformats.org/officeDocument/2006/relationships/vmlDrawing" Target="../drawings/vmlDrawing2.vml"/></Relationships>
</file>

<file path=ppt/slides/_rels/slide51.xml.rels><?xml version="1.0" encoding="UTF-8" standalone="yes"?>
<Relationships xmlns="http://schemas.openxmlformats.org/package/2006/relationships"><Relationship Id="rId1" Type="http://schemas.openxmlformats.org/officeDocument/2006/relationships/oleObject" Target="../embeddings/oleObject6.bin"/><Relationship Id="rId2" Type="http://schemas.openxmlformats.org/officeDocument/2006/relationships/image" Target="../media/image101.wmf"/><Relationship Id="rId3" Type="http://schemas.openxmlformats.org/officeDocument/2006/relationships/slideLayout" Target="../slideLayouts/slideLayout13.xml"/><Relationship Id="rId4" Type="http://schemas.openxmlformats.org/officeDocument/2006/relationships/vmlDrawing" Target="../drawings/vmlDrawing3.vml"/></Relationships>
</file>

<file path=ppt/slides/_rels/slide52.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102.emf"/><Relationship Id="rId3" Type="http://schemas.openxmlformats.org/officeDocument/2006/relationships/oleObject" Target="../embeddings/oleObject8.bin"/><Relationship Id="rId4" Type="http://schemas.openxmlformats.org/officeDocument/2006/relationships/image" Target="../media/image101.wmf"/><Relationship Id="rId5" Type="http://schemas.openxmlformats.org/officeDocument/2006/relationships/slideLayout" Target="../slideLayouts/slideLayout13.xml"/><Relationship Id="rId6" Type="http://schemas.openxmlformats.org/officeDocument/2006/relationships/vmlDrawing" Target="../drawings/vmlDrawing4.vml"/></Relationships>
</file>

<file path=ppt/slides/_rels/slide53.xml.rels><?xml version="1.0" encoding="UTF-8" standalone="yes"?>
<Relationships xmlns="http://schemas.openxmlformats.org/package/2006/relationships"><Relationship Id="rId1" Type="http://schemas.openxmlformats.org/officeDocument/2006/relationships/oleObject" Target="../embeddings/oleObject9.bin"/><Relationship Id="rId2" Type="http://schemas.openxmlformats.org/officeDocument/2006/relationships/image" Target="../media/image103.emf"/><Relationship Id="rId3" Type="http://schemas.openxmlformats.org/officeDocument/2006/relationships/customXml" Target="../ink/ink61.xml"/><Relationship Id="rId4" Type="http://schemas.openxmlformats.org/officeDocument/2006/relationships/customXml" Target="../ink/ink62.xml"/><Relationship Id="rId5" Type="http://schemas.openxmlformats.org/officeDocument/2006/relationships/customXml" Target="../ink/ink63.xml"/><Relationship Id="rId6" Type="http://schemas.openxmlformats.org/officeDocument/2006/relationships/customXml" Target="../ink/ink64.xml"/><Relationship Id="rId7" Type="http://schemas.openxmlformats.org/officeDocument/2006/relationships/customXml" Target="../ink/ink65.xml"/><Relationship Id="rId8" Type="http://schemas.openxmlformats.org/officeDocument/2006/relationships/customXml" Target="../ink/ink66.xml"/><Relationship Id="rId9" Type="http://schemas.openxmlformats.org/officeDocument/2006/relationships/customXml" Target="../ink/ink67.xml"/><Relationship Id="rId10" Type="http://schemas.openxmlformats.org/officeDocument/2006/relationships/customXml" Target="../ink/ink68.xml"/><Relationship Id="rId11" Type="http://schemas.openxmlformats.org/officeDocument/2006/relationships/customXml" Target="../ink/ink69.xml"/><Relationship Id="rId12" Type="http://schemas.openxmlformats.org/officeDocument/2006/relationships/customXml" Target="../ink/ink70.xml"/><Relationship Id="rId13" Type="http://schemas.openxmlformats.org/officeDocument/2006/relationships/customXml" Target="../ink/ink71.xml"/><Relationship Id="rId14" Type="http://schemas.openxmlformats.org/officeDocument/2006/relationships/customXml" Target="../ink/ink72.xml"/><Relationship Id="rId15" Type="http://schemas.openxmlformats.org/officeDocument/2006/relationships/customXml" Target="../ink/ink73.xml"/><Relationship Id="rId16" Type="http://schemas.openxmlformats.org/officeDocument/2006/relationships/customXml" Target="../ink/ink74.xml"/><Relationship Id="rId17" Type="http://schemas.openxmlformats.org/officeDocument/2006/relationships/customXml" Target="../ink/ink75.xml"/><Relationship Id="rId18" Type="http://schemas.openxmlformats.org/officeDocument/2006/relationships/customXml" Target="../ink/ink76.xml"/><Relationship Id="rId19" Type="http://schemas.openxmlformats.org/officeDocument/2006/relationships/customXml" Target="../ink/ink77.xml"/><Relationship Id="rId20" Type="http://schemas.openxmlformats.org/officeDocument/2006/relationships/customXml" Target="../ink/ink78.xml"/><Relationship Id="rId21" Type="http://schemas.openxmlformats.org/officeDocument/2006/relationships/customXml" Target="../ink/ink79.xml"/><Relationship Id="rId22" Type="http://schemas.openxmlformats.org/officeDocument/2006/relationships/customXml" Target="../ink/ink80.xml"/><Relationship Id="rId23" Type="http://schemas.openxmlformats.org/officeDocument/2006/relationships/customXml" Target="../ink/ink81.xml"/><Relationship Id="rId24" Type="http://schemas.openxmlformats.org/officeDocument/2006/relationships/customXml" Target="../ink/ink82.xml"/><Relationship Id="rId25" Type="http://schemas.openxmlformats.org/officeDocument/2006/relationships/customXml" Target="../ink/ink83.xml"/><Relationship Id="rId26" Type="http://schemas.openxmlformats.org/officeDocument/2006/relationships/customXml" Target="../ink/ink84.xml"/><Relationship Id="rId27" Type="http://schemas.openxmlformats.org/officeDocument/2006/relationships/customXml" Target="../ink/ink85.xml"/><Relationship Id="rId28" Type="http://schemas.openxmlformats.org/officeDocument/2006/relationships/customXml" Target="../ink/ink86.xml"/><Relationship Id="rId29" Type="http://schemas.openxmlformats.org/officeDocument/2006/relationships/customXml" Target="../ink/ink87.xml"/><Relationship Id="rId30" Type="http://schemas.openxmlformats.org/officeDocument/2006/relationships/customXml" Target="../ink/ink88.xml"/><Relationship Id="rId31" Type="http://schemas.openxmlformats.org/officeDocument/2006/relationships/customXml" Target="../ink/ink89.xml"/><Relationship Id="rId32" Type="http://schemas.openxmlformats.org/officeDocument/2006/relationships/customXml" Target="../ink/ink90.xml"/><Relationship Id="rId33" Type="http://schemas.openxmlformats.org/officeDocument/2006/relationships/customXml" Target="../ink/ink91.xml"/><Relationship Id="rId34" Type="http://schemas.openxmlformats.org/officeDocument/2006/relationships/customXml" Target="../ink/ink92.xml"/><Relationship Id="rId35" Type="http://schemas.openxmlformats.org/officeDocument/2006/relationships/customXml" Target="../ink/ink93.xml"/><Relationship Id="rId36" Type="http://schemas.openxmlformats.org/officeDocument/2006/relationships/customXml" Target="../ink/ink94.xml"/><Relationship Id="rId37" Type="http://schemas.openxmlformats.org/officeDocument/2006/relationships/customXml" Target="../ink/ink95.xml"/><Relationship Id="rId38" Type="http://schemas.openxmlformats.org/officeDocument/2006/relationships/slideLayout" Target="../slideLayouts/slideLayout13.xml"/><Relationship Id="rId39" Type="http://schemas.openxmlformats.org/officeDocument/2006/relationships/vmlDrawing" Target="../drawings/vmlDrawing5.vml"/></Relationships>
</file>

<file path=ppt/slides/_rels/slide54.xml.rels><?xml version="1.0" encoding="UTF-8" standalone="yes"?>
<Relationships xmlns="http://schemas.openxmlformats.org/package/2006/relationships"><Relationship Id="rId1" Type="http://schemas.openxmlformats.org/officeDocument/2006/relationships/oleObject" Target="../embeddings/oleObject10.bin"/><Relationship Id="rId2" Type="http://schemas.openxmlformats.org/officeDocument/2006/relationships/image" Target="../media/image104.emf"/><Relationship Id="rId3" Type="http://schemas.openxmlformats.org/officeDocument/2006/relationships/slideLayout" Target="../slideLayouts/slideLayout13.xml"/><Relationship Id="rId4" Type="http://schemas.openxmlformats.org/officeDocument/2006/relationships/vmlDrawing" Target="../drawings/vmlDrawing6.vml"/></Relationships>
</file>

<file path=ppt/slides/_rels/slide55.xml.rels><?xml version="1.0" encoding="UTF-8" standalone="yes"?>
<Relationships xmlns="http://schemas.openxmlformats.org/package/2006/relationships"><Relationship Id="rId1" Type="http://schemas.openxmlformats.org/officeDocument/2006/relationships/oleObject" Target="../embeddings/oleObject11.bin"/><Relationship Id="rId2" Type="http://schemas.openxmlformats.org/officeDocument/2006/relationships/image" Target="../media/image105.emf"/><Relationship Id="rId3" Type="http://schemas.openxmlformats.org/officeDocument/2006/relationships/slideLayout" Target="../slideLayouts/slideLayout13.xml"/><Relationship Id="rId4" Type="http://schemas.openxmlformats.org/officeDocument/2006/relationships/vmlDrawing" Target="../drawings/vmlDrawing7.vml"/></Relationships>
</file>

<file path=ppt/slides/_rels/slide56.xml.rels><?xml version="1.0" encoding="UTF-8" standalone="yes"?>
<Relationships xmlns="http://schemas.openxmlformats.org/package/2006/relationships"><Relationship Id="rId1" Type="http://schemas.openxmlformats.org/officeDocument/2006/relationships/oleObject" Target="../embeddings/oleObject12.bin"/><Relationship Id="rId2" Type="http://schemas.openxmlformats.org/officeDocument/2006/relationships/image" Target="../media/image106.wmf"/><Relationship Id="rId3" Type="http://schemas.openxmlformats.org/officeDocument/2006/relationships/oleObject" Target="../embeddings/oleObject13.bin"/><Relationship Id="rId4" Type="http://schemas.openxmlformats.org/officeDocument/2006/relationships/image" Target="../media/image107.wmf"/><Relationship Id="rId5" Type="http://schemas.openxmlformats.org/officeDocument/2006/relationships/oleObject" Target="../embeddings/oleObject14.bin"/><Relationship Id="rId6" Type="http://schemas.openxmlformats.org/officeDocument/2006/relationships/image" Target="../media/image108.wmf"/><Relationship Id="rId7" Type="http://schemas.openxmlformats.org/officeDocument/2006/relationships/oleObject" Target="../embeddings/oleObject15.bin"/><Relationship Id="rId8" Type="http://schemas.openxmlformats.org/officeDocument/2006/relationships/image" Target="../media/image109.wmf"/><Relationship Id="rId9" Type="http://schemas.openxmlformats.org/officeDocument/2006/relationships/customXml" Target="../ink/ink96.xml"/><Relationship Id="rId10" Type="http://schemas.openxmlformats.org/officeDocument/2006/relationships/customXml" Target="../ink/ink97.xml"/><Relationship Id="rId11" Type="http://schemas.openxmlformats.org/officeDocument/2006/relationships/customXml" Target="../ink/ink98.xml"/><Relationship Id="rId12" Type="http://schemas.openxmlformats.org/officeDocument/2006/relationships/customXml" Target="../ink/ink99.xml"/><Relationship Id="rId13" Type="http://schemas.openxmlformats.org/officeDocument/2006/relationships/customXml" Target="../ink/ink100.xml"/><Relationship Id="rId14" Type="http://schemas.openxmlformats.org/officeDocument/2006/relationships/customXml" Target="../ink/ink101.xml"/><Relationship Id="rId15" Type="http://schemas.openxmlformats.org/officeDocument/2006/relationships/customXml" Target="../ink/ink102.xml"/><Relationship Id="rId16" Type="http://schemas.openxmlformats.org/officeDocument/2006/relationships/customXml" Target="../ink/ink103.xml"/><Relationship Id="rId17" Type="http://schemas.openxmlformats.org/officeDocument/2006/relationships/customXml" Target="../ink/ink104.xml"/><Relationship Id="rId18" Type="http://schemas.openxmlformats.org/officeDocument/2006/relationships/customXml" Target="../ink/ink105.xml"/><Relationship Id="rId19" Type="http://schemas.openxmlformats.org/officeDocument/2006/relationships/customXml" Target="../ink/ink106.xml"/><Relationship Id="rId20" Type="http://schemas.openxmlformats.org/officeDocument/2006/relationships/customXml" Target="../ink/ink107.xml"/><Relationship Id="rId21" Type="http://schemas.openxmlformats.org/officeDocument/2006/relationships/customXml" Target="../ink/ink108.xml"/><Relationship Id="rId22" Type="http://schemas.openxmlformats.org/officeDocument/2006/relationships/customXml" Target="../ink/ink109.xml"/><Relationship Id="rId23" Type="http://schemas.openxmlformats.org/officeDocument/2006/relationships/customXml" Target="../ink/ink110.xml"/><Relationship Id="rId24" Type="http://schemas.openxmlformats.org/officeDocument/2006/relationships/customXml" Target="../ink/ink111.xml"/><Relationship Id="rId25" Type="http://schemas.openxmlformats.org/officeDocument/2006/relationships/slideLayout" Target="../slideLayouts/slideLayout13.xml"/><Relationship Id="rId26" Type="http://schemas.openxmlformats.org/officeDocument/2006/relationships/vmlDrawing" Target="../drawings/vmlDrawing8.vml"/></Relationships>
</file>

<file path=ppt/slides/_rels/slide57.xml.rels><?xml version="1.0" encoding="UTF-8" standalone="yes"?>
<Relationships xmlns="http://schemas.openxmlformats.org/package/2006/relationships"><Relationship Id="rId1" Type="http://schemas.openxmlformats.org/officeDocument/2006/relationships/oleObject" Target="../embeddings/oleObject16.bin"/><Relationship Id="rId2" Type="http://schemas.openxmlformats.org/officeDocument/2006/relationships/image" Target="../media/image110.wmf"/><Relationship Id="rId3" Type="http://schemas.openxmlformats.org/officeDocument/2006/relationships/oleObject" Target="../embeddings/oleObject17.bin"/><Relationship Id="rId4" Type="http://schemas.openxmlformats.org/officeDocument/2006/relationships/image" Target="../media/image111.wmf"/><Relationship Id="rId5" Type="http://schemas.openxmlformats.org/officeDocument/2006/relationships/customXml" Target="../ink/ink112.xml"/><Relationship Id="rId6" Type="http://schemas.openxmlformats.org/officeDocument/2006/relationships/customXml" Target="../ink/ink113.xml"/><Relationship Id="rId7" Type="http://schemas.openxmlformats.org/officeDocument/2006/relationships/customXml" Target="../ink/ink114.xml"/><Relationship Id="rId8" Type="http://schemas.openxmlformats.org/officeDocument/2006/relationships/customXml" Target="../ink/ink115.xml"/><Relationship Id="rId9" Type="http://schemas.openxmlformats.org/officeDocument/2006/relationships/customXml" Target="../ink/ink116.xml"/><Relationship Id="rId10" Type="http://schemas.openxmlformats.org/officeDocument/2006/relationships/customXml" Target="../ink/ink117.xml"/><Relationship Id="rId11" Type="http://schemas.openxmlformats.org/officeDocument/2006/relationships/customXml" Target="../ink/ink118.xml"/><Relationship Id="rId12" Type="http://schemas.openxmlformats.org/officeDocument/2006/relationships/customXml" Target="../ink/ink119.xml"/><Relationship Id="rId13" Type="http://schemas.openxmlformats.org/officeDocument/2006/relationships/customXml" Target="../ink/ink120.xml"/><Relationship Id="rId14" Type="http://schemas.openxmlformats.org/officeDocument/2006/relationships/customXml" Target="../ink/ink121.xml"/><Relationship Id="rId15" Type="http://schemas.openxmlformats.org/officeDocument/2006/relationships/customXml" Target="../ink/ink122.xml"/><Relationship Id="rId16" Type="http://schemas.openxmlformats.org/officeDocument/2006/relationships/customXml" Target="../ink/ink123.xml"/><Relationship Id="rId17" Type="http://schemas.openxmlformats.org/officeDocument/2006/relationships/customXml" Target="../ink/ink124.xml"/><Relationship Id="rId18" Type="http://schemas.openxmlformats.org/officeDocument/2006/relationships/customXml" Target="../ink/ink125.xml"/><Relationship Id="rId19" Type="http://schemas.openxmlformats.org/officeDocument/2006/relationships/customXml" Target="../ink/ink126.xml"/><Relationship Id="rId20" Type="http://schemas.openxmlformats.org/officeDocument/2006/relationships/customXml" Target="../ink/ink127.xml"/><Relationship Id="rId21" Type="http://schemas.openxmlformats.org/officeDocument/2006/relationships/customXml" Target="../ink/ink128.xml"/><Relationship Id="rId22" Type="http://schemas.openxmlformats.org/officeDocument/2006/relationships/customXml" Target="../ink/ink129.xml"/><Relationship Id="rId23" Type="http://schemas.openxmlformats.org/officeDocument/2006/relationships/customXml" Target="../ink/ink130.xml"/><Relationship Id="rId24" Type="http://schemas.openxmlformats.org/officeDocument/2006/relationships/customXml" Target="../ink/ink131.xml"/><Relationship Id="rId25" Type="http://schemas.openxmlformats.org/officeDocument/2006/relationships/customXml" Target="../ink/ink132.xml"/><Relationship Id="rId26" Type="http://schemas.openxmlformats.org/officeDocument/2006/relationships/customXml" Target="../ink/ink133.xml"/><Relationship Id="rId27" Type="http://schemas.openxmlformats.org/officeDocument/2006/relationships/customXml" Target="../ink/ink134.xml"/><Relationship Id="rId28" Type="http://schemas.openxmlformats.org/officeDocument/2006/relationships/customXml" Target="../ink/ink135.xml"/><Relationship Id="rId29" Type="http://schemas.openxmlformats.org/officeDocument/2006/relationships/customXml" Target="../ink/ink136.xml"/><Relationship Id="rId30" Type="http://schemas.openxmlformats.org/officeDocument/2006/relationships/customXml" Target="../ink/ink137.xml"/><Relationship Id="rId31" Type="http://schemas.openxmlformats.org/officeDocument/2006/relationships/customXml" Target="../ink/ink138.xml"/><Relationship Id="rId32" Type="http://schemas.openxmlformats.org/officeDocument/2006/relationships/customXml" Target="../ink/ink139.xml"/><Relationship Id="rId33" Type="http://schemas.openxmlformats.org/officeDocument/2006/relationships/customXml" Target="../ink/ink140.xml"/><Relationship Id="rId34" Type="http://schemas.openxmlformats.org/officeDocument/2006/relationships/customXml" Target="../ink/ink141.xml"/><Relationship Id="rId35" Type="http://schemas.openxmlformats.org/officeDocument/2006/relationships/customXml" Target="../ink/ink142.xml"/><Relationship Id="rId36" Type="http://schemas.openxmlformats.org/officeDocument/2006/relationships/customXml" Target="../ink/ink143.xml"/><Relationship Id="rId37" Type="http://schemas.openxmlformats.org/officeDocument/2006/relationships/customXml" Target="../ink/ink144.xml"/><Relationship Id="rId38" Type="http://schemas.openxmlformats.org/officeDocument/2006/relationships/customXml" Target="../ink/ink145.xml"/><Relationship Id="rId39" Type="http://schemas.openxmlformats.org/officeDocument/2006/relationships/customXml" Target="../ink/ink146.xml"/><Relationship Id="rId40" Type="http://schemas.openxmlformats.org/officeDocument/2006/relationships/customXml" Target="../ink/ink147.xml"/><Relationship Id="rId41" Type="http://schemas.openxmlformats.org/officeDocument/2006/relationships/customXml" Target="../ink/ink148.xml"/><Relationship Id="rId42" Type="http://schemas.openxmlformats.org/officeDocument/2006/relationships/slideLayout" Target="../slideLayouts/slideLayout13.xml"/><Relationship Id="rId43" Type="http://schemas.openxmlformats.org/officeDocument/2006/relationships/vmlDrawing" Target="../drawings/vmlDrawing9.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slideLayout" Target="../slideLayouts/slideLayout13.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3.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94"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795"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96"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7"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8"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99" name="矩形 8"/>
          <p:cNvSpPr/>
          <p:nvPr/>
        </p:nvSpPr>
        <p:spPr>
          <a:xfrm>
            <a:off x="539552" y="2823994"/>
            <a:ext cx="7848872" cy="769441"/>
          </a:xfrm>
          <a:prstGeom prst="rect"/>
        </p:spPr>
        <p:txBody>
          <a:bodyPr wrap="square">
            <a:spAutoFit/>
          </a:bodyPr>
          <a:p>
            <a:pPr algn="ctr"/>
            <a:r>
              <a:rPr altLang="zh-CN" b="1" dirty="0" sz="44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1.2 Diode </a:t>
            </a:r>
            <a:r>
              <a:rPr altLang="en-US" b="1" dirty="0" sz="4400" lang="zh-CN">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二极管</a:t>
            </a:r>
            <a:endParaRPr altLang="zh-CN" b="1" dirty="0" sz="44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800" name="TextBox 10"/>
          <p:cNvSpPr txBox="1"/>
          <p:nvPr/>
        </p:nvSpPr>
        <p:spPr>
          <a:xfrm>
            <a:off x="1622785" y="4911551"/>
            <a:ext cx="4461383" cy="461665"/>
          </a:xfrm>
          <a:prstGeom prst="rect"/>
          <a:noFill/>
        </p:spPr>
        <p:txBody>
          <a:bodyPr rtlCol="0" wrap="square">
            <a:spAutoFit/>
          </a:bodyPr>
          <a:p>
            <a:pPr algn="ctr"/>
            <a:r>
              <a:rPr altLang="zh-CN" b="1" dirty="0" sz="2400" lang="en-US" err="1">
                <a:solidFill>
                  <a:schemeClr val="accent1">
                    <a:lumMod val="75000"/>
                  </a:schemeClr>
                </a:solidFill>
                <a:latin typeface="Arial" panose="020B0604020202020204" pitchFamily="34" charset="0"/>
                <a:ea typeface="Arial Unicode MS" pitchFamily="34" charset="-122"/>
                <a:cs typeface="Arial" panose="020B0604020202020204" pitchFamily="34" charset="0"/>
              </a:rPr>
              <a:t>Qingfeng</a:t>
            </a:r>
            <a:r>
              <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rPr>
              <a:t> Zhang </a:t>
            </a:r>
            <a:r>
              <a:rPr altLang="en-US" b="1" dirty="0" sz="2400" lang="zh-CN">
                <a:solidFill>
                  <a:schemeClr val="accent1">
                    <a:lumMod val="75000"/>
                  </a:schemeClr>
                </a:solidFill>
                <a:latin typeface="Arial" panose="020B0604020202020204" pitchFamily="34" charset="0"/>
                <a:ea typeface="Arial Unicode MS" pitchFamily="34" charset="-122"/>
                <a:cs typeface="Arial" panose="020B0604020202020204" pitchFamily="34" charset="0"/>
              </a:rPr>
              <a:t>张青峰 </a:t>
            </a:r>
            <a:endPar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endParaRPr>
          </a:p>
        </p:txBody>
      </p:sp>
      <p:sp>
        <p:nvSpPr>
          <p:cNvPr id="1048801"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8802"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25" name="组合 19"/>
          <p:cNvGrpSpPr/>
          <p:nvPr/>
        </p:nvGrpSpPr>
        <p:grpSpPr>
          <a:xfrm>
            <a:off x="7490006" y="4780743"/>
            <a:ext cx="1196794" cy="1184945"/>
            <a:chOff x="7227243" y="4993639"/>
            <a:chExt cx="1196794" cy="1184945"/>
          </a:xfrm>
        </p:grpSpPr>
        <p:pic>
          <p:nvPicPr>
            <p:cNvPr id="2097152" name="图片 20"/>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21"/>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9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93" name="Rectangle 76"/>
          <p:cNvSpPr>
            <a:spLocks noChangeArrowheads="1"/>
          </p:cNvSpPr>
          <p:nvPr/>
        </p:nvSpPr>
        <p:spPr bwMode="auto">
          <a:xfrm>
            <a:off x="401185" y="801873"/>
            <a:ext cx="4064777" cy="1247139"/>
          </a:xfrm>
          <a:prstGeom prst="rect"/>
          <a:noFill/>
          <a:ln>
            <a:noFill/>
          </a:ln>
          <a:effectLst/>
        </p:spPr>
        <p:txBody>
          <a:bodyPr wrap="square">
            <a:spAutoFit/>
          </a:bodyPr>
          <a:p>
            <a:pPr algn="just"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|u|</a:t>
            </a:r>
            <a:r>
              <a:rPr altLang="zh-CN" dirty="0" sz="2400" kumimoji="1" lang="en-US">
                <a:latin typeface="Arial" panose="020B0604020202020204" pitchFamily="34" charset="0"/>
                <a:ea typeface="楷体_GB2312" pitchFamily="49" charset="-122"/>
                <a:cs typeface="Arial" panose="020B0604020202020204" pitchFamily="34" charset="0"/>
              </a:rPr>
              <a:t>&gt;|</a:t>
            </a:r>
            <a:r>
              <a:rPr altLang="zh-CN" dirty="0" sz="2400" i="1" kumimoji="1" lang="en-US">
                <a:latin typeface="Arial" panose="020B0604020202020204" pitchFamily="34" charset="0"/>
                <a:ea typeface="楷体_GB2312" pitchFamily="49" charset="-122"/>
                <a:cs typeface="Arial" panose="020B0604020202020204" pitchFamily="34" charset="0"/>
              </a:rPr>
              <a:t>U</a:t>
            </a:r>
            <a:r>
              <a:rPr altLang="zh-CN" baseline="-25000" dirty="0" sz="2400" kumimoji="1" lang="en-US">
                <a:latin typeface="Arial" panose="020B0604020202020204" pitchFamily="34" charset="0"/>
                <a:ea typeface="楷体_GB2312" pitchFamily="49" charset="-122"/>
                <a:cs typeface="Arial" panose="020B0604020202020204" pitchFamily="34" charset="0"/>
              </a:rPr>
              <a:t>BR</a:t>
            </a:r>
            <a:r>
              <a:rPr altLang="zh-CN" dirty="0" sz="2400" kumimoji="1" lang="en-US">
                <a:latin typeface="Arial" panose="020B0604020202020204" pitchFamily="34" charset="0"/>
                <a:ea typeface="楷体_GB2312" pitchFamily="49" charset="-122"/>
                <a:cs typeface="Arial" panose="020B0604020202020204" pitchFamily="34" charset="0"/>
              </a:rPr>
              <a:t>|</a:t>
            </a:r>
            <a:r>
              <a:rPr altLang="en-US" dirty="0" sz="2400" kumimoji="1" lang="zh-CN" smtClean="0">
                <a:latin typeface="Arial" panose="020B0604020202020204" pitchFamily="34" charset="0"/>
                <a:ea typeface="楷体_GB2312" pitchFamily="49" charset="-122"/>
                <a:cs typeface="Arial" panose="020B0604020202020204" pitchFamily="34" charset="0"/>
              </a:rPr>
              <a:t>，</a:t>
            </a:r>
            <a:r>
              <a:rPr altLang="zh-CN" dirty="0" sz="2400" kumimoji="1" lang="en-US" smtClean="0">
                <a:latin typeface="Arial" panose="020B0604020202020204" pitchFamily="34" charset="0"/>
                <a:ea typeface="楷体_GB2312" pitchFamily="49" charset="-122"/>
                <a:cs typeface="Arial" panose="020B0604020202020204" pitchFamily="34" charset="0"/>
              </a:rPr>
              <a:t>current increases dramatically and enter the</a:t>
            </a:r>
            <a:r>
              <a:rPr altLang="en-US"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a:solidFill>
                  <a:schemeClr val="accent1"/>
                </a:solidFill>
                <a:latin typeface="Arial" panose="020B0604020202020204" pitchFamily="34" charset="0"/>
                <a:ea typeface="楷体_GB2312" pitchFamily="49" charset="-122"/>
                <a:cs typeface="Arial" panose="020B0604020202020204" pitchFamily="34" charset="0"/>
              </a:rPr>
              <a:t>reverse </a:t>
            </a:r>
            <a:r>
              <a:rPr altLang="zh-CN" b="1" dirty="0" sz="2400" kumimoji="1" lang="en-US" smtClean="0">
                <a:solidFill>
                  <a:schemeClr val="accent1"/>
                </a:solidFill>
                <a:latin typeface="Arial" panose="020B0604020202020204" pitchFamily="34" charset="0"/>
                <a:ea typeface="楷体_GB2312" pitchFamily="49" charset="-122"/>
                <a:cs typeface="Arial" panose="020B0604020202020204" pitchFamily="34" charset="0"/>
              </a:rPr>
              <a:t>breakdown</a:t>
            </a:r>
            <a:r>
              <a:rPr altLang="zh-CN" dirty="0" sz="2400" kumimoji="1" lang="en-US" smtClean="0">
                <a:latin typeface="Arial" panose="020B0604020202020204" pitchFamily="34" charset="0"/>
                <a:ea typeface="楷体_GB2312" pitchFamily="49" charset="-122"/>
                <a:cs typeface="Arial" panose="020B0604020202020204" pitchFamily="34" charset="0"/>
              </a:rPr>
              <a:t> region.</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994" name="Rectangle 76"/>
          <p:cNvSpPr>
            <a:spLocks noChangeArrowheads="1"/>
          </p:cNvSpPr>
          <p:nvPr/>
        </p:nvSpPr>
        <p:spPr bwMode="auto">
          <a:xfrm>
            <a:off x="390940" y="2100351"/>
            <a:ext cx="5261179" cy="802640"/>
          </a:xfrm>
          <a:prstGeom prst="rect"/>
          <a:noFill/>
          <a:ln>
            <a:noFill/>
          </a:ln>
          <a:effectLst/>
        </p:spPr>
        <p:txBody>
          <a:bodyPr wrap="square">
            <a:spAutoFit/>
          </a:bodyPr>
          <a:p>
            <a:pPr algn="just"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If the reverse current is not too large, the diode can still work.</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995" name="Text Box 623"/>
          <p:cNvSpPr txBox="1">
            <a:spLocks noChangeArrowheads="1"/>
          </p:cNvSpPr>
          <p:nvPr/>
        </p:nvSpPr>
        <p:spPr bwMode="auto">
          <a:xfrm>
            <a:off x="4722352" y="578440"/>
            <a:ext cx="4002896"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Reverse </a:t>
            </a:r>
            <a:r>
              <a:rPr altLang="zh-CN" b="1" dirty="0" sz="2800" kumimoji="1" lang="en-US" smtClean="0">
                <a:latin typeface="Arial" panose="020B0604020202020204" pitchFamily="34" charset="0"/>
                <a:ea typeface="楷体_GB2312" pitchFamily="49" charset="-122"/>
                <a:cs typeface="Arial" panose="020B0604020202020204" pitchFamily="34" charset="0"/>
              </a:rPr>
              <a:t>breakdown</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grpSp>
        <p:nvGrpSpPr>
          <p:cNvPr id="172" name="组合 29"/>
          <p:cNvGrpSpPr/>
          <p:nvPr/>
        </p:nvGrpSpPr>
        <p:grpSpPr>
          <a:xfrm>
            <a:off x="2953762" y="1484784"/>
            <a:ext cx="6082733" cy="4801165"/>
            <a:chOff x="2937443" y="1678905"/>
            <a:chExt cx="6082733" cy="4801165"/>
          </a:xfrm>
        </p:grpSpPr>
        <p:cxnSp>
          <p:nvCxnSpPr>
            <p:cNvPr id="3145814" name="直接箭头连接符 30"/>
            <p:cNvCxnSpPr>
              <a:cxnSpLocks/>
            </p:cNvCxnSpPr>
            <p:nvPr/>
          </p:nvCxnSpPr>
          <p:spPr>
            <a:xfrm>
              <a:off x="3079510" y="3927781"/>
              <a:ext cx="5832648"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15" name="直接箭头连接符 32"/>
            <p:cNvCxnSpPr>
              <a:cxnSpLocks/>
            </p:cNvCxnSpPr>
            <p:nvPr/>
          </p:nvCxnSpPr>
          <p:spPr>
            <a:xfrm flipV="1">
              <a:off x="6084168" y="1844824"/>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96" name="矩形 33"/>
            <p:cNvSpPr>
              <a:spLocks noChangeAspect="1" noMove="1" noResize="1" noRot="1" noAdjustHandles="1" noEditPoints="1" noChangeArrowheads="1" noChangeShapeType="1" noTextEdit="1"/>
            </p:cNvSpPr>
            <p:nvPr/>
          </p:nvSpPr>
          <p:spPr>
            <a:xfrm>
              <a:off x="8521321" y="3890031"/>
              <a:ext cx="498855" cy="523220"/>
            </a:xfrm>
            <a:prstGeom prst="rect"/>
            <a:blipFill>
              <a:blip xmlns:r="http://schemas.openxmlformats.org/officeDocument/2006/relationships" r:embed="rId1"/>
              <a:stretch>
                <a:fillRect/>
              </a:stretch>
            </a:blipFill>
          </p:spPr>
          <p:txBody>
            <a:bodyPr/>
            <a:p>
              <a:r>
                <a:rPr altLang="en-US" lang="zh-CN">
                  <a:noFill/>
                </a:rPr>
                <a:t> </a:t>
              </a:r>
            </a:p>
          </p:txBody>
        </p:sp>
        <p:sp>
          <p:nvSpPr>
            <p:cNvPr id="1048997" name="矩形 34"/>
            <p:cNvSpPr>
              <a:spLocks noChangeAspect="1" noMove="1" noResize="1" noRot="1" noAdjustHandles="1" noEditPoints="1" noChangeArrowheads="1" noChangeShapeType="1" noTextEdit="1"/>
            </p:cNvSpPr>
            <p:nvPr/>
          </p:nvSpPr>
          <p:spPr>
            <a:xfrm>
              <a:off x="6144324" y="1678905"/>
              <a:ext cx="272832" cy="523220"/>
            </a:xfrm>
            <a:prstGeom prst="rect"/>
            <a:blipFill>
              <a:blip xmlns:r="http://schemas.openxmlformats.org/officeDocument/2006/relationships" r:embed="rId2"/>
              <a:stretch>
                <a:fillRect/>
              </a:stretch>
            </a:blipFill>
          </p:spPr>
          <p:txBody>
            <a:bodyPr/>
            <a:p>
              <a:r>
                <a:rPr altLang="en-US" lang="zh-CN">
                  <a:noFill/>
                </a:rPr>
                <a:t> </a:t>
              </a:r>
            </a:p>
          </p:txBody>
        </p:sp>
        <p:sp>
          <p:nvSpPr>
            <p:cNvPr id="1048998" name="文本框 36"/>
            <p:cNvSpPr txBox="1"/>
            <p:nvPr/>
          </p:nvSpPr>
          <p:spPr>
            <a:xfrm>
              <a:off x="6673546" y="1897209"/>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Forward</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99" name="任意多边形: 形状 62"/>
            <p:cNvSpPr/>
            <p:nvPr/>
          </p:nvSpPr>
          <p:spPr>
            <a:xfrm>
              <a:off x="4211974" y="3913857"/>
              <a:ext cx="1853080"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0" name="任意多边形: 形状 20"/>
            <p:cNvSpPr/>
            <p:nvPr/>
          </p:nvSpPr>
          <p:spPr>
            <a:xfrm>
              <a:off x="6086121" y="1933539"/>
              <a:ext cx="2264229"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01" name="文本框 40"/>
            <p:cNvSpPr txBox="1"/>
            <p:nvPr/>
          </p:nvSpPr>
          <p:spPr>
            <a:xfrm>
              <a:off x="3886782" y="4813274"/>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Reverse</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9002" name="矩形: 圆角 31"/>
            <p:cNvSpPr/>
            <p:nvPr/>
          </p:nvSpPr>
          <p:spPr>
            <a:xfrm>
              <a:off x="2937443" y="3295870"/>
              <a:ext cx="3228503" cy="3184200"/>
            </a:xfrm>
            <a:prstGeom prst="roundRect">
              <a:avLst>
                <a:gd name="adj" fmla="val 6713"/>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6" name="直接箭头连接符 43"/>
            <p:cNvCxnSpPr>
              <a:cxnSpLocks/>
            </p:cNvCxnSpPr>
            <p:nvPr/>
          </p:nvCxnSpPr>
          <p:spPr>
            <a:xfrm flipV="1">
              <a:off x="6804248" y="3954513"/>
              <a:ext cx="0" cy="41648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03" name="文本框 45"/>
            <p:cNvSpPr txBox="1">
              <a:spLocks noChangeAspect="1" noMove="1" noResize="1" noRot="1" noAdjustHandles="1" noEditPoints="1" noChangeArrowheads="1" noChangeShapeType="1" noTextEdit="1"/>
            </p:cNvSpPr>
            <p:nvPr/>
          </p:nvSpPr>
          <p:spPr>
            <a:xfrm>
              <a:off x="6525986" y="4293096"/>
              <a:ext cx="779478" cy="461665"/>
            </a:xfrm>
            <a:prstGeom prst="rect"/>
            <a:blipFill>
              <a:blip xmlns:r="http://schemas.openxmlformats.org/officeDocument/2006/relationships" r:embed="rId3"/>
              <a:stretch>
                <a:fillRect l="-1563" b="-5263"/>
              </a:stretch>
            </a:blipFill>
          </p:spPr>
          <p:txBody>
            <a:bodyPr/>
            <a:p>
              <a:r>
                <a:rPr altLang="en-US" lang="zh-CN">
                  <a:noFill/>
                </a:rPr>
                <a:t> </a:t>
              </a:r>
            </a:p>
          </p:txBody>
        </p:sp>
        <p:cxnSp>
          <p:nvCxnSpPr>
            <p:cNvPr id="3145817" name="直接箭头连接符 46"/>
            <p:cNvCxnSpPr>
              <a:cxnSpLocks/>
            </p:cNvCxnSpPr>
            <p:nvPr/>
          </p:nvCxnSpPr>
          <p:spPr>
            <a:xfrm>
              <a:off x="5099620" y="3561016"/>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18" name="直接箭头连接符 48"/>
            <p:cNvCxnSpPr>
              <a:cxnSpLocks/>
            </p:cNvCxnSpPr>
            <p:nvPr/>
          </p:nvCxnSpPr>
          <p:spPr>
            <a:xfrm flipV="1">
              <a:off x="5099620" y="4179471"/>
              <a:ext cx="0" cy="354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04" name="文本框 49"/>
            <p:cNvSpPr txBox="1">
              <a:spLocks noChangeAspect="1" noMove="1" noResize="1" noRot="1" noAdjustHandles="1" noEditPoints="1" noChangeArrowheads="1" noChangeShapeType="1" noTextEdit="1"/>
            </p:cNvSpPr>
            <p:nvPr/>
          </p:nvSpPr>
          <p:spPr>
            <a:xfrm>
              <a:off x="4952049" y="3432671"/>
              <a:ext cx="803141" cy="461665"/>
            </a:xfrm>
            <a:prstGeom prst="rect"/>
            <a:blipFill>
              <a:blip xmlns:r="http://schemas.openxmlformats.org/officeDocument/2006/relationships" r:embed="rId4"/>
              <a:stretch>
                <a:fillRect b="-5263"/>
              </a:stretch>
            </a:blipFill>
          </p:spPr>
          <p:txBody>
            <a:bodyPr/>
            <a:p>
              <a:r>
                <a:rPr altLang="en-US" lang="zh-CN">
                  <a:noFill/>
                </a:rPr>
                <a:t> </a:t>
              </a:r>
            </a:p>
          </p:txBody>
        </p:sp>
        <p:cxnSp>
          <p:nvCxnSpPr>
            <p:cNvPr id="3145819" name="直接箭头连接符 50"/>
            <p:cNvCxnSpPr>
              <a:cxnSpLocks/>
            </p:cNvCxnSpPr>
            <p:nvPr/>
          </p:nvCxnSpPr>
          <p:spPr>
            <a:xfrm>
              <a:off x="3995936" y="3584478"/>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05" name="文本框 51"/>
            <p:cNvSpPr txBox="1">
              <a:spLocks noChangeAspect="1" noMove="1" noResize="1" noRot="1" noAdjustHandles="1" noEditPoints="1" noChangeArrowheads="1" noChangeShapeType="1" noTextEdit="1"/>
            </p:cNvSpPr>
            <p:nvPr/>
          </p:nvSpPr>
          <p:spPr>
            <a:xfrm>
              <a:off x="3353287" y="3291032"/>
              <a:ext cx="751011" cy="461665"/>
            </a:xfrm>
            <a:prstGeom prst="rect"/>
            <a:blipFill>
              <a:blip xmlns:r="http://schemas.openxmlformats.org/officeDocument/2006/relationships" r:embed="rId5"/>
              <a:stretch>
                <a:fillRect l="-3252" b="-5263"/>
              </a:stretch>
            </a:blipFill>
          </p:spPr>
          <p:txBody>
            <a:bodyPr/>
            <a:p>
              <a:r>
                <a:rPr altLang="en-US" lang="zh-CN">
                  <a:noFill/>
                </a:rPr>
                <a:t> </a:t>
              </a:r>
            </a:p>
          </p:txBody>
        </p:sp>
        <p:sp>
          <p:nvSpPr>
            <p:cNvPr id="1049006" name="任意多边形: 形状 67"/>
            <p:cNvSpPr/>
            <p:nvPr/>
          </p:nvSpPr>
          <p:spPr>
            <a:xfrm>
              <a:off x="3713480" y="4137025"/>
              <a:ext cx="498475" cy="1800225"/>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007" name="文本框 55"/>
            <p:cNvSpPr txBox="1"/>
            <p:nvPr/>
          </p:nvSpPr>
          <p:spPr>
            <a:xfrm rot="16200000">
              <a:off x="2336451" y="4792004"/>
              <a:ext cx="2076355"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Breakdown</a:t>
              </a:r>
              <a:endParaRPr altLang="en-US" b="1" dirty="0" sz="2400" lang="zh-CN">
                <a:highlight>
                  <a:srgbClr val="FFFF00"/>
                </a:highlight>
                <a:latin typeface="Arial" panose="020B0604020202020204" pitchFamily="34" charset="0"/>
                <a:cs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901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cxnSp>
        <p:nvCxnSpPr>
          <p:cNvPr id="3145820" name="直接箭头连接符 44"/>
          <p:cNvCxnSpPr>
            <a:cxnSpLocks/>
          </p:cNvCxnSpPr>
          <p:nvPr/>
        </p:nvCxnSpPr>
        <p:spPr>
          <a:xfrm>
            <a:off x="5237797" y="3365422"/>
            <a:ext cx="3765324"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21" name="直接箭头连接符 47"/>
          <p:cNvCxnSpPr>
            <a:cxnSpLocks/>
          </p:cNvCxnSpPr>
          <p:nvPr/>
        </p:nvCxnSpPr>
        <p:spPr>
          <a:xfrm flipV="1">
            <a:off x="8242455" y="1282465"/>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011" name="矩形 52"/>
          <p:cNvSpPr/>
          <p:nvPr/>
        </p:nvSpPr>
        <p:spPr>
          <a:xfrm>
            <a:off x="8677973" y="3341960"/>
            <a:ext cx="474979"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012" name="矩形 53"/>
          <p:cNvSpPr/>
          <p:nvPr/>
        </p:nvSpPr>
        <p:spPr>
          <a:xfrm>
            <a:off x="8302611" y="1116546"/>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9013" name="任意多边形: 形状 62"/>
          <p:cNvSpPr/>
          <p:nvPr/>
        </p:nvSpPr>
        <p:spPr>
          <a:xfrm>
            <a:off x="6370261" y="3351498"/>
            <a:ext cx="1853080"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4" name="任意多边形: 形状 20"/>
          <p:cNvSpPr/>
          <p:nvPr/>
        </p:nvSpPr>
        <p:spPr>
          <a:xfrm>
            <a:off x="8244408" y="1371180"/>
            <a:ext cx="2264229"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5" name="文本框 93"/>
          <p:cNvSpPr txBox="1"/>
          <p:nvPr/>
        </p:nvSpPr>
        <p:spPr>
          <a:xfrm>
            <a:off x="6045069" y="4250915"/>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Reverse</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9016" name="文本框 94"/>
          <p:cNvSpPr txBox="1"/>
          <p:nvPr/>
        </p:nvSpPr>
        <p:spPr>
          <a:xfrm rot="16200000">
            <a:off x="4491554" y="4272129"/>
            <a:ext cx="2076355"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Breakdown</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9017" name="矩形: 圆角 31"/>
          <p:cNvSpPr/>
          <p:nvPr/>
        </p:nvSpPr>
        <p:spPr>
          <a:xfrm>
            <a:off x="5186697" y="2850793"/>
            <a:ext cx="3115909" cy="3184200"/>
          </a:xfrm>
          <a:prstGeom prst="roundRect">
            <a:avLst>
              <a:gd name="adj" fmla="val 6713"/>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2" name="直接箭头连接符 21"/>
          <p:cNvCxnSpPr>
            <a:cxnSpLocks/>
          </p:cNvCxnSpPr>
          <p:nvPr/>
        </p:nvCxnSpPr>
        <p:spPr>
          <a:xfrm>
            <a:off x="7257907" y="2998657"/>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23" name="直接箭头连接符 22"/>
          <p:cNvCxnSpPr>
            <a:cxnSpLocks/>
          </p:cNvCxnSpPr>
          <p:nvPr/>
        </p:nvCxnSpPr>
        <p:spPr>
          <a:xfrm flipV="1">
            <a:off x="7257907" y="3617112"/>
            <a:ext cx="0" cy="354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18" name="文本框 23"/>
          <p:cNvSpPr txBox="1"/>
          <p:nvPr/>
        </p:nvSpPr>
        <p:spPr>
          <a:xfrm>
            <a:off x="7093482" y="2866007"/>
            <a:ext cx="803141" cy="535939"/>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I</a:t>
            </a:r>
            <a:r>
              <a:rPr altLang="zh-CN" baseline="-25000" b="1" dirty="0" sz="2400" lang="en-US">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cxnSp>
        <p:nvCxnSpPr>
          <p:cNvPr id="3145824" name="直接箭头连接符 25"/>
          <p:cNvCxnSpPr>
            <a:cxnSpLocks/>
          </p:cNvCxnSpPr>
          <p:nvPr/>
        </p:nvCxnSpPr>
        <p:spPr>
          <a:xfrm>
            <a:off x="6154223" y="3022119"/>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9019" name="文本框 26"/>
          <p:cNvSpPr txBox="1"/>
          <p:nvPr/>
        </p:nvSpPr>
        <p:spPr>
          <a:xfrm>
            <a:off x="5434143" y="2845677"/>
            <a:ext cx="751011" cy="535940"/>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U</a:t>
            </a:r>
            <a:r>
              <a:rPr altLang="zh-CN" baseline="-25000" b="1" dirty="0" sz="2400" lang="en-US">
                <a:latin typeface="Arial" panose="020B0604020202020204" pitchFamily="34" charset="0"/>
                <a:cs typeface="Arial" panose="020B0604020202020204" pitchFamily="34" charset="0"/>
              </a:rPr>
              <a:t>BR</a:t>
            </a:r>
            <a:endParaRPr altLang="en-US" b="1" dirty="0" sz="2400" lang="zh-CN">
              <a:latin typeface="Arial" panose="020B0604020202020204" pitchFamily="34" charset="0"/>
              <a:cs typeface="Arial" panose="020B0604020202020204" pitchFamily="34" charset="0"/>
            </a:endParaRPr>
          </a:p>
        </p:txBody>
      </p:sp>
      <p:sp>
        <p:nvSpPr>
          <p:cNvPr id="1049020" name="Rectangle 76"/>
          <p:cNvSpPr>
            <a:spLocks noChangeArrowheads="1"/>
          </p:cNvSpPr>
          <p:nvPr/>
        </p:nvSpPr>
        <p:spPr bwMode="auto">
          <a:xfrm>
            <a:off x="395536" y="1047735"/>
            <a:ext cx="7272808" cy="1158240"/>
          </a:xfrm>
          <a:prstGeom prst="rect"/>
          <a:noFill/>
          <a:ln>
            <a:noFill/>
          </a:ln>
          <a:effectLst/>
        </p:spPr>
        <p:txBody>
          <a:bodyPr wrap="square">
            <a:spAutoFit/>
          </a:bodyPr>
          <a:p>
            <a:pPr algn="just"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If the current is too large, the temperature of diode increases significantly, and diode breaks down permanently.</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graphicFrame>
        <p:nvGraphicFramePr>
          <p:cNvPr id="4194306" name="表格 36"/>
          <p:cNvGraphicFramePr>
            <a:graphicFrameLocks noGrp="1"/>
          </p:cNvGraphicFramePr>
          <p:nvPr/>
        </p:nvGraphicFramePr>
        <p:xfrm>
          <a:off x="476749" y="2450530"/>
          <a:ext cx="4043261" cy="1829784"/>
        </p:xfrm>
        <a:graphic>
          <a:graphicData uri="http://schemas.openxmlformats.org/drawingml/2006/table">
            <a:tbl>
              <a:tblPr firstRow="1" bandRow="1">
                <a:tableStyleId>{5C22544A-7EE6-4342-B048-85BDC9FD1C3A}</a:tableStyleId>
              </a:tblPr>
              <a:tblGrid>
                <a:gridCol w="1234949"/>
                <a:gridCol w="2808312"/>
              </a:tblGrid>
              <a:tr h="559667">
                <a:tc>
                  <a:txBody>
                    <a:bodyPr/>
                    <a:p>
                      <a:r>
                        <a:rPr altLang="zh-CN" b="1" dirty="0" sz="2400" lang="en-US" smtClean="0">
                          <a:latin typeface="Arial" panose="020B0604020202020204" pitchFamily="34" charset="0"/>
                          <a:cs typeface="Arial" panose="020B0604020202020204" pitchFamily="34" charset="0"/>
                        </a:rPr>
                        <a:t>Diode</a:t>
                      </a:r>
                      <a:endParaRPr altLang="en-US" b="1" dirty="0" sz="2400" lang="zh-CN">
                        <a:latin typeface="Arial" panose="020B0604020202020204" pitchFamily="34" charset="0"/>
                        <a:cs typeface="Arial" panose="020B0604020202020204" pitchFamily="34" charset="0"/>
                      </a:endParaRPr>
                    </a:p>
                  </a:txBody>
                </a:tc>
                <a:tc>
                  <a:txBody>
                    <a:bodyPr/>
                    <a:p>
                      <a:pPr algn="ctr"/>
                      <a:r>
                        <a:rPr altLang="zh-CN" b="1" dirty="0" sz="2400" lang="en-US" smtClean="0">
                          <a:latin typeface="Arial" panose="020B0604020202020204" pitchFamily="34" charset="0"/>
                          <a:cs typeface="Arial" panose="020B0604020202020204" pitchFamily="34" charset="0"/>
                        </a:rPr>
                        <a:t>Breakdown</a:t>
                      </a:r>
                      <a:r>
                        <a:rPr altLang="zh-CN" baseline="0" b="1" dirty="0" sz="2400" lang="en-US" smtClean="0">
                          <a:latin typeface="Arial" panose="020B0604020202020204" pitchFamily="34" charset="0"/>
                          <a:cs typeface="Arial" panose="020B0604020202020204" pitchFamily="34" charset="0"/>
                        </a:rPr>
                        <a:t> temperature</a:t>
                      </a:r>
                      <a:endParaRPr altLang="en-US" b="1" dirty="0" sz="2400" lang="zh-CN">
                        <a:latin typeface="Arial" panose="020B0604020202020204" pitchFamily="34" charset="0"/>
                        <a:cs typeface="Arial" panose="020B0604020202020204" pitchFamily="34" charset="0"/>
                      </a:endParaRPr>
                    </a:p>
                  </a:txBody>
                </a:tc>
              </a:tr>
              <a:tr h="549624">
                <a:tc>
                  <a:txBody>
                    <a:bodyPr/>
                    <a:p>
                      <a:r>
                        <a:rPr altLang="zh-CN" b="1" dirty="0" sz="2400" lang="en-US" smtClean="0">
                          <a:latin typeface="Arial" panose="020B0604020202020204" pitchFamily="34" charset="0"/>
                          <a:cs typeface="Arial" panose="020B0604020202020204" pitchFamily="34" charset="0"/>
                        </a:rPr>
                        <a:t>Si</a:t>
                      </a:r>
                      <a:endParaRPr altLang="en-US" b="1" dirty="0" sz="2400" lang="zh-CN">
                        <a:latin typeface="Arial" panose="020B0604020202020204" pitchFamily="34" charset="0"/>
                        <a:cs typeface="Arial" panose="020B0604020202020204" pitchFamily="34" charset="0"/>
                      </a:endParaRPr>
                    </a:p>
                  </a:txBody>
                </a:tc>
                <a:tc>
                  <a:txBody>
                    <a:bodyPr/>
                    <a:p>
                      <a:pPr algn="ctr"/>
                      <a:r>
                        <a:rPr altLang="zh-CN" b="1" dirty="0" sz="2400" lang="en-US">
                          <a:latin typeface="Arial" panose="020B0604020202020204" pitchFamily="34" charset="0"/>
                          <a:cs typeface="Arial" panose="020B0604020202020204" pitchFamily="34" charset="0"/>
                        </a:rPr>
                        <a:t>150~200 </a:t>
                      </a:r>
                      <a:r>
                        <a:rPr altLang="zh-CN" baseline="30000" b="1" dirty="0" sz="2400" lang="en-US" err="1">
                          <a:latin typeface="Arial" panose="020B0604020202020204" pitchFamily="34" charset="0"/>
                          <a:cs typeface="Arial" panose="020B0604020202020204" pitchFamily="34" charset="0"/>
                        </a:rPr>
                        <a:t>o</a:t>
                      </a:r>
                      <a:r>
                        <a:rPr altLang="zh-CN" b="1" dirty="0" sz="2400" lang="en-US" err="1">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a:txBody>
                </a:tc>
              </a:tr>
              <a:tr h="425434">
                <a:tc>
                  <a:txBody>
                    <a:bodyPr/>
                    <a:p>
                      <a:r>
                        <a:rPr altLang="zh-CN" b="1" dirty="0" sz="2400" lang="en-US" smtClean="0">
                          <a:latin typeface="Arial" panose="020B0604020202020204" pitchFamily="34" charset="0"/>
                          <a:cs typeface="Arial" panose="020B0604020202020204" pitchFamily="34" charset="0"/>
                        </a:rPr>
                        <a:t>Ge</a:t>
                      </a:r>
                      <a:endParaRPr altLang="en-US" b="1" dirty="0" sz="2400" lang="zh-CN">
                        <a:latin typeface="Arial" panose="020B0604020202020204" pitchFamily="34" charset="0"/>
                        <a:cs typeface="Arial" panose="020B0604020202020204" pitchFamily="34" charset="0"/>
                      </a:endParaRPr>
                    </a:p>
                  </a:txBody>
                </a:tc>
                <a:tc>
                  <a:txBody>
                    <a:bodyPr/>
                    <a:p>
                      <a:pPr algn="ctr" defTabSz="914400" eaLnBrk="1" fontAlgn="auto" hangingPunct="1" indent="0" latinLnBrk="0" lvl="0" marL="0" marR="0" rtl="0">
                        <a:lnSpc>
                          <a:spcPct val="100000"/>
                        </a:lnSpc>
                        <a:spcBef>
                          <a:spcPts val="0"/>
                        </a:spcBef>
                        <a:spcAft>
                          <a:spcPts val="0"/>
                        </a:spcAft>
                        <a:buClrTx/>
                        <a:buSzTx/>
                        <a:buFontTx/>
                        <a:buNone/>
                      </a:pPr>
                      <a:r>
                        <a:rPr altLang="zh-CN" b="1" dirty="0" sz="2400" lang="en-US">
                          <a:latin typeface="Arial" panose="020B0604020202020204" pitchFamily="34" charset="0"/>
                          <a:cs typeface="Arial" panose="020B0604020202020204" pitchFamily="34" charset="0"/>
                        </a:rPr>
                        <a:t>75~100 </a:t>
                      </a:r>
                      <a:r>
                        <a:rPr altLang="zh-CN" baseline="30000" b="1" dirty="0" sz="2400" lang="en-US" err="1">
                          <a:latin typeface="Arial" panose="020B0604020202020204" pitchFamily="34" charset="0"/>
                          <a:cs typeface="Arial" panose="020B0604020202020204" pitchFamily="34" charset="0"/>
                        </a:rPr>
                        <a:t>o</a:t>
                      </a:r>
                      <a:r>
                        <a:rPr altLang="zh-CN" b="1" dirty="0" sz="2400" lang="en-US" err="1">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a:txBody>
                </a:tc>
              </a:tr>
            </a:tbl>
          </a:graphicData>
        </a:graphic>
      </p:graphicFrame>
      <p:sp>
        <p:nvSpPr>
          <p:cNvPr id="1049021" name="Rectangle 76"/>
          <p:cNvSpPr>
            <a:spLocks noChangeArrowheads="1"/>
          </p:cNvSpPr>
          <p:nvPr/>
        </p:nvSpPr>
        <p:spPr bwMode="auto">
          <a:xfrm>
            <a:off x="489581" y="5570192"/>
            <a:ext cx="4534552" cy="461665"/>
          </a:xfrm>
          <a:prstGeom prst="rect"/>
          <a:noFill/>
          <a:ln>
            <a:noFill/>
          </a:ln>
          <a:effectLst/>
        </p:spPr>
        <p:txBody>
          <a:bodyPr wrap="square">
            <a:spAutoFit/>
          </a:bodyPr>
          <a:p>
            <a:pPr fontAlgn="base">
              <a:spcBef>
                <a:spcPct val="0"/>
              </a:spcBef>
              <a:spcAft>
                <a:spcPct val="0"/>
              </a:spcAft>
            </a:pPr>
            <a:r>
              <a:rPr altLang="zh-CN" dirty="0" sz="2400" kumimoji="1" lang="en-US" err="1" smtClean="0">
                <a:latin typeface="Arial" panose="020B0604020202020204" pitchFamily="34" charset="0"/>
                <a:ea typeface="楷体_GB2312" pitchFamily="49" charset="-122"/>
                <a:cs typeface="Arial" panose="020B0604020202020204" pitchFamily="34" charset="0"/>
              </a:rPr>
              <a:t>Zener</a:t>
            </a:r>
            <a:r>
              <a:rPr altLang="zh-CN" dirty="0" sz="2400" kumimoji="1" lang="en-US" smtClean="0">
                <a:latin typeface="Arial" panose="020B0604020202020204" pitchFamily="34" charset="0"/>
                <a:ea typeface="楷体_GB2312" pitchFamily="49" charset="-122"/>
                <a:cs typeface="Arial" panose="020B0604020202020204" pitchFamily="34" charset="0"/>
              </a:rPr>
              <a:t> breakdown</a:t>
            </a:r>
            <a:r>
              <a:rPr altLang="en-US" dirty="0" sz="2400" kumimoji="1" lang="zh-CN">
                <a:latin typeface="Arial" panose="020B0604020202020204" pitchFamily="34" charset="0"/>
                <a:ea typeface="楷体_GB2312" pitchFamily="49" charset="-122"/>
                <a:cs typeface="Arial" panose="020B0604020202020204" pitchFamily="34" charset="0"/>
              </a:rPr>
              <a:t>齐纳击穿 </a:t>
            </a:r>
          </a:p>
        </p:txBody>
      </p:sp>
      <p:sp>
        <p:nvSpPr>
          <p:cNvPr id="1049022" name="Rectangle 76"/>
          <p:cNvSpPr>
            <a:spLocks noChangeArrowheads="1"/>
          </p:cNvSpPr>
          <p:nvPr/>
        </p:nvSpPr>
        <p:spPr bwMode="auto">
          <a:xfrm>
            <a:off x="462436" y="5065933"/>
            <a:ext cx="4816167" cy="461665"/>
          </a:xfrm>
          <a:prstGeom prst="rect"/>
          <a:noFill/>
          <a:ln>
            <a:noFill/>
          </a:ln>
          <a:effectLst/>
        </p:spPr>
        <p:txBody>
          <a:bodyPr wrap="square">
            <a:spAutoFit/>
          </a:bodyPr>
          <a:p>
            <a:pP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Avalanche breakdown</a:t>
            </a:r>
            <a:r>
              <a:rPr altLang="en-US" dirty="0" sz="2400" kumimoji="1" lang="zh-CN">
                <a:latin typeface="Arial" panose="020B0604020202020204" pitchFamily="34" charset="0"/>
                <a:ea typeface="楷体_GB2312" pitchFamily="49" charset="-122"/>
                <a:cs typeface="Arial" panose="020B0604020202020204" pitchFamily="34" charset="0"/>
              </a:rPr>
              <a:t>雪崩击穿 </a:t>
            </a:r>
          </a:p>
        </p:txBody>
      </p:sp>
      <p:sp>
        <p:nvSpPr>
          <p:cNvPr id="1049023" name="Rectangle 76"/>
          <p:cNvSpPr>
            <a:spLocks noChangeArrowheads="1"/>
          </p:cNvSpPr>
          <p:nvPr/>
        </p:nvSpPr>
        <p:spPr bwMode="auto">
          <a:xfrm>
            <a:off x="437510" y="4544304"/>
            <a:ext cx="404989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Breakdown</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mechanism</a:t>
            </a:r>
            <a:r>
              <a:rPr altLang="en-US" b="1" dirty="0" sz="2400" kumimoji="1" lang="zh-CN"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024" name="任意多边形: 形状 67"/>
          <p:cNvSpPr/>
          <p:nvPr/>
        </p:nvSpPr>
        <p:spPr>
          <a:xfrm>
            <a:off x="5871743" y="3581755"/>
            <a:ext cx="498475" cy="1800225"/>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025" name="Text Box 623"/>
          <p:cNvSpPr txBox="1">
            <a:spLocks noChangeArrowheads="1"/>
          </p:cNvSpPr>
          <p:nvPr/>
        </p:nvSpPr>
        <p:spPr bwMode="auto">
          <a:xfrm>
            <a:off x="2411760" y="377622"/>
            <a:ext cx="415988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Reverse </a:t>
            </a:r>
            <a:r>
              <a:rPr altLang="zh-CN" b="1" dirty="0" sz="2800" kumimoji="1" lang="en-US" smtClean="0">
                <a:latin typeface="Arial" panose="020B0604020202020204" pitchFamily="34" charset="0"/>
                <a:ea typeface="楷体_GB2312" pitchFamily="49" charset="-122"/>
                <a:cs typeface="Arial" panose="020B0604020202020204" pitchFamily="34" charset="0"/>
              </a:rPr>
              <a:t>breakdown</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cxnSp>
        <p:nvCxnSpPr>
          <p:cNvPr id="3145825" name="直接箭头连接符 133"/>
          <p:cNvCxnSpPr>
            <a:cxnSpLocks/>
          </p:cNvCxnSpPr>
          <p:nvPr/>
        </p:nvCxnSpPr>
        <p:spPr>
          <a:xfrm>
            <a:off x="3779912" y="2276872"/>
            <a:ext cx="288032"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26" name="直接箭头连接符 125"/>
          <p:cNvCxnSpPr>
            <a:cxnSpLocks/>
          </p:cNvCxnSpPr>
          <p:nvPr/>
        </p:nvCxnSpPr>
        <p:spPr>
          <a:xfrm>
            <a:off x="1963205" y="3775013"/>
            <a:ext cx="5393401"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90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29" name="Rectangle 76"/>
          <p:cNvSpPr>
            <a:spLocks noChangeArrowheads="1"/>
          </p:cNvSpPr>
          <p:nvPr/>
        </p:nvSpPr>
        <p:spPr bwMode="auto">
          <a:xfrm>
            <a:off x="1655675" y="548680"/>
            <a:ext cx="5832648"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Avalanche breakdown</a:t>
            </a:r>
            <a:r>
              <a:rPr altLang="en-US" b="1" dirty="0" sz="2800" kumimoji="1" lang="zh-CN" smtClean="0">
                <a:latin typeface="Arial" panose="020B0604020202020204" pitchFamily="34" charset="0"/>
                <a:ea typeface="楷体_GB2312" pitchFamily="49" charset="-122"/>
                <a:cs typeface="Arial" panose="020B0604020202020204" pitchFamily="34" charset="0"/>
              </a:rPr>
              <a:t>雪崩击穿</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grpSp>
        <p:nvGrpSpPr>
          <p:cNvPr id="179" name="组合 7"/>
          <p:cNvGrpSpPr/>
          <p:nvPr/>
        </p:nvGrpSpPr>
        <p:grpSpPr>
          <a:xfrm>
            <a:off x="1415947" y="1282548"/>
            <a:ext cx="6409833" cy="2712844"/>
            <a:chOff x="-2325" y="859743"/>
            <a:chExt cx="9231446" cy="3907040"/>
          </a:xfrm>
        </p:grpSpPr>
        <p:grpSp>
          <p:nvGrpSpPr>
            <p:cNvPr id="180" name="组合 16"/>
            <p:cNvGrpSpPr/>
            <p:nvPr/>
          </p:nvGrpSpPr>
          <p:grpSpPr>
            <a:xfrm>
              <a:off x="4724277" y="1112925"/>
              <a:ext cx="3565633" cy="1685154"/>
              <a:chOff x="755576" y="2636912"/>
              <a:chExt cx="3565633" cy="1685154"/>
            </a:xfrm>
          </p:grpSpPr>
          <p:sp>
            <p:nvSpPr>
              <p:cNvPr id="1049030" name="Oval 42"/>
              <p:cNvSpPr>
                <a:spLocks noChangeArrowheads="1"/>
              </p:cNvSpPr>
              <p:nvPr/>
            </p:nvSpPr>
            <p:spPr bwMode="auto">
              <a:xfrm>
                <a:off x="75557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1" name="Oval 42"/>
              <p:cNvSpPr>
                <a:spLocks noChangeArrowheads="1"/>
              </p:cNvSpPr>
              <p:nvPr/>
            </p:nvSpPr>
            <p:spPr bwMode="auto">
              <a:xfrm>
                <a:off x="75557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2" name="Oval 42"/>
              <p:cNvSpPr>
                <a:spLocks noChangeArrowheads="1"/>
              </p:cNvSpPr>
              <p:nvPr/>
            </p:nvSpPr>
            <p:spPr bwMode="auto">
              <a:xfrm>
                <a:off x="1390337"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3" name="Oval 42"/>
              <p:cNvSpPr>
                <a:spLocks noChangeArrowheads="1"/>
              </p:cNvSpPr>
              <p:nvPr/>
            </p:nvSpPr>
            <p:spPr bwMode="auto">
              <a:xfrm>
                <a:off x="1390337"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4" name="Oval 42"/>
              <p:cNvSpPr>
                <a:spLocks noChangeArrowheads="1"/>
              </p:cNvSpPr>
              <p:nvPr/>
            </p:nvSpPr>
            <p:spPr bwMode="auto">
              <a:xfrm>
                <a:off x="75685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5" name="Oval 42"/>
              <p:cNvSpPr>
                <a:spLocks noChangeArrowheads="1"/>
              </p:cNvSpPr>
              <p:nvPr/>
            </p:nvSpPr>
            <p:spPr bwMode="auto">
              <a:xfrm>
                <a:off x="1391613"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6" name="Oval 42"/>
              <p:cNvSpPr>
                <a:spLocks noChangeArrowheads="1"/>
              </p:cNvSpPr>
              <p:nvPr/>
            </p:nvSpPr>
            <p:spPr bwMode="auto">
              <a:xfrm>
                <a:off x="200562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7" name="Oval 42"/>
              <p:cNvSpPr>
                <a:spLocks noChangeArrowheads="1"/>
              </p:cNvSpPr>
              <p:nvPr/>
            </p:nvSpPr>
            <p:spPr bwMode="auto">
              <a:xfrm>
                <a:off x="200562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8" name="Oval 42"/>
              <p:cNvSpPr>
                <a:spLocks noChangeArrowheads="1"/>
              </p:cNvSpPr>
              <p:nvPr/>
            </p:nvSpPr>
            <p:spPr bwMode="auto">
              <a:xfrm>
                <a:off x="2640387"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39" name="Oval 42"/>
              <p:cNvSpPr>
                <a:spLocks noChangeArrowheads="1"/>
              </p:cNvSpPr>
              <p:nvPr/>
            </p:nvSpPr>
            <p:spPr bwMode="auto">
              <a:xfrm>
                <a:off x="2640387"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0" name="Oval 42"/>
              <p:cNvSpPr>
                <a:spLocks noChangeArrowheads="1"/>
              </p:cNvSpPr>
              <p:nvPr/>
            </p:nvSpPr>
            <p:spPr bwMode="auto">
              <a:xfrm>
                <a:off x="200690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1" name="Oval 42"/>
              <p:cNvSpPr>
                <a:spLocks noChangeArrowheads="1"/>
              </p:cNvSpPr>
              <p:nvPr/>
            </p:nvSpPr>
            <p:spPr bwMode="auto">
              <a:xfrm>
                <a:off x="2641663"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2" name="Oval 42"/>
              <p:cNvSpPr>
                <a:spLocks noChangeArrowheads="1"/>
              </p:cNvSpPr>
              <p:nvPr/>
            </p:nvSpPr>
            <p:spPr bwMode="auto">
              <a:xfrm>
                <a:off x="3253124"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3" name="Oval 42"/>
              <p:cNvSpPr>
                <a:spLocks noChangeArrowheads="1"/>
              </p:cNvSpPr>
              <p:nvPr/>
            </p:nvSpPr>
            <p:spPr bwMode="auto">
              <a:xfrm>
                <a:off x="3253124"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4" name="Oval 42"/>
              <p:cNvSpPr>
                <a:spLocks noChangeArrowheads="1"/>
              </p:cNvSpPr>
              <p:nvPr/>
            </p:nvSpPr>
            <p:spPr bwMode="auto">
              <a:xfrm>
                <a:off x="388788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5" name="Oval 42"/>
              <p:cNvSpPr>
                <a:spLocks noChangeArrowheads="1"/>
              </p:cNvSpPr>
              <p:nvPr/>
            </p:nvSpPr>
            <p:spPr bwMode="auto">
              <a:xfrm>
                <a:off x="388788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6" name="Oval 42"/>
              <p:cNvSpPr>
                <a:spLocks noChangeArrowheads="1"/>
              </p:cNvSpPr>
              <p:nvPr/>
            </p:nvSpPr>
            <p:spPr bwMode="auto">
              <a:xfrm>
                <a:off x="3254400"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47" name="Oval 42"/>
              <p:cNvSpPr>
                <a:spLocks noChangeArrowheads="1"/>
              </p:cNvSpPr>
              <p:nvPr/>
            </p:nvSpPr>
            <p:spPr bwMode="auto">
              <a:xfrm>
                <a:off x="388916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grpSp>
        <p:cxnSp>
          <p:nvCxnSpPr>
            <p:cNvPr id="3145827" name="直接连接符 35"/>
            <p:cNvCxnSpPr>
              <a:cxnSpLocks/>
            </p:cNvCxnSpPr>
            <p:nvPr/>
          </p:nvCxnSpPr>
          <p:spPr>
            <a:xfrm>
              <a:off x="6474468" y="979185"/>
              <a:ext cx="0" cy="2125145"/>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9048" name="Oval 50"/>
            <p:cNvSpPr>
              <a:spLocks noChangeArrowheads="1"/>
            </p:cNvSpPr>
            <p:nvPr/>
          </p:nvSpPr>
          <p:spPr bwMode="auto">
            <a:xfrm>
              <a:off x="6753104" y="1544283"/>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49" name="Oval 50"/>
            <p:cNvSpPr>
              <a:spLocks noChangeArrowheads="1"/>
            </p:cNvSpPr>
            <p:nvPr/>
          </p:nvSpPr>
          <p:spPr bwMode="auto">
            <a:xfrm>
              <a:off x="6753104" y="2174352"/>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0" name="Oval 50"/>
            <p:cNvSpPr>
              <a:spLocks noChangeArrowheads="1"/>
            </p:cNvSpPr>
            <p:nvPr/>
          </p:nvSpPr>
          <p:spPr bwMode="auto">
            <a:xfrm>
              <a:off x="6754380" y="279738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1" name="Oval 50"/>
            <p:cNvSpPr>
              <a:spLocks noChangeArrowheads="1"/>
            </p:cNvSpPr>
            <p:nvPr/>
          </p:nvSpPr>
          <p:spPr bwMode="auto">
            <a:xfrm>
              <a:off x="7365841" y="1544283"/>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2" name="Oval 50"/>
            <p:cNvSpPr>
              <a:spLocks noChangeArrowheads="1"/>
            </p:cNvSpPr>
            <p:nvPr/>
          </p:nvSpPr>
          <p:spPr bwMode="auto">
            <a:xfrm>
              <a:off x="7365841" y="2174352"/>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3" name="Oval 50"/>
            <p:cNvSpPr>
              <a:spLocks noChangeArrowheads="1"/>
            </p:cNvSpPr>
            <p:nvPr/>
          </p:nvSpPr>
          <p:spPr bwMode="auto">
            <a:xfrm>
              <a:off x="7367117" y="279738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81" name="组合 43"/>
            <p:cNvGrpSpPr/>
            <p:nvPr/>
          </p:nvGrpSpPr>
          <p:grpSpPr>
            <a:xfrm>
              <a:off x="8000602" y="1544283"/>
              <a:ext cx="189021" cy="1440851"/>
              <a:chOff x="4335673" y="3068270"/>
              <a:chExt cx="189021" cy="1440851"/>
            </a:xfrm>
          </p:grpSpPr>
          <p:sp>
            <p:nvSpPr>
              <p:cNvPr id="1049054" name="Oval 50"/>
              <p:cNvSpPr>
                <a:spLocks noChangeArrowheads="1"/>
              </p:cNvSpPr>
              <p:nvPr/>
            </p:nvSpPr>
            <p:spPr bwMode="auto">
              <a:xfrm>
                <a:off x="4335673" y="3068270"/>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5" name="Oval 50"/>
              <p:cNvSpPr>
                <a:spLocks noChangeArrowheads="1"/>
              </p:cNvSpPr>
              <p:nvPr/>
            </p:nvSpPr>
            <p:spPr bwMode="auto">
              <a:xfrm>
                <a:off x="4335673" y="369833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6" name="Oval 50"/>
              <p:cNvSpPr>
                <a:spLocks noChangeArrowheads="1"/>
              </p:cNvSpPr>
              <p:nvPr/>
            </p:nvSpPr>
            <p:spPr bwMode="auto">
              <a:xfrm>
                <a:off x="4336949" y="4321376"/>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sp>
          <p:nvSpPr>
            <p:cNvPr id="1049057" name="Oval 50"/>
            <p:cNvSpPr>
              <a:spLocks noChangeArrowheads="1"/>
            </p:cNvSpPr>
            <p:nvPr/>
          </p:nvSpPr>
          <p:spPr bwMode="auto">
            <a:xfrm>
              <a:off x="1682475" y="1544283"/>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58" name="Oval 50"/>
            <p:cNvSpPr>
              <a:spLocks noChangeArrowheads="1"/>
            </p:cNvSpPr>
            <p:nvPr/>
          </p:nvSpPr>
          <p:spPr bwMode="auto">
            <a:xfrm>
              <a:off x="1682475" y="2174352"/>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82" name="组合 49"/>
            <p:cNvGrpSpPr/>
            <p:nvPr/>
          </p:nvGrpSpPr>
          <p:grpSpPr>
            <a:xfrm>
              <a:off x="1047714" y="1544283"/>
              <a:ext cx="189021" cy="1440851"/>
              <a:chOff x="4986082" y="3068270"/>
              <a:chExt cx="189021" cy="1440851"/>
            </a:xfrm>
          </p:grpSpPr>
          <p:sp>
            <p:nvSpPr>
              <p:cNvPr id="1049059" name="Oval 50"/>
              <p:cNvSpPr>
                <a:spLocks noChangeArrowheads="1"/>
              </p:cNvSpPr>
              <p:nvPr/>
            </p:nvSpPr>
            <p:spPr bwMode="auto">
              <a:xfrm>
                <a:off x="4986082" y="3068270"/>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60" name="Oval 50"/>
              <p:cNvSpPr>
                <a:spLocks noChangeArrowheads="1"/>
              </p:cNvSpPr>
              <p:nvPr/>
            </p:nvSpPr>
            <p:spPr bwMode="auto">
              <a:xfrm>
                <a:off x="4986082" y="369833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61" name="Oval 50"/>
              <p:cNvSpPr>
                <a:spLocks noChangeArrowheads="1"/>
              </p:cNvSpPr>
              <p:nvPr/>
            </p:nvSpPr>
            <p:spPr bwMode="auto">
              <a:xfrm>
                <a:off x="4987358" y="4321376"/>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sp>
          <p:nvSpPr>
            <p:cNvPr id="1049062" name="Oval 50"/>
            <p:cNvSpPr>
              <a:spLocks noChangeArrowheads="1"/>
            </p:cNvSpPr>
            <p:nvPr/>
          </p:nvSpPr>
          <p:spPr bwMode="auto">
            <a:xfrm>
              <a:off x="1683751" y="279738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63" name="Oval 50"/>
            <p:cNvSpPr>
              <a:spLocks noChangeArrowheads="1"/>
            </p:cNvSpPr>
            <p:nvPr/>
          </p:nvSpPr>
          <p:spPr bwMode="auto">
            <a:xfrm>
              <a:off x="2313515" y="1544283"/>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64" name="Oval 50"/>
            <p:cNvSpPr>
              <a:spLocks noChangeArrowheads="1"/>
            </p:cNvSpPr>
            <p:nvPr/>
          </p:nvSpPr>
          <p:spPr bwMode="auto">
            <a:xfrm>
              <a:off x="2313515" y="2174352"/>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65" name="Oval 50"/>
            <p:cNvSpPr>
              <a:spLocks noChangeArrowheads="1"/>
            </p:cNvSpPr>
            <p:nvPr/>
          </p:nvSpPr>
          <p:spPr bwMode="auto">
            <a:xfrm>
              <a:off x="2314791" y="279738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83" name="组合 57"/>
            <p:cNvGrpSpPr/>
            <p:nvPr/>
          </p:nvGrpSpPr>
          <p:grpSpPr>
            <a:xfrm>
              <a:off x="903698" y="1112925"/>
              <a:ext cx="3605943" cy="1685154"/>
              <a:chOff x="4538294" y="2636912"/>
              <a:chExt cx="3605943" cy="1685154"/>
            </a:xfrm>
          </p:grpSpPr>
          <p:sp>
            <p:nvSpPr>
              <p:cNvPr id="1049066" name="Oval 42"/>
              <p:cNvSpPr>
                <a:spLocks noChangeArrowheads="1"/>
              </p:cNvSpPr>
              <p:nvPr/>
            </p:nvSpPr>
            <p:spPr bwMode="auto">
              <a:xfrm>
                <a:off x="4538294"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67" name="Oval 42"/>
              <p:cNvSpPr>
                <a:spLocks noChangeArrowheads="1"/>
              </p:cNvSpPr>
              <p:nvPr/>
            </p:nvSpPr>
            <p:spPr bwMode="auto">
              <a:xfrm>
                <a:off x="4538294"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68" name="Oval 42"/>
              <p:cNvSpPr>
                <a:spLocks noChangeArrowheads="1"/>
              </p:cNvSpPr>
              <p:nvPr/>
            </p:nvSpPr>
            <p:spPr bwMode="auto">
              <a:xfrm>
                <a:off x="517305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69" name="Oval 42"/>
              <p:cNvSpPr>
                <a:spLocks noChangeArrowheads="1"/>
              </p:cNvSpPr>
              <p:nvPr/>
            </p:nvSpPr>
            <p:spPr bwMode="auto">
              <a:xfrm>
                <a:off x="517305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0" name="Oval 42"/>
              <p:cNvSpPr>
                <a:spLocks noChangeArrowheads="1"/>
              </p:cNvSpPr>
              <p:nvPr/>
            </p:nvSpPr>
            <p:spPr bwMode="auto">
              <a:xfrm>
                <a:off x="4539570"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1" name="Oval 42"/>
              <p:cNvSpPr>
                <a:spLocks noChangeArrowheads="1"/>
              </p:cNvSpPr>
              <p:nvPr/>
            </p:nvSpPr>
            <p:spPr bwMode="auto">
              <a:xfrm>
                <a:off x="517433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2" name="Oval 42"/>
              <p:cNvSpPr>
                <a:spLocks noChangeArrowheads="1"/>
              </p:cNvSpPr>
              <p:nvPr/>
            </p:nvSpPr>
            <p:spPr bwMode="auto">
              <a:xfrm>
                <a:off x="580409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3" name="Oval 42"/>
              <p:cNvSpPr>
                <a:spLocks noChangeArrowheads="1"/>
              </p:cNvSpPr>
              <p:nvPr/>
            </p:nvSpPr>
            <p:spPr bwMode="auto">
              <a:xfrm>
                <a:off x="580409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4" name="Oval 42"/>
              <p:cNvSpPr>
                <a:spLocks noChangeArrowheads="1"/>
              </p:cNvSpPr>
              <p:nvPr/>
            </p:nvSpPr>
            <p:spPr bwMode="auto">
              <a:xfrm>
                <a:off x="643885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5" name="Oval 42"/>
              <p:cNvSpPr>
                <a:spLocks noChangeArrowheads="1"/>
              </p:cNvSpPr>
              <p:nvPr/>
            </p:nvSpPr>
            <p:spPr bwMode="auto">
              <a:xfrm>
                <a:off x="643885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6" name="Oval 42"/>
              <p:cNvSpPr>
                <a:spLocks noChangeArrowheads="1"/>
              </p:cNvSpPr>
              <p:nvPr/>
            </p:nvSpPr>
            <p:spPr bwMode="auto">
              <a:xfrm>
                <a:off x="580537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7" name="Oval 42"/>
              <p:cNvSpPr>
                <a:spLocks noChangeArrowheads="1"/>
              </p:cNvSpPr>
              <p:nvPr/>
            </p:nvSpPr>
            <p:spPr bwMode="auto">
              <a:xfrm>
                <a:off x="644013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8" name="Oval 42"/>
              <p:cNvSpPr>
                <a:spLocks noChangeArrowheads="1"/>
              </p:cNvSpPr>
              <p:nvPr/>
            </p:nvSpPr>
            <p:spPr bwMode="auto">
              <a:xfrm>
                <a:off x="7076152"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79" name="Oval 42"/>
              <p:cNvSpPr>
                <a:spLocks noChangeArrowheads="1"/>
              </p:cNvSpPr>
              <p:nvPr/>
            </p:nvSpPr>
            <p:spPr bwMode="auto">
              <a:xfrm>
                <a:off x="7076152"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80" name="Oval 42"/>
              <p:cNvSpPr>
                <a:spLocks noChangeArrowheads="1"/>
              </p:cNvSpPr>
              <p:nvPr/>
            </p:nvSpPr>
            <p:spPr bwMode="auto">
              <a:xfrm>
                <a:off x="7710913"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81" name="Oval 42"/>
              <p:cNvSpPr>
                <a:spLocks noChangeArrowheads="1"/>
              </p:cNvSpPr>
              <p:nvPr/>
            </p:nvSpPr>
            <p:spPr bwMode="auto">
              <a:xfrm>
                <a:off x="7710913"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82" name="Oval 42"/>
              <p:cNvSpPr>
                <a:spLocks noChangeArrowheads="1"/>
              </p:cNvSpPr>
              <p:nvPr/>
            </p:nvSpPr>
            <p:spPr bwMode="auto">
              <a:xfrm>
                <a:off x="7077428"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083" name="Oval 42"/>
              <p:cNvSpPr>
                <a:spLocks noChangeArrowheads="1"/>
              </p:cNvSpPr>
              <p:nvPr/>
            </p:nvSpPr>
            <p:spPr bwMode="auto">
              <a:xfrm>
                <a:off x="7712189"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grpSp>
        <p:cxnSp>
          <p:nvCxnSpPr>
            <p:cNvPr id="3145828" name="直接连接符 76"/>
            <p:cNvCxnSpPr>
              <a:cxnSpLocks/>
              <a:stCxn id="1049084" idx="0"/>
              <a:endCxn id="1049084" idx="2"/>
            </p:cNvCxnSpPr>
            <p:nvPr/>
          </p:nvCxnSpPr>
          <p:spPr>
            <a:xfrm>
              <a:off x="4602260" y="979185"/>
              <a:ext cx="0" cy="2125145"/>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9084" name="矩形 77"/>
            <p:cNvSpPr/>
            <p:nvPr/>
          </p:nvSpPr>
          <p:spPr>
            <a:xfrm>
              <a:off x="785836" y="979185"/>
              <a:ext cx="7632848" cy="2125145"/>
            </a:xfrm>
            <a:prstGeom prst="rect"/>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sp>
          <p:nvSpPr>
            <p:cNvPr id="1049085" name="文本框 78"/>
            <p:cNvSpPr txBox="1"/>
            <p:nvPr/>
          </p:nvSpPr>
          <p:spPr>
            <a:xfrm>
              <a:off x="-2325" y="859743"/>
              <a:ext cx="864096" cy="576239"/>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P</a:t>
              </a:r>
              <a:endParaRPr altLang="en-US" dirty="0" sz="2000" lang="zh-CN">
                <a:latin typeface="Arial" panose="020B0604020202020204" pitchFamily="34" charset="0"/>
                <a:cs typeface="Arial" panose="020B0604020202020204" pitchFamily="34" charset="0"/>
              </a:endParaRPr>
            </a:p>
          </p:txBody>
        </p:sp>
        <p:sp>
          <p:nvSpPr>
            <p:cNvPr id="1049086" name="文本框 79"/>
            <p:cNvSpPr txBox="1"/>
            <p:nvPr/>
          </p:nvSpPr>
          <p:spPr>
            <a:xfrm>
              <a:off x="8365025" y="861113"/>
              <a:ext cx="864096" cy="576239"/>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N</a:t>
              </a:r>
              <a:endParaRPr altLang="en-US" dirty="0" sz="2000" lang="zh-CN">
                <a:latin typeface="Arial" panose="020B0604020202020204" pitchFamily="34" charset="0"/>
                <a:cs typeface="Arial" panose="020B0604020202020204" pitchFamily="34" charset="0"/>
              </a:endParaRPr>
            </a:p>
          </p:txBody>
        </p:sp>
        <p:cxnSp>
          <p:nvCxnSpPr>
            <p:cNvPr id="3145829" name="直接箭头连接符 80"/>
            <p:cNvCxnSpPr>
              <a:cxnSpLocks/>
            </p:cNvCxnSpPr>
            <p:nvPr/>
          </p:nvCxnSpPr>
          <p:spPr>
            <a:xfrm flipH="1">
              <a:off x="2758341" y="3337784"/>
              <a:ext cx="3716127" cy="10600"/>
            </a:xfrm>
            <a:prstGeom prst="straightConnector1"/>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4" name="组合 81"/>
            <p:cNvGrpSpPr/>
            <p:nvPr/>
          </p:nvGrpSpPr>
          <p:grpSpPr>
            <a:xfrm>
              <a:off x="209772" y="2016915"/>
              <a:ext cx="8784976" cy="2749868"/>
              <a:chOff x="179512" y="2209908"/>
              <a:chExt cx="8784976" cy="2749868"/>
            </a:xfrm>
          </p:grpSpPr>
          <p:cxnSp>
            <p:nvCxnSpPr>
              <p:cNvPr id="3145830" name="直接连接符 82"/>
              <p:cNvCxnSpPr>
                <a:cxnSpLocks/>
              </p:cNvCxnSpPr>
              <p:nvPr/>
            </p:nvCxnSpPr>
            <p:spPr>
              <a:xfrm>
                <a:off x="179512" y="2218120"/>
                <a:ext cx="576064"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1" name="直接连接符 83"/>
              <p:cNvCxnSpPr>
                <a:cxnSpLocks/>
              </p:cNvCxnSpPr>
              <p:nvPr/>
            </p:nvCxnSpPr>
            <p:spPr>
              <a:xfrm>
                <a:off x="8388424" y="2209908"/>
                <a:ext cx="576064"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2" name="直接连接符 84"/>
              <p:cNvCxnSpPr>
                <a:cxnSpLocks/>
              </p:cNvCxnSpPr>
              <p:nvPr/>
            </p:nvCxnSpPr>
            <p:spPr>
              <a:xfrm>
                <a:off x="179512" y="2209908"/>
                <a:ext cx="0" cy="232877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33" name="直接连接符 85"/>
              <p:cNvCxnSpPr>
                <a:cxnSpLocks/>
              </p:cNvCxnSpPr>
              <p:nvPr/>
            </p:nvCxnSpPr>
            <p:spPr>
              <a:xfrm>
                <a:off x="8964488" y="2209908"/>
                <a:ext cx="0" cy="232877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087" name="文本框 92"/>
              <p:cNvSpPr txBox="1">
                <a:spLocks noChangeAspect="1" noMove="1" noResize="1" noRot="1" noAdjustHandles="1" noEditPoints="1" noChangeArrowheads="1" noChangeShapeType="1" noTextEdit="1"/>
              </p:cNvSpPr>
              <p:nvPr/>
            </p:nvSpPr>
            <p:spPr>
              <a:xfrm>
                <a:off x="4520460" y="4206234"/>
                <a:ext cx="864096" cy="753542"/>
              </a:xfrm>
              <a:prstGeom prst="rect"/>
              <a:blipFill>
                <a:blip xmlns:r="http://schemas.openxmlformats.org/officeDocument/2006/relationships" r:embed="rId1"/>
                <a:stretch>
                  <a:fillRect/>
                </a:stretch>
              </a:blipFill>
            </p:spPr>
            <p:txBody>
              <a:bodyPr/>
              <a:p>
                <a:r>
                  <a:rPr altLang="en-US" lang="zh-CN">
                    <a:noFill/>
                  </a:rPr>
                  <a:t> </a:t>
                </a:r>
              </a:p>
            </p:txBody>
          </p:sp>
        </p:grpSp>
        <p:sp>
          <p:nvSpPr>
            <p:cNvPr id="1049088" name="文本框 115"/>
            <p:cNvSpPr txBox="1"/>
            <p:nvPr/>
          </p:nvSpPr>
          <p:spPr>
            <a:xfrm>
              <a:off x="2901442" y="3492368"/>
              <a:ext cx="3838495" cy="53191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Internal </a:t>
              </a:r>
              <a:r>
                <a:rPr altLang="zh-CN" lang="en-US" smtClean="0">
                  <a:latin typeface="Arial" panose="020B0604020202020204" pitchFamily="34" charset="0"/>
                  <a:cs typeface="Arial" panose="020B0604020202020204" pitchFamily="34" charset="0"/>
                </a:rPr>
                <a:t>electric field </a:t>
              </a:r>
              <a:r>
                <a:rPr altLang="zh-CN" i="1" lang="en-US" smtClean="0">
                  <a:latin typeface="Arial" panose="020B0604020202020204" pitchFamily="34" charset="0"/>
                  <a:cs typeface="Arial" panose="020B0604020202020204" pitchFamily="34" charset="0"/>
                </a:rPr>
                <a:t>E</a:t>
              </a:r>
              <a:endParaRPr altLang="en-US" dirty="0" i="1" lang="zh-CN">
                <a:latin typeface="Arial" panose="020B0604020202020204" pitchFamily="34" charset="0"/>
                <a:cs typeface="Arial" panose="020B0604020202020204" pitchFamily="34" charset="0"/>
              </a:endParaRPr>
            </a:p>
          </p:txBody>
        </p:sp>
      </p:grpSp>
      <p:cxnSp>
        <p:nvCxnSpPr>
          <p:cNvPr id="3145834" name="直接连接符 117"/>
          <p:cNvCxnSpPr>
            <a:cxnSpLocks/>
          </p:cNvCxnSpPr>
          <p:nvPr/>
        </p:nvCxnSpPr>
        <p:spPr>
          <a:xfrm>
            <a:off x="3291590" y="1361610"/>
            <a:ext cx="0" cy="1475589"/>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9089" name="椭圆 119"/>
          <p:cNvSpPr/>
          <p:nvPr/>
        </p:nvSpPr>
        <p:spPr>
          <a:xfrm>
            <a:off x="1494643" y="3695099"/>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0" name="椭圆 120"/>
          <p:cNvSpPr/>
          <p:nvPr/>
        </p:nvSpPr>
        <p:spPr>
          <a:xfrm>
            <a:off x="7594471" y="3703005"/>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1" name="Text Box 624"/>
          <p:cNvSpPr txBox="1">
            <a:spLocks noChangeArrowheads="1"/>
          </p:cNvSpPr>
          <p:nvPr/>
        </p:nvSpPr>
        <p:spPr bwMode="auto">
          <a:xfrm>
            <a:off x="7392228" y="3767107"/>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sp>
        <p:nvSpPr>
          <p:cNvPr id="1049092" name="Text Box 624"/>
          <p:cNvSpPr txBox="1">
            <a:spLocks noChangeArrowheads="1"/>
          </p:cNvSpPr>
          <p:nvPr/>
        </p:nvSpPr>
        <p:spPr bwMode="auto">
          <a:xfrm>
            <a:off x="1286097" y="3703005"/>
            <a:ext cx="548502" cy="584775"/>
          </a:xfrm>
          <a:prstGeom prst="rect"/>
          <a:noFill/>
          <a:ln>
            <a:noFill/>
          </a:ln>
          <a:effectLst/>
        </p:spPr>
        <p:txBody>
          <a:bodyPr wrap="square">
            <a:spAutoFit/>
          </a:bodyPr>
          <a:p>
            <a:pPr algn="ctr" fontAlgn="base">
              <a:spcBef>
                <a:spcPct val="50000"/>
              </a:spcBef>
              <a:spcAft>
                <a:spcPct val="0"/>
              </a:spcAft>
            </a:pPr>
            <a:r>
              <a:rPr altLang="zh-CN" b="1" dirty="0" sz="3200" kumimoji="1" lang="en-US">
                <a:latin typeface="楷体_GB2312" pitchFamily="49" charset="-122"/>
                <a:ea typeface="楷体_GB2312" pitchFamily="49" charset="-122"/>
              </a:rPr>
              <a:t>-</a:t>
            </a:r>
            <a:endParaRPr altLang="en-US" b="1" dirty="0" sz="3200" kumimoji="1" lang="zh-CN">
              <a:latin typeface="楷体_GB2312" pitchFamily="49" charset="-122"/>
              <a:ea typeface="楷体_GB2312" pitchFamily="49" charset="-122"/>
            </a:endParaRPr>
          </a:p>
        </p:txBody>
      </p:sp>
      <p:sp>
        <p:nvSpPr>
          <p:cNvPr id="1049093" name="文本框 123"/>
          <p:cNvSpPr txBox="1">
            <a:spLocks noChangeAspect="1" noMove="1" noResize="1" noRot="1" noAdjustHandles="1" noEditPoints="1" noChangeArrowheads="1" noChangeShapeType="1" noTextEdit="1"/>
          </p:cNvSpPr>
          <p:nvPr/>
        </p:nvSpPr>
        <p:spPr>
          <a:xfrm>
            <a:off x="1979641" y="4096224"/>
            <a:ext cx="5112568" cy="369332"/>
          </a:xfrm>
          <a:prstGeom prst="rect"/>
          <a:blipFill>
            <a:blip xmlns:r="http://schemas.openxmlformats.org/officeDocument/2006/relationships" r:embed="rId2"/>
            <a:stretch>
              <a:fillRect t="-9836" b="-24590"/>
            </a:stretch>
          </a:blipFill>
        </p:spPr>
        <p:txBody>
          <a:bodyPr/>
          <a:p>
            <a:r>
              <a:rPr altLang="en-US" lang="zh-CN">
                <a:noFill/>
              </a:rPr>
              <a:t> </a:t>
            </a:r>
          </a:p>
        </p:txBody>
      </p:sp>
      <p:sp>
        <p:nvSpPr>
          <p:cNvPr id="1049094" name="Oval 50"/>
          <p:cNvSpPr>
            <a:spLocks noChangeArrowheads="1"/>
          </p:cNvSpPr>
          <p:nvPr/>
        </p:nvSpPr>
        <p:spPr bwMode="auto">
          <a:xfrm>
            <a:off x="2798694" y="2186673"/>
            <a:ext cx="139031" cy="139031"/>
          </a:xfrm>
          <a:prstGeom prst="ellipse"/>
          <a:solidFill>
            <a:schemeClr val="tx2">
              <a:lumMod val="60000"/>
              <a:lumOff val="40000"/>
            </a:schemeClr>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95" name="文本框 128"/>
          <p:cNvSpPr txBox="1"/>
          <p:nvPr/>
        </p:nvSpPr>
        <p:spPr>
          <a:xfrm>
            <a:off x="1331334" y="4636949"/>
            <a:ext cx="6657142" cy="624840"/>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Minor carriers are accelerated to a very high speed and energy.</a:t>
            </a:r>
            <a:endParaRPr altLang="en-US" dirty="0" lang="zh-CN" smtClean="0">
              <a:latin typeface="Arial" panose="020B0604020202020204" pitchFamily="34" charset="0"/>
              <a:cs typeface="Arial" panose="020B0604020202020204" pitchFamily="34" charset="0"/>
            </a:endParaRPr>
          </a:p>
        </p:txBody>
      </p:sp>
      <p:sp>
        <p:nvSpPr>
          <p:cNvPr id="1049096" name="Oval 50"/>
          <p:cNvSpPr>
            <a:spLocks noChangeArrowheads="1"/>
          </p:cNvSpPr>
          <p:nvPr/>
        </p:nvSpPr>
        <p:spPr bwMode="auto">
          <a:xfrm>
            <a:off x="3663825" y="2207357"/>
            <a:ext cx="139031" cy="139031"/>
          </a:xfrm>
          <a:prstGeom prst="ellipse"/>
          <a:solidFill>
            <a:schemeClr val="tx2">
              <a:lumMod val="60000"/>
              <a:lumOff val="40000"/>
            </a:schemeClr>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097" name="Oval 50"/>
          <p:cNvSpPr>
            <a:spLocks noChangeArrowheads="1"/>
          </p:cNvSpPr>
          <p:nvPr/>
        </p:nvSpPr>
        <p:spPr bwMode="auto">
          <a:xfrm>
            <a:off x="6727445" y="2171785"/>
            <a:ext cx="130360" cy="130360"/>
          </a:xfrm>
          <a:prstGeom prst="ellipse"/>
          <a:solidFill>
            <a:schemeClr val="bg1">
              <a:lumMod val="95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85" name="组合 136"/>
          <p:cNvGrpSpPr/>
          <p:nvPr/>
        </p:nvGrpSpPr>
        <p:grpSpPr>
          <a:xfrm>
            <a:off x="5201350" y="2202816"/>
            <a:ext cx="398847" cy="130360"/>
            <a:chOff x="5333067" y="2280200"/>
            <a:chExt cx="398847" cy="130360"/>
          </a:xfrm>
        </p:grpSpPr>
        <p:sp>
          <p:nvSpPr>
            <p:cNvPr id="1049098" name="Oval 50"/>
            <p:cNvSpPr>
              <a:spLocks noChangeArrowheads="1"/>
            </p:cNvSpPr>
            <p:nvPr/>
          </p:nvSpPr>
          <p:spPr bwMode="auto">
            <a:xfrm>
              <a:off x="5601554" y="2280200"/>
              <a:ext cx="130360" cy="130360"/>
            </a:xfrm>
            <a:prstGeom prst="ellipse"/>
            <a:solidFill>
              <a:schemeClr val="bg1">
                <a:lumMod val="95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cxnSp>
          <p:nvCxnSpPr>
            <p:cNvPr id="3145835" name="直接箭头连接符 134"/>
            <p:cNvCxnSpPr>
              <a:cxnSpLocks/>
            </p:cNvCxnSpPr>
            <p:nvPr/>
          </p:nvCxnSpPr>
          <p:spPr>
            <a:xfrm flipH="1">
              <a:off x="5333067" y="2346008"/>
              <a:ext cx="268487" cy="0"/>
            </a:xfrm>
            <a:prstGeom prst="straightConnector1"/>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49099" name="文本框 137"/>
          <p:cNvSpPr txBox="1"/>
          <p:nvPr/>
        </p:nvSpPr>
        <p:spPr>
          <a:xfrm>
            <a:off x="400662" y="5263520"/>
            <a:ext cx="8424936"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Accelerated electrons will collide with bonded electrons and kick them out.</a:t>
            </a:r>
            <a:endParaRPr altLang="en-US" dirty="0" lang="zh-CN" smtClean="0">
              <a:latin typeface="Arial" panose="020B0604020202020204" pitchFamily="34" charset="0"/>
              <a:cs typeface="Arial" panose="020B0604020202020204" pitchFamily="34" charset="0"/>
            </a:endParaRPr>
          </a:p>
        </p:txBody>
      </p:sp>
      <p:sp>
        <p:nvSpPr>
          <p:cNvPr id="1049100" name="文本框 138"/>
          <p:cNvSpPr txBox="1"/>
          <p:nvPr/>
        </p:nvSpPr>
        <p:spPr>
          <a:xfrm>
            <a:off x="384099" y="5872184"/>
            <a:ext cx="8424936"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More and more carriers are generated and current increases dramatically!</a:t>
            </a:r>
            <a:endParaRPr altLang="en-US" dirty="0" lang="zh-CN" smtClean="0">
              <a:latin typeface="Arial" panose="020B0604020202020204" pitchFamily="34" charset="0"/>
              <a:cs typeface="Arial" panose="020B0604020202020204" pitchFamily="34" charset="0"/>
            </a:endParaRPr>
          </a:p>
        </p:txBody>
      </p:sp>
      <p:sp>
        <p:nvSpPr>
          <p:cNvPr id="1049101" name="下箭头 139"/>
          <p:cNvSpPr/>
          <p:nvPr/>
        </p:nvSpPr>
        <p:spPr>
          <a:xfrm>
            <a:off x="4466989" y="4486186"/>
            <a:ext cx="311923" cy="228868"/>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2" name="下箭头 140"/>
          <p:cNvSpPr/>
          <p:nvPr/>
        </p:nvSpPr>
        <p:spPr>
          <a:xfrm>
            <a:off x="4457168" y="5036611"/>
            <a:ext cx="311923" cy="228868"/>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3" name="下箭头 141"/>
          <p:cNvSpPr/>
          <p:nvPr/>
        </p:nvSpPr>
        <p:spPr>
          <a:xfrm>
            <a:off x="4457168" y="5659618"/>
            <a:ext cx="311923" cy="228868"/>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095"/>
                                        </p:tgtEl>
                                        <p:attrNameLst>
                                          <p:attrName>style.visibility</p:attrName>
                                        </p:attrNameLst>
                                      </p:cBhvr>
                                      <p:to>
                                        <p:strVal val="visible"/>
                                      </p:to>
                                    </p:set>
                                    <p:animEffect transition="in" filter="wipe(down)">
                                      <p:cBhvr>
                                        <p:cTn dur="500" id="7"/>
                                        <p:tgtEl>
                                          <p:spTgt spid="104909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102"/>
                                        </p:tgtEl>
                                        <p:attrNameLst>
                                          <p:attrName>style.visibility</p:attrName>
                                        </p:attrNameLst>
                                      </p:cBhvr>
                                      <p:to>
                                        <p:strVal val="visible"/>
                                      </p:to>
                                    </p:set>
                                    <p:animEffect transition="in" filter="wipe(down)">
                                      <p:cBhvr>
                                        <p:cTn dur="500" id="10"/>
                                        <p:tgtEl>
                                          <p:spTgt spid="104910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099"/>
                                        </p:tgtEl>
                                        <p:attrNameLst>
                                          <p:attrName>style.visibility</p:attrName>
                                        </p:attrNameLst>
                                      </p:cBhvr>
                                      <p:to>
                                        <p:strVal val="visible"/>
                                      </p:to>
                                    </p:set>
                                    <p:animEffect transition="in" filter="wipe(down)">
                                      <p:cBhvr>
                                        <p:cTn dur="500" id="15"/>
                                        <p:tgtEl>
                                          <p:spTgt spid="104909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103"/>
                                        </p:tgtEl>
                                        <p:attrNameLst>
                                          <p:attrName>style.visibility</p:attrName>
                                        </p:attrNameLst>
                                      </p:cBhvr>
                                      <p:to>
                                        <p:strVal val="visible"/>
                                      </p:to>
                                    </p:set>
                                    <p:animEffect transition="in" filter="wipe(down)">
                                      <p:cBhvr>
                                        <p:cTn dur="500" id="18"/>
                                        <p:tgtEl>
                                          <p:spTgt spid="1049103"/>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100"/>
                                        </p:tgtEl>
                                        <p:attrNameLst>
                                          <p:attrName>style.visibility</p:attrName>
                                        </p:attrNameLst>
                                      </p:cBhvr>
                                      <p:to>
                                        <p:strVal val="visible"/>
                                      </p:to>
                                    </p:set>
                                    <p:animEffect transition="in" filter="wipe(down)">
                                      <p:cBhvr>
                                        <p:cTn dur="500" id="23"/>
                                        <p:tgtEl>
                                          <p:spTgt spid="1049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5" grpId="0"/>
      <p:bldP spid="1049099" grpId="0"/>
      <p:bldP spid="1049100" grpId="0"/>
      <p:bldP spid="1049102" grpId="0" animBg="1"/>
      <p:bldP spid="10491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cxnSp>
        <p:nvCxnSpPr>
          <p:cNvPr id="3145836" name="直接箭头连接符 133"/>
          <p:cNvCxnSpPr>
            <a:cxnSpLocks/>
          </p:cNvCxnSpPr>
          <p:nvPr/>
        </p:nvCxnSpPr>
        <p:spPr>
          <a:xfrm>
            <a:off x="3779912" y="2276872"/>
            <a:ext cx="288032"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837" name="直接箭头连接符 125"/>
          <p:cNvCxnSpPr>
            <a:cxnSpLocks/>
          </p:cNvCxnSpPr>
          <p:nvPr/>
        </p:nvCxnSpPr>
        <p:spPr>
          <a:xfrm>
            <a:off x="1963205" y="3775013"/>
            <a:ext cx="5393401"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91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07" name="Rectangle 76"/>
          <p:cNvSpPr>
            <a:spLocks noChangeArrowheads="1"/>
          </p:cNvSpPr>
          <p:nvPr/>
        </p:nvSpPr>
        <p:spPr bwMode="auto">
          <a:xfrm>
            <a:off x="1655675" y="548680"/>
            <a:ext cx="5832648"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Avalanche breakdown</a:t>
            </a:r>
            <a:r>
              <a:rPr altLang="en-US" b="1" dirty="0" sz="2800" kumimoji="1" lang="zh-CN" smtClean="0">
                <a:latin typeface="Arial" panose="020B0604020202020204" pitchFamily="34" charset="0"/>
                <a:ea typeface="楷体_GB2312" pitchFamily="49" charset="-122"/>
                <a:cs typeface="Arial" panose="020B0604020202020204" pitchFamily="34" charset="0"/>
              </a:rPr>
              <a:t>雪崩击穿</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grpSp>
        <p:nvGrpSpPr>
          <p:cNvPr id="189" name="组合 7"/>
          <p:cNvGrpSpPr/>
          <p:nvPr/>
        </p:nvGrpSpPr>
        <p:grpSpPr>
          <a:xfrm>
            <a:off x="1415947" y="1282548"/>
            <a:ext cx="6409833" cy="2712844"/>
            <a:chOff x="-2325" y="859743"/>
            <a:chExt cx="9231446" cy="3907040"/>
          </a:xfrm>
        </p:grpSpPr>
        <p:grpSp>
          <p:nvGrpSpPr>
            <p:cNvPr id="190" name="组合 16"/>
            <p:cNvGrpSpPr/>
            <p:nvPr/>
          </p:nvGrpSpPr>
          <p:grpSpPr>
            <a:xfrm>
              <a:off x="4724277" y="1112925"/>
              <a:ext cx="3565633" cy="1685154"/>
              <a:chOff x="755576" y="2636912"/>
              <a:chExt cx="3565633" cy="1685154"/>
            </a:xfrm>
          </p:grpSpPr>
          <p:sp>
            <p:nvSpPr>
              <p:cNvPr id="1049108" name="Oval 42"/>
              <p:cNvSpPr>
                <a:spLocks noChangeArrowheads="1"/>
              </p:cNvSpPr>
              <p:nvPr/>
            </p:nvSpPr>
            <p:spPr bwMode="auto">
              <a:xfrm>
                <a:off x="75557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09" name="Oval 42"/>
              <p:cNvSpPr>
                <a:spLocks noChangeArrowheads="1"/>
              </p:cNvSpPr>
              <p:nvPr/>
            </p:nvSpPr>
            <p:spPr bwMode="auto">
              <a:xfrm>
                <a:off x="75557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0" name="Oval 42"/>
              <p:cNvSpPr>
                <a:spLocks noChangeArrowheads="1"/>
              </p:cNvSpPr>
              <p:nvPr/>
            </p:nvSpPr>
            <p:spPr bwMode="auto">
              <a:xfrm>
                <a:off x="1390337"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1" name="Oval 42"/>
              <p:cNvSpPr>
                <a:spLocks noChangeArrowheads="1"/>
              </p:cNvSpPr>
              <p:nvPr/>
            </p:nvSpPr>
            <p:spPr bwMode="auto">
              <a:xfrm>
                <a:off x="1390337"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2" name="Oval 42"/>
              <p:cNvSpPr>
                <a:spLocks noChangeArrowheads="1"/>
              </p:cNvSpPr>
              <p:nvPr/>
            </p:nvSpPr>
            <p:spPr bwMode="auto">
              <a:xfrm>
                <a:off x="75685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3" name="Oval 42"/>
              <p:cNvSpPr>
                <a:spLocks noChangeArrowheads="1"/>
              </p:cNvSpPr>
              <p:nvPr/>
            </p:nvSpPr>
            <p:spPr bwMode="auto">
              <a:xfrm>
                <a:off x="1391613"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4" name="Oval 42"/>
              <p:cNvSpPr>
                <a:spLocks noChangeArrowheads="1"/>
              </p:cNvSpPr>
              <p:nvPr/>
            </p:nvSpPr>
            <p:spPr bwMode="auto">
              <a:xfrm>
                <a:off x="200562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5" name="Oval 42"/>
              <p:cNvSpPr>
                <a:spLocks noChangeArrowheads="1"/>
              </p:cNvSpPr>
              <p:nvPr/>
            </p:nvSpPr>
            <p:spPr bwMode="auto">
              <a:xfrm>
                <a:off x="200562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6" name="Oval 42"/>
              <p:cNvSpPr>
                <a:spLocks noChangeArrowheads="1"/>
              </p:cNvSpPr>
              <p:nvPr/>
            </p:nvSpPr>
            <p:spPr bwMode="auto">
              <a:xfrm>
                <a:off x="2640387"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7" name="Oval 42"/>
              <p:cNvSpPr>
                <a:spLocks noChangeArrowheads="1"/>
              </p:cNvSpPr>
              <p:nvPr/>
            </p:nvSpPr>
            <p:spPr bwMode="auto">
              <a:xfrm>
                <a:off x="2640387"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8" name="Oval 42"/>
              <p:cNvSpPr>
                <a:spLocks noChangeArrowheads="1"/>
              </p:cNvSpPr>
              <p:nvPr/>
            </p:nvSpPr>
            <p:spPr bwMode="auto">
              <a:xfrm>
                <a:off x="200690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19" name="Oval 42"/>
              <p:cNvSpPr>
                <a:spLocks noChangeArrowheads="1"/>
              </p:cNvSpPr>
              <p:nvPr/>
            </p:nvSpPr>
            <p:spPr bwMode="auto">
              <a:xfrm>
                <a:off x="2641663"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20" name="Oval 42"/>
              <p:cNvSpPr>
                <a:spLocks noChangeArrowheads="1"/>
              </p:cNvSpPr>
              <p:nvPr/>
            </p:nvSpPr>
            <p:spPr bwMode="auto">
              <a:xfrm>
                <a:off x="3253124"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21" name="Oval 42"/>
              <p:cNvSpPr>
                <a:spLocks noChangeArrowheads="1"/>
              </p:cNvSpPr>
              <p:nvPr/>
            </p:nvSpPr>
            <p:spPr bwMode="auto">
              <a:xfrm>
                <a:off x="3253124"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22" name="Oval 42"/>
              <p:cNvSpPr>
                <a:spLocks noChangeArrowheads="1"/>
              </p:cNvSpPr>
              <p:nvPr/>
            </p:nvSpPr>
            <p:spPr bwMode="auto">
              <a:xfrm>
                <a:off x="388788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23" name="Oval 42"/>
              <p:cNvSpPr>
                <a:spLocks noChangeArrowheads="1"/>
              </p:cNvSpPr>
              <p:nvPr/>
            </p:nvSpPr>
            <p:spPr bwMode="auto">
              <a:xfrm>
                <a:off x="388788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24" name="Oval 42"/>
              <p:cNvSpPr>
                <a:spLocks noChangeArrowheads="1"/>
              </p:cNvSpPr>
              <p:nvPr/>
            </p:nvSpPr>
            <p:spPr bwMode="auto">
              <a:xfrm>
                <a:off x="3254400"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25" name="Oval 42"/>
              <p:cNvSpPr>
                <a:spLocks noChangeArrowheads="1"/>
              </p:cNvSpPr>
              <p:nvPr/>
            </p:nvSpPr>
            <p:spPr bwMode="auto">
              <a:xfrm>
                <a:off x="388916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grpSp>
        <p:cxnSp>
          <p:nvCxnSpPr>
            <p:cNvPr id="3145838" name="直接连接符 35"/>
            <p:cNvCxnSpPr>
              <a:cxnSpLocks/>
            </p:cNvCxnSpPr>
            <p:nvPr/>
          </p:nvCxnSpPr>
          <p:spPr>
            <a:xfrm>
              <a:off x="6474468" y="979185"/>
              <a:ext cx="0" cy="2125145"/>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9126" name="Oval 50"/>
            <p:cNvSpPr>
              <a:spLocks noChangeArrowheads="1"/>
            </p:cNvSpPr>
            <p:nvPr/>
          </p:nvSpPr>
          <p:spPr bwMode="auto">
            <a:xfrm>
              <a:off x="6753104" y="1544283"/>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27" name="Oval 50"/>
            <p:cNvSpPr>
              <a:spLocks noChangeArrowheads="1"/>
            </p:cNvSpPr>
            <p:nvPr/>
          </p:nvSpPr>
          <p:spPr bwMode="auto">
            <a:xfrm>
              <a:off x="6753104" y="2174352"/>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28" name="Oval 50"/>
            <p:cNvSpPr>
              <a:spLocks noChangeArrowheads="1"/>
            </p:cNvSpPr>
            <p:nvPr/>
          </p:nvSpPr>
          <p:spPr bwMode="auto">
            <a:xfrm>
              <a:off x="6754380" y="279738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29" name="Oval 50"/>
            <p:cNvSpPr>
              <a:spLocks noChangeArrowheads="1"/>
            </p:cNvSpPr>
            <p:nvPr/>
          </p:nvSpPr>
          <p:spPr bwMode="auto">
            <a:xfrm>
              <a:off x="7365841" y="1544283"/>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0" name="Oval 50"/>
            <p:cNvSpPr>
              <a:spLocks noChangeArrowheads="1"/>
            </p:cNvSpPr>
            <p:nvPr/>
          </p:nvSpPr>
          <p:spPr bwMode="auto">
            <a:xfrm>
              <a:off x="7365841" y="2174352"/>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1" name="Oval 50"/>
            <p:cNvSpPr>
              <a:spLocks noChangeArrowheads="1"/>
            </p:cNvSpPr>
            <p:nvPr/>
          </p:nvSpPr>
          <p:spPr bwMode="auto">
            <a:xfrm>
              <a:off x="7367117" y="279738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91" name="组合 43"/>
            <p:cNvGrpSpPr/>
            <p:nvPr/>
          </p:nvGrpSpPr>
          <p:grpSpPr>
            <a:xfrm>
              <a:off x="8000602" y="1544283"/>
              <a:ext cx="189021" cy="1440851"/>
              <a:chOff x="4335673" y="3068270"/>
              <a:chExt cx="189021" cy="1440851"/>
            </a:xfrm>
          </p:grpSpPr>
          <p:sp>
            <p:nvSpPr>
              <p:cNvPr id="1049132" name="Oval 50"/>
              <p:cNvSpPr>
                <a:spLocks noChangeArrowheads="1"/>
              </p:cNvSpPr>
              <p:nvPr/>
            </p:nvSpPr>
            <p:spPr bwMode="auto">
              <a:xfrm>
                <a:off x="4335673" y="3068270"/>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3" name="Oval 50"/>
              <p:cNvSpPr>
                <a:spLocks noChangeArrowheads="1"/>
              </p:cNvSpPr>
              <p:nvPr/>
            </p:nvSpPr>
            <p:spPr bwMode="auto">
              <a:xfrm>
                <a:off x="4335673" y="369833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4" name="Oval 50"/>
              <p:cNvSpPr>
                <a:spLocks noChangeArrowheads="1"/>
              </p:cNvSpPr>
              <p:nvPr/>
            </p:nvSpPr>
            <p:spPr bwMode="auto">
              <a:xfrm>
                <a:off x="4336949" y="4321376"/>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sp>
          <p:nvSpPr>
            <p:cNvPr id="1049135" name="Oval 50"/>
            <p:cNvSpPr>
              <a:spLocks noChangeArrowheads="1"/>
            </p:cNvSpPr>
            <p:nvPr/>
          </p:nvSpPr>
          <p:spPr bwMode="auto">
            <a:xfrm>
              <a:off x="1682475" y="1544283"/>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6" name="Oval 50"/>
            <p:cNvSpPr>
              <a:spLocks noChangeArrowheads="1"/>
            </p:cNvSpPr>
            <p:nvPr/>
          </p:nvSpPr>
          <p:spPr bwMode="auto">
            <a:xfrm>
              <a:off x="1682475" y="2174352"/>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92" name="组合 49"/>
            <p:cNvGrpSpPr/>
            <p:nvPr/>
          </p:nvGrpSpPr>
          <p:grpSpPr>
            <a:xfrm>
              <a:off x="1047714" y="1544283"/>
              <a:ext cx="189021" cy="1440851"/>
              <a:chOff x="4986082" y="3068270"/>
              <a:chExt cx="189021" cy="1440851"/>
            </a:xfrm>
          </p:grpSpPr>
          <p:sp>
            <p:nvSpPr>
              <p:cNvPr id="1049137" name="Oval 50"/>
              <p:cNvSpPr>
                <a:spLocks noChangeArrowheads="1"/>
              </p:cNvSpPr>
              <p:nvPr/>
            </p:nvSpPr>
            <p:spPr bwMode="auto">
              <a:xfrm>
                <a:off x="4986082" y="3068270"/>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8" name="Oval 50"/>
              <p:cNvSpPr>
                <a:spLocks noChangeArrowheads="1"/>
              </p:cNvSpPr>
              <p:nvPr/>
            </p:nvSpPr>
            <p:spPr bwMode="auto">
              <a:xfrm>
                <a:off x="4986082" y="369833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39" name="Oval 50"/>
              <p:cNvSpPr>
                <a:spLocks noChangeArrowheads="1"/>
              </p:cNvSpPr>
              <p:nvPr/>
            </p:nvSpPr>
            <p:spPr bwMode="auto">
              <a:xfrm>
                <a:off x="4987358" y="4321376"/>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sp>
          <p:nvSpPr>
            <p:cNvPr id="1049140" name="Oval 50"/>
            <p:cNvSpPr>
              <a:spLocks noChangeArrowheads="1"/>
            </p:cNvSpPr>
            <p:nvPr/>
          </p:nvSpPr>
          <p:spPr bwMode="auto">
            <a:xfrm>
              <a:off x="1683751" y="279738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41" name="Oval 50"/>
            <p:cNvSpPr>
              <a:spLocks noChangeArrowheads="1"/>
            </p:cNvSpPr>
            <p:nvPr/>
          </p:nvSpPr>
          <p:spPr bwMode="auto">
            <a:xfrm>
              <a:off x="2313515" y="1544283"/>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42" name="Oval 50"/>
            <p:cNvSpPr>
              <a:spLocks noChangeArrowheads="1"/>
            </p:cNvSpPr>
            <p:nvPr/>
          </p:nvSpPr>
          <p:spPr bwMode="auto">
            <a:xfrm>
              <a:off x="2313515" y="2174352"/>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43" name="Oval 50"/>
            <p:cNvSpPr>
              <a:spLocks noChangeArrowheads="1"/>
            </p:cNvSpPr>
            <p:nvPr/>
          </p:nvSpPr>
          <p:spPr bwMode="auto">
            <a:xfrm>
              <a:off x="2314791" y="279738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93" name="组合 57"/>
            <p:cNvGrpSpPr/>
            <p:nvPr/>
          </p:nvGrpSpPr>
          <p:grpSpPr>
            <a:xfrm>
              <a:off x="903698" y="1112925"/>
              <a:ext cx="3605943" cy="1685154"/>
              <a:chOff x="4538294" y="2636912"/>
              <a:chExt cx="3605943" cy="1685154"/>
            </a:xfrm>
          </p:grpSpPr>
          <p:sp>
            <p:nvSpPr>
              <p:cNvPr id="1049144" name="Oval 42"/>
              <p:cNvSpPr>
                <a:spLocks noChangeArrowheads="1"/>
              </p:cNvSpPr>
              <p:nvPr/>
            </p:nvSpPr>
            <p:spPr bwMode="auto">
              <a:xfrm>
                <a:off x="4538294"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45" name="Oval 42"/>
              <p:cNvSpPr>
                <a:spLocks noChangeArrowheads="1"/>
              </p:cNvSpPr>
              <p:nvPr/>
            </p:nvSpPr>
            <p:spPr bwMode="auto">
              <a:xfrm>
                <a:off x="4538294"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46" name="Oval 42"/>
              <p:cNvSpPr>
                <a:spLocks noChangeArrowheads="1"/>
              </p:cNvSpPr>
              <p:nvPr/>
            </p:nvSpPr>
            <p:spPr bwMode="auto">
              <a:xfrm>
                <a:off x="517305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47" name="Oval 42"/>
              <p:cNvSpPr>
                <a:spLocks noChangeArrowheads="1"/>
              </p:cNvSpPr>
              <p:nvPr/>
            </p:nvSpPr>
            <p:spPr bwMode="auto">
              <a:xfrm>
                <a:off x="517305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48" name="Oval 42"/>
              <p:cNvSpPr>
                <a:spLocks noChangeArrowheads="1"/>
              </p:cNvSpPr>
              <p:nvPr/>
            </p:nvSpPr>
            <p:spPr bwMode="auto">
              <a:xfrm>
                <a:off x="4539570"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49" name="Oval 42"/>
              <p:cNvSpPr>
                <a:spLocks noChangeArrowheads="1"/>
              </p:cNvSpPr>
              <p:nvPr/>
            </p:nvSpPr>
            <p:spPr bwMode="auto">
              <a:xfrm>
                <a:off x="517433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0" name="Oval 42"/>
              <p:cNvSpPr>
                <a:spLocks noChangeArrowheads="1"/>
              </p:cNvSpPr>
              <p:nvPr/>
            </p:nvSpPr>
            <p:spPr bwMode="auto">
              <a:xfrm>
                <a:off x="580409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1" name="Oval 42"/>
              <p:cNvSpPr>
                <a:spLocks noChangeArrowheads="1"/>
              </p:cNvSpPr>
              <p:nvPr/>
            </p:nvSpPr>
            <p:spPr bwMode="auto">
              <a:xfrm>
                <a:off x="580409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2" name="Oval 42"/>
              <p:cNvSpPr>
                <a:spLocks noChangeArrowheads="1"/>
              </p:cNvSpPr>
              <p:nvPr/>
            </p:nvSpPr>
            <p:spPr bwMode="auto">
              <a:xfrm>
                <a:off x="643885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3" name="Oval 42"/>
              <p:cNvSpPr>
                <a:spLocks noChangeArrowheads="1"/>
              </p:cNvSpPr>
              <p:nvPr/>
            </p:nvSpPr>
            <p:spPr bwMode="auto">
              <a:xfrm>
                <a:off x="643885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4" name="Oval 42"/>
              <p:cNvSpPr>
                <a:spLocks noChangeArrowheads="1"/>
              </p:cNvSpPr>
              <p:nvPr/>
            </p:nvSpPr>
            <p:spPr bwMode="auto">
              <a:xfrm>
                <a:off x="580537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5" name="Oval 42"/>
              <p:cNvSpPr>
                <a:spLocks noChangeArrowheads="1"/>
              </p:cNvSpPr>
              <p:nvPr/>
            </p:nvSpPr>
            <p:spPr bwMode="auto">
              <a:xfrm>
                <a:off x="644013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6" name="Oval 42"/>
              <p:cNvSpPr>
                <a:spLocks noChangeArrowheads="1"/>
              </p:cNvSpPr>
              <p:nvPr/>
            </p:nvSpPr>
            <p:spPr bwMode="auto">
              <a:xfrm>
                <a:off x="7076152"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7" name="Oval 42"/>
              <p:cNvSpPr>
                <a:spLocks noChangeArrowheads="1"/>
              </p:cNvSpPr>
              <p:nvPr/>
            </p:nvSpPr>
            <p:spPr bwMode="auto">
              <a:xfrm>
                <a:off x="7076152"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8" name="Oval 42"/>
              <p:cNvSpPr>
                <a:spLocks noChangeArrowheads="1"/>
              </p:cNvSpPr>
              <p:nvPr/>
            </p:nvSpPr>
            <p:spPr bwMode="auto">
              <a:xfrm>
                <a:off x="7710913"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59" name="Oval 42"/>
              <p:cNvSpPr>
                <a:spLocks noChangeArrowheads="1"/>
              </p:cNvSpPr>
              <p:nvPr/>
            </p:nvSpPr>
            <p:spPr bwMode="auto">
              <a:xfrm>
                <a:off x="7710913"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60" name="Oval 42"/>
              <p:cNvSpPr>
                <a:spLocks noChangeArrowheads="1"/>
              </p:cNvSpPr>
              <p:nvPr/>
            </p:nvSpPr>
            <p:spPr bwMode="auto">
              <a:xfrm>
                <a:off x="7077428"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9161" name="Oval 42"/>
              <p:cNvSpPr>
                <a:spLocks noChangeArrowheads="1"/>
              </p:cNvSpPr>
              <p:nvPr/>
            </p:nvSpPr>
            <p:spPr bwMode="auto">
              <a:xfrm>
                <a:off x="7712189"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grpSp>
        <p:cxnSp>
          <p:nvCxnSpPr>
            <p:cNvPr id="3145839" name="直接连接符 76"/>
            <p:cNvCxnSpPr>
              <a:cxnSpLocks/>
              <a:stCxn id="1049162" idx="0"/>
              <a:endCxn id="1049162" idx="2"/>
            </p:cNvCxnSpPr>
            <p:nvPr/>
          </p:nvCxnSpPr>
          <p:spPr>
            <a:xfrm>
              <a:off x="4602260" y="979185"/>
              <a:ext cx="0" cy="2125145"/>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9162" name="矩形 77"/>
            <p:cNvSpPr/>
            <p:nvPr/>
          </p:nvSpPr>
          <p:spPr>
            <a:xfrm>
              <a:off x="785836" y="979185"/>
              <a:ext cx="7632848" cy="2125145"/>
            </a:xfrm>
            <a:prstGeom prst="rect"/>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sp>
          <p:nvSpPr>
            <p:cNvPr id="1049163" name="文本框 78"/>
            <p:cNvSpPr txBox="1"/>
            <p:nvPr/>
          </p:nvSpPr>
          <p:spPr>
            <a:xfrm>
              <a:off x="-2325" y="859743"/>
              <a:ext cx="864096" cy="576239"/>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P</a:t>
              </a:r>
              <a:endParaRPr altLang="en-US" dirty="0" sz="2000" lang="zh-CN">
                <a:latin typeface="Arial" panose="020B0604020202020204" pitchFamily="34" charset="0"/>
                <a:cs typeface="Arial" panose="020B0604020202020204" pitchFamily="34" charset="0"/>
              </a:endParaRPr>
            </a:p>
          </p:txBody>
        </p:sp>
        <p:sp>
          <p:nvSpPr>
            <p:cNvPr id="1049164" name="文本框 79"/>
            <p:cNvSpPr txBox="1"/>
            <p:nvPr/>
          </p:nvSpPr>
          <p:spPr>
            <a:xfrm>
              <a:off x="8365025" y="861113"/>
              <a:ext cx="864096" cy="576239"/>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N</a:t>
              </a:r>
              <a:endParaRPr altLang="en-US" dirty="0" sz="2000" lang="zh-CN">
                <a:latin typeface="Arial" panose="020B0604020202020204" pitchFamily="34" charset="0"/>
                <a:cs typeface="Arial" panose="020B0604020202020204" pitchFamily="34" charset="0"/>
              </a:endParaRPr>
            </a:p>
          </p:txBody>
        </p:sp>
        <p:cxnSp>
          <p:nvCxnSpPr>
            <p:cNvPr id="3145840" name="直接箭头连接符 80"/>
            <p:cNvCxnSpPr>
              <a:cxnSpLocks/>
            </p:cNvCxnSpPr>
            <p:nvPr/>
          </p:nvCxnSpPr>
          <p:spPr>
            <a:xfrm flipH="1">
              <a:off x="2758341" y="3337784"/>
              <a:ext cx="3716127" cy="10600"/>
            </a:xfrm>
            <a:prstGeom prst="straightConnector1"/>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4" name="组合 81"/>
            <p:cNvGrpSpPr/>
            <p:nvPr/>
          </p:nvGrpSpPr>
          <p:grpSpPr>
            <a:xfrm>
              <a:off x="209772" y="2016915"/>
              <a:ext cx="8784976" cy="2749868"/>
              <a:chOff x="179512" y="2209908"/>
              <a:chExt cx="8784976" cy="2749868"/>
            </a:xfrm>
          </p:grpSpPr>
          <p:cxnSp>
            <p:nvCxnSpPr>
              <p:cNvPr id="3145841" name="直接连接符 82"/>
              <p:cNvCxnSpPr>
                <a:cxnSpLocks/>
              </p:cNvCxnSpPr>
              <p:nvPr/>
            </p:nvCxnSpPr>
            <p:spPr>
              <a:xfrm>
                <a:off x="179512" y="2218120"/>
                <a:ext cx="576064"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2" name="直接连接符 83"/>
              <p:cNvCxnSpPr>
                <a:cxnSpLocks/>
              </p:cNvCxnSpPr>
              <p:nvPr/>
            </p:nvCxnSpPr>
            <p:spPr>
              <a:xfrm>
                <a:off x="8388424" y="2209908"/>
                <a:ext cx="576064"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3" name="直接连接符 84"/>
              <p:cNvCxnSpPr>
                <a:cxnSpLocks/>
              </p:cNvCxnSpPr>
              <p:nvPr/>
            </p:nvCxnSpPr>
            <p:spPr>
              <a:xfrm>
                <a:off x="179512" y="2209908"/>
                <a:ext cx="0" cy="232877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44" name="直接连接符 85"/>
              <p:cNvCxnSpPr>
                <a:cxnSpLocks/>
              </p:cNvCxnSpPr>
              <p:nvPr/>
            </p:nvCxnSpPr>
            <p:spPr>
              <a:xfrm>
                <a:off x="8964488" y="2209908"/>
                <a:ext cx="0" cy="232877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165" name="文本框 92"/>
              <p:cNvSpPr txBox="1">
                <a:spLocks noChangeAspect="1" noMove="1" noResize="1" noRot="1" noAdjustHandles="1" noEditPoints="1" noChangeArrowheads="1" noChangeShapeType="1" noTextEdit="1"/>
              </p:cNvSpPr>
              <p:nvPr/>
            </p:nvSpPr>
            <p:spPr>
              <a:xfrm>
                <a:off x="4520460" y="4206234"/>
                <a:ext cx="864096" cy="753542"/>
              </a:xfrm>
              <a:prstGeom prst="rect"/>
              <a:blipFill>
                <a:blip xmlns:r="http://schemas.openxmlformats.org/officeDocument/2006/relationships" r:embed="rId1"/>
                <a:stretch>
                  <a:fillRect/>
                </a:stretch>
              </a:blipFill>
            </p:spPr>
            <p:txBody>
              <a:bodyPr/>
              <a:p>
                <a:r>
                  <a:rPr altLang="en-US" lang="zh-CN">
                    <a:noFill/>
                  </a:rPr>
                  <a:t> </a:t>
                </a:r>
              </a:p>
            </p:txBody>
          </p:sp>
        </p:grpSp>
        <p:sp>
          <p:nvSpPr>
            <p:cNvPr id="1049166" name="文本框 115"/>
            <p:cNvSpPr txBox="1"/>
            <p:nvPr/>
          </p:nvSpPr>
          <p:spPr>
            <a:xfrm>
              <a:off x="2901442" y="3492368"/>
              <a:ext cx="3838495" cy="53191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Internal </a:t>
              </a:r>
              <a:r>
                <a:rPr altLang="zh-CN" lang="en-US" smtClean="0">
                  <a:latin typeface="Arial" panose="020B0604020202020204" pitchFamily="34" charset="0"/>
                  <a:cs typeface="Arial" panose="020B0604020202020204" pitchFamily="34" charset="0"/>
                </a:rPr>
                <a:t>electric field </a:t>
              </a:r>
              <a:r>
                <a:rPr altLang="zh-CN" i="1" lang="en-US" smtClean="0">
                  <a:latin typeface="Arial" panose="020B0604020202020204" pitchFamily="34" charset="0"/>
                  <a:cs typeface="Arial" panose="020B0604020202020204" pitchFamily="34" charset="0"/>
                </a:rPr>
                <a:t>E</a:t>
              </a:r>
              <a:endParaRPr altLang="en-US" dirty="0" i="1" lang="zh-CN">
                <a:latin typeface="Arial" panose="020B0604020202020204" pitchFamily="34" charset="0"/>
                <a:cs typeface="Arial" panose="020B0604020202020204" pitchFamily="34" charset="0"/>
              </a:endParaRPr>
            </a:p>
          </p:txBody>
        </p:sp>
      </p:grpSp>
      <p:cxnSp>
        <p:nvCxnSpPr>
          <p:cNvPr id="3145845" name="直接连接符 117"/>
          <p:cNvCxnSpPr>
            <a:cxnSpLocks/>
          </p:cNvCxnSpPr>
          <p:nvPr/>
        </p:nvCxnSpPr>
        <p:spPr>
          <a:xfrm>
            <a:off x="3291590" y="1361610"/>
            <a:ext cx="0" cy="1475589"/>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9167" name="椭圆 119"/>
          <p:cNvSpPr/>
          <p:nvPr/>
        </p:nvSpPr>
        <p:spPr>
          <a:xfrm>
            <a:off x="1494643" y="3695099"/>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8" name="椭圆 120"/>
          <p:cNvSpPr/>
          <p:nvPr/>
        </p:nvSpPr>
        <p:spPr>
          <a:xfrm>
            <a:off x="7594471" y="3703005"/>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9" name="Text Box 624"/>
          <p:cNvSpPr txBox="1">
            <a:spLocks noChangeArrowheads="1"/>
          </p:cNvSpPr>
          <p:nvPr/>
        </p:nvSpPr>
        <p:spPr bwMode="auto">
          <a:xfrm>
            <a:off x="7392228" y="3767107"/>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sp>
        <p:nvSpPr>
          <p:cNvPr id="1049170" name="Text Box 624"/>
          <p:cNvSpPr txBox="1">
            <a:spLocks noChangeArrowheads="1"/>
          </p:cNvSpPr>
          <p:nvPr/>
        </p:nvSpPr>
        <p:spPr bwMode="auto">
          <a:xfrm>
            <a:off x="1286097" y="3703005"/>
            <a:ext cx="548502" cy="584775"/>
          </a:xfrm>
          <a:prstGeom prst="rect"/>
          <a:noFill/>
          <a:ln>
            <a:noFill/>
          </a:ln>
          <a:effectLst/>
        </p:spPr>
        <p:txBody>
          <a:bodyPr wrap="square">
            <a:spAutoFit/>
          </a:bodyPr>
          <a:p>
            <a:pPr algn="ctr" fontAlgn="base">
              <a:spcBef>
                <a:spcPct val="50000"/>
              </a:spcBef>
              <a:spcAft>
                <a:spcPct val="0"/>
              </a:spcAft>
            </a:pPr>
            <a:r>
              <a:rPr altLang="zh-CN" b="1" dirty="0" sz="3200" kumimoji="1" lang="en-US">
                <a:latin typeface="楷体_GB2312" pitchFamily="49" charset="-122"/>
                <a:ea typeface="楷体_GB2312" pitchFamily="49" charset="-122"/>
              </a:rPr>
              <a:t>-</a:t>
            </a:r>
            <a:endParaRPr altLang="en-US" b="1" dirty="0" sz="3200" kumimoji="1" lang="zh-CN">
              <a:latin typeface="楷体_GB2312" pitchFamily="49" charset="-122"/>
              <a:ea typeface="楷体_GB2312" pitchFamily="49" charset="-122"/>
            </a:endParaRPr>
          </a:p>
        </p:txBody>
      </p:sp>
      <p:sp>
        <p:nvSpPr>
          <p:cNvPr id="1049171" name="Oval 50"/>
          <p:cNvSpPr>
            <a:spLocks noChangeArrowheads="1"/>
          </p:cNvSpPr>
          <p:nvPr/>
        </p:nvSpPr>
        <p:spPr bwMode="auto">
          <a:xfrm>
            <a:off x="2798694" y="2186673"/>
            <a:ext cx="139031" cy="139031"/>
          </a:xfrm>
          <a:prstGeom prst="ellipse"/>
          <a:solidFill>
            <a:schemeClr val="tx2">
              <a:lumMod val="60000"/>
              <a:lumOff val="40000"/>
            </a:schemeClr>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72" name="Oval 50"/>
          <p:cNvSpPr>
            <a:spLocks noChangeArrowheads="1"/>
          </p:cNvSpPr>
          <p:nvPr/>
        </p:nvSpPr>
        <p:spPr bwMode="auto">
          <a:xfrm>
            <a:off x="3663825" y="2207357"/>
            <a:ext cx="139031" cy="139031"/>
          </a:xfrm>
          <a:prstGeom prst="ellipse"/>
          <a:solidFill>
            <a:schemeClr val="tx2">
              <a:lumMod val="60000"/>
              <a:lumOff val="40000"/>
            </a:schemeClr>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9173" name="Oval 50"/>
          <p:cNvSpPr>
            <a:spLocks noChangeArrowheads="1"/>
          </p:cNvSpPr>
          <p:nvPr/>
        </p:nvSpPr>
        <p:spPr bwMode="auto">
          <a:xfrm>
            <a:off x="6727445" y="2171785"/>
            <a:ext cx="130360" cy="130360"/>
          </a:xfrm>
          <a:prstGeom prst="ellipse"/>
          <a:solidFill>
            <a:schemeClr val="bg1">
              <a:lumMod val="95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95" name="组合 136"/>
          <p:cNvGrpSpPr/>
          <p:nvPr/>
        </p:nvGrpSpPr>
        <p:grpSpPr>
          <a:xfrm>
            <a:off x="5201350" y="2202816"/>
            <a:ext cx="398847" cy="130360"/>
            <a:chOff x="5333067" y="2280200"/>
            <a:chExt cx="398847" cy="130360"/>
          </a:xfrm>
        </p:grpSpPr>
        <p:sp>
          <p:nvSpPr>
            <p:cNvPr id="1049174" name="Oval 50"/>
            <p:cNvSpPr>
              <a:spLocks noChangeArrowheads="1"/>
            </p:cNvSpPr>
            <p:nvPr/>
          </p:nvSpPr>
          <p:spPr bwMode="auto">
            <a:xfrm>
              <a:off x="5601554" y="2280200"/>
              <a:ext cx="130360" cy="130360"/>
            </a:xfrm>
            <a:prstGeom prst="ellipse"/>
            <a:solidFill>
              <a:schemeClr val="bg1">
                <a:lumMod val="95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cxnSp>
          <p:nvCxnSpPr>
            <p:cNvPr id="3145846" name="直接箭头连接符 134"/>
            <p:cNvCxnSpPr>
              <a:cxnSpLocks/>
            </p:cNvCxnSpPr>
            <p:nvPr/>
          </p:nvCxnSpPr>
          <p:spPr>
            <a:xfrm flipH="1">
              <a:off x="5333067" y="2346008"/>
              <a:ext cx="268487" cy="0"/>
            </a:xfrm>
            <a:prstGeom prst="straightConnector1"/>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49175" name="文本框 1"/>
          <p:cNvSpPr txBox="1"/>
          <p:nvPr/>
        </p:nvSpPr>
        <p:spPr>
          <a:xfrm>
            <a:off x="689667" y="4278477"/>
            <a:ext cx="7685645"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The condition for observing the avalanche breakdown:</a:t>
            </a:r>
            <a:endParaRPr altLang="en-US" dirty="0" sz="2400" lang="zh-CN" smtClean="0">
              <a:latin typeface="Arial" panose="020B0604020202020204" pitchFamily="34" charset="0"/>
              <a:cs typeface="Arial" panose="020B0604020202020204" pitchFamily="34" charset="0"/>
            </a:endParaRPr>
          </a:p>
        </p:txBody>
      </p:sp>
      <p:grpSp>
        <p:nvGrpSpPr>
          <p:cNvPr id="196" name="组合 3"/>
          <p:cNvGrpSpPr/>
          <p:nvPr/>
        </p:nvGrpSpPr>
        <p:grpSpPr>
          <a:xfrm>
            <a:off x="2554643" y="4976321"/>
            <a:ext cx="4418118" cy="966345"/>
            <a:chOff x="1218049" y="4818353"/>
            <a:chExt cx="6722853" cy="966345"/>
          </a:xfrm>
        </p:grpSpPr>
        <p:sp>
          <p:nvSpPr>
            <p:cNvPr id="1049176" name="文本框 96"/>
            <p:cNvSpPr txBox="1"/>
            <p:nvPr/>
          </p:nvSpPr>
          <p:spPr>
            <a:xfrm>
              <a:off x="1386572" y="4818353"/>
              <a:ext cx="6480720"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Depletion region is wide.</a:t>
              </a:r>
              <a:endParaRPr altLang="en-US" dirty="0" sz="2400" lang="zh-CN" smtClean="0">
                <a:latin typeface="Arial" panose="020B0604020202020204" pitchFamily="34" charset="0"/>
                <a:cs typeface="Arial" panose="020B0604020202020204" pitchFamily="34" charset="0"/>
              </a:endParaRPr>
            </a:p>
          </p:txBody>
        </p:sp>
        <p:sp>
          <p:nvSpPr>
            <p:cNvPr id="1049177" name="文本框 97"/>
            <p:cNvSpPr txBox="1"/>
            <p:nvPr/>
          </p:nvSpPr>
          <p:spPr>
            <a:xfrm>
              <a:off x="1460182" y="5323033"/>
              <a:ext cx="6480720"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Low doping concentration.</a:t>
              </a:r>
              <a:endParaRPr altLang="en-US" dirty="0" sz="2400" lang="zh-CN" smtClean="0">
                <a:latin typeface="Arial" panose="020B0604020202020204" pitchFamily="34" charset="0"/>
                <a:cs typeface="Arial" panose="020B0604020202020204" pitchFamily="34" charset="0"/>
              </a:endParaRPr>
            </a:p>
          </p:txBody>
        </p:sp>
        <p:sp>
          <p:nvSpPr>
            <p:cNvPr id="1049178" name="左大括号 2"/>
            <p:cNvSpPr/>
            <p:nvPr/>
          </p:nvSpPr>
          <p:spPr>
            <a:xfrm>
              <a:off x="1218049" y="4962993"/>
              <a:ext cx="309523" cy="720080"/>
            </a:xfrm>
            <a:prstGeom prst="leftBrace">
              <a:avLst>
                <a:gd name="adj1" fmla="val 3066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sz="2400" lang="zh-CN"/>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918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82" name="Rectangle 76"/>
          <p:cNvSpPr>
            <a:spLocks noChangeArrowheads="1"/>
          </p:cNvSpPr>
          <p:nvPr/>
        </p:nvSpPr>
        <p:spPr bwMode="auto">
          <a:xfrm>
            <a:off x="1655675" y="548680"/>
            <a:ext cx="5832648" cy="523220"/>
          </a:xfrm>
          <a:prstGeom prst="rect"/>
          <a:noFill/>
          <a:ln>
            <a:noFill/>
          </a:ln>
          <a:effectLst/>
        </p:spPr>
        <p:txBody>
          <a:bodyPr wrap="square">
            <a:spAutoFit/>
          </a:bodyPr>
          <a:p>
            <a:pPr algn="ctr" fontAlgn="base">
              <a:spcBef>
                <a:spcPct val="0"/>
              </a:spcBef>
              <a:spcAft>
                <a:spcPct val="0"/>
              </a:spcAft>
            </a:pP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雪崩击穿 </a:t>
            </a:r>
            <a:r>
              <a:rPr altLang="zh-CN" b="1" dirty="0" sz="2800" kumimoji="1" lang="en-US">
                <a:solidFill>
                  <a:schemeClr val="bg1"/>
                </a:solidFill>
                <a:latin typeface="Arial" panose="020B0604020202020204" pitchFamily="34" charset="0"/>
                <a:ea typeface="楷体_GB2312" pitchFamily="49" charset="-122"/>
                <a:cs typeface="Arial" panose="020B0604020202020204" pitchFamily="34" charset="0"/>
              </a:rPr>
              <a:t>Avalanche breakdown</a:t>
            </a:r>
            <a:endPar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endParaRPr>
          </a:p>
        </p:txBody>
      </p:sp>
      <p:sp>
        <p:nvSpPr>
          <p:cNvPr id="1049183" name="矩形 1"/>
          <p:cNvSpPr/>
          <p:nvPr/>
        </p:nvSpPr>
        <p:spPr>
          <a:xfrm>
            <a:off x="279077" y="2457470"/>
            <a:ext cx="8585843" cy="2580640"/>
          </a:xfrm>
          <a:prstGeom prst="rect"/>
        </p:spPr>
        <p:txBody>
          <a:bodyPr wrap="square">
            <a:spAutoFit/>
          </a:bodyPr>
          <a:p>
            <a:pPr algn="just"/>
            <a:r>
              <a:rPr altLang="en-US" dirty="0" sz="2400" lang="zh-CN">
                <a:solidFill>
                  <a:schemeClr val="bg1"/>
                </a:solidFill>
                <a:ea typeface="楷体_GB2312"/>
              </a:rPr>
              <a:t>通过空间电荷区的电子和空穴，会在电场作用下，使获得的能量增大。在晶体中运行的电子和空穴将不断的与晶体原子发生碰撞，通过这样的碰撞可使束缚在共价键中的价电子碰撞出来，产生自由电子</a:t>
            </a:r>
            <a:r>
              <a:rPr altLang="zh-CN" dirty="0" sz="2400" lang="en-US">
                <a:solidFill>
                  <a:schemeClr val="bg1"/>
                </a:solidFill>
                <a:ea typeface="楷体_GB2312"/>
              </a:rPr>
              <a:t>-</a:t>
            </a:r>
            <a:r>
              <a:rPr altLang="en-US" dirty="0" sz="2400" lang="zh-CN">
                <a:solidFill>
                  <a:schemeClr val="bg1"/>
                </a:solidFill>
                <a:ea typeface="楷体_GB2312"/>
              </a:rPr>
              <a:t>空穴对。新产生的载流子在电场作用下撞出其他价电子，又产生新的自由电子和空穴对。如此连锁反应，使得阻挡层中的载流子的数量雪崩式地增加，流过</a:t>
            </a:r>
            <a:r>
              <a:rPr altLang="zh-CN" dirty="0" sz="2400" lang="en-US">
                <a:solidFill>
                  <a:schemeClr val="bg1"/>
                </a:solidFill>
                <a:ea typeface="楷体_GB2312"/>
              </a:rPr>
              <a:t>PN</a:t>
            </a:r>
            <a:r>
              <a:rPr altLang="en-US" dirty="0" sz="2400" lang="zh-CN">
                <a:solidFill>
                  <a:schemeClr val="bg1"/>
                </a:solidFill>
                <a:ea typeface="楷体_GB2312"/>
              </a:rPr>
              <a:t>结的电流就急剧增大击穿</a:t>
            </a:r>
            <a:r>
              <a:rPr altLang="zh-CN" dirty="0" sz="2400" lang="en-US">
                <a:solidFill>
                  <a:schemeClr val="bg1"/>
                </a:solidFill>
                <a:ea typeface="楷体_GB2312"/>
              </a:rPr>
              <a:t>PN</a:t>
            </a:r>
            <a:r>
              <a:rPr altLang="en-US" dirty="0" sz="2400" lang="zh-CN">
                <a:solidFill>
                  <a:schemeClr val="bg1"/>
                </a:solidFill>
                <a:ea typeface="楷体_GB2312"/>
              </a:rPr>
              <a:t>结，这种碰撞电离导致击穿称为</a:t>
            </a:r>
            <a:r>
              <a:rPr altLang="en-US" b="1" dirty="0" sz="2400" lang="zh-CN">
                <a:solidFill>
                  <a:schemeClr val="bg1"/>
                </a:solidFill>
                <a:ea typeface="楷体_GB2312"/>
              </a:rPr>
              <a:t>雪崩击穿。</a:t>
            </a:r>
            <a:endParaRPr altLang="en-US" dirty="0" sz="2400" lang="zh-CN">
              <a:solidFill>
                <a:schemeClr val="bg1"/>
              </a:solidFill>
              <a:ea typeface="楷体_GB2312"/>
            </a:endParaRPr>
          </a:p>
        </p:txBody>
      </p:sp>
      <p:grpSp>
        <p:nvGrpSpPr>
          <p:cNvPr id="200" name="组合 2"/>
          <p:cNvGrpSpPr/>
          <p:nvPr/>
        </p:nvGrpSpPr>
        <p:grpSpPr>
          <a:xfrm>
            <a:off x="2017598" y="1268760"/>
            <a:ext cx="5593199" cy="995338"/>
            <a:chOff x="2017598" y="1311151"/>
            <a:chExt cx="5593199" cy="995338"/>
          </a:xfrm>
        </p:grpSpPr>
        <p:sp>
          <p:nvSpPr>
            <p:cNvPr id="1049184" name="Text Box 2"/>
            <p:cNvSpPr txBox="1">
              <a:spLocks noChangeArrowheads="1"/>
            </p:cNvSpPr>
            <p:nvPr/>
          </p:nvSpPr>
          <p:spPr bwMode="auto">
            <a:xfrm>
              <a:off x="3419797" y="1311151"/>
              <a:ext cx="4191000" cy="461665"/>
            </a:xfrm>
            <a:prstGeom prst="rect"/>
            <a:noFill/>
            <a:ln>
              <a:noFill/>
            </a:ln>
            <a:effectLst/>
          </p:spPr>
          <p:txBody>
            <a:bodyPr>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半导体的掺杂浓度低</a:t>
              </a:r>
            </a:p>
          </p:txBody>
        </p:sp>
        <p:sp>
          <p:nvSpPr>
            <p:cNvPr id="1049185" name="Text Box 5"/>
            <p:cNvSpPr txBox="1">
              <a:spLocks noChangeArrowheads="1"/>
            </p:cNvSpPr>
            <p:nvPr/>
          </p:nvSpPr>
          <p:spPr bwMode="auto">
            <a:xfrm>
              <a:off x="3419797" y="1844824"/>
              <a:ext cx="4032523" cy="461665"/>
            </a:xfrm>
            <a:prstGeom prst="rect"/>
            <a:noFill/>
            <a:ln>
              <a:noFill/>
            </a:ln>
            <a:effectLst/>
          </p:spPr>
          <p:txBody>
            <a:bodyPr wrap="square">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耗尽层宽，击穿电压相对高</a:t>
              </a:r>
            </a:p>
          </p:txBody>
        </p:sp>
        <p:sp>
          <p:nvSpPr>
            <p:cNvPr id="1049186" name="Rectangle 9"/>
            <p:cNvSpPr>
              <a:spLocks noChangeArrowheads="1"/>
            </p:cNvSpPr>
            <p:nvPr/>
          </p:nvSpPr>
          <p:spPr bwMode="auto">
            <a:xfrm>
              <a:off x="2017598" y="1613991"/>
              <a:ext cx="800219" cy="461665"/>
            </a:xfrm>
            <a:prstGeom prst="rect"/>
            <a:noFill/>
            <a:ln>
              <a:noFill/>
            </a:ln>
            <a:effectLst/>
          </p:spPr>
          <p:txBody>
            <a:bodyPr wrap="none">
              <a:spAutoFit/>
            </a:bodyPr>
            <a:p>
              <a:pPr algn="ctr" fontAlgn="base">
                <a:spcBef>
                  <a:spcPct val="0"/>
                </a:spcBef>
                <a:spcAft>
                  <a:spcPct val="0"/>
                </a:spcAft>
              </a:pPr>
              <a:r>
                <a:rPr altLang="en-US" b="1" dirty="0" sz="2400" lang="zh-CN">
                  <a:solidFill>
                    <a:schemeClr val="bg1"/>
                  </a:solidFill>
                  <a:latin typeface="楷体_GB2312" pitchFamily="49" charset="-122"/>
                  <a:ea typeface="楷体_GB2312" pitchFamily="49" charset="-122"/>
                </a:rPr>
                <a:t>条件</a:t>
              </a:r>
            </a:p>
          </p:txBody>
        </p:sp>
        <p:sp>
          <p:nvSpPr>
            <p:cNvPr id="1049187" name="AutoShape 10"/>
            <p:cNvSpPr/>
            <p:nvPr/>
          </p:nvSpPr>
          <p:spPr bwMode="auto">
            <a:xfrm>
              <a:off x="2961833" y="1478450"/>
              <a:ext cx="313948" cy="726414"/>
            </a:xfrm>
            <a:prstGeom prst="leftBrace">
              <a:avLst>
                <a:gd name="adj1" fmla="val 25000"/>
                <a:gd name="adj2" fmla="val 50000"/>
              </a:avLst>
            </a:prstGeom>
            <a:noFill/>
            <a:ln w="36513">
              <a:solidFill>
                <a:schemeClr val="bg1"/>
              </a:solidFill>
              <a:round/>
            </a:ln>
            <a:effectLst/>
          </p:spPr>
          <p:txBody>
            <a:bodyPr anchor="ctr" wrap="none"/>
            <a:p>
              <a:pPr algn="ctr" fontAlgn="base">
                <a:spcBef>
                  <a:spcPct val="0"/>
                </a:spcBef>
                <a:spcAft>
                  <a:spcPct val="0"/>
                </a:spcAft>
              </a:pPr>
              <a:endParaRPr altLang="en-US" b="1" sz="2000" kumimoji="1" lang="zh-CN">
                <a:solidFill>
                  <a:schemeClr val="bg1"/>
                </a:solidFill>
                <a:ea typeface="楷体_GB2312" pitchFamily="49" charset="-122"/>
              </a:endParaRPr>
            </a:p>
          </p:txBody>
        </p:sp>
      </p:grpSp>
      <p:grpSp>
        <p:nvGrpSpPr>
          <p:cNvPr id="201" name="组合 15"/>
          <p:cNvGrpSpPr/>
          <p:nvPr/>
        </p:nvGrpSpPr>
        <p:grpSpPr>
          <a:xfrm>
            <a:off x="1483046" y="5330825"/>
            <a:ext cx="6545338" cy="1080120"/>
            <a:chOff x="1483046" y="5517232"/>
            <a:chExt cx="6545338" cy="1080120"/>
          </a:xfrm>
        </p:grpSpPr>
        <p:sp>
          <p:nvSpPr>
            <p:cNvPr id="1049188" name="Text Box 4"/>
            <p:cNvSpPr txBox="1">
              <a:spLocks noChangeArrowheads="1"/>
            </p:cNvSpPr>
            <p:nvPr/>
          </p:nvSpPr>
          <p:spPr bwMode="auto">
            <a:xfrm>
              <a:off x="3910610" y="6135687"/>
              <a:ext cx="4117774" cy="461665"/>
            </a:xfrm>
            <a:prstGeom prst="rect"/>
            <a:noFill/>
            <a:ln>
              <a:noFill/>
            </a:ln>
            <a:effectLst/>
          </p:spPr>
          <p:txBody>
            <a:bodyPr wrap="square">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击穿电压具有正的温度系数</a:t>
              </a:r>
            </a:p>
          </p:txBody>
        </p:sp>
        <p:grpSp>
          <p:nvGrpSpPr>
            <p:cNvPr id="202" name="组合 3"/>
            <p:cNvGrpSpPr/>
            <p:nvPr/>
          </p:nvGrpSpPr>
          <p:grpSpPr>
            <a:xfrm>
              <a:off x="1483046" y="5517232"/>
              <a:ext cx="5749924" cy="964890"/>
              <a:chOff x="1483046" y="5596272"/>
              <a:chExt cx="5749924" cy="964890"/>
            </a:xfrm>
          </p:grpSpPr>
          <p:sp>
            <p:nvSpPr>
              <p:cNvPr id="1049189" name="Text Box 3"/>
              <p:cNvSpPr txBox="1">
                <a:spLocks noChangeArrowheads="1"/>
              </p:cNvSpPr>
              <p:nvPr/>
            </p:nvSpPr>
            <p:spPr bwMode="auto">
              <a:xfrm>
                <a:off x="3918270" y="5596272"/>
                <a:ext cx="3314700" cy="461665"/>
              </a:xfrm>
              <a:prstGeom prst="rect"/>
              <a:noFill/>
              <a:ln>
                <a:noFill/>
              </a:ln>
              <a:effectLst/>
            </p:spPr>
            <p:txBody>
              <a:bodyPr>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击穿电压高于</a:t>
                </a:r>
                <a:r>
                  <a:rPr altLang="zh-CN" b="1" dirty="0" sz="2400" lang="en-US">
                    <a:solidFill>
                      <a:schemeClr val="bg1"/>
                    </a:solidFill>
                    <a:ea typeface="楷体_GB2312" pitchFamily="49" charset="-122"/>
                  </a:rPr>
                  <a:t>6V</a:t>
                </a:r>
              </a:p>
            </p:txBody>
          </p:sp>
          <p:grpSp>
            <p:nvGrpSpPr>
              <p:cNvPr id="203" name="Group 11"/>
              <p:cNvGrpSpPr/>
              <p:nvPr/>
            </p:nvGrpSpPr>
            <p:grpSpPr bwMode="auto">
              <a:xfrm>
                <a:off x="1483046" y="5722962"/>
                <a:ext cx="2339975" cy="838200"/>
                <a:chOff x="398" y="3264"/>
                <a:chExt cx="1474" cy="528"/>
              </a:xfrm>
            </p:grpSpPr>
            <p:sp>
              <p:nvSpPr>
                <p:cNvPr id="1049190" name="Rectangle 12"/>
                <p:cNvSpPr>
                  <a:spLocks noChangeArrowheads="1"/>
                </p:cNvSpPr>
                <p:nvPr/>
              </p:nvSpPr>
              <p:spPr bwMode="auto">
                <a:xfrm>
                  <a:off x="398" y="3360"/>
                  <a:ext cx="1280" cy="291"/>
                </a:xfrm>
                <a:prstGeom prst="rect"/>
                <a:noFill/>
                <a:ln>
                  <a:noFill/>
                </a:ln>
                <a:effectLst/>
              </p:spPr>
              <p:txBody>
                <a:bodyPr wrap="none">
                  <a:spAutoFit/>
                </a:bodyPr>
                <a:p>
                  <a:pPr algn="ctr" fontAlgn="base">
                    <a:spcBef>
                      <a:spcPct val="0"/>
                    </a:spcBef>
                    <a:spcAft>
                      <a:spcPct val="0"/>
                    </a:spcAft>
                  </a:pPr>
                  <a:r>
                    <a:rPr altLang="en-US" b="1" sz="2400" lang="zh-CN">
                      <a:solidFill>
                        <a:schemeClr val="bg1"/>
                      </a:solidFill>
                      <a:latin typeface="楷体_GB2312" pitchFamily="49" charset="-122"/>
                      <a:ea typeface="楷体_GB2312" pitchFamily="49" charset="-122"/>
                    </a:rPr>
                    <a:t>击穿的的特点</a:t>
                  </a:r>
                </a:p>
              </p:txBody>
            </p:sp>
            <p:sp>
              <p:nvSpPr>
                <p:cNvPr id="1049191" name="AutoShape 13"/>
                <p:cNvSpPr/>
                <p:nvPr/>
              </p:nvSpPr>
              <p:spPr bwMode="auto">
                <a:xfrm>
                  <a:off x="1728" y="3264"/>
                  <a:ext cx="144" cy="528"/>
                </a:xfrm>
                <a:prstGeom prst="leftBrace">
                  <a:avLst>
                    <a:gd name="adj1" fmla="val 30556"/>
                    <a:gd name="adj2" fmla="val 50000"/>
                  </a:avLst>
                </a:prstGeom>
                <a:noFill/>
                <a:ln w="36513">
                  <a:solidFill>
                    <a:schemeClr val="bg1"/>
                  </a:solidFill>
                  <a:round/>
                </a:ln>
                <a:effectLst/>
              </p:spPr>
              <p:txBody>
                <a:bodyPr anchor="ctr" wrap="none"/>
                <a:p>
                  <a:pPr algn="ctr" fontAlgn="base">
                    <a:spcBef>
                      <a:spcPct val="0"/>
                    </a:spcBef>
                    <a:spcAft>
                      <a:spcPct val="0"/>
                    </a:spcAft>
                  </a:pPr>
                  <a:endParaRPr altLang="en-US" b="1" sz="2000" kumimoji="1" lang="zh-CN">
                    <a:solidFill>
                      <a:schemeClr val="bg1"/>
                    </a:solidFill>
                    <a:ea typeface="楷体_GB2312" pitchFamily="49" charset="-122"/>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cxnSp>
        <p:nvCxnSpPr>
          <p:cNvPr id="3145770" name="直接箭头连接符 125"/>
          <p:cNvCxnSpPr>
            <a:cxnSpLocks/>
          </p:cNvCxnSpPr>
          <p:nvPr/>
        </p:nvCxnSpPr>
        <p:spPr>
          <a:xfrm>
            <a:off x="1963205" y="3595146"/>
            <a:ext cx="5393401" cy="0"/>
          </a:xfrm>
          <a:prstGeom prst="straightConnector1"/>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7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04" name="Rectangle 76"/>
          <p:cNvSpPr>
            <a:spLocks noChangeArrowheads="1"/>
          </p:cNvSpPr>
          <p:nvPr/>
        </p:nvSpPr>
        <p:spPr bwMode="auto">
          <a:xfrm>
            <a:off x="1655675" y="548680"/>
            <a:ext cx="5832648" cy="523220"/>
          </a:xfrm>
          <a:prstGeom prst="rect"/>
          <a:noFill/>
          <a:ln>
            <a:noFill/>
          </a:ln>
          <a:effectLst/>
        </p:spPr>
        <p:txBody>
          <a:bodyPr wrap="square">
            <a:spAutoFit/>
          </a:bodyPr>
          <a:p>
            <a:pPr algn="ctr" fontAlgn="base">
              <a:spcBef>
                <a:spcPct val="0"/>
              </a:spcBef>
              <a:spcAft>
                <a:spcPct val="0"/>
              </a:spcAft>
            </a:pPr>
            <a:r>
              <a:rPr altLang="zh-CN" b="1" dirty="0" sz="2800" kumimoji="1" lang="en-US" err="1">
                <a:latin typeface="Arial" panose="020B0604020202020204" pitchFamily="34" charset="0"/>
                <a:ea typeface="楷体_GB2312" pitchFamily="49" charset="-122"/>
                <a:cs typeface="Arial" panose="020B0604020202020204" pitchFamily="34" charset="0"/>
              </a:rPr>
              <a:t>Zener</a:t>
            </a:r>
            <a:r>
              <a:rPr altLang="zh-CN" b="1" dirty="0" sz="2800" kumimoji="1" lang="en-US" smtClean="0">
                <a:latin typeface="Arial" panose="020B0604020202020204" pitchFamily="34" charset="0"/>
                <a:ea typeface="楷体_GB2312" pitchFamily="49" charset="-122"/>
                <a:cs typeface="Arial" panose="020B0604020202020204" pitchFamily="34" charset="0"/>
              </a:rPr>
              <a:t> breakdown </a:t>
            </a:r>
            <a:r>
              <a:rPr altLang="en-US" b="1" dirty="0" sz="2800" kumimoji="1" lang="zh-CN" smtClean="0">
                <a:latin typeface="Arial" panose="020B0604020202020204" pitchFamily="34" charset="0"/>
                <a:ea typeface="楷体_GB2312" pitchFamily="49" charset="-122"/>
                <a:cs typeface="Arial" panose="020B0604020202020204" pitchFamily="34" charset="0"/>
              </a:rPr>
              <a:t>齐纳击穿</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grpSp>
        <p:nvGrpSpPr>
          <p:cNvPr id="115" name="组合 7"/>
          <p:cNvGrpSpPr/>
          <p:nvPr/>
        </p:nvGrpSpPr>
        <p:grpSpPr>
          <a:xfrm>
            <a:off x="1415947" y="1102681"/>
            <a:ext cx="6409833" cy="2712844"/>
            <a:chOff x="-2325" y="859743"/>
            <a:chExt cx="9231446" cy="3907040"/>
          </a:xfrm>
        </p:grpSpPr>
        <p:grpSp>
          <p:nvGrpSpPr>
            <p:cNvPr id="116" name="组合 16"/>
            <p:cNvGrpSpPr/>
            <p:nvPr/>
          </p:nvGrpSpPr>
          <p:grpSpPr>
            <a:xfrm>
              <a:off x="4724277" y="1112925"/>
              <a:ext cx="3565633" cy="1685154"/>
              <a:chOff x="755576" y="2636912"/>
              <a:chExt cx="3565633" cy="1685154"/>
            </a:xfrm>
          </p:grpSpPr>
          <p:sp>
            <p:nvSpPr>
              <p:cNvPr id="1048705" name="Oval 42"/>
              <p:cNvSpPr>
                <a:spLocks noChangeArrowheads="1"/>
              </p:cNvSpPr>
              <p:nvPr/>
            </p:nvSpPr>
            <p:spPr bwMode="auto">
              <a:xfrm>
                <a:off x="75557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06" name="Oval 42"/>
              <p:cNvSpPr>
                <a:spLocks noChangeArrowheads="1"/>
              </p:cNvSpPr>
              <p:nvPr/>
            </p:nvSpPr>
            <p:spPr bwMode="auto">
              <a:xfrm>
                <a:off x="75557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07" name="Oval 42"/>
              <p:cNvSpPr>
                <a:spLocks noChangeArrowheads="1"/>
              </p:cNvSpPr>
              <p:nvPr/>
            </p:nvSpPr>
            <p:spPr bwMode="auto">
              <a:xfrm>
                <a:off x="1390337"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08" name="Oval 42"/>
              <p:cNvSpPr>
                <a:spLocks noChangeArrowheads="1"/>
              </p:cNvSpPr>
              <p:nvPr/>
            </p:nvSpPr>
            <p:spPr bwMode="auto">
              <a:xfrm>
                <a:off x="1390337"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09" name="Oval 42"/>
              <p:cNvSpPr>
                <a:spLocks noChangeArrowheads="1"/>
              </p:cNvSpPr>
              <p:nvPr/>
            </p:nvSpPr>
            <p:spPr bwMode="auto">
              <a:xfrm>
                <a:off x="75685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0" name="Oval 42"/>
              <p:cNvSpPr>
                <a:spLocks noChangeArrowheads="1"/>
              </p:cNvSpPr>
              <p:nvPr/>
            </p:nvSpPr>
            <p:spPr bwMode="auto">
              <a:xfrm>
                <a:off x="1391613"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1" name="Oval 42"/>
              <p:cNvSpPr>
                <a:spLocks noChangeArrowheads="1"/>
              </p:cNvSpPr>
              <p:nvPr/>
            </p:nvSpPr>
            <p:spPr bwMode="auto">
              <a:xfrm>
                <a:off x="200562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2" name="Oval 42"/>
              <p:cNvSpPr>
                <a:spLocks noChangeArrowheads="1"/>
              </p:cNvSpPr>
              <p:nvPr/>
            </p:nvSpPr>
            <p:spPr bwMode="auto">
              <a:xfrm>
                <a:off x="200562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3" name="Oval 42"/>
              <p:cNvSpPr>
                <a:spLocks noChangeArrowheads="1"/>
              </p:cNvSpPr>
              <p:nvPr/>
            </p:nvSpPr>
            <p:spPr bwMode="auto">
              <a:xfrm>
                <a:off x="2640387"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4" name="Oval 42"/>
              <p:cNvSpPr>
                <a:spLocks noChangeArrowheads="1"/>
              </p:cNvSpPr>
              <p:nvPr/>
            </p:nvSpPr>
            <p:spPr bwMode="auto">
              <a:xfrm>
                <a:off x="2640387"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5" name="Oval 42"/>
              <p:cNvSpPr>
                <a:spLocks noChangeArrowheads="1"/>
              </p:cNvSpPr>
              <p:nvPr/>
            </p:nvSpPr>
            <p:spPr bwMode="auto">
              <a:xfrm>
                <a:off x="200690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6" name="Oval 42"/>
              <p:cNvSpPr>
                <a:spLocks noChangeArrowheads="1"/>
              </p:cNvSpPr>
              <p:nvPr/>
            </p:nvSpPr>
            <p:spPr bwMode="auto">
              <a:xfrm>
                <a:off x="2641663"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7" name="Oval 42"/>
              <p:cNvSpPr>
                <a:spLocks noChangeArrowheads="1"/>
              </p:cNvSpPr>
              <p:nvPr/>
            </p:nvSpPr>
            <p:spPr bwMode="auto">
              <a:xfrm>
                <a:off x="3253124"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8" name="Oval 42"/>
              <p:cNvSpPr>
                <a:spLocks noChangeArrowheads="1"/>
              </p:cNvSpPr>
              <p:nvPr/>
            </p:nvSpPr>
            <p:spPr bwMode="auto">
              <a:xfrm>
                <a:off x="3253124"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19" name="Oval 42"/>
              <p:cNvSpPr>
                <a:spLocks noChangeArrowheads="1"/>
              </p:cNvSpPr>
              <p:nvPr/>
            </p:nvSpPr>
            <p:spPr bwMode="auto">
              <a:xfrm>
                <a:off x="388788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20" name="Oval 42"/>
              <p:cNvSpPr>
                <a:spLocks noChangeArrowheads="1"/>
              </p:cNvSpPr>
              <p:nvPr/>
            </p:nvSpPr>
            <p:spPr bwMode="auto">
              <a:xfrm>
                <a:off x="388788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21" name="Oval 42"/>
              <p:cNvSpPr>
                <a:spLocks noChangeArrowheads="1"/>
              </p:cNvSpPr>
              <p:nvPr/>
            </p:nvSpPr>
            <p:spPr bwMode="auto">
              <a:xfrm>
                <a:off x="3254400"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22" name="Oval 42"/>
              <p:cNvSpPr>
                <a:spLocks noChangeArrowheads="1"/>
              </p:cNvSpPr>
              <p:nvPr/>
            </p:nvSpPr>
            <p:spPr bwMode="auto">
              <a:xfrm>
                <a:off x="388916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grpSp>
        <p:cxnSp>
          <p:nvCxnSpPr>
            <p:cNvPr id="3145771" name="直接连接符 35"/>
            <p:cNvCxnSpPr>
              <a:cxnSpLocks/>
            </p:cNvCxnSpPr>
            <p:nvPr/>
          </p:nvCxnSpPr>
          <p:spPr>
            <a:xfrm>
              <a:off x="5268967" y="979185"/>
              <a:ext cx="0" cy="2125144"/>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8723" name="Oval 50"/>
            <p:cNvSpPr>
              <a:spLocks noChangeArrowheads="1"/>
            </p:cNvSpPr>
            <p:nvPr/>
          </p:nvSpPr>
          <p:spPr bwMode="auto">
            <a:xfrm>
              <a:off x="6753104" y="1544283"/>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24" name="Oval 50"/>
            <p:cNvSpPr>
              <a:spLocks noChangeArrowheads="1"/>
            </p:cNvSpPr>
            <p:nvPr/>
          </p:nvSpPr>
          <p:spPr bwMode="auto">
            <a:xfrm>
              <a:off x="6753104" y="2174352"/>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25" name="Oval 50"/>
            <p:cNvSpPr>
              <a:spLocks noChangeArrowheads="1"/>
            </p:cNvSpPr>
            <p:nvPr/>
          </p:nvSpPr>
          <p:spPr bwMode="auto">
            <a:xfrm>
              <a:off x="6754380" y="279738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26" name="Oval 50"/>
            <p:cNvSpPr>
              <a:spLocks noChangeArrowheads="1"/>
            </p:cNvSpPr>
            <p:nvPr/>
          </p:nvSpPr>
          <p:spPr bwMode="auto">
            <a:xfrm>
              <a:off x="7365841" y="1544283"/>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27" name="Oval 50"/>
            <p:cNvSpPr>
              <a:spLocks noChangeArrowheads="1"/>
            </p:cNvSpPr>
            <p:nvPr/>
          </p:nvSpPr>
          <p:spPr bwMode="auto">
            <a:xfrm>
              <a:off x="7365841" y="2174352"/>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28" name="Oval 50"/>
            <p:cNvSpPr>
              <a:spLocks noChangeArrowheads="1"/>
            </p:cNvSpPr>
            <p:nvPr/>
          </p:nvSpPr>
          <p:spPr bwMode="auto">
            <a:xfrm>
              <a:off x="7367117" y="279738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17" name="组合 43"/>
            <p:cNvGrpSpPr/>
            <p:nvPr/>
          </p:nvGrpSpPr>
          <p:grpSpPr>
            <a:xfrm>
              <a:off x="8000602" y="1544283"/>
              <a:ext cx="189021" cy="1440851"/>
              <a:chOff x="4335673" y="3068270"/>
              <a:chExt cx="189021" cy="1440851"/>
            </a:xfrm>
          </p:grpSpPr>
          <p:sp>
            <p:nvSpPr>
              <p:cNvPr id="1048729" name="Oval 50"/>
              <p:cNvSpPr>
                <a:spLocks noChangeArrowheads="1"/>
              </p:cNvSpPr>
              <p:nvPr/>
            </p:nvSpPr>
            <p:spPr bwMode="auto">
              <a:xfrm>
                <a:off x="4335673" y="3068270"/>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0" name="Oval 50"/>
              <p:cNvSpPr>
                <a:spLocks noChangeArrowheads="1"/>
              </p:cNvSpPr>
              <p:nvPr/>
            </p:nvSpPr>
            <p:spPr bwMode="auto">
              <a:xfrm>
                <a:off x="4335673" y="3698339"/>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1" name="Oval 50"/>
              <p:cNvSpPr>
                <a:spLocks noChangeArrowheads="1"/>
              </p:cNvSpPr>
              <p:nvPr/>
            </p:nvSpPr>
            <p:spPr bwMode="auto">
              <a:xfrm>
                <a:off x="4336949" y="4321376"/>
                <a:ext cx="187745" cy="187745"/>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sp>
          <p:nvSpPr>
            <p:cNvPr id="1048732" name="Oval 50"/>
            <p:cNvSpPr>
              <a:spLocks noChangeArrowheads="1"/>
            </p:cNvSpPr>
            <p:nvPr/>
          </p:nvSpPr>
          <p:spPr bwMode="auto">
            <a:xfrm>
              <a:off x="1682475" y="1544283"/>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3" name="Oval 50"/>
            <p:cNvSpPr>
              <a:spLocks noChangeArrowheads="1"/>
            </p:cNvSpPr>
            <p:nvPr/>
          </p:nvSpPr>
          <p:spPr bwMode="auto">
            <a:xfrm>
              <a:off x="1682475" y="2174352"/>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18" name="组合 49"/>
            <p:cNvGrpSpPr/>
            <p:nvPr/>
          </p:nvGrpSpPr>
          <p:grpSpPr>
            <a:xfrm>
              <a:off x="1047714" y="1544283"/>
              <a:ext cx="189021" cy="1440851"/>
              <a:chOff x="4986082" y="3068270"/>
              <a:chExt cx="189021" cy="1440851"/>
            </a:xfrm>
          </p:grpSpPr>
          <p:sp>
            <p:nvSpPr>
              <p:cNvPr id="1048734" name="Oval 50"/>
              <p:cNvSpPr>
                <a:spLocks noChangeArrowheads="1"/>
              </p:cNvSpPr>
              <p:nvPr/>
            </p:nvSpPr>
            <p:spPr bwMode="auto">
              <a:xfrm>
                <a:off x="4986082" y="3068270"/>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5" name="Oval 50"/>
              <p:cNvSpPr>
                <a:spLocks noChangeArrowheads="1"/>
              </p:cNvSpPr>
              <p:nvPr/>
            </p:nvSpPr>
            <p:spPr bwMode="auto">
              <a:xfrm>
                <a:off x="4986082" y="369833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6" name="Oval 50"/>
              <p:cNvSpPr>
                <a:spLocks noChangeArrowheads="1"/>
              </p:cNvSpPr>
              <p:nvPr/>
            </p:nvSpPr>
            <p:spPr bwMode="auto">
              <a:xfrm>
                <a:off x="4987358" y="4321376"/>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sp>
          <p:nvSpPr>
            <p:cNvPr id="1048737" name="Oval 50"/>
            <p:cNvSpPr>
              <a:spLocks noChangeArrowheads="1"/>
            </p:cNvSpPr>
            <p:nvPr/>
          </p:nvSpPr>
          <p:spPr bwMode="auto">
            <a:xfrm>
              <a:off x="1683751" y="279738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8" name="Oval 50"/>
            <p:cNvSpPr>
              <a:spLocks noChangeArrowheads="1"/>
            </p:cNvSpPr>
            <p:nvPr/>
          </p:nvSpPr>
          <p:spPr bwMode="auto">
            <a:xfrm>
              <a:off x="2313515" y="1544283"/>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39" name="Oval 50"/>
            <p:cNvSpPr>
              <a:spLocks noChangeArrowheads="1"/>
            </p:cNvSpPr>
            <p:nvPr/>
          </p:nvSpPr>
          <p:spPr bwMode="auto">
            <a:xfrm>
              <a:off x="2313515" y="2174352"/>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40" name="Oval 50"/>
            <p:cNvSpPr>
              <a:spLocks noChangeArrowheads="1"/>
            </p:cNvSpPr>
            <p:nvPr/>
          </p:nvSpPr>
          <p:spPr bwMode="auto">
            <a:xfrm>
              <a:off x="2314791" y="2797389"/>
              <a:ext cx="187745" cy="187745"/>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grpSp>
          <p:nvGrpSpPr>
            <p:cNvPr id="119" name="组合 57"/>
            <p:cNvGrpSpPr/>
            <p:nvPr/>
          </p:nvGrpSpPr>
          <p:grpSpPr>
            <a:xfrm>
              <a:off x="903698" y="1112925"/>
              <a:ext cx="3605943" cy="1685154"/>
              <a:chOff x="4538294" y="2636912"/>
              <a:chExt cx="3605943" cy="1685154"/>
            </a:xfrm>
          </p:grpSpPr>
          <p:sp>
            <p:nvSpPr>
              <p:cNvPr id="1048741" name="Oval 42"/>
              <p:cNvSpPr>
                <a:spLocks noChangeArrowheads="1"/>
              </p:cNvSpPr>
              <p:nvPr/>
            </p:nvSpPr>
            <p:spPr bwMode="auto">
              <a:xfrm>
                <a:off x="4538294"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2" name="Oval 42"/>
              <p:cNvSpPr>
                <a:spLocks noChangeArrowheads="1"/>
              </p:cNvSpPr>
              <p:nvPr/>
            </p:nvSpPr>
            <p:spPr bwMode="auto">
              <a:xfrm>
                <a:off x="4538294"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3" name="Oval 42"/>
              <p:cNvSpPr>
                <a:spLocks noChangeArrowheads="1"/>
              </p:cNvSpPr>
              <p:nvPr/>
            </p:nvSpPr>
            <p:spPr bwMode="auto">
              <a:xfrm>
                <a:off x="517305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4" name="Oval 42"/>
              <p:cNvSpPr>
                <a:spLocks noChangeArrowheads="1"/>
              </p:cNvSpPr>
              <p:nvPr/>
            </p:nvSpPr>
            <p:spPr bwMode="auto">
              <a:xfrm>
                <a:off x="517305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5" name="Oval 42"/>
              <p:cNvSpPr>
                <a:spLocks noChangeArrowheads="1"/>
              </p:cNvSpPr>
              <p:nvPr/>
            </p:nvSpPr>
            <p:spPr bwMode="auto">
              <a:xfrm>
                <a:off x="4539570"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6" name="Oval 42"/>
              <p:cNvSpPr>
                <a:spLocks noChangeArrowheads="1"/>
              </p:cNvSpPr>
              <p:nvPr/>
            </p:nvSpPr>
            <p:spPr bwMode="auto">
              <a:xfrm>
                <a:off x="517433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7" name="Oval 42"/>
              <p:cNvSpPr>
                <a:spLocks noChangeArrowheads="1"/>
              </p:cNvSpPr>
              <p:nvPr/>
            </p:nvSpPr>
            <p:spPr bwMode="auto">
              <a:xfrm>
                <a:off x="5804095"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8" name="Oval 42"/>
              <p:cNvSpPr>
                <a:spLocks noChangeArrowheads="1"/>
              </p:cNvSpPr>
              <p:nvPr/>
            </p:nvSpPr>
            <p:spPr bwMode="auto">
              <a:xfrm>
                <a:off x="5804095"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49" name="Oval 42"/>
              <p:cNvSpPr>
                <a:spLocks noChangeArrowheads="1"/>
              </p:cNvSpPr>
              <p:nvPr/>
            </p:nvSpPr>
            <p:spPr bwMode="auto">
              <a:xfrm>
                <a:off x="6438856"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0" name="Oval 42"/>
              <p:cNvSpPr>
                <a:spLocks noChangeArrowheads="1"/>
              </p:cNvSpPr>
              <p:nvPr/>
            </p:nvSpPr>
            <p:spPr bwMode="auto">
              <a:xfrm>
                <a:off x="6438856"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1" name="Oval 42"/>
              <p:cNvSpPr>
                <a:spLocks noChangeArrowheads="1"/>
              </p:cNvSpPr>
              <p:nvPr/>
            </p:nvSpPr>
            <p:spPr bwMode="auto">
              <a:xfrm>
                <a:off x="5805371"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2" name="Oval 42"/>
              <p:cNvSpPr>
                <a:spLocks noChangeArrowheads="1"/>
              </p:cNvSpPr>
              <p:nvPr/>
            </p:nvSpPr>
            <p:spPr bwMode="auto">
              <a:xfrm>
                <a:off x="6440132"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3" name="Oval 42"/>
              <p:cNvSpPr>
                <a:spLocks noChangeArrowheads="1"/>
              </p:cNvSpPr>
              <p:nvPr/>
            </p:nvSpPr>
            <p:spPr bwMode="auto">
              <a:xfrm>
                <a:off x="7076152"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4" name="Oval 42"/>
              <p:cNvSpPr>
                <a:spLocks noChangeArrowheads="1"/>
              </p:cNvSpPr>
              <p:nvPr/>
            </p:nvSpPr>
            <p:spPr bwMode="auto">
              <a:xfrm>
                <a:off x="7076152"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5" name="Oval 42"/>
              <p:cNvSpPr>
                <a:spLocks noChangeArrowheads="1"/>
              </p:cNvSpPr>
              <p:nvPr/>
            </p:nvSpPr>
            <p:spPr bwMode="auto">
              <a:xfrm>
                <a:off x="7710913" y="2636912"/>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6" name="Oval 42"/>
              <p:cNvSpPr>
                <a:spLocks noChangeArrowheads="1"/>
              </p:cNvSpPr>
              <p:nvPr/>
            </p:nvSpPr>
            <p:spPr bwMode="auto">
              <a:xfrm>
                <a:off x="7710913" y="3266981"/>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7" name="Oval 42"/>
              <p:cNvSpPr>
                <a:spLocks noChangeArrowheads="1"/>
              </p:cNvSpPr>
              <p:nvPr/>
            </p:nvSpPr>
            <p:spPr bwMode="auto">
              <a:xfrm>
                <a:off x="7077428"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sp>
            <p:nvSpPr>
              <p:cNvPr id="1048758" name="Oval 42"/>
              <p:cNvSpPr>
                <a:spLocks noChangeArrowheads="1"/>
              </p:cNvSpPr>
              <p:nvPr/>
            </p:nvSpPr>
            <p:spPr bwMode="auto">
              <a:xfrm>
                <a:off x="7712189" y="3890018"/>
                <a:ext cx="432048" cy="432048"/>
              </a:xfrm>
              <a:prstGeom prst="ellipse"/>
              <a:noFill/>
              <a:ln w="36513">
                <a:solidFill>
                  <a:schemeClr val="tx1"/>
                </a:solidFill>
                <a:round/>
                <a:headEnd/>
                <a:tailEnd/>
              </a:ln>
              <a:effectLst/>
            </p:spPr>
            <p:txBody>
              <a:bodyPr anchor="ctr" wrap="none"/>
              <a:p>
                <a:pPr algn="ctr" fontAlgn="base">
                  <a:spcBef>
                    <a:spcPct val="0"/>
                  </a:spcBef>
                  <a:spcAft>
                    <a:spcPct val="0"/>
                  </a:spcAft>
                </a:pPr>
                <a:r>
                  <a:rPr altLang="zh-CN" dirty="0" sz="3600" kumimoji="1" lang="en-US">
                    <a:latin typeface="Arial" panose="020B0604020202020204" pitchFamily="34" charset="0"/>
                    <a:ea typeface="楷体_GB2312" pitchFamily="49" charset="-122"/>
                    <a:cs typeface="Arial" panose="020B0604020202020204" pitchFamily="34" charset="0"/>
                  </a:rPr>
                  <a:t>-</a:t>
                </a:r>
                <a:endParaRPr altLang="en-US" dirty="0" sz="3600" kumimoji="1" lang="zh-CN">
                  <a:latin typeface="Arial" panose="020B0604020202020204" pitchFamily="34" charset="0"/>
                  <a:ea typeface="楷体_GB2312" pitchFamily="49" charset="-122"/>
                  <a:cs typeface="Arial" panose="020B0604020202020204" pitchFamily="34" charset="0"/>
                </a:endParaRPr>
              </a:p>
            </p:txBody>
          </p:sp>
        </p:grpSp>
        <p:cxnSp>
          <p:nvCxnSpPr>
            <p:cNvPr id="3145772" name="直接连接符 76"/>
            <p:cNvCxnSpPr>
              <a:cxnSpLocks/>
              <a:stCxn id="1048759" idx="0"/>
              <a:endCxn id="1048759" idx="2"/>
            </p:cNvCxnSpPr>
            <p:nvPr/>
          </p:nvCxnSpPr>
          <p:spPr>
            <a:xfrm>
              <a:off x="4602260" y="979185"/>
              <a:ext cx="0" cy="2125145"/>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8759" name="矩形 77"/>
            <p:cNvSpPr/>
            <p:nvPr/>
          </p:nvSpPr>
          <p:spPr>
            <a:xfrm>
              <a:off x="785836" y="979185"/>
              <a:ext cx="7632848" cy="2125145"/>
            </a:xfrm>
            <a:prstGeom prst="rect"/>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sz="1100" lang="zh-CN"/>
            </a:p>
          </p:txBody>
        </p:sp>
        <p:sp>
          <p:nvSpPr>
            <p:cNvPr id="1048760" name="文本框 78"/>
            <p:cNvSpPr txBox="1"/>
            <p:nvPr/>
          </p:nvSpPr>
          <p:spPr>
            <a:xfrm>
              <a:off x="-2325" y="859743"/>
              <a:ext cx="864096" cy="576239"/>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P</a:t>
              </a:r>
              <a:endParaRPr altLang="en-US" dirty="0" sz="2000" lang="zh-CN">
                <a:latin typeface="Arial" panose="020B0604020202020204" pitchFamily="34" charset="0"/>
                <a:cs typeface="Arial" panose="020B0604020202020204" pitchFamily="34" charset="0"/>
              </a:endParaRPr>
            </a:p>
          </p:txBody>
        </p:sp>
        <p:sp>
          <p:nvSpPr>
            <p:cNvPr id="1048761" name="文本框 79"/>
            <p:cNvSpPr txBox="1"/>
            <p:nvPr/>
          </p:nvSpPr>
          <p:spPr>
            <a:xfrm>
              <a:off x="8365025" y="861113"/>
              <a:ext cx="864096" cy="576239"/>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N</a:t>
              </a:r>
              <a:endParaRPr altLang="en-US" dirty="0" sz="2000" lang="zh-CN">
                <a:latin typeface="Arial" panose="020B0604020202020204" pitchFamily="34" charset="0"/>
                <a:cs typeface="Arial" panose="020B0604020202020204" pitchFamily="34" charset="0"/>
              </a:endParaRPr>
            </a:p>
          </p:txBody>
        </p:sp>
        <p:cxnSp>
          <p:nvCxnSpPr>
            <p:cNvPr id="3145773" name="直接箭头连接符 80"/>
            <p:cNvCxnSpPr>
              <a:cxnSpLocks/>
            </p:cNvCxnSpPr>
            <p:nvPr/>
          </p:nvCxnSpPr>
          <p:spPr>
            <a:xfrm flipH="1">
              <a:off x="2758341" y="3337784"/>
              <a:ext cx="3716127" cy="10600"/>
            </a:xfrm>
            <a:prstGeom prst="straightConnector1"/>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0" name="组合 81"/>
            <p:cNvGrpSpPr/>
            <p:nvPr/>
          </p:nvGrpSpPr>
          <p:grpSpPr>
            <a:xfrm>
              <a:off x="209772" y="2016915"/>
              <a:ext cx="8784976" cy="2749868"/>
              <a:chOff x="179512" y="2209908"/>
              <a:chExt cx="8784976" cy="2749868"/>
            </a:xfrm>
          </p:grpSpPr>
          <p:cxnSp>
            <p:nvCxnSpPr>
              <p:cNvPr id="3145774" name="直接连接符 82"/>
              <p:cNvCxnSpPr>
                <a:cxnSpLocks/>
              </p:cNvCxnSpPr>
              <p:nvPr/>
            </p:nvCxnSpPr>
            <p:spPr>
              <a:xfrm>
                <a:off x="179512" y="2218120"/>
                <a:ext cx="576064"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5" name="直接连接符 83"/>
              <p:cNvCxnSpPr>
                <a:cxnSpLocks/>
              </p:cNvCxnSpPr>
              <p:nvPr/>
            </p:nvCxnSpPr>
            <p:spPr>
              <a:xfrm>
                <a:off x="8388424" y="2209908"/>
                <a:ext cx="576064"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6" name="直接连接符 84"/>
              <p:cNvCxnSpPr>
                <a:cxnSpLocks/>
              </p:cNvCxnSpPr>
              <p:nvPr/>
            </p:nvCxnSpPr>
            <p:spPr>
              <a:xfrm>
                <a:off x="179512" y="2209908"/>
                <a:ext cx="0" cy="232877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77" name="直接连接符 85"/>
              <p:cNvCxnSpPr>
                <a:cxnSpLocks/>
              </p:cNvCxnSpPr>
              <p:nvPr/>
            </p:nvCxnSpPr>
            <p:spPr>
              <a:xfrm>
                <a:off x="8964488" y="2209908"/>
                <a:ext cx="0" cy="2328775"/>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62" name="文本框 92"/>
              <p:cNvSpPr txBox="1">
                <a:spLocks noChangeAspect="1" noMove="1" noResize="1" noRot="1" noAdjustHandles="1" noEditPoints="1" noChangeArrowheads="1" noChangeShapeType="1" noTextEdit="1"/>
              </p:cNvSpPr>
              <p:nvPr/>
            </p:nvSpPr>
            <p:spPr>
              <a:xfrm>
                <a:off x="4520460" y="4206234"/>
                <a:ext cx="864096" cy="753542"/>
              </a:xfrm>
              <a:prstGeom prst="rect"/>
              <a:blipFill>
                <a:blip xmlns:r="http://schemas.openxmlformats.org/officeDocument/2006/relationships" r:embed="rId1"/>
                <a:stretch>
                  <a:fillRect/>
                </a:stretch>
              </a:blipFill>
            </p:spPr>
            <p:txBody>
              <a:bodyPr/>
              <a:p>
                <a:r>
                  <a:rPr altLang="en-US" lang="zh-CN">
                    <a:noFill/>
                  </a:rPr>
                  <a:t> </a:t>
                </a:r>
              </a:p>
            </p:txBody>
          </p:sp>
        </p:grpSp>
        <p:sp>
          <p:nvSpPr>
            <p:cNvPr id="1048763" name="文本框 115"/>
            <p:cNvSpPr txBox="1"/>
            <p:nvPr/>
          </p:nvSpPr>
          <p:spPr>
            <a:xfrm>
              <a:off x="2901442" y="3492368"/>
              <a:ext cx="3838495" cy="53191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Internal </a:t>
              </a:r>
              <a:r>
                <a:rPr altLang="zh-CN" lang="en-US" smtClean="0">
                  <a:latin typeface="Arial" panose="020B0604020202020204" pitchFamily="34" charset="0"/>
                  <a:cs typeface="Arial" panose="020B0604020202020204" pitchFamily="34" charset="0"/>
                </a:rPr>
                <a:t>electric field </a:t>
              </a:r>
              <a:r>
                <a:rPr altLang="zh-CN" i="1" lang="en-US" smtClean="0">
                  <a:latin typeface="Arial" panose="020B0604020202020204" pitchFamily="34" charset="0"/>
                  <a:cs typeface="Arial" panose="020B0604020202020204" pitchFamily="34" charset="0"/>
                </a:rPr>
                <a:t>E</a:t>
              </a:r>
              <a:endParaRPr altLang="en-US" dirty="0" i="1" lang="zh-CN">
                <a:latin typeface="Arial" panose="020B0604020202020204" pitchFamily="34" charset="0"/>
                <a:cs typeface="Arial" panose="020B0604020202020204" pitchFamily="34" charset="0"/>
              </a:endParaRPr>
            </a:p>
          </p:txBody>
        </p:sp>
      </p:grpSp>
      <p:cxnSp>
        <p:nvCxnSpPr>
          <p:cNvPr id="3145778" name="直接连接符 117"/>
          <p:cNvCxnSpPr>
            <a:cxnSpLocks/>
          </p:cNvCxnSpPr>
          <p:nvPr/>
        </p:nvCxnSpPr>
        <p:spPr>
          <a:xfrm>
            <a:off x="4139952" y="1185615"/>
            <a:ext cx="0" cy="1475589"/>
          </a:xfrm>
          <a:prstGeom prst="line"/>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8764" name="椭圆 119"/>
          <p:cNvSpPr/>
          <p:nvPr/>
        </p:nvSpPr>
        <p:spPr>
          <a:xfrm>
            <a:off x="1494643" y="3515232"/>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5" name="椭圆 120"/>
          <p:cNvSpPr/>
          <p:nvPr/>
        </p:nvSpPr>
        <p:spPr>
          <a:xfrm>
            <a:off x="7594471" y="3523138"/>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66" name="Text Box 624"/>
          <p:cNvSpPr txBox="1">
            <a:spLocks noChangeArrowheads="1"/>
          </p:cNvSpPr>
          <p:nvPr/>
        </p:nvSpPr>
        <p:spPr bwMode="auto">
          <a:xfrm>
            <a:off x="7392228" y="3587240"/>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sp>
        <p:nvSpPr>
          <p:cNvPr id="1048767" name="Text Box 624"/>
          <p:cNvSpPr txBox="1">
            <a:spLocks noChangeArrowheads="1"/>
          </p:cNvSpPr>
          <p:nvPr/>
        </p:nvSpPr>
        <p:spPr bwMode="auto">
          <a:xfrm>
            <a:off x="1286097" y="3523138"/>
            <a:ext cx="548502" cy="584775"/>
          </a:xfrm>
          <a:prstGeom prst="rect"/>
          <a:noFill/>
          <a:ln>
            <a:noFill/>
          </a:ln>
          <a:effectLst/>
        </p:spPr>
        <p:txBody>
          <a:bodyPr wrap="square">
            <a:spAutoFit/>
          </a:bodyPr>
          <a:p>
            <a:pPr algn="ctr" fontAlgn="base">
              <a:spcBef>
                <a:spcPct val="50000"/>
              </a:spcBef>
              <a:spcAft>
                <a:spcPct val="0"/>
              </a:spcAft>
            </a:pPr>
            <a:r>
              <a:rPr altLang="zh-CN" b="1" dirty="0" sz="3200" kumimoji="1" lang="en-US">
                <a:latin typeface="楷体_GB2312" pitchFamily="49" charset="-122"/>
                <a:ea typeface="楷体_GB2312" pitchFamily="49" charset="-122"/>
              </a:rPr>
              <a:t>-</a:t>
            </a:r>
            <a:endParaRPr altLang="en-US" b="1" dirty="0" sz="3200" kumimoji="1" lang="zh-CN">
              <a:latin typeface="楷体_GB2312" pitchFamily="49" charset="-122"/>
              <a:ea typeface="楷体_GB2312" pitchFamily="49" charset="-122"/>
            </a:endParaRPr>
          </a:p>
        </p:txBody>
      </p:sp>
      <p:sp>
        <p:nvSpPr>
          <p:cNvPr id="1048768" name="文本框 123"/>
          <p:cNvSpPr txBox="1">
            <a:spLocks noChangeAspect="1" noMove="1" noResize="1" noRot="1" noAdjustHandles="1" noEditPoints="1" noChangeArrowheads="1" noChangeShapeType="1" noTextEdit="1"/>
          </p:cNvSpPr>
          <p:nvPr/>
        </p:nvSpPr>
        <p:spPr>
          <a:xfrm>
            <a:off x="1925058" y="4516272"/>
            <a:ext cx="5112568" cy="369332"/>
          </a:xfrm>
          <a:prstGeom prst="rect"/>
          <a:blipFill>
            <a:blip xmlns:r="http://schemas.openxmlformats.org/officeDocument/2006/relationships" r:embed="rId2"/>
            <a:stretch>
              <a:fillRect t="-10000" b="-26667"/>
            </a:stretch>
          </a:blipFill>
        </p:spPr>
        <p:txBody>
          <a:bodyPr/>
          <a:p>
            <a:r>
              <a:rPr altLang="en-US" lang="zh-CN">
                <a:noFill/>
              </a:rPr>
              <a:t> </a:t>
            </a:r>
          </a:p>
        </p:txBody>
      </p:sp>
      <p:sp>
        <p:nvSpPr>
          <p:cNvPr id="1048769" name="Oval 50"/>
          <p:cNvSpPr>
            <a:spLocks noChangeArrowheads="1"/>
          </p:cNvSpPr>
          <p:nvPr/>
        </p:nvSpPr>
        <p:spPr bwMode="auto">
          <a:xfrm>
            <a:off x="2798694" y="2006806"/>
            <a:ext cx="139031" cy="139031"/>
          </a:xfrm>
          <a:prstGeom prst="ellipse"/>
          <a:solidFill>
            <a:schemeClr val="tx2">
              <a:lumMod val="60000"/>
              <a:lumOff val="40000"/>
            </a:schemeClr>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70" name="文本框 128"/>
          <p:cNvSpPr txBox="1"/>
          <p:nvPr/>
        </p:nvSpPr>
        <p:spPr>
          <a:xfrm>
            <a:off x="1294379" y="3899845"/>
            <a:ext cx="6657142"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In highly doped PN junction, the depletion region is narrow.</a:t>
            </a:r>
            <a:endParaRPr altLang="en-US" dirty="0" lang="zh-CN" smtClean="0">
              <a:latin typeface="Arial" panose="020B0604020202020204" pitchFamily="34" charset="0"/>
              <a:cs typeface="Arial" panose="020B0604020202020204" pitchFamily="34" charset="0"/>
            </a:endParaRPr>
          </a:p>
        </p:txBody>
      </p:sp>
      <p:sp>
        <p:nvSpPr>
          <p:cNvPr id="1048771" name="Oval 50"/>
          <p:cNvSpPr>
            <a:spLocks noChangeArrowheads="1"/>
          </p:cNvSpPr>
          <p:nvPr/>
        </p:nvSpPr>
        <p:spPr bwMode="auto">
          <a:xfrm>
            <a:off x="6727445" y="1991918"/>
            <a:ext cx="130360" cy="130360"/>
          </a:xfrm>
          <a:prstGeom prst="ellipse"/>
          <a:solidFill>
            <a:schemeClr val="bg1">
              <a:lumMod val="95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72" name="文本框 137"/>
          <p:cNvSpPr txBox="1"/>
          <p:nvPr/>
        </p:nvSpPr>
        <p:spPr>
          <a:xfrm>
            <a:off x="400662" y="5083653"/>
            <a:ext cx="8424936" cy="646331"/>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When E is large enough, the bonded electrons can be directly pulled out by the strong electric field.</a:t>
            </a:r>
            <a:endParaRPr altLang="en-US" dirty="0" lang="zh-CN" smtClean="0">
              <a:latin typeface="Arial" panose="020B0604020202020204" pitchFamily="34" charset="0"/>
              <a:cs typeface="Arial" panose="020B0604020202020204" pitchFamily="34" charset="0"/>
            </a:endParaRPr>
          </a:p>
        </p:txBody>
      </p:sp>
      <p:sp>
        <p:nvSpPr>
          <p:cNvPr id="1048773" name="文本框 138"/>
          <p:cNvSpPr txBox="1"/>
          <p:nvPr/>
        </p:nvSpPr>
        <p:spPr>
          <a:xfrm>
            <a:off x="333707" y="5939988"/>
            <a:ext cx="8652396"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Large amount of free electrons are generated and current increases dramatically!</a:t>
            </a:r>
            <a:endParaRPr altLang="en-US" dirty="0" lang="zh-CN" smtClean="0">
              <a:latin typeface="Arial" panose="020B0604020202020204" pitchFamily="34" charset="0"/>
              <a:cs typeface="Arial" panose="020B0604020202020204" pitchFamily="34" charset="0"/>
            </a:endParaRPr>
          </a:p>
        </p:txBody>
      </p:sp>
      <p:sp>
        <p:nvSpPr>
          <p:cNvPr id="1048774" name="下箭头 139"/>
          <p:cNvSpPr/>
          <p:nvPr/>
        </p:nvSpPr>
        <p:spPr>
          <a:xfrm>
            <a:off x="4466989" y="4306319"/>
            <a:ext cx="311923" cy="228868"/>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5" name="下箭头 140"/>
          <p:cNvSpPr/>
          <p:nvPr/>
        </p:nvSpPr>
        <p:spPr>
          <a:xfrm>
            <a:off x="4457168" y="4856744"/>
            <a:ext cx="311923" cy="228868"/>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6" name="下箭头 141"/>
          <p:cNvSpPr/>
          <p:nvPr/>
        </p:nvSpPr>
        <p:spPr>
          <a:xfrm>
            <a:off x="4457168" y="5697405"/>
            <a:ext cx="311923" cy="228868"/>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7" name="Oval 50"/>
          <p:cNvSpPr>
            <a:spLocks noChangeArrowheads="1"/>
          </p:cNvSpPr>
          <p:nvPr/>
        </p:nvSpPr>
        <p:spPr bwMode="auto">
          <a:xfrm>
            <a:off x="5638417" y="1585638"/>
            <a:ext cx="130360" cy="130360"/>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78" name="Oval 50"/>
          <p:cNvSpPr>
            <a:spLocks noChangeArrowheads="1"/>
          </p:cNvSpPr>
          <p:nvPr/>
        </p:nvSpPr>
        <p:spPr bwMode="auto">
          <a:xfrm>
            <a:off x="5638417" y="2023125"/>
            <a:ext cx="130360" cy="130360"/>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79" name="Oval 50"/>
          <p:cNvSpPr>
            <a:spLocks noChangeArrowheads="1"/>
          </p:cNvSpPr>
          <p:nvPr/>
        </p:nvSpPr>
        <p:spPr bwMode="auto">
          <a:xfrm>
            <a:off x="5639303" y="2455729"/>
            <a:ext cx="130360" cy="130360"/>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0" name="Oval 50"/>
          <p:cNvSpPr>
            <a:spLocks noChangeArrowheads="1"/>
          </p:cNvSpPr>
          <p:nvPr/>
        </p:nvSpPr>
        <p:spPr bwMode="auto">
          <a:xfrm>
            <a:off x="5210781" y="1587417"/>
            <a:ext cx="130360" cy="130360"/>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1" name="Oval 50"/>
          <p:cNvSpPr>
            <a:spLocks noChangeArrowheads="1"/>
          </p:cNvSpPr>
          <p:nvPr/>
        </p:nvSpPr>
        <p:spPr bwMode="auto">
          <a:xfrm>
            <a:off x="5210781" y="2024904"/>
            <a:ext cx="130360" cy="130360"/>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2" name="Oval 50"/>
          <p:cNvSpPr>
            <a:spLocks noChangeArrowheads="1"/>
          </p:cNvSpPr>
          <p:nvPr/>
        </p:nvSpPr>
        <p:spPr bwMode="auto">
          <a:xfrm>
            <a:off x="5211667" y="2457508"/>
            <a:ext cx="130360" cy="130360"/>
          </a:xfrm>
          <a:prstGeom prst="ellipse"/>
          <a:solidFill>
            <a:schemeClr val="accent2">
              <a:lumMod val="60000"/>
              <a:lumOff val="40000"/>
            </a:schemeClr>
          </a:solidFill>
          <a:ln w="36576">
            <a:solidFill>
              <a:schemeClr val="accent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3" name="Oval 50"/>
          <p:cNvSpPr>
            <a:spLocks noChangeArrowheads="1"/>
          </p:cNvSpPr>
          <p:nvPr/>
        </p:nvSpPr>
        <p:spPr bwMode="auto">
          <a:xfrm>
            <a:off x="3460170" y="1577140"/>
            <a:ext cx="130360" cy="130360"/>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4" name="Oval 50"/>
          <p:cNvSpPr>
            <a:spLocks noChangeArrowheads="1"/>
          </p:cNvSpPr>
          <p:nvPr/>
        </p:nvSpPr>
        <p:spPr bwMode="auto">
          <a:xfrm>
            <a:off x="3460170" y="2014627"/>
            <a:ext cx="130360" cy="130360"/>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5" name="Oval 50"/>
          <p:cNvSpPr>
            <a:spLocks noChangeArrowheads="1"/>
          </p:cNvSpPr>
          <p:nvPr/>
        </p:nvSpPr>
        <p:spPr bwMode="auto">
          <a:xfrm>
            <a:off x="3461056" y="2447231"/>
            <a:ext cx="130360" cy="130360"/>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6" name="Oval 50"/>
          <p:cNvSpPr>
            <a:spLocks noChangeArrowheads="1"/>
          </p:cNvSpPr>
          <p:nvPr/>
        </p:nvSpPr>
        <p:spPr bwMode="auto">
          <a:xfrm>
            <a:off x="3914386" y="1594256"/>
            <a:ext cx="130360" cy="130360"/>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7" name="Oval 50"/>
          <p:cNvSpPr>
            <a:spLocks noChangeArrowheads="1"/>
          </p:cNvSpPr>
          <p:nvPr/>
        </p:nvSpPr>
        <p:spPr bwMode="auto">
          <a:xfrm>
            <a:off x="3914386" y="2031743"/>
            <a:ext cx="130360" cy="130360"/>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
        <p:nvSpPr>
          <p:cNvPr id="1048788" name="Oval 50"/>
          <p:cNvSpPr>
            <a:spLocks noChangeArrowheads="1"/>
          </p:cNvSpPr>
          <p:nvPr/>
        </p:nvSpPr>
        <p:spPr bwMode="auto">
          <a:xfrm>
            <a:off x="3915272" y="2464347"/>
            <a:ext cx="130360" cy="130360"/>
          </a:xfrm>
          <a:prstGeom prst="ellipse"/>
          <a:solidFill>
            <a:schemeClr val="bg1"/>
          </a:solidFill>
          <a:ln w="36576">
            <a:solidFill>
              <a:schemeClr val="tx2">
                <a:lumMod val="60000"/>
                <a:lumOff val="40000"/>
              </a:schemeClr>
            </a:solidFill>
            <a:round/>
            <a:headEnd/>
            <a:tailEnd/>
          </a:ln>
          <a:effectLst/>
        </p:spPr>
        <p:txBody>
          <a:bodyPr anchor="ctr" wrap="none"/>
          <a:p>
            <a:pPr algn="ctr" fontAlgn="base">
              <a:spcBef>
                <a:spcPct val="0"/>
              </a:spcBef>
              <a:spcAft>
                <a:spcPct val="0"/>
              </a:spcAft>
            </a:pPr>
            <a:endParaRPr altLang="en-US" b="1" sz="1400" kumimoji="1" lang="zh-CN">
              <a:solidFill>
                <a:srgbClr val="FFFFCC"/>
              </a:solidFill>
              <a:ea typeface="楷体_GB2312" pitchFamily="49"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70"/>
                                        </p:tgtEl>
                                        <p:attrNameLst>
                                          <p:attrName>style.visibility</p:attrName>
                                        </p:attrNameLst>
                                      </p:cBhvr>
                                      <p:to>
                                        <p:strVal val="visible"/>
                                      </p:to>
                                    </p:set>
                                    <p:animEffect transition="in" filter="wipe(down)">
                                      <p:cBhvr>
                                        <p:cTn dur="500" id="7"/>
                                        <p:tgtEl>
                                          <p:spTgt spid="104877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775"/>
                                        </p:tgtEl>
                                        <p:attrNameLst>
                                          <p:attrName>style.visibility</p:attrName>
                                        </p:attrNameLst>
                                      </p:cBhvr>
                                      <p:to>
                                        <p:strVal val="visible"/>
                                      </p:to>
                                    </p:set>
                                    <p:animEffect transition="in" filter="wipe(down)">
                                      <p:cBhvr>
                                        <p:cTn dur="500" id="10"/>
                                        <p:tgtEl>
                                          <p:spTgt spid="104877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772"/>
                                        </p:tgtEl>
                                        <p:attrNameLst>
                                          <p:attrName>style.visibility</p:attrName>
                                        </p:attrNameLst>
                                      </p:cBhvr>
                                      <p:to>
                                        <p:strVal val="visible"/>
                                      </p:to>
                                    </p:set>
                                    <p:animEffect transition="in" filter="wipe(down)">
                                      <p:cBhvr>
                                        <p:cTn dur="500" id="15"/>
                                        <p:tgtEl>
                                          <p:spTgt spid="1048772"/>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8776"/>
                                        </p:tgtEl>
                                        <p:attrNameLst>
                                          <p:attrName>style.visibility</p:attrName>
                                        </p:attrNameLst>
                                      </p:cBhvr>
                                      <p:to>
                                        <p:strVal val="visible"/>
                                      </p:to>
                                    </p:set>
                                    <p:animEffect transition="in" filter="wipe(down)">
                                      <p:cBhvr>
                                        <p:cTn dur="500" id="18"/>
                                        <p:tgtEl>
                                          <p:spTgt spid="1048776"/>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8773"/>
                                        </p:tgtEl>
                                        <p:attrNameLst>
                                          <p:attrName>style.visibility</p:attrName>
                                        </p:attrNameLst>
                                      </p:cBhvr>
                                      <p:to>
                                        <p:strVal val="visible"/>
                                      </p:to>
                                    </p:set>
                                    <p:animEffect transition="in" filter="wipe(down)">
                                      <p:cBhvr>
                                        <p:cTn dur="500" id="23"/>
                                        <p:tgtEl>
                                          <p:spTgt spid="104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0" grpId="0"/>
      <p:bldP spid="1048772" grpId="0"/>
      <p:bldP spid="1048773" grpId="0"/>
      <p:bldP spid="1048775" grpId="0" animBg="1"/>
      <p:bldP spid="10487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61" name="Rectangle 76"/>
          <p:cNvSpPr>
            <a:spLocks noChangeArrowheads="1"/>
          </p:cNvSpPr>
          <p:nvPr/>
        </p:nvSpPr>
        <p:spPr bwMode="auto">
          <a:xfrm>
            <a:off x="1655675" y="548680"/>
            <a:ext cx="5832648" cy="523220"/>
          </a:xfrm>
          <a:prstGeom prst="rect"/>
          <a:noFill/>
          <a:ln>
            <a:noFill/>
          </a:ln>
          <a:effectLst/>
        </p:spPr>
        <p:txBody>
          <a:bodyPr wrap="square">
            <a:spAutoFit/>
          </a:bodyPr>
          <a:p>
            <a:pPr algn="ctr" fontAlgn="base">
              <a:spcBef>
                <a:spcPct val="0"/>
              </a:spcBef>
              <a:spcAft>
                <a:spcPct val="0"/>
              </a:spcAft>
            </a:pP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齐纳击穿 </a:t>
            </a:r>
            <a:r>
              <a:rPr altLang="zh-CN" b="1" dirty="0" sz="2800" kumimoji="1" lang="en-US">
                <a:solidFill>
                  <a:schemeClr val="bg1"/>
                </a:solidFill>
                <a:latin typeface="Arial" panose="020B0604020202020204" pitchFamily="34" charset="0"/>
                <a:ea typeface="楷体_GB2312" pitchFamily="49" charset="-122"/>
                <a:cs typeface="Arial" panose="020B0604020202020204" pitchFamily="34" charset="0"/>
              </a:rPr>
              <a:t>Zener breakdown</a:t>
            </a:r>
            <a:endPar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endParaRPr>
          </a:p>
        </p:txBody>
      </p:sp>
      <p:grpSp>
        <p:nvGrpSpPr>
          <p:cNvPr id="102" name="组合 24"/>
          <p:cNvGrpSpPr/>
          <p:nvPr/>
        </p:nvGrpSpPr>
        <p:grpSpPr>
          <a:xfrm>
            <a:off x="2017598" y="1268760"/>
            <a:ext cx="5593199" cy="995338"/>
            <a:chOff x="2017598" y="1311151"/>
            <a:chExt cx="5593199" cy="995338"/>
          </a:xfrm>
        </p:grpSpPr>
        <p:sp>
          <p:nvSpPr>
            <p:cNvPr id="1048662" name="Text Box 2"/>
            <p:cNvSpPr txBox="1">
              <a:spLocks noChangeArrowheads="1"/>
            </p:cNvSpPr>
            <p:nvPr/>
          </p:nvSpPr>
          <p:spPr bwMode="auto">
            <a:xfrm>
              <a:off x="3419797" y="1311151"/>
              <a:ext cx="4191000" cy="461665"/>
            </a:xfrm>
            <a:prstGeom prst="rect"/>
            <a:noFill/>
            <a:ln>
              <a:noFill/>
            </a:ln>
            <a:effectLst/>
          </p:spPr>
          <p:txBody>
            <a:bodyPr>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半导体的掺杂浓度高</a:t>
              </a:r>
            </a:p>
          </p:txBody>
        </p:sp>
        <p:sp>
          <p:nvSpPr>
            <p:cNvPr id="1048663" name="Text Box 5"/>
            <p:cNvSpPr txBox="1">
              <a:spLocks noChangeArrowheads="1"/>
            </p:cNvSpPr>
            <p:nvPr/>
          </p:nvSpPr>
          <p:spPr bwMode="auto">
            <a:xfrm>
              <a:off x="3419797" y="1844824"/>
              <a:ext cx="4032523" cy="461665"/>
            </a:xfrm>
            <a:prstGeom prst="rect"/>
            <a:noFill/>
            <a:ln>
              <a:noFill/>
            </a:ln>
            <a:effectLst/>
          </p:spPr>
          <p:txBody>
            <a:bodyPr wrap="square">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耗尽层窄，击穿电压相对低</a:t>
              </a:r>
            </a:p>
          </p:txBody>
        </p:sp>
        <p:sp>
          <p:nvSpPr>
            <p:cNvPr id="1048664" name="Rectangle 9"/>
            <p:cNvSpPr>
              <a:spLocks noChangeArrowheads="1"/>
            </p:cNvSpPr>
            <p:nvPr/>
          </p:nvSpPr>
          <p:spPr bwMode="auto">
            <a:xfrm>
              <a:off x="2017598" y="1613991"/>
              <a:ext cx="800219" cy="461665"/>
            </a:xfrm>
            <a:prstGeom prst="rect"/>
            <a:noFill/>
            <a:ln>
              <a:noFill/>
            </a:ln>
            <a:effectLst/>
          </p:spPr>
          <p:txBody>
            <a:bodyPr wrap="none">
              <a:spAutoFit/>
            </a:bodyPr>
            <a:p>
              <a:pPr algn="ctr" fontAlgn="base">
                <a:spcBef>
                  <a:spcPct val="0"/>
                </a:spcBef>
                <a:spcAft>
                  <a:spcPct val="0"/>
                </a:spcAft>
              </a:pPr>
              <a:r>
                <a:rPr altLang="en-US" b="1" dirty="0" sz="2400" lang="zh-CN">
                  <a:solidFill>
                    <a:schemeClr val="bg1"/>
                  </a:solidFill>
                  <a:latin typeface="楷体_GB2312" pitchFamily="49" charset="-122"/>
                  <a:ea typeface="楷体_GB2312" pitchFamily="49" charset="-122"/>
                </a:rPr>
                <a:t>条件</a:t>
              </a:r>
            </a:p>
          </p:txBody>
        </p:sp>
        <p:sp>
          <p:nvSpPr>
            <p:cNvPr id="1048665" name="AutoShape 10"/>
            <p:cNvSpPr/>
            <p:nvPr/>
          </p:nvSpPr>
          <p:spPr bwMode="auto">
            <a:xfrm>
              <a:off x="2961833" y="1478450"/>
              <a:ext cx="313948" cy="726414"/>
            </a:xfrm>
            <a:prstGeom prst="leftBrace">
              <a:avLst>
                <a:gd name="adj1" fmla="val 25000"/>
                <a:gd name="adj2" fmla="val 50000"/>
              </a:avLst>
            </a:prstGeom>
            <a:noFill/>
            <a:ln w="36513">
              <a:solidFill>
                <a:schemeClr val="bg1"/>
              </a:solidFill>
              <a:round/>
            </a:ln>
            <a:effectLst/>
          </p:spPr>
          <p:txBody>
            <a:bodyPr anchor="ctr" wrap="none"/>
            <a:p>
              <a:pPr algn="ctr" fontAlgn="base">
                <a:spcBef>
                  <a:spcPct val="0"/>
                </a:spcBef>
                <a:spcAft>
                  <a:spcPct val="0"/>
                </a:spcAft>
              </a:pPr>
              <a:endParaRPr altLang="en-US" b="1" sz="2000" kumimoji="1" lang="zh-CN">
                <a:solidFill>
                  <a:schemeClr val="bg1"/>
                </a:solidFill>
                <a:ea typeface="楷体_GB2312" pitchFamily="49" charset="-122"/>
              </a:endParaRPr>
            </a:p>
          </p:txBody>
        </p:sp>
      </p:grpSp>
      <p:grpSp>
        <p:nvGrpSpPr>
          <p:cNvPr id="103" name="组合 33"/>
          <p:cNvGrpSpPr/>
          <p:nvPr/>
        </p:nvGrpSpPr>
        <p:grpSpPr>
          <a:xfrm>
            <a:off x="1475656" y="5049180"/>
            <a:ext cx="6545338" cy="1080120"/>
            <a:chOff x="1483046" y="5517232"/>
            <a:chExt cx="6545338" cy="1080120"/>
          </a:xfrm>
        </p:grpSpPr>
        <p:sp>
          <p:nvSpPr>
            <p:cNvPr id="1048666" name="Text Box 4"/>
            <p:cNvSpPr txBox="1">
              <a:spLocks noChangeArrowheads="1"/>
            </p:cNvSpPr>
            <p:nvPr/>
          </p:nvSpPr>
          <p:spPr bwMode="auto">
            <a:xfrm>
              <a:off x="3910610" y="6135687"/>
              <a:ext cx="4117774" cy="461665"/>
            </a:xfrm>
            <a:prstGeom prst="rect"/>
            <a:noFill/>
            <a:ln>
              <a:noFill/>
            </a:ln>
            <a:effectLst/>
          </p:spPr>
          <p:txBody>
            <a:bodyPr wrap="square">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击穿电压具有负的温度系数</a:t>
              </a:r>
            </a:p>
          </p:txBody>
        </p:sp>
        <p:grpSp>
          <p:nvGrpSpPr>
            <p:cNvPr id="104" name="组合 35"/>
            <p:cNvGrpSpPr/>
            <p:nvPr/>
          </p:nvGrpSpPr>
          <p:grpSpPr>
            <a:xfrm>
              <a:off x="1483046" y="5517232"/>
              <a:ext cx="5749924" cy="964890"/>
              <a:chOff x="1483046" y="5596272"/>
              <a:chExt cx="5749924" cy="964890"/>
            </a:xfrm>
          </p:grpSpPr>
          <p:sp>
            <p:nvSpPr>
              <p:cNvPr id="1048667" name="Text Box 3"/>
              <p:cNvSpPr txBox="1">
                <a:spLocks noChangeArrowheads="1"/>
              </p:cNvSpPr>
              <p:nvPr/>
            </p:nvSpPr>
            <p:spPr bwMode="auto">
              <a:xfrm>
                <a:off x="3918270" y="5596272"/>
                <a:ext cx="3314700" cy="461665"/>
              </a:xfrm>
              <a:prstGeom prst="rect"/>
              <a:noFill/>
              <a:ln>
                <a:noFill/>
              </a:ln>
              <a:effectLst/>
            </p:spPr>
            <p:txBody>
              <a:bodyPr>
                <a:spAutoFit/>
              </a:bodyPr>
              <a:p>
                <a:pPr algn="just" fontAlgn="base">
                  <a:spcBef>
                    <a:spcPct val="50000"/>
                  </a:spcBef>
                  <a:spcAft>
                    <a:spcPct val="0"/>
                  </a:spcAft>
                </a:pPr>
                <a:r>
                  <a:rPr altLang="en-US" b="1" dirty="0" sz="2400" lang="zh-CN">
                    <a:solidFill>
                      <a:schemeClr val="bg1"/>
                    </a:solidFill>
                    <a:latin typeface="楷体_GB2312" pitchFamily="49" charset="-122"/>
                    <a:ea typeface="楷体_GB2312" pitchFamily="49" charset="-122"/>
                  </a:rPr>
                  <a:t>击穿电压低于</a:t>
                </a:r>
                <a:r>
                  <a:rPr altLang="zh-CN" b="1" dirty="0" sz="2400" lang="en-US">
                    <a:solidFill>
                      <a:schemeClr val="bg1"/>
                    </a:solidFill>
                    <a:ea typeface="楷体_GB2312" pitchFamily="49" charset="-122"/>
                  </a:rPr>
                  <a:t>4V</a:t>
                </a:r>
              </a:p>
            </p:txBody>
          </p:sp>
          <p:grpSp>
            <p:nvGrpSpPr>
              <p:cNvPr id="105" name="Group 11"/>
              <p:cNvGrpSpPr/>
              <p:nvPr/>
            </p:nvGrpSpPr>
            <p:grpSpPr bwMode="auto">
              <a:xfrm>
                <a:off x="1483046" y="5722962"/>
                <a:ext cx="2339975" cy="838200"/>
                <a:chOff x="398" y="3264"/>
                <a:chExt cx="1474" cy="528"/>
              </a:xfrm>
            </p:grpSpPr>
            <p:sp>
              <p:nvSpPr>
                <p:cNvPr id="1048668" name="Rectangle 12"/>
                <p:cNvSpPr>
                  <a:spLocks noChangeArrowheads="1"/>
                </p:cNvSpPr>
                <p:nvPr/>
              </p:nvSpPr>
              <p:spPr bwMode="auto">
                <a:xfrm>
                  <a:off x="398" y="3360"/>
                  <a:ext cx="1280" cy="291"/>
                </a:xfrm>
                <a:prstGeom prst="rect"/>
                <a:noFill/>
                <a:ln>
                  <a:noFill/>
                </a:ln>
                <a:effectLst/>
              </p:spPr>
              <p:txBody>
                <a:bodyPr wrap="none">
                  <a:spAutoFit/>
                </a:bodyPr>
                <a:p>
                  <a:pPr algn="ctr" fontAlgn="base">
                    <a:spcBef>
                      <a:spcPct val="0"/>
                    </a:spcBef>
                    <a:spcAft>
                      <a:spcPct val="0"/>
                    </a:spcAft>
                  </a:pPr>
                  <a:r>
                    <a:rPr altLang="en-US" b="1" sz="2400" lang="zh-CN">
                      <a:solidFill>
                        <a:schemeClr val="bg1"/>
                      </a:solidFill>
                      <a:latin typeface="楷体_GB2312" pitchFamily="49" charset="-122"/>
                      <a:ea typeface="楷体_GB2312" pitchFamily="49" charset="-122"/>
                    </a:rPr>
                    <a:t>击穿的的特点</a:t>
                  </a:r>
                </a:p>
              </p:txBody>
            </p:sp>
            <p:sp>
              <p:nvSpPr>
                <p:cNvPr id="1048669" name="AutoShape 13"/>
                <p:cNvSpPr/>
                <p:nvPr/>
              </p:nvSpPr>
              <p:spPr bwMode="auto">
                <a:xfrm>
                  <a:off x="1728" y="3264"/>
                  <a:ext cx="144" cy="528"/>
                </a:xfrm>
                <a:prstGeom prst="leftBrace">
                  <a:avLst>
                    <a:gd name="adj1" fmla="val 30556"/>
                    <a:gd name="adj2" fmla="val 50000"/>
                  </a:avLst>
                </a:prstGeom>
                <a:noFill/>
                <a:ln w="36513">
                  <a:solidFill>
                    <a:schemeClr val="bg1"/>
                  </a:solidFill>
                  <a:round/>
                </a:ln>
                <a:effectLst/>
              </p:spPr>
              <p:txBody>
                <a:bodyPr anchor="ctr" wrap="none"/>
                <a:p>
                  <a:pPr algn="ctr" fontAlgn="base">
                    <a:spcBef>
                      <a:spcPct val="0"/>
                    </a:spcBef>
                    <a:spcAft>
                      <a:spcPct val="0"/>
                    </a:spcAft>
                  </a:pPr>
                  <a:endParaRPr altLang="en-US" b="1" sz="2000" kumimoji="1" lang="zh-CN">
                    <a:solidFill>
                      <a:schemeClr val="bg1"/>
                    </a:solidFill>
                    <a:ea typeface="楷体_GB2312" pitchFamily="49" charset="-122"/>
                  </a:endParaRPr>
                </a:p>
              </p:txBody>
            </p:sp>
          </p:grpSp>
        </p:grpSp>
      </p:grpSp>
      <p:sp>
        <p:nvSpPr>
          <p:cNvPr id="1048670" name="矩形 2"/>
          <p:cNvSpPr/>
          <p:nvPr/>
        </p:nvSpPr>
        <p:spPr>
          <a:xfrm>
            <a:off x="467544" y="2516412"/>
            <a:ext cx="8352928" cy="2225040"/>
          </a:xfrm>
          <a:prstGeom prst="rect"/>
        </p:spPr>
        <p:txBody>
          <a:bodyPr wrap="square">
            <a:spAutoFit/>
          </a:bodyPr>
          <a:p>
            <a:pPr algn="just"/>
            <a:r>
              <a:rPr altLang="en-US" dirty="0" sz="2400" lang="zh-CN">
                <a:solidFill>
                  <a:schemeClr val="bg1"/>
                </a:solidFill>
                <a:ea typeface="楷体_GB2312"/>
              </a:rPr>
              <a:t>当反向电压增大到一定程度时，空间电荷区内就会建立一个很强的电场。这个强电场能把价电子从共价键中拉出来，从而在空间电荷区产生大量电子</a:t>
            </a:r>
            <a:r>
              <a:rPr altLang="zh-CN" dirty="0" sz="2400" lang="en-US">
                <a:solidFill>
                  <a:schemeClr val="bg1"/>
                </a:solidFill>
                <a:ea typeface="楷体_GB2312"/>
              </a:rPr>
              <a:t>-</a:t>
            </a:r>
            <a:r>
              <a:rPr altLang="en-US" dirty="0" sz="2400" lang="zh-CN">
                <a:solidFill>
                  <a:schemeClr val="bg1"/>
                </a:solidFill>
                <a:ea typeface="楷体_GB2312"/>
              </a:rPr>
              <a:t>空穴对。这些电子</a:t>
            </a:r>
            <a:r>
              <a:rPr altLang="zh-CN" dirty="0" sz="2400" lang="en-US">
                <a:solidFill>
                  <a:schemeClr val="bg1"/>
                </a:solidFill>
                <a:ea typeface="楷体_GB2312"/>
              </a:rPr>
              <a:t>-</a:t>
            </a:r>
            <a:r>
              <a:rPr altLang="en-US" dirty="0" sz="2400" lang="zh-CN">
                <a:solidFill>
                  <a:schemeClr val="bg1"/>
                </a:solidFill>
                <a:ea typeface="楷体_GB2312"/>
              </a:rPr>
              <a:t>空穴对产生后，空穴被强电场驱到</a:t>
            </a:r>
            <a:r>
              <a:rPr altLang="zh-CN" dirty="0" sz="2400" lang="en-US">
                <a:solidFill>
                  <a:schemeClr val="bg1"/>
                </a:solidFill>
                <a:ea typeface="楷体_GB2312"/>
              </a:rPr>
              <a:t>P</a:t>
            </a:r>
            <a:r>
              <a:rPr altLang="en-US" dirty="0" sz="2400" lang="zh-CN">
                <a:solidFill>
                  <a:schemeClr val="bg1"/>
                </a:solidFill>
                <a:ea typeface="楷体_GB2312"/>
              </a:rPr>
              <a:t>区，电子被强电场驱到</a:t>
            </a:r>
            <a:r>
              <a:rPr altLang="zh-CN" dirty="0" sz="2400" lang="en-US">
                <a:solidFill>
                  <a:schemeClr val="bg1"/>
                </a:solidFill>
                <a:ea typeface="楷体_GB2312"/>
              </a:rPr>
              <a:t>N</a:t>
            </a:r>
            <a:r>
              <a:rPr altLang="en-US" dirty="0" sz="2400" lang="zh-CN">
                <a:solidFill>
                  <a:schemeClr val="bg1"/>
                </a:solidFill>
                <a:ea typeface="楷体_GB2312"/>
              </a:rPr>
              <a:t>区，使反向电流猛增。这种由于强电场的作用，直接产生大量电子</a:t>
            </a:r>
            <a:r>
              <a:rPr altLang="zh-CN" dirty="0" sz="2400" lang="en-US">
                <a:solidFill>
                  <a:schemeClr val="bg1"/>
                </a:solidFill>
                <a:ea typeface="楷体_GB2312"/>
              </a:rPr>
              <a:t>-</a:t>
            </a:r>
            <a:r>
              <a:rPr altLang="en-US" dirty="0" sz="2400" lang="zh-CN">
                <a:solidFill>
                  <a:schemeClr val="bg1"/>
                </a:solidFill>
                <a:ea typeface="楷体_GB2312"/>
              </a:rPr>
              <a:t>空穴对而使反向电流剧增的现象叫做</a:t>
            </a:r>
            <a:r>
              <a:rPr altLang="en-US" b="1" dirty="0" sz="2400" lang="zh-CN">
                <a:solidFill>
                  <a:schemeClr val="bg1"/>
                </a:solidFill>
                <a:ea typeface="楷体_GB2312"/>
              </a:rPr>
              <a:t>齐纳击穿</a:t>
            </a:r>
            <a:r>
              <a:rPr altLang="en-US" dirty="0" sz="2400" lang="zh-CN">
                <a:solidFill>
                  <a:schemeClr val="bg1"/>
                </a:solidFill>
                <a:ea typeface="楷体_GB231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1" name="组合 4"/>
          <p:cNvGrpSpPr/>
          <p:nvPr/>
        </p:nvGrpSpPr>
        <p:grpSpPr>
          <a:xfrm>
            <a:off x="3851920" y="1700808"/>
            <a:ext cx="5047610" cy="4258561"/>
            <a:chOff x="2019722" y="1336565"/>
            <a:chExt cx="5047610" cy="4258561"/>
          </a:xfrm>
        </p:grpSpPr>
        <p:cxnSp>
          <p:nvCxnSpPr>
            <p:cNvPr id="3145747" name="直接箭头连接符 16"/>
            <p:cNvCxnSpPr>
              <a:cxnSpLocks/>
            </p:cNvCxnSpPr>
            <p:nvPr/>
          </p:nvCxnSpPr>
          <p:spPr>
            <a:xfrm>
              <a:off x="2019722" y="3585441"/>
              <a:ext cx="4932549"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48" name="直接箭头连接符 17"/>
            <p:cNvCxnSpPr>
              <a:cxnSpLocks/>
            </p:cNvCxnSpPr>
            <p:nvPr/>
          </p:nvCxnSpPr>
          <p:spPr>
            <a:xfrm flipV="1">
              <a:off x="4571999" y="1502484"/>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22" name="矩形 18"/>
            <p:cNvSpPr/>
            <p:nvPr/>
          </p:nvSpPr>
          <p:spPr>
            <a:xfrm>
              <a:off x="6592353" y="3606254"/>
              <a:ext cx="474979"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8623" name="矩形 19"/>
            <p:cNvSpPr/>
            <p:nvPr/>
          </p:nvSpPr>
          <p:spPr>
            <a:xfrm>
              <a:off x="4632155" y="1336565"/>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8624" name="文本框 20"/>
            <p:cNvSpPr txBox="1"/>
            <p:nvPr/>
          </p:nvSpPr>
          <p:spPr>
            <a:xfrm>
              <a:off x="4370138" y="1743126"/>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Forward</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625" name="任意多边形: 形状 21"/>
            <p:cNvSpPr/>
            <p:nvPr/>
          </p:nvSpPr>
          <p:spPr>
            <a:xfrm>
              <a:off x="2041901" y="3571517"/>
              <a:ext cx="2510984"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6" name="任意多边形: 形状 22"/>
            <p:cNvSpPr/>
            <p:nvPr/>
          </p:nvSpPr>
          <p:spPr>
            <a:xfrm>
              <a:off x="4573952" y="1591199"/>
              <a:ext cx="2264229"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7" name="文本框 25"/>
            <p:cNvSpPr txBox="1"/>
            <p:nvPr/>
          </p:nvSpPr>
          <p:spPr>
            <a:xfrm>
              <a:off x="2404379" y="4688116"/>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Reverse</a:t>
              </a:r>
              <a:endParaRPr altLang="en-US" b="1" dirty="0" sz="2400" lang="zh-CN">
                <a:highlight>
                  <a:srgbClr val="FFFF00"/>
                </a:highlight>
                <a:latin typeface="Arial" panose="020B0604020202020204" pitchFamily="34" charset="0"/>
                <a:cs typeface="Arial" panose="020B0604020202020204" pitchFamily="34" charset="0"/>
              </a:endParaRPr>
            </a:p>
          </p:txBody>
        </p:sp>
        <p:cxnSp>
          <p:nvCxnSpPr>
            <p:cNvPr id="3145749" name="直接箭头连接符 36"/>
            <p:cNvCxnSpPr>
              <a:cxnSpLocks/>
            </p:cNvCxnSpPr>
            <p:nvPr/>
          </p:nvCxnSpPr>
          <p:spPr>
            <a:xfrm>
              <a:off x="3079509" y="3228214"/>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750" name="直接箭头连接符 37"/>
            <p:cNvCxnSpPr>
              <a:cxnSpLocks/>
            </p:cNvCxnSpPr>
            <p:nvPr/>
          </p:nvCxnSpPr>
          <p:spPr>
            <a:xfrm flipV="1">
              <a:off x="3079509" y="3846669"/>
              <a:ext cx="0" cy="354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28" name="文本框 40"/>
            <p:cNvSpPr txBox="1"/>
            <p:nvPr/>
          </p:nvSpPr>
          <p:spPr>
            <a:xfrm>
              <a:off x="2817745" y="2797993"/>
              <a:ext cx="611231" cy="535939"/>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I</a:t>
              </a:r>
              <a:r>
                <a:rPr altLang="zh-CN" baseline="-25000" b="1" dirty="0" sz="2400" lang="en-US">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p:txBody>
        </p:sp>
        <p:sp>
          <p:nvSpPr>
            <p:cNvPr id="1048629" name="任意多边形: 形状 47"/>
            <p:cNvSpPr/>
            <p:nvPr/>
          </p:nvSpPr>
          <p:spPr>
            <a:xfrm>
              <a:off x="4577309" y="1577031"/>
              <a:ext cx="1578856"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0" name="任意多边形: 形状 48"/>
            <p:cNvSpPr/>
            <p:nvPr/>
          </p:nvSpPr>
          <p:spPr>
            <a:xfrm>
              <a:off x="2019722" y="3599366"/>
              <a:ext cx="2510984" cy="4958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31" name="Rectangle 76"/>
          <p:cNvSpPr>
            <a:spLocks noChangeArrowheads="1"/>
          </p:cNvSpPr>
          <p:nvPr/>
        </p:nvSpPr>
        <p:spPr bwMode="auto">
          <a:xfrm>
            <a:off x="545512" y="2393964"/>
            <a:ext cx="3478413"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ea typeface="楷体_GB2312" pitchFamily="49" charset="-122"/>
                <a:cs typeface="Arial" panose="020B0604020202020204" pitchFamily="34" charset="0"/>
              </a:rPr>
              <a:t>Temperature ↑</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632" name="矩形 5"/>
          <p:cNvSpPr/>
          <p:nvPr/>
        </p:nvSpPr>
        <p:spPr>
          <a:xfrm>
            <a:off x="545512" y="3078929"/>
            <a:ext cx="3802380" cy="447040"/>
          </a:xfrm>
          <a:prstGeom prst="rect"/>
        </p:spPr>
        <p:txBody>
          <a:bodyPr wrap="none">
            <a:spAutoFit/>
          </a:bodyPr>
          <a:p>
            <a:r>
              <a:rPr altLang="zh-CN" dirty="0" sz="2400" kumimoji="1" lang="en-US" smtClean="0">
                <a:latin typeface="Arial" panose="020B0604020202020204" pitchFamily="34" charset="0"/>
                <a:ea typeface="楷体_GB2312" pitchFamily="49" charset="-122"/>
                <a:cs typeface="Arial" panose="020B0604020202020204" pitchFamily="34" charset="0"/>
              </a:rPr>
              <a:t>Threshold voltage </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ON </a:t>
            </a:r>
            <a:r>
              <a:rPr altLang="en-US" dirty="0" sz="2400" kumimoji="1" lang="zh-CN" smtClean="0">
                <a:latin typeface="Arial" panose="020B0604020202020204" pitchFamily="34" charset="0"/>
                <a:ea typeface="楷体_GB2312" pitchFamily="49" charset="-122"/>
                <a:cs typeface="Arial" panose="020B0604020202020204" pitchFamily="34" charset="0"/>
              </a:rPr>
              <a:t>↓</a:t>
            </a:r>
            <a:endParaRPr altLang="en-US" dirty="0" sz="2400" lang="zh-CN"/>
          </a:p>
        </p:txBody>
      </p:sp>
      <p:sp>
        <p:nvSpPr>
          <p:cNvPr id="1048633" name="矩形 51"/>
          <p:cNvSpPr/>
          <p:nvPr/>
        </p:nvSpPr>
        <p:spPr>
          <a:xfrm>
            <a:off x="570980" y="3718851"/>
            <a:ext cx="3091179" cy="447040"/>
          </a:xfrm>
          <a:prstGeom prst="rect"/>
        </p:spPr>
        <p:txBody>
          <a:bodyPr wrap="none">
            <a:spAutoFit/>
          </a:bodyPr>
          <a:p>
            <a:pPr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Reverse current </a:t>
            </a: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S</a:t>
            </a:r>
            <a:r>
              <a:rPr altLang="en-US" baseline="-25000" dirty="0" sz="2400" kumimoji="1" lang="zh-CN" smtClean="0">
                <a:latin typeface="Arial" panose="020B0604020202020204" pitchFamily="34" charset="0"/>
                <a:ea typeface="楷体_GB2312" pitchFamily="49" charset="-122"/>
                <a:cs typeface="Arial" panose="020B0604020202020204" pitchFamily="34" charset="0"/>
              </a:rPr>
              <a:t> </a:t>
            </a:r>
            <a:r>
              <a:rPr altLang="zh-CN" dirty="0" sz="2400" kumimoji="1" lang="en-US">
                <a:latin typeface="Arial" panose="020B0604020202020204" pitchFamily="34" charset="0"/>
                <a:ea typeface="楷体_GB2312" pitchFamily="49" charset="-122"/>
                <a:cs typeface="Arial" panose="020B0604020202020204" pitchFamily="34" charset="0"/>
              </a:rPr>
              <a:t>↑</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cxnSp>
        <p:nvCxnSpPr>
          <p:cNvPr id="3145751" name="直接箭头连接符 52"/>
          <p:cNvCxnSpPr>
            <a:cxnSpLocks/>
          </p:cNvCxnSpPr>
          <p:nvPr/>
        </p:nvCxnSpPr>
        <p:spPr>
          <a:xfrm flipV="1">
            <a:off x="7261603" y="3961854"/>
            <a:ext cx="0" cy="41648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634" name="文本框 53"/>
          <p:cNvSpPr txBox="1"/>
          <p:nvPr/>
        </p:nvSpPr>
        <p:spPr>
          <a:xfrm>
            <a:off x="6983341" y="4300437"/>
            <a:ext cx="779478" cy="535940"/>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sp>
        <p:nvSpPr>
          <p:cNvPr id="1048635" name="Rectangle 76"/>
          <p:cNvSpPr>
            <a:spLocks noChangeArrowheads="1"/>
          </p:cNvSpPr>
          <p:nvPr/>
        </p:nvSpPr>
        <p:spPr bwMode="auto">
          <a:xfrm>
            <a:off x="452960" y="616749"/>
            <a:ext cx="8330565" cy="460375"/>
          </a:xfrm>
          <a:prstGeom prst="rect"/>
          <a:noFill/>
          <a:ln>
            <a:noFill/>
          </a:ln>
          <a:effectLst/>
        </p:spPr>
        <p:txBody>
          <a:bodyPr wrap="square">
            <a:spAutoFit/>
          </a:bodyPr>
          <a:p>
            <a:pPr algn="ct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Temperature effect on the volt-ampere characteristics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3" name="Text Box 623"/>
          <p:cNvSpPr txBox="1">
            <a:spLocks noChangeArrowheads="1"/>
          </p:cNvSpPr>
          <p:nvPr/>
        </p:nvSpPr>
        <p:spPr bwMode="auto">
          <a:xfrm>
            <a:off x="323528" y="332656"/>
            <a:ext cx="856895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1.2.4 </a:t>
            </a:r>
            <a:r>
              <a:rPr altLang="zh-CN" b="1" dirty="0" sz="2800" kumimoji="1" lang="en-US" smtClean="0">
                <a:latin typeface="Arial" panose="020B0604020202020204" pitchFamily="34" charset="0"/>
                <a:ea typeface="楷体_GB2312" pitchFamily="49" charset="-122"/>
                <a:cs typeface="Arial" panose="020B0604020202020204" pitchFamily="34" charset="0"/>
              </a:rPr>
              <a:t>The model of diodes: forward</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sp>
        <p:nvSpPr>
          <p:cNvPr id="104858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85" name="文本框 13"/>
          <p:cNvSpPr txBox="1"/>
          <p:nvPr/>
        </p:nvSpPr>
        <p:spPr>
          <a:xfrm>
            <a:off x="683568" y="1844824"/>
            <a:ext cx="1944207" cy="461665"/>
          </a:xfrm>
          <a:prstGeom prst="rect"/>
          <a:noFill/>
        </p:spPr>
        <p:txBody>
          <a:bodyPr rtlCol="0" wrap="square">
            <a:spAutoFit/>
          </a:bodyPr>
          <a:p>
            <a:pPr algn="ctr"/>
            <a:r>
              <a:rPr altLang="zh-CN" b="1" dirty="0" sz="2400" lang="en-US" smtClean="0">
                <a:latin typeface="Arial" panose="020B0604020202020204" pitchFamily="34" charset="0"/>
                <a:ea typeface="楷体_GB2312"/>
                <a:cs typeface="Arial" panose="020B0604020202020204" pitchFamily="34" charset="0"/>
              </a:rPr>
              <a:t>Ideal diode</a:t>
            </a:r>
            <a:endParaRPr altLang="en-US" b="1" dirty="0" sz="2400" lang="zh-CN">
              <a:latin typeface="Arial" panose="020B0604020202020204" pitchFamily="34" charset="0"/>
              <a:ea typeface="楷体_GB2312"/>
              <a:cs typeface="Arial" panose="020B0604020202020204" pitchFamily="34" charset="0"/>
            </a:endParaRPr>
          </a:p>
        </p:txBody>
      </p:sp>
      <p:grpSp>
        <p:nvGrpSpPr>
          <p:cNvPr id="46" name="组合 62"/>
          <p:cNvGrpSpPr/>
          <p:nvPr/>
        </p:nvGrpSpPr>
        <p:grpSpPr>
          <a:xfrm>
            <a:off x="5438322" y="2494623"/>
            <a:ext cx="2328462" cy="523213"/>
            <a:chOff x="6119228" y="1236926"/>
            <a:chExt cx="2664296" cy="598676"/>
          </a:xfrm>
        </p:grpSpPr>
        <p:cxnSp>
          <p:nvCxnSpPr>
            <p:cNvPr id="3145728" name="直接连接符 66"/>
            <p:cNvCxnSpPr>
              <a:cxnSpLocks/>
            </p:cNvCxnSpPr>
            <p:nvPr/>
          </p:nvCxnSpPr>
          <p:spPr>
            <a:xfrm>
              <a:off x="7693639" y="1236926"/>
              <a:ext cx="0" cy="59867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直接连接符 67"/>
            <p:cNvCxnSpPr>
              <a:cxnSpLocks/>
            </p:cNvCxnSpPr>
            <p:nvPr/>
          </p:nvCxnSpPr>
          <p:spPr>
            <a:xfrm>
              <a:off x="6119228" y="1536264"/>
              <a:ext cx="2664296"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586" name="等腰三角形 65"/>
            <p:cNvSpPr/>
            <p:nvPr/>
          </p:nvSpPr>
          <p:spPr>
            <a:xfrm rot="5400000">
              <a:off x="7118121" y="1288879"/>
              <a:ext cx="598675" cy="494770"/>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7" name="组合 3"/>
          <p:cNvGrpSpPr/>
          <p:nvPr/>
        </p:nvGrpSpPr>
        <p:grpSpPr>
          <a:xfrm>
            <a:off x="724758" y="2546574"/>
            <a:ext cx="3420803" cy="2422465"/>
            <a:chOff x="2891528" y="2094724"/>
            <a:chExt cx="3420803" cy="2422465"/>
          </a:xfrm>
        </p:grpSpPr>
        <p:grpSp>
          <p:nvGrpSpPr>
            <p:cNvPr id="48" name="组合 14"/>
            <p:cNvGrpSpPr/>
            <p:nvPr/>
          </p:nvGrpSpPr>
          <p:grpSpPr>
            <a:xfrm>
              <a:off x="3160954" y="2094724"/>
              <a:ext cx="3019107" cy="2422465"/>
              <a:chOff x="3222240" y="1642065"/>
              <a:chExt cx="3019107" cy="2422465"/>
            </a:xfrm>
          </p:grpSpPr>
          <p:cxnSp>
            <p:nvCxnSpPr>
              <p:cNvPr id="3145730" name="直接箭头连接符 15"/>
              <p:cNvCxnSpPr>
                <a:cxnSpLocks/>
              </p:cNvCxnSpPr>
              <p:nvPr/>
            </p:nvCxnSpPr>
            <p:spPr>
              <a:xfrm>
                <a:off x="3222240" y="3585441"/>
                <a:ext cx="2829924"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1" name="直接箭头连接符 16"/>
              <p:cNvCxnSpPr>
                <a:cxnSpLocks/>
              </p:cNvCxnSpPr>
              <p:nvPr/>
            </p:nvCxnSpPr>
            <p:spPr>
              <a:xfrm flipV="1">
                <a:off x="4571999" y="1859785"/>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587" name="矩形 17"/>
              <p:cNvSpPr/>
              <p:nvPr/>
            </p:nvSpPr>
            <p:spPr>
              <a:xfrm>
                <a:off x="5766367" y="3553990"/>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8588" name="矩形 18"/>
              <p:cNvSpPr/>
              <p:nvPr/>
            </p:nvSpPr>
            <p:spPr>
              <a:xfrm>
                <a:off x="4632940" y="1642065"/>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8589" name="任意多边形: 形状 21"/>
              <p:cNvSpPr/>
              <p:nvPr/>
            </p:nvSpPr>
            <p:spPr>
              <a:xfrm>
                <a:off x="4573954" y="1947565"/>
                <a:ext cx="1398196" cy="1638119"/>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32" name="直接连接符 11"/>
            <p:cNvCxnSpPr>
              <a:cxnSpLocks/>
            </p:cNvCxnSpPr>
            <p:nvPr/>
          </p:nvCxnSpPr>
          <p:spPr>
            <a:xfrm>
              <a:off x="3326588" y="4036607"/>
              <a:ext cx="1184125" cy="0"/>
            </a:xfrm>
            <a:prstGeom prst="line"/>
            <a:ln w="57150"/>
          </p:spPr>
          <p:style>
            <a:lnRef idx="1">
              <a:schemeClr val="accent1"/>
            </a:lnRef>
            <a:fillRef idx="0">
              <a:schemeClr val="accent1"/>
            </a:fillRef>
            <a:effectRef idx="0">
              <a:schemeClr val="accent1"/>
            </a:effectRef>
            <a:fontRef idx="minor">
              <a:schemeClr val="tx1"/>
            </a:fontRef>
          </p:style>
        </p:cxnSp>
        <p:cxnSp>
          <p:nvCxnSpPr>
            <p:cNvPr id="3145733" name="直接连接符 43"/>
            <p:cNvCxnSpPr>
              <a:cxnSpLocks/>
            </p:cNvCxnSpPr>
            <p:nvPr/>
          </p:nvCxnSpPr>
          <p:spPr>
            <a:xfrm flipV="1">
              <a:off x="4510713" y="2730669"/>
              <a:ext cx="0" cy="1305938"/>
            </a:xfrm>
            <a:prstGeom prst="line"/>
            <a:ln w="57150"/>
          </p:spPr>
          <p:style>
            <a:lnRef idx="1">
              <a:schemeClr val="accent1"/>
            </a:lnRef>
            <a:fillRef idx="0">
              <a:schemeClr val="accent1"/>
            </a:fillRef>
            <a:effectRef idx="0">
              <a:schemeClr val="accent1"/>
            </a:effectRef>
            <a:fontRef idx="minor">
              <a:schemeClr val="tx1"/>
            </a:fontRef>
          </p:style>
        </p:cxnSp>
        <p:sp>
          <p:nvSpPr>
            <p:cNvPr id="1048590" name="文本框 44"/>
            <p:cNvSpPr txBox="1"/>
            <p:nvPr/>
          </p:nvSpPr>
          <p:spPr>
            <a:xfrm>
              <a:off x="4368124" y="2469063"/>
              <a:ext cx="1944207"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Real</a:t>
              </a:r>
              <a:endParaRPr altLang="en-US" dirty="0" sz="2400" lang="zh-CN">
                <a:latin typeface="Arial" panose="020B0604020202020204" pitchFamily="34" charset="0"/>
                <a:cs typeface="Arial" panose="020B0604020202020204" pitchFamily="34" charset="0"/>
              </a:endParaRPr>
            </a:p>
          </p:txBody>
        </p:sp>
        <p:sp>
          <p:nvSpPr>
            <p:cNvPr id="1048591" name="文本框 72"/>
            <p:cNvSpPr txBox="1"/>
            <p:nvPr/>
          </p:nvSpPr>
          <p:spPr>
            <a:xfrm>
              <a:off x="2891528" y="3390559"/>
              <a:ext cx="1944207" cy="461665"/>
            </a:xfrm>
            <a:prstGeom prst="rect"/>
            <a:noFill/>
          </p:spPr>
          <p:txBody>
            <a:bodyPr rtlCol="0" wrap="square">
              <a:spAutoFit/>
            </a:bodyPr>
            <a:p>
              <a:pPr algn="ctr"/>
              <a:r>
                <a:rPr altLang="zh-CN" b="1" dirty="0" sz="2400" lang="en-US" smtClean="0">
                  <a:solidFill>
                    <a:schemeClr val="accent1"/>
                  </a:solidFill>
                  <a:latin typeface="Arial" panose="020B0604020202020204" pitchFamily="34" charset="0"/>
                  <a:cs typeface="Arial" panose="020B0604020202020204" pitchFamily="34" charset="0"/>
                </a:rPr>
                <a:t>Ideal</a:t>
              </a:r>
              <a:endParaRPr altLang="en-US" b="1" dirty="0" sz="2400" lang="zh-CN">
                <a:solidFill>
                  <a:schemeClr val="accent1"/>
                </a:solidFill>
                <a:latin typeface="Arial" panose="020B0604020202020204" pitchFamily="34" charset="0"/>
                <a:cs typeface="Arial" panose="020B0604020202020204" pitchFamily="34" charset="0"/>
              </a:endParaRPr>
            </a:p>
          </p:txBody>
        </p:sp>
      </p:grpSp>
      <p:sp>
        <p:nvSpPr>
          <p:cNvPr id="1048592" name="文本框 57"/>
          <p:cNvSpPr txBox="1"/>
          <p:nvPr/>
        </p:nvSpPr>
        <p:spPr>
          <a:xfrm>
            <a:off x="2332220" y="1853825"/>
            <a:ext cx="1944207" cy="461665"/>
          </a:xfrm>
          <a:prstGeom prst="rect"/>
          <a:noFill/>
        </p:spPr>
        <p:txBody>
          <a:bodyPr rtlCol="0" wrap="square">
            <a:spAutoFit/>
          </a:bodyPr>
          <a:p>
            <a:pPr algn="ctr"/>
            <a:r>
              <a:rPr altLang="en-US" b="1" dirty="0" sz="2400" lang="zh-CN">
                <a:latin typeface="Arial" panose="020B0604020202020204" pitchFamily="34" charset="0"/>
                <a:ea typeface="楷体_GB2312"/>
                <a:cs typeface="Arial" panose="020B0604020202020204" pitchFamily="34" charset="0"/>
              </a:rPr>
              <a:t>理想二极管</a:t>
            </a:r>
          </a:p>
        </p:txBody>
      </p:sp>
      <p:sp>
        <p:nvSpPr>
          <p:cNvPr id="1048593" name="文本框 63"/>
          <p:cNvSpPr txBox="1"/>
          <p:nvPr/>
        </p:nvSpPr>
        <p:spPr>
          <a:xfrm>
            <a:off x="4335413" y="1700808"/>
            <a:ext cx="4266687" cy="461665"/>
          </a:xfrm>
          <a:prstGeom prst="rect"/>
          <a:noFill/>
        </p:spPr>
        <p:txBody>
          <a:bodyPr rtlCol="0" wrap="square">
            <a:spAutoFit/>
          </a:bodyPr>
          <a:p>
            <a:pPr algn="ctr"/>
            <a:r>
              <a:rPr altLang="zh-CN" b="1" dirty="0" sz="2400" lang="en-US" smtClean="0">
                <a:latin typeface="Arial" panose="020B0604020202020204" pitchFamily="34" charset="0"/>
                <a:ea typeface="楷体_GB2312"/>
                <a:cs typeface="Arial" panose="020B0604020202020204" pitchFamily="34" charset="0"/>
              </a:rPr>
              <a:t>The symbol for ideal diode</a:t>
            </a:r>
            <a:endParaRPr altLang="en-US" b="1" dirty="0" sz="2400" lang="zh-CN">
              <a:latin typeface="Arial" panose="020B0604020202020204" pitchFamily="34" charset="0"/>
              <a:ea typeface="楷体_GB2312"/>
              <a:cs typeface="Arial" panose="020B0604020202020204" pitchFamily="34" charset="0"/>
            </a:endParaRPr>
          </a:p>
        </p:txBody>
      </p:sp>
      <p:sp>
        <p:nvSpPr>
          <p:cNvPr id="1048594" name="左大括号 103"/>
          <p:cNvSpPr/>
          <p:nvPr/>
        </p:nvSpPr>
        <p:spPr>
          <a:xfrm>
            <a:off x="5373863" y="3870288"/>
            <a:ext cx="239139" cy="967051"/>
          </a:xfrm>
          <a:prstGeom prst="leftBrace">
            <a:avLst>
              <a:gd name="adj1" fmla="val 3066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sz="2400" lang="zh-CN"/>
          </a:p>
        </p:txBody>
      </p:sp>
      <p:sp>
        <p:nvSpPr>
          <p:cNvPr id="1048595" name="文本框 104"/>
          <p:cNvSpPr txBox="1">
            <a:spLocks noChangeAspect="1" noMove="1" noResize="1" noRot="1" noAdjustHandles="1" noEditPoints="1" noChangeArrowheads="1" noChangeShapeType="1" noTextEdit="1"/>
          </p:cNvSpPr>
          <p:nvPr/>
        </p:nvSpPr>
        <p:spPr>
          <a:xfrm>
            <a:off x="5697794" y="4402141"/>
            <a:ext cx="2165140" cy="461665"/>
          </a:xfrm>
          <a:prstGeom prst="rect"/>
          <a:blipFill>
            <a:blip xmlns:r="http://schemas.openxmlformats.org/officeDocument/2006/relationships" r:embed="rId1"/>
            <a:stretch>
              <a:fillRect b="-1316"/>
            </a:stretch>
          </a:blipFill>
        </p:spPr>
        <p:txBody>
          <a:bodyPr/>
          <a:p>
            <a:r>
              <a:rPr altLang="en-US" lang="zh-CN">
                <a:noFill/>
              </a:rPr>
              <a:t> </a:t>
            </a:r>
          </a:p>
        </p:txBody>
      </p:sp>
      <p:sp>
        <p:nvSpPr>
          <p:cNvPr id="1048596" name="文本框 105"/>
          <p:cNvSpPr txBox="1">
            <a:spLocks noChangeAspect="1" noMove="1" noResize="1" noRot="1" noAdjustHandles="1" noEditPoints="1" noChangeArrowheads="1" noChangeShapeType="1" noTextEdit="1"/>
          </p:cNvSpPr>
          <p:nvPr/>
        </p:nvSpPr>
        <p:spPr>
          <a:xfrm>
            <a:off x="5663999" y="3791809"/>
            <a:ext cx="2165140" cy="461665"/>
          </a:xfrm>
          <a:prstGeom prst="rect"/>
          <a:blipFill>
            <a:blip xmlns:r="http://schemas.openxmlformats.org/officeDocument/2006/relationships" r:embed="rId2"/>
            <a:stretch>
              <a:fillRect/>
            </a:stretch>
          </a:blipFill>
        </p:spPr>
        <p:txBody>
          <a:bodyPr/>
          <a:p>
            <a:r>
              <a:rPr altLang="en-US" lang="zh-CN">
                <a:noFill/>
              </a:rPr>
              <a:t> </a:t>
            </a:r>
          </a:p>
        </p:txBody>
      </p:sp>
      <p:grpSp>
        <p:nvGrpSpPr>
          <p:cNvPr id="49" name="组合 20"/>
          <p:cNvGrpSpPr/>
          <p:nvPr/>
        </p:nvGrpSpPr>
        <p:grpSpPr>
          <a:xfrm>
            <a:off x="5181581" y="2943116"/>
            <a:ext cx="2859454" cy="474120"/>
            <a:chOff x="5207915" y="2655084"/>
            <a:chExt cx="2859454" cy="474120"/>
          </a:xfrm>
        </p:grpSpPr>
        <p:sp>
          <p:nvSpPr>
            <p:cNvPr id="1048597" name="Text Box 624"/>
            <p:cNvSpPr txBox="1">
              <a:spLocks noChangeArrowheads="1"/>
            </p:cNvSpPr>
            <p:nvPr/>
          </p:nvSpPr>
          <p:spPr bwMode="auto">
            <a:xfrm>
              <a:off x="5207915" y="2667538"/>
              <a:ext cx="548502" cy="461665"/>
            </a:xfrm>
            <a:prstGeom prst="rect"/>
            <a:noFill/>
            <a:ln>
              <a:noFill/>
            </a:ln>
            <a:effectLst/>
          </p:spPr>
          <p:txBody>
            <a:bodyPr wrap="square">
              <a:spAutoFit/>
            </a:bodyPr>
            <a:p>
              <a:pPr algn="ctr" fontAlgn="base">
                <a:spcBef>
                  <a:spcPct val="50000"/>
                </a:spcBef>
                <a:spcAft>
                  <a:spcPct val="0"/>
                </a:spcAft>
              </a:pPr>
              <a:r>
                <a:rPr altLang="zh-CN" b="1" dirty="0" sz="2400" kumimoji="1" lang="en-US">
                  <a:latin typeface="楷体_GB2312" pitchFamily="49" charset="-122"/>
                  <a:ea typeface="楷体_GB2312" pitchFamily="49" charset="-122"/>
                </a:rPr>
                <a:t>+</a:t>
              </a:r>
              <a:endParaRPr altLang="en-US" b="1" dirty="0" sz="2400" kumimoji="1" lang="zh-CN">
                <a:latin typeface="楷体_GB2312" pitchFamily="49" charset="-122"/>
                <a:ea typeface="楷体_GB2312" pitchFamily="49" charset="-122"/>
              </a:endParaRPr>
            </a:p>
          </p:txBody>
        </p:sp>
        <p:sp>
          <p:nvSpPr>
            <p:cNvPr id="1048598" name="Text Box 624"/>
            <p:cNvSpPr txBox="1">
              <a:spLocks noChangeArrowheads="1"/>
            </p:cNvSpPr>
            <p:nvPr/>
          </p:nvSpPr>
          <p:spPr bwMode="auto">
            <a:xfrm>
              <a:off x="7518867" y="2655084"/>
              <a:ext cx="548502" cy="461665"/>
            </a:xfrm>
            <a:prstGeom prst="rect"/>
            <a:noFill/>
            <a:ln>
              <a:noFill/>
            </a:ln>
            <a:effectLst/>
          </p:spPr>
          <p:txBody>
            <a:bodyPr wrap="square">
              <a:spAutoFit/>
            </a:bodyPr>
            <a:p>
              <a:pPr algn="ctr" fontAlgn="base">
                <a:spcBef>
                  <a:spcPct val="50000"/>
                </a:spcBef>
                <a:spcAft>
                  <a:spcPct val="0"/>
                </a:spcAft>
              </a:pPr>
              <a:r>
                <a:rPr altLang="zh-CN" b="1" dirty="0" sz="2400" kumimoji="1" lang="en-US">
                  <a:latin typeface="楷体_GB2312" pitchFamily="49" charset="-122"/>
                  <a:ea typeface="楷体_GB2312" pitchFamily="49" charset="-122"/>
                </a:rPr>
                <a:t>-</a:t>
              </a:r>
              <a:endParaRPr altLang="en-US" b="1" dirty="0" sz="2400" kumimoji="1" lang="zh-CN">
                <a:latin typeface="楷体_GB2312" pitchFamily="49" charset="-122"/>
                <a:ea typeface="楷体_GB2312" pitchFamily="49" charset="-122"/>
              </a:endParaRPr>
            </a:p>
          </p:txBody>
        </p:sp>
        <p:cxnSp>
          <p:nvCxnSpPr>
            <p:cNvPr id="3145734" name="直接箭头连接符 12"/>
            <p:cNvCxnSpPr>
              <a:cxnSpLocks/>
            </p:cNvCxnSpPr>
            <p:nvPr/>
          </p:nvCxnSpPr>
          <p:spPr>
            <a:xfrm>
              <a:off x="6948264" y="2920913"/>
              <a:ext cx="611707"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5" name="直接箭头连接符 110"/>
            <p:cNvCxnSpPr>
              <a:cxnSpLocks/>
            </p:cNvCxnSpPr>
            <p:nvPr/>
          </p:nvCxnSpPr>
          <p:spPr>
            <a:xfrm flipH="1">
              <a:off x="5724128" y="2919738"/>
              <a:ext cx="611707"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599" name="矩形 19"/>
            <p:cNvSpPr>
              <a:spLocks noChangeAspect="1" noMove="1" noResize="1" noRot="1" noAdjustHandles="1" noEditPoints="1" noChangeArrowheads="1" noChangeShapeType="1" noTextEdit="1"/>
            </p:cNvSpPr>
            <p:nvPr/>
          </p:nvSpPr>
          <p:spPr>
            <a:xfrm>
              <a:off x="6459555" y="2667539"/>
              <a:ext cx="437748" cy="461665"/>
            </a:xfrm>
            <a:prstGeom prst="rect"/>
            <a:blipFill>
              <a:blip xmlns:r="http://schemas.openxmlformats.org/officeDocument/2006/relationships" r:embed="rId3"/>
              <a:stretch>
                <a:fillRect/>
              </a:stretch>
            </a:blipFill>
          </p:spPr>
          <p:txBody>
            <a:bodyPr/>
            <a:p>
              <a:r>
                <a:rPr altLang="en-US" lang="zh-CN">
                  <a:noFill/>
                </a:rPr>
                <a:t> </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0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3" name="文本框 44"/>
          <p:cNvSpPr txBox="1"/>
          <p:nvPr/>
        </p:nvSpPr>
        <p:spPr>
          <a:xfrm>
            <a:off x="2071600" y="2682417"/>
            <a:ext cx="1944207"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Real</a:t>
            </a:r>
            <a:endParaRPr altLang="en-US" dirty="0" sz="2400" lang="zh-CN">
              <a:latin typeface="Arial" panose="020B0604020202020204" pitchFamily="34" charset="0"/>
              <a:cs typeface="Arial" panose="020B0604020202020204" pitchFamily="34" charset="0"/>
            </a:endParaRPr>
          </a:p>
        </p:txBody>
      </p:sp>
      <p:grpSp>
        <p:nvGrpSpPr>
          <p:cNvPr id="84" name="组合 47"/>
          <p:cNvGrpSpPr/>
          <p:nvPr/>
        </p:nvGrpSpPr>
        <p:grpSpPr>
          <a:xfrm>
            <a:off x="1107857" y="2063534"/>
            <a:ext cx="3067268" cy="2453916"/>
            <a:chOff x="3243858" y="1642065"/>
            <a:chExt cx="3067268" cy="2453916"/>
          </a:xfrm>
        </p:grpSpPr>
        <p:cxnSp>
          <p:nvCxnSpPr>
            <p:cNvPr id="3145736" name="直接箭头连接符 51"/>
            <p:cNvCxnSpPr>
              <a:cxnSpLocks/>
            </p:cNvCxnSpPr>
            <p:nvPr/>
          </p:nvCxnSpPr>
          <p:spPr>
            <a:xfrm>
              <a:off x="3243858" y="3585441"/>
              <a:ext cx="2808306"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37" name="直接箭头连接符 52"/>
            <p:cNvCxnSpPr>
              <a:cxnSpLocks/>
            </p:cNvCxnSpPr>
            <p:nvPr/>
          </p:nvCxnSpPr>
          <p:spPr>
            <a:xfrm flipV="1">
              <a:off x="4571999" y="1859785"/>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04" name="矩形 53"/>
            <p:cNvSpPr/>
            <p:nvPr/>
          </p:nvSpPr>
          <p:spPr>
            <a:xfrm>
              <a:off x="5836146" y="3585441"/>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8605" name="矩形 54"/>
            <p:cNvSpPr/>
            <p:nvPr/>
          </p:nvSpPr>
          <p:spPr>
            <a:xfrm>
              <a:off x="4632940" y="1642065"/>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8606" name="任意多边形: 形状 55"/>
            <p:cNvSpPr/>
            <p:nvPr/>
          </p:nvSpPr>
          <p:spPr>
            <a:xfrm>
              <a:off x="4573954" y="1947565"/>
              <a:ext cx="1398196" cy="1638119"/>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07" name="文本框 72"/>
          <p:cNvSpPr txBox="1"/>
          <p:nvPr/>
        </p:nvSpPr>
        <p:spPr>
          <a:xfrm>
            <a:off x="2989225" y="3222771"/>
            <a:ext cx="1944207" cy="461665"/>
          </a:xfrm>
          <a:prstGeom prst="rect"/>
          <a:noFill/>
        </p:spPr>
        <p:txBody>
          <a:bodyPr rtlCol="0" wrap="square">
            <a:spAutoFit/>
          </a:bodyPr>
          <a:p>
            <a:pPr algn="ctr"/>
            <a:r>
              <a:rPr altLang="zh-CN" b="1" dirty="0" sz="2400" lang="en-US" smtClean="0">
                <a:solidFill>
                  <a:schemeClr val="accent1"/>
                </a:solidFill>
                <a:latin typeface="Arial" panose="020B0604020202020204" pitchFamily="34" charset="0"/>
                <a:cs typeface="Arial" panose="020B0604020202020204" pitchFamily="34" charset="0"/>
              </a:rPr>
              <a:t>Ideal</a:t>
            </a:r>
            <a:endParaRPr altLang="en-US" b="1" dirty="0" sz="2400" lang="zh-CN">
              <a:solidFill>
                <a:schemeClr val="accent1"/>
              </a:solidFill>
              <a:latin typeface="Arial" panose="020B0604020202020204" pitchFamily="34" charset="0"/>
              <a:cs typeface="Arial" panose="020B0604020202020204" pitchFamily="34" charset="0"/>
            </a:endParaRPr>
          </a:p>
        </p:txBody>
      </p:sp>
      <p:cxnSp>
        <p:nvCxnSpPr>
          <p:cNvPr id="3145738" name="直接连接符 73"/>
          <p:cNvCxnSpPr>
            <a:cxnSpLocks/>
          </p:cNvCxnSpPr>
          <p:nvPr/>
        </p:nvCxnSpPr>
        <p:spPr>
          <a:xfrm>
            <a:off x="1312814" y="4006910"/>
            <a:ext cx="2180848" cy="0"/>
          </a:xfrm>
          <a:prstGeom prst="line"/>
          <a:ln w="57150"/>
        </p:spPr>
        <p:style>
          <a:lnRef idx="1">
            <a:schemeClr val="accent1"/>
          </a:lnRef>
          <a:fillRef idx="0">
            <a:schemeClr val="accent1"/>
          </a:fillRef>
          <a:effectRef idx="0">
            <a:schemeClr val="accent1"/>
          </a:effectRef>
          <a:fontRef idx="minor">
            <a:schemeClr val="tx1"/>
          </a:fontRef>
        </p:style>
      </p:cxnSp>
      <p:cxnSp>
        <p:nvCxnSpPr>
          <p:cNvPr id="3145739" name="直接连接符 74"/>
          <p:cNvCxnSpPr>
            <a:cxnSpLocks/>
          </p:cNvCxnSpPr>
          <p:nvPr/>
        </p:nvCxnSpPr>
        <p:spPr>
          <a:xfrm flipV="1">
            <a:off x="3493662" y="2281254"/>
            <a:ext cx="0" cy="1725656"/>
          </a:xfrm>
          <a:prstGeom prst="line"/>
          <a:ln w="57150"/>
        </p:spPr>
        <p:style>
          <a:lnRef idx="1">
            <a:schemeClr val="accent1"/>
          </a:lnRef>
          <a:fillRef idx="0">
            <a:schemeClr val="accent1"/>
          </a:fillRef>
          <a:effectRef idx="0">
            <a:schemeClr val="accent1"/>
          </a:effectRef>
          <a:fontRef idx="minor">
            <a:schemeClr val="tx1"/>
          </a:fontRef>
        </p:style>
      </p:cxnSp>
      <p:sp>
        <p:nvSpPr>
          <p:cNvPr id="1048608" name="文本框 76"/>
          <p:cNvSpPr txBox="1"/>
          <p:nvPr/>
        </p:nvSpPr>
        <p:spPr>
          <a:xfrm>
            <a:off x="3012772" y="4027723"/>
            <a:ext cx="779478" cy="535940"/>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grpSp>
        <p:nvGrpSpPr>
          <p:cNvPr id="85" name="组合 1"/>
          <p:cNvGrpSpPr/>
          <p:nvPr/>
        </p:nvGrpSpPr>
        <p:grpSpPr>
          <a:xfrm>
            <a:off x="5345274" y="3653357"/>
            <a:ext cx="2503442" cy="963510"/>
            <a:chOff x="3428698" y="4520229"/>
            <a:chExt cx="2503442" cy="963510"/>
          </a:xfrm>
        </p:grpSpPr>
        <p:grpSp>
          <p:nvGrpSpPr>
            <p:cNvPr id="86" name="组合 68"/>
            <p:cNvGrpSpPr/>
            <p:nvPr/>
          </p:nvGrpSpPr>
          <p:grpSpPr>
            <a:xfrm>
              <a:off x="3428698" y="4960526"/>
              <a:ext cx="1584890" cy="523213"/>
              <a:chOff x="6119228" y="1236926"/>
              <a:chExt cx="1813479" cy="598676"/>
            </a:xfrm>
          </p:grpSpPr>
          <p:cxnSp>
            <p:nvCxnSpPr>
              <p:cNvPr id="3145740" name="直接连接符 69"/>
              <p:cNvCxnSpPr>
                <a:cxnSpLocks/>
              </p:cNvCxnSpPr>
              <p:nvPr/>
            </p:nvCxnSpPr>
            <p:spPr>
              <a:xfrm>
                <a:off x="7220366" y="1236926"/>
                <a:ext cx="0" cy="59867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直接连接符 70"/>
              <p:cNvCxnSpPr>
                <a:cxnSpLocks/>
              </p:cNvCxnSpPr>
              <p:nvPr/>
            </p:nvCxnSpPr>
            <p:spPr>
              <a:xfrm>
                <a:off x="6119228" y="1536265"/>
                <a:ext cx="1813479"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609" name="等腰三角形 71"/>
              <p:cNvSpPr/>
              <p:nvPr/>
            </p:nvSpPr>
            <p:spPr>
              <a:xfrm rot="5400000">
                <a:off x="6644848" y="1288879"/>
                <a:ext cx="598675" cy="494770"/>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42" name="直接连接符 77"/>
            <p:cNvCxnSpPr>
              <a:cxnSpLocks/>
            </p:cNvCxnSpPr>
            <p:nvPr/>
          </p:nvCxnSpPr>
          <p:spPr>
            <a:xfrm>
              <a:off x="5013589" y="4960526"/>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直接连接符 78"/>
            <p:cNvCxnSpPr>
              <a:cxnSpLocks/>
            </p:cNvCxnSpPr>
            <p:nvPr/>
          </p:nvCxnSpPr>
          <p:spPr>
            <a:xfrm>
              <a:off x="5157605" y="5051992"/>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79"/>
            <p:cNvCxnSpPr>
              <a:cxnSpLocks/>
            </p:cNvCxnSpPr>
            <p:nvPr/>
          </p:nvCxnSpPr>
          <p:spPr>
            <a:xfrm>
              <a:off x="5139695" y="5222133"/>
              <a:ext cx="79244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610" name="文本框 80"/>
            <p:cNvSpPr txBox="1"/>
            <p:nvPr/>
          </p:nvSpPr>
          <p:spPr>
            <a:xfrm>
              <a:off x="4762801" y="4520229"/>
              <a:ext cx="779478" cy="535940"/>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grpSp>
      <p:sp>
        <p:nvSpPr>
          <p:cNvPr id="1048611" name="文本框 81"/>
          <p:cNvSpPr txBox="1"/>
          <p:nvPr/>
        </p:nvSpPr>
        <p:spPr>
          <a:xfrm>
            <a:off x="2077331" y="777354"/>
            <a:ext cx="4942976" cy="461665"/>
          </a:xfrm>
          <a:prstGeom prst="rect"/>
          <a:noFill/>
        </p:spPr>
        <p:txBody>
          <a:bodyPr rtlCol="0" wrap="square">
            <a:spAutoFit/>
          </a:bodyPr>
          <a:p>
            <a:pPr algn="ctr"/>
            <a:r>
              <a:rPr altLang="zh-CN" b="1" dirty="0" sz="2400" lang="en-US" smtClean="0">
                <a:latin typeface="Arial" panose="020B0604020202020204" pitchFamily="34" charset="0"/>
                <a:ea typeface="楷体_GB2312"/>
                <a:cs typeface="Arial" panose="020B0604020202020204" pitchFamily="34" charset="0"/>
              </a:rPr>
              <a:t>Constant-volt model </a:t>
            </a:r>
            <a:r>
              <a:rPr altLang="en-US" b="1" dirty="0" sz="2400" lang="zh-CN" smtClean="0">
                <a:latin typeface="Arial" panose="020B0604020202020204" pitchFamily="34" charset="0"/>
                <a:ea typeface="楷体_GB2312"/>
                <a:cs typeface="Arial" panose="020B0604020202020204" pitchFamily="34" charset="0"/>
              </a:rPr>
              <a:t>恒</a:t>
            </a:r>
            <a:r>
              <a:rPr altLang="en-US" b="1" dirty="0" sz="2400" lang="zh-CN">
                <a:latin typeface="Arial" panose="020B0604020202020204" pitchFamily="34" charset="0"/>
                <a:ea typeface="楷体_GB2312"/>
                <a:cs typeface="Arial" panose="020B0604020202020204" pitchFamily="34" charset="0"/>
              </a:rPr>
              <a:t>压</a:t>
            </a:r>
            <a:r>
              <a:rPr altLang="en-US" b="1" dirty="0" sz="2400" lang="zh-CN" smtClean="0">
                <a:latin typeface="Arial" panose="020B0604020202020204" pitchFamily="34" charset="0"/>
                <a:ea typeface="楷体_GB2312"/>
                <a:cs typeface="Arial" panose="020B0604020202020204" pitchFamily="34" charset="0"/>
              </a:rPr>
              <a:t>模型</a:t>
            </a:r>
            <a:endParaRPr altLang="en-US" b="1" dirty="0" sz="2400" lang="zh-CN">
              <a:latin typeface="Arial" panose="020B0604020202020204" pitchFamily="34" charset="0"/>
              <a:ea typeface="楷体_GB2312"/>
              <a:cs typeface="Arial" panose="020B0604020202020204" pitchFamily="34" charset="0"/>
            </a:endParaRPr>
          </a:p>
        </p:txBody>
      </p:sp>
      <p:sp>
        <p:nvSpPr>
          <p:cNvPr id="1048612" name="文本框 103"/>
          <p:cNvSpPr txBox="1"/>
          <p:nvPr/>
        </p:nvSpPr>
        <p:spPr>
          <a:xfrm>
            <a:off x="4283968" y="1556792"/>
            <a:ext cx="4266687" cy="461665"/>
          </a:xfrm>
          <a:prstGeom prst="rect"/>
          <a:noFill/>
        </p:spPr>
        <p:txBody>
          <a:bodyPr rtlCol="0" wrap="square">
            <a:spAutoFit/>
          </a:bodyPr>
          <a:p>
            <a:pPr algn="ctr"/>
            <a:r>
              <a:rPr altLang="zh-CN" b="1" dirty="0" sz="2400" lang="en-US" smtClean="0">
                <a:latin typeface="Arial" panose="020B0604020202020204" pitchFamily="34" charset="0"/>
                <a:ea typeface="楷体_GB2312"/>
                <a:cs typeface="Arial" panose="020B0604020202020204" pitchFamily="34" charset="0"/>
              </a:rPr>
              <a:t>Q: The symbol?</a:t>
            </a:r>
            <a:endParaRPr altLang="en-US" b="1" dirty="0" sz="2400" lang="zh-CN">
              <a:latin typeface="Arial" panose="020B0604020202020204" pitchFamily="34" charset="0"/>
              <a:ea typeface="楷体_GB2312"/>
              <a:cs typeface="Arial" panose="020B0604020202020204" pitchFamily="34" charset="0"/>
            </a:endParaRPr>
          </a:p>
        </p:txBody>
      </p:sp>
      <p:sp>
        <p:nvSpPr>
          <p:cNvPr id="1048613" name="左大括号 104"/>
          <p:cNvSpPr/>
          <p:nvPr/>
        </p:nvSpPr>
        <p:spPr>
          <a:xfrm>
            <a:off x="5113939" y="2511563"/>
            <a:ext cx="239139" cy="967051"/>
          </a:xfrm>
          <a:prstGeom prst="leftBrace">
            <a:avLst>
              <a:gd name="adj1" fmla="val 3066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sz="2400" lang="zh-CN"/>
          </a:p>
        </p:txBody>
      </p:sp>
      <p:sp>
        <p:nvSpPr>
          <p:cNvPr id="1048614" name="文本框 105"/>
          <p:cNvSpPr txBox="1">
            <a:spLocks noChangeAspect="1" noMove="1" noResize="1" noRot="1" noAdjustHandles="1" noEditPoints="1" noChangeArrowheads="1" noChangeShapeType="1" noTextEdit="1"/>
          </p:cNvSpPr>
          <p:nvPr/>
        </p:nvSpPr>
        <p:spPr>
          <a:xfrm>
            <a:off x="5437869" y="3043416"/>
            <a:ext cx="2463583" cy="461665"/>
          </a:xfrm>
          <a:prstGeom prst="rect"/>
          <a:blipFill>
            <a:blip xmlns:r="http://schemas.openxmlformats.org/officeDocument/2006/relationships" r:embed="rId1"/>
            <a:stretch>
              <a:fillRect b="-5263"/>
            </a:stretch>
          </a:blipFill>
        </p:spPr>
        <p:txBody>
          <a:bodyPr/>
          <a:p>
            <a:r>
              <a:rPr altLang="en-US" lang="zh-CN">
                <a:noFill/>
              </a:rPr>
              <a:t> </a:t>
            </a:r>
          </a:p>
        </p:txBody>
      </p:sp>
      <p:sp>
        <p:nvSpPr>
          <p:cNvPr id="1048615" name="文本框 106"/>
          <p:cNvSpPr txBox="1">
            <a:spLocks noChangeAspect="1" noMove="1" noResize="1" noRot="1" noAdjustHandles="1" noEditPoints="1" noChangeArrowheads="1" noChangeShapeType="1" noTextEdit="1"/>
          </p:cNvSpPr>
          <p:nvPr/>
        </p:nvSpPr>
        <p:spPr>
          <a:xfrm>
            <a:off x="5404074" y="2433084"/>
            <a:ext cx="2497379" cy="461665"/>
          </a:xfrm>
          <a:prstGeom prst="rect"/>
          <a:blipFill>
            <a:blip xmlns:r="http://schemas.openxmlformats.org/officeDocument/2006/relationships" r:embed="rId2"/>
            <a:stretch>
              <a:fillRect b="-5263"/>
            </a:stretch>
          </a:blipFill>
        </p:spPr>
        <p:txBody>
          <a:bodyPr/>
          <a:p>
            <a:r>
              <a:rPr altLang="en-US" lang="zh-CN">
                <a:noFill/>
              </a:rPr>
              <a:t> </a:t>
            </a:r>
          </a:p>
        </p:txBody>
      </p:sp>
      <p:grpSp>
        <p:nvGrpSpPr>
          <p:cNvPr id="87" name="组合 107"/>
          <p:cNvGrpSpPr/>
          <p:nvPr/>
        </p:nvGrpSpPr>
        <p:grpSpPr>
          <a:xfrm>
            <a:off x="5129250" y="4561895"/>
            <a:ext cx="2859454" cy="474120"/>
            <a:chOff x="5207915" y="2655084"/>
            <a:chExt cx="2859454" cy="474120"/>
          </a:xfrm>
        </p:grpSpPr>
        <p:sp>
          <p:nvSpPr>
            <p:cNvPr id="1048616" name="Text Box 624"/>
            <p:cNvSpPr txBox="1">
              <a:spLocks noChangeArrowheads="1"/>
            </p:cNvSpPr>
            <p:nvPr/>
          </p:nvSpPr>
          <p:spPr bwMode="auto">
            <a:xfrm>
              <a:off x="5207915" y="2667538"/>
              <a:ext cx="548502" cy="461665"/>
            </a:xfrm>
            <a:prstGeom prst="rect"/>
            <a:noFill/>
            <a:ln>
              <a:noFill/>
            </a:ln>
            <a:effectLst/>
          </p:spPr>
          <p:txBody>
            <a:bodyPr wrap="square">
              <a:spAutoFit/>
            </a:bodyPr>
            <a:p>
              <a:pPr algn="ctr" fontAlgn="base">
                <a:spcBef>
                  <a:spcPct val="50000"/>
                </a:spcBef>
                <a:spcAft>
                  <a:spcPct val="0"/>
                </a:spcAft>
              </a:pPr>
              <a:r>
                <a:rPr altLang="zh-CN" b="1" dirty="0" sz="2400" kumimoji="1" lang="en-US">
                  <a:latin typeface="楷体_GB2312" pitchFamily="49" charset="-122"/>
                  <a:ea typeface="楷体_GB2312" pitchFamily="49" charset="-122"/>
                </a:rPr>
                <a:t>+</a:t>
              </a:r>
              <a:endParaRPr altLang="en-US" b="1" dirty="0" sz="2400" kumimoji="1" lang="zh-CN">
                <a:latin typeface="楷体_GB2312" pitchFamily="49" charset="-122"/>
                <a:ea typeface="楷体_GB2312" pitchFamily="49" charset="-122"/>
              </a:endParaRPr>
            </a:p>
          </p:txBody>
        </p:sp>
        <p:sp>
          <p:nvSpPr>
            <p:cNvPr id="1048617" name="Text Box 624"/>
            <p:cNvSpPr txBox="1">
              <a:spLocks noChangeArrowheads="1"/>
            </p:cNvSpPr>
            <p:nvPr/>
          </p:nvSpPr>
          <p:spPr bwMode="auto">
            <a:xfrm>
              <a:off x="7518867" y="2655084"/>
              <a:ext cx="548502" cy="461665"/>
            </a:xfrm>
            <a:prstGeom prst="rect"/>
            <a:noFill/>
            <a:ln>
              <a:noFill/>
            </a:ln>
            <a:effectLst/>
          </p:spPr>
          <p:txBody>
            <a:bodyPr wrap="square">
              <a:spAutoFit/>
            </a:bodyPr>
            <a:p>
              <a:pPr algn="ctr" fontAlgn="base">
                <a:spcBef>
                  <a:spcPct val="50000"/>
                </a:spcBef>
                <a:spcAft>
                  <a:spcPct val="0"/>
                </a:spcAft>
              </a:pPr>
              <a:r>
                <a:rPr altLang="zh-CN" b="1" dirty="0" sz="2400" kumimoji="1" lang="en-US">
                  <a:latin typeface="楷体_GB2312" pitchFamily="49" charset="-122"/>
                  <a:ea typeface="楷体_GB2312" pitchFamily="49" charset="-122"/>
                </a:rPr>
                <a:t>-</a:t>
              </a:r>
              <a:endParaRPr altLang="en-US" b="1" dirty="0" sz="2400" kumimoji="1" lang="zh-CN">
                <a:latin typeface="楷体_GB2312" pitchFamily="49" charset="-122"/>
                <a:ea typeface="楷体_GB2312" pitchFamily="49" charset="-122"/>
              </a:endParaRPr>
            </a:p>
          </p:txBody>
        </p:sp>
        <p:cxnSp>
          <p:nvCxnSpPr>
            <p:cNvPr id="3145745" name="直接箭头连接符 110"/>
            <p:cNvCxnSpPr>
              <a:cxnSpLocks/>
            </p:cNvCxnSpPr>
            <p:nvPr/>
          </p:nvCxnSpPr>
          <p:spPr>
            <a:xfrm>
              <a:off x="6948264" y="2920913"/>
              <a:ext cx="611707"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46" name="直接箭头连接符 111"/>
            <p:cNvCxnSpPr>
              <a:cxnSpLocks/>
            </p:cNvCxnSpPr>
            <p:nvPr/>
          </p:nvCxnSpPr>
          <p:spPr>
            <a:xfrm flipH="1">
              <a:off x="5724128" y="2919738"/>
              <a:ext cx="611707" cy="0"/>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18" name="矩形 112"/>
            <p:cNvSpPr>
              <a:spLocks noChangeAspect="1" noMove="1" noResize="1" noRot="1" noAdjustHandles="1" noEditPoints="1" noChangeArrowheads="1" noChangeShapeType="1" noTextEdit="1"/>
            </p:cNvSpPr>
            <p:nvPr/>
          </p:nvSpPr>
          <p:spPr>
            <a:xfrm>
              <a:off x="6459555" y="2667539"/>
              <a:ext cx="437748" cy="461665"/>
            </a:xfrm>
            <a:prstGeom prst="rect"/>
            <a:blipFill>
              <a:blip xmlns:r="http://schemas.openxmlformats.org/officeDocument/2006/relationships" r:embed="rId3"/>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13"/>
                                        </p:tgtEl>
                                        <p:attrNameLst>
                                          <p:attrName>style.visibility</p:attrName>
                                        </p:attrNameLst>
                                      </p:cBhvr>
                                      <p:to>
                                        <p:strVal val="visible"/>
                                      </p:to>
                                    </p:set>
                                    <p:animEffect transition="in" filter="wipe(down)">
                                      <p:cBhvr>
                                        <p:cTn dur="500" id="7"/>
                                        <p:tgtEl>
                                          <p:spTgt spid="104861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15"/>
                                        </p:tgtEl>
                                        <p:attrNameLst>
                                          <p:attrName>style.visibility</p:attrName>
                                        </p:attrNameLst>
                                      </p:cBhvr>
                                      <p:to>
                                        <p:strVal val="visible"/>
                                      </p:to>
                                    </p:set>
                                    <p:animEffect transition="in" filter="wipe(down)">
                                      <p:cBhvr>
                                        <p:cTn dur="500" id="10"/>
                                        <p:tgtEl>
                                          <p:spTgt spid="104861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614"/>
                                        </p:tgtEl>
                                        <p:attrNameLst>
                                          <p:attrName>style.visibility</p:attrName>
                                        </p:attrNameLst>
                                      </p:cBhvr>
                                      <p:to>
                                        <p:strVal val="visible"/>
                                      </p:to>
                                    </p:set>
                                    <p:animEffect transition="in" filter="wipe(down)">
                                      <p:cBhvr>
                                        <p:cTn dur="500" id="15"/>
                                        <p:tgtEl>
                                          <p:spTgt spid="1048614"/>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85"/>
                                        </p:tgtEl>
                                        <p:attrNameLst>
                                          <p:attrName>style.visibility</p:attrName>
                                        </p:attrNameLst>
                                      </p:cBhvr>
                                      <p:to>
                                        <p:strVal val="visible"/>
                                      </p:to>
                                    </p:set>
                                    <p:animEffect transition="in" filter="wipe(down)">
                                      <p:cBhvr>
                                        <p:cTn dur="500" id="20"/>
                                        <p:tgtEl>
                                          <p:spTgt spid="85"/>
                                        </p:tgtEl>
                                      </p:cBhvr>
                                    </p:animEffect>
                                  </p:childTnLst>
                                </p:cTn>
                              </p:par>
                              <p:par>
                                <p:cTn fill="hold" id="21" nodeType="withEffect" presetClass="entr" presetID="22" presetSubtype="4">
                                  <p:stCondLst>
                                    <p:cond delay="0"/>
                                  </p:stCondLst>
                                  <p:childTnLst>
                                    <p:set>
                                      <p:cBhvr>
                                        <p:cTn dur="1" fill="hold" id="22">
                                          <p:stCondLst>
                                            <p:cond delay="0"/>
                                          </p:stCondLst>
                                        </p:cTn>
                                        <p:tgtEl>
                                          <p:spTgt spid="87"/>
                                        </p:tgtEl>
                                        <p:attrNameLst>
                                          <p:attrName>style.visibility</p:attrName>
                                        </p:attrNameLst>
                                      </p:cBhvr>
                                      <p:to>
                                        <p:strVal val="visible"/>
                                      </p:to>
                                    </p:set>
                                    <p:animEffect transition="in" filter="wipe(down)">
                                      <p:cBhvr>
                                        <p:cTn dur="500" id="23"/>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animBg="1"/>
      <p:bldP spid="1048614" grpId="0"/>
      <p:bldP spid="10486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806" name="矩形 8"/>
          <p:cNvSpPr/>
          <p:nvPr/>
        </p:nvSpPr>
        <p:spPr>
          <a:xfrm>
            <a:off x="611560" y="332656"/>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1.2 Diode </a:t>
            </a:r>
            <a:r>
              <a:rPr altLang="en-US" b="1" dirty="0" sz="32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二极管</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8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0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09" name="文本框 1"/>
          <p:cNvSpPr txBox="1"/>
          <p:nvPr/>
        </p:nvSpPr>
        <p:spPr>
          <a:xfrm>
            <a:off x="243432" y="1327188"/>
            <a:ext cx="8542740"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Diode: connect PN junction with wires and seal with shell.</a:t>
            </a:r>
            <a:endParaRPr altLang="en-US" dirty="0" sz="2400" lang="zh-CN">
              <a:latin typeface="Arial" panose="020B0604020202020204" pitchFamily="34" charset="0"/>
              <a:cs typeface="Arial" panose="020B0604020202020204" pitchFamily="34" charset="0"/>
            </a:endParaRPr>
          </a:p>
        </p:txBody>
      </p:sp>
      <p:grpSp>
        <p:nvGrpSpPr>
          <p:cNvPr id="129" name="组合 1317"/>
          <p:cNvGrpSpPr/>
          <p:nvPr/>
        </p:nvGrpSpPr>
        <p:grpSpPr>
          <a:xfrm>
            <a:off x="2915818" y="2184190"/>
            <a:ext cx="3232271" cy="814387"/>
            <a:chOff x="533669" y="1907557"/>
            <a:chExt cx="3232271" cy="814387"/>
          </a:xfrm>
        </p:grpSpPr>
        <p:sp>
          <p:nvSpPr>
            <p:cNvPr id="1048810" name="矩形 1319"/>
            <p:cNvSpPr/>
            <p:nvPr/>
          </p:nvSpPr>
          <p:spPr>
            <a:xfrm>
              <a:off x="1139244" y="1907557"/>
              <a:ext cx="1008112" cy="814387"/>
            </a:xfrm>
            <a:prstGeom prst="rect"/>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3200" lang="en-US" smtClean="0">
                  <a:solidFill>
                    <a:schemeClr val="tx1"/>
                  </a:solidFill>
                  <a:latin typeface="Arial" panose="020B0604020202020204" pitchFamily="34" charset="0"/>
                  <a:cs typeface="Arial" panose="020B0604020202020204" pitchFamily="34" charset="0"/>
                </a:rPr>
                <a:t>P</a:t>
              </a:r>
              <a:endParaRPr altLang="en-US" dirty="0" sz="3200" lang="zh-CN">
                <a:solidFill>
                  <a:schemeClr val="tx1"/>
                </a:solidFill>
                <a:latin typeface="Arial" panose="020B0604020202020204" pitchFamily="34" charset="0"/>
                <a:cs typeface="Arial" panose="020B0604020202020204" pitchFamily="34" charset="0"/>
              </a:endParaRPr>
            </a:p>
          </p:txBody>
        </p:sp>
        <p:sp>
          <p:nvSpPr>
            <p:cNvPr id="1048811" name="矩形 1320"/>
            <p:cNvSpPr/>
            <p:nvPr/>
          </p:nvSpPr>
          <p:spPr>
            <a:xfrm>
              <a:off x="2156417" y="1907557"/>
              <a:ext cx="1008112" cy="814387"/>
            </a:xfrm>
            <a:prstGeom prst="rect"/>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3200" lang="en-US" smtClean="0">
                  <a:solidFill>
                    <a:schemeClr val="tx1"/>
                  </a:solidFill>
                  <a:latin typeface="Arial" panose="020B0604020202020204" pitchFamily="34" charset="0"/>
                  <a:cs typeface="Arial" panose="020B0604020202020204" pitchFamily="34" charset="0"/>
                </a:rPr>
                <a:t>N</a:t>
              </a:r>
              <a:endParaRPr altLang="en-US" dirty="0" sz="3200" lang="zh-CN">
                <a:solidFill>
                  <a:schemeClr val="tx1"/>
                </a:solidFill>
                <a:latin typeface="Arial" panose="020B0604020202020204" pitchFamily="34" charset="0"/>
                <a:cs typeface="Arial" panose="020B0604020202020204" pitchFamily="34" charset="0"/>
              </a:endParaRPr>
            </a:p>
          </p:txBody>
        </p:sp>
        <p:cxnSp>
          <p:nvCxnSpPr>
            <p:cNvPr id="3145779" name="直接连接符 1321"/>
            <p:cNvCxnSpPr>
              <a:cxnSpLocks/>
            </p:cNvCxnSpPr>
            <p:nvPr/>
          </p:nvCxnSpPr>
          <p:spPr>
            <a:xfrm flipH="1">
              <a:off x="533669" y="2314750"/>
              <a:ext cx="605575" cy="0"/>
            </a:xfrm>
            <a:prstGeom prst="line"/>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45780" name="直接连接符 1322"/>
            <p:cNvCxnSpPr>
              <a:cxnSpLocks/>
            </p:cNvCxnSpPr>
            <p:nvPr/>
          </p:nvCxnSpPr>
          <p:spPr>
            <a:xfrm>
              <a:off x="3164529" y="2314750"/>
              <a:ext cx="601411" cy="0"/>
            </a:xfrm>
            <a:prstGeom prst="line"/>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sp>
        <p:nvSpPr>
          <p:cNvPr id="1048812" name="Text Box 624"/>
          <p:cNvSpPr txBox="1">
            <a:spLocks noChangeArrowheads="1"/>
          </p:cNvSpPr>
          <p:nvPr/>
        </p:nvSpPr>
        <p:spPr bwMode="auto">
          <a:xfrm>
            <a:off x="1318888" y="2998577"/>
            <a:ext cx="1281998" cy="523220"/>
          </a:xfrm>
          <a:prstGeom prst="rect"/>
          <a:noFill/>
          <a:ln>
            <a:noFill/>
          </a:ln>
          <a:effectLst/>
        </p:spPr>
        <p:txBody>
          <a:bodyPr wrap="square">
            <a:spAutoFit/>
          </a:bodyPr>
          <a:p>
            <a:pPr algn="ctr" fontAlgn="base">
              <a:spcBef>
                <a:spcPct val="50000"/>
              </a:spcBef>
              <a:spcAft>
                <a:spcPct val="0"/>
              </a:spcAft>
            </a:pPr>
            <a:r>
              <a:rPr altLang="en-US" b="1" dirty="0" sz="2800" kumimoji="1" lang="zh-CN">
                <a:latin typeface="楷体_GB2312" pitchFamily="49" charset="-122"/>
                <a:ea typeface="楷体_GB2312" pitchFamily="49" charset="-122"/>
              </a:rPr>
              <a:t>阳极</a:t>
            </a:r>
          </a:p>
        </p:txBody>
      </p:sp>
      <p:sp>
        <p:nvSpPr>
          <p:cNvPr id="1048813" name="Text Box 624"/>
          <p:cNvSpPr txBox="1">
            <a:spLocks noChangeArrowheads="1"/>
          </p:cNvSpPr>
          <p:nvPr/>
        </p:nvSpPr>
        <p:spPr bwMode="auto">
          <a:xfrm>
            <a:off x="6499222" y="2998406"/>
            <a:ext cx="1281998" cy="523220"/>
          </a:xfrm>
          <a:prstGeom prst="rect"/>
          <a:noFill/>
          <a:ln>
            <a:noFill/>
          </a:ln>
          <a:effectLst/>
        </p:spPr>
        <p:txBody>
          <a:bodyPr wrap="square">
            <a:spAutoFit/>
          </a:bodyPr>
          <a:p>
            <a:pPr algn="ctr" fontAlgn="base">
              <a:spcBef>
                <a:spcPct val="50000"/>
              </a:spcBef>
              <a:spcAft>
                <a:spcPct val="0"/>
              </a:spcAft>
            </a:pPr>
            <a:r>
              <a:rPr altLang="en-US" b="1" dirty="0" sz="2800" kumimoji="1" lang="zh-CN">
                <a:latin typeface="Arial" panose="020B0604020202020204" pitchFamily="34" charset="0"/>
                <a:ea typeface="楷体_GB2312" pitchFamily="49" charset="-122"/>
                <a:cs typeface="Arial" panose="020B0604020202020204" pitchFamily="34" charset="0"/>
              </a:rPr>
              <a:t>阴极</a:t>
            </a:r>
          </a:p>
        </p:txBody>
      </p:sp>
      <p:sp>
        <p:nvSpPr>
          <p:cNvPr id="1048814" name="Text Box 624"/>
          <p:cNvSpPr txBox="1">
            <a:spLocks noChangeArrowheads="1"/>
          </p:cNvSpPr>
          <p:nvPr/>
        </p:nvSpPr>
        <p:spPr bwMode="auto">
          <a:xfrm>
            <a:off x="1177910" y="2577017"/>
            <a:ext cx="1536390"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Anode</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sp>
        <p:nvSpPr>
          <p:cNvPr id="1048815" name="Text Box 624"/>
          <p:cNvSpPr txBox="1">
            <a:spLocks noChangeArrowheads="1"/>
          </p:cNvSpPr>
          <p:nvPr/>
        </p:nvSpPr>
        <p:spPr bwMode="auto">
          <a:xfrm>
            <a:off x="6148089" y="2549133"/>
            <a:ext cx="1984265"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Cathode</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pic>
        <p:nvPicPr>
          <p:cNvPr id="2097154" name="Picture 7" descr="diode 的图像结果"/>
          <p:cNvPicPr>
            <a:picLocks noChangeAspect="1" noChangeArrowheads="1"/>
          </p:cNvPicPr>
          <p:nvPr/>
        </p:nvPicPr>
        <p:blipFill rotWithShape="1">
          <a:blip xmlns:r="http://schemas.openxmlformats.org/officeDocument/2006/relationships" r:embed="rId1" cstate="print"/>
          <a:srcRect t="13896" b="14000"/>
          <a:stretch>
            <a:fillRect/>
          </a:stretch>
        </p:blipFill>
        <p:spPr bwMode="auto">
          <a:xfrm>
            <a:off x="5004048" y="3975272"/>
            <a:ext cx="3623397" cy="2612676"/>
          </a:xfrm>
          <a:prstGeom prst="rect"/>
          <a:ln>
            <a:noFill/>
          </a:ln>
          <a:effectLst>
            <a:softEdge rad="112500"/>
          </a:effectLst>
        </p:spPr>
      </p:pic>
      <p:pic>
        <p:nvPicPr>
          <p:cNvPr id="2097155" name="Picture 16" descr="diode 的图像结果"/>
          <p:cNvPicPr>
            <a:picLocks noChangeAspect="1" noChangeArrowheads="1"/>
          </p:cNvPicPr>
          <p:nvPr/>
        </p:nvPicPr>
        <p:blipFill>
          <a:blip xmlns:r="http://schemas.openxmlformats.org/officeDocument/2006/relationships" r:embed="rId2"/>
          <a:srcRect/>
          <a:stretch>
            <a:fillRect/>
          </a:stretch>
        </p:blipFill>
        <p:spPr bwMode="auto">
          <a:xfrm>
            <a:off x="337957" y="3999649"/>
            <a:ext cx="4379088" cy="2695877"/>
          </a:xfrm>
          <a:prstGeom prst="rect"/>
          <a:ln>
            <a:noFill/>
          </a:ln>
          <a:effectLst>
            <a:softEdge rad="112500"/>
          </a:effectLst>
        </p:spPr>
      </p:pic>
      <p:sp>
        <p:nvSpPr>
          <p:cNvPr id="1048816" name="等腰三角形 16"/>
          <p:cNvSpPr/>
          <p:nvPr/>
        </p:nvSpPr>
        <p:spPr>
          <a:xfrm rot="5400000">
            <a:off x="4274749" y="3297786"/>
            <a:ext cx="598675" cy="494770"/>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81" name="直接连接符 1331"/>
          <p:cNvCxnSpPr>
            <a:cxnSpLocks/>
          </p:cNvCxnSpPr>
          <p:nvPr/>
        </p:nvCxnSpPr>
        <p:spPr>
          <a:xfrm>
            <a:off x="4850267" y="3245833"/>
            <a:ext cx="0" cy="59867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82" name="直接连接符 1332"/>
          <p:cNvCxnSpPr>
            <a:cxnSpLocks/>
          </p:cNvCxnSpPr>
          <p:nvPr/>
        </p:nvCxnSpPr>
        <p:spPr>
          <a:xfrm>
            <a:off x="3059832" y="3545171"/>
            <a:ext cx="3056295"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38" name="圆角矩形 108"/>
          <p:cNvSpPr/>
          <p:nvPr/>
        </p:nvSpPr>
        <p:spPr>
          <a:xfrm>
            <a:off x="5302136" y="2893317"/>
            <a:ext cx="2340840" cy="2119860"/>
          </a:xfrm>
          <a:prstGeom prst="roundRect">
            <a:avLst>
              <a:gd name="adj" fmla="val 697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9" name="圆角矩形 12"/>
          <p:cNvSpPr/>
          <p:nvPr/>
        </p:nvSpPr>
        <p:spPr>
          <a:xfrm>
            <a:off x="5302136" y="1916833"/>
            <a:ext cx="2340840" cy="910332"/>
          </a:xfrm>
          <a:prstGeom prst="roundRect">
            <a:avLst>
              <a:gd name="adj" fmla="val 1069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5" name="组合 2"/>
          <p:cNvGrpSpPr/>
          <p:nvPr/>
        </p:nvGrpSpPr>
        <p:grpSpPr>
          <a:xfrm>
            <a:off x="683568" y="2132856"/>
            <a:ext cx="2995260" cy="2483127"/>
            <a:chOff x="6228184" y="2041684"/>
            <a:chExt cx="2995260" cy="2483127"/>
          </a:xfrm>
        </p:grpSpPr>
        <p:grpSp>
          <p:nvGrpSpPr>
            <p:cNvPr id="96" name="组合 82"/>
            <p:cNvGrpSpPr/>
            <p:nvPr/>
          </p:nvGrpSpPr>
          <p:grpSpPr>
            <a:xfrm>
              <a:off x="6228184" y="2041684"/>
              <a:ext cx="2995260" cy="2453916"/>
              <a:chOff x="3243858" y="1642065"/>
              <a:chExt cx="2995260" cy="2453916"/>
            </a:xfrm>
          </p:grpSpPr>
          <p:cxnSp>
            <p:nvCxnSpPr>
              <p:cNvPr id="3145752" name="直接箭头连接符 83"/>
              <p:cNvCxnSpPr>
                <a:cxnSpLocks/>
              </p:cNvCxnSpPr>
              <p:nvPr/>
            </p:nvCxnSpPr>
            <p:spPr>
              <a:xfrm>
                <a:off x="3243858" y="3585441"/>
                <a:ext cx="2808306"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3" name="直接箭头连接符 84"/>
              <p:cNvCxnSpPr>
                <a:cxnSpLocks/>
              </p:cNvCxnSpPr>
              <p:nvPr/>
            </p:nvCxnSpPr>
            <p:spPr>
              <a:xfrm flipV="1">
                <a:off x="4571999" y="1859785"/>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41" name="矩形 85"/>
              <p:cNvSpPr/>
              <p:nvPr/>
            </p:nvSpPr>
            <p:spPr>
              <a:xfrm>
                <a:off x="5764138" y="3585441"/>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8642" name="矩形 86"/>
              <p:cNvSpPr/>
              <p:nvPr/>
            </p:nvSpPr>
            <p:spPr>
              <a:xfrm>
                <a:off x="4632940" y="1642065"/>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8643" name="任意多边形: 形状 87"/>
              <p:cNvSpPr/>
              <p:nvPr/>
            </p:nvSpPr>
            <p:spPr>
              <a:xfrm>
                <a:off x="4573954" y="1947565"/>
                <a:ext cx="1398196" cy="1638119"/>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54" name="直接连接符 88"/>
            <p:cNvCxnSpPr>
              <a:cxnSpLocks/>
            </p:cNvCxnSpPr>
            <p:nvPr/>
          </p:nvCxnSpPr>
          <p:spPr>
            <a:xfrm>
              <a:off x="6433141" y="3985060"/>
              <a:ext cx="1944216" cy="0"/>
            </a:xfrm>
            <a:prstGeom prst="line"/>
            <a:ln w="57150"/>
          </p:spPr>
          <p:style>
            <a:lnRef idx="1">
              <a:schemeClr val="accent1"/>
            </a:lnRef>
            <a:fillRef idx="0">
              <a:schemeClr val="accent1"/>
            </a:fillRef>
            <a:effectRef idx="0">
              <a:schemeClr val="accent1"/>
            </a:effectRef>
            <a:fontRef idx="minor">
              <a:schemeClr val="tx1"/>
            </a:fontRef>
          </p:style>
        </p:cxnSp>
        <p:cxnSp>
          <p:nvCxnSpPr>
            <p:cNvPr id="3145755" name="直接连接符 89"/>
            <p:cNvCxnSpPr>
              <a:cxnSpLocks/>
            </p:cNvCxnSpPr>
            <p:nvPr/>
          </p:nvCxnSpPr>
          <p:spPr>
            <a:xfrm flipV="1">
              <a:off x="8377357" y="2419498"/>
              <a:ext cx="574345" cy="1584177"/>
            </a:xfrm>
            <a:prstGeom prst="line"/>
            <a:ln w="57150"/>
          </p:spPr>
          <p:style>
            <a:lnRef idx="1">
              <a:schemeClr val="accent1"/>
            </a:lnRef>
            <a:fillRef idx="0">
              <a:schemeClr val="accent1"/>
            </a:fillRef>
            <a:effectRef idx="0">
              <a:schemeClr val="accent1"/>
            </a:effectRef>
            <a:fontRef idx="minor">
              <a:schemeClr val="tx1"/>
            </a:fontRef>
          </p:style>
        </p:cxnSp>
        <p:sp>
          <p:nvSpPr>
            <p:cNvPr id="1048644" name="文本框 90"/>
            <p:cNvSpPr txBox="1"/>
            <p:nvPr/>
          </p:nvSpPr>
          <p:spPr>
            <a:xfrm>
              <a:off x="7968986" y="3988872"/>
              <a:ext cx="779478" cy="535939"/>
            </a:xfrm>
            <a:prstGeom prst="rect"/>
            <a:noFill/>
          </p:spPr>
          <p:txBody>
            <a:bodyPr rtlCol="0" wrap="square">
              <a:spAutoFit/>
            </a:bodyPr>
            <a:p>
              <a:pPr algn="ct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ON</a:t>
              </a:r>
              <a:endParaRPr altLang="en-US" dirty="0" sz="2400" lang="zh-CN">
                <a:latin typeface="Arial" panose="020B0604020202020204" pitchFamily="34" charset="0"/>
                <a:cs typeface="Arial" panose="020B0604020202020204" pitchFamily="34" charset="0"/>
              </a:endParaRPr>
            </a:p>
          </p:txBody>
        </p:sp>
      </p:grpSp>
      <p:sp>
        <p:nvSpPr>
          <p:cNvPr id="1048645" name="文本框 63"/>
          <p:cNvSpPr txBox="1"/>
          <p:nvPr/>
        </p:nvSpPr>
        <p:spPr>
          <a:xfrm>
            <a:off x="2627784" y="601260"/>
            <a:ext cx="4236875" cy="461665"/>
          </a:xfrm>
          <a:prstGeom prst="rect"/>
          <a:noFill/>
        </p:spPr>
        <p:txBody>
          <a:bodyPr rtlCol="0" wrap="square">
            <a:spAutoFit/>
          </a:bodyPr>
          <a:p>
            <a:pPr algn="ctr"/>
            <a:r>
              <a:rPr altLang="zh-CN" b="1" dirty="0" sz="2400" lang="en-US" smtClean="0">
                <a:latin typeface="Arial" panose="020B0604020202020204" pitchFamily="34" charset="0"/>
                <a:ea typeface="楷体_GB2312"/>
                <a:cs typeface="Arial" panose="020B0604020202020204" pitchFamily="34" charset="0"/>
              </a:rPr>
              <a:t>Broken-line model </a:t>
            </a:r>
            <a:r>
              <a:rPr altLang="en-US" b="1" dirty="0" sz="2400" lang="zh-CN" smtClean="0">
                <a:latin typeface="Arial" panose="020B0604020202020204" pitchFamily="34" charset="0"/>
                <a:ea typeface="楷体_GB2312"/>
                <a:cs typeface="Arial" panose="020B0604020202020204" pitchFamily="34" charset="0"/>
              </a:rPr>
              <a:t>折线模型</a:t>
            </a:r>
            <a:endParaRPr altLang="en-US" b="1" dirty="0" sz="2400" lang="zh-CN">
              <a:latin typeface="Arial" panose="020B0604020202020204" pitchFamily="34" charset="0"/>
              <a:ea typeface="楷体_GB2312"/>
              <a:cs typeface="Arial" panose="020B0604020202020204" pitchFamily="34" charset="0"/>
            </a:endParaRPr>
          </a:p>
        </p:txBody>
      </p:sp>
      <p:grpSp>
        <p:nvGrpSpPr>
          <p:cNvPr id="97" name="组合 1"/>
          <p:cNvGrpSpPr/>
          <p:nvPr/>
        </p:nvGrpSpPr>
        <p:grpSpPr>
          <a:xfrm>
            <a:off x="5066913" y="5362643"/>
            <a:ext cx="2883002" cy="1031947"/>
            <a:chOff x="5066913" y="5362643"/>
            <a:chExt cx="2883002" cy="1031947"/>
          </a:xfrm>
        </p:grpSpPr>
        <p:grpSp>
          <p:nvGrpSpPr>
            <p:cNvPr id="98" name="组合 92"/>
            <p:cNvGrpSpPr/>
            <p:nvPr/>
          </p:nvGrpSpPr>
          <p:grpSpPr>
            <a:xfrm>
              <a:off x="5066913" y="5362643"/>
              <a:ext cx="2521352" cy="1031947"/>
              <a:chOff x="559445" y="4608211"/>
              <a:chExt cx="2521352" cy="1031947"/>
            </a:xfrm>
          </p:grpSpPr>
          <p:cxnSp>
            <p:nvCxnSpPr>
              <p:cNvPr id="3145756" name="直接连接符 93"/>
              <p:cNvCxnSpPr>
                <a:cxnSpLocks/>
              </p:cNvCxnSpPr>
              <p:nvPr/>
            </p:nvCxnSpPr>
            <p:spPr>
              <a:xfrm>
                <a:off x="140364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7" name="直接连接符 94"/>
              <p:cNvCxnSpPr>
                <a:cxnSpLocks/>
              </p:cNvCxnSpPr>
              <p:nvPr/>
            </p:nvCxnSpPr>
            <p:spPr>
              <a:xfrm>
                <a:off x="559445" y="4869818"/>
                <a:ext cx="1276251"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646" name="等腰三角形 95"/>
              <p:cNvSpPr/>
              <p:nvPr/>
            </p:nvSpPr>
            <p:spPr>
              <a:xfrm rot="5400000">
                <a:off x="90067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58" name="直接连接符 96"/>
              <p:cNvCxnSpPr>
                <a:cxnSpLocks/>
              </p:cNvCxnSpPr>
              <p:nvPr/>
            </p:nvCxnSpPr>
            <p:spPr>
              <a:xfrm>
                <a:off x="1835696"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直接连接符 97"/>
              <p:cNvCxnSpPr>
                <a:cxnSpLocks/>
              </p:cNvCxnSpPr>
              <p:nvPr/>
            </p:nvCxnSpPr>
            <p:spPr>
              <a:xfrm>
                <a:off x="1979712" y="4699677"/>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0" name="直接连接符 98"/>
              <p:cNvCxnSpPr>
                <a:cxnSpLocks/>
              </p:cNvCxnSpPr>
              <p:nvPr/>
            </p:nvCxnSpPr>
            <p:spPr>
              <a:xfrm>
                <a:off x="1996509" y="4869817"/>
                <a:ext cx="108428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647" name="文本框 99"/>
              <p:cNvSpPr txBox="1"/>
              <p:nvPr/>
            </p:nvSpPr>
            <p:spPr>
              <a:xfrm>
                <a:off x="1606769" y="5104218"/>
                <a:ext cx="779478" cy="535940"/>
              </a:xfrm>
              <a:prstGeom prst="rect"/>
              <a:noFill/>
            </p:spPr>
            <p:txBody>
              <a:bodyPr rtlCol="0" wrap="square">
                <a:spAutoFit/>
              </a:bodyPr>
              <a:p>
                <a:pPr algn="ct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ON</a:t>
                </a:r>
                <a:endParaRPr altLang="en-US" dirty="0" sz="2400" lang="zh-CN">
                  <a:latin typeface="Arial" panose="020B0604020202020204" pitchFamily="34" charset="0"/>
                  <a:cs typeface="Arial" panose="020B0604020202020204" pitchFamily="34" charset="0"/>
                </a:endParaRPr>
              </a:p>
            </p:txBody>
          </p:sp>
          <p:sp>
            <p:nvSpPr>
              <p:cNvPr id="1048648" name="矩形 100"/>
              <p:cNvSpPr/>
              <p:nvPr/>
            </p:nvSpPr>
            <p:spPr>
              <a:xfrm>
                <a:off x="2322956" y="4741868"/>
                <a:ext cx="504050" cy="241487"/>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49" name="文本框 5"/>
            <p:cNvSpPr txBox="1">
              <a:spLocks noChangeAspect="1" noMove="1" noResize="1" noRot="1" noAdjustHandles="1" noEditPoints="1" noChangeArrowheads="1" noChangeShapeType="1" noTextEdit="1"/>
            </p:cNvSpPr>
            <p:nvPr/>
          </p:nvSpPr>
          <p:spPr>
            <a:xfrm>
              <a:off x="6830424" y="5670489"/>
              <a:ext cx="1119491" cy="576183"/>
            </a:xfrm>
            <a:prstGeom prst="rect"/>
            <a:blipFill>
              <a:blip xmlns:r="http://schemas.openxmlformats.org/officeDocument/2006/relationships" r:embed="rId1"/>
              <a:stretch>
                <a:fillRect/>
              </a:stretch>
            </a:blipFill>
          </p:spPr>
          <p:txBody>
            <a:bodyPr/>
            <a:p>
              <a:r>
                <a:rPr altLang="en-US" lang="zh-CN">
                  <a:noFill/>
                </a:rPr>
                <a:t> </a:t>
              </a:r>
            </a:p>
          </p:txBody>
        </p:sp>
      </p:grpSp>
      <p:sp>
        <p:nvSpPr>
          <p:cNvPr id="1048650" name="文本框 75"/>
          <p:cNvSpPr txBox="1"/>
          <p:nvPr/>
        </p:nvSpPr>
        <p:spPr>
          <a:xfrm>
            <a:off x="4226902" y="1280050"/>
            <a:ext cx="4176464"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Q: what’s the symbol?</a:t>
            </a:r>
            <a:endParaRPr altLang="en-US" dirty="0" sz="2400" lang="zh-CN" smtClean="0">
              <a:latin typeface="Arial" panose="020B0604020202020204" pitchFamily="34" charset="0"/>
              <a:cs typeface="Arial" panose="020B0604020202020204" pitchFamily="34" charset="0"/>
            </a:endParaRPr>
          </a:p>
        </p:txBody>
      </p:sp>
      <p:sp>
        <p:nvSpPr>
          <p:cNvPr id="1048651" name="文本框 103"/>
          <p:cNvSpPr txBox="1">
            <a:spLocks noChangeAspect="1" noMove="1" noResize="1" noRot="1" noAdjustHandles="1" noEditPoints="1" noChangeArrowheads="1" noChangeShapeType="1" noTextEdit="1"/>
          </p:cNvSpPr>
          <p:nvPr/>
        </p:nvSpPr>
        <p:spPr>
          <a:xfrm>
            <a:off x="5284496" y="1929688"/>
            <a:ext cx="2463583" cy="461665"/>
          </a:xfrm>
          <a:prstGeom prst="rect"/>
          <a:blipFill>
            <a:blip xmlns:r="http://schemas.openxmlformats.org/officeDocument/2006/relationships" r:embed="rId2"/>
            <a:stretch>
              <a:fillRect b="-5333"/>
            </a:stretch>
          </a:blipFill>
        </p:spPr>
        <p:txBody>
          <a:bodyPr/>
          <a:p>
            <a:r>
              <a:rPr altLang="en-US" lang="zh-CN">
                <a:noFill/>
              </a:rPr>
              <a:t> </a:t>
            </a:r>
          </a:p>
        </p:txBody>
      </p:sp>
      <p:sp>
        <p:nvSpPr>
          <p:cNvPr id="1048652" name="文本框 104"/>
          <p:cNvSpPr txBox="1">
            <a:spLocks noChangeAspect="1" noMove="1" noResize="1" noRot="1" noAdjustHandles="1" noEditPoints="1" noChangeArrowheads="1" noChangeShapeType="1" noTextEdit="1"/>
          </p:cNvSpPr>
          <p:nvPr/>
        </p:nvSpPr>
        <p:spPr>
          <a:xfrm>
            <a:off x="5302136" y="2985673"/>
            <a:ext cx="2497379" cy="461665"/>
          </a:xfrm>
          <a:prstGeom prst="rect"/>
          <a:blipFill>
            <a:blip xmlns:r="http://schemas.openxmlformats.org/officeDocument/2006/relationships" r:embed="rId3"/>
            <a:stretch>
              <a:fillRect b="-3947"/>
            </a:stretch>
          </a:blipFill>
        </p:spPr>
        <p:txBody>
          <a:bodyPr/>
          <a:p>
            <a:r>
              <a:rPr altLang="en-US" lang="zh-CN">
                <a:noFill/>
              </a:rPr>
              <a:t> </a:t>
            </a:r>
          </a:p>
        </p:txBody>
      </p:sp>
      <p:sp>
        <p:nvSpPr>
          <p:cNvPr id="1048653" name="文本框 105"/>
          <p:cNvSpPr txBox="1">
            <a:spLocks noChangeAspect="1" noMove="1" noResize="1" noRot="1" noAdjustHandles="1" noEditPoints="1" noChangeArrowheads="1" noChangeShapeType="1" noTextEdit="1"/>
          </p:cNvSpPr>
          <p:nvPr/>
        </p:nvSpPr>
        <p:spPr>
          <a:xfrm>
            <a:off x="4929858" y="4490773"/>
            <a:ext cx="3240360" cy="369332"/>
          </a:xfrm>
          <a:prstGeom prst="rect"/>
          <a:blipFill>
            <a:blip xmlns:r="http://schemas.openxmlformats.org/officeDocument/2006/relationships" r:embed="rId4"/>
            <a:stretch>
              <a:fillRect b="-38333"/>
            </a:stretch>
          </a:blipFill>
        </p:spPr>
        <p:txBody>
          <a:bodyPr/>
          <a:p>
            <a:r>
              <a:rPr altLang="en-US" lang="zh-CN">
                <a:noFill/>
              </a:rPr>
              <a:t> </a:t>
            </a:r>
          </a:p>
        </p:txBody>
      </p:sp>
      <p:sp>
        <p:nvSpPr>
          <p:cNvPr id="1048654" name="文本框 7"/>
          <p:cNvSpPr txBox="1"/>
          <p:nvPr/>
        </p:nvSpPr>
        <p:spPr>
          <a:xfrm>
            <a:off x="2072650" y="2821032"/>
            <a:ext cx="1093900"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Slope: </a:t>
            </a:r>
            <a:r>
              <a:rPr altLang="zh-CN" dirty="0" i="1" lang="en-US" smtClean="0">
                <a:latin typeface="Arial" panose="020B0604020202020204" pitchFamily="34" charset="0"/>
                <a:cs typeface="Arial" panose="020B0604020202020204" pitchFamily="34" charset="0"/>
              </a:rPr>
              <a:t>G</a:t>
            </a:r>
            <a:endParaRPr altLang="en-US" dirty="0" i="1" lang="zh-CN" smtClean="0">
              <a:latin typeface="Arial" panose="020B0604020202020204" pitchFamily="34" charset="0"/>
              <a:cs typeface="Arial" panose="020B0604020202020204" pitchFamily="34" charset="0"/>
            </a:endParaRPr>
          </a:p>
        </p:txBody>
      </p:sp>
      <p:sp>
        <p:nvSpPr>
          <p:cNvPr id="1048655" name="文本框 106"/>
          <p:cNvSpPr txBox="1">
            <a:spLocks noChangeAspect="1" noMove="1" noResize="1" noRot="1" noAdjustHandles="1" noEditPoints="1" noChangeArrowheads="1" noChangeShapeType="1" noTextEdit="1"/>
          </p:cNvSpPr>
          <p:nvPr/>
        </p:nvSpPr>
        <p:spPr>
          <a:xfrm>
            <a:off x="5458674" y="3615686"/>
            <a:ext cx="2184302" cy="369332"/>
          </a:xfrm>
          <a:prstGeom prst="rect"/>
          <a:blipFill>
            <a:blip xmlns:r="http://schemas.openxmlformats.org/officeDocument/2006/relationships" r:embed="rId5"/>
            <a:stretch>
              <a:fillRect l="-3343" r="-1393" b="-37705"/>
            </a:stretch>
          </a:blipFill>
        </p:spPr>
        <p:txBody>
          <a:bodyPr/>
          <a:p>
            <a:r>
              <a:rPr altLang="en-US" lang="zh-CN">
                <a:noFill/>
              </a:rPr>
              <a:t> </a:t>
            </a:r>
          </a:p>
        </p:txBody>
      </p:sp>
      <p:sp>
        <p:nvSpPr>
          <p:cNvPr id="1048656" name="下箭头 9"/>
          <p:cNvSpPr/>
          <p:nvPr/>
        </p:nvSpPr>
        <p:spPr>
          <a:xfrm>
            <a:off x="6388389" y="4140302"/>
            <a:ext cx="323298" cy="265464"/>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7" name="矩形 10"/>
          <p:cNvSpPr>
            <a:spLocks noChangeAspect="1" noMove="1" noResize="1" noRot="1" noAdjustHandles="1" noEditPoints="1" noChangeArrowheads="1" noChangeShapeType="1" noTextEdit="1"/>
          </p:cNvSpPr>
          <p:nvPr/>
        </p:nvSpPr>
        <p:spPr>
          <a:xfrm>
            <a:off x="5933296" y="2392714"/>
            <a:ext cx="1112549" cy="461665"/>
          </a:xfrm>
          <a:prstGeom prst="rect"/>
          <a:blipFill>
            <a:blip xmlns:r="http://schemas.openxmlformats.org/officeDocument/2006/relationships" r:embed="rId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51"/>
                                        </p:tgtEl>
                                        <p:attrNameLst>
                                          <p:attrName>style.visibility</p:attrName>
                                        </p:attrNameLst>
                                      </p:cBhvr>
                                      <p:to>
                                        <p:strVal val="visible"/>
                                      </p:to>
                                    </p:set>
                                    <p:animEffect transition="in" filter="wipe(down)">
                                      <p:cBhvr>
                                        <p:cTn dur="500" id="7"/>
                                        <p:tgtEl>
                                          <p:spTgt spid="104865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639"/>
                                        </p:tgtEl>
                                        <p:attrNameLst>
                                          <p:attrName>style.visibility</p:attrName>
                                        </p:attrNameLst>
                                      </p:cBhvr>
                                      <p:to>
                                        <p:strVal val="visible"/>
                                      </p:to>
                                    </p:set>
                                    <p:animEffect transition="in" filter="wipe(down)">
                                      <p:cBhvr>
                                        <p:cTn dur="500" id="10"/>
                                        <p:tgtEl>
                                          <p:spTgt spid="104863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8657"/>
                                        </p:tgtEl>
                                        <p:attrNameLst>
                                          <p:attrName>style.visibility</p:attrName>
                                        </p:attrNameLst>
                                      </p:cBhvr>
                                      <p:to>
                                        <p:strVal val="visible"/>
                                      </p:to>
                                    </p:set>
                                    <p:animEffect transition="in" filter="wipe(down)">
                                      <p:cBhvr>
                                        <p:cTn dur="500" id="15"/>
                                        <p:tgtEl>
                                          <p:spTgt spid="1048657"/>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638"/>
                                        </p:tgtEl>
                                        <p:attrNameLst>
                                          <p:attrName>style.visibility</p:attrName>
                                        </p:attrNameLst>
                                      </p:cBhvr>
                                      <p:to>
                                        <p:strVal val="visible"/>
                                      </p:to>
                                    </p:set>
                                    <p:animEffect transition="in" filter="wipe(down)">
                                      <p:cBhvr>
                                        <p:cTn dur="500" id="20"/>
                                        <p:tgtEl>
                                          <p:spTgt spid="1048638"/>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8652"/>
                                        </p:tgtEl>
                                        <p:attrNameLst>
                                          <p:attrName>style.visibility</p:attrName>
                                        </p:attrNameLst>
                                      </p:cBhvr>
                                      <p:to>
                                        <p:strVal val="visible"/>
                                      </p:to>
                                    </p:set>
                                    <p:animEffect transition="in" filter="wipe(down)">
                                      <p:cBhvr>
                                        <p:cTn dur="500" id="23"/>
                                        <p:tgtEl>
                                          <p:spTgt spid="1048652"/>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8655"/>
                                        </p:tgtEl>
                                        <p:attrNameLst>
                                          <p:attrName>style.visibility</p:attrName>
                                        </p:attrNameLst>
                                      </p:cBhvr>
                                      <p:to>
                                        <p:strVal val="visible"/>
                                      </p:to>
                                    </p:set>
                                    <p:animEffect transition="in" filter="wipe(down)">
                                      <p:cBhvr>
                                        <p:cTn dur="500" id="28"/>
                                        <p:tgtEl>
                                          <p:spTgt spid="1048655"/>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48656"/>
                                        </p:tgtEl>
                                        <p:attrNameLst>
                                          <p:attrName>style.visibility</p:attrName>
                                        </p:attrNameLst>
                                      </p:cBhvr>
                                      <p:to>
                                        <p:strVal val="visible"/>
                                      </p:to>
                                    </p:set>
                                    <p:animEffect transition="in" filter="wipe(down)">
                                      <p:cBhvr>
                                        <p:cTn dur="500" id="31"/>
                                        <p:tgtEl>
                                          <p:spTgt spid="1048656"/>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48653"/>
                                        </p:tgtEl>
                                        <p:attrNameLst>
                                          <p:attrName>style.visibility</p:attrName>
                                        </p:attrNameLst>
                                      </p:cBhvr>
                                      <p:to>
                                        <p:strVal val="visible"/>
                                      </p:to>
                                    </p:set>
                                    <p:animEffect transition="in" filter="wipe(down)">
                                      <p:cBhvr>
                                        <p:cTn dur="500" id="36"/>
                                        <p:tgtEl>
                                          <p:spTgt spid="1048653"/>
                                        </p:tgtEl>
                                      </p:cBhvr>
                                    </p:animEffec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4">
                                  <p:stCondLst>
                                    <p:cond delay="0"/>
                                  </p:stCondLst>
                                  <p:childTnLst>
                                    <p:set>
                                      <p:cBhvr>
                                        <p:cTn dur="1" fill="hold" id="40">
                                          <p:stCondLst>
                                            <p:cond delay="0"/>
                                          </p:stCondLst>
                                        </p:cTn>
                                        <p:tgtEl>
                                          <p:spTgt spid="97"/>
                                        </p:tgtEl>
                                        <p:attrNameLst>
                                          <p:attrName>style.visibility</p:attrName>
                                        </p:attrNameLst>
                                      </p:cBhvr>
                                      <p:to>
                                        <p:strVal val="visible"/>
                                      </p:to>
                                    </p:set>
                                    <p:animEffect transition="in" filter="wipe(down)">
                                      <p:cBhvr>
                                        <p:cTn dur="500" id="41"/>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animBg="1"/>
      <p:bldP spid="1048639" grpId="0" animBg="1"/>
      <p:bldP spid="1048651" grpId="0"/>
      <p:bldP spid="1048652" grpId="0"/>
      <p:bldP spid="1048653" grpId="0"/>
      <p:bldP spid="1048655" grpId="0"/>
      <p:bldP spid="1048656" grpId="0" animBg="1"/>
      <p:bldP spid="10486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9" name="组合 2"/>
          <p:cNvGrpSpPr/>
          <p:nvPr/>
        </p:nvGrpSpPr>
        <p:grpSpPr>
          <a:xfrm>
            <a:off x="683074" y="1720845"/>
            <a:ext cx="3403631" cy="2706817"/>
            <a:chOff x="6228184" y="1790827"/>
            <a:chExt cx="3403631" cy="2706817"/>
          </a:xfrm>
        </p:grpSpPr>
        <p:grpSp>
          <p:nvGrpSpPr>
            <p:cNvPr id="110" name="组合 82"/>
            <p:cNvGrpSpPr/>
            <p:nvPr/>
          </p:nvGrpSpPr>
          <p:grpSpPr>
            <a:xfrm>
              <a:off x="6228184" y="1790827"/>
              <a:ext cx="3403631" cy="2677807"/>
              <a:chOff x="3243858" y="1391208"/>
              <a:chExt cx="3403631" cy="2677807"/>
            </a:xfrm>
          </p:grpSpPr>
          <p:cxnSp>
            <p:nvCxnSpPr>
              <p:cNvPr id="3145761" name="直接箭头连接符 83"/>
              <p:cNvCxnSpPr>
                <a:cxnSpLocks/>
              </p:cNvCxnSpPr>
              <p:nvPr/>
            </p:nvCxnSpPr>
            <p:spPr>
              <a:xfrm>
                <a:off x="3243858" y="3585441"/>
                <a:ext cx="3240360"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2" name="直接箭头连接符 84"/>
              <p:cNvCxnSpPr>
                <a:cxnSpLocks/>
              </p:cNvCxnSpPr>
              <p:nvPr/>
            </p:nvCxnSpPr>
            <p:spPr>
              <a:xfrm flipV="1">
                <a:off x="4571999" y="1570057"/>
                <a:ext cx="0" cy="2036198"/>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674" name="矩形 85"/>
              <p:cNvSpPr/>
              <p:nvPr/>
            </p:nvSpPr>
            <p:spPr>
              <a:xfrm>
                <a:off x="6172509" y="3558475"/>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8675" name="矩形 86"/>
              <p:cNvSpPr/>
              <p:nvPr/>
            </p:nvSpPr>
            <p:spPr>
              <a:xfrm>
                <a:off x="4641914" y="1391208"/>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grpSp>
        <p:cxnSp>
          <p:nvCxnSpPr>
            <p:cNvPr id="3145763" name="直接连接符 88"/>
            <p:cNvCxnSpPr>
              <a:cxnSpLocks/>
            </p:cNvCxnSpPr>
            <p:nvPr/>
          </p:nvCxnSpPr>
          <p:spPr>
            <a:xfrm>
              <a:off x="6433141" y="3985060"/>
              <a:ext cx="1944216" cy="0"/>
            </a:xfrm>
            <a:prstGeom prst="line"/>
            <a:ln w="57150"/>
          </p:spPr>
          <p:style>
            <a:lnRef idx="1">
              <a:schemeClr val="accent1"/>
            </a:lnRef>
            <a:fillRef idx="0">
              <a:schemeClr val="accent1"/>
            </a:fillRef>
            <a:effectRef idx="0">
              <a:schemeClr val="accent1"/>
            </a:effectRef>
            <a:fontRef idx="minor">
              <a:schemeClr val="tx1"/>
            </a:fontRef>
          </p:style>
        </p:cxnSp>
        <p:cxnSp>
          <p:nvCxnSpPr>
            <p:cNvPr id="3145764" name="直接连接符 89"/>
            <p:cNvCxnSpPr>
              <a:cxnSpLocks/>
            </p:cNvCxnSpPr>
            <p:nvPr/>
          </p:nvCxnSpPr>
          <p:spPr>
            <a:xfrm flipV="1">
              <a:off x="8377357" y="2419498"/>
              <a:ext cx="574345" cy="1584177"/>
            </a:xfrm>
            <a:prstGeom prst="line"/>
            <a:ln w="57150"/>
          </p:spPr>
          <p:style>
            <a:lnRef idx="1">
              <a:schemeClr val="accent1"/>
            </a:lnRef>
            <a:fillRef idx="0">
              <a:schemeClr val="accent1"/>
            </a:fillRef>
            <a:effectRef idx="0">
              <a:schemeClr val="accent1"/>
            </a:effectRef>
            <a:fontRef idx="minor">
              <a:schemeClr val="tx1"/>
            </a:fontRef>
          </p:style>
        </p:cxnSp>
        <p:sp>
          <p:nvSpPr>
            <p:cNvPr id="1048676" name="文本框 90"/>
            <p:cNvSpPr txBox="1"/>
            <p:nvPr/>
          </p:nvSpPr>
          <p:spPr>
            <a:xfrm>
              <a:off x="7899072" y="4025205"/>
              <a:ext cx="779478" cy="472439"/>
            </a:xfrm>
            <a:prstGeom prst="rect"/>
            <a:noFill/>
          </p:spPr>
          <p:txBody>
            <a:bodyPr rtlCol="0" wrap="square">
              <a:spAutoFit/>
            </a:bodyPr>
            <a:p>
              <a:pPr algn="ctr"/>
              <a:r>
                <a:rPr altLang="zh-CN" dirty="0" sz="2000" i="1" lang="en-US" smtClean="0">
                  <a:latin typeface="Arial" panose="020B0604020202020204" pitchFamily="34" charset="0"/>
                  <a:cs typeface="Arial" panose="020B0604020202020204" pitchFamily="34" charset="0"/>
                </a:rPr>
                <a:t>U</a:t>
              </a:r>
              <a:r>
                <a:rPr altLang="zh-CN" baseline="-25000" dirty="0" sz="2000" lang="en-US" smtClean="0">
                  <a:latin typeface="Arial" panose="020B0604020202020204" pitchFamily="34" charset="0"/>
                  <a:cs typeface="Arial" panose="020B0604020202020204" pitchFamily="34" charset="0"/>
                </a:rPr>
                <a:t>ON</a:t>
              </a:r>
              <a:endParaRPr altLang="en-US" dirty="0" sz="2000" lang="zh-CN">
                <a:latin typeface="Arial" panose="020B0604020202020204" pitchFamily="34" charset="0"/>
                <a:cs typeface="Arial" panose="020B0604020202020204" pitchFamily="34" charset="0"/>
              </a:endParaRPr>
            </a:p>
          </p:txBody>
        </p:sp>
      </p:grpSp>
      <p:sp>
        <p:nvSpPr>
          <p:cNvPr id="1048677" name="文本框 7"/>
          <p:cNvSpPr txBox="1"/>
          <p:nvPr/>
        </p:nvSpPr>
        <p:spPr>
          <a:xfrm>
            <a:off x="3415475" y="2308158"/>
            <a:ext cx="1093900"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Slope: </a:t>
            </a:r>
            <a:r>
              <a:rPr altLang="zh-CN" dirty="0" i="1" lang="en-US" smtClean="0">
                <a:latin typeface="Arial" panose="020B0604020202020204" pitchFamily="34" charset="0"/>
                <a:cs typeface="Arial" panose="020B0604020202020204" pitchFamily="34" charset="0"/>
              </a:rPr>
              <a:t>G</a:t>
            </a:r>
            <a:endParaRPr altLang="en-US" dirty="0" i="1" lang="zh-CN" smtClean="0">
              <a:latin typeface="Arial" panose="020B0604020202020204" pitchFamily="34" charset="0"/>
              <a:cs typeface="Arial" panose="020B0604020202020204" pitchFamily="34" charset="0"/>
            </a:endParaRPr>
          </a:p>
        </p:txBody>
      </p:sp>
      <p:sp>
        <p:nvSpPr>
          <p:cNvPr id="1048678" name="椭圆 19"/>
          <p:cNvSpPr/>
          <p:nvPr/>
        </p:nvSpPr>
        <p:spPr>
          <a:xfrm>
            <a:off x="3186469" y="2763790"/>
            <a:ext cx="135074" cy="135074"/>
          </a:xfrm>
          <a:prstGeom prst="ellipse"/>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9" name="文本框 20"/>
          <p:cNvSpPr txBox="1"/>
          <p:nvPr/>
        </p:nvSpPr>
        <p:spPr>
          <a:xfrm>
            <a:off x="2878977" y="2345705"/>
            <a:ext cx="420121" cy="400110"/>
          </a:xfrm>
          <a:prstGeom prst="rect"/>
          <a:noFill/>
        </p:spPr>
        <p:txBody>
          <a:bodyPr rtlCol="0" wrap="square">
            <a:spAutoFit/>
          </a:bodyPr>
          <a:p>
            <a:pPr algn="ctr"/>
            <a:r>
              <a:rPr altLang="zh-CN" dirty="0" sz="2000" lang="en-US" smtClean="0">
                <a:solidFill>
                  <a:srgbClr val="C00000"/>
                </a:solidFill>
                <a:latin typeface="Arial" panose="020B0604020202020204" pitchFamily="34" charset="0"/>
                <a:cs typeface="Arial" panose="020B0604020202020204" pitchFamily="34" charset="0"/>
              </a:rPr>
              <a:t>Q</a:t>
            </a:r>
            <a:endParaRPr altLang="en-US" dirty="0" sz="2000" lang="zh-CN" smtClean="0">
              <a:solidFill>
                <a:srgbClr val="C00000"/>
              </a:solidFill>
              <a:latin typeface="Arial" panose="020B0604020202020204" pitchFamily="34" charset="0"/>
              <a:cs typeface="Arial" panose="020B0604020202020204" pitchFamily="34" charset="0"/>
            </a:endParaRPr>
          </a:p>
        </p:txBody>
      </p:sp>
      <p:sp>
        <p:nvSpPr>
          <p:cNvPr id="1048680" name="文本框 22"/>
          <p:cNvSpPr txBox="1"/>
          <p:nvPr/>
        </p:nvSpPr>
        <p:spPr>
          <a:xfrm>
            <a:off x="664071" y="502317"/>
            <a:ext cx="7815855"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Question: what’s the DC and AC resistance at Q point?</a:t>
            </a:r>
            <a:endParaRPr altLang="en-US" dirty="0" sz="2400" lang="zh-CN" smtClean="0">
              <a:latin typeface="Arial" panose="020B0604020202020204" pitchFamily="34" charset="0"/>
              <a:cs typeface="Arial" panose="020B0604020202020204" pitchFamily="34" charset="0"/>
            </a:endParaRPr>
          </a:p>
        </p:txBody>
      </p:sp>
      <p:cxnSp>
        <p:nvCxnSpPr>
          <p:cNvPr id="3145765" name="直接连接符 28"/>
          <p:cNvCxnSpPr>
            <a:cxnSpLocks/>
          </p:cNvCxnSpPr>
          <p:nvPr/>
        </p:nvCxnSpPr>
        <p:spPr>
          <a:xfrm flipH="1">
            <a:off x="2011215" y="2831327"/>
            <a:ext cx="1192139" cy="0"/>
          </a:xfrm>
          <a:prstGeom prst="line"/>
          <a:ln>
            <a:prstDash val="dash"/>
          </a:ln>
        </p:spPr>
        <p:style>
          <a:lnRef idx="1">
            <a:schemeClr val="accent2"/>
          </a:lnRef>
          <a:fillRef idx="0">
            <a:schemeClr val="accent2"/>
          </a:fillRef>
          <a:effectRef idx="0">
            <a:schemeClr val="accent2"/>
          </a:effectRef>
          <a:fontRef idx="minor">
            <a:schemeClr val="tx1"/>
          </a:fontRef>
        </p:style>
      </p:cxnSp>
      <p:cxnSp>
        <p:nvCxnSpPr>
          <p:cNvPr id="3145766" name="直接连接符 110"/>
          <p:cNvCxnSpPr>
            <a:cxnSpLocks/>
          </p:cNvCxnSpPr>
          <p:nvPr/>
        </p:nvCxnSpPr>
        <p:spPr>
          <a:xfrm flipV="1">
            <a:off x="3265914" y="2831327"/>
            <a:ext cx="0" cy="1083753"/>
          </a:xfrm>
          <a:prstGeom prst="line"/>
          <a:ln>
            <a:prstDash val="dash"/>
          </a:ln>
        </p:spPr>
        <p:style>
          <a:lnRef idx="1">
            <a:schemeClr val="accent2"/>
          </a:lnRef>
          <a:fillRef idx="0">
            <a:schemeClr val="accent2"/>
          </a:fillRef>
          <a:effectRef idx="0">
            <a:schemeClr val="accent2"/>
          </a:effectRef>
          <a:fontRef idx="minor">
            <a:schemeClr val="tx1"/>
          </a:fontRef>
        </p:style>
      </p:cxnSp>
      <p:sp>
        <p:nvSpPr>
          <p:cNvPr id="1048681" name="文本框 111"/>
          <p:cNvSpPr txBox="1">
            <a:spLocks noChangeAspect="1" noMove="1" noResize="1" noRot="1" noAdjustHandles="1" noEditPoints="1" noChangeArrowheads="1" noChangeShapeType="1" noTextEdit="1"/>
          </p:cNvSpPr>
          <p:nvPr/>
        </p:nvSpPr>
        <p:spPr>
          <a:xfrm>
            <a:off x="2930690" y="3979663"/>
            <a:ext cx="815765" cy="330603"/>
          </a:xfrm>
          <a:prstGeom prst="rect"/>
          <a:blipFill>
            <a:blip xmlns:r="http://schemas.openxmlformats.org/officeDocument/2006/relationships" r:embed="rId1"/>
            <a:stretch>
              <a:fillRect b="-27778"/>
            </a:stretch>
          </a:blipFill>
        </p:spPr>
        <p:txBody>
          <a:bodyPr/>
          <a:p>
            <a:r>
              <a:rPr altLang="en-US" lang="zh-CN">
                <a:noFill/>
              </a:rPr>
              <a:t> </a:t>
            </a:r>
          </a:p>
        </p:txBody>
      </p:sp>
      <p:sp>
        <p:nvSpPr>
          <p:cNvPr id="1048682" name="文本框 112"/>
          <p:cNvSpPr txBox="1">
            <a:spLocks noChangeAspect="1" noMove="1" noResize="1" noRot="1" noAdjustHandles="1" noEditPoints="1" noChangeArrowheads="1" noChangeShapeType="1" noTextEdit="1"/>
          </p:cNvSpPr>
          <p:nvPr/>
        </p:nvSpPr>
        <p:spPr>
          <a:xfrm>
            <a:off x="1384581" y="2636393"/>
            <a:ext cx="815765" cy="330603"/>
          </a:xfrm>
          <a:prstGeom prst="rect"/>
          <a:blipFill>
            <a:blip xmlns:r="http://schemas.openxmlformats.org/officeDocument/2006/relationships" r:embed="rId2"/>
            <a:stretch>
              <a:fillRect b="-25455"/>
            </a:stretch>
          </a:blipFill>
        </p:spPr>
        <p:txBody>
          <a:bodyPr/>
          <a:p>
            <a:r>
              <a:rPr altLang="en-US" lang="zh-CN">
                <a:noFill/>
              </a:rPr>
              <a:t> </a:t>
            </a:r>
          </a:p>
        </p:txBody>
      </p:sp>
      <p:sp>
        <p:nvSpPr>
          <p:cNvPr id="1048683" name="矩形 113"/>
          <p:cNvSpPr>
            <a:spLocks noChangeAspect="1" noMove="1" noResize="1" noRot="1" noAdjustHandles="1" noEditPoints="1" noChangeArrowheads="1" noChangeShapeType="1" noTextEdit="1"/>
          </p:cNvSpPr>
          <p:nvPr/>
        </p:nvSpPr>
        <p:spPr>
          <a:xfrm>
            <a:off x="5852717" y="3563069"/>
            <a:ext cx="1311065" cy="760529"/>
          </a:xfrm>
          <a:prstGeom prst="rect"/>
          <a:blipFill>
            <a:blip xmlns:r="http://schemas.openxmlformats.org/officeDocument/2006/relationships" r:embed="rId3"/>
            <a:stretch>
              <a:fillRect/>
            </a:stretch>
          </a:blipFill>
        </p:spPr>
        <p:txBody>
          <a:bodyPr/>
          <a:p>
            <a:r>
              <a:rPr altLang="en-US" lang="zh-CN">
                <a:noFill/>
              </a:rPr>
              <a:t> </a:t>
            </a:r>
          </a:p>
        </p:txBody>
      </p:sp>
      <p:sp>
        <p:nvSpPr>
          <p:cNvPr id="1048684" name="文本框 114"/>
          <p:cNvSpPr txBox="1"/>
          <p:nvPr/>
        </p:nvSpPr>
        <p:spPr>
          <a:xfrm>
            <a:off x="4688543" y="4454458"/>
            <a:ext cx="3721728" cy="707886"/>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AC/dynamic resistance: voltage/current signal is AC</a:t>
            </a:r>
            <a:endParaRPr altLang="en-US" dirty="0" sz="2000" lang="zh-CN" smtClean="0">
              <a:latin typeface="Arial" panose="020B0604020202020204" pitchFamily="34" charset="0"/>
              <a:cs typeface="Arial" panose="020B0604020202020204" pitchFamily="34" charset="0"/>
            </a:endParaRPr>
          </a:p>
        </p:txBody>
      </p:sp>
      <p:cxnSp>
        <p:nvCxnSpPr>
          <p:cNvPr id="3145767" name="直接箭头连接符 115"/>
          <p:cNvCxnSpPr>
            <a:cxnSpLocks/>
          </p:cNvCxnSpPr>
          <p:nvPr/>
        </p:nvCxnSpPr>
        <p:spPr>
          <a:xfrm>
            <a:off x="5567297" y="2561748"/>
            <a:ext cx="1912219"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8" name="直接箭头连接符 116"/>
          <p:cNvCxnSpPr>
            <a:cxnSpLocks/>
          </p:cNvCxnSpPr>
          <p:nvPr/>
        </p:nvCxnSpPr>
        <p:spPr>
          <a:xfrm flipV="1">
            <a:off x="5567297" y="1408780"/>
            <a:ext cx="0" cy="117378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9" name="直接连接符 38"/>
          <p:cNvCxnSpPr>
            <a:cxnSpLocks/>
          </p:cNvCxnSpPr>
          <p:nvPr/>
        </p:nvCxnSpPr>
        <p:spPr>
          <a:xfrm>
            <a:off x="5567297" y="1929278"/>
            <a:ext cx="1800200" cy="0"/>
          </a:xfrm>
          <a:prstGeom prst="line"/>
          <a:ln w="19050"/>
        </p:spPr>
        <p:style>
          <a:lnRef idx="1">
            <a:schemeClr val="accent1"/>
          </a:lnRef>
          <a:fillRef idx="0">
            <a:schemeClr val="accent1"/>
          </a:fillRef>
          <a:effectRef idx="0">
            <a:schemeClr val="accent1"/>
          </a:effectRef>
          <a:fontRef idx="minor">
            <a:schemeClr val="tx1"/>
          </a:fontRef>
        </p:style>
      </p:cxnSp>
      <p:sp>
        <p:nvSpPr>
          <p:cNvPr id="1048685" name="文本框 117"/>
          <p:cNvSpPr txBox="1">
            <a:spLocks noChangeAspect="1" noMove="1" noResize="1" noRot="1" noAdjustHandles="1" noEditPoints="1" noChangeArrowheads="1" noChangeShapeType="1" noTextEdit="1"/>
          </p:cNvSpPr>
          <p:nvPr/>
        </p:nvSpPr>
        <p:spPr>
          <a:xfrm>
            <a:off x="4965920" y="1749609"/>
            <a:ext cx="815765" cy="330603"/>
          </a:xfrm>
          <a:prstGeom prst="rect"/>
          <a:blipFill>
            <a:blip xmlns:r="http://schemas.openxmlformats.org/officeDocument/2006/relationships" r:embed="rId4"/>
            <a:stretch>
              <a:fillRect b="-27778"/>
            </a:stretch>
          </a:blipFill>
        </p:spPr>
        <p:txBody>
          <a:bodyPr/>
          <a:p>
            <a:r>
              <a:rPr altLang="en-US" lang="zh-CN">
                <a:noFill/>
              </a:rPr>
              <a:t> </a:t>
            </a:r>
          </a:p>
        </p:txBody>
      </p:sp>
      <p:sp>
        <p:nvSpPr>
          <p:cNvPr id="1048686" name="矩形 118"/>
          <p:cNvSpPr/>
          <p:nvPr/>
        </p:nvSpPr>
        <p:spPr>
          <a:xfrm>
            <a:off x="5042739" y="1158021"/>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8687" name="文本框 119"/>
          <p:cNvSpPr txBox="1"/>
          <p:nvPr/>
        </p:nvSpPr>
        <p:spPr>
          <a:xfrm>
            <a:off x="4435174" y="2845026"/>
            <a:ext cx="4228467" cy="707886"/>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DC/static resistance: voltage/current signal is DC</a:t>
            </a:r>
            <a:endParaRPr altLang="en-US" dirty="0" sz="2000" lang="zh-CN" smtClean="0">
              <a:latin typeface="Arial" panose="020B0604020202020204" pitchFamily="34" charset="0"/>
              <a:cs typeface="Arial" panose="020B0604020202020204" pitchFamily="34" charset="0"/>
            </a:endParaRPr>
          </a:p>
        </p:txBody>
      </p:sp>
      <p:sp>
        <p:nvSpPr>
          <p:cNvPr id="1048688" name="矩形 120"/>
          <p:cNvSpPr/>
          <p:nvPr/>
        </p:nvSpPr>
        <p:spPr>
          <a:xfrm>
            <a:off x="7479516" y="2290128"/>
            <a:ext cx="982980" cy="510540"/>
          </a:xfrm>
          <a:prstGeom prst="rect"/>
        </p:spPr>
        <p:txBody>
          <a:bodyPr wrap="none">
            <a:spAutoFit/>
          </a:bodyPr>
          <a:p>
            <a:pPr algn="ctr" fontAlgn="base">
              <a:spcBef>
                <a:spcPct val="0"/>
              </a:spcBef>
              <a:spcAft>
                <a:spcPct val="0"/>
              </a:spcAft>
            </a:pPr>
            <a:r>
              <a:rPr altLang="zh-CN" b="1" dirty="0" sz="2800" i="1" kumimoji="1" lang="en-US" smtClean="0">
                <a:ea typeface="楷体_GB2312" pitchFamily="49" charset="-122"/>
              </a:rPr>
              <a:t>time</a:t>
            </a:r>
            <a:endParaRPr altLang="en-US" b="1" dirty="0" sz="2800" i="1" kumimoji="1" lang="zh-CN">
              <a:ea typeface="楷体_GB2312" pitchFamily="49" charset="-122"/>
            </a:endParaRPr>
          </a:p>
        </p:txBody>
      </p:sp>
      <p:sp>
        <p:nvSpPr>
          <p:cNvPr id="1048689" name="矩形 121"/>
          <p:cNvSpPr/>
          <p:nvPr/>
        </p:nvSpPr>
        <p:spPr>
          <a:xfrm>
            <a:off x="7330413" y="1691516"/>
            <a:ext cx="1160779" cy="358140"/>
          </a:xfrm>
          <a:prstGeom prst="rect"/>
        </p:spPr>
        <p:txBody>
          <a:bodyPr wrap="none">
            <a:spAutoFit/>
          </a:bodyPr>
          <a:p>
            <a:pPr algn="ctr" fontAlgn="base">
              <a:spcBef>
                <a:spcPct val="0"/>
              </a:spcBef>
              <a:spcAft>
                <a:spcPct val="0"/>
              </a:spcAft>
            </a:pPr>
            <a:r>
              <a:rPr altLang="zh-CN" dirty="0" kumimoji="1" lang="en-US" smtClean="0">
                <a:solidFill>
                  <a:schemeClr val="tx2"/>
                </a:solidFill>
                <a:latin typeface="Arial" panose="020B0604020202020204" pitchFamily="34" charset="0"/>
                <a:ea typeface="楷体_GB2312" pitchFamily="49" charset="-122"/>
                <a:cs typeface="Arial" panose="020B0604020202020204" pitchFamily="34" charset="0"/>
              </a:rPr>
              <a:t>DC signal</a:t>
            </a:r>
            <a:endParaRPr altLang="en-US" dirty="0" kumimoji="1" lang="zh-CN">
              <a:solidFill>
                <a:schemeClr val="tx2"/>
              </a:solidFill>
              <a:latin typeface="Arial" panose="020B0604020202020204" pitchFamily="34" charset="0"/>
              <a:ea typeface="楷体_GB2312" pitchFamily="49" charset="-122"/>
              <a:cs typeface="Arial" panose="020B0604020202020204" pitchFamily="34" charset="0"/>
            </a:endParaRPr>
          </a:p>
        </p:txBody>
      </p:sp>
      <p:grpSp>
        <p:nvGrpSpPr>
          <p:cNvPr id="111" name="组合 40"/>
          <p:cNvGrpSpPr/>
          <p:nvPr/>
        </p:nvGrpSpPr>
        <p:grpSpPr>
          <a:xfrm>
            <a:off x="5583644" y="1720845"/>
            <a:ext cx="1480610" cy="424342"/>
            <a:chOff x="5740475" y="2137631"/>
            <a:chExt cx="1480610" cy="424342"/>
          </a:xfrm>
        </p:grpSpPr>
        <p:sp>
          <p:nvSpPr>
            <p:cNvPr id="1048690" name="弧形 122"/>
            <p:cNvSpPr/>
            <p:nvPr/>
          </p:nvSpPr>
          <p:spPr>
            <a:xfrm>
              <a:off x="5740475" y="2137631"/>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1" name="弧形 124"/>
            <p:cNvSpPr/>
            <p:nvPr/>
          </p:nvSpPr>
          <p:spPr>
            <a:xfrm flipV="1">
              <a:off x="5930334" y="2146019"/>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2" name="弧形 125"/>
            <p:cNvSpPr/>
            <p:nvPr/>
          </p:nvSpPr>
          <p:spPr>
            <a:xfrm>
              <a:off x="6112452" y="2145411"/>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3" name="弧形 126"/>
            <p:cNvSpPr/>
            <p:nvPr/>
          </p:nvSpPr>
          <p:spPr>
            <a:xfrm flipV="1">
              <a:off x="6302311" y="2153799"/>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4" name="弧形 127"/>
            <p:cNvSpPr/>
            <p:nvPr/>
          </p:nvSpPr>
          <p:spPr>
            <a:xfrm>
              <a:off x="6480992" y="2145411"/>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5" name="弧形 128"/>
            <p:cNvSpPr/>
            <p:nvPr/>
          </p:nvSpPr>
          <p:spPr>
            <a:xfrm flipV="1">
              <a:off x="6670851" y="2153799"/>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6" name="弧形 129"/>
            <p:cNvSpPr/>
            <p:nvPr/>
          </p:nvSpPr>
          <p:spPr>
            <a:xfrm>
              <a:off x="6849532" y="2153495"/>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697" name="弧形 130"/>
            <p:cNvSpPr/>
            <p:nvPr/>
          </p:nvSpPr>
          <p:spPr>
            <a:xfrm flipV="1">
              <a:off x="7039391" y="2161883"/>
              <a:ext cx="181694" cy="400090"/>
            </a:xfrm>
            <a:prstGeom prst="arc">
              <a:avLst>
                <a:gd name="adj1" fmla="val 10726841"/>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8698" name="矩形 131"/>
          <p:cNvSpPr/>
          <p:nvPr/>
        </p:nvSpPr>
        <p:spPr>
          <a:xfrm>
            <a:off x="5930937" y="2075617"/>
            <a:ext cx="1135380" cy="358140"/>
          </a:xfrm>
          <a:prstGeom prst="rect"/>
        </p:spPr>
        <p:txBody>
          <a:bodyPr wrap="none">
            <a:spAutoFit/>
          </a:bodyPr>
          <a:p>
            <a:pPr algn="ctr" fontAlgn="base">
              <a:spcBef>
                <a:spcPct val="0"/>
              </a:spcBef>
              <a:spcAft>
                <a:spcPct val="0"/>
              </a:spcAft>
            </a:pPr>
            <a:r>
              <a:rPr altLang="zh-CN" dirty="0" kumimoji="1" lang="en-US" smtClean="0">
                <a:solidFill>
                  <a:srgbClr val="C00000"/>
                </a:solidFill>
                <a:latin typeface="Arial" panose="020B0604020202020204" pitchFamily="34" charset="0"/>
                <a:ea typeface="楷体_GB2312" pitchFamily="49" charset="-122"/>
                <a:cs typeface="Arial" panose="020B0604020202020204" pitchFamily="34" charset="0"/>
              </a:rPr>
              <a:t>AC signal</a:t>
            </a:r>
            <a:endParaRPr altLang="en-US" dirty="0" kumimoji="1" lang="zh-CN">
              <a:solidFill>
                <a:srgbClr val="C00000"/>
              </a:solidFill>
              <a:latin typeface="Arial" panose="020B0604020202020204" pitchFamily="34" charset="0"/>
              <a:ea typeface="楷体_GB2312" pitchFamily="49" charset="-122"/>
              <a:cs typeface="Arial" panose="020B0604020202020204" pitchFamily="34" charset="0"/>
            </a:endParaRPr>
          </a:p>
        </p:txBody>
      </p:sp>
      <p:sp>
        <p:nvSpPr>
          <p:cNvPr id="1048699" name="矩形 132"/>
          <p:cNvSpPr>
            <a:spLocks noChangeAspect="1" noMove="1" noResize="1" noRot="1" noAdjustHandles="1" noEditPoints="1" noChangeArrowheads="1" noChangeShapeType="1" noTextEdit="1"/>
          </p:cNvSpPr>
          <p:nvPr/>
        </p:nvSpPr>
        <p:spPr>
          <a:xfrm>
            <a:off x="5277876" y="5305326"/>
            <a:ext cx="1300163" cy="676660"/>
          </a:xfrm>
          <a:prstGeom prst="rect"/>
          <a:blipFill>
            <a:blip xmlns:r="http://schemas.openxmlformats.org/officeDocument/2006/relationships" r:embed="rId5"/>
            <a:stretch>
              <a:fillRect/>
            </a:stretch>
          </a:blipFill>
        </p:spPr>
        <p:txBody>
          <a:bodyPr/>
          <a:p>
            <a:r>
              <a:rPr altLang="en-US" lang="zh-CN">
                <a:noFill/>
              </a:rPr>
              <a:t> </a:t>
            </a:r>
          </a:p>
        </p:txBody>
      </p:sp>
      <p:sp>
        <p:nvSpPr>
          <p:cNvPr id="1048700" name="矩形 133"/>
          <p:cNvSpPr>
            <a:spLocks noChangeAspect="1" noMove="1" noResize="1" noRot="1" noAdjustHandles="1" noEditPoints="1" noChangeArrowheads="1" noChangeShapeType="1" noTextEdit="1"/>
          </p:cNvSpPr>
          <p:nvPr/>
        </p:nvSpPr>
        <p:spPr>
          <a:xfrm>
            <a:off x="6467397" y="5308770"/>
            <a:ext cx="1256177" cy="670633"/>
          </a:xfrm>
          <a:prstGeom prst="rect"/>
          <a:blipFill>
            <a:blip xmlns:r="http://schemas.openxmlformats.org/officeDocument/2006/relationships" r:embed="rId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83"/>
                                        </p:tgtEl>
                                        <p:attrNameLst>
                                          <p:attrName>style.visibility</p:attrName>
                                        </p:attrNameLst>
                                      </p:cBhvr>
                                      <p:to>
                                        <p:strVal val="visible"/>
                                      </p:to>
                                    </p:set>
                                    <p:animEffect transition="in" filter="wipe(down)">
                                      <p:cBhvr>
                                        <p:cTn dur="500" id="7"/>
                                        <p:tgtEl>
                                          <p:spTgt spid="104868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99"/>
                                        </p:tgtEl>
                                        <p:attrNameLst>
                                          <p:attrName>style.visibility</p:attrName>
                                        </p:attrNameLst>
                                      </p:cBhvr>
                                      <p:to>
                                        <p:strVal val="visible"/>
                                      </p:to>
                                    </p:set>
                                    <p:animEffect transition="in" filter="wipe(down)">
                                      <p:cBhvr>
                                        <p:cTn dur="500" id="12"/>
                                        <p:tgtEl>
                                          <p:spTgt spid="104869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700"/>
                                        </p:tgtEl>
                                        <p:attrNameLst>
                                          <p:attrName>style.visibility</p:attrName>
                                        </p:attrNameLst>
                                      </p:cBhvr>
                                      <p:to>
                                        <p:strVal val="visible"/>
                                      </p:to>
                                    </p:set>
                                    <p:animEffect transition="in" filter="wipe(down)">
                                      <p:cBhvr>
                                        <p:cTn dur="500" id="17"/>
                                        <p:tgtEl>
                                          <p:spTgt spid="1048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3" grpId="0"/>
      <p:bldP spid="1048699" grpId="0"/>
      <p:bldP spid="10487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919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07" name="组合 2"/>
          <p:cNvGrpSpPr/>
          <p:nvPr/>
        </p:nvGrpSpPr>
        <p:grpSpPr>
          <a:xfrm>
            <a:off x="867601" y="2032804"/>
            <a:ext cx="2995260" cy="2483127"/>
            <a:chOff x="6228184" y="2041684"/>
            <a:chExt cx="2995260" cy="2483127"/>
          </a:xfrm>
        </p:grpSpPr>
        <p:grpSp>
          <p:nvGrpSpPr>
            <p:cNvPr id="208" name="组合 82"/>
            <p:cNvGrpSpPr/>
            <p:nvPr/>
          </p:nvGrpSpPr>
          <p:grpSpPr>
            <a:xfrm>
              <a:off x="6228184" y="2041684"/>
              <a:ext cx="2995260" cy="2453916"/>
              <a:chOff x="3243858" y="1642065"/>
              <a:chExt cx="2995260" cy="2453916"/>
            </a:xfrm>
          </p:grpSpPr>
          <p:cxnSp>
            <p:nvCxnSpPr>
              <p:cNvPr id="3145847" name="直接箭头连接符 83"/>
              <p:cNvCxnSpPr>
                <a:cxnSpLocks/>
              </p:cNvCxnSpPr>
              <p:nvPr/>
            </p:nvCxnSpPr>
            <p:spPr>
              <a:xfrm>
                <a:off x="3243858" y="3585441"/>
                <a:ext cx="2808306"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48" name="直接箭头连接符 84"/>
              <p:cNvCxnSpPr>
                <a:cxnSpLocks/>
              </p:cNvCxnSpPr>
              <p:nvPr/>
            </p:nvCxnSpPr>
            <p:spPr>
              <a:xfrm flipV="1">
                <a:off x="4571999" y="1859785"/>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95" name="矩形 85"/>
              <p:cNvSpPr/>
              <p:nvPr/>
            </p:nvSpPr>
            <p:spPr>
              <a:xfrm>
                <a:off x="5764138" y="3585441"/>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196" name="矩形 86"/>
              <p:cNvSpPr/>
              <p:nvPr/>
            </p:nvSpPr>
            <p:spPr>
              <a:xfrm>
                <a:off x="4632940" y="1642065"/>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9197" name="任意多边形: 形状 87"/>
              <p:cNvSpPr/>
              <p:nvPr/>
            </p:nvSpPr>
            <p:spPr>
              <a:xfrm>
                <a:off x="4573954" y="1947565"/>
                <a:ext cx="1398196" cy="1638119"/>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49" name="直接连接符 88"/>
            <p:cNvCxnSpPr>
              <a:cxnSpLocks/>
            </p:cNvCxnSpPr>
            <p:nvPr/>
          </p:nvCxnSpPr>
          <p:spPr>
            <a:xfrm>
              <a:off x="6433141" y="3985060"/>
              <a:ext cx="1944216" cy="0"/>
            </a:xfrm>
            <a:prstGeom prst="line"/>
            <a:ln w="57150"/>
          </p:spPr>
          <p:style>
            <a:lnRef idx="1">
              <a:schemeClr val="accent1"/>
            </a:lnRef>
            <a:fillRef idx="0">
              <a:schemeClr val="accent1"/>
            </a:fillRef>
            <a:effectRef idx="0">
              <a:schemeClr val="accent1"/>
            </a:effectRef>
            <a:fontRef idx="minor">
              <a:schemeClr val="tx1"/>
            </a:fontRef>
          </p:style>
        </p:cxnSp>
        <p:cxnSp>
          <p:nvCxnSpPr>
            <p:cNvPr id="3145850" name="直接连接符 89"/>
            <p:cNvCxnSpPr>
              <a:cxnSpLocks/>
            </p:cNvCxnSpPr>
            <p:nvPr/>
          </p:nvCxnSpPr>
          <p:spPr>
            <a:xfrm flipV="1">
              <a:off x="8377357" y="2419498"/>
              <a:ext cx="574345" cy="1584177"/>
            </a:xfrm>
            <a:prstGeom prst="line"/>
            <a:ln w="57150"/>
          </p:spPr>
          <p:style>
            <a:lnRef idx="1">
              <a:schemeClr val="accent1"/>
            </a:lnRef>
            <a:fillRef idx="0">
              <a:schemeClr val="accent1"/>
            </a:fillRef>
            <a:effectRef idx="0">
              <a:schemeClr val="accent1"/>
            </a:effectRef>
            <a:fontRef idx="minor">
              <a:schemeClr val="tx1"/>
            </a:fontRef>
          </p:style>
        </p:cxnSp>
        <p:sp>
          <p:nvSpPr>
            <p:cNvPr id="1049198" name="文本框 90"/>
            <p:cNvSpPr txBox="1"/>
            <p:nvPr/>
          </p:nvSpPr>
          <p:spPr>
            <a:xfrm>
              <a:off x="7968986" y="3988872"/>
              <a:ext cx="779478" cy="535939"/>
            </a:xfrm>
            <a:prstGeom prst="rect"/>
            <a:noFill/>
          </p:spPr>
          <p:txBody>
            <a:bodyPr rtlCol="0" wrap="square">
              <a:spAutoFit/>
            </a:bodyPr>
            <a:p>
              <a:pPr algn="ct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ON</a:t>
              </a:r>
              <a:endParaRPr altLang="en-US" dirty="0" sz="2400" lang="zh-CN">
                <a:latin typeface="Arial" panose="020B0604020202020204" pitchFamily="34" charset="0"/>
                <a:cs typeface="Arial" panose="020B0604020202020204" pitchFamily="34" charset="0"/>
              </a:endParaRPr>
            </a:p>
          </p:txBody>
        </p:sp>
      </p:grpSp>
      <p:sp>
        <p:nvSpPr>
          <p:cNvPr id="1049199" name="文本框 63"/>
          <p:cNvSpPr txBox="1"/>
          <p:nvPr/>
        </p:nvSpPr>
        <p:spPr>
          <a:xfrm>
            <a:off x="2627784" y="601260"/>
            <a:ext cx="4236875" cy="461665"/>
          </a:xfrm>
          <a:prstGeom prst="rect"/>
          <a:noFill/>
        </p:spPr>
        <p:txBody>
          <a:bodyPr rtlCol="0" wrap="square">
            <a:spAutoFit/>
          </a:bodyPr>
          <a:p>
            <a:pPr algn="ctr"/>
            <a:r>
              <a:rPr altLang="zh-CN" b="1" dirty="0" sz="2400" lang="en-US" smtClean="0">
                <a:latin typeface="Arial" panose="020B0604020202020204" pitchFamily="34" charset="0"/>
                <a:ea typeface="楷体_GB2312"/>
                <a:cs typeface="Arial" panose="020B0604020202020204" pitchFamily="34" charset="0"/>
              </a:rPr>
              <a:t>Broken-line model </a:t>
            </a:r>
            <a:r>
              <a:rPr altLang="en-US" b="1" dirty="0" sz="2400" lang="zh-CN" smtClean="0">
                <a:latin typeface="Arial" panose="020B0604020202020204" pitchFamily="34" charset="0"/>
                <a:ea typeface="楷体_GB2312"/>
                <a:cs typeface="Arial" panose="020B0604020202020204" pitchFamily="34" charset="0"/>
              </a:rPr>
              <a:t>折线模型</a:t>
            </a:r>
            <a:endParaRPr altLang="en-US" b="1" dirty="0" sz="2400" lang="zh-CN">
              <a:latin typeface="Arial" panose="020B0604020202020204" pitchFamily="34" charset="0"/>
              <a:ea typeface="楷体_GB2312"/>
              <a:cs typeface="Arial" panose="020B0604020202020204" pitchFamily="34" charset="0"/>
            </a:endParaRPr>
          </a:p>
        </p:txBody>
      </p:sp>
      <p:grpSp>
        <p:nvGrpSpPr>
          <p:cNvPr id="209" name="组合 1"/>
          <p:cNvGrpSpPr/>
          <p:nvPr/>
        </p:nvGrpSpPr>
        <p:grpSpPr>
          <a:xfrm>
            <a:off x="5004048" y="2780928"/>
            <a:ext cx="2883002" cy="1031947"/>
            <a:chOff x="5066913" y="5362643"/>
            <a:chExt cx="2883002" cy="1031947"/>
          </a:xfrm>
        </p:grpSpPr>
        <p:grpSp>
          <p:nvGrpSpPr>
            <p:cNvPr id="210" name="组合 92"/>
            <p:cNvGrpSpPr/>
            <p:nvPr/>
          </p:nvGrpSpPr>
          <p:grpSpPr>
            <a:xfrm>
              <a:off x="5066913" y="5362643"/>
              <a:ext cx="2521352" cy="1031947"/>
              <a:chOff x="559445" y="4608211"/>
              <a:chExt cx="2521352" cy="1031947"/>
            </a:xfrm>
          </p:grpSpPr>
          <p:cxnSp>
            <p:nvCxnSpPr>
              <p:cNvPr id="3145851" name="直接连接符 93"/>
              <p:cNvCxnSpPr>
                <a:cxnSpLocks/>
              </p:cNvCxnSpPr>
              <p:nvPr/>
            </p:nvCxnSpPr>
            <p:spPr>
              <a:xfrm>
                <a:off x="140364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2" name="直接连接符 94"/>
              <p:cNvCxnSpPr>
                <a:cxnSpLocks/>
              </p:cNvCxnSpPr>
              <p:nvPr/>
            </p:nvCxnSpPr>
            <p:spPr>
              <a:xfrm>
                <a:off x="559445" y="4869818"/>
                <a:ext cx="1276251"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00" name="等腰三角形 95"/>
              <p:cNvSpPr/>
              <p:nvPr/>
            </p:nvSpPr>
            <p:spPr>
              <a:xfrm rot="5400000">
                <a:off x="90067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53" name="直接连接符 96"/>
              <p:cNvCxnSpPr>
                <a:cxnSpLocks/>
              </p:cNvCxnSpPr>
              <p:nvPr/>
            </p:nvCxnSpPr>
            <p:spPr>
              <a:xfrm>
                <a:off x="1835696"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4" name="直接连接符 97"/>
              <p:cNvCxnSpPr>
                <a:cxnSpLocks/>
              </p:cNvCxnSpPr>
              <p:nvPr/>
            </p:nvCxnSpPr>
            <p:spPr>
              <a:xfrm>
                <a:off x="1979712" y="4699677"/>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55" name="直接连接符 98"/>
              <p:cNvCxnSpPr>
                <a:cxnSpLocks/>
              </p:cNvCxnSpPr>
              <p:nvPr/>
            </p:nvCxnSpPr>
            <p:spPr>
              <a:xfrm>
                <a:off x="1996509" y="4869817"/>
                <a:ext cx="108428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01" name="文本框 99"/>
              <p:cNvSpPr txBox="1"/>
              <p:nvPr/>
            </p:nvSpPr>
            <p:spPr>
              <a:xfrm>
                <a:off x="1606769" y="5104218"/>
                <a:ext cx="779478" cy="535940"/>
              </a:xfrm>
              <a:prstGeom prst="rect"/>
              <a:noFill/>
            </p:spPr>
            <p:txBody>
              <a:bodyPr rtlCol="0" wrap="square">
                <a:spAutoFit/>
              </a:bodyPr>
              <a:p>
                <a:pPr algn="ct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ON</a:t>
                </a:r>
                <a:endParaRPr altLang="en-US" dirty="0" sz="2400" lang="zh-CN">
                  <a:latin typeface="Arial" panose="020B0604020202020204" pitchFamily="34" charset="0"/>
                  <a:cs typeface="Arial" panose="020B0604020202020204" pitchFamily="34" charset="0"/>
                </a:endParaRPr>
              </a:p>
            </p:txBody>
          </p:sp>
          <p:sp>
            <p:nvSpPr>
              <p:cNvPr id="1049202" name="矩形 100"/>
              <p:cNvSpPr/>
              <p:nvPr/>
            </p:nvSpPr>
            <p:spPr>
              <a:xfrm>
                <a:off x="2322956" y="4741868"/>
                <a:ext cx="504050" cy="241487"/>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03" name="文本框 5"/>
            <p:cNvSpPr txBox="1">
              <a:spLocks noChangeAspect="1" noMove="1" noResize="1" noRot="1" noAdjustHandles="1" noEditPoints="1" noChangeArrowheads="1" noChangeShapeType="1" noTextEdit="1"/>
            </p:cNvSpPr>
            <p:nvPr/>
          </p:nvSpPr>
          <p:spPr>
            <a:xfrm>
              <a:off x="6830424" y="5670489"/>
              <a:ext cx="1119491" cy="576183"/>
            </a:xfrm>
            <a:prstGeom prst="rect"/>
            <a:blipFill>
              <a:blip xmlns:r="http://schemas.openxmlformats.org/officeDocument/2006/relationships" r:embed="rId1"/>
              <a:stretch>
                <a:fillRect b="-1064"/>
              </a:stretch>
            </a:blipFill>
          </p:spPr>
          <p:txBody>
            <a:bodyPr/>
            <a:p>
              <a:r>
                <a:rPr altLang="en-US" lang="zh-CN">
                  <a:noFill/>
                </a:rPr>
                <a:t> </a:t>
              </a:r>
            </a:p>
          </p:txBody>
        </p:sp>
      </p:grpSp>
      <p:sp>
        <p:nvSpPr>
          <p:cNvPr id="1049204" name="文本框 7"/>
          <p:cNvSpPr txBox="1"/>
          <p:nvPr/>
        </p:nvSpPr>
        <p:spPr>
          <a:xfrm>
            <a:off x="2256683" y="2720980"/>
            <a:ext cx="1093900" cy="369332"/>
          </a:xfrm>
          <a:prstGeom prst="rect"/>
          <a:noFill/>
        </p:spPr>
        <p:txBody>
          <a:bodyPr rtlCol="0" wrap="square">
            <a:spAutoFit/>
          </a:bodyPr>
          <a:p>
            <a:pPr algn="ctr"/>
            <a:r>
              <a:rPr altLang="zh-CN" dirty="0" lang="en-US" smtClean="0">
                <a:latin typeface="Arial" panose="020B0604020202020204" pitchFamily="34" charset="0"/>
                <a:cs typeface="Arial" panose="020B0604020202020204" pitchFamily="34" charset="0"/>
              </a:rPr>
              <a:t>Slope: </a:t>
            </a:r>
            <a:r>
              <a:rPr altLang="zh-CN" dirty="0" i="1" lang="en-US" smtClean="0">
                <a:latin typeface="Arial" panose="020B0604020202020204" pitchFamily="34" charset="0"/>
                <a:cs typeface="Arial" panose="020B0604020202020204" pitchFamily="34" charset="0"/>
              </a:rPr>
              <a:t>G</a:t>
            </a:r>
            <a:endParaRPr altLang="en-US" dirty="0" i="1" lang="zh-CN" smtClean="0">
              <a:latin typeface="Arial" panose="020B0604020202020204" pitchFamily="34" charset="0"/>
              <a:cs typeface="Arial" panose="020B0604020202020204" pitchFamily="34" charset="0"/>
            </a:endParaRPr>
          </a:p>
        </p:txBody>
      </p:sp>
      <p:cxnSp>
        <p:nvCxnSpPr>
          <p:cNvPr id="3145856" name="直接箭头连接符 8"/>
          <p:cNvCxnSpPr>
            <a:cxnSpLocks/>
          </p:cNvCxnSpPr>
          <p:nvPr/>
        </p:nvCxnSpPr>
        <p:spPr>
          <a:xfrm>
            <a:off x="7092280" y="3738600"/>
            <a:ext cx="0" cy="504056"/>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205" name="文本框 11"/>
          <p:cNvSpPr txBox="1"/>
          <p:nvPr/>
        </p:nvSpPr>
        <p:spPr>
          <a:xfrm>
            <a:off x="6117932" y="4242656"/>
            <a:ext cx="2307353" cy="400110"/>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AC resistance</a:t>
            </a:r>
            <a:endParaRPr altLang="en-US" dirty="0" sz="2000" lang="zh-CN" smtClean="0">
              <a:latin typeface="Arial" panose="020B0604020202020204" pitchFamily="34" charset="0"/>
              <a:cs typeface="Arial" panose="020B0604020202020204" pitchFamily="34" charset="0"/>
            </a:endParaRPr>
          </a:p>
        </p:txBody>
      </p:sp>
      <p:cxnSp>
        <p:nvCxnSpPr>
          <p:cNvPr id="3145857" name="直接箭头连接符 38"/>
          <p:cNvCxnSpPr>
            <a:cxnSpLocks/>
          </p:cNvCxnSpPr>
          <p:nvPr/>
        </p:nvCxnSpPr>
        <p:spPr>
          <a:xfrm flipV="1">
            <a:off x="6375853" y="2218522"/>
            <a:ext cx="0" cy="430010"/>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206" name="文本框 40"/>
          <p:cNvSpPr txBox="1"/>
          <p:nvPr/>
        </p:nvSpPr>
        <p:spPr>
          <a:xfrm>
            <a:off x="5126622" y="1786282"/>
            <a:ext cx="2307353" cy="400110"/>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DC source</a:t>
            </a:r>
            <a:endParaRPr altLang="en-US" dirty="0" sz="2000" lang="zh-CN" smtClean="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92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14" name="组合 12"/>
          <p:cNvGrpSpPr/>
          <p:nvPr/>
        </p:nvGrpSpPr>
        <p:grpSpPr>
          <a:xfrm>
            <a:off x="532820" y="1772816"/>
            <a:ext cx="3394710" cy="2957830"/>
            <a:chOff x="1692" y="960"/>
            <a:chExt cx="5346" cy="4658"/>
          </a:xfrm>
        </p:grpSpPr>
        <p:grpSp>
          <p:nvGrpSpPr>
            <p:cNvPr id="215" name="组合 82"/>
            <p:cNvGrpSpPr/>
            <p:nvPr/>
          </p:nvGrpSpPr>
          <p:grpSpPr>
            <a:xfrm>
              <a:off x="1816" y="960"/>
              <a:ext cx="5222" cy="4568"/>
              <a:chOff x="3886316" y="1642065"/>
              <a:chExt cx="2645832" cy="2314241"/>
            </a:xfrm>
          </p:grpSpPr>
          <p:cxnSp>
            <p:nvCxnSpPr>
              <p:cNvPr id="3145858" name="直接箭头连接符 83"/>
              <p:cNvCxnSpPr>
                <a:cxnSpLocks/>
              </p:cNvCxnSpPr>
              <p:nvPr/>
            </p:nvCxnSpPr>
            <p:spPr>
              <a:xfrm>
                <a:off x="3886316" y="3585460"/>
                <a:ext cx="2548044"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59" name="直接箭头连接符 84"/>
              <p:cNvCxnSpPr>
                <a:cxnSpLocks/>
              </p:cNvCxnSpPr>
              <p:nvPr/>
            </p:nvCxnSpPr>
            <p:spPr>
              <a:xfrm flipV="1">
                <a:off x="4571999" y="1859785"/>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10" name="矩形 85"/>
              <p:cNvSpPr/>
              <p:nvPr/>
            </p:nvSpPr>
            <p:spPr>
              <a:xfrm>
                <a:off x="6158328" y="3539845"/>
                <a:ext cx="373820" cy="416461"/>
              </a:xfrm>
              <a:prstGeom prst="rect"/>
            </p:spPr>
            <p:txBody>
              <a:bodyPr wrap="squar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211" name="矩形 86"/>
              <p:cNvSpPr/>
              <p:nvPr/>
            </p:nvSpPr>
            <p:spPr>
              <a:xfrm>
                <a:off x="4632940" y="1642065"/>
                <a:ext cx="272832" cy="416461"/>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9212" name="任意多边形: 形状 87"/>
              <p:cNvSpPr/>
              <p:nvPr/>
            </p:nvSpPr>
            <p:spPr>
              <a:xfrm>
                <a:off x="4573954" y="1947565"/>
                <a:ext cx="1398196" cy="1638119"/>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60" name="直接连接符 2"/>
            <p:cNvCxnSpPr>
              <a:cxnSpLocks/>
            </p:cNvCxnSpPr>
            <p:nvPr/>
          </p:nvCxnSpPr>
          <p:spPr>
            <a:xfrm>
              <a:off x="5452" y="2939"/>
              <a:ext cx="0" cy="1857"/>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61" name="直接连接符 3"/>
            <p:cNvCxnSpPr>
              <a:cxnSpLocks/>
            </p:cNvCxnSpPr>
            <p:nvPr/>
          </p:nvCxnSpPr>
          <p:spPr>
            <a:xfrm>
              <a:off x="5762" y="2115"/>
              <a:ext cx="0" cy="2681"/>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62" name="直接连接符 4"/>
            <p:cNvCxnSpPr>
              <a:cxnSpLocks/>
            </p:cNvCxnSpPr>
            <p:nvPr/>
          </p:nvCxnSpPr>
          <p:spPr>
            <a:xfrm>
              <a:off x="3139" y="2939"/>
              <a:ext cx="2313" cy="0"/>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5863" name="直接连接符 5"/>
            <p:cNvCxnSpPr>
              <a:cxnSpLocks/>
            </p:cNvCxnSpPr>
            <p:nvPr/>
          </p:nvCxnSpPr>
          <p:spPr>
            <a:xfrm>
              <a:off x="3201" y="2115"/>
              <a:ext cx="2561" cy="0"/>
            </a:xfrm>
            <a:prstGeom prst="line"/>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49213" name="矩形 7"/>
            <p:cNvSpPr/>
            <p:nvPr/>
          </p:nvSpPr>
          <p:spPr>
            <a:xfrm>
              <a:off x="4903" y="4796"/>
              <a:ext cx="1286" cy="822"/>
            </a:xfrm>
            <a:prstGeom prst="rect"/>
          </p:spPr>
          <p:txBody>
            <a:bodyPr wrap="square">
              <a:spAutoFit/>
            </a:bodyPr>
            <a:p>
              <a:pPr algn="ctr" fontAlgn="base">
                <a:spcBef>
                  <a:spcPct val="0"/>
                </a:spcBef>
                <a:spcAft>
                  <a:spcPct val="0"/>
                </a:spcAft>
              </a:pPr>
              <a:r>
                <a:rPr altLang="zh-CN" b="1" dirty="0" sz="2800" i="1" kumimoji="1" lang="en-US">
                  <a:latin typeface="Symbol" panose="05050102010706020507" charset="0"/>
                  <a:ea typeface="楷体_GB2312" pitchFamily="49" charset="-122"/>
                  <a:cs typeface="Symbol" panose="05050102010706020507" charset="0"/>
                </a:rPr>
                <a:t>D</a:t>
              </a:r>
              <a:r>
                <a:rPr altLang="zh-CN" b="1" dirty="0" sz="2800" i="1" kumimoji="1" lang="en-US">
                  <a:ea typeface="楷体_GB2312" pitchFamily="49" charset="-122"/>
                </a:rPr>
                <a:t>u</a:t>
              </a:r>
              <a:endParaRPr altLang="zh-CN" baseline="-25000" b="1" dirty="0" sz="2800" i="1" kumimoji="1" lang="en-US">
                <a:ea typeface="楷体_GB2312" pitchFamily="49" charset="-122"/>
              </a:endParaRPr>
            </a:p>
          </p:txBody>
        </p:sp>
        <p:sp>
          <p:nvSpPr>
            <p:cNvPr id="1049214" name="矩形 8"/>
            <p:cNvSpPr/>
            <p:nvPr/>
          </p:nvSpPr>
          <p:spPr>
            <a:xfrm>
              <a:off x="1692" y="2063"/>
              <a:ext cx="1286" cy="822"/>
            </a:xfrm>
            <a:prstGeom prst="rect"/>
          </p:spPr>
          <p:txBody>
            <a:bodyPr wrap="square">
              <a:spAutoFit/>
            </a:bodyPr>
            <a:p>
              <a:pPr algn="ctr" fontAlgn="base">
                <a:spcBef>
                  <a:spcPct val="0"/>
                </a:spcBef>
                <a:spcAft>
                  <a:spcPct val="0"/>
                </a:spcAft>
              </a:pPr>
              <a:r>
                <a:rPr altLang="zh-CN" b="1" dirty="0" sz="2800" i="1" kumimoji="1" lang="en-US">
                  <a:latin typeface="Symbol" panose="05050102010706020507" charset="0"/>
                  <a:ea typeface="楷体_GB2312" pitchFamily="49" charset="-122"/>
                  <a:cs typeface="Symbol" panose="05050102010706020507" charset="0"/>
                </a:rPr>
                <a:t>D</a:t>
              </a:r>
              <a:r>
                <a:rPr altLang="zh-CN" b="1" dirty="0" sz="2800" i="1" kumimoji="1" lang="en-US">
                  <a:ea typeface="楷体_GB2312" pitchFamily="49" charset="-122"/>
                </a:rPr>
                <a:t>i</a:t>
              </a:r>
              <a:endParaRPr altLang="zh-CN" baseline="-25000" b="1" dirty="0" sz="2800" i="1" kumimoji="1" lang="en-US">
                <a:ea typeface="楷体_GB2312" pitchFamily="49" charset="-122"/>
              </a:endParaRPr>
            </a:p>
          </p:txBody>
        </p:sp>
      </p:grpSp>
      <p:sp>
        <p:nvSpPr>
          <p:cNvPr id="1049215" name="文本框 10"/>
          <p:cNvSpPr txBox="1"/>
          <p:nvPr/>
        </p:nvSpPr>
        <p:spPr>
          <a:xfrm>
            <a:off x="4326901" y="405171"/>
            <a:ext cx="4028580" cy="523220"/>
          </a:xfrm>
          <a:prstGeom prst="rect"/>
          <a:noFill/>
        </p:spPr>
        <p:txBody>
          <a:bodyPr rtlCol="0" wrap="square">
            <a:spAutoFit/>
          </a:bodyPr>
          <a:p>
            <a:pPr algn="ctr"/>
            <a:r>
              <a:rPr altLang="en-US" b="1" dirty="0" sz="2800" lang="zh-CN" smtClean="0">
                <a:latin typeface="Arial" panose="020B0604020202020204" pitchFamily="34" charset="0"/>
                <a:cs typeface="Arial" panose="020B0604020202020204" pitchFamily="34" charset="0"/>
              </a:rPr>
              <a:t>小信号模型、微</a:t>
            </a:r>
            <a:r>
              <a:rPr altLang="en-US" b="1" dirty="0" sz="2800" lang="zh-CN">
                <a:latin typeface="Arial" panose="020B0604020202020204" pitchFamily="34" charset="0"/>
                <a:cs typeface="Arial" panose="020B0604020202020204" pitchFamily="34" charset="0"/>
              </a:rPr>
              <a:t>变模型</a:t>
            </a:r>
          </a:p>
        </p:txBody>
      </p:sp>
      <p:sp>
        <p:nvSpPr>
          <p:cNvPr id="1049216" name="椭圆 15"/>
          <p:cNvSpPr/>
          <p:nvPr/>
        </p:nvSpPr>
        <p:spPr>
          <a:xfrm>
            <a:off x="2920420" y="2716426"/>
            <a:ext cx="144145" cy="144145"/>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17" name="文本框 16"/>
          <p:cNvSpPr txBox="1"/>
          <p:nvPr/>
        </p:nvSpPr>
        <p:spPr>
          <a:xfrm>
            <a:off x="2551108" y="2444203"/>
            <a:ext cx="488315" cy="398780"/>
          </a:xfrm>
          <a:prstGeom prst="rect"/>
          <a:noFill/>
        </p:spPr>
        <p:txBody>
          <a:bodyPr rtlCol="0" wrap="square">
            <a:spAutoFit/>
          </a:bodyPr>
          <a:p>
            <a:pPr algn="ctr"/>
            <a:r>
              <a:rPr altLang="zh-CN" b="1" dirty="0" sz="2000" lang="en-US">
                <a:solidFill>
                  <a:srgbClr val="C00000"/>
                </a:solidFill>
                <a:latin typeface="Arial" panose="020B0604020202020204" pitchFamily="34" charset="0"/>
                <a:cs typeface="Arial" panose="020B0604020202020204" pitchFamily="34" charset="0"/>
              </a:rPr>
              <a:t>Q</a:t>
            </a:r>
          </a:p>
        </p:txBody>
      </p:sp>
      <p:graphicFrame>
        <p:nvGraphicFramePr>
          <p:cNvPr id="4194307" name="对象 21">
            <a:hlinkClick r:id="" action="ppaction://ole?verb=0"/>
          </p:cNvPr>
          <p:cNvGraphicFramePr>
            <a:graphicFrameLocks noChangeAspect="1"/>
          </p:cNvGraphicFramePr>
          <p:nvPr/>
        </p:nvGraphicFramePr>
        <p:xfrm>
          <a:off x="1594857" y="4884205"/>
          <a:ext cx="1418590" cy="1182370"/>
        </p:xfrm>
        <a:graphic>
          <a:graphicData uri="http://schemas.openxmlformats.org/presentationml/2006/ole">
            <mc:AlternateContent xmlns:mc="http://schemas.openxmlformats.org/markup-compatibility/2006">
              <mc:Choice xmlns:v="urn:schemas-microsoft-com:vml" Requires="v">
                <p:oleObj r:id="rId1" spid="_x0000_s5202" imgH="444500" imgW="533400" progId="Equation.KSEE3">
                  <p:embed/>
                </p:oleObj>
              </mc:Choice>
              <mc:Fallback>
                <p:oleObj r:id="rId1" spid="" imgH="444500" imgW="533400" progId="Equation.KSEE3">
                  <p:embed/>
                  <p:pic>
                    <p:nvPicPr>
                      <p:cNvPr id="2097158" name=""/>
                      <p:cNvPicPr>
                        <a:picLocks/>
                      </p:cNvPicPr>
                      <p:nvPr/>
                    </p:nvPicPr>
                    <p:blipFill>
                      <a:blip xmlns:r="http://schemas.openxmlformats.org/officeDocument/2006/relationships" r:embed="rId2"/>
                      <a:stretch>
                        <a:fillRect/>
                      </a:stretch>
                    </p:blipFill>
                    <p:spPr>
                      <a:xfrm>
                        <a:off x="1594857" y="4884205"/>
                        <a:ext cx="1418590" cy="1182370"/>
                      </a:xfrm>
                      <a:prstGeom prst="rect"/>
                      <a:solidFill>
                        <a:schemeClr val="accent2">
                          <a:lumMod val="20000"/>
                          <a:lumOff val="80000"/>
                        </a:schemeClr>
                      </a:solidFill>
                    </p:spPr>
                  </p:pic>
                </p:oleObj>
              </mc:Fallback>
            </mc:AlternateContent>
          </a:graphicData>
        </a:graphic>
      </p:graphicFrame>
      <p:sp>
        <p:nvSpPr>
          <p:cNvPr id="1049218" name="文本框 25"/>
          <p:cNvSpPr txBox="1"/>
          <p:nvPr/>
        </p:nvSpPr>
        <p:spPr>
          <a:xfrm>
            <a:off x="872005" y="406422"/>
            <a:ext cx="3575685" cy="52197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Small signal model</a:t>
            </a:r>
            <a:endParaRPr altLang="en-US" b="1" dirty="0" sz="2800" lang="zh-CN">
              <a:latin typeface="Arial" panose="020B0604020202020204" pitchFamily="34" charset="0"/>
              <a:cs typeface="Arial" panose="020B0604020202020204" pitchFamily="34" charset="0"/>
            </a:endParaRPr>
          </a:p>
        </p:txBody>
      </p:sp>
      <p:sp>
        <p:nvSpPr>
          <p:cNvPr id="1049219" name="文本框 27"/>
          <p:cNvSpPr txBox="1"/>
          <p:nvPr/>
        </p:nvSpPr>
        <p:spPr>
          <a:xfrm>
            <a:off x="1865412" y="979076"/>
            <a:ext cx="5626318" cy="523220"/>
          </a:xfrm>
          <a:prstGeom prst="rect"/>
          <a:solidFill>
            <a:srgbClr val="FFFF00"/>
          </a:solidFill>
        </p:spPr>
        <p:txBody>
          <a:bodyPr rtlCol="0" wrap="square">
            <a:spAutoFit/>
          </a:bodyPr>
          <a:p>
            <a:pPr algn="ctr"/>
            <a:r>
              <a:rPr altLang="zh-CN" dirty="0" sz="2800" lang="en-US" smtClean="0">
                <a:latin typeface="Arial" panose="020B0604020202020204" pitchFamily="34" charset="0"/>
                <a:cs typeface="Arial" panose="020B0604020202020204" pitchFamily="34" charset="0"/>
              </a:rPr>
              <a:t>This model is </a:t>
            </a:r>
            <a:r>
              <a:rPr altLang="zh-CN" dirty="0" sz="2800" lang="en-US">
                <a:latin typeface="Arial" panose="020B0604020202020204" pitchFamily="34" charset="0"/>
                <a:cs typeface="Arial" panose="020B0604020202020204" pitchFamily="34" charset="0"/>
              </a:rPr>
              <a:t>o</a:t>
            </a:r>
            <a:r>
              <a:rPr altLang="zh-CN" dirty="0" sz="2800" lang="en-US" smtClean="0">
                <a:latin typeface="Arial" panose="020B0604020202020204" pitchFamily="34" charset="0"/>
                <a:cs typeface="Arial" panose="020B0604020202020204" pitchFamily="34" charset="0"/>
              </a:rPr>
              <a:t>nly for AC signal.</a:t>
            </a:r>
            <a:endParaRPr altLang="en-US" dirty="0" sz="2800" lang="zh-CN">
              <a:latin typeface="Arial" panose="020B0604020202020204" pitchFamily="34" charset="0"/>
              <a:cs typeface="Arial" panose="020B0604020202020204" pitchFamily="34" charset="0"/>
            </a:endParaRPr>
          </a:p>
        </p:txBody>
      </p:sp>
      <p:graphicFrame>
        <p:nvGraphicFramePr>
          <p:cNvPr id="4194308" name="对象 28">
            <a:hlinkClick r:id="" action="ppaction://ole?verb=0"/>
          </p:cNvPr>
          <p:cNvGraphicFramePr>
            <a:graphicFrameLocks noChangeAspect="1"/>
          </p:cNvGraphicFramePr>
          <p:nvPr/>
        </p:nvGraphicFramePr>
        <p:xfrm>
          <a:off x="5277044" y="2206603"/>
          <a:ext cx="1728192" cy="839913"/>
        </p:xfrm>
        <a:graphic>
          <a:graphicData uri="http://schemas.openxmlformats.org/presentationml/2006/ole">
            <mc:AlternateContent xmlns:mc="http://schemas.openxmlformats.org/markup-compatibility/2006">
              <mc:Choice xmlns:v="urn:schemas-microsoft-com:vml" Requires="v">
                <p:oleObj r:id="rId3" spid="_x0000_s5203" imgH="431800" imgW="889000" progId="Equation.KSEE3">
                  <p:embed/>
                </p:oleObj>
              </mc:Choice>
              <mc:Fallback>
                <p:oleObj r:id="rId3" spid="" imgH="431800" imgW="889000" progId="Equation.KSEE3">
                  <p:embed/>
                  <p:pic>
                    <p:nvPicPr>
                      <p:cNvPr id="2097159" name=""/>
                      <p:cNvPicPr>
                        <a:picLocks/>
                      </p:cNvPicPr>
                      <p:nvPr/>
                    </p:nvPicPr>
                    <p:blipFill>
                      <a:blip xmlns:r="http://schemas.openxmlformats.org/officeDocument/2006/relationships" r:embed="rId4"/>
                      <a:stretch>
                        <a:fillRect/>
                      </a:stretch>
                    </p:blipFill>
                    <p:spPr>
                      <a:xfrm>
                        <a:off x="5277044" y="2206603"/>
                        <a:ext cx="1728192" cy="839913"/>
                      </a:xfrm>
                      <a:prstGeom prst="rect"/>
                    </p:spPr>
                  </p:pic>
                </p:oleObj>
              </mc:Fallback>
            </mc:AlternateContent>
          </a:graphicData>
        </a:graphic>
      </p:graphicFrame>
      <p:graphicFrame>
        <p:nvGraphicFramePr>
          <p:cNvPr id="4194309" name="对象 29">
            <a:hlinkClick r:id="" action="ppaction://ole?verb=0"/>
          </p:cNvPr>
          <p:cNvGraphicFramePr>
            <a:graphicFrameLocks noChangeAspect="1"/>
          </p:cNvGraphicFramePr>
          <p:nvPr/>
        </p:nvGraphicFramePr>
        <p:xfrm>
          <a:off x="4293915" y="3053709"/>
          <a:ext cx="3694449" cy="1051429"/>
        </p:xfrm>
        <a:graphic>
          <a:graphicData uri="http://schemas.openxmlformats.org/presentationml/2006/ole">
            <mc:AlternateContent xmlns:mc="http://schemas.openxmlformats.org/markup-compatibility/2006">
              <mc:Choice xmlns:v="urn:schemas-microsoft-com:vml" Requires="v">
                <p:oleObj r:id="rId5" spid="_x0000_s5204" imgH="545465" imgW="1917065" progId="Equation.KSEE3">
                  <p:embed/>
                </p:oleObj>
              </mc:Choice>
              <mc:Fallback>
                <p:oleObj r:id="rId5" spid="" imgH="545465" imgW="1917065" progId="Equation.KSEE3">
                  <p:embed/>
                  <p:pic>
                    <p:nvPicPr>
                      <p:cNvPr id="2097160" name=""/>
                      <p:cNvPicPr>
                        <a:picLocks/>
                      </p:cNvPicPr>
                      <p:nvPr/>
                    </p:nvPicPr>
                    <p:blipFill>
                      <a:blip xmlns:r="http://schemas.openxmlformats.org/officeDocument/2006/relationships" r:embed="rId6"/>
                      <a:stretch>
                        <a:fillRect/>
                      </a:stretch>
                    </p:blipFill>
                    <p:spPr>
                      <a:xfrm>
                        <a:off x="4293915" y="3053709"/>
                        <a:ext cx="3694449" cy="1051429"/>
                      </a:xfrm>
                      <a:prstGeom prst="rect"/>
                    </p:spPr>
                  </p:pic>
                </p:oleObj>
              </mc:Fallback>
            </mc:AlternateContent>
          </a:graphicData>
        </a:graphic>
      </p:graphicFrame>
      <p:graphicFrame>
        <p:nvGraphicFramePr>
          <p:cNvPr id="4194310" name="对象 30">
            <a:hlinkClick r:id="" action="ppaction://ole?verb=0"/>
          </p:cNvPr>
          <p:cNvGraphicFramePr>
            <a:graphicFrameLocks noChangeAspect="1"/>
          </p:cNvGraphicFramePr>
          <p:nvPr/>
        </p:nvGraphicFramePr>
        <p:xfrm>
          <a:off x="5141913" y="4192588"/>
          <a:ext cx="2094383" cy="907515"/>
        </p:xfrm>
        <a:graphic>
          <a:graphicData uri="http://schemas.openxmlformats.org/presentationml/2006/ole">
            <mc:AlternateContent xmlns:mc="http://schemas.openxmlformats.org/markup-compatibility/2006">
              <mc:Choice xmlns:v="urn:schemas-microsoft-com:vml" Requires="v">
                <p:oleObj name="公式" r:id="rId7" spid="_x0000_s5205" imgH="495000" imgW="1143000" progId="Equation.3">
                  <p:embed/>
                </p:oleObj>
              </mc:Choice>
              <mc:Fallback>
                <p:oleObj name="公式" r:id="rId7" spid="" imgH="495000" imgW="1143000" progId="Equation.3">
                  <p:embed/>
                  <p:pic>
                    <p:nvPicPr>
                      <p:cNvPr id="2097161" name=""/>
                      <p:cNvPicPr>
                        <a:picLocks/>
                      </p:cNvPicPr>
                      <p:nvPr/>
                    </p:nvPicPr>
                    <p:blipFill>
                      <a:blip xmlns:r="http://schemas.openxmlformats.org/officeDocument/2006/relationships" r:embed="rId8"/>
                      <a:stretch>
                        <a:fillRect/>
                      </a:stretch>
                    </p:blipFill>
                    <p:spPr>
                      <a:xfrm>
                        <a:off x="5141913" y="4192588"/>
                        <a:ext cx="2094383" cy="907515"/>
                      </a:xfrm>
                      <a:prstGeom prst="rect"/>
                    </p:spPr>
                  </p:pic>
                </p:oleObj>
              </mc:Fallback>
            </mc:AlternateContent>
          </a:graphicData>
        </a:graphic>
      </p:graphicFrame>
      <p:graphicFrame>
        <p:nvGraphicFramePr>
          <p:cNvPr id="4194311" name="对象 31">
            <a:hlinkClick r:id="" action="ppaction://ole?verb=0"/>
          </p:cNvPr>
          <p:cNvGraphicFramePr>
            <a:graphicFrameLocks noChangeAspect="1"/>
          </p:cNvGraphicFramePr>
          <p:nvPr/>
        </p:nvGraphicFramePr>
        <p:xfrm>
          <a:off x="5736528" y="5893800"/>
          <a:ext cx="1027841" cy="692893"/>
        </p:xfrm>
        <a:graphic>
          <a:graphicData uri="http://schemas.openxmlformats.org/presentationml/2006/ole">
            <mc:AlternateContent xmlns:mc="http://schemas.openxmlformats.org/markup-compatibility/2006">
              <mc:Choice xmlns:v="urn:schemas-microsoft-com:vml" Requires="v">
                <p:oleObj r:id="rId9" spid="_x0000_s5206" imgH="419100" imgW="622300" progId="Equation.KSEE3">
                  <p:embed/>
                </p:oleObj>
              </mc:Choice>
              <mc:Fallback>
                <p:oleObj r:id="rId9" spid="" imgH="419100" imgW="622300" progId="Equation.KSEE3">
                  <p:embed/>
                  <p:pic>
                    <p:nvPicPr>
                      <p:cNvPr id="2097162" name=""/>
                      <p:cNvPicPr>
                        <a:picLocks/>
                      </p:cNvPicPr>
                      <p:nvPr/>
                    </p:nvPicPr>
                    <p:blipFill>
                      <a:blip xmlns:r="http://schemas.openxmlformats.org/officeDocument/2006/relationships" r:embed="rId10"/>
                      <a:stretch>
                        <a:fillRect/>
                      </a:stretch>
                    </p:blipFill>
                    <p:spPr>
                      <a:xfrm>
                        <a:off x="5736528" y="5893800"/>
                        <a:ext cx="1027841" cy="692893"/>
                      </a:xfrm>
                      <a:prstGeom prst="rect"/>
                    </p:spPr>
                  </p:pic>
                </p:oleObj>
              </mc:Fallback>
            </mc:AlternateContent>
          </a:graphicData>
        </a:graphic>
      </p:graphicFrame>
      <p:sp>
        <p:nvSpPr>
          <p:cNvPr id="1049220" name="文本框 32"/>
          <p:cNvSpPr txBox="1"/>
          <p:nvPr/>
        </p:nvSpPr>
        <p:spPr>
          <a:xfrm>
            <a:off x="3607654" y="1502295"/>
            <a:ext cx="5162900"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AC/dynamic resistance </a:t>
            </a:r>
            <a:r>
              <a:rPr altLang="zh-CN" b="1" dirty="0" sz="2400" lang="en-US">
                <a:latin typeface="Arial" panose="020B0604020202020204" pitchFamily="34" charset="0"/>
                <a:cs typeface="Arial" panose="020B0604020202020204" pitchFamily="34" charset="0"/>
              </a:rPr>
              <a:t>at Q point:</a:t>
            </a:r>
          </a:p>
        </p:txBody>
      </p:sp>
      <p:sp>
        <p:nvSpPr>
          <p:cNvPr id="1049221" name="文本框 33"/>
          <p:cNvSpPr txBox="1"/>
          <p:nvPr/>
        </p:nvSpPr>
        <p:spPr>
          <a:xfrm>
            <a:off x="4416186" y="5233229"/>
            <a:ext cx="3654250" cy="461665"/>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Thermal voltage </a:t>
            </a:r>
            <a:r>
              <a:rPr altLang="en-US" b="1" dirty="0" sz="2400" lang="zh-CN">
                <a:latin typeface="Arial" panose="020B0604020202020204" pitchFamily="34" charset="0"/>
                <a:cs typeface="Arial" panose="020B0604020202020204" pitchFamily="34" charset="0"/>
              </a:rPr>
              <a:t>热电压</a:t>
            </a:r>
          </a:p>
        </p:txBody>
      </p:sp>
      <p:cxnSp>
        <p:nvCxnSpPr>
          <p:cNvPr id="3145864" name="直接连接符 34"/>
          <p:cNvCxnSpPr>
            <a:cxnSpLocks/>
          </p:cNvCxnSpPr>
          <p:nvPr/>
        </p:nvCxnSpPr>
        <p:spPr>
          <a:xfrm>
            <a:off x="1489765" y="2788498"/>
            <a:ext cx="1468755" cy="0"/>
          </a:xfrm>
          <a:prstGeom prst="line"/>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049222" name="文本框 1"/>
          <p:cNvSpPr txBox="1">
            <a:spLocks noChangeAspect="1" noMove="1" noResize="1" noRot="1" noAdjustHandles="1" noEditPoints="1" noChangeArrowheads="1" noChangeShapeType="1" noTextEdit="1"/>
          </p:cNvSpPr>
          <p:nvPr/>
        </p:nvSpPr>
        <p:spPr>
          <a:xfrm>
            <a:off x="1236481" y="2585495"/>
            <a:ext cx="271741" cy="297710"/>
          </a:xfrm>
          <a:prstGeom prst="rect"/>
          <a:blipFill>
            <a:blip xmlns:r="http://schemas.openxmlformats.org/officeDocument/2006/relationships" r:embed="rId11"/>
            <a:stretch>
              <a:fillRect l="-31818" b="-26531"/>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4194308"/>
                                        </p:tgtEl>
                                        <p:attrNameLst>
                                          <p:attrName>style.visibility</p:attrName>
                                        </p:attrNameLst>
                                      </p:cBhvr>
                                      <p:to>
                                        <p:strVal val="visible"/>
                                      </p:to>
                                    </p:set>
                                    <p:animEffect transition="in" filter="wipe(down)">
                                      <p:cBhvr>
                                        <p:cTn dur="500" id="7"/>
                                        <p:tgtEl>
                                          <p:spTgt spid="419430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4194309"/>
                                        </p:tgtEl>
                                        <p:attrNameLst>
                                          <p:attrName>style.visibility</p:attrName>
                                        </p:attrNameLst>
                                      </p:cBhvr>
                                      <p:to>
                                        <p:strVal val="visible"/>
                                      </p:to>
                                    </p:set>
                                    <p:animEffect transition="in" filter="wipe(down)">
                                      <p:cBhvr>
                                        <p:cTn dur="500" id="12"/>
                                        <p:tgtEl>
                                          <p:spTgt spid="419430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4194310"/>
                                        </p:tgtEl>
                                        <p:attrNameLst>
                                          <p:attrName>style.visibility</p:attrName>
                                        </p:attrNameLst>
                                      </p:cBhvr>
                                      <p:to>
                                        <p:strVal val="visible"/>
                                      </p:to>
                                    </p:set>
                                    <p:animEffect transition="in" filter="wipe(down)">
                                      <p:cBhvr>
                                        <p:cTn dur="500" id="17"/>
                                        <p:tgtEl>
                                          <p:spTgt spid="419431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221"/>
                                        </p:tgtEl>
                                        <p:attrNameLst>
                                          <p:attrName>style.visibility</p:attrName>
                                        </p:attrNameLst>
                                      </p:cBhvr>
                                      <p:to>
                                        <p:strVal val="visible"/>
                                      </p:to>
                                    </p:set>
                                    <p:animEffect transition="in" filter="wipe(down)">
                                      <p:cBhvr>
                                        <p:cTn dur="500" id="22"/>
                                        <p:tgtEl>
                                          <p:spTgt spid="1049221"/>
                                        </p:tgtEl>
                                      </p:cBhvr>
                                    </p:animEffect>
                                  </p:childTnLst>
                                </p:cTn>
                              </p:par>
                              <p:par>
                                <p:cTn fill="hold" id="23" nodeType="withEffect" presetClass="entr" presetID="22" presetSubtype="4">
                                  <p:stCondLst>
                                    <p:cond delay="0"/>
                                  </p:stCondLst>
                                  <p:childTnLst>
                                    <p:set>
                                      <p:cBhvr>
                                        <p:cTn dur="1" fill="hold" id="24">
                                          <p:stCondLst>
                                            <p:cond delay="0"/>
                                          </p:stCondLst>
                                        </p:cTn>
                                        <p:tgtEl>
                                          <p:spTgt spid="4194311"/>
                                        </p:tgtEl>
                                        <p:attrNameLst>
                                          <p:attrName>style.visibility</p:attrName>
                                        </p:attrNameLst>
                                      </p:cBhvr>
                                      <p:to>
                                        <p:strVal val="visible"/>
                                      </p:to>
                                    </p:set>
                                    <p:animEffect transition="in" filter="wipe(down)">
                                      <p:cBhvr>
                                        <p:cTn dur="500" id="25"/>
                                        <p:tgtEl>
                                          <p:spTgt spid="4194311"/>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4">
                                  <p:stCondLst>
                                    <p:cond delay="0"/>
                                  </p:stCondLst>
                                  <p:childTnLst>
                                    <p:set>
                                      <p:cBhvr>
                                        <p:cTn dur="1" fill="hold" id="29">
                                          <p:stCondLst>
                                            <p:cond delay="0"/>
                                          </p:stCondLst>
                                        </p:cTn>
                                        <p:tgtEl>
                                          <p:spTgt spid="4194307"/>
                                        </p:tgtEl>
                                        <p:attrNameLst>
                                          <p:attrName>style.visibility</p:attrName>
                                        </p:attrNameLst>
                                      </p:cBhvr>
                                      <p:to>
                                        <p:strVal val="visible"/>
                                      </p:to>
                                    </p:set>
                                    <p:animEffect transition="in" filter="wipe(down)">
                                      <p:cBhvr>
                                        <p:cTn dur="500" id="30"/>
                                        <p:tgtEl>
                                          <p:spTgt spid="419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922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19" name="组合 12"/>
          <p:cNvGrpSpPr/>
          <p:nvPr/>
        </p:nvGrpSpPr>
        <p:grpSpPr>
          <a:xfrm>
            <a:off x="100580" y="476672"/>
            <a:ext cx="3574140" cy="2376264"/>
            <a:chOff x="100580" y="476672"/>
            <a:chExt cx="3574140" cy="2376264"/>
          </a:xfrm>
        </p:grpSpPr>
        <p:pic>
          <p:nvPicPr>
            <p:cNvPr id="2097168" name="图片 10"/>
            <p:cNvPicPr>
              <a:picLocks noChangeAspect="1"/>
            </p:cNvPicPr>
            <p:nvPr/>
          </p:nvPicPr>
          <p:blipFill>
            <a:blip xmlns:r="http://schemas.openxmlformats.org/officeDocument/2006/relationships" r:embed="rId1"/>
            <a:stretch>
              <a:fillRect/>
            </a:stretch>
          </p:blipFill>
          <p:spPr>
            <a:xfrm>
              <a:off x="251520" y="476672"/>
              <a:ext cx="2890200" cy="2376264"/>
            </a:xfrm>
            <a:prstGeom prst="rect"/>
          </p:spPr>
        </p:pic>
        <p:sp>
          <p:nvSpPr>
            <p:cNvPr id="1049226" name="文本框 81"/>
            <p:cNvSpPr txBox="1"/>
            <p:nvPr/>
          </p:nvSpPr>
          <p:spPr>
            <a:xfrm>
              <a:off x="100580" y="480978"/>
              <a:ext cx="3574140" cy="523220"/>
            </a:xfrm>
            <a:prstGeom prst="rect"/>
            <a:noFill/>
          </p:spPr>
          <p:txBody>
            <a:bodyPr rtlCol="0" wrap="square">
              <a:spAutoFit/>
            </a:bodyPr>
            <a:p>
              <a:pPr algn="ctr"/>
              <a:r>
                <a:rPr altLang="zh-CN" b="1" dirty="0" sz="2800" lang="en-US" smtClean="0">
                  <a:latin typeface="Arial" panose="020B0604020202020204" pitchFamily="34" charset="0"/>
                  <a:ea typeface="楷体_GB2312"/>
                  <a:cs typeface="Arial" panose="020B0604020202020204" pitchFamily="34" charset="0"/>
                </a:rPr>
                <a:t>Example:</a:t>
              </a:r>
              <a:endParaRPr altLang="en-US" b="1" dirty="0" sz="2800" lang="zh-CN">
                <a:latin typeface="Arial" panose="020B0604020202020204" pitchFamily="34" charset="0"/>
                <a:ea typeface="楷体_GB2312"/>
                <a:cs typeface="Arial" panose="020B0604020202020204" pitchFamily="34" charset="0"/>
              </a:endParaRPr>
            </a:p>
          </p:txBody>
        </p:sp>
      </p:grpSp>
      <p:grpSp>
        <p:nvGrpSpPr>
          <p:cNvPr id="220" name="组合 29"/>
          <p:cNvGrpSpPr/>
          <p:nvPr/>
        </p:nvGrpSpPr>
        <p:grpSpPr>
          <a:xfrm>
            <a:off x="4572000" y="332656"/>
            <a:ext cx="3491809" cy="2179397"/>
            <a:chOff x="3878156" y="620688"/>
            <a:chExt cx="3491809" cy="2179397"/>
          </a:xfrm>
        </p:grpSpPr>
        <p:sp>
          <p:nvSpPr>
            <p:cNvPr id="1049227" name="等腰三角形 56"/>
            <p:cNvSpPr/>
            <p:nvPr/>
          </p:nvSpPr>
          <p:spPr>
            <a:xfrm rot="5400000">
              <a:off x="5247390" y="666092"/>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5" name="直接连接符 49"/>
            <p:cNvCxnSpPr>
              <a:cxnSpLocks/>
            </p:cNvCxnSpPr>
            <p:nvPr/>
          </p:nvCxnSpPr>
          <p:spPr>
            <a:xfrm>
              <a:off x="5750364" y="620688"/>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6" name="直接连接符 50"/>
            <p:cNvCxnSpPr>
              <a:cxnSpLocks/>
            </p:cNvCxnSpPr>
            <p:nvPr/>
          </p:nvCxnSpPr>
          <p:spPr>
            <a:xfrm>
              <a:off x="3878156" y="882295"/>
              <a:ext cx="3384019"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67" name="直接连接符 57"/>
            <p:cNvCxnSpPr>
              <a:cxnSpLocks/>
            </p:cNvCxnSpPr>
            <p:nvPr/>
          </p:nvCxnSpPr>
          <p:spPr>
            <a:xfrm>
              <a:off x="5508104" y="227687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8" name="直接连接符 58"/>
            <p:cNvCxnSpPr>
              <a:cxnSpLocks/>
            </p:cNvCxnSpPr>
            <p:nvPr/>
          </p:nvCxnSpPr>
          <p:spPr>
            <a:xfrm>
              <a:off x="5652120" y="2368338"/>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69" name="直接连接符 59"/>
            <p:cNvCxnSpPr>
              <a:cxnSpLocks/>
            </p:cNvCxnSpPr>
            <p:nvPr/>
          </p:nvCxnSpPr>
          <p:spPr>
            <a:xfrm>
              <a:off x="5652120" y="2564904"/>
              <a:ext cx="161005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0" name="直接连接符 61"/>
            <p:cNvCxnSpPr>
              <a:cxnSpLocks/>
            </p:cNvCxnSpPr>
            <p:nvPr/>
          </p:nvCxnSpPr>
          <p:spPr>
            <a:xfrm>
              <a:off x="3878156" y="2564904"/>
              <a:ext cx="162994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1" name="直接连接符 63"/>
            <p:cNvCxnSpPr>
              <a:cxnSpLocks/>
            </p:cNvCxnSpPr>
            <p:nvPr/>
          </p:nvCxnSpPr>
          <p:spPr>
            <a:xfrm flipV="1">
              <a:off x="3903668"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2" name="直接连接符 75"/>
            <p:cNvCxnSpPr>
              <a:cxnSpLocks/>
            </p:cNvCxnSpPr>
            <p:nvPr/>
          </p:nvCxnSpPr>
          <p:spPr>
            <a:xfrm flipV="1">
              <a:off x="7262175"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28" name="矩形 28"/>
            <p:cNvSpPr/>
            <p:nvPr/>
          </p:nvSpPr>
          <p:spPr>
            <a:xfrm>
              <a:off x="7154327" y="1441058"/>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9" name="文本框 82"/>
            <p:cNvSpPr txBox="1"/>
            <p:nvPr/>
          </p:nvSpPr>
          <p:spPr>
            <a:xfrm>
              <a:off x="5821567" y="1697921"/>
              <a:ext cx="1353052" cy="46166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R=800</a:t>
              </a:r>
              <a:r>
                <a:rPr altLang="zh-CN" b="1" dirty="0" sz="2400" i="1" lang="en-US">
                  <a:latin typeface="Symbol" panose="05050102010706020507" pitchFamily="18" charset="2"/>
                  <a:cs typeface="Arial" panose="020B0604020202020204" pitchFamily="34" charset="0"/>
                </a:rPr>
                <a:t>W</a:t>
              </a:r>
              <a:endParaRPr altLang="en-US" b="1" dirty="0" sz="2400" lang="zh-CN">
                <a:latin typeface="Symbol" panose="05050102010706020507" pitchFamily="18" charset="2"/>
                <a:cs typeface="Arial" panose="020B0604020202020204" pitchFamily="34" charset="0"/>
              </a:endParaRPr>
            </a:p>
          </p:txBody>
        </p:sp>
      </p:grpSp>
      <p:sp>
        <p:nvSpPr>
          <p:cNvPr id="1049230" name="文本框 83"/>
          <p:cNvSpPr txBox="1"/>
          <p:nvPr/>
        </p:nvSpPr>
        <p:spPr>
          <a:xfrm>
            <a:off x="4775472" y="847047"/>
            <a:ext cx="3072699" cy="561340"/>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r>
              <a:rPr altLang="zh-CN" b="1" dirty="0" sz="2400" i="1" lang="en-US" smtClean="0">
                <a:latin typeface="Arial" panose="020B0604020202020204" pitchFamily="34" charset="0"/>
                <a:cs typeface="Arial" panose="020B0604020202020204" pitchFamily="34" charset="0"/>
              </a:rPr>
              <a:t>=0.7V</a:t>
            </a:r>
            <a:r>
              <a:rPr altLang="zh-CN" b="1" dirty="0" sz="2400" i="1" lang="en-US">
                <a:latin typeface="Arial" panose="020B0604020202020204" pitchFamily="34" charset="0"/>
                <a:cs typeface="Arial" panose="020B0604020202020204" pitchFamily="34" charset="0"/>
              </a:rPr>
              <a:t>, </a:t>
            </a:r>
            <a:r>
              <a:rPr altLang="zh-CN" b="1" dirty="0" sz="2400" i="1" lang="en-US" err="1">
                <a:latin typeface="Arial" panose="020B0604020202020204" pitchFamily="34" charset="0"/>
                <a:cs typeface="Arial" panose="020B0604020202020204" pitchFamily="34" charset="0"/>
              </a:rPr>
              <a:t>r</a:t>
            </a:r>
            <a:r>
              <a:rPr altLang="zh-CN" baseline="-25000" b="1" dirty="0" sz="2400" i="1" lang="en-US" err="1">
                <a:latin typeface="Arial" panose="020B0604020202020204" pitchFamily="34" charset="0"/>
                <a:cs typeface="Arial" panose="020B0604020202020204" pitchFamily="34" charset="0"/>
              </a:rPr>
              <a:t>D</a:t>
            </a:r>
            <a:r>
              <a:rPr altLang="zh-CN" b="1" dirty="0" sz="2400" i="1" lang="en-US">
                <a:latin typeface="Arial" panose="020B0604020202020204" pitchFamily="34" charset="0"/>
                <a:cs typeface="Arial" panose="020B0604020202020204" pitchFamily="34" charset="0"/>
              </a:rPr>
              <a:t>=200</a:t>
            </a:r>
            <a:r>
              <a:rPr altLang="zh-CN" b="1" dirty="0" sz="2400" i="1" lang="en-US">
                <a:latin typeface="Symbol" panose="05050102010706020507" pitchFamily="18" charset="2"/>
                <a:cs typeface="Arial" panose="020B0604020202020204" pitchFamily="34" charset="0"/>
              </a:rPr>
              <a:t>W</a:t>
            </a:r>
            <a:endParaRPr altLang="en-US" b="1" dirty="0" sz="2400" lang="zh-CN">
              <a:latin typeface="Symbol" panose="05050102010706020507" pitchFamily="18" charset="2"/>
              <a:cs typeface="Arial" panose="020B0604020202020204" pitchFamily="34" charset="0"/>
            </a:endParaRPr>
          </a:p>
        </p:txBody>
      </p:sp>
      <p:sp>
        <p:nvSpPr>
          <p:cNvPr id="1049231" name="文本框 84"/>
          <p:cNvSpPr txBox="1"/>
          <p:nvPr/>
        </p:nvSpPr>
        <p:spPr>
          <a:xfrm>
            <a:off x="5438090" y="1815207"/>
            <a:ext cx="864096" cy="46166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U</a:t>
            </a:r>
            <a:endParaRPr altLang="en-US" b="1" dirty="0" sz="2400" lang="zh-CN">
              <a:latin typeface="Symbol" panose="05050102010706020507" pitchFamily="18" charset="2"/>
              <a:cs typeface="Arial" panose="020B0604020202020204" pitchFamily="34" charset="0"/>
            </a:endParaRPr>
          </a:p>
        </p:txBody>
      </p:sp>
      <p:sp>
        <p:nvSpPr>
          <p:cNvPr id="1049232" name="文本框 85"/>
          <p:cNvSpPr txBox="1"/>
          <p:nvPr/>
        </p:nvSpPr>
        <p:spPr>
          <a:xfrm>
            <a:off x="1956449" y="2650510"/>
            <a:ext cx="7092280"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[Q1] Using the broken-line mode, ask: when U</a:t>
            </a:r>
            <a:r>
              <a:rPr altLang="zh-CN" b="1" dirty="0" sz="2400" lang="en-US">
                <a:latin typeface="Arial" panose="020B0604020202020204" pitchFamily="34" charset="0"/>
                <a:cs typeface="Arial" panose="020B0604020202020204" pitchFamily="34" charset="0"/>
              </a:rPr>
              <a:t>=</a:t>
            </a:r>
            <a:r>
              <a:rPr altLang="en-US" b="1" dirty="0" sz="2400" lang="zh-CN" smtClean="0">
                <a:latin typeface="Arial" panose="020B0604020202020204" pitchFamily="34" charset="0"/>
                <a:cs typeface="Arial" panose="020B0604020202020204" pitchFamily="34" charset="0"/>
              </a:rPr>
              <a:t> </a:t>
            </a:r>
            <a:r>
              <a:rPr altLang="zh-CN" b="1" dirty="0" sz="2400" lang="en-US" smtClean="0">
                <a:latin typeface="Arial" panose="020B0604020202020204" pitchFamily="34" charset="0"/>
                <a:cs typeface="Arial" panose="020B0604020202020204" pitchFamily="34" charset="0"/>
              </a:rPr>
              <a:t>0.5V, 1.7V, and -1.3V</a:t>
            </a:r>
            <a:r>
              <a:rPr altLang="en-US" b="1" dirty="0" sz="2400" lang="zh-CN" smtClean="0">
                <a:latin typeface="Arial" panose="020B0604020202020204" pitchFamily="34" charset="0"/>
                <a:cs typeface="Arial" panose="020B0604020202020204" pitchFamily="34" charset="0"/>
              </a:rPr>
              <a:t>，</a:t>
            </a:r>
            <a:r>
              <a:rPr altLang="zh-CN" b="1" dirty="0" sz="2400" lang="en-US" smtClean="0">
                <a:latin typeface="Arial" panose="020B0604020202020204" pitchFamily="34" charset="0"/>
                <a:cs typeface="Arial" panose="020B0604020202020204" pitchFamily="34" charset="0"/>
              </a:rPr>
              <a:t>the current in the circuit</a:t>
            </a:r>
            <a:r>
              <a:rPr altLang="en-US" b="1" dirty="0" sz="2400" lang="zh-CN" smtClean="0">
                <a:latin typeface="Arial" panose="020B0604020202020204" pitchFamily="34" charset="0"/>
                <a:cs typeface="Arial" panose="020B0604020202020204" pitchFamily="34" charset="0"/>
              </a:rPr>
              <a:t>？</a:t>
            </a:r>
            <a:endParaRPr altLang="en-US" b="1" dirty="0" sz="2400" lang="zh-CN">
              <a:latin typeface="Symbol" panose="05050102010706020507" pitchFamily="18" charset="2"/>
              <a:cs typeface="Arial" panose="020B0604020202020204" pitchFamily="34" charset="0"/>
            </a:endParaRPr>
          </a:p>
        </p:txBody>
      </p:sp>
      <p:grpSp>
        <p:nvGrpSpPr>
          <p:cNvPr id="221" name="组合 34"/>
          <p:cNvGrpSpPr/>
          <p:nvPr/>
        </p:nvGrpSpPr>
        <p:grpSpPr>
          <a:xfrm>
            <a:off x="467544" y="4005065"/>
            <a:ext cx="3491809" cy="2176541"/>
            <a:chOff x="1078623" y="3962337"/>
            <a:chExt cx="3491809" cy="2176541"/>
          </a:xfrm>
        </p:grpSpPr>
        <p:grpSp>
          <p:nvGrpSpPr>
            <p:cNvPr id="222" name="组合 86"/>
            <p:cNvGrpSpPr/>
            <p:nvPr/>
          </p:nvGrpSpPr>
          <p:grpSpPr>
            <a:xfrm>
              <a:off x="1078623" y="4221088"/>
              <a:ext cx="3491809" cy="1917790"/>
              <a:chOff x="3878156" y="882295"/>
              <a:chExt cx="3491809" cy="1917790"/>
            </a:xfrm>
          </p:grpSpPr>
          <p:cxnSp>
            <p:nvCxnSpPr>
              <p:cNvPr id="3145873" name="直接连接符 89"/>
              <p:cNvCxnSpPr>
                <a:cxnSpLocks/>
              </p:cNvCxnSpPr>
              <p:nvPr/>
            </p:nvCxnSpPr>
            <p:spPr>
              <a:xfrm>
                <a:off x="6366694" y="882295"/>
                <a:ext cx="895481"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4" name="直接连接符 90"/>
              <p:cNvCxnSpPr>
                <a:cxnSpLocks/>
              </p:cNvCxnSpPr>
              <p:nvPr/>
            </p:nvCxnSpPr>
            <p:spPr>
              <a:xfrm>
                <a:off x="5508104" y="227687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5" name="直接连接符 91"/>
              <p:cNvCxnSpPr>
                <a:cxnSpLocks/>
              </p:cNvCxnSpPr>
              <p:nvPr/>
            </p:nvCxnSpPr>
            <p:spPr>
              <a:xfrm>
                <a:off x="5652120" y="2368338"/>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76" name="直接连接符 92"/>
              <p:cNvCxnSpPr>
                <a:cxnSpLocks/>
              </p:cNvCxnSpPr>
              <p:nvPr/>
            </p:nvCxnSpPr>
            <p:spPr>
              <a:xfrm>
                <a:off x="5652120" y="2564904"/>
                <a:ext cx="161005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7" name="直接连接符 93"/>
              <p:cNvCxnSpPr>
                <a:cxnSpLocks/>
              </p:cNvCxnSpPr>
              <p:nvPr/>
            </p:nvCxnSpPr>
            <p:spPr>
              <a:xfrm>
                <a:off x="3878156" y="2564904"/>
                <a:ext cx="162994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8" name="直接连接符 94"/>
              <p:cNvCxnSpPr>
                <a:cxnSpLocks/>
              </p:cNvCxnSpPr>
              <p:nvPr/>
            </p:nvCxnSpPr>
            <p:spPr>
              <a:xfrm flipV="1">
                <a:off x="3903668"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79" name="直接连接符 95"/>
              <p:cNvCxnSpPr>
                <a:cxnSpLocks/>
              </p:cNvCxnSpPr>
              <p:nvPr/>
            </p:nvCxnSpPr>
            <p:spPr>
              <a:xfrm flipV="1">
                <a:off x="7262175"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33" name="矩形 96"/>
              <p:cNvSpPr/>
              <p:nvPr/>
            </p:nvSpPr>
            <p:spPr>
              <a:xfrm>
                <a:off x="7154327" y="1441058"/>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4" name="文本框 97"/>
              <p:cNvSpPr txBox="1"/>
              <p:nvPr/>
            </p:nvSpPr>
            <p:spPr>
              <a:xfrm>
                <a:off x="5821567" y="1697921"/>
                <a:ext cx="1353052" cy="46166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R=800</a:t>
                </a:r>
                <a:r>
                  <a:rPr altLang="zh-CN" b="1" dirty="0" sz="2400" i="1" lang="en-US">
                    <a:latin typeface="Symbol" panose="05050102010706020507" pitchFamily="18" charset="2"/>
                    <a:cs typeface="Arial" panose="020B0604020202020204" pitchFamily="34" charset="0"/>
                  </a:rPr>
                  <a:t>W</a:t>
                </a:r>
                <a:endParaRPr altLang="en-US" b="1" dirty="0" sz="2400" lang="zh-CN">
                  <a:latin typeface="Symbol" panose="05050102010706020507" pitchFamily="18" charset="2"/>
                  <a:cs typeface="Arial" panose="020B0604020202020204" pitchFamily="34" charset="0"/>
                </a:endParaRPr>
              </a:p>
            </p:txBody>
          </p:sp>
        </p:grpSp>
        <p:sp>
          <p:nvSpPr>
            <p:cNvPr id="1049235" name="文本框 99"/>
            <p:cNvSpPr txBox="1"/>
            <p:nvPr/>
          </p:nvSpPr>
          <p:spPr>
            <a:xfrm>
              <a:off x="1944713" y="5442032"/>
              <a:ext cx="864096" cy="46166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U</a:t>
              </a:r>
              <a:endParaRPr altLang="en-US" b="1" dirty="0" sz="2400" lang="zh-CN">
                <a:latin typeface="Symbol" panose="05050102010706020507" pitchFamily="18" charset="2"/>
                <a:cs typeface="Arial" panose="020B0604020202020204" pitchFamily="34" charset="0"/>
              </a:endParaRPr>
            </a:p>
          </p:txBody>
        </p:sp>
        <p:grpSp>
          <p:nvGrpSpPr>
            <p:cNvPr id="223" name="组合 100"/>
            <p:cNvGrpSpPr/>
            <p:nvPr/>
          </p:nvGrpSpPr>
          <p:grpSpPr>
            <a:xfrm>
              <a:off x="1097812" y="3962337"/>
              <a:ext cx="2521352" cy="1031947"/>
              <a:chOff x="559445" y="4608211"/>
              <a:chExt cx="2521352" cy="1031947"/>
            </a:xfrm>
          </p:grpSpPr>
          <p:cxnSp>
            <p:nvCxnSpPr>
              <p:cNvPr id="3145880" name="直接连接符 101"/>
              <p:cNvCxnSpPr>
                <a:cxnSpLocks/>
              </p:cNvCxnSpPr>
              <p:nvPr/>
            </p:nvCxnSpPr>
            <p:spPr>
              <a:xfrm>
                <a:off x="140364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1" name="直接连接符 102"/>
              <p:cNvCxnSpPr>
                <a:cxnSpLocks/>
              </p:cNvCxnSpPr>
              <p:nvPr/>
            </p:nvCxnSpPr>
            <p:spPr>
              <a:xfrm>
                <a:off x="559445" y="4869818"/>
                <a:ext cx="1276251"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36" name="等腰三角形 103"/>
              <p:cNvSpPr/>
              <p:nvPr/>
            </p:nvSpPr>
            <p:spPr>
              <a:xfrm rot="5400000">
                <a:off x="90067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2" name="直接连接符 104"/>
              <p:cNvCxnSpPr>
                <a:cxnSpLocks/>
              </p:cNvCxnSpPr>
              <p:nvPr/>
            </p:nvCxnSpPr>
            <p:spPr>
              <a:xfrm>
                <a:off x="1835696"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3" name="直接连接符 105"/>
              <p:cNvCxnSpPr>
                <a:cxnSpLocks/>
              </p:cNvCxnSpPr>
              <p:nvPr/>
            </p:nvCxnSpPr>
            <p:spPr>
              <a:xfrm>
                <a:off x="1979712" y="4699677"/>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4" name="直接连接符 106"/>
              <p:cNvCxnSpPr>
                <a:cxnSpLocks/>
              </p:cNvCxnSpPr>
              <p:nvPr/>
            </p:nvCxnSpPr>
            <p:spPr>
              <a:xfrm>
                <a:off x="1996509" y="4869817"/>
                <a:ext cx="108428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37" name="文本框 107"/>
              <p:cNvSpPr txBox="1"/>
              <p:nvPr/>
            </p:nvSpPr>
            <p:spPr>
              <a:xfrm>
                <a:off x="1606769" y="5104218"/>
                <a:ext cx="779478" cy="535940"/>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Arial" panose="020B0604020202020204" pitchFamily="34" charset="0"/>
                  <a:cs typeface="Arial" panose="020B0604020202020204" pitchFamily="34" charset="0"/>
                </a:endParaRPr>
              </a:p>
            </p:txBody>
          </p:sp>
          <p:sp>
            <p:nvSpPr>
              <p:cNvPr id="1049238" name="矩形 108"/>
              <p:cNvSpPr/>
              <p:nvPr/>
            </p:nvSpPr>
            <p:spPr>
              <a:xfrm>
                <a:off x="2322956" y="4741868"/>
                <a:ext cx="504050" cy="241487"/>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9" name="文本框 109"/>
              <p:cNvSpPr txBox="1"/>
              <p:nvPr/>
            </p:nvSpPr>
            <p:spPr>
              <a:xfrm>
                <a:off x="2249316" y="4979754"/>
                <a:ext cx="779478" cy="535940"/>
              </a:xfrm>
              <a:prstGeom prst="rect"/>
              <a:noFill/>
            </p:spPr>
            <p:txBody>
              <a:bodyPr rtlCol="0" wrap="square">
                <a:spAutoFit/>
              </a:bodyPr>
              <a:p>
                <a:pPr algn="ctr"/>
                <a:r>
                  <a:rPr altLang="zh-CN" b="1" dirty="0" sz="2400" i="1" lang="en-US" err="1">
                    <a:latin typeface="Arial" panose="020B0604020202020204" pitchFamily="34" charset="0"/>
                    <a:cs typeface="Arial" panose="020B0604020202020204" pitchFamily="34" charset="0"/>
                  </a:rPr>
                  <a:t>r</a:t>
                </a:r>
                <a:r>
                  <a:rPr altLang="zh-CN" baseline="-25000" b="1" dirty="0" sz="2400" lang="en-US" err="1">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grpSp>
      </p:grpSp>
      <p:sp>
        <p:nvSpPr>
          <p:cNvPr id="1049240" name="矩形: 圆角 120"/>
          <p:cNvSpPr/>
          <p:nvPr/>
        </p:nvSpPr>
        <p:spPr>
          <a:xfrm>
            <a:off x="699769" y="3816817"/>
            <a:ext cx="2247915" cy="1195804"/>
          </a:xfrm>
          <a:prstGeom prst="roundRect">
            <a:avLst>
              <a:gd name="adj" fmla="val 4652"/>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4" name="组合 121"/>
          <p:cNvGrpSpPr/>
          <p:nvPr/>
        </p:nvGrpSpPr>
        <p:grpSpPr>
          <a:xfrm>
            <a:off x="5096767" y="4005065"/>
            <a:ext cx="3501597" cy="2176541"/>
            <a:chOff x="1078623" y="3962337"/>
            <a:chExt cx="3501597" cy="2176541"/>
          </a:xfrm>
        </p:grpSpPr>
        <p:grpSp>
          <p:nvGrpSpPr>
            <p:cNvPr id="225" name="组合 122"/>
            <p:cNvGrpSpPr/>
            <p:nvPr/>
          </p:nvGrpSpPr>
          <p:grpSpPr>
            <a:xfrm>
              <a:off x="1078623" y="4221088"/>
              <a:ext cx="3501597" cy="1917790"/>
              <a:chOff x="3878156" y="882295"/>
              <a:chExt cx="3501597" cy="1917790"/>
            </a:xfrm>
          </p:grpSpPr>
          <p:cxnSp>
            <p:nvCxnSpPr>
              <p:cNvPr id="3145885" name="直接连接符 134"/>
              <p:cNvCxnSpPr>
                <a:cxnSpLocks/>
              </p:cNvCxnSpPr>
              <p:nvPr/>
            </p:nvCxnSpPr>
            <p:spPr>
              <a:xfrm>
                <a:off x="6366694" y="882295"/>
                <a:ext cx="895481"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86" name="直接连接符 135"/>
              <p:cNvCxnSpPr>
                <a:cxnSpLocks/>
              </p:cNvCxnSpPr>
              <p:nvPr/>
            </p:nvCxnSpPr>
            <p:spPr>
              <a:xfrm>
                <a:off x="5508104" y="227687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7" name="直接连接符 136"/>
              <p:cNvCxnSpPr>
                <a:cxnSpLocks/>
              </p:cNvCxnSpPr>
              <p:nvPr/>
            </p:nvCxnSpPr>
            <p:spPr>
              <a:xfrm>
                <a:off x="5652120" y="2368338"/>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88" name="直接连接符 137"/>
              <p:cNvCxnSpPr>
                <a:cxnSpLocks/>
              </p:cNvCxnSpPr>
              <p:nvPr/>
            </p:nvCxnSpPr>
            <p:spPr>
              <a:xfrm>
                <a:off x="5652120" y="2564904"/>
                <a:ext cx="161005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89" name="直接连接符 138"/>
              <p:cNvCxnSpPr>
                <a:cxnSpLocks/>
              </p:cNvCxnSpPr>
              <p:nvPr/>
            </p:nvCxnSpPr>
            <p:spPr>
              <a:xfrm>
                <a:off x="3878156" y="2564904"/>
                <a:ext cx="162994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90" name="直接连接符 139"/>
              <p:cNvCxnSpPr>
                <a:cxnSpLocks/>
              </p:cNvCxnSpPr>
              <p:nvPr/>
            </p:nvCxnSpPr>
            <p:spPr>
              <a:xfrm flipV="1">
                <a:off x="3903668"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91" name="直接连接符 140"/>
              <p:cNvCxnSpPr>
                <a:cxnSpLocks/>
              </p:cNvCxnSpPr>
              <p:nvPr/>
            </p:nvCxnSpPr>
            <p:spPr>
              <a:xfrm flipV="1">
                <a:off x="7262175"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41" name="矩形 141"/>
              <p:cNvSpPr/>
              <p:nvPr/>
            </p:nvSpPr>
            <p:spPr>
              <a:xfrm>
                <a:off x="7154327" y="1441058"/>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2" name="文本框 142"/>
              <p:cNvSpPr txBox="1"/>
              <p:nvPr/>
            </p:nvSpPr>
            <p:spPr>
              <a:xfrm>
                <a:off x="6026701" y="1477219"/>
                <a:ext cx="1353052" cy="535940"/>
              </a:xfrm>
              <a:prstGeom prst="rect"/>
              <a:noFill/>
            </p:spPr>
            <p:txBody>
              <a:bodyPr rtlCol="0" wrap="square">
                <a:spAutoFit/>
              </a:bodyPr>
              <a:p>
                <a:pPr algn="ctr"/>
                <a:r>
                  <a:rPr altLang="zh-CN" b="1" dirty="0" sz="2400" i="1" lang="en-US" err="1">
                    <a:latin typeface="Arial" panose="020B0604020202020204" pitchFamily="34" charset="0"/>
                    <a:cs typeface="Arial" panose="020B0604020202020204" pitchFamily="34" charset="0"/>
                  </a:rPr>
                  <a:t>R+r</a:t>
                </a:r>
                <a:r>
                  <a:rPr altLang="zh-CN" baseline="-25000" b="1" dirty="0" sz="2400" i="1" lang="en-US" err="1">
                    <a:latin typeface="Arial" panose="020B0604020202020204" pitchFamily="34" charset="0"/>
                    <a:cs typeface="Arial" panose="020B0604020202020204" pitchFamily="34" charset="0"/>
                  </a:rPr>
                  <a:t>D</a:t>
                </a:r>
                <a:endParaRPr altLang="en-US" b="1" dirty="0" sz="2400" lang="zh-CN">
                  <a:latin typeface="Symbol" panose="05050102010706020507" pitchFamily="18" charset="2"/>
                  <a:cs typeface="Arial" panose="020B0604020202020204" pitchFamily="34" charset="0"/>
                </a:endParaRPr>
              </a:p>
            </p:txBody>
          </p:sp>
        </p:grpSp>
        <p:sp>
          <p:nvSpPr>
            <p:cNvPr id="1049243" name="文本框 123"/>
            <p:cNvSpPr txBox="1"/>
            <p:nvPr/>
          </p:nvSpPr>
          <p:spPr>
            <a:xfrm>
              <a:off x="2157642" y="5163000"/>
              <a:ext cx="1270717" cy="535939"/>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U-U</a:t>
              </a:r>
              <a:r>
                <a:rPr altLang="zh-CN" baseline="-25000" b="1" dirty="0" sz="2400" lang="en-US" smtClean="0">
                  <a:latin typeface="Arial" panose="020B0604020202020204" pitchFamily="34" charset="0"/>
                  <a:cs typeface="Arial" panose="020B0604020202020204" pitchFamily="34" charset="0"/>
                </a:rPr>
                <a:t>ON</a:t>
              </a:r>
              <a:endParaRPr altLang="en-US" b="1" dirty="0" sz="2400" lang="zh-CN">
                <a:latin typeface="Symbol" panose="05050102010706020507" pitchFamily="18" charset="2"/>
                <a:cs typeface="Arial" panose="020B0604020202020204" pitchFamily="34" charset="0"/>
              </a:endParaRPr>
            </a:p>
          </p:txBody>
        </p:sp>
        <p:grpSp>
          <p:nvGrpSpPr>
            <p:cNvPr id="226" name="组合 124"/>
            <p:cNvGrpSpPr/>
            <p:nvPr/>
          </p:nvGrpSpPr>
          <p:grpSpPr>
            <a:xfrm>
              <a:off x="1097812" y="3962337"/>
              <a:ext cx="2521352" cy="523213"/>
              <a:chOff x="559445" y="4608211"/>
              <a:chExt cx="2521352" cy="523213"/>
            </a:xfrm>
          </p:grpSpPr>
          <p:cxnSp>
            <p:nvCxnSpPr>
              <p:cNvPr id="3145892" name="直接连接符 125"/>
              <p:cNvCxnSpPr>
                <a:cxnSpLocks/>
              </p:cNvCxnSpPr>
              <p:nvPr/>
            </p:nvCxnSpPr>
            <p:spPr>
              <a:xfrm>
                <a:off x="140364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3" name="直接连接符 126"/>
              <p:cNvCxnSpPr>
                <a:cxnSpLocks/>
              </p:cNvCxnSpPr>
              <p:nvPr/>
            </p:nvCxnSpPr>
            <p:spPr>
              <a:xfrm>
                <a:off x="559445" y="4869818"/>
                <a:ext cx="1437064"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44" name="等腰三角形 127"/>
              <p:cNvSpPr/>
              <p:nvPr/>
            </p:nvSpPr>
            <p:spPr>
              <a:xfrm rot="5400000">
                <a:off x="90067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4" name="直接连接符 130"/>
              <p:cNvCxnSpPr>
                <a:cxnSpLocks/>
              </p:cNvCxnSpPr>
              <p:nvPr/>
            </p:nvCxnSpPr>
            <p:spPr>
              <a:xfrm>
                <a:off x="1996509" y="4869817"/>
                <a:ext cx="108428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grpSp>
      <p:sp>
        <p:nvSpPr>
          <p:cNvPr id="1049245" name="箭头: 右 37"/>
          <p:cNvSpPr/>
          <p:nvPr/>
        </p:nvSpPr>
        <p:spPr>
          <a:xfrm>
            <a:off x="4253438" y="4865494"/>
            <a:ext cx="637122" cy="482693"/>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21"/>
                                        </p:tgtEl>
                                        <p:attrNameLst>
                                          <p:attrName>style.visibility</p:attrName>
                                        </p:attrNameLst>
                                      </p:cBhvr>
                                      <p:to>
                                        <p:strVal val="visible"/>
                                      </p:to>
                                    </p:set>
                                    <p:animEffect transition="in" filter="wipe(down)">
                                      <p:cBhvr>
                                        <p:cTn dur="500" id="7"/>
                                        <p:tgtEl>
                                          <p:spTgt spid="22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240"/>
                                        </p:tgtEl>
                                        <p:attrNameLst>
                                          <p:attrName>style.visibility</p:attrName>
                                        </p:attrNameLst>
                                      </p:cBhvr>
                                      <p:to>
                                        <p:strVal val="visible"/>
                                      </p:to>
                                    </p:set>
                                    <p:animEffect transition="in" filter="wipe(down)">
                                      <p:cBhvr>
                                        <p:cTn dur="500" id="10"/>
                                        <p:tgtEl>
                                          <p:spTgt spid="1049240"/>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224"/>
                                        </p:tgtEl>
                                        <p:attrNameLst>
                                          <p:attrName>style.visibility</p:attrName>
                                        </p:attrNameLst>
                                      </p:cBhvr>
                                      <p:to>
                                        <p:strVal val="visible"/>
                                      </p:to>
                                    </p:set>
                                    <p:animEffect transition="in" filter="wipe(down)">
                                      <p:cBhvr>
                                        <p:cTn dur="500" id="15"/>
                                        <p:tgtEl>
                                          <p:spTgt spid="224"/>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245"/>
                                        </p:tgtEl>
                                        <p:attrNameLst>
                                          <p:attrName>style.visibility</p:attrName>
                                        </p:attrNameLst>
                                      </p:cBhvr>
                                      <p:to>
                                        <p:strVal val="visible"/>
                                      </p:to>
                                    </p:set>
                                    <p:animEffect transition="in" filter="wipe(down)">
                                      <p:cBhvr>
                                        <p:cTn dur="500" id="18"/>
                                        <p:tgtEl>
                                          <p:spTgt spid="104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0" grpId="0" animBg="1"/>
      <p:bldP spid="10492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92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30" name="组合 121"/>
          <p:cNvGrpSpPr/>
          <p:nvPr/>
        </p:nvGrpSpPr>
        <p:grpSpPr>
          <a:xfrm>
            <a:off x="718450" y="718489"/>
            <a:ext cx="3491809" cy="2176541"/>
            <a:chOff x="1078623" y="3962337"/>
            <a:chExt cx="3491809" cy="2176541"/>
          </a:xfrm>
        </p:grpSpPr>
        <p:grpSp>
          <p:nvGrpSpPr>
            <p:cNvPr id="231" name="组合 122"/>
            <p:cNvGrpSpPr/>
            <p:nvPr/>
          </p:nvGrpSpPr>
          <p:grpSpPr>
            <a:xfrm>
              <a:off x="1078623" y="4221088"/>
              <a:ext cx="3491809" cy="1917790"/>
              <a:chOff x="3878156" y="882295"/>
              <a:chExt cx="3491809" cy="1917790"/>
            </a:xfrm>
          </p:grpSpPr>
          <p:cxnSp>
            <p:nvCxnSpPr>
              <p:cNvPr id="3145895" name="直接连接符 135"/>
              <p:cNvCxnSpPr>
                <a:cxnSpLocks/>
              </p:cNvCxnSpPr>
              <p:nvPr/>
            </p:nvCxnSpPr>
            <p:spPr>
              <a:xfrm>
                <a:off x="5508104" y="227687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6" name="直接连接符 136"/>
              <p:cNvCxnSpPr>
                <a:cxnSpLocks/>
              </p:cNvCxnSpPr>
              <p:nvPr/>
            </p:nvCxnSpPr>
            <p:spPr>
              <a:xfrm>
                <a:off x="5652120" y="2368338"/>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897" name="直接连接符 137"/>
              <p:cNvCxnSpPr>
                <a:cxnSpLocks/>
              </p:cNvCxnSpPr>
              <p:nvPr/>
            </p:nvCxnSpPr>
            <p:spPr>
              <a:xfrm>
                <a:off x="5652120" y="2564904"/>
                <a:ext cx="161005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98" name="直接连接符 138"/>
              <p:cNvCxnSpPr>
                <a:cxnSpLocks/>
              </p:cNvCxnSpPr>
              <p:nvPr/>
            </p:nvCxnSpPr>
            <p:spPr>
              <a:xfrm>
                <a:off x="3878156" y="2564904"/>
                <a:ext cx="1629948"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899" name="直接连接符 139"/>
              <p:cNvCxnSpPr>
                <a:cxnSpLocks/>
              </p:cNvCxnSpPr>
              <p:nvPr/>
            </p:nvCxnSpPr>
            <p:spPr>
              <a:xfrm flipV="1">
                <a:off x="3903668"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00" name="直接连接符 140"/>
              <p:cNvCxnSpPr>
                <a:cxnSpLocks/>
              </p:cNvCxnSpPr>
              <p:nvPr/>
            </p:nvCxnSpPr>
            <p:spPr>
              <a:xfrm flipV="1">
                <a:off x="7262175"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49" name="矩形 141"/>
              <p:cNvSpPr/>
              <p:nvPr/>
            </p:nvSpPr>
            <p:spPr>
              <a:xfrm>
                <a:off x="7154327" y="1441058"/>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0" name="文本框 142"/>
              <p:cNvSpPr txBox="1"/>
              <p:nvPr/>
            </p:nvSpPr>
            <p:spPr>
              <a:xfrm>
                <a:off x="5443626" y="1418209"/>
                <a:ext cx="1846136" cy="561339"/>
              </a:xfrm>
              <a:prstGeom prst="rect"/>
              <a:noFill/>
            </p:spPr>
            <p:txBody>
              <a:bodyPr rtlCol="0" wrap="square">
                <a:spAutoFit/>
              </a:bodyPr>
              <a:p>
                <a:pPr algn="ctr"/>
                <a:r>
                  <a:rPr altLang="zh-CN" b="1" dirty="0" sz="2400" i="1" lang="en-US" err="1">
                    <a:latin typeface="Arial" panose="020B0604020202020204" pitchFamily="34" charset="0"/>
                    <a:cs typeface="Arial" panose="020B0604020202020204" pitchFamily="34" charset="0"/>
                  </a:rPr>
                  <a:t>R+r</a:t>
                </a:r>
                <a:r>
                  <a:rPr altLang="zh-CN" baseline="-25000" b="1" dirty="0" sz="2400" i="1" lang="en-US" err="1">
                    <a:latin typeface="Arial" panose="020B0604020202020204" pitchFamily="34" charset="0"/>
                    <a:cs typeface="Arial" panose="020B0604020202020204" pitchFamily="34" charset="0"/>
                  </a:rPr>
                  <a:t>D</a:t>
                </a:r>
                <a:r>
                  <a:rPr altLang="zh-CN" b="1" dirty="0" sz="2400" i="1" lang="en-US">
                    <a:latin typeface="Arial" panose="020B0604020202020204" pitchFamily="34" charset="0"/>
                    <a:cs typeface="Arial" panose="020B0604020202020204" pitchFamily="34" charset="0"/>
                  </a:rPr>
                  <a:t>=1k</a:t>
                </a:r>
                <a:r>
                  <a:rPr altLang="zh-CN" b="1" dirty="0" sz="2400" i="1" lang="en-US">
                    <a:latin typeface="Symbol" panose="05050102010706020507" pitchFamily="18" charset="2"/>
                    <a:cs typeface="Arial" panose="020B0604020202020204" pitchFamily="34" charset="0"/>
                  </a:rPr>
                  <a:t>W</a:t>
                </a:r>
                <a:endParaRPr altLang="en-US" b="1" dirty="0" sz="2400" lang="zh-CN">
                  <a:latin typeface="Symbol" panose="05050102010706020507" pitchFamily="18" charset="2"/>
                  <a:cs typeface="Arial" panose="020B0604020202020204" pitchFamily="34" charset="0"/>
                </a:endParaRPr>
              </a:p>
            </p:txBody>
          </p:sp>
        </p:grpSp>
        <p:sp>
          <p:nvSpPr>
            <p:cNvPr id="1049251" name="文本框 123"/>
            <p:cNvSpPr txBox="1"/>
            <p:nvPr/>
          </p:nvSpPr>
          <p:spPr>
            <a:xfrm>
              <a:off x="2157642" y="5163000"/>
              <a:ext cx="1270717" cy="535939"/>
            </a:xfrm>
            <a:prstGeom prst="rect"/>
            <a:noFill/>
          </p:spPr>
          <p:txBody>
            <a:bodyPr rtlCol="0" wrap="square">
              <a:spAutoFit/>
            </a:bodyPr>
            <a:p>
              <a:pPr algn="ctr"/>
              <a:r>
                <a:rPr altLang="zh-CN" b="1" dirty="0" sz="2400" i="1" lang="en-US" smtClean="0">
                  <a:latin typeface="Arial" panose="020B0604020202020204" pitchFamily="34" charset="0"/>
                  <a:cs typeface="Arial" panose="020B0604020202020204" pitchFamily="34" charset="0"/>
                </a:rPr>
                <a:t>U-U</a:t>
              </a:r>
              <a:r>
                <a:rPr altLang="zh-CN" baseline="-25000" b="1" dirty="0" sz="2400" lang="en-US">
                  <a:latin typeface="Arial" panose="020B0604020202020204" pitchFamily="34" charset="0"/>
                  <a:cs typeface="Arial" panose="020B0604020202020204" pitchFamily="34" charset="0"/>
                </a:rPr>
                <a:t>ON</a:t>
              </a:r>
              <a:endParaRPr altLang="en-US" b="1" dirty="0" sz="2400" lang="zh-CN">
                <a:latin typeface="Symbol" panose="05050102010706020507" pitchFamily="18" charset="2"/>
                <a:cs typeface="Arial" panose="020B0604020202020204" pitchFamily="34" charset="0"/>
              </a:endParaRPr>
            </a:p>
          </p:txBody>
        </p:sp>
        <p:grpSp>
          <p:nvGrpSpPr>
            <p:cNvPr id="232" name="组合 124"/>
            <p:cNvGrpSpPr/>
            <p:nvPr/>
          </p:nvGrpSpPr>
          <p:grpSpPr>
            <a:xfrm>
              <a:off x="1097812" y="3962337"/>
              <a:ext cx="3364830" cy="523213"/>
              <a:chOff x="559445" y="4608211"/>
              <a:chExt cx="3364830" cy="523213"/>
            </a:xfrm>
          </p:grpSpPr>
          <p:cxnSp>
            <p:nvCxnSpPr>
              <p:cNvPr id="3145901" name="直接连接符 125"/>
              <p:cNvCxnSpPr>
                <a:cxnSpLocks/>
              </p:cNvCxnSpPr>
              <p:nvPr/>
            </p:nvCxnSpPr>
            <p:spPr>
              <a:xfrm>
                <a:off x="140364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2" name="直接连接符 126"/>
              <p:cNvCxnSpPr>
                <a:cxnSpLocks/>
              </p:cNvCxnSpPr>
              <p:nvPr/>
            </p:nvCxnSpPr>
            <p:spPr>
              <a:xfrm>
                <a:off x="559445" y="4869818"/>
                <a:ext cx="1437064"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252" name="等腰三角形 127"/>
              <p:cNvSpPr/>
              <p:nvPr/>
            </p:nvSpPr>
            <p:spPr>
              <a:xfrm rot="5400000">
                <a:off x="90067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3" name="直接连接符 130"/>
              <p:cNvCxnSpPr>
                <a:cxnSpLocks/>
              </p:cNvCxnSpPr>
              <p:nvPr/>
            </p:nvCxnSpPr>
            <p:spPr>
              <a:xfrm>
                <a:off x="1996509" y="4869817"/>
                <a:ext cx="1927766"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grpSp>
      <p:sp>
        <p:nvSpPr>
          <p:cNvPr id="1049253" name="文本框 62"/>
          <p:cNvSpPr txBox="1"/>
          <p:nvPr/>
        </p:nvSpPr>
        <p:spPr>
          <a:xfrm>
            <a:off x="2117943" y="3440593"/>
            <a:ext cx="5118353" cy="535940"/>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1.</a:t>
            </a:r>
            <a:r>
              <a:rPr altLang="en-US" b="1" dirty="0" sz="2400" lang="zh-CN">
                <a:latin typeface="Arial" panose="020B0604020202020204" pitchFamily="34" charset="0"/>
                <a:cs typeface="Arial" panose="020B0604020202020204" pitchFamily="34" charset="0"/>
              </a:rPr>
              <a:t> </a:t>
            </a:r>
            <a:r>
              <a:rPr altLang="zh-CN" b="1" dirty="0" sz="2400" i="1" lang="en-US">
                <a:latin typeface="Arial" panose="020B0604020202020204" pitchFamily="34" charset="0"/>
                <a:cs typeface="Arial" panose="020B0604020202020204" pitchFamily="34" charset="0"/>
              </a:rPr>
              <a:t>U</a:t>
            </a:r>
            <a:r>
              <a:rPr altLang="zh-CN" b="1" dirty="0" sz="2400" lang="en-US">
                <a:latin typeface="Arial" panose="020B0604020202020204" pitchFamily="34" charset="0"/>
                <a:cs typeface="Arial" panose="020B0604020202020204" pitchFamily="34" charset="0"/>
              </a:rPr>
              <a:t>=-1.3V</a:t>
            </a:r>
            <a:r>
              <a:rPr altLang="en-US" b="1" dirty="0" sz="2400" lang="zh-CN">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r>
              <a:rPr altLang="zh-CN" b="1" dirty="0" sz="2400" lang="en-US" smtClean="0">
                <a:latin typeface="Arial" panose="020B0604020202020204" pitchFamily="34" charset="0"/>
                <a:cs typeface="Arial" panose="020B0604020202020204" pitchFamily="34" charset="0"/>
              </a:rPr>
              <a:t>=-</a:t>
            </a:r>
            <a:r>
              <a:rPr altLang="zh-CN" b="1" dirty="0" sz="2400" lang="en-US">
                <a:latin typeface="Arial" panose="020B0604020202020204" pitchFamily="34" charset="0"/>
                <a:cs typeface="Arial" panose="020B0604020202020204" pitchFamily="34" charset="0"/>
              </a:rPr>
              <a:t>2V</a:t>
            </a:r>
            <a:r>
              <a:rPr altLang="en-US" b="1" dirty="0" sz="2400" lang="zh-CN">
                <a:latin typeface="Arial" panose="020B0604020202020204" pitchFamily="34" charset="0"/>
                <a:cs typeface="Arial" panose="020B0604020202020204" pitchFamily="34" charset="0"/>
              </a:rPr>
              <a:t>，</a:t>
            </a:r>
            <a:r>
              <a:rPr altLang="zh-CN" b="1" dirty="0" sz="2400" lang="en-US" err="1">
                <a:latin typeface="Arial" panose="020B0604020202020204" pitchFamily="34" charset="0"/>
                <a:cs typeface="Arial" panose="020B0604020202020204" pitchFamily="34" charset="0"/>
              </a:rPr>
              <a:t>i</a:t>
            </a:r>
            <a:r>
              <a:rPr altLang="zh-CN" b="1" dirty="0" sz="2400" lang="en-US">
                <a:latin typeface="Arial" panose="020B0604020202020204" pitchFamily="34" charset="0"/>
                <a:cs typeface="Arial" panose="020B0604020202020204" pitchFamily="34" charset="0"/>
              </a:rPr>
              <a:t>=0;</a:t>
            </a:r>
            <a:endParaRPr altLang="en-US" b="1" dirty="0" sz="2400" lang="zh-CN">
              <a:latin typeface="Symbol" panose="05050102010706020507" pitchFamily="18" charset="2"/>
              <a:cs typeface="Arial" panose="020B0604020202020204" pitchFamily="34" charset="0"/>
            </a:endParaRPr>
          </a:p>
        </p:txBody>
      </p:sp>
      <p:grpSp>
        <p:nvGrpSpPr>
          <p:cNvPr id="233" name="组合 64"/>
          <p:cNvGrpSpPr/>
          <p:nvPr/>
        </p:nvGrpSpPr>
        <p:grpSpPr>
          <a:xfrm>
            <a:off x="5170447" y="642259"/>
            <a:ext cx="2995260" cy="2453916"/>
            <a:chOff x="3222240" y="1642065"/>
            <a:chExt cx="2995260" cy="2453916"/>
          </a:xfrm>
        </p:grpSpPr>
        <p:cxnSp>
          <p:nvCxnSpPr>
            <p:cNvPr id="3145904" name="直接箭头连接符 65"/>
            <p:cNvCxnSpPr>
              <a:cxnSpLocks/>
            </p:cNvCxnSpPr>
            <p:nvPr/>
          </p:nvCxnSpPr>
          <p:spPr>
            <a:xfrm>
              <a:off x="3222240" y="3585441"/>
              <a:ext cx="2829924"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05" name="直接箭头连接符 66"/>
            <p:cNvCxnSpPr>
              <a:cxnSpLocks/>
            </p:cNvCxnSpPr>
            <p:nvPr/>
          </p:nvCxnSpPr>
          <p:spPr>
            <a:xfrm flipV="1">
              <a:off x="4571999" y="1859785"/>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54" name="矩形 67"/>
            <p:cNvSpPr/>
            <p:nvPr/>
          </p:nvSpPr>
          <p:spPr>
            <a:xfrm>
              <a:off x="5742520" y="3585441"/>
              <a:ext cx="474980" cy="510540"/>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255" name="矩形 68"/>
            <p:cNvSpPr/>
            <p:nvPr/>
          </p:nvSpPr>
          <p:spPr>
            <a:xfrm>
              <a:off x="4632940" y="1642065"/>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grpSp>
      <p:cxnSp>
        <p:nvCxnSpPr>
          <p:cNvPr id="3145906" name="直接连接符 70"/>
          <p:cNvCxnSpPr>
            <a:cxnSpLocks/>
          </p:cNvCxnSpPr>
          <p:nvPr/>
        </p:nvCxnSpPr>
        <p:spPr>
          <a:xfrm>
            <a:off x="5336081" y="2584142"/>
            <a:ext cx="1184125" cy="0"/>
          </a:xfrm>
          <a:prstGeom prst="line"/>
          <a:ln w="57150"/>
        </p:spPr>
        <p:style>
          <a:lnRef idx="1">
            <a:schemeClr val="accent1"/>
          </a:lnRef>
          <a:fillRef idx="0">
            <a:schemeClr val="accent1"/>
          </a:fillRef>
          <a:effectRef idx="0">
            <a:schemeClr val="accent1"/>
          </a:effectRef>
          <a:fontRef idx="minor">
            <a:schemeClr val="tx1"/>
          </a:fontRef>
        </p:style>
      </p:cxnSp>
      <p:cxnSp>
        <p:nvCxnSpPr>
          <p:cNvPr id="3145907" name="直接连接符 71"/>
          <p:cNvCxnSpPr>
            <a:cxnSpLocks/>
          </p:cNvCxnSpPr>
          <p:nvPr/>
        </p:nvCxnSpPr>
        <p:spPr>
          <a:xfrm flipV="1">
            <a:off x="6520206" y="1278204"/>
            <a:ext cx="0" cy="1305938"/>
          </a:xfrm>
          <a:prstGeom prst="line"/>
          <a:ln w="57150"/>
        </p:spPr>
        <p:style>
          <a:lnRef idx="1">
            <a:schemeClr val="accent1"/>
          </a:lnRef>
          <a:fillRef idx="0">
            <a:schemeClr val="accent1"/>
          </a:fillRef>
          <a:effectRef idx="0">
            <a:schemeClr val="accent1"/>
          </a:effectRef>
          <a:fontRef idx="minor">
            <a:schemeClr val="tx1"/>
          </a:fontRef>
        </p:style>
      </p:cxnSp>
      <p:sp>
        <p:nvSpPr>
          <p:cNvPr id="1049256" name="文本框 72"/>
          <p:cNvSpPr txBox="1"/>
          <p:nvPr/>
        </p:nvSpPr>
        <p:spPr>
          <a:xfrm>
            <a:off x="4631869" y="1913364"/>
            <a:ext cx="1944207" cy="461665"/>
          </a:xfrm>
          <a:prstGeom prst="rect"/>
          <a:noFill/>
        </p:spPr>
        <p:txBody>
          <a:bodyPr rtlCol="0" wrap="square">
            <a:spAutoFit/>
          </a:bodyPr>
          <a:p>
            <a:pPr algn="ctr"/>
            <a:r>
              <a:rPr altLang="zh-CN" b="1" dirty="0" sz="2400" lang="en-US" smtClean="0">
                <a:solidFill>
                  <a:schemeClr val="accent1"/>
                </a:solidFill>
                <a:latin typeface="Arial" panose="020B0604020202020204" pitchFamily="34" charset="0"/>
                <a:cs typeface="Arial" panose="020B0604020202020204" pitchFamily="34" charset="0"/>
              </a:rPr>
              <a:t>Ideal diode</a:t>
            </a:r>
            <a:endParaRPr altLang="en-US" b="1" dirty="0" sz="2400" lang="zh-CN">
              <a:solidFill>
                <a:schemeClr val="accent1"/>
              </a:solidFill>
              <a:latin typeface="Arial" panose="020B0604020202020204" pitchFamily="34" charset="0"/>
              <a:cs typeface="Arial" panose="020B0604020202020204" pitchFamily="34" charset="0"/>
            </a:endParaRPr>
          </a:p>
        </p:txBody>
      </p:sp>
      <p:sp>
        <p:nvSpPr>
          <p:cNvPr id="1049257" name="文本框 73"/>
          <p:cNvSpPr txBox="1"/>
          <p:nvPr/>
        </p:nvSpPr>
        <p:spPr>
          <a:xfrm>
            <a:off x="2117942" y="4125622"/>
            <a:ext cx="4908111" cy="535939"/>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2.</a:t>
            </a:r>
            <a:r>
              <a:rPr altLang="en-US" b="1" dirty="0" sz="2400" lang="zh-CN">
                <a:latin typeface="Arial" panose="020B0604020202020204" pitchFamily="34" charset="0"/>
                <a:cs typeface="Arial" panose="020B0604020202020204" pitchFamily="34" charset="0"/>
              </a:rPr>
              <a:t> </a:t>
            </a:r>
            <a:r>
              <a:rPr altLang="zh-CN" b="1" dirty="0" sz="2400" i="1" lang="en-US">
                <a:latin typeface="Arial" panose="020B0604020202020204" pitchFamily="34" charset="0"/>
                <a:cs typeface="Arial" panose="020B0604020202020204" pitchFamily="34" charset="0"/>
              </a:rPr>
              <a:t>U</a:t>
            </a:r>
            <a:r>
              <a:rPr altLang="zh-CN" b="1" dirty="0" sz="2400" lang="en-US">
                <a:latin typeface="Arial" panose="020B0604020202020204" pitchFamily="34" charset="0"/>
                <a:cs typeface="Arial" panose="020B0604020202020204" pitchFamily="34" charset="0"/>
              </a:rPr>
              <a:t>=0.5V</a:t>
            </a:r>
            <a:r>
              <a:rPr altLang="en-US" b="1" dirty="0" sz="2400" lang="zh-CN">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r>
              <a:rPr altLang="zh-CN" b="1" dirty="0" sz="2400" lang="en-US" smtClean="0">
                <a:latin typeface="Arial" panose="020B0604020202020204" pitchFamily="34" charset="0"/>
                <a:cs typeface="Arial" panose="020B0604020202020204" pitchFamily="34" charset="0"/>
              </a:rPr>
              <a:t>=-</a:t>
            </a:r>
            <a:r>
              <a:rPr altLang="zh-CN" b="1" dirty="0" sz="2400" lang="en-US">
                <a:latin typeface="Arial" panose="020B0604020202020204" pitchFamily="34" charset="0"/>
                <a:cs typeface="Arial" panose="020B0604020202020204" pitchFamily="34" charset="0"/>
              </a:rPr>
              <a:t>0.2V</a:t>
            </a:r>
            <a:r>
              <a:rPr altLang="en-US" b="1" dirty="0" sz="2400" lang="zh-CN">
                <a:latin typeface="Arial" panose="020B0604020202020204" pitchFamily="34" charset="0"/>
                <a:cs typeface="Arial" panose="020B0604020202020204" pitchFamily="34" charset="0"/>
              </a:rPr>
              <a:t>，</a:t>
            </a:r>
            <a:r>
              <a:rPr altLang="zh-CN" b="1" dirty="0" sz="2400" lang="en-US" err="1">
                <a:latin typeface="Arial" panose="020B0604020202020204" pitchFamily="34" charset="0"/>
                <a:cs typeface="Arial" panose="020B0604020202020204" pitchFamily="34" charset="0"/>
              </a:rPr>
              <a:t>i</a:t>
            </a:r>
            <a:r>
              <a:rPr altLang="zh-CN" b="1" dirty="0" sz="2400" lang="en-US">
                <a:latin typeface="Arial" panose="020B0604020202020204" pitchFamily="34" charset="0"/>
                <a:cs typeface="Arial" panose="020B0604020202020204" pitchFamily="34" charset="0"/>
              </a:rPr>
              <a:t>=0;</a:t>
            </a:r>
            <a:endParaRPr altLang="en-US" b="1" dirty="0" sz="2400" lang="zh-CN">
              <a:latin typeface="Symbol" panose="05050102010706020507" pitchFamily="18" charset="2"/>
              <a:cs typeface="Arial" panose="020B0604020202020204" pitchFamily="34" charset="0"/>
            </a:endParaRPr>
          </a:p>
        </p:txBody>
      </p:sp>
      <p:sp>
        <p:nvSpPr>
          <p:cNvPr id="1049258" name="文本框 74"/>
          <p:cNvSpPr txBox="1"/>
          <p:nvPr/>
        </p:nvSpPr>
        <p:spPr>
          <a:xfrm>
            <a:off x="1093590" y="4818120"/>
            <a:ext cx="7279378" cy="535939"/>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3.</a:t>
            </a:r>
            <a:r>
              <a:rPr altLang="en-US" b="1" dirty="0" sz="2400" lang="zh-CN">
                <a:latin typeface="Arial" panose="020B0604020202020204" pitchFamily="34" charset="0"/>
                <a:cs typeface="Arial" panose="020B0604020202020204" pitchFamily="34" charset="0"/>
              </a:rPr>
              <a:t> </a:t>
            </a:r>
            <a:r>
              <a:rPr altLang="zh-CN" b="1" dirty="0" sz="2400" i="1" lang="en-US">
                <a:latin typeface="Arial" panose="020B0604020202020204" pitchFamily="34" charset="0"/>
                <a:cs typeface="Arial" panose="020B0604020202020204" pitchFamily="34" charset="0"/>
              </a:rPr>
              <a:t>U</a:t>
            </a:r>
            <a:r>
              <a:rPr altLang="zh-CN" b="1" dirty="0" sz="2400" lang="en-US">
                <a:latin typeface="Arial" panose="020B0604020202020204" pitchFamily="34" charset="0"/>
                <a:cs typeface="Arial" panose="020B0604020202020204" pitchFamily="34" charset="0"/>
              </a:rPr>
              <a:t>=1.7V</a:t>
            </a:r>
            <a:r>
              <a:rPr altLang="en-US" b="1" dirty="0" sz="2400" lang="zh-CN">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r>
              <a:rPr altLang="zh-CN" b="1" dirty="0" sz="2400" lang="en-US" smtClean="0">
                <a:latin typeface="Arial" panose="020B0604020202020204" pitchFamily="34" charset="0"/>
                <a:cs typeface="Arial" panose="020B0604020202020204" pitchFamily="34" charset="0"/>
              </a:rPr>
              <a:t>=1V</a:t>
            </a:r>
            <a:r>
              <a:rPr altLang="en-US" b="1" dirty="0" sz="2400" lang="zh-CN">
                <a:latin typeface="Arial" panose="020B0604020202020204" pitchFamily="34" charset="0"/>
                <a:cs typeface="Arial" panose="020B0604020202020204" pitchFamily="34" charset="0"/>
              </a:rPr>
              <a:t>，</a:t>
            </a:r>
            <a:r>
              <a:rPr altLang="zh-CN" b="1" dirty="0" sz="2400" lang="en-US" err="1">
                <a:latin typeface="Arial" panose="020B0604020202020204" pitchFamily="34" charset="0"/>
                <a:cs typeface="Arial" panose="020B0604020202020204" pitchFamily="34" charset="0"/>
              </a:rPr>
              <a:t>i</a:t>
            </a:r>
            <a:r>
              <a:rPr altLang="zh-CN" b="1" dirty="0" sz="2400" lang="en-US">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ON</a:t>
            </a:r>
            <a:r>
              <a:rPr altLang="zh-CN" b="1" dirty="0" sz="2400" lang="en-US" smtClean="0">
                <a:latin typeface="Arial" panose="020B0604020202020204" pitchFamily="34" charset="0"/>
                <a:cs typeface="Arial" panose="020B0604020202020204" pitchFamily="34" charset="0"/>
              </a:rPr>
              <a:t>)/(</a:t>
            </a:r>
            <a:r>
              <a:rPr altLang="zh-CN" b="1" dirty="0" sz="2400" i="1" lang="en-US" err="1">
                <a:latin typeface="Arial" panose="020B0604020202020204" pitchFamily="34" charset="0"/>
                <a:cs typeface="Arial" panose="020B0604020202020204" pitchFamily="34" charset="0"/>
              </a:rPr>
              <a:t>R+r</a:t>
            </a:r>
            <a:r>
              <a:rPr altLang="zh-CN" baseline="-25000" b="1" dirty="0" sz="2400" i="1" lang="en-US" err="1">
                <a:latin typeface="Arial" panose="020B0604020202020204" pitchFamily="34" charset="0"/>
                <a:cs typeface="Arial" panose="020B0604020202020204" pitchFamily="34" charset="0"/>
              </a:rPr>
              <a:t>D</a:t>
            </a:r>
            <a:r>
              <a:rPr altLang="zh-CN" b="1" dirty="0" sz="2400" lang="en-US" smtClean="0">
                <a:latin typeface="Arial" panose="020B0604020202020204" pitchFamily="34" charset="0"/>
                <a:cs typeface="Arial" panose="020B0604020202020204" pitchFamily="34" charset="0"/>
              </a:rPr>
              <a:t>)=1mA</a:t>
            </a:r>
            <a:r>
              <a:rPr altLang="zh-CN" b="1" dirty="0" sz="2400" lang="en-US">
                <a:latin typeface="Arial" panose="020B0604020202020204" pitchFamily="34" charset="0"/>
                <a:cs typeface="Arial" panose="020B0604020202020204" pitchFamily="34" charset="0"/>
              </a:rPr>
              <a:t>;</a:t>
            </a:r>
            <a:endParaRPr altLang="en-US" b="1" dirty="0" sz="2400" lang="zh-CN">
              <a:latin typeface="Symbol" panose="05050102010706020507" pitchFamily="18" charset="2"/>
              <a:cs typeface="Arial" panose="020B0604020202020204" pitchFamily="34" charset="0"/>
            </a:endParaRPr>
          </a:p>
        </p:txBody>
      </p:sp>
      <p:sp>
        <p:nvSpPr>
          <p:cNvPr id="1049259" name="文本框 1"/>
          <p:cNvSpPr txBox="1">
            <a:spLocks noChangeAspect="1" noMove="1" noResize="1" noRot="1" noAdjustHandles="1" noEditPoints="1" noChangeArrowheads="1" noChangeShapeType="1" noTextEdit="1"/>
          </p:cNvSpPr>
          <p:nvPr/>
        </p:nvSpPr>
        <p:spPr>
          <a:xfrm>
            <a:off x="5178071" y="2591664"/>
            <a:ext cx="1440160" cy="369332"/>
          </a:xfrm>
          <a:prstGeom prst="rect"/>
          <a:blipFill>
            <a:blip xmlns:r="http://schemas.openxmlformats.org/officeDocument/2006/relationships" r:embed="rId1"/>
            <a:stretch>
              <a:fillRect/>
            </a:stretch>
          </a:blipFill>
        </p:spPr>
        <p:txBody>
          <a:bodyPr/>
          <a:p>
            <a:r>
              <a:rPr altLang="en-US" lang="zh-CN">
                <a:noFill/>
              </a:rPr>
              <a:t> </a:t>
            </a:r>
          </a:p>
        </p:txBody>
      </p:sp>
      <p:sp>
        <p:nvSpPr>
          <p:cNvPr id="1049260" name="文本框 30"/>
          <p:cNvSpPr txBox="1">
            <a:spLocks noChangeAspect="1" noMove="1" noResize="1" noRot="1" noAdjustHandles="1" noEditPoints="1" noChangeArrowheads="1" noChangeShapeType="1" noTextEdit="1"/>
          </p:cNvSpPr>
          <p:nvPr/>
        </p:nvSpPr>
        <p:spPr>
          <a:xfrm>
            <a:off x="6414464" y="2604541"/>
            <a:ext cx="1440160" cy="369332"/>
          </a:xfrm>
          <a:prstGeom prst="rect"/>
          <a:blipFill>
            <a:blip xmlns:r="http://schemas.openxmlformats.org/officeDocument/2006/relationships" r:embed="rId2"/>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57"/>
                                        </p:tgtEl>
                                        <p:attrNameLst>
                                          <p:attrName>style.visibility</p:attrName>
                                        </p:attrNameLst>
                                      </p:cBhvr>
                                      <p:to>
                                        <p:strVal val="visible"/>
                                      </p:to>
                                    </p:set>
                                    <p:animEffect transition="in" filter="wipe(down)">
                                      <p:cBhvr>
                                        <p:cTn dur="500" id="7"/>
                                        <p:tgtEl>
                                          <p:spTgt spid="104925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58"/>
                                        </p:tgtEl>
                                        <p:attrNameLst>
                                          <p:attrName>style.visibility</p:attrName>
                                        </p:attrNameLst>
                                      </p:cBhvr>
                                      <p:to>
                                        <p:strVal val="visible"/>
                                      </p:to>
                                    </p:set>
                                    <p:animEffect transition="in" filter="wipe(down)">
                                      <p:cBhvr>
                                        <p:cTn dur="500" id="12"/>
                                        <p:tgtEl>
                                          <p:spTgt spid="1049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7" grpId="0"/>
      <p:bldP spid="10492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92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64" name="Rectangle 2"/>
          <p:cNvSpPr>
            <a:spLocks noChangeAspect="1" noMove="1" noResize="1" noRot="1" noAdjustHandles="1" noEditPoints="1" noChangeArrowheads="1" noChangeShapeType="1" noTextEdit="1"/>
          </p:cNvSpPr>
          <p:nvPr/>
        </p:nvSpPr>
        <p:spPr bwMode="auto">
          <a:xfrm>
            <a:off x="180975" y="511175"/>
            <a:ext cx="8711505" cy="1083374"/>
          </a:xfrm>
          <a:prstGeom prst="rect"/>
          <a:blipFill>
            <a:blip xmlns:r="http://schemas.openxmlformats.org/officeDocument/2006/relationships" r:embed="rId1"/>
            <a:stretch>
              <a:fillRect l="-1254" t="-2717" r="-418" b="-8696"/>
            </a:stretch>
          </a:blipFill>
          <a:ln w="36513">
            <a:solidFill>
              <a:schemeClr val="bg1"/>
            </a:solidFill>
            <a:miter lim="800000"/>
            <a:headEnd/>
            <a:tailEnd/>
          </a:ln>
          <a:effectLst/>
        </p:spPr>
        <p:txBody>
          <a:bodyPr/>
          <a:p>
            <a:r>
              <a:rPr altLang="en-US" lang="zh-CN">
                <a:noFill/>
              </a:rPr>
              <a:t> </a:t>
            </a:r>
          </a:p>
        </p:txBody>
      </p:sp>
      <p:grpSp>
        <p:nvGrpSpPr>
          <p:cNvPr id="237" name="Group 3"/>
          <p:cNvGrpSpPr/>
          <p:nvPr/>
        </p:nvGrpSpPr>
        <p:grpSpPr bwMode="auto">
          <a:xfrm>
            <a:off x="352425" y="2028825"/>
            <a:ext cx="3900489" cy="4192588"/>
            <a:chOff x="222" y="1206"/>
            <a:chExt cx="2457" cy="2641"/>
          </a:xfrm>
        </p:grpSpPr>
        <p:sp>
          <p:nvSpPr>
            <p:cNvPr id="1049265" name="Line 4"/>
            <p:cNvSpPr>
              <a:spLocks noChangeShapeType="1"/>
            </p:cNvSpPr>
            <p:nvPr/>
          </p:nvSpPr>
          <p:spPr bwMode="auto">
            <a:xfrm>
              <a:off x="662" y="1962"/>
              <a:ext cx="906"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66" name="Line 5"/>
            <p:cNvSpPr>
              <a:spLocks noChangeShapeType="1"/>
            </p:cNvSpPr>
            <p:nvPr/>
          </p:nvSpPr>
          <p:spPr bwMode="auto">
            <a:xfrm>
              <a:off x="1176" y="1806"/>
              <a:ext cx="0" cy="318"/>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67" name="Rectangle 6"/>
            <p:cNvSpPr>
              <a:spLocks noChangeArrowheads="1"/>
            </p:cNvSpPr>
            <p:nvPr/>
          </p:nvSpPr>
          <p:spPr bwMode="auto">
            <a:xfrm>
              <a:off x="1500" y="2214"/>
              <a:ext cx="120" cy="354"/>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68" name="Line 7"/>
            <p:cNvSpPr>
              <a:spLocks noChangeShapeType="1"/>
            </p:cNvSpPr>
            <p:nvPr/>
          </p:nvSpPr>
          <p:spPr bwMode="auto">
            <a:xfrm flipV="1">
              <a:off x="1488" y="2850"/>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69" name="Line 8"/>
            <p:cNvSpPr>
              <a:spLocks noChangeShapeType="1"/>
            </p:cNvSpPr>
            <p:nvPr/>
          </p:nvSpPr>
          <p:spPr bwMode="auto">
            <a:xfrm flipV="1">
              <a:off x="1416" y="2940"/>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0" name="Line 9"/>
            <p:cNvSpPr>
              <a:spLocks noChangeShapeType="1"/>
            </p:cNvSpPr>
            <p:nvPr/>
          </p:nvSpPr>
          <p:spPr bwMode="auto">
            <a:xfrm flipV="1">
              <a:off x="1488" y="3036"/>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1" name="Line 10"/>
            <p:cNvSpPr>
              <a:spLocks noChangeShapeType="1"/>
            </p:cNvSpPr>
            <p:nvPr/>
          </p:nvSpPr>
          <p:spPr bwMode="auto">
            <a:xfrm flipV="1">
              <a:off x="1422" y="3126"/>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2" name="Freeform 11"/>
            <p:cNvSpPr/>
            <p:nvPr/>
          </p:nvSpPr>
          <p:spPr bwMode="auto">
            <a:xfrm>
              <a:off x="228" y="3448"/>
              <a:ext cx="2031" cy="1"/>
            </a:xfrm>
            <a:custGeom>
              <a:avLst/>
              <a:gdLst>
                <a:gd name="T0" fmla="*/ 0 w 2031"/>
                <a:gd name="T1" fmla="*/ 0 h 1"/>
                <a:gd name="T2" fmla="*/ 2031 w 2031"/>
                <a:gd name="T3" fmla="*/ 0 h 1"/>
              </a:gdLst>
              <a:ahLst/>
              <a:cxnLst>
                <a:cxn ang="0">
                  <a:pos x="T0" y="T1"/>
                </a:cxn>
                <a:cxn ang="0">
                  <a:pos x="T2" y="T3"/>
                </a:cxn>
              </a:cxnLst>
              <a:rect l="0" t="0" r="r" b="b"/>
              <a:pathLst>
                <a:path w="2031" h="1">
                  <a:moveTo>
                    <a:pt x="0" y="0"/>
                  </a:moveTo>
                  <a:cubicBezTo>
                    <a:pt x="338" y="0"/>
                    <a:pt x="1608" y="0"/>
                    <a:pt x="2031" y="0"/>
                  </a:cubicBezTo>
                </a:path>
              </a:pathLst>
            </a:custGeom>
            <a:noFill/>
            <a:ln w="38100" cmpd="sng">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3" name="Line 12"/>
            <p:cNvSpPr>
              <a:spLocks noChangeShapeType="1"/>
            </p:cNvSpPr>
            <p:nvPr/>
          </p:nvSpPr>
          <p:spPr bwMode="auto">
            <a:xfrm flipV="1">
              <a:off x="600" y="2580"/>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4" name="Line 13"/>
            <p:cNvSpPr>
              <a:spLocks noChangeShapeType="1"/>
            </p:cNvSpPr>
            <p:nvPr/>
          </p:nvSpPr>
          <p:spPr bwMode="auto">
            <a:xfrm flipV="1">
              <a:off x="528" y="2670"/>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5" name="Line 14"/>
            <p:cNvSpPr>
              <a:spLocks noChangeShapeType="1"/>
            </p:cNvSpPr>
            <p:nvPr/>
          </p:nvSpPr>
          <p:spPr bwMode="auto">
            <a:xfrm flipV="1">
              <a:off x="606" y="2766"/>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6" name="Line 15"/>
            <p:cNvSpPr>
              <a:spLocks noChangeShapeType="1"/>
            </p:cNvSpPr>
            <p:nvPr/>
          </p:nvSpPr>
          <p:spPr bwMode="auto">
            <a:xfrm flipV="1">
              <a:off x="534" y="2856"/>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7" name="Line 16"/>
            <p:cNvSpPr>
              <a:spLocks noChangeShapeType="1"/>
            </p:cNvSpPr>
            <p:nvPr/>
          </p:nvSpPr>
          <p:spPr bwMode="auto">
            <a:xfrm flipV="1">
              <a:off x="672" y="1952"/>
              <a:ext cx="0" cy="63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8" name="Line 17"/>
            <p:cNvSpPr>
              <a:spLocks noChangeShapeType="1"/>
            </p:cNvSpPr>
            <p:nvPr/>
          </p:nvSpPr>
          <p:spPr bwMode="auto">
            <a:xfrm flipV="1">
              <a:off x="666" y="2856"/>
              <a:ext cx="0" cy="600"/>
            </a:xfrm>
            <a:prstGeom prst="line"/>
            <a:noFill/>
            <a:ln w="38100">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79" name="Line 18"/>
            <p:cNvSpPr>
              <a:spLocks noChangeShapeType="1"/>
            </p:cNvSpPr>
            <p:nvPr/>
          </p:nvSpPr>
          <p:spPr bwMode="auto">
            <a:xfrm>
              <a:off x="1560" y="3124"/>
              <a:ext cx="0" cy="336"/>
            </a:xfrm>
            <a:prstGeom prst="line"/>
            <a:noFill/>
            <a:ln w="38100">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80" name="Line 19"/>
            <p:cNvSpPr>
              <a:spLocks noChangeShapeType="1"/>
            </p:cNvSpPr>
            <p:nvPr/>
          </p:nvSpPr>
          <p:spPr bwMode="auto">
            <a:xfrm flipV="1">
              <a:off x="1560" y="2568"/>
              <a:ext cx="0" cy="282"/>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81" name="Line 20"/>
            <p:cNvSpPr>
              <a:spLocks noChangeShapeType="1"/>
            </p:cNvSpPr>
            <p:nvPr/>
          </p:nvSpPr>
          <p:spPr bwMode="auto">
            <a:xfrm flipV="1">
              <a:off x="1560" y="1512"/>
              <a:ext cx="0" cy="702"/>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82" name="Oval 21"/>
            <p:cNvSpPr>
              <a:spLocks noChangeArrowheads="1"/>
            </p:cNvSpPr>
            <p:nvPr/>
          </p:nvSpPr>
          <p:spPr bwMode="auto">
            <a:xfrm>
              <a:off x="2250" y="3408"/>
              <a:ext cx="77" cy="77"/>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83" name="Rectangle 22"/>
            <p:cNvSpPr>
              <a:spLocks noChangeArrowheads="1"/>
            </p:cNvSpPr>
            <p:nvPr/>
          </p:nvSpPr>
          <p:spPr bwMode="auto">
            <a:xfrm>
              <a:off x="231" y="2574"/>
              <a:ext cx="380"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V</a:t>
              </a:r>
              <a:r>
                <a:rPr altLang="zh-CN" baseline="-25000" b="1" dirty="0" sz="2400" kumimoji="1" lang="en-US">
                  <a:latin typeface="Arial" panose="020B0604020202020204" pitchFamily="34" charset="0"/>
                  <a:ea typeface="楷体_GB2312" pitchFamily="49" charset="-122"/>
                  <a:cs typeface="Arial" panose="020B0604020202020204" pitchFamily="34" charset="0"/>
                </a:rPr>
                <a:t>1</a:t>
              </a:r>
            </a:p>
          </p:txBody>
        </p:sp>
        <p:sp>
          <p:nvSpPr>
            <p:cNvPr id="1049284" name="Rectangle 23"/>
            <p:cNvSpPr>
              <a:spLocks noChangeArrowheads="1"/>
            </p:cNvSpPr>
            <p:nvPr/>
          </p:nvSpPr>
          <p:spPr bwMode="auto">
            <a:xfrm>
              <a:off x="793" y="2562"/>
              <a:ext cx="516"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13 </a:t>
              </a:r>
              <a:r>
                <a:rPr altLang="zh-CN" b="1" dirty="0" sz="2400" kumimoji="1" lang="en-US">
                  <a:latin typeface="Arial" panose="020B0604020202020204" pitchFamily="34" charset="0"/>
                  <a:ea typeface="楷体_GB2312" pitchFamily="49" charset="-122"/>
                  <a:cs typeface="Arial" panose="020B0604020202020204" pitchFamily="34" charset="0"/>
                </a:rPr>
                <a:t>V</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285" name="Rectangle 24"/>
            <p:cNvSpPr>
              <a:spLocks noChangeArrowheads="1"/>
            </p:cNvSpPr>
            <p:nvPr/>
          </p:nvSpPr>
          <p:spPr bwMode="auto">
            <a:xfrm>
              <a:off x="1698" y="2844"/>
              <a:ext cx="516"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11 </a:t>
              </a:r>
              <a:r>
                <a:rPr altLang="zh-CN" b="1" dirty="0" sz="2400" kumimoji="1" lang="en-US">
                  <a:latin typeface="Arial" panose="020B0604020202020204" pitchFamily="34" charset="0"/>
                  <a:ea typeface="楷体_GB2312" pitchFamily="49" charset="-122"/>
                  <a:cs typeface="Arial" panose="020B0604020202020204" pitchFamily="34" charset="0"/>
                </a:rPr>
                <a:t>V</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286" name="Rectangle 25"/>
            <p:cNvSpPr>
              <a:spLocks noChangeArrowheads="1"/>
            </p:cNvSpPr>
            <p:nvPr/>
          </p:nvSpPr>
          <p:spPr bwMode="auto">
            <a:xfrm>
              <a:off x="1071" y="2850"/>
              <a:ext cx="380"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sz="2400" i="1" kumimoji="1" lang="en-US">
                  <a:latin typeface="Arial" panose="020B0604020202020204" pitchFamily="34" charset="0"/>
                  <a:ea typeface="楷体_GB2312" pitchFamily="49" charset="-122"/>
                  <a:cs typeface="Arial" panose="020B0604020202020204" pitchFamily="34" charset="0"/>
                </a:rPr>
                <a:t>V</a:t>
              </a:r>
              <a:r>
                <a:rPr altLang="zh-CN" baseline="-25000" b="1" sz="2400" kumimoji="1" lang="en-US">
                  <a:latin typeface="Arial" panose="020B0604020202020204" pitchFamily="34" charset="0"/>
                  <a:ea typeface="楷体_GB2312" pitchFamily="49" charset="-122"/>
                  <a:cs typeface="Arial" panose="020B0604020202020204" pitchFamily="34" charset="0"/>
                </a:rPr>
                <a:t>2</a:t>
              </a:r>
            </a:p>
          </p:txBody>
        </p:sp>
        <p:sp>
          <p:nvSpPr>
            <p:cNvPr id="1049287" name="Rectangle 26"/>
            <p:cNvSpPr>
              <a:spLocks noChangeArrowheads="1"/>
            </p:cNvSpPr>
            <p:nvPr/>
          </p:nvSpPr>
          <p:spPr bwMode="auto">
            <a:xfrm>
              <a:off x="1227" y="2238"/>
              <a:ext cx="284"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sz="2400" i="1" kumimoji="1" lang="en-US">
                  <a:latin typeface="Arial" panose="020B0604020202020204" pitchFamily="34" charset="0"/>
                  <a:ea typeface="楷体_GB2312" pitchFamily="49" charset="-122"/>
                  <a:cs typeface="Arial" panose="020B0604020202020204" pitchFamily="34" charset="0"/>
                </a:rPr>
                <a:t>R</a:t>
              </a:r>
              <a:endParaRPr altLang="zh-CN" baseline="-25000" b="1" sz="2400" kumimoji="1" lang="en-US">
                <a:latin typeface="Arial" panose="020B0604020202020204" pitchFamily="34" charset="0"/>
                <a:ea typeface="楷体_GB2312" pitchFamily="49" charset="-122"/>
                <a:cs typeface="Arial" panose="020B0604020202020204" pitchFamily="34" charset="0"/>
              </a:endParaRPr>
            </a:p>
          </p:txBody>
        </p:sp>
        <p:sp>
          <p:nvSpPr>
            <p:cNvPr id="1049288" name="Rectangle 27"/>
            <p:cNvSpPr>
              <a:spLocks noChangeArrowheads="1"/>
            </p:cNvSpPr>
            <p:nvPr/>
          </p:nvSpPr>
          <p:spPr bwMode="auto">
            <a:xfrm>
              <a:off x="1555" y="2235"/>
              <a:ext cx="668"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10 </a:t>
              </a:r>
              <a:r>
                <a:rPr altLang="zh-CN" b="1" dirty="0" sz="2400" kumimoji="1" lang="en-US">
                  <a:latin typeface="Arial" panose="020B0604020202020204" pitchFamily="34" charset="0"/>
                  <a:ea typeface="楷体_GB2312" pitchFamily="49" charset="-122"/>
                  <a:cs typeface="Arial" panose="020B0604020202020204" pitchFamily="34" charset="0"/>
                </a:rPr>
                <a:t>kW</a:t>
              </a:r>
            </a:p>
          </p:txBody>
        </p:sp>
        <p:sp>
          <p:nvSpPr>
            <p:cNvPr id="1049289" name="Rectangle 28"/>
            <p:cNvSpPr>
              <a:spLocks noChangeArrowheads="1"/>
            </p:cNvSpPr>
            <p:nvPr/>
          </p:nvSpPr>
          <p:spPr bwMode="auto">
            <a:xfrm>
              <a:off x="2171" y="2408"/>
              <a:ext cx="508"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U</a:t>
              </a:r>
              <a:r>
                <a:rPr altLang="zh-CN" baseline="-25000" b="1" dirty="0" sz="2400" kumimoji="1" lang="en-US">
                  <a:latin typeface="Arial" panose="020B0604020202020204" pitchFamily="34" charset="0"/>
                  <a:ea typeface="楷体_GB2312" pitchFamily="49" charset="-122"/>
                  <a:cs typeface="Arial" panose="020B0604020202020204" pitchFamily="34" charset="0"/>
                </a:rPr>
                <a:t>AB</a:t>
              </a:r>
            </a:p>
          </p:txBody>
        </p:sp>
        <p:sp>
          <p:nvSpPr>
            <p:cNvPr id="1049290" name="Rectangle 29"/>
            <p:cNvSpPr>
              <a:spLocks noChangeArrowheads="1"/>
            </p:cNvSpPr>
            <p:nvPr/>
          </p:nvSpPr>
          <p:spPr bwMode="auto">
            <a:xfrm>
              <a:off x="2349" y="3288"/>
              <a:ext cx="244" cy="282"/>
            </a:xfrm>
            <a:prstGeom prst="rect"/>
            <a:solidFill>
              <a:srgbClr val="FFFFFF"/>
            </a:solid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B</a:t>
              </a:r>
            </a:p>
          </p:txBody>
        </p:sp>
        <p:sp>
          <p:nvSpPr>
            <p:cNvPr id="1049291" name="Rectangle 30"/>
            <p:cNvSpPr>
              <a:spLocks noChangeArrowheads="1"/>
            </p:cNvSpPr>
            <p:nvPr/>
          </p:nvSpPr>
          <p:spPr bwMode="auto">
            <a:xfrm>
              <a:off x="2184" y="1530"/>
              <a:ext cx="229" cy="291"/>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a:t>
              </a:r>
            </a:p>
          </p:txBody>
        </p:sp>
        <p:sp>
          <p:nvSpPr>
            <p:cNvPr id="1049292" name="Rectangle 31"/>
            <p:cNvSpPr>
              <a:spLocks noChangeArrowheads="1"/>
            </p:cNvSpPr>
            <p:nvPr/>
          </p:nvSpPr>
          <p:spPr bwMode="auto">
            <a:xfrm>
              <a:off x="2192" y="3012"/>
              <a:ext cx="196"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_</a:t>
              </a:r>
            </a:p>
          </p:txBody>
        </p:sp>
        <p:sp>
          <p:nvSpPr>
            <p:cNvPr id="1049293" name="Rectangle 32"/>
            <p:cNvSpPr>
              <a:spLocks noChangeArrowheads="1"/>
            </p:cNvSpPr>
            <p:nvPr/>
          </p:nvSpPr>
          <p:spPr bwMode="auto">
            <a:xfrm>
              <a:off x="1192" y="1650"/>
              <a:ext cx="340"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D</a:t>
              </a:r>
              <a:r>
                <a:rPr altLang="zh-CN" baseline="-25000" b="1" dirty="0" sz="2400" kumimoji="1" lang="en-US">
                  <a:latin typeface="Arial" panose="020B0604020202020204" pitchFamily="34" charset="0"/>
                  <a:ea typeface="楷体_GB2312" pitchFamily="49" charset="-122"/>
                  <a:cs typeface="Arial" panose="020B0604020202020204" pitchFamily="34" charset="0"/>
                </a:rPr>
                <a:t>2</a:t>
              </a:r>
            </a:p>
          </p:txBody>
        </p:sp>
        <p:sp>
          <p:nvSpPr>
            <p:cNvPr id="1049294" name="Freeform 33"/>
            <p:cNvSpPr/>
            <p:nvPr/>
          </p:nvSpPr>
          <p:spPr bwMode="auto">
            <a:xfrm>
              <a:off x="222" y="1508"/>
              <a:ext cx="2016" cy="1"/>
            </a:xfrm>
            <a:custGeom>
              <a:avLst/>
              <a:gdLst>
                <a:gd name="T0" fmla="*/ 0 w 2016"/>
                <a:gd name="T1" fmla="*/ 0 h 1"/>
                <a:gd name="T2" fmla="*/ 2016 w 2016"/>
                <a:gd name="T3" fmla="*/ 0 h 1"/>
              </a:gdLst>
              <a:ahLst/>
              <a:cxnLst>
                <a:cxn ang="0">
                  <a:pos x="T0" y="T1"/>
                </a:cxn>
                <a:cxn ang="0">
                  <a:pos x="T2" y="T3"/>
                </a:cxn>
              </a:cxnLst>
              <a:rect l="0" t="0" r="r" b="b"/>
              <a:pathLst>
                <a:path w="2016" h="1">
                  <a:moveTo>
                    <a:pt x="0" y="0"/>
                  </a:moveTo>
                  <a:cubicBezTo>
                    <a:pt x="336" y="0"/>
                    <a:pt x="1596" y="0"/>
                    <a:pt x="2016" y="0"/>
                  </a:cubicBezTo>
                </a:path>
              </a:pathLst>
            </a:custGeom>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95" name="Line 34"/>
            <p:cNvSpPr>
              <a:spLocks noChangeShapeType="1"/>
            </p:cNvSpPr>
            <p:nvPr/>
          </p:nvSpPr>
          <p:spPr bwMode="auto">
            <a:xfrm>
              <a:off x="1182" y="1350"/>
              <a:ext cx="0" cy="318"/>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96" name="Oval 35"/>
            <p:cNvSpPr>
              <a:spLocks noChangeArrowheads="1"/>
            </p:cNvSpPr>
            <p:nvPr/>
          </p:nvSpPr>
          <p:spPr bwMode="auto">
            <a:xfrm>
              <a:off x="2238" y="1468"/>
              <a:ext cx="77" cy="77"/>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297" name="Rectangle 36"/>
            <p:cNvSpPr>
              <a:spLocks noChangeArrowheads="1"/>
            </p:cNvSpPr>
            <p:nvPr/>
          </p:nvSpPr>
          <p:spPr bwMode="auto">
            <a:xfrm>
              <a:off x="2356" y="1362"/>
              <a:ext cx="244"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A</a:t>
              </a:r>
            </a:p>
          </p:txBody>
        </p:sp>
        <p:sp>
          <p:nvSpPr>
            <p:cNvPr id="1049298" name="Rectangle 37"/>
            <p:cNvSpPr>
              <a:spLocks noChangeArrowheads="1"/>
            </p:cNvSpPr>
            <p:nvPr/>
          </p:nvSpPr>
          <p:spPr bwMode="auto">
            <a:xfrm>
              <a:off x="1156" y="1206"/>
              <a:ext cx="358" cy="338"/>
            </a:xfrm>
            <a:prstGeom prst="rect"/>
            <a:noFill/>
            <a:ln w="36513">
              <a:noFill/>
              <a:miter lim="800000"/>
              <a:headEnd/>
              <a:tailEnd/>
            </a:ln>
            <a:effectLst/>
          </p:spPr>
          <p:txBody>
            <a:bodyPr wrap="square">
              <a:spAutoFit/>
            </a:bodyPr>
            <a:p>
              <a:pPr algn="ct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D</a:t>
              </a:r>
              <a:r>
                <a:rPr altLang="zh-CN" baseline="-25000" b="1" dirty="0" sz="2400" kumimoji="1" lang="en-US">
                  <a:latin typeface="Arial" panose="020B0604020202020204" pitchFamily="34" charset="0"/>
                  <a:ea typeface="楷体_GB2312" pitchFamily="49" charset="-122"/>
                  <a:cs typeface="Arial" panose="020B0604020202020204" pitchFamily="34" charset="0"/>
                </a:rPr>
                <a:t>1</a:t>
              </a:r>
            </a:p>
          </p:txBody>
        </p:sp>
        <p:sp>
          <p:nvSpPr>
            <p:cNvPr id="1049299" name="Rectangle 38"/>
            <p:cNvSpPr>
              <a:spLocks noChangeArrowheads="1"/>
            </p:cNvSpPr>
            <p:nvPr/>
          </p:nvSpPr>
          <p:spPr bwMode="auto">
            <a:xfrm>
              <a:off x="1162" y="3565"/>
              <a:ext cx="332"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(a)</a:t>
              </a:r>
            </a:p>
          </p:txBody>
        </p:sp>
        <p:sp>
          <p:nvSpPr>
            <p:cNvPr id="1049300" name="Freeform 39"/>
            <p:cNvSpPr/>
            <p:nvPr/>
          </p:nvSpPr>
          <p:spPr bwMode="auto">
            <a:xfrm>
              <a:off x="234" y="1498"/>
              <a:ext cx="1" cy="1963"/>
            </a:xfrm>
            <a:custGeom>
              <a:avLst/>
              <a:gdLst>
                <a:gd name="T0" fmla="*/ 0 w 1"/>
                <a:gd name="T1" fmla="*/ 0 h 1963"/>
                <a:gd name="T2" fmla="*/ 0 w 1"/>
                <a:gd name="T3" fmla="*/ 1963 h 1963"/>
              </a:gdLst>
              <a:ahLst/>
              <a:cxnLst>
                <a:cxn ang="0">
                  <a:pos x="T0" y="T1"/>
                </a:cxn>
                <a:cxn ang="0">
                  <a:pos x="T2" y="T3"/>
                </a:cxn>
              </a:cxnLst>
              <a:rect l="0" t="0" r="r" b="b"/>
              <a:pathLst>
                <a:path w="1" h="1963">
                  <a:moveTo>
                    <a:pt x="0" y="0"/>
                  </a:moveTo>
                  <a:cubicBezTo>
                    <a:pt x="0" y="327"/>
                    <a:pt x="0" y="1554"/>
                    <a:pt x="0" y="1963"/>
                  </a:cubicBezTo>
                </a:path>
              </a:pathLst>
            </a:custGeom>
            <a:noFill/>
            <a:ln w="38100" cap="flat" cmpd="sng">
              <a:solidFill>
                <a:schemeClr val="tx1"/>
              </a:solidFill>
              <a:prstDash val="solid"/>
              <a:round/>
              <a:headEnd type="none" w="med" len="med"/>
              <a:tailEnd type="none" w="med" len="me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1" name="AutoShape 40"/>
            <p:cNvSpPr>
              <a:spLocks noChangeArrowheads="1"/>
            </p:cNvSpPr>
            <p:nvPr/>
          </p:nvSpPr>
          <p:spPr bwMode="auto">
            <a:xfrm rot="5400000">
              <a:off x="946" y="1868"/>
              <a:ext cx="258" cy="186"/>
            </a:xfrm>
            <a:prstGeom prst="triangle">
              <a:avLst>
                <a:gd name="adj" fmla="val 50000"/>
              </a:avLst>
            </a:prstGeom>
            <a:noFill/>
            <a:ln w="36576">
              <a:solidFill>
                <a:schemeClr val="tx1"/>
              </a:solidFill>
              <a:miter lim="800000"/>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2" name="AutoShape 41"/>
            <p:cNvSpPr>
              <a:spLocks noChangeArrowheads="1"/>
            </p:cNvSpPr>
            <p:nvPr/>
          </p:nvSpPr>
          <p:spPr bwMode="auto">
            <a:xfrm rot="5400000">
              <a:off x="947" y="1412"/>
              <a:ext cx="258" cy="191"/>
            </a:xfrm>
            <a:prstGeom prst="triangle">
              <a:avLst>
                <a:gd name="adj" fmla="val 50000"/>
              </a:avLst>
            </a:prstGeom>
            <a:noFill/>
            <a:ln w="36576">
              <a:solidFill>
                <a:schemeClr val="tx1"/>
              </a:solidFill>
              <a:miter lim="800000"/>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grpSp>
      <p:grpSp>
        <p:nvGrpSpPr>
          <p:cNvPr id="238" name="Group 42"/>
          <p:cNvGrpSpPr/>
          <p:nvPr/>
        </p:nvGrpSpPr>
        <p:grpSpPr bwMode="auto">
          <a:xfrm>
            <a:off x="4819652" y="2035175"/>
            <a:ext cx="4010025" cy="4183063"/>
            <a:chOff x="3036" y="1234"/>
            <a:chExt cx="2526" cy="2635"/>
          </a:xfrm>
        </p:grpSpPr>
        <p:sp>
          <p:nvSpPr>
            <p:cNvPr id="1049303" name="Line 43"/>
            <p:cNvSpPr>
              <a:spLocks noChangeShapeType="1"/>
            </p:cNvSpPr>
            <p:nvPr/>
          </p:nvSpPr>
          <p:spPr bwMode="auto">
            <a:xfrm>
              <a:off x="3490" y="1978"/>
              <a:ext cx="1008"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4" name="Line 44"/>
            <p:cNvSpPr>
              <a:spLocks noChangeShapeType="1"/>
            </p:cNvSpPr>
            <p:nvPr/>
          </p:nvSpPr>
          <p:spPr bwMode="auto">
            <a:xfrm>
              <a:off x="3886" y="1828"/>
              <a:ext cx="0" cy="318"/>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5" name="Rectangle 45"/>
            <p:cNvSpPr>
              <a:spLocks noChangeArrowheads="1"/>
            </p:cNvSpPr>
            <p:nvPr/>
          </p:nvSpPr>
          <p:spPr bwMode="auto">
            <a:xfrm>
              <a:off x="4428" y="2230"/>
              <a:ext cx="120" cy="354"/>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zh-CN" b="1" sz="2400" kumimoji="1" lang="zh-CN">
                <a:latin typeface="Arial" panose="020B0604020202020204" pitchFamily="34" charset="0"/>
                <a:ea typeface="楷体_GB2312" pitchFamily="49" charset="-122"/>
                <a:cs typeface="Arial" panose="020B0604020202020204" pitchFamily="34" charset="0"/>
              </a:endParaRPr>
            </a:p>
          </p:txBody>
        </p:sp>
        <p:sp>
          <p:nvSpPr>
            <p:cNvPr id="1049306" name="Line 46"/>
            <p:cNvSpPr>
              <a:spLocks noChangeShapeType="1"/>
            </p:cNvSpPr>
            <p:nvPr/>
          </p:nvSpPr>
          <p:spPr bwMode="auto">
            <a:xfrm flipV="1">
              <a:off x="4432" y="2956"/>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7" name="Line 47"/>
            <p:cNvSpPr>
              <a:spLocks noChangeShapeType="1"/>
            </p:cNvSpPr>
            <p:nvPr/>
          </p:nvSpPr>
          <p:spPr bwMode="auto">
            <a:xfrm flipV="1">
              <a:off x="4354" y="2872"/>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8" name="Line 48"/>
            <p:cNvSpPr>
              <a:spLocks noChangeShapeType="1"/>
            </p:cNvSpPr>
            <p:nvPr/>
          </p:nvSpPr>
          <p:spPr bwMode="auto">
            <a:xfrm flipV="1">
              <a:off x="4426" y="3142"/>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09" name="Line 49"/>
            <p:cNvSpPr>
              <a:spLocks noChangeShapeType="1"/>
            </p:cNvSpPr>
            <p:nvPr/>
          </p:nvSpPr>
          <p:spPr bwMode="auto">
            <a:xfrm flipV="1">
              <a:off x="4360" y="3052"/>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0" name="Freeform 50"/>
            <p:cNvSpPr/>
            <p:nvPr/>
          </p:nvSpPr>
          <p:spPr bwMode="auto">
            <a:xfrm>
              <a:off x="3040" y="3466"/>
              <a:ext cx="2154" cy="1"/>
            </a:xfrm>
            <a:custGeom>
              <a:avLst/>
              <a:gdLst>
                <a:gd name="T0" fmla="*/ 0 w 2154"/>
                <a:gd name="T1" fmla="*/ 0 h 1"/>
                <a:gd name="T2" fmla="*/ 2154 w 2154"/>
                <a:gd name="T3" fmla="*/ 0 h 1"/>
              </a:gdLst>
              <a:ahLst/>
              <a:cxnLst>
                <a:cxn ang="0">
                  <a:pos x="T0" y="T1"/>
                </a:cxn>
                <a:cxn ang="0">
                  <a:pos x="T2" y="T3"/>
                </a:cxn>
              </a:cxnLst>
              <a:rect l="0" t="0" r="r" b="b"/>
              <a:pathLst>
                <a:path w="2154" h="1">
                  <a:moveTo>
                    <a:pt x="0" y="0"/>
                  </a:moveTo>
                  <a:lnTo>
                    <a:pt x="2154" y="0"/>
                  </a:lnTo>
                </a:path>
              </a:pathLst>
            </a:custGeom>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1" name="Line 51"/>
            <p:cNvSpPr>
              <a:spLocks noChangeShapeType="1"/>
            </p:cNvSpPr>
            <p:nvPr/>
          </p:nvSpPr>
          <p:spPr bwMode="auto">
            <a:xfrm flipV="1">
              <a:off x="3430" y="2596"/>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2" name="Line 52"/>
            <p:cNvSpPr>
              <a:spLocks noChangeShapeType="1"/>
            </p:cNvSpPr>
            <p:nvPr/>
          </p:nvSpPr>
          <p:spPr bwMode="auto">
            <a:xfrm flipV="1">
              <a:off x="3358" y="2686"/>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3" name="Line 53"/>
            <p:cNvSpPr>
              <a:spLocks noChangeShapeType="1"/>
            </p:cNvSpPr>
            <p:nvPr/>
          </p:nvSpPr>
          <p:spPr bwMode="auto">
            <a:xfrm flipV="1">
              <a:off x="3436" y="2782"/>
              <a:ext cx="141"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4" name="Line 54"/>
            <p:cNvSpPr>
              <a:spLocks noChangeShapeType="1"/>
            </p:cNvSpPr>
            <p:nvPr/>
          </p:nvSpPr>
          <p:spPr bwMode="auto">
            <a:xfrm flipV="1">
              <a:off x="3364" y="2872"/>
              <a:ext cx="268" cy="0"/>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5" name="Line 55"/>
            <p:cNvSpPr>
              <a:spLocks noChangeShapeType="1"/>
            </p:cNvSpPr>
            <p:nvPr/>
          </p:nvSpPr>
          <p:spPr bwMode="auto">
            <a:xfrm flipV="1">
              <a:off x="3496" y="1968"/>
              <a:ext cx="0" cy="636"/>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6" name="Freeform 56"/>
            <p:cNvSpPr/>
            <p:nvPr/>
          </p:nvSpPr>
          <p:spPr bwMode="auto">
            <a:xfrm>
              <a:off x="3496" y="2878"/>
              <a:ext cx="1" cy="600"/>
            </a:xfrm>
            <a:custGeom>
              <a:avLst/>
              <a:gdLst>
                <a:gd name="T0" fmla="*/ 0 w 1"/>
                <a:gd name="T1" fmla="*/ 600 h 600"/>
                <a:gd name="T2" fmla="*/ 0 w 1"/>
                <a:gd name="T3" fmla="*/ 0 h 600"/>
              </a:gdLst>
              <a:ahLst/>
              <a:cxnLst>
                <a:cxn ang="0">
                  <a:pos x="T0" y="T1"/>
                </a:cxn>
                <a:cxn ang="0">
                  <a:pos x="T2" y="T3"/>
                </a:cxn>
              </a:cxnLst>
              <a:rect l="0" t="0" r="r" b="b"/>
              <a:pathLst>
                <a:path w="1" h="600">
                  <a:moveTo>
                    <a:pt x="0" y="600"/>
                  </a:moveTo>
                  <a:lnTo>
                    <a:pt x="0" y="0"/>
                  </a:lnTo>
                </a:path>
              </a:pathLst>
            </a:custGeom>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7" name="Freeform 57"/>
            <p:cNvSpPr/>
            <p:nvPr/>
          </p:nvSpPr>
          <p:spPr bwMode="auto">
            <a:xfrm>
              <a:off x="4502" y="3136"/>
              <a:ext cx="1" cy="336"/>
            </a:xfrm>
            <a:custGeom>
              <a:avLst/>
              <a:gdLst>
                <a:gd name="T0" fmla="*/ 0 w 1"/>
                <a:gd name="T1" fmla="*/ 0 h 336"/>
                <a:gd name="T2" fmla="*/ 0 w 1"/>
                <a:gd name="T3" fmla="*/ 336 h 336"/>
              </a:gdLst>
              <a:ahLst/>
              <a:cxnLst>
                <a:cxn ang="0">
                  <a:pos x="T0" y="T1"/>
                </a:cxn>
                <a:cxn ang="0">
                  <a:pos x="T2" y="T3"/>
                </a:cxn>
              </a:cxnLst>
              <a:rect l="0" t="0" r="r" b="b"/>
              <a:pathLst>
                <a:path w="1" h="336">
                  <a:moveTo>
                    <a:pt x="0" y="0"/>
                  </a:moveTo>
                  <a:lnTo>
                    <a:pt x="0" y="336"/>
                  </a:lnTo>
                </a:path>
              </a:pathLst>
            </a:custGeom>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8" name="Line 58"/>
            <p:cNvSpPr>
              <a:spLocks noChangeShapeType="1"/>
            </p:cNvSpPr>
            <p:nvPr/>
          </p:nvSpPr>
          <p:spPr bwMode="auto">
            <a:xfrm flipV="1">
              <a:off x="4492" y="2584"/>
              <a:ext cx="0" cy="282"/>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19" name="Line 59"/>
            <p:cNvSpPr>
              <a:spLocks noChangeShapeType="1"/>
            </p:cNvSpPr>
            <p:nvPr/>
          </p:nvSpPr>
          <p:spPr bwMode="auto">
            <a:xfrm flipV="1">
              <a:off x="4492" y="1528"/>
              <a:ext cx="0" cy="702"/>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20" name="Oval 60"/>
            <p:cNvSpPr>
              <a:spLocks noChangeArrowheads="1"/>
            </p:cNvSpPr>
            <p:nvPr/>
          </p:nvSpPr>
          <p:spPr bwMode="auto">
            <a:xfrm>
              <a:off x="5186" y="3428"/>
              <a:ext cx="77" cy="77"/>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zh-CN" b="1" sz="2400" kumimoji="1" lang="zh-CN">
                <a:latin typeface="Arial" panose="020B0604020202020204" pitchFamily="34" charset="0"/>
                <a:ea typeface="楷体_GB2312" pitchFamily="49" charset="-122"/>
                <a:cs typeface="Arial" panose="020B0604020202020204" pitchFamily="34" charset="0"/>
              </a:endParaRPr>
            </a:p>
          </p:txBody>
        </p:sp>
        <p:sp>
          <p:nvSpPr>
            <p:cNvPr id="1049321" name="Rectangle 61"/>
            <p:cNvSpPr>
              <a:spLocks noChangeArrowheads="1"/>
            </p:cNvSpPr>
            <p:nvPr/>
          </p:nvSpPr>
          <p:spPr bwMode="auto">
            <a:xfrm>
              <a:off x="3067" y="2518"/>
              <a:ext cx="380"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sz="2400" i="1" kumimoji="1" lang="en-US">
                  <a:latin typeface="Arial" panose="020B0604020202020204" pitchFamily="34" charset="0"/>
                  <a:ea typeface="楷体_GB2312" pitchFamily="49" charset="-122"/>
                  <a:cs typeface="Arial" panose="020B0604020202020204" pitchFamily="34" charset="0"/>
                </a:rPr>
                <a:t>V</a:t>
              </a:r>
              <a:r>
                <a:rPr altLang="zh-CN" baseline="-25000" b="1" sz="2400" kumimoji="1" lang="en-US">
                  <a:latin typeface="Arial" panose="020B0604020202020204" pitchFamily="34" charset="0"/>
                  <a:ea typeface="楷体_GB2312" pitchFamily="49" charset="-122"/>
                  <a:cs typeface="Arial" panose="020B0604020202020204" pitchFamily="34" charset="0"/>
                </a:rPr>
                <a:t>1</a:t>
              </a:r>
            </a:p>
          </p:txBody>
        </p:sp>
        <p:sp>
          <p:nvSpPr>
            <p:cNvPr id="1049322" name="Rectangle 62"/>
            <p:cNvSpPr>
              <a:spLocks noChangeArrowheads="1"/>
            </p:cNvSpPr>
            <p:nvPr/>
          </p:nvSpPr>
          <p:spPr bwMode="auto">
            <a:xfrm>
              <a:off x="3581" y="2578"/>
              <a:ext cx="516"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13 </a:t>
              </a:r>
              <a:r>
                <a:rPr altLang="zh-CN" b="1" dirty="0" sz="2400" kumimoji="1" lang="en-US">
                  <a:latin typeface="Arial" panose="020B0604020202020204" pitchFamily="34" charset="0"/>
                  <a:ea typeface="楷体_GB2312" pitchFamily="49" charset="-122"/>
                  <a:cs typeface="Arial" panose="020B0604020202020204" pitchFamily="34" charset="0"/>
                </a:rPr>
                <a:t>V</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323" name="Rectangle 63"/>
            <p:cNvSpPr>
              <a:spLocks noChangeArrowheads="1"/>
            </p:cNvSpPr>
            <p:nvPr/>
          </p:nvSpPr>
          <p:spPr bwMode="auto">
            <a:xfrm>
              <a:off x="4630" y="2860"/>
              <a:ext cx="516"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11 </a:t>
              </a:r>
              <a:r>
                <a:rPr altLang="zh-CN" b="1" dirty="0" sz="2400" kumimoji="1" lang="en-US">
                  <a:latin typeface="Arial" panose="020B0604020202020204" pitchFamily="34" charset="0"/>
                  <a:ea typeface="楷体_GB2312" pitchFamily="49" charset="-122"/>
                  <a:cs typeface="Arial" panose="020B0604020202020204" pitchFamily="34" charset="0"/>
                </a:rPr>
                <a:t>V</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324" name="Rectangle 64"/>
            <p:cNvSpPr>
              <a:spLocks noChangeArrowheads="1"/>
            </p:cNvSpPr>
            <p:nvPr/>
          </p:nvSpPr>
          <p:spPr bwMode="auto">
            <a:xfrm>
              <a:off x="4003" y="2866"/>
              <a:ext cx="380"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sz="2400" i="1" kumimoji="1" lang="en-US">
                  <a:latin typeface="Arial" panose="020B0604020202020204" pitchFamily="34" charset="0"/>
                  <a:ea typeface="楷体_GB2312" pitchFamily="49" charset="-122"/>
                  <a:cs typeface="Arial" panose="020B0604020202020204" pitchFamily="34" charset="0"/>
                </a:rPr>
                <a:t>V</a:t>
              </a:r>
              <a:r>
                <a:rPr altLang="zh-CN" baseline="-25000" b="1" sz="2400" kumimoji="1" lang="en-US">
                  <a:latin typeface="Arial" panose="020B0604020202020204" pitchFamily="34" charset="0"/>
                  <a:ea typeface="楷体_GB2312" pitchFamily="49" charset="-122"/>
                  <a:cs typeface="Arial" panose="020B0604020202020204" pitchFamily="34" charset="0"/>
                </a:rPr>
                <a:t>2</a:t>
              </a:r>
            </a:p>
          </p:txBody>
        </p:sp>
        <p:sp>
          <p:nvSpPr>
            <p:cNvPr id="1049325" name="Rectangle 65"/>
            <p:cNvSpPr>
              <a:spLocks noChangeArrowheads="1"/>
            </p:cNvSpPr>
            <p:nvPr/>
          </p:nvSpPr>
          <p:spPr bwMode="auto">
            <a:xfrm>
              <a:off x="4129" y="2248"/>
              <a:ext cx="284"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sz="2400" i="1" kumimoji="1" lang="en-US">
                  <a:latin typeface="Arial" panose="020B0604020202020204" pitchFamily="34" charset="0"/>
                  <a:ea typeface="楷体_GB2312" pitchFamily="49" charset="-122"/>
                  <a:cs typeface="Arial" panose="020B0604020202020204" pitchFamily="34" charset="0"/>
                </a:rPr>
                <a:t>R</a:t>
              </a:r>
              <a:endParaRPr altLang="zh-CN" baseline="-25000" b="1" sz="2400" kumimoji="1" lang="en-US">
                <a:latin typeface="Arial" panose="020B0604020202020204" pitchFamily="34" charset="0"/>
                <a:ea typeface="楷体_GB2312" pitchFamily="49" charset="-122"/>
                <a:cs typeface="Arial" panose="020B0604020202020204" pitchFamily="34" charset="0"/>
              </a:endParaRPr>
            </a:p>
          </p:txBody>
        </p:sp>
        <p:sp>
          <p:nvSpPr>
            <p:cNvPr id="1049326" name="Rectangle 66"/>
            <p:cNvSpPr>
              <a:spLocks noChangeArrowheads="1"/>
            </p:cNvSpPr>
            <p:nvPr/>
          </p:nvSpPr>
          <p:spPr bwMode="auto">
            <a:xfrm>
              <a:off x="4488" y="2247"/>
              <a:ext cx="668"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10 </a:t>
              </a:r>
              <a:r>
                <a:rPr altLang="zh-CN" b="1" dirty="0" sz="2400" kumimoji="1" lang="en-US">
                  <a:latin typeface="Arial" panose="020B0604020202020204" pitchFamily="34" charset="0"/>
                  <a:ea typeface="楷体_GB2312" pitchFamily="49" charset="-122"/>
                  <a:cs typeface="Arial" panose="020B0604020202020204" pitchFamily="34" charset="0"/>
                </a:rPr>
                <a:t>kW</a:t>
              </a:r>
            </a:p>
          </p:txBody>
        </p:sp>
        <p:sp>
          <p:nvSpPr>
            <p:cNvPr id="1049327" name="Rectangle 67"/>
            <p:cNvSpPr>
              <a:spLocks noChangeArrowheads="1"/>
            </p:cNvSpPr>
            <p:nvPr/>
          </p:nvSpPr>
          <p:spPr bwMode="auto">
            <a:xfrm>
              <a:off x="5054" y="2351"/>
              <a:ext cx="508"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U</a:t>
              </a:r>
              <a:r>
                <a:rPr altLang="zh-CN" baseline="-25000" b="1" dirty="0" sz="2400" kumimoji="1" lang="en-US">
                  <a:latin typeface="Arial" panose="020B0604020202020204" pitchFamily="34" charset="0"/>
                  <a:ea typeface="楷体_GB2312" pitchFamily="49" charset="-122"/>
                  <a:cs typeface="Arial" panose="020B0604020202020204" pitchFamily="34" charset="0"/>
                </a:rPr>
                <a:t>AB</a:t>
              </a:r>
            </a:p>
          </p:txBody>
        </p:sp>
        <p:sp>
          <p:nvSpPr>
            <p:cNvPr id="1049328" name="Rectangle 68"/>
            <p:cNvSpPr>
              <a:spLocks noChangeArrowheads="1"/>
            </p:cNvSpPr>
            <p:nvPr/>
          </p:nvSpPr>
          <p:spPr bwMode="auto">
            <a:xfrm>
              <a:off x="5299" y="3298"/>
              <a:ext cx="244"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B</a:t>
              </a:r>
            </a:p>
          </p:txBody>
        </p:sp>
        <p:sp>
          <p:nvSpPr>
            <p:cNvPr id="1049329" name="Rectangle 69"/>
            <p:cNvSpPr>
              <a:spLocks noChangeArrowheads="1"/>
            </p:cNvSpPr>
            <p:nvPr/>
          </p:nvSpPr>
          <p:spPr bwMode="auto">
            <a:xfrm>
              <a:off x="5122" y="1546"/>
              <a:ext cx="229" cy="291"/>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a:t>
              </a:r>
            </a:p>
          </p:txBody>
        </p:sp>
        <p:sp>
          <p:nvSpPr>
            <p:cNvPr id="1049330" name="Rectangle 70"/>
            <p:cNvSpPr>
              <a:spLocks noChangeArrowheads="1"/>
            </p:cNvSpPr>
            <p:nvPr/>
          </p:nvSpPr>
          <p:spPr bwMode="auto">
            <a:xfrm>
              <a:off x="5130" y="3028"/>
              <a:ext cx="196"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_</a:t>
              </a:r>
            </a:p>
          </p:txBody>
        </p:sp>
        <p:sp>
          <p:nvSpPr>
            <p:cNvPr id="1049331" name="Rectangle 71"/>
            <p:cNvSpPr>
              <a:spLocks noChangeArrowheads="1"/>
            </p:cNvSpPr>
            <p:nvPr/>
          </p:nvSpPr>
          <p:spPr bwMode="auto">
            <a:xfrm>
              <a:off x="3536" y="1672"/>
              <a:ext cx="340" cy="282"/>
            </a:xfrm>
            <a:prstGeom prst="rect"/>
            <a:solidFill>
              <a:srgbClr val="FFFFFF"/>
            </a:solidFill>
            <a:ln w="36513">
              <a:no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D</a:t>
              </a:r>
              <a:r>
                <a:rPr altLang="zh-CN" baseline="-25000" b="1" sz="2400" kumimoji="1" lang="en-US">
                  <a:latin typeface="Arial" panose="020B0604020202020204" pitchFamily="34" charset="0"/>
                  <a:ea typeface="楷体_GB2312" pitchFamily="49" charset="-122"/>
                  <a:cs typeface="Arial" panose="020B0604020202020204" pitchFamily="34" charset="0"/>
                </a:rPr>
                <a:t>2</a:t>
              </a:r>
            </a:p>
          </p:txBody>
        </p:sp>
        <p:sp>
          <p:nvSpPr>
            <p:cNvPr id="1049332" name="Freeform 72"/>
            <p:cNvSpPr/>
            <p:nvPr/>
          </p:nvSpPr>
          <p:spPr bwMode="auto">
            <a:xfrm>
              <a:off x="3036" y="1526"/>
              <a:ext cx="2154" cy="1"/>
            </a:xfrm>
            <a:custGeom>
              <a:avLst/>
              <a:gdLst>
                <a:gd name="T0" fmla="*/ 0 w 2154"/>
                <a:gd name="T1" fmla="*/ 0 h 1"/>
                <a:gd name="T2" fmla="*/ 2154 w 2154"/>
                <a:gd name="T3" fmla="*/ 0 h 1"/>
              </a:gdLst>
              <a:ahLst/>
              <a:cxnLst>
                <a:cxn ang="0">
                  <a:pos x="T0" y="T1"/>
                </a:cxn>
                <a:cxn ang="0">
                  <a:pos x="T2" y="T3"/>
                </a:cxn>
              </a:cxnLst>
              <a:rect l="0" t="0" r="r" b="b"/>
              <a:pathLst>
                <a:path w="2154" h="1">
                  <a:moveTo>
                    <a:pt x="0" y="0"/>
                  </a:moveTo>
                  <a:lnTo>
                    <a:pt x="2154" y="0"/>
                  </a:lnTo>
                </a:path>
              </a:pathLst>
            </a:custGeom>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33" name="Line 73"/>
            <p:cNvSpPr>
              <a:spLocks noChangeShapeType="1"/>
            </p:cNvSpPr>
            <p:nvPr/>
          </p:nvSpPr>
          <p:spPr bwMode="auto">
            <a:xfrm>
              <a:off x="3880" y="1372"/>
              <a:ext cx="0" cy="318"/>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34" name="Oval 74"/>
            <p:cNvSpPr>
              <a:spLocks noChangeArrowheads="1"/>
            </p:cNvSpPr>
            <p:nvPr/>
          </p:nvSpPr>
          <p:spPr bwMode="auto">
            <a:xfrm>
              <a:off x="5198" y="1480"/>
              <a:ext cx="77" cy="77"/>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35" name="Rectangle 75"/>
            <p:cNvSpPr>
              <a:spLocks noChangeArrowheads="1"/>
            </p:cNvSpPr>
            <p:nvPr/>
          </p:nvSpPr>
          <p:spPr bwMode="auto">
            <a:xfrm>
              <a:off x="5294" y="1378"/>
              <a:ext cx="244"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A</a:t>
              </a:r>
            </a:p>
          </p:txBody>
        </p:sp>
        <p:sp>
          <p:nvSpPr>
            <p:cNvPr id="1049336" name="Rectangle 76"/>
            <p:cNvSpPr>
              <a:spLocks noChangeArrowheads="1"/>
            </p:cNvSpPr>
            <p:nvPr/>
          </p:nvSpPr>
          <p:spPr bwMode="auto">
            <a:xfrm>
              <a:off x="3530" y="1234"/>
              <a:ext cx="340" cy="282"/>
            </a:xfrm>
            <a:prstGeom prst="rect"/>
            <a:noFill/>
            <a:ln w="36513">
              <a:noFill/>
              <a:miter lim="800000"/>
              <a:headEnd/>
              <a:tailEnd/>
            </a:ln>
            <a:effectLst/>
          </p:spPr>
          <p:txBody>
            <a:bodyPr wrap="none">
              <a:spAutoFit/>
            </a:bodyPr>
            <a:p>
              <a:pPr algn="ct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D</a:t>
              </a:r>
              <a:r>
                <a:rPr altLang="zh-CN" baseline="-25000" b="1" dirty="0" sz="2400" kumimoji="1" lang="en-US">
                  <a:latin typeface="Arial" panose="020B0604020202020204" pitchFamily="34" charset="0"/>
                  <a:ea typeface="楷体_GB2312" pitchFamily="49" charset="-122"/>
                  <a:cs typeface="Arial" panose="020B0604020202020204" pitchFamily="34" charset="0"/>
                </a:rPr>
                <a:t>1</a:t>
              </a:r>
            </a:p>
          </p:txBody>
        </p:sp>
        <p:sp>
          <p:nvSpPr>
            <p:cNvPr id="1049337" name="Rectangle 77"/>
            <p:cNvSpPr>
              <a:spLocks noChangeArrowheads="1"/>
            </p:cNvSpPr>
            <p:nvPr/>
          </p:nvSpPr>
          <p:spPr bwMode="auto">
            <a:xfrm>
              <a:off x="4086" y="3587"/>
              <a:ext cx="364" cy="282"/>
            </a:xfrm>
            <a:prstGeom prst="rect"/>
            <a:noFill/>
            <a:ln w="36513">
              <a:solidFill>
                <a:schemeClr val="bg1"/>
              </a:solidFill>
              <a:miter lim="800000"/>
              <a:headEnd/>
              <a:tailEnd/>
            </a:ln>
            <a:effectLst/>
          </p:spPr>
          <p:txBody>
            <a:bodyPr wrap="none">
              <a:spAutoFit/>
            </a:bodyPr>
            <a:p>
              <a:pPr algn="ct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(b)</a:t>
              </a:r>
            </a:p>
          </p:txBody>
        </p:sp>
        <p:sp>
          <p:nvSpPr>
            <p:cNvPr id="1049338" name="Freeform 78"/>
            <p:cNvSpPr/>
            <p:nvPr/>
          </p:nvSpPr>
          <p:spPr bwMode="auto">
            <a:xfrm>
              <a:off x="3046" y="1522"/>
              <a:ext cx="1" cy="1956"/>
            </a:xfrm>
            <a:custGeom>
              <a:avLst/>
              <a:gdLst>
                <a:gd name="T0" fmla="*/ 0 w 1"/>
                <a:gd name="T1" fmla="*/ 0 h 1956"/>
                <a:gd name="T2" fmla="*/ 0 w 1"/>
                <a:gd name="T3" fmla="*/ 1956 h 1956"/>
              </a:gdLst>
              <a:ahLst/>
              <a:cxnLst>
                <a:cxn ang="0">
                  <a:pos x="T0" y="T1"/>
                </a:cxn>
                <a:cxn ang="0">
                  <a:pos x="T2" y="T3"/>
                </a:cxn>
              </a:cxnLst>
              <a:rect l="0" t="0" r="r" b="b"/>
              <a:pathLst>
                <a:path w="1" h="1956">
                  <a:moveTo>
                    <a:pt x="0" y="0"/>
                  </a:moveTo>
                  <a:lnTo>
                    <a:pt x="0" y="1956"/>
                  </a:lnTo>
                </a:path>
              </a:pathLst>
            </a:custGeom>
            <a:noFill/>
            <a:ln w="36513" cap="flat" cmpd="sng">
              <a:solidFill>
                <a:schemeClr val="tx1"/>
              </a:solidFill>
              <a:prstDash val="solid"/>
              <a:round/>
              <a:headEnd type="none" w="med" len="med"/>
              <a:tailEnd type="none" w="med" len="me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39" name="AutoShape 79"/>
            <p:cNvSpPr>
              <a:spLocks noChangeArrowheads="1"/>
            </p:cNvSpPr>
            <p:nvPr/>
          </p:nvSpPr>
          <p:spPr bwMode="auto">
            <a:xfrm rot="16200000">
              <a:off x="3856" y="1872"/>
              <a:ext cx="288" cy="216"/>
            </a:xfrm>
            <a:prstGeom prst="triangle">
              <a:avLst>
                <a:gd name="adj" fmla="val 50000"/>
              </a:avLst>
            </a:prstGeom>
            <a:noFill/>
            <a:ln w="36576">
              <a:solidFill>
                <a:schemeClr val="tx1"/>
              </a:solidFill>
              <a:miter lim="800000"/>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340" name="AutoShape 80"/>
            <p:cNvSpPr>
              <a:spLocks noChangeArrowheads="1"/>
            </p:cNvSpPr>
            <p:nvPr/>
          </p:nvSpPr>
          <p:spPr bwMode="auto">
            <a:xfrm rot="16200000">
              <a:off x="3856" y="1418"/>
              <a:ext cx="288" cy="216"/>
            </a:xfrm>
            <a:prstGeom prst="triangle">
              <a:avLst>
                <a:gd name="adj" fmla="val 50000"/>
              </a:avLst>
            </a:prstGeom>
            <a:noFill/>
            <a:ln w="36576">
              <a:solidFill>
                <a:schemeClr val="tx1"/>
              </a:solidFill>
              <a:miter lim="800000"/>
              <a:headEnd/>
              <a:tailEnd/>
            </a:ln>
            <a:effectLst/>
          </p:spPr>
          <p:txBody>
            <a:bodyPr anchor="ctr" wrap="none"/>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93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44" name="Rectangle 2"/>
          <p:cNvSpPr>
            <a:spLocks noChangeArrowheads="1"/>
          </p:cNvSpPr>
          <p:nvPr/>
        </p:nvSpPr>
        <p:spPr bwMode="auto">
          <a:xfrm>
            <a:off x="539552" y="692696"/>
            <a:ext cx="7473974"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[Answer]  How to judge diode on or off.</a:t>
            </a:r>
            <a:endParaRPr altLang="en-US" dirty="0" sz="2800" kumimoji="1" lang="zh-CN">
              <a:latin typeface="Arial" panose="020B0604020202020204" pitchFamily="34" charset="0"/>
              <a:cs typeface="Arial" panose="020B0604020202020204" pitchFamily="34" charset="0"/>
            </a:endParaRPr>
          </a:p>
        </p:txBody>
      </p:sp>
      <p:sp>
        <p:nvSpPr>
          <p:cNvPr id="1049345" name="Rectangle 3"/>
          <p:cNvSpPr>
            <a:spLocks noChangeArrowheads="1"/>
          </p:cNvSpPr>
          <p:nvPr/>
        </p:nvSpPr>
        <p:spPr bwMode="auto">
          <a:xfrm>
            <a:off x="681036" y="1556792"/>
            <a:ext cx="7781925" cy="1082040"/>
          </a:xfrm>
          <a:prstGeom prst="rect"/>
          <a:noFill/>
          <a:ln>
            <a:noFill/>
          </a:ln>
          <a:effectLst/>
        </p:spPr>
        <p:txBody>
          <a:bodyPr>
            <a:spAutoFit/>
          </a:bodyPr>
          <a:p>
            <a:pPr algn="just" fontAlgn="base">
              <a:lnSpc>
                <a:spcPct val="130000"/>
              </a:lnSpc>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1. </a:t>
            </a:r>
            <a:r>
              <a:rPr altLang="zh-CN" dirty="0" sz="2400" kumimoji="1" lang="en-US" smtClean="0">
                <a:latin typeface="Arial" panose="020B0604020202020204" pitchFamily="34" charset="0"/>
                <a:ea typeface="楷体_GB2312" pitchFamily="49" charset="-122"/>
                <a:cs typeface="Arial" panose="020B0604020202020204" pitchFamily="34" charset="0"/>
              </a:rPr>
              <a:t>Assume diode is off, and analyze the circuit. If the </a:t>
            </a: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Diode</a:t>
            </a:r>
            <a:r>
              <a:rPr altLang="zh-CN" dirty="0" sz="2400" kumimoji="1" lang="en-US" smtClean="0">
                <a:latin typeface="Arial" panose="020B0604020202020204" pitchFamily="34" charset="0"/>
                <a:ea typeface="楷体_GB2312" pitchFamily="49" charset="-122"/>
                <a:cs typeface="Arial" panose="020B0604020202020204" pitchFamily="34" charset="0"/>
              </a:rPr>
              <a:t>&gt;</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ON</a:t>
            </a:r>
            <a:r>
              <a:rPr altLang="zh-CN" dirty="0" sz="2400" kumimoji="1" lang="en-US" smtClean="0">
                <a:latin typeface="Arial" panose="020B0604020202020204" pitchFamily="34" charset="0"/>
                <a:ea typeface="楷体_GB2312" pitchFamily="49" charset="-122"/>
                <a:cs typeface="Arial" panose="020B0604020202020204" pitchFamily="34" charset="0"/>
              </a:rPr>
              <a:t>,  diode is on. </a:t>
            </a:r>
            <a:r>
              <a:rPr altLang="zh-CN" dirty="0" sz="2400" kumimoji="1" lang="en-US">
                <a:latin typeface="Arial" panose="020B0604020202020204" pitchFamily="34" charset="0"/>
                <a:ea typeface="楷体_GB2312" pitchFamily="49" charset="-122"/>
                <a:cs typeface="Arial" panose="020B0604020202020204" pitchFamily="34" charset="0"/>
              </a:rPr>
              <a:t>If the </a:t>
            </a: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Diode</a:t>
            </a:r>
            <a:r>
              <a:rPr altLang="zh-CN" dirty="0" sz="2400" kumimoji="1" lang="en-US" smtClean="0">
                <a:latin typeface="Arial" panose="020B0604020202020204" pitchFamily="34" charset="0"/>
                <a:ea typeface="楷体_GB2312" pitchFamily="49" charset="-122"/>
                <a:cs typeface="Arial" panose="020B0604020202020204" pitchFamily="34" charset="0"/>
              </a:rPr>
              <a:t>&lt;</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ON</a:t>
            </a:r>
            <a:r>
              <a:rPr altLang="zh-CN" dirty="0" sz="2400" kumimoji="1" lang="en-US">
                <a:latin typeface="Arial" panose="020B0604020202020204" pitchFamily="34" charset="0"/>
                <a:ea typeface="楷体_GB2312" pitchFamily="49" charset="-122"/>
                <a:cs typeface="Arial" panose="020B0604020202020204" pitchFamily="34" charset="0"/>
              </a:rPr>
              <a:t>,  diode is </a:t>
            </a:r>
            <a:r>
              <a:rPr altLang="zh-CN" dirty="0" sz="2400" kumimoji="1" lang="en-US" smtClean="0">
                <a:latin typeface="Arial" panose="020B0604020202020204" pitchFamily="34" charset="0"/>
                <a:ea typeface="楷体_GB2312" pitchFamily="49" charset="-122"/>
                <a:cs typeface="Arial" panose="020B0604020202020204" pitchFamily="34" charset="0"/>
              </a:rPr>
              <a:t>off. </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9346" name="Rectangle 4"/>
          <p:cNvSpPr>
            <a:spLocks noChangeArrowheads="1"/>
          </p:cNvSpPr>
          <p:nvPr/>
        </p:nvSpPr>
        <p:spPr bwMode="auto">
          <a:xfrm>
            <a:off x="681035" y="3140968"/>
            <a:ext cx="7781925" cy="2606039"/>
          </a:xfrm>
          <a:prstGeom prst="rect"/>
          <a:noFill/>
          <a:ln>
            <a:noFill/>
          </a:ln>
          <a:effectLst/>
        </p:spPr>
        <p:txBody>
          <a:bodyPr>
            <a:spAutoFit/>
          </a:bodyPr>
          <a:p>
            <a:pPr algn="just" fontAlgn="base">
              <a:lnSpc>
                <a:spcPct val="130000"/>
              </a:lnSpc>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2. </a:t>
            </a:r>
            <a:r>
              <a:rPr altLang="zh-CN" dirty="0" sz="2400" kumimoji="1" lang="en-US" smtClean="0">
                <a:latin typeface="Arial" panose="020B0604020202020204" pitchFamily="34" charset="0"/>
                <a:ea typeface="楷体_GB2312" pitchFamily="49" charset="-122"/>
                <a:cs typeface="Arial" panose="020B0604020202020204" pitchFamily="34" charset="0"/>
              </a:rPr>
              <a:t>If there are two identical diodes D</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1</a:t>
            </a:r>
            <a:r>
              <a:rPr altLang="zh-CN" dirty="0" sz="2400" kumimoji="1" lang="en-US" smtClean="0">
                <a:latin typeface="Arial" panose="020B0604020202020204" pitchFamily="34" charset="0"/>
                <a:ea typeface="楷体_GB2312" pitchFamily="49" charset="-122"/>
                <a:cs typeface="Arial" panose="020B0604020202020204" pitchFamily="34" charset="0"/>
              </a:rPr>
              <a:t> and D</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2</a:t>
            </a:r>
            <a:r>
              <a:rPr altLang="zh-CN" dirty="0" sz="2400" kumimoji="1" lang="en-US" smtClean="0">
                <a:latin typeface="Arial" panose="020B0604020202020204" pitchFamily="34" charset="0"/>
                <a:ea typeface="楷体_GB2312" pitchFamily="49" charset="-122"/>
                <a:cs typeface="Arial" panose="020B0604020202020204" pitchFamily="34" charset="0"/>
              </a:rPr>
              <a:t> in the circuit</a:t>
            </a:r>
            <a:r>
              <a:rPr altLang="en-US" dirty="0" sz="2400" kumimoji="1" lang="zh-CN" smtClean="0">
                <a:latin typeface="Arial" panose="020B0604020202020204" pitchFamily="34" charset="0"/>
                <a:ea typeface="楷体_GB2312" pitchFamily="49" charset="-122"/>
                <a:cs typeface="Arial" panose="020B0604020202020204" pitchFamily="34" charset="0"/>
              </a:rPr>
              <a:t>，</a:t>
            </a:r>
            <a:r>
              <a:rPr altLang="zh-CN" dirty="0" sz="2400" kumimoji="1" lang="en-US" smtClean="0">
                <a:latin typeface="Arial" panose="020B0604020202020204" pitchFamily="34" charset="0"/>
                <a:ea typeface="楷体_GB2312" pitchFamily="49" charset="-122"/>
                <a:cs typeface="Arial" panose="020B0604020202020204" pitchFamily="34" charset="0"/>
              </a:rPr>
              <a:t>assume both diodes are off, and analyze the circuit. Compare </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Diode1</a:t>
            </a:r>
            <a:r>
              <a:rPr altLang="zh-CN" dirty="0" sz="2400" kumimoji="1" lang="en-US" smtClean="0">
                <a:latin typeface="Arial" panose="020B0604020202020204" pitchFamily="34" charset="0"/>
                <a:ea typeface="楷体_GB2312" pitchFamily="49" charset="-122"/>
                <a:cs typeface="Arial" panose="020B0604020202020204" pitchFamily="34" charset="0"/>
              </a:rPr>
              <a:t> with </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Diode2</a:t>
            </a:r>
            <a:r>
              <a:rPr altLang="zh-CN" dirty="0" sz="2400" kumimoji="1" lang="en-US" smtClean="0">
                <a:latin typeface="Arial" panose="020B0604020202020204" pitchFamily="34" charset="0"/>
                <a:ea typeface="楷体_GB2312" pitchFamily="49" charset="-122"/>
                <a:cs typeface="Arial" panose="020B0604020202020204" pitchFamily="34" charset="0"/>
              </a:rPr>
              <a:t>. The diode with higher </a:t>
            </a: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Diode</a:t>
            </a:r>
            <a:r>
              <a:rPr altLang="zh-CN" dirty="0" sz="2400" kumimoji="1" lang="en-US">
                <a:latin typeface="Arial" panose="020B0604020202020204" pitchFamily="34" charset="0"/>
                <a:ea typeface="楷体_GB2312" pitchFamily="49" charset="-122"/>
                <a:cs typeface="Arial" panose="020B0604020202020204" pitchFamily="34" charset="0"/>
              </a:rPr>
              <a:t> </a:t>
            </a:r>
            <a:r>
              <a:rPr altLang="zh-CN" dirty="0" sz="2400" kumimoji="1" lang="en-US" smtClean="0">
                <a:latin typeface="Arial" panose="020B0604020202020204" pitchFamily="34" charset="0"/>
                <a:ea typeface="楷体_GB2312" pitchFamily="49" charset="-122"/>
                <a:cs typeface="Arial" panose="020B0604020202020204" pitchFamily="34" charset="0"/>
              </a:rPr>
              <a:t>is on first. With one diode on, then judge the other diode. </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9347" name="矩形: 圆角 120"/>
          <p:cNvSpPr/>
          <p:nvPr/>
        </p:nvSpPr>
        <p:spPr>
          <a:xfrm>
            <a:off x="618988" y="1494303"/>
            <a:ext cx="7906022" cy="1214617"/>
          </a:xfrm>
          <a:prstGeom prst="roundRect">
            <a:avLst>
              <a:gd name="adj" fmla="val 4652"/>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8" name="矩形: 圆角 120"/>
          <p:cNvSpPr/>
          <p:nvPr/>
        </p:nvSpPr>
        <p:spPr>
          <a:xfrm>
            <a:off x="622027" y="3068960"/>
            <a:ext cx="7906022" cy="2592288"/>
          </a:xfrm>
          <a:prstGeom prst="roundRect">
            <a:avLst>
              <a:gd name="adj" fmla="val 4652"/>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93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52" name="Rectangle 2"/>
          <p:cNvSpPr>
            <a:spLocks noChangeArrowheads="1"/>
          </p:cNvSpPr>
          <p:nvPr/>
        </p:nvSpPr>
        <p:spPr bwMode="auto">
          <a:xfrm>
            <a:off x="539552" y="754759"/>
            <a:ext cx="7473974"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solidFill>
                  <a:schemeClr val="bg1"/>
                </a:solidFill>
                <a:latin typeface="Arial" panose="020B0604020202020204" pitchFamily="34" charset="0"/>
                <a:ea typeface="楷体_GB2312" pitchFamily="49" charset="-122"/>
                <a:cs typeface="Arial" panose="020B0604020202020204" pitchFamily="34" charset="0"/>
              </a:rPr>
              <a:t>[Answer]  </a:t>
            </a: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判断电路中二极管工作状态的方法        </a:t>
            </a:r>
            <a:endParaRPr altLang="en-US" dirty="0" sz="2800" kumimoji="1" lang="zh-CN">
              <a:solidFill>
                <a:schemeClr val="bg1"/>
              </a:solidFill>
              <a:latin typeface="Arial" panose="020B0604020202020204" pitchFamily="34" charset="0"/>
              <a:cs typeface="Arial" panose="020B0604020202020204" pitchFamily="34" charset="0"/>
            </a:endParaRPr>
          </a:p>
        </p:txBody>
      </p:sp>
      <p:sp>
        <p:nvSpPr>
          <p:cNvPr id="1049353" name="Rectangle 3"/>
          <p:cNvSpPr>
            <a:spLocks noChangeArrowheads="1"/>
          </p:cNvSpPr>
          <p:nvPr/>
        </p:nvSpPr>
        <p:spPr bwMode="auto">
          <a:xfrm>
            <a:off x="674043" y="1548383"/>
            <a:ext cx="7781925" cy="1729740"/>
          </a:xfrm>
          <a:prstGeom prst="rect"/>
          <a:noFill/>
          <a:ln>
            <a:noFill/>
          </a:ln>
          <a:effectLst/>
        </p:spPr>
        <p:txBody>
          <a:bodyPr>
            <a:spAutoFit/>
          </a:bodyPr>
          <a:p>
            <a:pPr algn="just" fontAlgn="base">
              <a:lnSpc>
                <a:spcPct val="130000"/>
              </a:lnSpc>
              <a:spcBef>
                <a:spcPct val="0"/>
              </a:spcBef>
              <a:spcAft>
                <a:spcPct val="0"/>
              </a:spcAft>
            </a:pPr>
            <a:r>
              <a:rPr altLang="zh-CN" b="1" dirty="0" sz="2800" kumimoji="1" lang="en-US">
                <a:solidFill>
                  <a:schemeClr val="bg1"/>
                </a:solidFill>
                <a:latin typeface="Arial" panose="020B0604020202020204" pitchFamily="34" charset="0"/>
                <a:ea typeface="楷体_GB2312" pitchFamily="49" charset="-122"/>
                <a:cs typeface="Arial" panose="020B0604020202020204" pitchFamily="34" charset="0"/>
              </a:rPr>
              <a:t>1.  </a:t>
            </a: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断开二极管，分析电路断开点的开路电压。如果该电压能使二极管正偏，且大于二极管</a:t>
            </a:r>
            <a:r>
              <a:rPr altLang="en-US" b="1" dirty="0" sz="2800" kumimoji="1" lang="zh-CN" smtClean="0">
                <a:solidFill>
                  <a:schemeClr val="bg1"/>
                </a:solidFill>
                <a:latin typeface="Arial" panose="020B0604020202020204" pitchFamily="34" charset="0"/>
                <a:ea typeface="楷体_GB2312" pitchFamily="49" charset="-122"/>
                <a:cs typeface="Arial" panose="020B0604020202020204" pitchFamily="34" charset="0"/>
              </a:rPr>
              <a:t>的开启电压</a:t>
            </a: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，二极管导通；否则二极管截止。</a:t>
            </a:r>
          </a:p>
        </p:txBody>
      </p:sp>
      <p:sp>
        <p:nvSpPr>
          <p:cNvPr id="1049354" name="Rectangle 4"/>
          <p:cNvSpPr>
            <a:spLocks noChangeArrowheads="1"/>
          </p:cNvSpPr>
          <p:nvPr/>
        </p:nvSpPr>
        <p:spPr bwMode="auto">
          <a:xfrm>
            <a:off x="683568" y="3501008"/>
            <a:ext cx="7781925" cy="2275840"/>
          </a:xfrm>
          <a:prstGeom prst="rect"/>
          <a:noFill/>
          <a:ln>
            <a:noFill/>
          </a:ln>
          <a:effectLst/>
        </p:spPr>
        <p:txBody>
          <a:bodyPr>
            <a:spAutoFit/>
          </a:bodyPr>
          <a:p>
            <a:pPr algn="just" fontAlgn="base">
              <a:lnSpc>
                <a:spcPct val="130000"/>
              </a:lnSpc>
              <a:spcBef>
                <a:spcPct val="0"/>
              </a:spcBef>
              <a:spcAft>
                <a:spcPct val="0"/>
              </a:spcAft>
            </a:pPr>
            <a:r>
              <a:rPr altLang="zh-CN" b="1" dirty="0" sz="2800" kumimoji="1" lang="en-US">
                <a:solidFill>
                  <a:schemeClr val="bg1"/>
                </a:solidFill>
                <a:latin typeface="Arial" panose="020B0604020202020204" pitchFamily="34" charset="0"/>
                <a:ea typeface="楷体_GB2312" pitchFamily="49" charset="-122"/>
                <a:cs typeface="Arial" panose="020B0604020202020204" pitchFamily="34" charset="0"/>
              </a:rPr>
              <a:t>2.  </a:t>
            </a: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如果电路中有两个二极管，利用方法</a:t>
            </a:r>
            <a:r>
              <a:rPr altLang="zh-CN" b="1" dirty="0" sz="2800" kumimoji="1" lang="en-US">
                <a:solidFill>
                  <a:schemeClr val="bg1"/>
                </a:solidFill>
                <a:latin typeface="Arial" panose="020B0604020202020204" pitchFamily="34" charset="0"/>
                <a:ea typeface="楷体_GB2312" pitchFamily="49" charset="-122"/>
                <a:cs typeface="Arial" panose="020B0604020202020204" pitchFamily="34" charset="0"/>
              </a:rPr>
              <a:t>1</a:t>
            </a:r>
            <a:r>
              <a:rPr altLang="en-US" b="1" dirty="0" sz="2800" kumimoji="1" lang="zh-CN">
                <a:solidFill>
                  <a:schemeClr val="bg1"/>
                </a:solidFill>
                <a:latin typeface="Arial" panose="020B0604020202020204" pitchFamily="34" charset="0"/>
                <a:ea typeface="楷体_GB2312" pitchFamily="49" charset="-122"/>
                <a:cs typeface="Arial" panose="020B0604020202020204" pitchFamily="34" charset="0"/>
              </a:rPr>
              <a:t>分别判断各个二极管两端的开路电压，开路电压高的二极管优先导通；当此二极管导通后，再根据电路的约束条件，判断另一个二极管的工作状态。</a:t>
            </a:r>
          </a:p>
        </p:txBody>
      </p:sp>
      <p:sp>
        <p:nvSpPr>
          <p:cNvPr id="1049355" name="矩形: 圆角 120"/>
          <p:cNvSpPr/>
          <p:nvPr/>
        </p:nvSpPr>
        <p:spPr>
          <a:xfrm>
            <a:off x="626418" y="1610464"/>
            <a:ext cx="7906022" cy="1674519"/>
          </a:xfrm>
          <a:prstGeom prst="roundRect">
            <a:avLst>
              <a:gd name="adj" fmla="val 4652"/>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bg1"/>
              </a:solidFill>
            </a:endParaRPr>
          </a:p>
        </p:txBody>
      </p:sp>
      <p:sp>
        <p:nvSpPr>
          <p:cNvPr id="1049356" name="矩形: 圆角 120"/>
          <p:cNvSpPr/>
          <p:nvPr/>
        </p:nvSpPr>
        <p:spPr>
          <a:xfrm>
            <a:off x="622027" y="3483420"/>
            <a:ext cx="7906022" cy="2321844"/>
          </a:xfrm>
          <a:prstGeom prst="roundRect">
            <a:avLst>
              <a:gd name="adj" fmla="val 4652"/>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93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latin typeface="Arial" panose="020B0604020202020204" pitchFamily="34" charset="0"/>
              <a:cs typeface="Arial" panose="020B0604020202020204" pitchFamily="34" charset="0"/>
            </a:endParaRPr>
          </a:p>
        </p:txBody>
      </p:sp>
      <p:sp>
        <p:nvSpPr>
          <p:cNvPr id="1049360" name="Rectangle 2"/>
          <p:cNvSpPr>
            <a:spLocks noChangeArrowheads="1"/>
          </p:cNvSpPr>
          <p:nvPr/>
        </p:nvSpPr>
        <p:spPr bwMode="auto">
          <a:xfrm>
            <a:off x="3491550" y="3299354"/>
            <a:ext cx="5400931" cy="764539"/>
          </a:xfrm>
          <a:prstGeom prst="rect"/>
          <a:solidFill>
            <a:schemeClr val="bg1"/>
          </a:solidFill>
          <a:ln>
            <a:noFill/>
          </a:ln>
          <a:effectLst/>
        </p:spPr>
        <p:txBody>
          <a:bodyPr wrap="square">
            <a:spAutoFit/>
          </a:bodyPr>
          <a:p>
            <a:pPr algn="just" fontAlgn="base">
              <a:lnSpc>
                <a:spcPct val="130000"/>
              </a:lnSpc>
              <a:spcBef>
                <a:spcPct val="5000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Fig.(</a:t>
            </a:r>
            <a:r>
              <a:rPr altLang="zh-CN" b="1" dirty="0" sz="2800" kumimoji="1" lang="en-US" smtClean="0">
                <a:latin typeface="Arial" panose="020B0604020202020204" pitchFamily="34" charset="0"/>
                <a:cs typeface="Arial" panose="020B0604020202020204" pitchFamily="34" charset="0"/>
              </a:rPr>
              <a:t>a)</a:t>
            </a:r>
            <a:r>
              <a:rPr altLang="zh-CN" b="1" dirty="0" sz="2800" kumimoji="1" lang="en-US" smtClean="0">
                <a:latin typeface="Arial" panose="020B0604020202020204" pitchFamily="34" charset="0"/>
                <a:ea typeface="楷体_GB2312" pitchFamily="49" charset="-122"/>
                <a:cs typeface="Arial" panose="020B0604020202020204" pitchFamily="34" charset="0"/>
              </a:rPr>
              <a:t>: voltage of </a:t>
            </a: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1</a:t>
            </a:r>
            <a:r>
              <a:rPr altLang="zh-CN" b="1" dirty="0" sz="2800" kumimoji="1" lang="en-US" smtClean="0">
                <a:latin typeface="Arial" panose="020B0604020202020204" pitchFamily="34" charset="0"/>
                <a:cs typeface="Arial" panose="020B0604020202020204" pitchFamily="34" charset="0"/>
              </a:rPr>
              <a:t>, D</a:t>
            </a:r>
            <a:r>
              <a:rPr altLang="zh-CN" baseline="-25000" b="1" dirty="0" sz="2800" kumimoji="1" lang="en-US" smtClean="0">
                <a:latin typeface="Arial" panose="020B0604020202020204" pitchFamily="34" charset="0"/>
                <a:cs typeface="Arial" panose="020B0604020202020204" pitchFamily="34" charset="0"/>
              </a:rPr>
              <a:t>2 </a:t>
            </a:r>
            <a:r>
              <a:rPr altLang="zh-CN" b="1" dirty="0" sz="2800" kumimoji="1" lang="en-US" smtClean="0">
                <a:latin typeface="Arial" panose="020B0604020202020204" pitchFamily="34" charset="0"/>
                <a:ea typeface="楷体_GB2312" pitchFamily="49" charset="-122"/>
                <a:cs typeface="Arial" panose="020B0604020202020204" pitchFamily="34" charset="0"/>
              </a:rPr>
              <a:t>is:</a:t>
            </a:r>
            <a:endParaRPr altLang="en-US" b="1" dirty="0" sz="2800" kumimoji="1" lang="zh-CN">
              <a:latin typeface="Arial" panose="020B0604020202020204" pitchFamily="34" charset="0"/>
              <a:cs typeface="Arial" panose="020B0604020202020204" pitchFamily="34" charset="0"/>
            </a:endParaRPr>
          </a:p>
        </p:txBody>
      </p:sp>
      <p:sp>
        <p:nvSpPr>
          <p:cNvPr id="1049361" name="Rectangle 4"/>
          <p:cNvSpPr>
            <a:spLocks noChangeArrowheads="1"/>
          </p:cNvSpPr>
          <p:nvPr/>
        </p:nvSpPr>
        <p:spPr bwMode="auto">
          <a:xfrm>
            <a:off x="4611125" y="4511994"/>
            <a:ext cx="1122680" cy="510540"/>
          </a:xfrm>
          <a:prstGeom prst="rect"/>
          <a:noFill/>
          <a:ln>
            <a:noFill/>
          </a:ln>
          <a:effectLst/>
        </p:spPr>
        <p:txBody>
          <a:bodyPr wrap="non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1</a:t>
            </a:r>
            <a:r>
              <a:rPr altLang="en-US" b="1" dirty="0" sz="2800" kumimoji="1" lang="zh-CN">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on</a:t>
            </a:r>
            <a:endParaRPr altLang="en-US" b="1" dirty="0" sz="2800" kumimoji="1" lang="zh-CN">
              <a:latin typeface="Arial" panose="020B0604020202020204" pitchFamily="34" charset="0"/>
              <a:cs typeface="Arial" panose="020B0604020202020204" pitchFamily="34" charset="0"/>
            </a:endParaRPr>
          </a:p>
        </p:txBody>
      </p:sp>
      <p:sp>
        <p:nvSpPr>
          <p:cNvPr id="1049362" name="Rectangle 5"/>
          <p:cNvSpPr>
            <a:spLocks noChangeArrowheads="1"/>
          </p:cNvSpPr>
          <p:nvPr/>
        </p:nvSpPr>
        <p:spPr bwMode="auto">
          <a:xfrm>
            <a:off x="5292081" y="5137544"/>
            <a:ext cx="1949450" cy="612140"/>
          </a:xfrm>
          <a:prstGeom prst="rect"/>
          <a:noFill/>
          <a:ln>
            <a:noFill/>
          </a:ln>
          <a:effectLst/>
        </p:spPr>
        <p:txBody>
          <a:bodyPr>
            <a:spAutoFit/>
          </a:bodyPr>
          <a:p>
            <a:pPr algn="ctr" fontAlgn="base">
              <a:spcBef>
                <a:spcPct val="0"/>
              </a:spcBef>
              <a:spcAft>
                <a:spcPct val="0"/>
              </a:spcAft>
            </a:pPr>
            <a:r>
              <a:rPr altLang="en-US" b="1" dirty="0" sz="2800" i="1" kumimoji="1" lang="zh-CN">
                <a:latin typeface="Arial" panose="020B0604020202020204" pitchFamily="34" charset="0"/>
                <a:ea typeface="楷体_GB2312" pitchFamily="49" charset="-122"/>
                <a:cs typeface="Arial" panose="020B0604020202020204" pitchFamily="34" charset="0"/>
              </a:rPr>
              <a:t>Ｕ</a:t>
            </a:r>
            <a:r>
              <a:rPr altLang="zh-CN" baseline="-30000" b="1" dirty="0" sz="2800" kumimoji="1" lang="en-US">
                <a:latin typeface="Arial" panose="020B0604020202020204" pitchFamily="34" charset="0"/>
                <a:ea typeface="楷体_GB2312" pitchFamily="49" charset="-122"/>
                <a:cs typeface="Arial" panose="020B0604020202020204" pitchFamily="34" charset="0"/>
              </a:rPr>
              <a:t>AB </a:t>
            </a:r>
            <a:r>
              <a:rPr altLang="zh-CN" b="1" dirty="0" sz="2800" kumimoji="1" lang="en-US">
                <a:latin typeface="Arial" panose="020B0604020202020204" pitchFamily="34" charset="0"/>
                <a:cs typeface="Arial" panose="020B0604020202020204" pitchFamily="34" charset="0"/>
              </a:rPr>
              <a:t>= 0 V</a:t>
            </a:r>
          </a:p>
        </p:txBody>
      </p:sp>
      <p:sp>
        <p:nvSpPr>
          <p:cNvPr id="1049363" name="Rectangle 6"/>
          <p:cNvSpPr>
            <a:spLocks noChangeArrowheads="1"/>
          </p:cNvSpPr>
          <p:nvPr/>
        </p:nvSpPr>
        <p:spPr bwMode="auto">
          <a:xfrm>
            <a:off x="6758667" y="4489472"/>
            <a:ext cx="1160780" cy="510540"/>
          </a:xfrm>
          <a:prstGeom prst="rect"/>
          <a:noFill/>
          <a:ln>
            <a:noFill/>
          </a:ln>
          <a:effectLst/>
        </p:spPr>
        <p:txBody>
          <a:bodyPr wrap="non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2</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off</a:t>
            </a:r>
            <a:endParaRPr altLang="en-US" b="1" dirty="0" sz="2800" kumimoji="1" lang="zh-CN">
              <a:latin typeface="Arial" panose="020B0604020202020204" pitchFamily="34" charset="0"/>
              <a:cs typeface="Arial" panose="020B0604020202020204" pitchFamily="34" charset="0"/>
            </a:endParaRPr>
          </a:p>
        </p:txBody>
      </p:sp>
      <p:sp>
        <p:nvSpPr>
          <p:cNvPr id="1049364" name="Rectangle 46"/>
          <p:cNvSpPr>
            <a:spLocks noChangeArrowheads="1"/>
          </p:cNvSpPr>
          <p:nvPr/>
        </p:nvSpPr>
        <p:spPr bwMode="auto">
          <a:xfrm>
            <a:off x="5120802" y="3900941"/>
            <a:ext cx="2070748"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11 </a:t>
            </a:r>
            <a:r>
              <a:rPr altLang="zh-CN" b="1" dirty="0" sz="2800" kumimoji="1" lang="en-US">
                <a:latin typeface="Arial" panose="020B0604020202020204" pitchFamily="34" charset="0"/>
                <a:cs typeface="Arial" panose="020B0604020202020204" pitchFamily="34" charset="0"/>
              </a:rPr>
              <a:t>V</a:t>
            </a:r>
            <a:r>
              <a:rPr altLang="en-US" b="1" dirty="0" sz="2800" kumimoji="1" lang="zh-CN">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–2 </a:t>
            </a:r>
            <a:r>
              <a:rPr altLang="zh-CN" b="1" dirty="0" sz="2800" kumimoji="1" lang="en-US">
                <a:latin typeface="Arial" panose="020B0604020202020204" pitchFamily="34" charset="0"/>
                <a:cs typeface="Arial" panose="020B0604020202020204" pitchFamily="34" charset="0"/>
              </a:rPr>
              <a:t>V</a:t>
            </a:r>
          </a:p>
        </p:txBody>
      </p:sp>
      <p:pic>
        <p:nvPicPr>
          <p:cNvPr id="2097169" name="图片 2"/>
          <p:cNvPicPr>
            <a:picLocks noChangeAspect="1"/>
          </p:cNvPicPr>
          <p:nvPr/>
        </p:nvPicPr>
        <p:blipFill>
          <a:blip xmlns:r="http://schemas.openxmlformats.org/officeDocument/2006/relationships" r:embed="rId1"/>
          <a:stretch>
            <a:fillRect/>
          </a:stretch>
        </p:blipFill>
        <p:spPr>
          <a:xfrm>
            <a:off x="265035" y="278465"/>
            <a:ext cx="2984750" cy="2808312"/>
          </a:xfrm>
          <a:prstGeom prst="rect"/>
        </p:spPr>
      </p:pic>
      <p:grpSp>
        <p:nvGrpSpPr>
          <p:cNvPr id="248" name="组合 90"/>
          <p:cNvGrpSpPr/>
          <p:nvPr/>
        </p:nvGrpSpPr>
        <p:grpSpPr>
          <a:xfrm>
            <a:off x="3563888" y="278465"/>
            <a:ext cx="2984750" cy="2808312"/>
            <a:chOff x="3489734" y="2146989"/>
            <a:chExt cx="2984750" cy="2808312"/>
          </a:xfrm>
        </p:grpSpPr>
        <p:pic>
          <p:nvPicPr>
            <p:cNvPr id="2097170" name="图片 91"/>
            <p:cNvPicPr>
              <a:picLocks noChangeAspect="1"/>
            </p:cNvPicPr>
            <p:nvPr/>
          </p:nvPicPr>
          <p:blipFill>
            <a:blip xmlns:r="http://schemas.openxmlformats.org/officeDocument/2006/relationships" r:embed="rId1"/>
            <a:stretch>
              <a:fillRect/>
            </a:stretch>
          </p:blipFill>
          <p:spPr>
            <a:xfrm>
              <a:off x="3489734" y="2146989"/>
              <a:ext cx="2984750" cy="2808312"/>
            </a:xfrm>
            <a:prstGeom prst="rect"/>
          </p:spPr>
        </p:pic>
        <p:sp>
          <p:nvSpPr>
            <p:cNvPr id="1049365" name="矩形 3"/>
            <p:cNvSpPr/>
            <p:nvPr/>
          </p:nvSpPr>
          <p:spPr>
            <a:xfrm>
              <a:off x="4415369" y="2188025"/>
              <a:ext cx="360041" cy="513010"/>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6" name="矩形 93"/>
            <p:cNvSpPr/>
            <p:nvPr/>
          </p:nvSpPr>
          <p:spPr>
            <a:xfrm>
              <a:off x="4415369" y="2753109"/>
              <a:ext cx="360041" cy="513010"/>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7" name="椭圆 4"/>
            <p:cNvSpPr/>
            <p:nvPr/>
          </p:nvSpPr>
          <p:spPr>
            <a:xfrm>
              <a:off x="4327513" y="2400602"/>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8" name="椭圆 95"/>
            <p:cNvSpPr/>
            <p:nvPr/>
          </p:nvSpPr>
          <p:spPr>
            <a:xfrm>
              <a:off x="4715594" y="2400602"/>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69" name="椭圆 97"/>
            <p:cNvSpPr/>
            <p:nvPr/>
          </p:nvSpPr>
          <p:spPr>
            <a:xfrm>
              <a:off x="4343401" y="2959336"/>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0" name="椭圆 98"/>
            <p:cNvSpPr/>
            <p:nvPr/>
          </p:nvSpPr>
          <p:spPr>
            <a:xfrm>
              <a:off x="4731482" y="2959336"/>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9" name="组合 99"/>
          <p:cNvGrpSpPr/>
          <p:nvPr/>
        </p:nvGrpSpPr>
        <p:grpSpPr>
          <a:xfrm>
            <a:off x="277705" y="3044666"/>
            <a:ext cx="2984750" cy="2808312"/>
            <a:chOff x="1979712" y="3756527"/>
            <a:chExt cx="2984750" cy="2808312"/>
          </a:xfrm>
        </p:grpSpPr>
        <p:grpSp>
          <p:nvGrpSpPr>
            <p:cNvPr id="250" name="组合 104"/>
            <p:cNvGrpSpPr/>
            <p:nvPr/>
          </p:nvGrpSpPr>
          <p:grpSpPr>
            <a:xfrm>
              <a:off x="1979712" y="3756527"/>
              <a:ext cx="2984750" cy="2808312"/>
              <a:chOff x="3489734" y="2146989"/>
              <a:chExt cx="2984750" cy="2808312"/>
            </a:xfrm>
          </p:grpSpPr>
          <p:pic>
            <p:nvPicPr>
              <p:cNvPr id="2097171" name="图片 105"/>
              <p:cNvPicPr>
                <a:picLocks noChangeAspect="1"/>
              </p:cNvPicPr>
              <p:nvPr/>
            </p:nvPicPr>
            <p:blipFill>
              <a:blip xmlns:r="http://schemas.openxmlformats.org/officeDocument/2006/relationships" r:embed="rId1"/>
              <a:stretch>
                <a:fillRect/>
              </a:stretch>
            </p:blipFill>
            <p:spPr>
              <a:xfrm>
                <a:off x="3489734" y="2146989"/>
                <a:ext cx="2984750" cy="2808312"/>
              </a:xfrm>
              <a:prstGeom prst="rect"/>
            </p:spPr>
          </p:pic>
          <p:sp>
            <p:nvSpPr>
              <p:cNvPr id="1049371" name="矩形 106"/>
              <p:cNvSpPr/>
              <p:nvPr/>
            </p:nvSpPr>
            <p:spPr>
              <a:xfrm>
                <a:off x="4415369" y="2188025"/>
                <a:ext cx="360041" cy="51301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2" name="矩形 107"/>
              <p:cNvSpPr/>
              <p:nvPr/>
            </p:nvSpPr>
            <p:spPr>
              <a:xfrm>
                <a:off x="4415369" y="2753109"/>
                <a:ext cx="360041" cy="51301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3" name="椭圆 110"/>
              <p:cNvSpPr/>
              <p:nvPr/>
            </p:nvSpPr>
            <p:spPr>
              <a:xfrm>
                <a:off x="4343401" y="2959336"/>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4" name="椭圆 111"/>
              <p:cNvSpPr/>
              <p:nvPr/>
            </p:nvSpPr>
            <p:spPr>
              <a:xfrm>
                <a:off x="4731482" y="2959336"/>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08" name="直接连接符 94"/>
            <p:cNvCxnSpPr>
              <a:cxnSpLocks/>
            </p:cNvCxnSpPr>
            <p:nvPr/>
          </p:nvCxnSpPr>
          <p:spPr>
            <a:xfrm>
              <a:off x="2833379" y="4057111"/>
              <a:ext cx="4759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09" name="直接连接符 117"/>
            <p:cNvCxnSpPr>
              <a:cxnSpLocks/>
            </p:cNvCxnSpPr>
            <p:nvPr/>
          </p:nvCxnSpPr>
          <p:spPr>
            <a:xfrm>
              <a:off x="2833379" y="4068853"/>
              <a:ext cx="4759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375" name="矩形: 圆角 120"/>
          <p:cNvSpPr/>
          <p:nvPr/>
        </p:nvSpPr>
        <p:spPr>
          <a:xfrm>
            <a:off x="3419872" y="3299354"/>
            <a:ext cx="5472609" cy="2486262"/>
          </a:xfrm>
          <a:prstGeom prst="roundRect">
            <a:avLst>
              <a:gd name="adj" fmla="val 4652"/>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6" name="矩形 112"/>
          <p:cNvSpPr/>
          <p:nvPr/>
        </p:nvSpPr>
        <p:spPr>
          <a:xfrm>
            <a:off x="277705" y="576006"/>
            <a:ext cx="497252" cy="400110"/>
          </a:xfrm>
          <a:prstGeom prst="rect"/>
        </p:spPr>
        <p:txBody>
          <a:bodyPr wrap="none">
            <a:spAutoFit/>
          </a:bodyPr>
          <a:p>
            <a:r>
              <a:rPr altLang="zh-CN" b="1" dirty="0" sz="2000" kumimoji="1" lang="en-US" smtClean="0">
                <a:latin typeface="Arial" panose="020B0604020202020204" pitchFamily="34" charset="0"/>
                <a:cs typeface="Arial" panose="020B0604020202020204" pitchFamily="34" charset="0"/>
              </a:rPr>
              <a:t>(a)</a:t>
            </a:r>
            <a:endParaRPr altLang="en-US" dirty="0" sz="20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48"/>
                                        </p:tgtEl>
                                        <p:attrNameLst>
                                          <p:attrName>style.visibility</p:attrName>
                                        </p:attrNameLst>
                                      </p:cBhvr>
                                      <p:to>
                                        <p:strVal val="visible"/>
                                      </p:to>
                                    </p:set>
                                    <p:animEffect transition="in" filter="wipe(down)">
                                      <p:cBhvr>
                                        <p:cTn dur="500" id="7"/>
                                        <p:tgtEl>
                                          <p:spTgt spid="24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499"/>
                                          </p:stCondLst>
                                        </p:cTn>
                                        <p:tgtEl>
                                          <p:spTgt spid="1049364"/>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499"/>
                                          </p:stCondLst>
                                        </p:cTn>
                                        <p:tgtEl>
                                          <p:spTgt spid="1049361"/>
                                        </p:tgtEl>
                                        <p:attrNameLst>
                                          <p:attrName>style.visibility</p:attrName>
                                        </p:attrNameLst>
                                      </p:cBhvr>
                                      <p:to>
                                        <p:strVal val="visible"/>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 presetSubtype="0">
                                  <p:stCondLst>
                                    <p:cond delay="0"/>
                                  </p:stCondLst>
                                  <p:childTnLst>
                                    <p:set>
                                      <p:cBhvr>
                                        <p:cTn dur="1" fill="hold" id="19">
                                          <p:stCondLst>
                                            <p:cond delay="499"/>
                                          </p:stCondLst>
                                        </p:cTn>
                                        <p:tgtEl>
                                          <p:spTgt spid="1049363"/>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22" presetSubtype="4">
                                  <p:stCondLst>
                                    <p:cond delay="0"/>
                                  </p:stCondLst>
                                  <p:childTnLst>
                                    <p:set>
                                      <p:cBhvr>
                                        <p:cTn dur="1" fill="hold" id="23">
                                          <p:stCondLst>
                                            <p:cond delay="0"/>
                                          </p:stCondLst>
                                        </p:cTn>
                                        <p:tgtEl>
                                          <p:spTgt spid="249"/>
                                        </p:tgtEl>
                                        <p:attrNameLst>
                                          <p:attrName>style.visibility</p:attrName>
                                        </p:attrNameLst>
                                      </p:cBhvr>
                                      <p:to>
                                        <p:strVal val="visible"/>
                                      </p:to>
                                    </p:set>
                                    <p:animEffect transition="in" filter="wipe(down)">
                                      <p:cBhvr>
                                        <p:cTn dur="500" id="24"/>
                                        <p:tgtEl>
                                          <p:spTgt spid="249"/>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 presetSubtype="0">
                                  <p:stCondLst>
                                    <p:cond delay="0"/>
                                  </p:stCondLst>
                                  <p:childTnLst>
                                    <p:set>
                                      <p:cBhvr>
                                        <p:cTn dur="1" fill="hold" id="28">
                                          <p:stCondLst>
                                            <p:cond delay="499"/>
                                          </p:stCondLst>
                                        </p:cTn>
                                        <p:tgtEl>
                                          <p:spTgt spid="1049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1" grpId="0" autoUpdateAnimBg="0"/>
      <p:bldP spid="1049362" grpId="0" autoUpdateAnimBg="0"/>
      <p:bldP spid="1049363" grpId="0" autoUpdateAnimBg="0"/>
      <p:bldP spid="104936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81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20" name="Text Box 623"/>
          <p:cNvSpPr txBox="1">
            <a:spLocks noChangeArrowheads="1"/>
          </p:cNvSpPr>
          <p:nvPr/>
        </p:nvSpPr>
        <p:spPr bwMode="auto">
          <a:xfrm>
            <a:off x="4644008" y="1052736"/>
            <a:ext cx="3600400" cy="8026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Surface </a:t>
            </a:r>
            <a:r>
              <a:rPr altLang="zh-CN" b="1" dirty="0" sz="2400" kumimoji="1" lang="en-US">
                <a:latin typeface="Arial" panose="020B0604020202020204" pitchFamily="34" charset="0"/>
                <a:ea typeface="楷体_GB2312" pitchFamily="49" charset="-122"/>
                <a:cs typeface="Arial" panose="020B0604020202020204" pitchFamily="34" charset="0"/>
              </a:rPr>
              <a:t>contact </a:t>
            </a:r>
            <a:r>
              <a:rPr altLang="zh-CN" b="1" dirty="0" sz="2400" kumimoji="1" lang="en-US" smtClean="0">
                <a:latin typeface="Arial" panose="020B0604020202020204" pitchFamily="34" charset="0"/>
                <a:ea typeface="楷体_GB2312" pitchFamily="49" charset="-122"/>
                <a:cs typeface="Arial" panose="020B0604020202020204" pitchFamily="34" charset="0"/>
              </a:rPr>
              <a:t>diode</a:t>
            </a:r>
            <a:r>
              <a:rPr altLang="en-US" b="1" dirty="0" sz="2400" kumimoji="1" lang="zh-CN">
                <a:latin typeface="楷体_GB2312" pitchFamily="49" charset="-122"/>
                <a:ea typeface="楷体_GB2312" pitchFamily="49" charset="-122"/>
              </a:rPr>
              <a:t>面接触型 </a:t>
            </a:r>
          </a:p>
        </p:txBody>
      </p:sp>
      <p:sp>
        <p:nvSpPr>
          <p:cNvPr id="1048821" name="Text Box 624"/>
          <p:cNvSpPr txBox="1">
            <a:spLocks noChangeArrowheads="1"/>
          </p:cNvSpPr>
          <p:nvPr/>
        </p:nvSpPr>
        <p:spPr bwMode="auto">
          <a:xfrm>
            <a:off x="610008" y="1076387"/>
            <a:ext cx="3286340" cy="802640"/>
          </a:xfrm>
          <a:prstGeom prst="rect"/>
          <a:noFill/>
          <a:ln>
            <a:noFill/>
          </a:ln>
          <a:effectLst/>
        </p:spPr>
        <p:txBody>
          <a:bodyPr wrap="square">
            <a:spAutoFit/>
          </a:bodyPr>
          <a:p>
            <a:pPr algn="ctr" fontAlgn="base">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Point </a:t>
            </a:r>
            <a:r>
              <a:rPr altLang="zh-CN" b="1" dirty="0" sz="2400" kumimoji="1" lang="en-US">
                <a:latin typeface="Arial" panose="020B0604020202020204" pitchFamily="34" charset="0"/>
                <a:ea typeface="楷体_GB2312" pitchFamily="49" charset="-122"/>
                <a:cs typeface="Arial" panose="020B0604020202020204" pitchFamily="34" charset="0"/>
              </a:rPr>
              <a:t>contact </a:t>
            </a:r>
            <a:r>
              <a:rPr altLang="zh-CN" b="1" dirty="0" sz="2400" kumimoji="1" lang="en-US" smtClean="0">
                <a:latin typeface="Arial" panose="020B0604020202020204" pitchFamily="34" charset="0"/>
                <a:ea typeface="楷体_GB2312" pitchFamily="49" charset="-122"/>
                <a:cs typeface="Arial" panose="020B0604020202020204" pitchFamily="34" charset="0"/>
              </a:rPr>
              <a:t>diode</a:t>
            </a:r>
            <a:r>
              <a:rPr altLang="en-US" b="1" dirty="0" sz="2400" kumimoji="1" lang="zh-CN">
                <a:latin typeface="楷体_GB2312" pitchFamily="49" charset="-122"/>
                <a:ea typeface="楷体_GB2312" pitchFamily="49" charset="-122"/>
              </a:rPr>
              <a:t>点接触型 </a:t>
            </a:r>
          </a:p>
        </p:txBody>
      </p:sp>
      <p:grpSp>
        <p:nvGrpSpPr>
          <p:cNvPr id="133" name="组合 10"/>
          <p:cNvGrpSpPr/>
          <p:nvPr/>
        </p:nvGrpSpPr>
        <p:grpSpPr>
          <a:xfrm>
            <a:off x="4458968" y="2235942"/>
            <a:ext cx="4577527" cy="3825558"/>
            <a:chOff x="3876986" y="1869873"/>
            <a:chExt cx="4577527" cy="3825558"/>
          </a:xfrm>
        </p:grpSpPr>
        <p:sp>
          <p:nvSpPr>
            <p:cNvPr id="1048822" name="矩形: 圆角 677"/>
            <p:cNvSpPr/>
            <p:nvPr/>
          </p:nvSpPr>
          <p:spPr>
            <a:xfrm>
              <a:off x="5372536" y="2562156"/>
              <a:ext cx="554854" cy="1171326"/>
            </a:xfrm>
            <a:prstGeom prst="roundRect">
              <a:avLst>
                <a:gd name="adj" fmla="val 46919"/>
              </a:avLst>
            </a:prstGeom>
            <a:gradFill>
              <a:gsLst>
                <a:gs pos="0">
                  <a:schemeClr val="bg1">
                    <a:lumMod val="95000"/>
                  </a:schemeClr>
                </a:gs>
                <a:gs pos="93000">
                  <a:schemeClr val="bg2">
                    <a:lumMod val="75000"/>
                  </a:schemeClr>
                </a:gs>
              </a:gsLst>
              <a:path path="rect">
                <a:fillToRect l="50000" t="50000" r="50000" b="50000"/>
              </a:path>
            </a:gradFill>
            <a:ln w="76200">
              <a:solidFill>
                <a:srgbClr val="DCDC3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4" name="组合 5"/>
            <p:cNvGrpSpPr/>
            <p:nvPr/>
          </p:nvGrpSpPr>
          <p:grpSpPr>
            <a:xfrm>
              <a:off x="3876986" y="1869873"/>
              <a:ext cx="4577527" cy="3825558"/>
              <a:chOff x="3876986" y="1869873"/>
              <a:chExt cx="4577527" cy="3825558"/>
            </a:xfrm>
          </p:grpSpPr>
          <p:sp>
            <p:nvSpPr>
              <p:cNvPr id="1048823" name="Text Box 630"/>
              <p:cNvSpPr txBox="1">
                <a:spLocks noChangeArrowheads="1"/>
              </p:cNvSpPr>
              <p:nvPr/>
            </p:nvSpPr>
            <p:spPr bwMode="auto">
              <a:xfrm>
                <a:off x="6206542" y="1989417"/>
                <a:ext cx="1219200" cy="396875"/>
              </a:xfrm>
              <a:prstGeom prst="rect"/>
              <a:noFill/>
              <a:ln>
                <a:noFill/>
              </a:ln>
              <a:effectLst/>
            </p:spPr>
            <p:txBody>
              <a:bodyPr>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Anode</a:t>
                </a:r>
                <a:endParaRPr altLang="en-US" dirty="0" sz="2000" kumimoji="1" lang="zh-CN">
                  <a:latin typeface="Arial" panose="020B0604020202020204" pitchFamily="34" charset="0"/>
                  <a:cs typeface="Arial" panose="020B0604020202020204" pitchFamily="34" charset="0"/>
                </a:endParaRPr>
              </a:p>
            </p:txBody>
          </p:sp>
          <p:grpSp>
            <p:nvGrpSpPr>
              <p:cNvPr id="135" name="组合 4"/>
              <p:cNvGrpSpPr/>
              <p:nvPr/>
            </p:nvGrpSpPr>
            <p:grpSpPr>
              <a:xfrm>
                <a:off x="3876986" y="1869873"/>
                <a:ext cx="4577527" cy="3825558"/>
                <a:chOff x="3421786" y="1957436"/>
                <a:chExt cx="4577527" cy="3825558"/>
              </a:xfrm>
            </p:grpSpPr>
            <p:sp>
              <p:nvSpPr>
                <p:cNvPr id="1048824" name="矩形 671"/>
                <p:cNvSpPr/>
                <p:nvPr/>
              </p:nvSpPr>
              <p:spPr>
                <a:xfrm>
                  <a:off x="5102878" y="1957436"/>
                  <a:ext cx="152400" cy="660400"/>
                </a:xfrm>
                <a:prstGeom prst="rect"/>
                <a:gradFill flip="none" rotWithShape="1">
                  <a:gsLst>
                    <a:gs pos="0">
                      <a:srgbClr val="DCDC30">
                        <a:lumMod val="24000"/>
                        <a:lumOff val="76000"/>
                      </a:srgbClr>
                    </a:gs>
                    <a:gs pos="48000">
                      <a:srgbClr val="DCDC30"/>
                    </a:gs>
                    <a:gs pos="100000">
                      <a:srgbClr val="DCDC30">
                        <a:lumMod val="29000"/>
                        <a:lumOff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25" name="Rectangle 519"/>
                <p:cNvSpPr>
                  <a:spLocks noChangeArrowheads="1"/>
                </p:cNvSpPr>
                <p:nvPr/>
              </p:nvSpPr>
              <p:spPr bwMode="auto">
                <a:xfrm>
                  <a:off x="4440097" y="3477467"/>
                  <a:ext cx="1522413" cy="876300"/>
                </a:xfrm>
                <a:prstGeom prst="rect"/>
                <a:solidFill>
                  <a:srgbClr val="7C8487"/>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26" name="Freeform 520"/>
                <p:cNvSpPr/>
                <p:nvPr/>
              </p:nvSpPr>
              <p:spPr bwMode="auto">
                <a:xfrm>
                  <a:off x="4440097" y="3442542"/>
                  <a:ext cx="1563688" cy="71438"/>
                </a:xfrm>
                <a:custGeom>
                  <a:avLst/>
                  <a:gdLst>
                    <a:gd name="T0" fmla="*/ 5911 w 5911"/>
                    <a:gd name="T1" fmla="*/ 159 h 317"/>
                    <a:gd name="T2" fmla="*/ 5753 w 5911"/>
                    <a:gd name="T3" fmla="*/ 0 h 317"/>
                    <a:gd name="T4" fmla="*/ 0 w 5911"/>
                    <a:gd name="T5" fmla="*/ 0 h 317"/>
                    <a:gd name="T6" fmla="*/ 0 w 5911"/>
                    <a:gd name="T7" fmla="*/ 317 h 317"/>
                    <a:gd name="T8" fmla="*/ 5753 w 5911"/>
                    <a:gd name="T9" fmla="*/ 317 h 317"/>
                    <a:gd name="T10" fmla="*/ 5911 w 5911"/>
                    <a:gd name="T11" fmla="*/ 159 h 317"/>
                    <a:gd name="T12" fmla="*/ 5911 w 5911"/>
                    <a:gd name="T13" fmla="*/ 159 h 317"/>
                    <a:gd name="T14" fmla="*/ 5911 w 5911"/>
                    <a:gd name="T15" fmla="*/ 0 h 317"/>
                    <a:gd name="T16" fmla="*/ 5753 w 5911"/>
                    <a:gd name="T17" fmla="*/ 0 h 317"/>
                    <a:gd name="T18" fmla="*/ 5911 w 5911"/>
                    <a:gd name="T19" fmla="*/ 1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11" h="317">
                      <a:moveTo>
                        <a:pt x="5911" y="159"/>
                      </a:moveTo>
                      <a:lnTo>
                        <a:pt x="5753" y="0"/>
                      </a:lnTo>
                      <a:lnTo>
                        <a:pt x="0" y="0"/>
                      </a:lnTo>
                      <a:lnTo>
                        <a:pt x="0" y="317"/>
                      </a:lnTo>
                      <a:lnTo>
                        <a:pt x="5753" y="317"/>
                      </a:lnTo>
                      <a:lnTo>
                        <a:pt x="5911" y="159"/>
                      </a:lnTo>
                      <a:lnTo>
                        <a:pt x="5911" y="159"/>
                      </a:lnTo>
                      <a:lnTo>
                        <a:pt x="5911" y="0"/>
                      </a:lnTo>
                      <a:lnTo>
                        <a:pt x="5753" y="0"/>
                      </a:lnTo>
                      <a:lnTo>
                        <a:pt x="5911" y="159"/>
                      </a:lnTo>
                      <a:close/>
                    </a:path>
                  </a:pathLst>
                </a:custGeom>
                <a:solidFill>
                  <a:srgbClr val="CEDC15"/>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27" name="Freeform 521"/>
                <p:cNvSpPr/>
                <p:nvPr/>
              </p:nvSpPr>
              <p:spPr bwMode="auto">
                <a:xfrm>
                  <a:off x="5921234" y="3477467"/>
                  <a:ext cx="82550" cy="912813"/>
                </a:xfrm>
                <a:custGeom>
                  <a:avLst/>
                  <a:gdLst>
                    <a:gd name="T0" fmla="*/ 157 w 315"/>
                    <a:gd name="T1" fmla="*/ 4020 h 4020"/>
                    <a:gd name="T2" fmla="*/ 315 w 315"/>
                    <a:gd name="T3" fmla="*/ 3862 h 4020"/>
                    <a:gd name="T4" fmla="*/ 315 w 315"/>
                    <a:gd name="T5" fmla="*/ 0 h 4020"/>
                    <a:gd name="T6" fmla="*/ 0 w 315"/>
                    <a:gd name="T7" fmla="*/ 0 h 4020"/>
                    <a:gd name="T8" fmla="*/ 0 w 315"/>
                    <a:gd name="T9" fmla="*/ 3862 h 4020"/>
                    <a:gd name="T10" fmla="*/ 157 w 315"/>
                    <a:gd name="T11" fmla="*/ 4020 h 4020"/>
                    <a:gd name="T12" fmla="*/ 157 w 315"/>
                    <a:gd name="T13" fmla="*/ 4020 h 4020"/>
                    <a:gd name="T14" fmla="*/ 315 w 315"/>
                    <a:gd name="T15" fmla="*/ 4020 h 4020"/>
                    <a:gd name="T16" fmla="*/ 315 w 315"/>
                    <a:gd name="T17" fmla="*/ 3862 h 4020"/>
                    <a:gd name="T18" fmla="*/ 157 w 315"/>
                    <a:gd name="T19" fmla="*/ 4020 h 4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020">
                      <a:moveTo>
                        <a:pt x="157" y="4020"/>
                      </a:moveTo>
                      <a:lnTo>
                        <a:pt x="315" y="3862"/>
                      </a:lnTo>
                      <a:lnTo>
                        <a:pt x="315" y="0"/>
                      </a:lnTo>
                      <a:lnTo>
                        <a:pt x="0" y="0"/>
                      </a:lnTo>
                      <a:lnTo>
                        <a:pt x="0" y="3862"/>
                      </a:lnTo>
                      <a:lnTo>
                        <a:pt x="157" y="4020"/>
                      </a:lnTo>
                      <a:lnTo>
                        <a:pt x="157" y="4020"/>
                      </a:lnTo>
                      <a:lnTo>
                        <a:pt x="315" y="4020"/>
                      </a:lnTo>
                      <a:lnTo>
                        <a:pt x="315" y="3862"/>
                      </a:lnTo>
                      <a:lnTo>
                        <a:pt x="157" y="4020"/>
                      </a:lnTo>
                      <a:close/>
                    </a:path>
                  </a:pathLst>
                </a:custGeom>
                <a:solidFill>
                  <a:srgbClr val="CEDC15"/>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28" name="Freeform 522"/>
                <p:cNvSpPr/>
                <p:nvPr/>
              </p:nvSpPr>
              <p:spPr bwMode="auto">
                <a:xfrm>
                  <a:off x="4398822" y="4317255"/>
                  <a:ext cx="1563688" cy="73025"/>
                </a:xfrm>
                <a:custGeom>
                  <a:avLst/>
                  <a:gdLst>
                    <a:gd name="T0" fmla="*/ 0 w 5911"/>
                    <a:gd name="T1" fmla="*/ 159 h 317"/>
                    <a:gd name="T2" fmla="*/ 158 w 5911"/>
                    <a:gd name="T3" fmla="*/ 317 h 317"/>
                    <a:gd name="T4" fmla="*/ 5911 w 5911"/>
                    <a:gd name="T5" fmla="*/ 317 h 317"/>
                    <a:gd name="T6" fmla="*/ 5911 w 5911"/>
                    <a:gd name="T7" fmla="*/ 0 h 317"/>
                    <a:gd name="T8" fmla="*/ 158 w 5911"/>
                    <a:gd name="T9" fmla="*/ 0 h 317"/>
                    <a:gd name="T10" fmla="*/ 0 w 5911"/>
                    <a:gd name="T11" fmla="*/ 159 h 317"/>
                    <a:gd name="T12" fmla="*/ 0 w 5911"/>
                    <a:gd name="T13" fmla="*/ 159 h 317"/>
                    <a:gd name="T14" fmla="*/ 0 w 5911"/>
                    <a:gd name="T15" fmla="*/ 317 h 317"/>
                    <a:gd name="T16" fmla="*/ 158 w 5911"/>
                    <a:gd name="T17" fmla="*/ 317 h 317"/>
                    <a:gd name="T18" fmla="*/ 0 w 5911"/>
                    <a:gd name="T19" fmla="*/ 1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11" h="317">
                      <a:moveTo>
                        <a:pt x="0" y="159"/>
                      </a:moveTo>
                      <a:lnTo>
                        <a:pt x="158" y="317"/>
                      </a:lnTo>
                      <a:lnTo>
                        <a:pt x="5911" y="317"/>
                      </a:lnTo>
                      <a:lnTo>
                        <a:pt x="5911" y="0"/>
                      </a:lnTo>
                      <a:lnTo>
                        <a:pt x="158" y="0"/>
                      </a:lnTo>
                      <a:lnTo>
                        <a:pt x="0" y="159"/>
                      </a:lnTo>
                      <a:lnTo>
                        <a:pt x="0" y="159"/>
                      </a:lnTo>
                      <a:lnTo>
                        <a:pt x="0" y="317"/>
                      </a:lnTo>
                      <a:lnTo>
                        <a:pt x="158" y="317"/>
                      </a:lnTo>
                      <a:lnTo>
                        <a:pt x="0" y="159"/>
                      </a:lnTo>
                      <a:close/>
                    </a:path>
                  </a:pathLst>
                </a:custGeom>
                <a:solidFill>
                  <a:srgbClr val="CEDC15"/>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29" name="Freeform 523"/>
                <p:cNvSpPr/>
                <p:nvPr/>
              </p:nvSpPr>
              <p:spPr bwMode="auto">
                <a:xfrm>
                  <a:off x="4398822" y="3442542"/>
                  <a:ext cx="84138" cy="911225"/>
                </a:xfrm>
                <a:custGeom>
                  <a:avLst/>
                  <a:gdLst>
                    <a:gd name="T0" fmla="*/ 158 w 316"/>
                    <a:gd name="T1" fmla="*/ 0 h 4021"/>
                    <a:gd name="T2" fmla="*/ 0 w 316"/>
                    <a:gd name="T3" fmla="*/ 159 h 4021"/>
                    <a:gd name="T4" fmla="*/ 0 w 316"/>
                    <a:gd name="T5" fmla="*/ 4021 h 4021"/>
                    <a:gd name="T6" fmla="*/ 316 w 316"/>
                    <a:gd name="T7" fmla="*/ 4021 h 4021"/>
                    <a:gd name="T8" fmla="*/ 316 w 316"/>
                    <a:gd name="T9" fmla="*/ 159 h 4021"/>
                    <a:gd name="T10" fmla="*/ 158 w 316"/>
                    <a:gd name="T11" fmla="*/ 0 h 4021"/>
                    <a:gd name="T12" fmla="*/ 158 w 316"/>
                    <a:gd name="T13" fmla="*/ 0 h 4021"/>
                    <a:gd name="T14" fmla="*/ 0 w 316"/>
                    <a:gd name="T15" fmla="*/ 0 h 4021"/>
                    <a:gd name="T16" fmla="*/ 0 w 316"/>
                    <a:gd name="T17" fmla="*/ 159 h 4021"/>
                    <a:gd name="T18" fmla="*/ 158 w 316"/>
                    <a:gd name="T19" fmla="*/ 0 h 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6" h="4021">
                      <a:moveTo>
                        <a:pt x="158" y="0"/>
                      </a:moveTo>
                      <a:lnTo>
                        <a:pt x="0" y="159"/>
                      </a:lnTo>
                      <a:lnTo>
                        <a:pt x="0" y="4021"/>
                      </a:lnTo>
                      <a:lnTo>
                        <a:pt x="316" y="4021"/>
                      </a:lnTo>
                      <a:lnTo>
                        <a:pt x="316" y="159"/>
                      </a:lnTo>
                      <a:lnTo>
                        <a:pt x="158" y="0"/>
                      </a:lnTo>
                      <a:lnTo>
                        <a:pt x="158" y="0"/>
                      </a:lnTo>
                      <a:lnTo>
                        <a:pt x="0" y="0"/>
                      </a:lnTo>
                      <a:lnTo>
                        <a:pt x="0" y="159"/>
                      </a:lnTo>
                      <a:lnTo>
                        <a:pt x="158" y="0"/>
                      </a:lnTo>
                      <a:close/>
                    </a:path>
                  </a:pathLst>
                </a:custGeom>
                <a:solidFill>
                  <a:srgbClr val="CEDC15"/>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pic>
              <p:nvPicPr>
                <p:cNvPr id="2097156" name="Picture 609"/>
                <p:cNvPicPr>
                  <a:picLocks noChangeAspect="1" noChangeArrowheads="1"/>
                </p:cNvPicPr>
                <p:nvPr/>
              </p:nvPicPr>
              <p:blipFill>
                <a:blip xmlns:r="http://schemas.openxmlformats.org/officeDocument/2006/relationships" r:embed="rId1"/>
                <a:srcRect/>
                <a:stretch>
                  <a:fillRect/>
                </a:stretch>
              </p:blipFill>
              <p:spPr bwMode="auto">
                <a:xfrm>
                  <a:off x="4282934" y="4358530"/>
                  <a:ext cx="1792288" cy="160338"/>
                </a:xfrm>
                <a:prstGeom prst="rect"/>
                <a:noFill/>
                <a:ln>
                  <a:noFill/>
                </a:ln>
              </p:spPr>
            </p:pic>
            <p:sp>
              <p:nvSpPr>
                <p:cNvPr id="1048830" name="Freeform 610"/>
                <p:cNvSpPr/>
                <p:nvPr/>
              </p:nvSpPr>
              <p:spPr bwMode="auto">
                <a:xfrm>
                  <a:off x="4289284" y="4317255"/>
                  <a:ext cx="1833563" cy="73025"/>
                </a:xfrm>
                <a:custGeom>
                  <a:avLst/>
                  <a:gdLst>
                    <a:gd name="T0" fmla="*/ 6933 w 6933"/>
                    <a:gd name="T1" fmla="*/ 159 h 317"/>
                    <a:gd name="T2" fmla="*/ 6776 w 6933"/>
                    <a:gd name="T3" fmla="*/ 0 h 317"/>
                    <a:gd name="T4" fmla="*/ 0 w 6933"/>
                    <a:gd name="T5" fmla="*/ 0 h 317"/>
                    <a:gd name="T6" fmla="*/ 0 w 6933"/>
                    <a:gd name="T7" fmla="*/ 317 h 317"/>
                    <a:gd name="T8" fmla="*/ 6776 w 6933"/>
                    <a:gd name="T9" fmla="*/ 317 h 317"/>
                    <a:gd name="T10" fmla="*/ 6933 w 6933"/>
                    <a:gd name="T11" fmla="*/ 159 h 317"/>
                    <a:gd name="T12" fmla="*/ 6933 w 6933"/>
                    <a:gd name="T13" fmla="*/ 159 h 317"/>
                    <a:gd name="T14" fmla="*/ 6933 w 6933"/>
                    <a:gd name="T15" fmla="*/ 0 h 317"/>
                    <a:gd name="T16" fmla="*/ 6776 w 6933"/>
                    <a:gd name="T17" fmla="*/ 0 h 317"/>
                    <a:gd name="T18" fmla="*/ 6933 w 6933"/>
                    <a:gd name="T19" fmla="*/ 1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3" h="317">
                      <a:moveTo>
                        <a:pt x="6933" y="159"/>
                      </a:moveTo>
                      <a:lnTo>
                        <a:pt x="6776" y="0"/>
                      </a:lnTo>
                      <a:lnTo>
                        <a:pt x="0" y="0"/>
                      </a:lnTo>
                      <a:lnTo>
                        <a:pt x="0" y="317"/>
                      </a:lnTo>
                      <a:lnTo>
                        <a:pt x="6776" y="317"/>
                      </a:lnTo>
                      <a:lnTo>
                        <a:pt x="6933" y="159"/>
                      </a:lnTo>
                      <a:lnTo>
                        <a:pt x="6933" y="159"/>
                      </a:lnTo>
                      <a:lnTo>
                        <a:pt x="6933" y="0"/>
                      </a:lnTo>
                      <a:lnTo>
                        <a:pt x="6776" y="0"/>
                      </a:lnTo>
                      <a:lnTo>
                        <a:pt x="6933" y="159"/>
                      </a:lnTo>
                      <a:close/>
                    </a:path>
                  </a:pathLst>
                </a:custGeom>
                <a:solidFill>
                  <a:srgbClr val="98694E"/>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1" name="Freeform 611"/>
                <p:cNvSpPr/>
                <p:nvPr/>
              </p:nvSpPr>
              <p:spPr bwMode="auto">
                <a:xfrm>
                  <a:off x="6040297" y="4353768"/>
                  <a:ext cx="82550" cy="196850"/>
                </a:xfrm>
                <a:custGeom>
                  <a:avLst/>
                  <a:gdLst>
                    <a:gd name="T0" fmla="*/ 158 w 315"/>
                    <a:gd name="T1" fmla="*/ 866 h 866"/>
                    <a:gd name="T2" fmla="*/ 315 w 315"/>
                    <a:gd name="T3" fmla="*/ 707 h 866"/>
                    <a:gd name="T4" fmla="*/ 315 w 315"/>
                    <a:gd name="T5" fmla="*/ 0 h 866"/>
                    <a:gd name="T6" fmla="*/ 0 w 315"/>
                    <a:gd name="T7" fmla="*/ 0 h 866"/>
                    <a:gd name="T8" fmla="*/ 0 w 315"/>
                    <a:gd name="T9" fmla="*/ 707 h 866"/>
                    <a:gd name="T10" fmla="*/ 158 w 315"/>
                    <a:gd name="T11" fmla="*/ 866 h 866"/>
                    <a:gd name="T12" fmla="*/ 158 w 315"/>
                    <a:gd name="T13" fmla="*/ 866 h 866"/>
                    <a:gd name="T14" fmla="*/ 315 w 315"/>
                    <a:gd name="T15" fmla="*/ 866 h 866"/>
                    <a:gd name="T16" fmla="*/ 315 w 315"/>
                    <a:gd name="T17" fmla="*/ 707 h 866"/>
                    <a:gd name="T18" fmla="*/ 158 w 315"/>
                    <a:gd name="T19"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866">
                      <a:moveTo>
                        <a:pt x="158" y="866"/>
                      </a:moveTo>
                      <a:lnTo>
                        <a:pt x="315" y="707"/>
                      </a:lnTo>
                      <a:lnTo>
                        <a:pt x="315" y="0"/>
                      </a:lnTo>
                      <a:lnTo>
                        <a:pt x="0" y="0"/>
                      </a:lnTo>
                      <a:lnTo>
                        <a:pt x="0" y="707"/>
                      </a:lnTo>
                      <a:lnTo>
                        <a:pt x="158" y="866"/>
                      </a:lnTo>
                      <a:lnTo>
                        <a:pt x="158" y="866"/>
                      </a:lnTo>
                      <a:lnTo>
                        <a:pt x="315" y="866"/>
                      </a:lnTo>
                      <a:lnTo>
                        <a:pt x="315" y="707"/>
                      </a:lnTo>
                      <a:lnTo>
                        <a:pt x="158" y="866"/>
                      </a:lnTo>
                      <a:close/>
                    </a:path>
                  </a:pathLst>
                </a:custGeom>
                <a:solidFill>
                  <a:srgbClr val="98694E"/>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2" name="Freeform 613"/>
                <p:cNvSpPr/>
                <p:nvPr/>
              </p:nvSpPr>
              <p:spPr bwMode="auto">
                <a:xfrm>
                  <a:off x="4246422" y="4317255"/>
                  <a:ext cx="84138" cy="196850"/>
                </a:xfrm>
                <a:custGeom>
                  <a:avLst/>
                  <a:gdLst>
                    <a:gd name="T0" fmla="*/ 158 w 315"/>
                    <a:gd name="T1" fmla="*/ 0 h 866"/>
                    <a:gd name="T2" fmla="*/ 0 w 315"/>
                    <a:gd name="T3" fmla="*/ 159 h 866"/>
                    <a:gd name="T4" fmla="*/ 0 w 315"/>
                    <a:gd name="T5" fmla="*/ 866 h 866"/>
                    <a:gd name="T6" fmla="*/ 315 w 315"/>
                    <a:gd name="T7" fmla="*/ 866 h 866"/>
                    <a:gd name="T8" fmla="*/ 315 w 315"/>
                    <a:gd name="T9" fmla="*/ 159 h 866"/>
                    <a:gd name="T10" fmla="*/ 158 w 315"/>
                    <a:gd name="T11" fmla="*/ 0 h 866"/>
                    <a:gd name="T12" fmla="*/ 158 w 315"/>
                    <a:gd name="T13" fmla="*/ 0 h 866"/>
                    <a:gd name="T14" fmla="*/ 0 w 315"/>
                    <a:gd name="T15" fmla="*/ 0 h 866"/>
                    <a:gd name="T16" fmla="*/ 0 w 315"/>
                    <a:gd name="T17" fmla="*/ 159 h 866"/>
                    <a:gd name="T18" fmla="*/ 158 w 315"/>
                    <a:gd name="T19"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866">
                      <a:moveTo>
                        <a:pt x="158" y="0"/>
                      </a:moveTo>
                      <a:lnTo>
                        <a:pt x="0" y="159"/>
                      </a:lnTo>
                      <a:lnTo>
                        <a:pt x="0" y="866"/>
                      </a:lnTo>
                      <a:lnTo>
                        <a:pt x="315" y="866"/>
                      </a:lnTo>
                      <a:lnTo>
                        <a:pt x="315" y="159"/>
                      </a:lnTo>
                      <a:lnTo>
                        <a:pt x="158" y="0"/>
                      </a:lnTo>
                      <a:lnTo>
                        <a:pt x="158" y="0"/>
                      </a:lnTo>
                      <a:lnTo>
                        <a:pt x="0" y="0"/>
                      </a:lnTo>
                      <a:lnTo>
                        <a:pt x="0" y="159"/>
                      </a:lnTo>
                      <a:lnTo>
                        <a:pt x="158" y="0"/>
                      </a:lnTo>
                      <a:close/>
                    </a:path>
                  </a:pathLst>
                </a:custGeom>
                <a:solidFill>
                  <a:srgbClr val="98694E"/>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3" name="Line 618"/>
                <p:cNvSpPr>
                  <a:spLocks noChangeShapeType="1"/>
                </p:cNvSpPr>
                <p:nvPr/>
              </p:nvSpPr>
              <p:spPr bwMode="auto">
                <a:xfrm flipV="1">
                  <a:off x="5635874" y="3107569"/>
                  <a:ext cx="601662" cy="15409"/>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4" name="Line 619"/>
                <p:cNvSpPr>
                  <a:spLocks noChangeShapeType="1"/>
                </p:cNvSpPr>
                <p:nvPr/>
              </p:nvSpPr>
              <p:spPr bwMode="auto">
                <a:xfrm flipH="1">
                  <a:off x="5224423" y="2310904"/>
                  <a:ext cx="554853" cy="2921"/>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5" name="Line 620"/>
                <p:cNvSpPr>
                  <a:spLocks noChangeShapeType="1"/>
                </p:cNvSpPr>
                <p:nvPr/>
              </p:nvSpPr>
              <p:spPr bwMode="auto">
                <a:xfrm flipH="1" flipV="1">
                  <a:off x="4438509" y="3252042"/>
                  <a:ext cx="685800" cy="45720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6" name="Line 621"/>
                <p:cNvSpPr>
                  <a:spLocks noChangeShapeType="1"/>
                </p:cNvSpPr>
                <p:nvPr/>
              </p:nvSpPr>
              <p:spPr bwMode="auto">
                <a:xfrm flipV="1">
                  <a:off x="6090648" y="4326887"/>
                  <a:ext cx="419380" cy="114764"/>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7" name="Line 622"/>
                <p:cNvSpPr>
                  <a:spLocks noChangeShapeType="1"/>
                </p:cNvSpPr>
                <p:nvPr/>
              </p:nvSpPr>
              <p:spPr bwMode="auto">
                <a:xfrm flipH="1" flipV="1">
                  <a:off x="5371737" y="5589832"/>
                  <a:ext cx="566737" cy="3716"/>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38" name="Text Box 629"/>
                <p:cNvSpPr txBox="1">
                  <a:spLocks noChangeArrowheads="1"/>
                </p:cNvSpPr>
                <p:nvPr/>
              </p:nvSpPr>
              <p:spPr bwMode="auto">
                <a:xfrm>
                  <a:off x="4515711" y="3869095"/>
                  <a:ext cx="1438234" cy="400110"/>
                </a:xfrm>
                <a:prstGeom prst="rect"/>
                <a:noFill/>
                <a:ln>
                  <a:noFill/>
                </a:ln>
                <a:effectLst/>
              </p:spPr>
              <p:txBody>
                <a:bodyPr wrap="square">
                  <a:spAutoFit/>
                </a:bodyPr>
                <a:p>
                  <a:pPr algn="ctr" fontAlgn="base">
                    <a:spcBef>
                      <a:spcPct val="50000"/>
                    </a:spcBef>
                    <a:spcAft>
                      <a:spcPct val="0"/>
                    </a:spcAft>
                  </a:pPr>
                  <a:r>
                    <a:rPr altLang="zh-CN" b="1" dirty="0" sz="2000" kumimoji="1" lang="en-US" smtClean="0">
                      <a:solidFill>
                        <a:srgbClr val="00FF99"/>
                      </a:solidFill>
                      <a:latin typeface="Arial" panose="020B0604020202020204" pitchFamily="34" charset="0"/>
                      <a:ea typeface="楷体_GB2312" pitchFamily="49" charset="-122"/>
                      <a:cs typeface="Arial" panose="020B0604020202020204" pitchFamily="34" charset="0"/>
                    </a:rPr>
                    <a:t>N-type Si</a:t>
                  </a:r>
                  <a:endParaRPr altLang="en-US" b="1" dirty="0" sz="2000" kumimoji="1" lang="zh-CN">
                    <a:solidFill>
                      <a:srgbClr val="00FF99"/>
                    </a:solidFill>
                    <a:latin typeface="Arial" panose="020B0604020202020204" pitchFamily="34" charset="0"/>
                    <a:ea typeface="楷体_GB2312" pitchFamily="49" charset="-122"/>
                    <a:cs typeface="Arial" panose="020B0604020202020204" pitchFamily="34" charset="0"/>
                  </a:endParaRPr>
                </a:p>
              </p:txBody>
            </p:sp>
            <p:sp>
              <p:nvSpPr>
                <p:cNvPr id="1048839" name="Text Box 631"/>
                <p:cNvSpPr txBox="1">
                  <a:spLocks noChangeArrowheads="1"/>
                </p:cNvSpPr>
                <p:nvPr/>
              </p:nvSpPr>
              <p:spPr bwMode="auto">
                <a:xfrm>
                  <a:off x="3421786" y="2386150"/>
                  <a:ext cx="1537100" cy="802640"/>
                </a:xfrm>
                <a:prstGeom prst="rect"/>
                <a:noFill/>
                <a:ln>
                  <a:noFill/>
                </a:ln>
                <a:effectLst/>
              </p:spPr>
              <p:txBody>
                <a:bodyPr wrap="square">
                  <a:spAutoFit/>
                </a:bodyPr>
                <a:p>
                  <a:pPr algn="ctr" fontAlgn="base">
                    <a:spcBef>
                      <a:spcPct val="50000"/>
                    </a:spcBef>
                    <a:spcAft>
                      <a:spcPct val="0"/>
                    </a:spcAft>
                  </a:pPr>
                  <a:r>
                    <a:rPr altLang="zh-CN" dirty="0" sz="2400" kumimoji="1" lang="en-US" smtClean="0">
                      <a:latin typeface="Arial" panose="020B0604020202020204" pitchFamily="34" charset="0"/>
                      <a:ea typeface="楷体_GB2312"/>
                      <a:cs typeface="Arial" panose="020B0604020202020204" pitchFamily="34" charset="0"/>
                    </a:rPr>
                    <a:t>PN</a:t>
                  </a:r>
                  <a:r>
                    <a:rPr altLang="en-US" dirty="0" sz="2400" kumimoji="1" lang="zh-CN" smtClean="0">
                      <a:latin typeface="Arial" panose="020B0604020202020204" pitchFamily="34" charset="0"/>
                      <a:ea typeface="楷体_GB2312"/>
                      <a:cs typeface="Arial" panose="020B0604020202020204" pitchFamily="34" charset="0"/>
                    </a:rPr>
                    <a:t> </a:t>
                  </a:r>
                  <a:r>
                    <a:rPr altLang="zh-CN" dirty="0" sz="2400" kumimoji="1" lang="en-US" smtClean="0">
                      <a:latin typeface="Arial" panose="020B0604020202020204" pitchFamily="34" charset="0"/>
                      <a:ea typeface="楷体_GB2312"/>
                      <a:cs typeface="Arial" panose="020B0604020202020204" pitchFamily="34" charset="0"/>
                    </a:rPr>
                    <a:t>junction</a:t>
                  </a:r>
                  <a:endParaRPr altLang="en-US" dirty="0" sz="2400" kumimoji="1" lang="zh-CN">
                    <a:latin typeface="Arial" panose="020B0604020202020204" pitchFamily="34" charset="0"/>
                    <a:ea typeface="楷体_GB2312"/>
                    <a:cs typeface="Arial" panose="020B0604020202020204" pitchFamily="34" charset="0"/>
                  </a:endParaRPr>
                </a:p>
              </p:txBody>
            </p:sp>
            <p:sp>
              <p:nvSpPr>
                <p:cNvPr id="1048840" name="Text Box 632"/>
                <p:cNvSpPr txBox="1">
                  <a:spLocks noChangeArrowheads="1"/>
                </p:cNvSpPr>
                <p:nvPr/>
              </p:nvSpPr>
              <p:spPr bwMode="auto">
                <a:xfrm>
                  <a:off x="5816393" y="5386119"/>
                  <a:ext cx="1295400" cy="396875"/>
                </a:xfrm>
                <a:prstGeom prst="rect"/>
                <a:noFill/>
                <a:ln>
                  <a:noFill/>
                </a:ln>
                <a:effectLst/>
              </p:spPr>
              <p:txBody>
                <a:bodyPr>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Cathode</a:t>
                  </a:r>
                  <a:endParaRPr altLang="en-US" dirty="0" sz="2000" kumimoji="1" lang="zh-CN">
                    <a:latin typeface="Arial" panose="020B0604020202020204" pitchFamily="34" charset="0"/>
                    <a:cs typeface="Arial" panose="020B0604020202020204" pitchFamily="34" charset="0"/>
                  </a:endParaRPr>
                </a:p>
              </p:txBody>
            </p:sp>
            <p:sp>
              <p:nvSpPr>
                <p:cNvPr id="1048841" name="Text Box 633"/>
                <p:cNvSpPr txBox="1">
                  <a:spLocks noChangeArrowheads="1"/>
                </p:cNvSpPr>
                <p:nvPr/>
              </p:nvSpPr>
              <p:spPr bwMode="auto">
                <a:xfrm>
                  <a:off x="6370202" y="3833230"/>
                  <a:ext cx="1629111" cy="707886"/>
                </a:xfrm>
                <a:prstGeom prst="rect"/>
                <a:noFill/>
                <a:ln>
                  <a:noFill/>
                </a:ln>
                <a:effectLst/>
              </p:spPr>
              <p:txBody>
                <a:bodyPr wrap="square">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Au-Sb Alloy</a:t>
                  </a:r>
                  <a:r>
                    <a:rPr altLang="en-US" dirty="0" sz="2000" kumimoji="1" lang="zh-CN" smtClean="0">
                      <a:latin typeface="Arial" panose="020B0604020202020204" pitchFamily="34" charset="0"/>
                      <a:cs typeface="Arial" panose="020B0604020202020204" pitchFamily="34" charset="0"/>
                    </a:rPr>
                    <a:t>金</a:t>
                  </a:r>
                  <a:r>
                    <a:rPr altLang="en-US" dirty="0" sz="2000" kumimoji="1" lang="zh-CN">
                      <a:latin typeface="Arial" panose="020B0604020202020204" pitchFamily="34" charset="0"/>
                      <a:cs typeface="Arial" panose="020B0604020202020204" pitchFamily="34" charset="0"/>
                    </a:rPr>
                    <a:t>锑合金</a:t>
                  </a:r>
                </a:p>
              </p:txBody>
            </p:sp>
            <p:sp>
              <p:nvSpPr>
                <p:cNvPr id="1048842" name="Text Box 634"/>
                <p:cNvSpPr txBox="1">
                  <a:spLocks noChangeArrowheads="1"/>
                </p:cNvSpPr>
                <p:nvPr/>
              </p:nvSpPr>
              <p:spPr bwMode="auto">
                <a:xfrm>
                  <a:off x="6618564" y="4512409"/>
                  <a:ext cx="1261646" cy="1015663"/>
                </a:xfrm>
                <a:prstGeom prst="rect"/>
                <a:noFill/>
                <a:ln>
                  <a:noFill/>
                </a:ln>
                <a:effectLst/>
              </p:spPr>
              <p:txBody>
                <a:bodyPr wrap="square">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Base support</a:t>
                  </a:r>
                  <a:r>
                    <a:rPr altLang="en-US" dirty="0" sz="2000" kumimoji="1" lang="zh-CN" smtClean="0">
                      <a:latin typeface="Arial" panose="020B0604020202020204" pitchFamily="34" charset="0"/>
                      <a:cs typeface="Arial" panose="020B0604020202020204" pitchFamily="34" charset="0"/>
                    </a:rPr>
                    <a:t>底座</a:t>
                  </a:r>
                  <a:endParaRPr altLang="en-US" dirty="0" sz="2000" kumimoji="1" lang="zh-CN">
                    <a:latin typeface="Arial" panose="020B0604020202020204" pitchFamily="34" charset="0"/>
                    <a:cs typeface="Arial" panose="020B0604020202020204" pitchFamily="34" charset="0"/>
                  </a:endParaRPr>
                </a:p>
              </p:txBody>
            </p:sp>
            <p:sp>
              <p:nvSpPr>
                <p:cNvPr id="1048843" name="Line 635"/>
                <p:cNvSpPr>
                  <a:spLocks noChangeShapeType="1"/>
                </p:cNvSpPr>
                <p:nvPr/>
              </p:nvSpPr>
              <p:spPr bwMode="auto">
                <a:xfrm flipV="1">
                  <a:off x="6267309" y="4674550"/>
                  <a:ext cx="533400"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44" name="Text Box 636"/>
                <p:cNvSpPr txBox="1">
                  <a:spLocks noChangeArrowheads="1"/>
                </p:cNvSpPr>
                <p:nvPr/>
              </p:nvSpPr>
              <p:spPr bwMode="auto">
                <a:xfrm>
                  <a:off x="6090648" y="2886976"/>
                  <a:ext cx="1524000" cy="400110"/>
                </a:xfrm>
                <a:prstGeom prst="rect"/>
                <a:noFill/>
                <a:ln>
                  <a:noFill/>
                </a:ln>
                <a:effectLst/>
              </p:spPr>
              <p:txBody>
                <a:bodyPr>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Al alloy</a:t>
                  </a:r>
                  <a:endParaRPr altLang="en-US" dirty="0" sz="2000" kumimoji="1" lang="zh-CN">
                    <a:latin typeface="Arial" panose="020B0604020202020204" pitchFamily="34" charset="0"/>
                    <a:cs typeface="Arial" panose="020B0604020202020204" pitchFamily="34" charset="0"/>
                  </a:endParaRPr>
                </a:p>
              </p:txBody>
            </p:sp>
            <p:sp>
              <p:nvSpPr>
                <p:cNvPr id="1048845" name="矩形 1"/>
                <p:cNvSpPr/>
                <p:nvPr/>
              </p:nvSpPr>
              <p:spPr>
                <a:xfrm>
                  <a:off x="4013229" y="4521098"/>
                  <a:ext cx="2295186" cy="306905"/>
                </a:xfrm>
                <a:prstGeom prst="rect"/>
                <a:gradFill>
                  <a:gsLst>
                    <a:gs pos="0">
                      <a:schemeClr val="bg2">
                        <a:lumMod val="50000"/>
                      </a:schemeClr>
                    </a:gs>
                    <a:gs pos="51000">
                      <a:schemeClr val="bg1">
                        <a:lumMod val="95000"/>
                      </a:schemeClr>
                    </a:gs>
                    <a:gs pos="100000">
                      <a:schemeClr val="bg2">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6" name="矩形 670"/>
                <p:cNvSpPr/>
                <p:nvPr/>
              </p:nvSpPr>
              <p:spPr>
                <a:xfrm>
                  <a:off x="4783082" y="4794257"/>
                  <a:ext cx="871368" cy="227957"/>
                </a:xfrm>
                <a:prstGeom prst="rect"/>
                <a:gradFill flip="none" rotWithShape="1">
                  <a:gsLst>
                    <a:gs pos="0">
                      <a:schemeClr val="bg1">
                        <a:lumMod val="95000"/>
                      </a:schemeClr>
                    </a:gs>
                    <a:gs pos="93000">
                      <a:schemeClr val="tx1"/>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7" name="矩形 2"/>
                <p:cNvSpPr/>
                <p:nvPr/>
              </p:nvSpPr>
              <p:spPr>
                <a:xfrm>
                  <a:off x="5110022" y="5023908"/>
                  <a:ext cx="228600" cy="660400"/>
                </a:xfrm>
                <a:prstGeom prst="rect"/>
                <a:gradFill>
                  <a:gsLst>
                    <a:gs pos="0">
                      <a:srgbClr val="DCDC30">
                        <a:lumMod val="24000"/>
                        <a:lumOff val="76000"/>
                      </a:srgbClr>
                    </a:gs>
                    <a:gs pos="48000">
                      <a:srgbClr val="DCDC30"/>
                    </a:gs>
                    <a:gs pos="100000">
                      <a:srgbClr val="DCDC30">
                        <a:lumMod val="29000"/>
                        <a:lumOff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8" name="矩形 673"/>
                <p:cNvSpPr/>
                <p:nvPr/>
              </p:nvSpPr>
              <p:spPr>
                <a:xfrm>
                  <a:off x="4736958" y="3456365"/>
                  <a:ext cx="917491" cy="332251"/>
                </a:xfrm>
                <a:prstGeom prst="rect"/>
                <a:gradFill flip="none" rotWithShape="1">
                  <a:gsLst>
                    <a:gs pos="0">
                      <a:schemeClr val="accent3">
                        <a:lumMod val="75000"/>
                      </a:schemeClr>
                    </a:gs>
                    <a:gs pos="93000">
                      <a:schemeClr val="accent4">
                        <a:lumMod val="75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grpSp>
        <p:nvGrpSpPr>
          <p:cNvPr id="136" name="组合 11"/>
          <p:cNvGrpSpPr/>
          <p:nvPr/>
        </p:nvGrpSpPr>
        <p:grpSpPr>
          <a:xfrm>
            <a:off x="1532839" y="2239180"/>
            <a:ext cx="3254310" cy="3998132"/>
            <a:chOff x="1401118" y="1715800"/>
            <a:chExt cx="3254310" cy="3998132"/>
          </a:xfrm>
        </p:grpSpPr>
        <p:sp>
          <p:nvSpPr>
            <p:cNvPr id="1048849" name="矩形: 圆角 7"/>
            <p:cNvSpPr/>
            <p:nvPr/>
          </p:nvSpPr>
          <p:spPr>
            <a:xfrm>
              <a:off x="1401118" y="2231931"/>
              <a:ext cx="1560019" cy="2998539"/>
            </a:xfrm>
            <a:prstGeom prst="roundRect">
              <a:avLst>
                <a:gd name="adj" fmla="val 46919"/>
              </a:avLst>
            </a:prstGeom>
            <a:gradFill>
              <a:gsLst>
                <a:gs pos="0">
                  <a:schemeClr val="bg1">
                    <a:lumMod val="95000"/>
                  </a:schemeClr>
                </a:gs>
                <a:gs pos="93000">
                  <a:schemeClr val="bg2">
                    <a:lumMod val="75000"/>
                  </a:schemeClr>
                </a:gs>
              </a:gsLst>
              <a:path path="rect">
                <a:fillToRect l="50000" t="50000" r="50000" b="50000"/>
              </a:path>
            </a:grad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0" name="Line 614"/>
            <p:cNvSpPr>
              <a:spLocks noChangeShapeType="1"/>
            </p:cNvSpPr>
            <p:nvPr/>
          </p:nvSpPr>
          <p:spPr bwMode="auto">
            <a:xfrm>
              <a:off x="2278488" y="1918375"/>
              <a:ext cx="471301"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51" name="Line 615"/>
            <p:cNvSpPr>
              <a:spLocks noChangeShapeType="1"/>
            </p:cNvSpPr>
            <p:nvPr/>
          </p:nvSpPr>
          <p:spPr bwMode="auto">
            <a:xfrm flipV="1">
              <a:off x="2968608" y="2522883"/>
              <a:ext cx="319543" cy="250473"/>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52" name="Line 616"/>
            <p:cNvSpPr>
              <a:spLocks noChangeShapeType="1"/>
            </p:cNvSpPr>
            <p:nvPr/>
          </p:nvSpPr>
          <p:spPr bwMode="auto">
            <a:xfrm flipV="1">
              <a:off x="2270649" y="3607947"/>
              <a:ext cx="807021" cy="944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53" name="Line 617"/>
            <p:cNvSpPr>
              <a:spLocks noChangeShapeType="1"/>
            </p:cNvSpPr>
            <p:nvPr/>
          </p:nvSpPr>
          <p:spPr bwMode="auto">
            <a:xfrm>
              <a:off x="2532755" y="4292366"/>
              <a:ext cx="544915"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54" name="Text Box 625"/>
            <p:cNvSpPr txBox="1">
              <a:spLocks noChangeArrowheads="1"/>
            </p:cNvSpPr>
            <p:nvPr/>
          </p:nvSpPr>
          <p:spPr bwMode="auto">
            <a:xfrm>
              <a:off x="2768403" y="1715800"/>
              <a:ext cx="1221391" cy="400110"/>
            </a:xfrm>
            <a:prstGeom prst="rect"/>
            <a:noFill/>
            <a:ln>
              <a:noFill/>
            </a:ln>
            <a:effectLst/>
          </p:spPr>
          <p:txBody>
            <a:bodyPr wrap="square">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Anode</a:t>
              </a:r>
              <a:endParaRPr altLang="en-US" dirty="0" sz="2000" kumimoji="1" lang="zh-CN">
                <a:latin typeface="Arial" panose="020B0604020202020204" pitchFamily="34" charset="0"/>
                <a:cs typeface="Arial" panose="020B0604020202020204" pitchFamily="34" charset="0"/>
              </a:endParaRPr>
            </a:p>
          </p:txBody>
        </p:sp>
        <p:sp>
          <p:nvSpPr>
            <p:cNvPr id="1048855" name="Text Box 626"/>
            <p:cNvSpPr txBox="1">
              <a:spLocks noChangeArrowheads="1"/>
            </p:cNvSpPr>
            <p:nvPr/>
          </p:nvSpPr>
          <p:spPr bwMode="auto">
            <a:xfrm>
              <a:off x="3001398" y="3290873"/>
              <a:ext cx="1654030" cy="707886"/>
            </a:xfrm>
            <a:prstGeom prst="rect"/>
            <a:noFill/>
            <a:ln>
              <a:noFill/>
            </a:ln>
            <a:effectLst/>
          </p:spPr>
          <p:txBody>
            <a:bodyPr wrap="square">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Cat whisker </a:t>
              </a:r>
              <a:r>
                <a:rPr altLang="en-US" dirty="0" sz="2000" kumimoji="1" lang="zh-CN" smtClean="0">
                  <a:latin typeface="Arial" panose="020B0604020202020204" pitchFamily="34" charset="0"/>
                  <a:cs typeface="Arial" panose="020B0604020202020204" pitchFamily="34" charset="0"/>
                </a:rPr>
                <a:t>触丝</a:t>
              </a:r>
              <a:endParaRPr altLang="en-US" dirty="0" sz="2000" kumimoji="1" lang="zh-CN">
                <a:latin typeface="Arial" panose="020B0604020202020204" pitchFamily="34" charset="0"/>
                <a:cs typeface="Arial" panose="020B0604020202020204" pitchFamily="34" charset="0"/>
              </a:endParaRPr>
            </a:p>
          </p:txBody>
        </p:sp>
        <p:sp>
          <p:nvSpPr>
            <p:cNvPr id="1048856" name="Text Box 627"/>
            <p:cNvSpPr txBox="1">
              <a:spLocks noChangeArrowheads="1"/>
            </p:cNvSpPr>
            <p:nvPr/>
          </p:nvSpPr>
          <p:spPr bwMode="auto">
            <a:xfrm>
              <a:off x="3236974" y="2221657"/>
              <a:ext cx="964765" cy="400110"/>
            </a:xfrm>
            <a:prstGeom prst="rect"/>
            <a:noFill/>
            <a:ln>
              <a:noFill/>
            </a:ln>
            <a:effectLst/>
          </p:spPr>
          <p:txBody>
            <a:bodyPr wrap="square">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Shell</a:t>
              </a:r>
              <a:endParaRPr altLang="en-US" dirty="0" sz="2000" kumimoji="1" lang="zh-CN">
                <a:latin typeface="Arial" panose="020B0604020202020204" pitchFamily="34" charset="0"/>
                <a:cs typeface="Arial" panose="020B0604020202020204" pitchFamily="34" charset="0"/>
              </a:endParaRPr>
            </a:p>
          </p:txBody>
        </p:sp>
        <p:sp>
          <p:nvSpPr>
            <p:cNvPr id="1048857" name="Text Box 628"/>
            <p:cNvSpPr txBox="1">
              <a:spLocks noChangeArrowheads="1"/>
            </p:cNvSpPr>
            <p:nvPr/>
          </p:nvSpPr>
          <p:spPr bwMode="auto">
            <a:xfrm>
              <a:off x="3036782" y="4081656"/>
              <a:ext cx="1504439" cy="400110"/>
            </a:xfrm>
            <a:prstGeom prst="rect"/>
            <a:noFill/>
            <a:ln>
              <a:noFill/>
            </a:ln>
            <a:effectLst/>
          </p:spPr>
          <p:txBody>
            <a:bodyPr wrap="square">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N-type Ge</a:t>
              </a:r>
              <a:endParaRPr altLang="en-US" dirty="0" sz="2000" kumimoji="1" lang="zh-CN">
                <a:latin typeface="Arial" panose="020B0604020202020204" pitchFamily="34" charset="0"/>
                <a:cs typeface="Arial" panose="020B0604020202020204" pitchFamily="34" charset="0"/>
              </a:endParaRPr>
            </a:p>
          </p:txBody>
        </p:sp>
        <p:sp>
          <p:nvSpPr>
            <p:cNvPr id="1048858" name="矩形 672"/>
            <p:cNvSpPr/>
            <p:nvPr/>
          </p:nvSpPr>
          <p:spPr>
            <a:xfrm>
              <a:off x="1756429" y="4438298"/>
              <a:ext cx="871368" cy="227957"/>
            </a:xfrm>
            <a:prstGeom prst="rect"/>
            <a:gradFill flip="none" rotWithShape="1">
              <a:gsLst>
                <a:gs pos="0">
                  <a:schemeClr val="bg1">
                    <a:lumMod val="95000"/>
                  </a:schemeClr>
                </a:gs>
                <a:gs pos="93000">
                  <a:schemeClr val="tx1"/>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9" name="矩形 674"/>
            <p:cNvSpPr/>
            <p:nvPr/>
          </p:nvSpPr>
          <p:spPr>
            <a:xfrm>
              <a:off x="1872962" y="4137552"/>
              <a:ext cx="645902" cy="309627"/>
            </a:xfrm>
            <a:prstGeom prst="rect"/>
            <a:gradFill flip="none" rotWithShape="1">
              <a:gsLst>
                <a:gs pos="0">
                  <a:schemeClr val="bg1">
                    <a:lumMod val="95000"/>
                  </a:schemeClr>
                </a:gs>
                <a:gs pos="93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0" name="矩形 675"/>
            <p:cNvSpPr/>
            <p:nvPr/>
          </p:nvSpPr>
          <p:spPr>
            <a:xfrm>
              <a:off x="2125965" y="1798831"/>
              <a:ext cx="140080" cy="1070770"/>
            </a:xfrm>
            <a:prstGeom prst="rect"/>
            <a:gradFill flip="none" rotWithShape="1">
              <a:gsLst>
                <a:gs pos="0">
                  <a:srgbClr val="DCDC30">
                    <a:lumMod val="24000"/>
                    <a:lumOff val="76000"/>
                  </a:srgbClr>
                </a:gs>
                <a:gs pos="48000">
                  <a:srgbClr val="DCDC30"/>
                </a:gs>
                <a:gs pos="100000">
                  <a:srgbClr val="DCDC30">
                    <a:lumMod val="29000"/>
                    <a:lumOff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1" name="矩形 676"/>
            <p:cNvSpPr/>
            <p:nvPr/>
          </p:nvSpPr>
          <p:spPr>
            <a:xfrm>
              <a:off x="2121457" y="4643162"/>
              <a:ext cx="140080" cy="1070770"/>
            </a:xfrm>
            <a:prstGeom prst="rect"/>
            <a:gradFill flip="none" rotWithShape="1">
              <a:gsLst>
                <a:gs pos="0">
                  <a:srgbClr val="DCDC30">
                    <a:lumMod val="24000"/>
                    <a:lumOff val="76000"/>
                  </a:srgbClr>
                </a:gs>
                <a:gs pos="48000">
                  <a:srgbClr val="DCDC30"/>
                </a:gs>
                <a:gs pos="100000">
                  <a:srgbClr val="DCDC30">
                    <a:lumMod val="29000"/>
                    <a:lumOff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2" name="任意多边形: 形状 9"/>
            <p:cNvSpPr/>
            <p:nvPr/>
          </p:nvSpPr>
          <p:spPr>
            <a:xfrm>
              <a:off x="2036474" y="2869602"/>
              <a:ext cx="282298" cy="1266970"/>
            </a:xfrm>
            <a:custGeom>
              <a:avLst/>
              <a:gdLst>
                <a:gd name="connsiteX0" fmla="*/ 184212 w 254002"/>
                <a:gd name="connsiteY0" fmla="*/ 0 h 1219200"/>
                <a:gd name="connsiteX1" fmla="*/ 140669 w 254002"/>
                <a:gd name="connsiteY1" fmla="*/ 17418 h 1219200"/>
                <a:gd name="connsiteX2" fmla="*/ 88417 w 254002"/>
                <a:gd name="connsiteY2" fmla="*/ 60960 h 1219200"/>
                <a:gd name="connsiteX3" fmla="*/ 71000 w 254002"/>
                <a:gd name="connsiteY3" fmla="*/ 87086 h 1219200"/>
                <a:gd name="connsiteX4" fmla="*/ 53583 w 254002"/>
                <a:gd name="connsiteY4" fmla="*/ 156755 h 1219200"/>
                <a:gd name="connsiteX5" fmla="*/ 62292 w 254002"/>
                <a:gd name="connsiteY5" fmla="*/ 243840 h 1219200"/>
                <a:gd name="connsiteX6" fmla="*/ 71000 w 254002"/>
                <a:gd name="connsiteY6" fmla="*/ 269966 h 1219200"/>
                <a:gd name="connsiteX7" fmla="*/ 97126 w 254002"/>
                <a:gd name="connsiteY7" fmla="*/ 296092 h 1219200"/>
                <a:gd name="connsiteX8" fmla="*/ 123252 w 254002"/>
                <a:gd name="connsiteY8" fmla="*/ 313509 h 1219200"/>
                <a:gd name="connsiteX9" fmla="*/ 140669 w 254002"/>
                <a:gd name="connsiteY9" fmla="*/ 339635 h 1219200"/>
                <a:gd name="connsiteX10" fmla="*/ 166795 w 254002"/>
                <a:gd name="connsiteY10" fmla="*/ 348343 h 1219200"/>
                <a:gd name="connsiteX11" fmla="*/ 192920 w 254002"/>
                <a:gd name="connsiteY11" fmla="*/ 365760 h 1219200"/>
                <a:gd name="connsiteX12" fmla="*/ 227755 w 254002"/>
                <a:gd name="connsiteY12" fmla="*/ 409303 h 1219200"/>
                <a:gd name="connsiteX13" fmla="*/ 245172 w 254002"/>
                <a:gd name="connsiteY13" fmla="*/ 444138 h 1219200"/>
                <a:gd name="connsiteX14" fmla="*/ 236463 w 254002"/>
                <a:gd name="connsiteY14" fmla="*/ 487680 h 1219200"/>
                <a:gd name="connsiteX15" fmla="*/ 210337 w 254002"/>
                <a:gd name="connsiteY15" fmla="*/ 531223 h 1219200"/>
                <a:gd name="connsiteX16" fmla="*/ 184212 w 254002"/>
                <a:gd name="connsiteY16" fmla="*/ 539932 h 1219200"/>
                <a:gd name="connsiteX17" fmla="*/ 140669 w 254002"/>
                <a:gd name="connsiteY17" fmla="*/ 574766 h 1219200"/>
                <a:gd name="connsiteX18" fmla="*/ 88417 w 254002"/>
                <a:gd name="connsiteY18" fmla="*/ 592183 h 1219200"/>
                <a:gd name="connsiteX19" fmla="*/ 44875 w 254002"/>
                <a:gd name="connsiteY19" fmla="*/ 627018 h 1219200"/>
                <a:gd name="connsiteX20" fmla="*/ 18749 w 254002"/>
                <a:gd name="connsiteY20" fmla="*/ 644435 h 1219200"/>
                <a:gd name="connsiteX21" fmla="*/ 1332 w 254002"/>
                <a:gd name="connsiteY21" fmla="*/ 670560 h 1219200"/>
                <a:gd name="connsiteX22" fmla="*/ 27457 w 254002"/>
                <a:gd name="connsiteY22" fmla="*/ 748938 h 1219200"/>
                <a:gd name="connsiteX23" fmla="*/ 36166 w 254002"/>
                <a:gd name="connsiteY23" fmla="*/ 775063 h 1219200"/>
                <a:gd name="connsiteX24" fmla="*/ 53583 w 254002"/>
                <a:gd name="connsiteY24" fmla="*/ 801189 h 1219200"/>
                <a:gd name="connsiteX25" fmla="*/ 62292 w 254002"/>
                <a:gd name="connsiteY25" fmla="*/ 827315 h 1219200"/>
                <a:gd name="connsiteX26" fmla="*/ 88417 w 254002"/>
                <a:gd name="connsiteY26" fmla="*/ 836023 h 1219200"/>
                <a:gd name="connsiteX27" fmla="*/ 131960 w 254002"/>
                <a:gd name="connsiteY27" fmla="*/ 870858 h 1219200"/>
                <a:gd name="connsiteX28" fmla="*/ 192920 w 254002"/>
                <a:gd name="connsiteY28" fmla="*/ 914400 h 1219200"/>
                <a:gd name="connsiteX29" fmla="*/ 219046 w 254002"/>
                <a:gd name="connsiteY29" fmla="*/ 923109 h 1219200"/>
                <a:gd name="connsiteX30" fmla="*/ 245172 w 254002"/>
                <a:gd name="connsiteY30" fmla="*/ 949235 h 1219200"/>
                <a:gd name="connsiteX31" fmla="*/ 245172 w 254002"/>
                <a:gd name="connsiteY31" fmla="*/ 1018903 h 1219200"/>
                <a:gd name="connsiteX32" fmla="*/ 227755 w 254002"/>
                <a:gd name="connsiteY32" fmla="*/ 1045029 h 1219200"/>
                <a:gd name="connsiteX33" fmla="*/ 210337 w 254002"/>
                <a:gd name="connsiteY33" fmla="*/ 1062446 h 1219200"/>
                <a:gd name="connsiteX34" fmla="*/ 184212 w 254002"/>
                <a:gd name="connsiteY34" fmla="*/ 1071155 h 1219200"/>
                <a:gd name="connsiteX35" fmla="*/ 158086 w 254002"/>
                <a:gd name="connsiteY35" fmla="*/ 1088572 h 1219200"/>
                <a:gd name="connsiteX36" fmla="*/ 114543 w 254002"/>
                <a:gd name="connsiteY36" fmla="*/ 1166949 h 1219200"/>
                <a:gd name="connsiteX37" fmla="*/ 97126 w 254002"/>
                <a:gd name="connsiteY37" fmla="*/ 1193075 h 1219200"/>
                <a:gd name="connsiteX38" fmla="*/ 105835 w 254002"/>
                <a:gd name="connsiteY38" fmla="*/ 121920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4002" h="1219200">
                  <a:moveTo>
                    <a:pt x="184212" y="0"/>
                  </a:moveTo>
                  <a:cubicBezTo>
                    <a:pt x="169698" y="5806"/>
                    <a:pt x="153175" y="8038"/>
                    <a:pt x="140669" y="17418"/>
                  </a:cubicBezTo>
                  <a:cubicBezTo>
                    <a:pt x="64753" y="74355"/>
                    <a:pt x="156319" y="38328"/>
                    <a:pt x="88417" y="60960"/>
                  </a:cubicBezTo>
                  <a:cubicBezTo>
                    <a:pt x="82611" y="69669"/>
                    <a:pt x="74577" y="77250"/>
                    <a:pt x="71000" y="87086"/>
                  </a:cubicBezTo>
                  <a:cubicBezTo>
                    <a:pt x="62820" y="109583"/>
                    <a:pt x="53583" y="156755"/>
                    <a:pt x="53583" y="156755"/>
                  </a:cubicBezTo>
                  <a:cubicBezTo>
                    <a:pt x="56486" y="185783"/>
                    <a:pt x="57856" y="215006"/>
                    <a:pt x="62292" y="243840"/>
                  </a:cubicBezTo>
                  <a:cubicBezTo>
                    <a:pt x="63688" y="252913"/>
                    <a:pt x="65908" y="262328"/>
                    <a:pt x="71000" y="269966"/>
                  </a:cubicBezTo>
                  <a:cubicBezTo>
                    <a:pt x="77832" y="280214"/>
                    <a:pt x="87665" y="288208"/>
                    <a:pt x="97126" y="296092"/>
                  </a:cubicBezTo>
                  <a:cubicBezTo>
                    <a:pt x="105167" y="302792"/>
                    <a:pt x="114543" y="307703"/>
                    <a:pt x="123252" y="313509"/>
                  </a:cubicBezTo>
                  <a:cubicBezTo>
                    <a:pt x="129058" y="322218"/>
                    <a:pt x="132496" y="333097"/>
                    <a:pt x="140669" y="339635"/>
                  </a:cubicBezTo>
                  <a:cubicBezTo>
                    <a:pt x="147837" y="345369"/>
                    <a:pt x="158584" y="344238"/>
                    <a:pt x="166795" y="348343"/>
                  </a:cubicBezTo>
                  <a:cubicBezTo>
                    <a:pt x="176156" y="353024"/>
                    <a:pt x="184747" y="359222"/>
                    <a:pt x="192920" y="365760"/>
                  </a:cubicBezTo>
                  <a:cubicBezTo>
                    <a:pt x="207974" y="377804"/>
                    <a:pt x="218228" y="392632"/>
                    <a:pt x="227755" y="409303"/>
                  </a:cubicBezTo>
                  <a:cubicBezTo>
                    <a:pt x="234196" y="420575"/>
                    <a:pt x="239366" y="432526"/>
                    <a:pt x="245172" y="444138"/>
                  </a:cubicBezTo>
                  <a:cubicBezTo>
                    <a:pt x="242269" y="458652"/>
                    <a:pt x="240053" y="473320"/>
                    <a:pt x="236463" y="487680"/>
                  </a:cubicBezTo>
                  <a:cubicBezTo>
                    <a:pt x="231627" y="507024"/>
                    <a:pt x="228461" y="520349"/>
                    <a:pt x="210337" y="531223"/>
                  </a:cubicBezTo>
                  <a:cubicBezTo>
                    <a:pt x="202466" y="535946"/>
                    <a:pt x="192920" y="537029"/>
                    <a:pt x="184212" y="539932"/>
                  </a:cubicBezTo>
                  <a:cubicBezTo>
                    <a:pt x="171097" y="579276"/>
                    <a:pt x="185219" y="561401"/>
                    <a:pt x="140669" y="574766"/>
                  </a:cubicBezTo>
                  <a:cubicBezTo>
                    <a:pt x="123084" y="580041"/>
                    <a:pt x="88417" y="592183"/>
                    <a:pt x="88417" y="592183"/>
                  </a:cubicBezTo>
                  <a:cubicBezTo>
                    <a:pt x="7998" y="645797"/>
                    <a:pt x="106927" y="577376"/>
                    <a:pt x="44875" y="627018"/>
                  </a:cubicBezTo>
                  <a:cubicBezTo>
                    <a:pt x="36702" y="633556"/>
                    <a:pt x="27458" y="638629"/>
                    <a:pt x="18749" y="644435"/>
                  </a:cubicBezTo>
                  <a:cubicBezTo>
                    <a:pt x="12943" y="653143"/>
                    <a:pt x="2488" y="660158"/>
                    <a:pt x="1332" y="670560"/>
                  </a:cubicBezTo>
                  <a:cubicBezTo>
                    <a:pt x="-4547" y="723472"/>
                    <a:pt x="9912" y="713849"/>
                    <a:pt x="27457" y="748938"/>
                  </a:cubicBezTo>
                  <a:cubicBezTo>
                    <a:pt x="31562" y="757148"/>
                    <a:pt x="32061" y="766853"/>
                    <a:pt x="36166" y="775063"/>
                  </a:cubicBezTo>
                  <a:cubicBezTo>
                    <a:pt x="40847" y="784424"/>
                    <a:pt x="48902" y="791828"/>
                    <a:pt x="53583" y="801189"/>
                  </a:cubicBezTo>
                  <a:cubicBezTo>
                    <a:pt x="57688" y="809400"/>
                    <a:pt x="55801" y="820824"/>
                    <a:pt x="62292" y="827315"/>
                  </a:cubicBezTo>
                  <a:cubicBezTo>
                    <a:pt x="68783" y="833806"/>
                    <a:pt x="79709" y="833120"/>
                    <a:pt x="88417" y="836023"/>
                  </a:cubicBezTo>
                  <a:cubicBezTo>
                    <a:pt x="117542" y="865146"/>
                    <a:pt x="93515" y="843397"/>
                    <a:pt x="131960" y="870858"/>
                  </a:cubicBezTo>
                  <a:cubicBezTo>
                    <a:pt x="141155" y="877426"/>
                    <a:pt x="179245" y="907562"/>
                    <a:pt x="192920" y="914400"/>
                  </a:cubicBezTo>
                  <a:cubicBezTo>
                    <a:pt x="201131" y="918505"/>
                    <a:pt x="210337" y="920206"/>
                    <a:pt x="219046" y="923109"/>
                  </a:cubicBezTo>
                  <a:cubicBezTo>
                    <a:pt x="227755" y="931818"/>
                    <a:pt x="238340" y="938988"/>
                    <a:pt x="245172" y="949235"/>
                  </a:cubicBezTo>
                  <a:cubicBezTo>
                    <a:pt x="259731" y="971074"/>
                    <a:pt x="253793" y="995914"/>
                    <a:pt x="245172" y="1018903"/>
                  </a:cubicBezTo>
                  <a:cubicBezTo>
                    <a:pt x="241497" y="1028703"/>
                    <a:pt x="234293" y="1036856"/>
                    <a:pt x="227755" y="1045029"/>
                  </a:cubicBezTo>
                  <a:cubicBezTo>
                    <a:pt x="222626" y="1051440"/>
                    <a:pt x="217378" y="1058222"/>
                    <a:pt x="210337" y="1062446"/>
                  </a:cubicBezTo>
                  <a:cubicBezTo>
                    <a:pt x="202466" y="1067169"/>
                    <a:pt x="192422" y="1067050"/>
                    <a:pt x="184212" y="1071155"/>
                  </a:cubicBezTo>
                  <a:cubicBezTo>
                    <a:pt x="174851" y="1075836"/>
                    <a:pt x="166795" y="1082766"/>
                    <a:pt x="158086" y="1088572"/>
                  </a:cubicBezTo>
                  <a:cubicBezTo>
                    <a:pt x="142757" y="1134557"/>
                    <a:pt x="154469" y="1107059"/>
                    <a:pt x="114543" y="1166949"/>
                  </a:cubicBezTo>
                  <a:lnTo>
                    <a:pt x="97126" y="1193075"/>
                  </a:lnTo>
                  <a:lnTo>
                    <a:pt x="105835" y="1219200"/>
                  </a:ln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3" name="Line 622"/>
            <p:cNvSpPr>
              <a:spLocks noChangeShapeType="1"/>
            </p:cNvSpPr>
            <p:nvPr/>
          </p:nvSpPr>
          <p:spPr bwMode="auto">
            <a:xfrm flipH="1" flipV="1">
              <a:off x="2318687" y="5457929"/>
              <a:ext cx="431102"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64" name="Text Box 632"/>
            <p:cNvSpPr txBox="1">
              <a:spLocks noChangeArrowheads="1"/>
            </p:cNvSpPr>
            <p:nvPr/>
          </p:nvSpPr>
          <p:spPr bwMode="auto">
            <a:xfrm>
              <a:off x="2692067" y="5230470"/>
              <a:ext cx="1295400" cy="396875"/>
            </a:xfrm>
            <a:prstGeom prst="rect"/>
            <a:noFill/>
            <a:ln>
              <a:noFill/>
            </a:ln>
            <a:effectLst/>
          </p:spPr>
          <p:txBody>
            <a:bodyPr>
              <a:spAutoFit/>
            </a:bodyPr>
            <a:p>
              <a:pPr algn="ctr" fontAlgn="base">
                <a:spcBef>
                  <a:spcPct val="50000"/>
                </a:spcBef>
                <a:spcAft>
                  <a:spcPct val="0"/>
                </a:spcAft>
              </a:pPr>
              <a:r>
                <a:rPr altLang="zh-CN" dirty="0" sz="2000" kumimoji="1" lang="en-US" smtClean="0">
                  <a:latin typeface="Arial" panose="020B0604020202020204" pitchFamily="34" charset="0"/>
                  <a:cs typeface="Arial" panose="020B0604020202020204" pitchFamily="34" charset="0"/>
                </a:rPr>
                <a:t>Cathode</a:t>
              </a:r>
              <a:endParaRPr altLang="en-US" dirty="0" sz="2000" kumimoji="1" lang="zh-CN">
                <a:latin typeface="Arial" panose="020B0604020202020204" pitchFamily="34" charset="0"/>
                <a:cs typeface="Arial" panose="020B0604020202020204" pitchFamily="34" charset="0"/>
              </a:endParaRPr>
            </a:p>
          </p:txBody>
        </p:sp>
      </p:grpSp>
      <p:pic>
        <p:nvPicPr>
          <p:cNvPr id="2097157" name="图片 13"/>
          <p:cNvPicPr>
            <a:picLocks noChangeAspect="1"/>
          </p:cNvPicPr>
          <p:nvPr/>
        </p:nvPicPr>
        <p:blipFill>
          <a:blip xmlns:r="http://schemas.openxmlformats.org/officeDocument/2006/relationships" r:embed="rId2"/>
          <a:stretch>
            <a:fillRect/>
          </a:stretch>
        </p:blipFill>
        <p:spPr>
          <a:xfrm rot="5400000">
            <a:off x="-848447" y="3816303"/>
            <a:ext cx="3334344" cy="876554"/>
          </a:xfrm>
          <a:prstGeom prst="rect"/>
          <a:ln>
            <a:noFill/>
          </a:ln>
          <a:effectLst>
            <a:softEdge rad="112500"/>
          </a:effectLst>
        </p:spPr>
      </p:pic>
      <p:sp>
        <p:nvSpPr>
          <p:cNvPr id="1048865" name="Text Box 623"/>
          <p:cNvSpPr txBox="1">
            <a:spLocks noChangeArrowheads="1"/>
          </p:cNvSpPr>
          <p:nvPr/>
        </p:nvSpPr>
        <p:spPr bwMode="auto">
          <a:xfrm>
            <a:off x="1824164" y="332656"/>
            <a:ext cx="545954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1.2.1 Types of diode</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sp>
        <p:nvSpPr>
          <p:cNvPr id="104886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grpSp>
        <p:nvGrpSpPr>
          <p:cNvPr id="254" name="组合 203"/>
          <p:cNvGrpSpPr/>
          <p:nvPr/>
        </p:nvGrpSpPr>
        <p:grpSpPr>
          <a:xfrm>
            <a:off x="316093" y="2669622"/>
            <a:ext cx="2611631" cy="2351088"/>
            <a:chOff x="6012160" y="318534"/>
            <a:chExt cx="2611631" cy="2351088"/>
          </a:xfrm>
        </p:grpSpPr>
        <p:grpSp>
          <p:nvGrpSpPr>
            <p:cNvPr id="255" name="组合 204"/>
            <p:cNvGrpSpPr/>
            <p:nvPr/>
          </p:nvGrpSpPr>
          <p:grpSpPr>
            <a:xfrm>
              <a:off x="6012160" y="318534"/>
              <a:ext cx="2611631" cy="2351088"/>
              <a:chOff x="3081389" y="307176"/>
              <a:chExt cx="2611631" cy="2351088"/>
            </a:xfrm>
          </p:grpSpPr>
          <p:pic>
            <p:nvPicPr>
              <p:cNvPr id="2097172" name="图片 206"/>
              <p:cNvPicPr>
                <a:picLocks noChangeAspect="1"/>
              </p:cNvPicPr>
              <p:nvPr/>
            </p:nvPicPr>
            <p:blipFill>
              <a:blip xmlns:r="http://schemas.openxmlformats.org/officeDocument/2006/relationships" r:embed="rId1"/>
              <a:stretch>
                <a:fillRect/>
              </a:stretch>
            </p:blipFill>
            <p:spPr>
              <a:xfrm>
                <a:off x="3081389" y="307176"/>
                <a:ext cx="2611631" cy="2351088"/>
              </a:xfrm>
              <a:prstGeom prst="rect"/>
            </p:spPr>
          </p:pic>
          <p:sp>
            <p:nvSpPr>
              <p:cNvPr id="1049379" name="矩形 207"/>
              <p:cNvSpPr/>
              <p:nvPr/>
            </p:nvSpPr>
            <p:spPr>
              <a:xfrm>
                <a:off x="3976042" y="307176"/>
                <a:ext cx="360041" cy="51301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0" name="椭圆 208"/>
              <p:cNvSpPr/>
              <p:nvPr/>
            </p:nvSpPr>
            <p:spPr>
              <a:xfrm>
                <a:off x="3932114" y="5197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1" name="椭圆 209"/>
              <p:cNvSpPr/>
              <p:nvPr/>
            </p:nvSpPr>
            <p:spPr>
              <a:xfrm>
                <a:off x="4248227" y="5197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2" name="矩形 210"/>
              <p:cNvSpPr/>
              <p:nvPr/>
            </p:nvSpPr>
            <p:spPr>
              <a:xfrm>
                <a:off x="3983276" y="772965"/>
                <a:ext cx="360041" cy="51301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10" name="直接连接符 205"/>
            <p:cNvCxnSpPr>
              <a:cxnSpLocks/>
            </p:cNvCxnSpPr>
            <p:nvPr/>
          </p:nvCxnSpPr>
          <p:spPr>
            <a:xfrm>
              <a:off x="6848393" y="1050912"/>
              <a:ext cx="4759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97173" name="图片 1"/>
          <p:cNvPicPr>
            <a:picLocks noChangeAspect="1"/>
          </p:cNvPicPr>
          <p:nvPr/>
        </p:nvPicPr>
        <p:blipFill>
          <a:blip xmlns:r="http://schemas.openxmlformats.org/officeDocument/2006/relationships" r:embed="rId1"/>
          <a:stretch>
            <a:fillRect/>
          </a:stretch>
        </p:blipFill>
        <p:spPr>
          <a:xfrm>
            <a:off x="293739" y="295090"/>
            <a:ext cx="2611631" cy="2351088"/>
          </a:xfrm>
          <a:prstGeom prst="rect"/>
        </p:spPr>
      </p:pic>
      <p:sp>
        <p:nvSpPr>
          <p:cNvPr id="104938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latin typeface="Arial" panose="020B0604020202020204" pitchFamily="34" charset="0"/>
              <a:cs typeface="Arial" panose="020B0604020202020204" pitchFamily="34" charset="0"/>
            </a:endParaRPr>
          </a:p>
        </p:txBody>
      </p:sp>
      <p:sp>
        <p:nvSpPr>
          <p:cNvPr id="1049384" name="Rectangle 2"/>
          <p:cNvSpPr>
            <a:spLocks noChangeArrowheads="1"/>
          </p:cNvSpPr>
          <p:nvPr/>
        </p:nvSpPr>
        <p:spPr bwMode="auto">
          <a:xfrm>
            <a:off x="3794616" y="2747831"/>
            <a:ext cx="4352592" cy="688339"/>
          </a:xfrm>
          <a:prstGeom prst="rect"/>
          <a:noFill/>
          <a:ln>
            <a:noFill/>
          </a:ln>
          <a:effectLst/>
        </p:spPr>
        <p:txBody>
          <a:bodyPr wrap="square">
            <a:spAutoFit/>
          </a:bodyPr>
          <a:p>
            <a:pPr fontAlgn="base">
              <a:lnSpc>
                <a:spcPct val="135000"/>
              </a:lnSpc>
              <a:spcBef>
                <a:spcPct val="5000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Fig</a:t>
            </a: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b)</a:t>
            </a:r>
            <a:r>
              <a:rPr altLang="zh-CN" b="1" dirty="0" sz="2400" kumimoji="1" lang="en-US" smtClean="0">
                <a:latin typeface="Arial" panose="020B0604020202020204" pitchFamily="34" charset="0"/>
                <a:ea typeface="楷体_GB2312" pitchFamily="49" charset="-122"/>
                <a:cs typeface="Arial" panose="020B0604020202020204" pitchFamily="34" charset="0"/>
              </a:rPr>
              <a:t>: </a:t>
            </a:r>
            <a:r>
              <a:rPr altLang="zh-CN" b="1" dirty="0" sz="2400" kumimoji="1" lang="en-US">
                <a:latin typeface="Arial" panose="020B0604020202020204" pitchFamily="34" charset="0"/>
                <a:ea typeface="楷体_GB2312" pitchFamily="49" charset="-122"/>
                <a:cs typeface="Arial" panose="020B0604020202020204" pitchFamily="34" charset="0"/>
              </a:rPr>
              <a:t>voltage </a:t>
            </a:r>
            <a:r>
              <a:rPr altLang="zh-CN" b="1" dirty="0" sz="2400" kumimoji="1" lang="en-US" smtClean="0">
                <a:latin typeface="Arial" panose="020B0604020202020204" pitchFamily="34" charset="0"/>
                <a:ea typeface="楷体_GB2312" pitchFamily="49" charset="-122"/>
                <a:cs typeface="Arial" panose="020B0604020202020204" pitchFamily="34" charset="0"/>
              </a:rPr>
              <a:t>of </a:t>
            </a:r>
            <a:r>
              <a:rPr altLang="zh-CN" b="1" dirty="0" sz="2400" kumimoji="1" lang="en-US">
                <a:latin typeface="Arial" panose="020B0604020202020204" pitchFamily="34" charset="0"/>
                <a:cs typeface="Arial" panose="020B0604020202020204" pitchFamily="34" charset="0"/>
              </a:rPr>
              <a:t>D</a:t>
            </a:r>
            <a:r>
              <a:rPr altLang="zh-CN" baseline="-25000" b="1" dirty="0" sz="2400" kumimoji="1" lang="en-US">
                <a:latin typeface="Arial" panose="020B0604020202020204" pitchFamily="34" charset="0"/>
                <a:cs typeface="Arial" panose="020B0604020202020204" pitchFamily="34" charset="0"/>
              </a:rPr>
              <a:t>1</a:t>
            </a:r>
            <a:r>
              <a:rPr altLang="zh-CN" b="1" dirty="0" sz="2400" kumimoji="1" lang="en-US">
                <a:latin typeface="Arial" panose="020B0604020202020204" pitchFamily="34" charset="0"/>
                <a:cs typeface="Arial" panose="020B0604020202020204" pitchFamily="34" charset="0"/>
              </a:rPr>
              <a:t>, D</a:t>
            </a:r>
            <a:r>
              <a:rPr altLang="zh-CN" baseline="-25000" b="1" dirty="0" sz="2400" kumimoji="1" lang="en-US">
                <a:latin typeface="Arial" panose="020B0604020202020204" pitchFamily="34" charset="0"/>
                <a:cs typeface="Arial" panose="020B0604020202020204" pitchFamily="34" charset="0"/>
              </a:rPr>
              <a:t>2 </a:t>
            </a:r>
            <a:r>
              <a:rPr altLang="zh-CN" b="1" dirty="0" sz="2400" kumimoji="1" lang="en-US">
                <a:latin typeface="Arial" panose="020B0604020202020204" pitchFamily="34" charset="0"/>
                <a:ea typeface="楷体_GB2312" pitchFamily="49" charset="-122"/>
                <a:cs typeface="Arial" panose="020B0604020202020204" pitchFamily="34" charset="0"/>
              </a:rPr>
              <a:t>is</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sp>
        <p:nvSpPr>
          <p:cNvPr id="1049385" name="Rectangle 3"/>
          <p:cNvSpPr>
            <a:spLocks noChangeArrowheads="1"/>
          </p:cNvSpPr>
          <p:nvPr/>
        </p:nvSpPr>
        <p:spPr bwMode="auto">
          <a:xfrm>
            <a:off x="3999091" y="5183377"/>
            <a:ext cx="3970083" cy="612139"/>
          </a:xfrm>
          <a:prstGeom prst="rect"/>
          <a:noFill/>
          <a:ln>
            <a:noFill/>
          </a:ln>
          <a:effectLst/>
        </p:spPr>
        <p:txBody>
          <a:bodyPr wrap="square">
            <a:spAutoFit/>
          </a:bodyPr>
          <a:p>
            <a:pPr algn="ctr" fontAlgn="base">
              <a:spcBef>
                <a:spcPct val="5000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Voltage of</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1</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is -1</a:t>
            </a:r>
            <a:r>
              <a:rPr altLang="zh-CN" b="1" dirty="0" sz="2800" kumimoji="1" lang="en-US" smtClean="0">
                <a:latin typeface="Arial" panose="020B0604020202020204" pitchFamily="34" charset="0"/>
                <a:cs typeface="Arial" panose="020B0604020202020204" pitchFamily="34" charset="0"/>
              </a:rPr>
              <a:t>3 </a:t>
            </a:r>
            <a:r>
              <a:rPr altLang="zh-CN" b="1" dirty="0" sz="2800" kumimoji="1" lang="en-US">
                <a:latin typeface="Arial" panose="020B0604020202020204" pitchFamily="34" charset="0"/>
                <a:cs typeface="Arial" panose="020B0604020202020204" pitchFamily="34" charset="0"/>
              </a:rPr>
              <a:t>V</a:t>
            </a:r>
          </a:p>
        </p:txBody>
      </p:sp>
      <p:sp>
        <p:nvSpPr>
          <p:cNvPr id="1049386" name="Rectangle 4"/>
          <p:cNvSpPr>
            <a:spLocks noChangeArrowheads="1"/>
          </p:cNvSpPr>
          <p:nvPr/>
        </p:nvSpPr>
        <p:spPr bwMode="auto">
          <a:xfrm>
            <a:off x="5019595" y="3863022"/>
            <a:ext cx="2663825" cy="612140"/>
          </a:xfrm>
          <a:prstGeom prst="rect"/>
          <a:noFill/>
          <a:ln>
            <a:noFill/>
          </a:ln>
          <a:effectLst/>
        </p:spPr>
        <p:txBody>
          <a:bodyPr>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2</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is on first</a:t>
            </a:r>
            <a:endParaRPr altLang="en-US" b="1" dirty="0" sz="2800" kumimoji="1" lang="zh-CN">
              <a:latin typeface="Arial" panose="020B0604020202020204" pitchFamily="34" charset="0"/>
              <a:cs typeface="Arial" panose="020B0604020202020204" pitchFamily="34" charset="0"/>
            </a:endParaRPr>
          </a:p>
        </p:txBody>
      </p:sp>
      <p:sp>
        <p:nvSpPr>
          <p:cNvPr id="1049387" name="Rectangle 5"/>
          <p:cNvSpPr>
            <a:spLocks noChangeArrowheads="1"/>
          </p:cNvSpPr>
          <p:nvPr/>
        </p:nvSpPr>
        <p:spPr bwMode="auto">
          <a:xfrm>
            <a:off x="5676488" y="4464651"/>
            <a:ext cx="2828925" cy="612140"/>
          </a:xfrm>
          <a:prstGeom prst="rect"/>
          <a:noFill/>
          <a:ln>
            <a:noFill/>
          </a:ln>
          <a:effectLst/>
        </p:spPr>
        <p:txBody>
          <a:bodyPr>
            <a:spAutoFit/>
          </a:bodyPr>
          <a:p>
            <a:pPr fontAlgn="base">
              <a:spcBef>
                <a:spcPct val="0"/>
              </a:spcBef>
              <a:spcAft>
                <a:spcPct val="0"/>
              </a:spcAft>
            </a:pPr>
            <a:r>
              <a:rPr altLang="en-US" b="1" dirty="0" sz="2800" i="1" kumimoji="1" lang="zh-CN">
                <a:latin typeface="Arial" panose="020B0604020202020204" pitchFamily="34" charset="0"/>
                <a:ea typeface="楷体_GB2312" pitchFamily="49" charset="-122"/>
                <a:cs typeface="Arial" panose="020B0604020202020204" pitchFamily="34" charset="0"/>
              </a:rPr>
              <a:t>Ｕ</a:t>
            </a:r>
            <a:r>
              <a:rPr altLang="zh-CN" baseline="-30000" b="1" dirty="0" sz="2800" kumimoji="1" lang="en-US">
                <a:latin typeface="Arial" panose="020B0604020202020204" pitchFamily="34" charset="0"/>
                <a:ea typeface="楷体_GB2312" pitchFamily="49" charset="-122"/>
                <a:cs typeface="Arial" panose="020B0604020202020204" pitchFamily="34" charset="0"/>
              </a:rPr>
              <a:t>AB </a:t>
            </a:r>
            <a:r>
              <a:rPr altLang="zh-CN" b="1" dirty="0" sz="2800" kumimoji="1" lang="en-US">
                <a:latin typeface="Arial" panose="020B0604020202020204" pitchFamily="34" charset="0"/>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13 </a:t>
            </a:r>
            <a:r>
              <a:rPr altLang="zh-CN" b="1" dirty="0" sz="2800" kumimoji="1" lang="en-US">
                <a:latin typeface="Arial" panose="020B0604020202020204" pitchFamily="34" charset="0"/>
                <a:cs typeface="Arial" panose="020B0604020202020204" pitchFamily="34" charset="0"/>
              </a:rPr>
              <a:t>V</a:t>
            </a:r>
          </a:p>
        </p:txBody>
      </p:sp>
      <p:sp>
        <p:nvSpPr>
          <p:cNvPr id="1049388" name="Rectangle 6"/>
          <p:cNvSpPr>
            <a:spLocks noChangeArrowheads="1"/>
          </p:cNvSpPr>
          <p:nvPr/>
        </p:nvSpPr>
        <p:spPr bwMode="auto">
          <a:xfrm>
            <a:off x="5490996" y="5825596"/>
            <a:ext cx="1415817" cy="61214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1</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off</a:t>
            </a:r>
            <a:endParaRPr altLang="en-US" b="1" dirty="0" sz="2800" kumimoji="1" lang="zh-CN">
              <a:latin typeface="Arial" panose="020B0604020202020204" pitchFamily="34" charset="0"/>
              <a:cs typeface="Arial" panose="020B0604020202020204" pitchFamily="34" charset="0"/>
            </a:endParaRPr>
          </a:p>
        </p:txBody>
      </p:sp>
      <p:sp>
        <p:nvSpPr>
          <p:cNvPr id="1049389" name="Rectangle 7"/>
          <p:cNvSpPr>
            <a:spLocks noChangeArrowheads="1"/>
          </p:cNvSpPr>
          <p:nvPr/>
        </p:nvSpPr>
        <p:spPr bwMode="auto">
          <a:xfrm>
            <a:off x="5019595" y="3268583"/>
            <a:ext cx="2011679" cy="510540"/>
          </a:xfrm>
          <a:prstGeom prst="rect"/>
          <a:noFill/>
          <a:ln>
            <a:noFill/>
          </a:ln>
          <a:effectLst/>
        </p:spPr>
        <p:txBody>
          <a:bodyPr wrap="none">
            <a:spAutoFit/>
          </a:bodyPr>
          <a:p>
            <a:pPr algn="ctr" fontAlgn="base">
              <a:spcBef>
                <a:spcPct val="50000"/>
              </a:spcBef>
              <a:spcAft>
                <a:spcPct val="0"/>
              </a:spcAft>
            </a:pPr>
            <a:r>
              <a:rPr altLang="zh-CN" b="1" dirty="0" sz="2800" kumimoji="1" lang="en-US" smtClean="0">
                <a:latin typeface="Arial" panose="020B0604020202020204" pitchFamily="34" charset="0"/>
                <a:cs typeface="Arial" panose="020B0604020202020204" pitchFamily="34" charset="0"/>
              </a:rPr>
              <a:t>11 </a:t>
            </a:r>
            <a:r>
              <a:rPr altLang="zh-CN" b="1" dirty="0" sz="2800" kumimoji="1" lang="en-US">
                <a:latin typeface="Arial" panose="020B0604020202020204" pitchFamily="34" charset="0"/>
                <a:cs typeface="Arial" panose="020B0604020202020204" pitchFamily="34" charset="0"/>
              </a:rPr>
              <a:t>V</a:t>
            </a:r>
            <a:r>
              <a:rPr altLang="en-US" b="1" dirty="0" sz="2800" kumimoji="1" lang="zh-CN">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24 </a:t>
            </a:r>
            <a:r>
              <a:rPr altLang="zh-CN" b="1" dirty="0" sz="2800" kumimoji="1" lang="en-US">
                <a:latin typeface="Arial" panose="020B0604020202020204" pitchFamily="34" charset="0"/>
                <a:cs typeface="Arial" panose="020B0604020202020204" pitchFamily="34" charset="0"/>
              </a:rPr>
              <a:t>V</a:t>
            </a:r>
          </a:p>
        </p:txBody>
      </p:sp>
      <p:sp>
        <p:nvSpPr>
          <p:cNvPr id="1049390" name="Rectangle 8"/>
          <p:cNvSpPr>
            <a:spLocks noChangeArrowheads="1"/>
          </p:cNvSpPr>
          <p:nvPr/>
        </p:nvSpPr>
        <p:spPr bwMode="auto">
          <a:xfrm>
            <a:off x="4097391" y="4476445"/>
            <a:ext cx="2479675" cy="612140"/>
          </a:xfrm>
          <a:prstGeom prst="rect"/>
          <a:noFill/>
          <a:ln>
            <a:noFill/>
          </a:ln>
          <a:effectLst/>
        </p:spPr>
        <p:txBody>
          <a:bodyPr>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a:t>
            </a:r>
            <a:r>
              <a:rPr altLang="zh-CN" baseline="-25000" b="1" dirty="0" sz="2800" kumimoji="1" lang="en-US" smtClean="0">
                <a:latin typeface="Arial" panose="020B0604020202020204" pitchFamily="34" charset="0"/>
                <a:cs typeface="Arial" panose="020B0604020202020204" pitchFamily="34" charset="0"/>
              </a:rPr>
              <a:t>2</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is on:</a:t>
            </a:r>
            <a:endParaRPr altLang="en-US" b="1" dirty="0" sz="2800" kumimoji="1" lang="zh-CN">
              <a:latin typeface="Arial" panose="020B0604020202020204" pitchFamily="34" charset="0"/>
              <a:cs typeface="Arial" panose="020B0604020202020204" pitchFamily="34" charset="0"/>
            </a:endParaRPr>
          </a:p>
        </p:txBody>
      </p:sp>
      <p:sp>
        <p:nvSpPr>
          <p:cNvPr id="1049391" name="Rectangle 77"/>
          <p:cNvSpPr>
            <a:spLocks noChangeArrowheads="1"/>
          </p:cNvSpPr>
          <p:nvPr/>
        </p:nvSpPr>
        <p:spPr bwMode="auto">
          <a:xfrm>
            <a:off x="316093" y="575039"/>
            <a:ext cx="513080" cy="396240"/>
          </a:xfrm>
          <a:prstGeom prst="rect"/>
          <a:noFill/>
          <a:ln w="36513">
            <a:noFill/>
            <a:miter lim="800000"/>
            <a:headEnd/>
            <a:tailEnd/>
          </a:ln>
          <a:effectLst/>
        </p:spPr>
        <p:txBody>
          <a:bodyPr wrap="none">
            <a:spAutoFit/>
          </a:bodyPr>
          <a:p>
            <a:pPr algn="ctr" fontAlgn="base">
              <a:spcBef>
                <a:spcPct val="0"/>
              </a:spcBef>
              <a:spcAft>
                <a:spcPct val="0"/>
              </a:spcAft>
            </a:pPr>
            <a:r>
              <a:rPr altLang="zh-CN" b="1" dirty="0" sz="2000" kumimoji="1" lang="en-US">
                <a:latin typeface="Arial" panose="020B0604020202020204" pitchFamily="34" charset="0"/>
                <a:ea typeface="楷体_GB2312" pitchFamily="49" charset="-122"/>
                <a:cs typeface="Arial" panose="020B0604020202020204" pitchFamily="34" charset="0"/>
              </a:rPr>
              <a:t>(b)</a:t>
            </a:r>
          </a:p>
        </p:txBody>
      </p:sp>
      <p:grpSp>
        <p:nvGrpSpPr>
          <p:cNvPr id="256" name="组合 3"/>
          <p:cNvGrpSpPr/>
          <p:nvPr/>
        </p:nvGrpSpPr>
        <p:grpSpPr>
          <a:xfrm>
            <a:off x="3081389" y="307176"/>
            <a:ext cx="2611631" cy="2351088"/>
            <a:chOff x="3081389" y="307176"/>
            <a:chExt cx="2611631" cy="2351088"/>
          </a:xfrm>
        </p:grpSpPr>
        <p:pic>
          <p:nvPicPr>
            <p:cNvPr id="2097174" name="图片 173"/>
            <p:cNvPicPr>
              <a:picLocks noChangeAspect="1"/>
            </p:cNvPicPr>
            <p:nvPr/>
          </p:nvPicPr>
          <p:blipFill>
            <a:blip xmlns:r="http://schemas.openxmlformats.org/officeDocument/2006/relationships" r:embed="rId1"/>
            <a:stretch>
              <a:fillRect/>
            </a:stretch>
          </p:blipFill>
          <p:spPr>
            <a:xfrm>
              <a:off x="3081389" y="307176"/>
              <a:ext cx="2611631" cy="2351088"/>
            </a:xfrm>
            <a:prstGeom prst="rect"/>
          </p:spPr>
        </p:pic>
        <p:sp>
          <p:nvSpPr>
            <p:cNvPr id="1049392" name="矩形 174"/>
            <p:cNvSpPr/>
            <p:nvPr/>
          </p:nvSpPr>
          <p:spPr>
            <a:xfrm>
              <a:off x="3976042" y="307176"/>
              <a:ext cx="360041" cy="513010"/>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3" name="椭圆 175"/>
            <p:cNvSpPr/>
            <p:nvPr/>
          </p:nvSpPr>
          <p:spPr>
            <a:xfrm>
              <a:off x="3932114" y="5197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4" name="椭圆 177"/>
            <p:cNvSpPr/>
            <p:nvPr/>
          </p:nvSpPr>
          <p:spPr>
            <a:xfrm>
              <a:off x="4248227" y="5197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5" name="矩形 180"/>
            <p:cNvSpPr/>
            <p:nvPr/>
          </p:nvSpPr>
          <p:spPr>
            <a:xfrm>
              <a:off x="3983276" y="772965"/>
              <a:ext cx="360041" cy="513010"/>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57" name="组合 181"/>
            <p:cNvGrpSpPr/>
            <p:nvPr/>
          </p:nvGrpSpPr>
          <p:grpSpPr>
            <a:xfrm>
              <a:off x="3939348" y="996474"/>
              <a:ext cx="403969" cy="87856"/>
              <a:chOff x="4084514" y="672153"/>
              <a:chExt cx="403969" cy="87856"/>
            </a:xfrm>
          </p:grpSpPr>
          <p:sp>
            <p:nvSpPr>
              <p:cNvPr id="1049396" name="椭圆 182"/>
              <p:cNvSpPr/>
              <p:nvPr/>
            </p:nvSpPr>
            <p:spPr>
              <a:xfrm>
                <a:off x="4084514" y="6721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7" name="椭圆 183"/>
              <p:cNvSpPr/>
              <p:nvPr/>
            </p:nvSpPr>
            <p:spPr>
              <a:xfrm>
                <a:off x="4400627" y="6721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grpSp>
        <p:nvGrpSpPr>
          <p:cNvPr id="258" name="组合 4"/>
          <p:cNvGrpSpPr/>
          <p:nvPr/>
        </p:nvGrpSpPr>
        <p:grpSpPr>
          <a:xfrm>
            <a:off x="6012160" y="318534"/>
            <a:ext cx="2611631" cy="2351088"/>
            <a:chOff x="6012160" y="318534"/>
            <a:chExt cx="2611631" cy="2351088"/>
          </a:xfrm>
        </p:grpSpPr>
        <p:grpSp>
          <p:nvGrpSpPr>
            <p:cNvPr id="259" name="组合 184"/>
            <p:cNvGrpSpPr/>
            <p:nvPr/>
          </p:nvGrpSpPr>
          <p:grpSpPr>
            <a:xfrm>
              <a:off x="6012160" y="318534"/>
              <a:ext cx="2611631" cy="2351088"/>
              <a:chOff x="3081389" y="307176"/>
              <a:chExt cx="2611631" cy="2351088"/>
            </a:xfrm>
          </p:grpSpPr>
          <p:pic>
            <p:nvPicPr>
              <p:cNvPr id="2097175" name="图片 185"/>
              <p:cNvPicPr>
                <a:picLocks noChangeAspect="1"/>
              </p:cNvPicPr>
              <p:nvPr/>
            </p:nvPicPr>
            <p:blipFill>
              <a:blip xmlns:r="http://schemas.openxmlformats.org/officeDocument/2006/relationships" r:embed="rId1"/>
              <a:stretch>
                <a:fillRect/>
              </a:stretch>
            </p:blipFill>
            <p:spPr>
              <a:xfrm>
                <a:off x="3081389" y="307176"/>
                <a:ext cx="2611631" cy="2351088"/>
              </a:xfrm>
              <a:prstGeom prst="rect"/>
            </p:spPr>
          </p:pic>
          <p:sp>
            <p:nvSpPr>
              <p:cNvPr id="1049398" name="矩形 186"/>
              <p:cNvSpPr/>
              <p:nvPr/>
            </p:nvSpPr>
            <p:spPr>
              <a:xfrm>
                <a:off x="3976042" y="307176"/>
                <a:ext cx="360041" cy="513010"/>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9" name="椭圆 187"/>
              <p:cNvSpPr/>
              <p:nvPr/>
            </p:nvSpPr>
            <p:spPr>
              <a:xfrm>
                <a:off x="3932114" y="5197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0" name="椭圆 188"/>
              <p:cNvSpPr/>
              <p:nvPr/>
            </p:nvSpPr>
            <p:spPr>
              <a:xfrm>
                <a:off x="4248227" y="519753"/>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1" name="矩形 189"/>
              <p:cNvSpPr/>
              <p:nvPr/>
            </p:nvSpPr>
            <p:spPr>
              <a:xfrm>
                <a:off x="3983276" y="772965"/>
                <a:ext cx="360041" cy="51301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11" name="直接连接符 202"/>
            <p:cNvCxnSpPr>
              <a:cxnSpLocks/>
            </p:cNvCxnSpPr>
            <p:nvPr/>
          </p:nvCxnSpPr>
          <p:spPr>
            <a:xfrm>
              <a:off x="6848393" y="1052736"/>
              <a:ext cx="475937"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402" name="矩形: 圆角 120"/>
          <p:cNvSpPr/>
          <p:nvPr/>
        </p:nvSpPr>
        <p:spPr>
          <a:xfrm>
            <a:off x="3347864" y="2755118"/>
            <a:ext cx="5256584" cy="3698218"/>
          </a:xfrm>
          <a:prstGeom prst="roundRect">
            <a:avLst>
              <a:gd name="adj" fmla="val 3071"/>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56"/>
                                        </p:tgtEl>
                                        <p:attrNameLst>
                                          <p:attrName>style.visibility</p:attrName>
                                        </p:attrNameLst>
                                      </p:cBhvr>
                                      <p:to>
                                        <p:strVal val="visible"/>
                                      </p:to>
                                    </p:set>
                                    <p:animEffect transition="in" filter="wipe(down)">
                                      <p:cBhvr>
                                        <p:cTn dur="500" id="7"/>
                                        <p:tgtEl>
                                          <p:spTgt spid="25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499"/>
                                          </p:stCondLst>
                                        </p:cTn>
                                        <p:tgtEl>
                                          <p:spTgt spid="1049389"/>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499"/>
                                          </p:stCondLst>
                                        </p:cTn>
                                        <p:tgtEl>
                                          <p:spTgt spid="1049386"/>
                                        </p:tgtEl>
                                        <p:attrNameLst>
                                          <p:attrName>style.visibility</p:attrName>
                                        </p:attrNameLst>
                                      </p:cBhvr>
                                      <p:to>
                                        <p:strVal val="visible"/>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 presetSubtype="0">
                                  <p:stCondLst>
                                    <p:cond delay="0"/>
                                  </p:stCondLst>
                                  <p:childTnLst>
                                    <p:set>
                                      <p:cBhvr>
                                        <p:cTn dur="1" fill="hold" id="19">
                                          <p:stCondLst>
                                            <p:cond delay="499"/>
                                          </p:stCondLst>
                                        </p:cTn>
                                        <p:tgtEl>
                                          <p:spTgt spid="1049390"/>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22" presetSubtype="4">
                                  <p:stCondLst>
                                    <p:cond delay="0"/>
                                  </p:stCondLst>
                                  <p:childTnLst>
                                    <p:set>
                                      <p:cBhvr>
                                        <p:cTn dur="1" fill="hold" id="23">
                                          <p:stCondLst>
                                            <p:cond delay="0"/>
                                          </p:stCondLst>
                                        </p:cTn>
                                        <p:tgtEl>
                                          <p:spTgt spid="258"/>
                                        </p:tgtEl>
                                        <p:attrNameLst>
                                          <p:attrName>style.visibility</p:attrName>
                                        </p:attrNameLst>
                                      </p:cBhvr>
                                      <p:to>
                                        <p:strVal val="visible"/>
                                      </p:to>
                                    </p:set>
                                    <p:animEffect transition="in" filter="wipe(down)">
                                      <p:cBhvr>
                                        <p:cTn dur="500" id="24"/>
                                        <p:tgtEl>
                                          <p:spTgt spid="258"/>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 presetSubtype="0">
                                  <p:stCondLst>
                                    <p:cond delay="0"/>
                                  </p:stCondLst>
                                  <p:childTnLst>
                                    <p:set>
                                      <p:cBhvr>
                                        <p:cTn dur="1" fill="hold" id="28">
                                          <p:stCondLst>
                                            <p:cond delay="499"/>
                                          </p:stCondLst>
                                        </p:cTn>
                                        <p:tgtEl>
                                          <p:spTgt spid="1049387"/>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 presetSubtype="0">
                                  <p:stCondLst>
                                    <p:cond delay="0"/>
                                  </p:stCondLst>
                                  <p:childTnLst>
                                    <p:set>
                                      <p:cBhvr>
                                        <p:cTn dur="1" fill="hold" id="32">
                                          <p:stCondLst>
                                            <p:cond delay="499"/>
                                          </p:stCondLst>
                                        </p:cTn>
                                        <p:tgtEl>
                                          <p:spTgt spid="1049385"/>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 presetSubtype="0">
                                  <p:stCondLst>
                                    <p:cond delay="0"/>
                                  </p:stCondLst>
                                  <p:childTnLst>
                                    <p:set>
                                      <p:cBhvr>
                                        <p:cTn dur="1" fill="hold" id="36">
                                          <p:stCondLst>
                                            <p:cond delay="499"/>
                                          </p:stCondLst>
                                        </p:cTn>
                                        <p:tgtEl>
                                          <p:spTgt spid="1049388"/>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22" presetSubtype="4">
                                  <p:stCondLst>
                                    <p:cond delay="0"/>
                                  </p:stCondLst>
                                  <p:childTnLst>
                                    <p:set>
                                      <p:cBhvr>
                                        <p:cTn dur="1" fill="hold" id="40">
                                          <p:stCondLst>
                                            <p:cond delay="0"/>
                                          </p:stCondLst>
                                        </p:cTn>
                                        <p:tgtEl>
                                          <p:spTgt spid="254"/>
                                        </p:tgtEl>
                                        <p:attrNameLst>
                                          <p:attrName>style.visibility</p:attrName>
                                        </p:attrNameLst>
                                      </p:cBhvr>
                                      <p:to>
                                        <p:strVal val="visible"/>
                                      </p:to>
                                    </p:set>
                                    <p:animEffect transition="in" filter="wipe(down)">
                                      <p:cBhvr>
                                        <p:cTn dur="500" id="41"/>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5" grpId="0" autoUpdateAnimBg="0"/>
      <p:bldP spid="1049386" grpId="0" autoUpdateAnimBg="0"/>
      <p:bldP spid="1049387" grpId="0" autoUpdateAnimBg="0"/>
      <p:bldP spid="1049388" grpId="0" autoUpdateAnimBg="0"/>
      <p:bldP spid="1049389" grpId="0" autoUpdateAnimBg="0"/>
      <p:bldP spid="104939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40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06" name="Rectangle 2"/>
          <p:cNvSpPr>
            <a:spLocks noChangeArrowheads="1"/>
          </p:cNvSpPr>
          <p:nvPr/>
        </p:nvSpPr>
        <p:spPr bwMode="auto">
          <a:xfrm>
            <a:off x="186307" y="435442"/>
            <a:ext cx="8850188" cy="1551940"/>
          </a:xfrm>
          <a:prstGeom prst="rect"/>
          <a:noFill/>
          <a:ln>
            <a:noFill/>
          </a:ln>
          <a:effectLst/>
        </p:spPr>
        <p:txBody>
          <a:bodyPr wrap="square">
            <a:spAutoFit/>
          </a:bodyPr>
          <a:p>
            <a:pPr algn="just" fontAlgn="base">
              <a:spcBef>
                <a:spcPct val="2000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[Q</a:t>
            </a:r>
            <a:r>
              <a:rPr altLang="zh-CN" b="1" dirty="0" sz="2800" kumimoji="1" lang="en-US" smtClean="0">
                <a:latin typeface="Arial" panose="020B0604020202020204" pitchFamily="34" charset="0"/>
                <a:cs typeface="Arial" panose="020B0604020202020204" pitchFamily="34" charset="0"/>
              </a:rPr>
              <a:t>3]</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cs typeface="Arial" panose="020B0604020202020204" pitchFamily="34" charset="0"/>
              </a:rPr>
              <a:t>D</a:t>
            </a:r>
            <a:r>
              <a:rPr altLang="zh-CN" baseline="-30000" b="1" dirty="0" sz="2800" kumimoji="1" lang="en-US" smtClean="0">
                <a:latin typeface="Arial" panose="020B0604020202020204" pitchFamily="34" charset="0"/>
                <a:cs typeface="Arial" panose="020B0604020202020204" pitchFamily="34" charset="0"/>
              </a:rPr>
              <a:t>1 </a:t>
            </a:r>
            <a:r>
              <a:rPr altLang="zh-CN" b="1" dirty="0" sz="2800" kumimoji="1" lang="en-US" smtClean="0">
                <a:latin typeface="Arial" panose="020B0604020202020204" pitchFamily="34" charset="0"/>
                <a:cs typeface="Arial" panose="020B0604020202020204" pitchFamily="34" charset="0"/>
              </a:rPr>
              <a:t>and D</a:t>
            </a:r>
            <a:r>
              <a:rPr altLang="zh-CN" baseline="-30000" b="1" dirty="0" sz="2800" kumimoji="1" lang="en-US" smtClean="0">
                <a:latin typeface="Arial" panose="020B0604020202020204" pitchFamily="34" charset="0"/>
                <a:cs typeface="Arial" panose="020B0604020202020204" pitchFamily="34" charset="0"/>
              </a:rPr>
              <a:t>2 </a:t>
            </a:r>
            <a:r>
              <a:rPr altLang="zh-CN" b="1" dirty="0" sz="2800" kumimoji="1" lang="en-US" smtClean="0">
                <a:latin typeface="Arial" panose="020B0604020202020204" pitchFamily="34" charset="0"/>
                <a:ea typeface="楷体_GB2312" pitchFamily="49" charset="-122"/>
                <a:cs typeface="Arial" panose="020B0604020202020204" pitchFamily="34" charset="0"/>
              </a:rPr>
              <a:t>are ideal, the input voltage </a:t>
            </a: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I</a:t>
            </a:r>
            <a:r>
              <a:rPr altLang="en-US" b="1" dirty="0" sz="2800" kumimoji="1" lang="zh-CN" smtClean="0">
                <a:latin typeface="Arial" panose="020B0604020202020204" pitchFamily="34" charset="0"/>
                <a:ea typeface="楷体_GB2312" pitchFamily="49" charset="-122"/>
                <a:cs typeface="Arial" panose="020B0604020202020204" pitchFamily="34" charset="0"/>
              </a:rPr>
              <a:t> </a:t>
            </a:r>
            <a:r>
              <a:rPr altLang="zh-CN" b="1" dirty="0" sz="2800" kumimoji="1" lang="en-US" smtClean="0">
                <a:latin typeface="Arial" panose="020B0604020202020204" pitchFamily="34" charset="0"/>
                <a:ea typeface="楷体_GB2312" pitchFamily="49" charset="-122"/>
                <a:cs typeface="Arial" panose="020B0604020202020204" pitchFamily="34" charset="0"/>
              </a:rPr>
              <a:t>change from </a:t>
            </a:r>
            <a:r>
              <a:rPr altLang="zh-CN" b="1" dirty="0" sz="2800" kumimoji="1" lang="en-US" smtClean="0">
                <a:latin typeface="Arial" panose="020B0604020202020204" pitchFamily="34" charset="0"/>
                <a:cs typeface="Arial" panose="020B0604020202020204" pitchFamily="34" charset="0"/>
              </a:rPr>
              <a:t>0V to 30 V. Please </a:t>
            </a:r>
            <a:r>
              <a:rPr altLang="zh-CN" b="1" dirty="0" sz="2800" kumimoji="1" lang="en-US" smtClean="0">
                <a:latin typeface="Arial" panose="020B0604020202020204" pitchFamily="34" charset="0"/>
                <a:ea typeface="楷体_GB2312" pitchFamily="49" charset="-122"/>
                <a:cs typeface="Arial" panose="020B0604020202020204" pitchFamily="34" charset="0"/>
              </a:rPr>
              <a:t>draw the voltage transmission curve (</a:t>
            </a:r>
            <a:r>
              <a:rPr altLang="zh-CN" b="1" dirty="0" sz="2800" i="1" kumimoji="1" lang="en-US" err="1" smtClean="0"/>
              <a:t>u</a:t>
            </a:r>
            <a:r>
              <a:rPr altLang="zh-CN" baseline="-25000" b="1" dirty="0" sz="2800" kumimoji="1" lang="en-US" err="1" smtClean="0"/>
              <a:t>O</a:t>
            </a:r>
            <a:r>
              <a:rPr altLang="zh-CN" baseline="-25000" b="1" dirty="0" sz="2800" kumimoji="1" lang="en-US" smtClean="0"/>
              <a:t> </a:t>
            </a:r>
            <a:r>
              <a:rPr altLang="zh-CN" b="1" dirty="0" sz="2800" kumimoji="1" lang="en-US" smtClean="0"/>
              <a:t>~</a:t>
            </a:r>
            <a:r>
              <a:rPr altLang="zh-CN" b="1" dirty="0" sz="2800" i="1" kumimoji="1" lang="en-US"/>
              <a:t> </a:t>
            </a:r>
            <a:r>
              <a:rPr altLang="zh-CN" b="1" dirty="0" sz="2800" i="1" kumimoji="1" lang="en-US" err="1" smtClean="0"/>
              <a:t>u</a:t>
            </a:r>
            <a:r>
              <a:rPr altLang="zh-CN" baseline="-25000" b="1" dirty="0" sz="2800" kumimoji="1" lang="en-US" err="1"/>
              <a:t>i</a:t>
            </a:r>
            <a:r>
              <a:rPr altLang="zh-CN" b="1" dirty="0" sz="2800" kumimoji="1" lang="en-US" smtClean="0">
                <a:latin typeface="Arial" panose="020B0604020202020204" pitchFamily="34" charset="0"/>
                <a:ea typeface="楷体_GB2312" pitchFamily="49" charset="-122"/>
                <a:cs typeface="Arial" panose="020B0604020202020204" pitchFamily="34" charset="0"/>
              </a:rPr>
              <a:t>) </a:t>
            </a:r>
            <a:r>
              <a:rPr altLang="en-US" b="1" dirty="0" sz="2800" kumimoji="1" lang="zh-CN" smtClean="0">
                <a:latin typeface="Arial" panose="020B0604020202020204" pitchFamily="34" charset="0"/>
                <a:ea typeface="楷体_GB2312" pitchFamily="49" charset="-122"/>
                <a:cs typeface="Arial" panose="020B0604020202020204" pitchFamily="34" charset="0"/>
              </a:rPr>
              <a:t>电压传输特性曲线</a:t>
            </a:r>
            <a:r>
              <a:rPr altLang="zh-CN" b="1" dirty="0" sz="2800" kumimoji="1" lang="en-US" smtClean="0">
                <a:latin typeface="Arial" panose="020B0604020202020204" pitchFamily="34" charset="0"/>
                <a:ea typeface="楷体_GB2312" pitchFamily="49" charset="-122"/>
                <a:cs typeface="Arial" panose="020B0604020202020204" pitchFamily="34" charset="0"/>
              </a:rPr>
              <a:t>.</a:t>
            </a:r>
            <a:endParaRPr altLang="en-US" b="1" dirty="0" sz="2800" kumimoji="1" lang="zh-CN">
              <a:latin typeface="Arial" panose="020B0604020202020204" pitchFamily="34" charset="0"/>
              <a:cs typeface="Arial" panose="020B0604020202020204" pitchFamily="34" charset="0"/>
            </a:endParaRPr>
          </a:p>
        </p:txBody>
      </p:sp>
      <p:grpSp>
        <p:nvGrpSpPr>
          <p:cNvPr id="263" name="Group 3"/>
          <p:cNvGrpSpPr/>
          <p:nvPr/>
        </p:nvGrpSpPr>
        <p:grpSpPr bwMode="auto">
          <a:xfrm>
            <a:off x="1979712" y="2132856"/>
            <a:ext cx="5592761" cy="3086100"/>
            <a:chOff x="1059" y="1606"/>
            <a:chExt cx="3523" cy="1944"/>
          </a:xfrm>
        </p:grpSpPr>
        <p:sp>
          <p:nvSpPr>
            <p:cNvPr id="1049407" name="Line 4"/>
            <p:cNvSpPr>
              <a:spLocks noChangeShapeType="1"/>
            </p:cNvSpPr>
            <p:nvPr/>
          </p:nvSpPr>
          <p:spPr bwMode="auto">
            <a:xfrm flipH="1" flipV="1">
              <a:off x="2238" y="2780"/>
              <a:ext cx="2" cy="285"/>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08" name="Line 5"/>
            <p:cNvSpPr>
              <a:spLocks noChangeShapeType="1"/>
            </p:cNvSpPr>
            <p:nvPr/>
          </p:nvSpPr>
          <p:spPr bwMode="auto">
            <a:xfrm>
              <a:off x="2167" y="3258"/>
              <a:ext cx="143" cy="0"/>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09" name="Line 6"/>
            <p:cNvSpPr>
              <a:spLocks noChangeShapeType="1"/>
            </p:cNvSpPr>
            <p:nvPr/>
          </p:nvSpPr>
          <p:spPr bwMode="auto">
            <a:xfrm>
              <a:off x="2170" y="3119"/>
              <a:ext cx="143" cy="1"/>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10" name="Oval 7"/>
            <p:cNvSpPr>
              <a:spLocks noChangeArrowheads="1"/>
            </p:cNvSpPr>
            <p:nvPr/>
          </p:nvSpPr>
          <p:spPr bwMode="auto">
            <a:xfrm>
              <a:off x="4338" y="2022"/>
              <a:ext cx="77" cy="77"/>
            </a:xfrm>
            <a:prstGeom prst="ellips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11" name="Line 8"/>
            <p:cNvSpPr>
              <a:spLocks noChangeShapeType="1"/>
            </p:cNvSpPr>
            <p:nvPr/>
          </p:nvSpPr>
          <p:spPr bwMode="auto">
            <a:xfrm flipV="1">
              <a:off x="2969" y="1929"/>
              <a:ext cx="2" cy="275"/>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12" name="Line 9"/>
            <p:cNvSpPr>
              <a:spLocks noChangeShapeType="1"/>
            </p:cNvSpPr>
            <p:nvPr/>
          </p:nvSpPr>
          <p:spPr bwMode="auto">
            <a:xfrm flipV="1">
              <a:off x="2238" y="3257"/>
              <a:ext cx="1" cy="256"/>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13" name="Line 10"/>
            <p:cNvSpPr>
              <a:spLocks noChangeShapeType="1"/>
            </p:cNvSpPr>
            <p:nvPr/>
          </p:nvSpPr>
          <p:spPr bwMode="auto">
            <a:xfrm flipV="1">
              <a:off x="2242" y="2061"/>
              <a:ext cx="1" cy="407"/>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14" name="Line 11"/>
            <p:cNvSpPr>
              <a:spLocks noChangeShapeType="1"/>
            </p:cNvSpPr>
            <p:nvPr/>
          </p:nvSpPr>
          <p:spPr bwMode="auto">
            <a:xfrm>
              <a:off x="3610" y="2061"/>
              <a:ext cx="1" cy="416"/>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15" name="Rectangle 12"/>
            <p:cNvSpPr>
              <a:spLocks noChangeArrowheads="1"/>
            </p:cNvSpPr>
            <p:nvPr/>
          </p:nvSpPr>
          <p:spPr bwMode="auto">
            <a:xfrm>
              <a:off x="4345" y="2172"/>
              <a:ext cx="97"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a:t>+</a:t>
              </a:r>
            </a:p>
          </p:txBody>
        </p:sp>
        <p:sp>
          <p:nvSpPr>
            <p:cNvPr id="1049416" name="Rectangle 13"/>
            <p:cNvSpPr>
              <a:spLocks noChangeArrowheads="1"/>
            </p:cNvSpPr>
            <p:nvPr/>
          </p:nvSpPr>
          <p:spPr bwMode="auto">
            <a:xfrm>
              <a:off x="4333" y="3177"/>
              <a:ext cx="81" cy="225"/>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a:t>_</a:t>
              </a:r>
            </a:p>
          </p:txBody>
        </p:sp>
        <p:sp>
          <p:nvSpPr>
            <p:cNvPr id="1049417" name="Rectangle 14"/>
            <p:cNvSpPr>
              <a:spLocks noChangeArrowheads="1"/>
            </p:cNvSpPr>
            <p:nvPr/>
          </p:nvSpPr>
          <p:spPr bwMode="auto">
            <a:xfrm>
              <a:off x="4261" y="2564"/>
              <a:ext cx="321" cy="265"/>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800" i="1" kumimoji="1" lang="en-US" err="1"/>
                <a:t>u</a:t>
              </a:r>
              <a:r>
                <a:rPr altLang="zh-CN" baseline="-25000" b="1" dirty="0" sz="2800" kumimoji="1" lang="en-US" err="1"/>
                <a:t>O</a:t>
              </a:r>
              <a:endParaRPr altLang="zh-CN" baseline="-25000" b="1" dirty="0" sz="2800" kumimoji="1" lang="en-US"/>
            </a:p>
          </p:txBody>
        </p:sp>
        <p:sp>
          <p:nvSpPr>
            <p:cNvPr id="1049418" name="Rectangle 15"/>
            <p:cNvSpPr>
              <a:spLocks noChangeArrowheads="1"/>
            </p:cNvSpPr>
            <p:nvPr/>
          </p:nvSpPr>
          <p:spPr bwMode="auto">
            <a:xfrm>
              <a:off x="1078" y="2157"/>
              <a:ext cx="97"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a:t>+</a:t>
              </a:r>
            </a:p>
          </p:txBody>
        </p:sp>
        <p:sp>
          <p:nvSpPr>
            <p:cNvPr id="1049419" name="Rectangle 16"/>
            <p:cNvSpPr>
              <a:spLocks noChangeArrowheads="1"/>
            </p:cNvSpPr>
            <p:nvPr/>
          </p:nvSpPr>
          <p:spPr bwMode="auto">
            <a:xfrm>
              <a:off x="1093" y="3153"/>
              <a:ext cx="81" cy="225"/>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a:t>_</a:t>
              </a:r>
            </a:p>
          </p:txBody>
        </p:sp>
        <p:sp>
          <p:nvSpPr>
            <p:cNvPr id="1049420" name="Rectangle 17"/>
            <p:cNvSpPr>
              <a:spLocks noChangeArrowheads="1"/>
            </p:cNvSpPr>
            <p:nvPr/>
          </p:nvSpPr>
          <p:spPr bwMode="auto">
            <a:xfrm>
              <a:off x="1059" y="2647"/>
              <a:ext cx="225"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u</a:t>
              </a:r>
              <a:r>
                <a:rPr altLang="zh-CN" baseline="-25000" b="1" sz="2800" kumimoji="1" lang="en-US"/>
                <a:t>I</a:t>
              </a:r>
            </a:p>
          </p:txBody>
        </p:sp>
        <p:sp>
          <p:nvSpPr>
            <p:cNvPr id="1049421" name="Rectangle 18"/>
            <p:cNvSpPr>
              <a:spLocks noChangeArrowheads="1"/>
            </p:cNvSpPr>
            <p:nvPr/>
          </p:nvSpPr>
          <p:spPr bwMode="auto">
            <a:xfrm>
              <a:off x="2190" y="2467"/>
              <a:ext cx="102" cy="312"/>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422" name="Line 19"/>
            <p:cNvSpPr>
              <a:spLocks noChangeShapeType="1"/>
            </p:cNvSpPr>
            <p:nvPr/>
          </p:nvSpPr>
          <p:spPr bwMode="auto">
            <a:xfrm>
              <a:off x="2102" y="3059"/>
              <a:ext cx="268" cy="1"/>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23" name="Line 20"/>
            <p:cNvSpPr>
              <a:spLocks noChangeShapeType="1"/>
            </p:cNvSpPr>
            <p:nvPr/>
          </p:nvSpPr>
          <p:spPr bwMode="auto">
            <a:xfrm>
              <a:off x="2099" y="3191"/>
              <a:ext cx="268" cy="1"/>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24" name="Rectangle 21"/>
            <p:cNvSpPr>
              <a:spLocks noChangeArrowheads="1"/>
            </p:cNvSpPr>
            <p:nvPr/>
          </p:nvSpPr>
          <p:spPr bwMode="auto">
            <a:xfrm>
              <a:off x="3558" y="2473"/>
              <a:ext cx="102" cy="312"/>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425" name="Line 22"/>
            <p:cNvSpPr>
              <a:spLocks noChangeShapeType="1"/>
            </p:cNvSpPr>
            <p:nvPr/>
          </p:nvSpPr>
          <p:spPr bwMode="auto">
            <a:xfrm flipH="1" flipV="1">
              <a:off x="3609" y="2795"/>
              <a:ext cx="2" cy="270"/>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26" name="Line 23"/>
            <p:cNvSpPr>
              <a:spLocks noChangeShapeType="1"/>
            </p:cNvSpPr>
            <p:nvPr/>
          </p:nvSpPr>
          <p:spPr bwMode="auto">
            <a:xfrm>
              <a:off x="3539" y="3250"/>
              <a:ext cx="143" cy="0"/>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27" name="Line 24"/>
            <p:cNvSpPr>
              <a:spLocks noChangeShapeType="1"/>
            </p:cNvSpPr>
            <p:nvPr/>
          </p:nvSpPr>
          <p:spPr bwMode="auto">
            <a:xfrm>
              <a:off x="3539" y="3119"/>
              <a:ext cx="143" cy="1"/>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28" name="Line 25"/>
            <p:cNvSpPr>
              <a:spLocks noChangeShapeType="1"/>
            </p:cNvSpPr>
            <p:nvPr/>
          </p:nvSpPr>
          <p:spPr bwMode="auto">
            <a:xfrm>
              <a:off x="3473" y="3059"/>
              <a:ext cx="268" cy="1"/>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29" name="Line 26"/>
            <p:cNvSpPr>
              <a:spLocks noChangeShapeType="1"/>
            </p:cNvSpPr>
            <p:nvPr/>
          </p:nvSpPr>
          <p:spPr bwMode="auto">
            <a:xfrm>
              <a:off x="3473" y="3191"/>
              <a:ext cx="268" cy="1"/>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30" name="Line 27"/>
            <p:cNvSpPr>
              <a:spLocks noChangeShapeType="1"/>
            </p:cNvSpPr>
            <p:nvPr/>
          </p:nvSpPr>
          <p:spPr bwMode="auto">
            <a:xfrm flipH="1">
              <a:off x="1189" y="3510"/>
              <a:ext cx="3170" cy="2"/>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31" name="Line 28"/>
            <p:cNvSpPr>
              <a:spLocks noChangeShapeType="1"/>
            </p:cNvSpPr>
            <p:nvPr/>
          </p:nvSpPr>
          <p:spPr bwMode="auto">
            <a:xfrm flipH="1" flipV="1">
              <a:off x="1920" y="1932"/>
              <a:ext cx="0" cy="257"/>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32" name="Oval 29"/>
            <p:cNvSpPr>
              <a:spLocks noChangeArrowheads="1"/>
            </p:cNvSpPr>
            <p:nvPr/>
          </p:nvSpPr>
          <p:spPr bwMode="auto">
            <a:xfrm>
              <a:off x="1103" y="2023"/>
              <a:ext cx="77" cy="77"/>
            </a:xfrm>
            <a:prstGeom prst="ellips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33" name="Oval 30"/>
            <p:cNvSpPr>
              <a:spLocks noChangeArrowheads="1"/>
            </p:cNvSpPr>
            <p:nvPr/>
          </p:nvSpPr>
          <p:spPr bwMode="auto">
            <a:xfrm>
              <a:off x="1106" y="3473"/>
              <a:ext cx="77" cy="77"/>
            </a:xfrm>
            <a:prstGeom prst="ellips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434" name="Line 31"/>
            <p:cNvSpPr>
              <a:spLocks noChangeShapeType="1"/>
            </p:cNvSpPr>
            <p:nvPr/>
          </p:nvSpPr>
          <p:spPr bwMode="auto">
            <a:xfrm>
              <a:off x="1323" y="2062"/>
              <a:ext cx="225" cy="0"/>
            </a:xfrm>
            <a:prstGeom prst="line"/>
            <a:noFill/>
            <a:ln w="28575">
              <a:solidFill>
                <a:schemeClr val="tx1"/>
              </a:solidFill>
              <a:round/>
              <a:headEnd/>
              <a:tailEnd type="arrow" w="med" len="me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435" name="Line 32"/>
            <p:cNvSpPr>
              <a:spLocks noChangeShapeType="1"/>
            </p:cNvSpPr>
            <p:nvPr/>
          </p:nvSpPr>
          <p:spPr bwMode="auto">
            <a:xfrm flipH="1">
              <a:off x="2532" y="2062"/>
              <a:ext cx="225" cy="0"/>
            </a:xfrm>
            <a:prstGeom prst="line"/>
            <a:noFill/>
            <a:ln w="28575">
              <a:solidFill>
                <a:schemeClr val="tx1"/>
              </a:solidFill>
              <a:round/>
              <a:headEnd/>
              <a:tailEnd type="arrow" w="med" len="me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436" name="Line 33"/>
            <p:cNvSpPr>
              <a:spLocks noChangeShapeType="1"/>
            </p:cNvSpPr>
            <p:nvPr/>
          </p:nvSpPr>
          <p:spPr bwMode="auto">
            <a:xfrm>
              <a:off x="2246" y="2145"/>
              <a:ext cx="0" cy="246"/>
            </a:xfrm>
            <a:prstGeom prst="line"/>
            <a:noFill/>
            <a:ln w="28575">
              <a:solidFill>
                <a:schemeClr val="tx1"/>
              </a:solidFill>
              <a:round/>
              <a:headEnd type="arrow" w="med" len="me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437" name="Line 34"/>
            <p:cNvSpPr>
              <a:spLocks noChangeShapeType="1"/>
            </p:cNvSpPr>
            <p:nvPr/>
          </p:nvSpPr>
          <p:spPr bwMode="auto">
            <a:xfrm>
              <a:off x="3608" y="2170"/>
              <a:ext cx="0" cy="246"/>
            </a:xfrm>
            <a:prstGeom prst="line"/>
            <a:noFill/>
            <a:ln w="28575">
              <a:solidFill>
                <a:schemeClr val="tx1"/>
              </a:solidFill>
              <a:round/>
              <a:headEnd type="arrow" w="med" len="me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438" name="Rectangle 35"/>
            <p:cNvSpPr>
              <a:spLocks noChangeArrowheads="1"/>
            </p:cNvSpPr>
            <p:nvPr/>
          </p:nvSpPr>
          <p:spPr bwMode="auto">
            <a:xfrm>
              <a:off x="2343" y="2485"/>
              <a:ext cx="488"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kumimoji="1" lang="en-US"/>
                <a:t>5 k</a:t>
              </a:r>
              <a:r>
                <a:rPr altLang="zh-CN" b="1" sz="2800" kumimoji="1" lang="en-US">
                  <a:latin typeface="Symbol" pitchFamily="18" charset="2"/>
                </a:rPr>
                <a:t>W</a:t>
              </a:r>
              <a:endParaRPr altLang="zh-CN" baseline="-25000" b="1" sz="2800" kumimoji="1" lang="en-US">
                <a:latin typeface="Symbol" pitchFamily="18" charset="2"/>
              </a:endParaRPr>
            </a:p>
          </p:txBody>
        </p:sp>
        <p:sp>
          <p:nvSpPr>
            <p:cNvPr id="1049439" name="Rectangle 36"/>
            <p:cNvSpPr>
              <a:spLocks noChangeArrowheads="1"/>
            </p:cNvSpPr>
            <p:nvPr/>
          </p:nvSpPr>
          <p:spPr bwMode="auto">
            <a:xfrm>
              <a:off x="2004" y="2098"/>
              <a:ext cx="217"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i</a:t>
              </a:r>
              <a:r>
                <a:rPr altLang="zh-CN" baseline="-25000" b="1" sz="2800" kumimoji="1" lang="en-US"/>
                <a:t>1</a:t>
              </a:r>
            </a:p>
          </p:txBody>
        </p:sp>
        <p:sp>
          <p:nvSpPr>
            <p:cNvPr id="1049440" name="Rectangle 37"/>
            <p:cNvSpPr>
              <a:spLocks noChangeArrowheads="1"/>
            </p:cNvSpPr>
            <p:nvPr/>
          </p:nvSpPr>
          <p:spPr bwMode="auto">
            <a:xfrm>
              <a:off x="1905" y="2485"/>
              <a:ext cx="305"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R</a:t>
              </a:r>
              <a:r>
                <a:rPr altLang="zh-CN" baseline="-25000" b="1" sz="2800" kumimoji="1" lang="en-US"/>
                <a:t>1</a:t>
              </a:r>
            </a:p>
          </p:txBody>
        </p:sp>
        <p:sp>
          <p:nvSpPr>
            <p:cNvPr id="1049441" name="Rectangle 38"/>
            <p:cNvSpPr>
              <a:spLocks noChangeArrowheads="1"/>
            </p:cNvSpPr>
            <p:nvPr/>
          </p:nvSpPr>
          <p:spPr bwMode="auto">
            <a:xfrm>
              <a:off x="3369" y="2095"/>
              <a:ext cx="216"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i</a:t>
              </a:r>
              <a:r>
                <a:rPr altLang="zh-CN" baseline="-25000" b="1" sz="2800" kumimoji="1" lang="en-US"/>
                <a:t>2</a:t>
              </a:r>
            </a:p>
          </p:txBody>
        </p:sp>
        <p:sp>
          <p:nvSpPr>
            <p:cNvPr id="1049442" name="Rectangle 39"/>
            <p:cNvSpPr>
              <a:spLocks noChangeArrowheads="1"/>
            </p:cNvSpPr>
            <p:nvPr/>
          </p:nvSpPr>
          <p:spPr bwMode="auto">
            <a:xfrm>
              <a:off x="3204" y="2515"/>
              <a:ext cx="304"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R</a:t>
              </a:r>
              <a:r>
                <a:rPr altLang="zh-CN" baseline="-25000" b="1" sz="2800" kumimoji="1" lang="en-US"/>
                <a:t>2</a:t>
              </a:r>
            </a:p>
          </p:txBody>
        </p:sp>
        <p:sp>
          <p:nvSpPr>
            <p:cNvPr id="1049443" name="Rectangle 40"/>
            <p:cNvSpPr>
              <a:spLocks noChangeArrowheads="1"/>
            </p:cNvSpPr>
            <p:nvPr/>
          </p:nvSpPr>
          <p:spPr bwMode="auto">
            <a:xfrm>
              <a:off x="3693" y="2500"/>
              <a:ext cx="488"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kumimoji="1" lang="en-US"/>
                <a:t>5 k</a:t>
              </a:r>
              <a:r>
                <a:rPr altLang="zh-CN" b="1" sz="2800" kumimoji="1" lang="en-US">
                  <a:latin typeface="Symbol" pitchFamily="18" charset="2"/>
                </a:rPr>
                <a:t>W</a:t>
              </a:r>
              <a:endParaRPr altLang="zh-CN" baseline="-25000" b="1" sz="2800" kumimoji="1" lang="en-US">
                <a:latin typeface="Symbol" pitchFamily="18" charset="2"/>
              </a:endParaRPr>
            </a:p>
          </p:txBody>
        </p:sp>
        <p:sp>
          <p:nvSpPr>
            <p:cNvPr id="1049444" name="Rectangle 41"/>
            <p:cNvSpPr>
              <a:spLocks noChangeArrowheads="1"/>
            </p:cNvSpPr>
            <p:nvPr/>
          </p:nvSpPr>
          <p:spPr bwMode="auto">
            <a:xfrm>
              <a:off x="2439" y="3025"/>
              <a:ext cx="337"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kumimoji="1" lang="en-US"/>
                <a:t>6 V</a:t>
              </a:r>
              <a:endParaRPr altLang="zh-CN" baseline="-25000" b="1" sz="2800" kumimoji="1" lang="en-US">
                <a:latin typeface="Symbol" pitchFamily="18" charset="2"/>
              </a:endParaRPr>
            </a:p>
          </p:txBody>
        </p:sp>
        <p:sp>
          <p:nvSpPr>
            <p:cNvPr id="1049445" name="Rectangle 42"/>
            <p:cNvSpPr>
              <a:spLocks noChangeArrowheads="1"/>
            </p:cNvSpPr>
            <p:nvPr/>
          </p:nvSpPr>
          <p:spPr bwMode="auto">
            <a:xfrm>
              <a:off x="3795" y="3013"/>
              <a:ext cx="464"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kumimoji="1" lang="en-US"/>
                <a:t>18 V</a:t>
              </a:r>
              <a:endParaRPr altLang="zh-CN" baseline="-25000" b="1" sz="2800" kumimoji="1" lang="en-US">
                <a:latin typeface="Symbol" pitchFamily="18" charset="2"/>
              </a:endParaRPr>
            </a:p>
          </p:txBody>
        </p:sp>
        <p:sp>
          <p:nvSpPr>
            <p:cNvPr id="1049446" name="Rectangle 43"/>
            <p:cNvSpPr>
              <a:spLocks noChangeArrowheads="1"/>
            </p:cNvSpPr>
            <p:nvPr/>
          </p:nvSpPr>
          <p:spPr bwMode="auto">
            <a:xfrm>
              <a:off x="1821" y="3028"/>
              <a:ext cx="305"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V</a:t>
              </a:r>
              <a:r>
                <a:rPr altLang="zh-CN" baseline="-25000" b="1" sz="2800" kumimoji="1" lang="en-US"/>
                <a:t>1</a:t>
              </a:r>
            </a:p>
          </p:txBody>
        </p:sp>
        <p:sp>
          <p:nvSpPr>
            <p:cNvPr id="1049447" name="Rectangle 44"/>
            <p:cNvSpPr>
              <a:spLocks noChangeArrowheads="1"/>
            </p:cNvSpPr>
            <p:nvPr/>
          </p:nvSpPr>
          <p:spPr bwMode="auto">
            <a:xfrm>
              <a:off x="3135" y="3040"/>
              <a:ext cx="304"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a:t>V</a:t>
              </a:r>
              <a:r>
                <a:rPr altLang="zh-CN" baseline="-25000" b="1" sz="2800" kumimoji="1" lang="en-US"/>
                <a:t>2</a:t>
              </a:r>
            </a:p>
          </p:txBody>
        </p:sp>
        <p:sp>
          <p:nvSpPr>
            <p:cNvPr id="1049448" name="Rectangle 45"/>
            <p:cNvSpPr>
              <a:spLocks noChangeArrowheads="1"/>
            </p:cNvSpPr>
            <p:nvPr/>
          </p:nvSpPr>
          <p:spPr bwMode="auto">
            <a:xfrm>
              <a:off x="1743" y="1615"/>
              <a:ext cx="264" cy="265"/>
            </a:xfrm>
            <a:prstGeom prst="rect"/>
            <a:noFill/>
            <a:ln w="28575">
              <a:noFill/>
              <a:miter lim="800000"/>
              <a:headEnd/>
              <a:tailEnd/>
            </a:ln>
          </p:spPr>
          <p:txBody>
            <a:bodyPr bIns="0" lIns="0" rIns="0" tIns="0" wrap="none">
              <a:spAutoFit/>
            </a:bodyPr>
            <a:p>
              <a:pPr fontAlgn="base">
                <a:spcBef>
                  <a:spcPct val="0"/>
                </a:spcBef>
                <a:spcAft>
                  <a:spcPct val="0"/>
                </a:spcAft>
              </a:pPr>
              <a:r>
                <a:rPr altLang="zh-CN" b="1" dirty="0" sz="2800" kumimoji="1" lang="en-US"/>
                <a:t>D</a:t>
              </a:r>
              <a:r>
                <a:rPr altLang="zh-CN" baseline="-25000" b="1" dirty="0" sz="2800" kumimoji="1" lang="en-US"/>
                <a:t>1</a:t>
              </a:r>
            </a:p>
          </p:txBody>
        </p:sp>
        <p:sp>
          <p:nvSpPr>
            <p:cNvPr id="1049449" name="Rectangle 46"/>
            <p:cNvSpPr>
              <a:spLocks noChangeArrowheads="1"/>
            </p:cNvSpPr>
            <p:nvPr/>
          </p:nvSpPr>
          <p:spPr bwMode="auto">
            <a:xfrm>
              <a:off x="2940" y="1606"/>
              <a:ext cx="264" cy="265"/>
            </a:xfrm>
            <a:prstGeom prst="rect"/>
            <a:noFill/>
            <a:ln w="28575">
              <a:noFill/>
              <a:miter lim="800000"/>
              <a:headEnd/>
              <a:tailEnd/>
            </a:ln>
          </p:spPr>
          <p:txBody>
            <a:bodyPr bIns="0" lIns="0" rIns="0" tIns="0" wrap="none">
              <a:spAutoFit/>
            </a:bodyPr>
            <a:p>
              <a:pPr fontAlgn="base">
                <a:spcBef>
                  <a:spcPct val="0"/>
                </a:spcBef>
                <a:spcAft>
                  <a:spcPct val="0"/>
                </a:spcAft>
              </a:pPr>
              <a:r>
                <a:rPr altLang="zh-CN" b="1" dirty="0" sz="2800" kumimoji="1" lang="en-US"/>
                <a:t>D</a:t>
              </a:r>
              <a:r>
                <a:rPr altLang="zh-CN" baseline="-25000" b="1" dirty="0" sz="2800" kumimoji="1" lang="en-US"/>
                <a:t>2</a:t>
              </a:r>
            </a:p>
          </p:txBody>
        </p:sp>
        <p:sp>
          <p:nvSpPr>
            <p:cNvPr id="1049450" name="Rectangle 47"/>
            <p:cNvSpPr>
              <a:spLocks noChangeArrowheads="1"/>
            </p:cNvSpPr>
            <p:nvPr/>
          </p:nvSpPr>
          <p:spPr bwMode="auto">
            <a:xfrm>
              <a:off x="1353" y="1636"/>
              <a:ext cx="344" cy="265"/>
            </a:xfrm>
            <a:prstGeom prst="rect"/>
            <a:noFill/>
            <a:ln w="28575">
              <a:noFill/>
              <a:miter lim="800000"/>
              <a:headEnd/>
              <a:tailEnd/>
            </a:ln>
          </p:spPr>
          <p:txBody>
            <a:bodyPr bIns="0" lIns="0" rIns="0" tIns="0" wrap="none">
              <a:spAutoFit/>
            </a:bodyPr>
            <a:p>
              <a:pPr fontAlgn="base">
                <a:spcBef>
                  <a:spcPct val="0"/>
                </a:spcBef>
                <a:spcAft>
                  <a:spcPct val="0"/>
                </a:spcAft>
              </a:pPr>
              <a:r>
                <a:rPr altLang="zh-CN" b="1" dirty="0" sz="2800" i="1" kumimoji="1" lang="en-US"/>
                <a:t>i</a:t>
              </a:r>
              <a:r>
                <a:rPr altLang="zh-CN" baseline="-25000" b="1" dirty="0" sz="2800" kumimoji="1" lang="en-US"/>
                <a:t>D1</a:t>
              </a:r>
            </a:p>
          </p:txBody>
        </p:sp>
        <p:sp>
          <p:nvSpPr>
            <p:cNvPr id="1049451" name="Rectangle 48"/>
            <p:cNvSpPr>
              <a:spLocks noChangeArrowheads="1"/>
            </p:cNvSpPr>
            <p:nvPr/>
          </p:nvSpPr>
          <p:spPr bwMode="auto">
            <a:xfrm>
              <a:off x="2508" y="1618"/>
              <a:ext cx="248" cy="328"/>
            </a:xfrm>
            <a:prstGeom prst="rect"/>
            <a:noFill/>
            <a:ln w="28575">
              <a:noFill/>
              <a:miter lim="800000"/>
              <a:headEnd/>
              <a:tailEnd/>
            </a:ln>
          </p:spPr>
          <p:txBody>
            <a:bodyPr bIns="0" lIns="0" rIns="0" tIns="0">
              <a:spAutoFit/>
            </a:bodyPr>
            <a:p>
              <a:pPr fontAlgn="base">
                <a:spcBef>
                  <a:spcPct val="0"/>
                </a:spcBef>
                <a:spcAft>
                  <a:spcPct val="0"/>
                </a:spcAft>
              </a:pPr>
              <a:r>
                <a:rPr altLang="zh-CN" b="1" sz="2800" i="1" kumimoji="1" lang="en-US"/>
                <a:t>i</a:t>
              </a:r>
              <a:r>
                <a:rPr altLang="zh-CN" baseline="-25000" b="1" sz="2800" kumimoji="1" lang="en-US"/>
                <a:t>D2</a:t>
              </a:r>
            </a:p>
          </p:txBody>
        </p:sp>
        <p:sp>
          <p:nvSpPr>
            <p:cNvPr id="1049452" name="Line 49"/>
            <p:cNvSpPr>
              <a:spLocks noChangeShapeType="1"/>
            </p:cNvSpPr>
            <p:nvPr/>
          </p:nvSpPr>
          <p:spPr bwMode="auto">
            <a:xfrm>
              <a:off x="3614" y="3248"/>
              <a:ext cx="0" cy="27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453" name="AutoShape 50"/>
            <p:cNvSpPr>
              <a:spLocks noChangeArrowheads="1"/>
            </p:cNvSpPr>
            <p:nvPr/>
          </p:nvSpPr>
          <p:spPr bwMode="auto">
            <a:xfrm rot="5400000">
              <a:off x="1722" y="1978"/>
              <a:ext cx="222" cy="162"/>
            </a:xfrm>
            <a:prstGeom prst="triangle">
              <a:avLst>
                <a:gd name="adj" fmla="val 50000"/>
              </a:avLst>
            </a:prstGeom>
            <a:noFill/>
            <a:ln w="36576">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454" name="AutoShape 51"/>
            <p:cNvSpPr>
              <a:spLocks noChangeArrowheads="1"/>
            </p:cNvSpPr>
            <p:nvPr/>
          </p:nvSpPr>
          <p:spPr bwMode="auto">
            <a:xfrm rot="16200000">
              <a:off x="2952" y="1982"/>
              <a:ext cx="222" cy="162"/>
            </a:xfrm>
            <a:prstGeom prst="triangle">
              <a:avLst>
                <a:gd name="adj" fmla="val 50000"/>
              </a:avLst>
            </a:prstGeom>
            <a:noFill/>
            <a:ln w="36576">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455" name="Line 52"/>
            <p:cNvSpPr>
              <a:spLocks noChangeShapeType="1"/>
            </p:cNvSpPr>
            <p:nvPr/>
          </p:nvSpPr>
          <p:spPr bwMode="auto">
            <a:xfrm>
              <a:off x="1176" y="2062"/>
              <a:ext cx="3156" cy="0"/>
            </a:xfrm>
            <a:prstGeom prst="line"/>
            <a:noFill/>
            <a:ln w="38100">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456" name="Oval 53"/>
            <p:cNvSpPr>
              <a:spLocks noChangeArrowheads="1"/>
            </p:cNvSpPr>
            <p:nvPr/>
          </p:nvSpPr>
          <p:spPr bwMode="auto">
            <a:xfrm>
              <a:off x="4356" y="3468"/>
              <a:ext cx="77" cy="77"/>
            </a:xfrm>
            <a:prstGeom prst="ellips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4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76" name="图片 1"/>
          <p:cNvPicPr>
            <a:picLocks noChangeAspect="1"/>
          </p:cNvPicPr>
          <p:nvPr/>
        </p:nvPicPr>
        <p:blipFill>
          <a:blip xmlns:r="http://schemas.openxmlformats.org/officeDocument/2006/relationships" r:embed="rId1"/>
          <a:stretch>
            <a:fillRect/>
          </a:stretch>
        </p:blipFill>
        <p:spPr>
          <a:xfrm>
            <a:off x="241013" y="332656"/>
            <a:ext cx="4194395" cy="2332598"/>
          </a:xfrm>
          <a:prstGeom prst="rect"/>
        </p:spPr>
      </p:pic>
      <p:sp>
        <p:nvSpPr>
          <p:cNvPr id="1049460" name="Rectangle 2"/>
          <p:cNvSpPr>
            <a:spLocks noChangeArrowheads="1"/>
          </p:cNvSpPr>
          <p:nvPr/>
        </p:nvSpPr>
        <p:spPr bwMode="auto">
          <a:xfrm>
            <a:off x="31080" y="2664549"/>
            <a:ext cx="4905375" cy="535939"/>
          </a:xfrm>
          <a:prstGeom prst="rect"/>
          <a:noFill/>
          <a:ln>
            <a:noFill/>
          </a:ln>
          <a:effectLst/>
        </p:spPr>
        <p:txBody>
          <a:bodyPr>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kumimoji="1" lang="en-US" err="1" smtClean="0">
                <a:latin typeface="Arial" panose="020B0604020202020204" pitchFamily="34" charset="0"/>
                <a:ea typeface="楷体_GB2312" pitchFamily="49" charset="-122"/>
                <a:cs typeface="Arial" panose="020B0604020202020204" pitchFamily="34" charset="0"/>
              </a:rPr>
              <a:t>Ans</a:t>
            </a:r>
            <a:r>
              <a:rPr altLang="zh-CN" b="1" dirty="0" sz="2400" kumimoji="1" lang="en-US" smtClean="0">
                <a:latin typeface="Arial" panose="020B0604020202020204" pitchFamily="34" charset="0"/>
                <a:ea typeface="楷体_GB2312" pitchFamily="49" charset="-122"/>
                <a:cs typeface="Arial" panose="020B0604020202020204" pitchFamily="34" charset="0"/>
              </a:rPr>
              <a:t>] Assume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and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are off:</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61" name="文本框 2"/>
          <p:cNvSpPr txBox="1">
            <a:spLocks noChangeAspect="1" noMove="1" noResize="1" noRot="1" noAdjustHandles="1" noEditPoints="1" noChangeArrowheads="1" noChangeShapeType="1" noTextEdit="1"/>
          </p:cNvSpPr>
          <p:nvPr/>
        </p:nvSpPr>
        <p:spPr>
          <a:xfrm>
            <a:off x="902988" y="3153985"/>
            <a:ext cx="3091060" cy="461665"/>
          </a:xfrm>
          <a:prstGeom prst="rect"/>
          <a:blipFill>
            <a:blip xmlns:r="http://schemas.openxmlformats.org/officeDocument/2006/relationships" r:embed="rId2"/>
            <a:stretch>
              <a:fillRect t="-9211" b="-30263"/>
            </a:stretch>
          </a:blipFill>
        </p:spPr>
        <p:txBody>
          <a:bodyPr/>
          <a:p>
            <a:r>
              <a:rPr altLang="en-US" lang="zh-CN">
                <a:noFill/>
              </a:rPr>
              <a:t> </a:t>
            </a:r>
          </a:p>
        </p:txBody>
      </p:sp>
      <p:sp>
        <p:nvSpPr>
          <p:cNvPr id="1049462" name="文本框 5"/>
          <p:cNvSpPr txBox="1">
            <a:spLocks noChangeAspect="1" noMove="1" noResize="1" noRot="1" noAdjustHandles="1" noEditPoints="1" noChangeArrowheads="1" noChangeShapeType="1" noTextEdit="1"/>
          </p:cNvSpPr>
          <p:nvPr/>
        </p:nvSpPr>
        <p:spPr>
          <a:xfrm>
            <a:off x="611560" y="3705565"/>
            <a:ext cx="3881261" cy="461665"/>
          </a:xfrm>
          <a:prstGeom prst="rect"/>
          <a:blipFill>
            <a:blip xmlns:r="http://schemas.openxmlformats.org/officeDocument/2006/relationships" r:embed="rId3"/>
            <a:stretch>
              <a:fillRect b="-3947"/>
            </a:stretch>
          </a:blipFill>
        </p:spPr>
        <p:txBody>
          <a:bodyPr/>
          <a:p>
            <a:r>
              <a:rPr altLang="en-US" lang="zh-CN">
                <a:noFill/>
              </a:rPr>
              <a:t> </a:t>
            </a:r>
          </a:p>
        </p:txBody>
      </p:sp>
      <p:sp>
        <p:nvSpPr>
          <p:cNvPr id="1049463" name="Rectangle 5"/>
          <p:cNvSpPr>
            <a:spLocks noChangeArrowheads="1"/>
          </p:cNvSpPr>
          <p:nvPr/>
        </p:nvSpPr>
        <p:spPr bwMode="auto">
          <a:xfrm>
            <a:off x="291408" y="4232035"/>
            <a:ext cx="4398318" cy="535940"/>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a:t>
            </a:r>
            <a:r>
              <a:rPr altLang="en-US" b="1" dirty="0" sz="2400" kumimoji="1" lang="zh-CN">
                <a:latin typeface="Arial" panose="020B0604020202020204" pitchFamily="34" charset="0"/>
                <a:ea typeface="楷体_GB2312" pitchFamily="49" charset="-122"/>
                <a:cs typeface="Arial" panose="020B0604020202020204" pitchFamily="34" charset="0"/>
              </a:rPr>
              <a:t>＜</a:t>
            </a:r>
            <a:r>
              <a:rPr altLang="zh-CN" b="1" dirty="0" sz="2400" kumimoji="1" lang="en-US">
                <a:latin typeface="Arial" panose="020B0604020202020204" pitchFamily="34" charset="0"/>
                <a:ea typeface="楷体_GB2312" pitchFamily="49" charset="-122"/>
                <a:cs typeface="Arial" panose="020B0604020202020204" pitchFamily="34" charset="0"/>
              </a:rPr>
              <a:t>18 </a:t>
            </a:r>
            <a:r>
              <a:rPr altLang="zh-CN" b="1" dirty="0" sz="2400" kumimoji="1" lang="en-US" smtClean="0">
                <a:latin typeface="Arial" panose="020B0604020202020204" pitchFamily="34" charset="0"/>
                <a:ea typeface="楷体_GB2312" pitchFamily="49" charset="-122"/>
                <a:cs typeface="Arial" panose="020B0604020202020204" pitchFamily="34" charset="0"/>
              </a:rPr>
              <a:t>V</a:t>
            </a:r>
            <a:r>
              <a:rPr altLang="en-US" b="1" dirty="0" sz="2400" kumimoji="1" lang="zh-CN" smtClean="0">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is on first</a:t>
            </a:r>
            <a:endParaRPr altLang="zh-CN" b="1" dirty="0" sz="2400" kumimoji="1" lang="en-US">
              <a:latin typeface="Arial" panose="020B0604020202020204" pitchFamily="34" charset="0"/>
              <a:ea typeface="楷体_GB2312" pitchFamily="49" charset="-122"/>
              <a:cs typeface="Arial" panose="020B0604020202020204" pitchFamily="34" charset="0"/>
            </a:endParaRPr>
          </a:p>
        </p:txBody>
      </p:sp>
      <p:sp>
        <p:nvSpPr>
          <p:cNvPr id="1049464" name="Rectangle 4"/>
          <p:cNvSpPr>
            <a:spLocks noChangeArrowheads="1"/>
          </p:cNvSpPr>
          <p:nvPr/>
        </p:nvSpPr>
        <p:spPr bwMode="auto">
          <a:xfrm>
            <a:off x="4593200" y="1124744"/>
            <a:ext cx="4457824" cy="535940"/>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a:t>
            </a: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I</a:t>
            </a:r>
            <a:r>
              <a:rPr altLang="zh-CN" b="1" dirty="0" sz="2400" kumimoji="1" lang="en-US" smtClean="0">
                <a:latin typeface="Arial" panose="020B0604020202020204" pitchFamily="34" charset="0"/>
                <a:ea typeface="楷体_GB2312" pitchFamily="49" charset="-122"/>
                <a:cs typeface="Arial" panose="020B0604020202020204" pitchFamily="34" charset="0"/>
              </a:rPr>
              <a:t>≤12 V</a:t>
            </a:r>
            <a:r>
              <a:rPr altLang="en-US" b="1" dirty="0" sz="2400" kumimoji="1" lang="zh-CN" smtClean="0">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off,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65" name="文本框 10"/>
          <p:cNvSpPr txBox="1">
            <a:spLocks noChangeAspect="1" noMove="1" noResize="1" noRot="1" noAdjustHandles="1" noEditPoints="1" noChangeArrowheads="1" noChangeShapeType="1" noTextEdit="1"/>
          </p:cNvSpPr>
          <p:nvPr/>
        </p:nvSpPr>
        <p:spPr>
          <a:xfrm>
            <a:off x="4610353" y="1725193"/>
            <a:ext cx="4536504" cy="786177"/>
          </a:xfrm>
          <a:prstGeom prst="rect"/>
          <a:blipFill>
            <a:blip xmlns:r="http://schemas.openxmlformats.org/officeDocument/2006/relationships" r:embed="rId4"/>
            <a:stretch>
              <a:fillRect/>
            </a:stretch>
          </a:blipFill>
        </p:spPr>
        <p:txBody>
          <a:bodyPr/>
          <a:p>
            <a:r>
              <a:rPr altLang="en-US" lang="zh-CN">
                <a:noFill/>
              </a:rPr>
              <a:t> </a:t>
            </a:r>
          </a:p>
        </p:txBody>
      </p:sp>
      <p:sp>
        <p:nvSpPr>
          <p:cNvPr id="1049466" name="文本框 13"/>
          <p:cNvSpPr txBox="1">
            <a:spLocks noChangeAspect="1" noMove="1" noResize="1" noRot="1" noAdjustHandles="1" noEditPoints="1" noChangeArrowheads="1" noChangeShapeType="1" noTextEdit="1"/>
          </p:cNvSpPr>
          <p:nvPr/>
        </p:nvSpPr>
        <p:spPr>
          <a:xfrm>
            <a:off x="4649693" y="2609367"/>
            <a:ext cx="4176464" cy="461665"/>
          </a:xfrm>
          <a:prstGeom prst="rect"/>
          <a:blipFill>
            <a:blip xmlns:r="http://schemas.openxmlformats.org/officeDocument/2006/relationships" r:embed="rId5"/>
            <a:stretch>
              <a:fillRect b="-3947"/>
            </a:stretch>
          </a:blipFill>
        </p:spPr>
        <p:txBody>
          <a:bodyPr/>
          <a:p>
            <a:r>
              <a:rPr altLang="en-US" lang="zh-CN">
                <a:noFill/>
              </a:rPr>
              <a:t> </a:t>
            </a:r>
          </a:p>
        </p:txBody>
      </p:sp>
      <p:sp>
        <p:nvSpPr>
          <p:cNvPr id="1049467" name="Rectangle 4"/>
          <p:cNvSpPr>
            <a:spLocks noChangeArrowheads="1"/>
          </p:cNvSpPr>
          <p:nvPr/>
        </p:nvSpPr>
        <p:spPr bwMode="auto">
          <a:xfrm>
            <a:off x="4560912" y="3212198"/>
            <a:ext cx="4602827" cy="535939"/>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12 V&lt;</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a:t>
            </a:r>
            <a:r>
              <a:rPr altLang="zh-CN" b="1" dirty="0" sz="2400" kumimoji="1" lang="en-US" smtClean="0">
                <a:latin typeface="Arial" panose="020B0604020202020204" pitchFamily="34" charset="0"/>
                <a:ea typeface="楷体_GB2312" pitchFamily="49" charset="-122"/>
                <a:cs typeface="Arial" panose="020B0604020202020204" pitchFamily="34" charset="0"/>
              </a:rPr>
              <a:t>&lt;18 V</a:t>
            </a:r>
            <a:r>
              <a:rPr altLang="en-US" b="1" dirty="0" sz="2400" kumimoji="1" lang="zh-CN" smtClean="0">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zh-CN" b="1" dirty="0" sz="2400" kumimoji="1" lang="en-US" smtClean="0">
                <a:latin typeface="Arial" panose="020B0604020202020204" pitchFamily="34" charset="0"/>
                <a:ea typeface="楷体_GB2312" pitchFamily="49" charset="-122"/>
                <a:cs typeface="Arial" panose="020B0604020202020204" pitchFamily="34" charset="0"/>
              </a:rPr>
              <a:t>,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68" name="文本框 15"/>
          <p:cNvSpPr txBox="1">
            <a:spLocks noChangeAspect="1" noMove="1" noResize="1" noRot="1" noAdjustHandles="1" noEditPoints="1" noChangeArrowheads="1" noChangeShapeType="1" noTextEdit="1"/>
          </p:cNvSpPr>
          <p:nvPr/>
        </p:nvSpPr>
        <p:spPr>
          <a:xfrm>
            <a:off x="4649693" y="3717032"/>
            <a:ext cx="4176464" cy="461665"/>
          </a:xfrm>
          <a:prstGeom prst="rect"/>
          <a:blipFill>
            <a:blip xmlns:r="http://schemas.openxmlformats.org/officeDocument/2006/relationships" r:embed="rId6"/>
            <a:stretch>
              <a:fillRect b="-5333"/>
            </a:stretch>
          </a:blipFill>
        </p:spPr>
        <p:txBody>
          <a:bodyPr/>
          <a:p>
            <a:r>
              <a:rPr altLang="en-US" lang="zh-CN">
                <a:noFill/>
              </a:rPr>
              <a:t> </a:t>
            </a:r>
          </a:p>
        </p:txBody>
      </p:sp>
      <p:sp>
        <p:nvSpPr>
          <p:cNvPr id="1049469" name="Rectangle 4"/>
          <p:cNvSpPr>
            <a:spLocks noChangeArrowheads="1"/>
          </p:cNvSpPr>
          <p:nvPr/>
        </p:nvSpPr>
        <p:spPr bwMode="auto">
          <a:xfrm>
            <a:off x="4689726" y="4276694"/>
            <a:ext cx="4457824" cy="535940"/>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18 </a:t>
            </a:r>
            <a:r>
              <a:rPr altLang="zh-CN" b="1" dirty="0" sz="2400" kumimoji="1" lang="en-US">
                <a:latin typeface="Arial" panose="020B0604020202020204" pitchFamily="34" charset="0"/>
                <a:ea typeface="楷体_GB2312" pitchFamily="49" charset="-122"/>
                <a:cs typeface="Arial" panose="020B0604020202020204" pitchFamily="34" charset="0"/>
              </a:rPr>
              <a:t>V ≤ </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a:t>
            </a:r>
            <a:r>
              <a:rPr altLang="en-US" b="1" dirty="0" sz="2400" kumimoji="1" lang="zh-CN" smtClean="0">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is on first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70" name="文本框 17"/>
          <p:cNvSpPr txBox="1">
            <a:spLocks noChangeAspect="1" noMove="1" noResize="1" noRot="1" noAdjustHandles="1" noEditPoints="1" noChangeArrowheads="1" noChangeShapeType="1" noTextEdit="1"/>
          </p:cNvSpPr>
          <p:nvPr/>
        </p:nvSpPr>
        <p:spPr>
          <a:xfrm>
            <a:off x="5640778" y="6009794"/>
            <a:ext cx="2674517" cy="461665"/>
          </a:xfrm>
          <a:prstGeom prst="rect"/>
          <a:blipFill>
            <a:blip xmlns:r="http://schemas.openxmlformats.org/officeDocument/2006/relationships" r:embed="rId7"/>
            <a:stretch>
              <a:fillRect t="-9211" b="-30263"/>
            </a:stretch>
          </a:blipFill>
        </p:spPr>
        <p:txBody>
          <a:bodyPr/>
          <a:p>
            <a:r>
              <a:rPr altLang="en-US" lang="zh-CN">
                <a:noFill/>
              </a:rPr>
              <a:t> </a:t>
            </a:r>
          </a:p>
        </p:txBody>
      </p:sp>
      <p:sp>
        <p:nvSpPr>
          <p:cNvPr id="1049471" name="文本框 18"/>
          <p:cNvSpPr txBox="1">
            <a:spLocks noChangeAspect="1" noMove="1" noResize="1" noRot="1" noAdjustHandles="1" noEditPoints="1" noChangeArrowheads="1" noChangeShapeType="1" noTextEdit="1"/>
          </p:cNvSpPr>
          <p:nvPr/>
        </p:nvSpPr>
        <p:spPr>
          <a:xfrm>
            <a:off x="5991102" y="5420098"/>
            <a:ext cx="2088232" cy="461665"/>
          </a:xfrm>
          <a:prstGeom prst="rect"/>
          <a:blipFill>
            <a:blip xmlns:r="http://schemas.openxmlformats.org/officeDocument/2006/relationships" r:embed="rId8"/>
            <a:stretch>
              <a:fillRect b="-3947"/>
            </a:stretch>
          </a:blipFill>
        </p:spPr>
        <p:txBody>
          <a:bodyPr/>
          <a:p>
            <a:r>
              <a:rPr altLang="en-US" lang="zh-CN">
                <a:noFill/>
              </a:rPr>
              <a:t> </a:t>
            </a:r>
          </a:p>
        </p:txBody>
      </p:sp>
      <p:sp>
        <p:nvSpPr>
          <p:cNvPr id="1049472" name="矩形 19"/>
          <p:cNvSpPr/>
          <p:nvPr/>
        </p:nvSpPr>
        <p:spPr>
          <a:xfrm>
            <a:off x="1043608" y="640337"/>
            <a:ext cx="360041" cy="381101"/>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3" name="椭圆 20"/>
          <p:cNvSpPr/>
          <p:nvPr/>
        </p:nvSpPr>
        <p:spPr>
          <a:xfrm>
            <a:off x="999680" y="827359"/>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4" name="椭圆 21"/>
          <p:cNvSpPr/>
          <p:nvPr/>
        </p:nvSpPr>
        <p:spPr>
          <a:xfrm>
            <a:off x="1315793" y="827359"/>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5" name="矩形 26"/>
          <p:cNvSpPr/>
          <p:nvPr/>
        </p:nvSpPr>
        <p:spPr>
          <a:xfrm>
            <a:off x="2483768" y="636808"/>
            <a:ext cx="360041" cy="381101"/>
          </a:xfrm>
          <a:prstGeom prst="rect"/>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6" name="椭圆 27"/>
          <p:cNvSpPr/>
          <p:nvPr/>
        </p:nvSpPr>
        <p:spPr>
          <a:xfrm>
            <a:off x="2439840" y="823830"/>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7" name="椭圆 28"/>
          <p:cNvSpPr/>
          <p:nvPr/>
        </p:nvSpPr>
        <p:spPr>
          <a:xfrm>
            <a:off x="2755953" y="823830"/>
            <a:ext cx="87856" cy="8785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8" name="Rectangle 4"/>
          <p:cNvSpPr>
            <a:spLocks noChangeArrowheads="1"/>
          </p:cNvSpPr>
          <p:nvPr/>
        </p:nvSpPr>
        <p:spPr bwMode="auto">
          <a:xfrm>
            <a:off x="4453667" y="405975"/>
            <a:ext cx="4457824" cy="523220"/>
          </a:xfrm>
          <a:prstGeom prst="rect"/>
          <a:solidFill>
            <a:schemeClr val="bg1">
              <a:lumMod val="85000"/>
            </a:schemeClr>
          </a:solidFill>
          <a:ln>
            <a:noFill/>
          </a:ln>
          <a:effectLst/>
        </p:spPr>
        <p:txBody>
          <a:bodyPr wrap="square">
            <a:spAutoFit/>
          </a:bodyPr>
          <a:p>
            <a:pPr algn="ctr" eaLnBrk="0" fontAlgn="base" hangingPunct="0">
              <a:spcBef>
                <a:spcPct val="50000"/>
              </a:spcBef>
              <a:spcAft>
                <a:spcPct val="0"/>
              </a:spcAft>
            </a:pPr>
            <a:r>
              <a:rPr altLang="zh-CN" b="1" dirty="0" sz="2800" kumimoji="1" lang="en-US" smtClean="0">
                <a:solidFill>
                  <a:srgbClr val="C00000"/>
                </a:solidFill>
                <a:latin typeface="Arial" panose="020B0604020202020204" pitchFamily="34" charset="0"/>
                <a:ea typeface="楷体_GB2312" pitchFamily="49" charset="-122"/>
                <a:cs typeface="Arial" panose="020B0604020202020204" pitchFamily="34" charset="0"/>
              </a:rPr>
              <a:t>The first method</a:t>
            </a:r>
            <a:endParaRPr altLang="en-US" b="1" dirty="0" sz="2800" kumimoji="1" lang="zh-CN">
              <a:solidFill>
                <a:srgbClr val="C00000"/>
              </a:solidFill>
              <a:latin typeface="Arial" panose="020B0604020202020204" pitchFamily="34" charset="0"/>
              <a:ea typeface="楷体_GB2312" pitchFamily="49" charset="-122"/>
              <a:cs typeface="Arial" panose="020B0604020202020204" pitchFamily="34" charset="0"/>
            </a:endParaRPr>
          </a:p>
        </p:txBody>
      </p:sp>
      <p:sp>
        <p:nvSpPr>
          <p:cNvPr id="1049479" name="文本框 31"/>
          <p:cNvSpPr txBox="1">
            <a:spLocks noChangeAspect="1" noMove="1" noResize="1" noRot="1" noAdjustHandles="1" noEditPoints="1" noChangeArrowheads="1" noChangeShapeType="1" noTextEdit="1"/>
          </p:cNvSpPr>
          <p:nvPr/>
        </p:nvSpPr>
        <p:spPr>
          <a:xfrm>
            <a:off x="5020179" y="4857810"/>
            <a:ext cx="2730370" cy="461665"/>
          </a:xfrm>
          <a:prstGeom prst="rect"/>
          <a:blipFill>
            <a:blip xmlns:r="http://schemas.openxmlformats.org/officeDocument/2006/relationships" r:embed="rId9"/>
            <a:stretch>
              <a:fillRect l="-671" b="-2632"/>
            </a:stretch>
          </a:blipFill>
        </p:spPr>
        <p:txBody>
          <a:bodyPr/>
          <a:p>
            <a:r>
              <a:rPr altLang="en-US" lang="zh-CN">
                <a:noFill/>
              </a:rPr>
              <a:t> </a:t>
            </a:r>
          </a:p>
        </p:txBody>
      </p:sp>
      <p:sp>
        <p:nvSpPr>
          <p:cNvPr id="1049480" name="Rectangle 4"/>
          <p:cNvSpPr>
            <a:spLocks noChangeArrowheads="1"/>
          </p:cNvSpPr>
          <p:nvPr/>
        </p:nvSpPr>
        <p:spPr bwMode="auto">
          <a:xfrm>
            <a:off x="7729523" y="4848396"/>
            <a:ext cx="1181968" cy="535939"/>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off</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81" name="文本框 34"/>
          <p:cNvSpPr txBox="1">
            <a:spLocks noChangeAspect="1" noMove="1" noResize="1" noRot="1" noAdjustHandles="1" noEditPoints="1" noChangeArrowheads="1" noChangeShapeType="1" noTextEdit="1"/>
          </p:cNvSpPr>
          <p:nvPr/>
        </p:nvSpPr>
        <p:spPr>
          <a:xfrm>
            <a:off x="291408" y="5455685"/>
            <a:ext cx="4536504" cy="461665"/>
          </a:xfrm>
          <a:prstGeom prst="rect"/>
          <a:blipFill>
            <a:blip xmlns:r="http://schemas.openxmlformats.org/officeDocument/2006/relationships" r:embed="rId10"/>
            <a:stretch>
              <a:fillRect t="-9211" b="-30263"/>
            </a:stretch>
          </a:blipFill>
        </p:spPr>
        <p:txBody>
          <a:bodyPr/>
          <a:p>
            <a:r>
              <a:rPr altLang="en-US" lang="zh-CN">
                <a:noFill/>
              </a:rPr>
              <a:t> </a:t>
            </a:r>
          </a:p>
        </p:txBody>
      </p:sp>
      <p:sp>
        <p:nvSpPr>
          <p:cNvPr id="1049482" name="Rectangle 5"/>
          <p:cNvSpPr>
            <a:spLocks noChangeArrowheads="1"/>
          </p:cNvSpPr>
          <p:nvPr/>
        </p:nvSpPr>
        <p:spPr bwMode="auto">
          <a:xfrm>
            <a:off x="330142" y="4886664"/>
            <a:ext cx="4690037" cy="535940"/>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D</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is on, voltage for D</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1</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1" dirty="0" sz="2400" kumimoji="1" lang="en-US">
              <a:latin typeface="Arial" panose="020B0604020202020204" pitchFamily="34" charset="0"/>
              <a:ea typeface="楷体_GB2312" pitchFamily="49"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61"/>
                                        </p:tgtEl>
                                        <p:attrNameLst>
                                          <p:attrName>style.visibility</p:attrName>
                                        </p:attrNameLst>
                                      </p:cBhvr>
                                      <p:to>
                                        <p:strVal val="visible"/>
                                      </p:to>
                                    </p:set>
                                    <p:animEffect transition="in" filter="wipe(down)">
                                      <p:cBhvr>
                                        <p:cTn dur="500" id="7"/>
                                        <p:tgtEl>
                                          <p:spTgt spid="104946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462"/>
                                        </p:tgtEl>
                                        <p:attrNameLst>
                                          <p:attrName>style.visibility</p:attrName>
                                        </p:attrNameLst>
                                      </p:cBhvr>
                                      <p:to>
                                        <p:strVal val="visible"/>
                                      </p:to>
                                    </p:set>
                                    <p:animEffect transition="in" filter="wipe(down)">
                                      <p:cBhvr>
                                        <p:cTn dur="500" id="12"/>
                                        <p:tgtEl>
                                          <p:spTgt spid="104946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463"/>
                                        </p:tgtEl>
                                        <p:attrNameLst>
                                          <p:attrName>style.visibility</p:attrName>
                                        </p:attrNameLst>
                                      </p:cBhvr>
                                      <p:to>
                                        <p:strVal val="visible"/>
                                      </p:to>
                                    </p:set>
                                    <p:animEffect transition="in" filter="wipe(down)">
                                      <p:cBhvr>
                                        <p:cTn dur="500" id="17"/>
                                        <p:tgtEl>
                                          <p:spTgt spid="104946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482"/>
                                        </p:tgtEl>
                                        <p:attrNameLst>
                                          <p:attrName>style.visibility</p:attrName>
                                        </p:attrNameLst>
                                      </p:cBhvr>
                                      <p:to>
                                        <p:strVal val="visible"/>
                                      </p:to>
                                    </p:set>
                                    <p:animEffect transition="in" filter="wipe(down)">
                                      <p:cBhvr>
                                        <p:cTn dur="500" id="22"/>
                                        <p:tgtEl>
                                          <p:spTgt spid="104948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481"/>
                                        </p:tgtEl>
                                        <p:attrNameLst>
                                          <p:attrName>style.visibility</p:attrName>
                                        </p:attrNameLst>
                                      </p:cBhvr>
                                      <p:to>
                                        <p:strVal val="visible"/>
                                      </p:to>
                                    </p:set>
                                    <p:animEffect transition="in" filter="wipe(down)">
                                      <p:cBhvr>
                                        <p:cTn dur="500" id="27"/>
                                        <p:tgtEl>
                                          <p:spTgt spid="104948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464"/>
                                        </p:tgtEl>
                                        <p:attrNameLst>
                                          <p:attrName>style.visibility</p:attrName>
                                        </p:attrNameLst>
                                      </p:cBhvr>
                                      <p:to>
                                        <p:strVal val="visible"/>
                                      </p:to>
                                    </p:set>
                                    <p:animEffect transition="in" filter="wipe(down)">
                                      <p:cBhvr>
                                        <p:cTn dur="500" id="32"/>
                                        <p:tgtEl>
                                          <p:spTgt spid="1049464"/>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9465"/>
                                        </p:tgtEl>
                                        <p:attrNameLst>
                                          <p:attrName>style.visibility</p:attrName>
                                        </p:attrNameLst>
                                      </p:cBhvr>
                                      <p:to>
                                        <p:strVal val="visible"/>
                                      </p:to>
                                    </p:set>
                                    <p:animEffect transition="in" filter="wipe(down)">
                                      <p:cBhvr>
                                        <p:cTn dur="500" id="37"/>
                                        <p:tgtEl>
                                          <p:spTgt spid="1049465"/>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49466"/>
                                        </p:tgtEl>
                                        <p:attrNameLst>
                                          <p:attrName>style.visibility</p:attrName>
                                        </p:attrNameLst>
                                      </p:cBhvr>
                                      <p:to>
                                        <p:strVal val="visible"/>
                                      </p:to>
                                    </p:set>
                                    <p:animEffect transition="in" filter="wipe(down)">
                                      <p:cBhvr>
                                        <p:cTn dur="500" id="42"/>
                                        <p:tgtEl>
                                          <p:spTgt spid="1049466"/>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49467"/>
                                        </p:tgtEl>
                                        <p:attrNameLst>
                                          <p:attrName>style.visibility</p:attrName>
                                        </p:attrNameLst>
                                      </p:cBhvr>
                                      <p:to>
                                        <p:strVal val="visible"/>
                                      </p:to>
                                    </p:set>
                                    <p:animEffect transition="in" filter="wipe(down)">
                                      <p:cBhvr>
                                        <p:cTn dur="500" id="47"/>
                                        <p:tgtEl>
                                          <p:spTgt spid="1049467"/>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49468"/>
                                        </p:tgtEl>
                                        <p:attrNameLst>
                                          <p:attrName>style.visibility</p:attrName>
                                        </p:attrNameLst>
                                      </p:cBhvr>
                                      <p:to>
                                        <p:strVal val="visible"/>
                                      </p:to>
                                    </p:set>
                                    <p:animEffect transition="in" filter="wipe(down)">
                                      <p:cBhvr>
                                        <p:cTn dur="500" id="52"/>
                                        <p:tgtEl>
                                          <p:spTgt spid="1049468"/>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49469"/>
                                        </p:tgtEl>
                                        <p:attrNameLst>
                                          <p:attrName>style.visibility</p:attrName>
                                        </p:attrNameLst>
                                      </p:cBhvr>
                                      <p:to>
                                        <p:strVal val="visible"/>
                                      </p:to>
                                    </p:set>
                                    <p:animEffect transition="in" filter="wipe(down)">
                                      <p:cBhvr>
                                        <p:cTn dur="500" id="57"/>
                                        <p:tgtEl>
                                          <p:spTgt spid="1049469"/>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4">
                                  <p:stCondLst>
                                    <p:cond delay="0"/>
                                  </p:stCondLst>
                                  <p:childTnLst>
                                    <p:set>
                                      <p:cBhvr>
                                        <p:cTn dur="1" fill="hold" id="61">
                                          <p:stCondLst>
                                            <p:cond delay="0"/>
                                          </p:stCondLst>
                                        </p:cTn>
                                        <p:tgtEl>
                                          <p:spTgt spid="1049479"/>
                                        </p:tgtEl>
                                        <p:attrNameLst>
                                          <p:attrName>style.visibility</p:attrName>
                                        </p:attrNameLst>
                                      </p:cBhvr>
                                      <p:to>
                                        <p:strVal val="visible"/>
                                      </p:to>
                                    </p:set>
                                    <p:animEffect transition="in" filter="wipe(down)">
                                      <p:cBhvr>
                                        <p:cTn dur="500" id="62"/>
                                        <p:tgtEl>
                                          <p:spTgt spid="1049479"/>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4">
                                  <p:stCondLst>
                                    <p:cond delay="0"/>
                                  </p:stCondLst>
                                  <p:childTnLst>
                                    <p:set>
                                      <p:cBhvr>
                                        <p:cTn dur="1" fill="hold" id="66">
                                          <p:stCondLst>
                                            <p:cond delay="0"/>
                                          </p:stCondLst>
                                        </p:cTn>
                                        <p:tgtEl>
                                          <p:spTgt spid="1049480"/>
                                        </p:tgtEl>
                                        <p:attrNameLst>
                                          <p:attrName>style.visibility</p:attrName>
                                        </p:attrNameLst>
                                      </p:cBhvr>
                                      <p:to>
                                        <p:strVal val="visible"/>
                                      </p:to>
                                    </p:set>
                                    <p:animEffect transition="in" filter="wipe(down)">
                                      <p:cBhvr>
                                        <p:cTn dur="500" id="67"/>
                                        <p:tgtEl>
                                          <p:spTgt spid="1049480"/>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2" presetSubtype="4">
                                  <p:stCondLst>
                                    <p:cond delay="0"/>
                                  </p:stCondLst>
                                  <p:childTnLst>
                                    <p:set>
                                      <p:cBhvr>
                                        <p:cTn dur="1" fill="hold" id="71">
                                          <p:stCondLst>
                                            <p:cond delay="0"/>
                                          </p:stCondLst>
                                        </p:cTn>
                                        <p:tgtEl>
                                          <p:spTgt spid="1049471"/>
                                        </p:tgtEl>
                                        <p:attrNameLst>
                                          <p:attrName>style.visibility</p:attrName>
                                        </p:attrNameLst>
                                      </p:cBhvr>
                                      <p:to>
                                        <p:strVal val="visible"/>
                                      </p:to>
                                    </p:set>
                                    <p:animEffect transition="in" filter="wipe(down)">
                                      <p:cBhvr>
                                        <p:cTn dur="500" id="72"/>
                                        <p:tgtEl>
                                          <p:spTgt spid="1049471"/>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4">
                                  <p:stCondLst>
                                    <p:cond delay="0"/>
                                  </p:stCondLst>
                                  <p:childTnLst>
                                    <p:set>
                                      <p:cBhvr>
                                        <p:cTn dur="1" fill="hold" id="76">
                                          <p:stCondLst>
                                            <p:cond delay="0"/>
                                          </p:stCondLst>
                                        </p:cTn>
                                        <p:tgtEl>
                                          <p:spTgt spid="1049470"/>
                                        </p:tgtEl>
                                        <p:attrNameLst>
                                          <p:attrName>style.visibility</p:attrName>
                                        </p:attrNameLst>
                                      </p:cBhvr>
                                      <p:to>
                                        <p:strVal val="visible"/>
                                      </p:to>
                                    </p:set>
                                    <p:animEffect transition="in" filter="wipe(down)">
                                      <p:cBhvr>
                                        <p:cTn dur="500" id="77"/>
                                        <p:tgtEl>
                                          <p:spTgt spid="1049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1" grpId="0"/>
      <p:bldP spid="1049462" grpId="0"/>
      <p:bldP spid="1049463" grpId="0"/>
      <p:bldP spid="1049464" grpId="0"/>
      <p:bldP spid="1049465" grpId="0"/>
      <p:bldP spid="1049466" grpId="0"/>
      <p:bldP spid="1049467" grpId="0"/>
      <p:bldP spid="1049468" grpId="0"/>
      <p:bldP spid="1049469" grpId="0"/>
      <p:bldP spid="1049470" grpId="0"/>
      <p:bldP spid="1049471" grpId="0"/>
      <p:bldP spid="1049479" grpId="0"/>
      <p:bldP spid="1049480" grpId="0"/>
      <p:bldP spid="1049481" grpId="0"/>
      <p:bldP spid="10494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94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77" name="图片 1"/>
          <p:cNvPicPr>
            <a:picLocks noChangeAspect="1"/>
          </p:cNvPicPr>
          <p:nvPr/>
        </p:nvPicPr>
        <p:blipFill>
          <a:blip xmlns:r="http://schemas.openxmlformats.org/officeDocument/2006/relationships" r:embed="rId1"/>
          <a:stretch>
            <a:fillRect/>
          </a:stretch>
        </p:blipFill>
        <p:spPr>
          <a:xfrm>
            <a:off x="241013" y="332656"/>
            <a:ext cx="4194395" cy="2332598"/>
          </a:xfrm>
          <a:prstGeom prst="rect"/>
        </p:spPr>
      </p:pic>
      <p:sp>
        <p:nvSpPr>
          <p:cNvPr id="1049486" name="Rectangle 2"/>
          <p:cNvSpPr>
            <a:spLocks noChangeArrowheads="1"/>
          </p:cNvSpPr>
          <p:nvPr/>
        </p:nvSpPr>
        <p:spPr bwMode="auto">
          <a:xfrm>
            <a:off x="251520" y="2662966"/>
            <a:ext cx="4391795" cy="535939"/>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kumimoji="1" lang="en-US" err="1" smtClean="0">
                <a:latin typeface="Arial" panose="020B0604020202020204" pitchFamily="34" charset="0"/>
                <a:ea typeface="楷体_GB2312" pitchFamily="49" charset="-122"/>
                <a:cs typeface="Arial" panose="020B0604020202020204" pitchFamily="34" charset="0"/>
              </a:rPr>
              <a:t>Ans</a:t>
            </a:r>
            <a:r>
              <a:rPr altLang="zh-CN" b="1" dirty="0" sz="2400" kumimoji="1" lang="en-US" smtClean="0">
                <a:latin typeface="Arial" panose="020B0604020202020204" pitchFamily="34" charset="0"/>
                <a:ea typeface="楷体_GB2312" pitchFamily="49" charset="-122"/>
                <a:cs typeface="Arial" panose="020B0604020202020204" pitchFamily="34" charset="0"/>
              </a:rPr>
              <a:t>] Assume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zh-CN" b="1" dirty="0" sz="2400" kumimoji="1" lang="en-US" smtClean="0">
                <a:latin typeface="Arial" panose="020B0604020202020204" pitchFamily="34" charset="0"/>
                <a:ea typeface="楷体_GB2312" pitchFamily="49" charset="-122"/>
                <a:cs typeface="Arial" panose="020B0604020202020204" pitchFamily="34" charset="0"/>
              </a:rPr>
              <a:t>,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are on</a:t>
            </a:r>
            <a:r>
              <a:rPr altLang="zh-CN" b="1" dirty="0" sz="2400" kumimoji="1" lang="en-US">
                <a:latin typeface="Arial" panose="020B0604020202020204" pitchFamily="34" charset="0"/>
                <a:ea typeface="楷体_GB2312" pitchFamily="49" charset="-122"/>
                <a:cs typeface="Arial" panose="020B0604020202020204" pitchFamily="34" charset="0"/>
              </a:rPr>
              <a:t>:</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87" name="文本框 2"/>
          <p:cNvSpPr txBox="1">
            <a:spLocks noChangeAspect="1" noMove="1" noResize="1" noRot="1" noAdjustHandles="1" noEditPoints="1" noChangeArrowheads="1" noChangeShapeType="1" noTextEdit="1"/>
          </p:cNvSpPr>
          <p:nvPr/>
        </p:nvSpPr>
        <p:spPr>
          <a:xfrm>
            <a:off x="184796" y="3212976"/>
            <a:ext cx="4176464" cy="844205"/>
          </a:xfrm>
          <a:prstGeom prst="rect"/>
          <a:blipFill>
            <a:blip xmlns:r="http://schemas.openxmlformats.org/officeDocument/2006/relationships" r:embed="rId2"/>
            <a:stretch>
              <a:fillRect/>
            </a:stretch>
          </a:blipFill>
        </p:spPr>
        <p:txBody>
          <a:bodyPr/>
          <a:p>
            <a:r>
              <a:rPr altLang="en-US" lang="zh-CN">
                <a:noFill/>
              </a:rPr>
              <a:t> </a:t>
            </a:r>
          </a:p>
        </p:txBody>
      </p:sp>
      <p:sp>
        <p:nvSpPr>
          <p:cNvPr id="1049488" name="文本框 5"/>
          <p:cNvSpPr txBox="1">
            <a:spLocks noChangeAspect="1" noMove="1" noResize="1" noRot="1" noAdjustHandles="1" noEditPoints="1" noChangeArrowheads="1" noChangeShapeType="1" noTextEdit="1"/>
          </p:cNvSpPr>
          <p:nvPr/>
        </p:nvSpPr>
        <p:spPr>
          <a:xfrm>
            <a:off x="45352" y="4097470"/>
            <a:ext cx="4963181" cy="461665"/>
          </a:xfrm>
          <a:prstGeom prst="rect"/>
          <a:blipFill>
            <a:blip xmlns:r="http://schemas.openxmlformats.org/officeDocument/2006/relationships" r:embed="rId3"/>
            <a:stretch>
              <a:fillRect b="-5263"/>
            </a:stretch>
          </a:blipFill>
        </p:spPr>
        <p:txBody>
          <a:bodyPr/>
          <a:p>
            <a:r>
              <a:rPr altLang="en-US" lang="zh-CN">
                <a:noFill/>
              </a:rPr>
              <a:t> </a:t>
            </a:r>
          </a:p>
        </p:txBody>
      </p:sp>
      <p:sp>
        <p:nvSpPr>
          <p:cNvPr id="1049489" name="Rectangle 5"/>
          <p:cNvSpPr>
            <a:spLocks noChangeArrowheads="1"/>
          </p:cNvSpPr>
          <p:nvPr/>
        </p:nvSpPr>
        <p:spPr bwMode="auto">
          <a:xfrm>
            <a:off x="592434" y="6076959"/>
            <a:ext cx="3709967" cy="535939"/>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When </a:t>
            </a: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smtClean="0">
                <a:latin typeface="Arial" panose="020B0604020202020204" pitchFamily="34" charset="0"/>
                <a:ea typeface="楷体_GB2312" pitchFamily="49" charset="-122"/>
                <a:cs typeface="Arial" panose="020B0604020202020204" pitchFamily="34" charset="0"/>
              </a:rPr>
              <a:t> </a:t>
            </a:r>
            <a:r>
              <a:rPr altLang="zh-CN" b="1" dirty="0" sz="2400" kumimoji="1" lang="en-US">
                <a:latin typeface="Arial" panose="020B0604020202020204" pitchFamily="34" charset="0"/>
                <a:ea typeface="楷体_GB2312" pitchFamily="49" charset="-122"/>
                <a:cs typeface="Arial" panose="020B0604020202020204" pitchFamily="34" charset="0"/>
              </a:rPr>
              <a:t>is on: </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a:t>
            </a:r>
            <a:r>
              <a:rPr altLang="en-US" b="1" dirty="0" sz="2400" kumimoji="1" lang="zh-CN">
                <a:latin typeface="Arial" panose="020B0604020202020204" pitchFamily="34" charset="0"/>
                <a:ea typeface="楷体_GB2312" pitchFamily="49" charset="-122"/>
                <a:cs typeface="Arial" panose="020B0604020202020204" pitchFamily="34" charset="0"/>
              </a:rPr>
              <a:t>＜</a:t>
            </a:r>
            <a:r>
              <a:rPr altLang="zh-CN" b="1" dirty="0" sz="2400" kumimoji="1" lang="en-US">
                <a:latin typeface="Arial" panose="020B0604020202020204" pitchFamily="34" charset="0"/>
                <a:ea typeface="楷体_GB2312" pitchFamily="49" charset="-122"/>
                <a:cs typeface="Arial" panose="020B0604020202020204" pitchFamily="34" charset="0"/>
              </a:rPr>
              <a:t>18 V</a:t>
            </a:r>
          </a:p>
        </p:txBody>
      </p:sp>
      <p:sp>
        <p:nvSpPr>
          <p:cNvPr id="1049490" name="Rectangle 6"/>
          <p:cNvSpPr>
            <a:spLocks noChangeArrowheads="1"/>
          </p:cNvSpPr>
          <p:nvPr/>
        </p:nvSpPr>
        <p:spPr bwMode="auto">
          <a:xfrm>
            <a:off x="592434" y="5498846"/>
            <a:ext cx="3778275" cy="5359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is on: </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a:t>
            </a:r>
            <a:r>
              <a:rPr altLang="en-US" b="1" dirty="0" sz="2400" kumimoji="1" lang="zh-CN">
                <a:latin typeface="Arial" panose="020B0604020202020204" pitchFamily="34" charset="0"/>
                <a:ea typeface="楷体_GB2312" pitchFamily="49" charset="-122"/>
                <a:cs typeface="Arial" panose="020B0604020202020204" pitchFamily="34" charset="0"/>
              </a:rPr>
              <a:t>＞</a:t>
            </a:r>
            <a:r>
              <a:rPr altLang="zh-CN" b="1" dirty="0" sz="2400" kumimoji="1" lang="en-US">
                <a:latin typeface="Arial" panose="020B0604020202020204" pitchFamily="34" charset="0"/>
                <a:ea typeface="楷体_GB2312" pitchFamily="49" charset="-122"/>
                <a:cs typeface="Arial" panose="020B0604020202020204" pitchFamily="34" charset="0"/>
              </a:rPr>
              <a:t>12 V</a:t>
            </a:r>
          </a:p>
        </p:txBody>
      </p:sp>
      <p:sp>
        <p:nvSpPr>
          <p:cNvPr id="1049491" name="Rectangle 4"/>
          <p:cNvSpPr>
            <a:spLocks noChangeArrowheads="1"/>
          </p:cNvSpPr>
          <p:nvPr/>
        </p:nvSpPr>
        <p:spPr bwMode="auto">
          <a:xfrm>
            <a:off x="4626162" y="1352978"/>
            <a:ext cx="4457824" cy="535940"/>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a:t>
            </a: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I</a:t>
            </a:r>
            <a:r>
              <a:rPr altLang="zh-CN" b="1" dirty="0" sz="2400" kumimoji="1" lang="en-US">
                <a:latin typeface="Arial" panose="020B0604020202020204" pitchFamily="34" charset="0"/>
                <a:ea typeface="楷体_GB2312" pitchFamily="49" charset="-122"/>
                <a:cs typeface="Arial" panose="020B0604020202020204" pitchFamily="34" charset="0"/>
              </a:rPr>
              <a:t>≤12 </a:t>
            </a:r>
            <a:r>
              <a:rPr altLang="zh-CN" b="1" dirty="0" sz="2400" kumimoji="1" lang="en-US" smtClean="0">
                <a:latin typeface="Arial" panose="020B0604020202020204" pitchFamily="34" charset="0"/>
                <a:ea typeface="楷体_GB2312" pitchFamily="49" charset="-122"/>
                <a:cs typeface="Arial" panose="020B0604020202020204" pitchFamily="34" charset="0"/>
              </a:rPr>
              <a:t>V</a:t>
            </a:r>
            <a:r>
              <a:rPr altLang="en-US" b="1" dirty="0" sz="2400" kumimoji="1" lang="zh-CN" smtClean="0">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ea typeface="楷体_GB2312" pitchFamily="49" charset="-122"/>
                <a:cs typeface="Arial" panose="020B0604020202020204" pitchFamily="34" charset="0"/>
              </a:rPr>
              <a:t>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off, D</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2</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92" name="文本框 10"/>
          <p:cNvSpPr txBox="1">
            <a:spLocks noChangeAspect="1" noMove="1" noResize="1" noRot="1" noAdjustHandles="1" noEditPoints="1" noChangeArrowheads="1" noChangeShapeType="1" noTextEdit="1"/>
          </p:cNvSpPr>
          <p:nvPr/>
        </p:nvSpPr>
        <p:spPr>
          <a:xfrm>
            <a:off x="4643315" y="1953427"/>
            <a:ext cx="4536504" cy="786177"/>
          </a:xfrm>
          <a:prstGeom prst="rect"/>
          <a:blipFill>
            <a:blip xmlns:r="http://schemas.openxmlformats.org/officeDocument/2006/relationships" r:embed="rId4"/>
            <a:stretch>
              <a:fillRect/>
            </a:stretch>
          </a:blipFill>
        </p:spPr>
        <p:txBody>
          <a:bodyPr/>
          <a:p>
            <a:r>
              <a:rPr altLang="en-US" lang="zh-CN">
                <a:noFill/>
              </a:rPr>
              <a:t> </a:t>
            </a:r>
          </a:p>
        </p:txBody>
      </p:sp>
      <p:sp>
        <p:nvSpPr>
          <p:cNvPr id="1049493" name="文本框 13"/>
          <p:cNvSpPr txBox="1">
            <a:spLocks noChangeAspect="1" noMove="1" noResize="1" noRot="1" noAdjustHandles="1" noEditPoints="1" noChangeArrowheads="1" noChangeShapeType="1" noTextEdit="1"/>
          </p:cNvSpPr>
          <p:nvPr/>
        </p:nvSpPr>
        <p:spPr>
          <a:xfrm>
            <a:off x="4682655" y="2837601"/>
            <a:ext cx="4176464" cy="461665"/>
          </a:xfrm>
          <a:prstGeom prst="rect"/>
          <a:blipFill>
            <a:blip xmlns:r="http://schemas.openxmlformats.org/officeDocument/2006/relationships" r:embed="rId5"/>
            <a:stretch>
              <a:fillRect b="-3947"/>
            </a:stretch>
          </a:blipFill>
        </p:spPr>
        <p:txBody>
          <a:bodyPr/>
          <a:p>
            <a:r>
              <a:rPr altLang="en-US" lang="zh-CN">
                <a:noFill/>
              </a:rPr>
              <a:t> </a:t>
            </a:r>
          </a:p>
        </p:txBody>
      </p:sp>
      <p:sp>
        <p:nvSpPr>
          <p:cNvPr id="1049494" name="Rectangle 4"/>
          <p:cNvSpPr>
            <a:spLocks noChangeArrowheads="1"/>
          </p:cNvSpPr>
          <p:nvPr/>
        </p:nvSpPr>
        <p:spPr bwMode="auto">
          <a:xfrm>
            <a:off x="4370709" y="3519357"/>
            <a:ext cx="5184575" cy="535939"/>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12 V&lt;</a:t>
            </a: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I</a:t>
            </a:r>
            <a:r>
              <a:rPr altLang="zh-CN" b="1" dirty="0" sz="2400" kumimoji="1" lang="en-US">
                <a:latin typeface="Arial" panose="020B0604020202020204" pitchFamily="34" charset="0"/>
                <a:ea typeface="楷体_GB2312" pitchFamily="49" charset="-122"/>
                <a:cs typeface="Arial" panose="020B0604020202020204" pitchFamily="34" charset="0"/>
              </a:rPr>
              <a:t>≤</a:t>
            </a:r>
            <a:r>
              <a:rPr altLang="zh-CN" b="1" dirty="0" sz="2400" kumimoji="1" lang="en-US" smtClean="0">
                <a:latin typeface="Arial" panose="020B0604020202020204" pitchFamily="34" charset="0"/>
                <a:ea typeface="楷体_GB2312" pitchFamily="49" charset="-122"/>
                <a:cs typeface="Arial" panose="020B0604020202020204" pitchFamily="34" charset="0"/>
              </a:rPr>
              <a:t>18 V, </a:t>
            </a:r>
            <a:r>
              <a:rPr altLang="zh-CN" b="1" dirty="0" sz="2400" kumimoji="1" lang="en-US">
                <a:latin typeface="Arial" panose="020B0604020202020204" pitchFamily="34" charset="0"/>
                <a:ea typeface="楷体_GB2312" pitchFamily="49" charset="-122"/>
                <a:cs typeface="Arial" panose="020B0604020202020204" pitchFamily="34" charset="0"/>
              </a:rPr>
              <a:t>D</a:t>
            </a:r>
            <a:r>
              <a:rPr altLang="zh-CN" baseline="-30000" b="1" dirty="0" sz="2400" kumimoji="1" lang="en-US">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a:latin typeface="Arial" panose="020B0604020202020204" pitchFamily="34" charset="0"/>
                <a:ea typeface="楷体_GB2312" pitchFamily="49" charset="-122"/>
                <a:cs typeface="Arial" panose="020B0604020202020204" pitchFamily="34" charset="0"/>
              </a:rPr>
              <a:t>on, D</a:t>
            </a:r>
            <a:r>
              <a:rPr altLang="zh-CN" baseline="-30000" b="1" dirty="0" sz="2400" kumimoji="1" lang="en-US">
                <a:latin typeface="Arial" panose="020B0604020202020204" pitchFamily="34" charset="0"/>
                <a:ea typeface="楷体_GB2312" pitchFamily="49" charset="-122"/>
                <a:cs typeface="Arial" panose="020B0604020202020204" pitchFamily="34" charset="0"/>
              </a:rPr>
              <a:t>2</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on</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95" name="文本框 15"/>
          <p:cNvSpPr txBox="1">
            <a:spLocks noChangeAspect="1" noMove="1" noResize="1" noRot="1" noAdjustHandles="1" noEditPoints="1" noChangeArrowheads="1" noChangeShapeType="1" noTextEdit="1"/>
          </p:cNvSpPr>
          <p:nvPr/>
        </p:nvSpPr>
        <p:spPr>
          <a:xfrm>
            <a:off x="4698026" y="4034239"/>
            <a:ext cx="4176464" cy="461665"/>
          </a:xfrm>
          <a:prstGeom prst="rect"/>
          <a:blipFill>
            <a:blip xmlns:r="http://schemas.openxmlformats.org/officeDocument/2006/relationships" r:embed="rId6"/>
            <a:stretch>
              <a:fillRect b="-3947"/>
            </a:stretch>
          </a:blipFill>
        </p:spPr>
        <p:txBody>
          <a:bodyPr/>
          <a:p>
            <a:r>
              <a:rPr altLang="en-US" lang="zh-CN">
                <a:noFill/>
              </a:rPr>
              <a:t> </a:t>
            </a:r>
          </a:p>
        </p:txBody>
      </p:sp>
      <p:sp>
        <p:nvSpPr>
          <p:cNvPr id="1049496" name="Rectangle 4"/>
          <p:cNvSpPr>
            <a:spLocks noChangeArrowheads="1"/>
          </p:cNvSpPr>
          <p:nvPr/>
        </p:nvSpPr>
        <p:spPr bwMode="auto">
          <a:xfrm>
            <a:off x="4722688" y="4666571"/>
            <a:ext cx="4457824" cy="535940"/>
          </a:xfrm>
          <a:prstGeom prst="rect"/>
          <a:noFill/>
          <a:ln>
            <a:noFill/>
          </a:ln>
          <a:effectLst/>
        </p:spPr>
        <p:txBody>
          <a:bodyPr wrap="square">
            <a:spAutoFit/>
          </a:bodyPr>
          <a:p>
            <a:pPr eaLnBrk="0" fontAlgn="base" hangingPunct="0">
              <a:spcBef>
                <a:spcPct val="5000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When 18 V&lt;</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a:t>
            </a:r>
            <a:r>
              <a:rPr altLang="en-US" b="1" dirty="0" sz="2400" kumimoji="1" lang="zh-CN" smtClean="0">
                <a:latin typeface="Arial" panose="020B0604020202020204" pitchFamily="34" charset="0"/>
                <a:ea typeface="楷体_GB2312" pitchFamily="49" charset="-122"/>
                <a:cs typeface="Arial" panose="020B0604020202020204" pitchFamily="34" charset="0"/>
              </a:rPr>
              <a:t>，</a:t>
            </a:r>
            <a:r>
              <a:rPr altLang="zh-CN" b="1" dirty="0" sz="2400" kumimoji="1" lang="en-US">
                <a:latin typeface="Arial" panose="020B0604020202020204" pitchFamily="34" charset="0"/>
                <a:ea typeface="楷体_GB2312" pitchFamily="49" charset="-122"/>
                <a:cs typeface="Arial" panose="020B0604020202020204" pitchFamily="34" charset="0"/>
              </a:rPr>
              <a:t> D</a:t>
            </a:r>
            <a:r>
              <a:rPr altLang="zh-CN" baseline="-30000" b="1" dirty="0" sz="2400" kumimoji="1" lang="en-US">
                <a:latin typeface="Arial" panose="020B0604020202020204" pitchFamily="34" charset="0"/>
                <a:ea typeface="楷体_GB2312" pitchFamily="49" charset="-122"/>
                <a:cs typeface="Arial" panose="020B0604020202020204" pitchFamily="34" charset="0"/>
              </a:rPr>
              <a:t>1</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on, </a:t>
            </a:r>
            <a:r>
              <a:rPr altLang="zh-CN" b="1" dirty="0" sz="2400" kumimoji="1" lang="en-US">
                <a:latin typeface="Arial" panose="020B0604020202020204" pitchFamily="34" charset="0"/>
                <a:ea typeface="楷体_GB2312" pitchFamily="49" charset="-122"/>
                <a:cs typeface="Arial" panose="020B0604020202020204" pitchFamily="34" charset="0"/>
              </a:rPr>
              <a:t>D</a:t>
            </a:r>
            <a:r>
              <a:rPr altLang="zh-CN" baseline="-30000" b="1" dirty="0" sz="2400" kumimoji="1" lang="en-US">
                <a:latin typeface="Arial" panose="020B0604020202020204" pitchFamily="34" charset="0"/>
                <a:ea typeface="楷体_GB2312" pitchFamily="49" charset="-122"/>
                <a:cs typeface="Arial" panose="020B0604020202020204" pitchFamily="34" charset="0"/>
              </a:rPr>
              <a:t>2</a:t>
            </a:r>
            <a:r>
              <a:rPr altLang="en-US" b="1" dirty="0" sz="2400" kumimoji="1" lang="zh-CN">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off</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9497" name="文本框 17"/>
          <p:cNvSpPr txBox="1">
            <a:spLocks noChangeAspect="1" noMove="1" noResize="1" noRot="1" noAdjustHandles="1" noEditPoints="1" noChangeArrowheads="1" noChangeShapeType="1" noTextEdit="1"/>
          </p:cNvSpPr>
          <p:nvPr/>
        </p:nvSpPr>
        <p:spPr>
          <a:xfrm>
            <a:off x="5433628" y="5733256"/>
            <a:ext cx="2674517" cy="461665"/>
          </a:xfrm>
          <a:prstGeom prst="rect"/>
          <a:blipFill>
            <a:blip xmlns:r="http://schemas.openxmlformats.org/officeDocument/2006/relationships" r:embed="rId7"/>
            <a:stretch>
              <a:fillRect t="-9211" b="-30263"/>
            </a:stretch>
          </a:blipFill>
        </p:spPr>
        <p:txBody>
          <a:bodyPr/>
          <a:p>
            <a:r>
              <a:rPr altLang="en-US" lang="zh-CN">
                <a:noFill/>
              </a:rPr>
              <a:t> </a:t>
            </a:r>
          </a:p>
        </p:txBody>
      </p:sp>
      <p:sp>
        <p:nvSpPr>
          <p:cNvPr id="1049498" name="文本框 18"/>
          <p:cNvSpPr txBox="1">
            <a:spLocks noChangeAspect="1" noMove="1" noResize="1" noRot="1" noAdjustHandles="1" noEditPoints="1" noChangeArrowheads="1" noChangeShapeType="1" noTextEdit="1"/>
          </p:cNvSpPr>
          <p:nvPr/>
        </p:nvSpPr>
        <p:spPr>
          <a:xfrm>
            <a:off x="5726771" y="5194404"/>
            <a:ext cx="2088232" cy="461665"/>
          </a:xfrm>
          <a:prstGeom prst="rect"/>
          <a:blipFill>
            <a:blip xmlns:r="http://schemas.openxmlformats.org/officeDocument/2006/relationships" r:embed="rId8"/>
            <a:stretch>
              <a:fillRect b="-3947"/>
            </a:stretch>
          </a:blipFill>
        </p:spPr>
        <p:txBody>
          <a:bodyPr/>
          <a:p>
            <a:r>
              <a:rPr altLang="en-US" lang="zh-CN">
                <a:noFill/>
              </a:rPr>
              <a:t> </a:t>
            </a:r>
          </a:p>
        </p:txBody>
      </p:sp>
      <p:sp>
        <p:nvSpPr>
          <p:cNvPr id="1049499" name="Rectangle 4"/>
          <p:cNvSpPr>
            <a:spLocks noChangeArrowheads="1"/>
          </p:cNvSpPr>
          <p:nvPr/>
        </p:nvSpPr>
        <p:spPr bwMode="auto">
          <a:xfrm>
            <a:off x="4541975" y="510810"/>
            <a:ext cx="4457824" cy="523220"/>
          </a:xfrm>
          <a:prstGeom prst="rect"/>
          <a:solidFill>
            <a:schemeClr val="bg1">
              <a:lumMod val="85000"/>
            </a:schemeClr>
          </a:solidFill>
          <a:ln>
            <a:noFill/>
          </a:ln>
          <a:effectLst/>
        </p:spPr>
        <p:txBody>
          <a:bodyPr wrap="square">
            <a:spAutoFit/>
          </a:bodyPr>
          <a:p>
            <a:pPr algn="ctr" eaLnBrk="0" fontAlgn="base" hangingPunct="0">
              <a:spcBef>
                <a:spcPct val="50000"/>
              </a:spcBef>
              <a:spcAft>
                <a:spcPct val="0"/>
              </a:spcAft>
            </a:pPr>
            <a:r>
              <a:rPr altLang="zh-CN" b="1" dirty="0" sz="2800" kumimoji="1" lang="en-US" smtClean="0">
                <a:solidFill>
                  <a:srgbClr val="C00000"/>
                </a:solidFill>
                <a:latin typeface="Arial" panose="020B0604020202020204" pitchFamily="34" charset="0"/>
                <a:ea typeface="楷体_GB2312" pitchFamily="49" charset="-122"/>
                <a:cs typeface="Arial" panose="020B0604020202020204" pitchFamily="34" charset="0"/>
              </a:rPr>
              <a:t>The second method</a:t>
            </a:r>
            <a:endParaRPr altLang="en-US" b="1" dirty="0" sz="2800" kumimoji="1" lang="zh-CN">
              <a:solidFill>
                <a:srgbClr val="C00000"/>
              </a:solidFill>
              <a:latin typeface="Arial" panose="020B0604020202020204" pitchFamily="34" charset="0"/>
              <a:ea typeface="楷体_GB2312" pitchFamily="49" charset="-122"/>
              <a:cs typeface="Arial" panose="020B0604020202020204" pitchFamily="34" charset="0"/>
            </a:endParaRPr>
          </a:p>
        </p:txBody>
      </p:sp>
      <p:sp>
        <p:nvSpPr>
          <p:cNvPr id="1049500" name="矩形 3"/>
          <p:cNvSpPr>
            <a:spLocks noChangeAspect="1" noMove="1" noResize="1" noRot="1" noAdjustHandles="1" noEditPoints="1" noChangeArrowheads="1" noChangeShapeType="1" noTextEdit="1"/>
          </p:cNvSpPr>
          <p:nvPr/>
        </p:nvSpPr>
        <p:spPr>
          <a:xfrm>
            <a:off x="670969" y="4717437"/>
            <a:ext cx="3552896" cy="658065"/>
          </a:xfrm>
          <a:prstGeom prst="rect"/>
          <a:blipFill>
            <a:blip xmlns:r="http://schemas.openxmlformats.org/officeDocument/2006/relationships" r:embed="rId9"/>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48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2" presetSubtype="4">
                                  <p:stCondLst>
                                    <p:cond delay="0"/>
                                  </p:stCondLst>
                                  <p:childTnLst>
                                    <p:set>
                                      <p:cBhvr>
                                        <p:cTn dur="1" fill="hold" id="10">
                                          <p:stCondLst>
                                            <p:cond delay="0"/>
                                          </p:stCondLst>
                                        </p:cTn>
                                        <p:tgtEl>
                                          <p:spTgt spid="1049487"/>
                                        </p:tgtEl>
                                        <p:attrNameLst>
                                          <p:attrName>style.visibility</p:attrName>
                                        </p:attrNameLst>
                                      </p:cBhvr>
                                      <p:to>
                                        <p:strVal val="visible"/>
                                      </p:to>
                                    </p:set>
                                    <p:animEffect transition="in" filter="wipe(down)">
                                      <p:cBhvr>
                                        <p:cTn dur="500" id="11"/>
                                        <p:tgtEl>
                                          <p:spTgt spid="1049487"/>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2" presetSubtype="4">
                                  <p:stCondLst>
                                    <p:cond delay="0"/>
                                  </p:stCondLst>
                                  <p:childTnLst>
                                    <p:set>
                                      <p:cBhvr>
                                        <p:cTn dur="1" fill="hold" id="15">
                                          <p:stCondLst>
                                            <p:cond delay="0"/>
                                          </p:stCondLst>
                                        </p:cTn>
                                        <p:tgtEl>
                                          <p:spTgt spid="1049488"/>
                                        </p:tgtEl>
                                        <p:attrNameLst>
                                          <p:attrName>style.visibility</p:attrName>
                                        </p:attrNameLst>
                                      </p:cBhvr>
                                      <p:to>
                                        <p:strVal val="visible"/>
                                      </p:to>
                                    </p:set>
                                    <p:animEffect transition="in" filter="wipe(down)">
                                      <p:cBhvr>
                                        <p:cTn dur="500" id="16"/>
                                        <p:tgtEl>
                                          <p:spTgt spid="1049488"/>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4">
                                  <p:stCondLst>
                                    <p:cond delay="0"/>
                                  </p:stCondLst>
                                  <p:childTnLst>
                                    <p:set>
                                      <p:cBhvr>
                                        <p:cTn dur="1" fill="hold" id="20">
                                          <p:stCondLst>
                                            <p:cond delay="0"/>
                                          </p:stCondLst>
                                        </p:cTn>
                                        <p:tgtEl>
                                          <p:spTgt spid="1049500"/>
                                        </p:tgtEl>
                                        <p:attrNameLst>
                                          <p:attrName>style.visibility</p:attrName>
                                        </p:attrNameLst>
                                      </p:cBhvr>
                                      <p:to>
                                        <p:strVal val="visible"/>
                                      </p:to>
                                    </p:set>
                                    <p:animEffect transition="in" filter="wipe(down)">
                                      <p:cBhvr>
                                        <p:cTn dur="500" id="21"/>
                                        <p:tgtEl>
                                          <p:spTgt spid="104950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49490"/>
                                        </p:tgtEl>
                                        <p:attrNameLst>
                                          <p:attrName>style.visibility</p:attrName>
                                        </p:attrNameLst>
                                      </p:cBhvr>
                                      <p:to>
                                        <p:strVal val="visible"/>
                                      </p:to>
                                    </p:set>
                                    <p:animEffect transition="in" filter="wipe(down)">
                                      <p:cBhvr>
                                        <p:cTn dur="500" id="26"/>
                                        <p:tgtEl>
                                          <p:spTgt spid="1049490"/>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49489"/>
                                        </p:tgtEl>
                                        <p:attrNameLst>
                                          <p:attrName>style.visibility</p:attrName>
                                        </p:attrNameLst>
                                      </p:cBhvr>
                                      <p:to>
                                        <p:strVal val="visible"/>
                                      </p:to>
                                    </p:set>
                                    <p:animEffect transition="in" filter="wipe(down)">
                                      <p:cBhvr>
                                        <p:cTn dur="500" id="29"/>
                                        <p:tgtEl>
                                          <p:spTgt spid="1049489"/>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22" presetSubtype="4">
                                  <p:stCondLst>
                                    <p:cond delay="0"/>
                                  </p:stCondLst>
                                  <p:childTnLst>
                                    <p:set>
                                      <p:cBhvr>
                                        <p:cTn dur="1" fill="hold" id="33">
                                          <p:stCondLst>
                                            <p:cond delay="0"/>
                                          </p:stCondLst>
                                        </p:cTn>
                                        <p:tgtEl>
                                          <p:spTgt spid="1049491"/>
                                        </p:tgtEl>
                                        <p:attrNameLst>
                                          <p:attrName>style.visibility</p:attrName>
                                        </p:attrNameLst>
                                      </p:cBhvr>
                                      <p:to>
                                        <p:strVal val="visible"/>
                                      </p:to>
                                    </p:set>
                                    <p:animEffect transition="in" filter="wipe(down)">
                                      <p:cBhvr>
                                        <p:cTn dur="500" id="34"/>
                                        <p:tgtEl>
                                          <p:spTgt spid="1049491"/>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4">
                                  <p:stCondLst>
                                    <p:cond delay="0"/>
                                  </p:stCondLst>
                                  <p:childTnLst>
                                    <p:set>
                                      <p:cBhvr>
                                        <p:cTn dur="1" fill="hold" id="38">
                                          <p:stCondLst>
                                            <p:cond delay="0"/>
                                          </p:stCondLst>
                                        </p:cTn>
                                        <p:tgtEl>
                                          <p:spTgt spid="1049492"/>
                                        </p:tgtEl>
                                        <p:attrNameLst>
                                          <p:attrName>style.visibility</p:attrName>
                                        </p:attrNameLst>
                                      </p:cBhvr>
                                      <p:to>
                                        <p:strVal val="visible"/>
                                      </p:to>
                                    </p:set>
                                    <p:animEffect transition="in" filter="wipe(down)">
                                      <p:cBhvr>
                                        <p:cTn dur="500" id="39"/>
                                        <p:tgtEl>
                                          <p:spTgt spid="1049492"/>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22" presetSubtype="4">
                                  <p:stCondLst>
                                    <p:cond delay="0"/>
                                  </p:stCondLst>
                                  <p:childTnLst>
                                    <p:set>
                                      <p:cBhvr>
                                        <p:cTn dur="1" fill="hold" id="43">
                                          <p:stCondLst>
                                            <p:cond delay="0"/>
                                          </p:stCondLst>
                                        </p:cTn>
                                        <p:tgtEl>
                                          <p:spTgt spid="1049493"/>
                                        </p:tgtEl>
                                        <p:attrNameLst>
                                          <p:attrName>style.visibility</p:attrName>
                                        </p:attrNameLst>
                                      </p:cBhvr>
                                      <p:to>
                                        <p:strVal val="visible"/>
                                      </p:to>
                                    </p:set>
                                    <p:animEffect transition="in" filter="wipe(down)">
                                      <p:cBhvr>
                                        <p:cTn dur="500" id="44"/>
                                        <p:tgtEl>
                                          <p:spTgt spid="1049493"/>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2" presetSubtype="4">
                                  <p:stCondLst>
                                    <p:cond delay="0"/>
                                  </p:stCondLst>
                                  <p:childTnLst>
                                    <p:set>
                                      <p:cBhvr>
                                        <p:cTn dur="1" fill="hold" id="48">
                                          <p:stCondLst>
                                            <p:cond delay="0"/>
                                          </p:stCondLst>
                                        </p:cTn>
                                        <p:tgtEl>
                                          <p:spTgt spid="1049494"/>
                                        </p:tgtEl>
                                        <p:attrNameLst>
                                          <p:attrName>style.visibility</p:attrName>
                                        </p:attrNameLst>
                                      </p:cBhvr>
                                      <p:to>
                                        <p:strVal val="visible"/>
                                      </p:to>
                                    </p:set>
                                    <p:animEffect transition="in" filter="wipe(down)">
                                      <p:cBhvr>
                                        <p:cTn dur="500" id="49"/>
                                        <p:tgtEl>
                                          <p:spTgt spid="1049494"/>
                                        </p:tgtEl>
                                      </p:cBhvr>
                                    </p:animEffect>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22" presetSubtype="4">
                                  <p:stCondLst>
                                    <p:cond delay="0"/>
                                  </p:stCondLst>
                                  <p:childTnLst>
                                    <p:set>
                                      <p:cBhvr>
                                        <p:cTn dur="1" fill="hold" id="53">
                                          <p:stCondLst>
                                            <p:cond delay="0"/>
                                          </p:stCondLst>
                                        </p:cTn>
                                        <p:tgtEl>
                                          <p:spTgt spid="1049495"/>
                                        </p:tgtEl>
                                        <p:attrNameLst>
                                          <p:attrName>style.visibility</p:attrName>
                                        </p:attrNameLst>
                                      </p:cBhvr>
                                      <p:to>
                                        <p:strVal val="visible"/>
                                      </p:to>
                                    </p:set>
                                    <p:animEffect transition="in" filter="wipe(down)">
                                      <p:cBhvr>
                                        <p:cTn dur="500" id="54"/>
                                        <p:tgtEl>
                                          <p:spTgt spid="1049495"/>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22" presetSubtype="4">
                                  <p:stCondLst>
                                    <p:cond delay="0"/>
                                  </p:stCondLst>
                                  <p:childTnLst>
                                    <p:set>
                                      <p:cBhvr>
                                        <p:cTn dur="1" fill="hold" id="58">
                                          <p:stCondLst>
                                            <p:cond delay="0"/>
                                          </p:stCondLst>
                                        </p:cTn>
                                        <p:tgtEl>
                                          <p:spTgt spid="1049496"/>
                                        </p:tgtEl>
                                        <p:attrNameLst>
                                          <p:attrName>style.visibility</p:attrName>
                                        </p:attrNameLst>
                                      </p:cBhvr>
                                      <p:to>
                                        <p:strVal val="visible"/>
                                      </p:to>
                                    </p:set>
                                    <p:animEffect transition="in" filter="wipe(down)">
                                      <p:cBhvr>
                                        <p:cTn dur="500" id="59"/>
                                        <p:tgtEl>
                                          <p:spTgt spid="1049496"/>
                                        </p:tgtEl>
                                      </p:cBhvr>
                                    </p:animEffect>
                                  </p:childTnLst>
                                </p:cTn>
                              </p:par>
                            </p:childTnLst>
                          </p:cTn>
                        </p:par>
                      </p:childTnLst>
                    </p:cTn>
                  </p:par>
                  <p:par>
                    <p:cTn fill="hold" id="60">
                      <p:stCondLst>
                        <p:cond delay="indefinite"/>
                      </p:stCondLst>
                      <p:childTnLst>
                        <p:par>
                          <p:cTn fill="hold" id="61">
                            <p:stCondLst>
                              <p:cond delay="0"/>
                            </p:stCondLst>
                            <p:childTnLst>
                              <p:par>
                                <p:cTn fill="hold" grpId="0" id="62" nodeType="clickEffect" presetClass="entr" presetID="22" presetSubtype="4">
                                  <p:stCondLst>
                                    <p:cond delay="0"/>
                                  </p:stCondLst>
                                  <p:childTnLst>
                                    <p:set>
                                      <p:cBhvr>
                                        <p:cTn dur="1" fill="hold" id="63">
                                          <p:stCondLst>
                                            <p:cond delay="0"/>
                                          </p:stCondLst>
                                        </p:cTn>
                                        <p:tgtEl>
                                          <p:spTgt spid="1049498"/>
                                        </p:tgtEl>
                                        <p:attrNameLst>
                                          <p:attrName>style.visibility</p:attrName>
                                        </p:attrNameLst>
                                      </p:cBhvr>
                                      <p:to>
                                        <p:strVal val="visible"/>
                                      </p:to>
                                    </p:set>
                                    <p:animEffect transition="in" filter="wipe(down)">
                                      <p:cBhvr>
                                        <p:cTn dur="500" id="64"/>
                                        <p:tgtEl>
                                          <p:spTgt spid="1049498"/>
                                        </p:tgtEl>
                                      </p:cBhvr>
                                    </p:animEffect>
                                  </p:childTnLst>
                                </p:cTn>
                              </p:par>
                            </p:childTnLst>
                          </p:cTn>
                        </p:par>
                      </p:childTnLst>
                    </p:cTn>
                  </p:par>
                  <p:par>
                    <p:cTn fill="hold" id="65">
                      <p:stCondLst>
                        <p:cond delay="indefinite"/>
                      </p:stCondLst>
                      <p:childTnLst>
                        <p:par>
                          <p:cTn fill="hold" id="66">
                            <p:stCondLst>
                              <p:cond delay="0"/>
                            </p:stCondLst>
                            <p:childTnLst>
                              <p:par>
                                <p:cTn fill="hold" grpId="0" id="67" nodeType="clickEffect" presetClass="entr" presetID="22" presetSubtype="4">
                                  <p:stCondLst>
                                    <p:cond delay="0"/>
                                  </p:stCondLst>
                                  <p:childTnLst>
                                    <p:set>
                                      <p:cBhvr>
                                        <p:cTn dur="1" fill="hold" id="68">
                                          <p:stCondLst>
                                            <p:cond delay="0"/>
                                          </p:stCondLst>
                                        </p:cTn>
                                        <p:tgtEl>
                                          <p:spTgt spid="1049497"/>
                                        </p:tgtEl>
                                        <p:attrNameLst>
                                          <p:attrName>style.visibility</p:attrName>
                                        </p:attrNameLst>
                                      </p:cBhvr>
                                      <p:to>
                                        <p:strVal val="visible"/>
                                      </p:to>
                                    </p:set>
                                    <p:animEffect transition="in" filter="wipe(down)">
                                      <p:cBhvr>
                                        <p:cTn dur="500" id="69"/>
                                        <p:tgtEl>
                                          <p:spTgt spid="104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86" grpId="0" autoUpdateAnimBg="0"/>
      <p:bldP spid="1049487" grpId="0"/>
      <p:bldP spid="1049488" grpId="0"/>
      <p:bldP spid="1049489" grpId="0"/>
      <p:bldP spid="1049490" grpId="0"/>
      <p:bldP spid="1049491" grpId="0"/>
      <p:bldP spid="1049492" grpId="0"/>
      <p:bldP spid="1049493" grpId="0"/>
      <p:bldP spid="1049494" grpId="0"/>
      <p:bldP spid="1049495" grpId="0"/>
      <p:bldP spid="1049496" grpId="0"/>
      <p:bldP spid="1049497" grpId="0"/>
      <p:bldP spid="1049498" grpId="0"/>
      <p:bldP spid="104950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95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73" name="Group 3"/>
          <p:cNvGrpSpPr/>
          <p:nvPr/>
        </p:nvGrpSpPr>
        <p:grpSpPr bwMode="auto">
          <a:xfrm>
            <a:off x="1403648" y="1484784"/>
            <a:ext cx="6840328" cy="3542314"/>
            <a:chOff x="940" y="1224"/>
            <a:chExt cx="3360" cy="1740"/>
          </a:xfrm>
        </p:grpSpPr>
        <p:sp>
          <p:nvSpPr>
            <p:cNvPr id="1049504" name="Rectangle 4"/>
            <p:cNvSpPr>
              <a:spLocks noChangeArrowheads="1"/>
            </p:cNvSpPr>
            <p:nvPr/>
          </p:nvSpPr>
          <p:spPr bwMode="auto">
            <a:xfrm>
              <a:off x="940" y="1224"/>
              <a:ext cx="521" cy="251"/>
            </a:xfrm>
            <a:prstGeom prst="rect"/>
            <a:noFill/>
            <a:ln w="9525">
              <a:noFill/>
              <a:miter lim="800000"/>
              <a:headEnd/>
              <a:tailEnd/>
            </a:ln>
            <a:effectLst/>
          </p:spPr>
          <p:txBody>
            <a:bodyPr wrap="none">
              <a:spAutoFit/>
            </a:bodyPr>
            <a:p>
              <a:pPr fontAlgn="base">
                <a:spcBef>
                  <a:spcPct val="20000"/>
                </a:spcBef>
                <a:spcAft>
                  <a:spcPct val="0"/>
                </a:spcAft>
              </a:pPr>
              <a:r>
                <a:rPr altLang="zh-CN" b="1" dirty="0" sz="2800" i="1" kumimoji="1" lang="en-US" err="1">
                  <a:latin typeface="Arial" panose="020B0604020202020204" pitchFamily="34" charset="0"/>
                  <a:cs typeface="Arial" panose="020B0604020202020204" pitchFamily="34" charset="0"/>
                </a:rPr>
                <a:t>u</a:t>
              </a:r>
              <a:r>
                <a:rPr altLang="zh-CN" baseline="-30000" b="1" dirty="0" sz="2800" kumimoji="1" lang="en-US" err="1">
                  <a:latin typeface="Arial" panose="020B0604020202020204" pitchFamily="34" charset="0"/>
                  <a:cs typeface="Arial" panose="020B0604020202020204" pitchFamily="34" charset="0"/>
                </a:rPr>
                <a:t>O</a:t>
              </a:r>
              <a:r>
                <a:rPr altLang="zh-CN" b="1" dirty="0" sz="2800" kumimoji="1" lang="en-US">
                  <a:latin typeface="Arial" panose="020B0604020202020204" pitchFamily="34" charset="0"/>
                  <a:cs typeface="Arial" panose="020B0604020202020204" pitchFamily="34" charset="0"/>
                </a:rPr>
                <a:t>/V</a:t>
              </a:r>
            </a:p>
          </p:txBody>
        </p:sp>
        <p:sp>
          <p:nvSpPr>
            <p:cNvPr id="1049505" name="Line 5"/>
            <p:cNvSpPr>
              <a:spLocks noChangeShapeType="1"/>
            </p:cNvSpPr>
            <p:nvPr/>
          </p:nvSpPr>
          <p:spPr bwMode="auto">
            <a:xfrm>
              <a:off x="1342" y="2676"/>
              <a:ext cx="2742" cy="0"/>
            </a:xfrm>
            <a:prstGeom prst="line"/>
            <a:noFill/>
            <a:ln w="28575">
              <a:solidFill>
                <a:schemeClr val="tx1"/>
              </a:solidFill>
              <a:round/>
              <a:headEnd/>
              <a:tailEnd type="arrow" w="med" len="me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06" name="Line 6"/>
            <p:cNvSpPr>
              <a:spLocks noChangeShapeType="1"/>
            </p:cNvSpPr>
            <p:nvPr/>
          </p:nvSpPr>
          <p:spPr bwMode="auto">
            <a:xfrm flipV="1">
              <a:off x="1553" y="1344"/>
              <a:ext cx="0" cy="1620"/>
            </a:xfrm>
            <a:prstGeom prst="line"/>
            <a:noFill/>
            <a:ln w="28575">
              <a:solidFill>
                <a:schemeClr val="tx1"/>
              </a:solidFill>
              <a:round/>
              <a:headEnd/>
              <a:tailEnd type="arrow" w="med" len="me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07" name="Line 7"/>
            <p:cNvSpPr>
              <a:spLocks noChangeShapeType="1"/>
            </p:cNvSpPr>
            <p:nvPr/>
          </p:nvSpPr>
          <p:spPr bwMode="auto">
            <a:xfrm>
              <a:off x="1557" y="2100"/>
              <a:ext cx="677" cy="0"/>
            </a:xfrm>
            <a:prstGeom prst="line"/>
            <a:noFill/>
            <a:ln w="38100">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08" name="Line 8"/>
            <p:cNvSpPr>
              <a:spLocks noChangeShapeType="1"/>
            </p:cNvSpPr>
            <p:nvPr/>
          </p:nvSpPr>
          <p:spPr bwMode="auto">
            <a:xfrm flipV="1">
              <a:off x="2745" y="1770"/>
              <a:ext cx="789" cy="0"/>
            </a:xfrm>
            <a:prstGeom prst="line"/>
            <a:noFill/>
            <a:ln w="38100">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09" name="Line 9"/>
            <p:cNvSpPr>
              <a:spLocks noChangeShapeType="1"/>
            </p:cNvSpPr>
            <p:nvPr/>
          </p:nvSpPr>
          <p:spPr bwMode="auto">
            <a:xfrm flipH="1">
              <a:off x="1553" y="1764"/>
              <a:ext cx="1198" cy="0"/>
            </a:xfrm>
            <a:prstGeom prst="line"/>
            <a:noFill/>
            <a:ln w="19050">
              <a:solidFill>
                <a:schemeClr val="tx1"/>
              </a:solidFill>
              <a:prstDash val="dash"/>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10" name="Line 10"/>
            <p:cNvSpPr>
              <a:spLocks noChangeShapeType="1"/>
            </p:cNvSpPr>
            <p:nvPr/>
          </p:nvSpPr>
          <p:spPr bwMode="auto">
            <a:xfrm>
              <a:off x="2230" y="2100"/>
              <a:ext cx="0" cy="576"/>
            </a:xfrm>
            <a:prstGeom prst="line"/>
            <a:noFill/>
            <a:ln w="19050">
              <a:solidFill>
                <a:schemeClr val="tx1"/>
              </a:solidFill>
              <a:prstDash val="dash"/>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11" name="Line 11"/>
            <p:cNvSpPr>
              <a:spLocks noChangeShapeType="1"/>
            </p:cNvSpPr>
            <p:nvPr/>
          </p:nvSpPr>
          <p:spPr bwMode="auto">
            <a:xfrm>
              <a:off x="2751" y="1764"/>
              <a:ext cx="0" cy="912"/>
            </a:xfrm>
            <a:prstGeom prst="line"/>
            <a:noFill/>
            <a:ln w="19050">
              <a:solidFill>
                <a:schemeClr val="tx1"/>
              </a:solidFill>
              <a:prstDash val="dash"/>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12" name="Rectangle 12"/>
            <p:cNvSpPr>
              <a:spLocks noChangeArrowheads="1"/>
            </p:cNvSpPr>
            <p:nvPr/>
          </p:nvSpPr>
          <p:spPr bwMode="auto">
            <a:xfrm>
              <a:off x="3848" y="2688"/>
              <a:ext cx="452" cy="251"/>
            </a:xfrm>
            <a:prstGeom prst="rect"/>
            <a:noFill/>
            <a:ln w="9525">
              <a:noFill/>
              <a:miter lim="800000"/>
              <a:headEnd/>
              <a:tailEnd/>
            </a:ln>
            <a:effectLst/>
          </p:spPr>
          <p:txBody>
            <a:bodyPr wrap="none">
              <a:spAutoFit/>
            </a:bodyPr>
            <a:p>
              <a:pPr fontAlgn="base">
                <a:spcBef>
                  <a:spcPct val="0"/>
                </a:spcBef>
                <a:spcAft>
                  <a:spcPct val="0"/>
                </a:spcAft>
              </a:pPr>
              <a:r>
                <a:rPr altLang="zh-CN" b="1" sz="2800" i="1" kumimoji="1" lang="en-US">
                  <a:latin typeface="Arial" panose="020B0604020202020204" pitchFamily="34" charset="0"/>
                  <a:cs typeface="Arial" panose="020B0604020202020204" pitchFamily="34" charset="0"/>
                </a:rPr>
                <a:t>u</a:t>
              </a:r>
              <a:r>
                <a:rPr altLang="zh-CN" baseline="-30000" b="1" sz="2800" kumimoji="1" lang="en-US">
                  <a:latin typeface="Arial" panose="020B0604020202020204" pitchFamily="34" charset="0"/>
                  <a:cs typeface="Arial" panose="020B0604020202020204" pitchFamily="34" charset="0"/>
                </a:rPr>
                <a:t>I</a:t>
              </a:r>
              <a:r>
                <a:rPr altLang="zh-CN" b="1" sz="2800" kumimoji="1" lang="en-US">
                  <a:latin typeface="Arial" panose="020B0604020202020204" pitchFamily="34" charset="0"/>
                  <a:cs typeface="Arial" panose="020B0604020202020204" pitchFamily="34" charset="0"/>
                </a:rPr>
                <a:t>/V</a:t>
              </a:r>
            </a:p>
          </p:txBody>
        </p:sp>
        <p:sp>
          <p:nvSpPr>
            <p:cNvPr id="1049513" name="Line 13"/>
            <p:cNvSpPr>
              <a:spLocks noChangeShapeType="1"/>
            </p:cNvSpPr>
            <p:nvPr/>
          </p:nvSpPr>
          <p:spPr bwMode="auto">
            <a:xfrm>
              <a:off x="3526" y="1764"/>
              <a:ext cx="0" cy="912"/>
            </a:xfrm>
            <a:prstGeom prst="line"/>
            <a:noFill/>
            <a:ln w="19050">
              <a:solidFill>
                <a:schemeClr val="tx1"/>
              </a:solidFill>
              <a:prstDash val="dash"/>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14" name="Rectangle 14"/>
            <p:cNvSpPr>
              <a:spLocks noChangeArrowheads="1"/>
            </p:cNvSpPr>
            <p:nvPr/>
          </p:nvSpPr>
          <p:spPr bwMode="auto">
            <a:xfrm>
              <a:off x="2063" y="2688"/>
              <a:ext cx="265" cy="220"/>
            </a:xfrm>
            <a:prstGeom prst="rect"/>
            <a:noFill/>
            <a:ln w="9525">
              <a:noFill/>
              <a:miter lim="800000"/>
              <a:headEnd/>
              <a:tailEnd/>
            </a:ln>
            <a:effectLst/>
          </p:spPr>
          <p:txBody>
            <a:bodyPr wrap="none">
              <a:spAutoFit/>
            </a:bodyPr>
            <a:p>
              <a:pP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12</a:t>
              </a:r>
            </a:p>
          </p:txBody>
        </p:sp>
        <p:sp>
          <p:nvSpPr>
            <p:cNvPr id="1049515" name="Rectangle 15"/>
            <p:cNvSpPr>
              <a:spLocks noChangeArrowheads="1"/>
            </p:cNvSpPr>
            <p:nvPr/>
          </p:nvSpPr>
          <p:spPr bwMode="auto">
            <a:xfrm>
              <a:off x="2586" y="2694"/>
              <a:ext cx="265" cy="220"/>
            </a:xfrm>
            <a:prstGeom prst="rect"/>
            <a:noFill/>
            <a:ln w="9525">
              <a:noFill/>
              <a:miter lim="800000"/>
              <a:headEnd/>
              <a:tailEnd/>
            </a:ln>
            <a:effectLst/>
          </p:spPr>
          <p:txBody>
            <a:bodyPr wrap="none">
              <a:spAutoFit/>
            </a:bodyPr>
            <a:p>
              <a:pP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18</a:t>
              </a:r>
            </a:p>
          </p:txBody>
        </p:sp>
        <p:sp>
          <p:nvSpPr>
            <p:cNvPr id="1049516" name="Rectangle 16"/>
            <p:cNvSpPr>
              <a:spLocks noChangeArrowheads="1"/>
            </p:cNvSpPr>
            <p:nvPr/>
          </p:nvSpPr>
          <p:spPr bwMode="auto">
            <a:xfrm>
              <a:off x="3375" y="2700"/>
              <a:ext cx="265" cy="220"/>
            </a:xfrm>
            <a:prstGeom prst="rect"/>
            <a:noFill/>
            <a:ln w="9525">
              <a:noFill/>
              <a:miter lim="800000"/>
              <a:headEnd/>
              <a:tailEnd/>
            </a:ln>
            <a:effectLst/>
          </p:spPr>
          <p:txBody>
            <a:bodyPr wrap="none">
              <a:spAutoFit/>
            </a:bodyPr>
            <a:p>
              <a:pP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30</a:t>
              </a:r>
            </a:p>
          </p:txBody>
        </p:sp>
        <p:sp>
          <p:nvSpPr>
            <p:cNvPr id="1049517" name="Rectangle 17"/>
            <p:cNvSpPr>
              <a:spLocks noChangeArrowheads="1"/>
            </p:cNvSpPr>
            <p:nvPr/>
          </p:nvSpPr>
          <p:spPr bwMode="auto">
            <a:xfrm>
              <a:off x="1188" y="1956"/>
              <a:ext cx="514" cy="227"/>
            </a:xfrm>
            <a:prstGeom prst="rect"/>
            <a:noFill/>
            <a:ln w="9525">
              <a:noFill/>
              <a:miter lim="800000"/>
              <a:headEnd/>
              <a:tailEnd/>
            </a:ln>
            <a:effectLst/>
          </p:spPr>
          <p:txBody>
            <a:bodyPr>
              <a:spAutoFit/>
            </a:bodyPr>
            <a:p>
              <a:pP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12</a:t>
              </a:r>
            </a:p>
          </p:txBody>
        </p:sp>
        <p:sp>
          <p:nvSpPr>
            <p:cNvPr id="1049518" name="Rectangle 18"/>
            <p:cNvSpPr>
              <a:spLocks noChangeArrowheads="1"/>
            </p:cNvSpPr>
            <p:nvPr/>
          </p:nvSpPr>
          <p:spPr bwMode="auto">
            <a:xfrm>
              <a:off x="1182" y="1614"/>
              <a:ext cx="265" cy="220"/>
            </a:xfrm>
            <a:prstGeom prst="rect"/>
            <a:noFill/>
            <a:ln w="9525">
              <a:noFill/>
              <a:miter lim="800000"/>
              <a:headEnd/>
              <a:tailEnd/>
            </a:ln>
            <a:effectLst/>
          </p:spPr>
          <p:txBody>
            <a:bodyPr wrap="none">
              <a:spAutoFit/>
            </a:bodyPr>
            <a:p>
              <a:pP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18</a:t>
              </a:r>
            </a:p>
          </p:txBody>
        </p:sp>
        <p:sp>
          <p:nvSpPr>
            <p:cNvPr id="1049519" name="Line 19"/>
            <p:cNvSpPr>
              <a:spLocks noChangeShapeType="1"/>
            </p:cNvSpPr>
            <p:nvPr/>
          </p:nvSpPr>
          <p:spPr bwMode="auto">
            <a:xfrm flipV="1">
              <a:off x="2230" y="1766"/>
              <a:ext cx="521" cy="336"/>
            </a:xfrm>
            <a:prstGeom prst="line"/>
            <a:noFill/>
            <a:ln w="38100">
              <a:solidFill>
                <a:schemeClr val="tx1"/>
              </a:solidFill>
              <a:round/>
              <a:headEnd/>
              <a:tailEnd/>
            </a:ln>
            <a:effectLst/>
          </p:spPr>
          <p:txBody>
            <a:bodyPr/>
            <a:p>
              <a:pPr algn="ctr" fontAlgn="base">
                <a:spcBef>
                  <a:spcPct val="0"/>
                </a:spcBef>
                <a:spcAft>
                  <a:spcPct val="0"/>
                </a:spcAft>
              </a:pPr>
              <a:endParaRPr altLang="en-US" b="1" sz="2400" kumimoji="1" lang="zh-CN">
                <a:latin typeface="Arial" panose="020B0604020202020204" pitchFamily="34" charset="0"/>
                <a:ea typeface="楷体_GB2312" pitchFamily="49" charset="-122"/>
                <a:cs typeface="Arial" panose="020B0604020202020204" pitchFamily="34" charset="0"/>
              </a:endParaRPr>
            </a:p>
          </p:txBody>
        </p:sp>
        <p:sp>
          <p:nvSpPr>
            <p:cNvPr id="1049520" name="Rectangle 20"/>
            <p:cNvSpPr>
              <a:spLocks noChangeArrowheads="1"/>
            </p:cNvSpPr>
            <p:nvPr/>
          </p:nvSpPr>
          <p:spPr bwMode="auto">
            <a:xfrm>
              <a:off x="1319" y="2676"/>
              <a:ext cx="178" cy="220"/>
            </a:xfrm>
            <a:prstGeom prst="rect"/>
            <a:noFill/>
            <a:ln w="9525">
              <a:noFill/>
              <a:miter lim="800000"/>
              <a:headEnd/>
              <a:tailEnd/>
            </a:ln>
            <a:effectLst/>
          </p:spPr>
          <p:txBody>
            <a:bodyPr wrap="none">
              <a:spAutoFit/>
            </a:bodyPr>
            <a:p>
              <a:pPr fontAlgn="base">
                <a:spcBef>
                  <a:spcPct val="0"/>
                </a:spcBef>
                <a:spcAft>
                  <a:spcPct val="0"/>
                </a:spcAft>
              </a:pPr>
              <a:r>
                <a:rPr altLang="zh-CN" b="1" sz="2400" kumimoji="1" lang="en-US">
                  <a:latin typeface="Arial" panose="020B0604020202020204" pitchFamily="34" charset="0"/>
                  <a:ea typeface="楷体_GB2312" pitchFamily="49" charset="-122"/>
                  <a:cs typeface="Arial" panose="020B0604020202020204" pitchFamily="34" charset="0"/>
                </a:rPr>
                <a:t>0</a:t>
              </a:r>
            </a:p>
          </p:txBody>
        </p:sp>
      </p:grpSp>
      <p:sp>
        <p:nvSpPr>
          <p:cNvPr id="1049521" name="Rectangle 4"/>
          <p:cNvSpPr>
            <a:spLocks noChangeArrowheads="1"/>
          </p:cNvSpPr>
          <p:nvPr/>
        </p:nvSpPr>
        <p:spPr bwMode="auto">
          <a:xfrm>
            <a:off x="3203848" y="713810"/>
            <a:ext cx="2969148" cy="612139"/>
          </a:xfrm>
          <a:prstGeom prst="rect"/>
          <a:noFill/>
          <a:ln>
            <a:noFill/>
          </a:ln>
          <a:effectLst/>
        </p:spPr>
        <p:txBody>
          <a:bodyPr wrap="square">
            <a:spAutoFit/>
          </a:bodyPr>
          <a:p>
            <a:pPr algn="ctr" eaLnBrk="0" fontAlgn="base" hangingPunct="0">
              <a:spcBef>
                <a:spcPct val="5000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O</a:t>
            </a:r>
            <a:r>
              <a:rPr altLang="zh-CN" b="1" dirty="0" sz="2800" kumimoji="1" lang="en-US" err="1" smtClean="0">
                <a:latin typeface="Arial" panose="020B0604020202020204" pitchFamily="34" charset="0"/>
                <a:cs typeface="Arial" panose="020B0604020202020204" pitchFamily="34" charset="0"/>
              </a:rPr>
              <a:t>~</a:t>
            </a:r>
            <a:r>
              <a:rPr altLang="zh-CN" b="1" dirty="0" sz="2800" i="1" kumimoji="1" lang="en-US" err="1" smtClean="0">
                <a:latin typeface="Arial" panose="020B0604020202020204" pitchFamily="34" charset="0"/>
                <a:cs typeface="Arial" panose="020B0604020202020204" pitchFamily="34" charset="0"/>
              </a:rPr>
              <a:t>u</a:t>
            </a:r>
            <a:r>
              <a:rPr altLang="zh-CN" baseline="-30000" b="1" dirty="0" sz="2800" kumimoji="1" lang="en-US" err="1" smtClean="0">
                <a:latin typeface="Arial" panose="020B0604020202020204" pitchFamily="34" charset="0"/>
                <a:cs typeface="Arial" panose="020B0604020202020204" pitchFamily="34" charset="0"/>
              </a:rPr>
              <a:t>I</a:t>
            </a:r>
            <a:r>
              <a:rPr altLang="zh-CN" b="1" dirty="0" sz="2800" kumimoji="1" lang="en-US" smtClean="0">
                <a:latin typeface="Arial" panose="020B0604020202020204" pitchFamily="34" charset="0"/>
                <a:cs typeface="Arial" panose="020B0604020202020204" pitchFamily="34" charset="0"/>
              </a:rPr>
              <a:t> curve</a:t>
            </a:r>
            <a:endParaRPr altLang="en-US" b="1" dirty="0" sz="2800" kumimoji="1" lang="zh-CN">
              <a:latin typeface="Arial" panose="020B0604020202020204" pitchFamily="34" charset="0"/>
              <a:ea typeface="楷体_GB2312" pitchFamily="49" charset="-122"/>
              <a:cs typeface="Arial" panose="020B0604020202020204" pitchFamily="34" charset="0"/>
            </a:endParaRPr>
          </a:p>
        </p:txBody>
      </p:sp>
      <p:sp>
        <p:nvSpPr>
          <p:cNvPr id="1049522" name="文本框 38"/>
          <p:cNvSpPr txBox="1">
            <a:spLocks noChangeAspect="1" noMove="1" noResize="1" noRot="1" noAdjustHandles="1" noEditPoints="1" noChangeArrowheads="1" noChangeShapeType="1" noTextEdit="1"/>
          </p:cNvSpPr>
          <p:nvPr/>
        </p:nvSpPr>
        <p:spPr>
          <a:xfrm>
            <a:off x="2552891" y="3330174"/>
            <a:ext cx="1591950" cy="400110"/>
          </a:xfrm>
          <a:prstGeom prst="rect"/>
          <a:blipFill>
            <a:blip xmlns:r="http://schemas.openxmlformats.org/officeDocument/2006/relationships" r:embed="rId1"/>
            <a:stretch>
              <a:fillRect/>
            </a:stretch>
          </a:blipFill>
        </p:spPr>
        <p:txBody>
          <a:bodyPr/>
          <a:p>
            <a:r>
              <a:rPr altLang="en-US" lang="zh-CN">
                <a:noFill/>
              </a:rPr>
              <a:t> </a:t>
            </a:r>
          </a:p>
        </p:txBody>
      </p:sp>
      <p:sp>
        <p:nvSpPr>
          <p:cNvPr id="1049523" name="文本框 39"/>
          <p:cNvSpPr txBox="1">
            <a:spLocks noChangeAspect="1" noMove="1" noResize="1" noRot="1" noAdjustHandles="1" noEditPoints="1" noChangeArrowheads="1" noChangeShapeType="1" noTextEdit="1"/>
          </p:cNvSpPr>
          <p:nvPr/>
        </p:nvSpPr>
        <p:spPr>
          <a:xfrm>
            <a:off x="3960606" y="3160690"/>
            <a:ext cx="1314134" cy="461665"/>
          </a:xfrm>
          <a:prstGeom prst="rect"/>
          <a:blipFill>
            <a:blip xmlns:r="http://schemas.openxmlformats.org/officeDocument/2006/relationships" r:embed="rId2"/>
            <a:stretch>
              <a:fillRect b="-5263"/>
            </a:stretch>
          </a:blipFill>
        </p:spPr>
        <p:txBody>
          <a:bodyPr/>
          <a:p>
            <a:r>
              <a:rPr altLang="en-US" lang="zh-CN">
                <a:noFill/>
              </a:rPr>
              <a:t> </a:t>
            </a:r>
          </a:p>
        </p:txBody>
      </p:sp>
      <p:sp>
        <p:nvSpPr>
          <p:cNvPr id="1049524" name="文本框 40"/>
          <p:cNvSpPr txBox="1">
            <a:spLocks noChangeAspect="1" noMove="1" noResize="1" noRot="1" noAdjustHandles="1" noEditPoints="1" noChangeArrowheads="1" noChangeShapeType="1" noTextEdit="1"/>
          </p:cNvSpPr>
          <p:nvPr/>
        </p:nvSpPr>
        <p:spPr>
          <a:xfrm>
            <a:off x="5022997" y="2715635"/>
            <a:ext cx="1730660" cy="461665"/>
          </a:xfrm>
          <a:prstGeom prst="rect"/>
          <a:blipFill>
            <a:blip xmlns:r="http://schemas.openxmlformats.org/officeDocument/2006/relationships" r:embed="rId3"/>
            <a:stretch>
              <a:fillRect t="-9211" b="-30263"/>
            </a:stretch>
          </a:blipFill>
        </p:spPr>
        <p:txBody>
          <a:bodyPr/>
          <a:p>
            <a:r>
              <a:rPr altLang="en-US" lang="zh-CN">
                <a:no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grpSp>
        <p:nvGrpSpPr>
          <p:cNvPr id="277" name="组合 28"/>
          <p:cNvGrpSpPr/>
          <p:nvPr/>
        </p:nvGrpSpPr>
        <p:grpSpPr>
          <a:xfrm>
            <a:off x="4502147" y="3290004"/>
            <a:ext cx="4215768" cy="2786084"/>
            <a:chOff x="4502147" y="3290004"/>
            <a:chExt cx="4215768" cy="2786084"/>
          </a:xfrm>
        </p:grpSpPr>
        <p:sp>
          <p:nvSpPr>
            <p:cNvPr id="1049527" name="文本框 54"/>
            <p:cNvSpPr txBox="1"/>
            <p:nvPr/>
          </p:nvSpPr>
          <p:spPr>
            <a:xfrm>
              <a:off x="4674655" y="3970703"/>
              <a:ext cx="915165" cy="535939"/>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out</a:t>
              </a:r>
              <a:endParaRPr b="1" dirty="0" sz="2400" lang="en-US">
                <a:latin typeface="Symbol" panose="05050102010706020507" pitchFamily="18" charset="2"/>
                <a:cs typeface="Arial" panose="020B0604020202020204" pitchFamily="34" charset="0"/>
              </a:endParaRPr>
            </a:p>
          </p:txBody>
        </p:sp>
        <p:grpSp>
          <p:nvGrpSpPr>
            <p:cNvPr id="278" name="组合 13"/>
            <p:cNvGrpSpPr/>
            <p:nvPr/>
          </p:nvGrpSpPr>
          <p:grpSpPr>
            <a:xfrm>
              <a:off x="4833620" y="3290004"/>
              <a:ext cx="3884295" cy="2786084"/>
              <a:chOff x="4833620" y="3290004"/>
              <a:chExt cx="3884295" cy="2786084"/>
            </a:xfrm>
          </p:grpSpPr>
          <p:cxnSp>
            <p:nvCxnSpPr>
              <p:cNvPr id="3145912" name="直接箭头连接符 42"/>
              <p:cNvCxnSpPr>
                <a:cxnSpLocks/>
              </p:cNvCxnSpPr>
              <p:nvPr/>
            </p:nvCxnSpPr>
            <p:spPr>
              <a:xfrm>
                <a:off x="4833620" y="5357495"/>
                <a:ext cx="3884295"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13" name="直接箭头连接符 43"/>
              <p:cNvCxnSpPr>
                <a:cxnSpLocks/>
              </p:cNvCxnSpPr>
              <p:nvPr/>
            </p:nvCxnSpPr>
            <p:spPr>
              <a:xfrm flipV="1">
                <a:off x="4833646" y="4329619"/>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14" name="直接连接符 9"/>
              <p:cNvCxnSpPr>
                <a:cxnSpLocks/>
                <a:stCxn id="1049540" idx="0"/>
                <a:endCxn id="1049551" idx="0"/>
              </p:cNvCxnSpPr>
              <p:nvPr/>
            </p:nvCxnSpPr>
            <p:spPr>
              <a:xfrm>
                <a:off x="5753436" y="3321730"/>
                <a:ext cx="0" cy="203581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915" name="直接连接符 57"/>
              <p:cNvCxnSpPr>
                <a:cxnSpLocks/>
              </p:cNvCxnSpPr>
              <p:nvPr/>
            </p:nvCxnSpPr>
            <p:spPr>
              <a:xfrm>
                <a:off x="6650542" y="3290004"/>
                <a:ext cx="0" cy="205982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916" name="直接连接符 60"/>
              <p:cNvCxnSpPr>
                <a:cxnSpLocks/>
              </p:cNvCxnSpPr>
              <p:nvPr/>
            </p:nvCxnSpPr>
            <p:spPr>
              <a:xfrm>
                <a:off x="7530576" y="3314020"/>
                <a:ext cx="0" cy="205982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049528" name="矩形 78"/>
            <p:cNvSpPr/>
            <p:nvPr/>
          </p:nvSpPr>
          <p:spPr>
            <a:xfrm>
              <a:off x="4502147" y="4508201"/>
              <a:ext cx="398780" cy="358140"/>
            </a:xfrm>
            <a:prstGeom prst="rect"/>
          </p:spPr>
          <p:txBody>
            <a:bodyPr wrap="none">
              <a:spAutoFit/>
            </a:bodyPr>
            <a:p>
              <a:r>
                <a:rPr altLang="zh-CN" b="1" dirty="0" i="1" lang="en-US">
                  <a:latin typeface="Arial" panose="020B0604020202020204" pitchFamily="34" charset="0"/>
                  <a:cs typeface="Arial" panose="020B0604020202020204" pitchFamily="34" charset="0"/>
                </a:rPr>
                <a:t>A</a:t>
              </a:r>
              <a:endParaRPr altLang="en-US" dirty="0" lang="zh-CN"/>
            </a:p>
          </p:txBody>
        </p:sp>
        <p:cxnSp>
          <p:nvCxnSpPr>
            <p:cNvPr id="3145917" name="直接连接符 79"/>
            <p:cNvCxnSpPr>
              <a:cxnSpLocks/>
            </p:cNvCxnSpPr>
            <p:nvPr/>
          </p:nvCxnSpPr>
          <p:spPr>
            <a:xfrm>
              <a:off x="4848081" y="4698171"/>
              <a:ext cx="488130"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0495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30" name="文本框 10"/>
          <p:cNvSpPr txBox="1"/>
          <p:nvPr/>
        </p:nvSpPr>
        <p:spPr>
          <a:xfrm>
            <a:off x="931545" y="400685"/>
            <a:ext cx="7476490" cy="521970"/>
          </a:xfrm>
          <a:prstGeom prst="rect"/>
          <a:noFill/>
        </p:spPr>
        <p:txBody>
          <a:bodyPr rtlCol="0" wrap="square">
            <a:spAutoFit/>
          </a:bodyPr>
          <a:p>
            <a:pPr algn="ctr"/>
            <a:r>
              <a:rPr altLang="zh-CN" b="1" dirty="0" sz="2800" lang="en-US">
                <a:latin typeface="Arial" panose="020B0604020202020204" pitchFamily="34" charset="0"/>
                <a:cs typeface="Arial" panose="020B0604020202020204" pitchFamily="34" charset="0"/>
              </a:rPr>
              <a:t>Application of diodes as rectifier</a:t>
            </a:r>
          </a:p>
        </p:txBody>
      </p:sp>
      <p:sp>
        <p:nvSpPr>
          <p:cNvPr id="1049531" name="文本框 19"/>
          <p:cNvSpPr txBox="1"/>
          <p:nvPr/>
        </p:nvSpPr>
        <p:spPr>
          <a:xfrm>
            <a:off x="4219575" y="1660525"/>
            <a:ext cx="4657090" cy="829945"/>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Input AC voltage signal: </a:t>
            </a:r>
          </a:p>
          <a:p>
            <a:pPr algn="ctr"/>
            <a:r>
              <a:rPr altLang="zh-CN" b="1" dirty="0" sz="2400" i="1" lang="en-US">
                <a:latin typeface="Arial" panose="020B0604020202020204" pitchFamily="34" charset="0"/>
                <a:cs typeface="Arial" panose="020B0604020202020204" pitchFamily="34" charset="0"/>
              </a:rPr>
              <a:t>u=</a:t>
            </a:r>
            <a:r>
              <a:rPr altLang="zh-CN" b="1" dirty="0" sz="2400" i="1" lang="en-US" err="1">
                <a:latin typeface="Arial" panose="020B0604020202020204" pitchFamily="34" charset="0"/>
                <a:cs typeface="Arial" panose="020B0604020202020204" pitchFamily="34" charset="0"/>
              </a:rPr>
              <a:t>A</a:t>
            </a:r>
            <a:r>
              <a:rPr altLang="zh-CN" b="1" dirty="0" sz="2400" lang="en-US" err="1">
                <a:latin typeface="Arial" panose="020B0604020202020204" pitchFamily="34" charset="0"/>
                <a:cs typeface="Arial" panose="020B0604020202020204" pitchFamily="34" charset="0"/>
              </a:rPr>
              <a:t>sin</a:t>
            </a:r>
            <a:r>
              <a:rPr altLang="zh-CN" b="1" dirty="0" sz="2400" i="1" lang="en-US">
                <a:latin typeface="Arial" panose="020B0604020202020204" pitchFamily="34" charset="0"/>
                <a:cs typeface="Arial" panose="020B0604020202020204" pitchFamily="34" charset="0"/>
              </a:rPr>
              <a:t>(</a:t>
            </a:r>
            <a:r>
              <a:rPr altLang="zh-CN" b="1" dirty="0" sz="2400" i="1" lang="en-US">
                <a:latin typeface="Symbol" panose="05050102010706020507" charset="0"/>
                <a:cs typeface="Symbol" panose="05050102010706020507" charset="0"/>
              </a:rPr>
              <a:t>w</a:t>
            </a:r>
            <a:r>
              <a:rPr altLang="zh-CN" b="1" dirty="0" sz="2400" i="1" lang="en-US">
                <a:latin typeface="Arial" panose="020B0604020202020204" pitchFamily="34" charset="0"/>
                <a:cs typeface="Arial" panose="020B0604020202020204" pitchFamily="34" charset="0"/>
              </a:rPr>
              <a:t>t)</a:t>
            </a:r>
          </a:p>
        </p:txBody>
      </p:sp>
      <p:sp>
        <p:nvSpPr>
          <p:cNvPr id="1049532" name="文本框 23"/>
          <p:cNvSpPr txBox="1"/>
          <p:nvPr/>
        </p:nvSpPr>
        <p:spPr>
          <a:xfrm>
            <a:off x="900430" y="922655"/>
            <a:ext cx="7476490" cy="521970"/>
          </a:xfrm>
          <a:prstGeom prst="rect"/>
          <a:noFill/>
        </p:spPr>
        <p:txBody>
          <a:bodyPr rtlCol="0" wrap="square">
            <a:spAutoFit/>
          </a:bodyPr>
          <a:p>
            <a:pPr algn="ctr"/>
            <a:r>
              <a:rPr altLang="en-US" b="1" dirty="0" sz="2800" lang="zh-CN">
                <a:latin typeface="Arial" panose="020B0604020202020204" pitchFamily="34" charset="0"/>
                <a:cs typeface="Arial" panose="020B0604020202020204" pitchFamily="34" charset="0"/>
              </a:rPr>
              <a:t>二极管在整流电路的应用</a:t>
            </a:r>
          </a:p>
        </p:txBody>
      </p:sp>
      <p:grpSp>
        <p:nvGrpSpPr>
          <p:cNvPr id="279" name="组合 26"/>
          <p:cNvGrpSpPr/>
          <p:nvPr/>
        </p:nvGrpSpPr>
        <p:grpSpPr>
          <a:xfrm>
            <a:off x="452110" y="1932609"/>
            <a:ext cx="3039535" cy="1957399"/>
            <a:chOff x="1038" y="2939"/>
            <a:chExt cx="4787" cy="3083"/>
          </a:xfrm>
        </p:grpSpPr>
        <p:grpSp>
          <p:nvGrpSpPr>
            <p:cNvPr id="280" name="组合 121"/>
            <p:cNvGrpSpPr/>
            <p:nvPr/>
          </p:nvGrpSpPr>
          <p:grpSpPr>
            <a:xfrm>
              <a:off x="1038" y="2939"/>
              <a:ext cx="4787" cy="3083"/>
              <a:chOff x="764137" y="3962337"/>
              <a:chExt cx="3040454" cy="1957356"/>
            </a:xfrm>
          </p:grpSpPr>
          <p:grpSp>
            <p:nvGrpSpPr>
              <p:cNvPr id="281" name="组合 122"/>
              <p:cNvGrpSpPr/>
              <p:nvPr/>
            </p:nvGrpSpPr>
            <p:grpSpPr>
              <a:xfrm>
                <a:off x="1097812" y="4202698"/>
                <a:ext cx="2706779" cy="1716995"/>
                <a:chOff x="3897345" y="863905"/>
                <a:chExt cx="2706779" cy="1716995"/>
              </a:xfrm>
            </p:grpSpPr>
            <p:cxnSp>
              <p:nvCxnSpPr>
                <p:cNvPr id="3145918" name="直接连接符 137"/>
                <p:cNvCxnSpPr>
                  <a:cxnSpLocks/>
                </p:cNvCxnSpPr>
                <p:nvPr/>
              </p:nvCxnSpPr>
              <p:spPr>
                <a:xfrm>
                  <a:off x="3898615" y="2004955"/>
                  <a:ext cx="0" cy="575945"/>
                </a:xfrm>
                <a:prstGeom prst="line"/>
                <a:ln w="38100">
                  <a:solidFill>
                    <a:schemeClr val="tx1"/>
                  </a:solidFill>
                  <a:headEnd type="oval" w="med" len="med"/>
                  <a:tailEnd type="none" w="lg" len="lg"/>
                </a:ln>
              </p:spPr>
              <p:style>
                <a:lnRef idx="1">
                  <a:schemeClr val="accent1"/>
                </a:lnRef>
                <a:fillRef idx="0">
                  <a:schemeClr val="accent1"/>
                </a:fillRef>
                <a:effectRef idx="0">
                  <a:schemeClr val="accent1"/>
                </a:effectRef>
                <a:fontRef idx="minor">
                  <a:schemeClr val="tx1"/>
                </a:fontRef>
              </p:style>
            </p:cxnSp>
            <p:cxnSp>
              <p:nvCxnSpPr>
                <p:cNvPr id="3145919" name="直接连接符 138"/>
                <p:cNvCxnSpPr>
                  <a:cxnSpLocks/>
                </p:cNvCxnSpPr>
                <p:nvPr/>
              </p:nvCxnSpPr>
              <p:spPr>
                <a:xfrm>
                  <a:off x="3897576" y="863905"/>
                  <a:ext cx="0" cy="535950"/>
                </a:xfrm>
                <a:prstGeom prst="line"/>
                <a:ln w="38100">
                  <a:solidFill>
                    <a:schemeClr val="tx1"/>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3145920" name="直接连接符 139"/>
                <p:cNvCxnSpPr>
                  <a:cxnSpLocks/>
                </p:cNvCxnSpPr>
                <p:nvPr/>
              </p:nvCxnSpPr>
              <p:spPr>
                <a:xfrm>
                  <a:off x="3897345" y="2565070"/>
                  <a:ext cx="2706779" cy="0"/>
                </a:xfrm>
                <a:prstGeom prst="line"/>
                <a:ln w="38100">
                  <a:solidFill>
                    <a:schemeClr val="tx1"/>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3145921" name="直接连接符 140"/>
                <p:cNvCxnSpPr>
                  <a:cxnSpLocks/>
                </p:cNvCxnSpPr>
                <p:nvPr/>
              </p:nvCxnSpPr>
              <p:spPr>
                <a:xfrm flipV="1">
                  <a:off x="6185850" y="882295"/>
                  <a:ext cx="0" cy="168260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533" name="矩形 141"/>
                <p:cNvSpPr/>
                <p:nvPr/>
              </p:nvSpPr>
              <p:spPr>
                <a:xfrm>
                  <a:off x="6078002" y="1441058"/>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34" name="文本框 142"/>
                <p:cNvSpPr txBox="1"/>
                <p:nvPr/>
              </p:nvSpPr>
              <p:spPr>
                <a:xfrm>
                  <a:off x="5518996" y="1498880"/>
                  <a:ext cx="667385" cy="460375"/>
                </a:xfrm>
                <a:prstGeom prst="rect"/>
                <a:noFill/>
              </p:spPr>
              <p:txBody>
                <a:bodyPr rtlCol="0" wrap="square">
                  <a:spAutoFit/>
                </a:bodyPr>
                <a:p>
                  <a:pPr algn="ctr"/>
                  <a:r>
                    <a:rPr altLang="zh-CN" b="1" dirty="0" sz="2400" i="1" lang="en-US" err="1">
                      <a:latin typeface="Arial" panose="020B0604020202020204" pitchFamily="34" charset="0"/>
                      <a:cs typeface="Arial" panose="020B0604020202020204" pitchFamily="34" charset="0"/>
                    </a:rPr>
                    <a:t>R</a:t>
                  </a:r>
                  <a:endParaRPr altLang="en-US" b="1" dirty="0" sz="2400" lang="zh-CN">
                    <a:latin typeface="Symbol" panose="05050102010706020507" pitchFamily="18" charset="2"/>
                    <a:cs typeface="Arial" panose="020B0604020202020204" pitchFamily="34" charset="0"/>
                  </a:endParaRPr>
                </a:p>
              </p:txBody>
            </p:sp>
          </p:grpSp>
          <p:sp>
            <p:nvSpPr>
              <p:cNvPr id="1049535" name="文本框 123"/>
              <p:cNvSpPr txBox="1"/>
              <p:nvPr/>
            </p:nvSpPr>
            <p:spPr>
              <a:xfrm>
                <a:off x="764137" y="4794406"/>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u</a:t>
                </a:r>
                <a:endParaRPr b="1" dirty="0" sz="2400" lang="en-US">
                  <a:latin typeface="Symbol" panose="05050102010706020507" pitchFamily="18" charset="2"/>
                  <a:cs typeface="Arial" panose="020B0604020202020204" pitchFamily="34" charset="0"/>
                </a:endParaRPr>
              </a:p>
            </p:txBody>
          </p:sp>
          <p:grpSp>
            <p:nvGrpSpPr>
              <p:cNvPr id="282" name="组合 124"/>
              <p:cNvGrpSpPr/>
              <p:nvPr/>
            </p:nvGrpSpPr>
            <p:grpSpPr>
              <a:xfrm>
                <a:off x="1097812" y="3962337"/>
                <a:ext cx="2706779" cy="523213"/>
                <a:chOff x="559445" y="4608211"/>
                <a:chExt cx="2706779" cy="523213"/>
              </a:xfrm>
            </p:grpSpPr>
            <p:cxnSp>
              <p:nvCxnSpPr>
                <p:cNvPr id="3145922" name="直接连接符 125"/>
                <p:cNvCxnSpPr>
                  <a:cxnSpLocks/>
                </p:cNvCxnSpPr>
                <p:nvPr/>
              </p:nvCxnSpPr>
              <p:spPr>
                <a:xfrm>
                  <a:off x="197768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23" name="直接连接符 126"/>
                <p:cNvCxnSpPr>
                  <a:cxnSpLocks/>
                </p:cNvCxnSpPr>
                <p:nvPr/>
              </p:nvCxnSpPr>
              <p:spPr>
                <a:xfrm>
                  <a:off x="559445" y="4869818"/>
                  <a:ext cx="1437064"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536" name="等腰三角形 127"/>
                <p:cNvSpPr/>
                <p:nvPr/>
              </p:nvSpPr>
              <p:spPr>
                <a:xfrm rot="5400000">
                  <a:off x="147471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4" name="直接连接符 130"/>
                <p:cNvCxnSpPr>
                  <a:cxnSpLocks/>
                  <a:stCxn id="1049536" idx="3"/>
                </p:cNvCxnSpPr>
                <p:nvPr/>
              </p:nvCxnSpPr>
              <p:spPr>
                <a:xfrm flipV="1">
                  <a:off x="1520118" y="4869527"/>
                  <a:ext cx="1746106" cy="291"/>
                </a:xfrm>
                <a:prstGeom prst="line"/>
                <a:ln w="381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sp>
          <p:nvSpPr>
            <p:cNvPr id="1049537" name="文本框 24"/>
            <p:cNvSpPr txBox="1"/>
            <p:nvPr/>
          </p:nvSpPr>
          <p:spPr>
            <a:xfrm>
              <a:off x="1363" y="3740"/>
              <a:ext cx="948" cy="72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
          <p:nvSpPr>
            <p:cNvPr id="1049538" name="文本框 25"/>
            <p:cNvSpPr txBox="1"/>
            <p:nvPr/>
          </p:nvSpPr>
          <p:spPr>
            <a:xfrm>
              <a:off x="1406" y="4783"/>
              <a:ext cx="948" cy="72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grpSp>
      <p:grpSp>
        <p:nvGrpSpPr>
          <p:cNvPr id="283" name="Group 28"/>
          <p:cNvGrpSpPr/>
          <p:nvPr/>
        </p:nvGrpSpPr>
        <p:grpSpPr bwMode="auto">
          <a:xfrm>
            <a:off x="4865370" y="2670810"/>
            <a:ext cx="889635" cy="650240"/>
            <a:chOff x="4194" y="2375"/>
            <a:chExt cx="654" cy="478"/>
          </a:xfrm>
        </p:grpSpPr>
        <p:sp>
          <p:nvSpPr>
            <p:cNvPr id="1049539"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40"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284" name="Group 28"/>
          <p:cNvGrpSpPr/>
          <p:nvPr/>
        </p:nvGrpSpPr>
        <p:grpSpPr bwMode="auto">
          <a:xfrm flipV="1">
            <a:off x="5755005" y="3314700"/>
            <a:ext cx="889635" cy="650240"/>
            <a:chOff x="4194" y="2375"/>
            <a:chExt cx="654" cy="478"/>
          </a:xfrm>
        </p:grpSpPr>
        <p:sp>
          <p:nvSpPr>
            <p:cNvPr id="1049541"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42"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285" name="Group 28"/>
          <p:cNvGrpSpPr/>
          <p:nvPr/>
        </p:nvGrpSpPr>
        <p:grpSpPr bwMode="auto">
          <a:xfrm>
            <a:off x="6642049" y="2664460"/>
            <a:ext cx="889635" cy="650240"/>
            <a:chOff x="4194" y="2375"/>
            <a:chExt cx="654" cy="478"/>
          </a:xfrm>
        </p:grpSpPr>
        <p:sp>
          <p:nvSpPr>
            <p:cNvPr id="1049543"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44"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286" name="Group 28"/>
          <p:cNvGrpSpPr/>
          <p:nvPr/>
        </p:nvGrpSpPr>
        <p:grpSpPr bwMode="auto">
          <a:xfrm flipV="1">
            <a:off x="7531256" y="3314700"/>
            <a:ext cx="889635" cy="650240"/>
            <a:chOff x="4194" y="2375"/>
            <a:chExt cx="654" cy="478"/>
          </a:xfrm>
        </p:grpSpPr>
        <p:sp>
          <p:nvSpPr>
            <p:cNvPr id="1049545"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46"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9547" name="文本框 39"/>
          <p:cNvSpPr txBox="1"/>
          <p:nvPr/>
        </p:nvSpPr>
        <p:spPr>
          <a:xfrm>
            <a:off x="2387648" y="4791696"/>
            <a:ext cx="2553497" cy="802640"/>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Output AC voltage signal</a:t>
            </a:r>
            <a:r>
              <a:rPr altLang="zh-CN" b="1" dirty="0" sz="2400" lang="en-US" smtClean="0">
                <a:latin typeface="Arial" panose="020B0604020202020204" pitchFamily="34" charset="0"/>
                <a:cs typeface="Arial" panose="020B0604020202020204" pitchFamily="34" charset="0"/>
              </a:rPr>
              <a:t>:</a:t>
            </a:r>
            <a:endParaRPr altLang="zh-CN" b="1" dirty="0" sz="2400" lang="en-US">
              <a:latin typeface="Arial" panose="020B0604020202020204" pitchFamily="34" charset="0"/>
              <a:cs typeface="Arial" panose="020B0604020202020204" pitchFamily="34" charset="0"/>
            </a:endParaRPr>
          </a:p>
        </p:txBody>
      </p:sp>
      <p:cxnSp>
        <p:nvCxnSpPr>
          <p:cNvPr id="3145925" name="直接箭头连接符 65"/>
          <p:cNvCxnSpPr>
            <a:cxnSpLocks/>
          </p:cNvCxnSpPr>
          <p:nvPr/>
        </p:nvCxnSpPr>
        <p:spPr>
          <a:xfrm>
            <a:off x="4833620" y="3321685"/>
            <a:ext cx="3884295"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26" name="直接箭头连接符 66"/>
          <p:cNvCxnSpPr>
            <a:cxnSpLocks/>
          </p:cNvCxnSpPr>
          <p:nvPr/>
        </p:nvCxnSpPr>
        <p:spPr>
          <a:xfrm flipV="1">
            <a:off x="4833646" y="2293809"/>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48" name="文本框 40"/>
          <p:cNvSpPr txBox="1"/>
          <p:nvPr/>
        </p:nvSpPr>
        <p:spPr>
          <a:xfrm>
            <a:off x="8376920" y="3199130"/>
            <a:ext cx="795655" cy="46037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t</a:t>
            </a:r>
          </a:p>
        </p:txBody>
      </p:sp>
      <p:sp>
        <p:nvSpPr>
          <p:cNvPr id="1049549" name="文本框 41"/>
          <p:cNvSpPr txBox="1"/>
          <p:nvPr/>
        </p:nvSpPr>
        <p:spPr>
          <a:xfrm>
            <a:off x="4629150" y="2138680"/>
            <a:ext cx="795655" cy="46037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u</a:t>
            </a:r>
          </a:p>
        </p:txBody>
      </p:sp>
      <p:grpSp>
        <p:nvGrpSpPr>
          <p:cNvPr id="287" name="Group 28"/>
          <p:cNvGrpSpPr/>
          <p:nvPr/>
        </p:nvGrpSpPr>
        <p:grpSpPr bwMode="auto">
          <a:xfrm>
            <a:off x="4865370" y="4706620"/>
            <a:ext cx="889635" cy="650240"/>
            <a:chOff x="4194" y="2375"/>
            <a:chExt cx="654" cy="478"/>
          </a:xfrm>
        </p:grpSpPr>
        <p:sp>
          <p:nvSpPr>
            <p:cNvPr id="1049550"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sp>
          <p:nvSpPr>
            <p:cNvPr id="1049551"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grpSp>
      <p:sp>
        <p:nvSpPr>
          <p:cNvPr id="1049552" name="文本框 50"/>
          <p:cNvSpPr txBox="1"/>
          <p:nvPr/>
        </p:nvSpPr>
        <p:spPr>
          <a:xfrm>
            <a:off x="3103271" y="2760493"/>
            <a:ext cx="915165" cy="535939"/>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out</a:t>
            </a:r>
            <a:endParaRPr b="1" dirty="0" sz="2400" lang="en-US">
              <a:latin typeface="Symbol" panose="05050102010706020507" pitchFamily="18" charset="2"/>
              <a:cs typeface="Arial" panose="020B0604020202020204" pitchFamily="34" charset="0"/>
            </a:endParaRPr>
          </a:p>
        </p:txBody>
      </p:sp>
      <p:cxnSp>
        <p:nvCxnSpPr>
          <p:cNvPr id="3145927" name="直接箭头连接符 51"/>
          <p:cNvCxnSpPr>
            <a:cxnSpLocks/>
          </p:cNvCxnSpPr>
          <p:nvPr/>
        </p:nvCxnSpPr>
        <p:spPr>
          <a:xfrm flipV="1">
            <a:off x="3496784" y="2317206"/>
            <a:ext cx="0" cy="53573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28" name="直接箭头连接符 53"/>
          <p:cNvCxnSpPr>
            <a:cxnSpLocks/>
          </p:cNvCxnSpPr>
          <p:nvPr/>
        </p:nvCxnSpPr>
        <p:spPr>
          <a:xfrm>
            <a:off x="3483229" y="3225081"/>
            <a:ext cx="0" cy="53573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29" name="直接连接符 17"/>
          <p:cNvCxnSpPr>
            <a:cxnSpLocks/>
          </p:cNvCxnSpPr>
          <p:nvPr/>
        </p:nvCxnSpPr>
        <p:spPr>
          <a:xfrm>
            <a:off x="5753436" y="5351243"/>
            <a:ext cx="907246" cy="0"/>
          </a:xfrm>
          <a:prstGeom prst="line"/>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288" name="Group 28"/>
          <p:cNvGrpSpPr/>
          <p:nvPr/>
        </p:nvGrpSpPr>
        <p:grpSpPr bwMode="auto">
          <a:xfrm>
            <a:off x="6657125" y="4694556"/>
            <a:ext cx="889635" cy="650240"/>
            <a:chOff x="4194" y="2375"/>
            <a:chExt cx="654" cy="478"/>
          </a:xfrm>
        </p:grpSpPr>
        <p:sp>
          <p:nvSpPr>
            <p:cNvPr id="1049553"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sp>
          <p:nvSpPr>
            <p:cNvPr id="1049554"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grpSp>
      <p:cxnSp>
        <p:nvCxnSpPr>
          <p:cNvPr id="3145930" name="直接连接符 70"/>
          <p:cNvCxnSpPr>
            <a:cxnSpLocks/>
          </p:cNvCxnSpPr>
          <p:nvPr/>
        </p:nvCxnSpPr>
        <p:spPr>
          <a:xfrm>
            <a:off x="7530576" y="5351243"/>
            <a:ext cx="907246" cy="0"/>
          </a:xfrm>
          <a:prstGeom prst="line"/>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49555" name="文本框 72"/>
          <p:cNvSpPr txBox="1"/>
          <p:nvPr/>
        </p:nvSpPr>
        <p:spPr>
          <a:xfrm>
            <a:off x="4447222" y="5521475"/>
            <a:ext cx="4657090" cy="802640"/>
          </a:xfrm>
          <a:prstGeom prst="rect"/>
          <a:noFill/>
        </p:spPr>
        <p:txBody>
          <a:bodyPr rtlCol="0" wrap="square">
            <a:spAutoFit/>
          </a:bodyPr>
          <a:p>
            <a:pPr algn="ctr"/>
            <a:r>
              <a:rPr altLang="zh-CN" b="1" dirty="0" sz="2400" lang="en-US">
                <a:solidFill>
                  <a:srgbClr val="0070C0"/>
                </a:solidFill>
                <a:latin typeface="Arial" panose="020B0604020202020204" pitchFamily="34" charset="0"/>
                <a:cs typeface="Arial" panose="020B0604020202020204" pitchFamily="34" charset="0"/>
              </a:rPr>
              <a:t>Half-wave rectification</a:t>
            </a:r>
          </a:p>
          <a:p>
            <a:pPr algn="ctr"/>
            <a:r>
              <a:rPr altLang="en-US" b="1" dirty="0" sz="2400" lang="zh-CN">
                <a:solidFill>
                  <a:srgbClr val="0070C0"/>
                </a:solidFill>
                <a:latin typeface="Arial" panose="020B0604020202020204" pitchFamily="34" charset="0"/>
                <a:cs typeface="Arial" panose="020B0604020202020204" pitchFamily="34" charset="0"/>
              </a:rPr>
              <a:t>半波整流</a:t>
            </a:r>
          </a:p>
        </p:txBody>
      </p:sp>
      <p:sp>
        <p:nvSpPr>
          <p:cNvPr id="1049556" name="矩形 21"/>
          <p:cNvSpPr/>
          <p:nvPr/>
        </p:nvSpPr>
        <p:spPr>
          <a:xfrm>
            <a:off x="4487686" y="2475170"/>
            <a:ext cx="398780" cy="358141"/>
          </a:xfrm>
          <a:prstGeom prst="rect"/>
        </p:spPr>
        <p:txBody>
          <a:bodyPr wrap="none">
            <a:spAutoFit/>
          </a:bodyPr>
          <a:p>
            <a:r>
              <a:rPr altLang="zh-CN" b="1" dirty="0" i="1" lang="en-US">
                <a:latin typeface="Arial" panose="020B0604020202020204" pitchFamily="34" charset="0"/>
                <a:cs typeface="Arial" panose="020B0604020202020204" pitchFamily="34" charset="0"/>
              </a:rPr>
              <a:t>A</a:t>
            </a:r>
            <a:endParaRPr altLang="en-US" dirty="0" lang="zh-CN"/>
          </a:p>
        </p:txBody>
      </p:sp>
      <p:cxnSp>
        <p:nvCxnSpPr>
          <p:cNvPr id="3145931" name="直接连接符 75"/>
          <p:cNvCxnSpPr>
            <a:cxnSpLocks/>
          </p:cNvCxnSpPr>
          <p:nvPr/>
        </p:nvCxnSpPr>
        <p:spPr>
          <a:xfrm>
            <a:off x="4833620" y="2665140"/>
            <a:ext cx="488130"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77"/>
                                        </p:tgtEl>
                                        <p:attrNameLst>
                                          <p:attrName>style.visibility</p:attrName>
                                        </p:attrNameLst>
                                      </p:cBhvr>
                                      <p:to>
                                        <p:strVal val="visible"/>
                                      </p:to>
                                    </p:set>
                                    <p:animEffect transition="in" filter="wipe(down)">
                                      <p:cBhvr>
                                        <p:cTn dur="500" id="7"/>
                                        <p:tgtEl>
                                          <p:spTgt spid="27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547"/>
                                        </p:tgtEl>
                                        <p:attrNameLst>
                                          <p:attrName>style.visibility</p:attrName>
                                        </p:attrNameLst>
                                      </p:cBhvr>
                                      <p:to>
                                        <p:strVal val="visible"/>
                                      </p:to>
                                    </p:set>
                                    <p:animEffect transition="in" filter="wipe(down)">
                                      <p:cBhvr>
                                        <p:cTn dur="500" id="10"/>
                                        <p:tgtEl>
                                          <p:spTgt spid="1049547"/>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287"/>
                                        </p:tgtEl>
                                        <p:attrNameLst>
                                          <p:attrName>style.visibility</p:attrName>
                                        </p:attrNameLst>
                                      </p:cBhvr>
                                      <p:to>
                                        <p:strVal val="visible"/>
                                      </p:to>
                                    </p:set>
                                    <p:animEffect transition="in" filter="wipe(down)">
                                      <p:cBhvr>
                                        <p:cTn dur="500" id="15"/>
                                        <p:tgtEl>
                                          <p:spTgt spid="287"/>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3145929"/>
                                        </p:tgtEl>
                                        <p:attrNameLst>
                                          <p:attrName>style.visibility</p:attrName>
                                        </p:attrNameLst>
                                      </p:cBhvr>
                                      <p:to>
                                        <p:strVal val="visible"/>
                                      </p:to>
                                    </p:set>
                                    <p:animEffect transition="in" filter="wipe(down)">
                                      <p:cBhvr>
                                        <p:cTn dur="500" id="20"/>
                                        <p:tgtEl>
                                          <p:spTgt spid="3145929"/>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2" presetSubtype="4">
                                  <p:stCondLst>
                                    <p:cond delay="0"/>
                                  </p:stCondLst>
                                  <p:childTnLst>
                                    <p:set>
                                      <p:cBhvr>
                                        <p:cTn dur="1" fill="hold" id="24">
                                          <p:stCondLst>
                                            <p:cond delay="0"/>
                                          </p:stCondLst>
                                        </p:cTn>
                                        <p:tgtEl>
                                          <p:spTgt spid="288"/>
                                        </p:tgtEl>
                                        <p:attrNameLst>
                                          <p:attrName>style.visibility</p:attrName>
                                        </p:attrNameLst>
                                      </p:cBhvr>
                                      <p:to>
                                        <p:strVal val="visible"/>
                                      </p:to>
                                    </p:set>
                                    <p:animEffect transition="in" filter="wipe(down)">
                                      <p:cBhvr>
                                        <p:cTn dur="500" id="25"/>
                                        <p:tgtEl>
                                          <p:spTgt spid="288"/>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4">
                                  <p:stCondLst>
                                    <p:cond delay="0"/>
                                  </p:stCondLst>
                                  <p:childTnLst>
                                    <p:set>
                                      <p:cBhvr>
                                        <p:cTn dur="1" fill="hold" id="29">
                                          <p:stCondLst>
                                            <p:cond delay="0"/>
                                          </p:stCondLst>
                                        </p:cTn>
                                        <p:tgtEl>
                                          <p:spTgt spid="3145930"/>
                                        </p:tgtEl>
                                        <p:attrNameLst>
                                          <p:attrName>style.visibility</p:attrName>
                                        </p:attrNameLst>
                                      </p:cBhvr>
                                      <p:to>
                                        <p:strVal val="visible"/>
                                      </p:to>
                                    </p:set>
                                    <p:animEffect transition="in" filter="wipe(down)">
                                      <p:cBhvr>
                                        <p:cTn dur="500" id="30"/>
                                        <p:tgtEl>
                                          <p:spTgt spid="3145930"/>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555"/>
                                        </p:tgtEl>
                                        <p:attrNameLst>
                                          <p:attrName>style.visibility</p:attrName>
                                        </p:attrNameLst>
                                      </p:cBhvr>
                                      <p:to>
                                        <p:strVal val="visible"/>
                                      </p:to>
                                    </p:set>
                                    <p:animEffect transition="in" filter="wipe(down)">
                                      <p:cBhvr>
                                        <p:cTn dur="500" id="35"/>
                                        <p:tgtEl>
                                          <p:spTgt spid="104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47" grpId="0"/>
      <p:bldP spid="10495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55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60" name="文本框 19"/>
          <p:cNvSpPr txBox="1"/>
          <p:nvPr/>
        </p:nvSpPr>
        <p:spPr>
          <a:xfrm>
            <a:off x="4769022" y="1192249"/>
            <a:ext cx="4657090" cy="829945"/>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Input AC voltage signal: </a:t>
            </a:r>
          </a:p>
          <a:p>
            <a:pPr algn="ctr"/>
            <a:r>
              <a:rPr altLang="zh-CN" b="1" dirty="0" sz="2400" i="1" lang="en-US">
                <a:latin typeface="Arial" panose="020B0604020202020204" pitchFamily="34" charset="0"/>
                <a:cs typeface="Arial" panose="020B0604020202020204" pitchFamily="34" charset="0"/>
              </a:rPr>
              <a:t>u=A</a:t>
            </a:r>
            <a:r>
              <a:rPr altLang="zh-CN" b="1" dirty="0" sz="2400" lang="en-US">
                <a:latin typeface="Arial" panose="020B0604020202020204" pitchFamily="34" charset="0"/>
                <a:cs typeface="Arial" panose="020B0604020202020204" pitchFamily="34" charset="0"/>
              </a:rPr>
              <a:t>sin</a:t>
            </a:r>
            <a:r>
              <a:rPr altLang="zh-CN" b="1" dirty="0" sz="2400" i="1" lang="en-US">
                <a:latin typeface="Arial" panose="020B0604020202020204" pitchFamily="34" charset="0"/>
                <a:cs typeface="Arial" panose="020B0604020202020204" pitchFamily="34" charset="0"/>
              </a:rPr>
              <a:t>(</a:t>
            </a:r>
            <a:r>
              <a:rPr altLang="zh-CN" b="1" dirty="0" sz="2400" i="1" lang="en-US">
                <a:latin typeface="Symbol" panose="05050102010706020507" charset="0"/>
                <a:cs typeface="Symbol" panose="05050102010706020507" charset="0"/>
              </a:rPr>
              <a:t>w</a:t>
            </a:r>
            <a:r>
              <a:rPr altLang="zh-CN" b="1" dirty="0" sz="2400" i="1" lang="en-US">
                <a:latin typeface="Arial" panose="020B0604020202020204" pitchFamily="34" charset="0"/>
                <a:cs typeface="Arial" panose="020B0604020202020204" pitchFamily="34" charset="0"/>
              </a:rPr>
              <a:t>t)</a:t>
            </a:r>
          </a:p>
        </p:txBody>
      </p:sp>
      <p:grpSp>
        <p:nvGrpSpPr>
          <p:cNvPr id="292" name="Group 28"/>
          <p:cNvGrpSpPr/>
          <p:nvPr/>
        </p:nvGrpSpPr>
        <p:grpSpPr bwMode="auto">
          <a:xfrm>
            <a:off x="5755878" y="2346285"/>
            <a:ext cx="889635" cy="650240"/>
            <a:chOff x="4194" y="2375"/>
            <a:chExt cx="654" cy="478"/>
          </a:xfrm>
        </p:grpSpPr>
        <p:sp>
          <p:nvSpPr>
            <p:cNvPr id="1049561"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62"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293" name="Group 28"/>
          <p:cNvGrpSpPr/>
          <p:nvPr/>
        </p:nvGrpSpPr>
        <p:grpSpPr bwMode="auto">
          <a:xfrm flipV="1">
            <a:off x="6645513" y="2990175"/>
            <a:ext cx="889635" cy="650240"/>
            <a:chOff x="4194" y="2375"/>
            <a:chExt cx="654" cy="478"/>
          </a:xfrm>
        </p:grpSpPr>
        <p:sp>
          <p:nvSpPr>
            <p:cNvPr id="1049563"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64"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294" name="Group 28"/>
          <p:cNvGrpSpPr/>
          <p:nvPr/>
        </p:nvGrpSpPr>
        <p:grpSpPr bwMode="auto">
          <a:xfrm>
            <a:off x="7532557" y="2339935"/>
            <a:ext cx="889635" cy="650240"/>
            <a:chOff x="4194" y="2375"/>
            <a:chExt cx="654" cy="478"/>
          </a:xfrm>
        </p:grpSpPr>
        <p:sp>
          <p:nvSpPr>
            <p:cNvPr id="1049565"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66"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932" name="直接箭头连接符 65"/>
          <p:cNvCxnSpPr>
            <a:cxnSpLocks/>
          </p:cNvCxnSpPr>
          <p:nvPr/>
        </p:nvCxnSpPr>
        <p:spPr>
          <a:xfrm>
            <a:off x="5724128" y="2997160"/>
            <a:ext cx="3186827"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33" name="直接箭头连接符 66"/>
          <p:cNvCxnSpPr>
            <a:cxnSpLocks/>
          </p:cNvCxnSpPr>
          <p:nvPr/>
        </p:nvCxnSpPr>
        <p:spPr>
          <a:xfrm flipV="1">
            <a:off x="5724154" y="1969284"/>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567" name="文本框 40"/>
          <p:cNvSpPr txBox="1"/>
          <p:nvPr/>
        </p:nvSpPr>
        <p:spPr>
          <a:xfrm>
            <a:off x="8418921" y="2982708"/>
            <a:ext cx="795655" cy="46037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t</a:t>
            </a:r>
          </a:p>
        </p:txBody>
      </p:sp>
      <p:sp>
        <p:nvSpPr>
          <p:cNvPr id="1049568" name="文本框 41"/>
          <p:cNvSpPr txBox="1"/>
          <p:nvPr/>
        </p:nvSpPr>
        <p:spPr>
          <a:xfrm>
            <a:off x="5519658" y="1814155"/>
            <a:ext cx="795655" cy="46037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u</a:t>
            </a:r>
          </a:p>
        </p:txBody>
      </p:sp>
      <p:grpSp>
        <p:nvGrpSpPr>
          <p:cNvPr id="295" name="Group 28"/>
          <p:cNvGrpSpPr/>
          <p:nvPr/>
        </p:nvGrpSpPr>
        <p:grpSpPr bwMode="auto">
          <a:xfrm>
            <a:off x="5755878" y="4382095"/>
            <a:ext cx="889635" cy="650240"/>
            <a:chOff x="4194" y="2375"/>
            <a:chExt cx="654" cy="478"/>
          </a:xfrm>
        </p:grpSpPr>
        <p:sp>
          <p:nvSpPr>
            <p:cNvPr id="1049569"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sp>
          <p:nvSpPr>
            <p:cNvPr id="1049570"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grpSp>
      <p:sp>
        <p:nvSpPr>
          <p:cNvPr id="1049571" name="文本框 54"/>
          <p:cNvSpPr txBox="1"/>
          <p:nvPr/>
        </p:nvSpPr>
        <p:spPr>
          <a:xfrm>
            <a:off x="5565163" y="3646178"/>
            <a:ext cx="915165" cy="535939"/>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out</a:t>
            </a:r>
            <a:endParaRPr b="1" dirty="0" sz="2400" lang="en-US">
              <a:latin typeface="Symbol" panose="05050102010706020507" pitchFamily="18" charset="2"/>
              <a:cs typeface="Arial" panose="020B0604020202020204" pitchFamily="34" charset="0"/>
            </a:endParaRPr>
          </a:p>
        </p:txBody>
      </p:sp>
      <p:grpSp>
        <p:nvGrpSpPr>
          <p:cNvPr id="296" name="组合 13"/>
          <p:cNvGrpSpPr/>
          <p:nvPr/>
        </p:nvGrpSpPr>
        <p:grpSpPr>
          <a:xfrm>
            <a:off x="5724128" y="2965479"/>
            <a:ext cx="3186827" cy="2786084"/>
            <a:chOff x="4833620" y="3290004"/>
            <a:chExt cx="3186827" cy="2786084"/>
          </a:xfrm>
        </p:grpSpPr>
        <p:cxnSp>
          <p:nvCxnSpPr>
            <p:cNvPr id="3145934" name="直接箭头连接符 42"/>
            <p:cNvCxnSpPr>
              <a:cxnSpLocks/>
            </p:cNvCxnSpPr>
            <p:nvPr/>
          </p:nvCxnSpPr>
          <p:spPr>
            <a:xfrm>
              <a:off x="4833620" y="5357495"/>
              <a:ext cx="3186827"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35" name="直接箭头连接符 43"/>
            <p:cNvCxnSpPr>
              <a:cxnSpLocks/>
            </p:cNvCxnSpPr>
            <p:nvPr/>
          </p:nvCxnSpPr>
          <p:spPr>
            <a:xfrm flipV="1">
              <a:off x="4833646" y="4329619"/>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36" name="直接连接符 9"/>
            <p:cNvCxnSpPr>
              <a:cxnSpLocks/>
            </p:cNvCxnSpPr>
            <p:nvPr/>
          </p:nvCxnSpPr>
          <p:spPr>
            <a:xfrm>
              <a:off x="5754760" y="3338509"/>
              <a:ext cx="0" cy="203581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937" name="直接连接符 57"/>
            <p:cNvCxnSpPr>
              <a:cxnSpLocks/>
            </p:cNvCxnSpPr>
            <p:nvPr/>
          </p:nvCxnSpPr>
          <p:spPr>
            <a:xfrm>
              <a:off x="6650542" y="3290004"/>
              <a:ext cx="0" cy="205982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938" name="直接连接符 60"/>
            <p:cNvCxnSpPr>
              <a:cxnSpLocks/>
            </p:cNvCxnSpPr>
            <p:nvPr/>
          </p:nvCxnSpPr>
          <p:spPr>
            <a:xfrm>
              <a:off x="7530576" y="3314020"/>
              <a:ext cx="0" cy="205982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049572" name="文本框 180"/>
          <p:cNvSpPr txBox="1"/>
          <p:nvPr/>
        </p:nvSpPr>
        <p:spPr>
          <a:xfrm>
            <a:off x="89535" y="2698115"/>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u</a:t>
            </a:r>
            <a:endParaRPr b="1" dirty="0" sz="2400" lang="en-US">
              <a:latin typeface="Symbol" panose="05050102010706020507" pitchFamily="18" charset="2"/>
              <a:cs typeface="Arial" panose="020B0604020202020204" pitchFamily="34" charset="0"/>
            </a:endParaRPr>
          </a:p>
        </p:txBody>
      </p:sp>
      <p:grpSp>
        <p:nvGrpSpPr>
          <p:cNvPr id="297" name="组合 49"/>
          <p:cNvGrpSpPr/>
          <p:nvPr/>
        </p:nvGrpSpPr>
        <p:grpSpPr>
          <a:xfrm>
            <a:off x="295910" y="1332230"/>
            <a:ext cx="4219575" cy="3855085"/>
            <a:chOff x="466" y="2098"/>
            <a:chExt cx="6645" cy="6071"/>
          </a:xfrm>
        </p:grpSpPr>
        <p:grpSp>
          <p:nvGrpSpPr>
            <p:cNvPr id="298" name="组合 179"/>
            <p:cNvGrpSpPr/>
            <p:nvPr/>
          </p:nvGrpSpPr>
          <p:grpSpPr>
            <a:xfrm>
              <a:off x="669" y="2098"/>
              <a:ext cx="6442" cy="6071"/>
              <a:chOff x="3898857" y="94237"/>
              <a:chExt cx="4092829" cy="3855322"/>
            </a:xfrm>
          </p:grpSpPr>
          <p:cxnSp>
            <p:nvCxnSpPr>
              <p:cNvPr id="3145939" name="直接连接符 186"/>
              <p:cNvCxnSpPr>
                <a:cxnSpLocks/>
              </p:cNvCxnSpPr>
              <p:nvPr/>
            </p:nvCxnSpPr>
            <p:spPr>
              <a:xfrm>
                <a:off x="3898857" y="2005084"/>
                <a:ext cx="0" cy="1122100"/>
              </a:xfrm>
              <a:prstGeom prst="line"/>
              <a:ln w="38100">
                <a:solidFill>
                  <a:schemeClr val="tx1"/>
                </a:solidFill>
                <a:headEnd type="oval" w="med" len="med"/>
                <a:tailEnd type="none" w="lg" len="lg"/>
              </a:ln>
            </p:spPr>
            <p:style>
              <a:lnRef idx="1">
                <a:schemeClr val="accent1"/>
              </a:lnRef>
              <a:fillRef idx="0">
                <a:schemeClr val="accent1"/>
              </a:fillRef>
              <a:effectRef idx="0">
                <a:schemeClr val="accent1"/>
              </a:effectRef>
              <a:fontRef idx="minor">
                <a:schemeClr val="tx1"/>
              </a:fontRef>
            </p:style>
          </p:cxnSp>
          <p:cxnSp>
            <p:nvCxnSpPr>
              <p:cNvPr id="3145940" name="直接连接符 187"/>
              <p:cNvCxnSpPr>
                <a:cxnSpLocks/>
              </p:cNvCxnSpPr>
              <p:nvPr/>
            </p:nvCxnSpPr>
            <p:spPr>
              <a:xfrm>
                <a:off x="3898857" y="94237"/>
                <a:ext cx="0" cy="1296089"/>
              </a:xfrm>
              <a:prstGeom prst="line"/>
              <a:ln w="38100">
                <a:solidFill>
                  <a:schemeClr val="tx1"/>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3145941" name="直接连接符 189"/>
              <p:cNvCxnSpPr>
                <a:cxnSpLocks/>
              </p:cNvCxnSpPr>
              <p:nvPr/>
            </p:nvCxnSpPr>
            <p:spPr>
              <a:xfrm flipV="1">
                <a:off x="7883679" y="1688820"/>
                <a:ext cx="0" cy="226073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573" name="矩形 190"/>
              <p:cNvSpPr/>
              <p:nvPr/>
            </p:nvSpPr>
            <p:spPr>
              <a:xfrm>
                <a:off x="7776048" y="2637464"/>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4" name="文本框 191"/>
              <p:cNvSpPr txBox="1"/>
              <p:nvPr/>
            </p:nvSpPr>
            <p:spPr>
              <a:xfrm>
                <a:off x="7171298" y="2695293"/>
                <a:ext cx="667385" cy="460375"/>
              </a:xfrm>
              <a:prstGeom prst="rect"/>
              <a:noFill/>
            </p:spPr>
            <p:txBody>
              <a:bodyPr rtlCol="0" wrap="square">
                <a:spAutoFit/>
              </a:bodyPr>
              <a:p>
                <a:pPr algn="ctr"/>
                <a:r>
                  <a:rPr altLang="zh-CN" b="1" dirty="0" sz="2400" i="1" lang="en-US" err="1">
                    <a:latin typeface="Arial" panose="020B0604020202020204" pitchFamily="34" charset="0"/>
                    <a:cs typeface="Arial" panose="020B0604020202020204" pitchFamily="34" charset="0"/>
                  </a:rPr>
                  <a:t>R</a:t>
                </a:r>
                <a:endParaRPr altLang="en-US" b="1" dirty="0" sz="2400" lang="zh-CN">
                  <a:latin typeface="Symbol" panose="05050102010706020507" pitchFamily="18" charset="2"/>
                  <a:cs typeface="Arial" panose="020B0604020202020204" pitchFamily="34" charset="0"/>
                </a:endParaRPr>
              </a:p>
            </p:txBody>
          </p:sp>
        </p:grpSp>
        <p:cxnSp>
          <p:nvCxnSpPr>
            <p:cNvPr id="3145942" name="直接连接符 183"/>
            <p:cNvCxnSpPr>
              <a:cxnSpLocks/>
            </p:cNvCxnSpPr>
            <p:nvPr/>
          </p:nvCxnSpPr>
          <p:spPr>
            <a:xfrm>
              <a:off x="669" y="2157"/>
              <a:ext cx="346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299" name="组合 10"/>
            <p:cNvGrpSpPr/>
            <p:nvPr/>
          </p:nvGrpSpPr>
          <p:grpSpPr>
            <a:xfrm rot="2700000">
              <a:off x="4591" y="3634"/>
              <a:ext cx="501" cy="575"/>
              <a:chOff x="3929" y="1556"/>
              <a:chExt cx="720" cy="825"/>
            </a:xfrm>
          </p:grpSpPr>
          <p:cxnSp>
            <p:nvCxnSpPr>
              <p:cNvPr id="3145943" name="直接连接符 182"/>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75" name="等腰三角形 184"/>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76" name="文本框 177"/>
            <p:cNvSpPr txBox="1"/>
            <p:nvPr/>
          </p:nvSpPr>
          <p:spPr>
            <a:xfrm>
              <a:off x="466" y="3740"/>
              <a:ext cx="948" cy="72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
          <p:nvSpPr>
            <p:cNvPr id="1049577" name="文本框 178"/>
            <p:cNvSpPr txBox="1"/>
            <p:nvPr/>
          </p:nvSpPr>
          <p:spPr>
            <a:xfrm>
              <a:off x="509" y="4783"/>
              <a:ext cx="948" cy="72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cxnSp>
          <p:nvCxnSpPr>
            <p:cNvPr id="3145944" name="直接连接符 1"/>
            <p:cNvCxnSpPr>
              <a:cxnSpLocks/>
            </p:cNvCxnSpPr>
            <p:nvPr/>
          </p:nvCxnSpPr>
          <p:spPr>
            <a:xfrm>
              <a:off x="627" y="6868"/>
              <a:ext cx="3480"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578" name="矩形 8"/>
            <p:cNvSpPr/>
            <p:nvPr/>
          </p:nvSpPr>
          <p:spPr>
            <a:xfrm rot="2700000">
              <a:off x="3094" y="3602"/>
              <a:ext cx="2040" cy="2040"/>
            </a:xfrm>
            <a:prstGeom prst="rect"/>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00" name="组合 11"/>
            <p:cNvGrpSpPr/>
            <p:nvPr/>
          </p:nvGrpSpPr>
          <p:grpSpPr>
            <a:xfrm rot="2700000">
              <a:off x="3121" y="5029"/>
              <a:ext cx="501" cy="575"/>
              <a:chOff x="3929" y="1556"/>
              <a:chExt cx="720" cy="825"/>
            </a:xfrm>
          </p:grpSpPr>
          <p:cxnSp>
            <p:nvCxnSpPr>
              <p:cNvPr id="3145945" name="直接连接符 12"/>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79" name="等腰三角形 14"/>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01" name="组合 15"/>
            <p:cNvGrpSpPr/>
            <p:nvPr/>
          </p:nvGrpSpPr>
          <p:grpSpPr>
            <a:xfrm rot="18900000">
              <a:off x="3182" y="3581"/>
              <a:ext cx="501" cy="575"/>
              <a:chOff x="3929" y="1556"/>
              <a:chExt cx="720" cy="825"/>
            </a:xfrm>
          </p:grpSpPr>
          <p:cxnSp>
            <p:nvCxnSpPr>
              <p:cNvPr id="3145946" name="直接连接符 16"/>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80" name="等腰三角形 18"/>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02" name="组合 20"/>
            <p:cNvGrpSpPr/>
            <p:nvPr/>
          </p:nvGrpSpPr>
          <p:grpSpPr>
            <a:xfrm rot="18900000">
              <a:off x="4649" y="5020"/>
              <a:ext cx="501" cy="575"/>
              <a:chOff x="3929" y="1556"/>
              <a:chExt cx="720" cy="825"/>
            </a:xfrm>
          </p:grpSpPr>
          <p:cxnSp>
            <p:nvCxnSpPr>
              <p:cNvPr id="3145947" name="直接连接符 21"/>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81" name="等腰三角形 22"/>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48" name="直接连接符 24"/>
            <p:cNvCxnSpPr>
              <a:cxnSpLocks/>
            </p:cNvCxnSpPr>
            <p:nvPr/>
          </p:nvCxnSpPr>
          <p:spPr>
            <a:xfrm flipV="1">
              <a:off x="4107" y="6065"/>
              <a:ext cx="0" cy="857"/>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49" name="直接连接符 25"/>
            <p:cNvCxnSpPr>
              <a:cxnSpLocks/>
            </p:cNvCxnSpPr>
            <p:nvPr/>
          </p:nvCxnSpPr>
          <p:spPr>
            <a:xfrm flipV="1">
              <a:off x="4107" y="2150"/>
              <a:ext cx="0" cy="103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50" name="直接连接符 26"/>
            <p:cNvCxnSpPr>
              <a:cxnSpLocks/>
            </p:cNvCxnSpPr>
            <p:nvPr/>
          </p:nvCxnSpPr>
          <p:spPr>
            <a:xfrm>
              <a:off x="2008" y="4612"/>
              <a:ext cx="664"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51" name="直接连接符 27"/>
            <p:cNvCxnSpPr>
              <a:cxnSpLocks/>
            </p:cNvCxnSpPr>
            <p:nvPr/>
          </p:nvCxnSpPr>
          <p:spPr>
            <a:xfrm flipV="1">
              <a:off x="2049" y="4599"/>
              <a:ext cx="0" cy="201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52" name="直接连接符 28"/>
            <p:cNvCxnSpPr>
              <a:cxnSpLocks/>
            </p:cNvCxnSpPr>
            <p:nvPr/>
          </p:nvCxnSpPr>
          <p:spPr>
            <a:xfrm flipV="1">
              <a:off x="2049" y="7096"/>
              <a:ext cx="0" cy="1073"/>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582" name="弧形 29"/>
            <p:cNvSpPr/>
            <p:nvPr/>
          </p:nvSpPr>
          <p:spPr>
            <a:xfrm>
              <a:off x="1808" y="6635"/>
              <a:ext cx="481" cy="466"/>
            </a:xfrm>
            <a:prstGeom prst="arc">
              <a:avLst>
                <a:gd name="adj1" fmla="val 16200000"/>
                <a:gd name="adj2" fmla="val 550326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53" name="直接连接符 36"/>
            <p:cNvCxnSpPr>
              <a:cxnSpLocks/>
            </p:cNvCxnSpPr>
            <p:nvPr/>
          </p:nvCxnSpPr>
          <p:spPr>
            <a:xfrm>
              <a:off x="2035" y="8169"/>
              <a:ext cx="4918" cy="0"/>
            </a:xfrm>
            <a:prstGeom prst="line"/>
            <a:ln w="38100">
              <a:solidFill>
                <a:schemeClr val="tx1"/>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145954" name="直接连接符 37"/>
            <p:cNvCxnSpPr>
              <a:cxnSpLocks/>
            </p:cNvCxnSpPr>
            <p:nvPr/>
          </p:nvCxnSpPr>
          <p:spPr>
            <a:xfrm>
              <a:off x="5557" y="4623"/>
              <a:ext cx="1376" cy="0"/>
            </a:xfrm>
            <a:prstGeom prst="line"/>
            <a:ln w="38100">
              <a:solidFill>
                <a:schemeClr val="tx1"/>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1049583" name="文本框 38"/>
            <p:cNvSpPr txBox="1"/>
            <p:nvPr/>
          </p:nvSpPr>
          <p:spPr>
            <a:xfrm>
              <a:off x="4006" y="3946"/>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D1</a:t>
              </a:r>
              <a:endParaRPr altLang="zh-CN" b="1" dirty="0" i="1" lang="en-US">
                <a:latin typeface="Arial" panose="020B0604020202020204" pitchFamily="34" charset="0"/>
                <a:cs typeface="Arial" panose="020B0604020202020204" pitchFamily="34" charset="0"/>
              </a:endParaRPr>
            </a:p>
          </p:txBody>
        </p:sp>
        <p:sp>
          <p:nvSpPr>
            <p:cNvPr id="1049584" name="文本框 39"/>
            <p:cNvSpPr txBox="1"/>
            <p:nvPr/>
          </p:nvSpPr>
          <p:spPr>
            <a:xfrm>
              <a:off x="4107" y="4703"/>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D2</a:t>
              </a:r>
              <a:endParaRPr altLang="zh-CN" b="1" dirty="0" i="1" lang="en-US">
                <a:latin typeface="Arial" panose="020B0604020202020204" pitchFamily="34" charset="0"/>
                <a:cs typeface="Arial" panose="020B0604020202020204" pitchFamily="34" charset="0"/>
              </a:endParaRPr>
            </a:p>
          </p:txBody>
        </p:sp>
        <p:sp>
          <p:nvSpPr>
            <p:cNvPr id="1049585" name="文本框 47"/>
            <p:cNvSpPr txBox="1"/>
            <p:nvPr/>
          </p:nvSpPr>
          <p:spPr>
            <a:xfrm>
              <a:off x="2542" y="5333"/>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D3</a:t>
              </a:r>
              <a:endParaRPr altLang="zh-CN" b="1" dirty="0" i="1" lang="en-US">
                <a:latin typeface="Arial" panose="020B0604020202020204" pitchFamily="34" charset="0"/>
                <a:cs typeface="Arial" panose="020B0604020202020204" pitchFamily="34" charset="0"/>
              </a:endParaRPr>
            </a:p>
          </p:txBody>
        </p:sp>
        <p:sp>
          <p:nvSpPr>
            <p:cNvPr id="1049586" name="文本框 48"/>
            <p:cNvSpPr txBox="1"/>
            <p:nvPr/>
          </p:nvSpPr>
          <p:spPr>
            <a:xfrm>
              <a:off x="3346" y="3874"/>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D4</a:t>
              </a:r>
              <a:endParaRPr altLang="zh-CN" b="1" dirty="0" i="1" lang="en-US">
                <a:latin typeface="Arial" panose="020B0604020202020204" pitchFamily="34" charset="0"/>
                <a:cs typeface="Arial" panose="020B0604020202020204" pitchFamily="34" charset="0"/>
              </a:endParaRPr>
            </a:p>
          </p:txBody>
        </p:sp>
      </p:grpSp>
      <p:sp>
        <p:nvSpPr>
          <p:cNvPr id="1049587" name="文本框 72"/>
          <p:cNvSpPr txBox="1"/>
          <p:nvPr/>
        </p:nvSpPr>
        <p:spPr>
          <a:xfrm>
            <a:off x="1442720" y="467995"/>
            <a:ext cx="6257290" cy="460375"/>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Full-wave rectification</a:t>
            </a:r>
            <a:r>
              <a:rPr altLang="en-US" b="1" dirty="0" sz="2400" lang="zh-CN">
                <a:latin typeface="Arial" panose="020B0604020202020204" pitchFamily="34" charset="0"/>
                <a:cs typeface="Arial" panose="020B0604020202020204" pitchFamily="34" charset="0"/>
              </a:rPr>
              <a:t>全波整流</a:t>
            </a:r>
            <a:endParaRPr altLang="zh-CN" b="1" dirty="0" sz="2400" lang="en-US">
              <a:latin typeface="Arial" panose="020B0604020202020204" pitchFamily="34" charset="0"/>
              <a:cs typeface="Arial" panose="020B0604020202020204" pitchFamily="34" charset="0"/>
            </a:endParaRPr>
          </a:p>
        </p:txBody>
      </p:sp>
      <p:cxnSp>
        <p:nvCxnSpPr>
          <p:cNvPr id="3145955" name="直接连接符 50"/>
          <p:cNvCxnSpPr>
            <a:cxnSpLocks/>
          </p:cNvCxnSpPr>
          <p:nvPr/>
        </p:nvCxnSpPr>
        <p:spPr>
          <a:xfrm>
            <a:off x="295910" y="1216025"/>
            <a:ext cx="0" cy="125095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56" name="直接连接符 51"/>
          <p:cNvCxnSpPr>
            <a:cxnSpLocks/>
          </p:cNvCxnSpPr>
          <p:nvPr/>
        </p:nvCxnSpPr>
        <p:spPr>
          <a:xfrm flipH="1" flipV="1">
            <a:off x="295910" y="1206500"/>
            <a:ext cx="2456815" cy="952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57" name="直接连接符 52"/>
          <p:cNvCxnSpPr>
            <a:cxnSpLocks/>
          </p:cNvCxnSpPr>
          <p:nvPr/>
        </p:nvCxnSpPr>
        <p:spPr>
          <a:xfrm flipH="1" flipV="1">
            <a:off x="2729865" y="1332230"/>
            <a:ext cx="1270" cy="50165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58" name="直接连接符 53"/>
          <p:cNvCxnSpPr>
            <a:cxnSpLocks/>
          </p:cNvCxnSpPr>
          <p:nvPr/>
        </p:nvCxnSpPr>
        <p:spPr>
          <a:xfrm flipH="1" flipV="1">
            <a:off x="2832735" y="1808480"/>
            <a:ext cx="875030" cy="90043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sp>
        <p:nvSpPr>
          <p:cNvPr id="1049588" name="文本框 56"/>
          <p:cNvSpPr txBox="1"/>
          <p:nvPr/>
        </p:nvSpPr>
        <p:spPr>
          <a:xfrm>
            <a:off x="4609042" y="3852772"/>
            <a:ext cx="846455" cy="535940"/>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out</a:t>
            </a:r>
            <a:endParaRPr b="1" dirty="0" sz="2400" lang="en-US">
              <a:latin typeface="Symbol" panose="05050102010706020507" pitchFamily="18" charset="2"/>
              <a:cs typeface="Arial" panose="020B0604020202020204" pitchFamily="34" charset="0"/>
            </a:endParaRPr>
          </a:p>
        </p:txBody>
      </p:sp>
      <p:cxnSp>
        <p:nvCxnSpPr>
          <p:cNvPr id="3145959" name="直接箭头连接符 58"/>
          <p:cNvCxnSpPr>
            <a:cxnSpLocks/>
          </p:cNvCxnSpPr>
          <p:nvPr/>
        </p:nvCxnSpPr>
        <p:spPr>
          <a:xfrm flipV="1">
            <a:off x="4981787" y="3069817"/>
            <a:ext cx="0" cy="87884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60" name="直接箭头连接符 59"/>
          <p:cNvCxnSpPr>
            <a:cxnSpLocks/>
          </p:cNvCxnSpPr>
          <p:nvPr/>
        </p:nvCxnSpPr>
        <p:spPr>
          <a:xfrm>
            <a:off x="4981787" y="4313147"/>
            <a:ext cx="0" cy="81153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61" name="直接箭头连接符 61"/>
          <p:cNvCxnSpPr>
            <a:cxnSpLocks/>
          </p:cNvCxnSpPr>
          <p:nvPr/>
        </p:nvCxnSpPr>
        <p:spPr>
          <a:xfrm>
            <a:off x="3790950" y="2701925"/>
            <a:ext cx="925195" cy="6985"/>
          </a:xfrm>
          <a:prstGeom prst="straightConnector1"/>
          <a:ln w="25400">
            <a:solidFill>
              <a:srgbClr val="C00000"/>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145962" name="直接连接符 63"/>
          <p:cNvCxnSpPr>
            <a:cxnSpLocks/>
          </p:cNvCxnSpPr>
          <p:nvPr/>
        </p:nvCxnSpPr>
        <p:spPr>
          <a:xfrm flipH="1" flipV="1">
            <a:off x="4714875" y="2857500"/>
            <a:ext cx="1270" cy="251587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63" name="直接箭头连接符 64"/>
          <p:cNvCxnSpPr>
            <a:cxnSpLocks/>
          </p:cNvCxnSpPr>
          <p:nvPr/>
        </p:nvCxnSpPr>
        <p:spPr>
          <a:xfrm flipH="1" flipV="1">
            <a:off x="1115695" y="5445125"/>
            <a:ext cx="3599180" cy="10160"/>
          </a:xfrm>
          <a:prstGeom prst="straightConnector1"/>
          <a:ln w="25400">
            <a:solidFill>
              <a:srgbClr val="C00000"/>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145964" name="直接连接符 70"/>
          <p:cNvCxnSpPr>
            <a:cxnSpLocks/>
          </p:cNvCxnSpPr>
          <p:nvPr/>
        </p:nvCxnSpPr>
        <p:spPr>
          <a:xfrm>
            <a:off x="1070610" y="2853055"/>
            <a:ext cx="17780" cy="260286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65" name="直接连接符 71"/>
          <p:cNvCxnSpPr>
            <a:cxnSpLocks/>
          </p:cNvCxnSpPr>
          <p:nvPr/>
        </p:nvCxnSpPr>
        <p:spPr>
          <a:xfrm flipH="1" flipV="1">
            <a:off x="1979295" y="2853055"/>
            <a:ext cx="697230" cy="71882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66" name="直接箭头连接符 73"/>
          <p:cNvCxnSpPr>
            <a:cxnSpLocks/>
          </p:cNvCxnSpPr>
          <p:nvPr/>
        </p:nvCxnSpPr>
        <p:spPr>
          <a:xfrm>
            <a:off x="1022985" y="2776220"/>
            <a:ext cx="925195" cy="6985"/>
          </a:xfrm>
          <a:prstGeom prst="straightConnector1"/>
          <a:ln w="25400">
            <a:solidFill>
              <a:srgbClr val="C00000"/>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145967" name="直接连接符 74"/>
          <p:cNvCxnSpPr>
            <a:cxnSpLocks/>
          </p:cNvCxnSpPr>
          <p:nvPr/>
        </p:nvCxnSpPr>
        <p:spPr>
          <a:xfrm flipH="1" flipV="1">
            <a:off x="2752725" y="3587750"/>
            <a:ext cx="19050" cy="84963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68" name="直接箭头连接符 75"/>
          <p:cNvCxnSpPr>
            <a:cxnSpLocks/>
          </p:cNvCxnSpPr>
          <p:nvPr/>
        </p:nvCxnSpPr>
        <p:spPr>
          <a:xfrm flipH="1">
            <a:off x="231140" y="4500245"/>
            <a:ext cx="2509520" cy="5715"/>
          </a:xfrm>
          <a:prstGeom prst="straightConnector1"/>
          <a:ln w="25400">
            <a:solidFill>
              <a:srgbClr val="C00000"/>
            </a:solidFill>
            <a:prstDash val="sysDot"/>
            <a:tailEnd type="triangle" w="med" len="med"/>
          </a:ln>
        </p:spPr>
        <p:style>
          <a:lnRef idx="1">
            <a:schemeClr val="accent1"/>
          </a:lnRef>
          <a:fillRef idx="0">
            <a:schemeClr val="accent1"/>
          </a:fillRef>
          <a:effectRef idx="0">
            <a:schemeClr val="accent1"/>
          </a:effectRef>
          <a:fontRef idx="minor">
            <a:schemeClr val="tx1"/>
          </a:fontRef>
        </p:style>
      </p:cxnSp>
      <p:cxnSp>
        <p:nvCxnSpPr>
          <p:cNvPr id="3145969" name="直接连接符 76"/>
          <p:cNvCxnSpPr>
            <a:cxnSpLocks/>
          </p:cNvCxnSpPr>
          <p:nvPr/>
        </p:nvCxnSpPr>
        <p:spPr>
          <a:xfrm>
            <a:off x="231140" y="3186430"/>
            <a:ext cx="0" cy="125095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sp>
        <p:nvSpPr>
          <p:cNvPr id="1049589" name="文本框 80"/>
          <p:cNvSpPr txBox="1"/>
          <p:nvPr/>
        </p:nvSpPr>
        <p:spPr>
          <a:xfrm>
            <a:off x="4660214" y="2745882"/>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
        <p:nvSpPr>
          <p:cNvPr id="1049590" name="文本框 81"/>
          <p:cNvSpPr txBox="1"/>
          <p:nvPr/>
        </p:nvSpPr>
        <p:spPr>
          <a:xfrm>
            <a:off x="4678231" y="5088572"/>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5955"/>
                                        </p:tgtEl>
                                        <p:attrNameLst>
                                          <p:attrName>style.visibility</p:attrName>
                                        </p:attrNameLst>
                                      </p:cBhvr>
                                      <p:to>
                                        <p:strVal val="visible"/>
                                      </p:to>
                                    </p:set>
                                    <p:animEffect transition="in" filter="wipe(down)">
                                      <p:cBhvr>
                                        <p:cTn dur="500" id="7"/>
                                        <p:tgtEl>
                                          <p:spTgt spid="3145955"/>
                                        </p:tgtEl>
                                      </p:cBhvr>
                                    </p:animEffect>
                                  </p:childTnLst>
                                </p:cTn>
                              </p:par>
                              <p:par>
                                <p:cTn fill="hold" id="8" nodeType="withEffect" presetClass="entr" presetID="22" presetSubtype="4">
                                  <p:stCondLst>
                                    <p:cond delay="0"/>
                                  </p:stCondLst>
                                  <p:childTnLst>
                                    <p:set>
                                      <p:cBhvr>
                                        <p:cTn dur="1" fill="hold" id="9">
                                          <p:stCondLst>
                                            <p:cond delay="0"/>
                                          </p:stCondLst>
                                        </p:cTn>
                                        <p:tgtEl>
                                          <p:spTgt spid="3145956"/>
                                        </p:tgtEl>
                                        <p:attrNameLst>
                                          <p:attrName>style.visibility</p:attrName>
                                        </p:attrNameLst>
                                      </p:cBhvr>
                                      <p:to>
                                        <p:strVal val="visible"/>
                                      </p:to>
                                    </p:set>
                                    <p:animEffect transition="in" filter="wipe(down)">
                                      <p:cBhvr>
                                        <p:cTn dur="500" id="10"/>
                                        <p:tgtEl>
                                          <p:spTgt spid="3145956"/>
                                        </p:tgtEl>
                                      </p:cBhvr>
                                    </p:animEffect>
                                  </p:childTnLst>
                                </p:cTn>
                              </p:par>
                              <p:par>
                                <p:cTn fill="hold" id="11" nodeType="withEffect" presetClass="entr" presetID="22" presetSubtype="4">
                                  <p:stCondLst>
                                    <p:cond delay="0"/>
                                  </p:stCondLst>
                                  <p:childTnLst>
                                    <p:set>
                                      <p:cBhvr>
                                        <p:cTn dur="1" fill="hold" id="12">
                                          <p:stCondLst>
                                            <p:cond delay="0"/>
                                          </p:stCondLst>
                                        </p:cTn>
                                        <p:tgtEl>
                                          <p:spTgt spid="3145957"/>
                                        </p:tgtEl>
                                        <p:attrNameLst>
                                          <p:attrName>style.visibility</p:attrName>
                                        </p:attrNameLst>
                                      </p:cBhvr>
                                      <p:to>
                                        <p:strVal val="visible"/>
                                      </p:to>
                                    </p:set>
                                    <p:animEffect transition="in" filter="wipe(down)">
                                      <p:cBhvr>
                                        <p:cTn dur="500" id="13"/>
                                        <p:tgtEl>
                                          <p:spTgt spid="3145957"/>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3145958"/>
                                        </p:tgtEl>
                                        <p:attrNameLst>
                                          <p:attrName>style.visibility</p:attrName>
                                        </p:attrNameLst>
                                      </p:cBhvr>
                                      <p:to>
                                        <p:strVal val="visible"/>
                                      </p:to>
                                    </p:set>
                                    <p:animEffect transition="in" filter="wipe(down)">
                                      <p:cBhvr>
                                        <p:cTn dur="500" id="18"/>
                                        <p:tgtEl>
                                          <p:spTgt spid="3145958"/>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5961"/>
                                        </p:tgtEl>
                                        <p:attrNameLst>
                                          <p:attrName>style.visibility</p:attrName>
                                        </p:attrNameLst>
                                      </p:cBhvr>
                                      <p:to>
                                        <p:strVal val="visible"/>
                                      </p:to>
                                    </p:set>
                                    <p:animEffect transition="in" filter="wipe(down)">
                                      <p:cBhvr>
                                        <p:cTn dur="500" id="23"/>
                                        <p:tgtEl>
                                          <p:spTgt spid="3145961"/>
                                        </p:tgtEl>
                                      </p:cBhvr>
                                    </p:animEffect>
                                  </p:childTnLst>
                                </p:cTn>
                              </p:par>
                              <p:par>
                                <p:cTn fill="hold" id="24" nodeType="withEffect" presetClass="entr" presetID="22" presetSubtype="4">
                                  <p:stCondLst>
                                    <p:cond delay="0"/>
                                  </p:stCondLst>
                                  <p:childTnLst>
                                    <p:set>
                                      <p:cBhvr>
                                        <p:cTn dur="1" fill="hold" id="25">
                                          <p:stCondLst>
                                            <p:cond delay="0"/>
                                          </p:stCondLst>
                                        </p:cTn>
                                        <p:tgtEl>
                                          <p:spTgt spid="3145962"/>
                                        </p:tgtEl>
                                        <p:attrNameLst>
                                          <p:attrName>style.visibility</p:attrName>
                                        </p:attrNameLst>
                                      </p:cBhvr>
                                      <p:to>
                                        <p:strVal val="visible"/>
                                      </p:to>
                                    </p:set>
                                    <p:animEffect transition="in" filter="wipe(down)">
                                      <p:cBhvr>
                                        <p:cTn dur="500" id="26"/>
                                        <p:tgtEl>
                                          <p:spTgt spid="3145962"/>
                                        </p:tgtEl>
                                      </p:cBhvr>
                                    </p:animEffect>
                                  </p:childTnLst>
                                </p:cTn>
                              </p:par>
                              <p:par>
                                <p:cTn fill="hold" id="27" nodeType="withEffect" presetClass="entr" presetID="22" presetSubtype="4">
                                  <p:stCondLst>
                                    <p:cond delay="0"/>
                                  </p:stCondLst>
                                  <p:childTnLst>
                                    <p:set>
                                      <p:cBhvr>
                                        <p:cTn dur="1" fill="hold" id="28">
                                          <p:stCondLst>
                                            <p:cond delay="0"/>
                                          </p:stCondLst>
                                        </p:cTn>
                                        <p:tgtEl>
                                          <p:spTgt spid="3145963"/>
                                        </p:tgtEl>
                                        <p:attrNameLst>
                                          <p:attrName>style.visibility</p:attrName>
                                        </p:attrNameLst>
                                      </p:cBhvr>
                                      <p:to>
                                        <p:strVal val="visible"/>
                                      </p:to>
                                    </p:set>
                                    <p:animEffect transition="in" filter="wipe(down)">
                                      <p:cBhvr>
                                        <p:cTn dur="500" id="29"/>
                                        <p:tgtEl>
                                          <p:spTgt spid="3145963"/>
                                        </p:tgtEl>
                                      </p:cBhvr>
                                    </p:animEffect>
                                  </p:childTnLst>
                                </p:cTn>
                              </p:par>
                              <p:par>
                                <p:cTn fill="hold" id="30" nodeType="withEffect" presetClass="entr" presetID="22" presetSubtype="4">
                                  <p:stCondLst>
                                    <p:cond delay="0"/>
                                  </p:stCondLst>
                                  <p:childTnLst>
                                    <p:set>
                                      <p:cBhvr>
                                        <p:cTn dur="1" fill="hold" id="31">
                                          <p:stCondLst>
                                            <p:cond delay="0"/>
                                          </p:stCondLst>
                                        </p:cTn>
                                        <p:tgtEl>
                                          <p:spTgt spid="3145964"/>
                                        </p:tgtEl>
                                        <p:attrNameLst>
                                          <p:attrName>style.visibility</p:attrName>
                                        </p:attrNameLst>
                                      </p:cBhvr>
                                      <p:to>
                                        <p:strVal val="visible"/>
                                      </p:to>
                                    </p:set>
                                    <p:animEffect transition="in" filter="wipe(down)">
                                      <p:cBhvr>
                                        <p:cTn dur="500" id="32"/>
                                        <p:tgtEl>
                                          <p:spTgt spid="3145964"/>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3145966"/>
                                        </p:tgtEl>
                                        <p:attrNameLst>
                                          <p:attrName>style.visibility</p:attrName>
                                        </p:attrNameLst>
                                      </p:cBhvr>
                                      <p:to>
                                        <p:strVal val="visible"/>
                                      </p:to>
                                    </p:set>
                                    <p:animEffect transition="in" filter="wipe(down)">
                                      <p:cBhvr>
                                        <p:cTn dur="500" id="37"/>
                                        <p:tgtEl>
                                          <p:spTgt spid="3145966"/>
                                        </p:tgtEl>
                                      </p:cBhvr>
                                    </p:animEffect>
                                  </p:childTnLst>
                                </p:cTn>
                              </p:par>
                              <p:par>
                                <p:cTn fill="hold" id="38" nodeType="withEffect" presetClass="entr" presetID="22" presetSubtype="4">
                                  <p:stCondLst>
                                    <p:cond delay="0"/>
                                  </p:stCondLst>
                                  <p:childTnLst>
                                    <p:set>
                                      <p:cBhvr>
                                        <p:cTn dur="1" fill="hold" id="39">
                                          <p:stCondLst>
                                            <p:cond delay="0"/>
                                          </p:stCondLst>
                                        </p:cTn>
                                        <p:tgtEl>
                                          <p:spTgt spid="3145965"/>
                                        </p:tgtEl>
                                        <p:attrNameLst>
                                          <p:attrName>style.visibility</p:attrName>
                                        </p:attrNameLst>
                                      </p:cBhvr>
                                      <p:to>
                                        <p:strVal val="visible"/>
                                      </p:to>
                                    </p:set>
                                    <p:animEffect transition="in" filter="wipe(down)">
                                      <p:cBhvr>
                                        <p:cTn dur="500" id="40"/>
                                        <p:tgtEl>
                                          <p:spTgt spid="3145965"/>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4">
                                  <p:stCondLst>
                                    <p:cond delay="0"/>
                                  </p:stCondLst>
                                  <p:childTnLst>
                                    <p:set>
                                      <p:cBhvr>
                                        <p:cTn dur="1" fill="hold" id="44">
                                          <p:stCondLst>
                                            <p:cond delay="0"/>
                                          </p:stCondLst>
                                        </p:cTn>
                                        <p:tgtEl>
                                          <p:spTgt spid="3145967"/>
                                        </p:tgtEl>
                                        <p:attrNameLst>
                                          <p:attrName>style.visibility</p:attrName>
                                        </p:attrNameLst>
                                      </p:cBhvr>
                                      <p:to>
                                        <p:strVal val="visible"/>
                                      </p:to>
                                    </p:set>
                                    <p:animEffect transition="in" filter="wipe(down)">
                                      <p:cBhvr>
                                        <p:cTn dur="500" id="45"/>
                                        <p:tgtEl>
                                          <p:spTgt spid="3145967"/>
                                        </p:tgtEl>
                                      </p:cBhvr>
                                    </p:animEffect>
                                  </p:childTnLst>
                                </p:cTn>
                              </p:par>
                              <p:par>
                                <p:cTn fill="hold" id="46" nodeType="withEffect" presetClass="entr" presetID="22" presetSubtype="4">
                                  <p:stCondLst>
                                    <p:cond delay="0"/>
                                  </p:stCondLst>
                                  <p:childTnLst>
                                    <p:set>
                                      <p:cBhvr>
                                        <p:cTn dur="1" fill="hold" id="47">
                                          <p:stCondLst>
                                            <p:cond delay="0"/>
                                          </p:stCondLst>
                                        </p:cTn>
                                        <p:tgtEl>
                                          <p:spTgt spid="3145968"/>
                                        </p:tgtEl>
                                        <p:attrNameLst>
                                          <p:attrName>style.visibility</p:attrName>
                                        </p:attrNameLst>
                                      </p:cBhvr>
                                      <p:to>
                                        <p:strVal val="visible"/>
                                      </p:to>
                                    </p:set>
                                    <p:animEffect transition="in" filter="wipe(down)">
                                      <p:cBhvr>
                                        <p:cTn dur="500" id="48"/>
                                        <p:tgtEl>
                                          <p:spTgt spid="3145968"/>
                                        </p:tgtEl>
                                      </p:cBhvr>
                                    </p:animEffect>
                                  </p:childTnLst>
                                </p:cTn>
                              </p:par>
                              <p:par>
                                <p:cTn fill="hold" id="49" nodeType="withEffect" presetClass="entr" presetID="22" presetSubtype="4">
                                  <p:stCondLst>
                                    <p:cond delay="0"/>
                                  </p:stCondLst>
                                  <p:childTnLst>
                                    <p:set>
                                      <p:cBhvr>
                                        <p:cTn dur="1" fill="hold" id="50">
                                          <p:stCondLst>
                                            <p:cond delay="0"/>
                                          </p:stCondLst>
                                        </p:cTn>
                                        <p:tgtEl>
                                          <p:spTgt spid="3145969"/>
                                        </p:tgtEl>
                                        <p:attrNameLst>
                                          <p:attrName>style.visibility</p:attrName>
                                        </p:attrNameLst>
                                      </p:cBhvr>
                                      <p:to>
                                        <p:strVal val="visible"/>
                                      </p:to>
                                    </p:set>
                                    <p:animEffect transition="in" filter="wipe(down)">
                                      <p:cBhvr>
                                        <p:cTn dur="500" id="51"/>
                                        <p:tgtEl>
                                          <p:spTgt spid="3145969"/>
                                        </p:tgtEl>
                                      </p:cBhvr>
                                    </p:animEffect>
                                  </p:childTnLst>
                                </p:cTn>
                              </p:par>
                            </p:childTnLst>
                          </p:cTn>
                        </p:par>
                      </p:childTnLst>
                    </p:cTn>
                  </p:par>
                  <p:par>
                    <p:cTn fill="hold" id="52">
                      <p:stCondLst>
                        <p:cond delay="indefinite"/>
                      </p:stCondLst>
                      <p:childTnLst>
                        <p:par>
                          <p:cTn fill="hold" id="53">
                            <p:stCondLst>
                              <p:cond delay="0"/>
                            </p:stCondLst>
                            <p:childTnLst>
                              <p:par>
                                <p:cTn fill="hold" id="54" nodeType="clickEffect" presetClass="entr" presetID="22" presetSubtype="4">
                                  <p:stCondLst>
                                    <p:cond delay="0"/>
                                  </p:stCondLst>
                                  <p:childTnLst>
                                    <p:set>
                                      <p:cBhvr>
                                        <p:cTn dur="1" fill="hold" id="55">
                                          <p:stCondLst>
                                            <p:cond delay="0"/>
                                          </p:stCondLst>
                                        </p:cTn>
                                        <p:tgtEl>
                                          <p:spTgt spid="295"/>
                                        </p:tgtEl>
                                        <p:attrNameLst>
                                          <p:attrName>style.visibility</p:attrName>
                                        </p:attrNameLst>
                                      </p:cBhvr>
                                      <p:to>
                                        <p:strVal val="visible"/>
                                      </p:to>
                                    </p:set>
                                    <p:animEffect transition="in" filter="wipe(down)">
                                      <p:cBhvr>
                                        <p:cTn dur="500" id="56"/>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59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94" name="文本框 19"/>
          <p:cNvSpPr txBox="1"/>
          <p:nvPr/>
        </p:nvSpPr>
        <p:spPr>
          <a:xfrm>
            <a:off x="4769022" y="1192249"/>
            <a:ext cx="4657090" cy="829945"/>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Input AC voltage signal: </a:t>
            </a:r>
          </a:p>
          <a:p>
            <a:pPr algn="ctr"/>
            <a:r>
              <a:rPr altLang="zh-CN" b="1" dirty="0" sz="2400" i="1" lang="en-US">
                <a:latin typeface="Arial" panose="020B0604020202020204" pitchFamily="34" charset="0"/>
                <a:cs typeface="Arial" panose="020B0604020202020204" pitchFamily="34" charset="0"/>
              </a:rPr>
              <a:t>u=A</a:t>
            </a:r>
            <a:r>
              <a:rPr altLang="zh-CN" b="1" dirty="0" sz="2400" lang="en-US">
                <a:latin typeface="Arial" panose="020B0604020202020204" pitchFamily="34" charset="0"/>
                <a:cs typeface="Arial" panose="020B0604020202020204" pitchFamily="34" charset="0"/>
              </a:rPr>
              <a:t>sin</a:t>
            </a:r>
            <a:r>
              <a:rPr altLang="zh-CN" b="1" dirty="0" sz="2400" i="1" lang="en-US">
                <a:latin typeface="Arial" panose="020B0604020202020204" pitchFamily="34" charset="0"/>
                <a:cs typeface="Arial" panose="020B0604020202020204" pitchFamily="34" charset="0"/>
              </a:rPr>
              <a:t>(</a:t>
            </a:r>
            <a:r>
              <a:rPr altLang="zh-CN" b="1" dirty="0" sz="2400" i="1" lang="en-US">
                <a:latin typeface="Symbol" panose="05050102010706020507" charset="0"/>
                <a:cs typeface="Symbol" panose="05050102010706020507" charset="0"/>
              </a:rPr>
              <a:t>w</a:t>
            </a:r>
            <a:r>
              <a:rPr altLang="zh-CN" b="1" dirty="0" sz="2400" i="1" lang="en-US">
                <a:latin typeface="Arial" panose="020B0604020202020204" pitchFamily="34" charset="0"/>
                <a:cs typeface="Arial" panose="020B0604020202020204" pitchFamily="34" charset="0"/>
              </a:rPr>
              <a:t>t)</a:t>
            </a:r>
          </a:p>
        </p:txBody>
      </p:sp>
      <p:grpSp>
        <p:nvGrpSpPr>
          <p:cNvPr id="306" name="Group 28"/>
          <p:cNvGrpSpPr/>
          <p:nvPr/>
        </p:nvGrpSpPr>
        <p:grpSpPr bwMode="auto">
          <a:xfrm>
            <a:off x="5755878" y="2346285"/>
            <a:ext cx="889635" cy="650240"/>
            <a:chOff x="4194" y="2375"/>
            <a:chExt cx="654" cy="478"/>
          </a:xfrm>
        </p:grpSpPr>
        <p:sp>
          <p:nvSpPr>
            <p:cNvPr id="1049595"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96"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307" name="Group 28"/>
          <p:cNvGrpSpPr/>
          <p:nvPr/>
        </p:nvGrpSpPr>
        <p:grpSpPr bwMode="auto">
          <a:xfrm flipV="1">
            <a:off x="6645513" y="2990175"/>
            <a:ext cx="889635" cy="650240"/>
            <a:chOff x="4194" y="2375"/>
            <a:chExt cx="654" cy="478"/>
          </a:xfrm>
        </p:grpSpPr>
        <p:sp>
          <p:nvSpPr>
            <p:cNvPr id="1049597"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598"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308" name="Group 28"/>
          <p:cNvGrpSpPr/>
          <p:nvPr/>
        </p:nvGrpSpPr>
        <p:grpSpPr bwMode="auto">
          <a:xfrm>
            <a:off x="7532557" y="2339935"/>
            <a:ext cx="889635" cy="650240"/>
            <a:chOff x="4194" y="2375"/>
            <a:chExt cx="654" cy="478"/>
          </a:xfrm>
        </p:grpSpPr>
        <p:sp>
          <p:nvSpPr>
            <p:cNvPr id="1049599"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9600"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5">
                  <a:lumMod val="75000"/>
                </a:schemeClr>
              </a:solidFill>
              <a:rou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cxnSp>
        <p:nvCxnSpPr>
          <p:cNvPr id="3145970" name="直接箭头连接符 65"/>
          <p:cNvCxnSpPr>
            <a:cxnSpLocks/>
          </p:cNvCxnSpPr>
          <p:nvPr/>
        </p:nvCxnSpPr>
        <p:spPr>
          <a:xfrm>
            <a:off x="5724128" y="2997160"/>
            <a:ext cx="3186827"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1" name="直接箭头连接符 66"/>
          <p:cNvCxnSpPr>
            <a:cxnSpLocks/>
          </p:cNvCxnSpPr>
          <p:nvPr/>
        </p:nvCxnSpPr>
        <p:spPr>
          <a:xfrm flipV="1">
            <a:off x="5724154" y="1969284"/>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601" name="文本框 40"/>
          <p:cNvSpPr txBox="1"/>
          <p:nvPr/>
        </p:nvSpPr>
        <p:spPr>
          <a:xfrm>
            <a:off x="8418921" y="2982708"/>
            <a:ext cx="795655" cy="46037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t</a:t>
            </a:r>
          </a:p>
        </p:txBody>
      </p:sp>
      <p:sp>
        <p:nvSpPr>
          <p:cNvPr id="1049602" name="文本框 41"/>
          <p:cNvSpPr txBox="1"/>
          <p:nvPr/>
        </p:nvSpPr>
        <p:spPr>
          <a:xfrm>
            <a:off x="5519658" y="1814155"/>
            <a:ext cx="795655" cy="460375"/>
          </a:xfrm>
          <a:prstGeom prst="rect"/>
          <a:noFill/>
        </p:spPr>
        <p:txBody>
          <a:bodyPr rtlCol="0" wrap="square">
            <a:spAutoFit/>
          </a:bodyPr>
          <a:p>
            <a:pPr algn="ctr"/>
            <a:r>
              <a:rPr altLang="zh-CN" b="1" dirty="0" sz="2400" i="1" lang="en-US">
                <a:latin typeface="Arial" panose="020B0604020202020204" pitchFamily="34" charset="0"/>
                <a:cs typeface="Arial" panose="020B0604020202020204" pitchFamily="34" charset="0"/>
              </a:rPr>
              <a:t>u</a:t>
            </a:r>
          </a:p>
        </p:txBody>
      </p:sp>
      <p:grpSp>
        <p:nvGrpSpPr>
          <p:cNvPr id="309" name="Group 28"/>
          <p:cNvGrpSpPr/>
          <p:nvPr/>
        </p:nvGrpSpPr>
        <p:grpSpPr bwMode="auto">
          <a:xfrm>
            <a:off x="5755878" y="4382095"/>
            <a:ext cx="889635" cy="650240"/>
            <a:chOff x="4194" y="2375"/>
            <a:chExt cx="654" cy="478"/>
          </a:xfrm>
        </p:grpSpPr>
        <p:sp>
          <p:nvSpPr>
            <p:cNvPr id="1049603"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sp>
          <p:nvSpPr>
            <p:cNvPr id="1049604"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grpSp>
      <p:sp>
        <p:nvSpPr>
          <p:cNvPr id="1049605" name="文本框 54"/>
          <p:cNvSpPr txBox="1"/>
          <p:nvPr/>
        </p:nvSpPr>
        <p:spPr>
          <a:xfrm>
            <a:off x="5565163" y="3646178"/>
            <a:ext cx="915165" cy="535939"/>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out</a:t>
            </a:r>
            <a:endParaRPr b="1" dirty="0" sz="2400" lang="en-US">
              <a:latin typeface="Symbol" panose="05050102010706020507" pitchFamily="18" charset="2"/>
              <a:cs typeface="Arial" panose="020B0604020202020204" pitchFamily="34" charset="0"/>
            </a:endParaRPr>
          </a:p>
        </p:txBody>
      </p:sp>
      <p:grpSp>
        <p:nvGrpSpPr>
          <p:cNvPr id="310" name="组合 13"/>
          <p:cNvGrpSpPr/>
          <p:nvPr/>
        </p:nvGrpSpPr>
        <p:grpSpPr>
          <a:xfrm>
            <a:off x="5724128" y="2965479"/>
            <a:ext cx="3186827" cy="2786084"/>
            <a:chOff x="4833620" y="3290004"/>
            <a:chExt cx="3186827" cy="2786084"/>
          </a:xfrm>
        </p:grpSpPr>
        <p:cxnSp>
          <p:nvCxnSpPr>
            <p:cNvPr id="3145972" name="直接箭头连接符 42"/>
            <p:cNvCxnSpPr>
              <a:cxnSpLocks/>
            </p:cNvCxnSpPr>
            <p:nvPr/>
          </p:nvCxnSpPr>
          <p:spPr>
            <a:xfrm>
              <a:off x="4833620" y="5357495"/>
              <a:ext cx="3186827"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3" name="直接箭头连接符 43"/>
            <p:cNvCxnSpPr>
              <a:cxnSpLocks/>
            </p:cNvCxnSpPr>
            <p:nvPr/>
          </p:nvCxnSpPr>
          <p:spPr>
            <a:xfrm flipV="1">
              <a:off x="4833646" y="4329619"/>
              <a:ext cx="0" cy="1746469"/>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74" name="直接连接符 9"/>
            <p:cNvCxnSpPr>
              <a:cxnSpLocks/>
            </p:cNvCxnSpPr>
            <p:nvPr/>
          </p:nvCxnSpPr>
          <p:spPr>
            <a:xfrm>
              <a:off x="5754760" y="3338509"/>
              <a:ext cx="0" cy="203581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975" name="直接连接符 57"/>
            <p:cNvCxnSpPr>
              <a:cxnSpLocks/>
            </p:cNvCxnSpPr>
            <p:nvPr/>
          </p:nvCxnSpPr>
          <p:spPr>
            <a:xfrm>
              <a:off x="6650542" y="3290004"/>
              <a:ext cx="0" cy="205982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5976" name="直接连接符 60"/>
            <p:cNvCxnSpPr>
              <a:cxnSpLocks/>
            </p:cNvCxnSpPr>
            <p:nvPr/>
          </p:nvCxnSpPr>
          <p:spPr>
            <a:xfrm>
              <a:off x="7530576" y="3314020"/>
              <a:ext cx="0" cy="205982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1049606" name="文本框 180"/>
          <p:cNvSpPr txBox="1"/>
          <p:nvPr/>
        </p:nvSpPr>
        <p:spPr>
          <a:xfrm>
            <a:off x="89535" y="2698115"/>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u</a:t>
            </a:r>
            <a:endParaRPr b="1" dirty="0" sz="2400" lang="en-US">
              <a:latin typeface="Symbol" panose="05050102010706020507" pitchFamily="18" charset="2"/>
              <a:cs typeface="Arial" panose="020B0604020202020204" pitchFamily="34" charset="0"/>
            </a:endParaRPr>
          </a:p>
        </p:txBody>
      </p:sp>
      <p:grpSp>
        <p:nvGrpSpPr>
          <p:cNvPr id="311" name="组合 49"/>
          <p:cNvGrpSpPr/>
          <p:nvPr/>
        </p:nvGrpSpPr>
        <p:grpSpPr>
          <a:xfrm>
            <a:off x="295910" y="1332230"/>
            <a:ext cx="4219575" cy="3855085"/>
            <a:chOff x="466" y="2098"/>
            <a:chExt cx="6645" cy="6071"/>
          </a:xfrm>
        </p:grpSpPr>
        <p:grpSp>
          <p:nvGrpSpPr>
            <p:cNvPr id="312" name="组合 179"/>
            <p:cNvGrpSpPr/>
            <p:nvPr/>
          </p:nvGrpSpPr>
          <p:grpSpPr>
            <a:xfrm>
              <a:off x="669" y="2098"/>
              <a:ext cx="6442" cy="6071"/>
              <a:chOff x="3898857" y="94237"/>
              <a:chExt cx="4092829" cy="3855322"/>
            </a:xfrm>
          </p:grpSpPr>
          <p:cxnSp>
            <p:nvCxnSpPr>
              <p:cNvPr id="3145977" name="直接连接符 186"/>
              <p:cNvCxnSpPr>
                <a:cxnSpLocks/>
              </p:cNvCxnSpPr>
              <p:nvPr/>
            </p:nvCxnSpPr>
            <p:spPr>
              <a:xfrm>
                <a:off x="3898857" y="2005084"/>
                <a:ext cx="0" cy="1122100"/>
              </a:xfrm>
              <a:prstGeom prst="line"/>
              <a:ln w="38100">
                <a:solidFill>
                  <a:schemeClr val="tx1"/>
                </a:solidFill>
                <a:headEnd type="oval" w="med" len="med"/>
                <a:tailEnd type="none" w="lg" len="lg"/>
              </a:ln>
            </p:spPr>
            <p:style>
              <a:lnRef idx="1">
                <a:schemeClr val="accent1"/>
              </a:lnRef>
              <a:fillRef idx="0">
                <a:schemeClr val="accent1"/>
              </a:fillRef>
              <a:effectRef idx="0">
                <a:schemeClr val="accent1"/>
              </a:effectRef>
              <a:fontRef idx="minor">
                <a:schemeClr val="tx1"/>
              </a:fontRef>
            </p:style>
          </p:cxnSp>
          <p:cxnSp>
            <p:nvCxnSpPr>
              <p:cNvPr id="3145978" name="直接连接符 187"/>
              <p:cNvCxnSpPr>
                <a:cxnSpLocks/>
              </p:cNvCxnSpPr>
              <p:nvPr/>
            </p:nvCxnSpPr>
            <p:spPr>
              <a:xfrm>
                <a:off x="3898857" y="94237"/>
                <a:ext cx="0" cy="1296089"/>
              </a:xfrm>
              <a:prstGeom prst="line"/>
              <a:ln w="38100">
                <a:solidFill>
                  <a:schemeClr val="tx1"/>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3145979" name="直接连接符 189"/>
              <p:cNvCxnSpPr>
                <a:cxnSpLocks/>
              </p:cNvCxnSpPr>
              <p:nvPr/>
            </p:nvCxnSpPr>
            <p:spPr>
              <a:xfrm flipV="1">
                <a:off x="7883679" y="1688820"/>
                <a:ext cx="0" cy="226073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607" name="矩形 190"/>
              <p:cNvSpPr/>
              <p:nvPr/>
            </p:nvSpPr>
            <p:spPr>
              <a:xfrm>
                <a:off x="7776048" y="2637464"/>
                <a:ext cx="215638" cy="576063"/>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8" name="文本框 191"/>
              <p:cNvSpPr txBox="1"/>
              <p:nvPr/>
            </p:nvSpPr>
            <p:spPr>
              <a:xfrm>
                <a:off x="7171298" y="2695293"/>
                <a:ext cx="667385" cy="460375"/>
              </a:xfrm>
              <a:prstGeom prst="rect"/>
              <a:noFill/>
            </p:spPr>
            <p:txBody>
              <a:bodyPr rtlCol="0" wrap="square">
                <a:spAutoFit/>
              </a:bodyPr>
              <a:p>
                <a:pPr algn="ctr"/>
                <a:r>
                  <a:rPr altLang="zh-CN" b="1" dirty="0" sz="2400" i="1" lang="en-US" err="1">
                    <a:latin typeface="Arial" panose="020B0604020202020204" pitchFamily="34" charset="0"/>
                    <a:cs typeface="Arial" panose="020B0604020202020204" pitchFamily="34" charset="0"/>
                  </a:rPr>
                  <a:t>R</a:t>
                </a:r>
                <a:endParaRPr altLang="en-US" b="1" dirty="0" sz="2400" lang="zh-CN">
                  <a:latin typeface="Symbol" panose="05050102010706020507" pitchFamily="18" charset="2"/>
                  <a:cs typeface="Arial" panose="020B0604020202020204" pitchFamily="34" charset="0"/>
                </a:endParaRPr>
              </a:p>
            </p:txBody>
          </p:sp>
        </p:grpSp>
        <p:cxnSp>
          <p:nvCxnSpPr>
            <p:cNvPr id="3145980" name="直接连接符 183"/>
            <p:cNvCxnSpPr>
              <a:cxnSpLocks/>
            </p:cNvCxnSpPr>
            <p:nvPr/>
          </p:nvCxnSpPr>
          <p:spPr>
            <a:xfrm>
              <a:off x="669" y="2157"/>
              <a:ext cx="346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313" name="组合 10"/>
            <p:cNvGrpSpPr/>
            <p:nvPr/>
          </p:nvGrpSpPr>
          <p:grpSpPr>
            <a:xfrm rot="2700000">
              <a:off x="4591" y="3634"/>
              <a:ext cx="501" cy="575"/>
              <a:chOff x="3929" y="1556"/>
              <a:chExt cx="720" cy="825"/>
            </a:xfrm>
          </p:grpSpPr>
          <p:cxnSp>
            <p:nvCxnSpPr>
              <p:cNvPr id="3145981" name="直接连接符 182"/>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09" name="等腰三角形 184"/>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10" name="文本框 177"/>
            <p:cNvSpPr txBox="1"/>
            <p:nvPr/>
          </p:nvSpPr>
          <p:spPr>
            <a:xfrm>
              <a:off x="466" y="3740"/>
              <a:ext cx="948" cy="72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
          <p:nvSpPr>
            <p:cNvPr id="1049611" name="文本框 178"/>
            <p:cNvSpPr txBox="1"/>
            <p:nvPr/>
          </p:nvSpPr>
          <p:spPr>
            <a:xfrm>
              <a:off x="509" y="4783"/>
              <a:ext cx="948" cy="72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cxnSp>
          <p:nvCxnSpPr>
            <p:cNvPr id="3145982" name="直接连接符 1"/>
            <p:cNvCxnSpPr>
              <a:cxnSpLocks/>
            </p:cNvCxnSpPr>
            <p:nvPr/>
          </p:nvCxnSpPr>
          <p:spPr>
            <a:xfrm>
              <a:off x="627" y="6868"/>
              <a:ext cx="3480"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612" name="矩形 8"/>
            <p:cNvSpPr/>
            <p:nvPr/>
          </p:nvSpPr>
          <p:spPr>
            <a:xfrm rot="2700000">
              <a:off x="3094" y="3602"/>
              <a:ext cx="2040" cy="2040"/>
            </a:xfrm>
            <a:prstGeom prst="rect"/>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14" name="组合 11"/>
            <p:cNvGrpSpPr/>
            <p:nvPr/>
          </p:nvGrpSpPr>
          <p:grpSpPr>
            <a:xfrm rot="2700000">
              <a:off x="3121" y="5029"/>
              <a:ext cx="501" cy="575"/>
              <a:chOff x="3929" y="1556"/>
              <a:chExt cx="720" cy="825"/>
            </a:xfrm>
          </p:grpSpPr>
          <p:cxnSp>
            <p:nvCxnSpPr>
              <p:cNvPr id="3145983" name="直接连接符 12"/>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13" name="等腰三角形 14"/>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15" name="组合 15"/>
            <p:cNvGrpSpPr/>
            <p:nvPr/>
          </p:nvGrpSpPr>
          <p:grpSpPr>
            <a:xfrm rot="18900000">
              <a:off x="3182" y="3581"/>
              <a:ext cx="501" cy="575"/>
              <a:chOff x="3929" y="1556"/>
              <a:chExt cx="720" cy="825"/>
            </a:xfrm>
          </p:grpSpPr>
          <p:cxnSp>
            <p:nvCxnSpPr>
              <p:cNvPr id="3145984" name="直接连接符 16"/>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14" name="等腰三角形 18"/>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16" name="组合 20"/>
            <p:cNvGrpSpPr/>
            <p:nvPr/>
          </p:nvGrpSpPr>
          <p:grpSpPr>
            <a:xfrm rot="18900000">
              <a:off x="4649" y="5020"/>
              <a:ext cx="501" cy="575"/>
              <a:chOff x="3929" y="1556"/>
              <a:chExt cx="720" cy="825"/>
            </a:xfrm>
          </p:grpSpPr>
          <p:cxnSp>
            <p:nvCxnSpPr>
              <p:cNvPr id="3145985" name="直接连接符 21"/>
              <p:cNvCxnSpPr>
                <a:cxnSpLocks/>
              </p:cNvCxnSpPr>
              <p:nvPr/>
            </p:nvCxnSpPr>
            <p:spPr>
              <a:xfrm>
                <a:off x="4649" y="1556"/>
                <a:ext cx="0" cy="82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15" name="等腰三角形 22"/>
              <p:cNvSpPr/>
              <p:nvPr/>
            </p:nvSpPr>
            <p:spPr>
              <a:xfrm rot="5400000">
                <a:off x="3857" y="1629"/>
                <a:ext cx="824" cy="681"/>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86" name="直接连接符 24"/>
            <p:cNvCxnSpPr>
              <a:cxnSpLocks/>
            </p:cNvCxnSpPr>
            <p:nvPr/>
          </p:nvCxnSpPr>
          <p:spPr>
            <a:xfrm flipV="1">
              <a:off x="4107" y="6065"/>
              <a:ext cx="0" cy="857"/>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87" name="直接连接符 25"/>
            <p:cNvCxnSpPr>
              <a:cxnSpLocks/>
            </p:cNvCxnSpPr>
            <p:nvPr/>
          </p:nvCxnSpPr>
          <p:spPr>
            <a:xfrm flipV="1">
              <a:off x="4107" y="2150"/>
              <a:ext cx="0" cy="103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88" name="直接连接符 26"/>
            <p:cNvCxnSpPr>
              <a:cxnSpLocks/>
            </p:cNvCxnSpPr>
            <p:nvPr/>
          </p:nvCxnSpPr>
          <p:spPr>
            <a:xfrm>
              <a:off x="2008" y="4612"/>
              <a:ext cx="664"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89" name="直接连接符 27"/>
            <p:cNvCxnSpPr>
              <a:cxnSpLocks/>
            </p:cNvCxnSpPr>
            <p:nvPr/>
          </p:nvCxnSpPr>
          <p:spPr>
            <a:xfrm flipV="1">
              <a:off x="2049" y="4599"/>
              <a:ext cx="0" cy="2019"/>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5990" name="直接连接符 28"/>
            <p:cNvCxnSpPr>
              <a:cxnSpLocks/>
            </p:cNvCxnSpPr>
            <p:nvPr/>
          </p:nvCxnSpPr>
          <p:spPr>
            <a:xfrm flipV="1">
              <a:off x="2049" y="7096"/>
              <a:ext cx="0" cy="1073"/>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616" name="弧形 29"/>
            <p:cNvSpPr/>
            <p:nvPr/>
          </p:nvSpPr>
          <p:spPr>
            <a:xfrm>
              <a:off x="1808" y="6635"/>
              <a:ext cx="481" cy="466"/>
            </a:xfrm>
            <a:prstGeom prst="arc">
              <a:avLst>
                <a:gd name="adj1" fmla="val 16200000"/>
                <a:gd name="adj2" fmla="val 550326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91" name="直接连接符 36"/>
            <p:cNvCxnSpPr>
              <a:cxnSpLocks/>
            </p:cNvCxnSpPr>
            <p:nvPr/>
          </p:nvCxnSpPr>
          <p:spPr>
            <a:xfrm>
              <a:off x="2035" y="8169"/>
              <a:ext cx="4918" cy="0"/>
            </a:xfrm>
            <a:prstGeom prst="line"/>
            <a:ln w="38100">
              <a:solidFill>
                <a:schemeClr val="tx1"/>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3145992" name="直接连接符 37"/>
            <p:cNvCxnSpPr>
              <a:cxnSpLocks/>
            </p:cNvCxnSpPr>
            <p:nvPr/>
          </p:nvCxnSpPr>
          <p:spPr>
            <a:xfrm>
              <a:off x="5557" y="4623"/>
              <a:ext cx="1376" cy="0"/>
            </a:xfrm>
            <a:prstGeom prst="line"/>
            <a:ln w="38100">
              <a:solidFill>
                <a:schemeClr val="tx1"/>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1049617" name="文本框 38"/>
            <p:cNvSpPr txBox="1"/>
            <p:nvPr/>
          </p:nvSpPr>
          <p:spPr>
            <a:xfrm>
              <a:off x="4006" y="3946"/>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D1</a:t>
              </a:r>
              <a:endParaRPr altLang="zh-CN" b="1" dirty="0" i="1" lang="en-US">
                <a:latin typeface="Arial" panose="020B0604020202020204" pitchFamily="34" charset="0"/>
                <a:cs typeface="Arial" panose="020B0604020202020204" pitchFamily="34" charset="0"/>
              </a:endParaRPr>
            </a:p>
          </p:txBody>
        </p:sp>
        <p:sp>
          <p:nvSpPr>
            <p:cNvPr id="1049618" name="文本框 39"/>
            <p:cNvSpPr txBox="1"/>
            <p:nvPr/>
          </p:nvSpPr>
          <p:spPr>
            <a:xfrm>
              <a:off x="4107" y="4703"/>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D2</a:t>
              </a:r>
              <a:endParaRPr altLang="zh-CN" b="1" dirty="0" i="1" lang="en-US">
                <a:latin typeface="Arial" panose="020B0604020202020204" pitchFamily="34" charset="0"/>
                <a:cs typeface="Arial" panose="020B0604020202020204" pitchFamily="34" charset="0"/>
              </a:endParaRPr>
            </a:p>
          </p:txBody>
        </p:sp>
        <p:sp>
          <p:nvSpPr>
            <p:cNvPr id="1049619" name="文本框 47"/>
            <p:cNvSpPr txBox="1"/>
            <p:nvPr/>
          </p:nvSpPr>
          <p:spPr>
            <a:xfrm>
              <a:off x="2542" y="5333"/>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D3</a:t>
              </a:r>
              <a:endParaRPr altLang="zh-CN" b="1" dirty="0" i="1" lang="en-US">
                <a:latin typeface="Arial" panose="020B0604020202020204" pitchFamily="34" charset="0"/>
                <a:cs typeface="Arial" panose="020B0604020202020204" pitchFamily="34" charset="0"/>
              </a:endParaRPr>
            </a:p>
          </p:txBody>
        </p:sp>
        <p:sp>
          <p:nvSpPr>
            <p:cNvPr id="1049620" name="文本框 48"/>
            <p:cNvSpPr txBox="1"/>
            <p:nvPr/>
          </p:nvSpPr>
          <p:spPr>
            <a:xfrm>
              <a:off x="3346" y="3874"/>
              <a:ext cx="955" cy="580"/>
            </a:xfrm>
            <a:prstGeom prst="rect"/>
            <a:noFill/>
          </p:spPr>
          <p:txBody>
            <a:bodyPr rtlCol="0" wrap="square">
              <a:spAutoFit/>
            </a:bodyPr>
            <a:p>
              <a:pPr algn="ctr"/>
              <a:r>
                <a:rPr altLang="zh-CN" b="1" dirty="0" lang="en-US">
                  <a:latin typeface="Arial" panose="020B0604020202020204" pitchFamily="34" charset="0"/>
                  <a:cs typeface="Arial" panose="020B0604020202020204" pitchFamily="34" charset="0"/>
                </a:rPr>
                <a:t>D4</a:t>
              </a:r>
              <a:endParaRPr altLang="zh-CN" b="1" dirty="0" i="1" lang="en-US">
                <a:latin typeface="Arial" panose="020B0604020202020204" pitchFamily="34" charset="0"/>
                <a:cs typeface="Arial" panose="020B0604020202020204" pitchFamily="34" charset="0"/>
              </a:endParaRPr>
            </a:p>
          </p:txBody>
        </p:sp>
      </p:grpSp>
      <p:sp>
        <p:nvSpPr>
          <p:cNvPr id="1049621" name="文本框 72"/>
          <p:cNvSpPr txBox="1"/>
          <p:nvPr/>
        </p:nvSpPr>
        <p:spPr>
          <a:xfrm>
            <a:off x="1442720" y="467995"/>
            <a:ext cx="6257290" cy="460375"/>
          </a:xfrm>
          <a:prstGeom prst="rect"/>
          <a:noFill/>
        </p:spPr>
        <p:txBody>
          <a:bodyPr rtlCol="0" wrap="square">
            <a:spAutoFit/>
          </a:bodyPr>
          <a:p>
            <a:pPr algn="ctr"/>
            <a:r>
              <a:rPr altLang="zh-CN" b="1" dirty="0" sz="2400" lang="en-US">
                <a:latin typeface="Arial" panose="020B0604020202020204" pitchFamily="34" charset="0"/>
                <a:cs typeface="Arial" panose="020B0604020202020204" pitchFamily="34" charset="0"/>
              </a:rPr>
              <a:t>Full-wave rectification</a:t>
            </a:r>
            <a:r>
              <a:rPr altLang="en-US" b="1" dirty="0" sz="2400" lang="zh-CN">
                <a:latin typeface="Arial" panose="020B0604020202020204" pitchFamily="34" charset="0"/>
                <a:cs typeface="Arial" panose="020B0604020202020204" pitchFamily="34" charset="0"/>
              </a:rPr>
              <a:t>全波整流</a:t>
            </a:r>
            <a:endParaRPr altLang="zh-CN" b="1" dirty="0" sz="2400" lang="en-US">
              <a:latin typeface="Arial" panose="020B0604020202020204" pitchFamily="34" charset="0"/>
              <a:cs typeface="Arial" panose="020B0604020202020204" pitchFamily="34" charset="0"/>
            </a:endParaRPr>
          </a:p>
        </p:txBody>
      </p:sp>
      <p:cxnSp>
        <p:nvCxnSpPr>
          <p:cNvPr id="3145993" name="直接连接符 50"/>
          <p:cNvCxnSpPr>
            <a:cxnSpLocks/>
          </p:cNvCxnSpPr>
          <p:nvPr/>
        </p:nvCxnSpPr>
        <p:spPr>
          <a:xfrm flipV="1">
            <a:off x="251460" y="3282315"/>
            <a:ext cx="0" cy="122364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sp>
        <p:nvSpPr>
          <p:cNvPr id="1049622" name="文本框 56"/>
          <p:cNvSpPr txBox="1"/>
          <p:nvPr/>
        </p:nvSpPr>
        <p:spPr>
          <a:xfrm>
            <a:off x="4618985" y="3950098"/>
            <a:ext cx="846455" cy="535940"/>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u</a:t>
            </a:r>
            <a:r>
              <a:rPr altLang="zh-CN" baseline="-25000" b="1" dirty="0" sz="2400" lang="en-US" err="1">
                <a:latin typeface="Arial" panose="020B0604020202020204" pitchFamily="34" charset="0"/>
                <a:cs typeface="Arial" panose="020B0604020202020204" pitchFamily="34" charset="0"/>
              </a:rPr>
              <a:t>out</a:t>
            </a:r>
            <a:endParaRPr b="1" dirty="0" sz="2400" lang="en-US">
              <a:latin typeface="Symbol" panose="05050102010706020507" pitchFamily="18" charset="2"/>
              <a:cs typeface="Arial" panose="020B0604020202020204" pitchFamily="34" charset="0"/>
            </a:endParaRPr>
          </a:p>
        </p:txBody>
      </p:sp>
      <p:cxnSp>
        <p:nvCxnSpPr>
          <p:cNvPr id="3145994" name="直接箭头连接符 58"/>
          <p:cNvCxnSpPr>
            <a:cxnSpLocks/>
          </p:cNvCxnSpPr>
          <p:nvPr/>
        </p:nvCxnSpPr>
        <p:spPr>
          <a:xfrm flipV="1">
            <a:off x="4991730" y="3167143"/>
            <a:ext cx="0" cy="87884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95" name="直接箭头连接符 59"/>
          <p:cNvCxnSpPr>
            <a:cxnSpLocks/>
          </p:cNvCxnSpPr>
          <p:nvPr/>
        </p:nvCxnSpPr>
        <p:spPr>
          <a:xfrm>
            <a:off x="4991730" y="4410473"/>
            <a:ext cx="0" cy="811530"/>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96" name="直接连接符 2"/>
          <p:cNvCxnSpPr>
            <a:cxnSpLocks/>
          </p:cNvCxnSpPr>
          <p:nvPr/>
        </p:nvCxnSpPr>
        <p:spPr>
          <a:xfrm flipH="1">
            <a:off x="242570" y="4581525"/>
            <a:ext cx="2529205" cy="381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97" name="直接连接符 3"/>
          <p:cNvCxnSpPr>
            <a:cxnSpLocks/>
          </p:cNvCxnSpPr>
          <p:nvPr/>
        </p:nvCxnSpPr>
        <p:spPr>
          <a:xfrm>
            <a:off x="2832735" y="3971290"/>
            <a:ext cx="0" cy="64833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98" name="直接连接符 4"/>
          <p:cNvCxnSpPr>
            <a:cxnSpLocks/>
          </p:cNvCxnSpPr>
          <p:nvPr/>
        </p:nvCxnSpPr>
        <p:spPr>
          <a:xfrm flipH="1">
            <a:off x="2926715" y="3213100"/>
            <a:ext cx="781050" cy="79184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5999" name="直接连接符 5"/>
          <p:cNvCxnSpPr>
            <a:cxnSpLocks/>
          </p:cNvCxnSpPr>
          <p:nvPr/>
        </p:nvCxnSpPr>
        <p:spPr>
          <a:xfrm flipH="1">
            <a:off x="3773170" y="3213100"/>
            <a:ext cx="942340" cy="1270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6000" name="直接连接符 7"/>
          <p:cNvCxnSpPr>
            <a:cxnSpLocks/>
          </p:cNvCxnSpPr>
          <p:nvPr/>
        </p:nvCxnSpPr>
        <p:spPr>
          <a:xfrm flipV="1">
            <a:off x="4715510" y="3284855"/>
            <a:ext cx="0" cy="216090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6001" name="直接连接符 17"/>
          <p:cNvCxnSpPr>
            <a:cxnSpLocks/>
          </p:cNvCxnSpPr>
          <p:nvPr/>
        </p:nvCxnSpPr>
        <p:spPr>
          <a:xfrm>
            <a:off x="1115695" y="5445760"/>
            <a:ext cx="3456305" cy="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6002" name="直接连接符 23"/>
          <p:cNvCxnSpPr>
            <a:cxnSpLocks/>
          </p:cNvCxnSpPr>
          <p:nvPr/>
        </p:nvCxnSpPr>
        <p:spPr>
          <a:xfrm flipH="1">
            <a:off x="1088390" y="2853055"/>
            <a:ext cx="26670" cy="259270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6003" name="直接连接符 55"/>
          <p:cNvCxnSpPr>
            <a:cxnSpLocks/>
          </p:cNvCxnSpPr>
          <p:nvPr/>
        </p:nvCxnSpPr>
        <p:spPr>
          <a:xfrm flipH="1">
            <a:off x="1148080" y="1708150"/>
            <a:ext cx="1119505" cy="112712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6004" name="直接连接符 62"/>
          <p:cNvCxnSpPr>
            <a:cxnSpLocks/>
          </p:cNvCxnSpPr>
          <p:nvPr/>
        </p:nvCxnSpPr>
        <p:spPr>
          <a:xfrm>
            <a:off x="281305" y="1607185"/>
            <a:ext cx="2088515" cy="0"/>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cxnSp>
        <p:nvCxnSpPr>
          <p:cNvPr id="3146005" name="直接连接符 67"/>
          <p:cNvCxnSpPr>
            <a:cxnSpLocks/>
          </p:cNvCxnSpPr>
          <p:nvPr/>
        </p:nvCxnSpPr>
        <p:spPr>
          <a:xfrm flipV="1">
            <a:off x="251460" y="1629410"/>
            <a:ext cx="0" cy="1101725"/>
          </a:xfrm>
          <a:prstGeom prst="line"/>
          <a:ln w="28575">
            <a:solidFill>
              <a:srgbClr val="C00000"/>
            </a:solidFill>
            <a:prstDash val="sysDot"/>
            <a:headEnd type="triangle" w="med" len="med"/>
          </a:ln>
        </p:spPr>
        <p:style>
          <a:lnRef idx="1">
            <a:schemeClr val="accent1"/>
          </a:lnRef>
          <a:fillRef idx="0">
            <a:schemeClr val="accent1"/>
          </a:fillRef>
          <a:effectRef idx="0">
            <a:schemeClr val="accent1"/>
          </a:effectRef>
          <a:fontRef idx="minor">
            <a:schemeClr val="tx1"/>
          </a:fontRef>
        </p:style>
      </p:cxnSp>
      <p:grpSp>
        <p:nvGrpSpPr>
          <p:cNvPr id="317" name="Group 28"/>
          <p:cNvGrpSpPr/>
          <p:nvPr/>
        </p:nvGrpSpPr>
        <p:grpSpPr bwMode="auto">
          <a:xfrm>
            <a:off x="6656943" y="4382095"/>
            <a:ext cx="889635" cy="650240"/>
            <a:chOff x="4194" y="2375"/>
            <a:chExt cx="654" cy="478"/>
          </a:xfrm>
        </p:grpSpPr>
        <p:sp>
          <p:nvSpPr>
            <p:cNvPr id="1049623"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sp>
          <p:nvSpPr>
            <p:cNvPr id="1049624"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grpSp>
      <p:grpSp>
        <p:nvGrpSpPr>
          <p:cNvPr id="318" name="Group 28"/>
          <p:cNvGrpSpPr/>
          <p:nvPr/>
        </p:nvGrpSpPr>
        <p:grpSpPr bwMode="auto">
          <a:xfrm>
            <a:off x="7546578" y="4395430"/>
            <a:ext cx="889635" cy="650240"/>
            <a:chOff x="4194" y="2375"/>
            <a:chExt cx="654" cy="478"/>
          </a:xfrm>
        </p:grpSpPr>
        <p:sp>
          <p:nvSpPr>
            <p:cNvPr id="1049625" name="Arc 29"/>
            <p:cNvSpPr/>
            <p:nvPr/>
          </p:nvSpPr>
          <p:spPr bwMode="auto">
            <a:xfrm rot="5400000" flipH="1" flipV="1">
              <a:off x="4123" y="2446"/>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sp>
          <p:nvSpPr>
            <p:cNvPr id="1049626" name="Arc 30"/>
            <p:cNvSpPr/>
            <p:nvPr/>
          </p:nvSpPr>
          <p:spPr bwMode="auto">
            <a:xfrm rot="16200000" flipV="1">
              <a:off x="4441" y="2447"/>
              <a:ext cx="477" cy="336"/>
            </a:xfrm>
            <a:custGeom>
              <a:avLst/>
              <a:gdLst>
                <a:gd name="G0" fmla="+- 1346 0 0"/>
                <a:gd name="G1" fmla="+- 21600 0 0"/>
                <a:gd name="G2" fmla="+- 21600 0 0"/>
                <a:gd name="T0" fmla="*/ 0 w 22945"/>
                <a:gd name="T1" fmla="*/ 42 h 21600"/>
                <a:gd name="T2" fmla="*/ 22945 w 22945"/>
                <a:gd name="T3" fmla="*/ 21450 h 21600"/>
                <a:gd name="T4" fmla="*/ 1346 w 22945"/>
                <a:gd name="T5" fmla="*/ 21600 h 21600"/>
              </a:gdLst>
              <a:ahLst/>
              <a:cxnLst>
                <a:cxn ang="0">
                  <a:pos x="T0" y="T1"/>
                </a:cxn>
                <a:cxn ang="0">
                  <a:pos x="T2" y="T3"/>
                </a:cxn>
                <a:cxn ang="0">
                  <a:pos x="T4" y="T5"/>
                </a:cxn>
              </a:cxnLst>
              <a:rect l="0" t="0" r="r" b="b"/>
              <a:pathLst>
                <a:path w="22945" h="21600" fill="none" extrusionOk="0">
                  <a:moveTo>
                    <a:pt x="-1" y="41"/>
                  </a:moveTo>
                  <a:cubicBezTo>
                    <a:pt x="448" y="13"/>
                    <a:pt x="897" y="-1"/>
                    <a:pt x="1346" y="0"/>
                  </a:cubicBezTo>
                  <a:cubicBezTo>
                    <a:pt x="13216" y="0"/>
                    <a:pt x="22863" y="9579"/>
                    <a:pt x="22945" y="21449"/>
                  </a:cubicBezTo>
                </a:path>
                <a:path w="22945" h="21600" stroke="0" extrusionOk="0">
                  <a:moveTo>
                    <a:pt x="-1" y="41"/>
                  </a:moveTo>
                  <a:cubicBezTo>
                    <a:pt x="448" y="13"/>
                    <a:pt x="897" y="-1"/>
                    <a:pt x="1346" y="0"/>
                  </a:cubicBezTo>
                  <a:cubicBezTo>
                    <a:pt x="13216" y="0"/>
                    <a:pt x="22863" y="9579"/>
                    <a:pt x="22945" y="21449"/>
                  </a:cubicBezTo>
                  <a:lnTo>
                    <a:pt x="1346" y="21600"/>
                  </a:lnTo>
                  <a:close/>
                </a:path>
              </a:pathLst>
            </a:custGeom>
            <a:noFill/>
            <a:ln w="36513">
              <a:solidFill>
                <a:schemeClr val="accent6">
                  <a:lumMod val="75000"/>
                </a:schemeClr>
              </a:solidFill>
              <a:round/>
            </a:ln>
            <a:effectLst/>
          </p:spPr>
          <p:txBody>
            <a:bodyPr anchor="ctr" wrap="none"/>
            <a:p>
              <a:pPr algn="ctr" fontAlgn="base">
                <a:spcBef>
                  <a:spcPct val="0"/>
                </a:spcBef>
                <a:spcAft>
                  <a:spcPct val="0"/>
                </a:spcAft>
              </a:pPr>
              <a:endParaRPr altLang="en-US" b="1" sz="2400" kumimoji="1" lang="zh-CN">
                <a:solidFill>
                  <a:schemeClr val="accent6">
                    <a:lumMod val="75000"/>
                  </a:schemeClr>
                </a:solidFill>
                <a:ea typeface="楷体_GB2312" pitchFamily="49" charset="-122"/>
              </a:endParaRPr>
            </a:p>
          </p:txBody>
        </p:sp>
      </p:grpSp>
      <p:sp>
        <p:nvSpPr>
          <p:cNvPr id="1049627" name="文本框 84"/>
          <p:cNvSpPr txBox="1"/>
          <p:nvPr/>
        </p:nvSpPr>
        <p:spPr>
          <a:xfrm>
            <a:off x="4660214" y="2745882"/>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
        <p:nvSpPr>
          <p:cNvPr id="1049628" name="文本框 85"/>
          <p:cNvSpPr txBox="1"/>
          <p:nvPr/>
        </p:nvSpPr>
        <p:spPr>
          <a:xfrm>
            <a:off x="4678231" y="5088572"/>
            <a:ext cx="601980" cy="460375"/>
          </a:xfrm>
          <a:prstGeom prst="rect"/>
          <a:noFill/>
        </p:spPr>
        <p:txBody>
          <a:bodyPr rtlCol="0" wrap="square">
            <a:spAutoFit/>
          </a:bodyPr>
          <a:p>
            <a:pPr algn="ctr"/>
            <a:r>
              <a:rPr b="1" dirty="0" sz="2400" i="1" lang="en-US">
                <a:latin typeface="Arial" panose="020B0604020202020204" pitchFamily="34" charset="0"/>
                <a:cs typeface="Arial" panose="020B0604020202020204" pitchFamily="34" charset="0"/>
              </a:rPr>
              <a:t>-</a:t>
            </a:r>
            <a:endParaRPr b="1" dirty="0" sz="2400" lang="en-US">
              <a:latin typeface="Symbol" panose="05050102010706020507" pitchFamily="18" charset="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5993"/>
                                        </p:tgtEl>
                                        <p:attrNameLst>
                                          <p:attrName>style.visibility</p:attrName>
                                        </p:attrNameLst>
                                      </p:cBhvr>
                                      <p:to>
                                        <p:strVal val="visible"/>
                                      </p:to>
                                    </p:set>
                                    <p:animEffect transition="in" filter="wipe(down)">
                                      <p:cBhvr>
                                        <p:cTn dur="500" id="7"/>
                                        <p:tgtEl>
                                          <p:spTgt spid="3145993"/>
                                        </p:tgtEl>
                                      </p:cBhvr>
                                    </p:animEffect>
                                  </p:childTnLst>
                                </p:cTn>
                              </p:par>
                              <p:par>
                                <p:cTn fill="hold" id="8" nodeType="withEffect" presetClass="entr" presetID="22" presetSubtype="4">
                                  <p:stCondLst>
                                    <p:cond delay="0"/>
                                  </p:stCondLst>
                                  <p:childTnLst>
                                    <p:set>
                                      <p:cBhvr>
                                        <p:cTn dur="1" fill="hold" id="9">
                                          <p:stCondLst>
                                            <p:cond delay="0"/>
                                          </p:stCondLst>
                                        </p:cTn>
                                        <p:tgtEl>
                                          <p:spTgt spid="3145996"/>
                                        </p:tgtEl>
                                        <p:attrNameLst>
                                          <p:attrName>style.visibility</p:attrName>
                                        </p:attrNameLst>
                                      </p:cBhvr>
                                      <p:to>
                                        <p:strVal val="visible"/>
                                      </p:to>
                                    </p:set>
                                    <p:animEffect transition="in" filter="wipe(down)">
                                      <p:cBhvr>
                                        <p:cTn dur="500" id="10"/>
                                        <p:tgtEl>
                                          <p:spTgt spid="3145996"/>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997"/>
                                        </p:tgtEl>
                                        <p:attrNameLst>
                                          <p:attrName>style.visibility</p:attrName>
                                        </p:attrNameLst>
                                      </p:cBhvr>
                                      <p:to>
                                        <p:strVal val="visible"/>
                                      </p:to>
                                    </p:set>
                                    <p:animEffect transition="in" filter="wipe(down)">
                                      <p:cBhvr>
                                        <p:cTn dur="500" id="15"/>
                                        <p:tgtEl>
                                          <p:spTgt spid="3145997"/>
                                        </p:tgtEl>
                                      </p:cBhvr>
                                    </p:animEffect>
                                  </p:childTnLst>
                                </p:cTn>
                              </p:par>
                              <p:par>
                                <p:cTn fill="hold" id="16" nodeType="withEffect" presetClass="entr" presetID="22" presetSubtype="4">
                                  <p:stCondLst>
                                    <p:cond delay="0"/>
                                  </p:stCondLst>
                                  <p:childTnLst>
                                    <p:set>
                                      <p:cBhvr>
                                        <p:cTn dur="1" fill="hold" id="17">
                                          <p:stCondLst>
                                            <p:cond delay="0"/>
                                          </p:stCondLst>
                                        </p:cTn>
                                        <p:tgtEl>
                                          <p:spTgt spid="3145998"/>
                                        </p:tgtEl>
                                        <p:attrNameLst>
                                          <p:attrName>style.visibility</p:attrName>
                                        </p:attrNameLst>
                                      </p:cBhvr>
                                      <p:to>
                                        <p:strVal val="visible"/>
                                      </p:to>
                                    </p:set>
                                    <p:animEffect transition="in" filter="wipe(down)">
                                      <p:cBhvr>
                                        <p:cTn dur="500" id="18"/>
                                        <p:tgtEl>
                                          <p:spTgt spid="3145998"/>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3145999"/>
                                        </p:tgtEl>
                                        <p:attrNameLst>
                                          <p:attrName>style.visibility</p:attrName>
                                        </p:attrNameLst>
                                      </p:cBhvr>
                                      <p:to>
                                        <p:strVal val="visible"/>
                                      </p:to>
                                    </p:set>
                                    <p:animEffect transition="in" filter="wipe(down)">
                                      <p:cBhvr>
                                        <p:cTn dur="500" id="23"/>
                                        <p:tgtEl>
                                          <p:spTgt spid="3145999"/>
                                        </p:tgtEl>
                                      </p:cBhvr>
                                    </p:animEffect>
                                  </p:childTnLst>
                                </p:cTn>
                              </p:par>
                              <p:par>
                                <p:cTn fill="hold" id="24" nodeType="withEffect" presetClass="entr" presetID="22" presetSubtype="4">
                                  <p:stCondLst>
                                    <p:cond delay="0"/>
                                  </p:stCondLst>
                                  <p:childTnLst>
                                    <p:set>
                                      <p:cBhvr>
                                        <p:cTn dur="1" fill="hold" id="25">
                                          <p:stCondLst>
                                            <p:cond delay="0"/>
                                          </p:stCondLst>
                                        </p:cTn>
                                        <p:tgtEl>
                                          <p:spTgt spid="3146000"/>
                                        </p:tgtEl>
                                        <p:attrNameLst>
                                          <p:attrName>style.visibility</p:attrName>
                                        </p:attrNameLst>
                                      </p:cBhvr>
                                      <p:to>
                                        <p:strVal val="visible"/>
                                      </p:to>
                                    </p:set>
                                    <p:animEffect transition="in" filter="wipe(down)">
                                      <p:cBhvr>
                                        <p:cTn dur="500" id="26"/>
                                        <p:tgtEl>
                                          <p:spTgt spid="3146000"/>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4">
                                  <p:stCondLst>
                                    <p:cond delay="0"/>
                                  </p:stCondLst>
                                  <p:childTnLst>
                                    <p:set>
                                      <p:cBhvr>
                                        <p:cTn dur="1" fill="hold" id="30">
                                          <p:stCondLst>
                                            <p:cond delay="0"/>
                                          </p:stCondLst>
                                        </p:cTn>
                                        <p:tgtEl>
                                          <p:spTgt spid="3146001"/>
                                        </p:tgtEl>
                                        <p:attrNameLst>
                                          <p:attrName>style.visibility</p:attrName>
                                        </p:attrNameLst>
                                      </p:cBhvr>
                                      <p:to>
                                        <p:strVal val="visible"/>
                                      </p:to>
                                    </p:set>
                                    <p:animEffect transition="in" filter="wipe(down)">
                                      <p:cBhvr>
                                        <p:cTn dur="500" id="31"/>
                                        <p:tgtEl>
                                          <p:spTgt spid="3146001"/>
                                        </p:tgtEl>
                                      </p:cBhvr>
                                    </p:animEffect>
                                  </p:childTnLst>
                                </p:cTn>
                              </p:par>
                              <p:par>
                                <p:cTn fill="hold" id="32" nodeType="withEffect" presetClass="entr" presetID="22" presetSubtype="4">
                                  <p:stCondLst>
                                    <p:cond delay="0"/>
                                  </p:stCondLst>
                                  <p:childTnLst>
                                    <p:set>
                                      <p:cBhvr>
                                        <p:cTn dur="1" fill="hold" id="33">
                                          <p:stCondLst>
                                            <p:cond delay="0"/>
                                          </p:stCondLst>
                                        </p:cTn>
                                        <p:tgtEl>
                                          <p:spTgt spid="3146002"/>
                                        </p:tgtEl>
                                        <p:attrNameLst>
                                          <p:attrName>style.visibility</p:attrName>
                                        </p:attrNameLst>
                                      </p:cBhvr>
                                      <p:to>
                                        <p:strVal val="visible"/>
                                      </p:to>
                                    </p:set>
                                    <p:animEffect transition="in" filter="wipe(down)">
                                      <p:cBhvr>
                                        <p:cTn dur="500" id="34"/>
                                        <p:tgtEl>
                                          <p:spTgt spid="3146002"/>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4">
                                  <p:stCondLst>
                                    <p:cond delay="0"/>
                                  </p:stCondLst>
                                  <p:childTnLst>
                                    <p:set>
                                      <p:cBhvr>
                                        <p:cTn dur="1" fill="hold" id="38">
                                          <p:stCondLst>
                                            <p:cond delay="0"/>
                                          </p:stCondLst>
                                        </p:cTn>
                                        <p:tgtEl>
                                          <p:spTgt spid="3146003"/>
                                        </p:tgtEl>
                                        <p:attrNameLst>
                                          <p:attrName>style.visibility</p:attrName>
                                        </p:attrNameLst>
                                      </p:cBhvr>
                                      <p:to>
                                        <p:strVal val="visible"/>
                                      </p:to>
                                    </p:set>
                                    <p:animEffect transition="in" filter="wipe(down)">
                                      <p:cBhvr>
                                        <p:cTn dur="500" id="39"/>
                                        <p:tgtEl>
                                          <p:spTgt spid="3146003"/>
                                        </p:tgtEl>
                                      </p:cBhvr>
                                    </p:animEffect>
                                  </p:childTnLst>
                                </p:cTn>
                              </p:par>
                            </p:childTnLst>
                          </p:cTn>
                        </p:par>
                      </p:childTnLst>
                    </p:cTn>
                  </p:par>
                  <p:par>
                    <p:cTn fill="hold" id="40">
                      <p:stCondLst>
                        <p:cond delay="indefinite"/>
                      </p:stCondLst>
                      <p:childTnLst>
                        <p:par>
                          <p:cTn fill="hold" id="41">
                            <p:stCondLst>
                              <p:cond delay="0"/>
                            </p:stCondLst>
                            <p:childTnLst>
                              <p:par>
                                <p:cTn fill="hold" id="42" nodeType="clickEffect" presetClass="entr" presetID="22" presetSubtype="4">
                                  <p:stCondLst>
                                    <p:cond delay="0"/>
                                  </p:stCondLst>
                                  <p:childTnLst>
                                    <p:set>
                                      <p:cBhvr>
                                        <p:cTn dur="1" fill="hold" id="43">
                                          <p:stCondLst>
                                            <p:cond delay="0"/>
                                          </p:stCondLst>
                                        </p:cTn>
                                        <p:tgtEl>
                                          <p:spTgt spid="3146004"/>
                                        </p:tgtEl>
                                        <p:attrNameLst>
                                          <p:attrName>style.visibility</p:attrName>
                                        </p:attrNameLst>
                                      </p:cBhvr>
                                      <p:to>
                                        <p:strVal val="visible"/>
                                      </p:to>
                                    </p:set>
                                    <p:animEffect transition="in" filter="wipe(down)">
                                      <p:cBhvr>
                                        <p:cTn dur="500" id="44"/>
                                        <p:tgtEl>
                                          <p:spTgt spid="3146004"/>
                                        </p:tgtEl>
                                      </p:cBhvr>
                                    </p:animEffec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22" presetSubtype="4">
                                  <p:stCondLst>
                                    <p:cond delay="0"/>
                                  </p:stCondLst>
                                  <p:childTnLst>
                                    <p:set>
                                      <p:cBhvr>
                                        <p:cTn dur="1" fill="hold" id="48">
                                          <p:stCondLst>
                                            <p:cond delay="0"/>
                                          </p:stCondLst>
                                        </p:cTn>
                                        <p:tgtEl>
                                          <p:spTgt spid="3146005"/>
                                        </p:tgtEl>
                                        <p:attrNameLst>
                                          <p:attrName>style.visibility</p:attrName>
                                        </p:attrNameLst>
                                      </p:cBhvr>
                                      <p:to>
                                        <p:strVal val="visible"/>
                                      </p:to>
                                    </p:set>
                                    <p:animEffect transition="in" filter="wipe(down)">
                                      <p:cBhvr>
                                        <p:cTn dur="500" id="49"/>
                                        <p:tgtEl>
                                          <p:spTgt spid="3146005"/>
                                        </p:tgtEl>
                                      </p:cBhvr>
                                    </p:animEffect>
                                  </p:childTnLst>
                                </p:cTn>
                              </p:par>
                            </p:childTnLst>
                          </p:cTn>
                        </p:par>
                      </p:childTnLst>
                    </p:cTn>
                  </p:par>
                  <p:par>
                    <p:cTn fill="hold" id="50">
                      <p:stCondLst>
                        <p:cond delay="indefinite"/>
                      </p:stCondLst>
                      <p:childTnLst>
                        <p:par>
                          <p:cTn fill="hold" id="51">
                            <p:stCondLst>
                              <p:cond delay="0"/>
                            </p:stCondLst>
                            <p:childTnLst>
                              <p:par>
                                <p:cTn fill="hold" id="52" nodeType="clickEffect" presetClass="entr" presetID="22" presetSubtype="4">
                                  <p:stCondLst>
                                    <p:cond delay="0"/>
                                  </p:stCondLst>
                                  <p:childTnLst>
                                    <p:set>
                                      <p:cBhvr>
                                        <p:cTn dur="1" fill="hold" id="53">
                                          <p:stCondLst>
                                            <p:cond delay="0"/>
                                          </p:stCondLst>
                                        </p:cTn>
                                        <p:tgtEl>
                                          <p:spTgt spid="317"/>
                                        </p:tgtEl>
                                        <p:attrNameLst>
                                          <p:attrName>style.visibility</p:attrName>
                                        </p:attrNameLst>
                                      </p:cBhvr>
                                      <p:to>
                                        <p:strVal val="visible"/>
                                      </p:to>
                                    </p:set>
                                    <p:animEffect transition="in" filter="wipe(down)">
                                      <p:cBhvr>
                                        <p:cTn dur="500" id="54"/>
                                        <p:tgtEl>
                                          <p:spTgt spid="317"/>
                                        </p:tgtEl>
                                      </p:cBhvr>
                                    </p:animEffec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22" presetSubtype="4">
                                  <p:stCondLst>
                                    <p:cond delay="0"/>
                                  </p:stCondLst>
                                  <p:childTnLst>
                                    <p:set>
                                      <p:cBhvr>
                                        <p:cTn dur="1" fill="hold" id="58">
                                          <p:stCondLst>
                                            <p:cond delay="0"/>
                                          </p:stCondLst>
                                        </p:cTn>
                                        <p:tgtEl>
                                          <p:spTgt spid="318"/>
                                        </p:tgtEl>
                                        <p:attrNameLst>
                                          <p:attrName>style.visibility</p:attrName>
                                        </p:attrNameLst>
                                      </p:cBhvr>
                                      <p:to>
                                        <p:strVal val="visible"/>
                                      </p:to>
                                    </p:set>
                                    <p:animEffect transition="in" filter="wipe(down)">
                                      <p:cBhvr>
                                        <p:cTn dur="500" id="59"/>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63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32" name="Text Box 623"/>
          <p:cNvSpPr txBox="1">
            <a:spLocks noChangeArrowheads="1"/>
          </p:cNvSpPr>
          <p:nvPr/>
        </p:nvSpPr>
        <p:spPr bwMode="auto">
          <a:xfrm>
            <a:off x="323528" y="332656"/>
            <a:ext cx="8568952" cy="52197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1.2.5 Voltage regulator diode </a:t>
            </a:r>
            <a:r>
              <a:rPr altLang="en-US" b="1" dirty="0" sz="2800" kumimoji="1" lang="zh-CN">
                <a:latin typeface="Arial" panose="020B0604020202020204" pitchFamily="34" charset="0"/>
                <a:ea typeface="楷体_GB2312" pitchFamily="49" charset="-122"/>
                <a:cs typeface="Arial" panose="020B0604020202020204" pitchFamily="34" charset="0"/>
              </a:rPr>
              <a:t>稳压二极管</a:t>
            </a:r>
          </a:p>
        </p:txBody>
      </p:sp>
      <p:sp>
        <p:nvSpPr>
          <p:cNvPr id="104963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22" name="组合 25"/>
          <p:cNvGrpSpPr/>
          <p:nvPr/>
        </p:nvGrpSpPr>
        <p:grpSpPr>
          <a:xfrm>
            <a:off x="186690" y="1483995"/>
            <a:ext cx="4010660" cy="4238625"/>
            <a:chOff x="504" y="2487"/>
            <a:chExt cx="6316" cy="6675"/>
          </a:xfrm>
        </p:grpSpPr>
        <p:grpSp>
          <p:nvGrpSpPr>
            <p:cNvPr id="323" name="组合 12"/>
            <p:cNvGrpSpPr/>
            <p:nvPr/>
          </p:nvGrpSpPr>
          <p:grpSpPr>
            <a:xfrm>
              <a:off x="504" y="2487"/>
              <a:ext cx="6316" cy="6675"/>
              <a:chOff x="1251" y="3869"/>
              <a:chExt cx="6316" cy="6675"/>
            </a:xfrm>
          </p:grpSpPr>
          <p:cxnSp>
            <p:nvCxnSpPr>
              <p:cNvPr id="3146006" name="直接箭头连接符 1"/>
              <p:cNvCxnSpPr>
                <a:cxnSpLocks/>
              </p:cNvCxnSpPr>
              <p:nvPr/>
            </p:nvCxnSpPr>
            <p:spPr>
              <a:xfrm>
                <a:off x="1644" y="5741"/>
                <a:ext cx="5817" cy="6"/>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07" name="直接箭头连接符 2"/>
              <p:cNvCxnSpPr>
                <a:cxnSpLocks/>
              </p:cNvCxnSpPr>
              <p:nvPr/>
            </p:nvCxnSpPr>
            <p:spPr>
              <a:xfrm flipV="1">
                <a:off x="5522" y="4449"/>
                <a:ext cx="0" cy="6095"/>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634" name="矩形 3"/>
              <p:cNvSpPr/>
              <p:nvPr/>
            </p:nvSpPr>
            <p:spPr>
              <a:xfrm>
                <a:off x="6815" y="5633"/>
                <a:ext cx="748" cy="804"/>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635" name="矩形 4"/>
              <p:cNvSpPr/>
              <p:nvPr/>
            </p:nvSpPr>
            <p:spPr>
              <a:xfrm>
                <a:off x="5587" y="4178"/>
                <a:ext cx="430" cy="824"/>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9636" name="文本框 58"/>
              <p:cNvSpPr txBox="1"/>
              <p:nvPr/>
            </p:nvSpPr>
            <p:spPr>
              <a:xfrm>
                <a:off x="5406" y="3869"/>
                <a:ext cx="2161" cy="580"/>
              </a:xfrm>
              <a:prstGeom prst="rect"/>
              <a:noFill/>
            </p:spPr>
            <p:txBody>
              <a:bodyPr rtlCol="0" wrap="square">
                <a:spAutoFit/>
              </a:bodyPr>
              <a:p>
                <a:pPr algn="ctr"/>
                <a:r>
                  <a:rPr altLang="zh-CN" b="1" lang="en-US">
                    <a:latin typeface="Arial" panose="020B0604020202020204" pitchFamily="34" charset="0"/>
                    <a:cs typeface="Arial" panose="020B0604020202020204" pitchFamily="34" charset="0"/>
                  </a:rPr>
                  <a:t>Forward</a:t>
                </a:r>
              </a:p>
            </p:txBody>
          </p:sp>
          <p:sp>
            <p:nvSpPr>
              <p:cNvPr id="1049637" name="任意多边形: 形状 62"/>
              <p:cNvSpPr/>
              <p:nvPr/>
            </p:nvSpPr>
            <p:spPr>
              <a:xfrm>
                <a:off x="2574" y="5711"/>
                <a:ext cx="2918" cy="128"/>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8" name="任意多边形: 形状 20"/>
              <p:cNvSpPr/>
              <p:nvPr/>
            </p:nvSpPr>
            <p:spPr>
              <a:xfrm>
                <a:off x="5525" y="4548"/>
                <a:ext cx="1686" cy="1185"/>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9" name="任意多边形: 形状 67"/>
              <p:cNvSpPr/>
              <p:nvPr/>
            </p:nvSpPr>
            <p:spPr>
              <a:xfrm>
                <a:off x="1999" y="5839"/>
                <a:ext cx="575" cy="4590"/>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640" name="文本框 9"/>
              <p:cNvSpPr txBox="1"/>
              <p:nvPr/>
            </p:nvSpPr>
            <p:spPr>
              <a:xfrm rot="16200000">
                <a:off x="311" y="8324"/>
                <a:ext cx="2511" cy="630"/>
              </a:xfrm>
              <a:prstGeom prst="rect"/>
              <a:solidFill>
                <a:srgbClr val="FFFF00"/>
              </a:solid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Breakdown</a:t>
                </a:r>
                <a:endParaRPr altLang="en-US" b="1" dirty="0" sz="2000" lang="zh-CN">
                  <a:latin typeface="Arial" panose="020B0604020202020204" pitchFamily="34" charset="0"/>
                  <a:cs typeface="Arial" panose="020B0604020202020204" pitchFamily="34" charset="0"/>
                </a:endParaRPr>
              </a:p>
            </p:txBody>
          </p:sp>
        </p:grpSp>
        <p:sp>
          <p:nvSpPr>
            <p:cNvPr id="1049641" name="文本框 19"/>
            <p:cNvSpPr txBox="1"/>
            <p:nvPr/>
          </p:nvSpPr>
          <p:spPr>
            <a:xfrm>
              <a:off x="2457" y="4600"/>
              <a:ext cx="2161" cy="580"/>
            </a:xfrm>
            <a:prstGeom prst="rect"/>
            <a:noFill/>
          </p:spPr>
          <p:txBody>
            <a:bodyPr rtlCol="0" wrap="square">
              <a:spAutoFit/>
            </a:bodyPr>
            <a:p>
              <a:pPr algn="ctr"/>
              <a:r>
                <a:rPr altLang="zh-CN" b="1" lang="en-US">
                  <a:latin typeface="Arial" panose="020B0604020202020204" pitchFamily="34" charset="0"/>
                  <a:cs typeface="Arial" panose="020B0604020202020204" pitchFamily="34" charset="0"/>
                </a:rPr>
                <a:t>Reverse</a:t>
              </a:r>
            </a:p>
          </p:txBody>
        </p:sp>
        <p:sp>
          <p:nvSpPr>
            <p:cNvPr id="1049642" name="文本框 50"/>
            <p:cNvSpPr txBox="1"/>
            <p:nvPr/>
          </p:nvSpPr>
          <p:spPr>
            <a:xfrm>
              <a:off x="819" y="3526"/>
              <a:ext cx="1441" cy="844"/>
            </a:xfrm>
            <a:prstGeom prst="rect"/>
            <a:noFill/>
          </p:spPr>
          <p:txBody>
            <a:bodyPr rtlCol="0" wrap="square">
              <a:spAutoFit/>
            </a:bodyPr>
            <a:p>
              <a:pPr algn="ctr"/>
              <a:r>
                <a:rPr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Z</a:t>
              </a:r>
              <a:endParaRPr b="1" dirty="0" sz="2400" lang="en-US">
                <a:latin typeface="Symbol" panose="05050102010706020507" pitchFamily="18" charset="2"/>
                <a:cs typeface="Arial" panose="020B0604020202020204" pitchFamily="34" charset="0"/>
              </a:endParaRPr>
            </a:p>
          </p:txBody>
        </p:sp>
      </p:grpSp>
      <p:sp>
        <p:nvSpPr>
          <p:cNvPr id="1049643" name="文本框 23"/>
          <p:cNvSpPr txBox="1"/>
          <p:nvPr/>
        </p:nvSpPr>
        <p:spPr>
          <a:xfrm>
            <a:off x="5053766" y="1129817"/>
            <a:ext cx="2918718"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Working principle</a:t>
            </a:r>
            <a:r>
              <a:rPr altLang="en-US" b="1" dirty="0" sz="2400" lang="zh-CN"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644" name="文本框 26"/>
          <p:cNvSpPr txBox="1"/>
          <p:nvPr/>
        </p:nvSpPr>
        <p:spPr>
          <a:xfrm>
            <a:off x="4391098" y="3442120"/>
            <a:ext cx="4370963" cy="1869440"/>
          </a:xfrm>
          <a:prstGeom prst="rect"/>
          <a:noFill/>
        </p:spPr>
        <p:txBody>
          <a:bodyPr rtlCol="0" wrap="square">
            <a:spAutoFit/>
          </a:bodyPr>
          <a:p>
            <a:pPr algn="just"/>
            <a:r>
              <a:rPr altLang="zh-CN" dirty="0" sz="2400" lang="en-US" smtClean="0">
                <a:latin typeface="Arial" panose="020B0604020202020204" pitchFamily="34" charset="0"/>
                <a:cs typeface="Arial" panose="020B0604020202020204" pitchFamily="34" charset="0"/>
              </a:rPr>
              <a:t>The reverse current change significantly, while the voltage is almost a constant. Hence it can stabilize the voltage.</a:t>
            </a:r>
            <a:endParaRPr altLang="zh-CN" dirty="0" sz="2400" lang="en-US">
              <a:latin typeface="Arial" panose="020B0604020202020204" pitchFamily="34" charset="0"/>
              <a:cs typeface="Arial" panose="020B0604020202020204" pitchFamily="34" charset="0"/>
            </a:endParaRPr>
          </a:p>
        </p:txBody>
      </p:sp>
      <p:cxnSp>
        <p:nvCxnSpPr>
          <p:cNvPr id="3146008" name="直接连接符 27"/>
          <p:cNvCxnSpPr>
            <a:cxnSpLocks/>
          </p:cNvCxnSpPr>
          <p:nvPr/>
        </p:nvCxnSpPr>
        <p:spPr>
          <a:xfrm>
            <a:off x="806450" y="2604135"/>
            <a:ext cx="0" cy="302450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6009" name="直接连接符 28"/>
          <p:cNvCxnSpPr>
            <a:cxnSpLocks/>
          </p:cNvCxnSpPr>
          <p:nvPr/>
        </p:nvCxnSpPr>
        <p:spPr>
          <a:xfrm>
            <a:off x="765175" y="3462020"/>
            <a:ext cx="2447925"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49645" name="文本框 29"/>
          <p:cNvSpPr txBox="1"/>
          <p:nvPr/>
        </p:nvSpPr>
        <p:spPr>
          <a:xfrm>
            <a:off x="2940050" y="3255645"/>
            <a:ext cx="915165" cy="535940"/>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I</a:t>
            </a:r>
            <a:r>
              <a:rPr altLang="zh-CN" baseline="-25000" b="1" dirty="0" sz="2400" lang="en-US" err="1">
                <a:latin typeface="Arial" panose="020B0604020202020204" pitchFamily="34" charset="0"/>
                <a:cs typeface="Arial" panose="020B0604020202020204" pitchFamily="34" charset="0"/>
              </a:rPr>
              <a:t>z</a:t>
            </a:r>
            <a:endParaRPr b="1" dirty="0" sz="2400" lang="en-US">
              <a:latin typeface="Symbol" panose="05050102010706020507" pitchFamily="18" charset="2"/>
              <a:cs typeface="Arial" panose="020B0604020202020204" pitchFamily="34" charset="0"/>
            </a:endParaRPr>
          </a:p>
        </p:txBody>
      </p:sp>
      <p:sp>
        <p:nvSpPr>
          <p:cNvPr id="1049646" name="文本框 57"/>
          <p:cNvSpPr txBox="1"/>
          <p:nvPr/>
        </p:nvSpPr>
        <p:spPr>
          <a:xfrm>
            <a:off x="4329219" y="2055316"/>
            <a:ext cx="4448810" cy="1158240"/>
          </a:xfrm>
          <a:prstGeom prst="rect"/>
          <a:noFill/>
        </p:spPr>
        <p:txBody>
          <a:bodyPr rtlCol="0" wrap="square">
            <a:spAutoFit/>
          </a:bodyPr>
          <a:p>
            <a:pPr algn="just"/>
            <a:r>
              <a:rPr altLang="zh-CN" dirty="0" sz="2400" lang="en-US" smtClean="0">
                <a:latin typeface="Arial" panose="020B0604020202020204" pitchFamily="34" charset="0"/>
                <a:cs typeface="Arial" panose="020B0604020202020204" pitchFamily="34" charset="0"/>
              </a:rPr>
              <a:t>I-V </a:t>
            </a:r>
            <a:r>
              <a:rPr altLang="zh-CN" dirty="0" sz="2400" lang="en-US">
                <a:latin typeface="Arial" panose="020B0604020202020204" pitchFamily="34" charset="0"/>
                <a:cs typeface="Arial" panose="020B0604020202020204" pitchFamily="34" charset="0"/>
              </a:rPr>
              <a:t>c</a:t>
            </a:r>
            <a:r>
              <a:rPr altLang="zh-CN" dirty="0" sz="2400" lang="en-US" smtClean="0">
                <a:latin typeface="Arial" panose="020B0604020202020204" pitchFamily="34" charset="0"/>
                <a:cs typeface="Arial" panose="020B0604020202020204" pitchFamily="34" charset="0"/>
              </a:rPr>
              <a:t>urve in </a:t>
            </a:r>
            <a:r>
              <a:rPr altLang="zh-CN" b="1" dirty="0" sz="2400" lang="en-US" smtClean="0">
                <a:solidFill>
                  <a:srgbClr val="C00000"/>
                </a:solidFill>
                <a:latin typeface="Arial" panose="020B0604020202020204" pitchFamily="34" charset="0"/>
                <a:cs typeface="Arial" panose="020B0604020202020204" pitchFamily="34" charset="0"/>
              </a:rPr>
              <a:t>breakdown</a:t>
            </a:r>
            <a:r>
              <a:rPr altLang="zh-CN" dirty="0" sz="2400" lang="en-US" smtClean="0">
                <a:latin typeface="Arial" panose="020B0604020202020204" pitchFamily="34" charset="0"/>
                <a:cs typeface="Arial" panose="020B0604020202020204" pitchFamily="34" charset="0"/>
              </a:rPr>
              <a:t> region is very steep, which is almost parallel to y-axis.</a:t>
            </a:r>
            <a:endParaRPr altLang="zh-CN" dirty="0" sz="2400" lang="en-US">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964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27" name="组合 25"/>
          <p:cNvGrpSpPr/>
          <p:nvPr/>
        </p:nvGrpSpPr>
        <p:grpSpPr>
          <a:xfrm>
            <a:off x="186690" y="1483995"/>
            <a:ext cx="4010660" cy="4238625"/>
            <a:chOff x="504" y="2487"/>
            <a:chExt cx="6316" cy="6675"/>
          </a:xfrm>
        </p:grpSpPr>
        <p:grpSp>
          <p:nvGrpSpPr>
            <p:cNvPr id="328" name="组合 12"/>
            <p:cNvGrpSpPr/>
            <p:nvPr/>
          </p:nvGrpSpPr>
          <p:grpSpPr>
            <a:xfrm>
              <a:off x="504" y="2487"/>
              <a:ext cx="6316" cy="6675"/>
              <a:chOff x="1251" y="3869"/>
              <a:chExt cx="6316" cy="6675"/>
            </a:xfrm>
          </p:grpSpPr>
          <p:cxnSp>
            <p:nvCxnSpPr>
              <p:cNvPr id="3146010" name="直接箭头连接符 1"/>
              <p:cNvCxnSpPr>
                <a:cxnSpLocks/>
              </p:cNvCxnSpPr>
              <p:nvPr/>
            </p:nvCxnSpPr>
            <p:spPr>
              <a:xfrm>
                <a:off x="1644" y="5741"/>
                <a:ext cx="5817" cy="6"/>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1" name="直接箭头连接符 2"/>
              <p:cNvCxnSpPr>
                <a:cxnSpLocks/>
              </p:cNvCxnSpPr>
              <p:nvPr/>
            </p:nvCxnSpPr>
            <p:spPr>
              <a:xfrm flipV="1">
                <a:off x="5522" y="4449"/>
                <a:ext cx="0" cy="6095"/>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650" name="矩形 3"/>
              <p:cNvSpPr/>
              <p:nvPr/>
            </p:nvSpPr>
            <p:spPr>
              <a:xfrm>
                <a:off x="6815" y="5633"/>
                <a:ext cx="748" cy="804"/>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651" name="矩形 4"/>
              <p:cNvSpPr/>
              <p:nvPr/>
            </p:nvSpPr>
            <p:spPr>
              <a:xfrm>
                <a:off x="5587" y="4178"/>
                <a:ext cx="430" cy="824"/>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9652" name="文本框 58"/>
              <p:cNvSpPr txBox="1"/>
              <p:nvPr/>
            </p:nvSpPr>
            <p:spPr>
              <a:xfrm>
                <a:off x="5406" y="3869"/>
                <a:ext cx="2161" cy="580"/>
              </a:xfrm>
              <a:prstGeom prst="rect"/>
              <a:noFill/>
            </p:spPr>
            <p:txBody>
              <a:bodyPr rtlCol="0" wrap="square">
                <a:spAutoFit/>
              </a:bodyPr>
              <a:p>
                <a:pPr algn="ctr"/>
                <a:r>
                  <a:rPr altLang="zh-CN" b="1" lang="en-US">
                    <a:latin typeface="Arial" panose="020B0604020202020204" pitchFamily="34" charset="0"/>
                    <a:cs typeface="Arial" panose="020B0604020202020204" pitchFamily="34" charset="0"/>
                  </a:rPr>
                  <a:t>Forward</a:t>
                </a:r>
              </a:p>
            </p:txBody>
          </p:sp>
          <p:sp>
            <p:nvSpPr>
              <p:cNvPr id="1049653" name="任意多边形: 形状 62"/>
              <p:cNvSpPr/>
              <p:nvPr/>
            </p:nvSpPr>
            <p:spPr>
              <a:xfrm>
                <a:off x="2574" y="5711"/>
                <a:ext cx="2918" cy="128"/>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4" name="任意多边形: 形状 20"/>
              <p:cNvSpPr/>
              <p:nvPr/>
            </p:nvSpPr>
            <p:spPr>
              <a:xfrm>
                <a:off x="5525" y="4548"/>
                <a:ext cx="1686" cy="1185"/>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5" name="任意多边形: 形状 67"/>
              <p:cNvSpPr/>
              <p:nvPr/>
            </p:nvSpPr>
            <p:spPr>
              <a:xfrm>
                <a:off x="1999" y="5839"/>
                <a:ext cx="575" cy="4590"/>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656" name="文本框 9"/>
              <p:cNvSpPr txBox="1"/>
              <p:nvPr/>
            </p:nvSpPr>
            <p:spPr>
              <a:xfrm rot="16200000">
                <a:off x="311" y="8324"/>
                <a:ext cx="2511" cy="630"/>
              </a:xfrm>
              <a:prstGeom prst="rect"/>
              <a:solidFill>
                <a:srgbClr val="FFFF00"/>
              </a:solid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Breakdown</a:t>
                </a:r>
                <a:endParaRPr altLang="en-US" b="1" dirty="0" sz="2000" lang="zh-CN">
                  <a:latin typeface="Arial" panose="020B0604020202020204" pitchFamily="34" charset="0"/>
                  <a:cs typeface="Arial" panose="020B0604020202020204" pitchFamily="34" charset="0"/>
                </a:endParaRPr>
              </a:p>
            </p:txBody>
          </p:sp>
        </p:grpSp>
        <p:sp>
          <p:nvSpPr>
            <p:cNvPr id="1049657" name="文本框 19"/>
            <p:cNvSpPr txBox="1"/>
            <p:nvPr/>
          </p:nvSpPr>
          <p:spPr>
            <a:xfrm>
              <a:off x="2457" y="4600"/>
              <a:ext cx="2161" cy="580"/>
            </a:xfrm>
            <a:prstGeom prst="rect"/>
            <a:noFill/>
          </p:spPr>
          <p:txBody>
            <a:bodyPr rtlCol="0" wrap="square">
              <a:spAutoFit/>
            </a:bodyPr>
            <a:p>
              <a:pPr algn="ctr"/>
              <a:r>
                <a:rPr altLang="zh-CN" b="1" lang="en-US">
                  <a:latin typeface="Arial" panose="020B0604020202020204" pitchFamily="34" charset="0"/>
                  <a:cs typeface="Arial" panose="020B0604020202020204" pitchFamily="34" charset="0"/>
                </a:rPr>
                <a:t>Reverse</a:t>
              </a:r>
            </a:p>
          </p:txBody>
        </p:sp>
        <p:sp>
          <p:nvSpPr>
            <p:cNvPr id="1049658" name="文本框 50"/>
            <p:cNvSpPr txBox="1"/>
            <p:nvPr/>
          </p:nvSpPr>
          <p:spPr>
            <a:xfrm>
              <a:off x="819" y="3526"/>
              <a:ext cx="1441" cy="844"/>
            </a:xfrm>
            <a:prstGeom prst="rect"/>
            <a:noFill/>
          </p:spPr>
          <p:txBody>
            <a:bodyPr rtlCol="0" wrap="square">
              <a:spAutoFit/>
            </a:bodyPr>
            <a:p>
              <a:pPr algn="ctr"/>
              <a:r>
                <a:rPr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Z</a:t>
              </a:r>
              <a:endParaRPr b="1" dirty="0" sz="2400" lang="en-US">
                <a:latin typeface="Symbol" panose="05050102010706020507" pitchFamily="18" charset="2"/>
                <a:cs typeface="Arial" panose="020B0604020202020204" pitchFamily="34" charset="0"/>
              </a:endParaRPr>
            </a:p>
          </p:txBody>
        </p:sp>
      </p:grpSp>
      <p:sp>
        <p:nvSpPr>
          <p:cNvPr id="1049659" name="文本框 26"/>
          <p:cNvSpPr txBox="1"/>
          <p:nvPr/>
        </p:nvSpPr>
        <p:spPr>
          <a:xfrm>
            <a:off x="3923929" y="946216"/>
            <a:ext cx="5250722"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Symbol of voltage regulator diode:</a:t>
            </a:r>
            <a:endParaRPr altLang="zh-CN" b="1" dirty="0" sz="2400" lang="en-US">
              <a:latin typeface="Arial" panose="020B0604020202020204" pitchFamily="34" charset="0"/>
              <a:cs typeface="Arial" panose="020B0604020202020204" pitchFamily="34" charset="0"/>
            </a:endParaRPr>
          </a:p>
        </p:txBody>
      </p:sp>
      <p:cxnSp>
        <p:nvCxnSpPr>
          <p:cNvPr id="3146012" name="直接连接符 27"/>
          <p:cNvCxnSpPr>
            <a:cxnSpLocks/>
          </p:cNvCxnSpPr>
          <p:nvPr/>
        </p:nvCxnSpPr>
        <p:spPr>
          <a:xfrm>
            <a:off x="806450" y="2604135"/>
            <a:ext cx="0" cy="302450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6013" name="直接连接符 28"/>
          <p:cNvCxnSpPr>
            <a:cxnSpLocks/>
          </p:cNvCxnSpPr>
          <p:nvPr/>
        </p:nvCxnSpPr>
        <p:spPr>
          <a:xfrm>
            <a:off x="765175" y="3462020"/>
            <a:ext cx="2447925"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49660" name="文本框 29"/>
          <p:cNvSpPr txBox="1"/>
          <p:nvPr/>
        </p:nvSpPr>
        <p:spPr>
          <a:xfrm>
            <a:off x="2940050" y="3255645"/>
            <a:ext cx="915165" cy="535940"/>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I</a:t>
            </a:r>
            <a:r>
              <a:rPr altLang="zh-CN" baseline="-25000" b="1" dirty="0" sz="2400" lang="en-US" err="1">
                <a:latin typeface="Arial" panose="020B0604020202020204" pitchFamily="34" charset="0"/>
                <a:cs typeface="Arial" panose="020B0604020202020204" pitchFamily="34" charset="0"/>
              </a:rPr>
              <a:t>z</a:t>
            </a:r>
            <a:endParaRPr b="1" dirty="0" sz="2400" lang="en-US">
              <a:latin typeface="Symbol" panose="05050102010706020507" pitchFamily="18" charset="2"/>
              <a:cs typeface="Arial" panose="020B0604020202020204" pitchFamily="34" charset="0"/>
            </a:endParaRPr>
          </a:p>
        </p:txBody>
      </p:sp>
      <p:grpSp>
        <p:nvGrpSpPr>
          <p:cNvPr id="329" name="组合 14"/>
          <p:cNvGrpSpPr/>
          <p:nvPr/>
        </p:nvGrpSpPr>
        <p:grpSpPr>
          <a:xfrm>
            <a:off x="4555717" y="1499818"/>
            <a:ext cx="4223724" cy="860729"/>
            <a:chOff x="4380724" y="2732079"/>
            <a:chExt cx="4223724" cy="860729"/>
          </a:xfrm>
        </p:grpSpPr>
        <p:grpSp>
          <p:nvGrpSpPr>
            <p:cNvPr id="330" name="组合 15"/>
            <p:cNvGrpSpPr/>
            <p:nvPr/>
          </p:nvGrpSpPr>
          <p:grpSpPr>
            <a:xfrm>
              <a:off x="5618281" y="3068960"/>
              <a:ext cx="1904365" cy="523848"/>
              <a:chOff x="5436096" y="3487005"/>
              <a:chExt cx="1904365" cy="523848"/>
            </a:xfrm>
          </p:grpSpPr>
          <p:sp>
            <p:nvSpPr>
              <p:cNvPr id="1049661" name="等腰三角形 11"/>
              <p:cNvSpPr/>
              <p:nvPr/>
            </p:nvSpPr>
            <p:spPr>
              <a:xfrm rot="16200000" flipH="1">
                <a:off x="6178238" y="3532409"/>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4" name="直接连接符 8"/>
              <p:cNvCxnSpPr>
                <a:cxnSpLocks/>
              </p:cNvCxnSpPr>
              <p:nvPr/>
            </p:nvCxnSpPr>
            <p:spPr>
              <a:xfrm>
                <a:off x="6197342" y="3487640"/>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5" name="直接连接符 10"/>
              <p:cNvCxnSpPr>
                <a:cxnSpLocks/>
              </p:cNvCxnSpPr>
              <p:nvPr/>
            </p:nvCxnSpPr>
            <p:spPr>
              <a:xfrm>
                <a:off x="5436096" y="3748752"/>
                <a:ext cx="190436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6016" name="直接连接符 13"/>
              <p:cNvCxnSpPr>
                <a:cxnSpLocks/>
              </p:cNvCxnSpPr>
              <p:nvPr/>
            </p:nvCxnSpPr>
            <p:spPr>
              <a:xfrm>
                <a:off x="6188804" y="3487132"/>
                <a:ext cx="142136"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62" name="文本框 41"/>
            <p:cNvSpPr txBox="1"/>
            <p:nvPr/>
          </p:nvSpPr>
          <p:spPr>
            <a:xfrm>
              <a:off x="7557484" y="3097920"/>
              <a:ext cx="1046964" cy="40011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Anode</a:t>
              </a:r>
              <a:endParaRPr altLang="zh-CN" dirty="0" sz="2000" lang="en-US">
                <a:latin typeface="Arial" panose="020B0604020202020204" pitchFamily="34" charset="0"/>
                <a:cs typeface="Arial" panose="020B0604020202020204" pitchFamily="34" charset="0"/>
              </a:endParaRPr>
            </a:p>
          </p:txBody>
        </p:sp>
        <p:sp>
          <p:nvSpPr>
            <p:cNvPr id="1049663" name="文本框 43"/>
            <p:cNvSpPr txBox="1"/>
            <p:nvPr/>
          </p:nvSpPr>
          <p:spPr>
            <a:xfrm>
              <a:off x="4380724" y="3110102"/>
              <a:ext cx="1299492" cy="40011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Cathode</a:t>
              </a:r>
              <a:endParaRPr altLang="zh-CN" dirty="0" sz="2000" lang="en-US">
                <a:latin typeface="Arial" panose="020B0604020202020204" pitchFamily="34" charset="0"/>
                <a:cs typeface="Arial" panose="020B0604020202020204" pitchFamily="34" charset="0"/>
              </a:endParaRPr>
            </a:p>
          </p:txBody>
        </p:sp>
        <p:sp>
          <p:nvSpPr>
            <p:cNvPr id="1049664" name="文本框 60"/>
            <p:cNvSpPr txBox="1"/>
            <p:nvPr/>
          </p:nvSpPr>
          <p:spPr>
            <a:xfrm>
              <a:off x="6734485" y="2732079"/>
              <a:ext cx="779478" cy="5359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D</a:t>
              </a:r>
              <a:r>
                <a:rPr altLang="zh-CN" baseline="-25000" dirty="0" sz="2400" lang="en-US" smtClean="0">
                  <a:latin typeface="Arial" panose="020B0604020202020204" pitchFamily="34" charset="0"/>
                  <a:cs typeface="Arial" panose="020B0604020202020204" pitchFamily="34" charset="0"/>
                </a:rPr>
                <a:t>Z</a:t>
              </a:r>
              <a:endParaRPr altLang="en-US" dirty="0" sz="2400" lang="zh-CN">
                <a:latin typeface="Arial" panose="020B0604020202020204" pitchFamily="34" charset="0"/>
                <a:cs typeface="Arial" panose="020B0604020202020204" pitchFamily="34" charset="0"/>
              </a:endParaRPr>
            </a:p>
          </p:txBody>
        </p:sp>
      </p:grpSp>
      <p:grpSp>
        <p:nvGrpSpPr>
          <p:cNvPr id="331" name="组合 16"/>
          <p:cNvGrpSpPr/>
          <p:nvPr/>
        </p:nvGrpSpPr>
        <p:grpSpPr>
          <a:xfrm>
            <a:off x="3511232" y="2706413"/>
            <a:ext cx="5707908" cy="3311554"/>
            <a:chOff x="3435985" y="3729939"/>
            <a:chExt cx="5707908" cy="3311554"/>
          </a:xfrm>
        </p:grpSpPr>
        <p:sp>
          <p:nvSpPr>
            <p:cNvPr id="1049665" name="等腰三角形 54"/>
            <p:cNvSpPr/>
            <p:nvPr/>
          </p:nvSpPr>
          <p:spPr>
            <a:xfrm rot="16200000" flipH="1">
              <a:off x="6196481" y="4658661"/>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6" name="文本框 24"/>
            <p:cNvSpPr txBox="1"/>
            <p:nvPr/>
          </p:nvSpPr>
          <p:spPr>
            <a:xfrm>
              <a:off x="7527551" y="4390026"/>
              <a:ext cx="1311066" cy="400110"/>
            </a:xfrm>
            <a:prstGeom prst="rect"/>
            <a:noFill/>
          </p:spPr>
          <p:txBody>
            <a:bodyPr rtlCol="0" wrap="square">
              <a:spAutoFit/>
            </a:bodyPr>
            <a:p>
              <a:pPr algn="just"/>
              <a:r>
                <a:rPr altLang="zh-CN" dirty="0" sz="2000" lang="en-US" smtClean="0">
                  <a:solidFill>
                    <a:srgbClr val="C00000"/>
                  </a:solidFill>
                  <a:latin typeface="Arial" panose="020B0604020202020204" pitchFamily="34" charset="0"/>
                  <a:cs typeface="Arial" panose="020B0604020202020204" pitchFamily="34" charset="0"/>
                </a:rPr>
                <a:t>Forward</a:t>
              </a:r>
              <a:endParaRPr altLang="zh-CN" dirty="0" sz="2000" lang="en-US">
                <a:solidFill>
                  <a:srgbClr val="C00000"/>
                </a:solidFill>
                <a:latin typeface="Arial" panose="020B0604020202020204" pitchFamily="34" charset="0"/>
                <a:cs typeface="Arial" panose="020B0604020202020204" pitchFamily="34" charset="0"/>
              </a:endParaRPr>
            </a:p>
          </p:txBody>
        </p:sp>
        <p:grpSp>
          <p:nvGrpSpPr>
            <p:cNvPr id="332" name="组合 30"/>
            <p:cNvGrpSpPr/>
            <p:nvPr/>
          </p:nvGrpSpPr>
          <p:grpSpPr>
            <a:xfrm>
              <a:off x="4350991" y="5628640"/>
              <a:ext cx="4191074" cy="1031947"/>
              <a:chOff x="-147766" y="4608211"/>
              <a:chExt cx="4191074" cy="1031947"/>
            </a:xfrm>
          </p:grpSpPr>
          <p:cxnSp>
            <p:nvCxnSpPr>
              <p:cNvPr id="3146017" name="直接连接符 31"/>
              <p:cNvCxnSpPr>
                <a:cxnSpLocks/>
              </p:cNvCxnSpPr>
              <p:nvPr/>
            </p:nvCxnSpPr>
            <p:spPr>
              <a:xfrm>
                <a:off x="1403648"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18" name="直接连接符 32"/>
              <p:cNvCxnSpPr>
                <a:cxnSpLocks/>
              </p:cNvCxnSpPr>
              <p:nvPr/>
            </p:nvCxnSpPr>
            <p:spPr>
              <a:xfrm>
                <a:off x="-147766" y="4869818"/>
                <a:ext cx="1983462"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667" name="等腰三角形 34"/>
              <p:cNvSpPr/>
              <p:nvPr/>
            </p:nvSpPr>
            <p:spPr>
              <a:xfrm rot="5400000">
                <a:off x="900674" y="4653615"/>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9" name="直接连接符 35"/>
              <p:cNvCxnSpPr>
                <a:cxnSpLocks/>
              </p:cNvCxnSpPr>
              <p:nvPr/>
            </p:nvCxnSpPr>
            <p:spPr>
              <a:xfrm>
                <a:off x="1835696" y="4608211"/>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0" name="直接连接符 36"/>
              <p:cNvCxnSpPr>
                <a:cxnSpLocks/>
              </p:cNvCxnSpPr>
              <p:nvPr/>
            </p:nvCxnSpPr>
            <p:spPr>
              <a:xfrm>
                <a:off x="1979712" y="4699677"/>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21" name="直接连接符 37"/>
              <p:cNvCxnSpPr>
                <a:cxnSpLocks/>
              </p:cNvCxnSpPr>
              <p:nvPr/>
            </p:nvCxnSpPr>
            <p:spPr>
              <a:xfrm>
                <a:off x="1996509" y="4869817"/>
                <a:ext cx="2046799"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9668" name="文本框 38"/>
              <p:cNvSpPr txBox="1"/>
              <p:nvPr/>
            </p:nvSpPr>
            <p:spPr>
              <a:xfrm>
                <a:off x="1606769" y="5104218"/>
                <a:ext cx="779478" cy="535940"/>
              </a:xfrm>
              <a:prstGeom prst="rect"/>
              <a:noFill/>
            </p:spPr>
            <p:txBody>
              <a:bodyPr rtlCol="0" wrap="square">
                <a:spAutoFit/>
              </a:bodyPr>
              <a:p>
                <a:pPr algn="ct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Z0</a:t>
                </a:r>
                <a:endParaRPr altLang="en-US" dirty="0" sz="2400" lang="zh-CN">
                  <a:latin typeface="Arial" panose="020B0604020202020204" pitchFamily="34" charset="0"/>
                  <a:cs typeface="Arial" panose="020B0604020202020204" pitchFamily="34" charset="0"/>
                </a:endParaRPr>
              </a:p>
            </p:txBody>
          </p:sp>
          <p:sp>
            <p:nvSpPr>
              <p:cNvPr id="1049669" name="矩形 39"/>
              <p:cNvSpPr/>
              <p:nvPr/>
            </p:nvSpPr>
            <p:spPr>
              <a:xfrm>
                <a:off x="2322956" y="4741868"/>
                <a:ext cx="504050" cy="241487"/>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0" name="文本框 40"/>
              <p:cNvSpPr txBox="1"/>
              <p:nvPr/>
            </p:nvSpPr>
            <p:spPr>
              <a:xfrm>
                <a:off x="2249316" y="4979754"/>
                <a:ext cx="779478" cy="535940"/>
              </a:xfrm>
              <a:prstGeom prst="rect"/>
              <a:noFill/>
            </p:spPr>
            <p:txBody>
              <a:bodyPr rtlCol="0" wrap="square">
                <a:spAutoFit/>
              </a:bodyPr>
              <a:p>
                <a:pPr algn="ctr"/>
                <a:r>
                  <a:rPr altLang="zh-CN" dirty="0" sz="2400" i="1" lang="en-US" err="1" smtClean="0">
                    <a:latin typeface="Arial" panose="020B0604020202020204" pitchFamily="34" charset="0"/>
                    <a:cs typeface="Arial" panose="020B0604020202020204" pitchFamily="34" charset="0"/>
                  </a:rPr>
                  <a:t>r</a:t>
                </a:r>
                <a:r>
                  <a:rPr altLang="zh-CN" baseline="-25000" dirty="0" sz="2400" lang="en-US" err="1" smtClean="0">
                    <a:latin typeface="Arial" panose="020B0604020202020204" pitchFamily="34" charset="0"/>
                    <a:cs typeface="Arial" panose="020B0604020202020204" pitchFamily="34" charset="0"/>
                  </a:rPr>
                  <a:t>Z</a:t>
                </a:r>
                <a:endParaRPr altLang="en-US" dirty="0" sz="2400" lang="zh-CN">
                  <a:latin typeface="Arial" panose="020B0604020202020204" pitchFamily="34" charset="0"/>
                  <a:cs typeface="Arial" panose="020B0604020202020204" pitchFamily="34" charset="0"/>
                </a:endParaRPr>
              </a:p>
            </p:txBody>
          </p:sp>
        </p:grpSp>
        <p:sp>
          <p:nvSpPr>
            <p:cNvPr id="1049671" name="文本框 44"/>
            <p:cNvSpPr txBox="1"/>
            <p:nvPr/>
          </p:nvSpPr>
          <p:spPr>
            <a:xfrm>
              <a:off x="4845103" y="3729939"/>
              <a:ext cx="3074991"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Equivalent circuit</a:t>
              </a:r>
              <a:endParaRPr altLang="en-US" b="1" dirty="0" sz="2400" lang="zh-CN">
                <a:latin typeface="Arial" panose="020B0604020202020204" pitchFamily="34" charset="0"/>
                <a:cs typeface="Arial" panose="020B0604020202020204" pitchFamily="34" charset="0"/>
              </a:endParaRPr>
            </a:p>
          </p:txBody>
        </p:sp>
        <p:sp>
          <p:nvSpPr>
            <p:cNvPr id="1049672" name="文本框 45"/>
            <p:cNvSpPr txBox="1"/>
            <p:nvPr/>
          </p:nvSpPr>
          <p:spPr>
            <a:xfrm>
              <a:off x="5265146" y="6144470"/>
              <a:ext cx="779478" cy="535939"/>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D</a:t>
              </a:r>
              <a:r>
                <a:rPr altLang="zh-CN" baseline="-25000" dirty="0" sz="2400" i="1" lang="en-US" smtClean="0">
                  <a:latin typeface="Arial" panose="020B0604020202020204" pitchFamily="34" charset="0"/>
                  <a:cs typeface="Arial" panose="020B0604020202020204" pitchFamily="34" charset="0"/>
                </a:rPr>
                <a:t>2</a:t>
              </a:r>
              <a:endParaRPr altLang="en-US" dirty="0" sz="2400" lang="zh-CN">
                <a:latin typeface="Arial" panose="020B0604020202020204" pitchFamily="34" charset="0"/>
                <a:cs typeface="Arial" panose="020B0604020202020204" pitchFamily="34" charset="0"/>
              </a:endParaRPr>
            </a:p>
          </p:txBody>
        </p:sp>
        <p:cxnSp>
          <p:nvCxnSpPr>
            <p:cNvPr id="3146022" name="直接连接符 46"/>
            <p:cNvCxnSpPr>
              <a:cxnSpLocks/>
            </p:cNvCxnSpPr>
            <p:nvPr/>
          </p:nvCxnSpPr>
          <p:spPr>
            <a:xfrm>
              <a:off x="4716016" y="4869160"/>
              <a:ext cx="3364950"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6023" name="直接连接符 49"/>
            <p:cNvCxnSpPr>
              <a:cxnSpLocks/>
            </p:cNvCxnSpPr>
            <p:nvPr/>
          </p:nvCxnSpPr>
          <p:spPr>
            <a:xfrm flipH="1">
              <a:off x="4711575" y="4855127"/>
              <a:ext cx="1" cy="1035119"/>
            </a:xfrm>
            <a:prstGeom prst="line"/>
            <a:ln w="38100">
              <a:solidFill>
                <a:schemeClr val="tx1"/>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3146024" name="直接连接符 53"/>
            <p:cNvCxnSpPr>
              <a:cxnSpLocks/>
            </p:cNvCxnSpPr>
            <p:nvPr/>
          </p:nvCxnSpPr>
          <p:spPr>
            <a:xfrm flipH="1">
              <a:off x="8080965" y="4862144"/>
              <a:ext cx="1" cy="1035119"/>
            </a:xfrm>
            <a:prstGeom prst="line"/>
            <a:ln w="38100">
              <a:solidFill>
                <a:schemeClr val="tx1"/>
              </a:solidFill>
              <a:headEnd type="none" w="lg" len="lg"/>
              <a:tailEnd type="oval" w="med" len="med"/>
            </a:ln>
          </p:spPr>
          <p:style>
            <a:lnRef idx="1">
              <a:schemeClr val="accent1"/>
            </a:lnRef>
            <a:fillRef idx="0">
              <a:schemeClr val="accent1"/>
            </a:fillRef>
            <a:effectRef idx="0">
              <a:schemeClr val="accent1"/>
            </a:effectRef>
            <a:fontRef idx="minor">
              <a:schemeClr val="tx1"/>
            </a:fontRef>
          </p:style>
        </p:cxnSp>
        <p:cxnSp>
          <p:nvCxnSpPr>
            <p:cNvPr id="3146025" name="直接连接符 55"/>
            <p:cNvCxnSpPr>
              <a:cxnSpLocks/>
            </p:cNvCxnSpPr>
            <p:nvPr/>
          </p:nvCxnSpPr>
          <p:spPr>
            <a:xfrm>
              <a:off x="6215585" y="4613892"/>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673" name="文本框 56"/>
            <p:cNvSpPr txBox="1"/>
            <p:nvPr/>
          </p:nvSpPr>
          <p:spPr>
            <a:xfrm>
              <a:off x="6513125" y="4376989"/>
              <a:ext cx="779478" cy="535940"/>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D</a:t>
              </a:r>
              <a:r>
                <a:rPr altLang="zh-CN" baseline="-25000" dirty="0" sz="2400" lang="en-US" smtClean="0">
                  <a:latin typeface="Arial" panose="020B0604020202020204" pitchFamily="34" charset="0"/>
                  <a:cs typeface="Arial" panose="020B0604020202020204" pitchFamily="34" charset="0"/>
                </a:rPr>
                <a:t>1</a:t>
              </a:r>
              <a:endParaRPr altLang="en-US" dirty="0" sz="2400" lang="zh-CN">
                <a:latin typeface="Arial" panose="020B0604020202020204" pitchFamily="34" charset="0"/>
                <a:cs typeface="Arial" panose="020B0604020202020204" pitchFamily="34" charset="0"/>
              </a:endParaRPr>
            </a:p>
          </p:txBody>
        </p:sp>
        <p:sp>
          <p:nvSpPr>
            <p:cNvPr id="1049674" name="文本框 59"/>
            <p:cNvSpPr txBox="1"/>
            <p:nvPr/>
          </p:nvSpPr>
          <p:spPr>
            <a:xfrm>
              <a:off x="5902405" y="6641383"/>
              <a:ext cx="1311066" cy="400110"/>
            </a:xfrm>
            <a:prstGeom prst="rect"/>
            <a:noFill/>
          </p:spPr>
          <p:txBody>
            <a:bodyPr rtlCol="0" wrap="square">
              <a:spAutoFit/>
            </a:bodyPr>
            <a:p>
              <a:pPr algn="just"/>
              <a:r>
                <a:rPr altLang="zh-CN" dirty="0" sz="2000" lang="en-US" smtClean="0">
                  <a:solidFill>
                    <a:srgbClr val="C00000"/>
                  </a:solidFill>
                  <a:latin typeface="Arial" panose="020B0604020202020204" pitchFamily="34" charset="0"/>
                  <a:cs typeface="Arial" panose="020B0604020202020204" pitchFamily="34" charset="0"/>
                </a:rPr>
                <a:t>Reverse</a:t>
              </a:r>
              <a:endParaRPr altLang="zh-CN" dirty="0" sz="2000" lang="en-US">
                <a:solidFill>
                  <a:srgbClr val="C00000"/>
                </a:solidFill>
                <a:latin typeface="Arial" panose="020B0604020202020204" pitchFamily="34" charset="0"/>
                <a:cs typeface="Arial" panose="020B0604020202020204" pitchFamily="34" charset="0"/>
              </a:endParaRPr>
            </a:p>
          </p:txBody>
        </p:sp>
        <p:sp>
          <p:nvSpPr>
            <p:cNvPr id="1049675" name="文本框 51"/>
            <p:cNvSpPr txBox="1"/>
            <p:nvPr/>
          </p:nvSpPr>
          <p:spPr>
            <a:xfrm>
              <a:off x="8096929" y="5490136"/>
              <a:ext cx="1046964" cy="40011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Anode</a:t>
              </a:r>
              <a:endParaRPr altLang="zh-CN" dirty="0" sz="2000" lang="en-US">
                <a:latin typeface="Arial" panose="020B0604020202020204" pitchFamily="34" charset="0"/>
                <a:cs typeface="Arial" panose="020B0604020202020204" pitchFamily="34" charset="0"/>
              </a:endParaRPr>
            </a:p>
          </p:txBody>
        </p:sp>
        <p:sp>
          <p:nvSpPr>
            <p:cNvPr id="1049676" name="文本框 52"/>
            <p:cNvSpPr txBox="1"/>
            <p:nvPr/>
          </p:nvSpPr>
          <p:spPr>
            <a:xfrm>
              <a:off x="3435985" y="5465149"/>
              <a:ext cx="1299492" cy="40011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Cathode</a:t>
              </a:r>
              <a:endParaRPr altLang="zh-CN" dirty="0" sz="2000" lang="en-US">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29"/>
                                        </p:tgtEl>
                                        <p:attrNameLst>
                                          <p:attrName>style.visibility</p:attrName>
                                        </p:attrNameLst>
                                      </p:cBhvr>
                                      <p:to>
                                        <p:strVal val="visible"/>
                                      </p:to>
                                    </p:set>
                                    <p:animEffect transition="in" filter="wipe(down)">
                                      <p:cBhvr>
                                        <p:cTn dur="500" id="7"/>
                                        <p:tgtEl>
                                          <p:spTgt spid="32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31"/>
                                        </p:tgtEl>
                                        <p:attrNameLst>
                                          <p:attrName>style.visibility</p:attrName>
                                        </p:attrNameLst>
                                      </p:cBhvr>
                                      <p:to>
                                        <p:strVal val="visible"/>
                                      </p:to>
                                    </p:set>
                                    <p:animEffect transition="in" filter="wipe(down)">
                                      <p:cBhvr>
                                        <p:cTn dur="500" id="12"/>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6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70" name="Text Box 623"/>
          <p:cNvSpPr txBox="1">
            <a:spLocks noChangeArrowheads="1"/>
          </p:cNvSpPr>
          <p:nvPr/>
        </p:nvSpPr>
        <p:spPr bwMode="auto">
          <a:xfrm>
            <a:off x="1835696" y="620688"/>
            <a:ext cx="5459542" cy="523220"/>
          </a:xfrm>
          <a:prstGeom prst="rect"/>
          <a:noFill/>
          <a:ln>
            <a:noFill/>
          </a:ln>
          <a:effectLst/>
        </p:spPr>
        <p:txBody>
          <a:bodyPr wrap="square">
            <a:spAutoFit/>
          </a:bodyPr>
          <a:p>
            <a:pPr algn="ctr" fontAlgn="base">
              <a:spcBef>
                <a:spcPct val="5000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Planar diode</a:t>
            </a:r>
            <a:r>
              <a:rPr altLang="en-US" b="1" dirty="0" sz="2800" kumimoji="1" lang="zh-CN">
                <a:latin typeface="Arial" panose="020B0604020202020204" pitchFamily="34" charset="0"/>
                <a:ea typeface="楷体_GB2312" pitchFamily="49" charset="-122"/>
                <a:cs typeface="Arial" panose="020B0604020202020204" pitchFamily="34" charset="0"/>
              </a:rPr>
              <a:t>平面型 </a:t>
            </a:r>
          </a:p>
        </p:txBody>
      </p:sp>
      <p:grpSp>
        <p:nvGrpSpPr>
          <p:cNvPr id="140" name="组合 8"/>
          <p:cNvGrpSpPr/>
          <p:nvPr/>
        </p:nvGrpSpPr>
        <p:grpSpPr>
          <a:xfrm>
            <a:off x="2915816" y="1888342"/>
            <a:ext cx="5652124" cy="3272554"/>
            <a:chOff x="2915816" y="1744855"/>
            <a:chExt cx="5652124" cy="3272554"/>
          </a:xfrm>
        </p:grpSpPr>
        <p:grpSp>
          <p:nvGrpSpPr>
            <p:cNvPr id="141" name="组合 3"/>
            <p:cNvGrpSpPr/>
            <p:nvPr/>
          </p:nvGrpSpPr>
          <p:grpSpPr>
            <a:xfrm>
              <a:off x="2915816" y="1744855"/>
              <a:ext cx="2894616" cy="3272554"/>
              <a:chOff x="1689034" y="1191112"/>
              <a:chExt cx="2894616" cy="3272554"/>
            </a:xfrm>
          </p:grpSpPr>
          <p:sp>
            <p:nvSpPr>
              <p:cNvPr id="1048871" name="矩形 56"/>
              <p:cNvSpPr/>
              <p:nvPr/>
            </p:nvSpPr>
            <p:spPr>
              <a:xfrm>
                <a:off x="2728369" y="1854310"/>
                <a:ext cx="871368" cy="500588"/>
              </a:xfrm>
              <a:prstGeom prst="rect"/>
              <a:gradFill flip="none" rotWithShape="1">
                <a:gsLst>
                  <a:gs pos="0">
                    <a:schemeClr val="bg1">
                      <a:lumMod val="95000"/>
                    </a:schemeClr>
                  </a:gs>
                  <a:gs pos="93000">
                    <a:schemeClr val="tx1"/>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nvGrpSpPr>
              <p:cNvPr id="142" name="组合 4"/>
              <p:cNvGrpSpPr/>
              <p:nvPr/>
            </p:nvGrpSpPr>
            <p:grpSpPr>
              <a:xfrm>
                <a:off x="1689034" y="1191112"/>
                <a:ext cx="2894616" cy="3272554"/>
                <a:chOff x="672637" y="1229710"/>
                <a:chExt cx="2894616" cy="3272554"/>
              </a:xfrm>
            </p:grpSpPr>
            <p:sp>
              <p:nvSpPr>
                <p:cNvPr id="1048872" name="矩形 671"/>
                <p:cNvSpPr/>
                <p:nvPr/>
              </p:nvSpPr>
              <p:spPr>
                <a:xfrm>
                  <a:off x="2050892" y="1229710"/>
                  <a:ext cx="152400" cy="660400"/>
                </a:xfrm>
                <a:prstGeom prst="rect"/>
                <a:gradFill flip="none" rotWithShape="1">
                  <a:gsLst>
                    <a:gs pos="0">
                      <a:srgbClr val="DCDC30">
                        <a:lumMod val="24000"/>
                        <a:lumOff val="76000"/>
                      </a:srgbClr>
                    </a:gs>
                    <a:gs pos="48000">
                      <a:srgbClr val="DCDC30"/>
                    </a:gs>
                    <a:gs pos="100000">
                      <a:srgbClr val="DCDC30">
                        <a:lumMod val="29000"/>
                        <a:lumOff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3" name="矩形 2"/>
                <p:cNvSpPr/>
                <p:nvPr/>
              </p:nvSpPr>
              <p:spPr>
                <a:xfrm>
                  <a:off x="2004904" y="3841864"/>
                  <a:ext cx="228600" cy="660400"/>
                </a:xfrm>
                <a:prstGeom prst="rect"/>
                <a:gradFill>
                  <a:gsLst>
                    <a:gs pos="0">
                      <a:srgbClr val="DCDC30">
                        <a:lumMod val="24000"/>
                        <a:lumOff val="76000"/>
                      </a:srgbClr>
                    </a:gs>
                    <a:gs pos="48000">
                      <a:srgbClr val="DCDC30"/>
                    </a:gs>
                    <a:gs pos="100000">
                      <a:srgbClr val="DCDC30">
                        <a:lumMod val="29000"/>
                        <a:lumOff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4" name="Rectangle 519"/>
                <p:cNvSpPr>
                  <a:spLocks noChangeArrowheads="1"/>
                </p:cNvSpPr>
                <p:nvPr/>
              </p:nvSpPr>
              <p:spPr bwMode="auto">
                <a:xfrm>
                  <a:off x="672637" y="2377523"/>
                  <a:ext cx="2894616" cy="1291036"/>
                </a:xfrm>
                <a:prstGeom prst="rect"/>
                <a:solidFill>
                  <a:srgbClr val="7C8487"/>
                </a:solid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48875" name="Text Box 629"/>
                <p:cNvSpPr txBox="1">
                  <a:spLocks noChangeArrowheads="1"/>
                </p:cNvSpPr>
                <p:nvPr/>
              </p:nvSpPr>
              <p:spPr bwMode="auto">
                <a:xfrm>
                  <a:off x="1385145" y="3026703"/>
                  <a:ext cx="1468118" cy="523220"/>
                </a:xfrm>
                <a:prstGeom prst="rect"/>
                <a:noFill/>
                <a:ln>
                  <a:noFill/>
                </a:ln>
                <a:effectLst/>
              </p:spPr>
              <p:txBody>
                <a:bodyPr wrap="square">
                  <a:spAutoFit/>
                </a:bodyPr>
                <a:p>
                  <a:pPr algn="ctr" fontAlgn="base">
                    <a:spcBef>
                      <a:spcPct val="50000"/>
                    </a:spcBef>
                    <a:spcAft>
                      <a:spcPct val="0"/>
                    </a:spcAft>
                  </a:pPr>
                  <a:r>
                    <a:rPr altLang="zh-CN" b="1" dirty="0" sz="2800" kumimoji="1" lang="en-US" smtClean="0">
                      <a:solidFill>
                        <a:schemeClr val="bg1">
                          <a:lumMod val="85000"/>
                        </a:schemeClr>
                      </a:solidFill>
                      <a:latin typeface="Arial" panose="020B0604020202020204" pitchFamily="34" charset="0"/>
                      <a:ea typeface="楷体_GB2312" pitchFamily="49" charset="-122"/>
                      <a:cs typeface="Arial" panose="020B0604020202020204" pitchFamily="34" charset="0"/>
                    </a:rPr>
                    <a:t>N-Si</a:t>
                  </a:r>
                  <a:endParaRPr altLang="en-US" b="1" dirty="0" sz="2800" kumimoji="1" lang="zh-CN">
                    <a:solidFill>
                      <a:schemeClr val="bg1">
                        <a:lumMod val="85000"/>
                      </a:schemeClr>
                    </a:solidFill>
                    <a:latin typeface="Arial" panose="020B0604020202020204" pitchFamily="34" charset="0"/>
                    <a:ea typeface="楷体_GB2312" pitchFamily="49" charset="-122"/>
                    <a:cs typeface="Arial" panose="020B0604020202020204" pitchFamily="34" charset="0"/>
                  </a:endParaRPr>
                </a:p>
              </p:txBody>
            </p:sp>
            <p:sp>
              <p:nvSpPr>
                <p:cNvPr id="1048876" name="矩形 670"/>
                <p:cNvSpPr/>
                <p:nvPr/>
              </p:nvSpPr>
              <p:spPr>
                <a:xfrm>
                  <a:off x="1684261" y="3633935"/>
                  <a:ext cx="871368" cy="227957"/>
                </a:xfrm>
                <a:prstGeom prst="rect"/>
                <a:gradFill flip="none" rotWithShape="1">
                  <a:gsLst>
                    <a:gs pos="0">
                      <a:schemeClr val="bg1">
                        <a:lumMod val="95000"/>
                      </a:schemeClr>
                    </a:gs>
                    <a:gs pos="93000">
                      <a:schemeClr val="tx1"/>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7" name="矩形 673"/>
                <p:cNvSpPr/>
                <p:nvPr/>
              </p:nvSpPr>
              <p:spPr>
                <a:xfrm>
                  <a:off x="1408396" y="2377481"/>
                  <a:ext cx="1468119" cy="531650"/>
                </a:xfrm>
                <a:prstGeom prst="rect"/>
                <a:gradFill flip="none" rotWithShape="1">
                  <a:gsLst>
                    <a:gs pos="0">
                      <a:schemeClr val="tx2">
                        <a:lumMod val="60000"/>
                        <a:lumOff val="40000"/>
                      </a:schemeClr>
                    </a:gs>
                    <a:gs pos="100000">
                      <a:schemeClr val="tx2">
                        <a:lumMod val="60000"/>
                        <a:lumOff val="40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78" name="矩形 53"/>
              <p:cNvSpPr/>
              <p:nvPr/>
            </p:nvSpPr>
            <p:spPr>
              <a:xfrm>
                <a:off x="1689035" y="1984114"/>
                <a:ext cx="1154774"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9" name="矩形 54"/>
              <p:cNvSpPr/>
              <p:nvPr/>
            </p:nvSpPr>
            <p:spPr>
              <a:xfrm>
                <a:off x="3417225" y="1980567"/>
                <a:ext cx="1154774" cy="361822"/>
              </a:xfrm>
              <a:prstGeom prst="rect"/>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80" name="Text Box 629"/>
              <p:cNvSpPr txBox="1">
                <a:spLocks noChangeArrowheads="1"/>
              </p:cNvSpPr>
              <p:nvPr/>
            </p:nvSpPr>
            <p:spPr bwMode="auto">
              <a:xfrm>
                <a:off x="2402283" y="2408413"/>
                <a:ext cx="1468118" cy="461665"/>
              </a:xfrm>
              <a:prstGeom prst="rect"/>
              <a:noFill/>
              <a:ln>
                <a:noFill/>
              </a:ln>
              <a:effectLst/>
            </p:spPr>
            <p:txBody>
              <a:bodyPr wrap="square">
                <a:spAutoFit/>
              </a:bodyPr>
              <a:p>
                <a:pPr algn="ctr" fontAlgn="base">
                  <a:spcBef>
                    <a:spcPct val="50000"/>
                  </a:spcBef>
                  <a:spcAft>
                    <a:spcPct val="0"/>
                  </a:spcAft>
                </a:pPr>
                <a:r>
                  <a:rPr altLang="zh-CN" b="1" dirty="0" sz="2400" kumimoji="1" lang="en-US" smtClean="0">
                    <a:solidFill>
                      <a:schemeClr val="tx2">
                        <a:lumMod val="20000"/>
                        <a:lumOff val="80000"/>
                      </a:schemeClr>
                    </a:solidFill>
                    <a:latin typeface="Arial" panose="020B0604020202020204" pitchFamily="34" charset="0"/>
                    <a:ea typeface="楷体_GB2312" pitchFamily="49" charset="-122"/>
                    <a:cs typeface="Arial" panose="020B0604020202020204" pitchFamily="34" charset="0"/>
                  </a:rPr>
                  <a:t>P-Si</a:t>
                </a:r>
                <a:endParaRPr altLang="en-US" b="1" dirty="0" sz="2400" kumimoji="1" lang="zh-CN">
                  <a:solidFill>
                    <a:schemeClr val="tx2">
                      <a:lumMod val="20000"/>
                      <a:lumOff val="80000"/>
                    </a:schemeClr>
                  </a:solidFill>
                  <a:latin typeface="Arial" panose="020B0604020202020204" pitchFamily="34" charset="0"/>
                  <a:ea typeface="楷体_GB2312" pitchFamily="49" charset="-122"/>
                  <a:cs typeface="Arial" panose="020B0604020202020204" pitchFamily="34" charset="0"/>
                </a:endParaRPr>
              </a:p>
            </p:txBody>
          </p:sp>
        </p:grpSp>
        <p:sp>
          <p:nvSpPr>
            <p:cNvPr id="1048881" name="Text Box 630"/>
            <p:cNvSpPr txBox="1">
              <a:spLocks noChangeArrowheads="1"/>
            </p:cNvSpPr>
            <p:nvPr/>
          </p:nvSpPr>
          <p:spPr bwMode="auto">
            <a:xfrm>
              <a:off x="5874905" y="2385927"/>
              <a:ext cx="2693035" cy="891540"/>
            </a:xfrm>
            <a:prstGeom prst="rect"/>
            <a:noFill/>
            <a:ln>
              <a:noFill/>
            </a:ln>
            <a:effectLst/>
          </p:spPr>
          <p:txBody>
            <a:bodyPr wrap="square">
              <a:spAutoFit/>
            </a:bodyPr>
            <a:p>
              <a:pPr algn="ctr" fontAlgn="base">
                <a:spcBef>
                  <a:spcPct val="50000"/>
                </a:spcBef>
                <a:spcAft>
                  <a:spcPct val="0"/>
                </a:spcAft>
              </a:pPr>
              <a:r>
                <a:rPr altLang="zh-CN" dirty="0" sz="2400" kumimoji="1" lang="en-US" smtClean="0">
                  <a:latin typeface="Arial" panose="020B0604020202020204" pitchFamily="34" charset="0"/>
                  <a:cs typeface="Arial" panose="020B0604020202020204" pitchFamily="34" charset="0"/>
                </a:rPr>
                <a:t>SiO</a:t>
              </a:r>
              <a:r>
                <a:rPr altLang="zh-CN" baseline="-25000" dirty="0" sz="2400" kumimoji="1" lang="en-US" smtClean="0">
                  <a:latin typeface="Arial" panose="020B0604020202020204" pitchFamily="34" charset="0"/>
                  <a:cs typeface="Arial" panose="020B0604020202020204" pitchFamily="34" charset="0"/>
                </a:rPr>
                <a:t>2</a:t>
              </a:r>
              <a:r>
                <a:rPr altLang="en-US" dirty="0" sz="2400" kumimoji="1" lang="zh-CN">
                  <a:latin typeface="Arial" panose="020B0604020202020204" pitchFamily="34" charset="0"/>
                  <a:cs typeface="Arial" panose="020B0604020202020204" pitchFamily="34" charset="0"/>
                </a:rPr>
                <a:t> </a:t>
              </a:r>
              <a:r>
                <a:rPr altLang="zh-CN" dirty="0" sz="2400" kumimoji="1" lang="en-US" smtClean="0">
                  <a:latin typeface="Arial" panose="020B0604020202020204" pitchFamily="34" charset="0"/>
                  <a:cs typeface="Arial" panose="020B0604020202020204" pitchFamily="34" charset="0"/>
                </a:rPr>
                <a:t>protection layer</a:t>
              </a:r>
              <a:endParaRPr altLang="en-US" dirty="0" sz="2400" kumimoji="1" lang="zh-CN">
                <a:latin typeface="Arial" panose="020B0604020202020204" pitchFamily="34" charset="0"/>
                <a:cs typeface="Arial" panose="020B0604020202020204" pitchFamily="34" charset="0"/>
              </a:endParaRPr>
            </a:p>
          </p:txBody>
        </p:sp>
        <p:sp>
          <p:nvSpPr>
            <p:cNvPr id="1048882" name="Line 616"/>
            <p:cNvSpPr>
              <a:spLocks noChangeShapeType="1"/>
            </p:cNvSpPr>
            <p:nvPr/>
          </p:nvSpPr>
          <p:spPr bwMode="auto">
            <a:xfrm flipV="1">
              <a:off x="5557787" y="2715221"/>
              <a:ext cx="526381" cy="0"/>
            </a:xfrm>
            <a:prstGeom prst="line"/>
            <a:noFill/>
            <a:ln w="28575">
              <a:solidFill>
                <a:schemeClr val="tx1"/>
              </a:solidFill>
              <a:rou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48883" name="Text Box 624"/>
          <p:cNvSpPr txBox="1">
            <a:spLocks noChangeArrowheads="1"/>
          </p:cNvSpPr>
          <p:nvPr/>
        </p:nvSpPr>
        <p:spPr bwMode="auto">
          <a:xfrm>
            <a:off x="3564918" y="1365122"/>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Anode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884" name="Text Box 624"/>
          <p:cNvSpPr txBox="1">
            <a:spLocks noChangeArrowheads="1"/>
          </p:cNvSpPr>
          <p:nvPr/>
        </p:nvSpPr>
        <p:spPr bwMode="auto">
          <a:xfrm>
            <a:off x="3381446" y="5178939"/>
            <a:ext cx="1984265"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Cathode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967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36" name="组合 25"/>
          <p:cNvGrpSpPr/>
          <p:nvPr/>
        </p:nvGrpSpPr>
        <p:grpSpPr>
          <a:xfrm>
            <a:off x="342852" y="595387"/>
            <a:ext cx="3810635" cy="4238625"/>
            <a:chOff x="819" y="2487"/>
            <a:chExt cx="6001" cy="6675"/>
          </a:xfrm>
        </p:grpSpPr>
        <p:grpSp>
          <p:nvGrpSpPr>
            <p:cNvPr id="337" name="组合 12"/>
            <p:cNvGrpSpPr/>
            <p:nvPr/>
          </p:nvGrpSpPr>
          <p:grpSpPr>
            <a:xfrm>
              <a:off x="897" y="2487"/>
              <a:ext cx="5923" cy="6675"/>
              <a:chOff x="1644" y="3869"/>
              <a:chExt cx="5923" cy="6675"/>
            </a:xfrm>
          </p:grpSpPr>
          <p:cxnSp>
            <p:nvCxnSpPr>
              <p:cNvPr id="3146026" name="直接箭头连接符 1"/>
              <p:cNvCxnSpPr>
                <a:cxnSpLocks/>
              </p:cNvCxnSpPr>
              <p:nvPr/>
            </p:nvCxnSpPr>
            <p:spPr>
              <a:xfrm>
                <a:off x="1644" y="5741"/>
                <a:ext cx="5817" cy="6"/>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27" name="直接箭头连接符 2"/>
              <p:cNvCxnSpPr>
                <a:cxnSpLocks/>
              </p:cNvCxnSpPr>
              <p:nvPr/>
            </p:nvCxnSpPr>
            <p:spPr>
              <a:xfrm flipV="1">
                <a:off x="5522" y="4449"/>
                <a:ext cx="0" cy="6095"/>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680" name="矩形 3"/>
              <p:cNvSpPr/>
              <p:nvPr/>
            </p:nvSpPr>
            <p:spPr>
              <a:xfrm>
                <a:off x="6815" y="5633"/>
                <a:ext cx="748" cy="804"/>
              </a:xfrm>
              <a:prstGeom prst="rect"/>
            </p:spPr>
            <p:txBody>
              <a:bodyPr wrap="none">
                <a:spAutoFit/>
              </a:bodyPr>
              <a:p>
                <a:pPr algn="ctr" fontAlgn="base">
                  <a:spcBef>
                    <a:spcPct val="0"/>
                  </a:spcBef>
                  <a:spcAft>
                    <a:spcPct val="0"/>
                  </a:spcAft>
                </a:pPr>
                <a:r>
                  <a:rPr altLang="zh-CN" b="1" dirty="0" sz="2800" i="1" kumimoji="1" lang="en-US">
                    <a:ea typeface="楷体_GB2312" pitchFamily="49" charset="-122"/>
                  </a:rPr>
                  <a:t>u</a:t>
                </a:r>
                <a:endParaRPr altLang="en-US" b="1" dirty="0" sz="2800" i="1" kumimoji="1" lang="zh-CN">
                  <a:ea typeface="楷体_GB2312" pitchFamily="49" charset="-122"/>
                </a:endParaRPr>
              </a:p>
            </p:txBody>
          </p:sp>
          <p:sp>
            <p:nvSpPr>
              <p:cNvPr id="1049681" name="矩形 4"/>
              <p:cNvSpPr/>
              <p:nvPr/>
            </p:nvSpPr>
            <p:spPr>
              <a:xfrm>
                <a:off x="5587" y="4178"/>
                <a:ext cx="430" cy="824"/>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9682" name="文本框 58"/>
              <p:cNvSpPr txBox="1"/>
              <p:nvPr/>
            </p:nvSpPr>
            <p:spPr>
              <a:xfrm>
                <a:off x="5406" y="3869"/>
                <a:ext cx="2161" cy="580"/>
              </a:xfrm>
              <a:prstGeom prst="rect"/>
              <a:noFill/>
            </p:spPr>
            <p:txBody>
              <a:bodyPr rtlCol="0" wrap="square">
                <a:spAutoFit/>
              </a:bodyPr>
              <a:p>
                <a:pPr algn="ctr"/>
                <a:r>
                  <a:rPr altLang="zh-CN" b="1" lang="en-US">
                    <a:latin typeface="Arial" panose="020B0604020202020204" pitchFamily="34" charset="0"/>
                    <a:cs typeface="Arial" panose="020B0604020202020204" pitchFamily="34" charset="0"/>
                  </a:rPr>
                  <a:t>Forward</a:t>
                </a:r>
              </a:p>
            </p:txBody>
          </p:sp>
          <p:sp>
            <p:nvSpPr>
              <p:cNvPr id="1049683" name="任意多边形: 形状 62"/>
              <p:cNvSpPr/>
              <p:nvPr/>
            </p:nvSpPr>
            <p:spPr>
              <a:xfrm>
                <a:off x="2574" y="5711"/>
                <a:ext cx="2918" cy="128"/>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4" name="任意多边形: 形状 20"/>
              <p:cNvSpPr/>
              <p:nvPr/>
            </p:nvSpPr>
            <p:spPr>
              <a:xfrm>
                <a:off x="5525" y="4548"/>
                <a:ext cx="1686" cy="1185"/>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5" name="任意多边形: 形状 67"/>
              <p:cNvSpPr/>
              <p:nvPr/>
            </p:nvSpPr>
            <p:spPr>
              <a:xfrm>
                <a:off x="1999" y="5839"/>
                <a:ext cx="575" cy="4590"/>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sp>
          <p:nvSpPr>
            <p:cNvPr id="1049686" name="文本框 19"/>
            <p:cNvSpPr txBox="1"/>
            <p:nvPr/>
          </p:nvSpPr>
          <p:spPr>
            <a:xfrm>
              <a:off x="2457" y="4600"/>
              <a:ext cx="2161" cy="580"/>
            </a:xfrm>
            <a:prstGeom prst="rect"/>
            <a:noFill/>
          </p:spPr>
          <p:txBody>
            <a:bodyPr rtlCol="0" wrap="square">
              <a:spAutoFit/>
            </a:bodyPr>
            <a:p>
              <a:pPr algn="ctr"/>
              <a:r>
                <a:rPr altLang="zh-CN" b="1" lang="en-US">
                  <a:latin typeface="Arial" panose="020B0604020202020204" pitchFamily="34" charset="0"/>
                  <a:cs typeface="Arial" panose="020B0604020202020204" pitchFamily="34" charset="0"/>
                </a:rPr>
                <a:t>Reverse</a:t>
              </a:r>
            </a:p>
          </p:txBody>
        </p:sp>
        <p:sp>
          <p:nvSpPr>
            <p:cNvPr id="1049687" name="文本框 50"/>
            <p:cNvSpPr txBox="1"/>
            <p:nvPr/>
          </p:nvSpPr>
          <p:spPr>
            <a:xfrm>
              <a:off x="819" y="3526"/>
              <a:ext cx="1441" cy="844"/>
            </a:xfrm>
            <a:prstGeom prst="rect"/>
            <a:noFill/>
          </p:spPr>
          <p:txBody>
            <a:bodyPr rtlCol="0" wrap="square">
              <a:spAutoFit/>
            </a:bodyPr>
            <a:p>
              <a:pPr algn="ctr"/>
              <a:r>
                <a:rPr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Z</a:t>
              </a:r>
              <a:endParaRPr b="1" dirty="0" sz="2400" lang="en-US">
                <a:latin typeface="Symbol" panose="05050102010706020507" pitchFamily="18" charset="2"/>
                <a:cs typeface="Arial" panose="020B0604020202020204" pitchFamily="34" charset="0"/>
              </a:endParaRPr>
            </a:p>
          </p:txBody>
        </p:sp>
      </p:grpSp>
      <p:sp>
        <p:nvSpPr>
          <p:cNvPr id="1049688" name="文本框 26"/>
          <p:cNvSpPr txBox="1"/>
          <p:nvPr/>
        </p:nvSpPr>
        <p:spPr>
          <a:xfrm>
            <a:off x="5242078" y="822389"/>
            <a:ext cx="2707299"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Key parameters:</a:t>
            </a:r>
            <a:endParaRPr altLang="zh-CN" b="1" dirty="0" sz="2400" lang="en-US">
              <a:latin typeface="Arial" panose="020B0604020202020204" pitchFamily="34" charset="0"/>
              <a:cs typeface="Arial" panose="020B0604020202020204" pitchFamily="34" charset="0"/>
            </a:endParaRPr>
          </a:p>
        </p:txBody>
      </p:sp>
      <p:cxnSp>
        <p:nvCxnSpPr>
          <p:cNvPr id="3146028" name="直接连接符 27"/>
          <p:cNvCxnSpPr>
            <a:cxnSpLocks/>
          </p:cNvCxnSpPr>
          <p:nvPr/>
        </p:nvCxnSpPr>
        <p:spPr>
          <a:xfrm>
            <a:off x="762587" y="1715527"/>
            <a:ext cx="0" cy="3024505"/>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46029" name="直接连接符 28"/>
          <p:cNvCxnSpPr>
            <a:cxnSpLocks/>
          </p:cNvCxnSpPr>
          <p:nvPr/>
        </p:nvCxnSpPr>
        <p:spPr>
          <a:xfrm>
            <a:off x="721312" y="2573412"/>
            <a:ext cx="2447925" cy="0"/>
          </a:xfrm>
          <a:prstGeom prst="line"/>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49689" name="文本框 29"/>
          <p:cNvSpPr txBox="1"/>
          <p:nvPr/>
        </p:nvSpPr>
        <p:spPr>
          <a:xfrm>
            <a:off x="2896187" y="2367037"/>
            <a:ext cx="915165" cy="535940"/>
          </a:xfrm>
          <a:prstGeom prst="rect"/>
          <a:noFill/>
        </p:spPr>
        <p:txBody>
          <a:bodyPr rtlCol="0" wrap="square">
            <a:spAutoFit/>
          </a:bodyPr>
          <a:p>
            <a:pPr algn="ctr"/>
            <a:r>
              <a:rPr b="1" dirty="0" sz="2400" i="1" lang="en-US" err="1">
                <a:latin typeface="Arial" panose="020B0604020202020204" pitchFamily="34" charset="0"/>
                <a:cs typeface="Arial" panose="020B0604020202020204" pitchFamily="34" charset="0"/>
              </a:rPr>
              <a:t>I</a:t>
            </a:r>
            <a:r>
              <a:rPr altLang="zh-CN" baseline="-25000" b="1" dirty="0" sz="2400" lang="en-US" err="1">
                <a:latin typeface="Arial" panose="020B0604020202020204" pitchFamily="34" charset="0"/>
                <a:cs typeface="Arial" panose="020B0604020202020204" pitchFamily="34" charset="0"/>
              </a:rPr>
              <a:t>z</a:t>
            </a:r>
            <a:endParaRPr b="1" dirty="0" sz="2400" lang="en-US">
              <a:latin typeface="Symbol" panose="05050102010706020507" pitchFamily="18" charset="2"/>
              <a:cs typeface="Arial" panose="020B0604020202020204" pitchFamily="34" charset="0"/>
            </a:endParaRPr>
          </a:p>
        </p:txBody>
      </p:sp>
      <p:grpSp>
        <p:nvGrpSpPr>
          <p:cNvPr id="338" name="组合 15"/>
          <p:cNvGrpSpPr/>
          <p:nvPr/>
        </p:nvGrpSpPr>
        <p:grpSpPr>
          <a:xfrm>
            <a:off x="1398111" y="5281416"/>
            <a:ext cx="1904365" cy="523848"/>
            <a:chOff x="5436096" y="3487005"/>
            <a:chExt cx="1904365" cy="523848"/>
          </a:xfrm>
        </p:grpSpPr>
        <p:sp>
          <p:nvSpPr>
            <p:cNvPr id="1049690" name="等腰三角形 11"/>
            <p:cNvSpPr/>
            <p:nvPr/>
          </p:nvSpPr>
          <p:spPr>
            <a:xfrm rot="16200000" flipH="1">
              <a:off x="6178238" y="3532409"/>
              <a:ext cx="523212" cy="432404"/>
            </a:xfrm>
            <a:prstGeom prst="triangle"/>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0" name="直接连接符 8"/>
            <p:cNvCxnSpPr>
              <a:cxnSpLocks/>
            </p:cNvCxnSpPr>
            <p:nvPr/>
          </p:nvCxnSpPr>
          <p:spPr>
            <a:xfrm>
              <a:off x="6197342" y="3487640"/>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1" name="直接连接符 10"/>
            <p:cNvCxnSpPr>
              <a:cxnSpLocks/>
            </p:cNvCxnSpPr>
            <p:nvPr/>
          </p:nvCxnSpPr>
          <p:spPr>
            <a:xfrm>
              <a:off x="5436096" y="3748752"/>
              <a:ext cx="1904365" cy="0"/>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46032" name="直接连接符 13"/>
            <p:cNvCxnSpPr>
              <a:cxnSpLocks/>
            </p:cNvCxnSpPr>
            <p:nvPr/>
          </p:nvCxnSpPr>
          <p:spPr>
            <a:xfrm>
              <a:off x="6188804" y="3487132"/>
              <a:ext cx="142136" cy="0"/>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9691" name="文本框 41"/>
          <p:cNvSpPr txBox="1"/>
          <p:nvPr/>
        </p:nvSpPr>
        <p:spPr>
          <a:xfrm>
            <a:off x="3337314" y="5310376"/>
            <a:ext cx="1046964" cy="400110"/>
          </a:xfrm>
          <a:prstGeom prst="rect"/>
          <a:noFill/>
        </p:spPr>
        <p:txBody>
          <a:bodyPr rtlCol="0" wrap="square">
            <a:spAutoFit/>
          </a:bodyPr>
          <a:p>
            <a:pPr algn="just"/>
            <a:r>
              <a:rPr altLang="zh-CN" b="1" dirty="0" sz="2000" lang="en-US" smtClean="0">
                <a:latin typeface="Arial" panose="020B0604020202020204" pitchFamily="34" charset="0"/>
                <a:cs typeface="Arial" panose="020B0604020202020204" pitchFamily="34" charset="0"/>
              </a:rPr>
              <a:t>Anode</a:t>
            </a:r>
            <a:endParaRPr altLang="zh-CN" b="1" dirty="0" sz="2000" lang="en-US">
              <a:latin typeface="Arial" panose="020B0604020202020204" pitchFamily="34" charset="0"/>
              <a:cs typeface="Arial" panose="020B0604020202020204" pitchFamily="34" charset="0"/>
            </a:endParaRPr>
          </a:p>
        </p:txBody>
      </p:sp>
      <p:sp>
        <p:nvSpPr>
          <p:cNvPr id="1049692" name="文本框 43"/>
          <p:cNvSpPr txBox="1"/>
          <p:nvPr/>
        </p:nvSpPr>
        <p:spPr>
          <a:xfrm>
            <a:off x="160554" y="5322558"/>
            <a:ext cx="1299492" cy="400110"/>
          </a:xfrm>
          <a:prstGeom prst="rect"/>
          <a:noFill/>
        </p:spPr>
        <p:txBody>
          <a:bodyPr rtlCol="0" wrap="square">
            <a:spAutoFit/>
          </a:bodyPr>
          <a:p>
            <a:pPr algn="just"/>
            <a:r>
              <a:rPr altLang="zh-CN" b="1" dirty="0" sz="2000" lang="en-US" smtClean="0">
                <a:latin typeface="Arial" panose="020B0604020202020204" pitchFamily="34" charset="0"/>
                <a:cs typeface="Arial" panose="020B0604020202020204" pitchFamily="34" charset="0"/>
              </a:rPr>
              <a:t>Cathode</a:t>
            </a:r>
            <a:endParaRPr altLang="zh-CN" b="1" dirty="0" sz="2000" lang="en-US">
              <a:latin typeface="Arial" panose="020B0604020202020204" pitchFamily="34" charset="0"/>
              <a:cs typeface="Arial" panose="020B0604020202020204" pitchFamily="34" charset="0"/>
            </a:endParaRPr>
          </a:p>
        </p:txBody>
      </p:sp>
      <p:sp>
        <p:nvSpPr>
          <p:cNvPr id="1049693" name="文本框 51"/>
          <p:cNvSpPr txBox="1"/>
          <p:nvPr/>
        </p:nvSpPr>
        <p:spPr>
          <a:xfrm>
            <a:off x="4450769" y="3404990"/>
            <a:ext cx="4289919" cy="777239"/>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2. </a:t>
            </a:r>
            <a:r>
              <a:rPr altLang="zh-CN" dirty="0" sz="2000" lang="en-US" smtClean="0">
                <a:solidFill>
                  <a:schemeClr val="accent6">
                    <a:lumMod val="75000"/>
                  </a:schemeClr>
                </a:solidFill>
                <a:latin typeface="Arial" panose="020B0604020202020204" pitchFamily="34" charset="0"/>
                <a:cs typeface="Arial" panose="020B0604020202020204" pitchFamily="34" charset="0"/>
              </a:rPr>
              <a:t>Working voltage </a:t>
            </a:r>
            <a:r>
              <a:rPr altLang="zh-CN" dirty="0" sz="2000" i="1" lang="en-US" smtClean="0">
                <a:solidFill>
                  <a:schemeClr val="accent6">
                    <a:lumMod val="75000"/>
                  </a:schemeClr>
                </a:solidFill>
                <a:latin typeface="Arial" panose="020B0604020202020204" pitchFamily="34" charset="0"/>
                <a:cs typeface="Arial" panose="020B0604020202020204" pitchFamily="34" charset="0"/>
              </a:rPr>
              <a:t>U</a:t>
            </a:r>
            <a:r>
              <a:rPr altLang="zh-CN" baseline="-25000" dirty="0" sz="2000" lang="en-US" smtClean="0">
                <a:solidFill>
                  <a:schemeClr val="accent6">
                    <a:lumMod val="75000"/>
                  </a:schemeClr>
                </a:solidFill>
                <a:latin typeface="Arial" panose="020B0604020202020204" pitchFamily="34" charset="0"/>
                <a:cs typeface="Arial" panose="020B0604020202020204" pitchFamily="34" charset="0"/>
              </a:rPr>
              <a:t>Z</a:t>
            </a:r>
            <a:r>
              <a:rPr altLang="en-US" dirty="0" sz="2000" lang="zh-CN" smtClean="0">
                <a:latin typeface="Arial" panose="020B0604020202020204" pitchFamily="34" charset="0"/>
                <a:cs typeface="Arial" panose="020B0604020202020204" pitchFamily="34" charset="0"/>
              </a:rPr>
              <a:t>：</a:t>
            </a:r>
            <a:r>
              <a:rPr altLang="zh-CN" dirty="0" sz="2000" lang="en-US" smtClean="0">
                <a:latin typeface="Arial" panose="020B0604020202020204" pitchFamily="34" charset="0"/>
                <a:cs typeface="Arial" panose="020B0604020202020204" pitchFamily="34" charset="0"/>
              </a:rPr>
              <a:t>almost a constant</a:t>
            </a:r>
            <a:endParaRPr altLang="zh-CN" dirty="0" sz="2000" lang="en-US">
              <a:latin typeface="Arial" panose="020B0604020202020204" pitchFamily="34" charset="0"/>
              <a:cs typeface="Arial" panose="020B0604020202020204" pitchFamily="34" charset="0"/>
            </a:endParaRPr>
          </a:p>
        </p:txBody>
      </p:sp>
      <p:sp>
        <p:nvSpPr>
          <p:cNvPr id="1049694" name="文本框 52"/>
          <p:cNvSpPr txBox="1"/>
          <p:nvPr/>
        </p:nvSpPr>
        <p:spPr>
          <a:xfrm>
            <a:off x="4431718" y="1588505"/>
            <a:ext cx="4425659" cy="1844040"/>
          </a:xfrm>
          <a:prstGeom prst="rect"/>
          <a:noFill/>
        </p:spPr>
        <p:txBody>
          <a:bodyPr rtlCol="0" wrap="square">
            <a:spAutoFit/>
          </a:bodyPr>
          <a:p>
            <a:pPr algn="just"/>
            <a:r>
              <a:rPr altLang="zh-CN" dirty="0" sz="2000" lang="en-US" smtClean="0">
                <a:latin typeface="Arial" panose="020B0604020202020204" pitchFamily="34" charset="0"/>
                <a:cs typeface="Arial" panose="020B0604020202020204" pitchFamily="34" charset="0"/>
              </a:rPr>
              <a:t>1. </a:t>
            </a:r>
            <a:r>
              <a:rPr altLang="zh-CN" dirty="0" sz="2000" lang="en-US" smtClean="0">
                <a:solidFill>
                  <a:schemeClr val="accent6">
                    <a:lumMod val="75000"/>
                  </a:schemeClr>
                </a:solidFill>
                <a:latin typeface="Arial" panose="020B0604020202020204" pitchFamily="34" charset="0"/>
                <a:cs typeface="Arial" panose="020B0604020202020204" pitchFamily="34" charset="0"/>
              </a:rPr>
              <a:t>Working current </a:t>
            </a:r>
            <a:r>
              <a:rPr altLang="zh-CN" dirty="0" sz="2000" i="1" lang="en-US" smtClean="0">
                <a:solidFill>
                  <a:schemeClr val="accent6">
                    <a:lumMod val="75000"/>
                  </a:schemeClr>
                </a:solidFill>
                <a:latin typeface="Arial" panose="020B0604020202020204" pitchFamily="34" charset="0"/>
                <a:cs typeface="Arial" panose="020B0604020202020204" pitchFamily="34" charset="0"/>
              </a:rPr>
              <a:t>I</a:t>
            </a:r>
            <a:r>
              <a:rPr altLang="zh-CN" baseline="-25000" dirty="0" sz="2000" lang="en-US" smtClean="0">
                <a:solidFill>
                  <a:schemeClr val="accent6">
                    <a:lumMod val="75000"/>
                  </a:schemeClr>
                </a:solidFill>
                <a:latin typeface="Arial" panose="020B0604020202020204" pitchFamily="34" charset="0"/>
                <a:cs typeface="Arial" panose="020B0604020202020204" pitchFamily="34" charset="0"/>
              </a:rPr>
              <a:t>Z</a:t>
            </a:r>
            <a:r>
              <a:rPr altLang="en-US" dirty="0" sz="2000" lang="zh-CN" smtClean="0">
                <a:latin typeface="Arial" panose="020B0604020202020204" pitchFamily="34" charset="0"/>
                <a:cs typeface="Arial" panose="020B0604020202020204" pitchFamily="34" charset="0"/>
              </a:rPr>
              <a:t>：</a:t>
            </a:r>
            <a:r>
              <a:rPr altLang="zh-CN" dirty="0" sz="2000" i="1" lang="en-US" err="1" smtClean="0">
                <a:latin typeface="Arial" panose="020B0604020202020204" pitchFamily="34" charset="0"/>
                <a:cs typeface="Arial" panose="020B0604020202020204" pitchFamily="34" charset="0"/>
              </a:rPr>
              <a:t>I</a:t>
            </a:r>
            <a:r>
              <a:rPr altLang="zh-CN" baseline="-25000" dirty="0" sz="2000" lang="en-US" err="1" smtClean="0">
                <a:latin typeface="Arial" panose="020B0604020202020204" pitchFamily="34" charset="0"/>
                <a:cs typeface="Arial" panose="020B0604020202020204" pitchFamily="34" charset="0"/>
              </a:rPr>
              <a:t>zmax</a:t>
            </a:r>
            <a:r>
              <a:rPr altLang="zh-CN" baseline="-25000" dirty="0" sz="2000" lang="en-US" smtClean="0">
                <a:latin typeface="Arial" panose="020B0604020202020204" pitchFamily="34" charset="0"/>
                <a:cs typeface="Arial" panose="020B0604020202020204" pitchFamily="34" charset="0"/>
              </a:rPr>
              <a:t> </a:t>
            </a:r>
            <a:r>
              <a:rPr altLang="zh-CN" dirty="0" sz="2000" lang="en-US" smtClean="0">
                <a:latin typeface="Arial" panose="020B0604020202020204" pitchFamily="34" charset="0"/>
                <a:cs typeface="Arial" panose="020B0604020202020204" pitchFamily="34" charset="0"/>
              </a:rPr>
              <a:t>&gt;</a:t>
            </a:r>
            <a:r>
              <a:rPr altLang="zh-CN" dirty="0" sz="2000" i="1" lang="en-US" smtClean="0">
                <a:solidFill>
                  <a:schemeClr val="accent6">
                    <a:lumMod val="75000"/>
                  </a:schemeClr>
                </a:solidFill>
                <a:latin typeface="Arial" panose="020B0604020202020204" pitchFamily="34" charset="0"/>
                <a:cs typeface="Arial" panose="020B0604020202020204" pitchFamily="34" charset="0"/>
              </a:rPr>
              <a:t> I</a:t>
            </a:r>
            <a:r>
              <a:rPr altLang="zh-CN" baseline="-25000" dirty="0" sz="2000" lang="en-US" smtClean="0">
                <a:solidFill>
                  <a:schemeClr val="accent6">
                    <a:lumMod val="75000"/>
                  </a:schemeClr>
                </a:solidFill>
                <a:latin typeface="Arial" panose="020B0604020202020204" pitchFamily="34" charset="0"/>
                <a:cs typeface="Arial" panose="020B0604020202020204" pitchFamily="34" charset="0"/>
              </a:rPr>
              <a:t>Z </a:t>
            </a:r>
            <a:r>
              <a:rPr altLang="zh-CN" dirty="0" sz="2000" lang="en-US" smtClean="0">
                <a:latin typeface="Arial" panose="020B0604020202020204" pitchFamily="34" charset="0"/>
                <a:cs typeface="Arial" panose="020B0604020202020204" pitchFamily="34" charset="0"/>
              </a:rPr>
              <a:t>&gt; </a:t>
            </a:r>
            <a:r>
              <a:rPr altLang="zh-CN" dirty="0" sz="2000" i="1" lang="en-US" err="1" smtClean="0">
                <a:latin typeface="Arial" panose="020B0604020202020204" pitchFamily="34" charset="0"/>
                <a:cs typeface="Arial" panose="020B0604020202020204" pitchFamily="34" charset="0"/>
              </a:rPr>
              <a:t>I</a:t>
            </a:r>
            <a:r>
              <a:rPr altLang="zh-CN" baseline="-25000" dirty="0" sz="2000" lang="en-US" err="1" smtClean="0">
                <a:latin typeface="Arial" panose="020B0604020202020204" pitchFamily="34" charset="0"/>
                <a:cs typeface="Arial" panose="020B0604020202020204" pitchFamily="34" charset="0"/>
              </a:rPr>
              <a:t>zmin</a:t>
            </a:r>
            <a:r>
              <a:rPr altLang="zh-CN" dirty="0" sz="2000" lang="en-US" smtClean="0">
                <a:latin typeface="Arial" panose="020B0604020202020204" pitchFamily="34" charset="0"/>
                <a:cs typeface="Arial" panose="020B0604020202020204" pitchFamily="34" charset="0"/>
              </a:rPr>
              <a:t>. Larger than </a:t>
            </a:r>
            <a:r>
              <a:rPr altLang="zh-CN" dirty="0" sz="2000" i="1" lang="en-US" err="1" smtClean="0">
                <a:latin typeface="Arial" panose="020B0604020202020204" pitchFamily="34" charset="0"/>
                <a:cs typeface="Arial" panose="020B0604020202020204" pitchFamily="34" charset="0"/>
              </a:rPr>
              <a:t>I</a:t>
            </a:r>
            <a:r>
              <a:rPr altLang="zh-CN" baseline="-25000" dirty="0" sz="2000" lang="en-US" err="1" smtClean="0">
                <a:latin typeface="Arial" panose="020B0604020202020204" pitchFamily="34" charset="0"/>
                <a:cs typeface="Arial" panose="020B0604020202020204" pitchFamily="34" charset="0"/>
              </a:rPr>
              <a:t>zmax</a:t>
            </a:r>
            <a:r>
              <a:rPr altLang="zh-CN" dirty="0" sz="2000" lang="en-US" smtClean="0">
                <a:latin typeface="Arial" panose="020B0604020202020204" pitchFamily="34" charset="0"/>
                <a:cs typeface="Arial" panose="020B0604020202020204" pitchFamily="34" charset="0"/>
              </a:rPr>
              <a:t>: device breakdown permanently. Smaller than </a:t>
            </a:r>
            <a:r>
              <a:rPr altLang="zh-CN" dirty="0" sz="2000" i="1" lang="en-US" err="1" smtClean="0">
                <a:latin typeface="Arial" panose="020B0604020202020204" pitchFamily="34" charset="0"/>
                <a:cs typeface="Arial" panose="020B0604020202020204" pitchFamily="34" charset="0"/>
              </a:rPr>
              <a:t>I</a:t>
            </a:r>
            <a:r>
              <a:rPr altLang="zh-CN" baseline="-25000" dirty="0" sz="2000" lang="en-US" err="1" smtClean="0">
                <a:latin typeface="Arial" panose="020B0604020202020204" pitchFamily="34" charset="0"/>
                <a:cs typeface="Arial" panose="020B0604020202020204" pitchFamily="34" charset="0"/>
              </a:rPr>
              <a:t>zmin</a:t>
            </a:r>
            <a:r>
              <a:rPr altLang="zh-CN" dirty="0" sz="2000" lang="en-US" smtClean="0">
                <a:latin typeface="Arial" panose="020B0604020202020204" pitchFamily="34" charset="0"/>
                <a:cs typeface="Arial" panose="020B0604020202020204" pitchFamily="34" charset="0"/>
              </a:rPr>
              <a:t>, the voltage stabilization effect becomes worse. </a:t>
            </a:r>
            <a:endParaRPr altLang="zh-CN" dirty="0" sz="2000" lang="en-US">
              <a:latin typeface="Arial" panose="020B0604020202020204" pitchFamily="34" charset="0"/>
              <a:cs typeface="Arial" panose="020B0604020202020204" pitchFamily="34" charset="0"/>
            </a:endParaRPr>
          </a:p>
        </p:txBody>
      </p:sp>
      <p:sp>
        <p:nvSpPr>
          <p:cNvPr id="1049695" name="文本框 61"/>
          <p:cNvSpPr txBox="1"/>
          <p:nvPr/>
        </p:nvSpPr>
        <p:spPr>
          <a:xfrm>
            <a:off x="4523460" y="4480069"/>
            <a:ext cx="4289919" cy="77724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3.</a:t>
            </a:r>
            <a:r>
              <a:rPr altLang="en-US" dirty="0" sz="2000" lang="zh-CN" smtClean="0">
                <a:latin typeface="Arial" panose="020B0604020202020204" pitchFamily="34" charset="0"/>
                <a:cs typeface="Arial" panose="020B0604020202020204" pitchFamily="34" charset="0"/>
              </a:rPr>
              <a:t> </a:t>
            </a:r>
            <a:r>
              <a:rPr altLang="zh-CN" dirty="0" sz="2000" lang="en-US" smtClean="0">
                <a:solidFill>
                  <a:schemeClr val="accent6">
                    <a:lumMod val="75000"/>
                  </a:schemeClr>
                </a:solidFill>
                <a:latin typeface="Arial" panose="020B0604020202020204" pitchFamily="34" charset="0"/>
                <a:cs typeface="Arial" panose="020B0604020202020204" pitchFamily="34" charset="0"/>
              </a:rPr>
              <a:t>Dynamic resistance </a:t>
            </a:r>
            <a:r>
              <a:rPr altLang="zh-CN" dirty="0" sz="2000" i="1" lang="en-US" err="1" smtClean="0">
                <a:solidFill>
                  <a:schemeClr val="accent6">
                    <a:lumMod val="75000"/>
                  </a:schemeClr>
                </a:solidFill>
                <a:latin typeface="Arial" panose="020B0604020202020204" pitchFamily="34" charset="0"/>
                <a:cs typeface="Arial" panose="020B0604020202020204" pitchFamily="34" charset="0"/>
              </a:rPr>
              <a:t>r</a:t>
            </a:r>
            <a:r>
              <a:rPr altLang="zh-CN" baseline="-25000" dirty="0" sz="2000" lang="en-US" err="1" smtClean="0">
                <a:solidFill>
                  <a:schemeClr val="accent6">
                    <a:lumMod val="75000"/>
                  </a:schemeClr>
                </a:solidFill>
                <a:latin typeface="Arial" panose="020B0604020202020204" pitchFamily="34" charset="0"/>
                <a:cs typeface="Arial" panose="020B0604020202020204" pitchFamily="34" charset="0"/>
              </a:rPr>
              <a:t>Z</a:t>
            </a:r>
            <a:r>
              <a:rPr altLang="zh-CN" dirty="0" sz="2000" lang="en-US" smtClean="0">
                <a:latin typeface="Arial" panose="020B0604020202020204" pitchFamily="34" charset="0"/>
                <a:cs typeface="Arial" panose="020B0604020202020204" pitchFamily="34" charset="0"/>
              </a:rPr>
              <a:t>: Smaller </a:t>
            </a:r>
            <a:r>
              <a:rPr altLang="zh-CN" dirty="0" sz="2000" i="1" lang="en-US" err="1" smtClean="0">
                <a:latin typeface="Arial" panose="020B0604020202020204" pitchFamily="34" charset="0"/>
                <a:cs typeface="Arial" panose="020B0604020202020204" pitchFamily="34" charset="0"/>
              </a:rPr>
              <a:t>r</a:t>
            </a:r>
            <a:r>
              <a:rPr altLang="zh-CN" baseline="-25000" dirty="0" sz="2000" lang="en-US" err="1" smtClean="0">
                <a:latin typeface="Arial" panose="020B0604020202020204" pitchFamily="34" charset="0"/>
                <a:cs typeface="Arial" panose="020B0604020202020204" pitchFamily="34" charset="0"/>
              </a:rPr>
              <a:t>z</a:t>
            </a:r>
            <a:r>
              <a:rPr altLang="zh-CN" dirty="0" sz="2000" lang="en-US" smtClean="0">
                <a:latin typeface="Arial" panose="020B0604020202020204" pitchFamily="34" charset="0"/>
                <a:cs typeface="Arial" panose="020B0604020202020204" pitchFamily="34" charset="0"/>
              </a:rPr>
              <a:t>, better performance</a:t>
            </a:r>
            <a:endParaRPr altLang="zh-CN" dirty="0" sz="2000" lang="en-US">
              <a:latin typeface="Arial" panose="020B0604020202020204" pitchFamily="34" charset="0"/>
              <a:cs typeface="Arial" panose="020B0604020202020204" pitchFamily="34" charset="0"/>
            </a:endParaRPr>
          </a:p>
        </p:txBody>
      </p:sp>
      <p:sp>
        <p:nvSpPr>
          <p:cNvPr id="1049696" name="文本框 30"/>
          <p:cNvSpPr txBox="1"/>
          <p:nvPr/>
        </p:nvSpPr>
        <p:spPr>
          <a:xfrm rot="16200000">
            <a:off x="-414067" y="3103636"/>
            <a:ext cx="1594485" cy="400050"/>
          </a:xfrm>
          <a:prstGeom prst="rect"/>
          <a:solidFill>
            <a:srgbClr val="FFFF00"/>
          </a:solid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Breakdown</a:t>
            </a:r>
            <a:endParaRPr altLang="en-US" b="1" dirty="0" sz="20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93"/>
                                        </p:tgtEl>
                                        <p:attrNameLst>
                                          <p:attrName>style.visibility</p:attrName>
                                        </p:attrNameLst>
                                      </p:cBhvr>
                                      <p:to>
                                        <p:strVal val="visible"/>
                                      </p:to>
                                    </p:set>
                                    <p:animEffect transition="in" filter="wipe(down)">
                                      <p:cBhvr>
                                        <p:cTn dur="500" id="7"/>
                                        <p:tgtEl>
                                          <p:spTgt spid="104969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6" presetSubtype="21">
                                  <p:stCondLst>
                                    <p:cond delay="0"/>
                                  </p:stCondLst>
                                  <p:childTnLst>
                                    <p:set>
                                      <p:cBhvr>
                                        <p:cTn dur="1" fill="hold" id="11">
                                          <p:stCondLst>
                                            <p:cond delay="0"/>
                                          </p:stCondLst>
                                        </p:cTn>
                                        <p:tgtEl>
                                          <p:spTgt spid="1049695"/>
                                        </p:tgtEl>
                                        <p:attrNameLst>
                                          <p:attrName>style.visibility</p:attrName>
                                        </p:attrNameLst>
                                      </p:cBhvr>
                                      <p:to>
                                        <p:strVal val="visible"/>
                                      </p:to>
                                    </p:set>
                                    <p:animEffect transition="in" filter="barn(inVertical)">
                                      <p:cBhvr>
                                        <p:cTn dur="500" id="12"/>
                                        <p:tgtEl>
                                          <p:spTgt spid="1049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93" grpId="0"/>
      <p:bldP spid="104969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pic>
        <p:nvPicPr>
          <p:cNvPr id="2097178" name="图片 98"/>
          <p:cNvPicPr>
            <a:picLocks noChangeAspect="1"/>
          </p:cNvPicPr>
          <p:nvPr/>
        </p:nvPicPr>
        <p:blipFill>
          <a:blip xmlns:r="http://schemas.openxmlformats.org/officeDocument/2006/relationships" r:embed="rId1"/>
          <a:stretch>
            <a:fillRect/>
          </a:stretch>
        </p:blipFill>
        <p:spPr>
          <a:xfrm>
            <a:off x="191089" y="269416"/>
            <a:ext cx="1226145" cy="1008112"/>
          </a:xfrm>
          <a:prstGeom prst="rect"/>
        </p:spPr>
      </p:pic>
      <p:sp>
        <p:nvSpPr>
          <p:cNvPr id="104969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00" name="文本框 26"/>
          <p:cNvSpPr txBox="1"/>
          <p:nvPr/>
        </p:nvSpPr>
        <p:spPr>
          <a:xfrm>
            <a:off x="1331640" y="533221"/>
            <a:ext cx="306854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Working principle</a:t>
            </a:r>
            <a:endParaRPr altLang="zh-CN" b="1" dirty="0" sz="2400" lang="en-US">
              <a:latin typeface="Arial" panose="020B0604020202020204" pitchFamily="34" charset="0"/>
              <a:cs typeface="Arial" panose="020B0604020202020204" pitchFamily="34" charset="0"/>
            </a:endParaRPr>
          </a:p>
        </p:txBody>
      </p:sp>
      <p:grpSp>
        <p:nvGrpSpPr>
          <p:cNvPr id="342" name="组合 18"/>
          <p:cNvGrpSpPr/>
          <p:nvPr/>
        </p:nvGrpSpPr>
        <p:grpSpPr>
          <a:xfrm>
            <a:off x="683568" y="1724753"/>
            <a:ext cx="2479493" cy="2578151"/>
            <a:chOff x="476343" y="2086528"/>
            <a:chExt cx="2479493" cy="2578151"/>
          </a:xfrm>
        </p:grpSpPr>
        <p:pic>
          <p:nvPicPr>
            <p:cNvPr id="2097179" name="图片 17"/>
            <p:cNvPicPr>
              <a:picLocks noChangeAspect="1"/>
            </p:cNvPicPr>
            <p:nvPr/>
          </p:nvPicPr>
          <p:blipFill>
            <a:blip xmlns:r="http://schemas.openxmlformats.org/officeDocument/2006/relationships" r:embed="rId2"/>
            <a:stretch>
              <a:fillRect/>
            </a:stretch>
          </p:blipFill>
          <p:spPr>
            <a:xfrm rot="16200000">
              <a:off x="2093431" y="2833958"/>
              <a:ext cx="610617" cy="1114194"/>
            </a:xfrm>
            <a:prstGeom prst="rect"/>
          </p:spPr>
        </p:pic>
        <p:sp>
          <p:nvSpPr>
            <p:cNvPr id="1049701" name="Line 5"/>
            <p:cNvSpPr>
              <a:spLocks noChangeShapeType="1"/>
            </p:cNvSpPr>
            <p:nvPr/>
          </p:nvSpPr>
          <p:spPr bwMode="auto">
            <a:xfrm flipV="1">
              <a:off x="2765566" y="3502629"/>
              <a:ext cx="0" cy="1116013"/>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702" name="Rectangle 12"/>
            <p:cNvSpPr>
              <a:spLocks noChangeArrowheads="1"/>
            </p:cNvSpPr>
            <p:nvPr/>
          </p:nvSpPr>
          <p:spPr bwMode="auto">
            <a:xfrm>
              <a:off x="476343" y="3187378"/>
              <a:ext cx="508000" cy="355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703" name="Line 16"/>
            <p:cNvSpPr>
              <a:spLocks noChangeShapeType="1"/>
            </p:cNvSpPr>
            <p:nvPr/>
          </p:nvSpPr>
          <p:spPr bwMode="auto">
            <a:xfrm>
              <a:off x="2756041" y="2124679"/>
              <a:ext cx="0" cy="1136650"/>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b="1" sz="2400" kumimoji="1" lang="zh-CN">
                <a:ea typeface="楷体_GB2312" pitchFamily="49" charset="-122"/>
              </a:endParaRPr>
            </a:p>
          </p:txBody>
        </p:sp>
        <p:sp>
          <p:nvSpPr>
            <p:cNvPr id="1049704" name="Line 17"/>
            <p:cNvSpPr>
              <a:spLocks noChangeShapeType="1"/>
            </p:cNvSpPr>
            <p:nvPr/>
          </p:nvSpPr>
          <p:spPr bwMode="auto">
            <a:xfrm flipH="1">
              <a:off x="804162" y="2143729"/>
              <a:ext cx="1967753"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705" name="Line 24"/>
            <p:cNvSpPr>
              <a:spLocks noChangeShapeType="1"/>
            </p:cNvSpPr>
            <p:nvPr/>
          </p:nvSpPr>
          <p:spPr bwMode="auto">
            <a:xfrm flipH="1">
              <a:off x="804162" y="4602766"/>
              <a:ext cx="1980454"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706" name="Rectangle 27"/>
            <p:cNvSpPr>
              <a:spLocks noChangeArrowheads="1"/>
            </p:cNvSpPr>
            <p:nvPr/>
          </p:nvSpPr>
          <p:spPr bwMode="auto">
            <a:xfrm>
              <a:off x="480883" y="2246916"/>
              <a:ext cx="241300" cy="482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kumimoji="1" lang="en-US">
                  <a:ea typeface="楷体_GB2312" pitchFamily="49" charset="-122"/>
                </a:rPr>
                <a:t>+</a:t>
              </a:r>
            </a:p>
          </p:txBody>
        </p:sp>
        <p:sp>
          <p:nvSpPr>
            <p:cNvPr id="1049707" name="Rectangle 28"/>
            <p:cNvSpPr>
              <a:spLocks noChangeArrowheads="1"/>
            </p:cNvSpPr>
            <p:nvPr/>
          </p:nvSpPr>
          <p:spPr bwMode="auto">
            <a:xfrm>
              <a:off x="478780" y="3809016"/>
              <a:ext cx="266700" cy="482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i="1" kumimoji="1" lang="en-US">
                  <a:ea typeface="楷体_GB2312" pitchFamily="49" charset="-122"/>
                </a:rPr>
                <a:t>_</a:t>
              </a:r>
              <a:endParaRPr altLang="zh-CN" b="1" dirty="0" sz="3200" kumimoji="1" lang="en-US">
                <a:ea typeface="楷体_GB2312" pitchFamily="49" charset="-122"/>
              </a:endParaRPr>
            </a:p>
          </p:txBody>
        </p:sp>
        <p:sp>
          <p:nvSpPr>
            <p:cNvPr id="1049708" name="Oval 30"/>
            <p:cNvSpPr>
              <a:spLocks noChangeArrowheads="1"/>
            </p:cNvSpPr>
            <p:nvPr/>
          </p:nvSpPr>
          <p:spPr bwMode="auto">
            <a:xfrm>
              <a:off x="686252" y="2086528"/>
              <a:ext cx="125413" cy="125413"/>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709" name="Oval 31"/>
            <p:cNvSpPr>
              <a:spLocks noChangeArrowheads="1"/>
            </p:cNvSpPr>
            <p:nvPr/>
          </p:nvSpPr>
          <p:spPr bwMode="auto">
            <a:xfrm>
              <a:off x="678750" y="4539266"/>
              <a:ext cx="125413" cy="125413"/>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grpSp>
      <p:sp>
        <p:nvSpPr>
          <p:cNvPr id="1049710" name="Rectangle 12"/>
          <p:cNvSpPr>
            <a:spLocks noChangeArrowheads="1"/>
          </p:cNvSpPr>
          <p:nvPr/>
        </p:nvSpPr>
        <p:spPr bwMode="auto">
          <a:xfrm>
            <a:off x="3527476" y="2420888"/>
            <a:ext cx="5327313" cy="1155700"/>
          </a:xfrm>
          <a:prstGeom prst="rect"/>
          <a:noFill/>
          <a:ln w="9525">
            <a:noFill/>
            <a:miter lim="800000"/>
            <a:headEnd/>
            <a:tailEnd/>
          </a:ln>
        </p:spPr>
        <p:txBody>
          <a:bodyPr bIns="0" lIns="0" rIns="0" tIns="0" wrap="square">
            <a:spAutoFit/>
          </a:bodyPr>
          <a:p>
            <a:pPr algn="just" fontAlgn="base">
              <a:spcBef>
                <a:spcPct val="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Q: Input voltage </a:t>
            </a: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r>
              <a:rPr altLang="en-US" dirty="0" sz="2400" kumimoji="1" lang="zh-CN" smtClean="0">
                <a:latin typeface="Arial" panose="020B0604020202020204" pitchFamily="34" charset="0"/>
                <a:ea typeface="楷体_GB2312" pitchFamily="49" charset="-122"/>
                <a:cs typeface="Arial" panose="020B0604020202020204" pitchFamily="34" charset="0"/>
              </a:rPr>
              <a:t> </a:t>
            </a:r>
            <a:r>
              <a:rPr altLang="zh-CN" dirty="0" sz="2400" kumimoji="1" lang="en-US" smtClean="0">
                <a:latin typeface="Arial" panose="020B0604020202020204" pitchFamily="34" charset="0"/>
                <a:ea typeface="楷体_GB2312" pitchFamily="49" charset="-122"/>
                <a:cs typeface="Arial" panose="020B0604020202020204" pitchFamily="34" charset="0"/>
              </a:rPr>
              <a:t>is unstable, and the bulb is flickering. How to resolve the problem</a:t>
            </a:r>
            <a:r>
              <a:rPr altLang="en-US" dirty="0" sz="2400" kumimoji="1" lang="zh-CN" smtClean="0">
                <a:latin typeface="Arial" panose="020B0604020202020204" pitchFamily="34" charset="0"/>
                <a:ea typeface="楷体_GB2312" pitchFamily="49" charset="-122"/>
                <a:cs typeface="Arial" panose="020B0604020202020204" pitchFamily="34" charset="0"/>
              </a:rPr>
              <a: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11" name="Rectangle 33"/>
          <p:cNvSpPr>
            <a:spLocks noChangeArrowheads="1"/>
          </p:cNvSpPr>
          <p:nvPr/>
        </p:nvSpPr>
        <p:spPr bwMode="auto">
          <a:xfrm>
            <a:off x="1570382" y="1644571"/>
            <a:ext cx="828675" cy="266700"/>
          </a:xfrm>
          <a:prstGeom prst="rect"/>
          <a:solidFill>
            <a:schemeClr val="bg1"/>
          </a:solidFill>
          <a:ln w="36513">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712" name="Rectangle 13"/>
          <p:cNvSpPr>
            <a:spLocks noChangeArrowheads="1"/>
          </p:cNvSpPr>
          <p:nvPr/>
        </p:nvSpPr>
        <p:spPr bwMode="auto">
          <a:xfrm>
            <a:off x="1850231" y="1936640"/>
            <a:ext cx="266700" cy="355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R</a:t>
            </a:r>
            <a:endParaRPr altLang="zh-CN" b="1" dirty="0" sz="2400" kumimoji="1" lang="en-US">
              <a:latin typeface="Arial" panose="020B0604020202020204" pitchFamily="34" charset="0"/>
              <a:ea typeface="楷体_GB2312" pitchFamily="49" charset="-122"/>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pic>
        <p:nvPicPr>
          <p:cNvPr id="2097180" name="图片 50"/>
          <p:cNvPicPr>
            <a:picLocks noChangeAspect="1"/>
          </p:cNvPicPr>
          <p:nvPr/>
        </p:nvPicPr>
        <p:blipFill>
          <a:blip xmlns:r="http://schemas.openxmlformats.org/officeDocument/2006/relationships" r:embed="rId1"/>
          <a:stretch>
            <a:fillRect/>
          </a:stretch>
        </p:blipFill>
        <p:spPr>
          <a:xfrm rot="16200000">
            <a:off x="7428361" y="2526634"/>
            <a:ext cx="610617" cy="1114194"/>
          </a:xfrm>
          <a:prstGeom prst="rect"/>
        </p:spPr>
      </p:pic>
      <p:sp>
        <p:nvSpPr>
          <p:cNvPr id="10497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46" name="Group 4"/>
          <p:cNvGrpSpPr/>
          <p:nvPr/>
        </p:nvGrpSpPr>
        <p:grpSpPr bwMode="auto">
          <a:xfrm>
            <a:off x="3582277" y="1288270"/>
            <a:ext cx="5464175" cy="3140075"/>
            <a:chOff x="1358" y="1157"/>
            <a:chExt cx="3442" cy="1978"/>
          </a:xfrm>
        </p:grpSpPr>
        <p:sp>
          <p:nvSpPr>
            <p:cNvPr id="1049716"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17" name="Line 6"/>
            <p:cNvSpPr>
              <a:spLocks noChangeShapeType="1"/>
            </p:cNvSpPr>
            <p:nvPr/>
          </p:nvSpPr>
          <p:spPr bwMode="auto">
            <a:xfrm>
              <a:off x="3327" y="1547"/>
              <a:ext cx="1" cy="1548"/>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sp>
          <p:nvSpPr>
            <p:cNvPr id="1049718" name="Rectangle 8"/>
            <p:cNvSpPr>
              <a:spLocks noChangeArrowheads="1"/>
            </p:cNvSpPr>
            <p:nvPr/>
          </p:nvSpPr>
          <p:spPr bwMode="auto">
            <a:xfrm>
              <a:off x="2943" y="2180"/>
              <a:ext cx="292" cy="280"/>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D</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719" name="Rectangle 9"/>
            <p:cNvSpPr>
              <a:spLocks noChangeArrowheads="1"/>
            </p:cNvSpPr>
            <p:nvPr/>
          </p:nvSpPr>
          <p:spPr bwMode="auto">
            <a:xfrm>
              <a:off x="2894" y="1733"/>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sz="2400" i="1" kumimoji="1" lang="en-US">
                  <a:latin typeface="Arial" panose="020B0604020202020204" pitchFamily="34" charset="0"/>
                  <a:ea typeface="楷体_GB2312" pitchFamily="49" charset="-122"/>
                  <a:cs typeface="Arial" panose="020B0604020202020204" pitchFamily="34" charset="0"/>
                </a:rPr>
                <a:t>I</a:t>
              </a:r>
              <a:r>
                <a:rPr altLang="zh-CN" baseline="-25000" sz="2400" kumimoji="1" lang="en-US">
                  <a:latin typeface="Arial" panose="020B0604020202020204" pitchFamily="34" charset="0"/>
                  <a:ea typeface="楷体_GB2312" pitchFamily="49" charset="-122"/>
                  <a:cs typeface="Arial" panose="020B0604020202020204" pitchFamily="34" charset="0"/>
                </a:rPr>
                <a:t>Z</a:t>
              </a:r>
            </a:p>
          </p:txBody>
        </p:sp>
        <p:sp>
          <p:nvSpPr>
            <p:cNvPr id="1049720" name="Rectangle 10"/>
            <p:cNvSpPr>
              <a:spLocks noChangeArrowheads="1"/>
            </p:cNvSpPr>
            <p:nvPr/>
          </p:nvSpPr>
          <p:spPr bwMode="auto">
            <a:xfrm>
              <a:off x="3826" y="2165"/>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p>
          </p:txBody>
        </p:sp>
        <p:sp>
          <p:nvSpPr>
            <p:cNvPr id="1049721" name="Rectangle 11"/>
            <p:cNvSpPr>
              <a:spLocks noChangeArrowheads="1"/>
            </p:cNvSpPr>
            <p:nvPr/>
          </p:nvSpPr>
          <p:spPr bwMode="auto">
            <a:xfrm>
              <a:off x="437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22" name="Rectangle 12"/>
            <p:cNvSpPr>
              <a:spLocks noChangeArrowheads="1"/>
            </p:cNvSpPr>
            <p:nvPr/>
          </p:nvSpPr>
          <p:spPr bwMode="auto">
            <a:xfrm>
              <a:off x="1358" y="2225"/>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23"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724" name="Rectangle 14"/>
            <p:cNvSpPr>
              <a:spLocks noChangeArrowheads="1"/>
            </p:cNvSpPr>
            <p:nvPr/>
          </p:nvSpPr>
          <p:spPr bwMode="auto">
            <a:xfrm>
              <a:off x="2965" y="1182"/>
              <a:ext cx="9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725"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26"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sz="2400" kumimoji="1" lang="zh-CN">
                <a:ea typeface="楷体_GB2312" pitchFamily="49" charset="-122"/>
              </a:endParaRPr>
            </a:p>
          </p:txBody>
        </p:sp>
        <p:sp>
          <p:nvSpPr>
            <p:cNvPr id="1049727"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28"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29" name="Line 19"/>
            <p:cNvSpPr>
              <a:spLocks noChangeShapeType="1"/>
            </p:cNvSpPr>
            <p:nvPr/>
          </p:nvSpPr>
          <p:spPr bwMode="auto">
            <a:xfrm>
              <a:off x="3120" y="2194"/>
              <a:ext cx="404"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30" name="Line 20"/>
            <p:cNvSpPr>
              <a:spLocks noChangeShapeType="1"/>
            </p:cNvSpPr>
            <p:nvPr/>
          </p:nvSpPr>
          <p:spPr bwMode="auto">
            <a:xfrm>
              <a:off x="3512" y="2185"/>
              <a:ext cx="0" cy="103"/>
            </a:xfrm>
            <a:prstGeom prst="line"/>
            <a:noFill/>
            <a:ln w="36576">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31"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32" name="Rectangle 22"/>
            <p:cNvSpPr>
              <a:spLocks noChangeArrowheads="1"/>
            </p:cNvSpPr>
            <p:nvPr/>
          </p:nvSpPr>
          <p:spPr bwMode="auto">
            <a:xfrm>
              <a:off x="4362" y="1669"/>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733" name="Rectangle 23"/>
            <p:cNvSpPr>
              <a:spLocks noChangeArrowheads="1"/>
            </p:cNvSpPr>
            <p:nvPr/>
          </p:nvSpPr>
          <p:spPr bwMode="auto">
            <a:xfrm>
              <a:off x="4388" y="2481"/>
              <a:ext cx="105"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sp>
          <p:nvSpPr>
            <p:cNvPr id="1049734" name="Line 24"/>
            <p:cNvSpPr>
              <a:spLocks noChangeShapeType="1"/>
            </p:cNvSpPr>
            <p:nvPr/>
          </p:nvSpPr>
          <p:spPr bwMode="auto">
            <a:xfrm flipH="1">
              <a:off x="1512" y="3095"/>
              <a:ext cx="2712"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35"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36" name="Line 26"/>
            <p:cNvSpPr>
              <a:spLocks noChangeShapeType="1"/>
            </p:cNvSpPr>
            <p:nvPr/>
          </p:nvSpPr>
          <p:spPr bwMode="auto">
            <a:xfrm flipH="1">
              <a:off x="1502" y="1549"/>
              <a:ext cx="633"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37" name="Rectangle 27"/>
            <p:cNvSpPr>
              <a:spLocks noChangeArrowheads="1"/>
            </p:cNvSpPr>
            <p:nvPr/>
          </p:nvSpPr>
          <p:spPr bwMode="auto">
            <a:xfrm>
              <a:off x="1364" y="1667"/>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738" name="Rectangle 28"/>
            <p:cNvSpPr>
              <a:spLocks noChangeArrowheads="1"/>
            </p:cNvSpPr>
            <p:nvPr/>
          </p:nvSpPr>
          <p:spPr bwMode="auto">
            <a:xfrm>
              <a:off x="1406" y="2651"/>
              <a:ext cx="168"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sp>
          <p:nvSpPr>
            <p:cNvPr id="1049739" name="Line 29"/>
            <p:cNvSpPr>
              <a:spLocks noChangeShapeType="1"/>
            </p:cNvSpPr>
            <p:nvPr/>
          </p:nvSpPr>
          <p:spPr bwMode="auto">
            <a:xfrm>
              <a:off x="3188" y="1715"/>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40" name="Oval 30"/>
            <p:cNvSpPr>
              <a:spLocks noChangeArrowheads="1"/>
            </p:cNvSpPr>
            <p:nvPr/>
          </p:nvSpPr>
          <p:spPr bwMode="auto">
            <a:xfrm>
              <a:off x="1412" y="1508"/>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41" name="Oval 31"/>
            <p:cNvSpPr>
              <a:spLocks noChangeArrowheads="1"/>
            </p:cNvSpPr>
            <p:nvPr/>
          </p:nvSpPr>
          <p:spPr bwMode="auto">
            <a:xfrm>
              <a:off x="1428" y="3056"/>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42" name="AutoShape 32"/>
            <p:cNvSpPr>
              <a:spLocks noChangeArrowheads="1"/>
            </p:cNvSpPr>
            <p:nvPr/>
          </p:nvSpPr>
          <p:spPr bwMode="auto">
            <a:xfrm>
              <a:off x="3168" y="2202"/>
              <a:ext cx="318" cy="288"/>
            </a:xfrm>
            <a:prstGeom prst="triangle">
              <a:avLst>
                <a:gd name="adj" fmla="val 50000"/>
              </a:avLst>
            </a:prstGeom>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43"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grpSp>
      <p:grpSp>
        <p:nvGrpSpPr>
          <p:cNvPr id="347" name="组合 18"/>
          <p:cNvGrpSpPr/>
          <p:nvPr/>
        </p:nvGrpSpPr>
        <p:grpSpPr>
          <a:xfrm>
            <a:off x="476343" y="1855021"/>
            <a:ext cx="2479493" cy="2578151"/>
            <a:chOff x="476343" y="2086528"/>
            <a:chExt cx="2479493" cy="2578151"/>
          </a:xfrm>
        </p:grpSpPr>
        <p:pic>
          <p:nvPicPr>
            <p:cNvPr id="2097181" name="图片 17"/>
            <p:cNvPicPr>
              <a:picLocks noChangeAspect="1"/>
            </p:cNvPicPr>
            <p:nvPr/>
          </p:nvPicPr>
          <p:blipFill>
            <a:blip xmlns:r="http://schemas.openxmlformats.org/officeDocument/2006/relationships" r:embed="rId1"/>
            <a:stretch>
              <a:fillRect/>
            </a:stretch>
          </p:blipFill>
          <p:spPr>
            <a:xfrm rot="16200000">
              <a:off x="2093431" y="2833958"/>
              <a:ext cx="610617" cy="1114194"/>
            </a:xfrm>
            <a:prstGeom prst="rect"/>
          </p:spPr>
        </p:pic>
        <p:sp>
          <p:nvSpPr>
            <p:cNvPr id="1049744" name="Line 5"/>
            <p:cNvSpPr>
              <a:spLocks noChangeShapeType="1"/>
            </p:cNvSpPr>
            <p:nvPr/>
          </p:nvSpPr>
          <p:spPr bwMode="auto">
            <a:xfrm flipV="1">
              <a:off x="2765566" y="3502629"/>
              <a:ext cx="0" cy="1116013"/>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745" name="Rectangle 12"/>
            <p:cNvSpPr>
              <a:spLocks noChangeArrowheads="1"/>
            </p:cNvSpPr>
            <p:nvPr/>
          </p:nvSpPr>
          <p:spPr bwMode="auto">
            <a:xfrm>
              <a:off x="476343" y="3187378"/>
              <a:ext cx="508000" cy="355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746" name="Line 16"/>
            <p:cNvSpPr>
              <a:spLocks noChangeShapeType="1"/>
            </p:cNvSpPr>
            <p:nvPr/>
          </p:nvSpPr>
          <p:spPr bwMode="auto">
            <a:xfrm>
              <a:off x="2756041" y="2124679"/>
              <a:ext cx="0" cy="1136650"/>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b="1" sz="2400" kumimoji="1" lang="zh-CN">
                <a:ea typeface="楷体_GB2312" pitchFamily="49" charset="-122"/>
              </a:endParaRPr>
            </a:p>
          </p:txBody>
        </p:sp>
        <p:sp>
          <p:nvSpPr>
            <p:cNvPr id="1049747" name="Line 17"/>
            <p:cNvSpPr>
              <a:spLocks noChangeShapeType="1"/>
            </p:cNvSpPr>
            <p:nvPr/>
          </p:nvSpPr>
          <p:spPr bwMode="auto">
            <a:xfrm flipH="1">
              <a:off x="804162" y="2143729"/>
              <a:ext cx="1967753"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748" name="Line 24"/>
            <p:cNvSpPr>
              <a:spLocks noChangeShapeType="1"/>
            </p:cNvSpPr>
            <p:nvPr/>
          </p:nvSpPr>
          <p:spPr bwMode="auto">
            <a:xfrm flipH="1">
              <a:off x="804162" y="4602766"/>
              <a:ext cx="1980454"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749" name="Rectangle 27"/>
            <p:cNvSpPr>
              <a:spLocks noChangeArrowheads="1"/>
            </p:cNvSpPr>
            <p:nvPr/>
          </p:nvSpPr>
          <p:spPr bwMode="auto">
            <a:xfrm>
              <a:off x="480883" y="2246916"/>
              <a:ext cx="241300" cy="482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kumimoji="1" lang="en-US">
                  <a:ea typeface="楷体_GB2312" pitchFamily="49" charset="-122"/>
                </a:rPr>
                <a:t>+</a:t>
              </a:r>
            </a:p>
          </p:txBody>
        </p:sp>
        <p:sp>
          <p:nvSpPr>
            <p:cNvPr id="1049750" name="Rectangle 28"/>
            <p:cNvSpPr>
              <a:spLocks noChangeArrowheads="1"/>
            </p:cNvSpPr>
            <p:nvPr/>
          </p:nvSpPr>
          <p:spPr bwMode="auto">
            <a:xfrm>
              <a:off x="478780" y="3809016"/>
              <a:ext cx="266700" cy="482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i="1" kumimoji="1" lang="en-US">
                  <a:ea typeface="楷体_GB2312" pitchFamily="49" charset="-122"/>
                </a:rPr>
                <a:t>_</a:t>
              </a:r>
              <a:endParaRPr altLang="zh-CN" b="1" dirty="0" sz="3200" kumimoji="1" lang="en-US">
                <a:ea typeface="楷体_GB2312" pitchFamily="49" charset="-122"/>
              </a:endParaRPr>
            </a:p>
          </p:txBody>
        </p:sp>
        <p:sp>
          <p:nvSpPr>
            <p:cNvPr id="1049751" name="Oval 30"/>
            <p:cNvSpPr>
              <a:spLocks noChangeArrowheads="1"/>
            </p:cNvSpPr>
            <p:nvPr/>
          </p:nvSpPr>
          <p:spPr bwMode="auto">
            <a:xfrm>
              <a:off x="686252" y="2086528"/>
              <a:ext cx="125413" cy="125413"/>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752" name="Oval 31"/>
            <p:cNvSpPr>
              <a:spLocks noChangeArrowheads="1"/>
            </p:cNvSpPr>
            <p:nvPr/>
          </p:nvSpPr>
          <p:spPr bwMode="auto">
            <a:xfrm>
              <a:off x="678750" y="4539266"/>
              <a:ext cx="125413" cy="125413"/>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grpSp>
      <p:sp>
        <p:nvSpPr>
          <p:cNvPr id="1049753" name="Rectangle 12"/>
          <p:cNvSpPr>
            <a:spLocks noChangeArrowheads="1"/>
          </p:cNvSpPr>
          <p:nvPr/>
        </p:nvSpPr>
        <p:spPr bwMode="auto">
          <a:xfrm>
            <a:off x="5728721" y="3170291"/>
            <a:ext cx="536218"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Z</a:t>
            </a:r>
            <a:r>
              <a:rPr altLang="zh-CN" b="1" dirty="0" sz="2400" kumimoji="1" lang="en-US" smtClean="0">
                <a:latin typeface="Arial" panose="020B0604020202020204" pitchFamily="34" charset="0"/>
                <a:ea typeface="楷体_GB2312" pitchFamily="49" charset="-122"/>
                <a:cs typeface="Arial" panose="020B0604020202020204" pitchFamily="34" charset="0"/>
              </a:rPr>
              <a:t> </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754" name="Rectangle 33"/>
          <p:cNvSpPr>
            <a:spLocks noChangeArrowheads="1"/>
          </p:cNvSpPr>
          <p:nvPr/>
        </p:nvSpPr>
        <p:spPr bwMode="auto">
          <a:xfrm>
            <a:off x="1363157" y="1774839"/>
            <a:ext cx="828675" cy="266700"/>
          </a:xfrm>
          <a:prstGeom prst="rect"/>
          <a:solidFill>
            <a:schemeClr val="bg1"/>
          </a:solidFill>
          <a:ln w="36513">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755" name="Rectangle 13"/>
          <p:cNvSpPr>
            <a:spLocks noChangeArrowheads="1"/>
          </p:cNvSpPr>
          <p:nvPr/>
        </p:nvSpPr>
        <p:spPr bwMode="auto">
          <a:xfrm>
            <a:off x="1643006" y="2066908"/>
            <a:ext cx="266700" cy="355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R</a:t>
            </a:r>
            <a:endParaRPr altLang="zh-CN" b="1" dirty="0" sz="2400" kumimoji="1" lang="en-US">
              <a:latin typeface="Arial" panose="020B0604020202020204" pitchFamily="34" charset="0"/>
              <a:ea typeface="楷体_GB2312" pitchFamily="49" charset="-122"/>
              <a:cs typeface="Arial" panose="020B0604020202020204" pitchFamily="34" charset="0"/>
            </a:endParaRPr>
          </a:p>
        </p:txBody>
      </p:sp>
      <p:sp>
        <p:nvSpPr>
          <p:cNvPr id="1049756" name="Rectangle 12"/>
          <p:cNvSpPr>
            <a:spLocks noChangeArrowheads="1"/>
          </p:cNvSpPr>
          <p:nvPr/>
        </p:nvSpPr>
        <p:spPr bwMode="auto">
          <a:xfrm>
            <a:off x="5741687" y="2749842"/>
            <a:ext cx="342900" cy="3556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Z</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757" name="右箭头 1"/>
          <p:cNvSpPr/>
          <p:nvPr/>
        </p:nvSpPr>
        <p:spPr>
          <a:xfrm>
            <a:off x="3059832" y="3029822"/>
            <a:ext cx="360040" cy="323786"/>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97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51" name="组合 1"/>
          <p:cNvGrpSpPr/>
          <p:nvPr/>
        </p:nvGrpSpPr>
        <p:grpSpPr>
          <a:xfrm>
            <a:off x="2111369" y="188640"/>
            <a:ext cx="5464175" cy="3140075"/>
            <a:chOff x="2111369" y="188640"/>
            <a:chExt cx="5464175" cy="3140075"/>
          </a:xfrm>
        </p:grpSpPr>
        <p:grpSp>
          <p:nvGrpSpPr>
            <p:cNvPr id="352" name="Group 4"/>
            <p:cNvGrpSpPr/>
            <p:nvPr/>
          </p:nvGrpSpPr>
          <p:grpSpPr bwMode="auto">
            <a:xfrm>
              <a:off x="2111369" y="188640"/>
              <a:ext cx="5464175" cy="3140075"/>
              <a:chOff x="1358" y="1157"/>
              <a:chExt cx="3442" cy="1978"/>
            </a:xfrm>
          </p:grpSpPr>
          <p:sp>
            <p:nvSpPr>
              <p:cNvPr id="1049761"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62" name="Line 6"/>
              <p:cNvSpPr>
                <a:spLocks noChangeShapeType="1"/>
              </p:cNvSpPr>
              <p:nvPr/>
            </p:nvSpPr>
            <p:spPr bwMode="auto">
              <a:xfrm>
                <a:off x="3327" y="1547"/>
                <a:ext cx="1" cy="1548"/>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sp>
            <p:nvSpPr>
              <p:cNvPr id="1049763" name="Rectangle 8"/>
              <p:cNvSpPr>
                <a:spLocks noChangeArrowheads="1"/>
              </p:cNvSpPr>
              <p:nvPr/>
            </p:nvSpPr>
            <p:spPr bwMode="auto">
              <a:xfrm>
                <a:off x="2978" y="2181"/>
                <a:ext cx="309" cy="280"/>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D</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764" name="Rectangle 9"/>
              <p:cNvSpPr>
                <a:spLocks noChangeArrowheads="1"/>
              </p:cNvSpPr>
              <p:nvPr/>
            </p:nvSpPr>
            <p:spPr bwMode="auto">
              <a:xfrm>
                <a:off x="2894" y="1733"/>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sz="2400" i="1" kumimoji="1" lang="en-US">
                    <a:latin typeface="Arial" panose="020B0604020202020204" pitchFamily="34" charset="0"/>
                    <a:ea typeface="楷体_GB2312" pitchFamily="49" charset="-122"/>
                    <a:cs typeface="Arial" panose="020B0604020202020204" pitchFamily="34" charset="0"/>
                  </a:rPr>
                  <a:t>I</a:t>
                </a:r>
                <a:r>
                  <a:rPr altLang="zh-CN" baseline="-25000" sz="2400" kumimoji="1" lang="en-US">
                    <a:latin typeface="Arial" panose="020B0604020202020204" pitchFamily="34" charset="0"/>
                    <a:ea typeface="楷体_GB2312" pitchFamily="49" charset="-122"/>
                    <a:cs typeface="Arial" panose="020B0604020202020204" pitchFamily="34" charset="0"/>
                  </a:rPr>
                  <a:t>Z</a:t>
                </a:r>
              </a:p>
            </p:txBody>
          </p:sp>
          <p:sp>
            <p:nvSpPr>
              <p:cNvPr id="1049765" name="Rectangle 10"/>
              <p:cNvSpPr>
                <a:spLocks noChangeArrowheads="1"/>
              </p:cNvSpPr>
              <p:nvPr/>
            </p:nvSpPr>
            <p:spPr bwMode="auto">
              <a:xfrm>
                <a:off x="3826" y="2165"/>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p>
            </p:txBody>
          </p:sp>
          <p:sp>
            <p:nvSpPr>
              <p:cNvPr id="1049766" name="Rectangle 11"/>
              <p:cNvSpPr>
                <a:spLocks noChangeArrowheads="1"/>
              </p:cNvSpPr>
              <p:nvPr/>
            </p:nvSpPr>
            <p:spPr bwMode="auto">
              <a:xfrm>
                <a:off x="437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67" name="Rectangle 12"/>
              <p:cNvSpPr>
                <a:spLocks noChangeArrowheads="1"/>
              </p:cNvSpPr>
              <p:nvPr/>
            </p:nvSpPr>
            <p:spPr bwMode="auto">
              <a:xfrm>
                <a:off x="1358" y="2225"/>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68"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769" name="Rectangle 14"/>
              <p:cNvSpPr>
                <a:spLocks noChangeArrowheads="1"/>
              </p:cNvSpPr>
              <p:nvPr/>
            </p:nvSpPr>
            <p:spPr bwMode="auto">
              <a:xfrm>
                <a:off x="2965" y="1182"/>
                <a:ext cx="9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770"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71"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sz="2400" kumimoji="1" lang="zh-CN">
                  <a:ea typeface="楷体_GB2312" pitchFamily="49" charset="-122"/>
                </a:endParaRPr>
              </a:p>
            </p:txBody>
          </p:sp>
          <p:sp>
            <p:nvSpPr>
              <p:cNvPr id="1049772"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73"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74" name="Line 19"/>
              <p:cNvSpPr>
                <a:spLocks noChangeShapeType="1"/>
              </p:cNvSpPr>
              <p:nvPr/>
            </p:nvSpPr>
            <p:spPr bwMode="auto">
              <a:xfrm>
                <a:off x="3135" y="2194"/>
                <a:ext cx="389"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75" name="Line 20"/>
              <p:cNvSpPr>
                <a:spLocks noChangeShapeType="1"/>
              </p:cNvSpPr>
              <p:nvPr/>
            </p:nvSpPr>
            <p:spPr bwMode="auto">
              <a:xfrm>
                <a:off x="3512" y="2185"/>
                <a:ext cx="0" cy="103"/>
              </a:xfrm>
              <a:prstGeom prst="line"/>
              <a:noFill/>
              <a:ln w="36576">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76"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77" name="Rectangle 22"/>
              <p:cNvSpPr>
                <a:spLocks noChangeArrowheads="1"/>
              </p:cNvSpPr>
              <p:nvPr/>
            </p:nvSpPr>
            <p:spPr bwMode="auto">
              <a:xfrm>
                <a:off x="4362" y="1669"/>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778" name="Rectangle 23"/>
              <p:cNvSpPr>
                <a:spLocks noChangeArrowheads="1"/>
              </p:cNvSpPr>
              <p:nvPr/>
            </p:nvSpPr>
            <p:spPr bwMode="auto">
              <a:xfrm>
                <a:off x="4388" y="2481"/>
                <a:ext cx="105"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sp>
            <p:nvSpPr>
              <p:cNvPr id="1049779" name="Line 24"/>
              <p:cNvSpPr>
                <a:spLocks noChangeShapeType="1"/>
              </p:cNvSpPr>
              <p:nvPr/>
            </p:nvSpPr>
            <p:spPr bwMode="auto">
              <a:xfrm flipH="1">
                <a:off x="1512" y="3095"/>
                <a:ext cx="2712"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80"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81" name="Line 26"/>
              <p:cNvSpPr>
                <a:spLocks noChangeShapeType="1"/>
              </p:cNvSpPr>
              <p:nvPr/>
            </p:nvSpPr>
            <p:spPr bwMode="auto">
              <a:xfrm flipH="1">
                <a:off x="1502" y="1549"/>
                <a:ext cx="633"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82" name="Rectangle 27"/>
              <p:cNvSpPr>
                <a:spLocks noChangeArrowheads="1"/>
              </p:cNvSpPr>
              <p:nvPr/>
            </p:nvSpPr>
            <p:spPr bwMode="auto">
              <a:xfrm>
                <a:off x="1364" y="1667"/>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783" name="Rectangle 28"/>
              <p:cNvSpPr>
                <a:spLocks noChangeArrowheads="1"/>
              </p:cNvSpPr>
              <p:nvPr/>
            </p:nvSpPr>
            <p:spPr bwMode="auto">
              <a:xfrm>
                <a:off x="1406" y="2651"/>
                <a:ext cx="168"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sp>
            <p:nvSpPr>
              <p:cNvPr id="1049784" name="Line 29"/>
              <p:cNvSpPr>
                <a:spLocks noChangeShapeType="1"/>
              </p:cNvSpPr>
              <p:nvPr/>
            </p:nvSpPr>
            <p:spPr bwMode="auto">
              <a:xfrm>
                <a:off x="3188" y="1715"/>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85" name="Oval 30"/>
              <p:cNvSpPr>
                <a:spLocks noChangeArrowheads="1"/>
              </p:cNvSpPr>
              <p:nvPr/>
            </p:nvSpPr>
            <p:spPr bwMode="auto">
              <a:xfrm>
                <a:off x="1412" y="1508"/>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86" name="Oval 31"/>
              <p:cNvSpPr>
                <a:spLocks noChangeArrowheads="1"/>
              </p:cNvSpPr>
              <p:nvPr/>
            </p:nvSpPr>
            <p:spPr bwMode="auto">
              <a:xfrm>
                <a:off x="1428" y="3056"/>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87" name="AutoShape 32"/>
              <p:cNvSpPr>
                <a:spLocks noChangeArrowheads="1"/>
              </p:cNvSpPr>
              <p:nvPr/>
            </p:nvSpPr>
            <p:spPr bwMode="auto">
              <a:xfrm>
                <a:off x="3168" y="2202"/>
                <a:ext cx="318" cy="288"/>
              </a:xfrm>
              <a:prstGeom prst="triangle">
                <a:avLst>
                  <a:gd name="adj" fmla="val 50000"/>
                </a:avLst>
              </a:prstGeom>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788"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grpSp>
        <p:sp>
          <p:nvSpPr>
            <p:cNvPr id="1049789" name="Rectangle 12"/>
            <p:cNvSpPr>
              <a:spLocks noChangeArrowheads="1"/>
            </p:cNvSpPr>
            <p:nvPr/>
          </p:nvSpPr>
          <p:spPr bwMode="auto">
            <a:xfrm>
              <a:off x="4311252" y="1789443"/>
              <a:ext cx="342899" cy="355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Z</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790" name="下箭头 9"/>
          <p:cNvSpPr/>
          <p:nvPr/>
        </p:nvSpPr>
        <p:spPr>
          <a:xfrm>
            <a:off x="2627784" y="3504342"/>
            <a:ext cx="648072" cy="360040"/>
          </a:xfrm>
          <a:prstGeom prst="down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1" name="Rectangle 12"/>
          <p:cNvSpPr>
            <a:spLocks noChangeArrowheads="1"/>
          </p:cNvSpPr>
          <p:nvPr/>
        </p:nvSpPr>
        <p:spPr bwMode="auto">
          <a:xfrm>
            <a:off x="6982613" y="3482184"/>
            <a:ext cx="1870046"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a:t>
            </a:r>
            <a:r>
              <a:rPr altLang="zh-CN" dirty="0" sz="2400" kumimoji="1" lang="en-US" smtClean="0">
                <a:latin typeface="Arial" panose="020B0604020202020204" pitchFamily="34" charset="0"/>
                <a:ea typeface="楷体_GB2312" pitchFamily="49" charset="-122"/>
                <a:cs typeface="Arial" panose="020B0604020202020204" pitchFamily="34" charset="0"/>
              </a:rPr>
              <a:t>=</a:t>
            </a:r>
            <a:r>
              <a:rPr altLang="zh-CN" dirty="0" sz="2400" i="1" kumimoji="1" lang="en-US">
                <a:latin typeface="Arial" panose="020B0604020202020204" pitchFamily="34" charset="0"/>
                <a:ea typeface="楷体_GB2312" pitchFamily="49" charset="-122"/>
                <a:cs typeface="Arial" panose="020B0604020202020204" pitchFamily="34" charset="0"/>
              </a:rPr>
              <a:t> </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Z0 </a:t>
            </a:r>
            <a:r>
              <a:rPr altLang="zh-CN" dirty="0" sz="2400" kumimoji="1" lang="en-US" smtClean="0">
                <a:latin typeface="Arial" panose="020B0604020202020204" pitchFamily="34" charset="0"/>
                <a:ea typeface="楷体_GB2312" pitchFamily="49" charset="-122"/>
                <a:cs typeface="Arial" panose="020B0604020202020204" pitchFamily="34" charset="0"/>
              </a:rPr>
              <a:t>+ </a:t>
            </a:r>
            <a:r>
              <a:rPr altLang="zh-CN" dirty="0" sz="2400" i="1" kumimoji="1" lang="en-US" err="1"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Z</a:t>
            </a:r>
            <a:r>
              <a:rPr altLang="zh-CN"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Z</a:t>
            </a:r>
            <a:r>
              <a:rPr altLang="zh-CN" dirty="0" sz="2400" kumimoji="1" lang="en-US" smtClean="0">
                <a:latin typeface="Arial" panose="020B0604020202020204" pitchFamily="34" charset="0"/>
                <a:ea typeface="楷体_GB2312" pitchFamily="49" charset="-122"/>
                <a:cs typeface="Arial" panose="020B0604020202020204" pitchFamily="34" charset="0"/>
              </a:rPr>
              <a:t> </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92" name="Rectangle 12"/>
          <p:cNvSpPr>
            <a:spLocks noChangeArrowheads="1"/>
          </p:cNvSpPr>
          <p:nvPr/>
        </p:nvSpPr>
        <p:spPr bwMode="auto">
          <a:xfrm>
            <a:off x="5611732" y="1858621"/>
            <a:ext cx="444499" cy="355601"/>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793" name="Rectangle 22"/>
          <p:cNvSpPr>
            <a:spLocks noChangeArrowheads="1"/>
          </p:cNvSpPr>
          <p:nvPr/>
        </p:nvSpPr>
        <p:spPr bwMode="auto">
          <a:xfrm>
            <a:off x="5642984" y="749272"/>
            <a:ext cx="241299" cy="482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794" name="Rectangle 23"/>
          <p:cNvSpPr>
            <a:spLocks noChangeArrowheads="1"/>
          </p:cNvSpPr>
          <p:nvPr/>
        </p:nvSpPr>
        <p:spPr bwMode="auto">
          <a:xfrm>
            <a:off x="5676100" y="2658046"/>
            <a:ext cx="165101" cy="482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grpSp>
        <p:nvGrpSpPr>
          <p:cNvPr id="353" name="组合 10"/>
          <p:cNvGrpSpPr/>
          <p:nvPr/>
        </p:nvGrpSpPr>
        <p:grpSpPr>
          <a:xfrm>
            <a:off x="2111369" y="3533501"/>
            <a:ext cx="5464175" cy="3140075"/>
            <a:chOff x="2111369" y="3533501"/>
            <a:chExt cx="5464175" cy="3140075"/>
          </a:xfrm>
        </p:grpSpPr>
        <p:grpSp>
          <p:nvGrpSpPr>
            <p:cNvPr id="354" name="组合 2"/>
            <p:cNvGrpSpPr/>
            <p:nvPr/>
          </p:nvGrpSpPr>
          <p:grpSpPr>
            <a:xfrm>
              <a:off x="2111369" y="3533501"/>
              <a:ext cx="5464175" cy="3140075"/>
              <a:chOff x="2111369" y="3533501"/>
              <a:chExt cx="5464175" cy="3140075"/>
            </a:xfrm>
          </p:grpSpPr>
          <p:grpSp>
            <p:nvGrpSpPr>
              <p:cNvPr id="355" name="组合 8"/>
              <p:cNvGrpSpPr/>
              <p:nvPr/>
            </p:nvGrpSpPr>
            <p:grpSpPr>
              <a:xfrm>
                <a:off x="2111369" y="3533501"/>
                <a:ext cx="5464175" cy="3140075"/>
                <a:chOff x="2111369" y="3533501"/>
                <a:chExt cx="5464175" cy="3140075"/>
              </a:xfrm>
            </p:grpSpPr>
            <p:grpSp>
              <p:nvGrpSpPr>
                <p:cNvPr id="356" name="组合 78"/>
                <p:cNvGrpSpPr/>
                <p:nvPr/>
              </p:nvGrpSpPr>
              <p:grpSpPr>
                <a:xfrm>
                  <a:off x="2111369" y="3533501"/>
                  <a:ext cx="5464175" cy="3140075"/>
                  <a:chOff x="2111369" y="188640"/>
                  <a:chExt cx="5464175" cy="3140075"/>
                </a:xfrm>
              </p:grpSpPr>
              <p:grpSp>
                <p:nvGrpSpPr>
                  <p:cNvPr id="357" name="组合 79"/>
                  <p:cNvGrpSpPr/>
                  <p:nvPr/>
                </p:nvGrpSpPr>
                <p:grpSpPr>
                  <a:xfrm>
                    <a:off x="2111369" y="188640"/>
                    <a:ext cx="5464175" cy="3140075"/>
                    <a:chOff x="2123728" y="548680"/>
                    <a:chExt cx="5464175" cy="3140075"/>
                  </a:xfrm>
                </p:grpSpPr>
                <p:grpSp>
                  <p:nvGrpSpPr>
                    <p:cNvPr id="358" name="Group 4"/>
                    <p:cNvGrpSpPr/>
                    <p:nvPr/>
                  </p:nvGrpSpPr>
                  <p:grpSpPr bwMode="auto">
                    <a:xfrm>
                      <a:off x="2123728" y="548680"/>
                      <a:ext cx="5464175" cy="3140075"/>
                      <a:chOff x="1358" y="1157"/>
                      <a:chExt cx="3442" cy="1978"/>
                    </a:xfrm>
                  </p:grpSpPr>
                  <p:sp>
                    <p:nvSpPr>
                      <p:cNvPr id="1049795"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796" name="Line 6"/>
                      <p:cNvSpPr>
                        <a:spLocks noChangeShapeType="1"/>
                      </p:cNvSpPr>
                      <p:nvPr/>
                    </p:nvSpPr>
                    <p:spPr bwMode="auto">
                      <a:xfrm>
                        <a:off x="3328" y="2233"/>
                        <a:ext cx="0" cy="862"/>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sp>
                    <p:nvSpPr>
                      <p:cNvPr id="1049797" name="Rectangle 9"/>
                      <p:cNvSpPr>
                        <a:spLocks noChangeArrowheads="1"/>
                      </p:cNvSpPr>
                      <p:nvPr/>
                    </p:nvSpPr>
                    <p:spPr bwMode="auto">
                      <a:xfrm>
                        <a:off x="3014" y="160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798" name="Rectangle 10"/>
                      <p:cNvSpPr>
                        <a:spLocks noChangeArrowheads="1"/>
                      </p:cNvSpPr>
                      <p:nvPr/>
                    </p:nvSpPr>
                    <p:spPr bwMode="auto">
                      <a:xfrm>
                        <a:off x="3826" y="2165"/>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p>
                    </p:txBody>
                  </p:sp>
                  <p:sp>
                    <p:nvSpPr>
                      <p:cNvPr id="1049799" name="Rectangle 11"/>
                      <p:cNvSpPr>
                        <a:spLocks noChangeArrowheads="1"/>
                      </p:cNvSpPr>
                      <p:nvPr/>
                    </p:nvSpPr>
                    <p:spPr bwMode="auto">
                      <a:xfrm>
                        <a:off x="437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00" name="Rectangle 12"/>
                      <p:cNvSpPr>
                        <a:spLocks noChangeArrowheads="1"/>
                      </p:cNvSpPr>
                      <p:nvPr/>
                    </p:nvSpPr>
                    <p:spPr bwMode="auto">
                      <a:xfrm>
                        <a:off x="1358" y="2225"/>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01"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802" name="Rectangle 14"/>
                      <p:cNvSpPr>
                        <a:spLocks noChangeArrowheads="1"/>
                      </p:cNvSpPr>
                      <p:nvPr/>
                    </p:nvSpPr>
                    <p:spPr bwMode="auto">
                      <a:xfrm>
                        <a:off x="2965" y="1182"/>
                        <a:ext cx="9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803"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04"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sz="2400" kumimoji="1" lang="zh-CN">
                          <a:ea typeface="楷体_GB2312" pitchFamily="49" charset="-122"/>
                        </a:endParaRPr>
                      </a:p>
                    </p:txBody>
                  </p:sp>
                  <p:sp>
                    <p:nvSpPr>
                      <p:cNvPr id="1049805"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06"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07"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08" name="Rectangle 22"/>
                      <p:cNvSpPr>
                        <a:spLocks noChangeArrowheads="1"/>
                      </p:cNvSpPr>
                      <p:nvPr/>
                    </p:nvSpPr>
                    <p:spPr bwMode="auto">
                      <a:xfrm>
                        <a:off x="4362" y="1669"/>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809" name="Rectangle 23"/>
                      <p:cNvSpPr>
                        <a:spLocks noChangeArrowheads="1"/>
                      </p:cNvSpPr>
                      <p:nvPr/>
                    </p:nvSpPr>
                    <p:spPr bwMode="auto">
                      <a:xfrm>
                        <a:off x="4388" y="2481"/>
                        <a:ext cx="105"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sp>
                    <p:nvSpPr>
                      <p:cNvPr id="1049810" name="Line 24"/>
                      <p:cNvSpPr>
                        <a:spLocks noChangeShapeType="1"/>
                      </p:cNvSpPr>
                      <p:nvPr/>
                    </p:nvSpPr>
                    <p:spPr bwMode="auto">
                      <a:xfrm flipH="1">
                        <a:off x="1512" y="3095"/>
                        <a:ext cx="2712"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11"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12" name="Line 26"/>
                      <p:cNvSpPr>
                        <a:spLocks noChangeShapeType="1"/>
                      </p:cNvSpPr>
                      <p:nvPr/>
                    </p:nvSpPr>
                    <p:spPr bwMode="auto">
                      <a:xfrm flipH="1">
                        <a:off x="1502" y="1549"/>
                        <a:ext cx="633"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13" name="Rectangle 27"/>
                      <p:cNvSpPr>
                        <a:spLocks noChangeArrowheads="1"/>
                      </p:cNvSpPr>
                      <p:nvPr/>
                    </p:nvSpPr>
                    <p:spPr bwMode="auto">
                      <a:xfrm>
                        <a:off x="1364" y="1667"/>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814" name="Rectangle 28"/>
                      <p:cNvSpPr>
                        <a:spLocks noChangeArrowheads="1"/>
                      </p:cNvSpPr>
                      <p:nvPr/>
                    </p:nvSpPr>
                    <p:spPr bwMode="auto">
                      <a:xfrm>
                        <a:off x="1406" y="2651"/>
                        <a:ext cx="168"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sp>
                    <p:nvSpPr>
                      <p:cNvPr id="1049815" name="Line 29"/>
                      <p:cNvSpPr>
                        <a:spLocks noChangeShapeType="1"/>
                      </p:cNvSpPr>
                      <p:nvPr/>
                    </p:nvSpPr>
                    <p:spPr bwMode="auto">
                      <a:xfrm>
                        <a:off x="3236" y="1623"/>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16" name="Oval 30"/>
                      <p:cNvSpPr>
                        <a:spLocks noChangeArrowheads="1"/>
                      </p:cNvSpPr>
                      <p:nvPr/>
                    </p:nvSpPr>
                    <p:spPr bwMode="auto">
                      <a:xfrm>
                        <a:off x="1412" y="1508"/>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17" name="Oval 31"/>
                      <p:cNvSpPr>
                        <a:spLocks noChangeArrowheads="1"/>
                      </p:cNvSpPr>
                      <p:nvPr/>
                    </p:nvSpPr>
                    <p:spPr bwMode="auto">
                      <a:xfrm>
                        <a:off x="1428" y="3056"/>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18"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grpSp>
                <p:sp>
                  <p:nvSpPr>
                    <p:cNvPr id="1049819" name="Rectangle 12"/>
                    <p:cNvSpPr>
                      <a:spLocks noChangeArrowheads="1"/>
                    </p:cNvSpPr>
                    <p:nvPr/>
                  </p:nvSpPr>
                  <p:spPr bwMode="auto">
                    <a:xfrm>
                      <a:off x="4583075" y="2026405"/>
                      <a:ext cx="584199" cy="355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Z0</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820" name="Rectangle 12"/>
                  <p:cNvSpPr>
                    <a:spLocks noChangeArrowheads="1"/>
                  </p:cNvSpPr>
                  <p:nvPr/>
                </p:nvSpPr>
                <p:spPr bwMode="auto">
                  <a:xfrm>
                    <a:off x="4744314" y="2259038"/>
                    <a:ext cx="342899" cy="355601"/>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Z</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grpSp>
            <p:grpSp>
              <p:nvGrpSpPr>
                <p:cNvPr id="359" name="组合 7"/>
                <p:cNvGrpSpPr/>
                <p:nvPr/>
              </p:nvGrpSpPr>
              <p:grpSpPr>
                <a:xfrm rot="5400000">
                  <a:off x="4732307" y="5331974"/>
                  <a:ext cx="991310" cy="523213"/>
                  <a:chOff x="6334453" y="5628640"/>
                  <a:chExt cx="991310" cy="523213"/>
                </a:xfrm>
              </p:grpSpPr>
              <p:cxnSp>
                <p:nvCxnSpPr>
                  <p:cNvPr id="3146033" name="直接连接符 126"/>
                  <p:cNvCxnSpPr>
                    <a:cxnSpLocks/>
                  </p:cNvCxnSpPr>
                  <p:nvPr/>
                </p:nvCxnSpPr>
                <p:spPr>
                  <a:xfrm>
                    <a:off x="6334453" y="5628640"/>
                    <a:ext cx="0" cy="52321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034" name="直接连接符 127"/>
                  <p:cNvCxnSpPr>
                    <a:cxnSpLocks/>
                  </p:cNvCxnSpPr>
                  <p:nvPr/>
                </p:nvCxnSpPr>
                <p:spPr>
                  <a:xfrm>
                    <a:off x="6478469" y="5720106"/>
                    <a:ext cx="0" cy="340281"/>
                  </a:xfrm>
                  <a:prstGeom prst="line"/>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49821" name="矩形 128"/>
                  <p:cNvSpPr/>
                  <p:nvPr/>
                </p:nvSpPr>
                <p:spPr>
                  <a:xfrm>
                    <a:off x="6821713" y="5762297"/>
                    <a:ext cx="504050" cy="241487"/>
                  </a:xfrm>
                  <a:prstGeom prst="rect"/>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22" name="Line 6"/>
                <p:cNvSpPr>
                  <a:spLocks noChangeShapeType="1"/>
                </p:cNvSpPr>
                <p:nvPr/>
              </p:nvSpPr>
              <p:spPr bwMode="auto">
                <a:xfrm>
                  <a:off x="5235168" y="4175942"/>
                  <a:ext cx="0" cy="921983"/>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grpSp>
          <p:sp>
            <p:nvSpPr>
              <p:cNvPr id="1049823" name="Rectangle 12"/>
              <p:cNvSpPr>
                <a:spLocks noChangeArrowheads="1"/>
              </p:cNvSpPr>
              <p:nvPr/>
            </p:nvSpPr>
            <p:spPr bwMode="auto">
              <a:xfrm>
                <a:off x="5558383" y="5256614"/>
                <a:ext cx="444500" cy="355601"/>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24" name="Rectangle 22"/>
              <p:cNvSpPr>
                <a:spLocks noChangeArrowheads="1"/>
              </p:cNvSpPr>
              <p:nvPr/>
            </p:nvSpPr>
            <p:spPr bwMode="auto">
              <a:xfrm>
                <a:off x="5594344" y="4079886"/>
                <a:ext cx="241300" cy="482601"/>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825" name="Rectangle 23"/>
              <p:cNvSpPr>
                <a:spLocks noChangeArrowheads="1"/>
              </p:cNvSpPr>
              <p:nvPr/>
            </p:nvSpPr>
            <p:spPr bwMode="auto">
              <a:xfrm>
                <a:off x="5622751" y="6056039"/>
                <a:ext cx="165101" cy="482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grpSp>
        <p:cxnSp>
          <p:nvCxnSpPr>
            <p:cNvPr id="3146035" name="直接箭头连接符 4"/>
            <p:cNvCxnSpPr>
              <a:cxnSpLocks/>
            </p:cNvCxnSpPr>
            <p:nvPr/>
          </p:nvCxnSpPr>
          <p:spPr>
            <a:xfrm flipV="1">
              <a:off x="5702294" y="4589188"/>
              <a:ext cx="0" cy="54451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6036" name="直接箭头连接符 83"/>
            <p:cNvCxnSpPr>
              <a:cxnSpLocks/>
            </p:cNvCxnSpPr>
            <p:nvPr/>
          </p:nvCxnSpPr>
          <p:spPr>
            <a:xfrm>
              <a:off x="5728580" y="5757587"/>
              <a:ext cx="0" cy="544514"/>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cxnSp>
        <p:nvCxnSpPr>
          <p:cNvPr id="3146037" name="直接箭头连接符 84"/>
          <p:cNvCxnSpPr>
            <a:cxnSpLocks/>
          </p:cNvCxnSpPr>
          <p:nvPr/>
        </p:nvCxnSpPr>
        <p:spPr>
          <a:xfrm flipV="1">
            <a:off x="5723128" y="1252489"/>
            <a:ext cx="0" cy="54451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6038" name="直接箭头连接符 85"/>
          <p:cNvCxnSpPr>
            <a:cxnSpLocks/>
          </p:cNvCxnSpPr>
          <p:nvPr/>
        </p:nvCxnSpPr>
        <p:spPr>
          <a:xfrm>
            <a:off x="5749414" y="2420888"/>
            <a:ext cx="0" cy="544514"/>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53"/>
                                        </p:tgtEl>
                                        <p:attrNameLst>
                                          <p:attrName>style.visibility</p:attrName>
                                        </p:attrNameLst>
                                      </p:cBhvr>
                                      <p:to>
                                        <p:strVal val="visible"/>
                                      </p:to>
                                    </p:set>
                                    <p:animEffect transition="in" filter="wipe(down)">
                                      <p:cBhvr>
                                        <p:cTn dur="500" id="7"/>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828" name="矩形: 圆角 120"/>
          <p:cNvSpPr/>
          <p:nvPr/>
        </p:nvSpPr>
        <p:spPr>
          <a:xfrm>
            <a:off x="4031720" y="3465803"/>
            <a:ext cx="2135712" cy="2031284"/>
          </a:xfrm>
          <a:prstGeom prst="roundRect">
            <a:avLst>
              <a:gd name="adj" fmla="val 4652"/>
            </a:avLst>
          </a:prstGeom>
          <a:solidFill>
            <a:schemeClr val="accent1">
              <a:lumMod val="20000"/>
              <a:lumOff val="80000"/>
            </a:scheme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30" name="Line 29"/>
          <p:cNvSpPr>
            <a:spLocks noChangeShapeType="1"/>
          </p:cNvSpPr>
          <p:nvPr/>
        </p:nvSpPr>
        <p:spPr bwMode="auto">
          <a:xfrm flipV="1">
            <a:off x="1749998" y="4898388"/>
            <a:ext cx="424744" cy="0"/>
          </a:xfrm>
          <a:prstGeom prst="line"/>
          <a:noFill/>
          <a:ln w="28575">
            <a:solidFill>
              <a:schemeClr val="tx1"/>
            </a:solidFill>
            <a:prstDash val="sysDot"/>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grpSp>
        <p:nvGrpSpPr>
          <p:cNvPr id="363" name="组合 3"/>
          <p:cNvGrpSpPr/>
          <p:nvPr/>
        </p:nvGrpSpPr>
        <p:grpSpPr>
          <a:xfrm>
            <a:off x="2111369" y="260648"/>
            <a:ext cx="5464175" cy="3140075"/>
            <a:chOff x="2123728" y="548680"/>
            <a:chExt cx="5464175" cy="3140075"/>
          </a:xfrm>
        </p:grpSpPr>
        <p:grpSp>
          <p:nvGrpSpPr>
            <p:cNvPr id="364" name="Group 4"/>
            <p:cNvGrpSpPr/>
            <p:nvPr/>
          </p:nvGrpSpPr>
          <p:grpSpPr bwMode="auto">
            <a:xfrm>
              <a:off x="2123728" y="548680"/>
              <a:ext cx="5464175" cy="3140075"/>
              <a:chOff x="1358" y="1157"/>
              <a:chExt cx="3442" cy="1978"/>
            </a:xfrm>
          </p:grpSpPr>
          <p:sp>
            <p:nvSpPr>
              <p:cNvPr id="1049831"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32" name="Line 6"/>
              <p:cNvSpPr>
                <a:spLocks noChangeShapeType="1"/>
              </p:cNvSpPr>
              <p:nvPr/>
            </p:nvSpPr>
            <p:spPr bwMode="auto">
              <a:xfrm>
                <a:off x="3327" y="1547"/>
                <a:ext cx="1" cy="1548"/>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sp>
            <p:nvSpPr>
              <p:cNvPr id="1049833" name="Rectangle 8"/>
              <p:cNvSpPr>
                <a:spLocks noChangeArrowheads="1"/>
              </p:cNvSpPr>
              <p:nvPr/>
            </p:nvSpPr>
            <p:spPr bwMode="auto">
              <a:xfrm>
                <a:off x="2978" y="2181"/>
                <a:ext cx="309" cy="280"/>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D</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834" name="Rectangle 9"/>
              <p:cNvSpPr>
                <a:spLocks noChangeArrowheads="1"/>
              </p:cNvSpPr>
              <p:nvPr/>
            </p:nvSpPr>
            <p:spPr bwMode="auto">
              <a:xfrm>
                <a:off x="2894" y="1733"/>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835" name="Rectangle 10"/>
              <p:cNvSpPr>
                <a:spLocks noChangeArrowheads="1"/>
              </p:cNvSpPr>
              <p:nvPr/>
            </p:nvSpPr>
            <p:spPr bwMode="auto">
              <a:xfrm>
                <a:off x="3826" y="2165"/>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p>
            </p:txBody>
          </p:sp>
          <p:sp>
            <p:nvSpPr>
              <p:cNvPr id="1049836" name="Rectangle 11"/>
              <p:cNvSpPr>
                <a:spLocks noChangeArrowheads="1"/>
              </p:cNvSpPr>
              <p:nvPr/>
            </p:nvSpPr>
            <p:spPr bwMode="auto">
              <a:xfrm>
                <a:off x="437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37" name="Rectangle 12"/>
              <p:cNvSpPr>
                <a:spLocks noChangeArrowheads="1"/>
              </p:cNvSpPr>
              <p:nvPr/>
            </p:nvSpPr>
            <p:spPr bwMode="auto">
              <a:xfrm>
                <a:off x="1358" y="2225"/>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38"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839" name="Rectangle 14"/>
              <p:cNvSpPr>
                <a:spLocks noChangeArrowheads="1"/>
              </p:cNvSpPr>
              <p:nvPr/>
            </p:nvSpPr>
            <p:spPr bwMode="auto">
              <a:xfrm>
                <a:off x="2965" y="1182"/>
                <a:ext cx="9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840"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841"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sz="2400" kumimoji="1" lang="zh-CN">
                  <a:ea typeface="楷体_GB2312" pitchFamily="49" charset="-122"/>
                </a:endParaRPr>
              </a:p>
            </p:txBody>
          </p:sp>
          <p:sp>
            <p:nvSpPr>
              <p:cNvPr id="1049842"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43"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44" name="Line 19"/>
              <p:cNvSpPr>
                <a:spLocks noChangeShapeType="1"/>
              </p:cNvSpPr>
              <p:nvPr/>
            </p:nvSpPr>
            <p:spPr bwMode="auto">
              <a:xfrm>
                <a:off x="3135" y="2194"/>
                <a:ext cx="389"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45" name="Line 20"/>
              <p:cNvSpPr>
                <a:spLocks noChangeShapeType="1"/>
              </p:cNvSpPr>
              <p:nvPr/>
            </p:nvSpPr>
            <p:spPr bwMode="auto">
              <a:xfrm>
                <a:off x="3512" y="2185"/>
                <a:ext cx="0" cy="103"/>
              </a:xfrm>
              <a:prstGeom prst="line"/>
              <a:noFill/>
              <a:ln w="36576">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46"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47" name="Rectangle 22"/>
              <p:cNvSpPr>
                <a:spLocks noChangeArrowheads="1"/>
              </p:cNvSpPr>
              <p:nvPr/>
            </p:nvSpPr>
            <p:spPr bwMode="auto">
              <a:xfrm>
                <a:off x="4362" y="1669"/>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848" name="Rectangle 23"/>
              <p:cNvSpPr>
                <a:spLocks noChangeArrowheads="1"/>
              </p:cNvSpPr>
              <p:nvPr/>
            </p:nvSpPr>
            <p:spPr bwMode="auto">
              <a:xfrm>
                <a:off x="4388" y="2481"/>
                <a:ext cx="105"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sp>
            <p:nvSpPr>
              <p:cNvPr id="1049849" name="Line 24"/>
              <p:cNvSpPr>
                <a:spLocks noChangeShapeType="1"/>
              </p:cNvSpPr>
              <p:nvPr/>
            </p:nvSpPr>
            <p:spPr bwMode="auto">
              <a:xfrm flipH="1">
                <a:off x="1512" y="3095"/>
                <a:ext cx="2712"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50"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51" name="Line 26"/>
              <p:cNvSpPr>
                <a:spLocks noChangeShapeType="1"/>
              </p:cNvSpPr>
              <p:nvPr/>
            </p:nvSpPr>
            <p:spPr bwMode="auto">
              <a:xfrm flipH="1">
                <a:off x="1502" y="1549"/>
                <a:ext cx="633"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52" name="Rectangle 27"/>
              <p:cNvSpPr>
                <a:spLocks noChangeArrowheads="1"/>
              </p:cNvSpPr>
              <p:nvPr/>
            </p:nvSpPr>
            <p:spPr bwMode="auto">
              <a:xfrm>
                <a:off x="1364" y="1667"/>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853" name="Rectangle 28"/>
              <p:cNvSpPr>
                <a:spLocks noChangeArrowheads="1"/>
              </p:cNvSpPr>
              <p:nvPr/>
            </p:nvSpPr>
            <p:spPr bwMode="auto">
              <a:xfrm>
                <a:off x="1406" y="2651"/>
                <a:ext cx="168" cy="304"/>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sp>
            <p:nvSpPr>
              <p:cNvPr id="1049854" name="Line 29"/>
              <p:cNvSpPr>
                <a:spLocks noChangeShapeType="1"/>
              </p:cNvSpPr>
              <p:nvPr/>
            </p:nvSpPr>
            <p:spPr bwMode="auto">
              <a:xfrm>
                <a:off x="3188" y="1715"/>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55" name="Oval 30"/>
              <p:cNvSpPr>
                <a:spLocks noChangeArrowheads="1"/>
              </p:cNvSpPr>
              <p:nvPr/>
            </p:nvSpPr>
            <p:spPr bwMode="auto">
              <a:xfrm>
                <a:off x="1412" y="1508"/>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56" name="Oval 31"/>
              <p:cNvSpPr>
                <a:spLocks noChangeArrowheads="1"/>
              </p:cNvSpPr>
              <p:nvPr/>
            </p:nvSpPr>
            <p:spPr bwMode="auto">
              <a:xfrm>
                <a:off x="1428" y="3056"/>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57" name="AutoShape 32"/>
              <p:cNvSpPr>
                <a:spLocks noChangeArrowheads="1"/>
              </p:cNvSpPr>
              <p:nvPr/>
            </p:nvSpPr>
            <p:spPr bwMode="auto">
              <a:xfrm>
                <a:off x="3168" y="2202"/>
                <a:ext cx="318" cy="288"/>
              </a:xfrm>
              <a:prstGeom prst="triangle">
                <a:avLst>
                  <a:gd name="adj" fmla="val 50000"/>
                </a:avLst>
              </a:prstGeom>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858"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grpSp>
        <p:sp>
          <p:nvSpPr>
            <p:cNvPr id="1049859" name="Rectangle 12"/>
            <p:cNvSpPr>
              <a:spLocks noChangeArrowheads="1"/>
            </p:cNvSpPr>
            <p:nvPr/>
          </p:nvSpPr>
          <p:spPr bwMode="auto">
            <a:xfrm>
              <a:off x="3395904" y="2730462"/>
              <a:ext cx="2315568"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a:t>
              </a:r>
              <a:r>
                <a:rPr altLang="zh-CN" dirty="0" sz="2400" kumimoji="1" lang="en-US" smtClean="0">
                  <a:latin typeface="Arial" panose="020B0604020202020204" pitchFamily="34" charset="0"/>
                  <a:ea typeface="楷体_GB2312" pitchFamily="49" charset="-122"/>
                  <a:cs typeface="Arial" panose="020B0604020202020204" pitchFamily="34" charset="0"/>
                </a:rPr>
                <a:t>=</a:t>
              </a:r>
              <a:r>
                <a:rPr altLang="zh-CN" dirty="0" sz="2400" i="1" kumimoji="1" lang="en-US">
                  <a:latin typeface="Arial" panose="020B0604020202020204" pitchFamily="34" charset="0"/>
                  <a:ea typeface="楷体_GB2312" pitchFamily="49" charset="-122"/>
                  <a:cs typeface="Arial" panose="020B0604020202020204" pitchFamily="34" charset="0"/>
                </a:rPr>
                <a:t> </a:t>
              </a: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Z0 </a:t>
              </a:r>
              <a:r>
                <a:rPr altLang="zh-CN" dirty="0" sz="2400" kumimoji="1" lang="en-US" smtClean="0">
                  <a:latin typeface="Arial" panose="020B0604020202020204" pitchFamily="34" charset="0"/>
                  <a:ea typeface="楷体_GB2312" pitchFamily="49" charset="-122"/>
                  <a:cs typeface="Arial" panose="020B0604020202020204" pitchFamily="34" charset="0"/>
                </a:rPr>
                <a:t>+</a:t>
              </a:r>
              <a:r>
                <a:rPr altLang="zh-CN" dirty="0" sz="2400" i="1" kumimoji="1" lang="en-US" err="1"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Z</a:t>
              </a:r>
              <a:r>
                <a:rPr altLang="zh-CN"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Z</a:t>
              </a:r>
              <a:r>
                <a:rPr altLang="zh-CN" dirty="0" sz="2400" kumimoji="1" lang="en-US" smtClean="0">
                  <a:latin typeface="Arial" panose="020B0604020202020204" pitchFamily="34" charset="0"/>
                  <a:ea typeface="楷体_GB2312" pitchFamily="49" charset="-122"/>
                  <a:cs typeface="Arial" panose="020B0604020202020204" pitchFamily="34" charset="0"/>
                </a:rPr>
                <a:t> </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860" name="Line 29"/>
          <p:cNvSpPr>
            <a:spLocks noChangeShapeType="1"/>
          </p:cNvSpPr>
          <p:nvPr/>
        </p:nvSpPr>
        <p:spPr bwMode="auto">
          <a:xfrm flipV="1">
            <a:off x="3172094" y="4414773"/>
            <a:ext cx="777728" cy="488157"/>
          </a:xfrm>
          <a:prstGeom prst="line"/>
          <a:noFill/>
          <a:ln w="28575">
            <a:solidFill>
              <a:schemeClr val="tx1"/>
            </a:solidFill>
            <a:prstDash val="sysDot"/>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61" name="Rectangle 12"/>
          <p:cNvSpPr>
            <a:spLocks noChangeAspect="1" noMove="1" noResize="1" noRot="1" noAdjustHandles="1" noEditPoints="1" noChangeArrowheads="1" noChangeShapeType="1" noTextEdit="1"/>
          </p:cNvSpPr>
          <p:nvPr/>
        </p:nvSpPr>
        <p:spPr bwMode="auto">
          <a:xfrm>
            <a:off x="4427278" y="3563873"/>
            <a:ext cx="1325589" cy="369332"/>
          </a:xfrm>
          <a:prstGeom prst="rect"/>
          <a:blipFill>
            <a:blip xmlns:r="http://schemas.openxmlformats.org/officeDocument/2006/relationships" r:embed="rId1"/>
            <a:stretch>
              <a:fillRect l="-7798" r="-4128" b="-18333"/>
            </a:stretch>
          </a:blipFill>
          <a:ln w="9525">
            <a:noFill/>
            <a:miter lim="800000"/>
            <a:headEnd/>
            <a:tailEnd/>
          </a:ln>
        </p:spPr>
        <p:txBody>
          <a:bodyPr/>
          <a:p>
            <a:r>
              <a:rPr altLang="en-US" lang="zh-CN">
                <a:noFill/>
              </a:rPr>
              <a:t> </a:t>
            </a:r>
          </a:p>
        </p:txBody>
      </p:sp>
      <p:sp>
        <p:nvSpPr>
          <p:cNvPr id="1049862" name="Rectangle 12"/>
          <p:cNvSpPr>
            <a:spLocks noChangeAspect="1" noMove="1" noResize="1" noRot="1" noAdjustHandles="1" noEditPoints="1" noChangeArrowheads="1" noChangeShapeType="1" noTextEdit="1"/>
          </p:cNvSpPr>
          <p:nvPr/>
        </p:nvSpPr>
        <p:spPr bwMode="auto">
          <a:xfrm>
            <a:off x="4215715" y="4045441"/>
            <a:ext cx="1766888" cy="369332"/>
          </a:xfrm>
          <a:prstGeom prst="rect"/>
          <a:blipFill>
            <a:blip xmlns:r="http://schemas.openxmlformats.org/officeDocument/2006/relationships" r:embed="rId2"/>
            <a:stretch>
              <a:fillRect l="-2076" b="-18333"/>
            </a:stretch>
          </a:blipFill>
          <a:ln w="9525">
            <a:noFill/>
            <a:miter lim="800000"/>
            <a:headEnd/>
            <a:tailEnd/>
          </a:ln>
        </p:spPr>
        <p:txBody>
          <a:bodyPr/>
          <a:p>
            <a:r>
              <a:rPr altLang="en-US" lang="zh-CN">
                <a:noFill/>
              </a:rPr>
              <a:t> </a:t>
            </a:r>
          </a:p>
        </p:txBody>
      </p:sp>
      <p:sp>
        <p:nvSpPr>
          <p:cNvPr id="1049863" name="Rectangle 12"/>
          <p:cNvSpPr>
            <a:spLocks noChangeAspect="1" noMove="1" noResize="1" noRot="1" noAdjustHandles="1" noEditPoints="1" noChangeArrowheads="1" noChangeShapeType="1" noTextEdit="1"/>
          </p:cNvSpPr>
          <p:nvPr/>
        </p:nvSpPr>
        <p:spPr bwMode="auto">
          <a:xfrm>
            <a:off x="4000644" y="4524311"/>
            <a:ext cx="2275657" cy="360804"/>
          </a:xfrm>
          <a:prstGeom prst="rect"/>
          <a:blipFill>
            <a:blip xmlns:r="http://schemas.openxmlformats.org/officeDocument/2006/relationships" r:embed="rId3"/>
            <a:stretch>
              <a:fillRect b="-22034"/>
            </a:stretch>
          </a:blipFill>
          <a:ln w="9525">
            <a:noFill/>
            <a:miter lim="800000"/>
            <a:headEnd/>
            <a:tailEnd/>
          </a:ln>
        </p:spPr>
        <p:txBody>
          <a:bodyPr/>
          <a:p>
            <a:r>
              <a:rPr altLang="en-US" lang="zh-CN">
                <a:noFill/>
              </a:rPr>
              <a:t> </a:t>
            </a:r>
          </a:p>
        </p:txBody>
      </p:sp>
      <p:sp>
        <p:nvSpPr>
          <p:cNvPr id="1049864" name="Rectangle 12"/>
          <p:cNvSpPr>
            <a:spLocks noChangeAspect="1" noMove="1" noResize="1" noRot="1" noAdjustHandles="1" noEditPoints="1" noChangeArrowheads="1" noChangeShapeType="1" noTextEdit="1"/>
          </p:cNvSpPr>
          <p:nvPr/>
        </p:nvSpPr>
        <p:spPr bwMode="auto">
          <a:xfrm>
            <a:off x="4231231" y="4983462"/>
            <a:ext cx="1736690" cy="369332"/>
          </a:xfrm>
          <a:prstGeom prst="rect"/>
          <a:blipFill>
            <a:blip xmlns:r="http://schemas.openxmlformats.org/officeDocument/2006/relationships" r:embed="rId4"/>
            <a:stretch>
              <a:fillRect b="-18033"/>
            </a:stretch>
          </a:blipFill>
          <a:ln w="9525">
            <a:noFill/>
            <a:miter lim="800000"/>
            <a:headEnd/>
            <a:tailEnd/>
          </a:ln>
        </p:spPr>
        <p:txBody>
          <a:bodyPr/>
          <a:p>
            <a:r>
              <a:rPr altLang="en-US" lang="zh-CN">
                <a:noFill/>
              </a:rPr>
              <a:t> </a:t>
            </a:r>
          </a:p>
        </p:txBody>
      </p:sp>
      <p:sp>
        <p:nvSpPr>
          <p:cNvPr id="1049865" name="矩形 2"/>
          <p:cNvSpPr>
            <a:spLocks noChangeAspect="1" noMove="1" noResize="1" noRot="1" noAdjustHandles="1" noEditPoints="1" noChangeArrowheads="1" noChangeShapeType="1" noTextEdit="1"/>
          </p:cNvSpPr>
          <p:nvPr/>
        </p:nvSpPr>
        <p:spPr>
          <a:xfrm>
            <a:off x="6516216" y="4118219"/>
            <a:ext cx="1944745" cy="461665"/>
          </a:xfrm>
          <a:prstGeom prst="rect"/>
          <a:blipFill>
            <a:blip xmlns:r="http://schemas.openxmlformats.org/officeDocument/2006/relationships" r:embed="rId5"/>
            <a:stretch>
              <a:fillRect l="-5016" t="-13333" r="-2194" b="-29333"/>
            </a:stretch>
          </a:blipFill>
        </p:spPr>
        <p:txBody>
          <a:bodyPr/>
          <a:p>
            <a:r>
              <a:rPr altLang="en-US" lang="zh-CN">
                <a:noFill/>
              </a:rPr>
              <a:t> </a:t>
            </a:r>
          </a:p>
        </p:txBody>
      </p:sp>
      <p:sp>
        <p:nvSpPr>
          <p:cNvPr id="1049866" name="Rectangle 12"/>
          <p:cNvSpPr>
            <a:spLocks noChangeAspect="1" noMove="1" noResize="1" noRot="1" noAdjustHandles="1" noEditPoints="1" noChangeArrowheads="1" noChangeShapeType="1" noTextEdit="1"/>
          </p:cNvSpPr>
          <p:nvPr/>
        </p:nvSpPr>
        <p:spPr bwMode="auto">
          <a:xfrm>
            <a:off x="135571" y="4722528"/>
            <a:ext cx="1696439" cy="360804"/>
          </a:xfrm>
          <a:prstGeom prst="rect"/>
          <a:blipFill>
            <a:blip xmlns:r="http://schemas.openxmlformats.org/officeDocument/2006/relationships" r:embed="rId6"/>
            <a:stretch>
              <a:fillRect b="-20339"/>
            </a:stretch>
          </a:blipFill>
          <a:ln w="9525">
            <a:noFill/>
            <a:miter lim="800000"/>
            <a:headEnd/>
            <a:tailEnd/>
          </a:ln>
        </p:spPr>
        <p:txBody>
          <a:bodyPr/>
          <a:p>
            <a:r>
              <a:rPr altLang="en-US" lang="zh-CN">
                <a:noFill/>
              </a:rPr>
              <a:t> </a:t>
            </a:r>
          </a:p>
        </p:txBody>
      </p:sp>
      <p:sp>
        <p:nvSpPr>
          <p:cNvPr id="1049867" name="Rectangle 12"/>
          <p:cNvSpPr>
            <a:spLocks noChangeAspect="1" noMove="1" noResize="1" noRot="1" noAdjustHandles="1" noEditPoints="1" noChangeArrowheads="1" noChangeShapeType="1" noTextEdit="1"/>
          </p:cNvSpPr>
          <p:nvPr/>
        </p:nvSpPr>
        <p:spPr bwMode="auto">
          <a:xfrm>
            <a:off x="2280610" y="4717986"/>
            <a:ext cx="803657" cy="360804"/>
          </a:xfrm>
          <a:prstGeom prst="rect"/>
          <a:blipFill>
            <a:blip xmlns:r="http://schemas.openxmlformats.org/officeDocument/2006/relationships" r:embed="rId7"/>
            <a:stretch>
              <a:fillRect l="-12121" r="-12121" b="-10169"/>
            </a:stretch>
          </a:blipFill>
          <a:ln w="9525">
            <a:noFill/>
            <a:miter lim="800000"/>
            <a:headEnd/>
            <a:tailEnd/>
          </a:ln>
        </p:spPr>
        <p:txBody>
          <a:bodyPr/>
          <a:p>
            <a:r>
              <a:rPr altLang="en-US" lang="zh-CN">
                <a:noFill/>
              </a:rPr>
              <a:t> </a:t>
            </a:r>
          </a:p>
        </p:txBody>
      </p:sp>
      <p:sp>
        <p:nvSpPr>
          <p:cNvPr id="1049868" name="Line 29"/>
          <p:cNvSpPr>
            <a:spLocks noChangeShapeType="1"/>
          </p:cNvSpPr>
          <p:nvPr/>
        </p:nvSpPr>
        <p:spPr bwMode="auto">
          <a:xfrm flipV="1">
            <a:off x="6091472" y="4400191"/>
            <a:ext cx="424744" cy="0"/>
          </a:xfrm>
          <a:prstGeom prst="line"/>
          <a:noFill/>
          <a:ln w="28575">
            <a:solidFill>
              <a:schemeClr val="tx1"/>
            </a:solidFill>
            <a:prstDash val="sysDot"/>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69" name="Line 29"/>
          <p:cNvSpPr>
            <a:spLocks noChangeShapeType="1"/>
          </p:cNvSpPr>
          <p:nvPr/>
        </p:nvSpPr>
        <p:spPr bwMode="auto">
          <a:xfrm>
            <a:off x="7443782" y="4611058"/>
            <a:ext cx="0" cy="351416"/>
          </a:xfrm>
          <a:prstGeom prst="line"/>
          <a:noFill/>
          <a:ln w="28575">
            <a:solidFill>
              <a:schemeClr val="tx1"/>
            </a:solidFill>
            <a:prstDash val="sysDot"/>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870" name="矩形 100"/>
          <p:cNvSpPr/>
          <p:nvPr/>
        </p:nvSpPr>
        <p:spPr>
          <a:xfrm>
            <a:off x="6250238" y="5642852"/>
            <a:ext cx="2368431" cy="637539"/>
          </a:xfrm>
          <a:prstGeom prst="rect"/>
          <a:solidFill>
            <a:schemeClr val="accent1">
              <a:lumMod val="20000"/>
              <a:lumOff val="80000"/>
            </a:schemeClr>
          </a:solidFill>
          <a:ln w="28575">
            <a:solidFill>
              <a:schemeClr val="tx2"/>
            </a:solidFill>
            <a:prstDash val="sysDash"/>
          </a:ln>
        </p:spPr>
        <p:txBody>
          <a:bodyPr wrap="square">
            <a:spAutoFit/>
          </a:bodyPr>
          <a:p>
            <a:pPr algn="ctr"/>
            <a:r>
              <a:rPr altLang="zh-CN" dirty="0" sz="2800" kumimoji="1" lang="en-US" err="1" smtClean="0">
                <a:solidFill>
                  <a:schemeClr val="accent1"/>
                </a:solidFill>
                <a:latin typeface="Symbol" panose="05050102010706020507" pitchFamily="18" charset="2"/>
                <a:ea typeface="楷体_GB2312" pitchFamily="49" charset="-122"/>
                <a:cs typeface="Arial" panose="020B0604020202020204" pitchFamily="34" charset="0"/>
              </a:rPr>
              <a:t>D</a:t>
            </a:r>
            <a:r>
              <a:rPr altLang="zh-CN" dirty="0" sz="2800" i="1" kumimoji="1" lang="en-US" err="1" smtClean="0">
                <a:solidFill>
                  <a:schemeClr val="accent1"/>
                </a:solidFill>
                <a:latin typeface="Arial" panose="020B0604020202020204" pitchFamily="34" charset="0"/>
                <a:ea typeface="楷体_GB2312" pitchFamily="49" charset="-122"/>
                <a:cs typeface="Arial" panose="020B0604020202020204" pitchFamily="34" charset="0"/>
              </a:rPr>
              <a:t>I</a:t>
            </a:r>
            <a:r>
              <a:rPr altLang="zh-CN" baseline="-25000" dirty="0" sz="2800" kumimoji="1" lang="en-US" err="1" smtClean="0">
                <a:solidFill>
                  <a:schemeClr val="accent1"/>
                </a:solidFill>
                <a:latin typeface="Arial" panose="020B0604020202020204" pitchFamily="34" charset="0"/>
                <a:ea typeface="楷体_GB2312" pitchFamily="49" charset="-122"/>
                <a:cs typeface="Arial" panose="020B0604020202020204" pitchFamily="34" charset="0"/>
              </a:rPr>
              <a:t>o</a:t>
            </a:r>
            <a:r>
              <a:rPr altLang="zh-CN" dirty="0" sz="2800" i="1" kumimoji="1" lang="en-US" err="1" smtClean="0">
                <a:solidFill>
                  <a:schemeClr val="accent1"/>
                </a:solidFill>
                <a:latin typeface="Arial" panose="020B0604020202020204" pitchFamily="34" charset="0"/>
                <a:ea typeface="楷体_GB2312" pitchFamily="49" charset="-122"/>
                <a:cs typeface="Arial" panose="020B0604020202020204" pitchFamily="34" charset="0"/>
              </a:rPr>
              <a:t>R</a:t>
            </a:r>
            <a:r>
              <a:rPr altLang="zh-CN" baseline="-25000" dirty="0" sz="2800" kumimoji="1" lang="en-US" err="1" smtClean="0">
                <a:solidFill>
                  <a:schemeClr val="accent1"/>
                </a:solidFill>
                <a:latin typeface="Arial" panose="020B0604020202020204" pitchFamily="34" charset="0"/>
                <a:ea typeface="楷体_GB2312" pitchFamily="49" charset="-122"/>
                <a:cs typeface="Arial" panose="020B0604020202020204" pitchFamily="34" charset="0"/>
              </a:rPr>
              <a:t>L</a:t>
            </a:r>
            <a:r>
              <a:rPr altLang="zh-CN" dirty="0" sz="2800" kumimoji="1" lang="en-US" smtClean="0">
                <a:solidFill>
                  <a:schemeClr val="accent1"/>
                </a:solidFill>
                <a:latin typeface="Arial" panose="020B0604020202020204" pitchFamily="34" charset="0"/>
                <a:ea typeface="楷体_GB2312" pitchFamily="49" charset="-122"/>
                <a:cs typeface="Arial" panose="020B0604020202020204" pitchFamily="34" charset="0"/>
              </a:rPr>
              <a:t>&lt;&lt;</a:t>
            </a:r>
            <a:r>
              <a:rPr altLang="zh-CN" dirty="0" sz="2800" kumimoji="1" lang="en-US" smtClean="0">
                <a:solidFill>
                  <a:schemeClr val="accent1"/>
                </a:solidFill>
                <a:latin typeface="Symbol" panose="05050102010706020507" pitchFamily="18" charset="2"/>
                <a:ea typeface="楷体_GB2312" pitchFamily="49" charset="-122"/>
                <a:cs typeface="Arial" panose="020B0604020202020204" pitchFamily="34" charset="0"/>
              </a:rPr>
              <a:t> D</a:t>
            </a:r>
            <a:r>
              <a:rPr altLang="zh-CN" dirty="0" sz="2800" i="1" kumimoji="1" lang="en-US" smtClean="0">
                <a:solidFill>
                  <a:schemeClr val="accent1"/>
                </a:solidFill>
                <a:latin typeface="Arial" panose="020B0604020202020204" pitchFamily="34" charset="0"/>
                <a:ea typeface="楷体_GB2312" pitchFamily="49" charset="-122"/>
                <a:cs typeface="Arial" panose="020B0604020202020204" pitchFamily="34" charset="0"/>
              </a:rPr>
              <a:t>I R</a:t>
            </a:r>
            <a:r>
              <a:rPr altLang="zh-CN" baseline="-25000" dirty="0" sz="2800" kumimoji="1" lang="en-US" smtClean="0">
                <a:solidFill>
                  <a:schemeClr val="accent1"/>
                </a:solidFill>
                <a:latin typeface="Arial" panose="020B0604020202020204" pitchFamily="34" charset="0"/>
                <a:ea typeface="楷体_GB2312" pitchFamily="49" charset="-122"/>
                <a:cs typeface="Arial" panose="020B0604020202020204" pitchFamily="34" charset="0"/>
              </a:rPr>
              <a:t>L</a:t>
            </a:r>
            <a:endParaRPr altLang="en-US" dirty="0" sz="2800" lang="zh-CN">
              <a:solidFill>
                <a:schemeClr val="accent1"/>
              </a:solidFill>
            </a:endParaRPr>
          </a:p>
        </p:txBody>
      </p:sp>
      <p:sp>
        <p:nvSpPr>
          <p:cNvPr id="1049871" name="Line 29"/>
          <p:cNvSpPr>
            <a:spLocks noChangeShapeType="1"/>
          </p:cNvSpPr>
          <p:nvPr/>
        </p:nvSpPr>
        <p:spPr bwMode="auto">
          <a:xfrm>
            <a:off x="3204917" y="5029704"/>
            <a:ext cx="998876" cy="1021869"/>
          </a:xfrm>
          <a:prstGeom prst="line"/>
          <a:noFill/>
          <a:ln w="28575">
            <a:solidFill>
              <a:schemeClr val="tx1"/>
            </a:solidFill>
            <a:prstDash val="sysDot"/>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72" name="文本框 4"/>
          <p:cNvSpPr txBox="1"/>
          <p:nvPr/>
        </p:nvSpPr>
        <p:spPr>
          <a:xfrm>
            <a:off x="1725741" y="5824404"/>
            <a:ext cx="2224081" cy="707886"/>
          </a:xfrm>
          <a:prstGeom prst="rect"/>
          <a:noFill/>
        </p:spPr>
        <p:txBody>
          <a:bodyPr rtlCol="0" wrap="square">
            <a:spAutoFit/>
          </a:bodyPr>
          <a:p>
            <a:pPr algn="ctr"/>
            <a:r>
              <a:rPr altLang="zh-CN" dirty="0" sz="2000" lang="en-US" smtClean="0">
                <a:latin typeface="Arial" panose="020B0604020202020204" pitchFamily="34" charset="0"/>
                <a:cs typeface="Arial" panose="020B0604020202020204" pitchFamily="34" charset="0"/>
              </a:rPr>
              <a:t>Without regulator diode </a:t>
            </a:r>
            <a:endParaRPr altLang="en-US" dirty="0" sz="2000" lang="zh-CN" smtClean="0">
              <a:latin typeface="Arial" panose="020B0604020202020204" pitchFamily="34" charset="0"/>
              <a:cs typeface="Arial" panose="020B0604020202020204" pitchFamily="34" charset="0"/>
            </a:endParaRPr>
          </a:p>
        </p:txBody>
      </p:sp>
      <p:sp>
        <p:nvSpPr>
          <p:cNvPr id="1049873" name="文本框 104"/>
          <p:cNvSpPr txBox="1"/>
          <p:nvPr/>
        </p:nvSpPr>
        <p:spPr>
          <a:xfrm>
            <a:off x="1962370" y="3735825"/>
            <a:ext cx="2038274" cy="707886"/>
          </a:xfrm>
          <a:prstGeom prst="rect"/>
          <a:noFill/>
        </p:spPr>
        <p:txBody>
          <a:bodyPr rtlCol="0" wrap="square">
            <a:spAutoFit/>
          </a:bodyPr>
          <a:p>
            <a:pPr algn="ctr"/>
            <a:r>
              <a:rPr altLang="zh-CN" dirty="0" sz="2000" lang="en-US" smtClean="0">
                <a:solidFill>
                  <a:schemeClr val="accent1"/>
                </a:solidFill>
                <a:latin typeface="Arial" panose="020B0604020202020204" pitchFamily="34" charset="0"/>
                <a:cs typeface="Arial" panose="020B0604020202020204" pitchFamily="34" charset="0"/>
              </a:rPr>
              <a:t>With regulator diode</a:t>
            </a:r>
            <a:endParaRPr altLang="en-US" dirty="0" sz="2000" lang="zh-CN" smtClean="0">
              <a:solidFill>
                <a:schemeClr val="accent1"/>
              </a:solidFill>
              <a:latin typeface="Arial" panose="020B0604020202020204" pitchFamily="34" charset="0"/>
              <a:cs typeface="Arial" panose="020B0604020202020204" pitchFamily="34" charset="0"/>
            </a:endParaRPr>
          </a:p>
        </p:txBody>
      </p:sp>
      <p:sp>
        <p:nvSpPr>
          <p:cNvPr id="1049874" name="矩形 5"/>
          <p:cNvSpPr>
            <a:spLocks noChangeAspect="1" noMove="1" noResize="1" noRot="1" noAdjustHandles="1" noEditPoints="1" noChangeArrowheads="1" noChangeShapeType="1" noTextEdit="1"/>
          </p:cNvSpPr>
          <p:nvPr/>
        </p:nvSpPr>
        <p:spPr>
          <a:xfrm>
            <a:off x="4137416" y="5820740"/>
            <a:ext cx="2125159" cy="461665"/>
          </a:xfrm>
          <a:prstGeom prst="rect"/>
          <a:blipFill>
            <a:blip xmlns:r="http://schemas.openxmlformats.org/officeDocument/2006/relationships" r:embed="rId8"/>
            <a:stretch>
              <a:fillRect b="-2632"/>
            </a:stretch>
          </a:blipFill>
        </p:spPr>
        <p:txBody>
          <a:bodyPr/>
          <a:p>
            <a:r>
              <a:rPr altLang="en-US" lang="zh-CN">
                <a:noFill/>
              </a:rPr>
              <a:t> </a:t>
            </a:r>
          </a:p>
        </p:txBody>
      </p:sp>
      <p:sp>
        <p:nvSpPr>
          <p:cNvPr id="1049875" name="矩形 105"/>
          <p:cNvSpPr/>
          <p:nvPr/>
        </p:nvSpPr>
        <p:spPr>
          <a:xfrm>
            <a:off x="6516216" y="5000443"/>
            <a:ext cx="1922010" cy="561339"/>
          </a:xfrm>
          <a:prstGeom prst="rect"/>
        </p:spPr>
        <p:txBody>
          <a:bodyPr wrap="square">
            <a:spAutoFit/>
          </a:bodyPr>
          <a:p>
            <a:pPr algn="ctr"/>
            <a:r>
              <a:rPr altLang="zh-CN" dirty="0" sz="2400" kumimoji="1" lang="en-US" err="1" smtClean="0">
                <a:latin typeface="Symbol" panose="05050102010706020507" pitchFamily="18" charset="2"/>
                <a:ea typeface="楷体_GB2312" pitchFamily="49" charset="-122"/>
                <a:cs typeface="Arial" panose="020B0604020202020204" pitchFamily="34" charset="0"/>
              </a:rPr>
              <a:t>D</a:t>
            </a: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r>
              <a:rPr altLang="zh-CN" dirty="0" sz="2400" kumimoji="1" lang="en-US" smtClean="0">
                <a:latin typeface="Symbol" panose="05050102010706020507" pitchFamily="18" charset="2"/>
                <a:ea typeface="楷体_GB2312" pitchFamily="49" charset="-122"/>
                <a:cs typeface="Arial" panose="020B0604020202020204" pitchFamily="34" charset="0"/>
              </a:rPr>
              <a:t>=</a:t>
            </a:r>
            <a:r>
              <a:rPr altLang="zh-CN" dirty="0" sz="2400" kumimoji="1" lang="en-US" err="1" smtClean="0">
                <a:latin typeface="Symbol" panose="05050102010706020507" pitchFamily="18" charset="2"/>
                <a:ea typeface="楷体_GB2312" pitchFamily="49" charset="-122"/>
                <a:cs typeface="Arial" panose="020B0604020202020204" pitchFamily="34" charset="0"/>
              </a:rPr>
              <a:t>D</a:t>
            </a:r>
            <a:r>
              <a:rPr altLang="zh-CN" dirty="0" sz="2400" i="1" kumimoji="1" lang="en-US" err="1"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a:t>
            </a:r>
            <a:r>
              <a:rPr altLang="zh-CN" dirty="0" sz="2400" i="1" kumimoji="1" lang="en-US" smtClean="0">
                <a:latin typeface="Arial" panose="020B0604020202020204" pitchFamily="34" charset="0"/>
                <a:ea typeface="楷体_GB2312" pitchFamily="49" charset="-122"/>
                <a:cs typeface="Arial" panose="020B0604020202020204" pitchFamily="34" charset="0"/>
              </a:rPr>
              <a:t> </a:t>
            </a: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endParaRPr altLang="en-US" dirty="0" sz="2400" lang="zh-CN"/>
          </a:p>
        </p:txBody>
      </p:sp>
      <p:sp>
        <p:nvSpPr>
          <p:cNvPr id="1049876" name="Rectangle 12"/>
          <p:cNvSpPr>
            <a:spLocks noChangeArrowheads="1"/>
          </p:cNvSpPr>
          <p:nvPr/>
        </p:nvSpPr>
        <p:spPr bwMode="auto">
          <a:xfrm>
            <a:off x="4318791" y="1673515"/>
            <a:ext cx="342900" cy="355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Z</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877" name="Rectangle 12"/>
          <p:cNvSpPr>
            <a:spLocks noChangeArrowheads="1"/>
          </p:cNvSpPr>
          <p:nvPr/>
        </p:nvSpPr>
        <p:spPr bwMode="auto">
          <a:xfrm>
            <a:off x="298776" y="489804"/>
            <a:ext cx="1510021" cy="762000"/>
          </a:xfrm>
          <a:prstGeom prst="rect"/>
          <a:solidFill>
            <a:srgbClr val="FFFF00"/>
          </a:solidFill>
          <a:ln w="9525">
            <a:noFill/>
            <a:miter lim="800000"/>
            <a:headEnd/>
            <a:tailEnd/>
          </a:ln>
        </p:spPr>
        <p:txBody>
          <a:bodyPr bIns="0" lIns="0" rIns="0" tIns="0" wrap="squar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st</a:t>
            </a:r>
            <a:r>
              <a:rPr altLang="zh-CN" b="1" dirty="0" sz="2400" kumimoji="1" lang="en-US" smtClean="0">
                <a:latin typeface="Arial" panose="020B0604020202020204" pitchFamily="34" charset="0"/>
                <a:ea typeface="楷体_GB2312" pitchFamily="49" charset="-122"/>
                <a:cs typeface="Arial" panose="020B0604020202020204" pitchFamily="34" charset="0"/>
              </a:rPr>
              <a:t> approach</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30"/>
                                        </p:tgtEl>
                                        <p:attrNameLst>
                                          <p:attrName>style.visibility</p:attrName>
                                        </p:attrNameLst>
                                      </p:cBhvr>
                                      <p:to>
                                        <p:strVal val="visible"/>
                                      </p:to>
                                    </p:set>
                                    <p:animEffect transition="in" filter="wipe(down)">
                                      <p:cBhvr>
                                        <p:cTn dur="500" id="7"/>
                                        <p:tgtEl>
                                          <p:spTgt spid="104983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867"/>
                                        </p:tgtEl>
                                        <p:attrNameLst>
                                          <p:attrName>style.visibility</p:attrName>
                                        </p:attrNameLst>
                                      </p:cBhvr>
                                      <p:to>
                                        <p:strVal val="visible"/>
                                      </p:to>
                                    </p:set>
                                    <p:animEffect transition="in" filter="wipe(down)">
                                      <p:cBhvr>
                                        <p:cTn dur="500" id="10"/>
                                        <p:tgtEl>
                                          <p:spTgt spid="1049867"/>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871"/>
                                        </p:tgtEl>
                                        <p:attrNameLst>
                                          <p:attrName>style.visibility</p:attrName>
                                        </p:attrNameLst>
                                      </p:cBhvr>
                                      <p:to>
                                        <p:strVal val="visible"/>
                                      </p:to>
                                    </p:set>
                                    <p:animEffect transition="in" filter="wipe(down)">
                                      <p:cBhvr>
                                        <p:cTn dur="500" id="15"/>
                                        <p:tgtEl>
                                          <p:spTgt spid="104987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872"/>
                                        </p:tgtEl>
                                        <p:attrNameLst>
                                          <p:attrName>style.visibility</p:attrName>
                                        </p:attrNameLst>
                                      </p:cBhvr>
                                      <p:to>
                                        <p:strVal val="visible"/>
                                      </p:to>
                                    </p:set>
                                    <p:animEffect transition="in" filter="wipe(down)">
                                      <p:cBhvr>
                                        <p:cTn dur="500" id="18"/>
                                        <p:tgtEl>
                                          <p:spTgt spid="1049872"/>
                                        </p:tgtEl>
                                      </p:cBhvr>
                                    </p:animEffect>
                                  </p:childTnLst>
                                </p:cTn>
                              </p:par>
                              <p:par>
                                <p:cTn fill="hold" grpId="0" id="19" nodeType="withEffect" presetClass="entr" presetID="22" presetSubtype="4">
                                  <p:stCondLst>
                                    <p:cond delay="0"/>
                                  </p:stCondLst>
                                  <p:childTnLst>
                                    <p:set>
                                      <p:cBhvr>
                                        <p:cTn dur="1" fill="hold" id="20">
                                          <p:stCondLst>
                                            <p:cond delay="0"/>
                                          </p:stCondLst>
                                        </p:cTn>
                                        <p:tgtEl>
                                          <p:spTgt spid="1049874"/>
                                        </p:tgtEl>
                                        <p:attrNameLst>
                                          <p:attrName>style.visibility</p:attrName>
                                        </p:attrNameLst>
                                      </p:cBhvr>
                                      <p:to>
                                        <p:strVal val="visible"/>
                                      </p:to>
                                    </p:set>
                                    <p:animEffect transition="in" filter="wipe(down)">
                                      <p:cBhvr>
                                        <p:cTn dur="500" id="21"/>
                                        <p:tgtEl>
                                          <p:spTgt spid="1049874"/>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4">
                                  <p:stCondLst>
                                    <p:cond delay="0"/>
                                  </p:stCondLst>
                                  <p:childTnLst>
                                    <p:set>
                                      <p:cBhvr>
                                        <p:cTn dur="1" fill="hold" id="25">
                                          <p:stCondLst>
                                            <p:cond delay="0"/>
                                          </p:stCondLst>
                                        </p:cTn>
                                        <p:tgtEl>
                                          <p:spTgt spid="1049860"/>
                                        </p:tgtEl>
                                        <p:attrNameLst>
                                          <p:attrName>style.visibility</p:attrName>
                                        </p:attrNameLst>
                                      </p:cBhvr>
                                      <p:to>
                                        <p:strVal val="visible"/>
                                      </p:to>
                                    </p:set>
                                    <p:animEffect transition="in" filter="wipe(down)">
                                      <p:cBhvr>
                                        <p:cTn dur="500" id="26"/>
                                        <p:tgtEl>
                                          <p:spTgt spid="1049860"/>
                                        </p:tgtEl>
                                      </p:cBhvr>
                                    </p:animEffect>
                                  </p:childTnLst>
                                </p:cTn>
                              </p:par>
                              <p:par>
                                <p:cTn fill="hold" grpId="0" id="27" nodeType="withEffect" presetClass="entr" presetID="22" presetSubtype="4">
                                  <p:stCondLst>
                                    <p:cond delay="0"/>
                                  </p:stCondLst>
                                  <p:childTnLst>
                                    <p:set>
                                      <p:cBhvr>
                                        <p:cTn dur="1" fill="hold" id="28">
                                          <p:stCondLst>
                                            <p:cond delay="0"/>
                                          </p:stCondLst>
                                        </p:cTn>
                                        <p:tgtEl>
                                          <p:spTgt spid="1049873"/>
                                        </p:tgtEl>
                                        <p:attrNameLst>
                                          <p:attrName>style.visibility</p:attrName>
                                        </p:attrNameLst>
                                      </p:cBhvr>
                                      <p:to>
                                        <p:strVal val="visible"/>
                                      </p:to>
                                    </p:set>
                                    <p:animEffect transition="in" filter="wipe(down)">
                                      <p:cBhvr>
                                        <p:cTn dur="500" id="29"/>
                                        <p:tgtEl>
                                          <p:spTgt spid="1049873"/>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22" presetSubtype="4">
                                  <p:stCondLst>
                                    <p:cond delay="0"/>
                                  </p:stCondLst>
                                  <p:childTnLst>
                                    <p:set>
                                      <p:cBhvr>
                                        <p:cTn dur="1" fill="hold" id="33">
                                          <p:stCondLst>
                                            <p:cond delay="0"/>
                                          </p:stCondLst>
                                        </p:cTn>
                                        <p:tgtEl>
                                          <p:spTgt spid="1049828"/>
                                        </p:tgtEl>
                                        <p:attrNameLst>
                                          <p:attrName>style.visibility</p:attrName>
                                        </p:attrNameLst>
                                      </p:cBhvr>
                                      <p:to>
                                        <p:strVal val="visible"/>
                                      </p:to>
                                    </p:set>
                                    <p:animEffect transition="in" filter="wipe(down)">
                                      <p:cBhvr>
                                        <p:cTn dur="500" id="34"/>
                                        <p:tgtEl>
                                          <p:spTgt spid="1049828"/>
                                        </p:tgtEl>
                                      </p:cBhvr>
                                    </p:animEffect>
                                  </p:childTnLst>
                                </p:cTn>
                              </p:par>
                              <p:par>
                                <p:cTn fill="hold" grpId="0" id="35" nodeType="withEffect" presetClass="entr" presetID="22" presetSubtype="4">
                                  <p:stCondLst>
                                    <p:cond delay="0"/>
                                  </p:stCondLst>
                                  <p:childTnLst>
                                    <p:set>
                                      <p:cBhvr>
                                        <p:cTn dur="1" fill="hold" id="36">
                                          <p:stCondLst>
                                            <p:cond delay="0"/>
                                          </p:stCondLst>
                                        </p:cTn>
                                        <p:tgtEl>
                                          <p:spTgt spid="1049861"/>
                                        </p:tgtEl>
                                        <p:attrNameLst>
                                          <p:attrName>style.visibility</p:attrName>
                                        </p:attrNameLst>
                                      </p:cBhvr>
                                      <p:to>
                                        <p:strVal val="visible"/>
                                      </p:to>
                                    </p:set>
                                    <p:animEffect transition="in" filter="wipe(down)">
                                      <p:cBhvr>
                                        <p:cTn dur="500" id="37"/>
                                        <p:tgtEl>
                                          <p:spTgt spid="1049861"/>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49862"/>
                                        </p:tgtEl>
                                        <p:attrNameLst>
                                          <p:attrName>style.visibility</p:attrName>
                                        </p:attrNameLst>
                                      </p:cBhvr>
                                      <p:to>
                                        <p:strVal val="visible"/>
                                      </p:to>
                                    </p:set>
                                    <p:animEffect transition="in" filter="wipe(down)">
                                      <p:cBhvr>
                                        <p:cTn dur="500" id="42"/>
                                        <p:tgtEl>
                                          <p:spTgt spid="1049862"/>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49863"/>
                                        </p:tgtEl>
                                        <p:attrNameLst>
                                          <p:attrName>style.visibility</p:attrName>
                                        </p:attrNameLst>
                                      </p:cBhvr>
                                      <p:to>
                                        <p:strVal val="visible"/>
                                      </p:to>
                                    </p:set>
                                    <p:animEffect transition="in" filter="wipe(down)">
                                      <p:cBhvr>
                                        <p:cTn dur="500" id="47"/>
                                        <p:tgtEl>
                                          <p:spTgt spid="1049863"/>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49864"/>
                                        </p:tgtEl>
                                        <p:attrNameLst>
                                          <p:attrName>style.visibility</p:attrName>
                                        </p:attrNameLst>
                                      </p:cBhvr>
                                      <p:to>
                                        <p:strVal val="visible"/>
                                      </p:to>
                                    </p:set>
                                    <p:animEffect transition="in" filter="wipe(down)">
                                      <p:cBhvr>
                                        <p:cTn dur="500" id="52"/>
                                        <p:tgtEl>
                                          <p:spTgt spid="1049864"/>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49868"/>
                                        </p:tgtEl>
                                        <p:attrNameLst>
                                          <p:attrName>style.visibility</p:attrName>
                                        </p:attrNameLst>
                                      </p:cBhvr>
                                      <p:to>
                                        <p:strVal val="visible"/>
                                      </p:to>
                                    </p:set>
                                    <p:animEffect transition="in" filter="wipe(down)">
                                      <p:cBhvr>
                                        <p:cTn dur="500" id="57"/>
                                        <p:tgtEl>
                                          <p:spTgt spid="1049868"/>
                                        </p:tgtEl>
                                      </p:cBhvr>
                                    </p:animEffect>
                                  </p:childTnLst>
                                </p:cTn>
                              </p:par>
                              <p:par>
                                <p:cTn fill="hold" grpId="0" id="58" nodeType="withEffect" presetClass="entr" presetID="22" presetSubtype="4">
                                  <p:stCondLst>
                                    <p:cond delay="0"/>
                                  </p:stCondLst>
                                  <p:childTnLst>
                                    <p:set>
                                      <p:cBhvr>
                                        <p:cTn dur="1" fill="hold" id="59">
                                          <p:stCondLst>
                                            <p:cond delay="0"/>
                                          </p:stCondLst>
                                        </p:cTn>
                                        <p:tgtEl>
                                          <p:spTgt spid="1049865"/>
                                        </p:tgtEl>
                                        <p:attrNameLst>
                                          <p:attrName>style.visibility</p:attrName>
                                        </p:attrNameLst>
                                      </p:cBhvr>
                                      <p:to>
                                        <p:strVal val="visible"/>
                                      </p:to>
                                    </p:set>
                                    <p:animEffect transition="in" filter="wipe(down)">
                                      <p:cBhvr>
                                        <p:cTn dur="500" id="60"/>
                                        <p:tgtEl>
                                          <p:spTgt spid="1049865"/>
                                        </p:tgtEl>
                                      </p:cBhvr>
                                    </p:animEffect>
                                  </p:childTnLst>
                                </p:cTn>
                              </p:par>
                            </p:childTnLst>
                          </p:cTn>
                        </p:par>
                      </p:childTnLst>
                    </p:cTn>
                  </p:par>
                  <p:par>
                    <p:cTn fill="hold" id="61">
                      <p:stCondLst>
                        <p:cond delay="indefinite"/>
                      </p:stCondLst>
                      <p:childTnLst>
                        <p:par>
                          <p:cTn fill="hold" id="62">
                            <p:stCondLst>
                              <p:cond delay="0"/>
                            </p:stCondLst>
                            <p:childTnLst>
                              <p:par>
                                <p:cTn fill="hold" grpId="0" id="63" nodeType="clickEffect" presetClass="entr" presetID="22" presetSubtype="4">
                                  <p:stCondLst>
                                    <p:cond delay="0"/>
                                  </p:stCondLst>
                                  <p:childTnLst>
                                    <p:set>
                                      <p:cBhvr>
                                        <p:cTn dur="1" fill="hold" id="64">
                                          <p:stCondLst>
                                            <p:cond delay="0"/>
                                          </p:stCondLst>
                                        </p:cTn>
                                        <p:tgtEl>
                                          <p:spTgt spid="1049869"/>
                                        </p:tgtEl>
                                        <p:attrNameLst>
                                          <p:attrName>style.visibility</p:attrName>
                                        </p:attrNameLst>
                                      </p:cBhvr>
                                      <p:to>
                                        <p:strVal val="visible"/>
                                      </p:to>
                                    </p:set>
                                    <p:animEffect transition="in" filter="wipe(down)">
                                      <p:cBhvr>
                                        <p:cTn dur="500" id="65"/>
                                        <p:tgtEl>
                                          <p:spTgt spid="1049869"/>
                                        </p:tgtEl>
                                      </p:cBhvr>
                                    </p:animEffect>
                                  </p:childTnLst>
                                </p:cTn>
                              </p:par>
                              <p:par>
                                <p:cTn fill="hold" grpId="0" id="66" nodeType="withEffect" presetClass="entr" presetID="22" presetSubtype="4">
                                  <p:stCondLst>
                                    <p:cond delay="0"/>
                                  </p:stCondLst>
                                  <p:childTnLst>
                                    <p:set>
                                      <p:cBhvr>
                                        <p:cTn dur="1" fill="hold" id="67">
                                          <p:stCondLst>
                                            <p:cond delay="0"/>
                                          </p:stCondLst>
                                        </p:cTn>
                                        <p:tgtEl>
                                          <p:spTgt spid="1049875"/>
                                        </p:tgtEl>
                                        <p:attrNameLst>
                                          <p:attrName>style.visibility</p:attrName>
                                        </p:attrNameLst>
                                      </p:cBhvr>
                                      <p:to>
                                        <p:strVal val="visible"/>
                                      </p:to>
                                    </p:set>
                                    <p:animEffect transition="in" filter="wipe(down)">
                                      <p:cBhvr>
                                        <p:cTn dur="500" id="68"/>
                                        <p:tgtEl>
                                          <p:spTgt spid="1049875"/>
                                        </p:tgtEl>
                                      </p:cBhvr>
                                    </p:animEffect>
                                  </p:childTnLst>
                                </p:cTn>
                              </p:par>
                            </p:childTnLst>
                          </p:cTn>
                        </p:par>
                      </p:childTnLst>
                    </p:cTn>
                  </p:par>
                  <p:par>
                    <p:cTn fill="hold" id="69">
                      <p:stCondLst>
                        <p:cond delay="indefinite"/>
                      </p:stCondLst>
                      <p:childTnLst>
                        <p:par>
                          <p:cTn fill="hold" id="70">
                            <p:stCondLst>
                              <p:cond delay="0"/>
                            </p:stCondLst>
                            <p:childTnLst>
                              <p:par>
                                <p:cTn fill="hold" grpId="0" id="71" nodeType="clickEffect" presetClass="entr" presetID="22" presetSubtype="4">
                                  <p:stCondLst>
                                    <p:cond delay="0"/>
                                  </p:stCondLst>
                                  <p:childTnLst>
                                    <p:set>
                                      <p:cBhvr>
                                        <p:cTn dur="1" fill="hold" id="72">
                                          <p:stCondLst>
                                            <p:cond delay="0"/>
                                          </p:stCondLst>
                                        </p:cTn>
                                        <p:tgtEl>
                                          <p:spTgt spid="1049870"/>
                                        </p:tgtEl>
                                        <p:attrNameLst>
                                          <p:attrName>style.visibility</p:attrName>
                                        </p:attrNameLst>
                                      </p:cBhvr>
                                      <p:to>
                                        <p:strVal val="visible"/>
                                      </p:to>
                                    </p:set>
                                    <p:animEffect transition="in" filter="wipe(down)">
                                      <p:cBhvr>
                                        <p:cTn dur="500" id="73"/>
                                        <p:tgtEl>
                                          <p:spTgt spid="1049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28" grpId="0" animBg="1"/>
      <p:bldP spid="1049830" grpId="0" animBg="1"/>
      <p:bldP spid="1049860" grpId="0" animBg="1"/>
      <p:bldP spid="1049861" grpId="0"/>
      <p:bldP spid="1049862" grpId="0"/>
      <p:bldP spid="1049863" grpId="0"/>
      <p:bldP spid="1049864" grpId="0"/>
      <p:bldP spid="1049865" grpId="0"/>
      <p:bldP spid="1049867" grpId="0"/>
      <p:bldP spid="1049868" grpId="0" animBg="1"/>
      <p:bldP spid="1049869" grpId="0" animBg="1"/>
      <p:bldP spid="1049870" grpId="0" animBg="1"/>
      <p:bldP spid="1049871" grpId="0" animBg="1"/>
      <p:bldP spid="1049872" grpId="0"/>
      <p:bldP spid="1049873" grpId="0"/>
      <p:bldP spid="1049874" grpId="0"/>
      <p:bldP spid="10498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8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68" name="组合 3"/>
          <p:cNvGrpSpPr/>
          <p:nvPr/>
        </p:nvGrpSpPr>
        <p:grpSpPr>
          <a:xfrm>
            <a:off x="2111369" y="260648"/>
            <a:ext cx="5464175" cy="3140075"/>
            <a:chOff x="2123728" y="548680"/>
            <a:chExt cx="5464175" cy="3140075"/>
          </a:xfrm>
        </p:grpSpPr>
        <p:grpSp>
          <p:nvGrpSpPr>
            <p:cNvPr id="369" name="Group 4"/>
            <p:cNvGrpSpPr/>
            <p:nvPr/>
          </p:nvGrpSpPr>
          <p:grpSpPr bwMode="auto">
            <a:xfrm>
              <a:off x="2123728" y="548680"/>
              <a:ext cx="5464175" cy="3140075"/>
              <a:chOff x="1358" y="1157"/>
              <a:chExt cx="3442" cy="1978"/>
            </a:xfrm>
          </p:grpSpPr>
          <p:sp>
            <p:nvSpPr>
              <p:cNvPr id="1049881"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82" name="Line 6"/>
              <p:cNvSpPr>
                <a:spLocks noChangeShapeType="1"/>
              </p:cNvSpPr>
              <p:nvPr/>
            </p:nvSpPr>
            <p:spPr bwMode="auto">
              <a:xfrm>
                <a:off x="3327" y="1547"/>
                <a:ext cx="1" cy="1548"/>
              </a:xfrm>
              <a:prstGeom prst="line"/>
              <a:noFill/>
              <a:ln w="38100">
                <a:solidFill>
                  <a:schemeClr val="tx1"/>
                </a:solidFill>
                <a:round/>
                <a:headEnd/>
                <a:tailEnd/>
              </a:ln>
            </p:spPr>
            <p:txBody>
              <a:bodyPr/>
              <a:p>
                <a:pPr algn="ctr" fontAlgn="base">
                  <a:spcBef>
                    <a:spcPct val="0"/>
                  </a:spcBef>
                  <a:spcAft>
                    <a:spcPct val="0"/>
                  </a:spcAft>
                </a:pPr>
                <a:endParaRPr altLang="en-US" b="1" sz="2400" kumimoji="1" lang="zh-CN">
                  <a:ea typeface="楷体_GB2312" pitchFamily="49" charset="-122"/>
                </a:endParaRPr>
              </a:p>
            </p:txBody>
          </p:sp>
          <p:sp>
            <p:nvSpPr>
              <p:cNvPr id="1049883" name="Rectangle 8"/>
              <p:cNvSpPr>
                <a:spLocks noChangeArrowheads="1"/>
              </p:cNvSpPr>
              <p:nvPr/>
            </p:nvSpPr>
            <p:spPr bwMode="auto">
              <a:xfrm>
                <a:off x="2978" y="2181"/>
                <a:ext cx="309"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D</a:t>
                </a:r>
                <a:r>
                  <a:rPr altLang="zh-CN" baseline="-25000" b="1" dirty="0" sz="2400" kumimoji="1" lang="en-US">
                    <a:latin typeface="Arial" panose="020B0604020202020204" pitchFamily="34" charset="0"/>
                    <a:ea typeface="楷体_GB2312" pitchFamily="49" charset="-122"/>
                    <a:cs typeface="Arial" panose="020B0604020202020204" pitchFamily="34" charset="0"/>
                  </a:rPr>
                  <a:t>Z</a:t>
                </a:r>
              </a:p>
            </p:txBody>
          </p:sp>
          <p:sp>
            <p:nvSpPr>
              <p:cNvPr id="1049884" name="Rectangle 9"/>
              <p:cNvSpPr>
                <a:spLocks noChangeArrowheads="1"/>
              </p:cNvSpPr>
              <p:nvPr/>
            </p:nvSpPr>
            <p:spPr bwMode="auto">
              <a:xfrm>
                <a:off x="2894" y="1733"/>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I</a:t>
                </a:r>
                <a:r>
                  <a:rPr altLang="zh-CN" baseline="-25000" b="1" dirty="0" sz="2400" kumimoji="1" lang="en-US">
                    <a:latin typeface="Arial" panose="020B0604020202020204" pitchFamily="34" charset="0"/>
                    <a:ea typeface="楷体_GB2312" pitchFamily="49" charset="-122"/>
                    <a:cs typeface="Arial" panose="020B0604020202020204" pitchFamily="34" charset="0"/>
                  </a:rPr>
                  <a:t>Z</a:t>
                </a:r>
              </a:p>
            </p:txBody>
          </p:sp>
          <p:sp>
            <p:nvSpPr>
              <p:cNvPr id="1049885" name="Rectangle 10"/>
              <p:cNvSpPr>
                <a:spLocks noChangeArrowheads="1"/>
              </p:cNvSpPr>
              <p:nvPr/>
            </p:nvSpPr>
            <p:spPr bwMode="auto">
              <a:xfrm>
                <a:off x="3826" y="2165"/>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R</a:t>
                </a:r>
                <a:r>
                  <a:rPr altLang="zh-CN" baseline="-25000" b="1" dirty="0" sz="2400" kumimoji="1" lang="en-US">
                    <a:latin typeface="Arial" panose="020B0604020202020204" pitchFamily="34" charset="0"/>
                    <a:ea typeface="楷体_GB2312" pitchFamily="49" charset="-122"/>
                    <a:cs typeface="Arial" panose="020B0604020202020204" pitchFamily="34" charset="0"/>
                  </a:rPr>
                  <a:t>L</a:t>
                </a:r>
              </a:p>
            </p:txBody>
          </p:sp>
          <p:sp>
            <p:nvSpPr>
              <p:cNvPr id="1049886" name="Rectangle 11"/>
              <p:cNvSpPr>
                <a:spLocks noChangeArrowheads="1"/>
              </p:cNvSpPr>
              <p:nvPr/>
            </p:nvSpPr>
            <p:spPr bwMode="auto">
              <a:xfrm>
                <a:off x="437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887" name="Rectangle 12"/>
              <p:cNvSpPr>
                <a:spLocks noChangeArrowheads="1"/>
              </p:cNvSpPr>
              <p:nvPr/>
            </p:nvSpPr>
            <p:spPr bwMode="auto">
              <a:xfrm>
                <a:off x="1358" y="2225"/>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888"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R</a:t>
                </a:r>
                <a:endParaRPr altLang="zh-CN" b="1" dirty="0" sz="2400" kumimoji="1" lang="en-US">
                  <a:latin typeface="Arial" panose="020B0604020202020204" pitchFamily="34" charset="0"/>
                  <a:ea typeface="楷体_GB2312" pitchFamily="49" charset="-122"/>
                  <a:cs typeface="Arial" panose="020B0604020202020204" pitchFamily="34" charset="0"/>
                </a:endParaRPr>
              </a:p>
            </p:txBody>
          </p:sp>
          <p:sp>
            <p:nvSpPr>
              <p:cNvPr id="1049889" name="Rectangle 14"/>
              <p:cNvSpPr>
                <a:spLocks noChangeArrowheads="1"/>
              </p:cNvSpPr>
              <p:nvPr/>
            </p:nvSpPr>
            <p:spPr bwMode="auto">
              <a:xfrm>
                <a:off x="2965" y="1182"/>
                <a:ext cx="96"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I</a:t>
                </a:r>
                <a:endParaRPr altLang="zh-CN" b="1" dirty="0" sz="2400" kumimoji="1" lang="en-US">
                  <a:latin typeface="Arial" panose="020B0604020202020204" pitchFamily="34" charset="0"/>
                  <a:ea typeface="楷体_GB2312" pitchFamily="49" charset="-122"/>
                  <a:cs typeface="Arial" panose="020B0604020202020204" pitchFamily="34" charset="0"/>
                </a:endParaRPr>
              </a:p>
            </p:txBody>
          </p:sp>
          <p:sp>
            <p:nvSpPr>
              <p:cNvPr id="1049890"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891"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b="1" sz="2400" kumimoji="1" lang="zh-CN">
                  <a:ea typeface="楷体_GB2312" pitchFamily="49" charset="-122"/>
                </a:endParaRPr>
              </a:p>
            </p:txBody>
          </p:sp>
          <p:sp>
            <p:nvSpPr>
              <p:cNvPr id="1049892"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93"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894" name="Line 19"/>
              <p:cNvSpPr>
                <a:spLocks noChangeShapeType="1"/>
              </p:cNvSpPr>
              <p:nvPr/>
            </p:nvSpPr>
            <p:spPr bwMode="auto">
              <a:xfrm>
                <a:off x="3135" y="2194"/>
                <a:ext cx="389"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95" name="Line 20"/>
              <p:cNvSpPr>
                <a:spLocks noChangeShapeType="1"/>
              </p:cNvSpPr>
              <p:nvPr/>
            </p:nvSpPr>
            <p:spPr bwMode="auto">
              <a:xfrm>
                <a:off x="3512" y="2185"/>
                <a:ext cx="0" cy="103"/>
              </a:xfrm>
              <a:prstGeom prst="line"/>
              <a:noFill/>
              <a:ln w="36576">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96"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897" name="Rectangle 22"/>
              <p:cNvSpPr>
                <a:spLocks noChangeArrowheads="1"/>
              </p:cNvSpPr>
              <p:nvPr/>
            </p:nvSpPr>
            <p:spPr bwMode="auto">
              <a:xfrm>
                <a:off x="4362" y="1669"/>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kumimoji="1" lang="en-US">
                    <a:ea typeface="楷体_GB2312" pitchFamily="49" charset="-122"/>
                  </a:rPr>
                  <a:t>+</a:t>
                </a:r>
              </a:p>
            </p:txBody>
          </p:sp>
          <p:sp>
            <p:nvSpPr>
              <p:cNvPr id="1049898" name="Rectangle 23"/>
              <p:cNvSpPr>
                <a:spLocks noChangeArrowheads="1"/>
              </p:cNvSpPr>
              <p:nvPr/>
            </p:nvSpPr>
            <p:spPr bwMode="auto">
              <a:xfrm>
                <a:off x="4388" y="2481"/>
                <a:ext cx="105" cy="30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kumimoji="1" lang="en-US">
                    <a:ea typeface="楷体_GB2312" pitchFamily="49" charset="-122"/>
                  </a:rPr>
                  <a:t>_</a:t>
                </a:r>
              </a:p>
            </p:txBody>
          </p:sp>
          <p:sp>
            <p:nvSpPr>
              <p:cNvPr id="1049899" name="Line 24"/>
              <p:cNvSpPr>
                <a:spLocks noChangeShapeType="1"/>
              </p:cNvSpPr>
              <p:nvPr/>
            </p:nvSpPr>
            <p:spPr bwMode="auto">
              <a:xfrm flipH="1">
                <a:off x="1512" y="3095"/>
                <a:ext cx="2712"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900"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901" name="Line 26"/>
              <p:cNvSpPr>
                <a:spLocks noChangeShapeType="1"/>
              </p:cNvSpPr>
              <p:nvPr/>
            </p:nvSpPr>
            <p:spPr bwMode="auto">
              <a:xfrm flipH="1">
                <a:off x="1502" y="1549"/>
                <a:ext cx="633" cy="0"/>
              </a:xfrm>
              <a:prstGeom prst="line"/>
              <a:noFill/>
              <a:ln w="36513">
                <a:solidFill>
                  <a:schemeClr val="tx1"/>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902" name="Rectangle 27"/>
              <p:cNvSpPr>
                <a:spLocks noChangeArrowheads="1"/>
              </p:cNvSpPr>
              <p:nvPr/>
            </p:nvSpPr>
            <p:spPr bwMode="auto">
              <a:xfrm>
                <a:off x="1364" y="1667"/>
                <a:ext cx="152" cy="30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kumimoji="1" lang="en-US">
                    <a:ea typeface="楷体_GB2312" pitchFamily="49" charset="-122"/>
                  </a:rPr>
                  <a:t>+</a:t>
                </a:r>
              </a:p>
            </p:txBody>
          </p:sp>
          <p:sp>
            <p:nvSpPr>
              <p:cNvPr id="1049903" name="Rectangle 28"/>
              <p:cNvSpPr>
                <a:spLocks noChangeArrowheads="1"/>
              </p:cNvSpPr>
              <p:nvPr/>
            </p:nvSpPr>
            <p:spPr bwMode="auto">
              <a:xfrm>
                <a:off x="1406" y="2651"/>
                <a:ext cx="168" cy="30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3200" i="1" kumimoji="1" lang="en-US">
                    <a:ea typeface="楷体_GB2312" pitchFamily="49" charset="-122"/>
                  </a:rPr>
                  <a:t>_</a:t>
                </a:r>
                <a:endParaRPr altLang="zh-CN" b="1" dirty="0" sz="3200" kumimoji="1" lang="en-US">
                  <a:ea typeface="楷体_GB2312" pitchFamily="49" charset="-122"/>
                </a:endParaRPr>
              </a:p>
            </p:txBody>
          </p:sp>
          <p:sp>
            <p:nvSpPr>
              <p:cNvPr id="1049904" name="Line 29"/>
              <p:cNvSpPr>
                <a:spLocks noChangeShapeType="1"/>
              </p:cNvSpPr>
              <p:nvPr/>
            </p:nvSpPr>
            <p:spPr bwMode="auto">
              <a:xfrm>
                <a:off x="3188" y="1715"/>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905" name="Oval 30"/>
              <p:cNvSpPr>
                <a:spLocks noChangeArrowheads="1"/>
              </p:cNvSpPr>
              <p:nvPr/>
            </p:nvSpPr>
            <p:spPr bwMode="auto">
              <a:xfrm>
                <a:off x="1412" y="1508"/>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906" name="Oval 31"/>
              <p:cNvSpPr>
                <a:spLocks noChangeArrowheads="1"/>
              </p:cNvSpPr>
              <p:nvPr/>
            </p:nvSpPr>
            <p:spPr bwMode="auto">
              <a:xfrm>
                <a:off x="1428" y="3056"/>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907" name="AutoShape 32"/>
              <p:cNvSpPr>
                <a:spLocks noChangeArrowheads="1"/>
              </p:cNvSpPr>
              <p:nvPr/>
            </p:nvSpPr>
            <p:spPr bwMode="auto">
              <a:xfrm>
                <a:off x="3168" y="2202"/>
                <a:ext cx="318" cy="288"/>
              </a:xfrm>
              <a:prstGeom prst="triangle">
                <a:avLst>
                  <a:gd name="adj" fmla="val 50000"/>
                </a:avLst>
              </a:prstGeom>
              <a:noFill/>
              <a:ln w="36513">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sp>
            <p:nvSpPr>
              <p:cNvPr id="1049908"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grpSp>
        <p:sp>
          <p:nvSpPr>
            <p:cNvPr id="1049909" name="Rectangle 12"/>
            <p:cNvSpPr>
              <a:spLocks noChangeArrowheads="1"/>
            </p:cNvSpPr>
            <p:nvPr/>
          </p:nvSpPr>
          <p:spPr bwMode="auto">
            <a:xfrm>
              <a:off x="3395904" y="2730462"/>
              <a:ext cx="2315568"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Z</a:t>
              </a: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i="1" kumimoji="1" lang="en-US">
                  <a:latin typeface="Arial" panose="020B0604020202020204" pitchFamily="34" charset="0"/>
                  <a:ea typeface="楷体_GB2312" pitchFamily="49" charset="-122"/>
                  <a:cs typeface="Arial" panose="020B0604020202020204" pitchFamily="34" charset="0"/>
                </a:rPr>
                <a:t> </a:t>
              </a: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Z0 </a:t>
              </a: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i="1" kumimoji="1" lang="en-US" err="1" smtClean="0">
                  <a:latin typeface="Arial" panose="020B0604020202020204" pitchFamily="34" charset="0"/>
                  <a:ea typeface="楷体_GB2312" pitchFamily="49" charset="-122"/>
                  <a:cs typeface="Arial" panose="020B0604020202020204" pitchFamily="34" charset="0"/>
                </a:rPr>
                <a:t>I</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Z</a:t>
              </a:r>
              <a:r>
                <a:rPr altLang="zh-CN" b="1"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Z</a:t>
              </a:r>
              <a:r>
                <a:rPr altLang="zh-CN" b="1" dirty="0" sz="2400" kumimoji="1" lang="en-US" smtClean="0">
                  <a:latin typeface="Arial" panose="020B0604020202020204" pitchFamily="34" charset="0"/>
                  <a:ea typeface="楷体_GB2312" pitchFamily="49" charset="-122"/>
                  <a:cs typeface="Arial" panose="020B0604020202020204" pitchFamily="34" charset="0"/>
                </a:rPr>
                <a:t> </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910" name="Rectangle 12"/>
          <p:cNvSpPr>
            <a:spLocks noChangeArrowheads="1"/>
          </p:cNvSpPr>
          <p:nvPr/>
        </p:nvSpPr>
        <p:spPr bwMode="auto">
          <a:xfrm>
            <a:off x="4318791" y="1673515"/>
            <a:ext cx="342900" cy="3556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r</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Z</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911" name="Rectangle 12"/>
          <p:cNvSpPr>
            <a:spLocks noChangeArrowheads="1"/>
          </p:cNvSpPr>
          <p:nvPr/>
        </p:nvSpPr>
        <p:spPr bwMode="auto">
          <a:xfrm>
            <a:off x="298776" y="489804"/>
            <a:ext cx="1510021" cy="738664"/>
          </a:xfrm>
          <a:prstGeom prst="rect"/>
          <a:solidFill>
            <a:srgbClr val="FFFF00"/>
          </a:solidFill>
          <a:ln w="9525">
            <a:noFill/>
            <a:miter lim="800000"/>
            <a:headEnd/>
            <a:tailEnd/>
          </a:ln>
        </p:spPr>
        <p:txBody>
          <a:bodyPr bIns="0" lIns="0" rIns="0" tIns="0" wrap="square">
            <a:spAutoFit/>
          </a:bodyPr>
          <a:p>
            <a:pPr algn="ct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2</a:t>
            </a:r>
            <a:r>
              <a:rPr altLang="zh-CN" baseline="30000" b="1" dirty="0" sz="2400" kumimoji="1" lang="en-US" smtClean="0">
                <a:latin typeface="Arial" panose="020B0604020202020204" pitchFamily="34" charset="0"/>
                <a:ea typeface="楷体_GB2312" pitchFamily="49" charset="-122"/>
                <a:cs typeface="Arial" panose="020B0604020202020204" pitchFamily="34" charset="0"/>
              </a:rPr>
              <a:t>nd</a:t>
            </a:r>
            <a:r>
              <a:rPr altLang="zh-CN" b="1" dirty="0" sz="2400" kumimoji="1" lang="en-US" smtClean="0">
                <a:latin typeface="Arial" panose="020B0604020202020204" pitchFamily="34" charset="0"/>
                <a:ea typeface="楷体_GB2312" pitchFamily="49" charset="-122"/>
                <a:cs typeface="Arial" panose="020B0604020202020204" pitchFamily="34" charset="0"/>
              </a:rPr>
              <a:t> approach</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sp>
        <p:nvSpPr>
          <p:cNvPr id="1049912" name="Rectangle 10"/>
          <p:cNvSpPr>
            <a:spLocks noChangeArrowheads="1"/>
          </p:cNvSpPr>
          <p:nvPr/>
        </p:nvSpPr>
        <p:spPr bwMode="auto">
          <a:xfrm>
            <a:off x="1297705" y="4089225"/>
            <a:ext cx="720080"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R</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L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nvGrpSpPr>
          <p:cNvPr id="370" name="组合 7"/>
          <p:cNvGrpSpPr/>
          <p:nvPr/>
        </p:nvGrpSpPr>
        <p:grpSpPr>
          <a:xfrm>
            <a:off x="2062894" y="4074555"/>
            <a:ext cx="1504142" cy="444500"/>
            <a:chOff x="1664781" y="3918386"/>
            <a:chExt cx="1504142" cy="444500"/>
          </a:xfrm>
        </p:grpSpPr>
        <p:sp>
          <p:nvSpPr>
            <p:cNvPr id="1049913" name="右箭头 1"/>
            <p:cNvSpPr/>
            <p:nvPr/>
          </p:nvSpPr>
          <p:spPr>
            <a:xfrm>
              <a:off x="1664781" y="4009988"/>
              <a:ext cx="288032" cy="216024"/>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4" name="Rectangle 10"/>
            <p:cNvSpPr>
              <a:spLocks noChangeArrowheads="1"/>
            </p:cNvSpPr>
            <p:nvPr/>
          </p:nvSpPr>
          <p:spPr bwMode="auto">
            <a:xfrm>
              <a:off x="2187569" y="3918386"/>
              <a:ext cx="981354" cy="4445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out</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grpSp>
        <p:nvGrpSpPr>
          <p:cNvPr id="371" name="组合 69"/>
          <p:cNvGrpSpPr/>
          <p:nvPr/>
        </p:nvGrpSpPr>
        <p:grpSpPr>
          <a:xfrm>
            <a:off x="3573343" y="4074555"/>
            <a:ext cx="1180746" cy="800100"/>
            <a:chOff x="1664781" y="3918386"/>
            <a:chExt cx="1180746" cy="800100"/>
          </a:xfrm>
        </p:grpSpPr>
        <p:sp>
          <p:nvSpPr>
            <p:cNvPr id="1049915" name="右箭头 70"/>
            <p:cNvSpPr/>
            <p:nvPr/>
          </p:nvSpPr>
          <p:spPr>
            <a:xfrm>
              <a:off x="1664781" y="4009988"/>
              <a:ext cx="288032" cy="216024"/>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6" name="Rectangle 10"/>
            <p:cNvSpPr>
              <a:spLocks noChangeArrowheads="1"/>
            </p:cNvSpPr>
            <p:nvPr/>
          </p:nvSpPr>
          <p:spPr bwMode="auto">
            <a:xfrm>
              <a:off x="2187569" y="3918386"/>
              <a:ext cx="657958" cy="8001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Z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grpSp>
        <p:nvGrpSpPr>
          <p:cNvPr id="372" name="组合 73"/>
          <p:cNvGrpSpPr/>
          <p:nvPr/>
        </p:nvGrpSpPr>
        <p:grpSpPr>
          <a:xfrm>
            <a:off x="4792484" y="4074418"/>
            <a:ext cx="1304742" cy="1155700"/>
            <a:chOff x="1664781" y="3918386"/>
            <a:chExt cx="1304742" cy="1155700"/>
          </a:xfrm>
        </p:grpSpPr>
        <p:sp>
          <p:nvSpPr>
            <p:cNvPr id="1049917" name="右箭头 74"/>
            <p:cNvSpPr/>
            <p:nvPr/>
          </p:nvSpPr>
          <p:spPr>
            <a:xfrm>
              <a:off x="1664781" y="4009988"/>
              <a:ext cx="288032" cy="216024"/>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18" name="Rectangle 10"/>
            <p:cNvSpPr>
              <a:spLocks noChangeArrowheads="1"/>
            </p:cNvSpPr>
            <p:nvPr/>
          </p:nvSpPr>
          <p:spPr bwMode="auto">
            <a:xfrm>
              <a:off x="2187568" y="3918386"/>
              <a:ext cx="781955" cy="11557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Z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grpSp>
        <p:nvGrpSpPr>
          <p:cNvPr id="373" name="组合 76"/>
          <p:cNvGrpSpPr/>
          <p:nvPr/>
        </p:nvGrpSpPr>
        <p:grpSpPr>
          <a:xfrm>
            <a:off x="6282681" y="4074418"/>
            <a:ext cx="1304742" cy="1155700"/>
            <a:chOff x="1664781" y="3918386"/>
            <a:chExt cx="1304742" cy="1155700"/>
          </a:xfrm>
        </p:grpSpPr>
        <p:sp>
          <p:nvSpPr>
            <p:cNvPr id="1049919" name="右箭头 77"/>
            <p:cNvSpPr/>
            <p:nvPr/>
          </p:nvSpPr>
          <p:spPr>
            <a:xfrm>
              <a:off x="1664781" y="4009988"/>
              <a:ext cx="288032" cy="216024"/>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0" name="Rectangle 10"/>
            <p:cNvSpPr>
              <a:spLocks noChangeArrowheads="1"/>
            </p:cNvSpPr>
            <p:nvPr/>
          </p:nvSpPr>
          <p:spPr bwMode="auto">
            <a:xfrm>
              <a:off x="2187568" y="3918386"/>
              <a:ext cx="781955" cy="11557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grpSp>
        <p:nvGrpSpPr>
          <p:cNvPr id="374" name="组合 79"/>
          <p:cNvGrpSpPr/>
          <p:nvPr/>
        </p:nvGrpSpPr>
        <p:grpSpPr>
          <a:xfrm>
            <a:off x="6634477" y="4727266"/>
            <a:ext cx="1123935" cy="1267511"/>
            <a:chOff x="1951531" y="3404299"/>
            <a:chExt cx="1123935" cy="1267511"/>
          </a:xfrm>
        </p:grpSpPr>
        <p:sp>
          <p:nvSpPr>
            <p:cNvPr id="1049921" name="右箭头 80"/>
            <p:cNvSpPr/>
            <p:nvPr/>
          </p:nvSpPr>
          <p:spPr>
            <a:xfrm rot="5400000">
              <a:off x="2232295" y="3440303"/>
              <a:ext cx="288032" cy="216024"/>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2" name="Rectangle 10"/>
            <p:cNvSpPr>
              <a:spLocks noChangeArrowheads="1"/>
            </p:cNvSpPr>
            <p:nvPr/>
          </p:nvSpPr>
          <p:spPr bwMode="auto">
            <a:xfrm>
              <a:off x="1951531" y="3871710"/>
              <a:ext cx="1123935" cy="8001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Arial" panose="020B0604020202020204" pitchFamily="34" charset="0"/>
                  <a:ea typeface="楷体_GB2312" pitchFamily="49" charset="-122"/>
                  <a:cs typeface="Arial" panose="020B0604020202020204" pitchFamily="34" charset="0"/>
                </a:rPr>
                <a:t>I R</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grpSp>
        <p:nvGrpSpPr>
          <p:cNvPr id="375" name="组合 88"/>
          <p:cNvGrpSpPr/>
          <p:nvPr/>
        </p:nvGrpSpPr>
        <p:grpSpPr>
          <a:xfrm>
            <a:off x="4044386" y="5194677"/>
            <a:ext cx="2299549" cy="800100"/>
            <a:chOff x="1014884" y="3871710"/>
            <a:chExt cx="2299549" cy="800100"/>
          </a:xfrm>
        </p:grpSpPr>
        <p:sp>
          <p:nvSpPr>
            <p:cNvPr id="1049923" name="右箭头 90"/>
            <p:cNvSpPr/>
            <p:nvPr/>
          </p:nvSpPr>
          <p:spPr>
            <a:xfrm rot="10800000">
              <a:off x="3026401" y="3990087"/>
              <a:ext cx="288032" cy="216024"/>
            </a:xfrm>
            <a:prstGeom prst="rightArrow"/>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4" name="Rectangle 10"/>
            <p:cNvSpPr>
              <a:spLocks noChangeArrowheads="1"/>
            </p:cNvSpPr>
            <p:nvPr/>
          </p:nvSpPr>
          <p:spPr bwMode="auto">
            <a:xfrm>
              <a:off x="1014884" y="3871710"/>
              <a:ext cx="1944216" cy="8001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out</a:t>
              </a: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i="1" kumimoji="1" lang="en-US">
                  <a:latin typeface="Arial" panose="020B0604020202020204" pitchFamily="34" charset="0"/>
                  <a:ea typeface="楷体_GB2312" pitchFamily="49" charset="-122"/>
                  <a:cs typeface="Arial" panose="020B0604020202020204" pitchFamily="34" charset="0"/>
                </a:rPr>
                <a:t> </a:t>
              </a:r>
              <a:r>
                <a:rPr altLang="zh-CN" b="1"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b="1" dirty="0" sz="2400" kumimoji="1" lang="en-US" err="1" smtClean="0">
                  <a:latin typeface="Arial" panose="020B0604020202020204" pitchFamily="34" charset="0"/>
                  <a:ea typeface="楷体_GB2312" pitchFamily="49" charset="-122"/>
                  <a:cs typeface="Arial" panose="020B0604020202020204" pitchFamily="34" charset="0"/>
                </a:rPr>
                <a:t>in</a:t>
              </a:r>
              <a:r>
                <a:rPr altLang="zh-CN" b="1" dirty="0" sz="2400" kumimoji="1" lang="en-US" smtClean="0">
                  <a:latin typeface="Arial" panose="020B0604020202020204" pitchFamily="34" charset="0"/>
                  <a:ea typeface="楷体_GB2312" pitchFamily="49" charset="-122"/>
                  <a:cs typeface="Arial" panose="020B0604020202020204" pitchFamily="34" charset="0"/>
                </a:rPr>
                <a:t>-</a:t>
              </a:r>
              <a:r>
                <a:rPr altLang="zh-CN" b="1" dirty="0" sz="2400" i="1" kumimoji="1" lang="en-US" smtClean="0">
                  <a:latin typeface="Arial" panose="020B0604020202020204" pitchFamily="34" charset="0"/>
                  <a:ea typeface="楷体_GB2312" pitchFamily="49" charset="-122"/>
                  <a:cs typeface="Arial" panose="020B0604020202020204" pitchFamily="34" charset="0"/>
                </a:rPr>
                <a:t>IR</a:t>
              </a:r>
              <a:r>
                <a:rPr altLang="zh-CN" baseline="-25000" b="1" dirty="0" sz="2400" kumimoji="1" lang="en-US" smtClean="0">
                  <a:latin typeface="Arial" panose="020B0604020202020204" pitchFamily="34" charset="0"/>
                  <a:ea typeface="楷体_GB2312" pitchFamily="49" charset="-122"/>
                  <a:cs typeface="Arial" panose="020B0604020202020204" pitchFamily="34" charset="0"/>
                </a:rPr>
                <a:t> </a:t>
              </a:r>
              <a:r>
                <a:rPr altLang="zh-CN" b="1" dirty="0" sz="2400" kumimoji="1" lang="en-US" smtClean="0">
                  <a:latin typeface="Arial" panose="020B0604020202020204" pitchFamily="34" charset="0"/>
                  <a:ea typeface="楷体_GB2312" pitchFamily="49" charset="-122"/>
                  <a:cs typeface="Arial" panose="020B0604020202020204" pitchFamily="34" charset="0"/>
                </a:rPr>
                <a:t>↓</a:t>
              </a:r>
              <a:endParaRPr altLang="zh-CN" baseline="-25000" b="1"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925" name="文本框 2"/>
          <p:cNvSpPr txBox="1"/>
          <p:nvPr/>
        </p:nvSpPr>
        <p:spPr>
          <a:xfrm>
            <a:off x="710326" y="5171728"/>
            <a:ext cx="3024336" cy="461665"/>
          </a:xfrm>
          <a:prstGeom prst="rect"/>
          <a:noFill/>
        </p:spPr>
        <p:txBody>
          <a:bodyPr rtlCol="0" wrap="square">
            <a:spAutoFit/>
          </a:bodyPr>
          <a:p>
            <a:pPr algn="ctr"/>
            <a:r>
              <a:rPr altLang="zh-CN" dirty="0" sz="2400" lang="en-US" smtClean="0">
                <a:latin typeface="Arial" panose="020B0604020202020204" pitchFamily="34" charset="0"/>
                <a:cs typeface="Arial" panose="020B0604020202020204" pitchFamily="34" charset="0"/>
              </a:rPr>
              <a:t>Negative feedback!</a:t>
            </a:r>
            <a:endParaRPr altLang="en-US" dirty="0" sz="2400"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70"/>
                                        </p:tgtEl>
                                        <p:attrNameLst>
                                          <p:attrName>style.visibility</p:attrName>
                                        </p:attrNameLst>
                                      </p:cBhvr>
                                      <p:to>
                                        <p:strVal val="visible"/>
                                      </p:to>
                                    </p:set>
                                    <p:animEffect transition="in" filter="wipe(down)">
                                      <p:cBhvr>
                                        <p:cTn dur="500" id="7"/>
                                        <p:tgtEl>
                                          <p:spTgt spid="37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71"/>
                                        </p:tgtEl>
                                        <p:attrNameLst>
                                          <p:attrName>style.visibility</p:attrName>
                                        </p:attrNameLst>
                                      </p:cBhvr>
                                      <p:to>
                                        <p:strVal val="visible"/>
                                      </p:to>
                                    </p:set>
                                    <p:animEffect transition="in" filter="wipe(down)">
                                      <p:cBhvr>
                                        <p:cTn dur="500" id="12"/>
                                        <p:tgtEl>
                                          <p:spTgt spid="37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72"/>
                                        </p:tgtEl>
                                        <p:attrNameLst>
                                          <p:attrName>style.visibility</p:attrName>
                                        </p:attrNameLst>
                                      </p:cBhvr>
                                      <p:to>
                                        <p:strVal val="visible"/>
                                      </p:to>
                                    </p:set>
                                    <p:animEffect transition="in" filter="wipe(down)">
                                      <p:cBhvr>
                                        <p:cTn dur="500" id="17"/>
                                        <p:tgtEl>
                                          <p:spTgt spid="372"/>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373"/>
                                        </p:tgtEl>
                                        <p:attrNameLst>
                                          <p:attrName>style.visibility</p:attrName>
                                        </p:attrNameLst>
                                      </p:cBhvr>
                                      <p:to>
                                        <p:strVal val="visible"/>
                                      </p:to>
                                    </p:set>
                                    <p:animEffect transition="in" filter="wipe(down)">
                                      <p:cBhvr>
                                        <p:cTn dur="500" id="22"/>
                                        <p:tgtEl>
                                          <p:spTgt spid="373"/>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4">
                                  <p:stCondLst>
                                    <p:cond delay="0"/>
                                  </p:stCondLst>
                                  <p:childTnLst>
                                    <p:set>
                                      <p:cBhvr>
                                        <p:cTn dur="1" fill="hold" id="26">
                                          <p:stCondLst>
                                            <p:cond delay="0"/>
                                          </p:stCondLst>
                                        </p:cTn>
                                        <p:tgtEl>
                                          <p:spTgt spid="374"/>
                                        </p:tgtEl>
                                        <p:attrNameLst>
                                          <p:attrName>style.visibility</p:attrName>
                                        </p:attrNameLst>
                                      </p:cBhvr>
                                      <p:to>
                                        <p:strVal val="visible"/>
                                      </p:to>
                                    </p:set>
                                    <p:animEffect transition="in" filter="wipe(down)">
                                      <p:cBhvr>
                                        <p:cTn dur="500" id="27"/>
                                        <p:tgtEl>
                                          <p:spTgt spid="374"/>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375"/>
                                        </p:tgtEl>
                                        <p:attrNameLst>
                                          <p:attrName>style.visibility</p:attrName>
                                        </p:attrNameLst>
                                      </p:cBhvr>
                                      <p:to>
                                        <p:strVal val="visible"/>
                                      </p:to>
                                    </p:set>
                                    <p:animEffect transition="in" filter="wipe(down)">
                                      <p:cBhvr>
                                        <p:cTn dur="500" id="32"/>
                                        <p:tgtEl>
                                          <p:spTgt spid="375"/>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4">
                                  <p:stCondLst>
                                    <p:cond delay="0"/>
                                  </p:stCondLst>
                                  <p:childTnLst>
                                    <p:set>
                                      <p:cBhvr>
                                        <p:cTn dur="1" fill="hold" id="36">
                                          <p:stCondLst>
                                            <p:cond delay="0"/>
                                          </p:stCondLst>
                                        </p:cTn>
                                        <p:tgtEl>
                                          <p:spTgt spid="1049925"/>
                                        </p:tgtEl>
                                        <p:attrNameLst>
                                          <p:attrName>style.visibility</p:attrName>
                                        </p:attrNameLst>
                                      </p:cBhvr>
                                      <p:to>
                                        <p:strVal val="visible"/>
                                      </p:to>
                                    </p:set>
                                    <p:animEffect transition="in" filter="wipe(down)">
                                      <p:cBhvr>
                                        <p:cTn dur="500" id="37"/>
                                        <p:tgtEl>
                                          <p:spTgt spid="104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992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29" name="文本框 60"/>
          <p:cNvSpPr txBox="1"/>
          <p:nvPr/>
        </p:nvSpPr>
        <p:spPr>
          <a:xfrm>
            <a:off x="339907" y="3864906"/>
            <a:ext cx="8296054" cy="1336039"/>
          </a:xfrm>
          <a:prstGeom prst="rect"/>
          <a:noFill/>
          <a:ln w="28575">
            <a:noFill/>
            <a:prstDash val="sysDash"/>
          </a:ln>
        </p:spPr>
        <p:txBody>
          <a:bodyPr rtlCol="0" wrap="square">
            <a:spAutoFit/>
          </a:bodyPr>
          <a:p>
            <a:pPr algn="just"/>
            <a:r>
              <a:rPr altLang="zh-CN" dirty="0" sz="2400" lang="en-US" smtClean="0">
                <a:latin typeface="Arial" panose="020B0604020202020204" pitchFamily="34" charset="0"/>
                <a:cs typeface="Arial" panose="020B0604020202020204" pitchFamily="34" charset="0"/>
              </a:rPr>
              <a:t>[Q4] The working voltage of regulator diode is </a:t>
            </a: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Z</a:t>
            </a:r>
            <a:r>
              <a:rPr altLang="en-US" dirty="0" sz="2400" lang="zh-CN" smtClean="0">
                <a:latin typeface="Arial" panose="020B0604020202020204" pitchFamily="34" charset="0"/>
                <a:cs typeface="Arial" panose="020B0604020202020204" pitchFamily="34" charset="0"/>
              </a:rPr>
              <a:t>，</a:t>
            </a:r>
            <a:r>
              <a:rPr altLang="zh-CN" dirty="0" sz="2400" lang="en-US" smtClean="0">
                <a:latin typeface="Arial" panose="020B0604020202020204" pitchFamily="34" charset="0"/>
                <a:cs typeface="Arial" panose="020B0604020202020204" pitchFamily="34" charset="0"/>
              </a:rPr>
              <a:t>the maximum and minimum working current is I</a:t>
            </a:r>
            <a:r>
              <a:rPr altLang="zh-CN" baseline="-25000" dirty="0" sz="2400" lang="en-US" smtClean="0">
                <a:latin typeface="Arial" panose="020B0604020202020204" pitchFamily="34" charset="0"/>
                <a:cs typeface="Arial" panose="020B0604020202020204" pitchFamily="34" charset="0"/>
              </a:rPr>
              <a:t>ZMAX </a:t>
            </a:r>
            <a:r>
              <a:rPr altLang="zh-CN" dirty="0" sz="2400" lang="en-US" smtClean="0">
                <a:latin typeface="Arial" panose="020B0604020202020204" pitchFamily="34" charset="0"/>
                <a:cs typeface="Arial" panose="020B0604020202020204" pitchFamily="34" charset="0"/>
              </a:rPr>
              <a:t>and I</a:t>
            </a:r>
            <a:r>
              <a:rPr altLang="zh-CN" baseline="-25000" dirty="0" sz="2400" lang="en-US" smtClean="0">
                <a:latin typeface="Arial" panose="020B0604020202020204" pitchFamily="34" charset="0"/>
                <a:cs typeface="Arial" panose="020B0604020202020204" pitchFamily="34" charset="0"/>
              </a:rPr>
              <a:t>ZMIN</a:t>
            </a:r>
            <a:r>
              <a:rPr altLang="zh-CN" dirty="0" sz="2400" lang="en-US" smtClean="0">
                <a:latin typeface="Arial" panose="020B0604020202020204" pitchFamily="34" charset="0"/>
                <a:cs typeface="Arial" panose="020B0604020202020204" pitchFamily="34" charset="0"/>
              </a:rPr>
              <a:t>. Ask: the value of resistance </a:t>
            </a:r>
            <a:r>
              <a:rPr altLang="zh-CN" dirty="0" sz="2400" i="1" lang="en-US" smtClean="0">
                <a:latin typeface="Arial" panose="020B0604020202020204" pitchFamily="34" charset="0"/>
                <a:cs typeface="Arial" panose="020B0604020202020204" pitchFamily="34" charset="0"/>
              </a:rPr>
              <a:t>R</a:t>
            </a:r>
            <a:r>
              <a:rPr altLang="en-US" dirty="0" sz="2400" lang="zh-CN" smtClean="0">
                <a:latin typeface="Arial" panose="020B0604020202020204" pitchFamily="34" charset="0"/>
                <a:cs typeface="Arial" panose="020B0604020202020204" pitchFamily="34" charset="0"/>
              </a:rPr>
              <a:t>？</a:t>
            </a:r>
          </a:p>
        </p:txBody>
      </p:sp>
      <p:grpSp>
        <p:nvGrpSpPr>
          <p:cNvPr id="379" name="组合 1"/>
          <p:cNvGrpSpPr/>
          <p:nvPr/>
        </p:nvGrpSpPr>
        <p:grpSpPr>
          <a:xfrm>
            <a:off x="2339752" y="332656"/>
            <a:ext cx="5056188" cy="3135313"/>
            <a:chOff x="4081305" y="315418"/>
            <a:chExt cx="5056188" cy="3135313"/>
          </a:xfrm>
        </p:grpSpPr>
        <p:grpSp>
          <p:nvGrpSpPr>
            <p:cNvPr id="380" name="组合 3"/>
            <p:cNvGrpSpPr/>
            <p:nvPr/>
          </p:nvGrpSpPr>
          <p:grpSpPr>
            <a:xfrm>
              <a:off x="4081305" y="315418"/>
              <a:ext cx="5056188" cy="3135313"/>
              <a:chOff x="2420591" y="548680"/>
              <a:chExt cx="5056188" cy="3135313"/>
            </a:xfrm>
          </p:grpSpPr>
          <p:grpSp>
            <p:nvGrpSpPr>
              <p:cNvPr id="381" name="Group 4"/>
              <p:cNvGrpSpPr/>
              <p:nvPr/>
            </p:nvGrpSpPr>
            <p:grpSpPr bwMode="auto">
              <a:xfrm>
                <a:off x="2420591" y="548680"/>
                <a:ext cx="5056188" cy="3135313"/>
                <a:chOff x="1545" y="1157"/>
                <a:chExt cx="3185" cy="1975"/>
              </a:xfrm>
            </p:grpSpPr>
            <p:sp>
              <p:nvSpPr>
                <p:cNvPr id="1049930"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31" name="Line 6"/>
                <p:cNvSpPr>
                  <a:spLocks noChangeShapeType="1"/>
                </p:cNvSpPr>
                <p:nvPr/>
              </p:nvSpPr>
              <p:spPr bwMode="auto">
                <a:xfrm>
                  <a:off x="3327" y="1547"/>
                  <a:ext cx="1" cy="1548"/>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sp>
              <p:nvSpPr>
                <p:cNvPr id="1049932" name="Rectangle 8"/>
                <p:cNvSpPr>
                  <a:spLocks noChangeArrowheads="1"/>
                </p:cNvSpPr>
                <p:nvPr/>
              </p:nvSpPr>
              <p:spPr bwMode="auto">
                <a:xfrm>
                  <a:off x="2978" y="2181"/>
                  <a:ext cx="309" cy="280"/>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D</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933" name="Rectangle 9"/>
                <p:cNvSpPr>
                  <a:spLocks noChangeArrowheads="1"/>
                </p:cNvSpPr>
                <p:nvPr/>
              </p:nvSpPr>
              <p:spPr bwMode="auto">
                <a:xfrm>
                  <a:off x="2894" y="1733"/>
                  <a:ext cx="185"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934" name="Rectangle 10"/>
                <p:cNvSpPr>
                  <a:spLocks noChangeArrowheads="1"/>
                </p:cNvSpPr>
                <p:nvPr/>
              </p:nvSpPr>
              <p:spPr bwMode="auto">
                <a:xfrm>
                  <a:off x="3826" y="2165"/>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p>
              </p:txBody>
            </p:sp>
            <p:sp>
              <p:nvSpPr>
                <p:cNvPr id="1049935" name="Rectangle 11"/>
                <p:cNvSpPr>
                  <a:spLocks noChangeArrowheads="1"/>
                </p:cNvSpPr>
                <p:nvPr/>
              </p:nvSpPr>
              <p:spPr bwMode="auto">
                <a:xfrm>
                  <a:off x="430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936" name="Rectangle 12"/>
                <p:cNvSpPr>
                  <a:spLocks noChangeArrowheads="1"/>
                </p:cNvSpPr>
                <p:nvPr/>
              </p:nvSpPr>
              <p:spPr bwMode="auto">
                <a:xfrm>
                  <a:off x="1545" y="2222"/>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937"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938" name="Rectangle 14"/>
                <p:cNvSpPr>
                  <a:spLocks noChangeArrowheads="1"/>
                </p:cNvSpPr>
                <p:nvPr/>
              </p:nvSpPr>
              <p:spPr bwMode="auto">
                <a:xfrm>
                  <a:off x="2965" y="1182"/>
                  <a:ext cx="97"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939"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940"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sz="2400" kumimoji="1" lang="zh-CN">
                    <a:ea typeface="楷体_GB2312" pitchFamily="49" charset="-122"/>
                  </a:endParaRPr>
                </a:p>
              </p:txBody>
            </p:sp>
            <p:sp>
              <p:nvSpPr>
                <p:cNvPr id="1049941"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42"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43" name="Line 19"/>
                <p:cNvSpPr>
                  <a:spLocks noChangeShapeType="1"/>
                </p:cNvSpPr>
                <p:nvPr/>
              </p:nvSpPr>
              <p:spPr bwMode="auto">
                <a:xfrm>
                  <a:off x="3135" y="2194"/>
                  <a:ext cx="389"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44" name="Line 20"/>
                <p:cNvSpPr>
                  <a:spLocks noChangeShapeType="1"/>
                </p:cNvSpPr>
                <p:nvPr/>
              </p:nvSpPr>
              <p:spPr bwMode="auto">
                <a:xfrm>
                  <a:off x="3512" y="2185"/>
                  <a:ext cx="0" cy="103"/>
                </a:xfrm>
                <a:prstGeom prst="line"/>
                <a:noFill/>
                <a:ln w="36576">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45"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46" name="Rectangle 22"/>
                <p:cNvSpPr>
                  <a:spLocks noChangeArrowheads="1"/>
                </p:cNvSpPr>
                <p:nvPr/>
              </p:nvSpPr>
              <p:spPr bwMode="auto">
                <a:xfrm>
                  <a:off x="4362" y="1669"/>
                  <a:ext cx="152"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947" name="Rectangle 23"/>
                <p:cNvSpPr>
                  <a:spLocks noChangeArrowheads="1"/>
                </p:cNvSpPr>
                <p:nvPr/>
              </p:nvSpPr>
              <p:spPr bwMode="auto">
                <a:xfrm>
                  <a:off x="4388" y="2481"/>
                  <a:ext cx="105"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sp>
              <p:nvSpPr>
                <p:cNvPr id="1049948" name="Line 24"/>
                <p:cNvSpPr>
                  <a:spLocks noChangeShapeType="1"/>
                </p:cNvSpPr>
                <p:nvPr/>
              </p:nvSpPr>
              <p:spPr bwMode="auto">
                <a:xfrm flipH="1">
                  <a:off x="1694" y="3095"/>
                  <a:ext cx="2530"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49"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50" name="Line 26"/>
                <p:cNvSpPr>
                  <a:spLocks noChangeShapeType="1"/>
                </p:cNvSpPr>
                <p:nvPr/>
              </p:nvSpPr>
              <p:spPr bwMode="auto">
                <a:xfrm flipH="1">
                  <a:off x="1676" y="1549"/>
                  <a:ext cx="459"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51" name="Rectangle 27"/>
                <p:cNvSpPr>
                  <a:spLocks noChangeArrowheads="1"/>
                </p:cNvSpPr>
                <p:nvPr/>
              </p:nvSpPr>
              <p:spPr bwMode="auto">
                <a:xfrm>
                  <a:off x="1551" y="1664"/>
                  <a:ext cx="152"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952" name="Rectangle 28"/>
                <p:cNvSpPr>
                  <a:spLocks noChangeArrowheads="1"/>
                </p:cNvSpPr>
                <p:nvPr/>
              </p:nvSpPr>
              <p:spPr bwMode="auto">
                <a:xfrm>
                  <a:off x="1593" y="2648"/>
                  <a:ext cx="169"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sp>
              <p:nvSpPr>
                <p:cNvPr id="1049953" name="Line 29"/>
                <p:cNvSpPr>
                  <a:spLocks noChangeShapeType="1"/>
                </p:cNvSpPr>
                <p:nvPr/>
              </p:nvSpPr>
              <p:spPr bwMode="auto">
                <a:xfrm>
                  <a:off x="3188" y="1715"/>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54" name="Oval 30"/>
                <p:cNvSpPr>
                  <a:spLocks noChangeArrowheads="1"/>
                </p:cNvSpPr>
                <p:nvPr/>
              </p:nvSpPr>
              <p:spPr bwMode="auto">
                <a:xfrm>
                  <a:off x="1599" y="1505"/>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55" name="Oval 31"/>
                <p:cNvSpPr>
                  <a:spLocks noChangeArrowheads="1"/>
                </p:cNvSpPr>
                <p:nvPr/>
              </p:nvSpPr>
              <p:spPr bwMode="auto">
                <a:xfrm>
                  <a:off x="1615" y="3053"/>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56" name="AutoShape 32"/>
                <p:cNvSpPr>
                  <a:spLocks noChangeArrowheads="1"/>
                </p:cNvSpPr>
                <p:nvPr/>
              </p:nvSpPr>
              <p:spPr bwMode="auto">
                <a:xfrm>
                  <a:off x="3168" y="2202"/>
                  <a:ext cx="318" cy="288"/>
                </a:xfrm>
                <a:prstGeom prst="triangle">
                  <a:avLst>
                    <a:gd name="adj" fmla="val 50000"/>
                  </a:avLst>
                </a:prstGeom>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57"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grpSp>
          <p:sp>
            <p:nvSpPr>
              <p:cNvPr id="1049958" name="Rectangle 12"/>
              <p:cNvSpPr>
                <a:spLocks noChangeArrowheads="1"/>
              </p:cNvSpPr>
              <p:nvPr/>
            </p:nvSpPr>
            <p:spPr bwMode="auto">
              <a:xfrm>
                <a:off x="4108985" y="2227104"/>
                <a:ext cx="459788"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959" name="Rectangle 27"/>
            <p:cNvSpPr>
              <a:spLocks noChangeArrowheads="1"/>
            </p:cNvSpPr>
            <p:nvPr/>
          </p:nvSpPr>
          <p:spPr bwMode="auto">
            <a:xfrm>
              <a:off x="5874547" y="990474"/>
              <a:ext cx="241300" cy="482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960" name="Rectangle 28"/>
            <p:cNvSpPr>
              <a:spLocks noChangeArrowheads="1"/>
            </p:cNvSpPr>
            <p:nvPr/>
          </p:nvSpPr>
          <p:spPr bwMode="auto">
            <a:xfrm>
              <a:off x="5934154" y="2747690"/>
              <a:ext cx="153277" cy="482601"/>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grpSp>
      <p:cxnSp>
        <p:nvCxnSpPr>
          <p:cNvPr id="3146039" name="直接箭头连接符 4"/>
          <p:cNvCxnSpPr>
            <a:cxnSpLocks/>
          </p:cNvCxnSpPr>
          <p:nvPr/>
        </p:nvCxnSpPr>
        <p:spPr>
          <a:xfrm flipV="1">
            <a:off x="4235388" y="1416968"/>
            <a:ext cx="0" cy="62939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6040" name="直接箭头连接符 50"/>
          <p:cNvCxnSpPr>
            <a:cxnSpLocks/>
          </p:cNvCxnSpPr>
          <p:nvPr/>
        </p:nvCxnSpPr>
        <p:spPr>
          <a:xfrm>
            <a:off x="4236364" y="2483037"/>
            <a:ext cx="0" cy="629394"/>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99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64" name="文本框 52"/>
          <p:cNvSpPr txBox="1">
            <a:spLocks noChangeAspect="1" noMove="1" noResize="1" noRot="1" noAdjustHandles="1" noEditPoints="1" noChangeArrowheads="1" noChangeShapeType="1" noTextEdit="1"/>
          </p:cNvSpPr>
          <p:nvPr/>
        </p:nvSpPr>
        <p:spPr>
          <a:xfrm>
            <a:off x="539799" y="3692720"/>
            <a:ext cx="8424689" cy="461665"/>
          </a:xfrm>
          <a:prstGeom prst="rect"/>
          <a:blipFill>
            <a:blip xmlns:r="http://schemas.openxmlformats.org/officeDocument/2006/relationships" r:embed="rId1"/>
            <a:stretch>
              <a:fillRect l="-1158" t="-14667" b="-32000"/>
            </a:stretch>
          </a:blipFill>
        </p:spPr>
        <p:txBody>
          <a:bodyPr/>
          <a:p>
            <a:r>
              <a:rPr altLang="en-US" lang="zh-CN">
                <a:noFill/>
              </a:rPr>
              <a:t> </a:t>
            </a:r>
          </a:p>
        </p:txBody>
      </p:sp>
      <p:sp>
        <p:nvSpPr>
          <p:cNvPr id="1049965" name="文本框 61"/>
          <p:cNvSpPr txBox="1">
            <a:spLocks noChangeAspect="1" noMove="1" noResize="1" noRot="1" noAdjustHandles="1" noEditPoints="1" noChangeArrowheads="1" noChangeShapeType="1" noTextEdit="1"/>
          </p:cNvSpPr>
          <p:nvPr/>
        </p:nvSpPr>
        <p:spPr>
          <a:xfrm>
            <a:off x="539799" y="4225549"/>
            <a:ext cx="5408641" cy="461665"/>
          </a:xfrm>
          <a:prstGeom prst="rect"/>
          <a:blipFill>
            <a:blip xmlns:r="http://schemas.openxmlformats.org/officeDocument/2006/relationships" r:embed="rId2"/>
            <a:stretch>
              <a:fillRect l="-1804" t="-14474" b="-30263"/>
            </a:stretch>
          </a:blipFill>
        </p:spPr>
        <p:txBody>
          <a:bodyPr/>
          <a:p>
            <a:r>
              <a:rPr altLang="en-US" lang="zh-CN">
                <a:noFill/>
              </a:rPr>
              <a:t> </a:t>
            </a:r>
          </a:p>
        </p:txBody>
      </p:sp>
      <p:sp>
        <p:nvSpPr>
          <p:cNvPr id="1049966" name="文本框 69"/>
          <p:cNvSpPr txBox="1">
            <a:spLocks noChangeAspect="1" noMove="1" noResize="1" noRot="1" noAdjustHandles="1" noEditPoints="1" noChangeArrowheads="1" noChangeShapeType="1" noTextEdit="1"/>
          </p:cNvSpPr>
          <p:nvPr/>
        </p:nvSpPr>
        <p:spPr>
          <a:xfrm>
            <a:off x="1760041" y="4829799"/>
            <a:ext cx="2592041" cy="461665"/>
          </a:xfrm>
          <a:prstGeom prst="rect"/>
          <a:blipFill>
            <a:blip xmlns:r="http://schemas.openxmlformats.org/officeDocument/2006/relationships" r:embed="rId3"/>
            <a:stretch>
              <a:fillRect b="-5263"/>
            </a:stretch>
          </a:blipFill>
        </p:spPr>
        <p:txBody>
          <a:bodyPr/>
          <a:p>
            <a:r>
              <a:rPr altLang="en-US" lang="zh-CN">
                <a:noFill/>
              </a:rPr>
              <a:t> </a:t>
            </a:r>
          </a:p>
        </p:txBody>
      </p:sp>
      <p:sp>
        <p:nvSpPr>
          <p:cNvPr id="1049967" name="文本框 70"/>
          <p:cNvSpPr txBox="1">
            <a:spLocks noChangeAspect="1" noMove="1" noResize="1" noRot="1" noAdjustHandles="1" noEditPoints="1" noChangeArrowheads="1" noChangeShapeType="1" noTextEdit="1"/>
          </p:cNvSpPr>
          <p:nvPr/>
        </p:nvSpPr>
        <p:spPr>
          <a:xfrm>
            <a:off x="1229510" y="5572194"/>
            <a:ext cx="6997966" cy="846001"/>
          </a:xfrm>
          <a:prstGeom prst="rect"/>
          <a:blipFill>
            <a:blip xmlns:r="http://schemas.openxmlformats.org/officeDocument/2006/relationships" r:embed="rId4"/>
            <a:stretch>
              <a:fillRect/>
            </a:stretch>
          </a:blipFill>
        </p:spPr>
        <p:txBody>
          <a:bodyPr/>
          <a:p>
            <a:r>
              <a:rPr altLang="en-US" lang="zh-CN">
                <a:noFill/>
              </a:rPr>
              <a:t> </a:t>
            </a:r>
          </a:p>
        </p:txBody>
      </p:sp>
      <p:grpSp>
        <p:nvGrpSpPr>
          <p:cNvPr id="385" name="组合 1"/>
          <p:cNvGrpSpPr/>
          <p:nvPr/>
        </p:nvGrpSpPr>
        <p:grpSpPr>
          <a:xfrm>
            <a:off x="2483768" y="273422"/>
            <a:ext cx="5056188" cy="3135313"/>
            <a:chOff x="4081305" y="315418"/>
            <a:chExt cx="5056188" cy="3135313"/>
          </a:xfrm>
        </p:grpSpPr>
        <p:grpSp>
          <p:nvGrpSpPr>
            <p:cNvPr id="386" name="组合 3"/>
            <p:cNvGrpSpPr/>
            <p:nvPr/>
          </p:nvGrpSpPr>
          <p:grpSpPr>
            <a:xfrm>
              <a:off x="4081305" y="315418"/>
              <a:ext cx="5056188" cy="3135313"/>
              <a:chOff x="2420591" y="548680"/>
              <a:chExt cx="5056188" cy="3135313"/>
            </a:xfrm>
          </p:grpSpPr>
          <p:grpSp>
            <p:nvGrpSpPr>
              <p:cNvPr id="387" name="Group 4"/>
              <p:cNvGrpSpPr/>
              <p:nvPr/>
            </p:nvGrpSpPr>
            <p:grpSpPr bwMode="auto">
              <a:xfrm>
                <a:off x="2420591" y="548680"/>
                <a:ext cx="5056188" cy="3135313"/>
                <a:chOff x="1545" y="1157"/>
                <a:chExt cx="3185" cy="1975"/>
              </a:xfrm>
            </p:grpSpPr>
            <p:sp>
              <p:nvSpPr>
                <p:cNvPr id="1049968" name="Line 5"/>
                <p:cNvSpPr>
                  <a:spLocks noChangeShapeType="1"/>
                </p:cNvSpPr>
                <p:nvPr/>
              </p:nvSpPr>
              <p:spPr bwMode="auto">
                <a:xfrm flipV="1">
                  <a:off x="4212" y="2525"/>
                  <a:ext cx="0" cy="58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69" name="Line 6"/>
                <p:cNvSpPr>
                  <a:spLocks noChangeShapeType="1"/>
                </p:cNvSpPr>
                <p:nvPr/>
              </p:nvSpPr>
              <p:spPr bwMode="auto">
                <a:xfrm>
                  <a:off x="3327" y="1547"/>
                  <a:ext cx="1" cy="1548"/>
                </a:xfrm>
                <a:prstGeom prst="line"/>
                <a:noFill/>
                <a:ln w="38100">
                  <a:solidFill>
                    <a:schemeClr val="tx1"/>
                  </a:solidFill>
                  <a:round/>
                  <a:headEnd/>
                  <a:tailEnd/>
                </a:ln>
              </p:spPr>
              <p:txBody>
                <a:bodyPr/>
                <a:p>
                  <a:pPr algn="ctr" fontAlgn="base">
                    <a:spcBef>
                      <a:spcPct val="0"/>
                    </a:spcBef>
                    <a:spcAft>
                      <a:spcPct val="0"/>
                    </a:spcAft>
                  </a:pPr>
                  <a:endParaRPr altLang="en-US" sz="2400" kumimoji="1" lang="zh-CN">
                    <a:ea typeface="楷体_GB2312" pitchFamily="49" charset="-122"/>
                  </a:endParaRPr>
                </a:p>
              </p:txBody>
            </p:sp>
            <p:sp>
              <p:nvSpPr>
                <p:cNvPr id="1049970" name="Rectangle 8"/>
                <p:cNvSpPr>
                  <a:spLocks noChangeArrowheads="1"/>
                </p:cNvSpPr>
                <p:nvPr/>
              </p:nvSpPr>
              <p:spPr bwMode="auto">
                <a:xfrm>
                  <a:off x="2978" y="2181"/>
                  <a:ext cx="309" cy="280"/>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D</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971" name="Rectangle 9"/>
                <p:cNvSpPr>
                  <a:spLocks noChangeArrowheads="1"/>
                </p:cNvSpPr>
                <p:nvPr/>
              </p:nvSpPr>
              <p:spPr bwMode="auto">
                <a:xfrm>
                  <a:off x="2894" y="1733"/>
                  <a:ext cx="185"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r>
                    <a:rPr altLang="zh-CN" baseline="-25000" dirty="0" sz="2400" kumimoji="1" lang="en-US">
                      <a:latin typeface="Arial" panose="020B0604020202020204" pitchFamily="34" charset="0"/>
                      <a:ea typeface="楷体_GB2312" pitchFamily="49" charset="-122"/>
                      <a:cs typeface="Arial" panose="020B0604020202020204" pitchFamily="34" charset="0"/>
                    </a:rPr>
                    <a:t>Z</a:t>
                  </a:r>
                </a:p>
              </p:txBody>
            </p:sp>
            <p:sp>
              <p:nvSpPr>
                <p:cNvPr id="1049972" name="Rectangle 10"/>
                <p:cNvSpPr>
                  <a:spLocks noChangeArrowheads="1"/>
                </p:cNvSpPr>
                <p:nvPr/>
              </p:nvSpPr>
              <p:spPr bwMode="auto">
                <a:xfrm>
                  <a:off x="3874" y="2160"/>
                  <a:ext cx="256"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r>
                    <a:rPr altLang="zh-CN" baseline="-25000" dirty="0" sz="2400" kumimoji="1" lang="en-US">
                      <a:latin typeface="Arial" panose="020B0604020202020204" pitchFamily="34" charset="0"/>
                      <a:ea typeface="楷体_GB2312" pitchFamily="49" charset="-122"/>
                      <a:cs typeface="Arial" panose="020B0604020202020204" pitchFamily="34" charset="0"/>
                    </a:rPr>
                    <a:t>L</a:t>
                  </a:r>
                </a:p>
              </p:txBody>
            </p:sp>
            <p:sp>
              <p:nvSpPr>
                <p:cNvPr id="1049973" name="Rectangle 11"/>
                <p:cNvSpPr>
                  <a:spLocks noChangeArrowheads="1"/>
                </p:cNvSpPr>
                <p:nvPr/>
              </p:nvSpPr>
              <p:spPr bwMode="auto">
                <a:xfrm>
                  <a:off x="4306" y="2174"/>
                  <a:ext cx="42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out</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974" name="Rectangle 12"/>
                <p:cNvSpPr>
                  <a:spLocks noChangeArrowheads="1"/>
                </p:cNvSpPr>
                <p:nvPr/>
              </p:nvSpPr>
              <p:spPr bwMode="auto">
                <a:xfrm>
                  <a:off x="1545" y="2222"/>
                  <a:ext cx="320"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err="1"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err="1" smtClean="0">
                      <a:latin typeface="Arial" panose="020B0604020202020204" pitchFamily="34" charset="0"/>
                      <a:ea typeface="楷体_GB2312" pitchFamily="49" charset="-122"/>
                      <a:cs typeface="Arial" panose="020B0604020202020204" pitchFamily="34" charset="0"/>
                    </a:rPr>
                    <a:t>in</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975" name="Rectangle 13"/>
                <p:cNvSpPr>
                  <a:spLocks noChangeArrowheads="1"/>
                </p:cNvSpPr>
                <p:nvPr/>
              </p:nvSpPr>
              <p:spPr bwMode="auto">
                <a:xfrm>
                  <a:off x="2316" y="1199"/>
                  <a:ext cx="16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R</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976" name="Rectangle 14"/>
                <p:cNvSpPr>
                  <a:spLocks noChangeArrowheads="1"/>
                </p:cNvSpPr>
                <p:nvPr/>
              </p:nvSpPr>
              <p:spPr bwMode="auto">
                <a:xfrm>
                  <a:off x="2965" y="1182"/>
                  <a:ext cx="97"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I</a:t>
                  </a:r>
                  <a:endParaRPr altLang="zh-CN" dirty="0" sz="2400" kumimoji="1" lang="en-US">
                    <a:latin typeface="Arial" panose="020B0604020202020204" pitchFamily="34" charset="0"/>
                    <a:ea typeface="楷体_GB2312" pitchFamily="49" charset="-122"/>
                    <a:cs typeface="Arial" panose="020B0604020202020204" pitchFamily="34" charset="0"/>
                  </a:endParaRPr>
                </a:p>
              </p:txBody>
            </p:sp>
            <p:sp>
              <p:nvSpPr>
                <p:cNvPr id="1049977" name="Rectangle 15"/>
                <p:cNvSpPr>
                  <a:spLocks noChangeArrowheads="1"/>
                </p:cNvSpPr>
                <p:nvPr/>
              </p:nvSpPr>
              <p:spPr bwMode="auto">
                <a:xfrm>
                  <a:off x="3781" y="1157"/>
                  <a:ext cx="184"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I</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o</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sp>
              <p:nvSpPr>
                <p:cNvPr id="1049978" name="Line 16"/>
                <p:cNvSpPr>
                  <a:spLocks noChangeShapeType="1"/>
                </p:cNvSpPr>
                <p:nvPr/>
              </p:nvSpPr>
              <p:spPr bwMode="auto">
                <a:xfrm>
                  <a:off x="4206" y="1534"/>
                  <a:ext cx="0" cy="519"/>
                </a:xfrm>
                <a:prstGeom prst="line"/>
                <a:noFill/>
                <a:ln w="38100">
                  <a:solidFill>
                    <a:schemeClr val="tx1"/>
                  </a:solidFill>
                  <a:miter lim="800000"/>
                  <a:headEnd/>
                  <a:tailEnd/>
                </a:ln>
                <a:effectLst/>
              </p:spPr>
              <p:txBody>
                <a:bodyPr wrap="none"/>
                <a:p>
                  <a:pPr algn="ctr" fontAlgn="base">
                    <a:spcBef>
                      <a:spcPct val="0"/>
                    </a:spcBef>
                    <a:spcAft>
                      <a:spcPct val="0"/>
                    </a:spcAft>
                  </a:pPr>
                  <a:endParaRPr altLang="en-US" sz="2400" kumimoji="1" lang="zh-CN">
                    <a:ea typeface="楷体_GB2312" pitchFamily="49" charset="-122"/>
                  </a:endParaRPr>
                </a:p>
              </p:txBody>
            </p:sp>
            <p:sp>
              <p:nvSpPr>
                <p:cNvPr id="1049979" name="Line 17"/>
                <p:cNvSpPr>
                  <a:spLocks noChangeShapeType="1"/>
                </p:cNvSpPr>
                <p:nvPr/>
              </p:nvSpPr>
              <p:spPr bwMode="auto">
                <a:xfrm flipH="1">
                  <a:off x="2660" y="1546"/>
                  <a:ext cx="1556"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0" name="Rectangle 18"/>
                <p:cNvSpPr>
                  <a:spLocks noChangeArrowheads="1"/>
                </p:cNvSpPr>
                <p:nvPr/>
              </p:nvSpPr>
              <p:spPr bwMode="auto">
                <a:xfrm>
                  <a:off x="4124" y="2051"/>
                  <a:ext cx="168" cy="474"/>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81" name="Line 19"/>
                <p:cNvSpPr>
                  <a:spLocks noChangeShapeType="1"/>
                </p:cNvSpPr>
                <p:nvPr/>
              </p:nvSpPr>
              <p:spPr bwMode="auto">
                <a:xfrm>
                  <a:off x="3135" y="2194"/>
                  <a:ext cx="389"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2" name="Line 20"/>
                <p:cNvSpPr>
                  <a:spLocks noChangeShapeType="1"/>
                </p:cNvSpPr>
                <p:nvPr/>
              </p:nvSpPr>
              <p:spPr bwMode="auto">
                <a:xfrm>
                  <a:off x="3512" y="2185"/>
                  <a:ext cx="0" cy="103"/>
                </a:xfrm>
                <a:prstGeom prst="line"/>
                <a:noFill/>
                <a:ln w="36576">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3" name="Line 21"/>
                <p:cNvSpPr>
                  <a:spLocks noChangeShapeType="1"/>
                </p:cNvSpPr>
                <p:nvPr/>
              </p:nvSpPr>
              <p:spPr bwMode="auto">
                <a:xfrm>
                  <a:off x="3620"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4" name="Rectangle 22"/>
                <p:cNvSpPr>
                  <a:spLocks noChangeArrowheads="1"/>
                </p:cNvSpPr>
                <p:nvPr/>
              </p:nvSpPr>
              <p:spPr bwMode="auto">
                <a:xfrm>
                  <a:off x="4362" y="1669"/>
                  <a:ext cx="152"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985" name="Rectangle 23"/>
                <p:cNvSpPr>
                  <a:spLocks noChangeArrowheads="1"/>
                </p:cNvSpPr>
                <p:nvPr/>
              </p:nvSpPr>
              <p:spPr bwMode="auto">
                <a:xfrm>
                  <a:off x="4388" y="2481"/>
                  <a:ext cx="105"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_</a:t>
                  </a:r>
                </a:p>
              </p:txBody>
            </p:sp>
            <p:sp>
              <p:nvSpPr>
                <p:cNvPr id="1049986" name="Line 24"/>
                <p:cNvSpPr>
                  <a:spLocks noChangeShapeType="1"/>
                </p:cNvSpPr>
                <p:nvPr/>
              </p:nvSpPr>
              <p:spPr bwMode="auto">
                <a:xfrm flipH="1">
                  <a:off x="1694" y="3095"/>
                  <a:ext cx="2530"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7" name="Line 25"/>
                <p:cNvSpPr>
                  <a:spLocks noChangeShapeType="1"/>
                </p:cNvSpPr>
                <p:nvPr/>
              </p:nvSpPr>
              <p:spPr bwMode="auto">
                <a:xfrm>
                  <a:off x="2756" y="1427"/>
                  <a:ext cx="480" cy="0"/>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8" name="Line 26"/>
                <p:cNvSpPr>
                  <a:spLocks noChangeShapeType="1"/>
                </p:cNvSpPr>
                <p:nvPr/>
              </p:nvSpPr>
              <p:spPr bwMode="auto">
                <a:xfrm flipH="1">
                  <a:off x="1676" y="1549"/>
                  <a:ext cx="459" cy="0"/>
                </a:xfrm>
                <a:prstGeom prst="line"/>
                <a:noFill/>
                <a:ln w="36513">
                  <a:solidFill>
                    <a:schemeClr val="tx1"/>
                  </a:solidFill>
                  <a:round/>
                  <a:headEnd/>
                  <a:tailEnd/>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89" name="Rectangle 27"/>
                <p:cNvSpPr>
                  <a:spLocks noChangeArrowheads="1"/>
                </p:cNvSpPr>
                <p:nvPr/>
              </p:nvSpPr>
              <p:spPr bwMode="auto">
                <a:xfrm>
                  <a:off x="1551" y="1664"/>
                  <a:ext cx="152"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990" name="Rectangle 28"/>
                <p:cNvSpPr>
                  <a:spLocks noChangeArrowheads="1"/>
                </p:cNvSpPr>
                <p:nvPr/>
              </p:nvSpPr>
              <p:spPr bwMode="auto">
                <a:xfrm>
                  <a:off x="1593" y="2648"/>
                  <a:ext cx="169" cy="305"/>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sp>
              <p:nvSpPr>
                <p:cNvPr id="1049991" name="Line 29"/>
                <p:cNvSpPr>
                  <a:spLocks noChangeShapeType="1"/>
                </p:cNvSpPr>
                <p:nvPr/>
              </p:nvSpPr>
              <p:spPr bwMode="auto">
                <a:xfrm>
                  <a:off x="3188" y="1715"/>
                  <a:ext cx="0" cy="288"/>
                </a:xfrm>
                <a:prstGeom prst="line"/>
                <a:noFill/>
                <a:ln w="28575">
                  <a:solidFill>
                    <a:schemeClr val="tx1"/>
                  </a:solidFill>
                  <a:round/>
                  <a:headEnd/>
                  <a:tailEnd type="triangle" w="lg" len="lg"/>
                </a:ln>
                <a:effectLst/>
              </p:spPr>
              <p:txBody>
                <a:bodyPr/>
                <a:p>
                  <a:pPr algn="ctr" fontAlgn="base">
                    <a:spcBef>
                      <a:spcPct val="0"/>
                    </a:spcBef>
                    <a:spcAft>
                      <a:spcPct val="0"/>
                    </a:spcAft>
                  </a:pPr>
                  <a:endParaRPr altLang="en-US" sz="2400" kumimoji="1" lang="zh-CN">
                    <a:ea typeface="楷体_GB2312" pitchFamily="49" charset="-122"/>
                  </a:endParaRPr>
                </a:p>
              </p:txBody>
            </p:sp>
            <p:sp>
              <p:nvSpPr>
                <p:cNvPr id="1049992" name="Oval 30"/>
                <p:cNvSpPr>
                  <a:spLocks noChangeArrowheads="1"/>
                </p:cNvSpPr>
                <p:nvPr/>
              </p:nvSpPr>
              <p:spPr bwMode="auto">
                <a:xfrm>
                  <a:off x="1599" y="1505"/>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93" name="Oval 31"/>
                <p:cNvSpPr>
                  <a:spLocks noChangeArrowheads="1"/>
                </p:cNvSpPr>
                <p:nvPr/>
              </p:nvSpPr>
              <p:spPr bwMode="auto">
                <a:xfrm>
                  <a:off x="1615" y="3053"/>
                  <a:ext cx="79" cy="79"/>
                </a:xfrm>
                <a:prstGeom prst="ellipse"/>
                <a:noFill/>
                <a:ln w="36576">
                  <a:solidFill>
                    <a:schemeClr val="tx1"/>
                  </a:solidFill>
                  <a:round/>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94" name="AutoShape 32"/>
                <p:cNvSpPr>
                  <a:spLocks noChangeArrowheads="1"/>
                </p:cNvSpPr>
                <p:nvPr/>
              </p:nvSpPr>
              <p:spPr bwMode="auto">
                <a:xfrm>
                  <a:off x="3168" y="2202"/>
                  <a:ext cx="318" cy="288"/>
                </a:xfrm>
                <a:prstGeom prst="triangle">
                  <a:avLst>
                    <a:gd name="adj" fmla="val 50000"/>
                  </a:avLst>
                </a:prstGeom>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sp>
              <p:nvSpPr>
                <p:cNvPr id="1049995" name="Rectangle 33"/>
                <p:cNvSpPr>
                  <a:spLocks noChangeArrowheads="1"/>
                </p:cNvSpPr>
                <p:nvPr/>
              </p:nvSpPr>
              <p:spPr bwMode="auto">
                <a:xfrm>
                  <a:off x="2138" y="1462"/>
                  <a:ext cx="522" cy="168"/>
                </a:xfrm>
                <a:prstGeom prst="rect"/>
                <a:noFill/>
                <a:ln w="36513">
                  <a:solidFill>
                    <a:schemeClr val="tx1"/>
                  </a:solidFill>
                  <a:miter lim="800000"/>
                  <a:headEnd/>
                  <a:tailEnd/>
                </a:ln>
                <a:effectLst/>
              </p:spPr>
              <p:txBody>
                <a:bodyPr anchor="ctr" wrap="none"/>
                <a:p>
                  <a:pPr algn="ctr" fontAlgn="base">
                    <a:spcBef>
                      <a:spcPct val="0"/>
                    </a:spcBef>
                    <a:spcAft>
                      <a:spcPct val="0"/>
                    </a:spcAft>
                  </a:pPr>
                  <a:endParaRPr altLang="en-US" sz="2400" kumimoji="1" lang="zh-CN">
                    <a:ea typeface="楷体_GB2312" pitchFamily="49" charset="-122"/>
                  </a:endParaRPr>
                </a:p>
              </p:txBody>
            </p:sp>
          </p:grpSp>
          <p:sp>
            <p:nvSpPr>
              <p:cNvPr id="1049996" name="Rectangle 12"/>
              <p:cNvSpPr>
                <a:spLocks noChangeArrowheads="1"/>
              </p:cNvSpPr>
              <p:nvPr/>
            </p:nvSpPr>
            <p:spPr bwMode="auto">
              <a:xfrm>
                <a:off x="4108985" y="2227104"/>
                <a:ext cx="459788" cy="444499"/>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2400" i="1" kumimoji="1" lang="en-US" smtClean="0">
                    <a:latin typeface="Arial" panose="020B0604020202020204" pitchFamily="34" charset="0"/>
                    <a:ea typeface="楷体_GB2312" pitchFamily="49" charset="-122"/>
                    <a:cs typeface="Arial" panose="020B0604020202020204" pitchFamily="34" charset="0"/>
                  </a:rPr>
                  <a:t>U</a:t>
                </a:r>
                <a:r>
                  <a:rPr altLang="zh-CN" baseline="-25000" dirty="0" sz="2400" kumimoji="1" lang="en-US" smtClean="0">
                    <a:latin typeface="Arial" panose="020B0604020202020204" pitchFamily="34" charset="0"/>
                    <a:ea typeface="楷体_GB2312" pitchFamily="49" charset="-122"/>
                    <a:cs typeface="Arial" panose="020B0604020202020204" pitchFamily="34" charset="0"/>
                  </a:rPr>
                  <a:t>Z</a:t>
                </a:r>
                <a:endParaRPr altLang="zh-CN" baseline="-25000" dirty="0" sz="2400" kumimoji="1" lang="en-US">
                  <a:latin typeface="Arial" panose="020B0604020202020204" pitchFamily="34" charset="0"/>
                  <a:ea typeface="楷体_GB2312" pitchFamily="49" charset="-122"/>
                  <a:cs typeface="Arial" panose="020B0604020202020204" pitchFamily="34" charset="0"/>
                </a:endParaRPr>
              </a:p>
            </p:txBody>
          </p:sp>
        </p:grpSp>
        <p:sp>
          <p:nvSpPr>
            <p:cNvPr id="1049997" name="Rectangle 27"/>
            <p:cNvSpPr>
              <a:spLocks noChangeArrowheads="1"/>
            </p:cNvSpPr>
            <p:nvPr/>
          </p:nvSpPr>
          <p:spPr bwMode="auto">
            <a:xfrm>
              <a:off x="5874547" y="990474"/>
              <a:ext cx="241300" cy="482600"/>
            </a:xfrm>
            <a:prstGeom prst="rect"/>
            <a:noFill/>
            <a:ln w="9525">
              <a:noFill/>
              <a:miter lim="800000"/>
              <a:headEnd/>
              <a:tailEnd/>
            </a:ln>
          </p:spPr>
          <p:txBody>
            <a:bodyPr bIns="0" lIns="0" rIns="0" tIns="0" wrap="none">
              <a:spAutoFit/>
            </a:bodyPr>
            <a:p>
              <a:pPr fontAlgn="base">
                <a:spcBef>
                  <a:spcPct val="0"/>
                </a:spcBef>
                <a:spcAft>
                  <a:spcPct val="0"/>
                </a:spcAft>
              </a:pPr>
              <a:r>
                <a:rPr altLang="zh-CN" dirty="0" sz="3200" kumimoji="1" lang="en-US">
                  <a:ea typeface="楷体_GB2312" pitchFamily="49" charset="-122"/>
                </a:rPr>
                <a:t>+</a:t>
              </a:r>
            </a:p>
          </p:txBody>
        </p:sp>
        <p:sp>
          <p:nvSpPr>
            <p:cNvPr id="1049998" name="Rectangle 28"/>
            <p:cNvSpPr>
              <a:spLocks noChangeArrowheads="1"/>
            </p:cNvSpPr>
            <p:nvPr/>
          </p:nvSpPr>
          <p:spPr bwMode="auto">
            <a:xfrm>
              <a:off x="5934154" y="2747690"/>
              <a:ext cx="153277" cy="482601"/>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3200" i="1" kumimoji="1" lang="en-US">
                  <a:ea typeface="楷体_GB2312" pitchFamily="49" charset="-122"/>
                </a:rPr>
                <a:t>_</a:t>
              </a:r>
              <a:endParaRPr altLang="zh-CN" dirty="0" sz="3200" kumimoji="1" lang="en-US">
                <a:ea typeface="楷体_GB2312" pitchFamily="49" charset="-122"/>
              </a:endParaRPr>
            </a:p>
          </p:txBody>
        </p:sp>
      </p:grpSp>
      <p:cxnSp>
        <p:nvCxnSpPr>
          <p:cNvPr id="3146041" name="直接箭头连接符 4"/>
          <p:cNvCxnSpPr>
            <a:cxnSpLocks/>
          </p:cNvCxnSpPr>
          <p:nvPr/>
        </p:nvCxnSpPr>
        <p:spPr>
          <a:xfrm flipV="1">
            <a:off x="4379404" y="1357734"/>
            <a:ext cx="0" cy="62939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6042" name="直接箭头连接符 50"/>
          <p:cNvCxnSpPr>
            <a:cxnSpLocks/>
          </p:cNvCxnSpPr>
          <p:nvPr/>
        </p:nvCxnSpPr>
        <p:spPr>
          <a:xfrm>
            <a:off x="4380380" y="2423803"/>
            <a:ext cx="0" cy="629394"/>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9999" name="矩形 5"/>
          <p:cNvSpPr>
            <a:spLocks noChangeAspect="1" noMove="1" noResize="1" noRot="1" noAdjustHandles="1" noEditPoints="1" noChangeArrowheads="1" noChangeShapeType="1" noTextEdit="1"/>
          </p:cNvSpPr>
          <p:nvPr/>
        </p:nvSpPr>
        <p:spPr>
          <a:xfrm>
            <a:off x="4108909" y="4714595"/>
            <a:ext cx="4047455" cy="720390"/>
          </a:xfrm>
          <a:prstGeom prst="rect"/>
          <a:blipFill>
            <a:blip xmlns:r="http://schemas.openxmlformats.org/officeDocument/2006/relationships" r:embed="rId5"/>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6">
            <p14:nvContentPartPr>
              <p14:cNvPr id="1050000" name=""/>
              <p14:cNvContentPartPr/>
              <p14:nvPr/>
            </p14:nvContentPartPr>
            <p14:xfrm>
              <a:off x="3524652" y="4184040"/>
              <a:ext cx="750229" cy="49518"/>
            </p14:xfrm>
          </p:contentPart>
        </mc:Choice>
        <mc:Fallback>
          <p:sp>
            <p:nvSpPr>
              <p:cNvPr id="1050000" name=""/>
              <p:cNvSpPr/>
              <p:nvPr/>
            </p:nvSpPr>
            <p:spPr>
              <a:xfrm>
                <a:off x="3524652" y="4184040"/>
                <a:ext cx="750229" cy="49518"/>
              </a:xfrm>
            </p:spPr>
          </p:sp>
        </mc:Fallback>
      </mc:AlternateContent>
      <mc:AlternateContent xmlns:mc="http://schemas.openxmlformats.org/markup-compatibility/2006">
        <mc:Choice xmlns:p14="http://schemas.microsoft.com/office/powerpoint/2010/main" Requires="p14">
          <p:contentPart p14:bwMode="auto" r:id="rId7">
            <p14:nvContentPartPr>
              <p14:cNvPr id="1050001" name=""/>
              <p14:cNvContentPartPr/>
              <p14:nvPr/>
            </p14:nvContentPartPr>
            <p14:xfrm>
              <a:off x="4166095" y="3708331"/>
              <a:ext cx="228405" cy="342736"/>
            </p14:xfrm>
          </p:contentPart>
        </mc:Choice>
        <mc:Fallback>
          <p:sp>
            <p:nvSpPr>
              <p:cNvPr id="1050001" name=""/>
              <p:cNvSpPr/>
              <p:nvPr/>
            </p:nvSpPr>
            <p:spPr>
              <a:xfrm>
                <a:off x="4166095" y="3708331"/>
                <a:ext cx="228405" cy="342736"/>
              </a:xfrm>
            </p:spPr>
          </p:sp>
        </mc:Fallback>
      </mc:AlternateContent>
      <mc:AlternateContent xmlns:mc="http://schemas.openxmlformats.org/markup-compatibility/2006">
        <mc:Choice xmlns:p14="http://schemas.microsoft.com/office/powerpoint/2010/main" Requires="p14">
          <p:contentPart p14:bwMode="auto" r:id="rId8">
            <p14:nvContentPartPr>
              <p14:cNvPr id="1050002" name=""/>
              <p14:cNvContentPartPr/>
              <p14:nvPr/>
            </p14:nvContentPartPr>
            <p14:xfrm>
              <a:off x="7163400" y="4157874"/>
              <a:ext cx="1275599" cy="175762"/>
            </p14:xfrm>
          </p:contentPart>
        </mc:Choice>
        <mc:Fallback>
          <p:sp>
            <p:nvSpPr>
              <p:cNvPr id="1050002" name=""/>
              <p:cNvSpPr/>
              <p:nvPr/>
            </p:nvSpPr>
            <p:spPr>
              <a:xfrm>
                <a:off x="7163400" y="4157874"/>
                <a:ext cx="1275599" cy="175762"/>
              </a:xfrm>
            </p:spPr>
          </p:sp>
        </mc:Fallback>
      </mc:AlternateContent>
      <mc:AlternateContent xmlns:mc="http://schemas.openxmlformats.org/markup-compatibility/2006">
        <mc:Choice xmlns:p14="http://schemas.microsoft.com/office/powerpoint/2010/main" Requires="p14">
          <p:contentPart p14:bwMode="auto" r:id="rId9">
            <p14:nvContentPartPr>
              <p14:cNvPr id="1050003" name=""/>
              <p14:cNvContentPartPr/>
              <p14:nvPr/>
            </p14:nvContentPartPr>
            <p14:xfrm>
              <a:off x="8124591" y="3416724"/>
              <a:ext cx="244970" cy="334108"/>
            </p14:xfrm>
          </p:contentPart>
        </mc:Choice>
        <mc:Fallback>
          <p:sp>
            <p:nvSpPr>
              <p:cNvPr id="1050003" name=""/>
              <p:cNvSpPr/>
              <p:nvPr/>
            </p:nvSpPr>
            <p:spPr>
              <a:xfrm>
                <a:off x="8124591" y="3416724"/>
                <a:ext cx="244970" cy="334108"/>
              </a:xfrm>
            </p:spPr>
          </p:sp>
        </mc:Fallback>
      </mc:AlternateContent>
      <mc:AlternateContent xmlns:mc="http://schemas.openxmlformats.org/markup-compatibility/2006">
        <mc:Choice xmlns:p14="http://schemas.microsoft.com/office/powerpoint/2010/main" Requires="p14">
          <p:contentPart p14:bwMode="auto" r:id="rId10">
            <p14:nvContentPartPr>
              <p14:cNvPr id="1050004" name=""/>
              <p14:cNvContentPartPr/>
              <p14:nvPr/>
            </p14:nvContentPartPr>
            <p14:xfrm>
              <a:off x="4032217" y="4638801"/>
              <a:ext cx="1314291" cy="134496"/>
            </p14:xfrm>
          </p:contentPart>
        </mc:Choice>
        <mc:Fallback>
          <p:sp>
            <p:nvSpPr>
              <p:cNvPr id="1050004" name=""/>
              <p:cNvSpPr/>
              <p:nvPr/>
            </p:nvSpPr>
            <p:spPr>
              <a:xfrm>
                <a:off x="4032217" y="4638801"/>
                <a:ext cx="1314291" cy="134496"/>
              </a:xfrm>
            </p:spPr>
          </p:sp>
        </mc:Fallback>
      </mc:AlternateContent>
      <mc:AlternateContent xmlns:mc="http://schemas.openxmlformats.org/markup-compatibility/2006">
        <mc:Choice xmlns:p14="http://schemas.microsoft.com/office/powerpoint/2010/main" Requires="p14">
          <p:contentPart p14:bwMode="auto" r:id="rId11">
            <p14:nvContentPartPr>
              <p14:cNvPr id="1050005" name=""/>
              <p14:cNvContentPartPr/>
              <p14:nvPr/>
            </p14:nvContentPartPr>
            <p14:xfrm>
              <a:off x="5213072" y="4096241"/>
              <a:ext cx="354539" cy="490236"/>
            </p14:xfrm>
          </p:contentPart>
        </mc:Choice>
        <mc:Fallback>
          <p:sp>
            <p:nvSpPr>
              <p:cNvPr id="1050005" name=""/>
              <p:cNvSpPr/>
              <p:nvPr/>
            </p:nvSpPr>
            <p:spPr>
              <a:xfrm>
                <a:off x="5213072" y="4096241"/>
                <a:ext cx="354539" cy="490236"/>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64"/>
                                        </p:tgtEl>
                                        <p:attrNameLst>
                                          <p:attrName>style.visibility</p:attrName>
                                        </p:attrNameLst>
                                      </p:cBhvr>
                                      <p:to>
                                        <p:strVal val="visible"/>
                                      </p:to>
                                    </p:set>
                                    <p:animEffect transition="in" filter="wipe(down)">
                                      <p:cBhvr>
                                        <p:cTn dur="500" id="7"/>
                                        <p:tgtEl>
                                          <p:spTgt spid="104996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65"/>
                                        </p:tgtEl>
                                        <p:attrNameLst>
                                          <p:attrName>style.visibility</p:attrName>
                                        </p:attrNameLst>
                                      </p:cBhvr>
                                      <p:to>
                                        <p:strVal val="visible"/>
                                      </p:to>
                                    </p:set>
                                    <p:animEffect transition="in" filter="wipe(down)">
                                      <p:cBhvr>
                                        <p:cTn dur="500" id="12"/>
                                        <p:tgtEl>
                                          <p:spTgt spid="104996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66"/>
                                        </p:tgtEl>
                                        <p:attrNameLst>
                                          <p:attrName>style.visibility</p:attrName>
                                        </p:attrNameLst>
                                      </p:cBhvr>
                                      <p:to>
                                        <p:strVal val="visible"/>
                                      </p:to>
                                    </p:set>
                                    <p:animEffect transition="in" filter="wipe(down)">
                                      <p:cBhvr>
                                        <p:cTn dur="500" id="17"/>
                                        <p:tgtEl>
                                          <p:spTgt spid="104996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999"/>
                                        </p:tgtEl>
                                        <p:attrNameLst>
                                          <p:attrName>style.visibility</p:attrName>
                                        </p:attrNameLst>
                                      </p:cBhvr>
                                      <p:to>
                                        <p:strVal val="visible"/>
                                      </p:to>
                                    </p:set>
                                    <p:animEffect transition="in" filter="wipe(down)">
                                      <p:cBhvr>
                                        <p:cTn dur="500" id="22"/>
                                        <p:tgtEl>
                                          <p:spTgt spid="104999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967"/>
                                        </p:tgtEl>
                                        <p:attrNameLst>
                                          <p:attrName>style.visibility</p:attrName>
                                        </p:attrNameLst>
                                      </p:cBhvr>
                                      <p:to>
                                        <p:strVal val="visible"/>
                                      </p:to>
                                    </p:set>
                                    <p:animEffect transition="in" filter="wipe(down)">
                                      <p:cBhvr>
                                        <p:cTn dur="500" id="27"/>
                                        <p:tgtEl>
                                          <p:spTgt spid="104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64" grpId="0"/>
      <p:bldP spid="1049965" grpId="0"/>
      <p:bldP spid="1049966" grpId="0"/>
      <p:bldP spid="1049967" grpId="0" animBg="1"/>
      <p:bldP spid="104999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50008" name="Text Box 2"/>
          <p:cNvSpPr txBox="1">
            <a:spLocks noChangeArrowheads="1"/>
          </p:cNvSpPr>
          <p:nvPr/>
        </p:nvSpPr>
        <p:spPr bwMode="auto">
          <a:xfrm>
            <a:off x="395536" y="461615"/>
            <a:ext cx="7829550" cy="519113"/>
          </a:xfrm>
          <a:prstGeom prst="rect"/>
          <a:noFill/>
          <a:ln>
            <a:noFill/>
          </a:ln>
          <a:effectLst/>
        </p:spPr>
        <p:txBody>
          <a:bodyPr>
            <a:spAutoFit/>
          </a:bodyPr>
          <a:p>
            <a:pPr fontAlgn="base">
              <a:spcBef>
                <a:spcPct val="50000"/>
              </a:spcBef>
              <a:spcAft>
                <a:spcPct val="0"/>
              </a:spcAft>
            </a:pPr>
            <a:r>
              <a:rPr altLang="zh-CN" b="1" dirty="0" sz="2800" kumimoji="1" lang="en-US" smtClean="0">
                <a:solidFill>
                  <a:srgbClr val="FFFFFF"/>
                </a:solidFill>
                <a:ea typeface="楷体_GB2312" pitchFamily="49" charset="-122"/>
              </a:rPr>
              <a:t>Application in Wireless Communication</a:t>
            </a:r>
            <a:endParaRPr altLang="en-US" b="1" dirty="0" sz="2800" kumimoji="1" lang="zh-CN">
              <a:solidFill>
                <a:srgbClr val="FFFFFF"/>
              </a:solidFill>
              <a:latin typeface="楷体_GB2312" pitchFamily="49" charset="-122"/>
              <a:ea typeface="楷体_GB2312" pitchFamily="49" charset="-122"/>
            </a:endParaRPr>
          </a:p>
        </p:txBody>
      </p:sp>
      <p:sp>
        <p:nvSpPr>
          <p:cNvPr id="1050009" name="AutoShape 3"/>
          <p:cNvSpPr>
            <a:spLocks noChangeArrowheads="1"/>
          </p:cNvSpPr>
          <p:nvPr/>
        </p:nvSpPr>
        <p:spPr bwMode="auto">
          <a:xfrm>
            <a:off x="5686425" y="5162550"/>
            <a:ext cx="2395537" cy="1057275"/>
          </a:xfrm>
          <a:prstGeom prst="wedgeRoundRectCallout">
            <a:avLst>
              <a:gd name="adj1" fmla="val -46903"/>
              <a:gd name="adj2" fmla="val -117569"/>
              <a:gd name="adj3" fmla="val 16667"/>
            </a:avLst>
          </a:prstGeom>
          <a:solidFill>
            <a:schemeClr val="accent1"/>
          </a:solidFill>
          <a:ln>
            <a:noFill/>
          </a:ln>
          <a:effectLst/>
        </p:spPr>
        <p:txBody>
          <a:bodyPr/>
          <a:p>
            <a:pPr algn="ctr" fontAlgn="base">
              <a:spcBef>
                <a:spcPct val="0"/>
              </a:spcBef>
              <a:spcAft>
                <a:spcPct val="0"/>
              </a:spcAft>
            </a:pPr>
            <a:r>
              <a:rPr altLang="zh-CN" b="1" dirty="0" sz="2800" lang="en-US" smtClean="0">
                <a:solidFill>
                  <a:srgbClr val="FFFFFF"/>
                </a:solidFill>
                <a:latin typeface="楷体_GB2312" pitchFamily="49" charset="-122"/>
                <a:ea typeface="楷体_GB2312" pitchFamily="49" charset="-122"/>
              </a:rPr>
              <a:t>Magnitude modulation</a:t>
            </a:r>
            <a:endParaRPr altLang="en-US" b="1" dirty="0" sz="2400" kumimoji="1" lang="zh-CN">
              <a:solidFill>
                <a:srgbClr val="FFFFCC"/>
              </a:solidFill>
              <a:ea typeface="楷体_GB2312" pitchFamily="49" charset="-122"/>
            </a:endParaRPr>
          </a:p>
        </p:txBody>
      </p:sp>
      <p:sp>
        <p:nvSpPr>
          <p:cNvPr id="1050010" name="AutoShape 4"/>
          <p:cNvSpPr>
            <a:spLocks noChangeArrowheads="1"/>
          </p:cNvSpPr>
          <p:nvPr/>
        </p:nvSpPr>
        <p:spPr bwMode="auto">
          <a:xfrm>
            <a:off x="276225" y="5610225"/>
            <a:ext cx="1766583" cy="552450"/>
          </a:xfrm>
          <a:prstGeom prst="wedgeRoundRectCallout">
            <a:avLst>
              <a:gd name="adj1" fmla="val 24657"/>
              <a:gd name="adj2" fmla="val -243676"/>
              <a:gd name="adj3" fmla="val 16667"/>
            </a:avLst>
          </a:prstGeom>
          <a:solidFill>
            <a:schemeClr val="accent1"/>
          </a:solidFill>
          <a:ln>
            <a:noFill/>
          </a:ln>
          <a:effectLst/>
        </p:spPr>
        <p:txBody>
          <a:bodyPr/>
          <a:p>
            <a:pPr algn="ctr" fontAlgn="base">
              <a:spcBef>
                <a:spcPct val="0"/>
              </a:spcBef>
              <a:spcAft>
                <a:spcPct val="0"/>
              </a:spcAft>
            </a:pPr>
            <a:r>
              <a:rPr altLang="zh-CN" b="1" dirty="0" sz="2400" kumimoji="1" lang="en-US" smtClean="0">
                <a:solidFill>
                  <a:srgbClr val="FFFFFF"/>
                </a:solidFill>
                <a:ea typeface="楷体_GB2312" pitchFamily="49" charset="-122"/>
              </a:rPr>
              <a:t>voice signal</a:t>
            </a:r>
            <a:endParaRPr altLang="en-US" b="1" dirty="0" sz="2400" kumimoji="1" lang="zh-CN">
              <a:solidFill>
                <a:srgbClr val="FFFFFF"/>
              </a:solidFill>
              <a:ea typeface="楷体_GB2312" pitchFamily="49" charset="-122"/>
            </a:endParaRPr>
          </a:p>
        </p:txBody>
      </p:sp>
      <p:sp>
        <p:nvSpPr>
          <p:cNvPr id="1050011" name="AutoShape 5"/>
          <p:cNvSpPr>
            <a:spLocks noChangeArrowheads="1"/>
          </p:cNvSpPr>
          <p:nvPr/>
        </p:nvSpPr>
        <p:spPr bwMode="auto">
          <a:xfrm>
            <a:off x="2905125" y="1914525"/>
            <a:ext cx="1628775" cy="552450"/>
          </a:xfrm>
          <a:prstGeom prst="wedgeRoundRectCallout">
            <a:avLst>
              <a:gd name="adj1" fmla="val -65398"/>
              <a:gd name="adj2" fmla="val 78736"/>
              <a:gd name="adj3" fmla="val 16667"/>
            </a:avLst>
          </a:prstGeom>
          <a:solidFill>
            <a:schemeClr val="accent1"/>
          </a:solidFill>
          <a:ln>
            <a:noFill/>
          </a:ln>
          <a:effectLst/>
        </p:spPr>
        <p:txBody>
          <a:bodyPr/>
          <a:p>
            <a:pPr algn="ctr" fontAlgn="base">
              <a:spcBef>
                <a:spcPct val="0"/>
              </a:spcBef>
              <a:spcAft>
                <a:spcPct val="0"/>
              </a:spcAft>
            </a:pPr>
            <a:r>
              <a:rPr altLang="zh-CN" b="1" dirty="0" sz="2400" kumimoji="1" lang="en-US" smtClean="0">
                <a:solidFill>
                  <a:srgbClr val="FFFFFF"/>
                </a:solidFill>
                <a:ea typeface="楷体_GB2312" pitchFamily="49" charset="-122"/>
              </a:rPr>
              <a:t>carrier</a:t>
            </a:r>
            <a:endParaRPr altLang="en-US" b="1" dirty="0" sz="2400" kumimoji="1" lang="zh-CN">
              <a:solidFill>
                <a:srgbClr val="FFFFFF"/>
              </a:solidFill>
              <a:ea typeface="楷体_GB2312" pitchFamily="49" charset="-122"/>
            </a:endParaRPr>
          </a:p>
        </p:txBody>
      </p:sp>
      <p:sp>
        <p:nvSpPr>
          <p:cNvPr id="1050012" name="AutoShape 6"/>
          <p:cNvSpPr>
            <a:spLocks noChangeArrowheads="1"/>
          </p:cNvSpPr>
          <p:nvPr/>
        </p:nvSpPr>
        <p:spPr bwMode="auto">
          <a:xfrm>
            <a:off x="7267575" y="461615"/>
            <a:ext cx="1768920" cy="1005235"/>
          </a:xfrm>
          <a:prstGeom prst="wedgeRoundRectCallout">
            <a:avLst>
              <a:gd name="adj1" fmla="val -47856"/>
              <a:gd name="adj2" fmla="val 101148"/>
              <a:gd name="adj3" fmla="val 16667"/>
            </a:avLst>
          </a:prstGeom>
          <a:solidFill>
            <a:schemeClr val="accent1"/>
          </a:solidFill>
          <a:ln>
            <a:noFill/>
          </a:ln>
          <a:effectLst/>
        </p:spPr>
        <p:txBody>
          <a:bodyPr/>
          <a:p>
            <a:pPr algn="ctr" fontAlgn="base">
              <a:spcBef>
                <a:spcPct val="0"/>
              </a:spcBef>
              <a:spcAft>
                <a:spcPct val="0"/>
              </a:spcAft>
            </a:pPr>
            <a:r>
              <a:rPr altLang="zh-CN" b="1" dirty="0" sz="2400" kumimoji="1" lang="en-US" smtClean="0">
                <a:solidFill>
                  <a:srgbClr val="FFFFFF"/>
                </a:solidFill>
                <a:ea typeface="楷体_GB2312" pitchFamily="49" charset="-122"/>
              </a:rPr>
              <a:t>Modulated Signal</a:t>
            </a:r>
            <a:endParaRPr altLang="en-US" b="1" dirty="0" sz="2400" kumimoji="1" lang="zh-CN">
              <a:solidFill>
                <a:srgbClr val="FFFFFF"/>
              </a:solidFill>
              <a:ea typeface="楷体_GB2312" pitchFamily="49" charset="-122"/>
            </a:endParaRPr>
          </a:p>
        </p:txBody>
      </p:sp>
      <p:sp>
        <p:nvSpPr>
          <p:cNvPr id="1050013" name="Text Box 7"/>
          <p:cNvSpPr txBox="1">
            <a:spLocks noChangeArrowheads="1"/>
          </p:cNvSpPr>
          <p:nvPr/>
        </p:nvSpPr>
        <p:spPr bwMode="auto">
          <a:xfrm>
            <a:off x="1304925" y="1190625"/>
            <a:ext cx="3005386" cy="929640"/>
          </a:xfrm>
          <a:prstGeom prst="rect"/>
          <a:noFill/>
          <a:ln>
            <a:noFill/>
          </a:ln>
          <a:effectLst/>
        </p:spPr>
        <p:txBody>
          <a:bodyPr wrap="square">
            <a:spAutoFit/>
          </a:bodyPr>
          <a:p>
            <a:pPr fontAlgn="base">
              <a:spcBef>
                <a:spcPct val="50000"/>
              </a:spcBef>
              <a:spcAft>
                <a:spcPct val="0"/>
              </a:spcAft>
            </a:pPr>
            <a:r>
              <a:rPr altLang="zh-CN" b="1" dirty="0" sz="2800" kumimoji="1" lang="en-US" smtClean="0">
                <a:solidFill>
                  <a:srgbClr val="FFFFFF"/>
                </a:solidFill>
                <a:ea typeface="楷体_GB2312" pitchFamily="49" charset="-122"/>
              </a:rPr>
              <a:t>Signal Modulation</a:t>
            </a:r>
            <a:endParaRPr altLang="en-US" b="1" dirty="0" sz="2800" kumimoji="1" lang="zh-CN">
              <a:solidFill>
                <a:srgbClr val="FFFFFF"/>
              </a:solidFill>
              <a:ea typeface="楷体_GB2312" pitchFamily="49" charset="-122"/>
            </a:endParaRPr>
          </a:p>
        </p:txBody>
      </p:sp>
      <p:grpSp>
        <p:nvGrpSpPr>
          <p:cNvPr id="391" name="Group 8"/>
          <p:cNvGrpSpPr/>
          <p:nvPr/>
        </p:nvGrpSpPr>
        <p:grpSpPr bwMode="auto">
          <a:xfrm>
            <a:off x="428625" y="3714750"/>
            <a:ext cx="2232025" cy="920750"/>
            <a:chOff x="270" y="2340"/>
            <a:chExt cx="1406" cy="580"/>
          </a:xfrm>
        </p:grpSpPr>
        <p:sp>
          <p:nvSpPr>
            <p:cNvPr id="1050014" name="Rectangle 9"/>
            <p:cNvSpPr>
              <a:spLocks noChangeArrowheads="1"/>
            </p:cNvSpPr>
            <p:nvPr/>
          </p:nvSpPr>
          <p:spPr bwMode="auto">
            <a:xfrm>
              <a:off x="270" y="2340"/>
              <a:ext cx="75" cy="20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15" name="Line 10"/>
            <p:cNvSpPr>
              <a:spLocks noChangeShapeType="1"/>
            </p:cNvSpPr>
            <p:nvPr/>
          </p:nvSpPr>
          <p:spPr bwMode="auto">
            <a:xfrm>
              <a:off x="490" y="2680"/>
              <a:ext cx="1074" cy="3"/>
            </a:xfrm>
            <a:prstGeom prst="line"/>
            <a:noFill/>
            <a:ln w="26988">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16" name="Line 11"/>
            <p:cNvSpPr>
              <a:spLocks noChangeShapeType="1"/>
            </p:cNvSpPr>
            <p:nvPr/>
          </p:nvSpPr>
          <p:spPr bwMode="auto">
            <a:xfrm>
              <a:off x="1080" y="2698"/>
              <a:ext cx="1" cy="1"/>
            </a:xfrm>
            <a:prstGeom prst="lin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17" name="Line 12"/>
            <p:cNvSpPr>
              <a:spLocks noChangeShapeType="1"/>
            </p:cNvSpPr>
            <p:nvPr/>
          </p:nvSpPr>
          <p:spPr bwMode="auto">
            <a:xfrm>
              <a:off x="493" y="2411"/>
              <a:ext cx="0" cy="469"/>
            </a:xfrm>
            <a:prstGeom prst="line"/>
            <a:noFill/>
            <a:ln w="27051">
              <a:solidFill>
                <a:schemeClr val="bg1"/>
              </a:solidFill>
              <a:round/>
              <a:headEnd type="arrow" w="med" len="me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18" name="Rectangle 13"/>
            <p:cNvSpPr>
              <a:spLocks noChangeArrowheads="1"/>
            </p:cNvSpPr>
            <p:nvPr/>
          </p:nvSpPr>
          <p:spPr bwMode="auto">
            <a:xfrm>
              <a:off x="369" y="2608"/>
              <a:ext cx="51" cy="145"/>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19" name="Rectangle 14"/>
            <p:cNvSpPr>
              <a:spLocks noChangeArrowheads="1"/>
            </p:cNvSpPr>
            <p:nvPr/>
          </p:nvSpPr>
          <p:spPr bwMode="auto">
            <a:xfrm>
              <a:off x="315" y="2633"/>
              <a:ext cx="160" cy="192"/>
            </a:xfrm>
            <a:prstGeom prst="rect"/>
            <a:noFill/>
            <a:ln>
              <a:noFill/>
            </a:ln>
          </p:spPr>
          <p:txBody>
            <a:bodyPr bIns="0" lIns="0" rIns="0" tIns="0" wrap="none">
              <a:spAutoFit/>
            </a:bodyPr>
            <a:p>
              <a:pPr fontAlgn="base">
                <a:spcBef>
                  <a:spcPct val="0"/>
                </a:spcBef>
                <a:spcAft>
                  <a:spcPct val="0"/>
                </a:spcAft>
              </a:pPr>
              <a:r>
                <a:rPr altLang="zh-CN" b="1" sz="2000" i="1" kumimoji="1" lang="en-US">
                  <a:solidFill>
                    <a:srgbClr val="FFFFFF"/>
                  </a:solidFill>
                  <a:ea typeface="楷体_GB2312" pitchFamily="49" charset="-122"/>
                </a:rPr>
                <a:t>O</a:t>
              </a:r>
            </a:p>
          </p:txBody>
        </p:sp>
        <p:sp>
          <p:nvSpPr>
            <p:cNvPr id="1050020" name="Rectangle 15"/>
            <p:cNvSpPr>
              <a:spLocks noChangeArrowheads="1"/>
            </p:cNvSpPr>
            <p:nvPr/>
          </p:nvSpPr>
          <p:spPr bwMode="auto">
            <a:xfrm>
              <a:off x="1634" y="2671"/>
              <a:ext cx="42" cy="20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21" name="Rectangle 16"/>
            <p:cNvSpPr>
              <a:spLocks noChangeArrowheads="1"/>
            </p:cNvSpPr>
            <p:nvPr/>
          </p:nvSpPr>
          <p:spPr bwMode="auto">
            <a:xfrm>
              <a:off x="1502" y="2696"/>
              <a:ext cx="120"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t</a:t>
              </a:r>
              <a:endParaRPr altLang="zh-CN" b="1" sz="2400" kumimoji="1" lang="en-US">
                <a:solidFill>
                  <a:srgbClr val="FFFFFF"/>
                </a:solidFill>
                <a:ea typeface="楷体_GB2312" pitchFamily="49" charset="-122"/>
              </a:endParaRPr>
            </a:p>
          </p:txBody>
        </p:sp>
        <p:sp>
          <p:nvSpPr>
            <p:cNvPr id="1050022" name="Rectangle 17"/>
            <p:cNvSpPr>
              <a:spLocks noChangeArrowheads="1"/>
            </p:cNvSpPr>
            <p:nvPr/>
          </p:nvSpPr>
          <p:spPr bwMode="auto">
            <a:xfrm>
              <a:off x="320" y="2366"/>
              <a:ext cx="160"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endParaRPr altLang="zh-CN" baseline="-25000" b="1" sz="2400" kumimoji="1" lang="en-US">
                <a:solidFill>
                  <a:srgbClr val="FFFFFF"/>
                </a:solidFill>
                <a:ea typeface="楷体_GB2312" pitchFamily="49" charset="-122"/>
              </a:endParaRPr>
            </a:p>
          </p:txBody>
        </p:sp>
        <p:grpSp>
          <p:nvGrpSpPr>
            <p:cNvPr id="392" name="Group 18"/>
            <p:cNvGrpSpPr/>
            <p:nvPr/>
          </p:nvGrpSpPr>
          <p:grpSpPr bwMode="auto">
            <a:xfrm>
              <a:off x="499" y="2430"/>
              <a:ext cx="957" cy="184"/>
              <a:chOff x="583" y="2032"/>
              <a:chExt cx="501" cy="466"/>
            </a:xfrm>
          </p:grpSpPr>
          <p:sp>
            <p:nvSpPr>
              <p:cNvPr id="1050023" name="Freeform 19"/>
              <p:cNvSpPr/>
              <p:nvPr/>
            </p:nvSpPr>
            <p:spPr bwMode="auto">
              <a:xfrm>
                <a:off x="583" y="2032"/>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rgbClr val="00FF00"/>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24" name="Freeform 20"/>
              <p:cNvSpPr/>
              <p:nvPr/>
            </p:nvSpPr>
            <p:spPr bwMode="auto">
              <a:xfrm>
                <a:off x="834" y="2266"/>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rgbClr val="00FF00"/>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nvGrpSpPr>
          <p:cNvPr id="393" name="Group 21"/>
          <p:cNvGrpSpPr/>
          <p:nvPr/>
        </p:nvGrpSpPr>
        <p:grpSpPr bwMode="auto">
          <a:xfrm>
            <a:off x="306388" y="1978025"/>
            <a:ext cx="2706687" cy="1724025"/>
            <a:chOff x="193" y="1246"/>
            <a:chExt cx="1705" cy="1086"/>
          </a:xfrm>
        </p:grpSpPr>
        <p:sp>
          <p:nvSpPr>
            <p:cNvPr id="1050025" name="Line 22"/>
            <p:cNvSpPr>
              <a:spLocks noChangeShapeType="1"/>
            </p:cNvSpPr>
            <p:nvPr/>
          </p:nvSpPr>
          <p:spPr bwMode="auto">
            <a:xfrm>
              <a:off x="408" y="1923"/>
              <a:ext cx="1440" cy="0"/>
            </a:xfrm>
            <a:prstGeom prst="line"/>
            <a:noFill/>
            <a:ln w="28575">
              <a:solidFill>
                <a:schemeClr val="bg1"/>
              </a:solidFill>
              <a:miter lim="800000"/>
              <a:headEnd/>
              <a:tailEnd type="arrow" w="med" len="me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26" name="Rectangle 23"/>
            <p:cNvSpPr>
              <a:spLocks noChangeArrowheads="1"/>
            </p:cNvSpPr>
            <p:nvPr/>
          </p:nvSpPr>
          <p:spPr bwMode="auto">
            <a:xfrm>
              <a:off x="193" y="1246"/>
              <a:ext cx="364" cy="282"/>
            </a:xfrm>
            <a:prstGeom prst="rect"/>
            <a:noFill/>
            <a:ln>
              <a:noFill/>
            </a:ln>
            <a:effectLst/>
          </p:spPr>
          <p:txBody>
            <a:bodyPr wrap="none">
              <a:spAutoFit/>
            </a:bodyPr>
            <a:p>
              <a:pPr algn="ct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1</a:t>
              </a:r>
            </a:p>
          </p:txBody>
        </p:sp>
        <p:sp>
          <p:nvSpPr>
            <p:cNvPr id="1050027" name="Line 24"/>
            <p:cNvSpPr>
              <a:spLocks noChangeShapeType="1"/>
            </p:cNvSpPr>
            <p:nvPr/>
          </p:nvSpPr>
          <p:spPr bwMode="auto">
            <a:xfrm flipV="1">
              <a:off x="492" y="1354"/>
              <a:ext cx="0" cy="978"/>
            </a:xfrm>
            <a:prstGeom prst="line"/>
            <a:noFill/>
            <a:ln w="28575">
              <a:solidFill>
                <a:schemeClr val="bg1"/>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28" name="Rectangle 25"/>
            <p:cNvSpPr>
              <a:spLocks noChangeArrowheads="1"/>
            </p:cNvSpPr>
            <p:nvPr/>
          </p:nvSpPr>
          <p:spPr bwMode="auto">
            <a:xfrm>
              <a:off x="1662" y="1968"/>
              <a:ext cx="236" cy="282"/>
            </a:xfrm>
            <a:prstGeom prst="rect"/>
            <a:noFill/>
            <a:ln>
              <a:noFill/>
            </a:ln>
            <a:effectLst/>
          </p:spPr>
          <p:txBody>
            <a:bodyPr wrap="none">
              <a:spAutoFit/>
            </a:bodyPr>
            <a:p>
              <a:pPr algn="ctr" fontAlgn="base">
                <a:spcBef>
                  <a:spcPct val="0"/>
                </a:spcBef>
                <a:spcAft>
                  <a:spcPct val="0"/>
                </a:spcAft>
              </a:pPr>
              <a:r>
                <a:rPr altLang="zh-CN" b="1" sz="2400" i="1" kumimoji="1" lang="en-US">
                  <a:solidFill>
                    <a:srgbClr val="FFFFFF"/>
                  </a:solidFill>
                  <a:ea typeface="楷体_GB2312" pitchFamily="49" charset="-122"/>
                </a:rPr>
                <a:t>t</a:t>
              </a:r>
              <a:endParaRPr altLang="zh-CN" baseline="-25000" b="1" sz="2400" kumimoji="1" lang="en-US">
                <a:solidFill>
                  <a:srgbClr val="FFFFFF"/>
                </a:solidFill>
                <a:ea typeface="楷体_GB2312" pitchFamily="49" charset="-122"/>
              </a:endParaRPr>
            </a:p>
          </p:txBody>
        </p:sp>
        <p:sp>
          <p:nvSpPr>
            <p:cNvPr id="1050029" name="Rectangle 26"/>
            <p:cNvSpPr>
              <a:spLocks noChangeArrowheads="1"/>
            </p:cNvSpPr>
            <p:nvPr/>
          </p:nvSpPr>
          <p:spPr bwMode="auto">
            <a:xfrm>
              <a:off x="250" y="1915"/>
              <a:ext cx="276" cy="250"/>
            </a:xfrm>
            <a:prstGeom prst="rect"/>
            <a:noFill/>
            <a:ln>
              <a:noFill/>
            </a:ln>
            <a:effectLst/>
          </p:spPr>
          <p:txBody>
            <a:bodyPr wrap="none">
              <a:spAutoFit/>
            </a:bodyPr>
            <a:p>
              <a:pPr algn="ctr" fontAlgn="base">
                <a:spcBef>
                  <a:spcPct val="0"/>
                </a:spcBef>
                <a:spcAft>
                  <a:spcPct val="0"/>
                </a:spcAft>
              </a:pPr>
              <a:r>
                <a:rPr altLang="zh-CN" b="1" sz="2000" i="1" kumimoji="1" lang="en-US">
                  <a:solidFill>
                    <a:srgbClr val="FFFFFF"/>
                  </a:solidFill>
                  <a:ea typeface="楷体_GB2312" pitchFamily="49" charset="-122"/>
                </a:rPr>
                <a:t>O</a:t>
              </a:r>
            </a:p>
          </p:txBody>
        </p:sp>
        <p:grpSp>
          <p:nvGrpSpPr>
            <p:cNvPr id="394" name="Group 27"/>
            <p:cNvGrpSpPr/>
            <p:nvPr/>
          </p:nvGrpSpPr>
          <p:grpSpPr bwMode="auto">
            <a:xfrm>
              <a:off x="503" y="1522"/>
              <a:ext cx="465" cy="793"/>
              <a:chOff x="503" y="1522"/>
              <a:chExt cx="465" cy="793"/>
            </a:xfrm>
          </p:grpSpPr>
          <p:grpSp>
            <p:nvGrpSpPr>
              <p:cNvPr id="395" name="Group 28"/>
              <p:cNvGrpSpPr/>
              <p:nvPr/>
            </p:nvGrpSpPr>
            <p:grpSpPr bwMode="auto">
              <a:xfrm>
                <a:off x="503" y="1522"/>
                <a:ext cx="233" cy="793"/>
                <a:chOff x="503" y="1522"/>
                <a:chExt cx="233" cy="793"/>
              </a:xfrm>
            </p:grpSpPr>
            <p:grpSp>
              <p:nvGrpSpPr>
                <p:cNvPr id="396" name="Group 29"/>
                <p:cNvGrpSpPr/>
                <p:nvPr/>
              </p:nvGrpSpPr>
              <p:grpSpPr bwMode="auto">
                <a:xfrm>
                  <a:off x="503" y="1522"/>
                  <a:ext cx="117" cy="793"/>
                  <a:chOff x="583" y="2454"/>
                  <a:chExt cx="501" cy="465"/>
                </a:xfrm>
              </p:grpSpPr>
              <p:sp>
                <p:nvSpPr>
                  <p:cNvPr id="1050030" name="Freeform 30"/>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1" name="Freeform 31"/>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397" name="Group 32"/>
                <p:cNvGrpSpPr/>
                <p:nvPr/>
              </p:nvGrpSpPr>
              <p:grpSpPr bwMode="auto">
                <a:xfrm>
                  <a:off x="619" y="1522"/>
                  <a:ext cx="117" cy="793"/>
                  <a:chOff x="583" y="2454"/>
                  <a:chExt cx="501" cy="465"/>
                </a:xfrm>
              </p:grpSpPr>
              <p:sp>
                <p:nvSpPr>
                  <p:cNvPr id="1050032" name="Freeform 33"/>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3" name="Freeform 34"/>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nvGrpSpPr>
              <p:cNvPr id="398" name="Group 35"/>
              <p:cNvGrpSpPr/>
              <p:nvPr/>
            </p:nvGrpSpPr>
            <p:grpSpPr bwMode="auto">
              <a:xfrm>
                <a:off x="735" y="1522"/>
                <a:ext cx="233" cy="793"/>
                <a:chOff x="503" y="1522"/>
                <a:chExt cx="233" cy="793"/>
              </a:xfrm>
            </p:grpSpPr>
            <p:grpSp>
              <p:nvGrpSpPr>
                <p:cNvPr id="399" name="Group 36"/>
                <p:cNvGrpSpPr/>
                <p:nvPr/>
              </p:nvGrpSpPr>
              <p:grpSpPr bwMode="auto">
                <a:xfrm>
                  <a:off x="503" y="1522"/>
                  <a:ext cx="117" cy="793"/>
                  <a:chOff x="583" y="2454"/>
                  <a:chExt cx="501" cy="465"/>
                </a:xfrm>
              </p:grpSpPr>
              <p:sp>
                <p:nvSpPr>
                  <p:cNvPr id="1050034" name="Freeform 37"/>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5" name="Freeform 38"/>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00" name="Group 39"/>
                <p:cNvGrpSpPr/>
                <p:nvPr/>
              </p:nvGrpSpPr>
              <p:grpSpPr bwMode="auto">
                <a:xfrm>
                  <a:off x="619" y="1522"/>
                  <a:ext cx="117" cy="793"/>
                  <a:chOff x="583" y="2454"/>
                  <a:chExt cx="501" cy="465"/>
                </a:xfrm>
              </p:grpSpPr>
              <p:sp>
                <p:nvSpPr>
                  <p:cNvPr id="1050036" name="Freeform 40"/>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7" name="Freeform 41"/>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grpSp>
          <p:nvGrpSpPr>
            <p:cNvPr id="401" name="Group 42"/>
            <p:cNvGrpSpPr/>
            <p:nvPr/>
          </p:nvGrpSpPr>
          <p:grpSpPr bwMode="auto">
            <a:xfrm>
              <a:off x="967" y="1522"/>
              <a:ext cx="465" cy="793"/>
              <a:chOff x="503" y="1522"/>
              <a:chExt cx="465" cy="793"/>
            </a:xfrm>
          </p:grpSpPr>
          <p:grpSp>
            <p:nvGrpSpPr>
              <p:cNvPr id="402" name="Group 43"/>
              <p:cNvGrpSpPr/>
              <p:nvPr/>
            </p:nvGrpSpPr>
            <p:grpSpPr bwMode="auto">
              <a:xfrm>
                <a:off x="503" y="1522"/>
                <a:ext cx="233" cy="793"/>
                <a:chOff x="503" y="1522"/>
                <a:chExt cx="233" cy="793"/>
              </a:xfrm>
            </p:grpSpPr>
            <p:grpSp>
              <p:nvGrpSpPr>
                <p:cNvPr id="403" name="Group 44"/>
                <p:cNvGrpSpPr/>
                <p:nvPr/>
              </p:nvGrpSpPr>
              <p:grpSpPr bwMode="auto">
                <a:xfrm>
                  <a:off x="503" y="1522"/>
                  <a:ext cx="117" cy="793"/>
                  <a:chOff x="583" y="2454"/>
                  <a:chExt cx="501" cy="465"/>
                </a:xfrm>
              </p:grpSpPr>
              <p:sp>
                <p:nvSpPr>
                  <p:cNvPr id="1050038" name="Freeform 45"/>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39" name="Freeform 46"/>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04" name="Group 47"/>
                <p:cNvGrpSpPr/>
                <p:nvPr/>
              </p:nvGrpSpPr>
              <p:grpSpPr bwMode="auto">
                <a:xfrm>
                  <a:off x="619" y="1522"/>
                  <a:ext cx="117" cy="793"/>
                  <a:chOff x="583" y="2454"/>
                  <a:chExt cx="501" cy="465"/>
                </a:xfrm>
              </p:grpSpPr>
              <p:sp>
                <p:nvSpPr>
                  <p:cNvPr id="1050040" name="Freeform 48"/>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1" name="Freeform 49"/>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nvGrpSpPr>
              <p:cNvPr id="405" name="Group 50"/>
              <p:cNvGrpSpPr/>
              <p:nvPr/>
            </p:nvGrpSpPr>
            <p:grpSpPr bwMode="auto">
              <a:xfrm>
                <a:off x="735" y="1522"/>
                <a:ext cx="233" cy="793"/>
                <a:chOff x="503" y="1522"/>
                <a:chExt cx="233" cy="793"/>
              </a:xfrm>
            </p:grpSpPr>
            <p:grpSp>
              <p:nvGrpSpPr>
                <p:cNvPr id="406" name="Group 51"/>
                <p:cNvGrpSpPr/>
                <p:nvPr/>
              </p:nvGrpSpPr>
              <p:grpSpPr bwMode="auto">
                <a:xfrm>
                  <a:off x="503" y="1522"/>
                  <a:ext cx="117" cy="793"/>
                  <a:chOff x="583" y="2454"/>
                  <a:chExt cx="501" cy="465"/>
                </a:xfrm>
              </p:grpSpPr>
              <p:sp>
                <p:nvSpPr>
                  <p:cNvPr id="1050042" name="Freeform 52"/>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3" name="Freeform 53"/>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07" name="Group 54"/>
                <p:cNvGrpSpPr/>
                <p:nvPr/>
              </p:nvGrpSpPr>
              <p:grpSpPr bwMode="auto">
                <a:xfrm>
                  <a:off x="619" y="1522"/>
                  <a:ext cx="117" cy="793"/>
                  <a:chOff x="583" y="2454"/>
                  <a:chExt cx="501" cy="465"/>
                </a:xfrm>
              </p:grpSpPr>
              <p:sp>
                <p:nvSpPr>
                  <p:cNvPr id="1050044" name="Freeform 55"/>
                  <p:cNvSpPr/>
                  <p:nvPr/>
                </p:nvSpPr>
                <p:spPr bwMode="auto">
                  <a:xfrm>
                    <a:off x="583" y="2454"/>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5" name="Freeform 56"/>
                  <p:cNvSpPr/>
                  <p:nvPr/>
                </p:nvSpPr>
                <p:spPr bwMode="auto">
                  <a:xfrm>
                    <a:off x="834" y="2687"/>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grpSp>
      <p:grpSp>
        <p:nvGrpSpPr>
          <p:cNvPr id="408" name="Group 57"/>
          <p:cNvGrpSpPr/>
          <p:nvPr/>
        </p:nvGrpSpPr>
        <p:grpSpPr bwMode="auto">
          <a:xfrm>
            <a:off x="5049838" y="1112838"/>
            <a:ext cx="2220912" cy="1397000"/>
            <a:chOff x="3221" y="733"/>
            <a:chExt cx="1399" cy="880"/>
          </a:xfrm>
        </p:grpSpPr>
        <p:sp>
          <p:nvSpPr>
            <p:cNvPr id="1050046" name="Line 58"/>
            <p:cNvSpPr>
              <a:spLocks noChangeShapeType="1"/>
            </p:cNvSpPr>
            <p:nvPr/>
          </p:nvSpPr>
          <p:spPr bwMode="auto">
            <a:xfrm>
              <a:off x="4037" y="1094"/>
              <a:ext cx="1" cy="1"/>
            </a:xfrm>
            <a:prstGeom prst="lin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7" name="Rectangle 59"/>
            <p:cNvSpPr>
              <a:spLocks noChangeArrowheads="1"/>
            </p:cNvSpPr>
            <p:nvPr/>
          </p:nvSpPr>
          <p:spPr bwMode="auto">
            <a:xfrm>
              <a:off x="3335" y="897"/>
              <a:ext cx="42" cy="11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48" name="Rectangle 60"/>
            <p:cNvSpPr>
              <a:spLocks noChangeArrowheads="1"/>
            </p:cNvSpPr>
            <p:nvPr/>
          </p:nvSpPr>
          <p:spPr bwMode="auto">
            <a:xfrm>
              <a:off x="3221" y="733"/>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2</a:t>
              </a:r>
            </a:p>
          </p:txBody>
        </p:sp>
        <p:sp>
          <p:nvSpPr>
            <p:cNvPr id="1050049" name="Rectangle 61"/>
            <p:cNvSpPr>
              <a:spLocks noChangeArrowheads="1"/>
            </p:cNvSpPr>
            <p:nvPr/>
          </p:nvSpPr>
          <p:spPr bwMode="auto">
            <a:xfrm>
              <a:off x="3335" y="1147"/>
              <a:ext cx="58" cy="145"/>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0" name="Rectangle 62"/>
            <p:cNvSpPr>
              <a:spLocks noChangeArrowheads="1"/>
            </p:cNvSpPr>
            <p:nvPr/>
          </p:nvSpPr>
          <p:spPr bwMode="auto">
            <a:xfrm>
              <a:off x="3297" y="1120"/>
              <a:ext cx="161" cy="192"/>
            </a:xfrm>
            <a:prstGeom prst="rect"/>
            <a:noFill/>
            <a:ln>
              <a:noFill/>
            </a:ln>
          </p:spPr>
          <p:txBody>
            <a:bodyPr bIns="0" lIns="0" rIns="0" tIns="0" wrap="none">
              <a:spAutoFit/>
            </a:bodyPr>
            <a:p>
              <a:pPr fontAlgn="base">
                <a:spcBef>
                  <a:spcPct val="0"/>
                </a:spcBef>
                <a:spcAft>
                  <a:spcPct val="0"/>
                </a:spcAft>
              </a:pPr>
              <a:r>
                <a:rPr altLang="zh-CN" b="1" sz="2000" i="1" kumimoji="1" lang="en-US">
                  <a:solidFill>
                    <a:srgbClr val="FFFFFF"/>
                  </a:solidFill>
                  <a:ea typeface="楷体_GB2312" pitchFamily="49" charset="-122"/>
                </a:rPr>
                <a:t>O</a:t>
              </a:r>
            </a:p>
          </p:txBody>
        </p:sp>
        <p:sp>
          <p:nvSpPr>
            <p:cNvPr id="1050051" name="Rectangle 63"/>
            <p:cNvSpPr>
              <a:spLocks noChangeArrowheads="1"/>
            </p:cNvSpPr>
            <p:nvPr/>
          </p:nvSpPr>
          <p:spPr bwMode="auto">
            <a:xfrm>
              <a:off x="4575" y="1138"/>
              <a:ext cx="42" cy="19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2" name="Rectangle 64"/>
            <p:cNvSpPr>
              <a:spLocks noChangeArrowheads="1"/>
            </p:cNvSpPr>
            <p:nvPr/>
          </p:nvSpPr>
          <p:spPr bwMode="auto">
            <a:xfrm>
              <a:off x="4533" y="1263"/>
              <a:ext cx="83" cy="230"/>
            </a:xfrm>
            <a:prstGeom prst="rect"/>
            <a:noFill/>
            <a:ln>
              <a:noFill/>
            </a:ln>
          </p:spPr>
          <p:txBody>
            <a:bodyPr bIns="0" lIns="0" rIns="0" tIns="0">
              <a:spAutoFit/>
            </a:bodyPr>
            <a:p>
              <a:pPr fontAlgn="base">
                <a:spcBef>
                  <a:spcPct val="0"/>
                </a:spcBef>
                <a:spcAft>
                  <a:spcPct val="0"/>
                </a:spcAft>
              </a:pPr>
              <a:r>
                <a:rPr altLang="zh-CN" b="1" sz="2400" i="1" kumimoji="1" lang="en-US">
                  <a:solidFill>
                    <a:srgbClr val="FFFFFF"/>
                  </a:solidFill>
                  <a:ea typeface="楷体_GB2312" pitchFamily="49" charset="-122"/>
                </a:rPr>
                <a:t>t</a:t>
              </a:r>
              <a:endParaRPr altLang="zh-CN" b="1" sz="2400" kumimoji="1" lang="en-US">
                <a:solidFill>
                  <a:srgbClr val="FFFFFF"/>
                </a:solidFill>
                <a:ea typeface="楷体_GB2312" pitchFamily="49" charset="-122"/>
              </a:endParaRPr>
            </a:p>
          </p:txBody>
        </p:sp>
        <p:grpSp>
          <p:nvGrpSpPr>
            <p:cNvPr id="409" name="Group 65"/>
            <p:cNvGrpSpPr/>
            <p:nvPr/>
          </p:nvGrpSpPr>
          <p:grpSpPr bwMode="auto">
            <a:xfrm>
              <a:off x="3450" y="797"/>
              <a:ext cx="1170" cy="816"/>
              <a:chOff x="814" y="1001"/>
              <a:chExt cx="1170" cy="816"/>
            </a:xfrm>
          </p:grpSpPr>
          <p:sp>
            <p:nvSpPr>
              <p:cNvPr id="1050053" name="Line 66"/>
              <p:cNvSpPr>
                <a:spLocks noChangeShapeType="1"/>
              </p:cNvSpPr>
              <p:nvPr/>
            </p:nvSpPr>
            <p:spPr bwMode="auto">
              <a:xfrm>
                <a:off x="814" y="1447"/>
                <a:ext cx="1170" cy="1"/>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4" name="Line 67"/>
              <p:cNvSpPr>
                <a:spLocks noChangeShapeType="1"/>
              </p:cNvSpPr>
              <p:nvPr/>
            </p:nvSpPr>
            <p:spPr bwMode="auto">
              <a:xfrm>
                <a:off x="1461" y="1293"/>
                <a:ext cx="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5" name="Freeform 68"/>
              <p:cNvSpPr/>
              <p:nvPr/>
            </p:nvSpPr>
            <p:spPr bwMode="auto">
              <a:xfrm>
                <a:off x="830" y="1093"/>
                <a:ext cx="954" cy="200"/>
              </a:xfrm>
              <a:custGeom>
                <a:avLst/>
                <a:gdLst>
                  <a:gd name="T0" fmla="*/ 0 w 954"/>
                  <a:gd name="T1" fmla="*/ 139 h 200"/>
                  <a:gd name="T2" fmla="*/ 46 w 954"/>
                  <a:gd name="T3" fmla="*/ 92 h 200"/>
                  <a:gd name="T4" fmla="*/ 138 w 954"/>
                  <a:gd name="T5" fmla="*/ 31 h 200"/>
                  <a:gd name="T6" fmla="*/ 292 w 954"/>
                  <a:gd name="T7" fmla="*/ 0 h 200"/>
                  <a:gd name="T8" fmla="*/ 431 w 954"/>
                  <a:gd name="T9" fmla="*/ 62 h 200"/>
                  <a:gd name="T10" fmla="*/ 539 w 954"/>
                  <a:gd name="T11" fmla="*/ 139 h 200"/>
                  <a:gd name="T12" fmla="*/ 662 w 954"/>
                  <a:gd name="T13" fmla="*/ 200 h 200"/>
                  <a:gd name="T14" fmla="*/ 800 w 954"/>
                  <a:gd name="T15" fmla="*/ 200 h 200"/>
                  <a:gd name="T16" fmla="*/ 877 w 954"/>
                  <a:gd name="T17" fmla="*/ 154 h 200"/>
                  <a:gd name="T18" fmla="*/ 954 w 954"/>
                  <a:gd name="T19"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4" h="200">
                    <a:moveTo>
                      <a:pt x="0" y="139"/>
                    </a:moveTo>
                    <a:lnTo>
                      <a:pt x="46" y="92"/>
                    </a:lnTo>
                    <a:lnTo>
                      <a:pt x="138" y="31"/>
                    </a:lnTo>
                    <a:lnTo>
                      <a:pt x="292" y="0"/>
                    </a:lnTo>
                    <a:lnTo>
                      <a:pt x="431" y="62"/>
                    </a:lnTo>
                    <a:lnTo>
                      <a:pt x="539" y="139"/>
                    </a:lnTo>
                    <a:lnTo>
                      <a:pt x="662" y="200"/>
                    </a:lnTo>
                    <a:lnTo>
                      <a:pt x="800" y="200"/>
                    </a:lnTo>
                    <a:lnTo>
                      <a:pt x="877" y="154"/>
                    </a:lnTo>
                    <a:lnTo>
                      <a:pt x="954" y="77"/>
                    </a:lnTo>
                  </a:path>
                </a:pathLst>
              </a:custGeom>
              <a:noFill/>
              <a:ln w="28575" cmpd="sng">
                <a:solidFill>
                  <a:srgbClr val="00FF00"/>
                </a:solidFill>
                <a:prstDash val="sysDot"/>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6" name="Freeform 69"/>
              <p:cNvSpPr/>
              <p:nvPr/>
            </p:nvSpPr>
            <p:spPr bwMode="auto">
              <a:xfrm>
                <a:off x="830" y="1539"/>
                <a:ext cx="985" cy="201"/>
              </a:xfrm>
              <a:custGeom>
                <a:avLst/>
                <a:gdLst>
                  <a:gd name="T0" fmla="*/ 0 w 985"/>
                  <a:gd name="T1" fmla="*/ 62 h 201"/>
                  <a:gd name="T2" fmla="*/ 46 w 985"/>
                  <a:gd name="T3" fmla="*/ 108 h 201"/>
                  <a:gd name="T4" fmla="*/ 138 w 985"/>
                  <a:gd name="T5" fmla="*/ 170 h 201"/>
                  <a:gd name="T6" fmla="*/ 292 w 985"/>
                  <a:gd name="T7" fmla="*/ 201 h 201"/>
                  <a:gd name="T8" fmla="*/ 431 w 985"/>
                  <a:gd name="T9" fmla="*/ 139 h 201"/>
                  <a:gd name="T10" fmla="*/ 539 w 985"/>
                  <a:gd name="T11" fmla="*/ 62 h 201"/>
                  <a:gd name="T12" fmla="*/ 646 w 985"/>
                  <a:gd name="T13" fmla="*/ 0 h 201"/>
                  <a:gd name="T14" fmla="*/ 754 w 985"/>
                  <a:gd name="T15" fmla="*/ 0 h 201"/>
                  <a:gd name="T16" fmla="*/ 877 w 985"/>
                  <a:gd name="T17" fmla="*/ 31 h 201"/>
                  <a:gd name="T18" fmla="*/ 985 w 985"/>
                  <a:gd name="T19" fmla="*/ 10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201">
                    <a:moveTo>
                      <a:pt x="0" y="62"/>
                    </a:moveTo>
                    <a:lnTo>
                      <a:pt x="46" y="108"/>
                    </a:lnTo>
                    <a:lnTo>
                      <a:pt x="138" y="170"/>
                    </a:lnTo>
                    <a:lnTo>
                      <a:pt x="292" y="201"/>
                    </a:lnTo>
                    <a:lnTo>
                      <a:pt x="431" y="139"/>
                    </a:lnTo>
                    <a:lnTo>
                      <a:pt x="539" y="62"/>
                    </a:lnTo>
                    <a:lnTo>
                      <a:pt x="646" y="0"/>
                    </a:lnTo>
                    <a:lnTo>
                      <a:pt x="754" y="0"/>
                    </a:lnTo>
                    <a:lnTo>
                      <a:pt x="877" y="31"/>
                    </a:lnTo>
                    <a:lnTo>
                      <a:pt x="985" y="108"/>
                    </a:lnTo>
                  </a:path>
                </a:pathLst>
              </a:custGeom>
              <a:noFill/>
              <a:ln w="28575" cmpd="sng">
                <a:solidFill>
                  <a:srgbClr val="00FF00"/>
                </a:solidFill>
                <a:prstDash val="sysDot"/>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7" name="Line 70"/>
              <p:cNvSpPr>
                <a:spLocks noChangeShapeType="1"/>
              </p:cNvSpPr>
              <p:nvPr/>
            </p:nvSpPr>
            <p:spPr bwMode="auto">
              <a:xfrm flipV="1">
                <a:off x="814" y="1001"/>
                <a:ext cx="1" cy="816"/>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10" name="Group 71"/>
              <p:cNvGrpSpPr/>
              <p:nvPr/>
            </p:nvGrpSpPr>
            <p:grpSpPr bwMode="auto">
              <a:xfrm>
                <a:off x="814" y="1093"/>
                <a:ext cx="955" cy="647"/>
                <a:chOff x="1334" y="1917"/>
                <a:chExt cx="955" cy="647"/>
              </a:xfrm>
            </p:grpSpPr>
            <p:sp>
              <p:nvSpPr>
                <p:cNvPr id="1050058" name="Freeform 72"/>
                <p:cNvSpPr/>
                <p:nvPr/>
              </p:nvSpPr>
              <p:spPr bwMode="auto">
                <a:xfrm>
                  <a:off x="1334" y="1917"/>
                  <a:ext cx="847" cy="647"/>
                </a:xfrm>
                <a:custGeom>
                  <a:avLst/>
                  <a:gdLst>
                    <a:gd name="T0" fmla="*/ 0 w 847"/>
                    <a:gd name="T1" fmla="*/ 354 h 647"/>
                    <a:gd name="T2" fmla="*/ 31 w 847"/>
                    <a:gd name="T3" fmla="*/ 139 h 647"/>
                    <a:gd name="T4" fmla="*/ 46 w 847"/>
                    <a:gd name="T5" fmla="*/ 108 h 647"/>
                    <a:gd name="T6" fmla="*/ 46 w 847"/>
                    <a:gd name="T7" fmla="*/ 554 h 647"/>
                    <a:gd name="T8" fmla="*/ 46 w 847"/>
                    <a:gd name="T9" fmla="*/ 539 h 647"/>
                    <a:gd name="T10" fmla="*/ 62 w 847"/>
                    <a:gd name="T11" fmla="*/ 554 h 647"/>
                    <a:gd name="T12" fmla="*/ 77 w 847"/>
                    <a:gd name="T13" fmla="*/ 554 h 647"/>
                    <a:gd name="T14" fmla="*/ 93 w 847"/>
                    <a:gd name="T15" fmla="*/ 77 h 647"/>
                    <a:gd name="T16" fmla="*/ 123 w 847"/>
                    <a:gd name="T17" fmla="*/ 46 h 647"/>
                    <a:gd name="T18" fmla="*/ 139 w 847"/>
                    <a:gd name="T19" fmla="*/ 600 h 647"/>
                    <a:gd name="T20" fmla="*/ 154 w 847"/>
                    <a:gd name="T21" fmla="*/ 616 h 647"/>
                    <a:gd name="T22" fmla="*/ 185 w 847"/>
                    <a:gd name="T23" fmla="*/ 31 h 647"/>
                    <a:gd name="T24" fmla="*/ 216 w 847"/>
                    <a:gd name="T25" fmla="*/ 15 h 647"/>
                    <a:gd name="T26" fmla="*/ 216 w 847"/>
                    <a:gd name="T27" fmla="*/ 616 h 647"/>
                    <a:gd name="T28" fmla="*/ 231 w 847"/>
                    <a:gd name="T29" fmla="*/ 631 h 647"/>
                    <a:gd name="T30" fmla="*/ 277 w 847"/>
                    <a:gd name="T31" fmla="*/ 15 h 647"/>
                    <a:gd name="T32" fmla="*/ 308 w 847"/>
                    <a:gd name="T33" fmla="*/ 0 h 647"/>
                    <a:gd name="T34" fmla="*/ 293 w 847"/>
                    <a:gd name="T35" fmla="*/ 631 h 647"/>
                    <a:gd name="T36" fmla="*/ 308 w 847"/>
                    <a:gd name="T37" fmla="*/ 647 h 647"/>
                    <a:gd name="T38" fmla="*/ 324 w 847"/>
                    <a:gd name="T39" fmla="*/ 631 h 647"/>
                    <a:gd name="T40" fmla="*/ 370 w 847"/>
                    <a:gd name="T41" fmla="*/ 31 h 647"/>
                    <a:gd name="T42" fmla="*/ 401 w 847"/>
                    <a:gd name="T43" fmla="*/ 46 h 647"/>
                    <a:gd name="T44" fmla="*/ 385 w 847"/>
                    <a:gd name="T45" fmla="*/ 616 h 647"/>
                    <a:gd name="T46" fmla="*/ 416 w 847"/>
                    <a:gd name="T47" fmla="*/ 600 h 647"/>
                    <a:gd name="T48" fmla="*/ 447 w 847"/>
                    <a:gd name="T49" fmla="*/ 62 h 647"/>
                    <a:gd name="T50" fmla="*/ 462 w 847"/>
                    <a:gd name="T51" fmla="*/ 77 h 647"/>
                    <a:gd name="T52" fmla="*/ 478 w 847"/>
                    <a:gd name="T53" fmla="*/ 77 h 647"/>
                    <a:gd name="T54" fmla="*/ 462 w 847"/>
                    <a:gd name="T55" fmla="*/ 570 h 647"/>
                    <a:gd name="T56" fmla="*/ 493 w 847"/>
                    <a:gd name="T57" fmla="*/ 554 h 647"/>
                    <a:gd name="T58" fmla="*/ 524 w 847"/>
                    <a:gd name="T59" fmla="*/ 123 h 647"/>
                    <a:gd name="T60" fmla="*/ 555 w 847"/>
                    <a:gd name="T61" fmla="*/ 139 h 647"/>
                    <a:gd name="T62" fmla="*/ 555 w 847"/>
                    <a:gd name="T63" fmla="*/ 508 h 647"/>
                    <a:gd name="T64" fmla="*/ 585 w 847"/>
                    <a:gd name="T65" fmla="*/ 493 h 647"/>
                    <a:gd name="T66" fmla="*/ 601 w 847"/>
                    <a:gd name="T67" fmla="*/ 169 h 647"/>
                    <a:gd name="T68" fmla="*/ 632 w 847"/>
                    <a:gd name="T69" fmla="*/ 185 h 647"/>
                    <a:gd name="T70" fmla="*/ 632 w 847"/>
                    <a:gd name="T71" fmla="*/ 462 h 647"/>
                    <a:gd name="T72" fmla="*/ 662 w 847"/>
                    <a:gd name="T73" fmla="*/ 446 h 647"/>
                    <a:gd name="T74" fmla="*/ 678 w 847"/>
                    <a:gd name="T75" fmla="*/ 200 h 647"/>
                    <a:gd name="T76" fmla="*/ 708 w 847"/>
                    <a:gd name="T77" fmla="*/ 200 h 647"/>
                    <a:gd name="T78" fmla="*/ 708 w 847"/>
                    <a:gd name="T79" fmla="*/ 431 h 647"/>
                    <a:gd name="T80" fmla="*/ 724 w 847"/>
                    <a:gd name="T81" fmla="*/ 446 h 647"/>
                    <a:gd name="T82" fmla="*/ 755 w 847"/>
                    <a:gd name="T83" fmla="*/ 431 h 647"/>
                    <a:gd name="T84" fmla="*/ 755 w 847"/>
                    <a:gd name="T85" fmla="*/ 200 h 647"/>
                    <a:gd name="T86" fmla="*/ 785 w 847"/>
                    <a:gd name="T87" fmla="*/ 200 h 647"/>
                    <a:gd name="T88" fmla="*/ 801 w 847"/>
                    <a:gd name="T89" fmla="*/ 446 h 647"/>
                    <a:gd name="T90" fmla="*/ 847 w 847"/>
                    <a:gd name="T91" fmla="*/ 46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47" h="647">
                      <a:moveTo>
                        <a:pt x="0" y="354"/>
                      </a:moveTo>
                      <a:lnTo>
                        <a:pt x="31" y="139"/>
                      </a:lnTo>
                      <a:lnTo>
                        <a:pt x="46" y="108"/>
                      </a:lnTo>
                      <a:lnTo>
                        <a:pt x="46" y="554"/>
                      </a:lnTo>
                      <a:lnTo>
                        <a:pt x="46" y="539"/>
                      </a:lnTo>
                      <a:lnTo>
                        <a:pt x="62" y="554"/>
                      </a:lnTo>
                      <a:lnTo>
                        <a:pt x="77" y="554"/>
                      </a:lnTo>
                      <a:lnTo>
                        <a:pt x="93" y="77"/>
                      </a:lnTo>
                      <a:lnTo>
                        <a:pt x="123" y="46"/>
                      </a:lnTo>
                      <a:lnTo>
                        <a:pt x="139" y="600"/>
                      </a:lnTo>
                      <a:lnTo>
                        <a:pt x="154" y="616"/>
                      </a:lnTo>
                      <a:lnTo>
                        <a:pt x="185" y="31"/>
                      </a:lnTo>
                      <a:lnTo>
                        <a:pt x="216" y="15"/>
                      </a:lnTo>
                      <a:lnTo>
                        <a:pt x="216" y="616"/>
                      </a:lnTo>
                      <a:lnTo>
                        <a:pt x="231" y="631"/>
                      </a:lnTo>
                      <a:lnTo>
                        <a:pt x="277" y="15"/>
                      </a:lnTo>
                      <a:lnTo>
                        <a:pt x="308" y="0"/>
                      </a:lnTo>
                      <a:lnTo>
                        <a:pt x="293" y="631"/>
                      </a:lnTo>
                      <a:lnTo>
                        <a:pt x="308" y="647"/>
                      </a:lnTo>
                      <a:lnTo>
                        <a:pt x="324" y="631"/>
                      </a:lnTo>
                      <a:lnTo>
                        <a:pt x="370" y="31"/>
                      </a:lnTo>
                      <a:lnTo>
                        <a:pt x="401" y="46"/>
                      </a:lnTo>
                      <a:lnTo>
                        <a:pt x="385" y="616"/>
                      </a:lnTo>
                      <a:lnTo>
                        <a:pt x="416" y="600"/>
                      </a:lnTo>
                      <a:lnTo>
                        <a:pt x="447" y="62"/>
                      </a:lnTo>
                      <a:lnTo>
                        <a:pt x="462" y="77"/>
                      </a:lnTo>
                      <a:lnTo>
                        <a:pt x="478" y="77"/>
                      </a:lnTo>
                      <a:lnTo>
                        <a:pt x="462" y="570"/>
                      </a:lnTo>
                      <a:lnTo>
                        <a:pt x="493" y="554"/>
                      </a:lnTo>
                      <a:lnTo>
                        <a:pt x="524" y="123"/>
                      </a:lnTo>
                      <a:lnTo>
                        <a:pt x="555" y="139"/>
                      </a:lnTo>
                      <a:lnTo>
                        <a:pt x="555" y="508"/>
                      </a:lnTo>
                      <a:lnTo>
                        <a:pt x="585" y="493"/>
                      </a:lnTo>
                      <a:lnTo>
                        <a:pt x="601" y="169"/>
                      </a:lnTo>
                      <a:lnTo>
                        <a:pt x="632" y="185"/>
                      </a:lnTo>
                      <a:lnTo>
                        <a:pt x="632" y="462"/>
                      </a:lnTo>
                      <a:lnTo>
                        <a:pt x="662" y="446"/>
                      </a:lnTo>
                      <a:lnTo>
                        <a:pt x="678" y="200"/>
                      </a:lnTo>
                      <a:lnTo>
                        <a:pt x="708" y="200"/>
                      </a:lnTo>
                      <a:lnTo>
                        <a:pt x="708" y="431"/>
                      </a:lnTo>
                      <a:lnTo>
                        <a:pt x="724" y="446"/>
                      </a:lnTo>
                      <a:lnTo>
                        <a:pt x="755" y="431"/>
                      </a:lnTo>
                      <a:lnTo>
                        <a:pt x="755" y="200"/>
                      </a:lnTo>
                      <a:lnTo>
                        <a:pt x="785" y="200"/>
                      </a:lnTo>
                      <a:lnTo>
                        <a:pt x="801" y="446"/>
                      </a:lnTo>
                      <a:lnTo>
                        <a:pt x="847" y="462"/>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59" name="Freeform 73"/>
                <p:cNvSpPr/>
                <p:nvPr/>
              </p:nvSpPr>
              <p:spPr bwMode="auto">
                <a:xfrm>
                  <a:off x="2166" y="2048"/>
                  <a:ext cx="123" cy="400"/>
                </a:xfrm>
                <a:custGeom>
                  <a:avLst/>
                  <a:gdLst>
                    <a:gd name="T0" fmla="*/ 0 w 123"/>
                    <a:gd name="T1" fmla="*/ 323 h 400"/>
                    <a:gd name="T2" fmla="*/ 15 w 123"/>
                    <a:gd name="T3" fmla="*/ 77 h 400"/>
                    <a:gd name="T4" fmla="*/ 46 w 123"/>
                    <a:gd name="T5" fmla="*/ 62 h 400"/>
                    <a:gd name="T6" fmla="*/ 46 w 123"/>
                    <a:gd name="T7" fmla="*/ 339 h 400"/>
                    <a:gd name="T8" fmla="*/ 61 w 123"/>
                    <a:gd name="T9" fmla="*/ 339 h 400"/>
                    <a:gd name="T10" fmla="*/ 77 w 123"/>
                    <a:gd name="T11" fmla="*/ 354 h 400"/>
                    <a:gd name="T12" fmla="*/ 92 w 123"/>
                    <a:gd name="T13" fmla="*/ 31 h 400"/>
                    <a:gd name="T14" fmla="*/ 123 w 123"/>
                    <a:gd name="T15" fmla="*/ 0 h 400"/>
                    <a:gd name="T16" fmla="*/ 123 w 123"/>
                    <a:gd name="T17"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400">
                      <a:moveTo>
                        <a:pt x="0" y="323"/>
                      </a:moveTo>
                      <a:lnTo>
                        <a:pt x="15" y="77"/>
                      </a:lnTo>
                      <a:lnTo>
                        <a:pt x="46" y="62"/>
                      </a:lnTo>
                      <a:lnTo>
                        <a:pt x="46" y="339"/>
                      </a:lnTo>
                      <a:lnTo>
                        <a:pt x="61" y="339"/>
                      </a:lnTo>
                      <a:lnTo>
                        <a:pt x="77" y="354"/>
                      </a:lnTo>
                      <a:lnTo>
                        <a:pt x="92" y="31"/>
                      </a:lnTo>
                      <a:lnTo>
                        <a:pt x="123" y="0"/>
                      </a:lnTo>
                      <a:lnTo>
                        <a:pt x="123" y="40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grpSp>
        <p:nvGrpSpPr>
          <p:cNvPr id="411" name="Group 74"/>
          <p:cNvGrpSpPr/>
          <p:nvPr/>
        </p:nvGrpSpPr>
        <p:grpSpPr bwMode="auto">
          <a:xfrm>
            <a:off x="1752600" y="2301875"/>
            <a:ext cx="6143625" cy="3136900"/>
            <a:chOff x="1104" y="1450"/>
            <a:chExt cx="3870" cy="1976"/>
          </a:xfrm>
        </p:grpSpPr>
        <p:sp>
          <p:nvSpPr>
            <p:cNvPr id="1050060" name="AutoShape 75"/>
            <p:cNvSpPr>
              <a:spLocks noChangeArrowheads="1"/>
            </p:cNvSpPr>
            <p:nvPr/>
          </p:nvSpPr>
          <p:spPr bwMode="auto">
            <a:xfrm>
              <a:off x="1755" y="3090"/>
              <a:ext cx="1248" cy="336"/>
            </a:xfrm>
            <a:prstGeom prst="flowChartProcess"/>
            <a:noFill/>
            <a:ln w="38100">
              <a:solidFill>
                <a:schemeClr val="bg1"/>
              </a:solidFill>
              <a:miter lim="800000"/>
              <a:headEnd/>
              <a:tailEnd/>
            </a:ln>
            <a:effectLst/>
          </p:spPr>
          <p:txBody>
            <a:bodyPr anchor="ctr" wrap="none"/>
            <a:p>
              <a:pPr algn="ctr" fontAlgn="base">
                <a:spcBef>
                  <a:spcPct val="0"/>
                </a:spcBef>
                <a:spcAft>
                  <a:spcPct val="0"/>
                </a:spcAft>
              </a:pPr>
              <a:r>
                <a:rPr altLang="zh-CN" b="1" dirty="0" sz="2400" kumimoji="1" lang="en-US" smtClean="0">
                  <a:solidFill>
                    <a:srgbClr val="FFFFFF"/>
                  </a:solidFill>
                  <a:ea typeface="楷体_GB2312" pitchFamily="49" charset="-122"/>
                </a:rPr>
                <a:t>amplifier</a:t>
              </a:r>
              <a:endParaRPr altLang="en-US" b="1" dirty="0" sz="2400" kumimoji="1" lang="zh-CN">
                <a:solidFill>
                  <a:srgbClr val="FFFFFF"/>
                </a:solidFill>
                <a:ea typeface="楷体_GB2312" pitchFamily="49" charset="-122"/>
              </a:endParaRPr>
            </a:p>
          </p:txBody>
        </p:sp>
        <p:sp>
          <p:nvSpPr>
            <p:cNvPr id="1050061" name="AutoShape 76"/>
            <p:cNvSpPr>
              <a:spLocks noChangeArrowheads="1"/>
            </p:cNvSpPr>
            <p:nvPr/>
          </p:nvSpPr>
          <p:spPr bwMode="auto">
            <a:xfrm>
              <a:off x="1128" y="3165"/>
              <a:ext cx="192" cy="192"/>
            </a:xfrm>
            <a:prstGeom prst="flowChartConnector"/>
            <a:solidFill>
              <a:srgbClr val="FF0000"/>
            </a:solidFill>
            <a:ln w="9525">
              <a:solidFill>
                <a:srgbClr val="FF0000"/>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62" name="Line 77"/>
            <p:cNvSpPr>
              <a:spLocks noChangeShapeType="1"/>
            </p:cNvSpPr>
            <p:nvPr/>
          </p:nvSpPr>
          <p:spPr bwMode="auto">
            <a:xfrm>
              <a:off x="1320" y="3147"/>
              <a:ext cx="0" cy="240"/>
            </a:xfrm>
            <a:prstGeom prst="line"/>
            <a:noFill/>
            <a:ln w="38100">
              <a:solidFill>
                <a:srgbClr val="FF0000"/>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63" name="Text Box 78"/>
            <p:cNvSpPr txBox="1">
              <a:spLocks noChangeArrowheads="1"/>
            </p:cNvSpPr>
            <p:nvPr/>
          </p:nvSpPr>
          <p:spPr bwMode="auto">
            <a:xfrm>
              <a:off x="1104" y="2840"/>
              <a:ext cx="1096" cy="233"/>
            </a:xfrm>
            <a:prstGeom prst="rect"/>
            <a:noFill/>
            <a:ln>
              <a:noFill/>
            </a:ln>
            <a:effectLst/>
          </p:spPr>
          <p:txBody>
            <a:bodyPr wrap="square">
              <a:spAutoFit/>
            </a:bodyPr>
            <a:p>
              <a:pPr fontAlgn="base">
                <a:spcBef>
                  <a:spcPct val="50000"/>
                </a:spcBef>
                <a:spcAft>
                  <a:spcPct val="0"/>
                </a:spcAft>
              </a:pPr>
              <a:r>
                <a:rPr altLang="zh-CN" b="1" dirty="0" kumimoji="1" lang="en-US" smtClean="0">
                  <a:solidFill>
                    <a:srgbClr val="FFFFFF"/>
                  </a:solidFill>
                  <a:ea typeface="楷体_GB2312" pitchFamily="49" charset="-122"/>
                </a:rPr>
                <a:t>microphone</a:t>
              </a:r>
              <a:endParaRPr altLang="en-US" b="1" dirty="0" kumimoji="1" lang="zh-CN">
                <a:solidFill>
                  <a:srgbClr val="FFFFFF"/>
                </a:solidFill>
                <a:ea typeface="楷体_GB2312" pitchFamily="49" charset="-122"/>
              </a:endParaRPr>
            </a:p>
          </p:txBody>
        </p:sp>
        <p:sp>
          <p:nvSpPr>
            <p:cNvPr id="1050064" name="AutoShape 79"/>
            <p:cNvSpPr>
              <a:spLocks noChangeArrowheads="1"/>
            </p:cNvSpPr>
            <p:nvPr/>
          </p:nvSpPr>
          <p:spPr bwMode="auto">
            <a:xfrm>
              <a:off x="2250" y="1650"/>
              <a:ext cx="384" cy="1200"/>
            </a:xfrm>
            <a:prstGeom prst="flowChartProcess"/>
            <a:noFill/>
            <a:ln w="38100">
              <a:solidFill>
                <a:schemeClr val="bg1"/>
              </a:solidFill>
              <a:miter lim="800000"/>
              <a:headEnd/>
              <a:tailEnd/>
            </a:ln>
            <a:effectLst/>
          </p:spPr>
          <p:txBody>
            <a:bodyPr vert="eaVert" wrap="none"/>
            <a:p>
              <a:pPr algn="ctr" fontAlgn="base">
                <a:spcBef>
                  <a:spcPct val="0"/>
                </a:spcBef>
                <a:spcAft>
                  <a:spcPct val="0"/>
                </a:spcAft>
              </a:pPr>
              <a:r>
                <a:rPr altLang="zh-CN" b="1" dirty="0" sz="2400" kumimoji="1" lang="en-US" smtClean="0">
                  <a:solidFill>
                    <a:srgbClr val="FFFFFF"/>
                  </a:solidFill>
                  <a:ea typeface="楷体_GB2312" pitchFamily="49" charset="-122"/>
                </a:rPr>
                <a:t>oscillator</a:t>
              </a:r>
              <a:endParaRPr altLang="en-US" b="1" dirty="0" sz="2400" kumimoji="1" lang="zh-CN">
                <a:solidFill>
                  <a:srgbClr val="FFFFFF"/>
                </a:solidFill>
                <a:ea typeface="楷体_GB2312" pitchFamily="49" charset="-122"/>
              </a:endParaRPr>
            </a:p>
          </p:txBody>
        </p:sp>
        <p:sp>
          <p:nvSpPr>
            <p:cNvPr id="1050065" name="AutoShape 80"/>
            <p:cNvSpPr>
              <a:spLocks noChangeArrowheads="1"/>
            </p:cNvSpPr>
            <p:nvPr/>
          </p:nvSpPr>
          <p:spPr bwMode="auto">
            <a:xfrm>
              <a:off x="3195" y="1650"/>
              <a:ext cx="384" cy="1200"/>
            </a:xfrm>
            <a:prstGeom prst="flowChartProcess"/>
            <a:noFill/>
            <a:ln w="38100">
              <a:solidFill>
                <a:schemeClr val="bg1"/>
              </a:solidFill>
              <a:miter lim="800000"/>
              <a:headEnd/>
              <a:tailEnd/>
            </a:ln>
            <a:effectLst/>
          </p:spPr>
          <p:txBody>
            <a:bodyPr vert="eaVert" wrap="none"/>
            <a:p>
              <a:pPr algn="ctr" fontAlgn="base">
                <a:spcBef>
                  <a:spcPct val="0"/>
                </a:spcBef>
                <a:spcAft>
                  <a:spcPct val="0"/>
                </a:spcAft>
              </a:pPr>
              <a:r>
                <a:rPr altLang="zh-CN" b="1" dirty="0" sz="2400" kumimoji="1" lang="en-US" smtClean="0">
                  <a:solidFill>
                    <a:srgbClr val="FFFFFF"/>
                  </a:solidFill>
                  <a:latin typeface="楷体_GB2312" pitchFamily="49" charset="-122"/>
                  <a:ea typeface="楷体_GB2312" pitchFamily="49" charset="-122"/>
                </a:rPr>
                <a:t>modulator</a:t>
              </a:r>
              <a:endParaRPr altLang="en-US" b="1" dirty="0" sz="2400" kumimoji="1" lang="zh-CN">
                <a:solidFill>
                  <a:srgbClr val="FFFFFF"/>
                </a:solidFill>
                <a:latin typeface="楷体_GB2312" pitchFamily="49" charset="-122"/>
                <a:ea typeface="楷体_GB2312" pitchFamily="49" charset="-122"/>
              </a:endParaRPr>
            </a:p>
          </p:txBody>
        </p:sp>
        <p:sp>
          <p:nvSpPr>
            <p:cNvPr id="1050066" name="AutoShape 81"/>
            <p:cNvSpPr>
              <a:spLocks noChangeArrowheads="1"/>
            </p:cNvSpPr>
            <p:nvPr/>
          </p:nvSpPr>
          <p:spPr bwMode="auto">
            <a:xfrm>
              <a:off x="4110" y="1626"/>
              <a:ext cx="384" cy="1200"/>
            </a:xfrm>
            <a:prstGeom prst="flowChartProcess"/>
            <a:noFill/>
            <a:ln w="38100">
              <a:solidFill>
                <a:schemeClr val="bg1"/>
              </a:solidFill>
              <a:miter lim="800000"/>
              <a:headEnd/>
              <a:tailEnd/>
            </a:ln>
            <a:effectLst/>
          </p:spPr>
          <p:txBody>
            <a:bodyPr vert="eaVert" wrap="none"/>
            <a:p>
              <a:pPr algn="ctr" fontAlgn="base">
                <a:spcBef>
                  <a:spcPct val="0"/>
                </a:spcBef>
                <a:spcAft>
                  <a:spcPct val="0"/>
                </a:spcAft>
              </a:pPr>
              <a:r>
                <a:rPr altLang="zh-CN" b="1" dirty="0" sz="2400" kumimoji="1" lang="en-US" smtClean="0">
                  <a:solidFill>
                    <a:srgbClr val="FFFFFF"/>
                  </a:solidFill>
                  <a:latin typeface="楷体_GB2312" pitchFamily="49" charset="-122"/>
                  <a:ea typeface="楷体_GB2312" pitchFamily="49" charset="-122"/>
                </a:rPr>
                <a:t>transmitter</a:t>
              </a:r>
              <a:endParaRPr altLang="en-US" b="1" dirty="0" sz="2400" kumimoji="1" lang="zh-CN">
                <a:solidFill>
                  <a:srgbClr val="FFFFFF"/>
                </a:solidFill>
                <a:latin typeface="楷体_GB2312" pitchFamily="49" charset="-122"/>
                <a:ea typeface="楷体_GB2312" pitchFamily="49" charset="-122"/>
              </a:endParaRPr>
            </a:p>
          </p:txBody>
        </p:sp>
        <p:sp>
          <p:nvSpPr>
            <p:cNvPr id="1050067" name="Line 82"/>
            <p:cNvSpPr>
              <a:spLocks noChangeShapeType="1"/>
            </p:cNvSpPr>
            <p:nvPr/>
          </p:nvSpPr>
          <p:spPr bwMode="auto">
            <a:xfrm>
              <a:off x="4486" y="2186"/>
              <a:ext cx="378" cy="0"/>
            </a:xfrm>
            <a:prstGeom prst="line"/>
            <a:noFill/>
            <a:ln w="38100">
              <a:solidFill>
                <a:srgbClr val="FFFF00"/>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68" name="Line 83"/>
            <p:cNvSpPr>
              <a:spLocks noChangeShapeType="1"/>
            </p:cNvSpPr>
            <p:nvPr/>
          </p:nvSpPr>
          <p:spPr bwMode="auto">
            <a:xfrm flipV="1">
              <a:off x="4852" y="1560"/>
              <a:ext cx="0" cy="618"/>
            </a:xfrm>
            <a:prstGeom prst="line"/>
            <a:noFill/>
            <a:ln w="38100">
              <a:solidFill>
                <a:srgbClr val="FFFF00"/>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69" name="Line 84"/>
            <p:cNvSpPr>
              <a:spLocks noChangeShapeType="1"/>
            </p:cNvSpPr>
            <p:nvPr/>
          </p:nvSpPr>
          <p:spPr bwMode="auto">
            <a:xfrm flipH="1" flipV="1">
              <a:off x="4724" y="1450"/>
              <a:ext cx="126" cy="126"/>
            </a:xfrm>
            <a:prstGeom prst="line"/>
            <a:noFill/>
            <a:ln w="38100">
              <a:solidFill>
                <a:srgbClr val="FFFF00"/>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70" name="AutoShape 85"/>
            <p:cNvSpPr>
              <a:spLocks noChangeArrowheads="1"/>
            </p:cNvSpPr>
            <p:nvPr/>
          </p:nvSpPr>
          <p:spPr bwMode="auto">
            <a:xfrm>
              <a:off x="2640" y="2082"/>
              <a:ext cx="544" cy="306"/>
            </a:xfrm>
            <a:prstGeom prst="rightArrow">
              <a:avLst>
                <a:gd name="adj1" fmla="val 50000"/>
                <a:gd name="adj2" fmla="val 44444"/>
              </a:avLst>
            </a:prstGeom>
            <a:solidFill>
              <a:srgbClr val="00FF00"/>
            </a:solidFill>
            <a:ln w="9525">
              <a:solidFill>
                <a:srgbClr val="00FF00"/>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71" name="AutoShape 86"/>
            <p:cNvSpPr>
              <a:spLocks noChangeArrowheads="1"/>
            </p:cNvSpPr>
            <p:nvPr/>
          </p:nvSpPr>
          <p:spPr bwMode="auto">
            <a:xfrm>
              <a:off x="3590" y="2082"/>
              <a:ext cx="516" cy="306"/>
            </a:xfrm>
            <a:prstGeom prst="rightArrow">
              <a:avLst>
                <a:gd name="adj1" fmla="val 50000"/>
                <a:gd name="adj2" fmla="val 42157"/>
              </a:avLst>
            </a:prstGeom>
            <a:solidFill>
              <a:srgbClr val="00FF00"/>
            </a:solidFill>
            <a:ln w="9525">
              <a:solidFill>
                <a:srgbClr val="00FF00"/>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72" name="AutoShape 87"/>
            <p:cNvSpPr>
              <a:spLocks noChangeArrowheads="1"/>
            </p:cNvSpPr>
            <p:nvPr/>
          </p:nvSpPr>
          <p:spPr bwMode="auto">
            <a:xfrm>
              <a:off x="1332" y="3168"/>
              <a:ext cx="416" cy="186"/>
            </a:xfrm>
            <a:prstGeom prst="rightArrow">
              <a:avLst>
                <a:gd name="adj1" fmla="val 50000"/>
                <a:gd name="adj2" fmla="val 55914"/>
              </a:avLst>
            </a:prstGeom>
            <a:solidFill>
              <a:srgbClr val="00FF00"/>
            </a:solidFill>
            <a:ln w="9525">
              <a:solidFill>
                <a:srgbClr val="00FF00"/>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73" name="AutoShape 88"/>
            <p:cNvSpPr>
              <a:spLocks noChangeArrowheads="1"/>
            </p:cNvSpPr>
            <p:nvPr/>
          </p:nvSpPr>
          <p:spPr bwMode="auto">
            <a:xfrm>
              <a:off x="3012" y="2855"/>
              <a:ext cx="522" cy="47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00FF00"/>
            </a:solidFill>
            <a:ln w="9525">
              <a:solidFill>
                <a:srgbClr val="00FF00"/>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74" name="Rectangle 89"/>
            <p:cNvSpPr>
              <a:spLocks noChangeArrowheads="1"/>
            </p:cNvSpPr>
            <p:nvPr/>
          </p:nvSpPr>
          <p:spPr bwMode="auto">
            <a:xfrm>
              <a:off x="3706" y="1696"/>
              <a:ext cx="404" cy="322"/>
            </a:xfrm>
            <a:prstGeom prst="rect"/>
            <a:noFill/>
            <a:ln>
              <a:noFill/>
            </a:ln>
            <a:effectLst/>
          </p:spPr>
          <p:txBody>
            <a:bodyPr wrap="none">
              <a:spAutoFit/>
            </a:bodyPr>
            <a:p>
              <a:pPr algn="ctr" fontAlgn="base">
                <a:spcBef>
                  <a:spcPct val="0"/>
                </a:spcBef>
                <a:spcAft>
                  <a:spcPct val="0"/>
                </a:spcAft>
              </a:pPr>
              <a:r>
                <a:rPr altLang="zh-CN" b="1" sz="2800" i="1" kumimoji="1" lang="en-US">
                  <a:solidFill>
                    <a:srgbClr val="FFFF00"/>
                  </a:solidFill>
                  <a:ea typeface="楷体_GB2312" pitchFamily="49" charset="-122"/>
                </a:rPr>
                <a:t>u</a:t>
              </a:r>
              <a:r>
                <a:rPr altLang="zh-CN" baseline="-25000" b="1" sz="2800" kumimoji="1" lang="en-US">
                  <a:solidFill>
                    <a:srgbClr val="FFFF00"/>
                  </a:solidFill>
                  <a:ea typeface="楷体_GB2312" pitchFamily="49" charset="-122"/>
                </a:rPr>
                <a:t>2</a:t>
              </a:r>
            </a:p>
          </p:txBody>
        </p:sp>
        <p:sp>
          <p:nvSpPr>
            <p:cNvPr id="1050075" name="Rectangle 90"/>
            <p:cNvSpPr>
              <a:spLocks noChangeArrowheads="1"/>
            </p:cNvSpPr>
            <p:nvPr/>
          </p:nvSpPr>
          <p:spPr bwMode="auto">
            <a:xfrm>
              <a:off x="2716" y="1750"/>
              <a:ext cx="404" cy="322"/>
            </a:xfrm>
            <a:prstGeom prst="rect"/>
            <a:noFill/>
            <a:ln>
              <a:noFill/>
            </a:ln>
            <a:effectLst/>
          </p:spPr>
          <p:txBody>
            <a:bodyPr wrap="none">
              <a:spAutoFit/>
            </a:bodyPr>
            <a:p>
              <a:pPr algn="ctr" fontAlgn="base">
                <a:spcBef>
                  <a:spcPct val="0"/>
                </a:spcBef>
                <a:spcAft>
                  <a:spcPct val="0"/>
                </a:spcAft>
              </a:pPr>
              <a:r>
                <a:rPr altLang="zh-CN" b="1" sz="2800" i="1" kumimoji="1" lang="en-US">
                  <a:solidFill>
                    <a:srgbClr val="FFFF00"/>
                  </a:solidFill>
                  <a:ea typeface="楷体_GB2312" pitchFamily="49" charset="-122"/>
                </a:rPr>
                <a:t>u</a:t>
              </a:r>
              <a:r>
                <a:rPr altLang="zh-CN" baseline="-25000" b="1" sz="2800" kumimoji="1" lang="en-US">
                  <a:solidFill>
                    <a:srgbClr val="FFFF00"/>
                  </a:solidFill>
                  <a:ea typeface="楷体_GB2312" pitchFamily="49" charset="-122"/>
                </a:rPr>
                <a:t>1</a:t>
              </a:r>
            </a:p>
          </p:txBody>
        </p:sp>
        <p:sp>
          <p:nvSpPr>
            <p:cNvPr id="1050076" name="Rectangle 91"/>
            <p:cNvSpPr>
              <a:spLocks noChangeArrowheads="1"/>
            </p:cNvSpPr>
            <p:nvPr/>
          </p:nvSpPr>
          <p:spPr bwMode="auto">
            <a:xfrm>
              <a:off x="2976" y="2812"/>
              <a:ext cx="300" cy="322"/>
            </a:xfrm>
            <a:prstGeom prst="rect"/>
            <a:noFill/>
            <a:ln>
              <a:noFill/>
            </a:ln>
            <a:effectLst/>
          </p:spPr>
          <p:txBody>
            <a:bodyPr wrap="none">
              <a:spAutoFit/>
            </a:bodyPr>
            <a:p>
              <a:pPr algn="ctr" fontAlgn="base">
                <a:spcBef>
                  <a:spcPct val="0"/>
                </a:spcBef>
                <a:spcAft>
                  <a:spcPct val="0"/>
                </a:spcAft>
              </a:pPr>
              <a:r>
                <a:rPr altLang="zh-CN" b="1" sz="2800" i="1" kumimoji="1" lang="en-US">
                  <a:solidFill>
                    <a:srgbClr val="FFFF00"/>
                  </a:solidFill>
                  <a:ea typeface="楷体_GB2312" pitchFamily="49" charset="-122"/>
                </a:rPr>
                <a:t>u</a:t>
              </a:r>
              <a:endParaRPr altLang="zh-CN" baseline="-25000" b="1" sz="2800" kumimoji="1" lang="en-US">
                <a:solidFill>
                  <a:srgbClr val="FFFF00"/>
                </a:solidFill>
                <a:ea typeface="楷体_GB2312" pitchFamily="49" charset="-122"/>
              </a:endParaRPr>
            </a:p>
          </p:txBody>
        </p:sp>
        <p:sp>
          <p:nvSpPr>
            <p:cNvPr id="1050077" name="Line 92"/>
            <p:cNvSpPr>
              <a:spLocks noChangeShapeType="1"/>
            </p:cNvSpPr>
            <p:nvPr/>
          </p:nvSpPr>
          <p:spPr bwMode="auto">
            <a:xfrm flipV="1">
              <a:off x="4848" y="1454"/>
              <a:ext cx="126" cy="126"/>
            </a:xfrm>
            <a:prstGeom prst="line"/>
            <a:noFill/>
            <a:ln w="38100">
              <a:solidFill>
                <a:srgbClr val="FFFF00"/>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07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013"/>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499"/>
                                          </p:stCondLst>
                                        </p:cTn>
                                        <p:tgtEl>
                                          <p:spTgt spid="411"/>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499"/>
                                          </p:stCondLst>
                                        </p:cTn>
                                        <p:tgtEl>
                                          <p:spTgt spid="393"/>
                                        </p:tgtEl>
                                        <p:attrNameLst>
                                          <p:attrName>style.visibility</p:attrName>
                                        </p:attrNameLst>
                                      </p:cBhvr>
                                      <p:to>
                                        <p:strVal val="visible"/>
                                      </p:to>
                                    </p:set>
                                  </p:childTnLst>
                                </p:cTn>
                              </p:par>
                            </p:childTnLst>
                          </p:cTn>
                        </p:par>
                        <p:par>
                          <p:cTn fill="hold" id="15" nodeType="afterGroup">
                            <p:stCondLst>
                              <p:cond delay="500"/>
                            </p:stCondLst>
                            <p:childTnLst>
                              <p:par>
                                <p:cTn fill="hold" grpId="0" id="16" nodeType="afterEffect" presetClass="entr" presetID="1" presetSubtype="0">
                                  <p:stCondLst>
                                    <p:cond delay="0"/>
                                  </p:stCondLst>
                                  <p:childTnLst>
                                    <p:set>
                                      <p:cBhvr>
                                        <p:cTn dur="1" fill="hold" id="17">
                                          <p:stCondLst>
                                            <p:cond delay="499"/>
                                          </p:stCondLst>
                                        </p:cTn>
                                        <p:tgtEl>
                                          <p:spTgt spid="1050011"/>
                                        </p:tgtEl>
                                        <p:attrNameLst>
                                          <p:attrName>style.visibility</p:attrName>
                                        </p:attrNameLst>
                                      </p:cBhvr>
                                      <p:to>
                                        <p:strVal val="visible"/>
                                      </p:to>
                                    </p:se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 presetSubtype="0">
                                  <p:stCondLst>
                                    <p:cond delay="0"/>
                                  </p:stCondLst>
                                  <p:childTnLst>
                                    <p:set>
                                      <p:cBhvr>
                                        <p:cTn dur="1" fill="hold" id="21">
                                          <p:stCondLst>
                                            <p:cond delay="499"/>
                                          </p:stCondLst>
                                        </p:cTn>
                                        <p:tgtEl>
                                          <p:spTgt spid="391"/>
                                        </p:tgtEl>
                                        <p:attrNameLst>
                                          <p:attrName>style.visibility</p:attrName>
                                        </p:attrNameLst>
                                      </p:cBhvr>
                                      <p:to>
                                        <p:strVal val="visible"/>
                                      </p:to>
                                    </p:set>
                                  </p:childTnLst>
                                </p:cTn>
                              </p:par>
                            </p:childTnLst>
                          </p:cTn>
                        </p:par>
                        <p:par>
                          <p:cTn fill="hold" id="22" nodeType="afterGroup">
                            <p:stCondLst>
                              <p:cond delay="500"/>
                            </p:stCondLst>
                            <p:childTnLst>
                              <p:par>
                                <p:cTn fill="hold" grpId="0" id="23" nodeType="afterEffect" presetClass="entr" presetID="1" presetSubtype="0">
                                  <p:stCondLst>
                                    <p:cond delay="0"/>
                                  </p:stCondLst>
                                  <p:childTnLst>
                                    <p:set>
                                      <p:cBhvr>
                                        <p:cTn dur="1" fill="hold" id="24">
                                          <p:stCondLst>
                                            <p:cond delay="499"/>
                                          </p:stCondLst>
                                        </p:cTn>
                                        <p:tgtEl>
                                          <p:spTgt spid="1050010"/>
                                        </p:tgtEl>
                                        <p:attrNameLst>
                                          <p:attrName>style.visibility</p:attrName>
                                        </p:attrNameLst>
                                      </p:cBhvr>
                                      <p:to>
                                        <p:strVal val="visible"/>
                                      </p:to>
                                    </p:set>
                                  </p:childTnLst>
                                </p:cTn>
                              </p:par>
                            </p:childTnLst>
                          </p:cTn>
                        </p:par>
                      </p:childTnLst>
                    </p:cTn>
                  </p:par>
                  <p:par>
                    <p:cTn fill="hold" id="25" nodeType="clickPar">
                      <p:stCondLst>
                        <p:cond delay="indefinite"/>
                      </p:stCondLst>
                      <p:childTnLst>
                        <p:par>
                          <p:cTn fill="hold" id="26" nodeType="withGroup">
                            <p:stCondLst>
                              <p:cond delay="0"/>
                            </p:stCondLst>
                            <p:childTnLst>
                              <p:par>
                                <p:cTn fill="hold" grpId="0" id="27" nodeType="clickEffect" presetClass="entr" presetID="1" presetSubtype="0">
                                  <p:stCondLst>
                                    <p:cond delay="0"/>
                                  </p:stCondLst>
                                  <p:childTnLst>
                                    <p:set>
                                      <p:cBhvr>
                                        <p:cTn dur="1" fill="hold" id="28">
                                          <p:stCondLst>
                                            <p:cond delay="499"/>
                                          </p:stCondLst>
                                        </p:cTn>
                                        <p:tgtEl>
                                          <p:spTgt spid="1050009"/>
                                        </p:tgtEl>
                                        <p:attrNameLst>
                                          <p:attrName>style.visibility</p:attrName>
                                        </p:attrNameLst>
                                      </p:cBhvr>
                                      <p:to>
                                        <p:strVal val="visible"/>
                                      </p:to>
                                    </p:se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1" presetSubtype="0">
                                  <p:stCondLst>
                                    <p:cond delay="0"/>
                                  </p:stCondLst>
                                  <p:childTnLst>
                                    <p:set>
                                      <p:cBhvr>
                                        <p:cTn dur="1" fill="hold" id="32">
                                          <p:stCondLst>
                                            <p:cond delay="499"/>
                                          </p:stCondLst>
                                        </p:cTn>
                                        <p:tgtEl>
                                          <p:spTgt spid="408"/>
                                        </p:tgtEl>
                                        <p:attrNameLst>
                                          <p:attrName>style.visibility</p:attrName>
                                        </p:attrNameLst>
                                      </p:cBhvr>
                                      <p:to>
                                        <p:strVal val="visible"/>
                                      </p:to>
                                    </p:set>
                                  </p:childTnLst>
                                </p:cTn>
                              </p:par>
                            </p:childTnLst>
                          </p:cTn>
                        </p:par>
                        <p:par>
                          <p:cTn fill="hold" id="33" nodeType="afterGroup">
                            <p:stCondLst>
                              <p:cond delay="500"/>
                            </p:stCondLst>
                            <p:childTnLst>
                              <p:par>
                                <p:cTn fill="hold" grpId="0" id="34" nodeType="afterEffect" presetClass="entr" presetID="1" presetSubtype="0">
                                  <p:stCondLst>
                                    <p:cond delay="0"/>
                                  </p:stCondLst>
                                  <p:childTnLst>
                                    <p:set>
                                      <p:cBhvr>
                                        <p:cTn dur="1" fill="hold" id="35">
                                          <p:stCondLst>
                                            <p:cond delay="499"/>
                                          </p:stCondLst>
                                        </p:cTn>
                                        <p:tgtEl>
                                          <p:spTgt spid="1050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09" grpId="0" animBg="1" autoUpdateAnimBg="0"/>
      <p:bldP spid="1050010" grpId="0" animBg="1" autoUpdateAnimBg="0"/>
      <p:bldP spid="1050011" grpId="0" animBg="1" autoUpdateAnimBg="0"/>
      <p:bldP spid="1050012" grpId="0" animBg="1" autoUpdateAnimBg="0"/>
      <p:bldP spid="105001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50082" name="Text Box 2"/>
          <p:cNvSpPr txBox="1">
            <a:spLocks noChangeArrowheads="1"/>
          </p:cNvSpPr>
          <p:nvPr/>
        </p:nvSpPr>
        <p:spPr bwMode="auto">
          <a:xfrm>
            <a:off x="3438525" y="657225"/>
            <a:ext cx="3538042" cy="523220"/>
          </a:xfrm>
          <a:prstGeom prst="rect"/>
          <a:noFill/>
          <a:ln>
            <a:noFill/>
          </a:ln>
          <a:effectLst/>
        </p:spPr>
        <p:txBody>
          <a:bodyPr wrap="square">
            <a:spAutoFit/>
          </a:bodyPr>
          <a:p>
            <a:pPr fontAlgn="base">
              <a:spcBef>
                <a:spcPct val="50000"/>
              </a:spcBef>
              <a:spcAft>
                <a:spcPct val="0"/>
              </a:spcAft>
            </a:pPr>
            <a:r>
              <a:rPr altLang="zh-CN" b="1" dirty="0" sz="2800" kumimoji="1" lang="en-US" smtClean="0">
                <a:solidFill>
                  <a:srgbClr val="FFFFFF"/>
                </a:solidFill>
                <a:ea typeface="楷体_GB2312" pitchFamily="49" charset="-122"/>
              </a:rPr>
              <a:t>Waveform Detection</a:t>
            </a:r>
            <a:endParaRPr altLang="en-US" b="1" dirty="0" sz="2800" kumimoji="1" lang="zh-CN">
              <a:solidFill>
                <a:srgbClr val="FFFFFF"/>
              </a:solidFill>
              <a:ea typeface="楷体_GB2312" pitchFamily="49" charset="-122"/>
            </a:endParaRPr>
          </a:p>
        </p:txBody>
      </p:sp>
      <p:sp>
        <p:nvSpPr>
          <p:cNvPr id="1050083" name="Line 3"/>
          <p:cNvSpPr>
            <a:spLocks noChangeShapeType="1"/>
          </p:cNvSpPr>
          <p:nvPr/>
        </p:nvSpPr>
        <p:spPr bwMode="auto">
          <a:xfrm flipH="1" flipV="1">
            <a:off x="2847975" y="2867025"/>
            <a:ext cx="504825" cy="971550"/>
          </a:xfrm>
          <a:prstGeom prst="line"/>
          <a:noFill/>
          <a:ln w="36513">
            <a:solidFill>
              <a:srgbClr val="00FF00"/>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84" name="Line 4"/>
          <p:cNvSpPr>
            <a:spLocks noChangeShapeType="1"/>
          </p:cNvSpPr>
          <p:nvPr/>
        </p:nvSpPr>
        <p:spPr bwMode="auto">
          <a:xfrm flipV="1">
            <a:off x="4286250" y="2628900"/>
            <a:ext cx="314325" cy="1257300"/>
          </a:xfrm>
          <a:prstGeom prst="line"/>
          <a:noFill/>
          <a:ln w="36513">
            <a:solidFill>
              <a:srgbClr val="CC3300"/>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85" name="Line 5"/>
          <p:cNvSpPr>
            <a:spLocks noChangeShapeType="1"/>
          </p:cNvSpPr>
          <p:nvPr/>
        </p:nvSpPr>
        <p:spPr bwMode="auto">
          <a:xfrm flipV="1">
            <a:off x="6743700" y="2628900"/>
            <a:ext cx="542925" cy="971550"/>
          </a:xfrm>
          <a:prstGeom prst="line"/>
          <a:noFill/>
          <a:ln w="36513">
            <a:solidFill>
              <a:srgbClr val="FFFF00"/>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15" name="Group 6"/>
          <p:cNvGrpSpPr/>
          <p:nvPr/>
        </p:nvGrpSpPr>
        <p:grpSpPr bwMode="auto">
          <a:xfrm>
            <a:off x="833438" y="1582738"/>
            <a:ext cx="2220912" cy="1397000"/>
            <a:chOff x="3221" y="733"/>
            <a:chExt cx="1399" cy="880"/>
          </a:xfrm>
        </p:grpSpPr>
        <p:sp>
          <p:nvSpPr>
            <p:cNvPr id="1050086" name="Line 7"/>
            <p:cNvSpPr>
              <a:spLocks noChangeShapeType="1"/>
            </p:cNvSpPr>
            <p:nvPr/>
          </p:nvSpPr>
          <p:spPr bwMode="auto">
            <a:xfrm>
              <a:off x="4037" y="1094"/>
              <a:ext cx="1" cy="1"/>
            </a:xfrm>
            <a:prstGeom prst="lin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87" name="Rectangle 8"/>
            <p:cNvSpPr>
              <a:spLocks noChangeArrowheads="1"/>
            </p:cNvSpPr>
            <p:nvPr/>
          </p:nvSpPr>
          <p:spPr bwMode="auto">
            <a:xfrm>
              <a:off x="3335" y="897"/>
              <a:ext cx="42" cy="11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88" name="Rectangle 9"/>
            <p:cNvSpPr>
              <a:spLocks noChangeArrowheads="1"/>
            </p:cNvSpPr>
            <p:nvPr/>
          </p:nvSpPr>
          <p:spPr bwMode="auto">
            <a:xfrm>
              <a:off x="3221" y="733"/>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1</a:t>
              </a:r>
            </a:p>
          </p:txBody>
        </p:sp>
        <p:sp>
          <p:nvSpPr>
            <p:cNvPr id="1050089" name="Rectangle 10"/>
            <p:cNvSpPr>
              <a:spLocks noChangeArrowheads="1"/>
            </p:cNvSpPr>
            <p:nvPr/>
          </p:nvSpPr>
          <p:spPr bwMode="auto">
            <a:xfrm>
              <a:off x="3335" y="1147"/>
              <a:ext cx="58" cy="145"/>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0" name="Rectangle 11"/>
            <p:cNvSpPr>
              <a:spLocks noChangeArrowheads="1"/>
            </p:cNvSpPr>
            <p:nvPr/>
          </p:nvSpPr>
          <p:spPr bwMode="auto">
            <a:xfrm>
              <a:off x="3297" y="1120"/>
              <a:ext cx="161" cy="192"/>
            </a:xfrm>
            <a:prstGeom prst="rect"/>
            <a:noFill/>
            <a:ln>
              <a:noFill/>
            </a:ln>
          </p:spPr>
          <p:txBody>
            <a:bodyPr bIns="0" lIns="0" rIns="0" tIns="0" wrap="none">
              <a:spAutoFit/>
            </a:bodyPr>
            <a:p>
              <a:pPr fontAlgn="base">
                <a:spcBef>
                  <a:spcPct val="0"/>
                </a:spcBef>
                <a:spcAft>
                  <a:spcPct val="0"/>
                </a:spcAft>
              </a:pPr>
              <a:r>
                <a:rPr altLang="zh-CN" b="1" sz="2000" i="1" kumimoji="1" lang="en-US">
                  <a:solidFill>
                    <a:srgbClr val="FFFFFF"/>
                  </a:solidFill>
                  <a:ea typeface="楷体_GB2312" pitchFamily="49" charset="-122"/>
                </a:rPr>
                <a:t>O</a:t>
              </a:r>
            </a:p>
          </p:txBody>
        </p:sp>
        <p:sp>
          <p:nvSpPr>
            <p:cNvPr id="1050091" name="Rectangle 12"/>
            <p:cNvSpPr>
              <a:spLocks noChangeArrowheads="1"/>
            </p:cNvSpPr>
            <p:nvPr/>
          </p:nvSpPr>
          <p:spPr bwMode="auto">
            <a:xfrm>
              <a:off x="4575" y="1138"/>
              <a:ext cx="42" cy="19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2" name="Rectangle 13"/>
            <p:cNvSpPr>
              <a:spLocks noChangeArrowheads="1"/>
            </p:cNvSpPr>
            <p:nvPr/>
          </p:nvSpPr>
          <p:spPr bwMode="auto">
            <a:xfrm>
              <a:off x="4533" y="1263"/>
              <a:ext cx="83" cy="230"/>
            </a:xfrm>
            <a:prstGeom prst="rect"/>
            <a:noFill/>
            <a:ln>
              <a:noFill/>
            </a:ln>
          </p:spPr>
          <p:txBody>
            <a:bodyPr bIns="0" lIns="0" rIns="0" tIns="0">
              <a:spAutoFit/>
            </a:bodyPr>
            <a:p>
              <a:pPr fontAlgn="base">
                <a:spcBef>
                  <a:spcPct val="0"/>
                </a:spcBef>
                <a:spcAft>
                  <a:spcPct val="0"/>
                </a:spcAft>
              </a:pPr>
              <a:r>
                <a:rPr altLang="zh-CN" b="1" sz="2400" i="1" kumimoji="1" lang="en-US">
                  <a:solidFill>
                    <a:srgbClr val="FFFFFF"/>
                  </a:solidFill>
                  <a:ea typeface="楷体_GB2312" pitchFamily="49" charset="-122"/>
                </a:rPr>
                <a:t>t</a:t>
              </a:r>
              <a:endParaRPr altLang="zh-CN" b="1" sz="2400" kumimoji="1" lang="en-US">
                <a:solidFill>
                  <a:srgbClr val="FFFFFF"/>
                </a:solidFill>
                <a:ea typeface="楷体_GB2312" pitchFamily="49" charset="-122"/>
              </a:endParaRPr>
            </a:p>
          </p:txBody>
        </p:sp>
        <p:grpSp>
          <p:nvGrpSpPr>
            <p:cNvPr id="416" name="Group 14"/>
            <p:cNvGrpSpPr/>
            <p:nvPr/>
          </p:nvGrpSpPr>
          <p:grpSpPr bwMode="auto">
            <a:xfrm>
              <a:off x="3450" y="797"/>
              <a:ext cx="1170" cy="816"/>
              <a:chOff x="814" y="1001"/>
              <a:chExt cx="1170" cy="816"/>
            </a:xfrm>
          </p:grpSpPr>
          <p:sp>
            <p:nvSpPr>
              <p:cNvPr id="1050093" name="Line 15"/>
              <p:cNvSpPr>
                <a:spLocks noChangeShapeType="1"/>
              </p:cNvSpPr>
              <p:nvPr/>
            </p:nvSpPr>
            <p:spPr bwMode="auto">
              <a:xfrm>
                <a:off x="814" y="1447"/>
                <a:ext cx="1170" cy="1"/>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4" name="Line 16"/>
              <p:cNvSpPr>
                <a:spLocks noChangeShapeType="1"/>
              </p:cNvSpPr>
              <p:nvPr/>
            </p:nvSpPr>
            <p:spPr bwMode="auto">
              <a:xfrm>
                <a:off x="1461" y="1293"/>
                <a:ext cx="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5" name="Freeform 17"/>
              <p:cNvSpPr/>
              <p:nvPr/>
            </p:nvSpPr>
            <p:spPr bwMode="auto">
              <a:xfrm>
                <a:off x="830" y="1093"/>
                <a:ext cx="954" cy="200"/>
              </a:xfrm>
              <a:custGeom>
                <a:avLst/>
                <a:gdLst>
                  <a:gd name="T0" fmla="*/ 0 w 954"/>
                  <a:gd name="T1" fmla="*/ 139 h 200"/>
                  <a:gd name="T2" fmla="*/ 46 w 954"/>
                  <a:gd name="T3" fmla="*/ 92 h 200"/>
                  <a:gd name="T4" fmla="*/ 138 w 954"/>
                  <a:gd name="T5" fmla="*/ 31 h 200"/>
                  <a:gd name="T6" fmla="*/ 292 w 954"/>
                  <a:gd name="T7" fmla="*/ 0 h 200"/>
                  <a:gd name="T8" fmla="*/ 431 w 954"/>
                  <a:gd name="T9" fmla="*/ 62 h 200"/>
                  <a:gd name="T10" fmla="*/ 539 w 954"/>
                  <a:gd name="T11" fmla="*/ 139 h 200"/>
                  <a:gd name="T12" fmla="*/ 662 w 954"/>
                  <a:gd name="T13" fmla="*/ 200 h 200"/>
                  <a:gd name="T14" fmla="*/ 800 w 954"/>
                  <a:gd name="T15" fmla="*/ 200 h 200"/>
                  <a:gd name="T16" fmla="*/ 877 w 954"/>
                  <a:gd name="T17" fmla="*/ 154 h 200"/>
                  <a:gd name="T18" fmla="*/ 954 w 954"/>
                  <a:gd name="T19"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4" h="200">
                    <a:moveTo>
                      <a:pt x="0" y="139"/>
                    </a:moveTo>
                    <a:lnTo>
                      <a:pt x="46" y="92"/>
                    </a:lnTo>
                    <a:lnTo>
                      <a:pt x="138" y="31"/>
                    </a:lnTo>
                    <a:lnTo>
                      <a:pt x="292" y="0"/>
                    </a:lnTo>
                    <a:lnTo>
                      <a:pt x="431" y="62"/>
                    </a:lnTo>
                    <a:lnTo>
                      <a:pt x="539" y="139"/>
                    </a:lnTo>
                    <a:lnTo>
                      <a:pt x="662" y="200"/>
                    </a:lnTo>
                    <a:lnTo>
                      <a:pt x="800" y="200"/>
                    </a:lnTo>
                    <a:lnTo>
                      <a:pt x="877" y="154"/>
                    </a:lnTo>
                    <a:lnTo>
                      <a:pt x="954" y="77"/>
                    </a:lnTo>
                  </a:path>
                </a:pathLst>
              </a:custGeom>
              <a:noFill/>
              <a:ln w="28575" cmpd="sng">
                <a:solidFill>
                  <a:srgbClr val="00FF00"/>
                </a:solidFill>
                <a:prstDash val="sysDot"/>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6" name="Freeform 18"/>
              <p:cNvSpPr/>
              <p:nvPr/>
            </p:nvSpPr>
            <p:spPr bwMode="auto">
              <a:xfrm>
                <a:off x="830" y="1539"/>
                <a:ext cx="985" cy="201"/>
              </a:xfrm>
              <a:custGeom>
                <a:avLst/>
                <a:gdLst>
                  <a:gd name="T0" fmla="*/ 0 w 985"/>
                  <a:gd name="T1" fmla="*/ 62 h 201"/>
                  <a:gd name="T2" fmla="*/ 46 w 985"/>
                  <a:gd name="T3" fmla="*/ 108 h 201"/>
                  <a:gd name="T4" fmla="*/ 138 w 985"/>
                  <a:gd name="T5" fmla="*/ 170 h 201"/>
                  <a:gd name="T6" fmla="*/ 292 w 985"/>
                  <a:gd name="T7" fmla="*/ 201 h 201"/>
                  <a:gd name="T8" fmla="*/ 431 w 985"/>
                  <a:gd name="T9" fmla="*/ 139 h 201"/>
                  <a:gd name="T10" fmla="*/ 539 w 985"/>
                  <a:gd name="T11" fmla="*/ 62 h 201"/>
                  <a:gd name="T12" fmla="*/ 646 w 985"/>
                  <a:gd name="T13" fmla="*/ 0 h 201"/>
                  <a:gd name="T14" fmla="*/ 754 w 985"/>
                  <a:gd name="T15" fmla="*/ 0 h 201"/>
                  <a:gd name="T16" fmla="*/ 877 w 985"/>
                  <a:gd name="T17" fmla="*/ 31 h 201"/>
                  <a:gd name="T18" fmla="*/ 985 w 985"/>
                  <a:gd name="T19" fmla="*/ 10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201">
                    <a:moveTo>
                      <a:pt x="0" y="62"/>
                    </a:moveTo>
                    <a:lnTo>
                      <a:pt x="46" y="108"/>
                    </a:lnTo>
                    <a:lnTo>
                      <a:pt x="138" y="170"/>
                    </a:lnTo>
                    <a:lnTo>
                      <a:pt x="292" y="201"/>
                    </a:lnTo>
                    <a:lnTo>
                      <a:pt x="431" y="139"/>
                    </a:lnTo>
                    <a:lnTo>
                      <a:pt x="539" y="62"/>
                    </a:lnTo>
                    <a:lnTo>
                      <a:pt x="646" y="0"/>
                    </a:lnTo>
                    <a:lnTo>
                      <a:pt x="754" y="0"/>
                    </a:lnTo>
                    <a:lnTo>
                      <a:pt x="877" y="31"/>
                    </a:lnTo>
                    <a:lnTo>
                      <a:pt x="985" y="108"/>
                    </a:lnTo>
                  </a:path>
                </a:pathLst>
              </a:custGeom>
              <a:noFill/>
              <a:ln w="28575" cmpd="sng">
                <a:solidFill>
                  <a:srgbClr val="00FF00"/>
                </a:solidFill>
                <a:prstDash val="sysDot"/>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7" name="Line 19"/>
              <p:cNvSpPr>
                <a:spLocks noChangeShapeType="1"/>
              </p:cNvSpPr>
              <p:nvPr/>
            </p:nvSpPr>
            <p:spPr bwMode="auto">
              <a:xfrm flipV="1">
                <a:off x="814" y="1001"/>
                <a:ext cx="1" cy="816"/>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17" name="Group 20"/>
              <p:cNvGrpSpPr/>
              <p:nvPr/>
            </p:nvGrpSpPr>
            <p:grpSpPr bwMode="auto">
              <a:xfrm>
                <a:off x="814" y="1093"/>
                <a:ext cx="955" cy="647"/>
                <a:chOff x="1334" y="1917"/>
                <a:chExt cx="955" cy="647"/>
              </a:xfrm>
            </p:grpSpPr>
            <p:sp>
              <p:nvSpPr>
                <p:cNvPr id="1050098" name="Freeform 21"/>
                <p:cNvSpPr/>
                <p:nvPr/>
              </p:nvSpPr>
              <p:spPr bwMode="auto">
                <a:xfrm>
                  <a:off x="1334" y="1917"/>
                  <a:ext cx="847" cy="647"/>
                </a:xfrm>
                <a:custGeom>
                  <a:avLst/>
                  <a:gdLst>
                    <a:gd name="T0" fmla="*/ 0 w 847"/>
                    <a:gd name="T1" fmla="*/ 354 h 647"/>
                    <a:gd name="T2" fmla="*/ 31 w 847"/>
                    <a:gd name="T3" fmla="*/ 139 h 647"/>
                    <a:gd name="T4" fmla="*/ 46 w 847"/>
                    <a:gd name="T5" fmla="*/ 108 h 647"/>
                    <a:gd name="T6" fmla="*/ 46 w 847"/>
                    <a:gd name="T7" fmla="*/ 554 h 647"/>
                    <a:gd name="T8" fmla="*/ 46 w 847"/>
                    <a:gd name="T9" fmla="*/ 539 h 647"/>
                    <a:gd name="T10" fmla="*/ 62 w 847"/>
                    <a:gd name="T11" fmla="*/ 554 h 647"/>
                    <a:gd name="T12" fmla="*/ 77 w 847"/>
                    <a:gd name="T13" fmla="*/ 554 h 647"/>
                    <a:gd name="T14" fmla="*/ 93 w 847"/>
                    <a:gd name="T15" fmla="*/ 77 h 647"/>
                    <a:gd name="T16" fmla="*/ 123 w 847"/>
                    <a:gd name="T17" fmla="*/ 46 h 647"/>
                    <a:gd name="T18" fmla="*/ 139 w 847"/>
                    <a:gd name="T19" fmla="*/ 600 h 647"/>
                    <a:gd name="T20" fmla="*/ 154 w 847"/>
                    <a:gd name="T21" fmla="*/ 616 h 647"/>
                    <a:gd name="T22" fmla="*/ 185 w 847"/>
                    <a:gd name="T23" fmla="*/ 31 h 647"/>
                    <a:gd name="T24" fmla="*/ 216 w 847"/>
                    <a:gd name="T25" fmla="*/ 15 h 647"/>
                    <a:gd name="T26" fmla="*/ 216 w 847"/>
                    <a:gd name="T27" fmla="*/ 616 h 647"/>
                    <a:gd name="T28" fmla="*/ 231 w 847"/>
                    <a:gd name="T29" fmla="*/ 631 h 647"/>
                    <a:gd name="T30" fmla="*/ 277 w 847"/>
                    <a:gd name="T31" fmla="*/ 15 h 647"/>
                    <a:gd name="T32" fmla="*/ 308 w 847"/>
                    <a:gd name="T33" fmla="*/ 0 h 647"/>
                    <a:gd name="T34" fmla="*/ 293 w 847"/>
                    <a:gd name="T35" fmla="*/ 631 h 647"/>
                    <a:gd name="T36" fmla="*/ 308 w 847"/>
                    <a:gd name="T37" fmla="*/ 647 h 647"/>
                    <a:gd name="T38" fmla="*/ 324 w 847"/>
                    <a:gd name="T39" fmla="*/ 631 h 647"/>
                    <a:gd name="T40" fmla="*/ 370 w 847"/>
                    <a:gd name="T41" fmla="*/ 31 h 647"/>
                    <a:gd name="T42" fmla="*/ 401 w 847"/>
                    <a:gd name="T43" fmla="*/ 46 h 647"/>
                    <a:gd name="T44" fmla="*/ 385 w 847"/>
                    <a:gd name="T45" fmla="*/ 616 h 647"/>
                    <a:gd name="T46" fmla="*/ 416 w 847"/>
                    <a:gd name="T47" fmla="*/ 600 h 647"/>
                    <a:gd name="T48" fmla="*/ 447 w 847"/>
                    <a:gd name="T49" fmla="*/ 62 h 647"/>
                    <a:gd name="T50" fmla="*/ 462 w 847"/>
                    <a:gd name="T51" fmla="*/ 77 h 647"/>
                    <a:gd name="T52" fmla="*/ 478 w 847"/>
                    <a:gd name="T53" fmla="*/ 77 h 647"/>
                    <a:gd name="T54" fmla="*/ 462 w 847"/>
                    <a:gd name="T55" fmla="*/ 570 h 647"/>
                    <a:gd name="T56" fmla="*/ 493 w 847"/>
                    <a:gd name="T57" fmla="*/ 554 h 647"/>
                    <a:gd name="T58" fmla="*/ 524 w 847"/>
                    <a:gd name="T59" fmla="*/ 123 h 647"/>
                    <a:gd name="T60" fmla="*/ 555 w 847"/>
                    <a:gd name="T61" fmla="*/ 139 h 647"/>
                    <a:gd name="T62" fmla="*/ 555 w 847"/>
                    <a:gd name="T63" fmla="*/ 508 h 647"/>
                    <a:gd name="T64" fmla="*/ 585 w 847"/>
                    <a:gd name="T65" fmla="*/ 493 h 647"/>
                    <a:gd name="T66" fmla="*/ 601 w 847"/>
                    <a:gd name="T67" fmla="*/ 169 h 647"/>
                    <a:gd name="T68" fmla="*/ 632 w 847"/>
                    <a:gd name="T69" fmla="*/ 185 h 647"/>
                    <a:gd name="T70" fmla="*/ 632 w 847"/>
                    <a:gd name="T71" fmla="*/ 462 h 647"/>
                    <a:gd name="T72" fmla="*/ 662 w 847"/>
                    <a:gd name="T73" fmla="*/ 446 h 647"/>
                    <a:gd name="T74" fmla="*/ 678 w 847"/>
                    <a:gd name="T75" fmla="*/ 200 h 647"/>
                    <a:gd name="T76" fmla="*/ 708 w 847"/>
                    <a:gd name="T77" fmla="*/ 200 h 647"/>
                    <a:gd name="T78" fmla="*/ 708 w 847"/>
                    <a:gd name="T79" fmla="*/ 431 h 647"/>
                    <a:gd name="T80" fmla="*/ 724 w 847"/>
                    <a:gd name="T81" fmla="*/ 446 h 647"/>
                    <a:gd name="T82" fmla="*/ 755 w 847"/>
                    <a:gd name="T83" fmla="*/ 431 h 647"/>
                    <a:gd name="T84" fmla="*/ 755 w 847"/>
                    <a:gd name="T85" fmla="*/ 200 h 647"/>
                    <a:gd name="T86" fmla="*/ 785 w 847"/>
                    <a:gd name="T87" fmla="*/ 200 h 647"/>
                    <a:gd name="T88" fmla="*/ 801 w 847"/>
                    <a:gd name="T89" fmla="*/ 446 h 647"/>
                    <a:gd name="T90" fmla="*/ 847 w 847"/>
                    <a:gd name="T91" fmla="*/ 46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47" h="647">
                      <a:moveTo>
                        <a:pt x="0" y="354"/>
                      </a:moveTo>
                      <a:lnTo>
                        <a:pt x="31" y="139"/>
                      </a:lnTo>
                      <a:lnTo>
                        <a:pt x="46" y="108"/>
                      </a:lnTo>
                      <a:lnTo>
                        <a:pt x="46" y="554"/>
                      </a:lnTo>
                      <a:lnTo>
                        <a:pt x="46" y="539"/>
                      </a:lnTo>
                      <a:lnTo>
                        <a:pt x="62" y="554"/>
                      </a:lnTo>
                      <a:lnTo>
                        <a:pt x="77" y="554"/>
                      </a:lnTo>
                      <a:lnTo>
                        <a:pt x="93" y="77"/>
                      </a:lnTo>
                      <a:lnTo>
                        <a:pt x="123" y="46"/>
                      </a:lnTo>
                      <a:lnTo>
                        <a:pt x="139" y="600"/>
                      </a:lnTo>
                      <a:lnTo>
                        <a:pt x="154" y="616"/>
                      </a:lnTo>
                      <a:lnTo>
                        <a:pt x="185" y="31"/>
                      </a:lnTo>
                      <a:lnTo>
                        <a:pt x="216" y="15"/>
                      </a:lnTo>
                      <a:lnTo>
                        <a:pt x="216" y="616"/>
                      </a:lnTo>
                      <a:lnTo>
                        <a:pt x="231" y="631"/>
                      </a:lnTo>
                      <a:lnTo>
                        <a:pt x="277" y="15"/>
                      </a:lnTo>
                      <a:lnTo>
                        <a:pt x="308" y="0"/>
                      </a:lnTo>
                      <a:lnTo>
                        <a:pt x="293" y="631"/>
                      </a:lnTo>
                      <a:lnTo>
                        <a:pt x="308" y="647"/>
                      </a:lnTo>
                      <a:lnTo>
                        <a:pt x="324" y="631"/>
                      </a:lnTo>
                      <a:lnTo>
                        <a:pt x="370" y="31"/>
                      </a:lnTo>
                      <a:lnTo>
                        <a:pt x="401" y="46"/>
                      </a:lnTo>
                      <a:lnTo>
                        <a:pt x="385" y="616"/>
                      </a:lnTo>
                      <a:lnTo>
                        <a:pt x="416" y="600"/>
                      </a:lnTo>
                      <a:lnTo>
                        <a:pt x="447" y="62"/>
                      </a:lnTo>
                      <a:lnTo>
                        <a:pt x="462" y="77"/>
                      </a:lnTo>
                      <a:lnTo>
                        <a:pt x="478" y="77"/>
                      </a:lnTo>
                      <a:lnTo>
                        <a:pt x="462" y="570"/>
                      </a:lnTo>
                      <a:lnTo>
                        <a:pt x="493" y="554"/>
                      </a:lnTo>
                      <a:lnTo>
                        <a:pt x="524" y="123"/>
                      </a:lnTo>
                      <a:lnTo>
                        <a:pt x="555" y="139"/>
                      </a:lnTo>
                      <a:lnTo>
                        <a:pt x="555" y="508"/>
                      </a:lnTo>
                      <a:lnTo>
                        <a:pt x="585" y="493"/>
                      </a:lnTo>
                      <a:lnTo>
                        <a:pt x="601" y="169"/>
                      </a:lnTo>
                      <a:lnTo>
                        <a:pt x="632" y="185"/>
                      </a:lnTo>
                      <a:lnTo>
                        <a:pt x="632" y="462"/>
                      </a:lnTo>
                      <a:lnTo>
                        <a:pt x="662" y="446"/>
                      </a:lnTo>
                      <a:lnTo>
                        <a:pt x="678" y="200"/>
                      </a:lnTo>
                      <a:lnTo>
                        <a:pt x="708" y="200"/>
                      </a:lnTo>
                      <a:lnTo>
                        <a:pt x="708" y="431"/>
                      </a:lnTo>
                      <a:lnTo>
                        <a:pt x="724" y="446"/>
                      </a:lnTo>
                      <a:lnTo>
                        <a:pt x="755" y="431"/>
                      </a:lnTo>
                      <a:lnTo>
                        <a:pt x="755" y="200"/>
                      </a:lnTo>
                      <a:lnTo>
                        <a:pt x="785" y="200"/>
                      </a:lnTo>
                      <a:lnTo>
                        <a:pt x="801" y="446"/>
                      </a:lnTo>
                      <a:lnTo>
                        <a:pt x="847" y="462"/>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099" name="Freeform 22"/>
                <p:cNvSpPr/>
                <p:nvPr/>
              </p:nvSpPr>
              <p:spPr bwMode="auto">
                <a:xfrm>
                  <a:off x="2166" y="2048"/>
                  <a:ext cx="123" cy="400"/>
                </a:xfrm>
                <a:custGeom>
                  <a:avLst/>
                  <a:gdLst>
                    <a:gd name="T0" fmla="*/ 0 w 123"/>
                    <a:gd name="T1" fmla="*/ 323 h 400"/>
                    <a:gd name="T2" fmla="*/ 15 w 123"/>
                    <a:gd name="T3" fmla="*/ 77 h 400"/>
                    <a:gd name="T4" fmla="*/ 46 w 123"/>
                    <a:gd name="T5" fmla="*/ 62 h 400"/>
                    <a:gd name="T6" fmla="*/ 46 w 123"/>
                    <a:gd name="T7" fmla="*/ 339 h 400"/>
                    <a:gd name="T8" fmla="*/ 61 w 123"/>
                    <a:gd name="T9" fmla="*/ 339 h 400"/>
                    <a:gd name="T10" fmla="*/ 77 w 123"/>
                    <a:gd name="T11" fmla="*/ 354 h 400"/>
                    <a:gd name="T12" fmla="*/ 92 w 123"/>
                    <a:gd name="T13" fmla="*/ 31 h 400"/>
                    <a:gd name="T14" fmla="*/ 123 w 123"/>
                    <a:gd name="T15" fmla="*/ 0 h 400"/>
                    <a:gd name="T16" fmla="*/ 123 w 123"/>
                    <a:gd name="T17" fmla="*/ 40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400">
                      <a:moveTo>
                        <a:pt x="0" y="323"/>
                      </a:moveTo>
                      <a:lnTo>
                        <a:pt x="15" y="77"/>
                      </a:lnTo>
                      <a:lnTo>
                        <a:pt x="46" y="62"/>
                      </a:lnTo>
                      <a:lnTo>
                        <a:pt x="46" y="339"/>
                      </a:lnTo>
                      <a:lnTo>
                        <a:pt x="61" y="339"/>
                      </a:lnTo>
                      <a:lnTo>
                        <a:pt x="77" y="354"/>
                      </a:lnTo>
                      <a:lnTo>
                        <a:pt x="92" y="31"/>
                      </a:lnTo>
                      <a:lnTo>
                        <a:pt x="123" y="0"/>
                      </a:lnTo>
                      <a:lnTo>
                        <a:pt x="123" y="400"/>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grpSp>
      <p:grpSp>
        <p:nvGrpSpPr>
          <p:cNvPr id="418" name="Group 23"/>
          <p:cNvGrpSpPr/>
          <p:nvPr/>
        </p:nvGrpSpPr>
        <p:grpSpPr bwMode="auto">
          <a:xfrm>
            <a:off x="3563938" y="1608138"/>
            <a:ext cx="2220912" cy="1397000"/>
            <a:chOff x="525" y="997"/>
            <a:chExt cx="1399" cy="880"/>
          </a:xfrm>
        </p:grpSpPr>
        <p:sp>
          <p:nvSpPr>
            <p:cNvPr id="1050100" name="Freeform 24"/>
            <p:cNvSpPr/>
            <p:nvPr/>
          </p:nvSpPr>
          <p:spPr bwMode="auto">
            <a:xfrm>
              <a:off x="765" y="1282"/>
              <a:ext cx="45" cy="225"/>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1" name="Line 25"/>
            <p:cNvSpPr>
              <a:spLocks noChangeShapeType="1"/>
            </p:cNvSpPr>
            <p:nvPr/>
          </p:nvSpPr>
          <p:spPr bwMode="auto">
            <a:xfrm>
              <a:off x="1341" y="1358"/>
              <a:ext cx="1" cy="1"/>
            </a:xfrm>
            <a:prstGeom prst="lin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2" name="Rectangle 26"/>
            <p:cNvSpPr>
              <a:spLocks noChangeArrowheads="1"/>
            </p:cNvSpPr>
            <p:nvPr/>
          </p:nvSpPr>
          <p:spPr bwMode="auto">
            <a:xfrm>
              <a:off x="639" y="1161"/>
              <a:ext cx="42" cy="11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3" name="Rectangle 27"/>
            <p:cNvSpPr>
              <a:spLocks noChangeArrowheads="1"/>
            </p:cNvSpPr>
            <p:nvPr/>
          </p:nvSpPr>
          <p:spPr bwMode="auto">
            <a:xfrm>
              <a:off x="525" y="997"/>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2</a:t>
              </a:r>
            </a:p>
          </p:txBody>
        </p:sp>
        <p:sp>
          <p:nvSpPr>
            <p:cNvPr id="1050104" name="Rectangle 28"/>
            <p:cNvSpPr>
              <a:spLocks noChangeArrowheads="1"/>
            </p:cNvSpPr>
            <p:nvPr/>
          </p:nvSpPr>
          <p:spPr bwMode="auto">
            <a:xfrm>
              <a:off x="639" y="1411"/>
              <a:ext cx="58" cy="145"/>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5" name="Rectangle 29"/>
            <p:cNvSpPr>
              <a:spLocks noChangeArrowheads="1"/>
            </p:cNvSpPr>
            <p:nvPr/>
          </p:nvSpPr>
          <p:spPr bwMode="auto">
            <a:xfrm>
              <a:off x="601" y="1384"/>
              <a:ext cx="161" cy="192"/>
            </a:xfrm>
            <a:prstGeom prst="rect"/>
            <a:noFill/>
            <a:ln>
              <a:noFill/>
            </a:ln>
          </p:spPr>
          <p:txBody>
            <a:bodyPr bIns="0" lIns="0" rIns="0" tIns="0" wrap="none">
              <a:spAutoFit/>
            </a:bodyPr>
            <a:p>
              <a:pPr fontAlgn="base">
                <a:spcBef>
                  <a:spcPct val="0"/>
                </a:spcBef>
                <a:spcAft>
                  <a:spcPct val="0"/>
                </a:spcAft>
              </a:pPr>
              <a:r>
                <a:rPr altLang="zh-CN" b="1" sz="2000" i="1" kumimoji="1" lang="en-US">
                  <a:solidFill>
                    <a:srgbClr val="FFFFFF"/>
                  </a:solidFill>
                  <a:ea typeface="楷体_GB2312" pitchFamily="49" charset="-122"/>
                </a:rPr>
                <a:t>O</a:t>
              </a:r>
            </a:p>
          </p:txBody>
        </p:sp>
        <p:sp>
          <p:nvSpPr>
            <p:cNvPr id="1050106" name="Rectangle 30"/>
            <p:cNvSpPr>
              <a:spLocks noChangeArrowheads="1"/>
            </p:cNvSpPr>
            <p:nvPr/>
          </p:nvSpPr>
          <p:spPr bwMode="auto">
            <a:xfrm>
              <a:off x="1879" y="1402"/>
              <a:ext cx="42" cy="19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7" name="Rectangle 31"/>
            <p:cNvSpPr>
              <a:spLocks noChangeArrowheads="1"/>
            </p:cNvSpPr>
            <p:nvPr/>
          </p:nvSpPr>
          <p:spPr bwMode="auto">
            <a:xfrm>
              <a:off x="1837" y="1527"/>
              <a:ext cx="83" cy="230"/>
            </a:xfrm>
            <a:prstGeom prst="rect"/>
            <a:noFill/>
            <a:ln>
              <a:noFill/>
            </a:ln>
          </p:spPr>
          <p:txBody>
            <a:bodyPr bIns="0" lIns="0" rIns="0" tIns="0">
              <a:spAutoFit/>
            </a:bodyPr>
            <a:p>
              <a:pPr fontAlgn="base">
                <a:spcBef>
                  <a:spcPct val="0"/>
                </a:spcBef>
                <a:spcAft>
                  <a:spcPct val="0"/>
                </a:spcAft>
              </a:pPr>
              <a:r>
                <a:rPr altLang="zh-CN" b="1" sz="2400" i="1" kumimoji="1" lang="en-US">
                  <a:solidFill>
                    <a:srgbClr val="FFFFFF"/>
                  </a:solidFill>
                  <a:ea typeface="楷体_GB2312" pitchFamily="49" charset="-122"/>
                </a:rPr>
                <a:t>t</a:t>
              </a:r>
              <a:endParaRPr altLang="zh-CN" b="1" sz="2400" kumimoji="1" lang="en-US">
                <a:solidFill>
                  <a:srgbClr val="FFFFFF"/>
                </a:solidFill>
                <a:ea typeface="楷体_GB2312" pitchFamily="49" charset="-122"/>
              </a:endParaRPr>
            </a:p>
          </p:txBody>
        </p:sp>
        <p:sp>
          <p:nvSpPr>
            <p:cNvPr id="1050108" name="Line 32"/>
            <p:cNvSpPr>
              <a:spLocks noChangeShapeType="1"/>
            </p:cNvSpPr>
            <p:nvPr/>
          </p:nvSpPr>
          <p:spPr bwMode="auto">
            <a:xfrm>
              <a:off x="754" y="1507"/>
              <a:ext cx="1170" cy="1"/>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09" name="Line 33"/>
            <p:cNvSpPr>
              <a:spLocks noChangeShapeType="1"/>
            </p:cNvSpPr>
            <p:nvPr/>
          </p:nvSpPr>
          <p:spPr bwMode="auto">
            <a:xfrm>
              <a:off x="1401" y="1353"/>
              <a:ext cx="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0" name="Freeform 34"/>
            <p:cNvSpPr/>
            <p:nvPr/>
          </p:nvSpPr>
          <p:spPr bwMode="auto">
            <a:xfrm>
              <a:off x="770" y="1153"/>
              <a:ext cx="954" cy="200"/>
            </a:xfrm>
            <a:custGeom>
              <a:avLst/>
              <a:gdLst>
                <a:gd name="T0" fmla="*/ 0 w 954"/>
                <a:gd name="T1" fmla="*/ 139 h 200"/>
                <a:gd name="T2" fmla="*/ 46 w 954"/>
                <a:gd name="T3" fmla="*/ 92 h 200"/>
                <a:gd name="T4" fmla="*/ 138 w 954"/>
                <a:gd name="T5" fmla="*/ 31 h 200"/>
                <a:gd name="T6" fmla="*/ 292 w 954"/>
                <a:gd name="T7" fmla="*/ 0 h 200"/>
                <a:gd name="T8" fmla="*/ 431 w 954"/>
                <a:gd name="T9" fmla="*/ 62 h 200"/>
                <a:gd name="T10" fmla="*/ 539 w 954"/>
                <a:gd name="T11" fmla="*/ 139 h 200"/>
                <a:gd name="T12" fmla="*/ 662 w 954"/>
                <a:gd name="T13" fmla="*/ 200 h 200"/>
                <a:gd name="T14" fmla="*/ 800 w 954"/>
                <a:gd name="T15" fmla="*/ 200 h 200"/>
                <a:gd name="T16" fmla="*/ 877 w 954"/>
                <a:gd name="T17" fmla="*/ 154 h 200"/>
                <a:gd name="T18" fmla="*/ 954 w 954"/>
                <a:gd name="T19"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4" h="200">
                  <a:moveTo>
                    <a:pt x="0" y="139"/>
                  </a:moveTo>
                  <a:lnTo>
                    <a:pt x="46" y="92"/>
                  </a:lnTo>
                  <a:lnTo>
                    <a:pt x="138" y="31"/>
                  </a:lnTo>
                  <a:lnTo>
                    <a:pt x="292" y="0"/>
                  </a:lnTo>
                  <a:lnTo>
                    <a:pt x="431" y="62"/>
                  </a:lnTo>
                  <a:lnTo>
                    <a:pt x="539" y="139"/>
                  </a:lnTo>
                  <a:lnTo>
                    <a:pt x="662" y="200"/>
                  </a:lnTo>
                  <a:lnTo>
                    <a:pt x="800" y="200"/>
                  </a:lnTo>
                  <a:lnTo>
                    <a:pt x="877" y="154"/>
                  </a:lnTo>
                  <a:lnTo>
                    <a:pt x="954" y="77"/>
                  </a:lnTo>
                </a:path>
              </a:pathLst>
            </a:custGeom>
            <a:noFill/>
            <a:ln w="28575" cmpd="sng">
              <a:solidFill>
                <a:srgbClr val="00FF00"/>
              </a:solidFill>
              <a:prstDash val="sysDot"/>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1" name="Line 35"/>
            <p:cNvSpPr>
              <a:spLocks noChangeShapeType="1"/>
            </p:cNvSpPr>
            <p:nvPr/>
          </p:nvSpPr>
          <p:spPr bwMode="auto">
            <a:xfrm flipV="1">
              <a:off x="754" y="1061"/>
              <a:ext cx="1" cy="816"/>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2" name="Freeform 36"/>
            <p:cNvSpPr/>
            <p:nvPr/>
          </p:nvSpPr>
          <p:spPr bwMode="auto">
            <a:xfrm>
              <a:off x="832" y="1230"/>
              <a:ext cx="45" cy="277"/>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3" name="Freeform 37"/>
            <p:cNvSpPr/>
            <p:nvPr/>
          </p:nvSpPr>
          <p:spPr bwMode="auto">
            <a:xfrm>
              <a:off x="898" y="1191"/>
              <a:ext cx="42" cy="318"/>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4" name="Freeform 38"/>
            <p:cNvSpPr/>
            <p:nvPr/>
          </p:nvSpPr>
          <p:spPr bwMode="auto">
            <a:xfrm>
              <a:off x="961" y="1174"/>
              <a:ext cx="45" cy="3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5" name="Freeform 39"/>
            <p:cNvSpPr/>
            <p:nvPr/>
          </p:nvSpPr>
          <p:spPr bwMode="auto">
            <a:xfrm>
              <a:off x="1029" y="1158"/>
              <a:ext cx="45" cy="349"/>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6" name="Freeform 40"/>
            <p:cNvSpPr/>
            <p:nvPr/>
          </p:nvSpPr>
          <p:spPr bwMode="auto">
            <a:xfrm>
              <a:off x="1097" y="1184"/>
              <a:ext cx="45" cy="325"/>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7" name="Freeform 41"/>
            <p:cNvSpPr/>
            <p:nvPr/>
          </p:nvSpPr>
          <p:spPr bwMode="auto">
            <a:xfrm>
              <a:off x="1165" y="1210"/>
              <a:ext cx="45" cy="30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8" name="Freeform 42"/>
            <p:cNvSpPr/>
            <p:nvPr/>
          </p:nvSpPr>
          <p:spPr bwMode="auto">
            <a:xfrm>
              <a:off x="1233" y="1260"/>
              <a:ext cx="45" cy="249"/>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19" name="Freeform 43"/>
            <p:cNvSpPr/>
            <p:nvPr/>
          </p:nvSpPr>
          <p:spPr bwMode="auto">
            <a:xfrm>
              <a:off x="1301" y="1304"/>
              <a:ext cx="45" cy="207"/>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0" name="Freeform 44"/>
            <p:cNvSpPr/>
            <p:nvPr/>
          </p:nvSpPr>
          <p:spPr bwMode="auto">
            <a:xfrm>
              <a:off x="1369" y="1340"/>
              <a:ext cx="45" cy="169"/>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1" name="Freeform 45"/>
            <p:cNvSpPr/>
            <p:nvPr/>
          </p:nvSpPr>
          <p:spPr bwMode="auto">
            <a:xfrm>
              <a:off x="1439" y="1360"/>
              <a:ext cx="45" cy="149"/>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2" name="Freeform 46"/>
            <p:cNvSpPr/>
            <p:nvPr/>
          </p:nvSpPr>
          <p:spPr bwMode="auto">
            <a:xfrm>
              <a:off x="1505" y="1358"/>
              <a:ext cx="45" cy="149"/>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3" name="Freeform 47"/>
            <p:cNvSpPr/>
            <p:nvPr/>
          </p:nvSpPr>
          <p:spPr bwMode="auto">
            <a:xfrm>
              <a:off x="1571" y="1350"/>
              <a:ext cx="45" cy="157"/>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4" name="Freeform 48"/>
            <p:cNvSpPr/>
            <p:nvPr/>
          </p:nvSpPr>
          <p:spPr bwMode="auto">
            <a:xfrm>
              <a:off x="1709" y="1242"/>
              <a:ext cx="45" cy="269"/>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5" name="Freeform 49"/>
            <p:cNvSpPr/>
            <p:nvPr/>
          </p:nvSpPr>
          <p:spPr bwMode="auto">
            <a:xfrm>
              <a:off x="1639" y="1308"/>
              <a:ext cx="45" cy="195"/>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19" name="Group 50"/>
          <p:cNvGrpSpPr/>
          <p:nvPr/>
        </p:nvGrpSpPr>
        <p:grpSpPr bwMode="auto">
          <a:xfrm>
            <a:off x="6238875" y="1682750"/>
            <a:ext cx="2251075" cy="1095375"/>
            <a:chOff x="3930" y="1060"/>
            <a:chExt cx="1418" cy="690"/>
          </a:xfrm>
        </p:grpSpPr>
        <p:sp>
          <p:nvSpPr>
            <p:cNvPr id="1050126" name="Rectangle 51"/>
            <p:cNvSpPr>
              <a:spLocks noChangeArrowheads="1"/>
            </p:cNvSpPr>
            <p:nvPr/>
          </p:nvSpPr>
          <p:spPr bwMode="auto">
            <a:xfrm>
              <a:off x="5306" y="1501"/>
              <a:ext cx="42" cy="20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7" name="Line 52"/>
            <p:cNvSpPr>
              <a:spLocks noChangeShapeType="1"/>
            </p:cNvSpPr>
            <p:nvPr/>
          </p:nvSpPr>
          <p:spPr bwMode="auto">
            <a:xfrm>
              <a:off x="4752" y="1528"/>
              <a:ext cx="1" cy="1"/>
            </a:xfrm>
            <a:prstGeom prst="lin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8" name="Rectangle 53"/>
            <p:cNvSpPr>
              <a:spLocks noChangeArrowheads="1"/>
            </p:cNvSpPr>
            <p:nvPr/>
          </p:nvSpPr>
          <p:spPr bwMode="auto">
            <a:xfrm>
              <a:off x="3942" y="1170"/>
              <a:ext cx="75" cy="20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29" name="Rectangle 54"/>
            <p:cNvSpPr>
              <a:spLocks noChangeArrowheads="1"/>
            </p:cNvSpPr>
            <p:nvPr/>
          </p:nvSpPr>
          <p:spPr bwMode="auto">
            <a:xfrm>
              <a:off x="4041" y="1438"/>
              <a:ext cx="51" cy="145"/>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30" name="Rectangle 55"/>
            <p:cNvSpPr>
              <a:spLocks noChangeArrowheads="1"/>
            </p:cNvSpPr>
            <p:nvPr/>
          </p:nvSpPr>
          <p:spPr bwMode="auto">
            <a:xfrm>
              <a:off x="4005" y="1451"/>
              <a:ext cx="160" cy="192"/>
            </a:xfrm>
            <a:prstGeom prst="rect"/>
            <a:noFill/>
            <a:ln>
              <a:noFill/>
            </a:ln>
          </p:spPr>
          <p:txBody>
            <a:bodyPr bIns="0" lIns="0" rIns="0" tIns="0" wrap="none">
              <a:spAutoFit/>
            </a:bodyPr>
            <a:p>
              <a:pPr fontAlgn="base">
                <a:spcBef>
                  <a:spcPct val="0"/>
                </a:spcBef>
                <a:spcAft>
                  <a:spcPct val="0"/>
                </a:spcAft>
              </a:pPr>
              <a:r>
                <a:rPr altLang="zh-CN" b="1" sz="2000" i="1" kumimoji="1" lang="en-US">
                  <a:solidFill>
                    <a:srgbClr val="FFFFFF"/>
                  </a:solidFill>
                  <a:ea typeface="楷体_GB2312" pitchFamily="49" charset="-122"/>
                </a:rPr>
                <a:t>O</a:t>
              </a:r>
            </a:p>
          </p:txBody>
        </p:sp>
        <p:sp>
          <p:nvSpPr>
            <p:cNvPr id="1050131" name="Rectangle 56"/>
            <p:cNvSpPr>
              <a:spLocks noChangeArrowheads="1"/>
            </p:cNvSpPr>
            <p:nvPr/>
          </p:nvSpPr>
          <p:spPr bwMode="auto">
            <a:xfrm>
              <a:off x="5174" y="1526"/>
              <a:ext cx="120"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t</a:t>
              </a:r>
              <a:endParaRPr altLang="zh-CN" b="1" sz="2400" kumimoji="1" lang="en-US">
                <a:solidFill>
                  <a:srgbClr val="FFFFFF"/>
                </a:solidFill>
                <a:ea typeface="楷体_GB2312" pitchFamily="49" charset="-122"/>
              </a:endParaRPr>
            </a:p>
          </p:txBody>
        </p:sp>
        <p:sp>
          <p:nvSpPr>
            <p:cNvPr id="1050132" name="Rectangle 57"/>
            <p:cNvSpPr>
              <a:spLocks noChangeArrowheads="1"/>
            </p:cNvSpPr>
            <p:nvPr/>
          </p:nvSpPr>
          <p:spPr bwMode="auto">
            <a:xfrm>
              <a:off x="3930" y="1060"/>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3</a:t>
              </a:r>
            </a:p>
          </p:txBody>
        </p:sp>
        <p:grpSp>
          <p:nvGrpSpPr>
            <p:cNvPr id="420" name="Group 58"/>
            <p:cNvGrpSpPr/>
            <p:nvPr/>
          </p:nvGrpSpPr>
          <p:grpSpPr bwMode="auto">
            <a:xfrm>
              <a:off x="4175" y="1159"/>
              <a:ext cx="877" cy="234"/>
              <a:chOff x="583" y="1976"/>
              <a:chExt cx="501" cy="467"/>
            </a:xfrm>
          </p:grpSpPr>
          <p:sp>
            <p:nvSpPr>
              <p:cNvPr id="1050133" name="Freeform 59"/>
              <p:cNvSpPr/>
              <p:nvPr/>
            </p:nvSpPr>
            <p:spPr bwMode="auto">
              <a:xfrm>
                <a:off x="583" y="1976"/>
                <a:ext cx="251" cy="233"/>
              </a:xfrm>
              <a:custGeom>
                <a:avLst/>
                <a:gdLst>
                  <a:gd name="T0" fmla="*/ 0 w 251"/>
                  <a:gd name="T1" fmla="*/ 233 h 233"/>
                  <a:gd name="T2" fmla="*/ 0 w 251"/>
                  <a:gd name="T3" fmla="*/ 227 h 233"/>
                  <a:gd name="T4" fmla="*/ 2 w 251"/>
                  <a:gd name="T5" fmla="*/ 223 h 233"/>
                  <a:gd name="T6" fmla="*/ 2 w 251"/>
                  <a:gd name="T7" fmla="*/ 217 h 233"/>
                  <a:gd name="T8" fmla="*/ 3 w 251"/>
                  <a:gd name="T9" fmla="*/ 210 h 233"/>
                  <a:gd name="T10" fmla="*/ 4 w 251"/>
                  <a:gd name="T11" fmla="*/ 204 h 233"/>
                  <a:gd name="T12" fmla="*/ 5 w 251"/>
                  <a:gd name="T13" fmla="*/ 197 h 233"/>
                  <a:gd name="T14" fmla="*/ 8 w 251"/>
                  <a:gd name="T15" fmla="*/ 189 h 233"/>
                  <a:gd name="T16" fmla="*/ 9 w 251"/>
                  <a:gd name="T17" fmla="*/ 181 h 233"/>
                  <a:gd name="T18" fmla="*/ 15 w 251"/>
                  <a:gd name="T19" fmla="*/ 164 h 233"/>
                  <a:gd name="T20" fmla="*/ 20 w 251"/>
                  <a:gd name="T21" fmla="*/ 146 h 233"/>
                  <a:gd name="T22" fmla="*/ 25 w 251"/>
                  <a:gd name="T23" fmla="*/ 128 h 233"/>
                  <a:gd name="T24" fmla="*/ 32 w 251"/>
                  <a:gd name="T25" fmla="*/ 109 h 233"/>
                  <a:gd name="T26" fmla="*/ 40 w 251"/>
                  <a:gd name="T27" fmla="*/ 91 h 233"/>
                  <a:gd name="T28" fmla="*/ 46 w 251"/>
                  <a:gd name="T29" fmla="*/ 72 h 233"/>
                  <a:gd name="T30" fmla="*/ 50 w 251"/>
                  <a:gd name="T31" fmla="*/ 64 h 233"/>
                  <a:gd name="T32" fmla="*/ 54 w 251"/>
                  <a:gd name="T33" fmla="*/ 57 h 233"/>
                  <a:gd name="T34" fmla="*/ 60 w 251"/>
                  <a:gd name="T35" fmla="*/ 49 h 233"/>
                  <a:gd name="T36" fmla="*/ 64 w 251"/>
                  <a:gd name="T37" fmla="*/ 41 h 233"/>
                  <a:gd name="T38" fmla="*/ 68 w 251"/>
                  <a:gd name="T39" fmla="*/ 34 h 233"/>
                  <a:gd name="T40" fmla="*/ 73 w 251"/>
                  <a:gd name="T41" fmla="*/ 28 h 233"/>
                  <a:gd name="T42" fmla="*/ 77 w 251"/>
                  <a:gd name="T43" fmla="*/ 22 h 233"/>
                  <a:gd name="T44" fmla="*/ 82 w 251"/>
                  <a:gd name="T45" fmla="*/ 17 h 233"/>
                  <a:gd name="T46" fmla="*/ 86 w 251"/>
                  <a:gd name="T47" fmla="*/ 12 h 233"/>
                  <a:gd name="T48" fmla="*/ 91 w 251"/>
                  <a:gd name="T49" fmla="*/ 8 h 233"/>
                  <a:gd name="T50" fmla="*/ 95 w 251"/>
                  <a:gd name="T51" fmla="*/ 5 h 233"/>
                  <a:gd name="T52" fmla="*/ 101 w 251"/>
                  <a:gd name="T53" fmla="*/ 3 h 233"/>
                  <a:gd name="T54" fmla="*/ 103 w 251"/>
                  <a:gd name="T55" fmla="*/ 1 h 233"/>
                  <a:gd name="T56" fmla="*/ 107 w 251"/>
                  <a:gd name="T57" fmla="*/ 1 h 233"/>
                  <a:gd name="T58" fmla="*/ 113 w 251"/>
                  <a:gd name="T59" fmla="*/ 0 h 233"/>
                  <a:gd name="T60" fmla="*/ 119 w 251"/>
                  <a:gd name="T61" fmla="*/ 1 h 233"/>
                  <a:gd name="T62" fmla="*/ 124 w 251"/>
                  <a:gd name="T63" fmla="*/ 3 h 233"/>
                  <a:gd name="T64" fmla="*/ 131 w 251"/>
                  <a:gd name="T65" fmla="*/ 7 h 233"/>
                  <a:gd name="T66" fmla="*/ 138 w 251"/>
                  <a:gd name="T67" fmla="*/ 11 h 233"/>
                  <a:gd name="T68" fmla="*/ 143 w 251"/>
                  <a:gd name="T69" fmla="*/ 15 h 233"/>
                  <a:gd name="T70" fmla="*/ 149 w 251"/>
                  <a:gd name="T71" fmla="*/ 21 h 233"/>
                  <a:gd name="T72" fmla="*/ 155 w 251"/>
                  <a:gd name="T73" fmla="*/ 28 h 233"/>
                  <a:gd name="T74" fmla="*/ 161 w 251"/>
                  <a:gd name="T75" fmla="*/ 34 h 233"/>
                  <a:gd name="T76" fmla="*/ 167 w 251"/>
                  <a:gd name="T77" fmla="*/ 42 h 233"/>
                  <a:gd name="T78" fmla="*/ 173 w 251"/>
                  <a:gd name="T79" fmla="*/ 50 h 233"/>
                  <a:gd name="T80" fmla="*/ 179 w 251"/>
                  <a:gd name="T81" fmla="*/ 59 h 233"/>
                  <a:gd name="T82" fmla="*/ 184 w 251"/>
                  <a:gd name="T83" fmla="*/ 68 h 233"/>
                  <a:gd name="T84" fmla="*/ 189 w 251"/>
                  <a:gd name="T85" fmla="*/ 79 h 233"/>
                  <a:gd name="T86" fmla="*/ 194 w 251"/>
                  <a:gd name="T87" fmla="*/ 88 h 233"/>
                  <a:gd name="T88" fmla="*/ 205 w 251"/>
                  <a:gd name="T89" fmla="*/ 109 h 233"/>
                  <a:gd name="T90" fmla="*/ 214 w 251"/>
                  <a:gd name="T91" fmla="*/ 130 h 233"/>
                  <a:gd name="T92" fmla="*/ 222 w 251"/>
                  <a:gd name="T93" fmla="*/ 151 h 233"/>
                  <a:gd name="T94" fmla="*/ 230 w 251"/>
                  <a:gd name="T95" fmla="*/ 171 h 233"/>
                  <a:gd name="T96" fmla="*/ 234 w 251"/>
                  <a:gd name="T97" fmla="*/ 180 h 233"/>
                  <a:gd name="T98" fmla="*/ 237 w 251"/>
                  <a:gd name="T99" fmla="*/ 189 h 233"/>
                  <a:gd name="T100" fmla="*/ 241 w 251"/>
                  <a:gd name="T101" fmla="*/ 199 h 233"/>
                  <a:gd name="T102" fmla="*/ 243 w 251"/>
                  <a:gd name="T103" fmla="*/ 206 h 233"/>
                  <a:gd name="T104" fmla="*/ 246 w 251"/>
                  <a:gd name="T105" fmla="*/ 214 h 233"/>
                  <a:gd name="T106" fmla="*/ 247 w 251"/>
                  <a:gd name="T107" fmla="*/ 221 h 233"/>
                  <a:gd name="T108" fmla="*/ 250 w 251"/>
                  <a:gd name="T109" fmla="*/ 227 h 233"/>
                  <a:gd name="T110" fmla="*/ 251 w 251"/>
                  <a:gd name="T111"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1" h="233">
                    <a:moveTo>
                      <a:pt x="0" y="233"/>
                    </a:moveTo>
                    <a:lnTo>
                      <a:pt x="0" y="227"/>
                    </a:lnTo>
                    <a:lnTo>
                      <a:pt x="2" y="223"/>
                    </a:lnTo>
                    <a:lnTo>
                      <a:pt x="2" y="217"/>
                    </a:lnTo>
                    <a:lnTo>
                      <a:pt x="3" y="210"/>
                    </a:lnTo>
                    <a:lnTo>
                      <a:pt x="4" y="204"/>
                    </a:lnTo>
                    <a:lnTo>
                      <a:pt x="5" y="197"/>
                    </a:lnTo>
                    <a:lnTo>
                      <a:pt x="8" y="189"/>
                    </a:lnTo>
                    <a:lnTo>
                      <a:pt x="9" y="181"/>
                    </a:lnTo>
                    <a:lnTo>
                      <a:pt x="15" y="164"/>
                    </a:lnTo>
                    <a:lnTo>
                      <a:pt x="20" y="146"/>
                    </a:lnTo>
                    <a:lnTo>
                      <a:pt x="25" y="128"/>
                    </a:lnTo>
                    <a:lnTo>
                      <a:pt x="32" y="109"/>
                    </a:lnTo>
                    <a:lnTo>
                      <a:pt x="40" y="91"/>
                    </a:lnTo>
                    <a:lnTo>
                      <a:pt x="46" y="72"/>
                    </a:lnTo>
                    <a:lnTo>
                      <a:pt x="50" y="64"/>
                    </a:lnTo>
                    <a:lnTo>
                      <a:pt x="54" y="57"/>
                    </a:lnTo>
                    <a:lnTo>
                      <a:pt x="60" y="49"/>
                    </a:lnTo>
                    <a:lnTo>
                      <a:pt x="64" y="41"/>
                    </a:lnTo>
                    <a:lnTo>
                      <a:pt x="68" y="34"/>
                    </a:lnTo>
                    <a:lnTo>
                      <a:pt x="73" y="28"/>
                    </a:lnTo>
                    <a:lnTo>
                      <a:pt x="77" y="22"/>
                    </a:lnTo>
                    <a:lnTo>
                      <a:pt x="82" y="17"/>
                    </a:lnTo>
                    <a:lnTo>
                      <a:pt x="86" y="12"/>
                    </a:lnTo>
                    <a:lnTo>
                      <a:pt x="91" y="8"/>
                    </a:lnTo>
                    <a:lnTo>
                      <a:pt x="95" y="5"/>
                    </a:lnTo>
                    <a:lnTo>
                      <a:pt x="101" y="3"/>
                    </a:lnTo>
                    <a:lnTo>
                      <a:pt x="103" y="1"/>
                    </a:lnTo>
                    <a:lnTo>
                      <a:pt x="107" y="1"/>
                    </a:lnTo>
                    <a:lnTo>
                      <a:pt x="113" y="0"/>
                    </a:lnTo>
                    <a:lnTo>
                      <a:pt x="119" y="1"/>
                    </a:lnTo>
                    <a:lnTo>
                      <a:pt x="124" y="3"/>
                    </a:lnTo>
                    <a:lnTo>
                      <a:pt x="131" y="7"/>
                    </a:lnTo>
                    <a:lnTo>
                      <a:pt x="138" y="11"/>
                    </a:lnTo>
                    <a:lnTo>
                      <a:pt x="143" y="15"/>
                    </a:lnTo>
                    <a:lnTo>
                      <a:pt x="149" y="21"/>
                    </a:lnTo>
                    <a:lnTo>
                      <a:pt x="155" y="28"/>
                    </a:lnTo>
                    <a:lnTo>
                      <a:pt x="161" y="34"/>
                    </a:lnTo>
                    <a:lnTo>
                      <a:pt x="167" y="42"/>
                    </a:lnTo>
                    <a:lnTo>
                      <a:pt x="173" y="50"/>
                    </a:lnTo>
                    <a:lnTo>
                      <a:pt x="179" y="59"/>
                    </a:lnTo>
                    <a:lnTo>
                      <a:pt x="184" y="68"/>
                    </a:lnTo>
                    <a:lnTo>
                      <a:pt x="189" y="79"/>
                    </a:lnTo>
                    <a:lnTo>
                      <a:pt x="194" y="88"/>
                    </a:lnTo>
                    <a:lnTo>
                      <a:pt x="205" y="109"/>
                    </a:lnTo>
                    <a:lnTo>
                      <a:pt x="214" y="130"/>
                    </a:lnTo>
                    <a:lnTo>
                      <a:pt x="222" y="151"/>
                    </a:lnTo>
                    <a:lnTo>
                      <a:pt x="230" y="171"/>
                    </a:lnTo>
                    <a:lnTo>
                      <a:pt x="234" y="180"/>
                    </a:lnTo>
                    <a:lnTo>
                      <a:pt x="237" y="189"/>
                    </a:lnTo>
                    <a:lnTo>
                      <a:pt x="241" y="199"/>
                    </a:lnTo>
                    <a:lnTo>
                      <a:pt x="243" y="206"/>
                    </a:lnTo>
                    <a:lnTo>
                      <a:pt x="246" y="214"/>
                    </a:lnTo>
                    <a:lnTo>
                      <a:pt x="247" y="221"/>
                    </a:lnTo>
                    <a:lnTo>
                      <a:pt x="250" y="227"/>
                    </a:lnTo>
                    <a:lnTo>
                      <a:pt x="251" y="233"/>
                    </a:lnTo>
                  </a:path>
                </a:pathLst>
              </a:custGeom>
              <a:noFill/>
              <a:ln w="28575" cmpd="sng">
                <a:solidFill>
                  <a:srgbClr val="00FF00"/>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34" name="Freeform 60"/>
              <p:cNvSpPr/>
              <p:nvPr/>
            </p:nvSpPr>
            <p:spPr bwMode="auto">
              <a:xfrm>
                <a:off x="834" y="2211"/>
                <a:ext cx="250" cy="232"/>
              </a:xfrm>
              <a:custGeom>
                <a:avLst/>
                <a:gdLst>
                  <a:gd name="T0" fmla="*/ 0 w 250"/>
                  <a:gd name="T1" fmla="*/ 0 h 232"/>
                  <a:gd name="T2" fmla="*/ 0 w 250"/>
                  <a:gd name="T3" fmla="*/ 4 h 232"/>
                  <a:gd name="T4" fmla="*/ 2 w 250"/>
                  <a:gd name="T5" fmla="*/ 9 h 232"/>
                  <a:gd name="T6" fmla="*/ 2 w 250"/>
                  <a:gd name="T7" fmla="*/ 15 h 232"/>
                  <a:gd name="T8" fmla="*/ 3 w 250"/>
                  <a:gd name="T9" fmla="*/ 21 h 232"/>
                  <a:gd name="T10" fmla="*/ 4 w 250"/>
                  <a:gd name="T11" fmla="*/ 27 h 232"/>
                  <a:gd name="T12" fmla="*/ 5 w 250"/>
                  <a:gd name="T13" fmla="*/ 35 h 232"/>
                  <a:gd name="T14" fmla="*/ 8 w 250"/>
                  <a:gd name="T15" fmla="*/ 43 h 232"/>
                  <a:gd name="T16" fmla="*/ 9 w 250"/>
                  <a:gd name="T17" fmla="*/ 51 h 232"/>
                  <a:gd name="T18" fmla="*/ 15 w 250"/>
                  <a:gd name="T19" fmla="*/ 68 h 232"/>
                  <a:gd name="T20" fmla="*/ 20 w 250"/>
                  <a:gd name="T21" fmla="*/ 86 h 232"/>
                  <a:gd name="T22" fmla="*/ 25 w 250"/>
                  <a:gd name="T23" fmla="*/ 105 h 232"/>
                  <a:gd name="T24" fmla="*/ 32 w 250"/>
                  <a:gd name="T25" fmla="*/ 123 h 232"/>
                  <a:gd name="T26" fmla="*/ 39 w 250"/>
                  <a:gd name="T27" fmla="*/ 142 h 232"/>
                  <a:gd name="T28" fmla="*/ 46 w 250"/>
                  <a:gd name="T29" fmla="*/ 159 h 232"/>
                  <a:gd name="T30" fmla="*/ 50 w 250"/>
                  <a:gd name="T31" fmla="*/ 168 h 232"/>
                  <a:gd name="T32" fmla="*/ 54 w 250"/>
                  <a:gd name="T33" fmla="*/ 176 h 232"/>
                  <a:gd name="T34" fmla="*/ 60 w 250"/>
                  <a:gd name="T35" fmla="*/ 184 h 232"/>
                  <a:gd name="T36" fmla="*/ 64 w 250"/>
                  <a:gd name="T37" fmla="*/ 190 h 232"/>
                  <a:gd name="T38" fmla="*/ 68 w 250"/>
                  <a:gd name="T39" fmla="*/ 198 h 232"/>
                  <a:gd name="T40" fmla="*/ 73 w 250"/>
                  <a:gd name="T41" fmla="*/ 205 h 232"/>
                  <a:gd name="T42" fmla="*/ 77 w 250"/>
                  <a:gd name="T43" fmla="*/ 210 h 232"/>
                  <a:gd name="T44" fmla="*/ 81 w 250"/>
                  <a:gd name="T45" fmla="*/ 215 h 232"/>
                  <a:gd name="T46" fmla="*/ 86 w 250"/>
                  <a:gd name="T47" fmla="*/ 220 h 232"/>
                  <a:gd name="T48" fmla="*/ 91 w 250"/>
                  <a:gd name="T49" fmla="*/ 224 h 232"/>
                  <a:gd name="T50" fmla="*/ 95 w 250"/>
                  <a:gd name="T51" fmla="*/ 227 h 232"/>
                  <a:gd name="T52" fmla="*/ 101 w 250"/>
                  <a:gd name="T53" fmla="*/ 230 h 232"/>
                  <a:gd name="T54" fmla="*/ 103 w 250"/>
                  <a:gd name="T55" fmla="*/ 231 h 232"/>
                  <a:gd name="T56" fmla="*/ 106 w 250"/>
                  <a:gd name="T57" fmla="*/ 231 h 232"/>
                  <a:gd name="T58" fmla="*/ 113 w 250"/>
                  <a:gd name="T59" fmla="*/ 232 h 232"/>
                  <a:gd name="T60" fmla="*/ 118 w 250"/>
                  <a:gd name="T61" fmla="*/ 231 h 232"/>
                  <a:gd name="T62" fmla="*/ 124 w 250"/>
                  <a:gd name="T63" fmla="*/ 228 h 232"/>
                  <a:gd name="T64" fmla="*/ 131 w 250"/>
                  <a:gd name="T65" fmla="*/ 226 h 232"/>
                  <a:gd name="T66" fmla="*/ 136 w 250"/>
                  <a:gd name="T67" fmla="*/ 222 h 232"/>
                  <a:gd name="T68" fmla="*/ 143 w 250"/>
                  <a:gd name="T69" fmla="*/ 218 h 232"/>
                  <a:gd name="T70" fmla="*/ 148 w 250"/>
                  <a:gd name="T71" fmla="*/ 211 h 232"/>
                  <a:gd name="T72" fmla="*/ 155 w 250"/>
                  <a:gd name="T73" fmla="*/ 205 h 232"/>
                  <a:gd name="T74" fmla="*/ 160 w 250"/>
                  <a:gd name="T75" fmla="*/ 198 h 232"/>
                  <a:gd name="T76" fmla="*/ 165 w 250"/>
                  <a:gd name="T77" fmla="*/ 190 h 232"/>
                  <a:gd name="T78" fmla="*/ 172 w 250"/>
                  <a:gd name="T79" fmla="*/ 181 h 232"/>
                  <a:gd name="T80" fmla="*/ 177 w 250"/>
                  <a:gd name="T81" fmla="*/ 173 h 232"/>
                  <a:gd name="T82" fmla="*/ 183 w 250"/>
                  <a:gd name="T83" fmla="*/ 164 h 232"/>
                  <a:gd name="T84" fmla="*/ 188 w 250"/>
                  <a:gd name="T85" fmla="*/ 153 h 232"/>
                  <a:gd name="T86" fmla="*/ 193 w 250"/>
                  <a:gd name="T87" fmla="*/ 144 h 232"/>
                  <a:gd name="T88" fmla="*/ 204 w 250"/>
                  <a:gd name="T89" fmla="*/ 123 h 232"/>
                  <a:gd name="T90" fmla="*/ 213 w 250"/>
                  <a:gd name="T91" fmla="*/ 102 h 232"/>
                  <a:gd name="T92" fmla="*/ 221 w 250"/>
                  <a:gd name="T93" fmla="*/ 81 h 232"/>
                  <a:gd name="T94" fmla="*/ 229 w 250"/>
                  <a:gd name="T95" fmla="*/ 61 h 232"/>
                  <a:gd name="T96" fmla="*/ 233 w 250"/>
                  <a:gd name="T97" fmla="*/ 52 h 232"/>
                  <a:gd name="T98" fmla="*/ 235 w 250"/>
                  <a:gd name="T99" fmla="*/ 43 h 232"/>
                  <a:gd name="T100" fmla="*/ 239 w 250"/>
                  <a:gd name="T101" fmla="*/ 34 h 232"/>
                  <a:gd name="T102" fmla="*/ 242 w 250"/>
                  <a:gd name="T103" fmla="*/ 26 h 232"/>
                  <a:gd name="T104" fmla="*/ 245 w 250"/>
                  <a:gd name="T105" fmla="*/ 18 h 232"/>
                  <a:gd name="T106" fmla="*/ 246 w 250"/>
                  <a:gd name="T107" fmla="*/ 12 h 232"/>
                  <a:gd name="T108" fmla="*/ 249 w 250"/>
                  <a:gd name="T109" fmla="*/ 5 h 232"/>
                  <a:gd name="T110" fmla="*/ 250 w 250"/>
                  <a:gd name="T111"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0" h="232">
                    <a:moveTo>
                      <a:pt x="0" y="0"/>
                    </a:moveTo>
                    <a:lnTo>
                      <a:pt x="0" y="4"/>
                    </a:lnTo>
                    <a:lnTo>
                      <a:pt x="2" y="9"/>
                    </a:lnTo>
                    <a:lnTo>
                      <a:pt x="2" y="15"/>
                    </a:lnTo>
                    <a:lnTo>
                      <a:pt x="3" y="21"/>
                    </a:lnTo>
                    <a:lnTo>
                      <a:pt x="4" y="27"/>
                    </a:lnTo>
                    <a:lnTo>
                      <a:pt x="5" y="35"/>
                    </a:lnTo>
                    <a:lnTo>
                      <a:pt x="8" y="43"/>
                    </a:lnTo>
                    <a:lnTo>
                      <a:pt x="9" y="51"/>
                    </a:lnTo>
                    <a:lnTo>
                      <a:pt x="15" y="68"/>
                    </a:lnTo>
                    <a:lnTo>
                      <a:pt x="20" y="86"/>
                    </a:lnTo>
                    <a:lnTo>
                      <a:pt x="25" y="105"/>
                    </a:lnTo>
                    <a:lnTo>
                      <a:pt x="32" y="123"/>
                    </a:lnTo>
                    <a:lnTo>
                      <a:pt x="39" y="142"/>
                    </a:lnTo>
                    <a:lnTo>
                      <a:pt x="46" y="159"/>
                    </a:lnTo>
                    <a:lnTo>
                      <a:pt x="50" y="168"/>
                    </a:lnTo>
                    <a:lnTo>
                      <a:pt x="54" y="176"/>
                    </a:lnTo>
                    <a:lnTo>
                      <a:pt x="60" y="184"/>
                    </a:lnTo>
                    <a:lnTo>
                      <a:pt x="64" y="190"/>
                    </a:lnTo>
                    <a:lnTo>
                      <a:pt x="68" y="198"/>
                    </a:lnTo>
                    <a:lnTo>
                      <a:pt x="73" y="205"/>
                    </a:lnTo>
                    <a:lnTo>
                      <a:pt x="77" y="210"/>
                    </a:lnTo>
                    <a:lnTo>
                      <a:pt x="81" y="215"/>
                    </a:lnTo>
                    <a:lnTo>
                      <a:pt x="86" y="220"/>
                    </a:lnTo>
                    <a:lnTo>
                      <a:pt x="91" y="224"/>
                    </a:lnTo>
                    <a:lnTo>
                      <a:pt x="95" y="227"/>
                    </a:lnTo>
                    <a:lnTo>
                      <a:pt x="101" y="230"/>
                    </a:lnTo>
                    <a:lnTo>
                      <a:pt x="103" y="231"/>
                    </a:lnTo>
                    <a:lnTo>
                      <a:pt x="106" y="231"/>
                    </a:lnTo>
                    <a:lnTo>
                      <a:pt x="113" y="232"/>
                    </a:lnTo>
                    <a:lnTo>
                      <a:pt x="118" y="231"/>
                    </a:lnTo>
                    <a:lnTo>
                      <a:pt x="124" y="228"/>
                    </a:lnTo>
                    <a:lnTo>
                      <a:pt x="131" y="226"/>
                    </a:lnTo>
                    <a:lnTo>
                      <a:pt x="136" y="222"/>
                    </a:lnTo>
                    <a:lnTo>
                      <a:pt x="143" y="218"/>
                    </a:lnTo>
                    <a:lnTo>
                      <a:pt x="148" y="211"/>
                    </a:lnTo>
                    <a:lnTo>
                      <a:pt x="155" y="205"/>
                    </a:lnTo>
                    <a:lnTo>
                      <a:pt x="160" y="198"/>
                    </a:lnTo>
                    <a:lnTo>
                      <a:pt x="165" y="190"/>
                    </a:lnTo>
                    <a:lnTo>
                      <a:pt x="172" y="181"/>
                    </a:lnTo>
                    <a:lnTo>
                      <a:pt x="177" y="173"/>
                    </a:lnTo>
                    <a:lnTo>
                      <a:pt x="183" y="164"/>
                    </a:lnTo>
                    <a:lnTo>
                      <a:pt x="188" y="153"/>
                    </a:lnTo>
                    <a:lnTo>
                      <a:pt x="193" y="144"/>
                    </a:lnTo>
                    <a:lnTo>
                      <a:pt x="204" y="123"/>
                    </a:lnTo>
                    <a:lnTo>
                      <a:pt x="213" y="102"/>
                    </a:lnTo>
                    <a:lnTo>
                      <a:pt x="221" y="81"/>
                    </a:lnTo>
                    <a:lnTo>
                      <a:pt x="229" y="61"/>
                    </a:lnTo>
                    <a:lnTo>
                      <a:pt x="233" y="52"/>
                    </a:lnTo>
                    <a:lnTo>
                      <a:pt x="235" y="43"/>
                    </a:lnTo>
                    <a:lnTo>
                      <a:pt x="239" y="34"/>
                    </a:lnTo>
                    <a:lnTo>
                      <a:pt x="242" y="26"/>
                    </a:lnTo>
                    <a:lnTo>
                      <a:pt x="245" y="18"/>
                    </a:lnTo>
                    <a:lnTo>
                      <a:pt x="246" y="12"/>
                    </a:lnTo>
                    <a:lnTo>
                      <a:pt x="249" y="5"/>
                    </a:lnTo>
                    <a:lnTo>
                      <a:pt x="250" y="0"/>
                    </a:lnTo>
                  </a:path>
                </a:pathLst>
              </a:custGeom>
              <a:noFill/>
              <a:ln w="28575" cmpd="sng">
                <a:solidFill>
                  <a:srgbClr val="00FF00"/>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135" name="Line 61"/>
            <p:cNvSpPr>
              <a:spLocks noChangeShapeType="1"/>
            </p:cNvSpPr>
            <p:nvPr/>
          </p:nvSpPr>
          <p:spPr bwMode="auto">
            <a:xfrm flipV="1">
              <a:off x="4170" y="1182"/>
              <a:ext cx="0" cy="552"/>
            </a:xfrm>
            <a:prstGeom prst="line"/>
            <a:noFill/>
            <a:ln w="28575">
              <a:solidFill>
                <a:schemeClr val="bg1"/>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36" name="Line 62"/>
            <p:cNvSpPr>
              <a:spLocks noChangeShapeType="1"/>
            </p:cNvSpPr>
            <p:nvPr/>
          </p:nvSpPr>
          <p:spPr bwMode="auto">
            <a:xfrm>
              <a:off x="4164" y="1518"/>
              <a:ext cx="1092" cy="0"/>
            </a:xfrm>
            <a:prstGeom prst="line"/>
            <a:noFill/>
            <a:ln w="28575">
              <a:solidFill>
                <a:schemeClr val="bg1"/>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21" name="Group 63"/>
          <p:cNvGrpSpPr/>
          <p:nvPr/>
        </p:nvGrpSpPr>
        <p:grpSpPr bwMode="auto">
          <a:xfrm>
            <a:off x="422275" y="3425825"/>
            <a:ext cx="8116888" cy="2320925"/>
            <a:chOff x="266" y="2158"/>
            <a:chExt cx="5113" cy="1462"/>
          </a:xfrm>
        </p:grpSpPr>
        <p:sp>
          <p:nvSpPr>
            <p:cNvPr id="1050137" name="Rectangle 64"/>
            <p:cNvSpPr>
              <a:spLocks noChangeArrowheads="1"/>
            </p:cNvSpPr>
            <p:nvPr/>
          </p:nvSpPr>
          <p:spPr bwMode="auto">
            <a:xfrm>
              <a:off x="2304" y="2191"/>
              <a:ext cx="136" cy="224"/>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D</a:t>
              </a:r>
            </a:p>
          </p:txBody>
        </p:sp>
        <p:sp>
          <p:nvSpPr>
            <p:cNvPr id="1050138" name="Line 65"/>
            <p:cNvSpPr>
              <a:spLocks noChangeShapeType="1"/>
            </p:cNvSpPr>
            <p:nvPr/>
          </p:nvSpPr>
          <p:spPr bwMode="auto">
            <a:xfrm>
              <a:off x="3624" y="2910"/>
              <a:ext cx="250" cy="0"/>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39" name="Line 66"/>
            <p:cNvSpPr>
              <a:spLocks noChangeShapeType="1"/>
            </p:cNvSpPr>
            <p:nvPr/>
          </p:nvSpPr>
          <p:spPr bwMode="auto">
            <a:xfrm>
              <a:off x="2736" y="3562"/>
              <a:ext cx="141" cy="1"/>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0" name="Line 67"/>
            <p:cNvSpPr>
              <a:spLocks noChangeShapeType="1"/>
            </p:cNvSpPr>
            <p:nvPr/>
          </p:nvSpPr>
          <p:spPr bwMode="auto">
            <a:xfrm>
              <a:off x="628" y="2536"/>
              <a:ext cx="785" cy="3"/>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1" name="Rectangle 68"/>
            <p:cNvSpPr>
              <a:spLocks noChangeArrowheads="1"/>
            </p:cNvSpPr>
            <p:nvPr/>
          </p:nvSpPr>
          <p:spPr bwMode="auto">
            <a:xfrm>
              <a:off x="1181" y="2871"/>
              <a:ext cx="158" cy="230"/>
            </a:xfrm>
            <a:prstGeom prst="rect"/>
            <a:noFill/>
            <a:ln>
              <a:noFill/>
            </a:ln>
          </p:spPr>
          <p:txBody>
            <a:bodyPr bIns="0" lIns="0" rIns="0" tIns="0">
              <a:spAutoFit/>
            </a:bodyPr>
            <a:p>
              <a:pPr fontAlgn="base">
                <a:spcBef>
                  <a:spcPct val="0"/>
                </a:spcBef>
                <a:spcAft>
                  <a:spcPct val="0"/>
                </a:spcAft>
              </a:pPr>
              <a:r>
                <a:rPr altLang="zh-CN" b="1" sz="2400" i="1" kumimoji="1" lang="en-US">
                  <a:solidFill>
                    <a:srgbClr val="FFFFFF"/>
                  </a:solidFill>
                  <a:ea typeface="楷体_GB2312" pitchFamily="49" charset="-122"/>
                </a:rPr>
                <a:t>C</a:t>
              </a:r>
              <a:endParaRPr altLang="zh-CN" b="1" sz="2400" kumimoji="1" lang="en-US">
                <a:solidFill>
                  <a:srgbClr val="FFFFFF"/>
                </a:solidFill>
                <a:ea typeface="楷体_GB2312" pitchFamily="49" charset="-122"/>
              </a:endParaRPr>
            </a:p>
          </p:txBody>
        </p:sp>
        <p:sp>
          <p:nvSpPr>
            <p:cNvPr id="1050142" name="Line 69"/>
            <p:cNvSpPr>
              <a:spLocks noChangeShapeType="1"/>
            </p:cNvSpPr>
            <p:nvPr/>
          </p:nvSpPr>
          <p:spPr bwMode="auto">
            <a:xfrm flipH="1">
              <a:off x="1012" y="2974"/>
              <a:ext cx="0" cy="424"/>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3" name="Rectangle 70"/>
            <p:cNvSpPr>
              <a:spLocks noChangeArrowheads="1"/>
            </p:cNvSpPr>
            <p:nvPr/>
          </p:nvSpPr>
          <p:spPr bwMode="auto">
            <a:xfrm>
              <a:off x="695" y="2886"/>
              <a:ext cx="144"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L</a:t>
              </a:r>
              <a:endParaRPr altLang="zh-CN" b="1" sz="2400" kumimoji="1" lang="en-US">
                <a:solidFill>
                  <a:srgbClr val="FFFFFF"/>
                </a:solidFill>
                <a:ea typeface="楷体_GB2312" pitchFamily="49" charset="-122"/>
              </a:endParaRPr>
            </a:p>
          </p:txBody>
        </p:sp>
        <p:sp>
          <p:nvSpPr>
            <p:cNvPr id="1050144" name="Freeform 71"/>
            <p:cNvSpPr/>
            <p:nvPr/>
          </p:nvSpPr>
          <p:spPr bwMode="auto">
            <a:xfrm>
              <a:off x="266" y="2270"/>
              <a:ext cx="124" cy="457"/>
            </a:xfrm>
            <a:custGeom>
              <a:avLst/>
              <a:gdLst>
                <a:gd name="T0" fmla="*/ 248 w 248"/>
                <a:gd name="T1" fmla="*/ 914 h 914"/>
                <a:gd name="T2" fmla="*/ 248 w 248"/>
                <a:gd name="T3" fmla="*/ 233 h 914"/>
                <a:gd name="T4" fmla="*/ 0 w 248"/>
                <a:gd name="T5" fmla="*/ 0 h 914"/>
              </a:gdLst>
              <a:ahLst/>
              <a:cxnLst>
                <a:cxn ang="0">
                  <a:pos x="T0" y="T1"/>
                </a:cxn>
                <a:cxn ang="0">
                  <a:pos x="T2" y="T3"/>
                </a:cxn>
                <a:cxn ang="0">
                  <a:pos x="T4" y="T5"/>
                </a:cxn>
              </a:cxnLst>
              <a:rect l="0" t="0" r="r" b="b"/>
              <a:pathLst>
                <a:path w="248" h="914">
                  <a:moveTo>
                    <a:pt x="248" y="914"/>
                  </a:moveTo>
                  <a:lnTo>
                    <a:pt x="248" y="233"/>
                  </a:lnTo>
                  <a:lnTo>
                    <a:pt x="0" y="0"/>
                  </a:lnTo>
                </a:path>
              </a:pathLst>
            </a:custGeom>
            <a:noFill/>
            <a:ln w="38100"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5" name="Line 72"/>
            <p:cNvSpPr>
              <a:spLocks noChangeShapeType="1"/>
            </p:cNvSpPr>
            <p:nvPr/>
          </p:nvSpPr>
          <p:spPr bwMode="auto">
            <a:xfrm flipV="1">
              <a:off x="387" y="2264"/>
              <a:ext cx="124" cy="117"/>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6" name="Line 73"/>
            <p:cNvSpPr>
              <a:spLocks noChangeShapeType="1"/>
            </p:cNvSpPr>
            <p:nvPr/>
          </p:nvSpPr>
          <p:spPr bwMode="auto">
            <a:xfrm>
              <a:off x="293" y="3542"/>
              <a:ext cx="141" cy="1"/>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7" name="Line 74"/>
            <p:cNvSpPr>
              <a:spLocks noChangeShapeType="1"/>
            </p:cNvSpPr>
            <p:nvPr/>
          </p:nvSpPr>
          <p:spPr bwMode="auto">
            <a:xfrm flipV="1">
              <a:off x="4051" y="2420"/>
              <a:ext cx="1" cy="233"/>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48" name="Rectangle 75"/>
            <p:cNvSpPr>
              <a:spLocks noChangeArrowheads="1"/>
            </p:cNvSpPr>
            <p:nvPr/>
          </p:nvSpPr>
          <p:spPr bwMode="auto">
            <a:xfrm>
              <a:off x="3927" y="2158"/>
              <a:ext cx="264"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C</a:t>
              </a:r>
              <a:r>
                <a:rPr altLang="zh-CN" baseline="-25000" b="1" sz="2400" kumimoji="1" lang="en-US">
                  <a:solidFill>
                    <a:srgbClr val="FFFFFF"/>
                  </a:solidFill>
                  <a:ea typeface="楷体_GB2312" pitchFamily="49" charset="-122"/>
                </a:rPr>
                <a:t>2</a:t>
              </a:r>
            </a:p>
          </p:txBody>
        </p:sp>
        <p:sp>
          <p:nvSpPr>
            <p:cNvPr id="1050149" name="Rectangle 76"/>
            <p:cNvSpPr>
              <a:spLocks noChangeArrowheads="1"/>
            </p:cNvSpPr>
            <p:nvPr/>
          </p:nvSpPr>
          <p:spPr bwMode="auto">
            <a:xfrm>
              <a:off x="4151" y="2802"/>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3</a:t>
              </a:r>
            </a:p>
          </p:txBody>
        </p:sp>
        <p:sp>
          <p:nvSpPr>
            <p:cNvPr id="1050150" name="Line 86"/>
            <p:cNvSpPr>
              <a:spLocks noChangeShapeType="1"/>
            </p:cNvSpPr>
            <p:nvPr/>
          </p:nvSpPr>
          <p:spPr bwMode="auto">
            <a:xfrm flipV="1">
              <a:off x="628" y="2527"/>
              <a:ext cx="1" cy="186"/>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1" name="Rectangle 87"/>
            <p:cNvSpPr>
              <a:spLocks noChangeArrowheads="1"/>
            </p:cNvSpPr>
            <p:nvPr/>
          </p:nvSpPr>
          <p:spPr bwMode="auto">
            <a:xfrm>
              <a:off x="1422" y="2258"/>
              <a:ext cx="530" cy="1362"/>
            </a:xfrm>
            <a:prstGeom prst="rect"/>
            <a:noFill/>
            <a:ln w="38100">
              <a:solidFill>
                <a:schemeClr val="bg1"/>
              </a:solidFill>
              <a:miter lim="800000"/>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2" name="Line 88"/>
            <p:cNvSpPr>
              <a:spLocks noChangeShapeType="1"/>
            </p:cNvSpPr>
            <p:nvPr/>
          </p:nvSpPr>
          <p:spPr bwMode="auto">
            <a:xfrm flipV="1">
              <a:off x="2454" y="2420"/>
              <a:ext cx="1" cy="242"/>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3" name="Line 89"/>
            <p:cNvSpPr>
              <a:spLocks noChangeShapeType="1"/>
            </p:cNvSpPr>
            <p:nvPr/>
          </p:nvSpPr>
          <p:spPr bwMode="auto">
            <a:xfrm>
              <a:off x="3746" y="2545"/>
              <a:ext cx="1" cy="376"/>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4" name="Line 90"/>
            <p:cNvSpPr>
              <a:spLocks noChangeShapeType="1"/>
            </p:cNvSpPr>
            <p:nvPr/>
          </p:nvSpPr>
          <p:spPr bwMode="auto">
            <a:xfrm>
              <a:off x="3746" y="2974"/>
              <a:ext cx="1" cy="431"/>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5" name="Rectangle 91"/>
            <p:cNvSpPr>
              <a:spLocks noChangeArrowheads="1"/>
            </p:cNvSpPr>
            <p:nvPr/>
          </p:nvSpPr>
          <p:spPr bwMode="auto">
            <a:xfrm>
              <a:off x="4399" y="2258"/>
              <a:ext cx="530" cy="1362"/>
            </a:xfrm>
            <a:prstGeom prst="rect"/>
            <a:noFill/>
            <a:ln w="38100">
              <a:solidFill>
                <a:schemeClr val="bg1"/>
              </a:solidFill>
              <a:miter lim="800000"/>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6" name="Line 92"/>
            <p:cNvSpPr>
              <a:spLocks noChangeShapeType="1"/>
            </p:cNvSpPr>
            <p:nvPr/>
          </p:nvSpPr>
          <p:spPr bwMode="auto">
            <a:xfrm>
              <a:off x="4056" y="2540"/>
              <a:ext cx="343" cy="1"/>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7" name="Freeform 93"/>
            <p:cNvSpPr/>
            <p:nvPr/>
          </p:nvSpPr>
          <p:spPr bwMode="auto">
            <a:xfrm>
              <a:off x="512" y="2554"/>
              <a:ext cx="1" cy="887"/>
            </a:xfrm>
            <a:custGeom>
              <a:avLst/>
              <a:gdLst>
                <a:gd name="T0" fmla="*/ 10 w 10"/>
                <a:gd name="T1" fmla="*/ 0 h 887"/>
                <a:gd name="T2" fmla="*/ 0 w 10"/>
                <a:gd name="T3" fmla="*/ 887 h 887"/>
              </a:gdLst>
              <a:ahLst/>
              <a:cxnLst>
                <a:cxn ang="0">
                  <a:pos x="T0" y="T1"/>
                </a:cxn>
                <a:cxn ang="0">
                  <a:pos x="T2" y="T3"/>
                </a:cxn>
              </a:cxnLst>
              <a:rect l="0" t="0" r="r" b="b"/>
              <a:pathLst>
                <a:path w="10" h="887">
                  <a:moveTo>
                    <a:pt x="10" y="0"/>
                  </a:moveTo>
                  <a:lnTo>
                    <a:pt x="0" y="887"/>
                  </a:lnTo>
                </a:path>
              </a:pathLst>
            </a:custGeom>
            <a:solidFill>
              <a:srgbClr val="FFFFFF"/>
            </a:solidFill>
            <a:ln w="38100"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8" name="Line 94"/>
            <p:cNvSpPr>
              <a:spLocks noChangeShapeType="1"/>
            </p:cNvSpPr>
            <p:nvPr/>
          </p:nvSpPr>
          <p:spPr bwMode="auto">
            <a:xfrm flipV="1">
              <a:off x="911" y="2760"/>
              <a:ext cx="240" cy="322"/>
            </a:xfrm>
            <a:prstGeom prst="line"/>
            <a:noFill/>
            <a:ln w="28575">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59" name="Line 95"/>
            <p:cNvSpPr>
              <a:spLocks noChangeShapeType="1"/>
            </p:cNvSpPr>
            <p:nvPr/>
          </p:nvSpPr>
          <p:spPr bwMode="auto">
            <a:xfrm flipH="1">
              <a:off x="1950" y="2537"/>
              <a:ext cx="1170" cy="0"/>
            </a:xfrm>
            <a:prstGeom prst="line"/>
            <a:noFill/>
            <a:ln w="38100">
              <a:solidFill>
                <a:schemeClr val="bg1"/>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0" name="Line 96"/>
            <p:cNvSpPr>
              <a:spLocks noChangeShapeType="1"/>
            </p:cNvSpPr>
            <p:nvPr/>
          </p:nvSpPr>
          <p:spPr bwMode="auto">
            <a:xfrm>
              <a:off x="3504" y="2538"/>
              <a:ext cx="480" cy="0"/>
            </a:xfrm>
            <a:prstGeom prst="line"/>
            <a:noFill/>
            <a:ln w="38100">
              <a:solidFill>
                <a:schemeClr val="bg1"/>
              </a:solidFill>
              <a:miter lim="800000"/>
              <a:headEnd/>
              <a:tailEn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1" name="Line 97"/>
            <p:cNvSpPr>
              <a:spLocks noChangeShapeType="1"/>
            </p:cNvSpPr>
            <p:nvPr/>
          </p:nvSpPr>
          <p:spPr bwMode="auto">
            <a:xfrm>
              <a:off x="633" y="3405"/>
              <a:ext cx="783"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2" name="Line 98"/>
            <p:cNvSpPr>
              <a:spLocks noChangeShapeType="1"/>
            </p:cNvSpPr>
            <p:nvPr/>
          </p:nvSpPr>
          <p:spPr bwMode="auto">
            <a:xfrm flipV="1">
              <a:off x="1014" y="2526"/>
              <a:ext cx="0" cy="384"/>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3" name="Line 99"/>
            <p:cNvSpPr>
              <a:spLocks noChangeShapeType="1"/>
            </p:cNvSpPr>
            <p:nvPr/>
          </p:nvSpPr>
          <p:spPr bwMode="auto">
            <a:xfrm>
              <a:off x="645" y="3189"/>
              <a:ext cx="0" cy="222"/>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4" name="Line 100"/>
            <p:cNvSpPr>
              <a:spLocks noChangeShapeType="1"/>
            </p:cNvSpPr>
            <p:nvPr/>
          </p:nvSpPr>
          <p:spPr bwMode="auto">
            <a:xfrm>
              <a:off x="369" y="3201"/>
              <a:ext cx="0" cy="336"/>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5" name="Line 101"/>
            <p:cNvSpPr>
              <a:spLocks noChangeShapeType="1"/>
            </p:cNvSpPr>
            <p:nvPr/>
          </p:nvSpPr>
          <p:spPr bwMode="auto">
            <a:xfrm>
              <a:off x="4932" y="2553"/>
              <a:ext cx="294"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6" name="Line 102"/>
            <p:cNvSpPr>
              <a:spLocks noChangeShapeType="1"/>
            </p:cNvSpPr>
            <p:nvPr/>
          </p:nvSpPr>
          <p:spPr bwMode="auto">
            <a:xfrm flipV="1">
              <a:off x="5214" y="2544"/>
              <a:ext cx="0" cy="318"/>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7" name="Line 103"/>
            <p:cNvSpPr>
              <a:spLocks noChangeShapeType="1"/>
            </p:cNvSpPr>
            <p:nvPr/>
          </p:nvSpPr>
          <p:spPr bwMode="auto">
            <a:xfrm>
              <a:off x="4932" y="3372"/>
              <a:ext cx="282"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8" name="Line 104"/>
            <p:cNvSpPr>
              <a:spLocks noChangeShapeType="1"/>
            </p:cNvSpPr>
            <p:nvPr/>
          </p:nvSpPr>
          <p:spPr bwMode="auto">
            <a:xfrm>
              <a:off x="5214" y="3054"/>
              <a:ext cx="0" cy="33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69" name="Rectangle 105"/>
            <p:cNvSpPr>
              <a:spLocks noChangeArrowheads="1"/>
            </p:cNvSpPr>
            <p:nvPr/>
          </p:nvSpPr>
          <p:spPr bwMode="auto">
            <a:xfrm>
              <a:off x="3114" y="2478"/>
              <a:ext cx="384" cy="114"/>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70" name="Rectangle 106"/>
            <p:cNvSpPr>
              <a:spLocks noChangeArrowheads="1"/>
            </p:cNvSpPr>
            <p:nvPr/>
          </p:nvSpPr>
          <p:spPr bwMode="auto">
            <a:xfrm rot="-5400000">
              <a:off x="2616" y="2898"/>
              <a:ext cx="384" cy="114"/>
            </a:xfrm>
            <a:prstGeom prst="rect"/>
            <a:noFill/>
            <a:ln w="38100">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71" name="Line 107"/>
            <p:cNvSpPr>
              <a:spLocks noChangeShapeType="1"/>
            </p:cNvSpPr>
            <p:nvPr/>
          </p:nvSpPr>
          <p:spPr bwMode="auto">
            <a:xfrm>
              <a:off x="2808" y="3147"/>
              <a:ext cx="0" cy="423"/>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72" name="Line 108"/>
            <p:cNvSpPr>
              <a:spLocks noChangeShapeType="1"/>
            </p:cNvSpPr>
            <p:nvPr/>
          </p:nvSpPr>
          <p:spPr bwMode="auto">
            <a:xfrm flipV="1">
              <a:off x="2811" y="2538"/>
              <a:ext cx="0" cy="222"/>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73" name="Rectangle 109"/>
            <p:cNvSpPr>
              <a:spLocks noChangeArrowheads="1"/>
            </p:cNvSpPr>
            <p:nvPr/>
          </p:nvSpPr>
          <p:spPr bwMode="auto">
            <a:xfrm>
              <a:off x="3375" y="2830"/>
              <a:ext cx="264"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C</a:t>
              </a:r>
              <a:r>
                <a:rPr altLang="zh-CN" baseline="-25000" b="1" sz="2400" kumimoji="1" lang="en-US">
                  <a:solidFill>
                    <a:srgbClr val="FFFFFF"/>
                  </a:solidFill>
                  <a:ea typeface="楷体_GB2312" pitchFamily="49" charset="-122"/>
                </a:rPr>
                <a:t>1</a:t>
              </a:r>
            </a:p>
          </p:txBody>
        </p:sp>
        <p:sp>
          <p:nvSpPr>
            <p:cNvPr id="1050174" name="Rectangle 110"/>
            <p:cNvSpPr>
              <a:spLocks noChangeArrowheads="1"/>
            </p:cNvSpPr>
            <p:nvPr/>
          </p:nvSpPr>
          <p:spPr bwMode="auto">
            <a:xfrm>
              <a:off x="3195" y="2182"/>
              <a:ext cx="256"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R</a:t>
              </a:r>
              <a:r>
                <a:rPr altLang="zh-CN" baseline="-25000" b="1" sz="2400" kumimoji="1" lang="en-US">
                  <a:solidFill>
                    <a:srgbClr val="FFFFFF"/>
                  </a:solidFill>
                  <a:ea typeface="楷体_GB2312" pitchFamily="49" charset="-122"/>
                </a:rPr>
                <a:t>2</a:t>
              </a:r>
            </a:p>
          </p:txBody>
        </p:sp>
        <p:sp>
          <p:nvSpPr>
            <p:cNvPr id="1050175" name="Rectangle 111"/>
            <p:cNvSpPr>
              <a:spLocks noChangeArrowheads="1"/>
            </p:cNvSpPr>
            <p:nvPr/>
          </p:nvSpPr>
          <p:spPr bwMode="auto">
            <a:xfrm>
              <a:off x="2925" y="2836"/>
              <a:ext cx="256"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R</a:t>
              </a:r>
              <a:r>
                <a:rPr altLang="zh-CN" baseline="-25000" b="1" sz="2400" kumimoji="1" lang="en-US">
                  <a:solidFill>
                    <a:srgbClr val="FFFFFF"/>
                  </a:solidFill>
                  <a:ea typeface="楷体_GB2312" pitchFamily="49" charset="-122"/>
                </a:rPr>
                <a:t>1</a:t>
              </a:r>
            </a:p>
          </p:txBody>
        </p:sp>
        <p:sp>
          <p:nvSpPr>
            <p:cNvPr id="1050176" name="Rectangle 112"/>
            <p:cNvSpPr>
              <a:spLocks noChangeArrowheads="1"/>
            </p:cNvSpPr>
            <p:nvPr/>
          </p:nvSpPr>
          <p:spPr bwMode="auto">
            <a:xfrm>
              <a:off x="2531" y="2814"/>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2</a:t>
              </a:r>
            </a:p>
          </p:txBody>
        </p:sp>
        <p:sp>
          <p:nvSpPr>
            <p:cNvPr id="1050177" name="Rectangle 113"/>
            <p:cNvSpPr>
              <a:spLocks noChangeArrowheads="1"/>
            </p:cNvSpPr>
            <p:nvPr/>
          </p:nvSpPr>
          <p:spPr bwMode="auto">
            <a:xfrm>
              <a:off x="2015" y="2832"/>
              <a:ext cx="248" cy="224"/>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u</a:t>
              </a:r>
              <a:r>
                <a:rPr altLang="zh-CN" baseline="-25000" b="1" sz="2400" kumimoji="1" lang="en-US">
                  <a:solidFill>
                    <a:srgbClr val="FFFFFF"/>
                  </a:solidFill>
                  <a:ea typeface="楷体_GB2312" pitchFamily="49" charset="-122"/>
                </a:rPr>
                <a:t>1</a:t>
              </a:r>
            </a:p>
          </p:txBody>
        </p:sp>
        <p:sp>
          <p:nvSpPr>
            <p:cNvPr id="1050178" name="Rectangle 114"/>
            <p:cNvSpPr>
              <a:spLocks noChangeArrowheads="1"/>
            </p:cNvSpPr>
            <p:nvPr/>
          </p:nvSpPr>
          <p:spPr bwMode="auto">
            <a:xfrm>
              <a:off x="2028" y="2557"/>
              <a:ext cx="109" cy="23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a:t>
              </a:r>
            </a:p>
          </p:txBody>
        </p:sp>
        <p:sp>
          <p:nvSpPr>
            <p:cNvPr id="1050179" name="Rectangle 115"/>
            <p:cNvSpPr>
              <a:spLocks noChangeArrowheads="1"/>
            </p:cNvSpPr>
            <p:nvPr/>
          </p:nvSpPr>
          <p:spPr bwMode="auto">
            <a:xfrm>
              <a:off x="2022" y="3151"/>
              <a:ext cx="96" cy="23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cs typeface="Times New Roman" pitchFamily="18" charset="0"/>
                </a:rPr>
                <a:t>–</a:t>
              </a:r>
              <a:endParaRPr altLang="zh-CN" b="1" sz="2400" kumimoji="1" lang="en-US">
                <a:solidFill>
                  <a:srgbClr val="FFFFFF"/>
                </a:solidFill>
                <a:ea typeface="楷体_GB2312" pitchFamily="49" charset="-122"/>
              </a:endParaRPr>
            </a:p>
          </p:txBody>
        </p:sp>
        <p:sp>
          <p:nvSpPr>
            <p:cNvPr id="1050180" name="Rectangle 116"/>
            <p:cNvSpPr>
              <a:spLocks noChangeArrowheads="1"/>
            </p:cNvSpPr>
            <p:nvPr/>
          </p:nvSpPr>
          <p:spPr bwMode="auto">
            <a:xfrm>
              <a:off x="2568" y="2557"/>
              <a:ext cx="109" cy="23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a:t>
              </a:r>
            </a:p>
          </p:txBody>
        </p:sp>
        <p:sp>
          <p:nvSpPr>
            <p:cNvPr id="1050181" name="Rectangle 117"/>
            <p:cNvSpPr>
              <a:spLocks noChangeArrowheads="1"/>
            </p:cNvSpPr>
            <p:nvPr/>
          </p:nvSpPr>
          <p:spPr bwMode="auto">
            <a:xfrm>
              <a:off x="2568" y="3139"/>
              <a:ext cx="96" cy="23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cs typeface="Times New Roman" pitchFamily="18" charset="0"/>
                </a:rPr>
                <a:t>–</a:t>
              </a:r>
              <a:endParaRPr altLang="zh-CN" b="1" sz="2400" kumimoji="1" lang="en-US">
                <a:solidFill>
                  <a:srgbClr val="FFFFFF"/>
                </a:solidFill>
                <a:ea typeface="楷体_GB2312" pitchFamily="49" charset="-122"/>
              </a:endParaRPr>
            </a:p>
          </p:txBody>
        </p:sp>
        <p:sp>
          <p:nvSpPr>
            <p:cNvPr id="1050182" name="Rectangle 118"/>
            <p:cNvSpPr>
              <a:spLocks noChangeArrowheads="1"/>
            </p:cNvSpPr>
            <p:nvPr/>
          </p:nvSpPr>
          <p:spPr bwMode="auto">
            <a:xfrm>
              <a:off x="4206" y="2497"/>
              <a:ext cx="109" cy="23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a:t>
              </a:r>
            </a:p>
          </p:txBody>
        </p:sp>
        <p:sp>
          <p:nvSpPr>
            <p:cNvPr id="1050183" name="Rectangle 119"/>
            <p:cNvSpPr>
              <a:spLocks noChangeArrowheads="1"/>
            </p:cNvSpPr>
            <p:nvPr/>
          </p:nvSpPr>
          <p:spPr bwMode="auto">
            <a:xfrm>
              <a:off x="4194" y="3169"/>
              <a:ext cx="96" cy="23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cs typeface="Times New Roman" pitchFamily="18" charset="0"/>
                </a:rPr>
                <a:t>–</a:t>
              </a:r>
              <a:endParaRPr altLang="zh-CN" b="1" sz="2400" kumimoji="1" lang="en-US">
                <a:solidFill>
                  <a:srgbClr val="FFFFFF"/>
                </a:solidFill>
                <a:ea typeface="楷体_GB2312" pitchFamily="49" charset="-122"/>
              </a:endParaRPr>
            </a:p>
          </p:txBody>
        </p:sp>
        <p:sp>
          <p:nvSpPr>
            <p:cNvPr id="1050184" name="Line 120"/>
            <p:cNvSpPr>
              <a:spLocks noChangeShapeType="1"/>
            </p:cNvSpPr>
            <p:nvPr/>
          </p:nvSpPr>
          <p:spPr bwMode="auto">
            <a:xfrm>
              <a:off x="1944" y="3402"/>
              <a:ext cx="2466"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5" name="Line 121"/>
            <p:cNvSpPr>
              <a:spLocks noChangeShapeType="1"/>
            </p:cNvSpPr>
            <p:nvPr/>
          </p:nvSpPr>
          <p:spPr bwMode="auto">
            <a:xfrm>
              <a:off x="3624" y="2976"/>
              <a:ext cx="252"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6" name="Line 122"/>
            <p:cNvSpPr>
              <a:spLocks noChangeShapeType="1"/>
            </p:cNvSpPr>
            <p:nvPr/>
          </p:nvSpPr>
          <p:spPr bwMode="auto">
            <a:xfrm>
              <a:off x="3984" y="2418"/>
              <a:ext cx="0" cy="234"/>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7" name="Line 123"/>
            <p:cNvSpPr>
              <a:spLocks noChangeShapeType="1"/>
            </p:cNvSpPr>
            <p:nvPr/>
          </p:nvSpPr>
          <p:spPr bwMode="auto">
            <a:xfrm>
              <a:off x="888" y="2910"/>
              <a:ext cx="246"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8" name="Line 124"/>
            <p:cNvSpPr>
              <a:spLocks noChangeShapeType="1"/>
            </p:cNvSpPr>
            <p:nvPr/>
          </p:nvSpPr>
          <p:spPr bwMode="auto">
            <a:xfrm>
              <a:off x="888" y="2970"/>
              <a:ext cx="246" cy="0"/>
            </a:xfrm>
            <a:prstGeom prst="line"/>
            <a:noFill/>
            <a:ln w="38100">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89" name="AutoShape 125"/>
            <p:cNvSpPr>
              <a:spLocks noChangeArrowheads="1"/>
            </p:cNvSpPr>
            <p:nvPr/>
          </p:nvSpPr>
          <p:spPr bwMode="auto">
            <a:xfrm rot="5400000">
              <a:off x="2274" y="2448"/>
              <a:ext cx="174" cy="180"/>
            </a:xfrm>
            <a:prstGeom prst="triangle">
              <a:avLst>
                <a:gd name="adj" fmla="val 50000"/>
              </a:avLst>
            </a:prstGeom>
            <a:noFill/>
            <a:ln w="38100">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0" name="AutoShape 126"/>
            <p:cNvSpPr>
              <a:spLocks noChangeArrowheads="1"/>
            </p:cNvSpPr>
            <p:nvPr/>
          </p:nvSpPr>
          <p:spPr bwMode="auto">
            <a:xfrm rot="5400000">
              <a:off x="5124" y="2886"/>
              <a:ext cx="375" cy="13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1" name="Rectangle 127"/>
            <p:cNvSpPr>
              <a:spLocks noChangeArrowheads="1"/>
            </p:cNvSpPr>
            <p:nvPr/>
          </p:nvSpPr>
          <p:spPr bwMode="auto">
            <a:xfrm>
              <a:off x="5175" y="2862"/>
              <a:ext cx="69" cy="195"/>
            </a:xfrm>
            <a:prstGeom prst="rect"/>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2" name="Arc 128"/>
            <p:cNvSpPr/>
            <p:nvPr/>
          </p:nvSpPr>
          <p:spPr bwMode="auto">
            <a:xfrm flipH="1">
              <a:off x="580" y="2700"/>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3" name="Arc 129"/>
            <p:cNvSpPr/>
            <p:nvPr/>
          </p:nvSpPr>
          <p:spPr bwMode="auto">
            <a:xfrm rot="16200000" flipH="1">
              <a:off x="586" y="2757"/>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4" name="Arc 130"/>
            <p:cNvSpPr/>
            <p:nvPr/>
          </p:nvSpPr>
          <p:spPr bwMode="auto">
            <a:xfrm flipH="1">
              <a:off x="577" y="2823"/>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5" name="Arc 131"/>
            <p:cNvSpPr/>
            <p:nvPr/>
          </p:nvSpPr>
          <p:spPr bwMode="auto">
            <a:xfrm rot="16200000" flipH="1">
              <a:off x="583" y="2886"/>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6" name="Arc 132"/>
            <p:cNvSpPr/>
            <p:nvPr/>
          </p:nvSpPr>
          <p:spPr bwMode="auto">
            <a:xfrm flipH="1">
              <a:off x="583" y="2946"/>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7" name="Arc 133"/>
            <p:cNvSpPr/>
            <p:nvPr/>
          </p:nvSpPr>
          <p:spPr bwMode="auto">
            <a:xfrm rot="16200000" flipH="1">
              <a:off x="589" y="3009"/>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8" name="Arc 134"/>
            <p:cNvSpPr/>
            <p:nvPr/>
          </p:nvSpPr>
          <p:spPr bwMode="auto">
            <a:xfrm flipH="1">
              <a:off x="586" y="3069"/>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199" name="Arc 135"/>
            <p:cNvSpPr/>
            <p:nvPr/>
          </p:nvSpPr>
          <p:spPr bwMode="auto">
            <a:xfrm rot="16200000" flipH="1">
              <a:off x="598" y="3126"/>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0" name="Arc 136"/>
            <p:cNvSpPr/>
            <p:nvPr/>
          </p:nvSpPr>
          <p:spPr bwMode="auto">
            <a:xfrm>
              <a:off x="376" y="2718"/>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1" name="Arc 137"/>
            <p:cNvSpPr/>
            <p:nvPr/>
          </p:nvSpPr>
          <p:spPr bwMode="auto">
            <a:xfrm rot="5400000">
              <a:off x="367" y="2772"/>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2" name="Arc 138"/>
            <p:cNvSpPr/>
            <p:nvPr/>
          </p:nvSpPr>
          <p:spPr bwMode="auto">
            <a:xfrm>
              <a:off x="373" y="2835"/>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3" name="Arc 139"/>
            <p:cNvSpPr/>
            <p:nvPr/>
          </p:nvSpPr>
          <p:spPr bwMode="auto">
            <a:xfrm rot="5400000">
              <a:off x="364" y="2898"/>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4" name="Arc 140"/>
            <p:cNvSpPr/>
            <p:nvPr/>
          </p:nvSpPr>
          <p:spPr bwMode="auto">
            <a:xfrm>
              <a:off x="370" y="2964"/>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5" name="Arc 141"/>
            <p:cNvSpPr/>
            <p:nvPr/>
          </p:nvSpPr>
          <p:spPr bwMode="auto">
            <a:xfrm rot="5400000">
              <a:off x="364" y="3027"/>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6" name="Arc 142"/>
            <p:cNvSpPr/>
            <p:nvPr/>
          </p:nvSpPr>
          <p:spPr bwMode="auto">
            <a:xfrm>
              <a:off x="376" y="3087"/>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7" name="Arc 143"/>
            <p:cNvSpPr/>
            <p:nvPr/>
          </p:nvSpPr>
          <p:spPr bwMode="auto">
            <a:xfrm rot="5400000">
              <a:off x="364" y="3147"/>
              <a:ext cx="56"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6513">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08" name="Oval 145"/>
            <p:cNvSpPr>
              <a:spLocks noChangeArrowheads="1"/>
            </p:cNvSpPr>
            <p:nvPr/>
          </p:nvSpPr>
          <p:spPr bwMode="auto">
            <a:xfrm rot="5400000">
              <a:off x="2768" y="3360"/>
              <a:ext cx="68" cy="68"/>
            </a:xfrm>
            <a:prstGeom prst="ellipse"/>
            <a:solidFill>
              <a:schemeClr val="bg1"/>
            </a:solidFill>
            <a:ln w="9525">
              <a:solidFill>
                <a:schemeClr val="bg1"/>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2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10" name="矩形 1"/>
          <p:cNvSpPr/>
          <p:nvPr/>
        </p:nvSpPr>
        <p:spPr>
          <a:xfrm rot="5400000">
            <a:off x="1594368" y="4378042"/>
            <a:ext cx="2152649" cy="584775"/>
          </a:xfrm>
          <a:prstGeom prst="rect"/>
        </p:spPr>
        <p:txBody>
          <a:bodyPr wrap="square">
            <a:spAutoFit/>
          </a:bodyPr>
          <a:p>
            <a:pPr algn="ctr" fontAlgn="base">
              <a:spcBef>
                <a:spcPct val="0"/>
              </a:spcBef>
              <a:spcAft>
                <a:spcPct val="0"/>
              </a:spcAft>
            </a:pPr>
            <a:r>
              <a:rPr altLang="zh-CN" b="1" dirty="0" sz="3200" kumimoji="1" lang="en-US">
                <a:solidFill>
                  <a:srgbClr val="FFFFFF"/>
                </a:solidFill>
                <a:ea typeface="楷体_GB2312" pitchFamily="49" charset="-122"/>
              </a:rPr>
              <a:t>amplifier</a:t>
            </a:r>
            <a:endParaRPr altLang="en-US" b="1" dirty="0" sz="3200" kumimoji="1" lang="zh-CN">
              <a:solidFill>
                <a:srgbClr val="FFFFFF"/>
              </a:solidFill>
              <a:ea typeface="楷体_GB2312" pitchFamily="49" charset="-122"/>
            </a:endParaRPr>
          </a:p>
        </p:txBody>
      </p:sp>
      <p:sp>
        <p:nvSpPr>
          <p:cNvPr id="1050211" name="矩形 147"/>
          <p:cNvSpPr/>
          <p:nvPr/>
        </p:nvSpPr>
        <p:spPr>
          <a:xfrm rot="5400000">
            <a:off x="6327775" y="4365337"/>
            <a:ext cx="2152649" cy="584775"/>
          </a:xfrm>
          <a:prstGeom prst="rect"/>
        </p:spPr>
        <p:txBody>
          <a:bodyPr wrap="square">
            <a:spAutoFit/>
          </a:bodyPr>
          <a:p>
            <a:pPr algn="ctr" fontAlgn="base">
              <a:spcBef>
                <a:spcPct val="0"/>
              </a:spcBef>
              <a:spcAft>
                <a:spcPct val="0"/>
              </a:spcAft>
            </a:pPr>
            <a:r>
              <a:rPr altLang="zh-CN" b="1" dirty="0" sz="3200" kumimoji="1" lang="en-US">
                <a:solidFill>
                  <a:srgbClr val="FFFFFF"/>
                </a:solidFill>
                <a:ea typeface="楷体_GB2312" pitchFamily="49" charset="-122"/>
              </a:rPr>
              <a:t>amplifier</a:t>
            </a:r>
            <a:endParaRPr altLang="en-US" b="1" dirty="0" sz="3200" kumimoji="1" lang="zh-CN">
              <a:solidFill>
                <a:srgbClr val="FFFFFF"/>
              </a:solidFill>
              <a:ea typeface="楷体_GB2312" pitchFamily="49" charset="-122"/>
            </a:endParaRPr>
          </a:p>
        </p:txBody>
      </p:sp>
      <mc:AlternateContent xmlns:mc="http://schemas.openxmlformats.org/markup-compatibility/2006">
        <mc:Choice xmlns:p14="http://schemas.microsoft.com/office/powerpoint/2010/main" Requires="p14">
          <p:contentPart p14:bwMode="auto" r:id="rId1">
            <p14:nvContentPartPr>
              <p14:cNvPr id="1050212" name=""/>
              <p14:cNvContentPartPr/>
              <p14:nvPr/>
            </p14:nvContentPartPr>
            <p14:xfrm>
              <a:off x="2426983" y="1362597"/>
              <a:ext cx="26846" cy="80769"/>
            </p14:xfrm>
          </p:contentPart>
        </mc:Choice>
        <mc:Fallback>
          <p:sp>
            <p:nvSpPr>
              <p:cNvPr id="1050212" name=""/>
              <p:cNvSpPr/>
              <p:nvPr/>
            </p:nvSpPr>
            <p:spPr>
              <a:xfrm>
                <a:off x="2426983" y="1362597"/>
                <a:ext cx="26846" cy="8076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083"/>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499"/>
                                          </p:stCondLst>
                                        </p:cTn>
                                        <p:tgtEl>
                                          <p:spTgt spid="415"/>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084"/>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499"/>
                                          </p:stCondLst>
                                        </p:cTn>
                                        <p:tgtEl>
                                          <p:spTgt spid="418"/>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50085"/>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 presetSubtype="0">
                                  <p:stCondLst>
                                    <p:cond delay="0"/>
                                  </p:stCondLst>
                                  <p:childTnLst>
                                    <p:set>
                                      <p:cBhvr>
                                        <p:cTn dur="1" fill="hold" id="26">
                                          <p:stCondLst>
                                            <p:cond delay="499"/>
                                          </p:stCondLst>
                                        </p:cTn>
                                        <p:tgtEl>
                                          <p:spTgt spid="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83" grpId="0" animBg="1"/>
      <p:bldP spid="1050084" grpId="0" animBg="1"/>
      <p:bldP spid="105008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8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88" name="Text Box 623"/>
          <p:cNvSpPr txBox="1">
            <a:spLocks noChangeArrowheads="1"/>
          </p:cNvSpPr>
          <p:nvPr/>
        </p:nvSpPr>
        <p:spPr bwMode="auto">
          <a:xfrm>
            <a:off x="323528" y="332656"/>
            <a:ext cx="856895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Arial" panose="020B0604020202020204" pitchFamily="34" charset="0"/>
                <a:ea typeface="楷体_GB2312" pitchFamily="49" charset="-122"/>
                <a:cs typeface="Arial" panose="020B0604020202020204" pitchFamily="34" charset="0"/>
              </a:rPr>
              <a:t>1.2.2 Volt-ampere characteristics </a:t>
            </a:r>
            <a:r>
              <a:rPr altLang="en-US" b="1" dirty="0" sz="2800" kumimoji="1" lang="zh-CN">
                <a:latin typeface="Arial" panose="020B0604020202020204" pitchFamily="34" charset="0"/>
                <a:ea typeface="楷体_GB2312" pitchFamily="49" charset="-122"/>
                <a:cs typeface="Arial" panose="020B0604020202020204" pitchFamily="34" charset="0"/>
              </a:rPr>
              <a:t>伏安特性</a:t>
            </a:r>
          </a:p>
        </p:txBody>
      </p:sp>
      <p:sp>
        <p:nvSpPr>
          <p:cNvPr id="104888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46" name="组合 13"/>
          <p:cNvGrpSpPr/>
          <p:nvPr/>
        </p:nvGrpSpPr>
        <p:grpSpPr>
          <a:xfrm>
            <a:off x="1423345" y="1346875"/>
            <a:ext cx="6576924" cy="1886838"/>
            <a:chOff x="1423345" y="1346875"/>
            <a:chExt cx="6576924" cy="1886838"/>
          </a:xfrm>
        </p:grpSpPr>
        <p:sp>
          <p:nvSpPr>
            <p:cNvPr id="1048890" name="Text Box 624"/>
            <p:cNvSpPr txBox="1">
              <a:spLocks noChangeAspect="1" noMove="1" noResize="1" noRot="1" noAdjustHandles="1" noEditPoints="1" noChangeArrowheads="1" noChangeShapeType="1" noTextEdit="1"/>
            </p:cNvSpPr>
            <p:nvPr/>
          </p:nvSpPr>
          <p:spPr bwMode="auto">
            <a:xfrm>
              <a:off x="2574387" y="1998003"/>
              <a:ext cx="321329" cy="461665"/>
            </a:xfrm>
            <a:prstGeom prst="rect"/>
            <a:blipFill>
              <a:blip xmlns:r="http://schemas.openxmlformats.org/officeDocument/2006/relationships" r:embed="rId1"/>
              <a:stretch>
                <a:fillRect l="-11321"/>
              </a:stretch>
            </a:blipFill>
            <a:ln>
              <a:noFill/>
            </a:ln>
            <a:effectLst/>
          </p:spPr>
          <p:txBody>
            <a:bodyPr/>
            <a:p>
              <a:r>
                <a:rPr altLang="en-US" lang="zh-CN">
                  <a:noFill/>
                </a:rPr>
                <a:t> </a:t>
              </a:r>
            </a:p>
          </p:txBody>
        </p:sp>
        <p:grpSp>
          <p:nvGrpSpPr>
            <p:cNvPr id="147" name="组合 8"/>
            <p:cNvGrpSpPr/>
            <p:nvPr/>
          </p:nvGrpSpPr>
          <p:grpSpPr>
            <a:xfrm>
              <a:off x="2669454" y="1346875"/>
              <a:ext cx="3805089" cy="1886838"/>
              <a:chOff x="2707574" y="1619880"/>
              <a:chExt cx="3805089" cy="1886838"/>
            </a:xfrm>
          </p:grpSpPr>
          <p:sp>
            <p:nvSpPr>
              <p:cNvPr id="1048891" name="Text Box 624"/>
              <p:cNvSpPr txBox="1">
                <a:spLocks noChangeArrowheads="1"/>
              </p:cNvSpPr>
              <p:nvPr/>
            </p:nvSpPr>
            <p:spPr bwMode="auto">
              <a:xfrm>
                <a:off x="2707574" y="2958245"/>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cxnSp>
            <p:nvCxnSpPr>
              <p:cNvPr id="3145783" name="直接箭头连接符 99"/>
              <p:cNvCxnSpPr>
                <a:cxnSpLocks/>
              </p:cNvCxnSpPr>
              <p:nvPr/>
            </p:nvCxnSpPr>
            <p:spPr>
              <a:xfrm>
                <a:off x="3288621" y="2996952"/>
                <a:ext cx="2703780" cy="0"/>
              </a:xfrm>
              <a:prstGeom prst="straightConnector1"/>
              <a:ln w="22225">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892" name="Text Box 624"/>
              <p:cNvSpPr txBox="1">
                <a:spLocks noChangeArrowheads="1"/>
              </p:cNvSpPr>
              <p:nvPr/>
            </p:nvSpPr>
            <p:spPr bwMode="auto">
              <a:xfrm>
                <a:off x="4424572" y="2742913"/>
                <a:ext cx="432042" cy="461665"/>
              </a:xfrm>
              <a:prstGeom prst="rect"/>
              <a:solidFill>
                <a:schemeClr val="bg1"/>
              </a:solidFill>
              <a:ln>
                <a:noFill/>
              </a:ln>
              <a:effectLst/>
            </p:spPr>
            <p:txBody>
              <a:bodyPr wrap="square">
                <a:spAutoFit/>
              </a:bodyPr>
              <a:p>
                <a:pPr algn="ctr" fontAlgn="base">
                  <a:spcBef>
                    <a:spcPct val="5000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u</a:t>
                </a:r>
                <a:endParaRPr altLang="en-US" dirty="0" sz="2400" i="1" kumimoji="1" lang="zh-CN">
                  <a:latin typeface="Arial" panose="020B0604020202020204" pitchFamily="34" charset="0"/>
                  <a:ea typeface="楷体_GB2312" pitchFamily="49" charset="-122"/>
                  <a:cs typeface="Arial" panose="020B0604020202020204" pitchFamily="34" charset="0"/>
                </a:endParaRPr>
              </a:p>
            </p:txBody>
          </p:sp>
          <p:grpSp>
            <p:nvGrpSpPr>
              <p:cNvPr id="148" name="组合 38"/>
              <p:cNvGrpSpPr/>
              <p:nvPr/>
            </p:nvGrpSpPr>
            <p:grpSpPr>
              <a:xfrm>
                <a:off x="2999209" y="1619880"/>
                <a:ext cx="3232271" cy="814387"/>
                <a:chOff x="533669" y="1907557"/>
                <a:chExt cx="3232271" cy="814387"/>
              </a:xfrm>
            </p:grpSpPr>
            <p:sp>
              <p:nvSpPr>
                <p:cNvPr id="1048893" name="矩形 39"/>
                <p:cNvSpPr/>
                <p:nvPr/>
              </p:nvSpPr>
              <p:spPr>
                <a:xfrm>
                  <a:off x="1139244" y="1907557"/>
                  <a:ext cx="1008112" cy="814387"/>
                </a:xfrm>
                <a:prstGeom prst="rect"/>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3200" lang="en-US" smtClean="0">
                      <a:solidFill>
                        <a:schemeClr val="tx1"/>
                      </a:solidFill>
                      <a:latin typeface="Arial" panose="020B0604020202020204" pitchFamily="34" charset="0"/>
                      <a:cs typeface="Arial" panose="020B0604020202020204" pitchFamily="34" charset="0"/>
                    </a:rPr>
                    <a:t>P</a:t>
                  </a:r>
                  <a:endParaRPr altLang="en-US" dirty="0" sz="3200" lang="zh-CN">
                    <a:solidFill>
                      <a:schemeClr val="tx1"/>
                    </a:solidFill>
                    <a:latin typeface="Arial" panose="020B0604020202020204" pitchFamily="34" charset="0"/>
                    <a:cs typeface="Arial" panose="020B0604020202020204" pitchFamily="34" charset="0"/>
                  </a:endParaRPr>
                </a:p>
              </p:txBody>
            </p:sp>
            <p:sp>
              <p:nvSpPr>
                <p:cNvPr id="1048894" name="矩形 40"/>
                <p:cNvSpPr/>
                <p:nvPr/>
              </p:nvSpPr>
              <p:spPr>
                <a:xfrm>
                  <a:off x="2156417" y="1907557"/>
                  <a:ext cx="1008112" cy="814387"/>
                </a:xfrm>
                <a:prstGeom prst="rect"/>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3200" lang="en-US" smtClean="0">
                      <a:solidFill>
                        <a:schemeClr val="tx1"/>
                      </a:solidFill>
                      <a:latin typeface="Arial" panose="020B0604020202020204" pitchFamily="34" charset="0"/>
                      <a:cs typeface="Arial" panose="020B0604020202020204" pitchFamily="34" charset="0"/>
                    </a:rPr>
                    <a:t>N</a:t>
                  </a:r>
                  <a:endParaRPr altLang="en-US" dirty="0" sz="3200" lang="zh-CN">
                    <a:solidFill>
                      <a:schemeClr val="tx1"/>
                    </a:solidFill>
                    <a:latin typeface="Arial" panose="020B0604020202020204" pitchFamily="34" charset="0"/>
                    <a:cs typeface="Arial" panose="020B0604020202020204" pitchFamily="34" charset="0"/>
                  </a:endParaRPr>
                </a:p>
              </p:txBody>
            </p:sp>
            <p:cxnSp>
              <p:nvCxnSpPr>
                <p:cNvPr id="3145784" name="直接连接符 41"/>
                <p:cNvCxnSpPr>
                  <a:cxnSpLocks/>
                </p:cNvCxnSpPr>
                <p:nvPr/>
              </p:nvCxnSpPr>
              <p:spPr>
                <a:xfrm flipH="1">
                  <a:off x="533669" y="2314750"/>
                  <a:ext cx="605575" cy="0"/>
                </a:xfrm>
                <a:prstGeom prst="line"/>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3145785" name="直接连接符 43"/>
                <p:cNvCxnSpPr>
                  <a:cxnSpLocks/>
                </p:cNvCxnSpPr>
                <p:nvPr/>
              </p:nvCxnSpPr>
              <p:spPr>
                <a:xfrm>
                  <a:off x="3164529" y="2314750"/>
                  <a:ext cx="601411" cy="0"/>
                </a:xfrm>
                <a:prstGeom prst="line"/>
                <a:ln w="3810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3145786" name="直接连接符 45"/>
              <p:cNvCxnSpPr>
                <a:cxnSpLocks/>
              </p:cNvCxnSpPr>
              <p:nvPr/>
            </p:nvCxnSpPr>
            <p:spPr>
              <a:xfrm>
                <a:off x="2999209" y="2061831"/>
                <a:ext cx="0" cy="863113"/>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895" name="椭圆 5"/>
              <p:cNvSpPr/>
              <p:nvPr/>
            </p:nvSpPr>
            <p:spPr>
              <a:xfrm>
                <a:off x="2934133" y="2921943"/>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87" name="直接连接符 46"/>
              <p:cNvCxnSpPr>
                <a:cxnSpLocks/>
              </p:cNvCxnSpPr>
              <p:nvPr/>
            </p:nvCxnSpPr>
            <p:spPr>
              <a:xfrm>
                <a:off x="6231480" y="2064392"/>
                <a:ext cx="0" cy="863113"/>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896" name="椭圆 48"/>
              <p:cNvSpPr/>
              <p:nvPr/>
            </p:nvSpPr>
            <p:spPr>
              <a:xfrm>
                <a:off x="6166404" y="2924504"/>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7" name="Text Box 624"/>
              <p:cNvSpPr txBox="1">
                <a:spLocks noChangeArrowheads="1"/>
              </p:cNvSpPr>
              <p:nvPr/>
            </p:nvSpPr>
            <p:spPr bwMode="auto">
              <a:xfrm>
                <a:off x="5964161" y="2921943"/>
                <a:ext cx="548502" cy="584775"/>
              </a:xfrm>
              <a:prstGeom prst="rect"/>
              <a:noFill/>
              <a:ln>
                <a:noFill/>
              </a:ln>
              <a:effectLst/>
            </p:spPr>
            <p:txBody>
              <a:bodyPr wrap="square">
                <a:spAutoFit/>
              </a:bodyPr>
              <a:p>
                <a:pPr algn="ctr" fontAlgn="base">
                  <a:spcBef>
                    <a:spcPct val="50000"/>
                  </a:spcBef>
                  <a:spcAft>
                    <a:spcPct val="0"/>
                  </a:spcAft>
                </a:pPr>
                <a:r>
                  <a:rPr altLang="zh-CN" b="1" dirty="0" sz="3200" kumimoji="1" lang="en-US">
                    <a:latin typeface="楷体_GB2312" pitchFamily="49" charset="-122"/>
                    <a:ea typeface="楷体_GB2312" pitchFamily="49" charset="-122"/>
                  </a:rPr>
                  <a:t>-</a:t>
                </a:r>
                <a:endParaRPr altLang="en-US" b="1" dirty="0" sz="3200" kumimoji="1" lang="zh-CN">
                  <a:latin typeface="楷体_GB2312" pitchFamily="49" charset="-122"/>
                  <a:ea typeface="楷体_GB2312" pitchFamily="49" charset="-122"/>
                </a:endParaRPr>
              </a:p>
            </p:txBody>
          </p:sp>
        </p:grpSp>
        <p:cxnSp>
          <p:nvCxnSpPr>
            <p:cNvPr id="3145788" name="直接箭头连接符 10"/>
            <p:cNvCxnSpPr>
              <a:cxnSpLocks/>
            </p:cNvCxnSpPr>
            <p:nvPr/>
          </p:nvCxnSpPr>
          <p:spPr>
            <a:xfrm flipV="1">
              <a:off x="2832992" y="2048816"/>
              <a:ext cx="0" cy="360040"/>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898" name="Text Box 624"/>
            <p:cNvSpPr txBox="1">
              <a:spLocks noChangeArrowheads="1"/>
            </p:cNvSpPr>
            <p:nvPr/>
          </p:nvSpPr>
          <p:spPr bwMode="auto">
            <a:xfrm>
              <a:off x="1423345" y="2448144"/>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Anode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899" name="Text Box 624"/>
            <p:cNvSpPr txBox="1">
              <a:spLocks noChangeArrowheads="1"/>
            </p:cNvSpPr>
            <p:nvPr/>
          </p:nvSpPr>
          <p:spPr bwMode="auto">
            <a:xfrm>
              <a:off x="6016004" y="2448144"/>
              <a:ext cx="1984265"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Cathode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grpSp>
      <p:grpSp>
        <p:nvGrpSpPr>
          <p:cNvPr id="149" name="组合 14"/>
          <p:cNvGrpSpPr/>
          <p:nvPr/>
        </p:nvGrpSpPr>
        <p:grpSpPr>
          <a:xfrm>
            <a:off x="1907704" y="3723678"/>
            <a:ext cx="5608887" cy="2112144"/>
            <a:chOff x="1907704" y="3723678"/>
            <a:chExt cx="5608887" cy="2112144"/>
          </a:xfrm>
        </p:grpSpPr>
        <p:grpSp>
          <p:nvGrpSpPr>
            <p:cNvPr id="150" name="组合 81"/>
            <p:cNvGrpSpPr/>
            <p:nvPr/>
          </p:nvGrpSpPr>
          <p:grpSpPr>
            <a:xfrm>
              <a:off x="1907704" y="3723678"/>
              <a:ext cx="5608887" cy="1115458"/>
              <a:chOff x="3347864" y="839731"/>
              <a:chExt cx="5608887" cy="1115458"/>
            </a:xfrm>
          </p:grpSpPr>
          <p:sp>
            <p:nvSpPr>
              <p:cNvPr id="1048900" name="Text Box 624"/>
              <p:cNvSpPr txBox="1">
                <a:spLocks noChangeArrowheads="1"/>
              </p:cNvSpPr>
              <p:nvPr/>
            </p:nvSpPr>
            <p:spPr bwMode="auto">
              <a:xfrm>
                <a:off x="4518309" y="897585"/>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sp>
            <p:nvSpPr>
              <p:cNvPr id="1048901" name="Text Box 624"/>
              <p:cNvSpPr txBox="1">
                <a:spLocks noChangeArrowheads="1"/>
              </p:cNvSpPr>
              <p:nvPr/>
            </p:nvSpPr>
            <p:spPr bwMode="auto">
              <a:xfrm>
                <a:off x="6958799" y="839731"/>
                <a:ext cx="548502" cy="584775"/>
              </a:xfrm>
              <a:prstGeom prst="rect"/>
              <a:noFill/>
              <a:ln>
                <a:noFill/>
              </a:ln>
              <a:effectLst/>
            </p:spPr>
            <p:txBody>
              <a:bodyPr wrap="square">
                <a:spAutoFit/>
              </a:bodyPr>
              <a:p>
                <a:pPr algn="ctr" fontAlgn="base">
                  <a:spcBef>
                    <a:spcPct val="50000"/>
                  </a:spcBef>
                  <a:spcAft>
                    <a:spcPct val="0"/>
                  </a:spcAft>
                </a:pPr>
                <a:r>
                  <a:rPr altLang="zh-CN" b="1" dirty="0" sz="3200" kumimoji="1" lang="en-US">
                    <a:latin typeface="楷体_GB2312" pitchFamily="49" charset="-122"/>
                    <a:ea typeface="楷体_GB2312" pitchFamily="49" charset="-122"/>
                  </a:rPr>
                  <a:t>-</a:t>
                </a:r>
                <a:endParaRPr altLang="en-US" b="1" dirty="0" sz="3200" kumimoji="1" lang="zh-CN">
                  <a:latin typeface="楷体_GB2312" pitchFamily="49" charset="-122"/>
                  <a:ea typeface="楷体_GB2312" pitchFamily="49" charset="-122"/>
                </a:endParaRPr>
              </a:p>
            </p:txBody>
          </p:sp>
          <p:grpSp>
            <p:nvGrpSpPr>
              <p:cNvPr id="151" name="组合 80"/>
              <p:cNvGrpSpPr/>
              <p:nvPr/>
            </p:nvGrpSpPr>
            <p:grpSpPr>
              <a:xfrm>
                <a:off x="3347864" y="1192426"/>
                <a:ext cx="5608887" cy="762763"/>
                <a:chOff x="3395650" y="1192426"/>
                <a:chExt cx="5608887" cy="762763"/>
              </a:xfrm>
            </p:grpSpPr>
            <p:sp>
              <p:nvSpPr>
                <p:cNvPr id="1048902" name="Text Box 624"/>
                <p:cNvSpPr txBox="1">
                  <a:spLocks noChangeArrowheads="1"/>
                </p:cNvSpPr>
                <p:nvPr/>
              </p:nvSpPr>
              <p:spPr bwMode="auto">
                <a:xfrm>
                  <a:off x="3395650" y="1223199"/>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Anode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903" name="Text Box 624"/>
                <p:cNvSpPr txBox="1">
                  <a:spLocks noChangeArrowheads="1"/>
                </p:cNvSpPr>
                <p:nvPr/>
              </p:nvSpPr>
              <p:spPr bwMode="auto">
                <a:xfrm>
                  <a:off x="7020272" y="1205878"/>
                  <a:ext cx="1984265"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Cathode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grpSp>
              <p:nvGrpSpPr>
                <p:cNvPr id="152" name="组合 75"/>
                <p:cNvGrpSpPr/>
                <p:nvPr/>
              </p:nvGrpSpPr>
              <p:grpSpPr>
                <a:xfrm>
                  <a:off x="4896516" y="1192426"/>
                  <a:ext cx="2328462" cy="523213"/>
                  <a:chOff x="6119228" y="1236926"/>
                  <a:chExt cx="2664296" cy="598676"/>
                </a:xfrm>
              </p:grpSpPr>
              <p:sp>
                <p:nvSpPr>
                  <p:cNvPr id="1048904" name="等腰三角形 70"/>
                  <p:cNvSpPr/>
                  <p:nvPr/>
                </p:nvSpPr>
                <p:spPr>
                  <a:xfrm rot="5400000">
                    <a:off x="7118121" y="1288879"/>
                    <a:ext cx="598675" cy="494770"/>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89" name="直接连接符 71"/>
                  <p:cNvCxnSpPr>
                    <a:cxnSpLocks/>
                  </p:cNvCxnSpPr>
                  <p:nvPr/>
                </p:nvCxnSpPr>
                <p:spPr>
                  <a:xfrm>
                    <a:off x="7693639" y="1236926"/>
                    <a:ext cx="0" cy="59867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0" name="直接连接符 72"/>
                  <p:cNvCxnSpPr>
                    <a:cxnSpLocks/>
                  </p:cNvCxnSpPr>
                  <p:nvPr/>
                </p:nvCxnSpPr>
                <p:spPr>
                  <a:xfrm>
                    <a:off x="6119228" y="1536264"/>
                    <a:ext cx="2664296" cy="0"/>
                  </a:xfrm>
                  <a:prstGeom prst="line"/>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1048905" name="Text Box 624"/>
                <p:cNvSpPr txBox="1">
                  <a:spLocks noChangeArrowheads="1"/>
                </p:cNvSpPr>
                <p:nvPr/>
              </p:nvSpPr>
              <p:spPr bwMode="auto">
                <a:xfrm>
                  <a:off x="4464954" y="1490787"/>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P</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906" name="Text Box 624"/>
                <p:cNvSpPr txBox="1">
                  <a:spLocks noChangeArrowheads="1"/>
                </p:cNvSpPr>
                <p:nvPr/>
              </p:nvSpPr>
              <p:spPr bwMode="auto">
                <a:xfrm>
                  <a:off x="6135672" y="1493524"/>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N</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8907" name="Text Box 624"/>
            <p:cNvSpPr txBox="1">
              <a:spLocks noChangeArrowheads="1"/>
            </p:cNvSpPr>
            <p:nvPr/>
          </p:nvSpPr>
          <p:spPr bwMode="auto">
            <a:xfrm>
              <a:off x="3116935" y="5271148"/>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cxnSp>
          <p:nvCxnSpPr>
            <p:cNvPr id="3145791" name="直接连接符 58"/>
            <p:cNvCxnSpPr>
              <a:cxnSpLocks/>
            </p:cNvCxnSpPr>
            <p:nvPr/>
          </p:nvCxnSpPr>
          <p:spPr>
            <a:xfrm>
              <a:off x="3408570" y="4374734"/>
              <a:ext cx="0" cy="863113"/>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908" name="椭圆 59"/>
            <p:cNvSpPr/>
            <p:nvPr/>
          </p:nvSpPr>
          <p:spPr>
            <a:xfrm>
              <a:off x="3343494" y="5234846"/>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9" name="Text Box 624"/>
            <p:cNvSpPr txBox="1">
              <a:spLocks noChangeArrowheads="1"/>
            </p:cNvSpPr>
            <p:nvPr/>
          </p:nvSpPr>
          <p:spPr bwMode="auto">
            <a:xfrm>
              <a:off x="5445397" y="5312602"/>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smtClean="0">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cxnSp>
          <p:nvCxnSpPr>
            <p:cNvPr id="3145792" name="直接连接符 61"/>
            <p:cNvCxnSpPr>
              <a:cxnSpLocks/>
            </p:cNvCxnSpPr>
            <p:nvPr/>
          </p:nvCxnSpPr>
          <p:spPr>
            <a:xfrm>
              <a:off x="5737032" y="4416188"/>
              <a:ext cx="0" cy="863113"/>
            </a:xfrm>
            <a:prstGeom prst="line"/>
            <a:ln w="38100">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1048910" name="椭圆 63"/>
            <p:cNvSpPr/>
            <p:nvPr/>
          </p:nvSpPr>
          <p:spPr>
            <a:xfrm>
              <a:off x="5671956" y="5276300"/>
              <a:ext cx="144016" cy="144016"/>
            </a:xfrm>
            <a:prstGeom prst="ellipse"/>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3" name="直接箭头连接符 64"/>
            <p:cNvCxnSpPr>
              <a:cxnSpLocks/>
            </p:cNvCxnSpPr>
            <p:nvPr/>
          </p:nvCxnSpPr>
          <p:spPr>
            <a:xfrm>
              <a:off x="3566664" y="5312602"/>
              <a:ext cx="2025285" cy="0"/>
            </a:xfrm>
            <a:prstGeom prst="straightConnector1"/>
            <a:ln w="22225">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911" name="Text Box 624"/>
            <p:cNvSpPr txBox="1">
              <a:spLocks noChangeArrowheads="1"/>
            </p:cNvSpPr>
            <p:nvPr/>
          </p:nvSpPr>
          <p:spPr bwMode="auto">
            <a:xfrm>
              <a:off x="4358372" y="5058563"/>
              <a:ext cx="432042" cy="461665"/>
            </a:xfrm>
            <a:prstGeom prst="rect"/>
            <a:solidFill>
              <a:schemeClr val="bg1"/>
            </a:solidFill>
            <a:ln>
              <a:noFill/>
            </a:ln>
            <a:effectLst/>
          </p:spPr>
          <p:txBody>
            <a:bodyPr wrap="square">
              <a:spAutoFit/>
            </a:bodyPr>
            <a:p>
              <a:pPr algn="ctr" fontAlgn="base">
                <a:spcBef>
                  <a:spcPct val="5000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u</a:t>
              </a:r>
              <a:endParaRPr altLang="en-US" dirty="0" sz="2400" i="1" kumimoji="1" lang="zh-CN">
                <a:latin typeface="Arial" panose="020B0604020202020204" pitchFamily="34" charset="0"/>
                <a:ea typeface="楷体_GB2312" pitchFamily="49" charset="-122"/>
                <a:cs typeface="Arial" panose="020B0604020202020204" pitchFamily="34" charset="0"/>
              </a:endParaRPr>
            </a:p>
          </p:txBody>
        </p:sp>
        <p:sp>
          <p:nvSpPr>
            <p:cNvPr id="1048912" name="Text Box 624"/>
            <p:cNvSpPr txBox="1">
              <a:spLocks noChangeAspect="1" noMove="1" noResize="1" noRot="1" noAdjustHandles="1" noEditPoints="1" noChangeArrowheads="1" noChangeShapeType="1" noTextEdit="1"/>
            </p:cNvSpPr>
            <p:nvPr/>
          </p:nvSpPr>
          <p:spPr bwMode="auto">
            <a:xfrm>
              <a:off x="2998015" y="4638793"/>
              <a:ext cx="321329" cy="461665"/>
            </a:xfrm>
            <a:prstGeom prst="rect"/>
            <a:blipFill>
              <a:blip xmlns:r="http://schemas.openxmlformats.org/officeDocument/2006/relationships" r:embed="rId2"/>
              <a:stretch>
                <a:fillRect l="-13208"/>
              </a:stretch>
            </a:blipFill>
            <a:ln>
              <a:noFill/>
            </a:ln>
            <a:effectLst/>
          </p:spPr>
          <p:txBody>
            <a:bodyPr/>
            <a:p>
              <a:r>
                <a:rPr altLang="en-US" lang="zh-CN">
                  <a:noFill/>
                </a:rPr>
                <a:t> </a:t>
              </a:r>
            </a:p>
          </p:txBody>
        </p:sp>
        <p:cxnSp>
          <p:nvCxnSpPr>
            <p:cNvPr id="3145794" name="直接箭头连接符 85"/>
            <p:cNvCxnSpPr>
              <a:cxnSpLocks/>
            </p:cNvCxnSpPr>
            <p:nvPr/>
          </p:nvCxnSpPr>
          <p:spPr>
            <a:xfrm flipV="1">
              <a:off x="3256620" y="4689606"/>
              <a:ext cx="0" cy="360040"/>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50213" name="Text Box 2"/>
          <p:cNvSpPr txBox="1">
            <a:spLocks noChangeArrowheads="1"/>
          </p:cNvSpPr>
          <p:nvPr/>
        </p:nvSpPr>
        <p:spPr bwMode="auto">
          <a:xfrm>
            <a:off x="385192" y="683985"/>
            <a:ext cx="4114800" cy="584775"/>
          </a:xfrm>
          <a:prstGeom prst="rect"/>
          <a:noFill/>
          <a:ln>
            <a:noFill/>
          </a:ln>
          <a:effectLst/>
        </p:spPr>
        <p:txBody>
          <a:bodyPr>
            <a:spAutoFit/>
          </a:bodyPr>
          <a:p>
            <a:pPr fontAlgn="base">
              <a:spcBef>
                <a:spcPct val="50000"/>
              </a:spcBef>
              <a:spcAft>
                <a:spcPct val="0"/>
              </a:spcAft>
            </a:pPr>
            <a:r>
              <a:rPr altLang="zh-CN" b="1" dirty="0" sz="3200" kumimoji="1" lang="en-US" smtClean="0">
                <a:solidFill>
                  <a:srgbClr val="FFFFFF"/>
                </a:solidFill>
                <a:ea typeface="楷体_GB2312" pitchFamily="49" charset="-122"/>
              </a:rPr>
              <a:t>Varactor</a:t>
            </a:r>
            <a:r>
              <a:rPr altLang="zh-CN" b="1" dirty="0" sz="2800" kumimoji="1" lang="en-US" smtClean="0">
                <a:solidFill>
                  <a:srgbClr val="FFFFFF"/>
                </a:solidFill>
                <a:latin typeface="楷体_GB2312" pitchFamily="49" charset="-122"/>
                <a:ea typeface="楷体_GB2312" pitchFamily="49" charset="-122"/>
              </a:rPr>
              <a:t> (</a:t>
            </a:r>
            <a:r>
              <a:rPr altLang="en-US" b="1" dirty="0" sz="2800" kumimoji="1" lang="zh-CN" smtClean="0">
                <a:solidFill>
                  <a:srgbClr val="FFFFFF"/>
                </a:solidFill>
                <a:latin typeface="楷体_GB2312" pitchFamily="49" charset="-122"/>
                <a:ea typeface="楷体_GB2312" pitchFamily="49" charset="-122"/>
              </a:rPr>
              <a:t>变容二极管</a:t>
            </a:r>
            <a:r>
              <a:rPr altLang="zh-CN" b="1" dirty="0" sz="2800" kumimoji="1" lang="en-US" smtClean="0">
                <a:solidFill>
                  <a:srgbClr val="FFFFFF"/>
                </a:solidFill>
                <a:latin typeface="楷体_GB2312" pitchFamily="49" charset="-122"/>
                <a:ea typeface="楷体_GB2312" pitchFamily="49" charset="-122"/>
              </a:rPr>
              <a:t>)</a:t>
            </a:r>
            <a:endParaRPr altLang="en-US" dirty="0" sz="2800" kumimoji="1" lang="zh-CN">
              <a:solidFill>
                <a:srgbClr val="FFFFFF"/>
              </a:solidFill>
              <a:latin typeface="楷体_GB2312" pitchFamily="49" charset="-122"/>
              <a:ea typeface="楷体_GB2312" pitchFamily="49" charset="-122"/>
            </a:endParaRPr>
          </a:p>
        </p:txBody>
      </p:sp>
      <p:sp>
        <p:nvSpPr>
          <p:cNvPr id="1050214" name="Rectangle 3"/>
          <p:cNvSpPr>
            <a:spLocks noChangeArrowheads="1"/>
          </p:cNvSpPr>
          <p:nvPr/>
        </p:nvSpPr>
        <p:spPr bwMode="auto">
          <a:xfrm>
            <a:off x="361950" y="1465263"/>
            <a:ext cx="4516438" cy="929639"/>
          </a:xfrm>
          <a:prstGeom prst="rect"/>
          <a:noFill/>
          <a:ln>
            <a:noFill/>
          </a:ln>
          <a:effectLst/>
        </p:spPr>
        <p:txBody>
          <a:bodyPr>
            <a:spAutoFit/>
          </a:bodyPr>
          <a:p>
            <a:pPr fontAlgn="base">
              <a:spcBef>
                <a:spcPct val="0"/>
              </a:spcBef>
              <a:spcAft>
                <a:spcPct val="0"/>
              </a:spcAft>
            </a:pPr>
            <a:r>
              <a:rPr altLang="zh-CN" b="1" dirty="0" sz="2800" kumimoji="1" lang="en-US">
                <a:solidFill>
                  <a:srgbClr val="FFFFFF"/>
                </a:solidFill>
                <a:ea typeface="楷体_GB2312" pitchFamily="49" charset="-122"/>
              </a:rPr>
              <a:t>1.  </a:t>
            </a:r>
            <a:r>
              <a:rPr altLang="zh-CN" b="1" dirty="0" sz="2800" kumimoji="1" lang="en-US" smtClean="0">
                <a:solidFill>
                  <a:srgbClr val="FFFFFF"/>
                </a:solidFill>
                <a:ea typeface="楷体_GB2312" pitchFamily="49" charset="-122"/>
              </a:rPr>
              <a:t>PN</a:t>
            </a:r>
            <a:r>
              <a:rPr altLang="en-US" b="1" dirty="0" sz="2800" kumimoji="1" lang="zh-CN">
                <a:solidFill>
                  <a:srgbClr val="FFFFFF"/>
                </a:solidFill>
                <a:ea typeface="楷体_GB2312" pitchFamily="49" charset="-122"/>
              </a:rPr>
              <a:t> </a:t>
            </a:r>
            <a:r>
              <a:rPr altLang="zh-CN" b="1" dirty="0" sz="2800" kumimoji="1" lang="en-US" smtClean="0">
                <a:solidFill>
                  <a:srgbClr val="FFFFFF"/>
                </a:solidFill>
                <a:ea typeface="楷体_GB2312" pitchFamily="49" charset="-122"/>
              </a:rPr>
              <a:t>Junction: Cap. Effect</a:t>
            </a:r>
            <a:endParaRPr altLang="en-US" b="1" dirty="0" sz="2800" kumimoji="1" lang="zh-CN">
              <a:solidFill>
                <a:srgbClr val="FFFFFF"/>
              </a:solidFill>
              <a:latin typeface="楷体_GB2312" pitchFamily="49" charset="-122"/>
              <a:ea typeface="楷体_GB2312" pitchFamily="49" charset="-122"/>
            </a:endParaRPr>
          </a:p>
        </p:txBody>
      </p:sp>
      <p:sp>
        <p:nvSpPr>
          <p:cNvPr id="1050215" name="Rectangle 4"/>
          <p:cNvSpPr>
            <a:spLocks noChangeArrowheads="1"/>
          </p:cNvSpPr>
          <p:nvPr/>
        </p:nvSpPr>
        <p:spPr bwMode="auto">
          <a:xfrm>
            <a:off x="355600" y="2133600"/>
            <a:ext cx="5081588" cy="612139"/>
          </a:xfrm>
          <a:prstGeom prst="rect"/>
          <a:noFill/>
          <a:ln>
            <a:noFill/>
          </a:ln>
          <a:effectLst/>
        </p:spPr>
        <p:txBody>
          <a:bodyPr wrap="square">
            <a:spAutoFit/>
          </a:bodyPr>
          <a:p>
            <a:pPr fontAlgn="base">
              <a:spcBef>
                <a:spcPct val="0"/>
              </a:spcBef>
              <a:spcAft>
                <a:spcPct val="0"/>
              </a:spcAft>
            </a:pPr>
            <a:r>
              <a:rPr altLang="zh-CN" b="1" dirty="0" sz="2800" kumimoji="1" lang="en-US">
                <a:solidFill>
                  <a:srgbClr val="FFFFFF"/>
                </a:solidFill>
                <a:latin typeface="+mj-lt"/>
                <a:ea typeface="楷体_GB2312" pitchFamily="49" charset="-122"/>
              </a:rPr>
              <a:t>(1)  </a:t>
            </a:r>
            <a:r>
              <a:rPr altLang="zh-CN" b="1" dirty="0" sz="2800" kumimoji="1" lang="en-US" smtClean="0">
                <a:solidFill>
                  <a:srgbClr val="FFFFFF"/>
                </a:solidFill>
                <a:latin typeface="+mj-lt"/>
                <a:ea typeface="楷体_GB2312" pitchFamily="49" charset="-122"/>
              </a:rPr>
              <a:t>Diffusion Capacitance </a:t>
            </a:r>
            <a:r>
              <a:rPr altLang="zh-CN" b="1" dirty="0" sz="2800" i="1" kumimoji="1" lang="en-US" smtClean="0">
                <a:solidFill>
                  <a:srgbClr val="FFFFFF"/>
                </a:solidFill>
                <a:ea typeface="楷体_GB2312" pitchFamily="49" charset="-122"/>
              </a:rPr>
              <a:t>C</a:t>
            </a:r>
            <a:r>
              <a:rPr altLang="zh-CN" baseline="-30000" b="1" dirty="0" sz="2800" kumimoji="1" lang="en-US" smtClean="0">
                <a:solidFill>
                  <a:srgbClr val="FFFFFF"/>
                </a:solidFill>
                <a:ea typeface="楷体_GB2312" pitchFamily="49" charset="-122"/>
              </a:rPr>
              <a:t>D</a:t>
            </a:r>
            <a:endParaRPr altLang="zh-CN" b="1" dirty="0" sz="2800" kumimoji="1" lang="en-US">
              <a:solidFill>
                <a:srgbClr val="FFFFFF"/>
              </a:solidFill>
              <a:latin typeface="楷体_GB2312" pitchFamily="49" charset="-122"/>
              <a:ea typeface="楷体_GB2312" pitchFamily="49" charset="-122"/>
            </a:endParaRPr>
          </a:p>
        </p:txBody>
      </p:sp>
      <p:sp>
        <p:nvSpPr>
          <p:cNvPr id="1050216" name="AutoShape 5"/>
          <p:cNvSpPr>
            <a:spLocks noChangeArrowheads="1"/>
          </p:cNvSpPr>
          <p:nvPr/>
        </p:nvSpPr>
        <p:spPr bwMode="auto">
          <a:xfrm>
            <a:off x="5557838" y="1305137"/>
            <a:ext cx="3324225" cy="1656928"/>
          </a:xfrm>
          <a:prstGeom prst="wedgeRoundRectCallout">
            <a:avLst>
              <a:gd name="adj1" fmla="val -58619"/>
              <a:gd name="adj2" fmla="val 153531"/>
              <a:gd name="adj3" fmla="val 16667"/>
            </a:avLst>
          </a:prstGeom>
          <a:solidFill>
            <a:schemeClr val="accent1"/>
          </a:solidFill>
          <a:ln>
            <a:noFill/>
          </a:ln>
          <a:effectLst/>
        </p:spPr>
        <p:txBody>
          <a:bodyPr/>
          <a:p>
            <a:pPr fontAlgn="base">
              <a:spcBef>
                <a:spcPct val="0"/>
              </a:spcBef>
              <a:spcAft>
                <a:spcPct val="0"/>
              </a:spcAft>
            </a:pPr>
            <a:r>
              <a:rPr altLang="zh-CN" b="1" dirty="0" sz="2800" kumimoji="1" lang="en-US" smtClean="0">
                <a:solidFill>
                  <a:srgbClr val="FFFFFF"/>
                </a:solidFill>
                <a:latin typeface="+mj-lt"/>
                <a:ea typeface="楷体_GB2312" pitchFamily="49" charset="-122"/>
              </a:rPr>
              <a:t>Forward Biased: unbalanced minor carriers</a:t>
            </a:r>
            <a:endParaRPr altLang="en-US" b="1" dirty="0" sz="2800" kumimoji="1" lang="zh-CN">
              <a:solidFill>
                <a:srgbClr val="FFFFFF"/>
              </a:solidFill>
              <a:latin typeface="+mj-lt"/>
              <a:ea typeface="楷体_GB2312" pitchFamily="49" charset="-122"/>
            </a:endParaRPr>
          </a:p>
        </p:txBody>
      </p:sp>
      <p:grpSp>
        <p:nvGrpSpPr>
          <p:cNvPr id="423" name="Group 6"/>
          <p:cNvGrpSpPr/>
          <p:nvPr/>
        </p:nvGrpSpPr>
        <p:grpSpPr bwMode="auto">
          <a:xfrm>
            <a:off x="2382838" y="3057525"/>
            <a:ext cx="3824287" cy="2414588"/>
            <a:chOff x="1501" y="1926"/>
            <a:chExt cx="2409" cy="1521"/>
          </a:xfrm>
        </p:grpSpPr>
        <p:sp>
          <p:nvSpPr>
            <p:cNvPr id="1050217" name="Line 7"/>
            <p:cNvSpPr>
              <a:spLocks noChangeShapeType="1"/>
            </p:cNvSpPr>
            <p:nvPr/>
          </p:nvSpPr>
          <p:spPr bwMode="auto">
            <a:xfrm flipH="1">
              <a:off x="2991" y="2723"/>
              <a:ext cx="2" cy="671"/>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18" name="Rectangle 8"/>
            <p:cNvSpPr>
              <a:spLocks noChangeArrowheads="1"/>
            </p:cNvSpPr>
            <p:nvPr/>
          </p:nvSpPr>
          <p:spPr bwMode="auto">
            <a:xfrm>
              <a:off x="2818" y="2038"/>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19" name="Line 9"/>
            <p:cNvSpPr>
              <a:spLocks noChangeShapeType="1"/>
            </p:cNvSpPr>
            <p:nvPr/>
          </p:nvSpPr>
          <p:spPr bwMode="auto">
            <a:xfrm flipH="1">
              <a:off x="2403" y="2725"/>
              <a:ext cx="2" cy="671"/>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0" name="Rectangle 10"/>
            <p:cNvSpPr>
              <a:spLocks noChangeArrowheads="1"/>
            </p:cNvSpPr>
            <p:nvPr/>
          </p:nvSpPr>
          <p:spPr bwMode="auto">
            <a:xfrm>
              <a:off x="3456" y="3141"/>
              <a:ext cx="209" cy="230"/>
            </a:xfrm>
            <a:prstGeom prst="rect"/>
            <a:noFill/>
            <a:ln>
              <a:noFill/>
            </a:ln>
          </p:spPr>
          <p:txBody>
            <a:bodyPr bIns="0" lIns="0" rIns="0" tIns="0">
              <a:spAutoFit/>
            </a:bodyPr>
            <a:p>
              <a:pPr fontAlgn="base">
                <a:spcBef>
                  <a:spcPct val="0"/>
                </a:spcBef>
                <a:spcAft>
                  <a:spcPct val="0"/>
                </a:spcAft>
              </a:pPr>
              <a:r>
                <a:rPr altLang="zh-CN" b="1" sz="2400" kumimoji="1" lang="en-US">
                  <a:solidFill>
                    <a:srgbClr val="FFFFFF"/>
                  </a:solidFill>
                  <a:ea typeface="楷体_GB2312" pitchFamily="49" charset="-122"/>
                </a:rPr>
                <a:t>P</a:t>
              </a:r>
            </a:p>
          </p:txBody>
        </p:sp>
        <p:sp>
          <p:nvSpPr>
            <p:cNvPr id="1050221" name="Rectangle 11"/>
            <p:cNvSpPr>
              <a:spLocks noChangeArrowheads="1"/>
            </p:cNvSpPr>
            <p:nvPr/>
          </p:nvSpPr>
          <p:spPr bwMode="auto">
            <a:xfrm>
              <a:off x="1880" y="3111"/>
              <a:ext cx="144" cy="225"/>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N</a:t>
              </a:r>
            </a:p>
          </p:txBody>
        </p:sp>
        <p:sp>
          <p:nvSpPr>
            <p:cNvPr id="1050222" name="Line 12"/>
            <p:cNvSpPr>
              <a:spLocks noChangeShapeType="1"/>
            </p:cNvSpPr>
            <p:nvPr/>
          </p:nvSpPr>
          <p:spPr bwMode="auto">
            <a:xfrm flipH="1">
              <a:off x="1512" y="3055"/>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3" name="Line 13"/>
            <p:cNvSpPr>
              <a:spLocks noChangeShapeType="1"/>
            </p:cNvSpPr>
            <p:nvPr/>
          </p:nvSpPr>
          <p:spPr bwMode="auto">
            <a:xfrm>
              <a:off x="1512" y="2246"/>
              <a:ext cx="0" cy="821"/>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4" name="Line 14"/>
            <p:cNvSpPr>
              <a:spLocks noChangeShapeType="1"/>
            </p:cNvSpPr>
            <p:nvPr/>
          </p:nvSpPr>
          <p:spPr bwMode="auto">
            <a:xfrm flipH="1">
              <a:off x="3646" y="3057"/>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5" name="Line 15"/>
            <p:cNvSpPr>
              <a:spLocks noChangeShapeType="1"/>
            </p:cNvSpPr>
            <p:nvPr/>
          </p:nvSpPr>
          <p:spPr bwMode="auto">
            <a:xfrm>
              <a:off x="3898" y="2240"/>
              <a:ext cx="0" cy="825"/>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6" name="Line 16"/>
            <p:cNvSpPr>
              <a:spLocks noChangeShapeType="1"/>
            </p:cNvSpPr>
            <p:nvPr/>
          </p:nvSpPr>
          <p:spPr bwMode="auto">
            <a:xfrm flipH="1">
              <a:off x="2720" y="2250"/>
              <a:ext cx="1188" cy="0"/>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7" name="Line 17"/>
            <p:cNvSpPr>
              <a:spLocks noChangeShapeType="1"/>
            </p:cNvSpPr>
            <p:nvPr/>
          </p:nvSpPr>
          <p:spPr bwMode="auto">
            <a:xfrm>
              <a:off x="2728" y="2107"/>
              <a:ext cx="0" cy="249"/>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8" name="Line 18"/>
            <p:cNvSpPr>
              <a:spLocks noChangeShapeType="1"/>
            </p:cNvSpPr>
            <p:nvPr/>
          </p:nvSpPr>
          <p:spPr bwMode="auto">
            <a:xfrm>
              <a:off x="2660" y="2184"/>
              <a:ext cx="0" cy="136"/>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29" name="Line 19"/>
            <p:cNvSpPr>
              <a:spLocks noChangeShapeType="1"/>
            </p:cNvSpPr>
            <p:nvPr/>
          </p:nvSpPr>
          <p:spPr bwMode="auto">
            <a:xfrm>
              <a:off x="2704" y="2727"/>
              <a:ext cx="0" cy="660"/>
            </a:xfrm>
            <a:prstGeom prst="line"/>
            <a:noFill/>
            <a:ln w="28575">
              <a:solidFill>
                <a:srgbClr val="FFFF00"/>
              </a:solidFill>
              <a:prstDash val="dash"/>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24" name="Group 20"/>
            <p:cNvGrpSpPr/>
            <p:nvPr/>
          </p:nvGrpSpPr>
          <p:grpSpPr bwMode="auto">
            <a:xfrm>
              <a:off x="2786" y="2747"/>
              <a:ext cx="122" cy="618"/>
              <a:chOff x="2751" y="1976"/>
              <a:chExt cx="122" cy="618"/>
            </a:xfrm>
          </p:grpSpPr>
          <p:sp>
            <p:nvSpPr>
              <p:cNvPr id="1050230" name="Oval 21"/>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1" name="Oval 22"/>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2" name="Oval 23"/>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3" name="Oval 24"/>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234" name="Line 25"/>
            <p:cNvSpPr>
              <a:spLocks noChangeShapeType="1"/>
            </p:cNvSpPr>
            <p:nvPr/>
          </p:nvSpPr>
          <p:spPr bwMode="auto">
            <a:xfrm>
              <a:off x="2810" y="2811"/>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5" name="Line 26"/>
            <p:cNvSpPr>
              <a:spLocks noChangeShapeType="1"/>
            </p:cNvSpPr>
            <p:nvPr/>
          </p:nvSpPr>
          <p:spPr bwMode="auto">
            <a:xfrm>
              <a:off x="2810" y="2967"/>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6" name="Line 27"/>
            <p:cNvSpPr>
              <a:spLocks noChangeShapeType="1"/>
            </p:cNvSpPr>
            <p:nvPr/>
          </p:nvSpPr>
          <p:spPr bwMode="auto">
            <a:xfrm>
              <a:off x="2810" y="3141"/>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7" name="Line 28"/>
            <p:cNvSpPr>
              <a:spLocks noChangeShapeType="1"/>
            </p:cNvSpPr>
            <p:nvPr/>
          </p:nvSpPr>
          <p:spPr bwMode="auto">
            <a:xfrm>
              <a:off x="2810" y="3309"/>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8" name="Oval 29"/>
            <p:cNvSpPr>
              <a:spLocks noChangeArrowheads="1"/>
            </p:cNvSpPr>
            <p:nvPr/>
          </p:nvSpPr>
          <p:spPr bwMode="auto">
            <a:xfrm>
              <a:off x="2498" y="3245"/>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39" name="Oval 30"/>
            <p:cNvSpPr>
              <a:spLocks noChangeArrowheads="1"/>
            </p:cNvSpPr>
            <p:nvPr/>
          </p:nvSpPr>
          <p:spPr bwMode="auto">
            <a:xfrm>
              <a:off x="2496" y="2749"/>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40" name="Line 31"/>
            <p:cNvSpPr>
              <a:spLocks noChangeShapeType="1"/>
            </p:cNvSpPr>
            <p:nvPr/>
          </p:nvSpPr>
          <p:spPr bwMode="auto">
            <a:xfrm>
              <a:off x="2559" y="2933"/>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41" name="Oval 32"/>
            <p:cNvSpPr>
              <a:spLocks noChangeArrowheads="1"/>
            </p:cNvSpPr>
            <p:nvPr/>
          </p:nvSpPr>
          <p:spPr bwMode="auto">
            <a:xfrm>
              <a:off x="2500" y="2909"/>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42" name="Oval 33"/>
            <p:cNvSpPr>
              <a:spLocks noChangeArrowheads="1"/>
            </p:cNvSpPr>
            <p:nvPr/>
          </p:nvSpPr>
          <p:spPr bwMode="auto">
            <a:xfrm>
              <a:off x="2498" y="3081"/>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43" name="Rectangle 34"/>
            <p:cNvSpPr>
              <a:spLocks noChangeArrowheads="1"/>
            </p:cNvSpPr>
            <p:nvPr/>
          </p:nvSpPr>
          <p:spPr bwMode="auto">
            <a:xfrm>
              <a:off x="2455" y="268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244" name="Rectangle 35"/>
            <p:cNvSpPr>
              <a:spLocks noChangeArrowheads="1"/>
            </p:cNvSpPr>
            <p:nvPr/>
          </p:nvSpPr>
          <p:spPr bwMode="auto">
            <a:xfrm>
              <a:off x="2460" y="284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245" name="Rectangle 36"/>
            <p:cNvSpPr>
              <a:spLocks noChangeArrowheads="1"/>
            </p:cNvSpPr>
            <p:nvPr/>
          </p:nvSpPr>
          <p:spPr bwMode="auto">
            <a:xfrm>
              <a:off x="2455" y="3015"/>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246" name="Rectangle 37"/>
            <p:cNvSpPr>
              <a:spLocks noChangeArrowheads="1"/>
            </p:cNvSpPr>
            <p:nvPr/>
          </p:nvSpPr>
          <p:spPr bwMode="auto">
            <a:xfrm>
              <a:off x="2455" y="317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247" name="Rectangle 38"/>
            <p:cNvSpPr>
              <a:spLocks noChangeArrowheads="1"/>
            </p:cNvSpPr>
            <p:nvPr/>
          </p:nvSpPr>
          <p:spPr bwMode="auto">
            <a:xfrm>
              <a:off x="1776" y="2714"/>
              <a:ext cx="1872" cy="680"/>
            </a:xfrm>
            <a:prstGeom prst="rect"/>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48" name="Line 39"/>
            <p:cNvSpPr>
              <a:spLocks noChangeShapeType="1"/>
            </p:cNvSpPr>
            <p:nvPr/>
          </p:nvSpPr>
          <p:spPr bwMode="auto">
            <a:xfrm>
              <a:off x="1501" y="2249"/>
              <a:ext cx="1156" cy="0"/>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25" name="Group 40"/>
            <p:cNvGrpSpPr/>
            <p:nvPr/>
          </p:nvGrpSpPr>
          <p:grpSpPr bwMode="auto">
            <a:xfrm>
              <a:off x="3075" y="1973"/>
              <a:ext cx="113" cy="113"/>
              <a:chOff x="2720" y="2164"/>
              <a:chExt cx="113" cy="113"/>
            </a:xfrm>
          </p:grpSpPr>
          <p:sp>
            <p:nvSpPr>
              <p:cNvPr id="1050249" name="Line 41"/>
              <p:cNvSpPr>
                <a:spLocks noChangeShapeType="1"/>
              </p:cNvSpPr>
              <p:nvPr/>
            </p:nvSpPr>
            <p:spPr bwMode="auto">
              <a:xfrm>
                <a:off x="2720" y="2220"/>
                <a:ext cx="113"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250" name="Line 42"/>
              <p:cNvSpPr>
                <a:spLocks noChangeShapeType="1"/>
              </p:cNvSpPr>
              <p:nvPr/>
            </p:nvSpPr>
            <p:spPr bwMode="auto">
              <a:xfrm>
                <a:off x="2776" y="2164"/>
                <a:ext cx="0" cy="113"/>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251" name="Line 43"/>
            <p:cNvSpPr>
              <a:spLocks noChangeShapeType="1"/>
            </p:cNvSpPr>
            <p:nvPr/>
          </p:nvSpPr>
          <p:spPr bwMode="auto">
            <a:xfrm>
              <a:off x="2194" y="2042"/>
              <a:ext cx="113"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12" name="Object 44"/>
            <p:cNvGraphicFramePr>
              <a:graphicFrameLocks noChangeAspect="1"/>
            </p:cNvGraphicFramePr>
            <p:nvPr/>
          </p:nvGraphicFramePr>
          <p:xfrm>
            <a:off x="2422" y="1926"/>
            <a:ext cx="610" cy="203"/>
          </p:xfrm>
          <a:graphic>
            <a:graphicData uri="http://schemas.openxmlformats.org/presentationml/2006/ole">
              <mc:AlternateContent xmlns:mc="http://schemas.openxmlformats.org/markup-compatibility/2006">
                <mc:Choice xmlns:v="urn:schemas-microsoft-com:vml" Requires="v">
                  <p:oleObj name="Equation" r:id="rId1" spid="_x0000_s6158" imgH="177480" imgW="533160" progId="Equation.3">
                    <p:embed/>
                  </p:oleObj>
                </mc:Choice>
                <mc:Fallback>
                  <p:oleObj name="Equation" r:id="rId1" spid="" imgH="177480" imgW="533160" progId="Equation.3">
                    <p:embed/>
                    <p:pic>
                      <p:nvPicPr>
                        <p:cNvPr id="2097182" name=""/>
                        <p:cNvPicPr>
                          <a:picLocks noChangeAspect="1" noChangeArrowheads="1"/>
                        </p:cNvPicPr>
                        <p:nvPr/>
                      </p:nvPicPr>
                      <p:blipFill>
                        <a:blip xmlns:r="http://schemas.openxmlformats.org/officeDocument/2006/relationships" r:embed="rId2">
                          <a:lum bright="100000"/>
                        </a:blip>
                        <a:srcRect/>
                        <a:stretch>
                          <a:fillRect/>
                        </a:stretch>
                      </p:blipFill>
                      <p:spPr bwMode="auto">
                        <a:xfrm>
                          <a:off x="2422" y="1926"/>
                          <a:ext cx="610" cy="203"/>
                        </a:xfrm>
                        <a:prstGeom prst="rect"/>
                        <a:noFill/>
                        <a:ln>
                          <a:noFill/>
                        </a:ln>
                        <a:effectLst/>
                      </p:spPr>
                    </p:pic>
                  </p:oleObj>
                </mc:Fallback>
              </mc:AlternateContent>
            </a:graphicData>
          </a:graphic>
        </p:graphicFrame>
        <p:sp>
          <p:nvSpPr>
            <p:cNvPr id="1050252" name="Rectangle 45"/>
            <p:cNvSpPr>
              <a:spLocks noChangeArrowheads="1"/>
            </p:cNvSpPr>
            <p:nvPr/>
          </p:nvSpPr>
          <p:spPr bwMode="auto">
            <a:xfrm>
              <a:off x="3008" y="262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3" name="Rectangle 46"/>
            <p:cNvSpPr>
              <a:spLocks noChangeArrowheads="1"/>
            </p:cNvSpPr>
            <p:nvPr/>
          </p:nvSpPr>
          <p:spPr bwMode="auto">
            <a:xfrm>
              <a:off x="2975" y="286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4" name="Rectangle 47"/>
            <p:cNvSpPr>
              <a:spLocks noChangeArrowheads="1"/>
            </p:cNvSpPr>
            <p:nvPr/>
          </p:nvSpPr>
          <p:spPr bwMode="auto">
            <a:xfrm>
              <a:off x="3110" y="29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5" name="Rectangle 48"/>
            <p:cNvSpPr>
              <a:spLocks noChangeArrowheads="1"/>
            </p:cNvSpPr>
            <p:nvPr/>
          </p:nvSpPr>
          <p:spPr bwMode="auto">
            <a:xfrm>
              <a:off x="3104" y="280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6" name="Rectangle 49"/>
            <p:cNvSpPr>
              <a:spLocks noChangeArrowheads="1"/>
            </p:cNvSpPr>
            <p:nvPr/>
          </p:nvSpPr>
          <p:spPr bwMode="auto">
            <a:xfrm>
              <a:off x="3053" y="284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7" name="Rectangle 50"/>
            <p:cNvSpPr>
              <a:spLocks noChangeArrowheads="1"/>
            </p:cNvSpPr>
            <p:nvPr/>
          </p:nvSpPr>
          <p:spPr bwMode="auto">
            <a:xfrm>
              <a:off x="3056" y="27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8" name="Rectangle 51"/>
            <p:cNvSpPr>
              <a:spLocks noChangeArrowheads="1"/>
            </p:cNvSpPr>
            <p:nvPr/>
          </p:nvSpPr>
          <p:spPr bwMode="auto">
            <a:xfrm>
              <a:off x="2951" y="2545"/>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59" name="Rectangle 52"/>
            <p:cNvSpPr>
              <a:spLocks noChangeArrowheads="1"/>
            </p:cNvSpPr>
            <p:nvPr/>
          </p:nvSpPr>
          <p:spPr bwMode="auto">
            <a:xfrm>
              <a:off x="2972" y="302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0" name="Rectangle 53"/>
            <p:cNvSpPr>
              <a:spLocks noChangeArrowheads="1"/>
            </p:cNvSpPr>
            <p:nvPr/>
          </p:nvSpPr>
          <p:spPr bwMode="auto">
            <a:xfrm>
              <a:off x="3032" y="30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1" name="Rectangle 54"/>
            <p:cNvSpPr>
              <a:spLocks noChangeArrowheads="1"/>
            </p:cNvSpPr>
            <p:nvPr/>
          </p:nvSpPr>
          <p:spPr bwMode="auto">
            <a:xfrm>
              <a:off x="3005" y="289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2" name="Rectangle 55"/>
            <p:cNvSpPr>
              <a:spLocks noChangeArrowheads="1"/>
            </p:cNvSpPr>
            <p:nvPr/>
          </p:nvSpPr>
          <p:spPr bwMode="auto">
            <a:xfrm>
              <a:off x="2969" y="27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3" name="Rectangle 56"/>
            <p:cNvSpPr>
              <a:spLocks noChangeArrowheads="1"/>
            </p:cNvSpPr>
            <p:nvPr/>
          </p:nvSpPr>
          <p:spPr bwMode="auto">
            <a:xfrm>
              <a:off x="3146" y="272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4" name="Rectangle 57"/>
            <p:cNvSpPr>
              <a:spLocks noChangeArrowheads="1"/>
            </p:cNvSpPr>
            <p:nvPr/>
          </p:nvSpPr>
          <p:spPr bwMode="auto">
            <a:xfrm>
              <a:off x="2957" y="296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5" name="Rectangle 58"/>
            <p:cNvSpPr>
              <a:spLocks noChangeArrowheads="1"/>
            </p:cNvSpPr>
            <p:nvPr/>
          </p:nvSpPr>
          <p:spPr bwMode="auto">
            <a:xfrm>
              <a:off x="2984" y="292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6" name="Rectangle 59"/>
            <p:cNvSpPr>
              <a:spLocks noChangeArrowheads="1"/>
            </p:cNvSpPr>
            <p:nvPr/>
          </p:nvSpPr>
          <p:spPr bwMode="auto">
            <a:xfrm>
              <a:off x="2957" y="264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7" name="Rectangle 60"/>
            <p:cNvSpPr>
              <a:spLocks noChangeArrowheads="1"/>
            </p:cNvSpPr>
            <p:nvPr/>
          </p:nvSpPr>
          <p:spPr bwMode="auto">
            <a:xfrm>
              <a:off x="3017" y="281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8" name="Rectangle 61"/>
            <p:cNvSpPr>
              <a:spLocks noChangeArrowheads="1"/>
            </p:cNvSpPr>
            <p:nvPr/>
          </p:nvSpPr>
          <p:spPr bwMode="auto">
            <a:xfrm>
              <a:off x="2951" y="279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69" name="Rectangle 62"/>
            <p:cNvSpPr>
              <a:spLocks noChangeArrowheads="1"/>
            </p:cNvSpPr>
            <p:nvPr/>
          </p:nvSpPr>
          <p:spPr bwMode="auto">
            <a:xfrm>
              <a:off x="3011" y="309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0" name="Rectangle 63"/>
            <p:cNvSpPr>
              <a:spLocks noChangeArrowheads="1"/>
            </p:cNvSpPr>
            <p:nvPr/>
          </p:nvSpPr>
          <p:spPr bwMode="auto">
            <a:xfrm>
              <a:off x="3089" y="265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1" name="Rectangle 64"/>
            <p:cNvSpPr>
              <a:spLocks noChangeArrowheads="1"/>
            </p:cNvSpPr>
            <p:nvPr/>
          </p:nvSpPr>
          <p:spPr bwMode="auto">
            <a:xfrm>
              <a:off x="3068" y="296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2" name="Rectangle 65"/>
            <p:cNvSpPr>
              <a:spLocks noChangeArrowheads="1"/>
            </p:cNvSpPr>
            <p:nvPr/>
          </p:nvSpPr>
          <p:spPr bwMode="auto">
            <a:xfrm>
              <a:off x="2954" y="312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3" name="Rectangle 66"/>
            <p:cNvSpPr>
              <a:spLocks noChangeArrowheads="1"/>
            </p:cNvSpPr>
            <p:nvPr/>
          </p:nvSpPr>
          <p:spPr bwMode="auto">
            <a:xfrm>
              <a:off x="3221" y="281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4" name="Rectangle 67"/>
            <p:cNvSpPr>
              <a:spLocks noChangeArrowheads="1"/>
            </p:cNvSpPr>
            <p:nvPr/>
          </p:nvSpPr>
          <p:spPr bwMode="auto">
            <a:xfrm>
              <a:off x="3224" y="295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5" name="Rectangle 68"/>
            <p:cNvSpPr>
              <a:spLocks noChangeArrowheads="1"/>
            </p:cNvSpPr>
            <p:nvPr/>
          </p:nvSpPr>
          <p:spPr bwMode="auto">
            <a:xfrm>
              <a:off x="3425" y="29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6" name="Rectangle 69"/>
            <p:cNvSpPr>
              <a:spLocks noChangeArrowheads="1"/>
            </p:cNvSpPr>
            <p:nvPr/>
          </p:nvSpPr>
          <p:spPr bwMode="auto">
            <a:xfrm>
              <a:off x="3026" y="313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7" name="Rectangle 70"/>
            <p:cNvSpPr>
              <a:spLocks noChangeArrowheads="1"/>
            </p:cNvSpPr>
            <p:nvPr/>
          </p:nvSpPr>
          <p:spPr bwMode="auto">
            <a:xfrm>
              <a:off x="3230" y="264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8" name="Rectangle 71"/>
            <p:cNvSpPr>
              <a:spLocks noChangeArrowheads="1"/>
            </p:cNvSpPr>
            <p:nvPr/>
          </p:nvSpPr>
          <p:spPr bwMode="auto">
            <a:xfrm>
              <a:off x="3122" y="258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79" name="Rectangle 72"/>
            <p:cNvSpPr>
              <a:spLocks noChangeArrowheads="1"/>
            </p:cNvSpPr>
            <p:nvPr/>
          </p:nvSpPr>
          <p:spPr bwMode="auto">
            <a:xfrm>
              <a:off x="3338" y="280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0" name="Rectangle 73"/>
            <p:cNvSpPr>
              <a:spLocks noChangeArrowheads="1"/>
            </p:cNvSpPr>
            <p:nvPr/>
          </p:nvSpPr>
          <p:spPr bwMode="auto">
            <a:xfrm>
              <a:off x="3011" y="276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1" name="Rectangle 74"/>
            <p:cNvSpPr>
              <a:spLocks noChangeArrowheads="1"/>
            </p:cNvSpPr>
            <p:nvPr/>
          </p:nvSpPr>
          <p:spPr bwMode="auto">
            <a:xfrm>
              <a:off x="3122" y="298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2" name="Rectangle 75"/>
            <p:cNvSpPr>
              <a:spLocks noChangeArrowheads="1"/>
            </p:cNvSpPr>
            <p:nvPr/>
          </p:nvSpPr>
          <p:spPr bwMode="auto">
            <a:xfrm>
              <a:off x="3104" y="308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3" name="Rectangle 76"/>
            <p:cNvSpPr>
              <a:spLocks noChangeArrowheads="1"/>
            </p:cNvSpPr>
            <p:nvPr/>
          </p:nvSpPr>
          <p:spPr bwMode="auto">
            <a:xfrm>
              <a:off x="3047" y="257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4" name="Rectangle 77"/>
            <p:cNvSpPr>
              <a:spLocks noChangeArrowheads="1"/>
            </p:cNvSpPr>
            <p:nvPr/>
          </p:nvSpPr>
          <p:spPr bwMode="auto">
            <a:xfrm>
              <a:off x="2939" y="288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5" name="Rectangle 78"/>
            <p:cNvSpPr>
              <a:spLocks noChangeArrowheads="1"/>
            </p:cNvSpPr>
            <p:nvPr/>
          </p:nvSpPr>
          <p:spPr bwMode="auto">
            <a:xfrm>
              <a:off x="2960" y="259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6" name="Rectangle 79"/>
            <p:cNvSpPr>
              <a:spLocks noChangeArrowheads="1"/>
            </p:cNvSpPr>
            <p:nvPr/>
          </p:nvSpPr>
          <p:spPr bwMode="auto">
            <a:xfrm>
              <a:off x="2936" y="306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7" name="Rectangle 80"/>
            <p:cNvSpPr>
              <a:spLocks noChangeArrowheads="1"/>
            </p:cNvSpPr>
            <p:nvPr/>
          </p:nvSpPr>
          <p:spPr bwMode="auto">
            <a:xfrm>
              <a:off x="2939" y="300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8" name="Rectangle 81"/>
            <p:cNvSpPr>
              <a:spLocks noChangeArrowheads="1"/>
            </p:cNvSpPr>
            <p:nvPr/>
          </p:nvSpPr>
          <p:spPr bwMode="auto">
            <a:xfrm>
              <a:off x="2936" y="275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89" name="Rectangle 82"/>
            <p:cNvSpPr>
              <a:spLocks noChangeArrowheads="1"/>
            </p:cNvSpPr>
            <p:nvPr/>
          </p:nvSpPr>
          <p:spPr bwMode="auto">
            <a:xfrm>
              <a:off x="2948" y="268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90" name="Rectangle 83"/>
            <p:cNvSpPr>
              <a:spLocks noChangeArrowheads="1"/>
            </p:cNvSpPr>
            <p:nvPr/>
          </p:nvSpPr>
          <p:spPr bwMode="auto">
            <a:xfrm>
              <a:off x="2942" y="284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91" name="Rectangle 84"/>
            <p:cNvSpPr>
              <a:spLocks noChangeArrowheads="1"/>
            </p:cNvSpPr>
            <p:nvPr/>
          </p:nvSpPr>
          <p:spPr bwMode="auto">
            <a:xfrm>
              <a:off x="2936" y="292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92" name="Rectangle 85"/>
            <p:cNvSpPr>
              <a:spLocks noChangeArrowheads="1"/>
            </p:cNvSpPr>
            <p:nvPr/>
          </p:nvSpPr>
          <p:spPr bwMode="auto">
            <a:xfrm>
              <a:off x="2975" y="306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93" name="Rectangle 86"/>
            <p:cNvSpPr>
              <a:spLocks noChangeArrowheads="1"/>
            </p:cNvSpPr>
            <p:nvPr/>
          </p:nvSpPr>
          <p:spPr bwMode="auto">
            <a:xfrm>
              <a:off x="2933" y="313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94" name="Rectangle 87"/>
            <p:cNvSpPr>
              <a:spLocks noChangeArrowheads="1"/>
            </p:cNvSpPr>
            <p:nvPr/>
          </p:nvSpPr>
          <p:spPr bwMode="auto">
            <a:xfrm>
              <a:off x="2984" y="298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295" name="Rectangle 88"/>
            <p:cNvSpPr>
              <a:spLocks noChangeArrowheads="1"/>
            </p:cNvSpPr>
            <p:nvPr/>
          </p:nvSpPr>
          <p:spPr bwMode="auto">
            <a:xfrm>
              <a:off x="2924" y="26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grpSp>
      <p:sp>
        <p:nvSpPr>
          <p:cNvPr id="1050296" name="Text Box 2"/>
          <p:cNvSpPr txBox="1">
            <a:spLocks noChangeArrowheads="1"/>
          </p:cNvSpPr>
          <p:nvPr/>
        </p:nvSpPr>
        <p:spPr bwMode="auto">
          <a:xfrm>
            <a:off x="179512" y="5689792"/>
            <a:ext cx="8964488" cy="1348739"/>
          </a:xfrm>
          <a:prstGeom prst="rect"/>
          <a:noFill/>
          <a:ln>
            <a:noFill/>
          </a:ln>
          <a:effectLst/>
        </p:spPr>
        <p:txBody>
          <a:bodyPr wrap="square">
            <a:spAutoFit/>
          </a:bodyPr>
          <a:p>
            <a:pPr fontAlgn="base">
              <a:spcBef>
                <a:spcPct val="50000"/>
              </a:spcBef>
              <a:spcAft>
                <a:spcPct val="0"/>
              </a:spcAft>
            </a:pPr>
            <a:r>
              <a:rPr altLang="zh-CN" b="1" dirty="0" sz="2800" kumimoji="1" lang="en-US" smtClean="0">
                <a:solidFill>
                  <a:srgbClr val="FFFFFF"/>
                </a:solidFill>
                <a:ea typeface="楷体_GB2312" pitchFamily="49" charset="-122"/>
              </a:rPr>
              <a:t>Major carriers in N zone diffusing to P zone become minor carriers, whose concentration decreases with distance.</a:t>
            </a:r>
          </a:p>
        </p:txBody>
      </p:sp>
      <p:sp>
        <p:nvSpPr>
          <p:cNvPr id="10502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1050298" name=""/>
              <p14:cNvContentPartPr/>
              <p14:nvPr/>
            </p14:nvContentPartPr>
            <p14:xfrm>
              <a:off x="874972" y="2700768"/>
              <a:ext cx="27388" cy="332839"/>
            </p14:xfrm>
          </p:contentPart>
        </mc:Choice>
        <mc:Fallback>
          <p:sp>
            <p:nvSpPr>
              <p:cNvPr id="1050298" name=""/>
              <p:cNvSpPr/>
              <p:nvPr/>
            </p:nvSpPr>
            <p:spPr>
              <a:xfrm>
                <a:off x="874972" y="2700768"/>
                <a:ext cx="27388" cy="332839"/>
              </a:xfrm>
            </p:spPr>
          </p:sp>
        </mc:Fallback>
      </mc:AlternateContent>
      <mc:AlternateContent xmlns:mc="http://schemas.openxmlformats.org/markup-compatibility/2006">
        <mc:Choice xmlns:p14="http://schemas.microsoft.com/office/powerpoint/2010/main" Requires="p14">
          <p:contentPart p14:bwMode="auto" r:id="rId4">
            <p14:nvContentPartPr>
              <p14:cNvPr id="1050299" name=""/>
              <p14:cNvContentPartPr/>
              <p14:nvPr/>
            </p14:nvContentPartPr>
            <p14:xfrm>
              <a:off x="947177" y="2746462"/>
              <a:ext cx="156958" cy="30341"/>
            </p14:xfrm>
          </p:contentPart>
        </mc:Choice>
        <mc:Fallback>
          <p:sp>
            <p:nvSpPr>
              <p:cNvPr id="1050299" name=""/>
              <p:cNvSpPr/>
              <p:nvPr/>
            </p:nvSpPr>
            <p:spPr>
              <a:xfrm>
                <a:off x="947177" y="2746462"/>
                <a:ext cx="156958" cy="30341"/>
              </a:xfrm>
            </p:spPr>
          </p:sp>
        </mc:Fallback>
      </mc:AlternateContent>
      <mc:AlternateContent xmlns:mc="http://schemas.openxmlformats.org/markup-compatibility/2006">
        <mc:Choice xmlns:p14="http://schemas.microsoft.com/office/powerpoint/2010/main" Requires="p14">
          <p:contentPart p14:bwMode="auto" r:id="rId5">
            <p14:nvContentPartPr>
              <p14:cNvPr id="1050300" name=""/>
              <p14:cNvContentPartPr/>
              <p14:nvPr/>
            </p14:nvContentPartPr>
            <p14:xfrm>
              <a:off x="998117" y="2695569"/>
              <a:ext cx="62991" cy="244864"/>
            </p14:xfrm>
          </p:contentPart>
        </mc:Choice>
        <mc:Fallback>
          <p:sp>
            <p:nvSpPr>
              <p:cNvPr id="1050300" name=""/>
              <p:cNvSpPr/>
              <p:nvPr/>
            </p:nvSpPr>
            <p:spPr>
              <a:xfrm>
                <a:off x="998117" y="2695569"/>
                <a:ext cx="62991" cy="244864"/>
              </a:xfrm>
            </p:spPr>
          </p:sp>
        </mc:Fallback>
      </mc:AlternateContent>
      <mc:AlternateContent xmlns:mc="http://schemas.openxmlformats.org/markup-compatibility/2006">
        <mc:Choice xmlns:p14="http://schemas.microsoft.com/office/powerpoint/2010/main" Requires="p14">
          <p:contentPart p14:bwMode="auto" r:id="rId6">
            <p14:nvContentPartPr>
              <p14:cNvPr id="1050301" name=""/>
              <p14:cNvContentPartPr/>
              <p14:nvPr/>
            </p14:nvContentPartPr>
            <p14:xfrm>
              <a:off x="969924" y="2825021"/>
              <a:ext cx="118490" cy="44713"/>
            </p14:xfrm>
          </p:contentPart>
        </mc:Choice>
        <mc:Fallback>
          <p:sp>
            <p:nvSpPr>
              <p:cNvPr id="1050301" name=""/>
              <p:cNvSpPr/>
              <p:nvPr/>
            </p:nvSpPr>
            <p:spPr>
              <a:xfrm>
                <a:off x="969924" y="2825021"/>
                <a:ext cx="118490" cy="44713"/>
              </a:xfrm>
            </p:spPr>
          </p:sp>
        </mc:Fallback>
      </mc:AlternateContent>
      <mc:AlternateContent xmlns:mc="http://schemas.openxmlformats.org/markup-compatibility/2006">
        <mc:Choice xmlns:p14="http://schemas.microsoft.com/office/powerpoint/2010/main" Requires="p14">
          <p:contentPart p14:bwMode="auto" r:id="rId7">
            <p14:nvContentPartPr>
              <p14:cNvPr id="1050302" name=""/>
              <p14:cNvContentPartPr/>
              <p14:nvPr/>
            </p14:nvContentPartPr>
            <p14:xfrm>
              <a:off x="1135872" y="2618884"/>
              <a:ext cx="10308" cy="94146"/>
            </p14:xfrm>
          </p:contentPart>
        </mc:Choice>
        <mc:Fallback>
          <p:sp>
            <p:nvSpPr>
              <p:cNvPr id="1050302" name=""/>
              <p:cNvSpPr/>
              <p:nvPr/>
            </p:nvSpPr>
            <p:spPr>
              <a:xfrm>
                <a:off x="1135872" y="2618884"/>
                <a:ext cx="10308" cy="94146"/>
              </a:xfrm>
            </p:spPr>
          </p:sp>
        </mc:Fallback>
      </mc:AlternateContent>
      <mc:AlternateContent xmlns:mc="http://schemas.openxmlformats.org/markup-compatibility/2006">
        <mc:Choice xmlns:p14="http://schemas.microsoft.com/office/powerpoint/2010/main" Requires="p14">
          <p:contentPart p14:bwMode="auto" r:id="rId8">
            <p14:nvContentPartPr>
              <p14:cNvPr id="1050303" name=""/>
              <p14:cNvContentPartPr/>
              <p14:nvPr/>
            </p14:nvContentPartPr>
            <p14:xfrm>
              <a:off x="1116799" y="2727651"/>
              <a:ext cx="70298" cy="36153"/>
            </p14:xfrm>
          </p:contentPart>
        </mc:Choice>
        <mc:Fallback>
          <p:sp>
            <p:nvSpPr>
              <p:cNvPr id="1050303" name=""/>
              <p:cNvSpPr/>
              <p:nvPr/>
            </p:nvSpPr>
            <p:spPr>
              <a:xfrm>
                <a:off x="1116799" y="2727651"/>
                <a:ext cx="70298" cy="36153"/>
              </a:xfrm>
            </p:spPr>
          </p:sp>
        </mc:Fallback>
      </mc:AlternateContent>
      <mc:AlternateContent xmlns:mc="http://schemas.openxmlformats.org/markup-compatibility/2006">
        <mc:Choice xmlns:p14="http://schemas.microsoft.com/office/powerpoint/2010/main" Requires="p14">
          <p:contentPart p14:bwMode="auto" r:id="rId9">
            <p14:nvContentPartPr>
              <p14:cNvPr id="1050304" name=""/>
              <p14:cNvContentPartPr/>
              <p14:nvPr/>
            </p14:nvContentPartPr>
            <p14:xfrm>
              <a:off x="1109511" y="2761206"/>
              <a:ext cx="28734" cy="258899"/>
            </p14:xfrm>
          </p:contentPart>
        </mc:Choice>
        <mc:Fallback>
          <p:sp>
            <p:nvSpPr>
              <p:cNvPr id="1050304" name=""/>
              <p:cNvSpPr/>
              <p:nvPr/>
            </p:nvSpPr>
            <p:spPr>
              <a:xfrm>
                <a:off x="1109511" y="2761206"/>
                <a:ext cx="28734" cy="258899"/>
              </a:xfrm>
            </p:spPr>
          </p:sp>
        </mc:Fallback>
      </mc:AlternateContent>
      <mc:AlternateContent xmlns:mc="http://schemas.openxmlformats.org/markup-compatibility/2006">
        <mc:Choice xmlns:p14="http://schemas.microsoft.com/office/powerpoint/2010/main" Requires="p14">
          <p:contentPart p14:bwMode="auto" r:id="rId10">
            <p14:nvContentPartPr>
              <p14:cNvPr id="1050305" name=""/>
              <p14:cNvContentPartPr/>
              <p14:nvPr/>
            </p14:nvContentPartPr>
            <p14:xfrm>
              <a:off x="1264975" y="2718818"/>
              <a:ext cx="110920" cy="22891"/>
            </p14:xfrm>
          </p:contentPart>
        </mc:Choice>
        <mc:Fallback>
          <p:sp>
            <p:nvSpPr>
              <p:cNvPr id="1050305" name=""/>
              <p:cNvSpPr/>
              <p:nvPr/>
            </p:nvSpPr>
            <p:spPr>
              <a:xfrm>
                <a:off x="1264975" y="2718818"/>
                <a:ext cx="110920" cy="22891"/>
              </a:xfrm>
            </p:spPr>
          </p:sp>
        </mc:Fallback>
      </mc:AlternateContent>
      <mc:AlternateContent xmlns:mc="http://schemas.openxmlformats.org/markup-compatibility/2006">
        <mc:Choice xmlns:p14="http://schemas.microsoft.com/office/powerpoint/2010/main" Requires="p14">
          <p:contentPart p14:bwMode="auto" r:id="rId11">
            <p14:nvContentPartPr>
              <p14:cNvPr id="1050306" name=""/>
              <p14:cNvContentPartPr/>
              <p14:nvPr/>
            </p14:nvContentPartPr>
            <p14:xfrm>
              <a:off x="1315667" y="2695569"/>
              <a:ext cx="15011" cy="97171"/>
            </p14:xfrm>
          </p:contentPart>
        </mc:Choice>
        <mc:Fallback>
          <p:sp>
            <p:nvSpPr>
              <p:cNvPr id="1050306" name=""/>
              <p:cNvSpPr/>
              <p:nvPr/>
            </p:nvSpPr>
            <p:spPr>
              <a:xfrm>
                <a:off x="1315667" y="2695569"/>
                <a:ext cx="15011" cy="97171"/>
              </a:xfrm>
            </p:spPr>
          </p:sp>
        </mc:Fallback>
      </mc:AlternateContent>
      <mc:AlternateContent xmlns:mc="http://schemas.openxmlformats.org/markup-compatibility/2006">
        <mc:Choice xmlns:p14="http://schemas.microsoft.com/office/powerpoint/2010/main" Requires="p14">
          <p:contentPart p14:bwMode="auto" r:id="rId12">
            <p14:nvContentPartPr>
              <p14:cNvPr id="1050307" name=""/>
              <p14:cNvContentPartPr/>
              <p14:nvPr/>
            </p14:nvContentPartPr>
            <p14:xfrm>
              <a:off x="1341852" y="2681921"/>
              <a:ext cx="11842" cy="144209"/>
            </p14:xfrm>
          </p:contentPart>
        </mc:Choice>
        <mc:Fallback>
          <p:sp>
            <p:nvSpPr>
              <p:cNvPr id="1050307" name=""/>
              <p:cNvSpPr/>
              <p:nvPr/>
            </p:nvSpPr>
            <p:spPr>
              <a:xfrm>
                <a:off x="1341852" y="2681921"/>
                <a:ext cx="11842" cy="144209"/>
              </a:xfrm>
            </p:spPr>
          </p:sp>
        </mc:Fallback>
      </mc:AlternateContent>
      <mc:AlternateContent xmlns:mc="http://schemas.openxmlformats.org/markup-compatibility/2006">
        <mc:Choice xmlns:p14="http://schemas.microsoft.com/office/powerpoint/2010/main" Requires="p14">
          <p:contentPart p14:bwMode="auto" r:id="rId13">
            <p14:nvContentPartPr>
              <p14:cNvPr id="1050308" name=""/>
              <p14:cNvContentPartPr/>
              <p14:nvPr/>
            </p14:nvContentPartPr>
            <p14:xfrm>
              <a:off x="1201285" y="2777101"/>
              <a:ext cx="201419" cy="74437"/>
            </p14:xfrm>
          </p:contentPart>
        </mc:Choice>
        <mc:Fallback>
          <p:sp>
            <p:nvSpPr>
              <p:cNvPr id="1050308" name=""/>
              <p:cNvSpPr/>
              <p:nvPr/>
            </p:nvSpPr>
            <p:spPr>
              <a:xfrm>
                <a:off x="1201285" y="2777101"/>
                <a:ext cx="201419" cy="74437"/>
              </a:xfrm>
            </p:spPr>
          </p:sp>
        </mc:Fallback>
      </mc:AlternateContent>
      <mc:AlternateContent xmlns:mc="http://schemas.openxmlformats.org/markup-compatibility/2006">
        <mc:Choice xmlns:p14="http://schemas.microsoft.com/office/powerpoint/2010/main" Requires="p14">
          <p:contentPart p14:bwMode="auto" r:id="rId14">
            <p14:nvContentPartPr>
              <p14:cNvPr id="1050309" name=""/>
              <p14:cNvContentPartPr/>
              <p14:nvPr/>
            </p14:nvContentPartPr>
            <p14:xfrm>
              <a:off x="1297290" y="2845689"/>
              <a:ext cx="15798" cy="184449"/>
            </p14:xfrm>
          </p:contentPart>
        </mc:Choice>
        <mc:Fallback>
          <p:sp>
            <p:nvSpPr>
              <p:cNvPr id="1050309" name=""/>
              <p:cNvSpPr/>
              <p:nvPr/>
            </p:nvSpPr>
            <p:spPr>
              <a:xfrm>
                <a:off x="1297290" y="2845689"/>
                <a:ext cx="15798" cy="184449"/>
              </a:xfrm>
            </p:spPr>
          </p:sp>
        </mc:Fallback>
      </mc:AlternateContent>
      <mc:AlternateContent xmlns:mc="http://schemas.openxmlformats.org/markup-compatibility/2006">
        <mc:Choice xmlns:p14="http://schemas.microsoft.com/office/powerpoint/2010/main" Requires="p14">
          <p:contentPart p14:bwMode="auto" r:id="rId15">
            <p14:nvContentPartPr>
              <p14:cNvPr id="1050310" name=""/>
              <p14:cNvContentPartPr/>
              <p14:nvPr/>
            </p14:nvContentPartPr>
            <p14:xfrm>
              <a:off x="1332324" y="2829969"/>
              <a:ext cx="58282" cy="169380"/>
            </p14:xfrm>
          </p:contentPart>
        </mc:Choice>
        <mc:Fallback>
          <p:sp>
            <p:nvSpPr>
              <p:cNvPr id="1050310" name=""/>
              <p:cNvSpPr/>
              <p:nvPr/>
            </p:nvSpPr>
            <p:spPr>
              <a:xfrm>
                <a:off x="1332324" y="2829969"/>
                <a:ext cx="58282" cy="169380"/>
              </a:xfrm>
            </p:spPr>
          </p:sp>
        </mc:Fallback>
      </mc:AlternateContent>
      <mc:AlternateContent xmlns:mc="http://schemas.openxmlformats.org/markup-compatibility/2006">
        <mc:Choice xmlns:p14="http://schemas.microsoft.com/office/powerpoint/2010/main" Requires="p14">
          <p:contentPart p14:bwMode="auto" r:id="rId16">
            <p14:nvContentPartPr>
              <p14:cNvPr id="1050311" name=""/>
              <p14:cNvContentPartPr/>
              <p14:nvPr/>
            </p14:nvContentPartPr>
            <p14:xfrm>
              <a:off x="1326715" y="2906827"/>
              <a:ext cx="40683" cy="44791"/>
            </p14:xfrm>
          </p:contentPart>
        </mc:Choice>
        <mc:Fallback>
          <p:sp>
            <p:nvSpPr>
              <p:cNvPr id="1050311" name=""/>
              <p:cNvSpPr/>
              <p:nvPr/>
            </p:nvSpPr>
            <p:spPr>
              <a:xfrm>
                <a:off x="1326715" y="2906827"/>
                <a:ext cx="40683" cy="44791"/>
              </a:xfrm>
            </p:spPr>
          </p:sp>
        </mc:Fallback>
      </mc:AlternateContent>
      <mc:AlternateContent xmlns:mc="http://schemas.openxmlformats.org/markup-compatibility/2006">
        <mc:Choice xmlns:p14="http://schemas.microsoft.com/office/powerpoint/2010/main" Requires="p14">
          <p:contentPart p14:bwMode="auto" r:id="rId17">
            <p14:nvContentPartPr>
              <p14:cNvPr id="1050312" name=""/>
              <p14:cNvContentPartPr/>
              <p14:nvPr/>
            </p14:nvContentPartPr>
            <p14:xfrm>
              <a:off x="1406205" y="2720264"/>
              <a:ext cx="97949" cy="77933"/>
            </p14:xfrm>
          </p:contentPart>
        </mc:Choice>
        <mc:Fallback>
          <p:sp>
            <p:nvSpPr>
              <p:cNvPr id="1050312" name=""/>
              <p:cNvSpPr/>
              <p:nvPr/>
            </p:nvSpPr>
            <p:spPr>
              <a:xfrm>
                <a:off x="1406205" y="2720264"/>
                <a:ext cx="97949" cy="77933"/>
              </a:xfrm>
            </p:spPr>
          </p:sp>
        </mc:Fallback>
      </mc:AlternateContent>
      <mc:AlternateContent xmlns:mc="http://schemas.openxmlformats.org/markup-compatibility/2006">
        <mc:Choice xmlns:p14="http://schemas.microsoft.com/office/powerpoint/2010/main" Requires="p14">
          <p:contentPart p14:bwMode="auto" r:id="rId18">
            <p14:nvContentPartPr>
              <p14:cNvPr id="1050313" name=""/>
              <p14:cNvContentPartPr/>
              <p14:nvPr/>
            </p14:nvContentPartPr>
            <p14:xfrm>
              <a:off x="1410500" y="2788500"/>
              <a:ext cx="76737" cy="195582"/>
            </p14:xfrm>
          </p:contentPart>
        </mc:Choice>
        <mc:Fallback>
          <p:sp>
            <p:nvSpPr>
              <p:cNvPr id="1050313" name=""/>
              <p:cNvSpPr/>
              <p:nvPr/>
            </p:nvSpPr>
            <p:spPr>
              <a:xfrm>
                <a:off x="1410500" y="2788500"/>
                <a:ext cx="76737" cy="195582"/>
              </a:xfrm>
            </p:spPr>
          </p:sp>
        </mc:Fallback>
      </mc:AlternateContent>
      <mc:AlternateContent xmlns:mc="http://schemas.openxmlformats.org/markup-compatibility/2006">
        <mc:Choice xmlns:p14="http://schemas.microsoft.com/office/powerpoint/2010/main" Requires="p14">
          <p:contentPart p14:bwMode="auto" r:id="rId19">
            <p14:nvContentPartPr>
              <p14:cNvPr id="1050314" name=""/>
              <p14:cNvContentPartPr/>
              <p14:nvPr/>
            </p14:nvContentPartPr>
            <p14:xfrm>
              <a:off x="1417700" y="2826193"/>
              <a:ext cx="204943" cy="194405"/>
            </p14:xfrm>
          </p:contentPart>
        </mc:Choice>
        <mc:Fallback>
          <p:sp>
            <p:nvSpPr>
              <p:cNvPr id="1050314" name=""/>
              <p:cNvSpPr/>
              <p:nvPr/>
            </p:nvSpPr>
            <p:spPr>
              <a:xfrm>
                <a:off x="1417700" y="2826193"/>
                <a:ext cx="204943" cy="194405"/>
              </a:xfrm>
            </p:spPr>
          </p:sp>
        </mc:Fallback>
      </mc:AlternateContent>
      <mc:AlternateContent xmlns:mc="http://schemas.openxmlformats.org/markup-compatibility/2006">
        <mc:Choice xmlns:p14="http://schemas.microsoft.com/office/powerpoint/2010/main" Requires="p14">
          <p:contentPart p14:bwMode="auto" r:id="rId20">
            <p14:nvContentPartPr>
              <p14:cNvPr id="1050315" name=""/>
              <p14:cNvContentPartPr/>
              <p14:nvPr/>
            </p14:nvContentPartPr>
            <p14:xfrm>
              <a:off x="1584722" y="2778753"/>
              <a:ext cx="13378" cy="154628"/>
            </p14:xfrm>
          </p:contentPart>
        </mc:Choice>
        <mc:Fallback>
          <p:sp>
            <p:nvSpPr>
              <p:cNvPr id="1050315" name=""/>
              <p:cNvSpPr/>
              <p:nvPr/>
            </p:nvSpPr>
            <p:spPr>
              <a:xfrm>
                <a:off x="1584722" y="2778753"/>
                <a:ext cx="13378" cy="154628"/>
              </a:xfrm>
            </p:spPr>
          </p:sp>
        </mc:Fallback>
      </mc:AlternateContent>
      <mc:AlternateContent xmlns:mc="http://schemas.openxmlformats.org/markup-compatibility/2006">
        <mc:Choice xmlns:p14="http://schemas.microsoft.com/office/powerpoint/2010/main" Requires="p14">
          <p:contentPart p14:bwMode="auto" r:id="rId21">
            <p14:nvContentPartPr>
              <p14:cNvPr id="1050316" name=""/>
              <p14:cNvContentPartPr/>
              <p14:nvPr/>
            </p14:nvContentPartPr>
            <p14:xfrm>
              <a:off x="1608768" y="2757320"/>
              <a:ext cx="73645" cy="172220"/>
            </p14:xfrm>
          </p:contentPart>
        </mc:Choice>
        <mc:Fallback>
          <p:sp>
            <p:nvSpPr>
              <p:cNvPr id="1050316" name=""/>
              <p:cNvSpPr/>
              <p:nvPr/>
            </p:nvSpPr>
            <p:spPr>
              <a:xfrm>
                <a:off x="1608768" y="2757320"/>
                <a:ext cx="73645" cy="172220"/>
              </a:xfrm>
            </p:spPr>
          </p:sp>
        </mc:Fallback>
      </mc:AlternateContent>
      <mc:AlternateContent xmlns:mc="http://schemas.openxmlformats.org/markup-compatibility/2006">
        <mc:Choice xmlns:p14="http://schemas.microsoft.com/office/powerpoint/2010/main" Requires="p14">
          <p:contentPart p14:bwMode="auto" r:id="rId22">
            <p14:nvContentPartPr>
              <p14:cNvPr id="1050317" name=""/>
              <p14:cNvContentPartPr/>
              <p14:nvPr/>
            </p14:nvContentPartPr>
            <p14:xfrm>
              <a:off x="1615267" y="2832186"/>
              <a:ext cx="45431" cy="11588"/>
            </p14:xfrm>
          </p:contentPart>
        </mc:Choice>
        <mc:Fallback>
          <p:sp>
            <p:nvSpPr>
              <p:cNvPr id="1050317" name=""/>
              <p:cNvSpPr/>
              <p:nvPr/>
            </p:nvSpPr>
            <p:spPr>
              <a:xfrm>
                <a:off x="1615267" y="2832186"/>
                <a:ext cx="45431" cy="11588"/>
              </a:xfrm>
            </p:spPr>
          </p:sp>
        </mc:Fallback>
      </mc:AlternateContent>
      <mc:AlternateContent xmlns:mc="http://schemas.openxmlformats.org/markup-compatibility/2006">
        <mc:Choice xmlns:p14="http://schemas.microsoft.com/office/powerpoint/2010/main" Requires="p14">
          <p:contentPart p14:bwMode="auto" r:id="rId23">
            <p14:nvContentPartPr>
              <p14:cNvPr id="1050318" name=""/>
              <p14:cNvContentPartPr/>
              <p14:nvPr/>
            </p14:nvContentPartPr>
            <p14:xfrm>
              <a:off x="1607468" y="2866543"/>
              <a:ext cx="66777" cy="42183"/>
            </p14:xfrm>
          </p:contentPart>
        </mc:Choice>
        <mc:Fallback>
          <p:sp>
            <p:nvSpPr>
              <p:cNvPr id="1050318" name=""/>
              <p:cNvSpPr/>
              <p:nvPr/>
            </p:nvSpPr>
            <p:spPr>
              <a:xfrm>
                <a:off x="1607468" y="2866543"/>
                <a:ext cx="66777" cy="42183"/>
              </a:xfrm>
            </p:spPr>
          </p:sp>
        </mc:Fallback>
      </mc:AlternateContent>
      <mc:AlternateContent xmlns:mc="http://schemas.openxmlformats.org/markup-compatibility/2006">
        <mc:Choice xmlns:p14="http://schemas.microsoft.com/office/powerpoint/2010/main" Requires="p14">
          <p:contentPart p14:bwMode="auto" r:id="rId24">
            <p14:nvContentPartPr>
              <p14:cNvPr id="1050319" name=""/>
              <p14:cNvContentPartPr/>
              <p14:nvPr/>
            </p14:nvContentPartPr>
            <p14:xfrm>
              <a:off x="1626965" y="2718314"/>
              <a:ext cx="199330" cy="269837"/>
            </p14:xfrm>
          </p:contentPart>
        </mc:Choice>
        <mc:Fallback>
          <p:sp>
            <p:nvSpPr>
              <p:cNvPr id="1050319" name=""/>
              <p:cNvSpPr/>
              <p:nvPr/>
            </p:nvSpPr>
            <p:spPr>
              <a:xfrm>
                <a:off x="1626965" y="2718314"/>
                <a:ext cx="199330" cy="269837"/>
              </a:xfrm>
            </p:spPr>
          </p:sp>
        </mc:Fallback>
      </mc:AlternateContent>
      <mc:AlternateContent xmlns:mc="http://schemas.openxmlformats.org/markup-compatibility/2006">
        <mc:Choice xmlns:p14="http://schemas.microsoft.com/office/powerpoint/2010/main" Requires="p14">
          <p:contentPart p14:bwMode="auto" r:id="rId25">
            <p14:nvContentPartPr>
              <p14:cNvPr id="1050320" name=""/>
              <p14:cNvContentPartPr/>
              <p14:nvPr/>
            </p14:nvContentPartPr>
            <p14:xfrm>
              <a:off x="1943463" y="2621483"/>
              <a:ext cx="54290" cy="71708"/>
            </p14:xfrm>
          </p:contentPart>
        </mc:Choice>
        <mc:Fallback>
          <p:sp>
            <p:nvSpPr>
              <p:cNvPr id="1050320" name=""/>
              <p:cNvSpPr/>
              <p:nvPr/>
            </p:nvSpPr>
            <p:spPr>
              <a:xfrm>
                <a:off x="1943463" y="2621483"/>
                <a:ext cx="54290" cy="71708"/>
              </a:xfrm>
            </p:spPr>
          </p:sp>
        </mc:Fallback>
      </mc:AlternateContent>
      <mc:AlternateContent xmlns:mc="http://schemas.openxmlformats.org/markup-compatibility/2006">
        <mc:Choice xmlns:p14="http://schemas.microsoft.com/office/powerpoint/2010/main" Requires="p14">
          <p:contentPart p14:bwMode="auto" r:id="rId26">
            <p14:nvContentPartPr>
              <p14:cNvPr id="1050321" name=""/>
              <p14:cNvContentPartPr/>
              <p14:nvPr/>
            </p14:nvContentPartPr>
            <p14:xfrm>
              <a:off x="1901870" y="2666974"/>
              <a:ext cx="13064" cy="107377"/>
            </p14:xfrm>
          </p:contentPart>
        </mc:Choice>
        <mc:Fallback>
          <p:sp>
            <p:nvSpPr>
              <p:cNvPr id="1050321" name=""/>
              <p:cNvSpPr/>
              <p:nvPr/>
            </p:nvSpPr>
            <p:spPr>
              <a:xfrm>
                <a:off x="1901870" y="2666974"/>
                <a:ext cx="13064" cy="107377"/>
              </a:xfrm>
            </p:spPr>
          </p:sp>
        </mc:Fallback>
      </mc:AlternateContent>
      <mc:AlternateContent xmlns:mc="http://schemas.openxmlformats.org/markup-compatibility/2006">
        <mc:Choice xmlns:p14="http://schemas.microsoft.com/office/powerpoint/2010/main" Requires="p14">
          <p:contentPart p14:bwMode="auto" r:id="rId27">
            <p14:nvContentPartPr>
              <p14:cNvPr id="1050322" name=""/>
              <p14:cNvContentPartPr/>
              <p14:nvPr/>
            </p14:nvContentPartPr>
            <p14:xfrm>
              <a:off x="1923316" y="2639919"/>
              <a:ext cx="202474" cy="94559"/>
            </p14:xfrm>
          </p:contentPart>
        </mc:Choice>
        <mc:Fallback>
          <p:sp>
            <p:nvSpPr>
              <p:cNvPr id="1050322" name=""/>
              <p:cNvSpPr/>
              <p:nvPr/>
            </p:nvSpPr>
            <p:spPr>
              <a:xfrm>
                <a:off x="1923316" y="2639919"/>
                <a:ext cx="202474" cy="94559"/>
              </a:xfrm>
            </p:spPr>
          </p:sp>
        </mc:Fallback>
      </mc:AlternateContent>
      <mc:AlternateContent xmlns:mc="http://schemas.openxmlformats.org/markup-compatibility/2006">
        <mc:Choice xmlns:p14="http://schemas.microsoft.com/office/powerpoint/2010/main" Requires="p14">
          <p:contentPart p14:bwMode="auto" r:id="rId28">
            <p14:nvContentPartPr>
              <p14:cNvPr id="1050323" name=""/>
              <p14:cNvContentPartPr/>
              <p14:nvPr/>
            </p14:nvContentPartPr>
            <p14:xfrm>
              <a:off x="1941176" y="2708566"/>
              <a:ext cx="31668" cy="99666"/>
            </p14:xfrm>
          </p:contentPart>
        </mc:Choice>
        <mc:Fallback>
          <p:sp>
            <p:nvSpPr>
              <p:cNvPr id="1050323" name=""/>
              <p:cNvSpPr/>
              <p:nvPr/>
            </p:nvSpPr>
            <p:spPr>
              <a:xfrm>
                <a:off x="1941176" y="2708566"/>
                <a:ext cx="31668" cy="99666"/>
              </a:xfrm>
            </p:spPr>
          </p:sp>
        </mc:Fallback>
      </mc:AlternateContent>
      <mc:AlternateContent xmlns:mc="http://schemas.openxmlformats.org/markup-compatibility/2006">
        <mc:Choice xmlns:p14="http://schemas.microsoft.com/office/powerpoint/2010/main" Requires="p14">
          <p:contentPart p14:bwMode="auto" r:id="rId29">
            <p14:nvContentPartPr>
              <p14:cNvPr id="1050324" name=""/>
              <p14:cNvContentPartPr/>
              <p14:nvPr/>
            </p14:nvContentPartPr>
            <p14:xfrm>
              <a:off x="1898533" y="2743976"/>
              <a:ext cx="209284" cy="228728"/>
            </p14:xfrm>
          </p:contentPart>
        </mc:Choice>
        <mc:Fallback>
          <p:sp>
            <p:nvSpPr>
              <p:cNvPr id="1050324" name=""/>
              <p:cNvSpPr/>
              <p:nvPr/>
            </p:nvSpPr>
            <p:spPr>
              <a:xfrm>
                <a:off x="1898533" y="2743976"/>
                <a:ext cx="209284" cy="228728"/>
              </a:xfrm>
            </p:spPr>
          </p:sp>
        </mc:Fallback>
      </mc:AlternateContent>
      <mc:AlternateContent xmlns:mc="http://schemas.openxmlformats.org/markup-compatibility/2006">
        <mc:Choice xmlns:p14="http://schemas.microsoft.com/office/powerpoint/2010/main" Requires="p14">
          <p:contentPart p14:bwMode="auto" r:id="rId30">
            <p14:nvContentPartPr>
              <p14:cNvPr id="1050325" name=""/>
              <p14:cNvContentPartPr/>
              <p14:nvPr/>
            </p14:nvContentPartPr>
            <p14:xfrm>
              <a:off x="2011052" y="2825099"/>
              <a:ext cx="101773" cy="24683"/>
            </p14:xfrm>
          </p:contentPart>
        </mc:Choice>
        <mc:Fallback>
          <p:sp>
            <p:nvSpPr>
              <p:cNvPr id="1050325" name=""/>
              <p:cNvSpPr/>
              <p:nvPr/>
            </p:nvSpPr>
            <p:spPr>
              <a:xfrm>
                <a:off x="2011052" y="2825099"/>
                <a:ext cx="101773" cy="24683"/>
              </a:xfrm>
            </p:spPr>
          </p:sp>
        </mc:Fallback>
      </mc:AlternateContent>
      <mc:AlternateContent xmlns:mc="http://schemas.openxmlformats.org/markup-compatibility/2006">
        <mc:Choice xmlns:p14="http://schemas.microsoft.com/office/powerpoint/2010/main" Requires="p14">
          <p:contentPart p14:bwMode="auto" r:id="rId31">
            <p14:nvContentPartPr>
              <p14:cNvPr id="1050326" name=""/>
              <p14:cNvContentPartPr/>
              <p14:nvPr/>
            </p14:nvContentPartPr>
            <p14:xfrm>
              <a:off x="1962960" y="2887281"/>
              <a:ext cx="30167" cy="141452"/>
            </p14:xfrm>
          </p:contentPart>
        </mc:Choice>
        <mc:Fallback>
          <p:sp>
            <p:nvSpPr>
              <p:cNvPr id="1050326" name=""/>
              <p:cNvSpPr/>
              <p:nvPr/>
            </p:nvSpPr>
            <p:spPr>
              <a:xfrm>
                <a:off x="1962960" y="2887281"/>
                <a:ext cx="30167" cy="141452"/>
              </a:xfrm>
            </p:spPr>
          </p:sp>
        </mc:Fallback>
      </mc:AlternateContent>
      <mc:AlternateContent xmlns:mc="http://schemas.openxmlformats.org/markup-compatibility/2006">
        <mc:Choice xmlns:p14="http://schemas.microsoft.com/office/powerpoint/2010/main" Requires="p14">
          <p:contentPart p14:bwMode="auto" r:id="rId32">
            <p14:nvContentPartPr>
              <p14:cNvPr id="1050327" name=""/>
              <p14:cNvContentPartPr/>
              <p14:nvPr/>
            </p14:nvContentPartPr>
            <p14:xfrm>
              <a:off x="2011052" y="2897489"/>
              <a:ext cx="107457" cy="99590"/>
            </p14:xfrm>
          </p:contentPart>
        </mc:Choice>
        <mc:Fallback>
          <p:sp>
            <p:nvSpPr>
              <p:cNvPr id="1050327" name=""/>
              <p:cNvSpPr/>
              <p:nvPr/>
            </p:nvSpPr>
            <p:spPr>
              <a:xfrm>
                <a:off x="2011052" y="2897489"/>
                <a:ext cx="107457" cy="99590"/>
              </a:xfrm>
            </p:spPr>
          </p:sp>
        </mc:Fallback>
      </mc:AlternateContent>
      <mc:AlternateContent xmlns:mc="http://schemas.openxmlformats.org/markup-compatibility/2006">
        <mc:Choice xmlns:p14="http://schemas.microsoft.com/office/powerpoint/2010/main" Requires="p14">
          <p:contentPart p14:bwMode="auto" r:id="rId33">
            <p14:nvContentPartPr>
              <p14:cNvPr id="1050328" name=""/>
              <p14:cNvContentPartPr/>
              <p14:nvPr/>
            </p14:nvContentPartPr>
            <p14:xfrm>
              <a:off x="2048095" y="2986059"/>
              <a:ext cx="96622" cy="30547"/>
            </p14:xfrm>
          </p:contentPart>
        </mc:Choice>
        <mc:Fallback>
          <p:sp>
            <p:nvSpPr>
              <p:cNvPr id="1050328" name=""/>
              <p:cNvSpPr/>
              <p:nvPr/>
            </p:nvSpPr>
            <p:spPr>
              <a:xfrm>
                <a:off x="2048095" y="2986059"/>
                <a:ext cx="96622" cy="30547"/>
              </a:xfrm>
            </p:spPr>
          </p:sp>
        </mc:Fallback>
      </mc:AlternateContent>
      <mc:AlternateContent xmlns:mc="http://schemas.openxmlformats.org/markup-compatibility/2006">
        <mc:Choice xmlns:p14="http://schemas.microsoft.com/office/powerpoint/2010/main" Requires="p14">
          <p:contentPart p14:bwMode="auto" r:id="rId34">
            <p14:nvContentPartPr>
              <p14:cNvPr id="1050329" name=""/>
              <p14:cNvContentPartPr/>
              <p14:nvPr/>
            </p14:nvContentPartPr>
            <p14:xfrm>
              <a:off x="2205768" y="2698168"/>
              <a:ext cx="99326" cy="384299"/>
            </p14:xfrm>
          </p:contentPart>
        </mc:Choice>
        <mc:Fallback>
          <p:sp>
            <p:nvSpPr>
              <p:cNvPr id="1050329" name=""/>
              <p:cNvSpPr/>
              <p:nvPr/>
            </p:nvSpPr>
            <p:spPr>
              <a:xfrm>
                <a:off x="2205768" y="2698168"/>
                <a:ext cx="99326" cy="384299"/>
              </a:xfrm>
            </p:spPr>
          </p:sp>
        </mc:Fallback>
      </mc:AlternateContent>
      <mc:AlternateContent xmlns:mc="http://schemas.openxmlformats.org/markup-compatibility/2006">
        <mc:Choice xmlns:p14="http://schemas.microsoft.com/office/powerpoint/2010/main" Requires="p14">
          <p:contentPart p14:bwMode="auto" r:id="rId35">
            <p14:nvContentPartPr>
              <p14:cNvPr id="1050330" name=""/>
              <p14:cNvContentPartPr/>
              <p14:nvPr/>
            </p14:nvContentPartPr>
            <p14:xfrm>
              <a:off x="1129147" y="2738973"/>
              <a:ext cx="85993" cy="26782"/>
            </p14:xfrm>
          </p:contentPart>
        </mc:Choice>
        <mc:Fallback>
          <p:sp>
            <p:nvSpPr>
              <p:cNvPr id="1050330" name=""/>
              <p:cNvSpPr/>
              <p:nvPr/>
            </p:nvSpPr>
            <p:spPr>
              <a:xfrm>
                <a:off x="1129147" y="2738973"/>
                <a:ext cx="85993" cy="26782"/>
              </a:xfrm>
            </p:spPr>
          </p:sp>
        </mc:Fallback>
      </mc:AlternateContent>
      <mc:AlternateContent xmlns:mc="http://schemas.openxmlformats.org/markup-compatibility/2006">
        <mc:Choice xmlns:p14="http://schemas.microsoft.com/office/powerpoint/2010/main" Requires="p14">
          <p:contentPart p14:bwMode="auto" r:id="rId36">
            <p14:nvContentPartPr>
              <p14:cNvPr id="1050331" name=""/>
              <p14:cNvContentPartPr/>
              <p14:nvPr/>
            </p14:nvContentPartPr>
            <p14:xfrm>
              <a:off x="1103809" y="2765755"/>
              <a:ext cx="37036" cy="243812"/>
            </p14:xfrm>
          </p:contentPart>
        </mc:Choice>
        <mc:Fallback>
          <p:sp>
            <p:nvSpPr>
              <p:cNvPr id="1050331" name=""/>
              <p:cNvSpPr/>
              <p:nvPr/>
            </p:nvSpPr>
            <p:spPr>
              <a:xfrm>
                <a:off x="1103809" y="2765755"/>
                <a:ext cx="37036" cy="243812"/>
              </a:xfrm>
            </p:spPr>
          </p:sp>
        </mc:Fallback>
      </mc:AlternateContent>
      <mc:AlternateContent xmlns:mc="http://schemas.openxmlformats.org/markup-compatibility/2006">
        <mc:Choice xmlns:p14="http://schemas.microsoft.com/office/powerpoint/2010/main" Requires="p14">
          <p:contentPart p14:bwMode="auto" r:id="rId37">
            <p14:nvContentPartPr>
              <p14:cNvPr id="1050332" name=""/>
              <p14:cNvContentPartPr/>
              <p14:nvPr/>
            </p14:nvContentPartPr>
            <p14:xfrm>
              <a:off x="870490" y="3315138"/>
              <a:ext cx="211155" cy="43870"/>
            </p14:xfrm>
          </p:contentPart>
        </mc:Choice>
        <mc:Fallback>
          <p:sp>
            <p:nvSpPr>
              <p:cNvPr id="1050332" name=""/>
              <p:cNvSpPr/>
              <p:nvPr/>
            </p:nvSpPr>
            <p:spPr>
              <a:xfrm>
                <a:off x="870490" y="3315138"/>
                <a:ext cx="211155" cy="43870"/>
              </a:xfrm>
            </p:spPr>
          </p:sp>
        </mc:Fallback>
      </mc:AlternateContent>
      <mc:AlternateContent xmlns:mc="http://schemas.openxmlformats.org/markup-compatibility/2006">
        <mc:Choice xmlns:p14="http://schemas.microsoft.com/office/powerpoint/2010/main" Requires="p14">
          <p:contentPart p14:bwMode="auto" r:id="rId38">
            <p14:nvContentPartPr>
              <p14:cNvPr id="1050333" name=""/>
              <p14:cNvContentPartPr/>
              <p14:nvPr/>
            </p14:nvContentPartPr>
            <p14:xfrm>
              <a:off x="994620" y="3336912"/>
              <a:ext cx="21980" cy="218999"/>
            </p14:xfrm>
          </p:contentPart>
        </mc:Choice>
        <mc:Fallback>
          <p:sp>
            <p:nvSpPr>
              <p:cNvPr id="1050333" name=""/>
              <p:cNvSpPr/>
              <p:nvPr/>
            </p:nvSpPr>
            <p:spPr>
              <a:xfrm>
                <a:off x="994620" y="3336912"/>
                <a:ext cx="21980" cy="218999"/>
              </a:xfrm>
            </p:spPr>
          </p:sp>
        </mc:Fallback>
      </mc:AlternateContent>
      <mc:AlternateContent xmlns:mc="http://schemas.openxmlformats.org/markup-compatibility/2006">
        <mc:Choice xmlns:p14="http://schemas.microsoft.com/office/powerpoint/2010/main" Requires="p14">
          <p:contentPart p14:bwMode="auto" r:id="rId39">
            <p14:nvContentPartPr>
              <p14:cNvPr id="1050334" name=""/>
              <p14:cNvContentPartPr/>
              <p14:nvPr/>
            </p14:nvContentPartPr>
            <p14:xfrm>
              <a:off x="1029714" y="3430339"/>
              <a:ext cx="50037" cy="6654"/>
            </p14:xfrm>
          </p:contentPart>
        </mc:Choice>
        <mc:Fallback>
          <p:sp>
            <p:nvSpPr>
              <p:cNvPr id="1050334" name=""/>
              <p:cNvSpPr/>
              <p:nvPr/>
            </p:nvSpPr>
            <p:spPr>
              <a:xfrm>
                <a:off x="1029714" y="3430339"/>
                <a:ext cx="50037" cy="6654"/>
              </a:xfrm>
            </p:spPr>
          </p:sp>
        </mc:Fallback>
      </mc:AlternateContent>
      <mc:AlternateContent xmlns:mc="http://schemas.openxmlformats.org/markup-compatibility/2006">
        <mc:Choice xmlns:p14="http://schemas.microsoft.com/office/powerpoint/2010/main" Requires="p14">
          <p:contentPart p14:bwMode="auto" r:id="rId40">
            <p14:nvContentPartPr>
              <p14:cNvPr id="1050335" name=""/>
              <p14:cNvContentPartPr/>
              <p14:nvPr/>
            </p14:nvContentPartPr>
            <p14:xfrm>
              <a:off x="912733" y="3456489"/>
              <a:ext cx="27748" cy="88144"/>
            </p14:xfrm>
          </p:contentPart>
        </mc:Choice>
        <mc:Fallback>
          <p:sp>
            <p:nvSpPr>
              <p:cNvPr id="1050335" name=""/>
              <p:cNvSpPr/>
              <p:nvPr/>
            </p:nvSpPr>
            <p:spPr>
              <a:xfrm>
                <a:off x="912733" y="3456489"/>
                <a:ext cx="27748" cy="88144"/>
              </a:xfrm>
            </p:spPr>
          </p:sp>
        </mc:Fallback>
      </mc:AlternateContent>
      <mc:AlternateContent xmlns:mc="http://schemas.openxmlformats.org/markup-compatibility/2006">
        <mc:Choice xmlns:p14="http://schemas.microsoft.com/office/powerpoint/2010/main" Requires="p14">
          <p:contentPart p14:bwMode="auto" r:id="rId41">
            <p14:nvContentPartPr>
              <p14:cNvPr id="1050336" name=""/>
              <p14:cNvContentPartPr/>
              <p14:nvPr/>
            </p14:nvContentPartPr>
            <p14:xfrm>
              <a:off x="871140" y="3552147"/>
              <a:ext cx="254876" cy="33017"/>
            </p14:xfrm>
          </p:contentPart>
        </mc:Choice>
        <mc:Fallback>
          <p:sp>
            <p:nvSpPr>
              <p:cNvPr id="1050336" name=""/>
              <p:cNvSpPr/>
              <p:nvPr/>
            </p:nvSpPr>
            <p:spPr>
              <a:xfrm>
                <a:off x="871140" y="3552147"/>
                <a:ext cx="254876" cy="33017"/>
              </a:xfrm>
            </p:spPr>
          </p:sp>
        </mc:Fallback>
      </mc:AlternateContent>
      <mc:AlternateContent xmlns:mc="http://schemas.openxmlformats.org/markup-compatibility/2006">
        <mc:Choice xmlns:p14="http://schemas.microsoft.com/office/powerpoint/2010/main" Requires="p14">
          <p:contentPart p14:bwMode="auto" r:id="rId42">
            <p14:nvContentPartPr>
              <p14:cNvPr id="1050337" name=""/>
              <p14:cNvContentPartPr/>
              <p14:nvPr/>
            </p14:nvContentPartPr>
            <p14:xfrm>
              <a:off x="1146505" y="3233583"/>
              <a:ext cx="79453" cy="158787"/>
            </p14:xfrm>
          </p:contentPart>
        </mc:Choice>
        <mc:Fallback>
          <p:sp>
            <p:nvSpPr>
              <p:cNvPr id="1050337" name=""/>
              <p:cNvSpPr/>
              <p:nvPr/>
            </p:nvSpPr>
            <p:spPr>
              <a:xfrm>
                <a:off x="1146505" y="3233583"/>
                <a:ext cx="79453" cy="158787"/>
              </a:xfrm>
            </p:spPr>
          </p:sp>
        </mc:Fallback>
      </mc:AlternateContent>
      <mc:AlternateContent xmlns:mc="http://schemas.openxmlformats.org/markup-compatibility/2006">
        <mc:Choice xmlns:p14="http://schemas.microsoft.com/office/powerpoint/2010/main" Requires="p14">
          <p:contentPart p14:bwMode="auto" r:id="rId43">
            <p14:nvContentPartPr>
              <p14:cNvPr id="1050338" name=""/>
              <p14:cNvContentPartPr/>
              <p14:nvPr/>
            </p14:nvContentPartPr>
            <p14:xfrm>
              <a:off x="1172690" y="3357058"/>
              <a:ext cx="11310" cy="228671"/>
            </p14:xfrm>
          </p:contentPart>
        </mc:Choice>
        <mc:Fallback>
          <p:sp>
            <p:nvSpPr>
              <p:cNvPr id="1050338" name=""/>
              <p:cNvSpPr/>
              <p:nvPr/>
            </p:nvSpPr>
            <p:spPr>
              <a:xfrm>
                <a:off x="1172690" y="3357058"/>
                <a:ext cx="11310" cy="228671"/>
              </a:xfrm>
            </p:spPr>
          </p:sp>
        </mc:Fallback>
      </mc:AlternateContent>
      <mc:AlternateContent xmlns:mc="http://schemas.openxmlformats.org/markup-compatibility/2006">
        <mc:Choice xmlns:p14="http://schemas.microsoft.com/office/powerpoint/2010/main" Requires="p14">
          <p:contentPart p14:bwMode="auto" r:id="rId44">
            <p14:nvContentPartPr>
              <p14:cNvPr id="1050339" name=""/>
              <p14:cNvContentPartPr/>
              <p14:nvPr/>
            </p14:nvContentPartPr>
            <p14:xfrm>
              <a:off x="1303318" y="3210187"/>
              <a:ext cx="23152" cy="77502"/>
            </p14:xfrm>
          </p:contentPart>
        </mc:Choice>
        <mc:Fallback>
          <p:sp>
            <p:nvSpPr>
              <p:cNvPr id="1050339" name=""/>
              <p:cNvSpPr/>
              <p:nvPr/>
            </p:nvSpPr>
            <p:spPr>
              <a:xfrm>
                <a:off x="1303318" y="3210187"/>
                <a:ext cx="23152" cy="77502"/>
              </a:xfrm>
            </p:spPr>
          </p:sp>
        </mc:Fallback>
      </mc:AlternateContent>
      <mc:AlternateContent xmlns:mc="http://schemas.openxmlformats.org/markup-compatibility/2006">
        <mc:Choice xmlns:p14="http://schemas.microsoft.com/office/powerpoint/2010/main" Requires="p14">
          <p:contentPart p14:bwMode="auto" r:id="rId45">
            <p14:nvContentPartPr>
              <p14:cNvPr id="1050340" name=""/>
              <p14:cNvContentPartPr/>
              <p14:nvPr/>
            </p14:nvContentPartPr>
            <p14:xfrm>
              <a:off x="1297328" y="3291225"/>
              <a:ext cx="90476" cy="77886"/>
            </p14:xfrm>
          </p:contentPart>
        </mc:Choice>
        <mc:Fallback>
          <p:sp>
            <p:nvSpPr>
              <p:cNvPr id="1050340" name=""/>
              <p:cNvSpPr/>
              <p:nvPr/>
            </p:nvSpPr>
            <p:spPr>
              <a:xfrm>
                <a:off x="1297328" y="3291225"/>
                <a:ext cx="90476" cy="77886"/>
              </a:xfrm>
            </p:spPr>
          </p:sp>
        </mc:Fallback>
      </mc:AlternateContent>
      <mc:AlternateContent xmlns:mc="http://schemas.openxmlformats.org/markup-compatibility/2006">
        <mc:Choice xmlns:p14="http://schemas.microsoft.com/office/powerpoint/2010/main" Requires="p14">
          <p:contentPart p14:bwMode="auto" r:id="rId46">
            <p14:nvContentPartPr>
              <p14:cNvPr id="1050341" name=""/>
              <p14:cNvContentPartPr/>
              <p14:nvPr/>
            </p14:nvContentPartPr>
            <p14:xfrm>
              <a:off x="1196035" y="3310268"/>
              <a:ext cx="93872" cy="271379"/>
            </p14:xfrm>
          </p:contentPart>
        </mc:Choice>
        <mc:Fallback>
          <p:sp>
            <p:nvSpPr>
              <p:cNvPr id="1050341" name=""/>
              <p:cNvSpPr/>
              <p:nvPr/>
            </p:nvSpPr>
            <p:spPr>
              <a:xfrm>
                <a:off x="1196035" y="3310268"/>
                <a:ext cx="93872" cy="271379"/>
              </a:xfrm>
            </p:spPr>
          </p:sp>
        </mc:Fallback>
      </mc:AlternateContent>
      <mc:AlternateContent xmlns:mc="http://schemas.openxmlformats.org/markup-compatibility/2006">
        <mc:Choice xmlns:p14="http://schemas.microsoft.com/office/powerpoint/2010/main" Requires="p14">
          <p:contentPart p14:bwMode="auto" r:id="rId47">
            <p14:nvContentPartPr>
              <p14:cNvPr id="1050342" name=""/>
              <p14:cNvContentPartPr/>
              <p14:nvPr/>
            </p14:nvContentPartPr>
            <p14:xfrm>
              <a:off x="1287071" y="3422046"/>
              <a:ext cx="6140" cy="191310"/>
            </p14:xfrm>
          </p:contentPart>
        </mc:Choice>
        <mc:Fallback>
          <p:sp>
            <p:nvSpPr>
              <p:cNvPr id="1050342" name=""/>
              <p:cNvSpPr/>
              <p:nvPr/>
            </p:nvSpPr>
            <p:spPr>
              <a:xfrm>
                <a:off x="1287071" y="3422046"/>
                <a:ext cx="6140" cy="191310"/>
              </a:xfrm>
            </p:spPr>
          </p:sp>
        </mc:Fallback>
      </mc:AlternateContent>
      <mc:AlternateContent xmlns:mc="http://schemas.openxmlformats.org/markup-compatibility/2006">
        <mc:Choice xmlns:p14="http://schemas.microsoft.com/office/powerpoint/2010/main" Requires="p14">
          <p:contentPart p14:bwMode="auto" r:id="rId48">
            <p14:nvContentPartPr>
              <p14:cNvPr id="1050343" name=""/>
              <p14:cNvContentPartPr/>
              <p14:nvPr/>
            </p14:nvContentPartPr>
            <p14:xfrm>
              <a:off x="1327365" y="3387022"/>
              <a:ext cx="117090" cy="217221"/>
            </p14:xfrm>
          </p:contentPart>
        </mc:Choice>
        <mc:Fallback>
          <p:sp>
            <p:nvSpPr>
              <p:cNvPr id="1050343" name=""/>
              <p:cNvSpPr/>
              <p:nvPr/>
            </p:nvSpPr>
            <p:spPr>
              <a:xfrm>
                <a:off x="1327365" y="3387022"/>
                <a:ext cx="117090" cy="217221"/>
              </a:xfrm>
            </p:spPr>
          </p:sp>
        </mc:Fallback>
      </mc:AlternateContent>
      <mc:AlternateContent xmlns:mc="http://schemas.openxmlformats.org/markup-compatibility/2006">
        <mc:Choice xmlns:p14="http://schemas.microsoft.com/office/powerpoint/2010/main" Requires="p14">
          <p:contentPart p14:bwMode="auto" r:id="rId49">
            <p14:nvContentPartPr>
              <p14:cNvPr id="1050344" name=""/>
              <p14:cNvContentPartPr/>
              <p14:nvPr/>
            </p14:nvContentPartPr>
            <p14:xfrm>
              <a:off x="1302669" y="3491132"/>
              <a:ext cx="129400" cy="51140"/>
            </p14:xfrm>
          </p:contentPart>
        </mc:Choice>
        <mc:Fallback>
          <p:sp>
            <p:nvSpPr>
              <p:cNvPr id="1050344" name=""/>
              <p:cNvSpPr/>
              <p:nvPr/>
            </p:nvSpPr>
            <p:spPr>
              <a:xfrm>
                <a:off x="1302669" y="3491132"/>
                <a:ext cx="129400" cy="51140"/>
              </a:xfrm>
            </p:spPr>
          </p:sp>
        </mc:Fallback>
      </mc:AlternateContent>
      <mc:AlternateContent xmlns:mc="http://schemas.openxmlformats.org/markup-compatibility/2006">
        <mc:Choice xmlns:p14="http://schemas.microsoft.com/office/powerpoint/2010/main" Requires="p14">
          <p:contentPart p14:bwMode="auto" r:id="rId50">
            <p14:nvContentPartPr>
              <p14:cNvPr id="1050345" name=""/>
              <p14:cNvContentPartPr/>
              <p14:nvPr/>
            </p14:nvContentPartPr>
            <p14:xfrm>
              <a:off x="1342312" y="3496131"/>
              <a:ext cx="9686" cy="101359"/>
            </p14:xfrm>
          </p:contentPart>
        </mc:Choice>
        <mc:Fallback>
          <p:sp>
            <p:nvSpPr>
              <p:cNvPr id="1050345" name=""/>
              <p:cNvSpPr/>
              <p:nvPr/>
            </p:nvSpPr>
            <p:spPr>
              <a:xfrm>
                <a:off x="1342312" y="3496131"/>
                <a:ext cx="9686" cy="101359"/>
              </a:xfrm>
            </p:spPr>
          </p:sp>
        </mc:Fallback>
      </mc:AlternateContent>
      <mc:AlternateContent xmlns:mc="http://schemas.openxmlformats.org/markup-compatibility/2006">
        <mc:Choice xmlns:p14="http://schemas.microsoft.com/office/powerpoint/2010/main" Requires="p14">
          <p:contentPart p14:bwMode="auto" r:id="rId51">
            <p14:nvContentPartPr>
              <p14:cNvPr id="1050346" name=""/>
              <p14:cNvContentPartPr/>
              <p14:nvPr/>
            </p14:nvContentPartPr>
            <p14:xfrm>
              <a:off x="1374807" y="3448041"/>
              <a:ext cx="21548" cy="173657"/>
            </p14:xfrm>
          </p:contentPart>
        </mc:Choice>
        <mc:Fallback>
          <p:sp>
            <p:nvSpPr>
              <p:cNvPr id="1050346" name=""/>
              <p:cNvSpPr/>
              <p:nvPr/>
            </p:nvSpPr>
            <p:spPr>
              <a:xfrm>
                <a:off x="1374807" y="3448041"/>
                <a:ext cx="21548" cy="173657"/>
              </a:xfrm>
            </p:spPr>
          </p:sp>
        </mc:Fallback>
      </mc:AlternateContent>
      <mc:AlternateContent xmlns:mc="http://schemas.openxmlformats.org/markup-compatibility/2006">
        <mc:Choice xmlns:p14="http://schemas.microsoft.com/office/powerpoint/2010/main" Requires="p14">
          <p:contentPart p14:bwMode="auto" r:id="rId52">
            <p14:nvContentPartPr>
              <p14:cNvPr id="1050347" name=""/>
              <p14:cNvContentPartPr/>
              <p14:nvPr/>
            </p14:nvContentPartPr>
            <p14:xfrm>
              <a:off x="1320306" y="3287091"/>
              <a:ext cx="21356" cy="1080"/>
            </p14:xfrm>
          </p:contentPart>
        </mc:Choice>
        <mc:Fallback>
          <p:sp>
            <p:nvSpPr>
              <p:cNvPr id="1050347" name=""/>
              <p:cNvSpPr/>
              <p:nvPr/>
            </p:nvSpPr>
            <p:spPr>
              <a:xfrm>
                <a:off x="1320306" y="3287091"/>
                <a:ext cx="21356" cy="1080"/>
              </a:xfrm>
            </p:spPr>
          </p:sp>
        </mc:Fallback>
      </mc:AlternateContent>
      <mc:AlternateContent xmlns:mc="http://schemas.openxmlformats.org/markup-compatibility/2006">
        <mc:Choice xmlns:p14="http://schemas.microsoft.com/office/powerpoint/2010/main" Requires="p14">
          <p:contentPart p14:bwMode="auto" r:id="rId53">
            <p14:nvContentPartPr>
              <p14:cNvPr id="1050348" name=""/>
              <p14:cNvContentPartPr/>
              <p14:nvPr/>
            </p14:nvContentPartPr>
            <p14:xfrm>
              <a:off x="1311767" y="3267166"/>
              <a:ext cx="86593" cy="69607"/>
            </p14:xfrm>
          </p:contentPart>
        </mc:Choice>
        <mc:Fallback>
          <p:sp>
            <p:nvSpPr>
              <p:cNvPr id="1050348" name=""/>
              <p:cNvSpPr/>
              <p:nvPr/>
            </p:nvSpPr>
            <p:spPr>
              <a:xfrm>
                <a:off x="1311767" y="3267166"/>
                <a:ext cx="86593" cy="69607"/>
              </a:xfrm>
            </p:spPr>
          </p:sp>
        </mc:Fallback>
      </mc:AlternateContent>
      <mc:AlternateContent xmlns:mc="http://schemas.openxmlformats.org/markup-compatibility/2006">
        <mc:Choice xmlns:p14="http://schemas.microsoft.com/office/powerpoint/2010/main" Requires="p14">
          <p:contentPart p14:bwMode="auto" r:id="rId54">
            <p14:nvContentPartPr>
              <p14:cNvPr id="1050349" name=""/>
              <p14:cNvContentPartPr/>
              <p14:nvPr/>
            </p14:nvContentPartPr>
            <p14:xfrm>
              <a:off x="1328015" y="3317111"/>
              <a:ext cx="65602" cy="26950"/>
            </p14:xfrm>
          </p:contentPart>
        </mc:Choice>
        <mc:Fallback>
          <p:sp>
            <p:nvSpPr>
              <p:cNvPr id="1050349" name=""/>
              <p:cNvSpPr/>
              <p:nvPr/>
            </p:nvSpPr>
            <p:spPr>
              <a:xfrm>
                <a:off x="1328015" y="3317111"/>
                <a:ext cx="65602" cy="26950"/>
              </a:xfrm>
            </p:spPr>
          </p:sp>
        </mc:Fallback>
      </mc:AlternateContent>
      <mc:AlternateContent xmlns:mc="http://schemas.openxmlformats.org/markup-compatibility/2006">
        <mc:Choice xmlns:p14="http://schemas.microsoft.com/office/powerpoint/2010/main" Requires="p14">
          <p:contentPart p14:bwMode="auto" r:id="rId55">
            <p14:nvContentPartPr>
              <p14:cNvPr id="1050350" name=""/>
              <p14:cNvContentPartPr/>
              <p14:nvPr/>
            </p14:nvContentPartPr>
            <p14:xfrm>
              <a:off x="1309817" y="3393688"/>
              <a:ext cx="101242" cy="98544"/>
            </p14:xfrm>
          </p:contentPart>
        </mc:Choice>
        <mc:Fallback>
          <p:sp>
            <p:nvSpPr>
              <p:cNvPr id="1050350" name=""/>
              <p:cNvSpPr/>
              <p:nvPr/>
            </p:nvSpPr>
            <p:spPr>
              <a:xfrm>
                <a:off x="1309817" y="3393688"/>
                <a:ext cx="101242" cy="98544"/>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214"/>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215"/>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499"/>
                                          </p:stCondLst>
                                        </p:cTn>
                                        <p:tgtEl>
                                          <p:spTgt spid="423"/>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50216"/>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50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14" grpId="0" autoUpdateAnimBg="0"/>
      <p:bldP spid="1050215" grpId="0" autoUpdateAnimBg="0"/>
      <p:bldP spid="1050216" grpId="0" animBg="1" autoUpdateAnimBg="0"/>
      <p:bldP spid="105029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50351" name="Rectangle 3"/>
          <p:cNvSpPr>
            <a:spLocks noChangeArrowheads="1"/>
          </p:cNvSpPr>
          <p:nvPr/>
        </p:nvSpPr>
        <p:spPr bwMode="auto">
          <a:xfrm>
            <a:off x="5584254" y="3377311"/>
            <a:ext cx="863600" cy="35560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Δ</a:t>
            </a:r>
            <a:r>
              <a:rPr altLang="zh-CN" b="1" sz="2400" i="1" kumimoji="1" lang="en-US">
                <a:solidFill>
                  <a:srgbClr val="FFFFFF"/>
                </a:solidFill>
                <a:ea typeface="楷体_GB2312" pitchFamily="49" charset="-122"/>
              </a:rPr>
              <a:t>U</a:t>
            </a:r>
            <a:r>
              <a:rPr altLang="zh-CN" b="1" sz="2400" kumimoji="1" lang="en-US">
                <a:solidFill>
                  <a:srgbClr val="FFFFFF"/>
                </a:solidFill>
                <a:ea typeface="楷体_GB2312" pitchFamily="49" charset="-122"/>
              </a:rPr>
              <a:t>&gt;0</a:t>
            </a:r>
          </a:p>
        </p:txBody>
      </p:sp>
      <p:grpSp>
        <p:nvGrpSpPr>
          <p:cNvPr id="427" name="组合 1"/>
          <p:cNvGrpSpPr/>
          <p:nvPr/>
        </p:nvGrpSpPr>
        <p:grpSpPr>
          <a:xfrm>
            <a:off x="5114732" y="3388940"/>
            <a:ext cx="300038" cy="366713"/>
            <a:chOff x="7963722" y="3528740"/>
            <a:chExt cx="300038" cy="366713"/>
          </a:xfrm>
        </p:grpSpPr>
        <p:sp>
          <p:nvSpPr>
            <p:cNvPr id="1050352" name="Oval 5"/>
            <p:cNvSpPr>
              <a:spLocks noChangeArrowheads="1"/>
            </p:cNvSpPr>
            <p:nvPr/>
          </p:nvSpPr>
          <p:spPr bwMode="auto">
            <a:xfrm>
              <a:off x="7963722" y="3601765"/>
              <a:ext cx="300038" cy="293688"/>
            </a:xfrm>
            <a:prstGeom prst="ellips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53" name="Rectangle 6"/>
            <p:cNvSpPr>
              <a:spLocks noChangeArrowheads="1"/>
            </p:cNvSpPr>
            <p:nvPr/>
          </p:nvSpPr>
          <p:spPr bwMode="auto">
            <a:xfrm>
              <a:off x="8103422" y="3528740"/>
              <a:ext cx="114300" cy="303213"/>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54" name="Rectangle 7"/>
            <p:cNvSpPr>
              <a:spLocks noChangeArrowheads="1"/>
            </p:cNvSpPr>
            <p:nvPr/>
          </p:nvSpPr>
          <p:spPr bwMode="auto">
            <a:xfrm>
              <a:off x="8046272" y="3590653"/>
              <a:ext cx="139700" cy="304800"/>
            </a:xfrm>
            <a:prstGeom prst="rect"/>
            <a:noFill/>
            <a:ln>
              <a:noFill/>
            </a:ln>
          </p:spPr>
          <p:txBody>
            <a:bodyPr bIns="0" lIns="0" rIns="0" tIns="0" wrap="none">
              <a:spAutoFit/>
            </a:bodyPr>
            <a:p>
              <a:pPr fontAlgn="base">
                <a:spcBef>
                  <a:spcPct val="0"/>
                </a:spcBef>
                <a:spcAft>
                  <a:spcPct val="0"/>
                </a:spcAft>
              </a:pPr>
              <a:r>
                <a:rPr altLang="zh-CN" b="1" sz="2000" kumimoji="1" lang="en-US">
                  <a:solidFill>
                    <a:srgbClr val="FFFFFF"/>
                  </a:solidFill>
                  <a:ea typeface="楷体_GB2312" pitchFamily="49" charset="-122"/>
                </a:rPr>
                <a:t>3</a:t>
              </a:r>
            </a:p>
          </p:txBody>
        </p:sp>
      </p:grpSp>
      <p:sp>
        <p:nvSpPr>
          <p:cNvPr id="1050355" name="Rectangle 8"/>
          <p:cNvSpPr>
            <a:spLocks noChangeArrowheads="1"/>
          </p:cNvSpPr>
          <p:nvPr/>
        </p:nvSpPr>
        <p:spPr bwMode="auto">
          <a:xfrm>
            <a:off x="5664301" y="4012281"/>
            <a:ext cx="225425" cy="303213"/>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56" name="Rectangle 9"/>
          <p:cNvSpPr>
            <a:spLocks noChangeArrowheads="1"/>
          </p:cNvSpPr>
          <p:nvPr/>
        </p:nvSpPr>
        <p:spPr bwMode="auto">
          <a:xfrm>
            <a:off x="5683351" y="3961481"/>
            <a:ext cx="863600" cy="355600"/>
          </a:xfrm>
          <a:prstGeom prst="rect"/>
          <a:noFill/>
          <a:ln>
            <a:noFill/>
          </a:ln>
        </p:spPr>
        <p:txBody>
          <a:bodyPr bIns="0" lIns="0" rIns="0" tIns="0" wrap="none">
            <a:spAutoFit/>
          </a:bodyPr>
          <a:p>
            <a:pPr fontAlgn="base">
              <a:spcBef>
                <a:spcPct val="0"/>
              </a:spcBef>
              <a:spcAft>
                <a:spcPct val="0"/>
              </a:spcAft>
            </a:pPr>
            <a:r>
              <a:rPr altLang="zh-CN" b="1" dirty="0" sz="2400" kumimoji="1" lang="en-US">
                <a:solidFill>
                  <a:srgbClr val="FFFFFF"/>
                </a:solidFill>
                <a:ea typeface="楷体_GB2312" pitchFamily="49" charset="-122"/>
              </a:rPr>
              <a:t>Δ</a:t>
            </a:r>
            <a:r>
              <a:rPr altLang="zh-CN" b="1" dirty="0" sz="2400" i="1" kumimoji="1" lang="en-US">
                <a:solidFill>
                  <a:srgbClr val="FFFFFF"/>
                </a:solidFill>
                <a:ea typeface="楷体_GB2312" pitchFamily="49" charset="-122"/>
              </a:rPr>
              <a:t>U</a:t>
            </a:r>
            <a:r>
              <a:rPr altLang="zh-CN" b="1" dirty="0" sz="2400" kumimoji="1" lang="en-US">
                <a:solidFill>
                  <a:srgbClr val="FFFFFF"/>
                </a:solidFill>
                <a:ea typeface="楷体_GB2312" pitchFamily="49" charset="-122"/>
              </a:rPr>
              <a:t>=0</a:t>
            </a:r>
          </a:p>
        </p:txBody>
      </p:sp>
      <p:sp>
        <p:nvSpPr>
          <p:cNvPr id="1050357" name="Rectangle 10"/>
          <p:cNvSpPr>
            <a:spLocks noChangeArrowheads="1"/>
          </p:cNvSpPr>
          <p:nvPr/>
        </p:nvSpPr>
        <p:spPr bwMode="auto">
          <a:xfrm>
            <a:off x="5761286" y="4564003"/>
            <a:ext cx="863599" cy="355600"/>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Δ</a:t>
            </a:r>
            <a:r>
              <a:rPr altLang="zh-CN" b="1" sz="2400" i="1" kumimoji="1" lang="en-US">
                <a:solidFill>
                  <a:srgbClr val="FFFFFF"/>
                </a:solidFill>
                <a:ea typeface="楷体_GB2312" pitchFamily="49" charset="-122"/>
              </a:rPr>
              <a:t>U</a:t>
            </a:r>
            <a:r>
              <a:rPr altLang="zh-CN" b="1" sz="2400" kumimoji="1" lang="en-US">
                <a:solidFill>
                  <a:srgbClr val="FFFFFF"/>
                </a:solidFill>
                <a:ea typeface="楷体_GB2312" pitchFamily="49" charset="-122"/>
              </a:rPr>
              <a:t>&lt;0</a:t>
            </a:r>
          </a:p>
        </p:txBody>
      </p:sp>
      <p:sp>
        <p:nvSpPr>
          <p:cNvPr id="1050358" name="Oval 11"/>
          <p:cNvSpPr>
            <a:spLocks noChangeArrowheads="1"/>
          </p:cNvSpPr>
          <p:nvPr/>
        </p:nvSpPr>
        <p:spPr bwMode="auto">
          <a:xfrm>
            <a:off x="5454898" y="4617978"/>
            <a:ext cx="300038" cy="293688"/>
          </a:xfrm>
          <a:prstGeom prst="ellips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59" name="Rectangle 12"/>
          <p:cNvSpPr>
            <a:spLocks noChangeArrowheads="1"/>
          </p:cNvSpPr>
          <p:nvPr/>
        </p:nvSpPr>
        <p:spPr bwMode="auto">
          <a:xfrm>
            <a:off x="5594598" y="4544953"/>
            <a:ext cx="114300" cy="303213"/>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0" name="Rectangle 13"/>
          <p:cNvSpPr>
            <a:spLocks noChangeArrowheads="1"/>
          </p:cNvSpPr>
          <p:nvPr/>
        </p:nvSpPr>
        <p:spPr bwMode="auto">
          <a:xfrm>
            <a:off x="5537448" y="4606866"/>
            <a:ext cx="139700" cy="304800"/>
          </a:xfrm>
          <a:prstGeom prst="rect"/>
          <a:noFill/>
          <a:ln>
            <a:noFill/>
          </a:ln>
        </p:spPr>
        <p:txBody>
          <a:bodyPr bIns="0" lIns="0" rIns="0" tIns="0" wrap="none">
            <a:spAutoFit/>
          </a:bodyPr>
          <a:p>
            <a:pPr fontAlgn="base">
              <a:spcBef>
                <a:spcPct val="0"/>
              </a:spcBef>
              <a:spcAft>
                <a:spcPct val="0"/>
              </a:spcAft>
            </a:pPr>
            <a:r>
              <a:rPr altLang="zh-CN" b="1" sz="2000" kumimoji="1" lang="en-US">
                <a:solidFill>
                  <a:srgbClr val="FFFFFF"/>
                </a:solidFill>
                <a:ea typeface="楷体_GB2312" pitchFamily="49" charset="-122"/>
              </a:rPr>
              <a:t>2</a:t>
            </a:r>
          </a:p>
        </p:txBody>
      </p:sp>
      <p:sp>
        <p:nvSpPr>
          <p:cNvPr id="1050361" name="Oval 14"/>
          <p:cNvSpPr>
            <a:spLocks noChangeArrowheads="1"/>
          </p:cNvSpPr>
          <p:nvPr/>
        </p:nvSpPr>
        <p:spPr bwMode="auto">
          <a:xfrm>
            <a:off x="5245159" y="4014822"/>
            <a:ext cx="300038" cy="293688"/>
          </a:xfrm>
          <a:prstGeom prst="ellips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2" name="Rectangle 15"/>
          <p:cNvSpPr>
            <a:spLocks noChangeArrowheads="1"/>
          </p:cNvSpPr>
          <p:nvPr/>
        </p:nvSpPr>
        <p:spPr bwMode="auto">
          <a:xfrm>
            <a:off x="5384859" y="3941797"/>
            <a:ext cx="114300" cy="303213"/>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3" name="Rectangle 16"/>
          <p:cNvSpPr>
            <a:spLocks noChangeArrowheads="1"/>
          </p:cNvSpPr>
          <p:nvPr/>
        </p:nvSpPr>
        <p:spPr bwMode="auto">
          <a:xfrm>
            <a:off x="5327709" y="4003710"/>
            <a:ext cx="139700" cy="304800"/>
          </a:xfrm>
          <a:prstGeom prst="rect"/>
          <a:noFill/>
          <a:ln>
            <a:noFill/>
          </a:ln>
        </p:spPr>
        <p:txBody>
          <a:bodyPr bIns="0" lIns="0" rIns="0" tIns="0" wrap="none">
            <a:spAutoFit/>
          </a:bodyPr>
          <a:p>
            <a:pPr fontAlgn="base">
              <a:spcBef>
                <a:spcPct val="0"/>
              </a:spcBef>
              <a:spcAft>
                <a:spcPct val="0"/>
              </a:spcAft>
            </a:pPr>
            <a:r>
              <a:rPr altLang="zh-CN" b="1" sz="2000" kumimoji="1" lang="en-US">
                <a:solidFill>
                  <a:srgbClr val="FFFFFF"/>
                </a:solidFill>
                <a:ea typeface="楷体_GB2312" pitchFamily="49" charset="-122"/>
              </a:rPr>
              <a:t>1</a:t>
            </a:r>
          </a:p>
        </p:txBody>
      </p:sp>
      <p:grpSp>
        <p:nvGrpSpPr>
          <p:cNvPr id="428" name="Group 17"/>
          <p:cNvGrpSpPr/>
          <p:nvPr/>
        </p:nvGrpSpPr>
        <p:grpSpPr bwMode="auto">
          <a:xfrm>
            <a:off x="2501354" y="654198"/>
            <a:ext cx="3835400" cy="5791200"/>
            <a:chOff x="3265" y="-198"/>
            <a:chExt cx="2416" cy="3648"/>
          </a:xfrm>
        </p:grpSpPr>
        <p:grpSp>
          <p:nvGrpSpPr>
            <p:cNvPr id="429" name="Group 18"/>
            <p:cNvGrpSpPr/>
            <p:nvPr/>
          </p:nvGrpSpPr>
          <p:grpSpPr bwMode="auto">
            <a:xfrm>
              <a:off x="3265" y="1560"/>
              <a:ext cx="2381" cy="1890"/>
              <a:chOff x="3265" y="1560"/>
              <a:chExt cx="2381" cy="1890"/>
            </a:xfrm>
          </p:grpSpPr>
          <p:sp>
            <p:nvSpPr>
              <p:cNvPr id="1050364" name="Line 19"/>
              <p:cNvSpPr>
                <a:spLocks noChangeShapeType="1"/>
              </p:cNvSpPr>
              <p:nvPr/>
            </p:nvSpPr>
            <p:spPr bwMode="auto">
              <a:xfrm>
                <a:off x="3976" y="1591"/>
                <a:ext cx="0" cy="1641"/>
              </a:xfrm>
              <a:prstGeom prst="line"/>
              <a:noFill/>
              <a:ln w="26988">
                <a:solidFill>
                  <a:schemeClr val="bg1"/>
                </a:solidFill>
                <a:round/>
                <a:headEnd type="arrow" w="med" len="me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5" name="Line 20"/>
              <p:cNvSpPr>
                <a:spLocks noChangeShapeType="1"/>
              </p:cNvSpPr>
              <p:nvPr/>
            </p:nvSpPr>
            <p:spPr bwMode="auto">
              <a:xfrm>
                <a:off x="3761" y="3226"/>
                <a:ext cx="1822" cy="1"/>
              </a:xfrm>
              <a:prstGeom prst="line"/>
              <a:noFill/>
              <a:ln w="26988">
                <a:solidFill>
                  <a:schemeClr val="bg1"/>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6" name="Rectangle 21"/>
              <p:cNvSpPr>
                <a:spLocks noChangeArrowheads="1"/>
              </p:cNvSpPr>
              <p:nvPr/>
            </p:nvSpPr>
            <p:spPr bwMode="auto">
              <a:xfrm>
                <a:off x="5491" y="3225"/>
                <a:ext cx="136" cy="225"/>
              </a:xfrm>
              <a:prstGeom prst="rect"/>
              <a:noFill/>
              <a:ln>
                <a:noFill/>
              </a:ln>
            </p:spPr>
            <p:txBody>
              <a:bodyPr bIns="0" lIns="0" rIns="0" tIns="0" wrap="none">
                <a:spAutoFit/>
              </a:bodyPr>
              <a:p>
                <a:pPr fontAlgn="base">
                  <a:spcBef>
                    <a:spcPct val="0"/>
                  </a:spcBef>
                  <a:spcAft>
                    <a:spcPct val="0"/>
                  </a:spcAft>
                </a:pPr>
                <a:r>
                  <a:rPr altLang="zh-CN" b="1" sz="2400" i="1" kumimoji="1" lang="en-US">
                    <a:solidFill>
                      <a:srgbClr val="FFFFFF"/>
                    </a:solidFill>
                    <a:ea typeface="楷体_GB2312" pitchFamily="49" charset="-122"/>
                  </a:rPr>
                  <a:t>x</a:t>
                </a:r>
                <a:endParaRPr altLang="zh-CN" b="1" sz="2400" kumimoji="1" lang="en-US">
                  <a:solidFill>
                    <a:srgbClr val="FFFFFF"/>
                  </a:solidFill>
                  <a:ea typeface="楷体_GB2312" pitchFamily="49" charset="-122"/>
                </a:endParaRPr>
              </a:p>
            </p:txBody>
          </p:sp>
          <p:sp>
            <p:nvSpPr>
              <p:cNvPr id="1050367" name="Line 22"/>
              <p:cNvSpPr>
                <a:spLocks noChangeShapeType="1"/>
              </p:cNvSpPr>
              <p:nvPr/>
            </p:nvSpPr>
            <p:spPr bwMode="auto">
              <a:xfrm flipH="1">
                <a:off x="4124" y="2058"/>
                <a:ext cx="354" cy="349"/>
              </a:xfrm>
              <a:prstGeom prst="line"/>
              <a:noFill/>
              <a:ln w="26988">
                <a:solidFill>
                  <a:srgbClr val="FF00FF"/>
                </a:solidFill>
                <a:round/>
                <a:headEnd/>
                <a:tailEnd type="arrow" w="med" len="me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8" name="Line 23"/>
              <p:cNvSpPr>
                <a:spLocks noChangeShapeType="1"/>
              </p:cNvSpPr>
              <p:nvPr/>
            </p:nvSpPr>
            <p:spPr bwMode="auto">
              <a:xfrm flipV="1">
                <a:off x="4284" y="2487"/>
                <a:ext cx="364" cy="356"/>
              </a:xfrm>
              <a:prstGeom prst="line"/>
              <a:noFill/>
              <a:ln w="26988">
                <a:solidFill>
                  <a:srgbClr val="FF0000"/>
                </a:solidFill>
                <a:round/>
                <a:headEnd type="arrow" w="med" len="me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69" name="Rectangle 24"/>
              <p:cNvSpPr>
                <a:spLocks noChangeArrowheads="1"/>
              </p:cNvSpPr>
              <p:nvPr/>
            </p:nvSpPr>
            <p:spPr bwMode="auto">
              <a:xfrm rot="5400000">
                <a:off x="2956" y="2047"/>
                <a:ext cx="1411" cy="793"/>
              </a:xfrm>
              <a:prstGeom prst="rect"/>
              <a:noFill/>
              <a:ln>
                <a:noFill/>
              </a:ln>
            </p:spPr>
            <p:txBody>
              <a:bodyPr bIns="0" lIns="0" rIns="0" tIns="0" wrap="square">
                <a:spAutoFit/>
              </a:bodyPr>
              <a:p>
                <a:pPr fontAlgn="base">
                  <a:spcBef>
                    <a:spcPct val="0"/>
                  </a:spcBef>
                  <a:spcAft>
                    <a:spcPct val="0"/>
                  </a:spcAft>
                </a:pPr>
                <a:r>
                  <a:rPr altLang="zh-CN" b="1" dirty="0" sz="2800" kumimoji="1" lang="en-US" smtClean="0">
                    <a:solidFill>
                      <a:srgbClr val="FFFFFF"/>
                    </a:solidFill>
                    <a:ea typeface="楷体_GB2312" pitchFamily="49" charset="-122"/>
                  </a:rPr>
                  <a:t>Electron Concentration</a:t>
                </a:r>
                <a:endParaRPr altLang="en-US" b="1" dirty="0" sz="2800" kumimoji="1" lang="zh-CN">
                  <a:solidFill>
                    <a:srgbClr val="FFFFFF"/>
                  </a:solidFill>
                  <a:ea typeface="楷体_GB2312" pitchFamily="49" charset="-122"/>
                </a:endParaRPr>
              </a:p>
            </p:txBody>
          </p:sp>
          <p:sp>
            <p:nvSpPr>
              <p:cNvPr id="1050370" name="Line 25"/>
              <p:cNvSpPr>
                <a:spLocks noChangeShapeType="1"/>
              </p:cNvSpPr>
              <p:nvPr/>
            </p:nvSpPr>
            <p:spPr bwMode="auto">
              <a:xfrm flipH="1">
                <a:off x="4113" y="1746"/>
                <a:ext cx="288" cy="258"/>
              </a:xfrm>
              <a:prstGeom prst="line"/>
              <a:noFill/>
              <a:ln w="28575">
                <a:solidFill>
                  <a:srgbClr val="FFFF00"/>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1" name="Oval 26"/>
              <p:cNvSpPr>
                <a:spLocks noChangeArrowheads="1"/>
              </p:cNvSpPr>
              <p:nvPr/>
            </p:nvSpPr>
            <p:spPr bwMode="auto">
              <a:xfrm>
                <a:off x="4688" y="2308"/>
                <a:ext cx="189" cy="185"/>
              </a:xfrm>
              <a:prstGeom prst="ellips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2" name="Rectangle 27"/>
              <p:cNvSpPr>
                <a:spLocks noChangeArrowheads="1"/>
              </p:cNvSpPr>
              <p:nvPr/>
            </p:nvSpPr>
            <p:spPr bwMode="auto">
              <a:xfrm>
                <a:off x="4776" y="2262"/>
                <a:ext cx="72" cy="191"/>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3" name="Rectangle 28"/>
              <p:cNvSpPr>
                <a:spLocks noChangeArrowheads="1"/>
              </p:cNvSpPr>
              <p:nvPr/>
            </p:nvSpPr>
            <p:spPr bwMode="auto">
              <a:xfrm>
                <a:off x="4476" y="1599"/>
                <a:ext cx="88" cy="192"/>
              </a:xfrm>
              <a:prstGeom prst="rect"/>
              <a:noFill/>
              <a:ln>
                <a:noFill/>
              </a:ln>
            </p:spPr>
            <p:txBody>
              <a:bodyPr bIns="0" lIns="0" rIns="0" tIns="0" wrap="none">
                <a:spAutoFit/>
              </a:bodyPr>
              <a:p>
                <a:pPr fontAlgn="base">
                  <a:spcBef>
                    <a:spcPct val="0"/>
                  </a:spcBef>
                  <a:spcAft>
                    <a:spcPct val="0"/>
                  </a:spcAft>
                </a:pPr>
                <a:r>
                  <a:rPr altLang="zh-CN" b="1" sz="2000" kumimoji="1" lang="en-US">
                    <a:solidFill>
                      <a:srgbClr val="FFFFFF"/>
                    </a:solidFill>
                    <a:ea typeface="楷体_GB2312" pitchFamily="49" charset="-122"/>
                  </a:rPr>
                  <a:t>3</a:t>
                </a:r>
              </a:p>
            </p:txBody>
          </p:sp>
          <p:sp>
            <p:nvSpPr>
              <p:cNvPr id="1050374" name="Oval 29"/>
              <p:cNvSpPr>
                <a:spLocks noChangeArrowheads="1"/>
              </p:cNvSpPr>
              <p:nvPr/>
            </p:nvSpPr>
            <p:spPr bwMode="auto">
              <a:xfrm>
                <a:off x="4526" y="1894"/>
                <a:ext cx="189" cy="185"/>
              </a:xfrm>
              <a:prstGeom prst="ellips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5" name="Rectangle 30"/>
              <p:cNvSpPr>
                <a:spLocks noChangeArrowheads="1"/>
              </p:cNvSpPr>
              <p:nvPr/>
            </p:nvSpPr>
            <p:spPr bwMode="auto">
              <a:xfrm>
                <a:off x="4584" y="1866"/>
                <a:ext cx="72" cy="191"/>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6" name="Rectangle 31"/>
              <p:cNvSpPr>
                <a:spLocks noChangeArrowheads="1"/>
              </p:cNvSpPr>
              <p:nvPr/>
            </p:nvSpPr>
            <p:spPr bwMode="auto">
              <a:xfrm>
                <a:off x="4746" y="2301"/>
                <a:ext cx="88" cy="192"/>
              </a:xfrm>
              <a:prstGeom prst="rect"/>
              <a:noFill/>
              <a:ln>
                <a:noFill/>
              </a:ln>
            </p:spPr>
            <p:txBody>
              <a:bodyPr bIns="0" lIns="0" rIns="0" tIns="0" wrap="none">
                <a:spAutoFit/>
              </a:bodyPr>
              <a:p>
                <a:pPr fontAlgn="base">
                  <a:spcBef>
                    <a:spcPct val="0"/>
                  </a:spcBef>
                  <a:spcAft>
                    <a:spcPct val="0"/>
                  </a:spcAft>
                </a:pPr>
                <a:r>
                  <a:rPr altLang="zh-CN" b="1" sz="2000" kumimoji="1" lang="en-US">
                    <a:solidFill>
                      <a:srgbClr val="FFFFFF"/>
                    </a:solidFill>
                    <a:ea typeface="楷体_GB2312" pitchFamily="49" charset="-122"/>
                  </a:rPr>
                  <a:t>2</a:t>
                </a:r>
              </a:p>
            </p:txBody>
          </p:sp>
          <p:sp>
            <p:nvSpPr>
              <p:cNvPr id="1050377" name="Oval 32"/>
              <p:cNvSpPr>
                <a:spLocks noChangeArrowheads="1"/>
              </p:cNvSpPr>
              <p:nvPr/>
            </p:nvSpPr>
            <p:spPr bwMode="auto">
              <a:xfrm>
                <a:off x="4424" y="1606"/>
                <a:ext cx="189" cy="185"/>
              </a:xfrm>
              <a:prstGeom prst="ellipse"/>
              <a:noFill/>
              <a:ln w="26988">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8" name="Rectangle 33"/>
              <p:cNvSpPr>
                <a:spLocks noChangeArrowheads="1"/>
              </p:cNvSpPr>
              <p:nvPr/>
            </p:nvSpPr>
            <p:spPr bwMode="auto">
              <a:xfrm>
                <a:off x="4512" y="1560"/>
                <a:ext cx="72" cy="191"/>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79" name="Rectangle 34"/>
              <p:cNvSpPr>
                <a:spLocks noChangeArrowheads="1"/>
              </p:cNvSpPr>
              <p:nvPr/>
            </p:nvSpPr>
            <p:spPr bwMode="auto">
              <a:xfrm>
                <a:off x="4584" y="1881"/>
                <a:ext cx="88" cy="192"/>
              </a:xfrm>
              <a:prstGeom prst="rect"/>
              <a:noFill/>
              <a:ln>
                <a:noFill/>
              </a:ln>
            </p:spPr>
            <p:txBody>
              <a:bodyPr bIns="0" lIns="0" rIns="0" tIns="0" wrap="none">
                <a:spAutoFit/>
              </a:bodyPr>
              <a:p>
                <a:pPr fontAlgn="base">
                  <a:spcBef>
                    <a:spcPct val="0"/>
                  </a:spcBef>
                  <a:spcAft>
                    <a:spcPct val="0"/>
                  </a:spcAft>
                </a:pPr>
                <a:r>
                  <a:rPr altLang="zh-CN" b="1" sz="2000" kumimoji="1" lang="en-US">
                    <a:solidFill>
                      <a:srgbClr val="FFFFFF"/>
                    </a:solidFill>
                    <a:ea typeface="楷体_GB2312" pitchFamily="49" charset="-122"/>
                  </a:rPr>
                  <a:t>1</a:t>
                </a:r>
              </a:p>
            </p:txBody>
          </p:sp>
          <p:sp>
            <p:nvSpPr>
              <p:cNvPr id="1050380" name="Arc 35"/>
              <p:cNvSpPr/>
              <p:nvPr/>
            </p:nvSpPr>
            <p:spPr bwMode="auto">
              <a:xfrm flipH="1" flipV="1">
                <a:off x="3972" y="1691"/>
                <a:ext cx="1674" cy="1535"/>
              </a:xfrm>
              <a:custGeom>
                <a:avLst/>
                <a:gdLst>
                  <a:gd name="G0" fmla="+- 0 0 0"/>
                  <a:gd name="G1" fmla="+- 20974 0 0"/>
                  <a:gd name="G2" fmla="+- 21600 0 0"/>
                  <a:gd name="T0" fmla="*/ 5162 w 17992"/>
                  <a:gd name="T1" fmla="*/ 0 h 20974"/>
                  <a:gd name="T2" fmla="*/ 17992 w 17992"/>
                  <a:gd name="T3" fmla="*/ 9023 h 20974"/>
                  <a:gd name="T4" fmla="*/ 0 w 17992"/>
                  <a:gd name="T5" fmla="*/ 20974 h 20974"/>
                </a:gdLst>
                <a:ahLst/>
                <a:cxnLst>
                  <a:cxn ang="0">
                    <a:pos x="T0" y="T1"/>
                  </a:cxn>
                  <a:cxn ang="0">
                    <a:pos x="T2" y="T3"/>
                  </a:cxn>
                  <a:cxn ang="0">
                    <a:pos x="T4" y="T5"/>
                  </a:cxn>
                </a:cxnLst>
                <a:rect l="0" t="0" r="r" b="b"/>
                <a:pathLst>
                  <a:path w="17992" h="20974" fill="none" extrusionOk="0">
                    <a:moveTo>
                      <a:pt x="5162" y="-1"/>
                    </a:moveTo>
                    <a:cubicBezTo>
                      <a:pt x="10418" y="1293"/>
                      <a:pt x="14997" y="4513"/>
                      <a:pt x="17992" y="9022"/>
                    </a:cubicBezTo>
                  </a:path>
                  <a:path w="17992" h="20974" stroke="0" extrusionOk="0">
                    <a:moveTo>
                      <a:pt x="5162" y="-1"/>
                    </a:moveTo>
                    <a:cubicBezTo>
                      <a:pt x="10418" y="1293"/>
                      <a:pt x="14997" y="4513"/>
                      <a:pt x="17992" y="9022"/>
                    </a:cubicBezTo>
                    <a:lnTo>
                      <a:pt x="0" y="20974"/>
                    </a:lnTo>
                    <a:close/>
                  </a:path>
                </a:pathLst>
              </a:custGeom>
              <a:noFill/>
              <a:ln w="36513">
                <a:solidFill>
                  <a:srgbClr val="FF0000"/>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381" name="Arc 36"/>
            <p:cNvSpPr/>
            <p:nvPr/>
          </p:nvSpPr>
          <p:spPr bwMode="auto">
            <a:xfrm flipH="1" flipV="1">
              <a:off x="3970" y="599"/>
              <a:ext cx="1711" cy="2627"/>
            </a:xfrm>
            <a:custGeom>
              <a:avLst/>
              <a:gdLst>
                <a:gd name="G0" fmla="+- 0 0 0"/>
                <a:gd name="G1" fmla="+- 20974 0 0"/>
                <a:gd name="G2" fmla="+- 21600 0 0"/>
                <a:gd name="T0" fmla="*/ 5162 w 16985"/>
                <a:gd name="T1" fmla="*/ 0 h 20974"/>
                <a:gd name="T2" fmla="*/ 16985 w 16985"/>
                <a:gd name="T3" fmla="*/ 7630 h 20974"/>
                <a:gd name="T4" fmla="*/ 0 w 16985"/>
                <a:gd name="T5" fmla="*/ 20974 h 20974"/>
              </a:gdLst>
              <a:ahLst/>
              <a:cxnLst>
                <a:cxn ang="0">
                  <a:pos x="T0" y="T1"/>
                </a:cxn>
                <a:cxn ang="0">
                  <a:pos x="T2" y="T3"/>
                </a:cxn>
                <a:cxn ang="0">
                  <a:pos x="T4" y="T5"/>
                </a:cxn>
              </a:cxnLst>
              <a:rect l="0" t="0" r="r" b="b"/>
              <a:pathLst>
                <a:path w="16985" h="20974" fill="none" extrusionOk="0">
                  <a:moveTo>
                    <a:pt x="5162" y="-1"/>
                  </a:moveTo>
                  <a:cubicBezTo>
                    <a:pt x="9844" y="1152"/>
                    <a:pt x="14006" y="3838"/>
                    <a:pt x="16985" y="7629"/>
                  </a:cubicBezTo>
                </a:path>
                <a:path w="16985" h="20974" stroke="0" extrusionOk="0">
                  <a:moveTo>
                    <a:pt x="5162" y="-1"/>
                  </a:moveTo>
                  <a:cubicBezTo>
                    <a:pt x="9844" y="1152"/>
                    <a:pt x="14006" y="3838"/>
                    <a:pt x="16985" y="7629"/>
                  </a:cubicBezTo>
                  <a:lnTo>
                    <a:pt x="0" y="20974"/>
                  </a:lnTo>
                  <a:close/>
                </a:path>
              </a:pathLst>
            </a:custGeom>
            <a:noFill/>
            <a:ln w="36513">
              <a:solidFill>
                <a:srgbClr val="FF00FF"/>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82" name="Arc 37"/>
            <p:cNvSpPr/>
            <p:nvPr/>
          </p:nvSpPr>
          <p:spPr bwMode="auto">
            <a:xfrm flipH="1" flipV="1">
              <a:off x="3986" y="-198"/>
              <a:ext cx="1648" cy="3424"/>
            </a:xfrm>
            <a:custGeom>
              <a:avLst/>
              <a:gdLst>
                <a:gd name="G0" fmla="+- 0 0 0"/>
                <a:gd name="G1" fmla="+- 20974 0 0"/>
                <a:gd name="G2" fmla="+- 21600 0 0"/>
                <a:gd name="T0" fmla="*/ 5162 w 17713"/>
                <a:gd name="T1" fmla="*/ 0 h 20974"/>
                <a:gd name="T2" fmla="*/ 17713 w 17713"/>
                <a:gd name="T3" fmla="*/ 8613 h 20974"/>
                <a:gd name="T4" fmla="*/ 0 w 17713"/>
                <a:gd name="T5" fmla="*/ 20974 h 20974"/>
              </a:gdLst>
              <a:ahLst/>
              <a:cxnLst>
                <a:cxn ang="0">
                  <a:pos x="T0" y="T1"/>
                </a:cxn>
                <a:cxn ang="0">
                  <a:pos x="T2" y="T3"/>
                </a:cxn>
                <a:cxn ang="0">
                  <a:pos x="T4" y="T5"/>
                </a:cxn>
              </a:cxnLst>
              <a:rect l="0" t="0" r="r" b="b"/>
              <a:pathLst>
                <a:path w="17713" h="20974" fill="none" extrusionOk="0">
                  <a:moveTo>
                    <a:pt x="5162" y="-1"/>
                  </a:moveTo>
                  <a:cubicBezTo>
                    <a:pt x="10252" y="1252"/>
                    <a:pt x="14713" y="4313"/>
                    <a:pt x="17713" y="8612"/>
                  </a:cubicBezTo>
                </a:path>
                <a:path w="17713" h="20974" stroke="0" extrusionOk="0">
                  <a:moveTo>
                    <a:pt x="5162" y="-1"/>
                  </a:moveTo>
                  <a:cubicBezTo>
                    <a:pt x="10252" y="1252"/>
                    <a:pt x="14713" y="4313"/>
                    <a:pt x="17713" y="8612"/>
                  </a:cubicBezTo>
                  <a:lnTo>
                    <a:pt x="0" y="20974"/>
                  </a:lnTo>
                  <a:close/>
                </a:path>
              </a:pathLst>
            </a:custGeom>
            <a:noFill/>
            <a:ln w="36513">
              <a:solidFill>
                <a:srgbClr val="FFFF00"/>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30" name="Group 38"/>
          <p:cNvGrpSpPr/>
          <p:nvPr/>
        </p:nvGrpSpPr>
        <p:grpSpPr bwMode="auto">
          <a:xfrm>
            <a:off x="2619568" y="523081"/>
            <a:ext cx="3824287" cy="2414588"/>
            <a:chOff x="1501" y="1926"/>
            <a:chExt cx="2409" cy="1521"/>
          </a:xfrm>
        </p:grpSpPr>
        <p:sp>
          <p:nvSpPr>
            <p:cNvPr id="1050383" name="Line 39"/>
            <p:cNvSpPr>
              <a:spLocks noChangeShapeType="1"/>
            </p:cNvSpPr>
            <p:nvPr/>
          </p:nvSpPr>
          <p:spPr bwMode="auto">
            <a:xfrm flipH="1">
              <a:off x="2991" y="2723"/>
              <a:ext cx="2" cy="671"/>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84" name="Rectangle 40"/>
            <p:cNvSpPr>
              <a:spLocks noChangeArrowheads="1"/>
            </p:cNvSpPr>
            <p:nvPr/>
          </p:nvSpPr>
          <p:spPr bwMode="auto">
            <a:xfrm>
              <a:off x="2818" y="2038"/>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85" name="Line 41"/>
            <p:cNvSpPr>
              <a:spLocks noChangeShapeType="1"/>
            </p:cNvSpPr>
            <p:nvPr/>
          </p:nvSpPr>
          <p:spPr bwMode="auto">
            <a:xfrm flipH="1">
              <a:off x="2403" y="2725"/>
              <a:ext cx="2" cy="671"/>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86" name="Rectangle 42"/>
            <p:cNvSpPr>
              <a:spLocks noChangeArrowheads="1"/>
            </p:cNvSpPr>
            <p:nvPr/>
          </p:nvSpPr>
          <p:spPr bwMode="auto">
            <a:xfrm>
              <a:off x="3456" y="3141"/>
              <a:ext cx="209" cy="230"/>
            </a:xfrm>
            <a:prstGeom prst="rect"/>
            <a:noFill/>
            <a:ln>
              <a:noFill/>
            </a:ln>
          </p:spPr>
          <p:txBody>
            <a:bodyPr bIns="0" lIns="0" rIns="0" tIns="0">
              <a:spAutoFit/>
            </a:bodyPr>
            <a:p>
              <a:pPr fontAlgn="base">
                <a:spcBef>
                  <a:spcPct val="0"/>
                </a:spcBef>
                <a:spcAft>
                  <a:spcPct val="0"/>
                </a:spcAft>
              </a:pPr>
              <a:r>
                <a:rPr altLang="zh-CN" b="1" sz="2400" kumimoji="1" lang="en-US">
                  <a:solidFill>
                    <a:srgbClr val="FFFFFF"/>
                  </a:solidFill>
                  <a:ea typeface="楷体_GB2312" pitchFamily="49" charset="-122"/>
                </a:rPr>
                <a:t>P</a:t>
              </a:r>
            </a:p>
          </p:txBody>
        </p:sp>
        <p:sp>
          <p:nvSpPr>
            <p:cNvPr id="1050387" name="Rectangle 43"/>
            <p:cNvSpPr>
              <a:spLocks noChangeArrowheads="1"/>
            </p:cNvSpPr>
            <p:nvPr/>
          </p:nvSpPr>
          <p:spPr bwMode="auto">
            <a:xfrm>
              <a:off x="1880" y="3111"/>
              <a:ext cx="144" cy="225"/>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N</a:t>
              </a:r>
            </a:p>
          </p:txBody>
        </p:sp>
        <p:sp>
          <p:nvSpPr>
            <p:cNvPr id="1050388" name="Line 44"/>
            <p:cNvSpPr>
              <a:spLocks noChangeShapeType="1"/>
            </p:cNvSpPr>
            <p:nvPr/>
          </p:nvSpPr>
          <p:spPr bwMode="auto">
            <a:xfrm flipH="1">
              <a:off x="1512" y="3055"/>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89" name="Line 45"/>
            <p:cNvSpPr>
              <a:spLocks noChangeShapeType="1"/>
            </p:cNvSpPr>
            <p:nvPr/>
          </p:nvSpPr>
          <p:spPr bwMode="auto">
            <a:xfrm>
              <a:off x="1512" y="2246"/>
              <a:ext cx="0" cy="821"/>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0" name="Line 46"/>
            <p:cNvSpPr>
              <a:spLocks noChangeShapeType="1"/>
            </p:cNvSpPr>
            <p:nvPr/>
          </p:nvSpPr>
          <p:spPr bwMode="auto">
            <a:xfrm flipH="1">
              <a:off x="3646" y="3057"/>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1" name="Line 47"/>
            <p:cNvSpPr>
              <a:spLocks noChangeShapeType="1"/>
            </p:cNvSpPr>
            <p:nvPr/>
          </p:nvSpPr>
          <p:spPr bwMode="auto">
            <a:xfrm>
              <a:off x="3898" y="2240"/>
              <a:ext cx="0" cy="825"/>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2" name="Line 48"/>
            <p:cNvSpPr>
              <a:spLocks noChangeShapeType="1"/>
            </p:cNvSpPr>
            <p:nvPr/>
          </p:nvSpPr>
          <p:spPr bwMode="auto">
            <a:xfrm flipH="1">
              <a:off x="2720" y="2250"/>
              <a:ext cx="1188" cy="0"/>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3" name="Line 49"/>
            <p:cNvSpPr>
              <a:spLocks noChangeShapeType="1"/>
            </p:cNvSpPr>
            <p:nvPr/>
          </p:nvSpPr>
          <p:spPr bwMode="auto">
            <a:xfrm>
              <a:off x="2728" y="2107"/>
              <a:ext cx="0" cy="249"/>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4" name="Line 50"/>
            <p:cNvSpPr>
              <a:spLocks noChangeShapeType="1"/>
            </p:cNvSpPr>
            <p:nvPr/>
          </p:nvSpPr>
          <p:spPr bwMode="auto">
            <a:xfrm>
              <a:off x="2660" y="2184"/>
              <a:ext cx="0" cy="136"/>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5" name="Line 51"/>
            <p:cNvSpPr>
              <a:spLocks noChangeShapeType="1"/>
            </p:cNvSpPr>
            <p:nvPr/>
          </p:nvSpPr>
          <p:spPr bwMode="auto">
            <a:xfrm>
              <a:off x="2704" y="2727"/>
              <a:ext cx="0" cy="660"/>
            </a:xfrm>
            <a:prstGeom prst="line"/>
            <a:noFill/>
            <a:ln w="28575">
              <a:solidFill>
                <a:srgbClr val="FFFF00"/>
              </a:solidFill>
              <a:prstDash val="dash"/>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31" name="Group 52"/>
            <p:cNvGrpSpPr/>
            <p:nvPr/>
          </p:nvGrpSpPr>
          <p:grpSpPr bwMode="auto">
            <a:xfrm>
              <a:off x="2786" y="2747"/>
              <a:ext cx="122" cy="618"/>
              <a:chOff x="2751" y="1976"/>
              <a:chExt cx="122" cy="618"/>
            </a:xfrm>
          </p:grpSpPr>
          <p:sp>
            <p:nvSpPr>
              <p:cNvPr id="1050396" name="Oval 53"/>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7" name="Oval 54"/>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8" name="Oval 55"/>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399" name="Oval 56"/>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400" name="Line 57"/>
            <p:cNvSpPr>
              <a:spLocks noChangeShapeType="1"/>
            </p:cNvSpPr>
            <p:nvPr/>
          </p:nvSpPr>
          <p:spPr bwMode="auto">
            <a:xfrm>
              <a:off x="2810" y="2811"/>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1" name="Line 58"/>
            <p:cNvSpPr>
              <a:spLocks noChangeShapeType="1"/>
            </p:cNvSpPr>
            <p:nvPr/>
          </p:nvSpPr>
          <p:spPr bwMode="auto">
            <a:xfrm>
              <a:off x="2810" y="2967"/>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2" name="Line 59"/>
            <p:cNvSpPr>
              <a:spLocks noChangeShapeType="1"/>
            </p:cNvSpPr>
            <p:nvPr/>
          </p:nvSpPr>
          <p:spPr bwMode="auto">
            <a:xfrm>
              <a:off x="2810" y="3141"/>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3" name="Line 60"/>
            <p:cNvSpPr>
              <a:spLocks noChangeShapeType="1"/>
            </p:cNvSpPr>
            <p:nvPr/>
          </p:nvSpPr>
          <p:spPr bwMode="auto">
            <a:xfrm>
              <a:off x="2810" y="3309"/>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4" name="Oval 61"/>
            <p:cNvSpPr>
              <a:spLocks noChangeArrowheads="1"/>
            </p:cNvSpPr>
            <p:nvPr/>
          </p:nvSpPr>
          <p:spPr bwMode="auto">
            <a:xfrm>
              <a:off x="2498" y="3245"/>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5" name="Oval 62"/>
            <p:cNvSpPr>
              <a:spLocks noChangeArrowheads="1"/>
            </p:cNvSpPr>
            <p:nvPr/>
          </p:nvSpPr>
          <p:spPr bwMode="auto">
            <a:xfrm>
              <a:off x="2496" y="2749"/>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6" name="Line 63"/>
            <p:cNvSpPr>
              <a:spLocks noChangeShapeType="1"/>
            </p:cNvSpPr>
            <p:nvPr/>
          </p:nvSpPr>
          <p:spPr bwMode="auto">
            <a:xfrm>
              <a:off x="2559" y="2933"/>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7" name="Oval 64"/>
            <p:cNvSpPr>
              <a:spLocks noChangeArrowheads="1"/>
            </p:cNvSpPr>
            <p:nvPr/>
          </p:nvSpPr>
          <p:spPr bwMode="auto">
            <a:xfrm>
              <a:off x="2500" y="2909"/>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8" name="Oval 65"/>
            <p:cNvSpPr>
              <a:spLocks noChangeArrowheads="1"/>
            </p:cNvSpPr>
            <p:nvPr/>
          </p:nvSpPr>
          <p:spPr bwMode="auto">
            <a:xfrm>
              <a:off x="2498" y="3081"/>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09" name="Rectangle 66"/>
            <p:cNvSpPr>
              <a:spLocks noChangeArrowheads="1"/>
            </p:cNvSpPr>
            <p:nvPr/>
          </p:nvSpPr>
          <p:spPr bwMode="auto">
            <a:xfrm>
              <a:off x="2455" y="268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10" name="Rectangle 67"/>
            <p:cNvSpPr>
              <a:spLocks noChangeArrowheads="1"/>
            </p:cNvSpPr>
            <p:nvPr/>
          </p:nvSpPr>
          <p:spPr bwMode="auto">
            <a:xfrm>
              <a:off x="2460" y="284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11" name="Rectangle 68"/>
            <p:cNvSpPr>
              <a:spLocks noChangeArrowheads="1"/>
            </p:cNvSpPr>
            <p:nvPr/>
          </p:nvSpPr>
          <p:spPr bwMode="auto">
            <a:xfrm>
              <a:off x="2455" y="3015"/>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12" name="Rectangle 69"/>
            <p:cNvSpPr>
              <a:spLocks noChangeArrowheads="1"/>
            </p:cNvSpPr>
            <p:nvPr/>
          </p:nvSpPr>
          <p:spPr bwMode="auto">
            <a:xfrm>
              <a:off x="2455" y="317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13" name="Rectangle 70"/>
            <p:cNvSpPr>
              <a:spLocks noChangeArrowheads="1"/>
            </p:cNvSpPr>
            <p:nvPr/>
          </p:nvSpPr>
          <p:spPr bwMode="auto">
            <a:xfrm>
              <a:off x="1776" y="2714"/>
              <a:ext cx="1872" cy="680"/>
            </a:xfrm>
            <a:prstGeom prst="rect"/>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14" name="Line 71"/>
            <p:cNvSpPr>
              <a:spLocks noChangeShapeType="1"/>
            </p:cNvSpPr>
            <p:nvPr/>
          </p:nvSpPr>
          <p:spPr bwMode="auto">
            <a:xfrm>
              <a:off x="1501" y="2249"/>
              <a:ext cx="1156" cy="0"/>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32" name="Group 72"/>
            <p:cNvGrpSpPr/>
            <p:nvPr/>
          </p:nvGrpSpPr>
          <p:grpSpPr bwMode="auto">
            <a:xfrm>
              <a:off x="3075" y="1973"/>
              <a:ext cx="113" cy="113"/>
              <a:chOff x="2720" y="2164"/>
              <a:chExt cx="113" cy="113"/>
            </a:xfrm>
          </p:grpSpPr>
          <p:sp>
            <p:nvSpPr>
              <p:cNvPr id="1050415" name="Line 73"/>
              <p:cNvSpPr>
                <a:spLocks noChangeShapeType="1"/>
              </p:cNvSpPr>
              <p:nvPr/>
            </p:nvSpPr>
            <p:spPr bwMode="auto">
              <a:xfrm>
                <a:off x="2720" y="2220"/>
                <a:ext cx="113"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16" name="Line 74"/>
              <p:cNvSpPr>
                <a:spLocks noChangeShapeType="1"/>
              </p:cNvSpPr>
              <p:nvPr/>
            </p:nvSpPr>
            <p:spPr bwMode="auto">
              <a:xfrm>
                <a:off x="2776" y="2164"/>
                <a:ext cx="0" cy="113"/>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417" name="Line 75"/>
            <p:cNvSpPr>
              <a:spLocks noChangeShapeType="1"/>
            </p:cNvSpPr>
            <p:nvPr/>
          </p:nvSpPr>
          <p:spPr bwMode="auto">
            <a:xfrm>
              <a:off x="2194" y="2042"/>
              <a:ext cx="113"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13" name="Object 76"/>
            <p:cNvGraphicFramePr>
              <a:graphicFrameLocks noChangeAspect="1"/>
            </p:cNvGraphicFramePr>
            <p:nvPr/>
          </p:nvGraphicFramePr>
          <p:xfrm>
            <a:off x="2422" y="1926"/>
            <a:ext cx="610" cy="203"/>
          </p:xfrm>
          <a:graphic>
            <a:graphicData uri="http://schemas.openxmlformats.org/presentationml/2006/ole">
              <mc:AlternateContent xmlns:mc="http://schemas.openxmlformats.org/markup-compatibility/2006">
                <mc:Choice xmlns:v="urn:schemas-microsoft-com:vml" Requires="v">
                  <p:oleObj name="Equation" r:id="rId1" spid="_x0000_s7182" imgH="177480" imgW="533160" progId="Equation.3">
                    <p:embed/>
                  </p:oleObj>
                </mc:Choice>
                <mc:Fallback>
                  <p:oleObj name="Equation" r:id="rId1" spid="" imgH="177480" imgW="533160" progId="Equation.3">
                    <p:embed/>
                    <p:pic>
                      <p:nvPicPr>
                        <p:cNvPr id="2097184" name=""/>
                        <p:cNvPicPr>
                          <a:picLocks noChangeAspect="1" noChangeArrowheads="1"/>
                        </p:cNvPicPr>
                        <p:nvPr/>
                      </p:nvPicPr>
                      <p:blipFill>
                        <a:blip xmlns:r="http://schemas.openxmlformats.org/officeDocument/2006/relationships" r:embed="rId2">
                          <a:lum bright="100000"/>
                        </a:blip>
                        <a:srcRect/>
                        <a:stretch>
                          <a:fillRect/>
                        </a:stretch>
                      </p:blipFill>
                      <p:spPr bwMode="auto">
                        <a:xfrm>
                          <a:off x="2422" y="1926"/>
                          <a:ext cx="610" cy="203"/>
                        </a:xfrm>
                        <a:prstGeom prst="rect"/>
                        <a:noFill/>
                        <a:ln>
                          <a:noFill/>
                        </a:ln>
                        <a:effectLst/>
                      </p:spPr>
                    </p:pic>
                  </p:oleObj>
                </mc:Fallback>
              </mc:AlternateContent>
            </a:graphicData>
          </a:graphic>
        </p:graphicFrame>
        <p:sp>
          <p:nvSpPr>
            <p:cNvPr id="1050418" name="Rectangle 77"/>
            <p:cNvSpPr>
              <a:spLocks noChangeArrowheads="1"/>
            </p:cNvSpPr>
            <p:nvPr/>
          </p:nvSpPr>
          <p:spPr bwMode="auto">
            <a:xfrm>
              <a:off x="3008" y="262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19" name="Rectangle 78"/>
            <p:cNvSpPr>
              <a:spLocks noChangeArrowheads="1"/>
            </p:cNvSpPr>
            <p:nvPr/>
          </p:nvSpPr>
          <p:spPr bwMode="auto">
            <a:xfrm>
              <a:off x="2975" y="286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0" name="Rectangle 79"/>
            <p:cNvSpPr>
              <a:spLocks noChangeArrowheads="1"/>
            </p:cNvSpPr>
            <p:nvPr/>
          </p:nvSpPr>
          <p:spPr bwMode="auto">
            <a:xfrm>
              <a:off x="3110" y="29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1" name="Rectangle 80"/>
            <p:cNvSpPr>
              <a:spLocks noChangeArrowheads="1"/>
            </p:cNvSpPr>
            <p:nvPr/>
          </p:nvSpPr>
          <p:spPr bwMode="auto">
            <a:xfrm>
              <a:off x="3104" y="280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2" name="Rectangle 81"/>
            <p:cNvSpPr>
              <a:spLocks noChangeArrowheads="1"/>
            </p:cNvSpPr>
            <p:nvPr/>
          </p:nvSpPr>
          <p:spPr bwMode="auto">
            <a:xfrm>
              <a:off x="3053" y="284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3" name="Rectangle 82"/>
            <p:cNvSpPr>
              <a:spLocks noChangeArrowheads="1"/>
            </p:cNvSpPr>
            <p:nvPr/>
          </p:nvSpPr>
          <p:spPr bwMode="auto">
            <a:xfrm>
              <a:off x="3056" y="27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4" name="Rectangle 83"/>
            <p:cNvSpPr>
              <a:spLocks noChangeArrowheads="1"/>
            </p:cNvSpPr>
            <p:nvPr/>
          </p:nvSpPr>
          <p:spPr bwMode="auto">
            <a:xfrm>
              <a:off x="2951" y="2545"/>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5" name="Rectangle 84"/>
            <p:cNvSpPr>
              <a:spLocks noChangeArrowheads="1"/>
            </p:cNvSpPr>
            <p:nvPr/>
          </p:nvSpPr>
          <p:spPr bwMode="auto">
            <a:xfrm>
              <a:off x="2972" y="302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6" name="Rectangle 85"/>
            <p:cNvSpPr>
              <a:spLocks noChangeArrowheads="1"/>
            </p:cNvSpPr>
            <p:nvPr/>
          </p:nvSpPr>
          <p:spPr bwMode="auto">
            <a:xfrm>
              <a:off x="3032" y="30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7" name="Rectangle 86"/>
            <p:cNvSpPr>
              <a:spLocks noChangeArrowheads="1"/>
            </p:cNvSpPr>
            <p:nvPr/>
          </p:nvSpPr>
          <p:spPr bwMode="auto">
            <a:xfrm>
              <a:off x="3005" y="289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8" name="Rectangle 87"/>
            <p:cNvSpPr>
              <a:spLocks noChangeArrowheads="1"/>
            </p:cNvSpPr>
            <p:nvPr/>
          </p:nvSpPr>
          <p:spPr bwMode="auto">
            <a:xfrm>
              <a:off x="2969" y="27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29" name="Rectangle 88"/>
            <p:cNvSpPr>
              <a:spLocks noChangeArrowheads="1"/>
            </p:cNvSpPr>
            <p:nvPr/>
          </p:nvSpPr>
          <p:spPr bwMode="auto">
            <a:xfrm>
              <a:off x="3146" y="272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0" name="Rectangle 89"/>
            <p:cNvSpPr>
              <a:spLocks noChangeArrowheads="1"/>
            </p:cNvSpPr>
            <p:nvPr/>
          </p:nvSpPr>
          <p:spPr bwMode="auto">
            <a:xfrm>
              <a:off x="2957" y="296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1" name="Rectangle 90"/>
            <p:cNvSpPr>
              <a:spLocks noChangeArrowheads="1"/>
            </p:cNvSpPr>
            <p:nvPr/>
          </p:nvSpPr>
          <p:spPr bwMode="auto">
            <a:xfrm>
              <a:off x="2984" y="292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2" name="Rectangle 91"/>
            <p:cNvSpPr>
              <a:spLocks noChangeArrowheads="1"/>
            </p:cNvSpPr>
            <p:nvPr/>
          </p:nvSpPr>
          <p:spPr bwMode="auto">
            <a:xfrm>
              <a:off x="2957" y="264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3" name="Rectangle 92"/>
            <p:cNvSpPr>
              <a:spLocks noChangeArrowheads="1"/>
            </p:cNvSpPr>
            <p:nvPr/>
          </p:nvSpPr>
          <p:spPr bwMode="auto">
            <a:xfrm>
              <a:off x="3017" y="281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4" name="Rectangle 93"/>
            <p:cNvSpPr>
              <a:spLocks noChangeArrowheads="1"/>
            </p:cNvSpPr>
            <p:nvPr/>
          </p:nvSpPr>
          <p:spPr bwMode="auto">
            <a:xfrm>
              <a:off x="2951" y="279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5" name="Rectangle 94"/>
            <p:cNvSpPr>
              <a:spLocks noChangeArrowheads="1"/>
            </p:cNvSpPr>
            <p:nvPr/>
          </p:nvSpPr>
          <p:spPr bwMode="auto">
            <a:xfrm>
              <a:off x="3011" y="309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6" name="Rectangle 95"/>
            <p:cNvSpPr>
              <a:spLocks noChangeArrowheads="1"/>
            </p:cNvSpPr>
            <p:nvPr/>
          </p:nvSpPr>
          <p:spPr bwMode="auto">
            <a:xfrm>
              <a:off x="3089" y="265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7" name="Rectangle 96"/>
            <p:cNvSpPr>
              <a:spLocks noChangeArrowheads="1"/>
            </p:cNvSpPr>
            <p:nvPr/>
          </p:nvSpPr>
          <p:spPr bwMode="auto">
            <a:xfrm>
              <a:off x="3068" y="296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8" name="Rectangle 97"/>
            <p:cNvSpPr>
              <a:spLocks noChangeArrowheads="1"/>
            </p:cNvSpPr>
            <p:nvPr/>
          </p:nvSpPr>
          <p:spPr bwMode="auto">
            <a:xfrm>
              <a:off x="2954" y="312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39" name="Rectangle 98"/>
            <p:cNvSpPr>
              <a:spLocks noChangeArrowheads="1"/>
            </p:cNvSpPr>
            <p:nvPr/>
          </p:nvSpPr>
          <p:spPr bwMode="auto">
            <a:xfrm>
              <a:off x="3221" y="281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0" name="Rectangle 99"/>
            <p:cNvSpPr>
              <a:spLocks noChangeArrowheads="1"/>
            </p:cNvSpPr>
            <p:nvPr/>
          </p:nvSpPr>
          <p:spPr bwMode="auto">
            <a:xfrm>
              <a:off x="3224" y="295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1" name="Rectangle 100"/>
            <p:cNvSpPr>
              <a:spLocks noChangeArrowheads="1"/>
            </p:cNvSpPr>
            <p:nvPr/>
          </p:nvSpPr>
          <p:spPr bwMode="auto">
            <a:xfrm>
              <a:off x="3425" y="29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2" name="Rectangle 101"/>
            <p:cNvSpPr>
              <a:spLocks noChangeArrowheads="1"/>
            </p:cNvSpPr>
            <p:nvPr/>
          </p:nvSpPr>
          <p:spPr bwMode="auto">
            <a:xfrm>
              <a:off x="3026" y="313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3" name="Rectangle 102"/>
            <p:cNvSpPr>
              <a:spLocks noChangeArrowheads="1"/>
            </p:cNvSpPr>
            <p:nvPr/>
          </p:nvSpPr>
          <p:spPr bwMode="auto">
            <a:xfrm>
              <a:off x="3230" y="264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4" name="Rectangle 103"/>
            <p:cNvSpPr>
              <a:spLocks noChangeArrowheads="1"/>
            </p:cNvSpPr>
            <p:nvPr/>
          </p:nvSpPr>
          <p:spPr bwMode="auto">
            <a:xfrm>
              <a:off x="3122" y="258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5" name="Rectangle 104"/>
            <p:cNvSpPr>
              <a:spLocks noChangeArrowheads="1"/>
            </p:cNvSpPr>
            <p:nvPr/>
          </p:nvSpPr>
          <p:spPr bwMode="auto">
            <a:xfrm>
              <a:off x="3338" y="280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6" name="Rectangle 105"/>
            <p:cNvSpPr>
              <a:spLocks noChangeArrowheads="1"/>
            </p:cNvSpPr>
            <p:nvPr/>
          </p:nvSpPr>
          <p:spPr bwMode="auto">
            <a:xfrm>
              <a:off x="3011" y="276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7" name="Rectangle 106"/>
            <p:cNvSpPr>
              <a:spLocks noChangeArrowheads="1"/>
            </p:cNvSpPr>
            <p:nvPr/>
          </p:nvSpPr>
          <p:spPr bwMode="auto">
            <a:xfrm>
              <a:off x="3122" y="298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8" name="Rectangle 107"/>
            <p:cNvSpPr>
              <a:spLocks noChangeArrowheads="1"/>
            </p:cNvSpPr>
            <p:nvPr/>
          </p:nvSpPr>
          <p:spPr bwMode="auto">
            <a:xfrm>
              <a:off x="3104" y="308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49" name="Rectangle 108"/>
            <p:cNvSpPr>
              <a:spLocks noChangeArrowheads="1"/>
            </p:cNvSpPr>
            <p:nvPr/>
          </p:nvSpPr>
          <p:spPr bwMode="auto">
            <a:xfrm>
              <a:off x="3047" y="257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0" name="Rectangle 109"/>
            <p:cNvSpPr>
              <a:spLocks noChangeArrowheads="1"/>
            </p:cNvSpPr>
            <p:nvPr/>
          </p:nvSpPr>
          <p:spPr bwMode="auto">
            <a:xfrm>
              <a:off x="2939" y="288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1" name="Rectangle 110"/>
            <p:cNvSpPr>
              <a:spLocks noChangeArrowheads="1"/>
            </p:cNvSpPr>
            <p:nvPr/>
          </p:nvSpPr>
          <p:spPr bwMode="auto">
            <a:xfrm>
              <a:off x="2960" y="259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2" name="Rectangle 111"/>
            <p:cNvSpPr>
              <a:spLocks noChangeArrowheads="1"/>
            </p:cNvSpPr>
            <p:nvPr/>
          </p:nvSpPr>
          <p:spPr bwMode="auto">
            <a:xfrm>
              <a:off x="2936" y="306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3" name="Rectangle 112"/>
            <p:cNvSpPr>
              <a:spLocks noChangeArrowheads="1"/>
            </p:cNvSpPr>
            <p:nvPr/>
          </p:nvSpPr>
          <p:spPr bwMode="auto">
            <a:xfrm>
              <a:off x="2939" y="300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4" name="Rectangle 113"/>
            <p:cNvSpPr>
              <a:spLocks noChangeArrowheads="1"/>
            </p:cNvSpPr>
            <p:nvPr/>
          </p:nvSpPr>
          <p:spPr bwMode="auto">
            <a:xfrm>
              <a:off x="2936" y="275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5" name="Rectangle 114"/>
            <p:cNvSpPr>
              <a:spLocks noChangeArrowheads="1"/>
            </p:cNvSpPr>
            <p:nvPr/>
          </p:nvSpPr>
          <p:spPr bwMode="auto">
            <a:xfrm>
              <a:off x="2948" y="268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6" name="Rectangle 115"/>
            <p:cNvSpPr>
              <a:spLocks noChangeArrowheads="1"/>
            </p:cNvSpPr>
            <p:nvPr/>
          </p:nvSpPr>
          <p:spPr bwMode="auto">
            <a:xfrm>
              <a:off x="2942" y="284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7" name="Rectangle 116"/>
            <p:cNvSpPr>
              <a:spLocks noChangeArrowheads="1"/>
            </p:cNvSpPr>
            <p:nvPr/>
          </p:nvSpPr>
          <p:spPr bwMode="auto">
            <a:xfrm>
              <a:off x="2936" y="292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8" name="Rectangle 117"/>
            <p:cNvSpPr>
              <a:spLocks noChangeArrowheads="1"/>
            </p:cNvSpPr>
            <p:nvPr/>
          </p:nvSpPr>
          <p:spPr bwMode="auto">
            <a:xfrm>
              <a:off x="2975" y="306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59" name="Rectangle 118"/>
            <p:cNvSpPr>
              <a:spLocks noChangeArrowheads="1"/>
            </p:cNvSpPr>
            <p:nvPr/>
          </p:nvSpPr>
          <p:spPr bwMode="auto">
            <a:xfrm>
              <a:off x="2933" y="313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60" name="Rectangle 119"/>
            <p:cNvSpPr>
              <a:spLocks noChangeArrowheads="1"/>
            </p:cNvSpPr>
            <p:nvPr/>
          </p:nvSpPr>
          <p:spPr bwMode="auto">
            <a:xfrm>
              <a:off x="2984" y="298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461" name="Rectangle 120"/>
            <p:cNvSpPr>
              <a:spLocks noChangeArrowheads="1"/>
            </p:cNvSpPr>
            <p:nvPr/>
          </p:nvSpPr>
          <p:spPr bwMode="auto">
            <a:xfrm>
              <a:off x="2924" y="26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33" name=""/>
        <p:cNvGrpSpPr/>
        <p:nvPr/>
      </p:nvGrpSpPr>
      <p:grpSpPr>
        <a:xfrm>
          <a:off x="0" y="0"/>
          <a:ext cx="0" cy="0"/>
          <a:chOff x="0" y="0"/>
          <a:chExt cx="0" cy="0"/>
        </a:xfrm>
      </p:grpSpPr>
      <p:graphicFrame>
        <p:nvGraphicFramePr>
          <p:cNvPr id="4194314" name="Object 2"/>
          <p:cNvGraphicFramePr>
            <a:graphicFrameLocks noChangeAspect="1"/>
          </p:cNvGraphicFramePr>
          <p:nvPr/>
        </p:nvGraphicFramePr>
        <p:xfrm>
          <a:off x="3805238" y="5164138"/>
          <a:ext cx="1457325" cy="898525"/>
        </p:xfrm>
        <a:graphic>
          <a:graphicData uri="http://schemas.openxmlformats.org/presentationml/2006/ole">
            <mc:AlternateContent xmlns:mc="http://schemas.openxmlformats.org/markup-compatibility/2006">
              <mc:Choice xmlns:v="urn:schemas-microsoft-com:vml" Requires="v">
                <p:oleObj name="Equation" r:id="rId1" spid="_x0000_s8218" imgH="393480" imgW="634680" progId="Equation.3">
                  <p:embed/>
                </p:oleObj>
              </mc:Choice>
              <mc:Fallback>
                <p:oleObj name="Equation" r:id="rId1" spid="" imgH="393480" imgW="634680" progId="Equation.3">
                  <p:embed/>
                  <p:pic>
                    <p:nvPicPr>
                      <p:cNvPr id="2097186" name=""/>
                      <p:cNvPicPr>
                        <a:picLocks noChangeAspect="1" noChangeArrowheads="1"/>
                      </p:cNvPicPr>
                      <p:nvPr/>
                    </p:nvPicPr>
                    <p:blipFill>
                      <a:blip xmlns:r="http://schemas.openxmlformats.org/officeDocument/2006/relationships" r:embed="rId2"/>
                      <a:srcRect/>
                      <a:stretch>
                        <a:fillRect/>
                      </a:stretch>
                    </p:blipFill>
                    <p:spPr bwMode="auto">
                      <a:xfrm>
                        <a:off x="3805238" y="5164138"/>
                        <a:ext cx="1457325" cy="898525"/>
                      </a:xfrm>
                      <a:prstGeom prst="rect"/>
                      <a:noFill/>
                    </p:spPr>
                  </p:pic>
                </p:oleObj>
              </mc:Fallback>
            </mc:AlternateContent>
          </a:graphicData>
        </a:graphic>
      </p:graphicFrame>
      <p:sp>
        <p:nvSpPr>
          <p:cNvPr id="1050462" name="Rectangle 3"/>
          <p:cNvSpPr>
            <a:spLocks noChangeArrowheads="1"/>
          </p:cNvSpPr>
          <p:nvPr/>
        </p:nvSpPr>
        <p:spPr bwMode="auto">
          <a:xfrm>
            <a:off x="476250" y="4438650"/>
            <a:ext cx="8272214" cy="1031240"/>
          </a:xfrm>
          <a:prstGeom prst="rect"/>
          <a:noFill/>
          <a:ln>
            <a:noFill/>
          </a:ln>
          <a:effectLst/>
        </p:spPr>
        <p:txBody>
          <a:bodyPr wrap="square">
            <a:spAutoFit/>
          </a:bodyPr>
          <a:p>
            <a:pPr algn="just" fontAlgn="base">
              <a:spcBef>
                <a:spcPct val="0"/>
              </a:spcBef>
              <a:spcAft>
                <a:spcPct val="0"/>
              </a:spcAft>
              <a:tabLst>
                <a:tab algn="l" pos="2286000"/>
              </a:tabLst>
            </a:pPr>
            <a:r>
              <a:rPr altLang="zh-CN" b="1" dirty="0" sz="2800" kumimoji="1" lang="en-US" smtClean="0">
                <a:solidFill>
                  <a:srgbClr val="FFFFFF"/>
                </a:solidFill>
                <a:latin typeface="+mj-lt"/>
                <a:ea typeface="楷体_GB2312" pitchFamily="49" charset="-122"/>
              </a:rPr>
              <a:t>Such an effect is </a:t>
            </a:r>
            <a:r>
              <a:rPr altLang="zh-CN" b="1" dirty="0" sz="2800" kumimoji="1" lang="en-US" smtClean="0">
                <a:solidFill>
                  <a:srgbClr val="FFFFFF"/>
                </a:solidFill>
                <a:latin typeface="+mj-lt"/>
                <a:ea typeface="楷体_GB2312" pitchFamily="49" charset="-122"/>
              </a:rPr>
              <a:t>presented by </a:t>
            </a:r>
            <a:r>
              <a:rPr altLang="zh-CN" b="1" dirty="0" sz="2800" kumimoji="1" lang="en-US" smtClean="0">
                <a:solidFill>
                  <a:srgbClr val="C00000"/>
                </a:solidFill>
                <a:latin typeface="+mj-lt"/>
                <a:ea typeface="楷体_GB2312" pitchFamily="49" charset="-122"/>
              </a:rPr>
              <a:t>diffusion capacitance</a:t>
            </a:r>
            <a:r>
              <a:rPr altLang="zh-CN" b="1" dirty="0" sz="2800" kumimoji="1" lang="en-US" smtClean="0">
                <a:solidFill>
                  <a:srgbClr val="FFFFFF"/>
                </a:solidFill>
                <a:latin typeface="+mj-lt"/>
                <a:ea typeface="楷体_GB2312" pitchFamily="49" charset="-122"/>
              </a:rPr>
              <a:t> </a:t>
            </a:r>
            <a:r>
              <a:rPr altLang="zh-CN" b="1" dirty="0" sz="2800" i="1" kumimoji="1" lang="en-US" smtClean="0">
                <a:solidFill>
                  <a:srgbClr val="FFFFFF"/>
                </a:solidFill>
                <a:ea typeface="楷体_GB2312" pitchFamily="49" charset="-122"/>
              </a:rPr>
              <a:t>C</a:t>
            </a:r>
            <a:r>
              <a:rPr altLang="zh-CN" baseline="-30000" b="1" dirty="0" sz="2800" kumimoji="1" lang="en-US" smtClean="0">
                <a:solidFill>
                  <a:srgbClr val="FFFFFF"/>
                </a:solidFill>
                <a:ea typeface="楷体_GB2312" pitchFamily="49" charset="-122"/>
              </a:rPr>
              <a:t>D</a:t>
            </a:r>
            <a:endParaRPr altLang="en-US" b="1" dirty="0" sz="2800" kumimoji="1" lang="zh-CN">
              <a:solidFill>
                <a:srgbClr val="FFFFFF"/>
              </a:solidFill>
              <a:latin typeface="楷体_GB2312" pitchFamily="49" charset="-122"/>
              <a:ea typeface="楷体_GB2312" pitchFamily="49" charset="-122"/>
            </a:endParaRPr>
          </a:p>
        </p:txBody>
      </p:sp>
      <p:sp>
        <p:nvSpPr>
          <p:cNvPr id="1050463" name="Rectangle 4"/>
          <p:cNvSpPr>
            <a:spLocks noChangeArrowheads="1"/>
          </p:cNvSpPr>
          <p:nvPr/>
        </p:nvSpPr>
        <p:spPr bwMode="auto">
          <a:xfrm>
            <a:off x="466724" y="3705225"/>
            <a:ext cx="8497763" cy="929640"/>
          </a:xfrm>
          <a:prstGeom prst="rect"/>
          <a:noFill/>
          <a:ln>
            <a:noFill/>
          </a:ln>
          <a:effectLst/>
        </p:spPr>
        <p:txBody>
          <a:bodyPr wrap="square">
            <a:spAutoFit/>
          </a:bodyPr>
          <a:p>
            <a:pPr algn="just" fontAlgn="base">
              <a:spcBef>
                <a:spcPct val="0"/>
              </a:spcBef>
              <a:spcAft>
                <a:spcPct val="0"/>
              </a:spcAft>
              <a:tabLst>
                <a:tab algn="l" pos="2286000"/>
              </a:tabLst>
            </a:pPr>
            <a:r>
              <a:rPr altLang="zh-CN" b="1" dirty="0" sz="2800" kumimoji="1" lang="en-US" smtClean="0">
                <a:solidFill>
                  <a:srgbClr val="FFFFFF"/>
                </a:solidFill>
                <a:ea typeface="楷体_GB2312" pitchFamily="49" charset="-122"/>
              </a:rPr>
              <a:t>Electron concentration is proportional to biased voltage</a:t>
            </a:r>
            <a:endParaRPr altLang="en-US" b="1" dirty="0" sz="2800" kumimoji="1" lang="zh-CN">
              <a:solidFill>
                <a:srgbClr val="FFFFFF"/>
              </a:solidFill>
              <a:latin typeface="楷体_GB2312" pitchFamily="49" charset="-122"/>
              <a:ea typeface="楷体_GB2312" pitchFamily="49" charset="-122"/>
            </a:endParaRPr>
          </a:p>
        </p:txBody>
      </p:sp>
      <p:grpSp>
        <p:nvGrpSpPr>
          <p:cNvPr id="434" name="Group 5"/>
          <p:cNvGrpSpPr/>
          <p:nvPr/>
        </p:nvGrpSpPr>
        <p:grpSpPr bwMode="auto">
          <a:xfrm>
            <a:off x="2382838" y="971550"/>
            <a:ext cx="3824287" cy="2414588"/>
            <a:chOff x="1501" y="1926"/>
            <a:chExt cx="2409" cy="1521"/>
          </a:xfrm>
        </p:grpSpPr>
        <p:sp>
          <p:nvSpPr>
            <p:cNvPr id="1050464" name="Line 6"/>
            <p:cNvSpPr>
              <a:spLocks noChangeShapeType="1"/>
            </p:cNvSpPr>
            <p:nvPr/>
          </p:nvSpPr>
          <p:spPr bwMode="auto">
            <a:xfrm flipH="1">
              <a:off x="2991" y="2723"/>
              <a:ext cx="2" cy="671"/>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65" name="Rectangle 7"/>
            <p:cNvSpPr>
              <a:spLocks noChangeArrowheads="1"/>
            </p:cNvSpPr>
            <p:nvPr/>
          </p:nvSpPr>
          <p:spPr bwMode="auto">
            <a:xfrm>
              <a:off x="2818" y="2038"/>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66" name="Line 8"/>
            <p:cNvSpPr>
              <a:spLocks noChangeShapeType="1"/>
            </p:cNvSpPr>
            <p:nvPr/>
          </p:nvSpPr>
          <p:spPr bwMode="auto">
            <a:xfrm flipH="1">
              <a:off x="2403" y="2725"/>
              <a:ext cx="2" cy="671"/>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67" name="Rectangle 9"/>
            <p:cNvSpPr>
              <a:spLocks noChangeArrowheads="1"/>
            </p:cNvSpPr>
            <p:nvPr/>
          </p:nvSpPr>
          <p:spPr bwMode="auto">
            <a:xfrm>
              <a:off x="3456" y="3141"/>
              <a:ext cx="209" cy="230"/>
            </a:xfrm>
            <a:prstGeom prst="rect"/>
            <a:noFill/>
            <a:ln>
              <a:noFill/>
            </a:ln>
          </p:spPr>
          <p:txBody>
            <a:bodyPr bIns="0" lIns="0" rIns="0" tIns="0">
              <a:spAutoFit/>
            </a:bodyPr>
            <a:p>
              <a:pPr fontAlgn="base">
                <a:spcBef>
                  <a:spcPct val="0"/>
                </a:spcBef>
                <a:spcAft>
                  <a:spcPct val="0"/>
                </a:spcAft>
              </a:pPr>
              <a:r>
                <a:rPr altLang="zh-CN" b="1" sz="2400" kumimoji="1" lang="en-US">
                  <a:solidFill>
                    <a:srgbClr val="FFFFFF"/>
                  </a:solidFill>
                  <a:ea typeface="楷体_GB2312" pitchFamily="49" charset="-122"/>
                </a:rPr>
                <a:t>P</a:t>
              </a:r>
            </a:p>
          </p:txBody>
        </p:sp>
        <p:sp>
          <p:nvSpPr>
            <p:cNvPr id="1050468" name="Rectangle 10"/>
            <p:cNvSpPr>
              <a:spLocks noChangeArrowheads="1"/>
            </p:cNvSpPr>
            <p:nvPr/>
          </p:nvSpPr>
          <p:spPr bwMode="auto">
            <a:xfrm>
              <a:off x="1880" y="3111"/>
              <a:ext cx="144" cy="225"/>
            </a:xfrm>
            <a:prstGeom prst="rect"/>
            <a:noFill/>
            <a:ln>
              <a:noFill/>
            </a:ln>
          </p:spPr>
          <p:txBody>
            <a:bodyPr bIns="0" lIns="0" rIns="0" tIns="0" wrap="none">
              <a:spAutoFit/>
            </a:bodyPr>
            <a:p>
              <a:pPr fontAlgn="base">
                <a:spcBef>
                  <a:spcPct val="0"/>
                </a:spcBef>
                <a:spcAft>
                  <a:spcPct val="0"/>
                </a:spcAft>
              </a:pPr>
              <a:r>
                <a:rPr altLang="zh-CN" b="1" sz="2400" kumimoji="1" lang="en-US">
                  <a:solidFill>
                    <a:srgbClr val="FFFFFF"/>
                  </a:solidFill>
                  <a:ea typeface="楷体_GB2312" pitchFamily="49" charset="-122"/>
                </a:rPr>
                <a:t>N</a:t>
              </a:r>
            </a:p>
          </p:txBody>
        </p:sp>
        <p:sp>
          <p:nvSpPr>
            <p:cNvPr id="1050469" name="Line 11"/>
            <p:cNvSpPr>
              <a:spLocks noChangeShapeType="1"/>
            </p:cNvSpPr>
            <p:nvPr/>
          </p:nvSpPr>
          <p:spPr bwMode="auto">
            <a:xfrm flipH="1">
              <a:off x="1512" y="3055"/>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0" name="Line 12"/>
            <p:cNvSpPr>
              <a:spLocks noChangeShapeType="1"/>
            </p:cNvSpPr>
            <p:nvPr/>
          </p:nvSpPr>
          <p:spPr bwMode="auto">
            <a:xfrm>
              <a:off x="1512" y="2246"/>
              <a:ext cx="0" cy="821"/>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1" name="Line 13"/>
            <p:cNvSpPr>
              <a:spLocks noChangeShapeType="1"/>
            </p:cNvSpPr>
            <p:nvPr/>
          </p:nvSpPr>
          <p:spPr bwMode="auto">
            <a:xfrm flipH="1">
              <a:off x="3646" y="3057"/>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2" name="Line 14"/>
            <p:cNvSpPr>
              <a:spLocks noChangeShapeType="1"/>
            </p:cNvSpPr>
            <p:nvPr/>
          </p:nvSpPr>
          <p:spPr bwMode="auto">
            <a:xfrm>
              <a:off x="3898" y="2240"/>
              <a:ext cx="0" cy="825"/>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3" name="Line 15"/>
            <p:cNvSpPr>
              <a:spLocks noChangeShapeType="1"/>
            </p:cNvSpPr>
            <p:nvPr/>
          </p:nvSpPr>
          <p:spPr bwMode="auto">
            <a:xfrm flipH="1">
              <a:off x="2720" y="2250"/>
              <a:ext cx="1188" cy="0"/>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4" name="Line 16"/>
            <p:cNvSpPr>
              <a:spLocks noChangeShapeType="1"/>
            </p:cNvSpPr>
            <p:nvPr/>
          </p:nvSpPr>
          <p:spPr bwMode="auto">
            <a:xfrm>
              <a:off x="2728" y="2107"/>
              <a:ext cx="0" cy="249"/>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5" name="Line 17"/>
            <p:cNvSpPr>
              <a:spLocks noChangeShapeType="1"/>
            </p:cNvSpPr>
            <p:nvPr/>
          </p:nvSpPr>
          <p:spPr bwMode="auto">
            <a:xfrm>
              <a:off x="2660" y="2184"/>
              <a:ext cx="0" cy="136"/>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6" name="Line 18"/>
            <p:cNvSpPr>
              <a:spLocks noChangeShapeType="1"/>
            </p:cNvSpPr>
            <p:nvPr/>
          </p:nvSpPr>
          <p:spPr bwMode="auto">
            <a:xfrm>
              <a:off x="2704" y="2727"/>
              <a:ext cx="0" cy="660"/>
            </a:xfrm>
            <a:prstGeom prst="line"/>
            <a:noFill/>
            <a:ln w="28575">
              <a:solidFill>
                <a:srgbClr val="FFFF00"/>
              </a:solidFill>
              <a:prstDash val="dash"/>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35" name="Group 19"/>
            <p:cNvGrpSpPr/>
            <p:nvPr/>
          </p:nvGrpSpPr>
          <p:grpSpPr bwMode="auto">
            <a:xfrm>
              <a:off x="2786" y="2747"/>
              <a:ext cx="122" cy="618"/>
              <a:chOff x="2751" y="1976"/>
              <a:chExt cx="122" cy="618"/>
            </a:xfrm>
          </p:grpSpPr>
          <p:sp>
            <p:nvSpPr>
              <p:cNvPr id="1050477" name="Oval 20"/>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8" name="Oval 21"/>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79" name="Oval 22"/>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0" name="Oval 23"/>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481" name="Line 24"/>
            <p:cNvSpPr>
              <a:spLocks noChangeShapeType="1"/>
            </p:cNvSpPr>
            <p:nvPr/>
          </p:nvSpPr>
          <p:spPr bwMode="auto">
            <a:xfrm>
              <a:off x="2810" y="2811"/>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2" name="Line 25"/>
            <p:cNvSpPr>
              <a:spLocks noChangeShapeType="1"/>
            </p:cNvSpPr>
            <p:nvPr/>
          </p:nvSpPr>
          <p:spPr bwMode="auto">
            <a:xfrm>
              <a:off x="2810" y="2967"/>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3" name="Line 26"/>
            <p:cNvSpPr>
              <a:spLocks noChangeShapeType="1"/>
            </p:cNvSpPr>
            <p:nvPr/>
          </p:nvSpPr>
          <p:spPr bwMode="auto">
            <a:xfrm>
              <a:off x="2810" y="3141"/>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4" name="Line 27"/>
            <p:cNvSpPr>
              <a:spLocks noChangeShapeType="1"/>
            </p:cNvSpPr>
            <p:nvPr/>
          </p:nvSpPr>
          <p:spPr bwMode="auto">
            <a:xfrm>
              <a:off x="2810" y="3309"/>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5" name="Oval 28"/>
            <p:cNvSpPr>
              <a:spLocks noChangeArrowheads="1"/>
            </p:cNvSpPr>
            <p:nvPr/>
          </p:nvSpPr>
          <p:spPr bwMode="auto">
            <a:xfrm>
              <a:off x="2498" y="3245"/>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6" name="Oval 29"/>
            <p:cNvSpPr>
              <a:spLocks noChangeArrowheads="1"/>
            </p:cNvSpPr>
            <p:nvPr/>
          </p:nvSpPr>
          <p:spPr bwMode="auto">
            <a:xfrm>
              <a:off x="2496" y="2749"/>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7" name="Line 30"/>
            <p:cNvSpPr>
              <a:spLocks noChangeShapeType="1"/>
            </p:cNvSpPr>
            <p:nvPr/>
          </p:nvSpPr>
          <p:spPr bwMode="auto">
            <a:xfrm>
              <a:off x="2559" y="2933"/>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8" name="Oval 31"/>
            <p:cNvSpPr>
              <a:spLocks noChangeArrowheads="1"/>
            </p:cNvSpPr>
            <p:nvPr/>
          </p:nvSpPr>
          <p:spPr bwMode="auto">
            <a:xfrm>
              <a:off x="2500" y="2909"/>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89" name="Oval 32"/>
            <p:cNvSpPr>
              <a:spLocks noChangeArrowheads="1"/>
            </p:cNvSpPr>
            <p:nvPr/>
          </p:nvSpPr>
          <p:spPr bwMode="auto">
            <a:xfrm>
              <a:off x="2498" y="3081"/>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90" name="Rectangle 33"/>
            <p:cNvSpPr>
              <a:spLocks noChangeArrowheads="1"/>
            </p:cNvSpPr>
            <p:nvPr/>
          </p:nvSpPr>
          <p:spPr bwMode="auto">
            <a:xfrm>
              <a:off x="2455" y="268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91" name="Rectangle 34"/>
            <p:cNvSpPr>
              <a:spLocks noChangeArrowheads="1"/>
            </p:cNvSpPr>
            <p:nvPr/>
          </p:nvSpPr>
          <p:spPr bwMode="auto">
            <a:xfrm>
              <a:off x="2460" y="284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92" name="Rectangle 35"/>
            <p:cNvSpPr>
              <a:spLocks noChangeArrowheads="1"/>
            </p:cNvSpPr>
            <p:nvPr/>
          </p:nvSpPr>
          <p:spPr bwMode="auto">
            <a:xfrm>
              <a:off x="2455" y="3015"/>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93" name="Rectangle 36"/>
            <p:cNvSpPr>
              <a:spLocks noChangeArrowheads="1"/>
            </p:cNvSpPr>
            <p:nvPr/>
          </p:nvSpPr>
          <p:spPr bwMode="auto">
            <a:xfrm>
              <a:off x="2455" y="3173"/>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494" name="Rectangle 37"/>
            <p:cNvSpPr>
              <a:spLocks noChangeArrowheads="1"/>
            </p:cNvSpPr>
            <p:nvPr/>
          </p:nvSpPr>
          <p:spPr bwMode="auto">
            <a:xfrm>
              <a:off x="1776" y="2714"/>
              <a:ext cx="1872" cy="680"/>
            </a:xfrm>
            <a:prstGeom prst="rect"/>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95" name="Line 38"/>
            <p:cNvSpPr>
              <a:spLocks noChangeShapeType="1"/>
            </p:cNvSpPr>
            <p:nvPr/>
          </p:nvSpPr>
          <p:spPr bwMode="auto">
            <a:xfrm>
              <a:off x="1501" y="2249"/>
              <a:ext cx="1156" cy="0"/>
            </a:xfrm>
            <a:prstGeom prst="line"/>
            <a:noFill/>
            <a:ln w="36576">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36" name="Group 39"/>
            <p:cNvGrpSpPr/>
            <p:nvPr/>
          </p:nvGrpSpPr>
          <p:grpSpPr bwMode="auto">
            <a:xfrm>
              <a:off x="3075" y="1973"/>
              <a:ext cx="113" cy="113"/>
              <a:chOff x="2720" y="2164"/>
              <a:chExt cx="113" cy="113"/>
            </a:xfrm>
          </p:grpSpPr>
          <p:sp>
            <p:nvSpPr>
              <p:cNvPr id="1050496" name="Line 40"/>
              <p:cNvSpPr>
                <a:spLocks noChangeShapeType="1"/>
              </p:cNvSpPr>
              <p:nvPr/>
            </p:nvSpPr>
            <p:spPr bwMode="auto">
              <a:xfrm>
                <a:off x="2720" y="2220"/>
                <a:ext cx="113"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497" name="Line 41"/>
              <p:cNvSpPr>
                <a:spLocks noChangeShapeType="1"/>
              </p:cNvSpPr>
              <p:nvPr/>
            </p:nvSpPr>
            <p:spPr bwMode="auto">
              <a:xfrm>
                <a:off x="2776" y="2164"/>
                <a:ext cx="0" cy="113"/>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498" name="Line 42"/>
            <p:cNvSpPr>
              <a:spLocks noChangeShapeType="1"/>
            </p:cNvSpPr>
            <p:nvPr/>
          </p:nvSpPr>
          <p:spPr bwMode="auto">
            <a:xfrm>
              <a:off x="2194" y="2042"/>
              <a:ext cx="113"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15" name="Object 43"/>
            <p:cNvGraphicFramePr>
              <a:graphicFrameLocks noChangeAspect="1"/>
            </p:cNvGraphicFramePr>
            <p:nvPr/>
          </p:nvGraphicFramePr>
          <p:xfrm>
            <a:off x="2422" y="1926"/>
            <a:ext cx="610" cy="203"/>
          </p:xfrm>
          <a:graphic>
            <a:graphicData uri="http://schemas.openxmlformats.org/presentationml/2006/ole">
              <mc:AlternateContent xmlns:mc="http://schemas.openxmlformats.org/markup-compatibility/2006">
                <mc:Choice xmlns:v="urn:schemas-microsoft-com:vml" Requires="v">
                  <p:oleObj name="Equation" r:id="rId3" spid="_x0000_s8219" imgH="177480" imgW="533160" progId="Equation.3">
                    <p:embed/>
                  </p:oleObj>
                </mc:Choice>
                <mc:Fallback>
                  <p:oleObj name="Equation" r:id="rId3" spid="" imgH="177480" imgW="533160" progId="Equation.3">
                    <p:embed/>
                    <p:pic>
                      <p:nvPicPr>
                        <p:cNvPr id="2097187" name=""/>
                        <p:cNvPicPr>
                          <a:picLocks noChangeAspect="1" noChangeArrowheads="1"/>
                        </p:cNvPicPr>
                        <p:nvPr/>
                      </p:nvPicPr>
                      <p:blipFill>
                        <a:blip xmlns:r="http://schemas.openxmlformats.org/officeDocument/2006/relationships" r:embed="rId4">
                          <a:lum bright="100000"/>
                        </a:blip>
                        <a:srcRect/>
                        <a:stretch>
                          <a:fillRect/>
                        </a:stretch>
                      </p:blipFill>
                      <p:spPr bwMode="auto">
                        <a:xfrm>
                          <a:off x="2422" y="1926"/>
                          <a:ext cx="610" cy="203"/>
                        </a:xfrm>
                        <a:prstGeom prst="rect"/>
                        <a:noFill/>
                        <a:ln>
                          <a:noFill/>
                        </a:ln>
                        <a:effectLst/>
                      </p:spPr>
                    </p:pic>
                  </p:oleObj>
                </mc:Fallback>
              </mc:AlternateContent>
            </a:graphicData>
          </a:graphic>
        </p:graphicFrame>
        <p:sp>
          <p:nvSpPr>
            <p:cNvPr id="1050499" name="Rectangle 44"/>
            <p:cNvSpPr>
              <a:spLocks noChangeArrowheads="1"/>
            </p:cNvSpPr>
            <p:nvPr/>
          </p:nvSpPr>
          <p:spPr bwMode="auto">
            <a:xfrm>
              <a:off x="3008" y="262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0" name="Rectangle 45"/>
            <p:cNvSpPr>
              <a:spLocks noChangeArrowheads="1"/>
            </p:cNvSpPr>
            <p:nvPr/>
          </p:nvSpPr>
          <p:spPr bwMode="auto">
            <a:xfrm>
              <a:off x="2975" y="286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1" name="Rectangle 46"/>
            <p:cNvSpPr>
              <a:spLocks noChangeArrowheads="1"/>
            </p:cNvSpPr>
            <p:nvPr/>
          </p:nvSpPr>
          <p:spPr bwMode="auto">
            <a:xfrm>
              <a:off x="3110" y="29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2" name="Rectangle 47"/>
            <p:cNvSpPr>
              <a:spLocks noChangeArrowheads="1"/>
            </p:cNvSpPr>
            <p:nvPr/>
          </p:nvSpPr>
          <p:spPr bwMode="auto">
            <a:xfrm>
              <a:off x="3104" y="280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3" name="Rectangle 48"/>
            <p:cNvSpPr>
              <a:spLocks noChangeArrowheads="1"/>
            </p:cNvSpPr>
            <p:nvPr/>
          </p:nvSpPr>
          <p:spPr bwMode="auto">
            <a:xfrm>
              <a:off x="3053" y="284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4" name="Rectangle 49"/>
            <p:cNvSpPr>
              <a:spLocks noChangeArrowheads="1"/>
            </p:cNvSpPr>
            <p:nvPr/>
          </p:nvSpPr>
          <p:spPr bwMode="auto">
            <a:xfrm>
              <a:off x="3056" y="27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5" name="Rectangle 50"/>
            <p:cNvSpPr>
              <a:spLocks noChangeArrowheads="1"/>
            </p:cNvSpPr>
            <p:nvPr/>
          </p:nvSpPr>
          <p:spPr bwMode="auto">
            <a:xfrm>
              <a:off x="2951" y="2545"/>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6" name="Rectangle 51"/>
            <p:cNvSpPr>
              <a:spLocks noChangeArrowheads="1"/>
            </p:cNvSpPr>
            <p:nvPr/>
          </p:nvSpPr>
          <p:spPr bwMode="auto">
            <a:xfrm>
              <a:off x="2972" y="302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7" name="Rectangle 52"/>
            <p:cNvSpPr>
              <a:spLocks noChangeArrowheads="1"/>
            </p:cNvSpPr>
            <p:nvPr/>
          </p:nvSpPr>
          <p:spPr bwMode="auto">
            <a:xfrm>
              <a:off x="3032" y="30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8" name="Rectangle 53"/>
            <p:cNvSpPr>
              <a:spLocks noChangeArrowheads="1"/>
            </p:cNvSpPr>
            <p:nvPr/>
          </p:nvSpPr>
          <p:spPr bwMode="auto">
            <a:xfrm>
              <a:off x="3005" y="289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09" name="Rectangle 54"/>
            <p:cNvSpPr>
              <a:spLocks noChangeArrowheads="1"/>
            </p:cNvSpPr>
            <p:nvPr/>
          </p:nvSpPr>
          <p:spPr bwMode="auto">
            <a:xfrm>
              <a:off x="2969" y="271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0" name="Rectangle 55"/>
            <p:cNvSpPr>
              <a:spLocks noChangeArrowheads="1"/>
            </p:cNvSpPr>
            <p:nvPr/>
          </p:nvSpPr>
          <p:spPr bwMode="auto">
            <a:xfrm>
              <a:off x="3146" y="272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1" name="Rectangle 56"/>
            <p:cNvSpPr>
              <a:spLocks noChangeArrowheads="1"/>
            </p:cNvSpPr>
            <p:nvPr/>
          </p:nvSpPr>
          <p:spPr bwMode="auto">
            <a:xfrm>
              <a:off x="2957" y="296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2" name="Rectangle 57"/>
            <p:cNvSpPr>
              <a:spLocks noChangeArrowheads="1"/>
            </p:cNvSpPr>
            <p:nvPr/>
          </p:nvSpPr>
          <p:spPr bwMode="auto">
            <a:xfrm>
              <a:off x="2984" y="292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3" name="Rectangle 58"/>
            <p:cNvSpPr>
              <a:spLocks noChangeArrowheads="1"/>
            </p:cNvSpPr>
            <p:nvPr/>
          </p:nvSpPr>
          <p:spPr bwMode="auto">
            <a:xfrm>
              <a:off x="2957" y="264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4" name="Rectangle 59"/>
            <p:cNvSpPr>
              <a:spLocks noChangeArrowheads="1"/>
            </p:cNvSpPr>
            <p:nvPr/>
          </p:nvSpPr>
          <p:spPr bwMode="auto">
            <a:xfrm>
              <a:off x="3017" y="281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5" name="Rectangle 60"/>
            <p:cNvSpPr>
              <a:spLocks noChangeArrowheads="1"/>
            </p:cNvSpPr>
            <p:nvPr/>
          </p:nvSpPr>
          <p:spPr bwMode="auto">
            <a:xfrm>
              <a:off x="2951" y="279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6" name="Rectangle 61"/>
            <p:cNvSpPr>
              <a:spLocks noChangeArrowheads="1"/>
            </p:cNvSpPr>
            <p:nvPr/>
          </p:nvSpPr>
          <p:spPr bwMode="auto">
            <a:xfrm>
              <a:off x="3011" y="309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7" name="Rectangle 62"/>
            <p:cNvSpPr>
              <a:spLocks noChangeArrowheads="1"/>
            </p:cNvSpPr>
            <p:nvPr/>
          </p:nvSpPr>
          <p:spPr bwMode="auto">
            <a:xfrm>
              <a:off x="3089" y="265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8" name="Rectangle 63"/>
            <p:cNvSpPr>
              <a:spLocks noChangeArrowheads="1"/>
            </p:cNvSpPr>
            <p:nvPr/>
          </p:nvSpPr>
          <p:spPr bwMode="auto">
            <a:xfrm>
              <a:off x="3068" y="296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19" name="Rectangle 64"/>
            <p:cNvSpPr>
              <a:spLocks noChangeArrowheads="1"/>
            </p:cNvSpPr>
            <p:nvPr/>
          </p:nvSpPr>
          <p:spPr bwMode="auto">
            <a:xfrm>
              <a:off x="2954" y="312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0" name="Rectangle 65"/>
            <p:cNvSpPr>
              <a:spLocks noChangeArrowheads="1"/>
            </p:cNvSpPr>
            <p:nvPr/>
          </p:nvSpPr>
          <p:spPr bwMode="auto">
            <a:xfrm>
              <a:off x="3221" y="281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1" name="Rectangle 66"/>
            <p:cNvSpPr>
              <a:spLocks noChangeArrowheads="1"/>
            </p:cNvSpPr>
            <p:nvPr/>
          </p:nvSpPr>
          <p:spPr bwMode="auto">
            <a:xfrm>
              <a:off x="3224" y="295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2" name="Rectangle 67"/>
            <p:cNvSpPr>
              <a:spLocks noChangeArrowheads="1"/>
            </p:cNvSpPr>
            <p:nvPr/>
          </p:nvSpPr>
          <p:spPr bwMode="auto">
            <a:xfrm>
              <a:off x="3425" y="29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3" name="Rectangle 68"/>
            <p:cNvSpPr>
              <a:spLocks noChangeArrowheads="1"/>
            </p:cNvSpPr>
            <p:nvPr/>
          </p:nvSpPr>
          <p:spPr bwMode="auto">
            <a:xfrm>
              <a:off x="3026" y="313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4" name="Rectangle 69"/>
            <p:cNvSpPr>
              <a:spLocks noChangeArrowheads="1"/>
            </p:cNvSpPr>
            <p:nvPr/>
          </p:nvSpPr>
          <p:spPr bwMode="auto">
            <a:xfrm>
              <a:off x="3230" y="264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5" name="Rectangle 70"/>
            <p:cNvSpPr>
              <a:spLocks noChangeArrowheads="1"/>
            </p:cNvSpPr>
            <p:nvPr/>
          </p:nvSpPr>
          <p:spPr bwMode="auto">
            <a:xfrm>
              <a:off x="3122" y="258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6" name="Rectangle 71"/>
            <p:cNvSpPr>
              <a:spLocks noChangeArrowheads="1"/>
            </p:cNvSpPr>
            <p:nvPr/>
          </p:nvSpPr>
          <p:spPr bwMode="auto">
            <a:xfrm>
              <a:off x="3338" y="280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7" name="Rectangle 72"/>
            <p:cNvSpPr>
              <a:spLocks noChangeArrowheads="1"/>
            </p:cNvSpPr>
            <p:nvPr/>
          </p:nvSpPr>
          <p:spPr bwMode="auto">
            <a:xfrm>
              <a:off x="3011" y="276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8" name="Rectangle 73"/>
            <p:cNvSpPr>
              <a:spLocks noChangeArrowheads="1"/>
            </p:cNvSpPr>
            <p:nvPr/>
          </p:nvSpPr>
          <p:spPr bwMode="auto">
            <a:xfrm>
              <a:off x="3122" y="2983"/>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29" name="Rectangle 74"/>
            <p:cNvSpPr>
              <a:spLocks noChangeArrowheads="1"/>
            </p:cNvSpPr>
            <p:nvPr/>
          </p:nvSpPr>
          <p:spPr bwMode="auto">
            <a:xfrm>
              <a:off x="3104" y="3088"/>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0" name="Rectangle 75"/>
            <p:cNvSpPr>
              <a:spLocks noChangeArrowheads="1"/>
            </p:cNvSpPr>
            <p:nvPr/>
          </p:nvSpPr>
          <p:spPr bwMode="auto">
            <a:xfrm>
              <a:off x="3047" y="257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1" name="Rectangle 76"/>
            <p:cNvSpPr>
              <a:spLocks noChangeArrowheads="1"/>
            </p:cNvSpPr>
            <p:nvPr/>
          </p:nvSpPr>
          <p:spPr bwMode="auto">
            <a:xfrm>
              <a:off x="2939" y="2887"/>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2" name="Rectangle 77"/>
            <p:cNvSpPr>
              <a:spLocks noChangeArrowheads="1"/>
            </p:cNvSpPr>
            <p:nvPr/>
          </p:nvSpPr>
          <p:spPr bwMode="auto">
            <a:xfrm>
              <a:off x="2960" y="2590"/>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3" name="Rectangle 78"/>
            <p:cNvSpPr>
              <a:spLocks noChangeArrowheads="1"/>
            </p:cNvSpPr>
            <p:nvPr/>
          </p:nvSpPr>
          <p:spPr bwMode="auto">
            <a:xfrm>
              <a:off x="2936" y="306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4" name="Rectangle 79"/>
            <p:cNvSpPr>
              <a:spLocks noChangeArrowheads="1"/>
            </p:cNvSpPr>
            <p:nvPr/>
          </p:nvSpPr>
          <p:spPr bwMode="auto">
            <a:xfrm>
              <a:off x="2939" y="3004"/>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5" name="Rectangle 80"/>
            <p:cNvSpPr>
              <a:spLocks noChangeArrowheads="1"/>
            </p:cNvSpPr>
            <p:nvPr/>
          </p:nvSpPr>
          <p:spPr bwMode="auto">
            <a:xfrm>
              <a:off x="2936" y="275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6" name="Rectangle 81"/>
            <p:cNvSpPr>
              <a:spLocks noChangeArrowheads="1"/>
            </p:cNvSpPr>
            <p:nvPr/>
          </p:nvSpPr>
          <p:spPr bwMode="auto">
            <a:xfrm>
              <a:off x="2948" y="268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7" name="Rectangle 82"/>
            <p:cNvSpPr>
              <a:spLocks noChangeArrowheads="1"/>
            </p:cNvSpPr>
            <p:nvPr/>
          </p:nvSpPr>
          <p:spPr bwMode="auto">
            <a:xfrm>
              <a:off x="2942" y="2842"/>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8" name="Rectangle 83"/>
            <p:cNvSpPr>
              <a:spLocks noChangeArrowheads="1"/>
            </p:cNvSpPr>
            <p:nvPr/>
          </p:nvSpPr>
          <p:spPr bwMode="auto">
            <a:xfrm>
              <a:off x="2936" y="292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39" name="Rectangle 84"/>
            <p:cNvSpPr>
              <a:spLocks noChangeArrowheads="1"/>
            </p:cNvSpPr>
            <p:nvPr/>
          </p:nvSpPr>
          <p:spPr bwMode="auto">
            <a:xfrm>
              <a:off x="2975" y="306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40" name="Rectangle 85"/>
            <p:cNvSpPr>
              <a:spLocks noChangeArrowheads="1"/>
            </p:cNvSpPr>
            <p:nvPr/>
          </p:nvSpPr>
          <p:spPr bwMode="auto">
            <a:xfrm>
              <a:off x="2933" y="3139"/>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41" name="Rectangle 86"/>
            <p:cNvSpPr>
              <a:spLocks noChangeArrowheads="1"/>
            </p:cNvSpPr>
            <p:nvPr/>
          </p:nvSpPr>
          <p:spPr bwMode="auto">
            <a:xfrm>
              <a:off x="2984" y="2986"/>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sp>
          <p:nvSpPr>
            <p:cNvPr id="1050542" name="Rectangle 87"/>
            <p:cNvSpPr>
              <a:spLocks noChangeArrowheads="1"/>
            </p:cNvSpPr>
            <p:nvPr/>
          </p:nvSpPr>
          <p:spPr bwMode="auto">
            <a:xfrm>
              <a:off x="2924" y="2611"/>
              <a:ext cx="152" cy="308"/>
            </a:xfrm>
            <a:prstGeom prst="rect"/>
            <a:noFill/>
            <a:ln>
              <a:noFill/>
            </a:ln>
            <a:effectLst/>
          </p:spPr>
          <p:txBody>
            <a:bodyPr>
              <a:spAutoFit/>
            </a:bodyPr>
            <a:p>
              <a:pPr algn="ctr" fontAlgn="base">
                <a:spcBef>
                  <a:spcPct val="0"/>
                </a:spcBef>
                <a:spcAft>
                  <a:spcPct val="0"/>
                </a:spcAft>
              </a:pPr>
              <a:r>
                <a:rPr altLang="zh-CN" b="1" sz="2600" kumimoji="1" lang="en-US">
                  <a:solidFill>
                    <a:srgbClr val="00FF00"/>
                  </a:solidFill>
                  <a:cs typeface="Times New Roman" pitchFamily="18" charset="0"/>
                </a:rPr>
                <a:t>.</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463"/>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462"/>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62" grpId="0" autoUpdateAnimBg="0"/>
      <p:bldP spid="105046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50543" name="Text Box 2"/>
          <p:cNvSpPr txBox="1">
            <a:spLocks noChangeArrowheads="1"/>
          </p:cNvSpPr>
          <p:nvPr/>
        </p:nvSpPr>
        <p:spPr bwMode="auto">
          <a:xfrm>
            <a:off x="228600" y="838200"/>
            <a:ext cx="4979988" cy="612139"/>
          </a:xfrm>
          <a:prstGeom prst="rect"/>
          <a:noFill/>
          <a:ln>
            <a:noFill/>
          </a:ln>
          <a:effectLst/>
        </p:spPr>
        <p:txBody>
          <a:bodyPr wrap="square">
            <a:spAutoFit/>
          </a:bodyPr>
          <a:p>
            <a:pPr fontAlgn="base">
              <a:spcBef>
                <a:spcPct val="50000"/>
              </a:spcBef>
              <a:spcAft>
                <a:spcPct val="0"/>
              </a:spcAft>
            </a:pPr>
            <a:r>
              <a:rPr altLang="zh-CN" b="1" dirty="0" sz="2800" kumimoji="1" lang="en-US">
                <a:solidFill>
                  <a:srgbClr val="FFFFFF"/>
                </a:solidFill>
                <a:ea typeface="楷体_GB2312" pitchFamily="49" charset="-122"/>
              </a:rPr>
              <a:t>(2)  </a:t>
            </a:r>
            <a:r>
              <a:rPr altLang="zh-CN" b="1" dirty="0" sz="2800" kumimoji="1" lang="en-US" smtClean="0">
                <a:solidFill>
                  <a:srgbClr val="FFFFFF"/>
                </a:solidFill>
                <a:ea typeface="楷体_GB2312" pitchFamily="49" charset="-122"/>
              </a:rPr>
              <a:t>Barrier Capacitance </a:t>
            </a:r>
            <a:r>
              <a:rPr altLang="zh-CN" b="1" dirty="0" sz="2800" i="1" kumimoji="1" lang="en-US" smtClean="0">
                <a:solidFill>
                  <a:srgbClr val="FFFFFF"/>
                </a:solidFill>
                <a:ea typeface="楷体_GB2312" pitchFamily="49" charset="-122"/>
              </a:rPr>
              <a:t>C</a:t>
            </a:r>
            <a:r>
              <a:rPr altLang="zh-CN" baseline="-30000" b="1" dirty="0" sz="2800" kumimoji="1" lang="en-US" smtClean="0">
                <a:solidFill>
                  <a:srgbClr val="FFFFFF"/>
                </a:solidFill>
                <a:ea typeface="楷体_GB2312" pitchFamily="49" charset="-122"/>
              </a:rPr>
              <a:t>B</a:t>
            </a:r>
            <a:endParaRPr altLang="zh-CN" baseline="-30000" b="1" dirty="0" sz="2800" kumimoji="1" lang="en-US">
              <a:solidFill>
                <a:srgbClr val="FFFFFF"/>
              </a:solidFill>
              <a:ea typeface="楷体_GB2312" pitchFamily="49" charset="-122"/>
            </a:endParaRPr>
          </a:p>
        </p:txBody>
      </p:sp>
      <p:grpSp>
        <p:nvGrpSpPr>
          <p:cNvPr id="438" name="Group 3"/>
          <p:cNvGrpSpPr/>
          <p:nvPr/>
        </p:nvGrpSpPr>
        <p:grpSpPr bwMode="auto">
          <a:xfrm>
            <a:off x="2562225" y="2438400"/>
            <a:ext cx="4105275" cy="2894013"/>
            <a:chOff x="1614" y="1536"/>
            <a:chExt cx="2586" cy="1823"/>
          </a:xfrm>
        </p:grpSpPr>
        <p:sp>
          <p:nvSpPr>
            <p:cNvPr id="1050544" name="Rectangle 4"/>
            <p:cNvSpPr>
              <a:spLocks noChangeArrowheads="1"/>
            </p:cNvSpPr>
            <p:nvPr/>
          </p:nvSpPr>
          <p:spPr bwMode="auto">
            <a:xfrm>
              <a:off x="2810" y="3090"/>
              <a:ext cx="192" cy="269"/>
            </a:xfrm>
            <a:prstGeom prst="rect"/>
            <a:noFill/>
            <a:ln>
              <a:noFill/>
            </a:ln>
          </p:spPr>
          <p:txBody>
            <a:bodyPr bIns="0" lIns="0" rIns="0" tIns="0">
              <a:spAutoFit/>
            </a:bodyPr>
            <a:p>
              <a:pPr fontAlgn="base">
                <a:spcBef>
                  <a:spcPct val="0"/>
                </a:spcBef>
                <a:spcAft>
                  <a:spcPct val="0"/>
                </a:spcAft>
              </a:pPr>
              <a:r>
                <a:rPr altLang="zh-CN" b="1" sz="2800" i="1" kumimoji="1" lang="en-US">
                  <a:solidFill>
                    <a:srgbClr val="FFFFFF"/>
                  </a:solidFill>
                  <a:ea typeface="楷体_GB2312" pitchFamily="49" charset="-122"/>
                </a:rPr>
                <a:t>U</a:t>
              </a:r>
              <a:endParaRPr altLang="zh-CN" b="1" sz="2800" kumimoji="1" lang="en-US">
                <a:solidFill>
                  <a:srgbClr val="FFFFFF"/>
                </a:solidFill>
                <a:ea typeface="楷体_GB2312" pitchFamily="49" charset="-122"/>
              </a:endParaRPr>
            </a:p>
          </p:txBody>
        </p:sp>
        <p:sp>
          <p:nvSpPr>
            <p:cNvPr id="1050545" name="Line 5"/>
            <p:cNvSpPr>
              <a:spLocks noChangeShapeType="1"/>
            </p:cNvSpPr>
            <p:nvPr/>
          </p:nvSpPr>
          <p:spPr bwMode="auto">
            <a:xfrm>
              <a:off x="2527" y="1693"/>
              <a:ext cx="0" cy="912"/>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46" name="Line 6"/>
            <p:cNvSpPr>
              <a:spLocks noChangeShapeType="1"/>
            </p:cNvSpPr>
            <p:nvPr/>
          </p:nvSpPr>
          <p:spPr bwMode="auto">
            <a:xfrm>
              <a:off x="3281" y="1679"/>
              <a:ext cx="0" cy="930"/>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47" name="Rectangle 7"/>
            <p:cNvSpPr>
              <a:spLocks noChangeArrowheads="1"/>
            </p:cNvSpPr>
            <p:nvPr/>
          </p:nvSpPr>
          <p:spPr bwMode="auto">
            <a:xfrm>
              <a:off x="1933" y="2420"/>
              <a:ext cx="85" cy="17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48" name="Rectangle 8"/>
            <p:cNvSpPr>
              <a:spLocks noChangeArrowheads="1"/>
            </p:cNvSpPr>
            <p:nvPr/>
          </p:nvSpPr>
          <p:spPr bwMode="auto">
            <a:xfrm>
              <a:off x="1968" y="2304"/>
              <a:ext cx="121" cy="265"/>
            </a:xfrm>
            <a:prstGeom prst="rect"/>
            <a:noFill/>
            <a:ln>
              <a:noFill/>
            </a:ln>
          </p:spPr>
          <p:txBody>
            <a:bodyPr bIns="0" lIns="0" rIns="0" tIns="0" wrap="none">
              <a:spAutoFit/>
            </a:bodyPr>
            <a:p>
              <a:pPr fontAlgn="base">
                <a:spcBef>
                  <a:spcPct val="0"/>
                </a:spcBef>
                <a:spcAft>
                  <a:spcPct val="0"/>
                </a:spcAft>
              </a:pPr>
              <a:r>
                <a:rPr altLang="zh-CN" b="1" sz="2800" kumimoji="1" lang="en-US">
                  <a:solidFill>
                    <a:srgbClr val="FFFFFF"/>
                  </a:solidFill>
                  <a:ea typeface="楷体_GB2312" pitchFamily="49" charset="-122"/>
                </a:rPr>
                <a:t>P</a:t>
              </a:r>
            </a:p>
          </p:txBody>
        </p:sp>
        <p:sp>
          <p:nvSpPr>
            <p:cNvPr id="1050549" name="Rectangle 9"/>
            <p:cNvSpPr>
              <a:spLocks noChangeArrowheads="1"/>
            </p:cNvSpPr>
            <p:nvPr/>
          </p:nvSpPr>
          <p:spPr bwMode="auto">
            <a:xfrm>
              <a:off x="3648" y="2304"/>
              <a:ext cx="168" cy="265"/>
            </a:xfrm>
            <a:prstGeom prst="rect"/>
            <a:noFill/>
            <a:ln>
              <a:noFill/>
            </a:ln>
          </p:spPr>
          <p:txBody>
            <a:bodyPr bIns="0" lIns="0" rIns="0" tIns="0" wrap="none">
              <a:spAutoFit/>
            </a:bodyPr>
            <a:p>
              <a:pPr fontAlgn="base">
                <a:spcBef>
                  <a:spcPct val="0"/>
                </a:spcBef>
                <a:spcAft>
                  <a:spcPct val="0"/>
                </a:spcAft>
              </a:pPr>
              <a:r>
                <a:rPr altLang="zh-CN" b="1" sz="2800" kumimoji="1" lang="en-US">
                  <a:solidFill>
                    <a:srgbClr val="FFFFFF"/>
                  </a:solidFill>
                  <a:ea typeface="楷体_GB2312" pitchFamily="49" charset="-122"/>
                </a:rPr>
                <a:t>N</a:t>
              </a:r>
            </a:p>
          </p:txBody>
        </p:sp>
        <p:sp>
          <p:nvSpPr>
            <p:cNvPr id="1050550" name="Rectangle 10"/>
            <p:cNvSpPr>
              <a:spLocks noChangeArrowheads="1"/>
            </p:cNvSpPr>
            <p:nvPr/>
          </p:nvSpPr>
          <p:spPr bwMode="auto">
            <a:xfrm>
              <a:off x="2882" y="1731"/>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16" name="Object 11"/>
            <p:cNvGraphicFramePr>
              <a:graphicFrameLocks noChangeAspect="1"/>
            </p:cNvGraphicFramePr>
            <p:nvPr/>
          </p:nvGraphicFramePr>
          <p:xfrm>
            <a:off x="2822" y="1536"/>
            <a:ext cx="202" cy="242"/>
          </p:xfrm>
          <a:graphic>
            <a:graphicData uri="http://schemas.openxmlformats.org/presentationml/2006/ole">
              <mc:AlternateContent xmlns:mc="http://schemas.openxmlformats.org/markup-compatibility/2006">
                <mc:Choice xmlns:v="urn:schemas-microsoft-com:vml" Requires="v">
                  <p:oleObj name="Equation" r:id="rId1" spid="_x0000_s9230" imgH="164880" imgW="152280" progId="Equation.3">
                    <p:embed/>
                  </p:oleObj>
                </mc:Choice>
                <mc:Fallback>
                  <p:oleObj name="Equation" r:id="rId1" spid="" imgH="164880" imgW="152280" progId="Equation.3">
                    <p:embed/>
                    <p:pic>
                      <p:nvPicPr>
                        <p:cNvPr id="2097190" name=""/>
                        <p:cNvPicPr>
                          <a:picLocks noChangeAspect="1" noChangeArrowheads="1"/>
                        </p:cNvPicPr>
                        <p:nvPr/>
                      </p:nvPicPr>
                      <p:blipFill>
                        <a:blip xmlns:r="http://schemas.openxmlformats.org/officeDocument/2006/relationships" r:embed="rId2"/>
                        <a:srcRect/>
                        <a:stretch>
                          <a:fillRect/>
                        </a:stretch>
                      </p:blipFill>
                      <p:spPr bwMode="auto">
                        <a:xfrm>
                          <a:off x="2822" y="1536"/>
                          <a:ext cx="202" cy="242"/>
                        </a:xfrm>
                        <a:prstGeom prst="rect"/>
                        <a:noFill/>
                        <a:ln>
                          <a:noFill/>
                        </a:ln>
                        <a:effectLst/>
                      </p:spPr>
                    </p:pic>
                  </p:oleObj>
                </mc:Fallback>
              </mc:AlternateContent>
            </a:graphicData>
          </a:graphic>
        </p:graphicFrame>
        <p:sp>
          <p:nvSpPr>
            <p:cNvPr id="1050551" name="Line 12"/>
            <p:cNvSpPr>
              <a:spLocks noChangeShapeType="1"/>
            </p:cNvSpPr>
            <p:nvPr/>
          </p:nvSpPr>
          <p:spPr bwMode="auto">
            <a:xfrm flipH="1" flipV="1">
              <a:off x="2544" y="1824"/>
              <a:ext cx="720" cy="0"/>
            </a:xfrm>
            <a:prstGeom prst="line"/>
            <a:noFill/>
            <a:ln w="28575">
              <a:solidFill>
                <a:schemeClr val="bg1"/>
              </a:solidFill>
              <a:miter lim="800000"/>
              <a:headEnd type="arrow" w="med" len="med"/>
              <a:tailEnd type="arrow" w="med" len="me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2" name="Line 13"/>
            <p:cNvSpPr>
              <a:spLocks noChangeShapeType="1"/>
            </p:cNvSpPr>
            <p:nvPr/>
          </p:nvSpPr>
          <p:spPr bwMode="auto">
            <a:xfrm>
              <a:off x="1878" y="1950"/>
              <a:ext cx="0" cy="666"/>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3" name="Line 14"/>
            <p:cNvSpPr>
              <a:spLocks noChangeShapeType="1"/>
            </p:cNvSpPr>
            <p:nvPr/>
          </p:nvSpPr>
          <p:spPr bwMode="auto">
            <a:xfrm>
              <a:off x="3930" y="1938"/>
              <a:ext cx="0" cy="702"/>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4" name="Line 15"/>
            <p:cNvSpPr>
              <a:spLocks noChangeShapeType="1"/>
            </p:cNvSpPr>
            <p:nvPr/>
          </p:nvSpPr>
          <p:spPr bwMode="auto">
            <a:xfrm>
              <a:off x="1866" y="1950"/>
              <a:ext cx="2070"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5" name="Line 16"/>
            <p:cNvSpPr>
              <a:spLocks noChangeShapeType="1"/>
            </p:cNvSpPr>
            <p:nvPr/>
          </p:nvSpPr>
          <p:spPr bwMode="auto">
            <a:xfrm>
              <a:off x="1866" y="2628"/>
              <a:ext cx="20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6" name="Line 17"/>
            <p:cNvSpPr>
              <a:spLocks noChangeShapeType="1"/>
            </p:cNvSpPr>
            <p:nvPr/>
          </p:nvSpPr>
          <p:spPr bwMode="auto">
            <a:xfrm flipH="1">
              <a:off x="1614" y="2940"/>
              <a:ext cx="1242"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7" name="Line 18"/>
            <p:cNvSpPr>
              <a:spLocks noChangeShapeType="1"/>
            </p:cNvSpPr>
            <p:nvPr/>
          </p:nvSpPr>
          <p:spPr bwMode="auto">
            <a:xfrm flipH="1">
              <a:off x="1620" y="2286"/>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8" name="Line 19"/>
            <p:cNvSpPr>
              <a:spLocks noChangeShapeType="1"/>
            </p:cNvSpPr>
            <p:nvPr/>
          </p:nvSpPr>
          <p:spPr bwMode="auto">
            <a:xfrm>
              <a:off x="1626" y="2274"/>
              <a:ext cx="0" cy="678"/>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59" name="Line 20"/>
            <p:cNvSpPr>
              <a:spLocks noChangeShapeType="1"/>
            </p:cNvSpPr>
            <p:nvPr/>
          </p:nvSpPr>
          <p:spPr bwMode="auto">
            <a:xfrm flipH="1">
              <a:off x="3936" y="2286"/>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0" name="Line 21"/>
            <p:cNvSpPr>
              <a:spLocks noChangeShapeType="1"/>
            </p:cNvSpPr>
            <p:nvPr/>
          </p:nvSpPr>
          <p:spPr bwMode="auto">
            <a:xfrm>
              <a:off x="4194" y="2274"/>
              <a:ext cx="0" cy="678"/>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1" name="Line 22"/>
            <p:cNvSpPr>
              <a:spLocks noChangeShapeType="1"/>
            </p:cNvSpPr>
            <p:nvPr/>
          </p:nvSpPr>
          <p:spPr bwMode="auto">
            <a:xfrm flipH="1">
              <a:off x="2928" y="2940"/>
              <a:ext cx="1272"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2" name="Line 23"/>
            <p:cNvSpPr>
              <a:spLocks noChangeShapeType="1"/>
            </p:cNvSpPr>
            <p:nvPr/>
          </p:nvSpPr>
          <p:spPr bwMode="auto">
            <a:xfrm>
              <a:off x="2844" y="2808"/>
              <a:ext cx="0" cy="27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3" name="Line 24"/>
            <p:cNvSpPr>
              <a:spLocks noChangeShapeType="1"/>
            </p:cNvSpPr>
            <p:nvPr/>
          </p:nvSpPr>
          <p:spPr bwMode="auto">
            <a:xfrm>
              <a:off x="2928" y="2844"/>
              <a:ext cx="0" cy="192"/>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4" name="Oval 25"/>
            <p:cNvSpPr>
              <a:spLocks noChangeArrowheads="1"/>
            </p:cNvSpPr>
            <p:nvPr/>
          </p:nvSpPr>
          <p:spPr bwMode="auto">
            <a:xfrm>
              <a:off x="3108" y="2474"/>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5" name="Oval 26"/>
            <p:cNvSpPr>
              <a:spLocks noChangeArrowheads="1"/>
            </p:cNvSpPr>
            <p:nvPr/>
          </p:nvSpPr>
          <p:spPr bwMode="auto">
            <a:xfrm>
              <a:off x="3106" y="1978"/>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6" name="Line 27"/>
            <p:cNvSpPr>
              <a:spLocks noChangeShapeType="1"/>
            </p:cNvSpPr>
            <p:nvPr/>
          </p:nvSpPr>
          <p:spPr bwMode="auto">
            <a:xfrm>
              <a:off x="3169" y="2162"/>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7" name="Oval 28"/>
            <p:cNvSpPr>
              <a:spLocks noChangeArrowheads="1"/>
            </p:cNvSpPr>
            <p:nvPr/>
          </p:nvSpPr>
          <p:spPr bwMode="auto">
            <a:xfrm>
              <a:off x="3110" y="2138"/>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8" name="Oval 29"/>
            <p:cNvSpPr>
              <a:spLocks noChangeArrowheads="1"/>
            </p:cNvSpPr>
            <p:nvPr/>
          </p:nvSpPr>
          <p:spPr bwMode="auto">
            <a:xfrm>
              <a:off x="3108" y="2310"/>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69" name="Rectangle 30"/>
            <p:cNvSpPr>
              <a:spLocks noChangeArrowheads="1"/>
            </p:cNvSpPr>
            <p:nvPr/>
          </p:nvSpPr>
          <p:spPr bwMode="auto">
            <a:xfrm>
              <a:off x="3064" y="191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70" name="Rectangle 31"/>
            <p:cNvSpPr>
              <a:spLocks noChangeArrowheads="1"/>
            </p:cNvSpPr>
            <p:nvPr/>
          </p:nvSpPr>
          <p:spPr bwMode="auto">
            <a:xfrm>
              <a:off x="3066" y="2070"/>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71" name="Rectangle 32"/>
            <p:cNvSpPr>
              <a:spLocks noChangeArrowheads="1"/>
            </p:cNvSpPr>
            <p:nvPr/>
          </p:nvSpPr>
          <p:spPr bwMode="auto">
            <a:xfrm>
              <a:off x="3066" y="224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72" name="Rectangle 33"/>
            <p:cNvSpPr>
              <a:spLocks noChangeArrowheads="1"/>
            </p:cNvSpPr>
            <p:nvPr/>
          </p:nvSpPr>
          <p:spPr bwMode="auto">
            <a:xfrm>
              <a:off x="3066" y="2405"/>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73" name="Oval 34"/>
            <p:cNvSpPr>
              <a:spLocks noChangeArrowheads="1"/>
            </p:cNvSpPr>
            <p:nvPr/>
          </p:nvSpPr>
          <p:spPr bwMode="auto">
            <a:xfrm>
              <a:off x="2950" y="2474"/>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74" name="Oval 35"/>
            <p:cNvSpPr>
              <a:spLocks noChangeArrowheads="1"/>
            </p:cNvSpPr>
            <p:nvPr/>
          </p:nvSpPr>
          <p:spPr bwMode="auto">
            <a:xfrm>
              <a:off x="2948" y="1978"/>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75" name="Line 36"/>
            <p:cNvSpPr>
              <a:spLocks noChangeShapeType="1"/>
            </p:cNvSpPr>
            <p:nvPr/>
          </p:nvSpPr>
          <p:spPr bwMode="auto">
            <a:xfrm>
              <a:off x="3011" y="2162"/>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76" name="Oval 37"/>
            <p:cNvSpPr>
              <a:spLocks noChangeArrowheads="1"/>
            </p:cNvSpPr>
            <p:nvPr/>
          </p:nvSpPr>
          <p:spPr bwMode="auto">
            <a:xfrm>
              <a:off x="2952" y="2138"/>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77" name="Oval 38"/>
            <p:cNvSpPr>
              <a:spLocks noChangeArrowheads="1"/>
            </p:cNvSpPr>
            <p:nvPr/>
          </p:nvSpPr>
          <p:spPr bwMode="auto">
            <a:xfrm>
              <a:off x="2950" y="2310"/>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78" name="Rectangle 39"/>
            <p:cNvSpPr>
              <a:spLocks noChangeArrowheads="1"/>
            </p:cNvSpPr>
            <p:nvPr/>
          </p:nvSpPr>
          <p:spPr bwMode="auto">
            <a:xfrm>
              <a:off x="2907" y="1910"/>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79" name="Rectangle 40"/>
            <p:cNvSpPr>
              <a:spLocks noChangeArrowheads="1"/>
            </p:cNvSpPr>
            <p:nvPr/>
          </p:nvSpPr>
          <p:spPr bwMode="auto">
            <a:xfrm>
              <a:off x="2910" y="2068"/>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80" name="Rectangle 41"/>
            <p:cNvSpPr>
              <a:spLocks noChangeArrowheads="1"/>
            </p:cNvSpPr>
            <p:nvPr/>
          </p:nvSpPr>
          <p:spPr bwMode="auto">
            <a:xfrm>
              <a:off x="2907" y="224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81" name="Rectangle 42"/>
            <p:cNvSpPr>
              <a:spLocks noChangeArrowheads="1"/>
            </p:cNvSpPr>
            <p:nvPr/>
          </p:nvSpPr>
          <p:spPr bwMode="auto">
            <a:xfrm>
              <a:off x="2907" y="2406"/>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582" name="Line 43"/>
            <p:cNvSpPr>
              <a:spLocks noChangeShapeType="1"/>
            </p:cNvSpPr>
            <p:nvPr/>
          </p:nvSpPr>
          <p:spPr bwMode="auto">
            <a:xfrm>
              <a:off x="2916" y="1956"/>
              <a:ext cx="0" cy="660"/>
            </a:xfrm>
            <a:prstGeom prst="line"/>
            <a:noFill/>
            <a:ln w="28575">
              <a:solidFill>
                <a:srgbClr val="FF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39" name="Group 44"/>
            <p:cNvGrpSpPr/>
            <p:nvPr/>
          </p:nvGrpSpPr>
          <p:grpSpPr bwMode="auto">
            <a:xfrm>
              <a:off x="2754" y="1976"/>
              <a:ext cx="122" cy="618"/>
              <a:chOff x="2751" y="1976"/>
              <a:chExt cx="122" cy="618"/>
            </a:xfrm>
          </p:grpSpPr>
          <p:sp>
            <p:nvSpPr>
              <p:cNvPr id="1050583" name="Oval 45"/>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84" name="Oval 46"/>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85" name="Oval 47"/>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86" name="Oval 48"/>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40" name="Group 49"/>
            <p:cNvGrpSpPr/>
            <p:nvPr/>
          </p:nvGrpSpPr>
          <p:grpSpPr bwMode="auto">
            <a:xfrm>
              <a:off x="2589" y="1978"/>
              <a:ext cx="122" cy="618"/>
              <a:chOff x="2751" y="1976"/>
              <a:chExt cx="122" cy="618"/>
            </a:xfrm>
          </p:grpSpPr>
          <p:sp>
            <p:nvSpPr>
              <p:cNvPr id="1050587" name="Oval 50"/>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88" name="Oval 51"/>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89" name="Oval 52"/>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0" name="Oval 53"/>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591" name="Line 54"/>
            <p:cNvSpPr>
              <a:spLocks noChangeShapeType="1"/>
            </p:cNvSpPr>
            <p:nvPr/>
          </p:nvSpPr>
          <p:spPr bwMode="auto">
            <a:xfrm>
              <a:off x="2613" y="204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2" name="Line 55"/>
            <p:cNvSpPr>
              <a:spLocks noChangeShapeType="1"/>
            </p:cNvSpPr>
            <p:nvPr/>
          </p:nvSpPr>
          <p:spPr bwMode="auto">
            <a:xfrm>
              <a:off x="2613" y="2199"/>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3" name="Line 56"/>
            <p:cNvSpPr>
              <a:spLocks noChangeShapeType="1"/>
            </p:cNvSpPr>
            <p:nvPr/>
          </p:nvSpPr>
          <p:spPr bwMode="auto">
            <a:xfrm>
              <a:off x="2613" y="237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4" name="Line 57"/>
            <p:cNvSpPr>
              <a:spLocks noChangeShapeType="1"/>
            </p:cNvSpPr>
            <p:nvPr/>
          </p:nvSpPr>
          <p:spPr bwMode="auto">
            <a:xfrm>
              <a:off x="2613" y="2538"/>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5" name="Line 58"/>
            <p:cNvSpPr>
              <a:spLocks noChangeShapeType="1"/>
            </p:cNvSpPr>
            <p:nvPr/>
          </p:nvSpPr>
          <p:spPr bwMode="auto">
            <a:xfrm>
              <a:off x="2778" y="204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6" name="Line 59"/>
            <p:cNvSpPr>
              <a:spLocks noChangeShapeType="1"/>
            </p:cNvSpPr>
            <p:nvPr/>
          </p:nvSpPr>
          <p:spPr bwMode="auto">
            <a:xfrm>
              <a:off x="2778" y="2196"/>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7" name="Line 60"/>
            <p:cNvSpPr>
              <a:spLocks noChangeShapeType="1"/>
            </p:cNvSpPr>
            <p:nvPr/>
          </p:nvSpPr>
          <p:spPr bwMode="auto">
            <a:xfrm>
              <a:off x="2778" y="237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598" name="Line 61"/>
            <p:cNvSpPr>
              <a:spLocks noChangeShapeType="1"/>
            </p:cNvSpPr>
            <p:nvPr/>
          </p:nvSpPr>
          <p:spPr bwMode="auto">
            <a:xfrm>
              <a:off x="2778" y="2538"/>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599" name="AutoShape 62"/>
          <p:cNvSpPr>
            <a:spLocks noChangeArrowheads="1"/>
          </p:cNvSpPr>
          <p:nvPr/>
        </p:nvSpPr>
        <p:spPr bwMode="auto">
          <a:xfrm>
            <a:off x="5127625" y="1099810"/>
            <a:ext cx="2305050" cy="993941"/>
          </a:xfrm>
          <a:prstGeom prst="wedgeRoundRectCallout">
            <a:avLst>
              <a:gd name="adj1" fmla="val -70532"/>
              <a:gd name="adj2" fmla="val 169784"/>
              <a:gd name="adj3" fmla="val 16667"/>
            </a:avLst>
          </a:prstGeom>
          <a:solidFill>
            <a:schemeClr val="accent1"/>
          </a:solidFill>
          <a:ln>
            <a:noFill/>
          </a:ln>
          <a:effectLst/>
        </p:spPr>
        <p:txBody>
          <a:bodyPr anchor="ctr"/>
          <a:p>
            <a:pPr algn="ctr" fontAlgn="base">
              <a:spcBef>
                <a:spcPct val="0"/>
              </a:spcBef>
              <a:spcAft>
                <a:spcPct val="0"/>
              </a:spcAft>
            </a:pPr>
            <a:r>
              <a:rPr altLang="zh-CN" b="1" dirty="0" sz="2800" kumimoji="1" lang="en-US" smtClean="0">
                <a:solidFill>
                  <a:srgbClr val="FFFFFF"/>
                </a:solidFill>
                <a:ea typeface="楷体_GB2312" pitchFamily="49" charset="-122"/>
              </a:rPr>
              <a:t>Space Charge Region</a:t>
            </a:r>
            <a:endParaRPr altLang="en-US" b="1" dirty="0" sz="2800" kumimoji="1" lang="zh-CN">
              <a:solidFill>
                <a:srgbClr val="FFFFFF"/>
              </a:solidFill>
              <a:ea typeface="楷体_GB2312" pitchFamily="49" charset="-122"/>
            </a:endParaRPr>
          </a:p>
        </p:txBody>
      </p:sp>
      <mc:AlternateContent xmlns:mc="http://schemas.openxmlformats.org/markup-compatibility/2006">
        <mc:Choice xmlns:p14="http://schemas.microsoft.com/office/powerpoint/2010/main" Requires="p14">
          <p:contentPart p14:bwMode="auto" r:id="rId3">
            <p14:nvContentPartPr>
              <p14:cNvPr id="1050600" name=""/>
              <p14:cNvContentPartPr/>
              <p14:nvPr/>
            </p14:nvContentPartPr>
            <p14:xfrm>
              <a:off x="994620" y="1492567"/>
              <a:ext cx="127319" cy="33107"/>
            </p14:xfrm>
          </p:contentPart>
        </mc:Choice>
        <mc:Fallback>
          <p:sp>
            <p:nvSpPr>
              <p:cNvPr id="1050600" name=""/>
              <p:cNvSpPr/>
              <p:nvPr/>
            </p:nvSpPr>
            <p:spPr>
              <a:xfrm>
                <a:off x="994620" y="1492567"/>
                <a:ext cx="127319" cy="33107"/>
              </a:xfrm>
            </p:spPr>
          </p:sp>
        </mc:Fallback>
      </mc:AlternateContent>
      <mc:AlternateContent xmlns:mc="http://schemas.openxmlformats.org/markup-compatibility/2006">
        <mc:Choice xmlns:p14="http://schemas.microsoft.com/office/powerpoint/2010/main" Requires="p14">
          <p:contentPart p14:bwMode="auto" r:id="rId4">
            <p14:nvContentPartPr>
              <p14:cNvPr id="1050601" name=""/>
              <p14:cNvContentPartPr/>
              <p14:nvPr/>
            </p14:nvContentPartPr>
            <p14:xfrm>
              <a:off x="985748" y="1443140"/>
              <a:ext cx="96448" cy="283172"/>
            </p14:xfrm>
          </p:contentPart>
        </mc:Choice>
        <mc:Fallback>
          <p:sp>
            <p:nvSpPr>
              <p:cNvPr id="1050601" name=""/>
              <p:cNvSpPr/>
              <p:nvPr/>
            </p:nvSpPr>
            <p:spPr>
              <a:xfrm>
                <a:off x="985748" y="1443140"/>
                <a:ext cx="96448" cy="283172"/>
              </a:xfrm>
            </p:spPr>
          </p:sp>
        </mc:Fallback>
      </mc:AlternateContent>
      <mc:AlternateContent xmlns:mc="http://schemas.openxmlformats.org/markup-compatibility/2006">
        <mc:Choice xmlns:p14="http://schemas.microsoft.com/office/powerpoint/2010/main" Requires="p14">
          <p:contentPart p14:bwMode="auto" r:id="rId5">
            <p14:nvContentPartPr>
              <p14:cNvPr id="1050602" name=""/>
              <p14:cNvContentPartPr/>
              <p14:nvPr/>
            </p14:nvContentPartPr>
            <p14:xfrm>
              <a:off x="1120273" y="1437292"/>
              <a:ext cx="16451" cy="257721"/>
            </p14:xfrm>
          </p:contentPart>
        </mc:Choice>
        <mc:Fallback>
          <p:sp>
            <p:nvSpPr>
              <p:cNvPr id="1050602" name=""/>
              <p:cNvSpPr/>
              <p:nvPr/>
            </p:nvSpPr>
            <p:spPr>
              <a:xfrm>
                <a:off x="1120273" y="1437292"/>
                <a:ext cx="16451" cy="257721"/>
              </a:xfrm>
            </p:spPr>
          </p:sp>
        </mc:Fallback>
      </mc:AlternateContent>
      <mc:AlternateContent xmlns:mc="http://schemas.openxmlformats.org/markup-compatibility/2006">
        <mc:Choice xmlns:p14="http://schemas.microsoft.com/office/powerpoint/2010/main" Requires="p14">
          <p:contentPart p14:bwMode="auto" r:id="rId6">
            <p14:nvContentPartPr>
              <p14:cNvPr id="1050603" name=""/>
              <p14:cNvContentPartPr/>
              <p14:nvPr/>
            </p14:nvContentPartPr>
            <p14:xfrm>
              <a:off x="1097953" y="1493143"/>
              <a:ext cx="183268" cy="208863"/>
            </p14:xfrm>
          </p:contentPart>
        </mc:Choice>
        <mc:Fallback>
          <p:sp>
            <p:nvSpPr>
              <p:cNvPr id="1050603" name=""/>
              <p:cNvSpPr/>
              <p:nvPr/>
            </p:nvSpPr>
            <p:spPr>
              <a:xfrm>
                <a:off x="1097953" y="1493143"/>
                <a:ext cx="183268" cy="208863"/>
              </a:xfrm>
            </p:spPr>
          </p:sp>
        </mc:Fallback>
      </mc:AlternateContent>
      <mc:AlternateContent xmlns:mc="http://schemas.openxmlformats.org/markup-compatibility/2006">
        <mc:Choice xmlns:p14="http://schemas.microsoft.com/office/powerpoint/2010/main" Requires="p14">
          <p:contentPart p14:bwMode="auto" r:id="rId7">
            <p14:nvContentPartPr>
              <p14:cNvPr id="1050604" name=""/>
              <p14:cNvContentPartPr/>
              <p14:nvPr/>
            </p14:nvContentPartPr>
            <p14:xfrm>
              <a:off x="1096003" y="1587360"/>
              <a:ext cx="72583" cy="41247"/>
            </p14:xfrm>
          </p:contentPart>
        </mc:Choice>
        <mc:Fallback>
          <p:sp>
            <p:nvSpPr>
              <p:cNvPr id="1050604" name=""/>
              <p:cNvSpPr/>
              <p:nvPr/>
            </p:nvSpPr>
            <p:spPr>
              <a:xfrm>
                <a:off x="1096003" y="1587360"/>
                <a:ext cx="72583" cy="41247"/>
              </a:xfrm>
            </p:spPr>
          </p:sp>
        </mc:Fallback>
      </mc:AlternateContent>
      <mc:AlternateContent xmlns:mc="http://schemas.openxmlformats.org/markup-compatibility/2006">
        <mc:Choice xmlns:p14="http://schemas.microsoft.com/office/powerpoint/2010/main" Requires="p14">
          <p:contentPart p14:bwMode="auto" r:id="rId8">
            <p14:nvContentPartPr>
              <p14:cNvPr id="1050605" name=""/>
              <p14:cNvContentPartPr/>
              <p14:nvPr/>
            </p14:nvContentPartPr>
            <p14:xfrm>
              <a:off x="1001769" y="1750863"/>
              <a:ext cx="231024" cy="109742"/>
            </p14:xfrm>
          </p:contentPart>
        </mc:Choice>
        <mc:Fallback>
          <p:sp>
            <p:nvSpPr>
              <p:cNvPr id="1050605" name=""/>
              <p:cNvSpPr/>
              <p:nvPr/>
            </p:nvSpPr>
            <p:spPr>
              <a:xfrm>
                <a:off x="1001769" y="1750863"/>
                <a:ext cx="231024" cy="109742"/>
              </a:xfrm>
            </p:spPr>
          </p:sp>
        </mc:Fallback>
      </mc:AlternateContent>
      <mc:AlternateContent xmlns:mc="http://schemas.openxmlformats.org/markup-compatibility/2006">
        <mc:Choice xmlns:p14="http://schemas.microsoft.com/office/powerpoint/2010/main" Requires="p14">
          <p:contentPart p14:bwMode="auto" r:id="rId9">
            <p14:nvContentPartPr>
              <p14:cNvPr id="1050606" name=""/>
              <p14:cNvContentPartPr/>
              <p14:nvPr/>
            </p14:nvContentPartPr>
            <p14:xfrm>
              <a:off x="1094784" y="1673196"/>
              <a:ext cx="31297" cy="227117"/>
            </p14:xfrm>
          </p:contentPart>
        </mc:Choice>
        <mc:Fallback>
          <p:sp>
            <p:nvSpPr>
              <p:cNvPr id="1050606" name=""/>
              <p:cNvSpPr/>
              <p:nvPr/>
            </p:nvSpPr>
            <p:spPr>
              <a:xfrm>
                <a:off x="1094784" y="1673196"/>
                <a:ext cx="31297" cy="227117"/>
              </a:xfrm>
            </p:spPr>
          </p:sp>
        </mc:Fallback>
      </mc:AlternateContent>
      <mc:AlternateContent xmlns:mc="http://schemas.openxmlformats.org/markup-compatibility/2006">
        <mc:Choice xmlns:p14="http://schemas.microsoft.com/office/powerpoint/2010/main" Requires="p14">
          <p:contentPart p14:bwMode="auto" r:id="rId10">
            <p14:nvContentPartPr>
              <p14:cNvPr id="1050607" name=""/>
              <p14:cNvContentPartPr/>
              <p14:nvPr/>
            </p14:nvContentPartPr>
            <p14:xfrm>
              <a:off x="1374568" y="1419095"/>
              <a:ext cx="143162" cy="107765"/>
            </p14:xfrm>
          </p:contentPart>
        </mc:Choice>
        <mc:Fallback>
          <p:sp>
            <p:nvSpPr>
              <p:cNvPr id="1050607" name=""/>
              <p:cNvSpPr/>
              <p:nvPr/>
            </p:nvSpPr>
            <p:spPr>
              <a:xfrm>
                <a:off x="1374568" y="1419095"/>
                <a:ext cx="143162" cy="107765"/>
              </a:xfrm>
            </p:spPr>
          </p:sp>
        </mc:Fallback>
      </mc:AlternateContent>
      <mc:AlternateContent xmlns:mc="http://schemas.openxmlformats.org/markup-compatibility/2006">
        <mc:Choice xmlns:p14="http://schemas.microsoft.com/office/powerpoint/2010/main" Requires="p14">
          <p:contentPart p14:bwMode="auto" r:id="rId11">
            <p14:nvContentPartPr>
              <p14:cNvPr id="1050608" name=""/>
              <p14:cNvContentPartPr/>
              <p14:nvPr/>
            </p14:nvContentPartPr>
            <p14:xfrm>
              <a:off x="1342007" y="1536073"/>
              <a:ext cx="50977" cy="78828"/>
            </p14:xfrm>
          </p:contentPart>
        </mc:Choice>
        <mc:Fallback>
          <p:sp>
            <p:nvSpPr>
              <p:cNvPr id="1050608" name=""/>
              <p:cNvSpPr/>
              <p:nvPr/>
            </p:nvSpPr>
            <p:spPr>
              <a:xfrm>
                <a:off x="1342007" y="1536073"/>
                <a:ext cx="50977" cy="78828"/>
              </a:xfrm>
            </p:spPr>
          </p:sp>
        </mc:Fallback>
      </mc:AlternateContent>
      <mc:AlternateContent xmlns:mc="http://schemas.openxmlformats.org/markup-compatibility/2006">
        <mc:Choice xmlns:p14="http://schemas.microsoft.com/office/powerpoint/2010/main" Requires="p14">
          <p:contentPart p14:bwMode="auto" r:id="rId12">
            <p14:nvContentPartPr>
              <p14:cNvPr id="1050609" name=""/>
              <p14:cNvContentPartPr/>
              <p14:nvPr/>
            </p14:nvContentPartPr>
            <p14:xfrm>
              <a:off x="1402102" y="1569866"/>
              <a:ext cx="25799" cy="77778"/>
            </p14:xfrm>
          </p:contentPart>
        </mc:Choice>
        <mc:Fallback>
          <p:sp>
            <p:nvSpPr>
              <p:cNvPr id="1050609" name=""/>
              <p:cNvSpPr/>
              <p:nvPr/>
            </p:nvSpPr>
            <p:spPr>
              <a:xfrm>
                <a:off x="1402102" y="1569866"/>
                <a:ext cx="25799" cy="77778"/>
              </a:xfrm>
            </p:spPr>
          </p:sp>
        </mc:Fallback>
      </mc:AlternateContent>
      <mc:AlternateContent xmlns:mc="http://schemas.openxmlformats.org/markup-compatibility/2006">
        <mc:Choice xmlns:p14="http://schemas.microsoft.com/office/powerpoint/2010/main" Requires="p14">
          <p:contentPart p14:bwMode="auto" r:id="rId13">
            <p14:nvContentPartPr>
              <p14:cNvPr id="1050610" name=""/>
              <p14:cNvContentPartPr/>
              <p14:nvPr/>
            </p14:nvContentPartPr>
            <p14:xfrm>
              <a:off x="1427912" y="1551020"/>
              <a:ext cx="100224" cy="65566"/>
            </p14:xfrm>
          </p:contentPart>
        </mc:Choice>
        <mc:Fallback>
          <p:sp>
            <p:nvSpPr>
              <p:cNvPr id="1050610" name=""/>
              <p:cNvSpPr/>
              <p:nvPr/>
            </p:nvSpPr>
            <p:spPr>
              <a:xfrm>
                <a:off x="1427912" y="1551020"/>
                <a:ext cx="100224" cy="65566"/>
              </a:xfrm>
            </p:spPr>
          </p:sp>
        </mc:Fallback>
      </mc:AlternateContent>
      <mc:AlternateContent xmlns:mc="http://schemas.openxmlformats.org/markup-compatibility/2006">
        <mc:Choice xmlns:p14="http://schemas.microsoft.com/office/powerpoint/2010/main" Requires="p14">
          <p:contentPart p14:bwMode="auto" r:id="rId14">
            <p14:nvContentPartPr>
              <p14:cNvPr id="1050611" name=""/>
              <p14:cNvContentPartPr/>
              <p14:nvPr/>
            </p14:nvContentPartPr>
            <p14:xfrm>
              <a:off x="1537701" y="1544521"/>
              <a:ext cx="21785" cy="103712"/>
            </p14:xfrm>
          </p:contentPart>
        </mc:Choice>
        <mc:Fallback>
          <p:sp>
            <p:nvSpPr>
              <p:cNvPr id="1050611" name=""/>
              <p:cNvSpPr/>
              <p:nvPr/>
            </p:nvSpPr>
            <p:spPr>
              <a:xfrm>
                <a:off x="1537701" y="1544521"/>
                <a:ext cx="21785" cy="103712"/>
              </a:xfrm>
            </p:spPr>
          </p:sp>
        </mc:Fallback>
      </mc:AlternateContent>
      <mc:AlternateContent xmlns:mc="http://schemas.openxmlformats.org/markup-compatibility/2006">
        <mc:Choice xmlns:p14="http://schemas.microsoft.com/office/powerpoint/2010/main" Requires="p14">
          <p:contentPart p14:bwMode="auto" r:id="rId15">
            <p14:nvContentPartPr>
              <p14:cNvPr id="1050612" name=""/>
              <p14:cNvContentPartPr/>
              <p14:nvPr/>
            </p14:nvContentPartPr>
            <p14:xfrm>
              <a:off x="1469041" y="1501629"/>
              <a:ext cx="55537" cy="20528"/>
            </p14:xfrm>
          </p:contentPart>
        </mc:Choice>
        <mc:Fallback>
          <p:sp>
            <p:nvSpPr>
              <p:cNvPr id="1050612" name=""/>
              <p:cNvSpPr/>
              <p:nvPr/>
            </p:nvSpPr>
            <p:spPr>
              <a:xfrm>
                <a:off x="1469041" y="1501629"/>
                <a:ext cx="55537" cy="20528"/>
              </a:xfrm>
            </p:spPr>
          </p:sp>
        </mc:Fallback>
      </mc:AlternateContent>
      <mc:AlternateContent xmlns:mc="http://schemas.openxmlformats.org/markup-compatibility/2006">
        <mc:Choice xmlns:p14="http://schemas.microsoft.com/office/powerpoint/2010/main" Requires="p14">
          <p:contentPart p14:bwMode="auto" r:id="rId16">
            <p14:nvContentPartPr>
              <p14:cNvPr id="1050613" name=""/>
              <p14:cNvContentPartPr/>
              <p14:nvPr/>
            </p14:nvContentPartPr>
            <p14:xfrm>
              <a:off x="1354660" y="1711237"/>
              <a:ext cx="124566" cy="13298"/>
            </p14:xfrm>
          </p:contentPart>
        </mc:Choice>
        <mc:Fallback>
          <p:sp>
            <p:nvSpPr>
              <p:cNvPr id="1050613" name=""/>
              <p:cNvSpPr/>
              <p:nvPr/>
            </p:nvSpPr>
            <p:spPr>
              <a:xfrm>
                <a:off x="1354660" y="1711237"/>
                <a:ext cx="124566" cy="13298"/>
              </a:xfrm>
            </p:spPr>
          </p:sp>
        </mc:Fallback>
      </mc:AlternateContent>
      <mc:AlternateContent xmlns:mc="http://schemas.openxmlformats.org/markup-compatibility/2006">
        <mc:Choice xmlns:p14="http://schemas.microsoft.com/office/powerpoint/2010/main" Requires="p14">
          <p:contentPart p14:bwMode="auto" r:id="rId17">
            <p14:nvContentPartPr>
              <p14:cNvPr id="1050614" name=""/>
              <p14:cNvContentPartPr/>
              <p14:nvPr/>
            </p14:nvContentPartPr>
            <p14:xfrm>
              <a:off x="1419737" y="1693992"/>
              <a:ext cx="11086" cy="108752"/>
            </p14:xfrm>
          </p:contentPart>
        </mc:Choice>
        <mc:Fallback>
          <p:sp>
            <p:nvSpPr>
              <p:cNvPr id="1050614" name=""/>
              <p:cNvSpPr/>
              <p:nvPr/>
            </p:nvSpPr>
            <p:spPr>
              <a:xfrm>
                <a:off x="1419737" y="1693992"/>
                <a:ext cx="11086" cy="108752"/>
              </a:xfrm>
            </p:spPr>
          </p:sp>
        </mc:Fallback>
      </mc:AlternateContent>
      <mc:AlternateContent xmlns:mc="http://schemas.openxmlformats.org/markup-compatibility/2006">
        <mc:Choice xmlns:p14="http://schemas.microsoft.com/office/powerpoint/2010/main" Requires="p14">
          <p:contentPart p14:bwMode="auto" r:id="rId18">
            <p14:nvContentPartPr>
              <p14:cNvPr id="1050615" name=""/>
              <p14:cNvContentPartPr/>
              <p14:nvPr/>
            </p14:nvContentPartPr>
            <p14:xfrm>
              <a:off x="1356610" y="1782702"/>
              <a:ext cx="256531" cy="12619"/>
            </p14:xfrm>
          </p:contentPart>
        </mc:Choice>
        <mc:Fallback>
          <p:sp>
            <p:nvSpPr>
              <p:cNvPr id="1050615" name=""/>
              <p:cNvSpPr/>
              <p:nvPr/>
            </p:nvSpPr>
            <p:spPr>
              <a:xfrm>
                <a:off x="1356610" y="1782702"/>
                <a:ext cx="256531" cy="12619"/>
              </a:xfrm>
            </p:spPr>
          </p:sp>
        </mc:Fallback>
      </mc:AlternateContent>
      <mc:AlternateContent xmlns:mc="http://schemas.openxmlformats.org/markup-compatibility/2006">
        <mc:Choice xmlns:p14="http://schemas.microsoft.com/office/powerpoint/2010/main" Requires="p14">
          <p:contentPart p14:bwMode="auto" r:id="rId19">
            <p14:nvContentPartPr>
              <p14:cNvPr id="1050616" name=""/>
              <p14:cNvContentPartPr/>
              <p14:nvPr/>
            </p14:nvContentPartPr>
            <p14:xfrm>
              <a:off x="1638013" y="1512027"/>
              <a:ext cx="14883" cy="180125"/>
            </p14:xfrm>
          </p:contentPart>
        </mc:Choice>
        <mc:Fallback>
          <p:sp>
            <p:nvSpPr>
              <p:cNvPr id="1050616" name=""/>
              <p:cNvSpPr/>
              <p:nvPr/>
            </p:nvSpPr>
            <p:spPr>
              <a:xfrm>
                <a:off x="1638013" y="1512027"/>
                <a:ext cx="14883" cy="180125"/>
              </a:xfrm>
            </p:spPr>
          </p:sp>
        </mc:Fallback>
      </mc:AlternateContent>
      <mc:AlternateContent xmlns:mc="http://schemas.openxmlformats.org/markup-compatibility/2006">
        <mc:Choice xmlns:p14="http://schemas.microsoft.com/office/powerpoint/2010/main" Requires="p14">
          <p:contentPart p14:bwMode="auto" r:id="rId20">
            <p14:nvContentPartPr>
              <p14:cNvPr id="1050617" name=""/>
              <p14:cNvContentPartPr/>
              <p14:nvPr/>
            </p14:nvContentPartPr>
            <p14:xfrm>
              <a:off x="1656210" y="1512064"/>
              <a:ext cx="146899" cy="186612"/>
            </p14:xfrm>
          </p:contentPart>
        </mc:Choice>
        <mc:Fallback>
          <p:sp>
            <p:nvSpPr>
              <p:cNvPr id="1050617" name=""/>
              <p:cNvSpPr/>
              <p:nvPr/>
            </p:nvSpPr>
            <p:spPr>
              <a:xfrm>
                <a:off x="1656210" y="1512064"/>
                <a:ext cx="146899" cy="186612"/>
              </a:xfrm>
            </p:spPr>
          </p:sp>
        </mc:Fallback>
      </mc:AlternateContent>
      <mc:AlternateContent xmlns:mc="http://schemas.openxmlformats.org/markup-compatibility/2006">
        <mc:Choice xmlns:p14="http://schemas.microsoft.com/office/powerpoint/2010/main" Requires="p14">
          <p:contentPart p14:bwMode="auto" r:id="rId21">
            <p14:nvContentPartPr>
              <p14:cNvPr id="1050618" name=""/>
              <p14:cNvContentPartPr/>
              <p14:nvPr/>
            </p14:nvContentPartPr>
            <p14:xfrm>
              <a:off x="1660110" y="1577703"/>
              <a:ext cx="92595" cy="88718"/>
            </p14:xfrm>
          </p:contentPart>
        </mc:Choice>
        <mc:Fallback>
          <p:sp>
            <p:nvSpPr>
              <p:cNvPr id="1050618" name=""/>
              <p:cNvSpPr/>
              <p:nvPr/>
            </p:nvSpPr>
            <p:spPr>
              <a:xfrm>
                <a:off x="1660110" y="1577703"/>
                <a:ext cx="92595" cy="88718"/>
              </a:xfrm>
            </p:spPr>
          </p:sp>
        </mc:Fallback>
      </mc:AlternateContent>
      <mc:AlternateContent xmlns:mc="http://schemas.openxmlformats.org/markup-compatibility/2006">
        <mc:Choice xmlns:p14="http://schemas.microsoft.com/office/powerpoint/2010/main" Requires="p14">
          <p:contentPart p14:bwMode="auto" r:id="rId22">
            <p14:nvContentPartPr>
              <p14:cNvPr id="1050619" name=""/>
              <p14:cNvContentPartPr/>
              <p14:nvPr/>
            </p14:nvContentPartPr>
            <p14:xfrm>
              <a:off x="1645162" y="1668792"/>
              <a:ext cx="175582" cy="25849"/>
            </p14:xfrm>
          </p:contentPart>
        </mc:Choice>
        <mc:Fallback>
          <p:sp>
            <p:nvSpPr>
              <p:cNvPr id="1050619" name=""/>
              <p:cNvSpPr/>
              <p:nvPr/>
            </p:nvSpPr>
            <p:spPr>
              <a:xfrm>
                <a:off x="1645162" y="1668792"/>
                <a:ext cx="175582" cy="25849"/>
              </a:xfrm>
            </p:spPr>
          </p:sp>
        </mc:Fallback>
      </mc:AlternateContent>
      <mc:AlternateContent xmlns:mc="http://schemas.openxmlformats.org/markup-compatibility/2006">
        <mc:Choice xmlns:p14="http://schemas.microsoft.com/office/powerpoint/2010/main" Requires="p14">
          <p:contentPart p14:bwMode="auto" r:id="rId23">
            <p14:nvContentPartPr>
              <p14:cNvPr id="1050620" name=""/>
              <p14:cNvContentPartPr/>
              <p14:nvPr/>
            </p14:nvContentPartPr>
            <p14:xfrm>
              <a:off x="1678307" y="1460687"/>
              <a:ext cx="219816" cy="312204"/>
            </p14:xfrm>
          </p:contentPart>
        </mc:Choice>
        <mc:Fallback>
          <p:sp>
            <p:nvSpPr>
              <p:cNvPr id="1050620" name=""/>
              <p:cNvSpPr/>
              <p:nvPr/>
            </p:nvSpPr>
            <p:spPr>
              <a:xfrm>
                <a:off x="1678307" y="1460687"/>
                <a:ext cx="219816" cy="312204"/>
              </a:xfrm>
            </p:spPr>
          </p:sp>
        </mc:Fallback>
      </mc:AlternateContent>
      <mc:AlternateContent xmlns:mc="http://schemas.openxmlformats.org/markup-compatibility/2006">
        <mc:Choice xmlns:p14="http://schemas.microsoft.com/office/powerpoint/2010/main" Requires="p14">
          <p:contentPart p14:bwMode="auto" r:id="rId24">
            <p14:nvContentPartPr>
              <p14:cNvPr id="1050621" name=""/>
              <p14:cNvContentPartPr/>
              <p14:nvPr/>
            </p14:nvContentPartPr>
            <p14:xfrm>
              <a:off x="1925916" y="1445090"/>
              <a:ext cx="51062" cy="26277"/>
            </p14:xfrm>
          </p:contentPart>
        </mc:Choice>
        <mc:Fallback>
          <p:sp>
            <p:nvSpPr>
              <p:cNvPr id="1050621" name=""/>
              <p:cNvSpPr/>
              <p:nvPr/>
            </p:nvSpPr>
            <p:spPr>
              <a:xfrm>
                <a:off x="1925916" y="1445090"/>
                <a:ext cx="51062" cy="26277"/>
              </a:xfrm>
            </p:spPr>
          </p:sp>
        </mc:Fallback>
      </mc:AlternateContent>
      <mc:AlternateContent xmlns:mc="http://schemas.openxmlformats.org/markup-compatibility/2006">
        <mc:Choice xmlns:p14="http://schemas.microsoft.com/office/powerpoint/2010/main" Requires="p14">
          <p:contentPart p14:bwMode="auto" r:id="rId25">
            <p14:nvContentPartPr>
              <p14:cNvPr id="1050622" name=""/>
              <p14:cNvContentPartPr/>
              <p14:nvPr/>
            </p14:nvContentPartPr>
            <p14:xfrm>
              <a:off x="1891471" y="1467186"/>
              <a:ext cx="23637" cy="77784"/>
            </p14:xfrm>
          </p:contentPart>
        </mc:Choice>
        <mc:Fallback>
          <p:sp>
            <p:nvSpPr>
              <p:cNvPr id="1050622" name=""/>
              <p:cNvSpPr/>
              <p:nvPr/>
            </p:nvSpPr>
            <p:spPr>
              <a:xfrm>
                <a:off x="1891471" y="1467186"/>
                <a:ext cx="23637" cy="77784"/>
              </a:xfrm>
            </p:spPr>
          </p:sp>
        </mc:Fallback>
      </mc:AlternateContent>
      <mc:AlternateContent xmlns:mc="http://schemas.openxmlformats.org/markup-compatibility/2006">
        <mc:Choice xmlns:p14="http://schemas.microsoft.com/office/powerpoint/2010/main" Requires="p14">
          <p:contentPart p14:bwMode="auto" r:id="rId26">
            <p14:nvContentPartPr>
              <p14:cNvPr id="1050623" name=""/>
              <p14:cNvContentPartPr/>
              <p14:nvPr/>
            </p14:nvContentPartPr>
            <p14:xfrm>
              <a:off x="1920716" y="1474835"/>
              <a:ext cx="173437" cy="23904"/>
            </p14:xfrm>
          </p:contentPart>
        </mc:Choice>
        <mc:Fallback>
          <p:sp>
            <p:nvSpPr>
              <p:cNvPr id="1050623" name=""/>
              <p:cNvSpPr/>
              <p:nvPr/>
            </p:nvSpPr>
            <p:spPr>
              <a:xfrm>
                <a:off x="1920716" y="1474835"/>
                <a:ext cx="173437" cy="23904"/>
              </a:xfrm>
            </p:spPr>
          </p:sp>
        </mc:Fallback>
      </mc:AlternateContent>
      <mc:AlternateContent xmlns:mc="http://schemas.openxmlformats.org/markup-compatibility/2006">
        <mc:Choice xmlns:p14="http://schemas.microsoft.com/office/powerpoint/2010/main" Requires="p14">
          <p:contentPart p14:bwMode="auto" r:id="rId27">
            <p14:nvContentPartPr>
              <p14:cNvPr id="1050624" name=""/>
              <p14:cNvContentPartPr/>
              <p14:nvPr/>
            </p14:nvContentPartPr>
            <p14:xfrm>
              <a:off x="1901112" y="1518526"/>
              <a:ext cx="46249" cy="119140"/>
            </p14:xfrm>
          </p:contentPart>
        </mc:Choice>
        <mc:Fallback>
          <p:sp>
            <p:nvSpPr>
              <p:cNvPr id="1050624" name=""/>
              <p:cNvSpPr/>
              <p:nvPr/>
            </p:nvSpPr>
            <p:spPr>
              <a:xfrm>
                <a:off x="1901112" y="1518526"/>
                <a:ext cx="46249" cy="119140"/>
              </a:xfrm>
            </p:spPr>
          </p:sp>
        </mc:Fallback>
      </mc:AlternateContent>
      <mc:AlternateContent xmlns:mc="http://schemas.openxmlformats.org/markup-compatibility/2006">
        <mc:Choice xmlns:p14="http://schemas.microsoft.com/office/powerpoint/2010/main" Requires="p14">
          <p:contentPart p14:bwMode="auto" r:id="rId28">
            <p14:nvContentPartPr>
              <p14:cNvPr id="1050625" name=""/>
              <p14:cNvContentPartPr/>
              <p14:nvPr/>
            </p14:nvContentPartPr>
            <p14:xfrm>
              <a:off x="2072791" y="1528274"/>
              <a:ext cx="44099" cy="12040"/>
            </p14:xfrm>
          </p:contentPart>
        </mc:Choice>
        <mc:Fallback>
          <p:sp>
            <p:nvSpPr>
              <p:cNvPr id="1050625" name=""/>
              <p:cNvSpPr/>
              <p:nvPr/>
            </p:nvSpPr>
            <p:spPr>
              <a:xfrm>
                <a:off x="2072791" y="1528274"/>
                <a:ext cx="44099" cy="12040"/>
              </a:xfrm>
            </p:spPr>
          </p:sp>
        </mc:Fallback>
      </mc:AlternateContent>
      <mc:AlternateContent xmlns:mc="http://schemas.openxmlformats.org/markup-compatibility/2006">
        <mc:Choice xmlns:p14="http://schemas.microsoft.com/office/powerpoint/2010/main" Requires="p14">
          <p:contentPart p14:bwMode="auto" r:id="rId29">
            <p14:nvContentPartPr>
              <p14:cNvPr id="1050626" name=""/>
              <p14:cNvContentPartPr/>
              <p14:nvPr/>
            </p14:nvContentPartPr>
            <p14:xfrm>
              <a:off x="1889888" y="1558818"/>
              <a:ext cx="125712" cy="200583"/>
            </p14:xfrm>
          </p:contentPart>
        </mc:Choice>
        <mc:Fallback>
          <p:sp>
            <p:nvSpPr>
              <p:cNvPr id="1050626" name=""/>
              <p:cNvSpPr/>
              <p:nvPr/>
            </p:nvSpPr>
            <p:spPr>
              <a:xfrm>
                <a:off x="1889888" y="1558818"/>
                <a:ext cx="125712" cy="200583"/>
              </a:xfrm>
            </p:spPr>
          </p:sp>
        </mc:Fallback>
      </mc:AlternateContent>
      <mc:AlternateContent xmlns:mc="http://schemas.openxmlformats.org/markup-compatibility/2006">
        <mc:Choice xmlns:p14="http://schemas.microsoft.com/office/powerpoint/2010/main" Requires="p14">
          <p:contentPart p14:bwMode="auto" r:id="rId30">
            <p14:nvContentPartPr>
              <p14:cNvPr id="1050627" name=""/>
              <p14:cNvContentPartPr/>
              <p14:nvPr/>
            </p14:nvContentPartPr>
            <p14:xfrm>
              <a:off x="1999353" y="1642652"/>
              <a:ext cx="105997" cy="44948"/>
            </p14:xfrm>
          </p:contentPart>
        </mc:Choice>
        <mc:Fallback>
          <p:sp>
            <p:nvSpPr>
              <p:cNvPr id="1050627" name=""/>
              <p:cNvSpPr/>
              <p:nvPr/>
            </p:nvSpPr>
            <p:spPr>
              <a:xfrm>
                <a:off x="1999353" y="1642652"/>
                <a:ext cx="105997" cy="44948"/>
              </a:xfrm>
            </p:spPr>
          </p:sp>
        </mc:Fallback>
      </mc:AlternateContent>
      <mc:AlternateContent xmlns:mc="http://schemas.openxmlformats.org/markup-compatibility/2006">
        <mc:Choice xmlns:p14="http://schemas.microsoft.com/office/powerpoint/2010/main" Requires="p14">
          <p:contentPart p14:bwMode="auto" r:id="rId31">
            <p14:nvContentPartPr>
              <p14:cNvPr id="1050628" name=""/>
              <p14:cNvContentPartPr/>
              <p14:nvPr/>
            </p14:nvContentPartPr>
            <p14:xfrm>
              <a:off x="1945527" y="1699191"/>
              <a:ext cx="10419" cy="125019"/>
            </p14:xfrm>
          </p:contentPart>
        </mc:Choice>
        <mc:Fallback>
          <p:sp>
            <p:nvSpPr>
              <p:cNvPr id="1050628" name=""/>
              <p:cNvSpPr/>
              <p:nvPr/>
            </p:nvSpPr>
            <p:spPr>
              <a:xfrm>
                <a:off x="1945527" y="1699191"/>
                <a:ext cx="10419" cy="125019"/>
              </a:xfrm>
            </p:spPr>
          </p:sp>
        </mc:Fallback>
      </mc:AlternateContent>
      <mc:AlternateContent xmlns:mc="http://schemas.openxmlformats.org/markup-compatibility/2006">
        <mc:Choice xmlns:p14="http://schemas.microsoft.com/office/powerpoint/2010/main" Requires="p14">
          <p:contentPart p14:bwMode="auto" r:id="rId32">
            <p14:nvContentPartPr>
              <p14:cNvPr id="1050629" name=""/>
              <p14:cNvContentPartPr/>
              <p14:nvPr/>
            </p14:nvContentPartPr>
            <p14:xfrm>
              <a:off x="1963609" y="1711643"/>
              <a:ext cx="154051" cy="79828"/>
            </p14:xfrm>
          </p:contentPart>
        </mc:Choice>
        <mc:Fallback>
          <p:sp>
            <p:nvSpPr>
              <p:cNvPr id="1050629" name=""/>
              <p:cNvSpPr/>
              <p:nvPr/>
            </p:nvSpPr>
            <p:spPr>
              <a:xfrm>
                <a:off x="1963609" y="1711643"/>
                <a:ext cx="154051" cy="79828"/>
              </a:xfrm>
            </p:spPr>
          </p:sp>
        </mc:Fallback>
      </mc:AlternateContent>
      <mc:AlternateContent xmlns:mc="http://schemas.openxmlformats.org/markup-compatibility/2006">
        <mc:Choice xmlns:p14="http://schemas.microsoft.com/office/powerpoint/2010/main" Requires="p14">
          <p:contentPart p14:bwMode="auto" r:id="rId33">
            <p14:nvContentPartPr>
              <p14:cNvPr id="1050630" name=""/>
              <p14:cNvContentPartPr/>
              <p14:nvPr/>
            </p14:nvContentPartPr>
            <p14:xfrm>
              <a:off x="1992854" y="1794145"/>
              <a:ext cx="141912" cy="8376"/>
            </p14:xfrm>
          </p:contentPart>
        </mc:Choice>
        <mc:Fallback>
          <p:sp>
            <p:nvSpPr>
              <p:cNvPr id="1050630" name=""/>
              <p:cNvSpPr/>
              <p:nvPr/>
            </p:nvSpPr>
            <p:spPr>
              <a:xfrm>
                <a:off x="1992854" y="1794145"/>
                <a:ext cx="141912" cy="8376"/>
              </a:xfrm>
            </p:spPr>
          </p:sp>
        </mc:Fallback>
      </mc:AlternateContent>
      <mc:AlternateContent xmlns:mc="http://schemas.openxmlformats.org/markup-compatibility/2006">
        <mc:Choice xmlns:p14="http://schemas.microsoft.com/office/powerpoint/2010/main" Requires="p14">
          <p:contentPart p14:bwMode="auto" r:id="rId34">
            <p14:nvContentPartPr>
              <p14:cNvPr id="1050631" name=""/>
              <p14:cNvContentPartPr/>
              <p14:nvPr/>
            </p14:nvContentPartPr>
            <p14:xfrm>
              <a:off x="1940213" y="1794862"/>
              <a:ext cx="82990" cy="12857"/>
            </p14:xfrm>
          </p:contentPart>
        </mc:Choice>
        <mc:Fallback>
          <p:sp>
            <p:nvSpPr>
              <p:cNvPr id="1050631" name=""/>
              <p:cNvSpPr/>
              <p:nvPr/>
            </p:nvSpPr>
            <p:spPr>
              <a:xfrm>
                <a:off x="1940213" y="1794862"/>
                <a:ext cx="82990" cy="12857"/>
              </a:xfrm>
            </p:spPr>
          </p:sp>
        </mc:Fallback>
      </mc:AlternateContent>
      <mc:AlternateContent xmlns:mc="http://schemas.openxmlformats.org/markup-compatibility/2006">
        <mc:Choice xmlns:p14="http://schemas.microsoft.com/office/powerpoint/2010/main" Requires="p14">
          <p:contentPart p14:bwMode="auto" r:id="rId35">
            <p14:nvContentPartPr>
              <p14:cNvPr id="1050632" name=""/>
              <p14:cNvContentPartPr/>
              <p14:nvPr/>
            </p14:nvContentPartPr>
            <p14:xfrm>
              <a:off x="2065642" y="1510727"/>
              <a:ext cx="74581" cy="84681"/>
            </p14:xfrm>
          </p:contentPart>
        </mc:Choice>
        <mc:Fallback>
          <p:sp>
            <p:nvSpPr>
              <p:cNvPr id="1050632" name=""/>
              <p:cNvSpPr/>
              <p:nvPr/>
            </p:nvSpPr>
            <p:spPr>
              <a:xfrm>
                <a:off x="2065642" y="1510727"/>
                <a:ext cx="74581" cy="84681"/>
              </a:xfrm>
            </p:spPr>
          </p:sp>
        </mc:Fallback>
      </mc:AlternateContent>
      <mc:AlternateContent xmlns:mc="http://schemas.openxmlformats.org/markup-compatibility/2006">
        <mc:Choice xmlns:p14="http://schemas.microsoft.com/office/powerpoint/2010/main" Requires="p14">
          <p:contentPart p14:bwMode="auto" r:id="rId36">
            <p14:nvContentPartPr>
              <p14:cNvPr id="1050633" name=""/>
              <p14:cNvContentPartPr/>
              <p14:nvPr/>
            </p14:nvContentPartPr>
            <p14:xfrm>
              <a:off x="850721" y="1553619"/>
              <a:ext cx="49057" cy="370047"/>
            </p14:xfrm>
          </p:contentPart>
        </mc:Choice>
        <mc:Fallback>
          <p:sp>
            <p:nvSpPr>
              <p:cNvPr id="1050633" name=""/>
              <p:cNvSpPr/>
              <p:nvPr/>
            </p:nvSpPr>
            <p:spPr>
              <a:xfrm>
                <a:off x="850721" y="1553619"/>
                <a:ext cx="49057" cy="370047"/>
              </a:xfrm>
            </p:spPr>
          </p:sp>
        </mc:Fallback>
      </mc:AlternateContent>
      <mc:AlternateContent xmlns:mc="http://schemas.openxmlformats.org/markup-compatibility/2006">
        <mc:Choice xmlns:p14="http://schemas.microsoft.com/office/powerpoint/2010/main" Requires="p14">
          <p:contentPart p14:bwMode="auto" r:id="rId37">
            <p14:nvContentPartPr>
              <p14:cNvPr id="1050634" name=""/>
              <p14:cNvContentPartPr/>
              <p14:nvPr/>
            </p14:nvContentPartPr>
            <p14:xfrm>
              <a:off x="2182479" y="1490581"/>
              <a:ext cx="78895" cy="300959"/>
            </p14:xfrm>
          </p:contentPart>
        </mc:Choice>
        <mc:Fallback>
          <p:sp>
            <p:nvSpPr>
              <p:cNvPr id="1050634" name=""/>
              <p:cNvSpPr/>
              <p:nvPr/>
            </p:nvSpPr>
            <p:spPr>
              <a:xfrm>
                <a:off x="2182479" y="1490581"/>
                <a:ext cx="78895" cy="30095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sp>
        <p:nvSpPr>
          <p:cNvPr id="1050635" name="AutoShape 2"/>
          <p:cNvSpPr>
            <a:spLocks noChangeArrowheads="1"/>
          </p:cNvSpPr>
          <p:nvPr/>
        </p:nvSpPr>
        <p:spPr bwMode="auto">
          <a:xfrm>
            <a:off x="1009560" y="1607341"/>
            <a:ext cx="2553470" cy="1073249"/>
          </a:xfrm>
          <a:prstGeom prst="wedgeRoundRectCallout">
            <a:avLst>
              <a:gd name="adj1" fmla="val 89179"/>
              <a:gd name="adj2" fmla="val 138942"/>
              <a:gd name="adj3" fmla="val 16667"/>
            </a:avLst>
          </a:prstGeom>
          <a:solidFill>
            <a:schemeClr val="accent1"/>
          </a:solidFill>
          <a:ln>
            <a:noFill/>
          </a:ln>
          <a:effectLst/>
        </p:spPr>
        <p:txBody>
          <a:bodyPr/>
          <a:p>
            <a:pPr algn="ctr" fontAlgn="base">
              <a:spcBef>
                <a:spcPct val="0"/>
              </a:spcBef>
              <a:spcAft>
                <a:spcPct val="0"/>
              </a:spcAft>
            </a:pPr>
            <a:r>
              <a:rPr altLang="zh-CN" b="1" dirty="0" sz="2800" kumimoji="1" lang="en-US" smtClean="0">
                <a:solidFill>
                  <a:srgbClr val="FFFFFF"/>
                </a:solidFill>
                <a:ea typeface="楷体_GB2312" pitchFamily="49" charset="-122"/>
              </a:rPr>
              <a:t>PN</a:t>
            </a:r>
            <a:r>
              <a:rPr altLang="en-US" b="1" dirty="0" sz="2800" kumimoji="1" lang="zh-CN">
                <a:solidFill>
                  <a:srgbClr val="FFFFFF"/>
                </a:solidFill>
                <a:ea typeface="楷体_GB2312" pitchFamily="49" charset="-122"/>
              </a:rPr>
              <a:t> </a:t>
            </a:r>
            <a:r>
              <a:rPr altLang="zh-CN" b="1" dirty="0" sz="2800" kumimoji="1" lang="en-US" smtClean="0">
                <a:solidFill>
                  <a:srgbClr val="FFFFFF"/>
                </a:solidFill>
                <a:ea typeface="楷体_GB2312" pitchFamily="49" charset="-122"/>
              </a:rPr>
              <a:t>Junction gets narrower</a:t>
            </a:r>
            <a:endParaRPr altLang="en-US" b="1" dirty="0" sz="2800" kumimoji="1" lang="zh-CN">
              <a:solidFill>
                <a:srgbClr val="FFFFFF"/>
              </a:solidFill>
              <a:latin typeface="楷体_GB2312" pitchFamily="49" charset="-122"/>
              <a:ea typeface="楷体_GB2312" pitchFamily="49" charset="-122"/>
            </a:endParaRPr>
          </a:p>
        </p:txBody>
      </p:sp>
      <p:sp>
        <p:nvSpPr>
          <p:cNvPr id="1050636" name="AutoShape 3"/>
          <p:cNvSpPr>
            <a:spLocks noChangeArrowheads="1"/>
          </p:cNvSpPr>
          <p:nvPr/>
        </p:nvSpPr>
        <p:spPr bwMode="auto">
          <a:xfrm>
            <a:off x="5467350" y="1543050"/>
            <a:ext cx="2667000" cy="1257300"/>
          </a:xfrm>
          <a:prstGeom prst="wedgeRoundRectCallout">
            <a:avLst>
              <a:gd name="adj1" fmla="val -70713"/>
              <a:gd name="adj2" fmla="val 94699"/>
              <a:gd name="adj3" fmla="val 16667"/>
            </a:avLst>
          </a:prstGeom>
          <a:solidFill>
            <a:schemeClr val="accent1"/>
          </a:solidFill>
          <a:ln>
            <a:noFill/>
          </a:ln>
          <a:effectLst/>
        </p:spPr>
        <p:txBody>
          <a:bodyPr/>
          <a:p>
            <a:pPr algn="ctr" fontAlgn="base">
              <a:lnSpc>
                <a:spcPct val="120000"/>
              </a:lnSpc>
              <a:spcBef>
                <a:spcPct val="0"/>
              </a:spcBef>
              <a:spcAft>
                <a:spcPct val="0"/>
              </a:spcAft>
            </a:pPr>
            <a:r>
              <a:rPr altLang="zh-CN" b="1" dirty="0" sz="2800" kumimoji="1" lang="en-US" smtClean="0">
                <a:solidFill>
                  <a:srgbClr val="FFFFFF"/>
                </a:solidFill>
                <a:ea typeface="楷体_GB2312" pitchFamily="49" charset="-122"/>
              </a:rPr>
              <a:t>Total charges decrease</a:t>
            </a:r>
            <a:endParaRPr altLang="en-US" b="1" dirty="0" sz="2800" kumimoji="1" lang="zh-CN">
              <a:solidFill>
                <a:srgbClr val="FFFFFF"/>
              </a:solidFill>
              <a:ea typeface="楷体_GB2312" pitchFamily="49" charset="-122"/>
            </a:endParaRPr>
          </a:p>
        </p:txBody>
      </p:sp>
      <p:sp>
        <p:nvSpPr>
          <p:cNvPr id="1050637" name="Rectangle 4"/>
          <p:cNvSpPr>
            <a:spLocks noChangeArrowheads="1"/>
          </p:cNvSpPr>
          <p:nvPr/>
        </p:nvSpPr>
        <p:spPr bwMode="auto">
          <a:xfrm>
            <a:off x="904875" y="847725"/>
            <a:ext cx="6619453" cy="523220"/>
          </a:xfrm>
          <a:prstGeom prst="rect"/>
          <a:noFill/>
          <a:ln>
            <a:noFill/>
          </a:ln>
          <a:effectLst/>
        </p:spPr>
        <p:txBody>
          <a:bodyPr wrap="square">
            <a:spAutoFit/>
          </a:bodyPr>
          <a:p>
            <a:pPr fontAlgn="base">
              <a:spcBef>
                <a:spcPct val="0"/>
              </a:spcBef>
              <a:spcAft>
                <a:spcPct val="0"/>
              </a:spcAft>
            </a:pPr>
            <a:r>
              <a:rPr altLang="zh-CN" b="1" dirty="0" sz="2800" kumimoji="1" lang="en-US">
                <a:solidFill>
                  <a:srgbClr val="FFFFFF"/>
                </a:solidFill>
                <a:latin typeface="+mj-lt"/>
                <a:ea typeface="楷体_GB2312" pitchFamily="49" charset="-122"/>
              </a:rPr>
              <a:t>a. </a:t>
            </a:r>
            <a:r>
              <a:rPr altLang="zh-CN" b="1" dirty="0" sz="2800" kumimoji="1" lang="en-US" smtClean="0">
                <a:solidFill>
                  <a:srgbClr val="FFFFFF"/>
                </a:solidFill>
                <a:latin typeface="+mj-lt"/>
                <a:ea typeface="楷体_GB2312" pitchFamily="49" charset="-122"/>
              </a:rPr>
              <a:t>As the biased voltage increases</a:t>
            </a:r>
            <a:endParaRPr altLang="en-US" b="1" dirty="0" sz="2800" kumimoji="1" lang="zh-CN">
              <a:solidFill>
                <a:srgbClr val="FFFFFF"/>
              </a:solidFill>
              <a:latin typeface="+mj-lt"/>
              <a:ea typeface="楷体_GB2312" pitchFamily="49" charset="-122"/>
            </a:endParaRPr>
          </a:p>
        </p:txBody>
      </p:sp>
      <p:grpSp>
        <p:nvGrpSpPr>
          <p:cNvPr id="442" name="Group 5"/>
          <p:cNvGrpSpPr/>
          <p:nvPr/>
        </p:nvGrpSpPr>
        <p:grpSpPr bwMode="auto">
          <a:xfrm>
            <a:off x="2562225" y="2152650"/>
            <a:ext cx="4105275" cy="3236913"/>
            <a:chOff x="1614" y="1356"/>
            <a:chExt cx="2586" cy="2039"/>
          </a:xfrm>
        </p:grpSpPr>
        <p:sp>
          <p:nvSpPr>
            <p:cNvPr id="1050638" name="Rectangle 6"/>
            <p:cNvSpPr>
              <a:spLocks noChangeArrowheads="1"/>
            </p:cNvSpPr>
            <p:nvPr/>
          </p:nvSpPr>
          <p:spPr bwMode="auto">
            <a:xfrm>
              <a:off x="2166" y="3126"/>
              <a:ext cx="1404" cy="269"/>
            </a:xfrm>
            <a:prstGeom prst="rect"/>
            <a:noFill/>
            <a:ln>
              <a:noFill/>
            </a:ln>
          </p:spPr>
          <p:txBody>
            <a:bodyPr bIns="0" lIns="0" rIns="0" tIns="0">
              <a:spAutoFit/>
            </a:bodyPr>
            <a:p>
              <a:pPr fontAlgn="base">
                <a:spcBef>
                  <a:spcPct val="0"/>
                </a:spcBef>
                <a:spcAft>
                  <a:spcPct val="0"/>
                </a:spcAft>
              </a:pPr>
              <a:r>
                <a:rPr altLang="zh-CN" b="1" sz="2800" i="1" kumimoji="1" lang="en-US">
                  <a:solidFill>
                    <a:srgbClr val="FFFFFF"/>
                  </a:solidFill>
                  <a:ea typeface="楷体_GB2312" pitchFamily="49" charset="-122"/>
                </a:rPr>
                <a:t>U+</a:t>
              </a:r>
              <a:r>
                <a:rPr altLang="zh-CN" b="1" sz="2800" kumimoji="1" lang="en-US">
                  <a:solidFill>
                    <a:srgbClr val="FFFFFF"/>
                  </a:solidFill>
                  <a:ea typeface="楷体_GB2312" pitchFamily="49" charset="-122"/>
                  <a:sym typeface="Symbol" pitchFamily="18" charset="2"/>
                </a:rPr>
                <a:t></a:t>
              </a:r>
              <a:r>
                <a:rPr altLang="zh-CN" b="1" sz="2800" i="1" kumimoji="1" lang="en-US">
                  <a:solidFill>
                    <a:srgbClr val="FFFFFF"/>
                  </a:solidFill>
                  <a:ea typeface="楷体_GB2312" pitchFamily="49" charset="-122"/>
                  <a:sym typeface="Symbol" pitchFamily="18" charset="2"/>
                </a:rPr>
                <a:t>U </a:t>
              </a:r>
              <a:r>
                <a:rPr altLang="zh-CN" b="1" sz="2800" kumimoji="1" lang="en-US">
                  <a:solidFill>
                    <a:srgbClr val="FFFFFF"/>
                  </a:solidFill>
                  <a:ea typeface="楷体_GB2312" pitchFamily="49" charset="-122"/>
                  <a:sym typeface="Symbol" pitchFamily="18" charset="2"/>
                </a:rPr>
                <a:t>(</a:t>
              </a:r>
              <a:r>
                <a:rPr altLang="zh-CN" b="1" sz="2800" i="1" kumimoji="1" lang="en-US">
                  <a:solidFill>
                    <a:srgbClr val="FFFFFF"/>
                  </a:solidFill>
                  <a:ea typeface="楷体_GB2312" pitchFamily="49" charset="-122"/>
                  <a:sym typeface="Symbol" pitchFamily="18" charset="2"/>
                </a:rPr>
                <a:t>U</a:t>
              </a:r>
              <a:r>
                <a:rPr altLang="zh-CN" b="1" sz="2800" kumimoji="1" lang="en-US">
                  <a:solidFill>
                    <a:srgbClr val="FFFFFF"/>
                  </a:solidFill>
                  <a:ea typeface="楷体_GB2312" pitchFamily="49" charset="-122"/>
                  <a:sym typeface="Symbol" pitchFamily="18" charset="2"/>
                </a:rPr>
                <a:t>&gt;0)</a:t>
              </a:r>
            </a:p>
          </p:txBody>
        </p:sp>
        <p:sp>
          <p:nvSpPr>
            <p:cNvPr id="1050639" name="Rectangle 7"/>
            <p:cNvSpPr>
              <a:spLocks noChangeArrowheads="1"/>
            </p:cNvSpPr>
            <p:nvPr/>
          </p:nvSpPr>
          <p:spPr bwMode="auto">
            <a:xfrm>
              <a:off x="3026" y="1575"/>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17" name="Object 8"/>
            <p:cNvGraphicFramePr>
              <a:graphicFrameLocks noChangeAspect="1"/>
            </p:cNvGraphicFramePr>
            <p:nvPr/>
          </p:nvGraphicFramePr>
          <p:xfrm>
            <a:off x="2576" y="1356"/>
            <a:ext cx="593" cy="230"/>
          </p:xfrm>
          <a:graphic>
            <a:graphicData uri="http://schemas.openxmlformats.org/presentationml/2006/ole">
              <mc:AlternateContent xmlns:mc="http://schemas.openxmlformats.org/markup-compatibility/2006">
                <mc:Choice xmlns:v="urn:schemas-microsoft-com:vml" Requires="v">
                  <p:oleObj name="Equation" r:id="rId1" spid="_x0000_s10254" imgH="164880" imgW="469800" progId="Equation.3">
                    <p:embed/>
                  </p:oleObj>
                </mc:Choice>
                <mc:Fallback>
                  <p:oleObj name="Equation" r:id="rId1" spid="" imgH="164880" imgW="469800" progId="Equation.3">
                    <p:embed/>
                    <p:pic>
                      <p:nvPicPr>
                        <p:cNvPr id="2097192" name=""/>
                        <p:cNvPicPr>
                          <a:picLocks noChangeAspect="1" noChangeArrowheads="1"/>
                        </p:cNvPicPr>
                        <p:nvPr/>
                      </p:nvPicPr>
                      <p:blipFill>
                        <a:blip xmlns:r="http://schemas.openxmlformats.org/officeDocument/2006/relationships" r:embed="rId2"/>
                        <a:srcRect/>
                        <a:stretch>
                          <a:fillRect/>
                        </a:stretch>
                      </p:blipFill>
                      <p:spPr bwMode="auto">
                        <a:xfrm>
                          <a:off x="2576" y="1356"/>
                          <a:ext cx="593" cy="230"/>
                        </a:xfrm>
                        <a:prstGeom prst="rect"/>
                        <a:noFill/>
                        <a:ln>
                          <a:noFill/>
                        </a:ln>
                        <a:effectLst/>
                      </p:spPr>
                    </p:pic>
                  </p:oleObj>
                </mc:Fallback>
              </mc:AlternateContent>
            </a:graphicData>
          </a:graphic>
        </p:graphicFrame>
        <p:sp>
          <p:nvSpPr>
            <p:cNvPr id="1050640" name="Line 9"/>
            <p:cNvSpPr>
              <a:spLocks noChangeShapeType="1"/>
            </p:cNvSpPr>
            <p:nvPr/>
          </p:nvSpPr>
          <p:spPr bwMode="auto">
            <a:xfrm flipH="1" flipV="1">
              <a:off x="2694" y="1740"/>
              <a:ext cx="396" cy="0"/>
            </a:xfrm>
            <a:prstGeom prst="line"/>
            <a:noFill/>
            <a:ln w="28575">
              <a:solidFill>
                <a:schemeClr val="bg1"/>
              </a:solidFill>
              <a:miter lim="800000"/>
              <a:headEnd type="arrow" w="med" len="med"/>
              <a:tailEnd type="arrow" w="med" len="me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1" name="Line 10"/>
            <p:cNvSpPr>
              <a:spLocks noChangeShapeType="1"/>
            </p:cNvSpPr>
            <p:nvPr/>
          </p:nvSpPr>
          <p:spPr bwMode="auto">
            <a:xfrm>
              <a:off x="2682" y="1692"/>
              <a:ext cx="1" cy="913"/>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2" name="Line 11"/>
            <p:cNvSpPr>
              <a:spLocks noChangeShapeType="1"/>
            </p:cNvSpPr>
            <p:nvPr/>
          </p:nvSpPr>
          <p:spPr bwMode="auto">
            <a:xfrm>
              <a:off x="3114" y="1680"/>
              <a:ext cx="1" cy="929"/>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3" name="Rectangle 12"/>
            <p:cNvSpPr>
              <a:spLocks noChangeArrowheads="1"/>
            </p:cNvSpPr>
            <p:nvPr/>
          </p:nvSpPr>
          <p:spPr bwMode="auto">
            <a:xfrm>
              <a:off x="1933" y="2420"/>
              <a:ext cx="85" cy="17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4" name="Rectangle 13"/>
            <p:cNvSpPr>
              <a:spLocks noChangeArrowheads="1"/>
            </p:cNvSpPr>
            <p:nvPr/>
          </p:nvSpPr>
          <p:spPr bwMode="auto">
            <a:xfrm>
              <a:off x="1968" y="2304"/>
              <a:ext cx="121" cy="265"/>
            </a:xfrm>
            <a:prstGeom prst="rect"/>
            <a:noFill/>
            <a:ln>
              <a:noFill/>
            </a:ln>
          </p:spPr>
          <p:txBody>
            <a:bodyPr bIns="0" lIns="0" rIns="0" tIns="0" wrap="none">
              <a:spAutoFit/>
            </a:bodyPr>
            <a:p>
              <a:pPr fontAlgn="base">
                <a:spcBef>
                  <a:spcPct val="0"/>
                </a:spcBef>
                <a:spcAft>
                  <a:spcPct val="0"/>
                </a:spcAft>
              </a:pPr>
              <a:r>
                <a:rPr altLang="zh-CN" b="1" sz="2800" kumimoji="1" lang="en-US">
                  <a:solidFill>
                    <a:srgbClr val="FFFFFF"/>
                  </a:solidFill>
                  <a:ea typeface="楷体_GB2312" pitchFamily="49" charset="-122"/>
                </a:rPr>
                <a:t>P</a:t>
              </a:r>
            </a:p>
          </p:txBody>
        </p:sp>
        <p:sp>
          <p:nvSpPr>
            <p:cNvPr id="1050645" name="Rectangle 14"/>
            <p:cNvSpPr>
              <a:spLocks noChangeArrowheads="1"/>
            </p:cNvSpPr>
            <p:nvPr/>
          </p:nvSpPr>
          <p:spPr bwMode="auto">
            <a:xfrm>
              <a:off x="3648" y="2304"/>
              <a:ext cx="168" cy="265"/>
            </a:xfrm>
            <a:prstGeom prst="rect"/>
            <a:noFill/>
            <a:ln>
              <a:noFill/>
            </a:ln>
          </p:spPr>
          <p:txBody>
            <a:bodyPr bIns="0" lIns="0" rIns="0" tIns="0" wrap="none">
              <a:spAutoFit/>
            </a:bodyPr>
            <a:p>
              <a:pPr fontAlgn="base">
                <a:spcBef>
                  <a:spcPct val="0"/>
                </a:spcBef>
                <a:spcAft>
                  <a:spcPct val="0"/>
                </a:spcAft>
              </a:pPr>
              <a:r>
                <a:rPr altLang="zh-CN" b="1" sz="2800" kumimoji="1" lang="en-US">
                  <a:solidFill>
                    <a:srgbClr val="FFFFFF"/>
                  </a:solidFill>
                  <a:ea typeface="楷体_GB2312" pitchFamily="49" charset="-122"/>
                </a:rPr>
                <a:t>N</a:t>
              </a:r>
            </a:p>
          </p:txBody>
        </p:sp>
        <p:sp>
          <p:nvSpPr>
            <p:cNvPr id="1050646" name="Line 15"/>
            <p:cNvSpPr>
              <a:spLocks noChangeShapeType="1"/>
            </p:cNvSpPr>
            <p:nvPr/>
          </p:nvSpPr>
          <p:spPr bwMode="auto">
            <a:xfrm>
              <a:off x="1878" y="1950"/>
              <a:ext cx="0" cy="666"/>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7" name="Line 16"/>
            <p:cNvSpPr>
              <a:spLocks noChangeShapeType="1"/>
            </p:cNvSpPr>
            <p:nvPr/>
          </p:nvSpPr>
          <p:spPr bwMode="auto">
            <a:xfrm>
              <a:off x="3930" y="1938"/>
              <a:ext cx="0" cy="702"/>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8" name="Line 17"/>
            <p:cNvSpPr>
              <a:spLocks noChangeShapeType="1"/>
            </p:cNvSpPr>
            <p:nvPr/>
          </p:nvSpPr>
          <p:spPr bwMode="auto">
            <a:xfrm>
              <a:off x="1866" y="1950"/>
              <a:ext cx="2070"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49" name="Line 18"/>
            <p:cNvSpPr>
              <a:spLocks noChangeShapeType="1"/>
            </p:cNvSpPr>
            <p:nvPr/>
          </p:nvSpPr>
          <p:spPr bwMode="auto">
            <a:xfrm>
              <a:off x="1866" y="2628"/>
              <a:ext cx="20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0" name="Line 19"/>
            <p:cNvSpPr>
              <a:spLocks noChangeShapeType="1"/>
            </p:cNvSpPr>
            <p:nvPr/>
          </p:nvSpPr>
          <p:spPr bwMode="auto">
            <a:xfrm flipH="1">
              <a:off x="1614" y="2940"/>
              <a:ext cx="1242"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1" name="Line 20"/>
            <p:cNvSpPr>
              <a:spLocks noChangeShapeType="1"/>
            </p:cNvSpPr>
            <p:nvPr/>
          </p:nvSpPr>
          <p:spPr bwMode="auto">
            <a:xfrm flipH="1">
              <a:off x="1620" y="2286"/>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2" name="Line 21"/>
            <p:cNvSpPr>
              <a:spLocks noChangeShapeType="1"/>
            </p:cNvSpPr>
            <p:nvPr/>
          </p:nvSpPr>
          <p:spPr bwMode="auto">
            <a:xfrm>
              <a:off x="1626" y="2274"/>
              <a:ext cx="0" cy="678"/>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3" name="Line 22"/>
            <p:cNvSpPr>
              <a:spLocks noChangeShapeType="1"/>
            </p:cNvSpPr>
            <p:nvPr/>
          </p:nvSpPr>
          <p:spPr bwMode="auto">
            <a:xfrm flipH="1">
              <a:off x="3936" y="2286"/>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4" name="Line 23"/>
            <p:cNvSpPr>
              <a:spLocks noChangeShapeType="1"/>
            </p:cNvSpPr>
            <p:nvPr/>
          </p:nvSpPr>
          <p:spPr bwMode="auto">
            <a:xfrm>
              <a:off x="4194" y="2274"/>
              <a:ext cx="0" cy="678"/>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5" name="Line 24"/>
            <p:cNvSpPr>
              <a:spLocks noChangeShapeType="1"/>
            </p:cNvSpPr>
            <p:nvPr/>
          </p:nvSpPr>
          <p:spPr bwMode="auto">
            <a:xfrm flipH="1">
              <a:off x="2928" y="2940"/>
              <a:ext cx="1272"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6" name="Line 25"/>
            <p:cNvSpPr>
              <a:spLocks noChangeShapeType="1"/>
            </p:cNvSpPr>
            <p:nvPr/>
          </p:nvSpPr>
          <p:spPr bwMode="auto">
            <a:xfrm>
              <a:off x="2844" y="2808"/>
              <a:ext cx="0" cy="27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7" name="Line 26"/>
            <p:cNvSpPr>
              <a:spLocks noChangeShapeType="1"/>
            </p:cNvSpPr>
            <p:nvPr/>
          </p:nvSpPr>
          <p:spPr bwMode="auto">
            <a:xfrm>
              <a:off x="2928" y="2844"/>
              <a:ext cx="0" cy="192"/>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8" name="Oval 27"/>
            <p:cNvSpPr>
              <a:spLocks noChangeArrowheads="1"/>
            </p:cNvSpPr>
            <p:nvPr/>
          </p:nvSpPr>
          <p:spPr bwMode="auto">
            <a:xfrm>
              <a:off x="2950" y="2474"/>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59" name="Oval 28"/>
            <p:cNvSpPr>
              <a:spLocks noChangeArrowheads="1"/>
            </p:cNvSpPr>
            <p:nvPr/>
          </p:nvSpPr>
          <p:spPr bwMode="auto">
            <a:xfrm>
              <a:off x="2948" y="1978"/>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60" name="Line 29"/>
            <p:cNvSpPr>
              <a:spLocks noChangeShapeType="1"/>
            </p:cNvSpPr>
            <p:nvPr/>
          </p:nvSpPr>
          <p:spPr bwMode="auto">
            <a:xfrm>
              <a:off x="3011" y="2162"/>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61" name="Oval 30"/>
            <p:cNvSpPr>
              <a:spLocks noChangeArrowheads="1"/>
            </p:cNvSpPr>
            <p:nvPr/>
          </p:nvSpPr>
          <p:spPr bwMode="auto">
            <a:xfrm>
              <a:off x="2952" y="2138"/>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62" name="Oval 31"/>
            <p:cNvSpPr>
              <a:spLocks noChangeArrowheads="1"/>
            </p:cNvSpPr>
            <p:nvPr/>
          </p:nvSpPr>
          <p:spPr bwMode="auto">
            <a:xfrm>
              <a:off x="2950" y="2310"/>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63" name="Rectangle 32"/>
            <p:cNvSpPr>
              <a:spLocks noChangeArrowheads="1"/>
            </p:cNvSpPr>
            <p:nvPr/>
          </p:nvSpPr>
          <p:spPr bwMode="auto">
            <a:xfrm>
              <a:off x="2903" y="191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664" name="Rectangle 33"/>
            <p:cNvSpPr>
              <a:spLocks noChangeArrowheads="1"/>
            </p:cNvSpPr>
            <p:nvPr/>
          </p:nvSpPr>
          <p:spPr bwMode="auto">
            <a:xfrm>
              <a:off x="2908" y="207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665" name="Rectangle 34"/>
            <p:cNvSpPr>
              <a:spLocks noChangeArrowheads="1"/>
            </p:cNvSpPr>
            <p:nvPr/>
          </p:nvSpPr>
          <p:spPr bwMode="auto">
            <a:xfrm>
              <a:off x="2911" y="2244"/>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666" name="Rectangle 35"/>
            <p:cNvSpPr>
              <a:spLocks noChangeArrowheads="1"/>
            </p:cNvSpPr>
            <p:nvPr/>
          </p:nvSpPr>
          <p:spPr bwMode="auto">
            <a:xfrm>
              <a:off x="2905" y="2410"/>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667" name="Line 36"/>
            <p:cNvSpPr>
              <a:spLocks noChangeShapeType="1"/>
            </p:cNvSpPr>
            <p:nvPr/>
          </p:nvSpPr>
          <p:spPr bwMode="auto">
            <a:xfrm>
              <a:off x="2916" y="1956"/>
              <a:ext cx="0" cy="660"/>
            </a:xfrm>
            <a:prstGeom prst="line"/>
            <a:noFill/>
            <a:ln w="28575">
              <a:solidFill>
                <a:srgbClr val="FF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43" name="Group 37"/>
            <p:cNvGrpSpPr/>
            <p:nvPr/>
          </p:nvGrpSpPr>
          <p:grpSpPr bwMode="auto">
            <a:xfrm>
              <a:off x="2754" y="1976"/>
              <a:ext cx="122" cy="618"/>
              <a:chOff x="2751" y="1976"/>
              <a:chExt cx="122" cy="618"/>
            </a:xfrm>
          </p:grpSpPr>
          <p:sp>
            <p:nvSpPr>
              <p:cNvPr id="1050668" name="Oval 38"/>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69" name="Oval 39"/>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70" name="Oval 40"/>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71" name="Oval 41"/>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672" name="Line 42"/>
            <p:cNvSpPr>
              <a:spLocks noChangeShapeType="1"/>
            </p:cNvSpPr>
            <p:nvPr/>
          </p:nvSpPr>
          <p:spPr bwMode="auto">
            <a:xfrm>
              <a:off x="2778" y="204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73" name="Line 43"/>
            <p:cNvSpPr>
              <a:spLocks noChangeShapeType="1"/>
            </p:cNvSpPr>
            <p:nvPr/>
          </p:nvSpPr>
          <p:spPr bwMode="auto">
            <a:xfrm>
              <a:off x="2778" y="2196"/>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74" name="Line 44"/>
            <p:cNvSpPr>
              <a:spLocks noChangeShapeType="1"/>
            </p:cNvSpPr>
            <p:nvPr/>
          </p:nvSpPr>
          <p:spPr bwMode="auto">
            <a:xfrm>
              <a:off x="2778" y="237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75" name="Line 45"/>
            <p:cNvSpPr>
              <a:spLocks noChangeShapeType="1"/>
            </p:cNvSpPr>
            <p:nvPr/>
          </p:nvSpPr>
          <p:spPr bwMode="auto">
            <a:xfrm>
              <a:off x="2778" y="2538"/>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635"/>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35" grpId="0" animBg="1" autoUpdateAnimBg="0"/>
      <p:bldP spid="1050636"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50676" name="AutoShape 2"/>
          <p:cNvSpPr>
            <a:spLocks noChangeArrowheads="1"/>
          </p:cNvSpPr>
          <p:nvPr/>
        </p:nvSpPr>
        <p:spPr bwMode="auto">
          <a:xfrm>
            <a:off x="343742" y="1481138"/>
            <a:ext cx="2218483" cy="1076325"/>
          </a:xfrm>
          <a:prstGeom prst="wedgeRoundRectCallout">
            <a:avLst>
              <a:gd name="adj1" fmla="val 129841"/>
              <a:gd name="adj2" fmla="val 69358"/>
              <a:gd name="adj3" fmla="val 16667"/>
            </a:avLst>
          </a:prstGeom>
          <a:solidFill>
            <a:schemeClr val="accent1"/>
          </a:solidFill>
          <a:ln>
            <a:noFill/>
          </a:ln>
          <a:effectLst/>
        </p:spPr>
        <p:txBody>
          <a:bodyPr/>
          <a:p>
            <a:pPr algn="ctr" fontAlgn="base">
              <a:spcBef>
                <a:spcPct val="0"/>
              </a:spcBef>
              <a:spcAft>
                <a:spcPct val="0"/>
              </a:spcAft>
            </a:pPr>
            <a:r>
              <a:rPr altLang="zh-CN" b="1" dirty="0" sz="2800" kumimoji="1" lang="en-US">
                <a:solidFill>
                  <a:srgbClr val="FFFFFF"/>
                </a:solidFill>
                <a:ea typeface="楷体_GB2312" pitchFamily="49" charset="-122"/>
              </a:rPr>
              <a:t>PN</a:t>
            </a:r>
            <a:r>
              <a:rPr altLang="en-US" b="1" dirty="0" sz="2800" kumimoji="1" lang="zh-CN">
                <a:solidFill>
                  <a:srgbClr val="FFFFFF"/>
                </a:solidFill>
                <a:ea typeface="楷体_GB2312" pitchFamily="49" charset="-122"/>
              </a:rPr>
              <a:t> </a:t>
            </a:r>
            <a:r>
              <a:rPr altLang="zh-CN" b="1" dirty="0" sz="2800" kumimoji="1" lang="en-US">
                <a:solidFill>
                  <a:srgbClr val="FFFFFF"/>
                </a:solidFill>
                <a:ea typeface="楷体_GB2312" pitchFamily="49" charset="-122"/>
              </a:rPr>
              <a:t>Junction gets </a:t>
            </a:r>
            <a:r>
              <a:rPr altLang="zh-CN" b="1" dirty="0" sz="2800" kumimoji="1" lang="en-US" smtClean="0">
                <a:solidFill>
                  <a:srgbClr val="FFFFFF"/>
                </a:solidFill>
                <a:ea typeface="楷体_GB2312" pitchFamily="49" charset="-122"/>
              </a:rPr>
              <a:t>wider</a:t>
            </a:r>
            <a:endParaRPr altLang="en-US" b="1" dirty="0" sz="2800" kumimoji="1" lang="zh-CN">
              <a:solidFill>
                <a:srgbClr val="FFFFFF"/>
              </a:solidFill>
              <a:latin typeface="楷体_GB2312" pitchFamily="49" charset="-122"/>
              <a:ea typeface="楷体_GB2312" pitchFamily="49" charset="-122"/>
            </a:endParaRPr>
          </a:p>
        </p:txBody>
      </p:sp>
      <p:sp>
        <p:nvSpPr>
          <p:cNvPr id="1050677" name="AutoShape 3"/>
          <p:cNvSpPr>
            <a:spLocks noChangeArrowheads="1"/>
          </p:cNvSpPr>
          <p:nvPr/>
        </p:nvSpPr>
        <p:spPr bwMode="auto">
          <a:xfrm>
            <a:off x="6057900" y="1295400"/>
            <a:ext cx="2667000" cy="1190625"/>
          </a:xfrm>
          <a:prstGeom prst="wedgeRoundRectCallout">
            <a:avLst>
              <a:gd name="adj1" fmla="val -75000"/>
              <a:gd name="adj2" fmla="val 66801"/>
              <a:gd name="adj3" fmla="val 16667"/>
            </a:avLst>
          </a:prstGeom>
          <a:solidFill>
            <a:schemeClr val="accent1"/>
          </a:solidFill>
          <a:ln>
            <a:noFill/>
          </a:ln>
          <a:effectLst/>
        </p:spPr>
        <p:txBody>
          <a:bodyPr/>
          <a:p>
            <a:pPr algn="ctr" fontAlgn="base">
              <a:lnSpc>
                <a:spcPct val="120000"/>
              </a:lnSpc>
              <a:spcBef>
                <a:spcPct val="0"/>
              </a:spcBef>
              <a:spcAft>
                <a:spcPct val="0"/>
              </a:spcAft>
            </a:pPr>
            <a:r>
              <a:rPr altLang="zh-CN" b="1" dirty="0" sz="2800" kumimoji="1" lang="en-US">
                <a:solidFill>
                  <a:srgbClr val="FFFFFF"/>
                </a:solidFill>
                <a:ea typeface="楷体_GB2312" pitchFamily="49" charset="-122"/>
              </a:rPr>
              <a:t>Total charges </a:t>
            </a:r>
            <a:r>
              <a:rPr altLang="zh-CN" b="1" dirty="0" sz="2800" kumimoji="1" lang="en-US" smtClean="0">
                <a:solidFill>
                  <a:srgbClr val="FFFFFF"/>
                </a:solidFill>
                <a:ea typeface="楷体_GB2312" pitchFamily="49" charset="-122"/>
              </a:rPr>
              <a:t>increase</a:t>
            </a:r>
            <a:endParaRPr altLang="en-US" b="1" dirty="0" sz="2800" kumimoji="1" lang="zh-CN">
              <a:solidFill>
                <a:srgbClr val="FFFFFF"/>
              </a:solidFill>
              <a:ea typeface="楷体_GB2312" pitchFamily="49" charset="-122"/>
            </a:endParaRPr>
          </a:p>
        </p:txBody>
      </p:sp>
      <p:sp>
        <p:nvSpPr>
          <p:cNvPr id="1050678" name="Rectangle 4"/>
          <p:cNvSpPr>
            <a:spLocks noChangeArrowheads="1"/>
          </p:cNvSpPr>
          <p:nvPr/>
        </p:nvSpPr>
        <p:spPr bwMode="auto">
          <a:xfrm>
            <a:off x="762000" y="742950"/>
            <a:ext cx="5381625" cy="929640"/>
          </a:xfrm>
          <a:prstGeom prst="rect"/>
          <a:noFill/>
          <a:ln>
            <a:noFill/>
          </a:ln>
          <a:effectLst/>
        </p:spPr>
        <p:txBody>
          <a:bodyPr>
            <a:spAutoFit/>
          </a:bodyPr>
          <a:p>
            <a:pPr fontAlgn="base">
              <a:spcBef>
                <a:spcPct val="0"/>
              </a:spcBef>
              <a:spcAft>
                <a:spcPct val="0"/>
              </a:spcAft>
            </a:pPr>
            <a:r>
              <a:rPr altLang="zh-CN" b="1" dirty="0" sz="2800" kumimoji="1" lang="en-US">
                <a:solidFill>
                  <a:srgbClr val="FFFFFF"/>
                </a:solidFill>
                <a:ea typeface="楷体_GB2312" pitchFamily="49" charset="-122"/>
              </a:rPr>
              <a:t>b.</a:t>
            </a:r>
            <a:r>
              <a:rPr altLang="zh-CN" b="1" dirty="0" sz="2800" kumimoji="1" lang="en-US">
                <a:solidFill>
                  <a:srgbClr val="FFFFFF"/>
                </a:solidFill>
                <a:latin typeface="楷体_GB2312" pitchFamily="49" charset="-122"/>
                <a:ea typeface="楷体_GB2312" pitchFamily="49" charset="-122"/>
              </a:rPr>
              <a:t> </a:t>
            </a:r>
            <a:r>
              <a:rPr altLang="zh-CN" b="1" dirty="0" sz="2800" kumimoji="1" lang="en-US">
                <a:solidFill>
                  <a:srgbClr val="FFFFFF"/>
                </a:solidFill>
                <a:ea typeface="楷体_GB2312" pitchFamily="49" charset="-122"/>
              </a:rPr>
              <a:t>As the biased voltage </a:t>
            </a:r>
            <a:r>
              <a:rPr altLang="zh-CN" b="1" dirty="0" sz="2800" kumimoji="1" lang="en-US" smtClean="0">
                <a:solidFill>
                  <a:srgbClr val="FFFFFF"/>
                </a:solidFill>
                <a:ea typeface="楷体_GB2312" pitchFamily="49" charset="-122"/>
              </a:rPr>
              <a:t>decreases</a:t>
            </a:r>
            <a:endParaRPr altLang="en-US" b="1" dirty="0" sz="2800" kumimoji="1" lang="zh-CN">
              <a:solidFill>
                <a:srgbClr val="FFFFFF"/>
              </a:solidFill>
              <a:latin typeface="楷体_GB2312" pitchFamily="49" charset="-122"/>
              <a:ea typeface="楷体_GB2312" pitchFamily="49" charset="-122"/>
            </a:endParaRPr>
          </a:p>
        </p:txBody>
      </p:sp>
      <p:sp>
        <p:nvSpPr>
          <p:cNvPr id="1050679" name="Rectangle 5"/>
          <p:cNvSpPr>
            <a:spLocks noChangeArrowheads="1"/>
          </p:cNvSpPr>
          <p:nvPr/>
        </p:nvSpPr>
        <p:spPr bwMode="auto">
          <a:xfrm>
            <a:off x="381000" y="4867275"/>
            <a:ext cx="8562975" cy="929640"/>
          </a:xfrm>
          <a:prstGeom prst="rect"/>
          <a:noFill/>
          <a:ln>
            <a:noFill/>
          </a:ln>
          <a:effectLst/>
        </p:spPr>
        <p:txBody>
          <a:bodyPr>
            <a:spAutoFit/>
          </a:bodyPr>
          <a:p>
            <a:pPr fontAlgn="base">
              <a:spcBef>
                <a:spcPct val="0"/>
              </a:spcBef>
              <a:spcAft>
                <a:spcPct val="0"/>
              </a:spcAft>
            </a:pPr>
            <a:r>
              <a:rPr altLang="zh-CN" b="1" dirty="0" sz="2800" kumimoji="1" lang="en-US" smtClean="0">
                <a:solidFill>
                  <a:srgbClr val="FFFFFF"/>
                </a:solidFill>
                <a:ea typeface="楷体_GB2312" pitchFamily="49" charset="-122"/>
              </a:rPr>
              <a:t>Thus, the total charges change with the biased voltage</a:t>
            </a:r>
            <a:endParaRPr altLang="en-US" b="1" dirty="0" sz="2800" kumimoji="1" lang="zh-CN">
              <a:solidFill>
                <a:srgbClr val="FFFFFF"/>
              </a:solidFill>
              <a:ea typeface="楷体_GB2312" pitchFamily="49" charset="-122"/>
            </a:endParaRPr>
          </a:p>
        </p:txBody>
      </p:sp>
      <p:sp>
        <p:nvSpPr>
          <p:cNvPr id="1050680" name="Rectangle 6"/>
          <p:cNvSpPr>
            <a:spLocks noChangeArrowheads="1"/>
          </p:cNvSpPr>
          <p:nvPr/>
        </p:nvSpPr>
        <p:spPr bwMode="auto">
          <a:xfrm>
            <a:off x="409574" y="5514975"/>
            <a:ext cx="8122865" cy="1031240"/>
          </a:xfrm>
          <a:prstGeom prst="rect"/>
          <a:noFill/>
          <a:ln>
            <a:noFill/>
          </a:ln>
          <a:effectLst/>
        </p:spPr>
        <p:txBody>
          <a:bodyPr wrap="square">
            <a:spAutoFit/>
          </a:bodyPr>
          <a:p>
            <a:pPr fontAlgn="base">
              <a:spcBef>
                <a:spcPct val="0"/>
              </a:spcBef>
              <a:spcAft>
                <a:spcPct val="0"/>
              </a:spcAft>
            </a:pPr>
            <a:r>
              <a:rPr altLang="zh-CN" b="1" dirty="0" sz="2800" kumimoji="1" lang="en-US" smtClean="0">
                <a:solidFill>
                  <a:srgbClr val="FFFFFF"/>
                </a:solidFill>
                <a:ea typeface="楷体_GB2312" pitchFamily="49" charset="-122"/>
              </a:rPr>
              <a:t>Such an effect is presented by </a:t>
            </a:r>
            <a:r>
              <a:rPr altLang="zh-CN" b="1" dirty="0" sz="2800" kumimoji="1" lang="en-US" smtClean="0">
                <a:solidFill>
                  <a:srgbClr val="C00000"/>
                </a:solidFill>
                <a:ea typeface="楷体_GB2312" pitchFamily="49" charset="-122"/>
              </a:rPr>
              <a:t>barrier capacitance</a:t>
            </a:r>
            <a:r>
              <a:rPr altLang="zh-CN" b="1" dirty="0" sz="2800" kumimoji="1" lang="en-US" smtClean="0">
                <a:solidFill>
                  <a:srgbClr val="FFFFFF"/>
                </a:solidFill>
                <a:ea typeface="楷体_GB2312" pitchFamily="49" charset="-122"/>
              </a:rPr>
              <a:t> </a:t>
            </a:r>
            <a:r>
              <a:rPr altLang="zh-CN" b="1" dirty="0" sz="2800" i="1" kumimoji="1" lang="en-US" smtClean="0">
                <a:solidFill>
                  <a:srgbClr val="FFFFFF"/>
                </a:solidFill>
                <a:ea typeface="楷体_GB2312" pitchFamily="49" charset="-122"/>
              </a:rPr>
              <a:t>C</a:t>
            </a:r>
            <a:r>
              <a:rPr altLang="zh-CN" baseline="-30000" b="1" dirty="0" sz="2800" kumimoji="1" lang="en-US" smtClean="0">
                <a:solidFill>
                  <a:srgbClr val="FFFFFF"/>
                </a:solidFill>
                <a:ea typeface="楷体_GB2312" pitchFamily="49" charset="-122"/>
              </a:rPr>
              <a:t>B</a:t>
            </a:r>
            <a:endParaRPr altLang="en-US" b="1" dirty="0" sz="2800" kumimoji="1" lang="zh-CN">
              <a:solidFill>
                <a:srgbClr val="FFFFFF"/>
              </a:solidFill>
              <a:latin typeface="楷体_GB2312" pitchFamily="49" charset="-122"/>
              <a:ea typeface="楷体_GB2312" pitchFamily="49" charset="-122"/>
            </a:endParaRPr>
          </a:p>
        </p:txBody>
      </p:sp>
      <p:grpSp>
        <p:nvGrpSpPr>
          <p:cNvPr id="445" name="Group 7"/>
          <p:cNvGrpSpPr/>
          <p:nvPr/>
        </p:nvGrpSpPr>
        <p:grpSpPr bwMode="auto">
          <a:xfrm>
            <a:off x="2562225" y="1619250"/>
            <a:ext cx="4105275" cy="3065463"/>
            <a:chOff x="1614" y="1020"/>
            <a:chExt cx="2586" cy="1931"/>
          </a:xfrm>
        </p:grpSpPr>
        <p:sp>
          <p:nvSpPr>
            <p:cNvPr id="1050681" name="Rectangle 8"/>
            <p:cNvSpPr>
              <a:spLocks noChangeArrowheads="1"/>
            </p:cNvSpPr>
            <p:nvPr/>
          </p:nvSpPr>
          <p:spPr bwMode="auto">
            <a:xfrm>
              <a:off x="2244" y="2682"/>
              <a:ext cx="1404" cy="269"/>
            </a:xfrm>
            <a:prstGeom prst="rect"/>
            <a:noFill/>
            <a:ln>
              <a:noFill/>
            </a:ln>
          </p:spPr>
          <p:txBody>
            <a:bodyPr bIns="0" lIns="0" rIns="0" tIns="0">
              <a:spAutoFit/>
            </a:bodyPr>
            <a:p>
              <a:pPr fontAlgn="base">
                <a:spcBef>
                  <a:spcPct val="0"/>
                </a:spcBef>
                <a:spcAft>
                  <a:spcPct val="0"/>
                </a:spcAft>
              </a:pPr>
              <a:r>
                <a:rPr altLang="zh-CN" b="1" sz="2800" i="1" kumimoji="1" lang="en-US">
                  <a:solidFill>
                    <a:srgbClr val="FFFFFF"/>
                  </a:solidFill>
                  <a:ea typeface="楷体_GB2312" pitchFamily="49" charset="-122"/>
                </a:rPr>
                <a:t>U-</a:t>
              </a:r>
              <a:r>
                <a:rPr altLang="zh-CN" b="1" sz="2800" kumimoji="1" lang="en-US">
                  <a:solidFill>
                    <a:srgbClr val="FFFFFF"/>
                  </a:solidFill>
                  <a:ea typeface="楷体_GB2312" pitchFamily="49" charset="-122"/>
                  <a:sym typeface="Symbol" pitchFamily="18" charset="2"/>
                </a:rPr>
                <a:t></a:t>
              </a:r>
              <a:r>
                <a:rPr altLang="zh-CN" b="1" sz="2800" i="1" kumimoji="1" lang="en-US">
                  <a:solidFill>
                    <a:srgbClr val="FFFFFF"/>
                  </a:solidFill>
                  <a:ea typeface="楷体_GB2312" pitchFamily="49" charset="-122"/>
                  <a:sym typeface="Symbol" pitchFamily="18" charset="2"/>
                </a:rPr>
                <a:t>U </a:t>
              </a:r>
              <a:r>
                <a:rPr altLang="zh-CN" b="1" sz="2800" kumimoji="1" lang="en-US">
                  <a:solidFill>
                    <a:srgbClr val="FFFFFF"/>
                  </a:solidFill>
                  <a:ea typeface="楷体_GB2312" pitchFamily="49" charset="-122"/>
                  <a:sym typeface="Symbol" pitchFamily="18" charset="2"/>
                </a:rPr>
                <a:t>(</a:t>
              </a:r>
              <a:r>
                <a:rPr altLang="zh-CN" b="1" sz="2800" i="1" kumimoji="1" lang="en-US">
                  <a:solidFill>
                    <a:srgbClr val="FFFFFF"/>
                  </a:solidFill>
                  <a:ea typeface="楷体_GB2312" pitchFamily="49" charset="-122"/>
                  <a:sym typeface="Symbol" pitchFamily="18" charset="2"/>
                </a:rPr>
                <a:t>U</a:t>
              </a:r>
              <a:r>
                <a:rPr altLang="zh-CN" b="1" sz="2800" kumimoji="1" lang="en-US">
                  <a:solidFill>
                    <a:srgbClr val="FFFFFF"/>
                  </a:solidFill>
                  <a:ea typeface="楷体_GB2312" pitchFamily="49" charset="-122"/>
                  <a:sym typeface="Symbol" pitchFamily="18" charset="2"/>
                </a:rPr>
                <a:t>&gt;0)</a:t>
              </a:r>
            </a:p>
          </p:txBody>
        </p:sp>
        <p:sp>
          <p:nvSpPr>
            <p:cNvPr id="1050682" name="Rectangle 9"/>
            <p:cNvSpPr>
              <a:spLocks noChangeArrowheads="1"/>
            </p:cNvSpPr>
            <p:nvPr/>
          </p:nvSpPr>
          <p:spPr bwMode="auto">
            <a:xfrm>
              <a:off x="3026" y="1143"/>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18" name="Object 10"/>
            <p:cNvGraphicFramePr>
              <a:graphicFrameLocks noChangeAspect="1"/>
            </p:cNvGraphicFramePr>
            <p:nvPr/>
          </p:nvGraphicFramePr>
          <p:xfrm>
            <a:off x="2714" y="1020"/>
            <a:ext cx="593" cy="230"/>
          </p:xfrm>
          <a:graphic>
            <a:graphicData uri="http://schemas.openxmlformats.org/presentationml/2006/ole">
              <mc:AlternateContent xmlns:mc="http://schemas.openxmlformats.org/markup-compatibility/2006">
                <mc:Choice xmlns:v="urn:schemas-microsoft-com:vml" Requires="v">
                  <p:oleObj name="Equation" r:id="rId1" spid="_x0000_s11278" imgH="164880" imgW="469800" progId="Equation.3">
                    <p:embed/>
                  </p:oleObj>
                </mc:Choice>
                <mc:Fallback>
                  <p:oleObj name="Equation" r:id="rId1" spid="" imgH="164880" imgW="469800" progId="Equation.3">
                    <p:embed/>
                    <p:pic>
                      <p:nvPicPr>
                        <p:cNvPr id="2097194" name=""/>
                        <p:cNvPicPr>
                          <a:picLocks noChangeAspect="1" noChangeArrowheads="1"/>
                        </p:cNvPicPr>
                        <p:nvPr/>
                      </p:nvPicPr>
                      <p:blipFill>
                        <a:blip xmlns:r="http://schemas.openxmlformats.org/officeDocument/2006/relationships" r:embed="rId2"/>
                        <a:srcRect/>
                        <a:stretch>
                          <a:fillRect/>
                        </a:stretch>
                      </p:blipFill>
                      <p:spPr bwMode="auto">
                        <a:xfrm>
                          <a:off x="2714" y="1020"/>
                          <a:ext cx="593" cy="230"/>
                        </a:xfrm>
                        <a:prstGeom prst="rect"/>
                        <a:noFill/>
                        <a:ln>
                          <a:noFill/>
                        </a:ln>
                        <a:effectLst/>
                      </p:spPr>
                    </p:pic>
                  </p:oleObj>
                </mc:Fallback>
              </mc:AlternateContent>
            </a:graphicData>
          </a:graphic>
        </p:graphicFrame>
        <p:sp>
          <p:nvSpPr>
            <p:cNvPr id="1050683" name="Line 11"/>
            <p:cNvSpPr>
              <a:spLocks noChangeShapeType="1"/>
            </p:cNvSpPr>
            <p:nvPr/>
          </p:nvSpPr>
          <p:spPr bwMode="auto">
            <a:xfrm flipH="1" flipV="1">
              <a:off x="2406" y="1350"/>
              <a:ext cx="990" cy="0"/>
            </a:xfrm>
            <a:prstGeom prst="line"/>
            <a:noFill/>
            <a:ln w="28575">
              <a:solidFill>
                <a:schemeClr val="bg1"/>
              </a:solidFill>
              <a:miter lim="800000"/>
              <a:headEnd type="arrow" w="med" len="med"/>
              <a:tailEnd type="arrow" w="med" len="med"/>
            </a:ln>
            <a:effectLst/>
          </p:spPr>
          <p:txBody>
            <a:bodyP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84" name="Line 12"/>
            <p:cNvSpPr>
              <a:spLocks noChangeShapeType="1"/>
            </p:cNvSpPr>
            <p:nvPr/>
          </p:nvSpPr>
          <p:spPr bwMode="auto">
            <a:xfrm>
              <a:off x="2382" y="1302"/>
              <a:ext cx="1" cy="913"/>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85" name="Line 13"/>
            <p:cNvSpPr>
              <a:spLocks noChangeShapeType="1"/>
            </p:cNvSpPr>
            <p:nvPr/>
          </p:nvSpPr>
          <p:spPr bwMode="auto">
            <a:xfrm>
              <a:off x="3426" y="1320"/>
              <a:ext cx="1" cy="929"/>
            </a:xfrm>
            <a:prstGeom prst="line"/>
            <a:noFill/>
            <a:ln w="28575">
              <a:solidFill>
                <a:srgbClr val="00FFFF"/>
              </a:solidFill>
              <a:prstDash val="dash"/>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86" name="Rectangle 14"/>
            <p:cNvSpPr>
              <a:spLocks noChangeArrowheads="1"/>
            </p:cNvSpPr>
            <p:nvPr/>
          </p:nvSpPr>
          <p:spPr bwMode="auto">
            <a:xfrm>
              <a:off x="1933" y="2030"/>
              <a:ext cx="85" cy="177"/>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87" name="Rectangle 15"/>
            <p:cNvSpPr>
              <a:spLocks noChangeArrowheads="1"/>
            </p:cNvSpPr>
            <p:nvPr/>
          </p:nvSpPr>
          <p:spPr bwMode="auto">
            <a:xfrm>
              <a:off x="1968" y="1914"/>
              <a:ext cx="121" cy="265"/>
            </a:xfrm>
            <a:prstGeom prst="rect"/>
            <a:noFill/>
            <a:ln>
              <a:noFill/>
            </a:ln>
          </p:spPr>
          <p:txBody>
            <a:bodyPr bIns="0" lIns="0" rIns="0" tIns="0" wrap="none">
              <a:spAutoFit/>
            </a:bodyPr>
            <a:p>
              <a:pPr fontAlgn="base">
                <a:spcBef>
                  <a:spcPct val="0"/>
                </a:spcBef>
                <a:spcAft>
                  <a:spcPct val="0"/>
                </a:spcAft>
              </a:pPr>
              <a:r>
                <a:rPr altLang="zh-CN" b="1" sz="2800" kumimoji="1" lang="en-US">
                  <a:solidFill>
                    <a:srgbClr val="FFFFFF"/>
                  </a:solidFill>
                  <a:ea typeface="楷体_GB2312" pitchFamily="49" charset="-122"/>
                </a:rPr>
                <a:t>P</a:t>
              </a:r>
            </a:p>
          </p:txBody>
        </p:sp>
        <p:sp>
          <p:nvSpPr>
            <p:cNvPr id="1050688" name="Rectangle 16"/>
            <p:cNvSpPr>
              <a:spLocks noChangeArrowheads="1"/>
            </p:cNvSpPr>
            <p:nvPr/>
          </p:nvSpPr>
          <p:spPr bwMode="auto">
            <a:xfrm>
              <a:off x="3648" y="1914"/>
              <a:ext cx="168" cy="265"/>
            </a:xfrm>
            <a:prstGeom prst="rect"/>
            <a:noFill/>
            <a:ln>
              <a:noFill/>
            </a:ln>
          </p:spPr>
          <p:txBody>
            <a:bodyPr bIns="0" lIns="0" rIns="0" tIns="0" wrap="none">
              <a:spAutoFit/>
            </a:bodyPr>
            <a:p>
              <a:pPr fontAlgn="base">
                <a:spcBef>
                  <a:spcPct val="0"/>
                </a:spcBef>
                <a:spcAft>
                  <a:spcPct val="0"/>
                </a:spcAft>
              </a:pPr>
              <a:r>
                <a:rPr altLang="zh-CN" b="1" sz="2800" kumimoji="1" lang="en-US">
                  <a:solidFill>
                    <a:srgbClr val="FFFFFF"/>
                  </a:solidFill>
                  <a:ea typeface="楷体_GB2312" pitchFamily="49" charset="-122"/>
                </a:rPr>
                <a:t>N</a:t>
              </a:r>
            </a:p>
          </p:txBody>
        </p:sp>
        <p:sp>
          <p:nvSpPr>
            <p:cNvPr id="1050689" name="Rectangle 17"/>
            <p:cNvSpPr>
              <a:spLocks noChangeArrowheads="1"/>
            </p:cNvSpPr>
            <p:nvPr/>
          </p:nvSpPr>
          <p:spPr bwMode="auto">
            <a:xfrm>
              <a:off x="2882" y="1341"/>
              <a:ext cx="53" cy="129"/>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0" name="Line 18"/>
            <p:cNvSpPr>
              <a:spLocks noChangeShapeType="1"/>
            </p:cNvSpPr>
            <p:nvPr/>
          </p:nvSpPr>
          <p:spPr bwMode="auto">
            <a:xfrm>
              <a:off x="1878" y="1560"/>
              <a:ext cx="0" cy="666"/>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1" name="Line 19"/>
            <p:cNvSpPr>
              <a:spLocks noChangeShapeType="1"/>
            </p:cNvSpPr>
            <p:nvPr/>
          </p:nvSpPr>
          <p:spPr bwMode="auto">
            <a:xfrm>
              <a:off x="3930" y="1548"/>
              <a:ext cx="0" cy="702"/>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2" name="Line 20"/>
            <p:cNvSpPr>
              <a:spLocks noChangeShapeType="1"/>
            </p:cNvSpPr>
            <p:nvPr/>
          </p:nvSpPr>
          <p:spPr bwMode="auto">
            <a:xfrm>
              <a:off x="1866" y="1560"/>
              <a:ext cx="2070"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3" name="Line 21"/>
            <p:cNvSpPr>
              <a:spLocks noChangeShapeType="1"/>
            </p:cNvSpPr>
            <p:nvPr/>
          </p:nvSpPr>
          <p:spPr bwMode="auto">
            <a:xfrm>
              <a:off x="1866" y="2238"/>
              <a:ext cx="20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4" name="Line 22"/>
            <p:cNvSpPr>
              <a:spLocks noChangeShapeType="1"/>
            </p:cNvSpPr>
            <p:nvPr/>
          </p:nvSpPr>
          <p:spPr bwMode="auto">
            <a:xfrm flipH="1">
              <a:off x="1614" y="2550"/>
              <a:ext cx="1242"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5" name="Line 23"/>
            <p:cNvSpPr>
              <a:spLocks noChangeShapeType="1"/>
            </p:cNvSpPr>
            <p:nvPr/>
          </p:nvSpPr>
          <p:spPr bwMode="auto">
            <a:xfrm flipH="1">
              <a:off x="1620" y="1896"/>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6" name="Line 24"/>
            <p:cNvSpPr>
              <a:spLocks noChangeShapeType="1"/>
            </p:cNvSpPr>
            <p:nvPr/>
          </p:nvSpPr>
          <p:spPr bwMode="auto">
            <a:xfrm>
              <a:off x="1626" y="1884"/>
              <a:ext cx="0" cy="678"/>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7" name="Line 25"/>
            <p:cNvSpPr>
              <a:spLocks noChangeShapeType="1"/>
            </p:cNvSpPr>
            <p:nvPr/>
          </p:nvSpPr>
          <p:spPr bwMode="auto">
            <a:xfrm flipH="1">
              <a:off x="3936" y="1896"/>
              <a:ext cx="264"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8" name="Line 26"/>
            <p:cNvSpPr>
              <a:spLocks noChangeShapeType="1"/>
            </p:cNvSpPr>
            <p:nvPr/>
          </p:nvSpPr>
          <p:spPr bwMode="auto">
            <a:xfrm>
              <a:off x="4194" y="1884"/>
              <a:ext cx="0" cy="678"/>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699" name="Line 27"/>
            <p:cNvSpPr>
              <a:spLocks noChangeShapeType="1"/>
            </p:cNvSpPr>
            <p:nvPr/>
          </p:nvSpPr>
          <p:spPr bwMode="auto">
            <a:xfrm flipH="1">
              <a:off x="2928" y="2550"/>
              <a:ext cx="1272" cy="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0" name="Line 28"/>
            <p:cNvSpPr>
              <a:spLocks noChangeShapeType="1"/>
            </p:cNvSpPr>
            <p:nvPr/>
          </p:nvSpPr>
          <p:spPr bwMode="auto">
            <a:xfrm>
              <a:off x="2844" y="2418"/>
              <a:ext cx="0" cy="270"/>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1" name="Line 29"/>
            <p:cNvSpPr>
              <a:spLocks noChangeShapeType="1"/>
            </p:cNvSpPr>
            <p:nvPr/>
          </p:nvSpPr>
          <p:spPr bwMode="auto">
            <a:xfrm>
              <a:off x="2928" y="2454"/>
              <a:ext cx="0" cy="192"/>
            </a:xfrm>
            <a:prstGeom prst="line"/>
            <a:noFill/>
            <a:ln w="36513">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2" name="Oval 30"/>
            <p:cNvSpPr>
              <a:spLocks noChangeArrowheads="1"/>
            </p:cNvSpPr>
            <p:nvPr/>
          </p:nvSpPr>
          <p:spPr bwMode="auto">
            <a:xfrm>
              <a:off x="3108" y="2084"/>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3" name="Oval 31"/>
            <p:cNvSpPr>
              <a:spLocks noChangeArrowheads="1"/>
            </p:cNvSpPr>
            <p:nvPr/>
          </p:nvSpPr>
          <p:spPr bwMode="auto">
            <a:xfrm>
              <a:off x="3106" y="1588"/>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4" name="Line 32"/>
            <p:cNvSpPr>
              <a:spLocks noChangeShapeType="1"/>
            </p:cNvSpPr>
            <p:nvPr/>
          </p:nvSpPr>
          <p:spPr bwMode="auto">
            <a:xfrm>
              <a:off x="3169" y="1772"/>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5" name="Oval 33"/>
            <p:cNvSpPr>
              <a:spLocks noChangeArrowheads="1"/>
            </p:cNvSpPr>
            <p:nvPr/>
          </p:nvSpPr>
          <p:spPr bwMode="auto">
            <a:xfrm>
              <a:off x="3110" y="1748"/>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6" name="Oval 34"/>
            <p:cNvSpPr>
              <a:spLocks noChangeArrowheads="1"/>
            </p:cNvSpPr>
            <p:nvPr/>
          </p:nvSpPr>
          <p:spPr bwMode="auto">
            <a:xfrm>
              <a:off x="3108" y="1920"/>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07" name="Rectangle 35"/>
            <p:cNvSpPr>
              <a:spLocks noChangeArrowheads="1"/>
            </p:cNvSpPr>
            <p:nvPr/>
          </p:nvSpPr>
          <p:spPr bwMode="auto">
            <a:xfrm>
              <a:off x="3064" y="152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08" name="Rectangle 36"/>
            <p:cNvSpPr>
              <a:spLocks noChangeArrowheads="1"/>
            </p:cNvSpPr>
            <p:nvPr/>
          </p:nvSpPr>
          <p:spPr bwMode="auto">
            <a:xfrm>
              <a:off x="3066" y="168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09" name="Rectangle 37"/>
            <p:cNvSpPr>
              <a:spLocks noChangeArrowheads="1"/>
            </p:cNvSpPr>
            <p:nvPr/>
          </p:nvSpPr>
          <p:spPr bwMode="auto">
            <a:xfrm>
              <a:off x="3066" y="1848"/>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10" name="Rectangle 38"/>
            <p:cNvSpPr>
              <a:spLocks noChangeArrowheads="1"/>
            </p:cNvSpPr>
            <p:nvPr/>
          </p:nvSpPr>
          <p:spPr bwMode="auto">
            <a:xfrm>
              <a:off x="3066" y="2017"/>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11" name="Oval 39"/>
            <p:cNvSpPr>
              <a:spLocks noChangeArrowheads="1"/>
            </p:cNvSpPr>
            <p:nvPr/>
          </p:nvSpPr>
          <p:spPr bwMode="auto">
            <a:xfrm>
              <a:off x="2950" y="2084"/>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12" name="Oval 40"/>
            <p:cNvSpPr>
              <a:spLocks noChangeArrowheads="1"/>
            </p:cNvSpPr>
            <p:nvPr/>
          </p:nvSpPr>
          <p:spPr bwMode="auto">
            <a:xfrm>
              <a:off x="2948" y="1588"/>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13" name="Line 41"/>
            <p:cNvSpPr>
              <a:spLocks noChangeShapeType="1"/>
            </p:cNvSpPr>
            <p:nvPr/>
          </p:nvSpPr>
          <p:spPr bwMode="auto">
            <a:xfrm>
              <a:off x="3011" y="1772"/>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14" name="Oval 42"/>
            <p:cNvSpPr>
              <a:spLocks noChangeArrowheads="1"/>
            </p:cNvSpPr>
            <p:nvPr/>
          </p:nvSpPr>
          <p:spPr bwMode="auto">
            <a:xfrm>
              <a:off x="2952" y="1748"/>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15" name="Oval 43"/>
            <p:cNvSpPr>
              <a:spLocks noChangeArrowheads="1"/>
            </p:cNvSpPr>
            <p:nvPr/>
          </p:nvSpPr>
          <p:spPr bwMode="auto">
            <a:xfrm>
              <a:off x="2950" y="1920"/>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16" name="Rectangle 44"/>
            <p:cNvSpPr>
              <a:spLocks noChangeArrowheads="1"/>
            </p:cNvSpPr>
            <p:nvPr/>
          </p:nvSpPr>
          <p:spPr bwMode="auto">
            <a:xfrm>
              <a:off x="2903" y="152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17" name="Rectangle 45"/>
            <p:cNvSpPr>
              <a:spLocks noChangeArrowheads="1"/>
            </p:cNvSpPr>
            <p:nvPr/>
          </p:nvSpPr>
          <p:spPr bwMode="auto">
            <a:xfrm>
              <a:off x="2908" y="168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18" name="Rectangle 46"/>
            <p:cNvSpPr>
              <a:spLocks noChangeArrowheads="1"/>
            </p:cNvSpPr>
            <p:nvPr/>
          </p:nvSpPr>
          <p:spPr bwMode="auto">
            <a:xfrm>
              <a:off x="2911" y="1854"/>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19" name="Rectangle 47"/>
            <p:cNvSpPr>
              <a:spLocks noChangeArrowheads="1"/>
            </p:cNvSpPr>
            <p:nvPr/>
          </p:nvSpPr>
          <p:spPr bwMode="auto">
            <a:xfrm>
              <a:off x="2905" y="2020"/>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20" name="Line 48"/>
            <p:cNvSpPr>
              <a:spLocks noChangeShapeType="1"/>
            </p:cNvSpPr>
            <p:nvPr/>
          </p:nvSpPr>
          <p:spPr bwMode="auto">
            <a:xfrm>
              <a:off x="2916" y="1566"/>
              <a:ext cx="0" cy="660"/>
            </a:xfrm>
            <a:prstGeom prst="line"/>
            <a:noFill/>
            <a:ln w="28575">
              <a:solidFill>
                <a:srgbClr val="FF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46" name="Group 49"/>
            <p:cNvGrpSpPr/>
            <p:nvPr/>
          </p:nvGrpSpPr>
          <p:grpSpPr bwMode="auto">
            <a:xfrm>
              <a:off x="2754" y="1586"/>
              <a:ext cx="122" cy="618"/>
              <a:chOff x="2751" y="1976"/>
              <a:chExt cx="122" cy="618"/>
            </a:xfrm>
          </p:grpSpPr>
          <p:sp>
            <p:nvSpPr>
              <p:cNvPr id="1050721" name="Oval 50"/>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22" name="Oval 51"/>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23" name="Oval 52"/>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24" name="Oval 53"/>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grpSp>
          <p:nvGrpSpPr>
            <p:cNvPr id="447" name="Group 54"/>
            <p:cNvGrpSpPr/>
            <p:nvPr/>
          </p:nvGrpSpPr>
          <p:grpSpPr bwMode="auto">
            <a:xfrm>
              <a:off x="2589" y="1588"/>
              <a:ext cx="122" cy="618"/>
              <a:chOff x="2751" y="1976"/>
              <a:chExt cx="122" cy="618"/>
            </a:xfrm>
          </p:grpSpPr>
          <p:sp>
            <p:nvSpPr>
              <p:cNvPr id="1050725" name="Oval 55"/>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26" name="Oval 56"/>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27" name="Oval 57"/>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28" name="Oval 58"/>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729" name="Line 59"/>
            <p:cNvSpPr>
              <a:spLocks noChangeShapeType="1"/>
            </p:cNvSpPr>
            <p:nvPr/>
          </p:nvSpPr>
          <p:spPr bwMode="auto">
            <a:xfrm>
              <a:off x="2613" y="165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0" name="Line 60"/>
            <p:cNvSpPr>
              <a:spLocks noChangeShapeType="1"/>
            </p:cNvSpPr>
            <p:nvPr/>
          </p:nvSpPr>
          <p:spPr bwMode="auto">
            <a:xfrm>
              <a:off x="2613" y="1809"/>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1" name="Line 61"/>
            <p:cNvSpPr>
              <a:spLocks noChangeShapeType="1"/>
            </p:cNvSpPr>
            <p:nvPr/>
          </p:nvSpPr>
          <p:spPr bwMode="auto">
            <a:xfrm>
              <a:off x="2613" y="198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2" name="Line 62"/>
            <p:cNvSpPr>
              <a:spLocks noChangeShapeType="1"/>
            </p:cNvSpPr>
            <p:nvPr/>
          </p:nvSpPr>
          <p:spPr bwMode="auto">
            <a:xfrm>
              <a:off x="2613" y="2148"/>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3" name="Line 63"/>
            <p:cNvSpPr>
              <a:spLocks noChangeShapeType="1"/>
            </p:cNvSpPr>
            <p:nvPr/>
          </p:nvSpPr>
          <p:spPr bwMode="auto">
            <a:xfrm>
              <a:off x="2778" y="165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4" name="Line 64"/>
            <p:cNvSpPr>
              <a:spLocks noChangeShapeType="1"/>
            </p:cNvSpPr>
            <p:nvPr/>
          </p:nvSpPr>
          <p:spPr bwMode="auto">
            <a:xfrm>
              <a:off x="2778" y="1806"/>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5" name="Line 65"/>
            <p:cNvSpPr>
              <a:spLocks noChangeShapeType="1"/>
            </p:cNvSpPr>
            <p:nvPr/>
          </p:nvSpPr>
          <p:spPr bwMode="auto">
            <a:xfrm>
              <a:off x="2778" y="198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6" name="Line 66"/>
            <p:cNvSpPr>
              <a:spLocks noChangeShapeType="1"/>
            </p:cNvSpPr>
            <p:nvPr/>
          </p:nvSpPr>
          <p:spPr bwMode="auto">
            <a:xfrm>
              <a:off x="2778" y="2148"/>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nvGrpSpPr>
            <p:cNvPr id="448" name="Group 67"/>
            <p:cNvGrpSpPr/>
            <p:nvPr/>
          </p:nvGrpSpPr>
          <p:grpSpPr bwMode="auto">
            <a:xfrm>
              <a:off x="2421" y="1588"/>
              <a:ext cx="122" cy="618"/>
              <a:chOff x="2751" y="1976"/>
              <a:chExt cx="122" cy="618"/>
            </a:xfrm>
          </p:grpSpPr>
          <p:sp>
            <p:nvSpPr>
              <p:cNvPr id="1050737" name="Oval 68"/>
              <p:cNvSpPr>
                <a:spLocks noChangeArrowheads="1"/>
              </p:cNvSpPr>
              <p:nvPr/>
            </p:nvSpPr>
            <p:spPr bwMode="auto">
              <a:xfrm>
                <a:off x="2751" y="197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8" name="Oval 69"/>
              <p:cNvSpPr>
                <a:spLocks noChangeArrowheads="1"/>
              </p:cNvSpPr>
              <p:nvPr/>
            </p:nvSpPr>
            <p:spPr bwMode="auto">
              <a:xfrm>
                <a:off x="2751" y="2472"/>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39" name="Oval 70"/>
              <p:cNvSpPr>
                <a:spLocks noChangeArrowheads="1"/>
              </p:cNvSpPr>
              <p:nvPr/>
            </p:nvSpPr>
            <p:spPr bwMode="auto">
              <a:xfrm>
                <a:off x="2751" y="2306"/>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0" name="Oval 71"/>
              <p:cNvSpPr>
                <a:spLocks noChangeArrowheads="1"/>
              </p:cNvSpPr>
              <p:nvPr/>
            </p:nvSpPr>
            <p:spPr bwMode="auto">
              <a:xfrm>
                <a:off x="2751" y="2134"/>
                <a:ext cx="122" cy="122"/>
              </a:xfrm>
              <a:prstGeom prst="ellipse"/>
              <a:solidFill>
                <a:srgbClr val="003300"/>
              </a:solidFill>
              <a:ln w="28575">
                <a:solidFill>
                  <a:srgbClr val="00FF00"/>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pSp>
        <p:sp>
          <p:nvSpPr>
            <p:cNvPr id="1050741" name="Line 72"/>
            <p:cNvSpPr>
              <a:spLocks noChangeShapeType="1"/>
            </p:cNvSpPr>
            <p:nvPr/>
          </p:nvSpPr>
          <p:spPr bwMode="auto">
            <a:xfrm>
              <a:off x="2445" y="165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2" name="Line 73"/>
            <p:cNvSpPr>
              <a:spLocks noChangeShapeType="1"/>
            </p:cNvSpPr>
            <p:nvPr/>
          </p:nvSpPr>
          <p:spPr bwMode="auto">
            <a:xfrm>
              <a:off x="2445" y="1809"/>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3" name="Line 74"/>
            <p:cNvSpPr>
              <a:spLocks noChangeShapeType="1"/>
            </p:cNvSpPr>
            <p:nvPr/>
          </p:nvSpPr>
          <p:spPr bwMode="auto">
            <a:xfrm>
              <a:off x="2445" y="1980"/>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4" name="Line 75"/>
            <p:cNvSpPr>
              <a:spLocks noChangeShapeType="1"/>
            </p:cNvSpPr>
            <p:nvPr/>
          </p:nvSpPr>
          <p:spPr bwMode="auto">
            <a:xfrm>
              <a:off x="2445" y="2148"/>
              <a:ext cx="79" cy="0"/>
            </a:xfrm>
            <a:prstGeom prst="line"/>
            <a:noFill/>
            <a:ln w="19050">
              <a:solidFill>
                <a:srgbClr val="00FF00"/>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5" name="Oval 76"/>
            <p:cNvSpPr>
              <a:spLocks noChangeArrowheads="1"/>
            </p:cNvSpPr>
            <p:nvPr/>
          </p:nvSpPr>
          <p:spPr bwMode="auto">
            <a:xfrm>
              <a:off x="3264" y="2084"/>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6" name="Oval 77"/>
            <p:cNvSpPr>
              <a:spLocks noChangeArrowheads="1"/>
            </p:cNvSpPr>
            <p:nvPr/>
          </p:nvSpPr>
          <p:spPr bwMode="auto">
            <a:xfrm>
              <a:off x="3262" y="1588"/>
              <a:ext cx="122" cy="122"/>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7" name="Line 78"/>
            <p:cNvSpPr>
              <a:spLocks noChangeShapeType="1"/>
            </p:cNvSpPr>
            <p:nvPr/>
          </p:nvSpPr>
          <p:spPr bwMode="auto">
            <a:xfrm>
              <a:off x="3325" y="1772"/>
              <a:ext cx="1" cy="80"/>
            </a:xfrm>
            <a:prstGeom prst="line"/>
            <a:no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8" name="Oval 79"/>
            <p:cNvSpPr>
              <a:spLocks noChangeArrowheads="1"/>
            </p:cNvSpPr>
            <p:nvPr/>
          </p:nvSpPr>
          <p:spPr bwMode="auto">
            <a:xfrm>
              <a:off x="3266" y="1748"/>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49" name="Oval 80"/>
            <p:cNvSpPr>
              <a:spLocks noChangeArrowheads="1"/>
            </p:cNvSpPr>
            <p:nvPr/>
          </p:nvSpPr>
          <p:spPr bwMode="auto">
            <a:xfrm>
              <a:off x="3264" y="1920"/>
              <a:ext cx="120" cy="121"/>
            </a:xfrm>
            <a:prstGeom prst="ellipse"/>
            <a:solidFill>
              <a:srgbClr val="FF0000"/>
            </a:solidFill>
            <a:ln w="28575">
              <a:solidFill>
                <a:srgbClr val="FFCC66"/>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50" name="Rectangle 81"/>
            <p:cNvSpPr>
              <a:spLocks noChangeArrowheads="1"/>
            </p:cNvSpPr>
            <p:nvPr/>
          </p:nvSpPr>
          <p:spPr bwMode="auto">
            <a:xfrm>
              <a:off x="3220" y="152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51" name="Rectangle 82"/>
            <p:cNvSpPr>
              <a:spLocks noChangeArrowheads="1"/>
            </p:cNvSpPr>
            <p:nvPr/>
          </p:nvSpPr>
          <p:spPr bwMode="auto">
            <a:xfrm>
              <a:off x="3222" y="1682"/>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52" name="Rectangle 83"/>
            <p:cNvSpPr>
              <a:spLocks noChangeArrowheads="1"/>
            </p:cNvSpPr>
            <p:nvPr/>
          </p:nvSpPr>
          <p:spPr bwMode="auto">
            <a:xfrm>
              <a:off x="3222" y="1848"/>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sp>
          <p:nvSpPr>
            <p:cNvPr id="1050753" name="Rectangle 84"/>
            <p:cNvSpPr>
              <a:spLocks noChangeArrowheads="1"/>
            </p:cNvSpPr>
            <p:nvPr/>
          </p:nvSpPr>
          <p:spPr bwMode="auto">
            <a:xfrm>
              <a:off x="3222" y="2017"/>
              <a:ext cx="207" cy="250"/>
            </a:xfrm>
            <a:prstGeom prst="rect"/>
            <a:noFill/>
            <a:ln>
              <a:noFill/>
            </a:ln>
            <a:effectLst/>
          </p:spPr>
          <p:txBody>
            <a:bodyPr wrap="none">
              <a:spAutoFit/>
            </a:bodyPr>
            <a:p>
              <a:pPr algn="ctr" fontAlgn="base">
                <a:spcBef>
                  <a:spcPct val="0"/>
                </a:spcBef>
                <a:spcAft>
                  <a:spcPct val="0"/>
                </a:spcAft>
              </a:pPr>
              <a:r>
                <a:rPr altLang="zh-CN" b="1" sz="2000" kumimoji="1" lang="en-US">
                  <a:solidFill>
                    <a:srgbClr val="FFCC00"/>
                  </a:solidFill>
                  <a:cs typeface="Times New Roman" pitchFamily="18" charset="0"/>
                </a:rPr>
                <a:t>+</a:t>
              </a: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676"/>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677"/>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679"/>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50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76" grpId="0" animBg="1" autoUpdateAnimBg="0"/>
      <p:bldP spid="1050677" grpId="0" animBg="1" autoUpdateAnimBg="0"/>
      <p:bldP spid="1050679" grpId="0" autoUpdateAnimBg="0"/>
      <p:bldP spid="105068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49" name=""/>
        <p:cNvGrpSpPr/>
        <p:nvPr/>
      </p:nvGrpSpPr>
      <p:grpSpPr>
        <a:xfrm>
          <a:off x="0" y="0"/>
          <a:ext cx="0" cy="0"/>
          <a:chOff x="0" y="0"/>
          <a:chExt cx="0" cy="0"/>
        </a:xfrm>
      </p:grpSpPr>
      <p:sp>
        <p:nvSpPr>
          <p:cNvPr id="1050754" name="Rectangle 2"/>
          <p:cNvSpPr>
            <a:spLocks noChangeArrowheads="1"/>
          </p:cNvSpPr>
          <p:nvPr/>
        </p:nvSpPr>
        <p:spPr bwMode="auto">
          <a:xfrm>
            <a:off x="375447" y="781050"/>
            <a:ext cx="1706880" cy="510540"/>
          </a:xfrm>
          <a:prstGeom prst="rect"/>
          <a:noFill/>
          <a:ln>
            <a:noFill/>
          </a:ln>
          <a:effectLst/>
        </p:spPr>
        <p:txBody>
          <a:bodyPr wrap="none">
            <a:spAutoFit/>
          </a:bodyPr>
          <a:p>
            <a:pPr algn="ctr" fontAlgn="base">
              <a:spcBef>
                <a:spcPct val="0"/>
              </a:spcBef>
              <a:spcAft>
                <a:spcPct val="0"/>
              </a:spcAft>
            </a:pPr>
            <a:r>
              <a:rPr altLang="zh-CN" b="1" dirty="0" sz="2800" kumimoji="1" lang="en-US" smtClean="0">
                <a:solidFill>
                  <a:srgbClr val="FFFFFF"/>
                </a:solidFill>
                <a:ea typeface="楷体_GB2312" pitchFamily="49" charset="-122"/>
              </a:rPr>
              <a:t>Summary</a:t>
            </a:r>
            <a:endParaRPr altLang="en-US" b="1" dirty="0" sz="2800" kumimoji="1" lang="zh-CN">
              <a:solidFill>
                <a:srgbClr val="FFFFFF"/>
              </a:solidFill>
              <a:ea typeface="楷体_GB2312" pitchFamily="49" charset="-122"/>
            </a:endParaRPr>
          </a:p>
        </p:txBody>
      </p:sp>
      <p:sp>
        <p:nvSpPr>
          <p:cNvPr id="1050755" name="Rectangle 3"/>
          <p:cNvSpPr>
            <a:spLocks noChangeArrowheads="1"/>
          </p:cNvSpPr>
          <p:nvPr/>
        </p:nvSpPr>
        <p:spPr bwMode="auto">
          <a:xfrm>
            <a:off x="971550" y="1514475"/>
            <a:ext cx="4248522" cy="612139"/>
          </a:xfrm>
          <a:prstGeom prst="rect"/>
          <a:noFill/>
          <a:ln>
            <a:noFill/>
          </a:ln>
          <a:effectLst/>
        </p:spPr>
        <p:txBody>
          <a:bodyPr wrap="square">
            <a:spAutoFit/>
          </a:bodyPr>
          <a:p>
            <a:pPr fontAlgn="base">
              <a:spcBef>
                <a:spcPct val="0"/>
              </a:spcBef>
              <a:spcAft>
                <a:spcPct val="0"/>
              </a:spcAft>
            </a:pPr>
            <a:r>
              <a:rPr altLang="zh-CN" b="1" dirty="0" sz="2800" kumimoji="1" lang="en-US" smtClean="0">
                <a:solidFill>
                  <a:srgbClr val="FFFFFF"/>
                </a:solidFill>
                <a:ea typeface="楷体_GB2312" pitchFamily="49" charset="-122"/>
              </a:rPr>
              <a:t>Junction Capacitance </a:t>
            </a:r>
            <a:r>
              <a:rPr altLang="zh-CN" b="1" dirty="0" sz="2800" i="1" kumimoji="1" lang="en-US" err="1" smtClean="0">
                <a:solidFill>
                  <a:srgbClr val="FFFFFF"/>
                </a:solidFill>
                <a:ea typeface="楷体_GB2312" pitchFamily="49" charset="-122"/>
              </a:rPr>
              <a:t>C</a:t>
            </a:r>
            <a:r>
              <a:rPr altLang="zh-CN" baseline="-30000" b="1" dirty="0" sz="2800" kumimoji="1" lang="en-US" err="1" smtClean="0">
                <a:solidFill>
                  <a:srgbClr val="FFFFFF"/>
                </a:solidFill>
                <a:ea typeface="楷体_GB2312" pitchFamily="49" charset="-122"/>
              </a:rPr>
              <a:t>j</a:t>
            </a:r>
            <a:endParaRPr altLang="zh-CN" b="1" dirty="0" sz="2800" kumimoji="1" lang="en-US">
              <a:solidFill>
                <a:srgbClr val="FFFFFF"/>
              </a:solidFill>
              <a:ea typeface="楷体_GB2312" pitchFamily="49" charset="-122"/>
            </a:endParaRPr>
          </a:p>
        </p:txBody>
      </p:sp>
      <p:sp>
        <p:nvSpPr>
          <p:cNvPr id="1050756" name="Rectangle 4"/>
          <p:cNvSpPr>
            <a:spLocks noChangeArrowheads="1"/>
          </p:cNvSpPr>
          <p:nvPr/>
        </p:nvSpPr>
        <p:spPr bwMode="auto">
          <a:xfrm>
            <a:off x="3171825" y="2324100"/>
            <a:ext cx="2438400" cy="612139"/>
          </a:xfrm>
          <a:prstGeom prst="rect"/>
          <a:noFill/>
          <a:ln>
            <a:noFill/>
          </a:ln>
          <a:effectLst/>
        </p:spPr>
        <p:txBody>
          <a:bodyPr>
            <a:spAutoFit/>
          </a:bodyPr>
          <a:p>
            <a:pPr fontAlgn="base">
              <a:spcBef>
                <a:spcPct val="0"/>
              </a:spcBef>
              <a:spcAft>
                <a:spcPct val="0"/>
              </a:spcAft>
            </a:pPr>
            <a:r>
              <a:rPr altLang="zh-CN" b="1" sz="2800" i="1" kumimoji="1" lang="en-US">
                <a:solidFill>
                  <a:srgbClr val="FFFFFF"/>
                </a:solidFill>
              </a:rPr>
              <a:t>C</a:t>
            </a:r>
            <a:r>
              <a:rPr altLang="zh-CN" baseline="-30000" b="1" sz="2800" kumimoji="1" lang="en-US">
                <a:solidFill>
                  <a:srgbClr val="FFFFFF"/>
                </a:solidFill>
              </a:rPr>
              <a:t>j</a:t>
            </a:r>
            <a:r>
              <a:rPr altLang="zh-CN" b="1" sz="2800" i="1" kumimoji="1" lang="en-US">
                <a:solidFill>
                  <a:srgbClr val="FFFFFF"/>
                </a:solidFill>
              </a:rPr>
              <a:t> </a:t>
            </a:r>
            <a:r>
              <a:rPr altLang="zh-CN" b="1" sz="2800" kumimoji="1" lang="en-US">
                <a:solidFill>
                  <a:srgbClr val="FFFFFF"/>
                </a:solidFill>
              </a:rPr>
              <a:t>= </a:t>
            </a:r>
            <a:r>
              <a:rPr altLang="zh-CN" b="1" sz="2800" i="1" kumimoji="1" lang="en-US">
                <a:solidFill>
                  <a:srgbClr val="FFFFFF"/>
                </a:solidFill>
              </a:rPr>
              <a:t>C</a:t>
            </a:r>
            <a:r>
              <a:rPr altLang="zh-CN" baseline="-30000" b="1" sz="2800" kumimoji="1" lang="en-US">
                <a:solidFill>
                  <a:srgbClr val="FFFFFF"/>
                </a:solidFill>
              </a:rPr>
              <a:t>D </a:t>
            </a:r>
            <a:r>
              <a:rPr altLang="zh-CN" b="1" sz="2800" kumimoji="1" lang="en-US">
                <a:solidFill>
                  <a:srgbClr val="FFFFFF"/>
                </a:solidFill>
              </a:rPr>
              <a:t>+ </a:t>
            </a:r>
            <a:r>
              <a:rPr altLang="zh-CN" b="1" sz="2800" i="1" kumimoji="1" lang="en-US">
                <a:solidFill>
                  <a:srgbClr val="FFFFFF"/>
                </a:solidFill>
              </a:rPr>
              <a:t>C</a:t>
            </a:r>
            <a:r>
              <a:rPr altLang="zh-CN" baseline="-30000" b="1" sz="2800" kumimoji="1" lang="en-US">
                <a:solidFill>
                  <a:srgbClr val="FFFFFF"/>
                </a:solidFill>
              </a:rPr>
              <a:t>B</a:t>
            </a:r>
            <a:r>
              <a:rPr altLang="zh-CN" b="1" sz="2800" kumimoji="1" lang="en-US">
                <a:solidFill>
                  <a:srgbClr val="FFFFCC"/>
                </a:solidFill>
                <a:ea typeface="楷体_GB2312" pitchFamily="49" charset="-122"/>
              </a:rPr>
              <a:t> </a:t>
            </a:r>
          </a:p>
        </p:txBody>
      </p:sp>
      <p:sp>
        <p:nvSpPr>
          <p:cNvPr id="1050757" name="Rectangle 5"/>
          <p:cNvSpPr>
            <a:spLocks noChangeArrowheads="1"/>
          </p:cNvSpPr>
          <p:nvPr/>
        </p:nvSpPr>
        <p:spPr bwMode="auto">
          <a:xfrm>
            <a:off x="971550" y="4524375"/>
            <a:ext cx="3987800" cy="519113"/>
          </a:xfrm>
          <a:prstGeom prst="rect"/>
          <a:noFill/>
          <a:ln>
            <a:noFill/>
          </a:ln>
          <a:effectLst/>
        </p:spPr>
        <p:txBody>
          <a:bodyPr>
            <a:spAutoFit/>
          </a:bodyPr>
          <a:p>
            <a:pPr fontAlgn="base">
              <a:spcBef>
                <a:spcPct val="0"/>
              </a:spcBef>
              <a:spcAft>
                <a:spcPct val="0"/>
              </a:spcAft>
            </a:pPr>
            <a:r>
              <a:rPr altLang="zh-CN" b="1" dirty="0" sz="2800" kumimoji="1" lang="en-US" smtClean="0">
                <a:solidFill>
                  <a:srgbClr val="FFFFFF"/>
                </a:solidFill>
                <a:ea typeface="楷体_GB2312" pitchFamily="49" charset="-122"/>
              </a:rPr>
              <a:t>Forward biased</a:t>
            </a:r>
            <a:endParaRPr altLang="en-US" baseline="-30000" b="1" dirty="0" sz="2800" kumimoji="1" lang="zh-CN">
              <a:solidFill>
                <a:srgbClr val="FFFFFF"/>
              </a:solidFill>
              <a:ea typeface="楷体_GB2312" pitchFamily="49" charset="-122"/>
            </a:endParaRPr>
          </a:p>
        </p:txBody>
      </p:sp>
      <p:graphicFrame>
        <p:nvGraphicFramePr>
          <p:cNvPr id="4194319" name="Object 6"/>
          <p:cNvGraphicFramePr>
            <a:graphicFrameLocks noChangeAspect="1"/>
          </p:cNvGraphicFramePr>
          <p:nvPr/>
        </p:nvGraphicFramePr>
        <p:xfrm>
          <a:off x="4733925" y="5229225"/>
          <a:ext cx="1400175" cy="630238"/>
        </p:xfrm>
        <a:graphic>
          <a:graphicData uri="http://schemas.openxmlformats.org/presentationml/2006/ole">
            <mc:AlternateContent xmlns:mc="http://schemas.openxmlformats.org/markup-compatibility/2006">
              <mc:Choice xmlns:v="urn:schemas-microsoft-com:vml" Requires="v">
                <p:oleObj name="Equation" r:id="rId1" spid="_x0000_s12338" imgH="241200" imgW="533160" progId="Equation.3">
                  <p:embed/>
                </p:oleObj>
              </mc:Choice>
              <mc:Fallback>
                <p:oleObj name="Equation" r:id="rId1" spid="" imgH="241200" imgW="533160" progId="Equation.3">
                  <p:embed/>
                  <p:pic>
                    <p:nvPicPr>
                      <p:cNvPr id="2097196" name=""/>
                      <p:cNvPicPr>
                        <a:picLocks noChangeAspect="1" noChangeArrowheads="1"/>
                      </p:cNvPicPr>
                      <p:nvPr/>
                    </p:nvPicPr>
                    <p:blipFill>
                      <a:blip xmlns:r="http://schemas.openxmlformats.org/officeDocument/2006/relationships" r:embed="rId2">
                        <a:lum bright="100000"/>
                      </a:blip>
                      <a:srcRect/>
                      <a:stretch>
                        <a:fillRect/>
                      </a:stretch>
                    </p:blipFill>
                    <p:spPr bwMode="auto">
                      <a:xfrm>
                        <a:off x="4733925" y="5229225"/>
                        <a:ext cx="1400175" cy="630238"/>
                      </a:xfrm>
                      <a:prstGeom prst="rect"/>
                      <a:noFill/>
                      <a:ln>
                        <a:noFill/>
                      </a:ln>
                      <a:effectLst/>
                    </p:spPr>
                  </p:pic>
                </p:oleObj>
              </mc:Fallback>
            </mc:AlternateContent>
          </a:graphicData>
        </a:graphic>
      </p:graphicFrame>
      <p:graphicFrame>
        <p:nvGraphicFramePr>
          <p:cNvPr id="4194320" name="Object 7"/>
          <p:cNvGraphicFramePr>
            <a:graphicFrameLocks noChangeAspect="1"/>
          </p:cNvGraphicFramePr>
          <p:nvPr/>
        </p:nvGraphicFramePr>
        <p:xfrm>
          <a:off x="2028825" y="5219700"/>
          <a:ext cx="1830388" cy="563563"/>
        </p:xfrm>
        <a:graphic>
          <a:graphicData uri="http://schemas.openxmlformats.org/presentationml/2006/ole">
            <mc:AlternateContent xmlns:mc="http://schemas.openxmlformats.org/markup-compatibility/2006">
              <mc:Choice xmlns:v="urn:schemas-microsoft-com:vml" Requires="v">
                <p:oleObj name="Equation" r:id="rId3" spid="_x0000_s12339" imgH="215640" imgW="698400" progId="Equation.3">
                  <p:embed/>
                </p:oleObj>
              </mc:Choice>
              <mc:Fallback>
                <p:oleObj name="Equation" r:id="rId3" spid="" imgH="215640" imgW="698400" progId="Equation.3">
                  <p:embed/>
                  <p:pic>
                    <p:nvPicPr>
                      <p:cNvPr id="2097197" name=""/>
                      <p:cNvPicPr>
                        <a:picLocks noChangeAspect="1" noChangeArrowheads="1"/>
                      </p:cNvPicPr>
                      <p:nvPr/>
                    </p:nvPicPr>
                    <p:blipFill>
                      <a:blip xmlns:r="http://schemas.openxmlformats.org/officeDocument/2006/relationships" r:embed="rId4">
                        <a:lum bright="100000"/>
                      </a:blip>
                      <a:srcRect/>
                      <a:stretch>
                        <a:fillRect/>
                      </a:stretch>
                    </p:blipFill>
                    <p:spPr bwMode="auto">
                      <a:xfrm>
                        <a:off x="2028825" y="5219700"/>
                        <a:ext cx="1830388" cy="563563"/>
                      </a:xfrm>
                      <a:prstGeom prst="rect"/>
                      <a:noFill/>
                      <a:ln>
                        <a:noFill/>
                      </a:ln>
                      <a:effectLst/>
                    </p:spPr>
                  </p:pic>
                </p:oleObj>
              </mc:Fallback>
            </mc:AlternateContent>
          </a:graphicData>
        </a:graphic>
      </p:graphicFrame>
      <p:sp>
        <p:nvSpPr>
          <p:cNvPr id="1050758" name="Rectangle 8"/>
          <p:cNvSpPr>
            <a:spLocks noChangeArrowheads="1"/>
          </p:cNvSpPr>
          <p:nvPr/>
        </p:nvSpPr>
        <p:spPr bwMode="auto">
          <a:xfrm>
            <a:off x="971550" y="3087688"/>
            <a:ext cx="4152900" cy="519112"/>
          </a:xfrm>
          <a:prstGeom prst="rect"/>
          <a:noFill/>
          <a:ln>
            <a:noFill/>
          </a:ln>
          <a:effectLst/>
        </p:spPr>
        <p:txBody>
          <a:bodyPr>
            <a:spAutoFit/>
          </a:bodyPr>
          <a:p>
            <a:pPr fontAlgn="base">
              <a:spcBef>
                <a:spcPct val="0"/>
              </a:spcBef>
              <a:spcAft>
                <a:spcPct val="0"/>
              </a:spcAft>
            </a:pPr>
            <a:r>
              <a:rPr altLang="zh-CN" b="1" dirty="0" sz="2800" kumimoji="1" lang="en-US" smtClean="0">
                <a:solidFill>
                  <a:srgbClr val="FFFFFF"/>
                </a:solidFill>
                <a:ea typeface="楷体_GB2312" pitchFamily="49" charset="-122"/>
              </a:rPr>
              <a:t>Reverse biased</a:t>
            </a:r>
            <a:endParaRPr altLang="en-US" baseline="-30000" dirty="0" sz="2800" kumimoji="1" lang="zh-CN">
              <a:solidFill>
                <a:srgbClr val="FFFFFF"/>
              </a:solidFill>
              <a:ea typeface="楷体_GB2312" pitchFamily="49" charset="-122"/>
            </a:endParaRPr>
          </a:p>
        </p:txBody>
      </p:sp>
      <p:graphicFrame>
        <p:nvGraphicFramePr>
          <p:cNvPr id="4194321" name="Object 9"/>
          <p:cNvGraphicFramePr>
            <a:graphicFrameLocks noChangeAspect="1"/>
          </p:cNvGraphicFramePr>
          <p:nvPr/>
        </p:nvGraphicFramePr>
        <p:xfrm>
          <a:off x="4705350" y="3762375"/>
          <a:ext cx="1366838" cy="630238"/>
        </p:xfrm>
        <a:graphic>
          <a:graphicData uri="http://schemas.openxmlformats.org/presentationml/2006/ole">
            <mc:AlternateContent xmlns:mc="http://schemas.openxmlformats.org/markup-compatibility/2006">
              <mc:Choice xmlns:v="urn:schemas-microsoft-com:vml" Requires="v">
                <p:oleObj name="Equation" r:id="rId5" spid="_x0000_s12340" imgH="241200" imgW="520560" progId="Equation.3">
                  <p:embed/>
                </p:oleObj>
              </mc:Choice>
              <mc:Fallback>
                <p:oleObj name="Equation" r:id="rId5" spid="" imgH="241200" imgW="520560" progId="Equation.3">
                  <p:embed/>
                  <p:pic>
                    <p:nvPicPr>
                      <p:cNvPr id="2097198" name=""/>
                      <p:cNvPicPr>
                        <a:picLocks noChangeAspect="1" noChangeArrowheads="1"/>
                      </p:cNvPicPr>
                      <p:nvPr/>
                    </p:nvPicPr>
                    <p:blipFill>
                      <a:blip xmlns:r="http://schemas.openxmlformats.org/officeDocument/2006/relationships" r:embed="rId6">
                        <a:lum bright="100000"/>
                      </a:blip>
                      <a:srcRect/>
                      <a:stretch>
                        <a:fillRect/>
                      </a:stretch>
                    </p:blipFill>
                    <p:spPr bwMode="auto">
                      <a:xfrm>
                        <a:off x="4705350" y="3762375"/>
                        <a:ext cx="1366838" cy="630238"/>
                      </a:xfrm>
                      <a:prstGeom prst="rect"/>
                      <a:noFill/>
                      <a:ln>
                        <a:noFill/>
                      </a:ln>
                      <a:effectLst/>
                    </p:spPr>
                  </p:pic>
                </p:oleObj>
              </mc:Fallback>
            </mc:AlternateContent>
          </a:graphicData>
        </a:graphic>
      </p:graphicFrame>
      <p:graphicFrame>
        <p:nvGraphicFramePr>
          <p:cNvPr id="4194322" name="Object 10"/>
          <p:cNvGraphicFramePr>
            <a:graphicFrameLocks noChangeAspect="1"/>
          </p:cNvGraphicFramePr>
          <p:nvPr/>
        </p:nvGraphicFramePr>
        <p:xfrm>
          <a:off x="2076450" y="3743325"/>
          <a:ext cx="1828800" cy="563563"/>
        </p:xfrm>
        <a:graphic>
          <a:graphicData uri="http://schemas.openxmlformats.org/presentationml/2006/ole">
            <mc:AlternateContent xmlns:mc="http://schemas.openxmlformats.org/markup-compatibility/2006">
              <mc:Choice xmlns:v="urn:schemas-microsoft-com:vml" Requires="v">
                <p:oleObj name="Equation" r:id="rId7" spid="_x0000_s12341" imgH="215640" imgW="698400" progId="Equation.3">
                  <p:embed/>
                </p:oleObj>
              </mc:Choice>
              <mc:Fallback>
                <p:oleObj name="Equation" r:id="rId7" spid="" imgH="215640" imgW="698400" progId="Equation.3">
                  <p:embed/>
                  <p:pic>
                    <p:nvPicPr>
                      <p:cNvPr id="2097199" name=""/>
                      <p:cNvPicPr>
                        <a:picLocks noChangeAspect="1" noChangeArrowheads="1"/>
                      </p:cNvPicPr>
                      <p:nvPr/>
                    </p:nvPicPr>
                    <p:blipFill>
                      <a:blip xmlns:r="http://schemas.openxmlformats.org/officeDocument/2006/relationships" r:embed="rId8">
                        <a:lum bright="100000"/>
                      </a:blip>
                      <a:srcRect/>
                      <a:stretch>
                        <a:fillRect/>
                      </a:stretch>
                    </p:blipFill>
                    <p:spPr bwMode="auto">
                      <a:xfrm>
                        <a:off x="2076450" y="3743325"/>
                        <a:ext cx="1828800" cy="563563"/>
                      </a:xfrm>
                      <a:prstGeom prst="rect"/>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9">
            <p14:nvContentPartPr>
              <p14:cNvPr id="1050759" name=""/>
              <p14:cNvContentPartPr/>
              <p14:nvPr/>
            </p14:nvContentPartPr>
            <p14:xfrm>
              <a:off x="5044100" y="1553491"/>
              <a:ext cx="165722" cy="53417"/>
            </p14:xfrm>
          </p:contentPart>
        </mc:Choice>
        <mc:Fallback>
          <p:sp>
            <p:nvSpPr>
              <p:cNvPr id="1050759" name=""/>
              <p:cNvSpPr/>
              <p:nvPr/>
            </p:nvSpPr>
            <p:spPr>
              <a:xfrm>
                <a:off x="5044100" y="1553491"/>
                <a:ext cx="165722" cy="53417"/>
              </a:xfrm>
            </p:spPr>
          </p:sp>
        </mc:Fallback>
      </mc:AlternateContent>
      <mc:AlternateContent xmlns:mc="http://schemas.openxmlformats.org/markup-compatibility/2006">
        <mc:Choice xmlns:p14="http://schemas.microsoft.com/office/powerpoint/2010/main" Requires="p14">
          <p:contentPart p14:bwMode="auto" r:id="rId10">
            <p14:nvContentPartPr>
              <p14:cNvPr id="1050760" name=""/>
              <p14:cNvContentPartPr/>
              <p14:nvPr/>
            </p14:nvContentPartPr>
            <p14:xfrm>
              <a:off x="5071396" y="1562067"/>
              <a:ext cx="27839" cy="105450"/>
            </p14:xfrm>
          </p:contentPart>
        </mc:Choice>
        <mc:Fallback>
          <p:sp>
            <p:nvSpPr>
              <p:cNvPr id="1050760" name=""/>
              <p:cNvSpPr/>
              <p:nvPr/>
            </p:nvSpPr>
            <p:spPr>
              <a:xfrm>
                <a:off x="5071396" y="1562067"/>
                <a:ext cx="27839" cy="105450"/>
              </a:xfrm>
            </p:spPr>
          </p:sp>
        </mc:Fallback>
      </mc:AlternateContent>
      <mc:AlternateContent xmlns:mc="http://schemas.openxmlformats.org/markup-compatibility/2006">
        <mc:Choice xmlns:p14="http://schemas.microsoft.com/office/powerpoint/2010/main" Requires="p14">
          <p:contentPart p14:bwMode="auto" r:id="rId11">
            <p14:nvContentPartPr>
              <p14:cNvPr id="1050761" name=""/>
              <p14:cNvContentPartPr/>
              <p14:nvPr/>
            </p14:nvContentPartPr>
            <p14:xfrm>
              <a:off x="5105052" y="1523725"/>
              <a:ext cx="41081" cy="156628"/>
            </p14:xfrm>
          </p:contentPart>
        </mc:Choice>
        <mc:Fallback>
          <p:sp>
            <p:nvSpPr>
              <p:cNvPr id="1050761" name=""/>
              <p:cNvSpPr/>
              <p:nvPr/>
            </p:nvSpPr>
            <p:spPr>
              <a:xfrm>
                <a:off x="5105052" y="1523725"/>
                <a:ext cx="41081" cy="156628"/>
              </a:xfrm>
            </p:spPr>
          </p:sp>
        </mc:Fallback>
      </mc:AlternateContent>
      <mc:AlternateContent xmlns:mc="http://schemas.openxmlformats.org/markup-compatibility/2006">
        <mc:Choice xmlns:p14="http://schemas.microsoft.com/office/powerpoint/2010/main" Requires="p14">
          <p:contentPart p14:bwMode="auto" r:id="rId12">
            <p14:nvContentPartPr>
              <p14:cNvPr id="1050762" name=""/>
              <p14:cNvContentPartPr/>
              <p14:nvPr/>
            </p14:nvContentPartPr>
            <p14:xfrm>
              <a:off x="5029802" y="1664545"/>
              <a:ext cx="184880" cy="316201"/>
            </p14:xfrm>
          </p:contentPart>
        </mc:Choice>
        <mc:Fallback>
          <p:sp>
            <p:nvSpPr>
              <p:cNvPr id="1050762" name=""/>
              <p:cNvSpPr/>
              <p:nvPr/>
            </p:nvSpPr>
            <p:spPr>
              <a:xfrm>
                <a:off x="5029802" y="1664545"/>
                <a:ext cx="184880" cy="316201"/>
              </a:xfrm>
            </p:spPr>
          </p:sp>
        </mc:Fallback>
      </mc:AlternateContent>
      <mc:AlternateContent xmlns:mc="http://schemas.openxmlformats.org/markup-compatibility/2006">
        <mc:Choice xmlns:p14="http://schemas.microsoft.com/office/powerpoint/2010/main" Requires="p14">
          <p:contentPart p14:bwMode="auto" r:id="rId13">
            <p14:nvContentPartPr>
              <p14:cNvPr id="1050763" name=""/>
              <p14:cNvContentPartPr/>
              <p14:nvPr/>
            </p14:nvContentPartPr>
            <p14:xfrm>
              <a:off x="5310556" y="1556219"/>
              <a:ext cx="19336" cy="223188"/>
            </p14:xfrm>
          </p:contentPart>
        </mc:Choice>
        <mc:Fallback>
          <p:sp>
            <p:nvSpPr>
              <p:cNvPr id="1050763" name=""/>
              <p:cNvSpPr/>
              <p:nvPr/>
            </p:nvSpPr>
            <p:spPr>
              <a:xfrm>
                <a:off x="5310556" y="1556219"/>
                <a:ext cx="19336" cy="223188"/>
              </a:xfrm>
            </p:spPr>
          </p:sp>
        </mc:Fallback>
      </mc:AlternateContent>
      <mc:AlternateContent xmlns:mc="http://schemas.openxmlformats.org/markup-compatibility/2006">
        <mc:Choice xmlns:p14="http://schemas.microsoft.com/office/powerpoint/2010/main" Requires="p14">
          <p:contentPart p14:bwMode="auto" r:id="rId14">
            <p14:nvContentPartPr>
              <p14:cNvPr id="1050764" name=""/>
              <p14:cNvContentPartPr/>
              <p14:nvPr/>
            </p14:nvContentPartPr>
            <p14:xfrm>
              <a:off x="5351499" y="1557490"/>
              <a:ext cx="75310" cy="217035"/>
            </p14:xfrm>
          </p:contentPart>
        </mc:Choice>
        <mc:Fallback>
          <p:sp>
            <p:nvSpPr>
              <p:cNvPr id="1050764" name=""/>
              <p:cNvSpPr/>
              <p:nvPr/>
            </p:nvSpPr>
            <p:spPr>
              <a:xfrm>
                <a:off x="5351499" y="1557490"/>
                <a:ext cx="75310" cy="217035"/>
              </a:xfrm>
            </p:spPr>
          </p:sp>
        </mc:Fallback>
      </mc:AlternateContent>
      <mc:AlternateContent xmlns:mc="http://schemas.openxmlformats.org/markup-compatibility/2006">
        <mc:Choice xmlns:p14="http://schemas.microsoft.com/office/powerpoint/2010/main" Requires="p14">
          <p:contentPart p14:bwMode="auto" r:id="rId15">
            <p14:nvContentPartPr>
              <p14:cNvPr id="1050765" name=""/>
              <p14:cNvContentPartPr/>
              <p14:nvPr/>
            </p14:nvContentPartPr>
            <p14:xfrm>
              <a:off x="5338501" y="1675884"/>
              <a:ext cx="72313" cy="21424"/>
            </p14:xfrm>
          </p:contentPart>
        </mc:Choice>
        <mc:Fallback>
          <p:sp>
            <p:nvSpPr>
              <p:cNvPr id="1050765" name=""/>
              <p:cNvSpPr/>
              <p:nvPr/>
            </p:nvSpPr>
            <p:spPr>
              <a:xfrm>
                <a:off x="5338501" y="1675884"/>
                <a:ext cx="72313" cy="21424"/>
              </a:xfrm>
            </p:spPr>
          </p:sp>
        </mc:Fallback>
      </mc:AlternateContent>
      <mc:AlternateContent xmlns:mc="http://schemas.openxmlformats.org/markup-compatibility/2006">
        <mc:Choice xmlns:p14="http://schemas.microsoft.com/office/powerpoint/2010/main" Requires="p14">
          <p:contentPart p14:bwMode="auto" r:id="rId16">
            <p14:nvContentPartPr>
              <p14:cNvPr id="1050766" name=""/>
              <p14:cNvContentPartPr/>
              <p14:nvPr/>
            </p14:nvContentPartPr>
            <p14:xfrm>
              <a:off x="5317705" y="1735775"/>
              <a:ext cx="100901" cy="14105"/>
            </p14:xfrm>
          </p:contentPart>
        </mc:Choice>
        <mc:Fallback>
          <p:sp>
            <p:nvSpPr>
              <p:cNvPr id="1050766" name=""/>
              <p:cNvSpPr/>
              <p:nvPr/>
            </p:nvSpPr>
            <p:spPr>
              <a:xfrm>
                <a:off x="5317705" y="1735775"/>
                <a:ext cx="100901" cy="14105"/>
              </a:xfrm>
            </p:spPr>
          </p:sp>
        </mc:Fallback>
      </mc:AlternateContent>
      <mc:AlternateContent xmlns:mc="http://schemas.openxmlformats.org/markup-compatibility/2006">
        <mc:Choice xmlns:p14="http://schemas.microsoft.com/office/powerpoint/2010/main" Requires="p14">
          <p:contentPart p14:bwMode="auto" r:id="rId17">
            <p14:nvContentPartPr>
              <p14:cNvPr id="1050767" name=""/>
              <p14:cNvContentPartPr/>
              <p14:nvPr/>
            </p14:nvContentPartPr>
            <p14:xfrm>
              <a:off x="5365147" y="1503579"/>
              <a:ext cx="134504" cy="372615"/>
            </p14:xfrm>
          </p:contentPart>
        </mc:Choice>
        <mc:Fallback>
          <p:sp>
            <p:nvSpPr>
              <p:cNvPr id="1050767" name=""/>
              <p:cNvSpPr/>
              <p:nvPr/>
            </p:nvSpPr>
            <p:spPr>
              <a:xfrm>
                <a:off x="5365147" y="1503579"/>
                <a:ext cx="134504" cy="372615"/>
              </a:xfrm>
            </p:spPr>
          </p:sp>
        </mc:Fallback>
      </mc:AlternateContent>
      <mc:AlternateContent xmlns:mc="http://schemas.openxmlformats.org/markup-compatibility/2006">
        <mc:Choice xmlns:p14="http://schemas.microsoft.com/office/powerpoint/2010/main" Requires="p14">
          <p:contentPart p14:bwMode="auto" r:id="rId18">
            <p14:nvContentPartPr>
              <p14:cNvPr id="1050768" name=""/>
              <p14:cNvContentPartPr/>
              <p14:nvPr/>
            </p14:nvContentPartPr>
            <p14:xfrm>
              <a:off x="5475045" y="1492999"/>
              <a:ext cx="156874" cy="184935"/>
            </p14:xfrm>
          </p:contentPart>
        </mc:Choice>
        <mc:Fallback>
          <p:sp>
            <p:nvSpPr>
              <p:cNvPr id="1050768" name=""/>
              <p:cNvSpPr/>
              <p:nvPr/>
            </p:nvSpPr>
            <p:spPr>
              <a:xfrm>
                <a:off x="5475045" y="1492999"/>
                <a:ext cx="156874" cy="184935"/>
              </a:xfrm>
            </p:spPr>
          </p:sp>
        </mc:Fallback>
      </mc:AlternateContent>
      <mc:AlternateContent xmlns:mc="http://schemas.openxmlformats.org/markup-compatibility/2006">
        <mc:Choice xmlns:p14="http://schemas.microsoft.com/office/powerpoint/2010/main" Requires="p14">
          <p:contentPart p14:bwMode="auto" r:id="rId19">
            <p14:nvContentPartPr>
              <p14:cNvPr id="1050769" name=""/>
              <p14:cNvContentPartPr/>
              <p14:nvPr/>
            </p14:nvContentPartPr>
            <p14:xfrm>
              <a:off x="5486676" y="1521234"/>
              <a:ext cx="201914" cy="184213"/>
            </p14:xfrm>
          </p:contentPart>
        </mc:Choice>
        <mc:Fallback>
          <p:sp>
            <p:nvSpPr>
              <p:cNvPr id="1050769" name=""/>
              <p:cNvSpPr/>
              <p:nvPr/>
            </p:nvSpPr>
            <p:spPr>
              <a:xfrm>
                <a:off x="5486676" y="1521234"/>
                <a:ext cx="201914" cy="184213"/>
              </a:xfrm>
            </p:spPr>
          </p:sp>
        </mc:Fallback>
      </mc:AlternateContent>
      <mc:AlternateContent xmlns:mc="http://schemas.openxmlformats.org/markup-compatibility/2006">
        <mc:Choice xmlns:p14="http://schemas.microsoft.com/office/powerpoint/2010/main" Requires="p14">
          <p:contentPart p14:bwMode="auto" r:id="rId20">
            <p14:nvContentPartPr>
              <p14:cNvPr id="1050770" name=""/>
              <p14:cNvContentPartPr/>
              <p14:nvPr/>
            </p14:nvContentPartPr>
            <p14:xfrm>
              <a:off x="5473885" y="1584871"/>
              <a:ext cx="194436" cy="192265"/>
            </p14:xfrm>
          </p:contentPart>
        </mc:Choice>
        <mc:Fallback>
          <p:sp>
            <p:nvSpPr>
              <p:cNvPr id="1050770" name=""/>
              <p:cNvSpPr/>
              <p:nvPr/>
            </p:nvSpPr>
            <p:spPr>
              <a:xfrm>
                <a:off x="5473885" y="1584871"/>
                <a:ext cx="194436" cy="192265"/>
              </a:xfrm>
            </p:spPr>
          </p:sp>
        </mc:Fallback>
      </mc:AlternateContent>
      <mc:AlternateContent xmlns:mc="http://schemas.openxmlformats.org/markup-compatibility/2006">
        <mc:Choice xmlns:p14="http://schemas.microsoft.com/office/powerpoint/2010/main" Requires="p14">
          <p:contentPart p14:bwMode="auto" r:id="rId21">
            <p14:nvContentPartPr>
              <p14:cNvPr id="1050771" name=""/>
              <p14:cNvContentPartPr/>
              <p14:nvPr/>
            </p14:nvContentPartPr>
            <p14:xfrm>
              <a:off x="5557640" y="1685543"/>
              <a:ext cx="118889" cy="166733"/>
            </p14:xfrm>
          </p:contentPart>
        </mc:Choice>
        <mc:Fallback>
          <p:sp>
            <p:nvSpPr>
              <p:cNvPr id="1050771" name=""/>
              <p:cNvSpPr/>
              <p:nvPr/>
            </p:nvSpPr>
            <p:spPr>
              <a:xfrm>
                <a:off x="5557640" y="1685543"/>
                <a:ext cx="118889" cy="166733"/>
              </a:xfrm>
            </p:spPr>
          </p:sp>
        </mc:Fallback>
      </mc:AlternateContent>
      <mc:AlternateContent xmlns:mc="http://schemas.openxmlformats.org/markup-compatibility/2006">
        <mc:Choice xmlns:p14="http://schemas.microsoft.com/office/powerpoint/2010/main" Requires="p14">
          <p:contentPart p14:bwMode="auto" r:id="rId22">
            <p14:nvContentPartPr>
              <p14:cNvPr id="1050772" name=""/>
              <p14:cNvContentPartPr/>
              <p14:nvPr/>
            </p14:nvContentPartPr>
            <p14:xfrm>
              <a:off x="5601708" y="1747215"/>
              <a:ext cx="95110" cy="91743"/>
            </p14:xfrm>
          </p:contentPart>
        </mc:Choice>
        <mc:Fallback>
          <p:sp>
            <p:nvSpPr>
              <p:cNvPr id="1050772" name=""/>
              <p:cNvSpPr/>
              <p:nvPr/>
            </p:nvSpPr>
            <p:spPr>
              <a:xfrm>
                <a:off x="5601708" y="1747215"/>
                <a:ext cx="95110" cy="91743"/>
              </a:xfrm>
            </p:spPr>
          </p:sp>
        </mc:Fallback>
      </mc:AlternateContent>
      <mc:AlternateContent xmlns:mc="http://schemas.openxmlformats.org/markup-compatibility/2006">
        <mc:Choice xmlns:p14="http://schemas.microsoft.com/office/powerpoint/2010/main" Requires="p14">
          <p:contentPart p14:bwMode="auto" r:id="rId23">
            <p14:nvContentPartPr>
              <p14:cNvPr id="1050773" name=""/>
              <p14:cNvContentPartPr/>
              <p14:nvPr/>
            </p14:nvContentPartPr>
            <p14:xfrm>
              <a:off x="5614055" y="1842141"/>
              <a:ext cx="75320" cy="12026"/>
            </p14:xfrm>
          </p:contentPart>
        </mc:Choice>
        <mc:Fallback>
          <p:sp>
            <p:nvSpPr>
              <p:cNvPr id="1050773" name=""/>
              <p:cNvSpPr/>
              <p:nvPr/>
            </p:nvSpPr>
            <p:spPr>
              <a:xfrm>
                <a:off x="5614055" y="1842141"/>
                <a:ext cx="75320" cy="12026"/>
              </a:xfrm>
            </p:spPr>
          </p:sp>
        </mc:Fallback>
      </mc:AlternateContent>
      <mc:AlternateContent xmlns:mc="http://schemas.openxmlformats.org/markup-compatibility/2006">
        <mc:Choice xmlns:p14="http://schemas.microsoft.com/office/powerpoint/2010/main" Requires="p14">
          <p:contentPart p14:bwMode="auto" r:id="rId24">
            <p14:nvContentPartPr>
              <p14:cNvPr id="1050774" name=""/>
              <p14:cNvContentPartPr/>
              <p14:nvPr/>
            </p14:nvContentPartPr>
            <p14:xfrm>
              <a:off x="5633553" y="1681644"/>
              <a:ext cx="123788" cy="51589"/>
            </p14:xfrm>
          </p:contentPart>
        </mc:Choice>
        <mc:Fallback>
          <p:sp>
            <p:nvSpPr>
              <p:cNvPr id="1050774" name=""/>
              <p:cNvSpPr/>
              <p:nvPr/>
            </p:nvSpPr>
            <p:spPr>
              <a:xfrm>
                <a:off x="5633553" y="1681644"/>
                <a:ext cx="123788" cy="51589"/>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0755"/>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50756"/>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0758"/>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id="17" nodeType="clickEffect" presetClass="entr" presetID="1" presetSubtype="0">
                                  <p:stCondLst>
                                    <p:cond delay="0"/>
                                  </p:stCondLst>
                                  <p:childTnLst>
                                    <p:set>
                                      <p:cBhvr>
                                        <p:cTn dur="1" fill="hold" id="18">
                                          <p:stCondLst>
                                            <p:cond delay="499"/>
                                          </p:stCondLst>
                                        </p:cTn>
                                        <p:tgtEl>
                                          <p:spTgt spid="4194322"/>
                                        </p:tgtEl>
                                        <p:attrNameLst>
                                          <p:attrName>style.visibility</p:attrName>
                                        </p:attrNameLst>
                                      </p:cBhvr>
                                      <p:to>
                                        <p:strVal val="visible"/>
                                      </p:to>
                                    </p:set>
                                  </p:childTnLst>
                                </p:cTn>
                              </p:par>
                            </p:childTnLst>
                          </p:cTn>
                        </p:par>
                      </p:childTnLst>
                    </p:cTn>
                  </p:par>
                  <p:par>
                    <p:cTn fill="hold" id="19" nodeType="clickPar">
                      <p:stCondLst>
                        <p:cond delay="indefinite"/>
                      </p:stCondLst>
                      <p:childTnLst>
                        <p:par>
                          <p:cTn fill="hold" id="20" nodeType="withGroup">
                            <p:stCondLst>
                              <p:cond delay="0"/>
                            </p:stCondLst>
                            <p:childTnLst>
                              <p:par>
                                <p:cTn fill="hold" id="21" nodeType="clickEffect" presetClass="entr" presetID="1" presetSubtype="0">
                                  <p:stCondLst>
                                    <p:cond delay="0"/>
                                  </p:stCondLst>
                                  <p:childTnLst>
                                    <p:set>
                                      <p:cBhvr>
                                        <p:cTn dur="1" fill="hold" id="22">
                                          <p:stCondLst>
                                            <p:cond delay="499"/>
                                          </p:stCondLst>
                                        </p:cTn>
                                        <p:tgtEl>
                                          <p:spTgt spid="4194321"/>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50757"/>
                                        </p:tgtEl>
                                        <p:attrNameLst>
                                          <p:attrName>style.visibility</p:attrName>
                                        </p:attrNameLst>
                                      </p:cBhvr>
                                      <p:to>
                                        <p:strVal val="visible"/>
                                      </p:to>
                                    </p:se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 presetSubtype="0">
                                  <p:stCondLst>
                                    <p:cond delay="0"/>
                                  </p:stCondLst>
                                  <p:childTnLst>
                                    <p:set>
                                      <p:cBhvr>
                                        <p:cTn dur="1" fill="hold" id="30">
                                          <p:stCondLst>
                                            <p:cond delay="499"/>
                                          </p:stCondLst>
                                        </p:cTn>
                                        <p:tgtEl>
                                          <p:spTgt spid="4194320"/>
                                        </p:tgtEl>
                                        <p:attrNameLst>
                                          <p:attrName>style.visibility</p:attrName>
                                        </p:attrNameLst>
                                      </p:cBhvr>
                                      <p:to>
                                        <p:strVal val="visible"/>
                                      </p:to>
                                    </p:se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1" presetSubtype="0">
                                  <p:stCondLst>
                                    <p:cond delay="0"/>
                                  </p:stCondLst>
                                  <p:childTnLst>
                                    <p:set>
                                      <p:cBhvr>
                                        <p:cTn dur="1" fill="hold" id="34">
                                          <p:stCondLst>
                                            <p:cond delay="499"/>
                                          </p:stCondLst>
                                        </p:cTn>
                                        <p:tgtEl>
                                          <p:spTgt spid="4194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55" grpId="0" autoUpdateAnimBg="0"/>
      <p:bldP spid="1050756" grpId="0" autoUpdateAnimBg="0"/>
      <p:bldP spid="1050757" grpId="0" autoUpdateAnimBg="0"/>
      <p:bldP spid="105075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50775" name="Text Box 2"/>
          <p:cNvSpPr txBox="1">
            <a:spLocks noChangeArrowheads="1"/>
          </p:cNvSpPr>
          <p:nvPr/>
        </p:nvSpPr>
        <p:spPr bwMode="auto">
          <a:xfrm>
            <a:off x="1171575" y="923925"/>
            <a:ext cx="5962650" cy="523220"/>
          </a:xfrm>
          <a:prstGeom prst="rect"/>
          <a:noFill/>
          <a:ln>
            <a:noFill/>
          </a:ln>
          <a:effectLst/>
        </p:spPr>
        <p:txBody>
          <a:bodyPr>
            <a:spAutoFit/>
          </a:bodyPr>
          <a:p>
            <a:pPr fontAlgn="base">
              <a:spcBef>
                <a:spcPct val="50000"/>
              </a:spcBef>
              <a:spcAft>
                <a:spcPct val="0"/>
              </a:spcAft>
            </a:pPr>
            <a:r>
              <a:rPr altLang="zh-CN" b="1" dirty="0" sz="2800" kumimoji="1" lang="en-US" smtClean="0">
                <a:solidFill>
                  <a:srgbClr val="FFFFFF"/>
                </a:solidFill>
                <a:ea typeface="楷体_GB2312" pitchFamily="49" charset="-122"/>
              </a:rPr>
              <a:t>Varactor: Symbol and </a:t>
            </a:r>
            <a:r>
              <a:rPr altLang="zh-CN" b="1" dirty="0" sz="2800" i="1" kumimoji="1" lang="en-US" smtClean="0">
                <a:solidFill>
                  <a:srgbClr val="FFFFFF"/>
                </a:solidFill>
                <a:ea typeface="楷体_GB2312" pitchFamily="49" charset="-122"/>
              </a:rPr>
              <a:t>C-U </a:t>
            </a:r>
            <a:r>
              <a:rPr altLang="en-US" b="1" dirty="0" sz="2800" kumimoji="1" lang="zh-CN" smtClean="0">
                <a:solidFill>
                  <a:srgbClr val="FFFFFF"/>
                </a:solidFill>
                <a:ea typeface="楷体_GB2312" pitchFamily="49" charset="-122"/>
              </a:rPr>
              <a:t> </a:t>
            </a:r>
            <a:r>
              <a:rPr altLang="zh-CN" b="1" dirty="0" sz="2800" kumimoji="1" lang="en-US" smtClean="0">
                <a:solidFill>
                  <a:srgbClr val="FFFFFF"/>
                </a:solidFill>
                <a:ea typeface="楷体_GB2312" pitchFamily="49" charset="-122"/>
              </a:rPr>
              <a:t>Curve</a:t>
            </a:r>
            <a:endParaRPr altLang="en-US" b="1" dirty="0" sz="2800" kumimoji="1" lang="zh-CN">
              <a:solidFill>
                <a:srgbClr val="FFFFFF"/>
              </a:solidFill>
              <a:ea typeface="楷体_GB2312" pitchFamily="49" charset="-122"/>
            </a:endParaRPr>
          </a:p>
        </p:txBody>
      </p:sp>
      <p:grpSp>
        <p:nvGrpSpPr>
          <p:cNvPr id="451" name="Group 3"/>
          <p:cNvGrpSpPr/>
          <p:nvPr/>
        </p:nvGrpSpPr>
        <p:grpSpPr bwMode="auto">
          <a:xfrm>
            <a:off x="1149353" y="3240087"/>
            <a:ext cx="1403351" cy="1946274"/>
            <a:chOff x="970" y="1969"/>
            <a:chExt cx="884" cy="1226"/>
          </a:xfrm>
        </p:grpSpPr>
        <p:sp>
          <p:nvSpPr>
            <p:cNvPr id="1050776" name="Line 4"/>
            <p:cNvSpPr>
              <a:spLocks noChangeShapeType="1"/>
            </p:cNvSpPr>
            <p:nvPr/>
          </p:nvSpPr>
          <p:spPr bwMode="auto">
            <a:xfrm>
              <a:off x="1358" y="1969"/>
              <a:ext cx="1" cy="662"/>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77" name="Freeform 5"/>
            <p:cNvSpPr/>
            <p:nvPr/>
          </p:nvSpPr>
          <p:spPr bwMode="auto">
            <a:xfrm>
              <a:off x="1239" y="2358"/>
              <a:ext cx="255" cy="1"/>
            </a:xfrm>
            <a:custGeom>
              <a:avLst/>
              <a:gdLst>
                <a:gd name="T0" fmla="*/ 0 w 255"/>
                <a:gd name="T1" fmla="*/ 0 h 1"/>
                <a:gd name="T2" fmla="*/ 255 w 255"/>
                <a:gd name="T3" fmla="*/ 1 h 1"/>
              </a:gdLst>
              <a:ahLst/>
              <a:cxnLst>
                <a:cxn ang="0">
                  <a:pos x="T0" y="T1"/>
                </a:cxn>
                <a:cxn ang="0">
                  <a:pos x="T2" y="T3"/>
                </a:cxn>
              </a:cxnLst>
              <a:rect l="0" t="0" r="r" b="b"/>
              <a:pathLst>
                <a:path w="255" h="1">
                  <a:moveTo>
                    <a:pt x="0" y="0"/>
                  </a:moveTo>
                  <a:lnTo>
                    <a:pt x="255" y="1"/>
                  </a:lnTo>
                </a:path>
              </a:pathLst>
            </a:custGeom>
            <a:solidFill>
              <a:srgbClr val="FFFFFF"/>
            </a:solidFill>
            <a:ln w="38100"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78" name="Line 6"/>
            <p:cNvSpPr>
              <a:spLocks noChangeShapeType="1"/>
            </p:cNvSpPr>
            <p:nvPr/>
          </p:nvSpPr>
          <p:spPr bwMode="auto">
            <a:xfrm>
              <a:off x="1548" y="2322"/>
              <a:ext cx="138"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79" name="Line 7"/>
            <p:cNvSpPr>
              <a:spLocks noChangeShapeType="1"/>
            </p:cNvSpPr>
            <p:nvPr/>
          </p:nvSpPr>
          <p:spPr bwMode="auto">
            <a:xfrm flipV="1">
              <a:off x="1620" y="2196"/>
              <a:ext cx="0" cy="12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0" name="Line 8"/>
            <p:cNvSpPr>
              <a:spLocks noChangeShapeType="1"/>
            </p:cNvSpPr>
            <p:nvPr/>
          </p:nvSpPr>
          <p:spPr bwMode="auto">
            <a:xfrm>
              <a:off x="1548" y="2376"/>
              <a:ext cx="138"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1" name="Line 9"/>
            <p:cNvSpPr>
              <a:spLocks noChangeShapeType="1"/>
            </p:cNvSpPr>
            <p:nvPr/>
          </p:nvSpPr>
          <p:spPr bwMode="auto">
            <a:xfrm flipV="1">
              <a:off x="1620" y="2382"/>
              <a:ext cx="0" cy="12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2" name="AutoShape 10"/>
            <p:cNvSpPr>
              <a:spLocks noChangeArrowheads="1"/>
            </p:cNvSpPr>
            <p:nvPr/>
          </p:nvSpPr>
          <p:spPr bwMode="auto">
            <a:xfrm flipV="1">
              <a:off x="1236" y="2166"/>
              <a:ext cx="240" cy="192"/>
            </a:xfrm>
            <a:prstGeom prst="triangle">
              <a:avLst>
                <a:gd name="adj" fmla="val 50000"/>
              </a:avLst>
            </a:prstGeom>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3" name="Rectangle 11"/>
            <p:cNvSpPr>
              <a:spLocks noChangeArrowheads="1"/>
            </p:cNvSpPr>
            <p:nvPr/>
          </p:nvSpPr>
          <p:spPr bwMode="auto">
            <a:xfrm>
              <a:off x="970" y="2873"/>
              <a:ext cx="884" cy="322"/>
            </a:xfrm>
            <a:prstGeom prst="rect"/>
            <a:noFill/>
            <a:ln>
              <a:noFill/>
            </a:ln>
            <a:effectLst/>
          </p:spPr>
          <p:txBody>
            <a:bodyPr wrap="none">
              <a:spAutoFit/>
            </a:bodyPr>
            <a:p>
              <a:pPr algn="ctr" fontAlgn="base">
                <a:spcBef>
                  <a:spcPct val="0"/>
                </a:spcBef>
                <a:spcAft>
                  <a:spcPct val="0"/>
                </a:spcAft>
              </a:pPr>
              <a:r>
                <a:rPr altLang="zh-CN" b="1" dirty="0" sz="2800" kumimoji="1" lang="en-US" smtClean="0">
                  <a:solidFill>
                    <a:srgbClr val="FFFFFF"/>
                  </a:solidFill>
                  <a:ea typeface="楷体_GB2312" pitchFamily="49" charset="-122"/>
                </a:rPr>
                <a:t>Symbol</a:t>
              </a:r>
              <a:endParaRPr altLang="en-US" b="1" dirty="0" sz="2800" kumimoji="1" lang="zh-CN">
                <a:solidFill>
                  <a:srgbClr val="FFFFFF"/>
                </a:solidFill>
                <a:ea typeface="楷体_GB2312" pitchFamily="49" charset="-122"/>
              </a:endParaRPr>
            </a:p>
          </p:txBody>
        </p:sp>
      </p:grpSp>
      <p:grpSp>
        <p:nvGrpSpPr>
          <p:cNvPr id="452" name="Group 12"/>
          <p:cNvGrpSpPr/>
          <p:nvPr/>
        </p:nvGrpSpPr>
        <p:grpSpPr bwMode="auto">
          <a:xfrm>
            <a:off x="3406775" y="1935163"/>
            <a:ext cx="4067175" cy="3917949"/>
            <a:chOff x="2146" y="1219"/>
            <a:chExt cx="2562" cy="2468"/>
          </a:xfrm>
        </p:grpSpPr>
        <p:sp>
          <p:nvSpPr>
            <p:cNvPr id="1050784" name="Rectangle 13"/>
            <p:cNvSpPr>
              <a:spLocks noChangeArrowheads="1"/>
            </p:cNvSpPr>
            <p:nvPr/>
          </p:nvSpPr>
          <p:spPr bwMode="auto">
            <a:xfrm>
              <a:off x="2622" y="1238"/>
              <a:ext cx="119" cy="200"/>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5" name="Rectangle 14"/>
            <p:cNvSpPr>
              <a:spLocks noChangeArrowheads="1"/>
            </p:cNvSpPr>
            <p:nvPr/>
          </p:nvSpPr>
          <p:spPr bwMode="auto">
            <a:xfrm>
              <a:off x="2355" y="2577"/>
              <a:ext cx="127"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6" name="Rectangle 15"/>
            <p:cNvSpPr>
              <a:spLocks noChangeArrowheads="1"/>
            </p:cNvSpPr>
            <p:nvPr/>
          </p:nvSpPr>
          <p:spPr bwMode="auto">
            <a:xfrm>
              <a:off x="2355" y="2602"/>
              <a:ext cx="144"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20</a:t>
              </a:r>
            </a:p>
          </p:txBody>
        </p:sp>
        <p:sp>
          <p:nvSpPr>
            <p:cNvPr id="1050787" name="Rectangle 16"/>
            <p:cNvSpPr>
              <a:spLocks noChangeArrowheads="1"/>
            </p:cNvSpPr>
            <p:nvPr/>
          </p:nvSpPr>
          <p:spPr bwMode="auto">
            <a:xfrm>
              <a:off x="2741" y="2937"/>
              <a:ext cx="65"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88" name="Rectangle 17"/>
            <p:cNvSpPr>
              <a:spLocks noChangeArrowheads="1"/>
            </p:cNvSpPr>
            <p:nvPr/>
          </p:nvSpPr>
          <p:spPr bwMode="auto">
            <a:xfrm>
              <a:off x="2741" y="2950"/>
              <a:ext cx="72"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2</a:t>
              </a:r>
            </a:p>
          </p:txBody>
        </p:sp>
        <p:sp>
          <p:nvSpPr>
            <p:cNvPr id="1050789" name="Rectangle 18"/>
            <p:cNvSpPr>
              <a:spLocks noChangeArrowheads="1"/>
            </p:cNvSpPr>
            <p:nvPr/>
          </p:nvSpPr>
          <p:spPr bwMode="auto">
            <a:xfrm>
              <a:off x="2355" y="2314"/>
              <a:ext cx="127"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90" name="Rectangle 19"/>
            <p:cNvSpPr>
              <a:spLocks noChangeArrowheads="1"/>
            </p:cNvSpPr>
            <p:nvPr/>
          </p:nvSpPr>
          <p:spPr bwMode="auto">
            <a:xfrm>
              <a:off x="2355" y="2327"/>
              <a:ext cx="144" cy="153"/>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40</a:t>
              </a:r>
            </a:p>
          </p:txBody>
        </p:sp>
        <p:sp>
          <p:nvSpPr>
            <p:cNvPr id="1050791" name="Rectangle 20"/>
            <p:cNvSpPr>
              <a:spLocks noChangeArrowheads="1"/>
            </p:cNvSpPr>
            <p:nvPr/>
          </p:nvSpPr>
          <p:spPr bwMode="auto">
            <a:xfrm>
              <a:off x="2355" y="2025"/>
              <a:ext cx="127"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92" name="Rectangle 21"/>
            <p:cNvSpPr>
              <a:spLocks noChangeArrowheads="1"/>
            </p:cNvSpPr>
            <p:nvPr/>
          </p:nvSpPr>
          <p:spPr bwMode="auto">
            <a:xfrm>
              <a:off x="2355" y="2038"/>
              <a:ext cx="144" cy="153"/>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60</a:t>
              </a:r>
            </a:p>
          </p:txBody>
        </p:sp>
        <p:sp>
          <p:nvSpPr>
            <p:cNvPr id="1050793" name="Rectangle 22"/>
            <p:cNvSpPr>
              <a:spLocks noChangeArrowheads="1"/>
            </p:cNvSpPr>
            <p:nvPr/>
          </p:nvSpPr>
          <p:spPr bwMode="auto">
            <a:xfrm>
              <a:off x="2355" y="1744"/>
              <a:ext cx="127"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94" name="Rectangle 23"/>
            <p:cNvSpPr>
              <a:spLocks noChangeArrowheads="1"/>
            </p:cNvSpPr>
            <p:nvPr/>
          </p:nvSpPr>
          <p:spPr bwMode="auto">
            <a:xfrm>
              <a:off x="2355" y="1757"/>
              <a:ext cx="144"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80</a:t>
              </a:r>
            </a:p>
          </p:txBody>
        </p:sp>
        <p:sp>
          <p:nvSpPr>
            <p:cNvPr id="1050795" name="Rectangle 24"/>
            <p:cNvSpPr>
              <a:spLocks noChangeArrowheads="1"/>
            </p:cNvSpPr>
            <p:nvPr/>
          </p:nvSpPr>
          <p:spPr bwMode="auto">
            <a:xfrm>
              <a:off x="2309" y="1454"/>
              <a:ext cx="183"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96" name="Rectangle 25"/>
            <p:cNvSpPr>
              <a:spLocks noChangeArrowheads="1"/>
            </p:cNvSpPr>
            <p:nvPr/>
          </p:nvSpPr>
          <p:spPr bwMode="auto">
            <a:xfrm>
              <a:off x="2309" y="1467"/>
              <a:ext cx="216" cy="153"/>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100</a:t>
              </a:r>
            </a:p>
          </p:txBody>
        </p:sp>
        <p:sp>
          <p:nvSpPr>
            <p:cNvPr id="1050797" name="Rectangle 26"/>
            <p:cNvSpPr>
              <a:spLocks noChangeArrowheads="1"/>
            </p:cNvSpPr>
            <p:nvPr/>
          </p:nvSpPr>
          <p:spPr bwMode="auto">
            <a:xfrm>
              <a:off x="2415" y="2885"/>
              <a:ext cx="55"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798" name="Rectangle 27"/>
            <p:cNvSpPr>
              <a:spLocks noChangeArrowheads="1"/>
            </p:cNvSpPr>
            <p:nvPr/>
          </p:nvSpPr>
          <p:spPr bwMode="auto">
            <a:xfrm>
              <a:off x="2415" y="2898"/>
              <a:ext cx="72" cy="152"/>
            </a:xfrm>
            <a:prstGeom prst="rect"/>
            <a:noFill/>
            <a:ln>
              <a:noFill/>
            </a:ln>
          </p:spPr>
          <p:txBody>
            <a:bodyPr bIns="0" lIns="0" rIns="0" tIns="0" wrap="none">
              <a:spAutoFit/>
            </a:bodyPr>
            <a:p>
              <a:pPr fontAlgn="base">
                <a:spcBef>
                  <a:spcPct val="0"/>
                </a:spcBef>
                <a:spcAft>
                  <a:spcPct val="0"/>
                </a:spcAft>
              </a:pPr>
              <a:r>
                <a:rPr altLang="zh-CN" b="1" sz="1600" kumimoji="1" lang="en-US">
                  <a:solidFill>
                    <a:srgbClr val="FFFFFF"/>
                  </a:solidFill>
                  <a:ea typeface="楷体_GB2312" pitchFamily="49" charset="-122"/>
                </a:rPr>
                <a:t>0</a:t>
              </a:r>
            </a:p>
          </p:txBody>
        </p:sp>
        <p:sp>
          <p:nvSpPr>
            <p:cNvPr id="1050799" name="Rectangle 28"/>
            <p:cNvSpPr>
              <a:spLocks noChangeArrowheads="1"/>
            </p:cNvSpPr>
            <p:nvPr/>
          </p:nvSpPr>
          <p:spPr bwMode="auto">
            <a:xfrm>
              <a:off x="2995" y="2937"/>
              <a:ext cx="56"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00" name="Rectangle 29"/>
            <p:cNvSpPr>
              <a:spLocks noChangeArrowheads="1"/>
            </p:cNvSpPr>
            <p:nvPr/>
          </p:nvSpPr>
          <p:spPr bwMode="auto">
            <a:xfrm>
              <a:off x="2995" y="2950"/>
              <a:ext cx="72"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4</a:t>
              </a:r>
            </a:p>
          </p:txBody>
        </p:sp>
        <p:sp>
          <p:nvSpPr>
            <p:cNvPr id="1050801" name="Rectangle 30"/>
            <p:cNvSpPr>
              <a:spLocks noChangeArrowheads="1"/>
            </p:cNvSpPr>
            <p:nvPr/>
          </p:nvSpPr>
          <p:spPr bwMode="auto">
            <a:xfrm>
              <a:off x="3240" y="2937"/>
              <a:ext cx="64"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02" name="Rectangle 31"/>
            <p:cNvSpPr>
              <a:spLocks noChangeArrowheads="1"/>
            </p:cNvSpPr>
            <p:nvPr/>
          </p:nvSpPr>
          <p:spPr bwMode="auto">
            <a:xfrm>
              <a:off x="3240" y="2950"/>
              <a:ext cx="72"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6</a:t>
              </a:r>
            </a:p>
          </p:txBody>
        </p:sp>
        <p:sp>
          <p:nvSpPr>
            <p:cNvPr id="1050803" name="Rectangle 32"/>
            <p:cNvSpPr>
              <a:spLocks noChangeArrowheads="1"/>
            </p:cNvSpPr>
            <p:nvPr/>
          </p:nvSpPr>
          <p:spPr bwMode="auto">
            <a:xfrm>
              <a:off x="3467" y="2937"/>
              <a:ext cx="55"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04" name="Rectangle 33"/>
            <p:cNvSpPr>
              <a:spLocks noChangeArrowheads="1"/>
            </p:cNvSpPr>
            <p:nvPr/>
          </p:nvSpPr>
          <p:spPr bwMode="auto">
            <a:xfrm>
              <a:off x="3467" y="2950"/>
              <a:ext cx="72"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8</a:t>
              </a:r>
            </a:p>
          </p:txBody>
        </p:sp>
        <p:sp>
          <p:nvSpPr>
            <p:cNvPr id="1050805" name="Rectangle 34"/>
            <p:cNvSpPr>
              <a:spLocks noChangeArrowheads="1"/>
            </p:cNvSpPr>
            <p:nvPr/>
          </p:nvSpPr>
          <p:spPr bwMode="auto">
            <a:xfrm>
              <a:off x="3694" y="2937"/>
              <a:ext cx="127"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06" name="Rectangle 35"/>
            <p:cNvSpPr>
              <a:spLocks noChangeArrowheads="1"/>
            </p:cNvSpPr>
            <p:nvPr/>
          </p:nvSpPr>
          <p:spPr bwMode="auto">
            <a:xfrm>
              <a:off x="3694" y="2950"/>
              <a:ext cx="144"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10</a:t>
              </a:r>
            </a:p>
          </p:txBody>
        </p:sp>
        <p:sp>
          <p:nvSpPr>
            <p:cNvPr id="1050807" name="Rectangle 36"/>
            <p:cNvSpPr>
              <a:spLocks noChangeArrowheads="1"/>
            </p:cNvSpPr>
            <p:nvPr/>
          </p:nvSpPr>
          <p:spPr bwMode="auto">
            <a:xfrm>
              <a:off x="3911" y="2937"/>
              <a:ext cx="119"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08" name="Rectangle 37"/>
            <p:cNvSpPr>
              <a:spLocks noChangeArrowheads="1"/>
            </p:cNvSpPr>
            <p:nvPr/>
          </p:nvSpPr>
          <p:spPr bwMode="auto">
            <a:xfrm>
              <a:off x="3911" y="2950"/>
              <a:ext cx="144" cy="152"/>
            </a:xfrm>
            <a:prstGeom prst="rect"/>
            <a:noFill/>
            <a:ln>
              <a:noFill/>
            </a:ln>
          </p:spPr>
          <p:txBody>
            <a:bodyPr bIns="0" lIns="0" rIns="0" tIns="0" wrap="none">
              <a:spAutoFit/>
            </a:bodyPr>
            <a:p>
              <a:pPr fontAlgn="base">
                <a:spcBef>
                  <a:spcPct val="0"/>
                </a:spcBef>
                <a:spcAft>
                  <a:spcPct val="0"/>
                </a:spcAft>
              </a:pPr>
              <a:r>
                <a:rPr altLang="zh-CN" sz="1600" kumimoji="1" lang="en-US">
                  <a:solidFill>
                    <a:srgbClr val="FFFFFF"/>
                  </a:solidFill>
                  <a:ea typeface="楷体_GB2312" pitchFamily="49" charset="-122"/>
                </a:rPr>
                <a:t>12</a:t>
              </a:r>
            </a:p>
          </p:txBody>
        </p:sp>
        <p:sp>
          <p:nvSpPr>
            <p:cNvPr id="1050809" name="Rectangle 38"/>
            <p:cNvSpPr>
              <a:spLocks noChangeArrowheads="1"/>
            </p:cNvSpPr>
            <p:nvPr/>
          </p:nvSpPr>
          <p:spPr bwMode="auto">
            <a:xfrm>
              <a:off x="4062" y="2880"/>
              <a:ext cx="65" cy="146"/>
            </a:xfrm>
            <a:prstGeom prst="rect"/>
            <a:noFill/>
            <a:ln>
              <a:noFill/>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0" name="Line 39"/>
            <p:cNvSpPr>
              <a:spLocks noChangeShapeType="1"/>
            </p:cNvSpPr>
            <p:nvPr/>
          </p:nvSpPr>
          <p:spPr bwMode="auto">
            <a:xfrm flipV="1">
              <a:off x="3739" y="2909"/>
              <a:ext cx="1" cy="19"/>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1" name="Line 40"/>
            <p:cNvSpPr>
              <a:spLocks noChangeShapeType="1"/>
            </p:cNvSpPr>
            <p:nvPr/>
          </p:nvSpPr>
          <p:spPr bwMode="auto">
            <a:xfrm>
              <a:off x="2542" y="2411"/>
              <a:ext cx="8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2" name="Line 41"/>
            <p:cNvSpPr>
              <a:spLocks noChangeShapeType="1"/>
            </p:cNvSpPr>
            <p:nvPr/>
          </p:nvSpPr>
          <p:spPr bwMode="auto">
            <a:xfrm>
              <a:off x="2542" y="1831"/>
              <a:ext cx="8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3" name="Line 42"/>
            <p:cNvSpPr>
              <a:spLocks noChangeShapeType="1"/>
            </p:cNvSpPr>
            <p:nvPr/>
          </p:nvSpPr>
          <p:spPr bwMode="auto">
            <a:xfrm>
              <a:off x="2542" y="2677"/>
              <a:ext cx="8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4" name="Line 43"/>
            <p:cNvSpPr>
              <a:spLocks noChangeShapeType="1"/>
            </p:cNvSpPr>
            <p:nvPr/>
          </p:nvSpPr>
          <p:spPr bwMode="auto">
            <a:xfrm flipV="1">
              <a:off x="2759" y="2856"/>
              <a:ext cx="0" cy="73"/>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5" name="Line 44"/>
            <p:cNvSpPr>
              <a:spLocks noChangeShapeType="1"/>
            </p:cNvSpPr>
            <p:nvPr/>
          </p:nvSpPr>
          <p:spPr bwMode="auto">
            <a:xfrm flipV="1">
              <a:off x="3739" y="2858"/>
              <a:ext cx="1" cy="73"/>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6" name="Line 45"/>
            <p:cNvSpPr>
              <a:spLocks noChangeShapeType="1"/>
            </p:cNvSpPr>
            <p:nvPr/>
          </p:nvSpPr>
          <p:spPr bwMode="auto">
            <a:xfrm>
              <a:off x="2542" y="1529"/>
              <a:ext cx="8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graphicFrame>
          <p:nvGraphicFramePr>
            <p:cNvPr id="4194323" name="Object 46"/>
            <p:cNvGraphicFramePr>
              <a:graphicFrameLocks noChangeAspect="1"/>
            </p:cNvGraphicFramePr>
            <p:nvPr/>
          </p:nvGraphicFramePr>
          <p:xfrm>
            <a:off x="4144" y="3001"/>
            <a:ext cx="370" cy="217"/>
          </p:xfrm>
          <a:graphic>
            <a:graphicData uri="http://schemas.openxmlformats.org/presentationml/2006/ole">
              <mc:AlternateContent xmlns:mc="http://schemas.openxmlformats.org/markup-compatibility/2006">
                <mc:Choice xmlns:v="urn:schemas-microsoft-com:vml" Requires="v">
                  <p:oleObj name="Equation" r:id="rId1" spid="_x0000_s13338" imgH="215640" imgW="368280" progId="Equation.3">
                    <p:embed/>
                  </p:oleObj>
                </mc:Choice>
                <mc:Fallback>
                  <p:oleObj name="Equation" r:id="rId1" spid="" imgH="215640" imgW="368280" progId="Equation.3">
                    <p:embed/>
                    <p:pic>
                      <p:nvPicPr>
                        <p:cNvPr id="2097204" name=""/>
                        <p:cNvPicPr>
                          <a:picLocks noChangeAspect="1" noChangeArrowheads="1"/>
                        </p:cNvPicPr>
                        <p:nvPr/>
                      </p:nvPicPr>
                      <p:blipFill>
                        <a:blip xmlns:r="http://schemas.openxmlformats.org/officeDocument/2006/relationships" r:embed="rId2">
                          <a:lum bright="100000"/>
                        </a:blip>
                        <a:srcRect/>
                        <a:stretch>
                          <a:fillRect/>
                        </a:stretch>
                      </p:blipFill>
                      <p:spPr bwMode="auto">
                        <a:xfrm>
                          <a:off x="4144" y="3001"/>
                          <a:ext cx="370" cy="217"/>
                        </a:xfrm>
                        <a:prstGeom prst="rect"/>
                        <a:noFill/>
                        <a:ln>
                          <a:noFill/>
                        </a:ln>
                        <a:effectLst/>
                      </p:spPr>
                    </p:pic>
                  </p:oleObj>
                </mc:Fallback>
              </mc:AlternateContent>
            </a:graphicData>
          </a:graphic>
        </p:graphicFrame>
        <p:graphicFrame>
          <p:nvGraphicFramePr>
            <p:cNvPr id="4194324" name="Object 47"/>
            <p:cNvGraphicFramePr>
              <a:graphicFrameLocks noChangeAspect="1"/>
            </p:cNvGraphicFramePr>
            <p:nvPr/>
          </p:nvGraphicFramePr>
          <p:xfrm>
            <a:off x="2146" y="1219"/>
            <a:ext cx="370" cy="204"/>
          </p:xfrm>
          <a:graphic>
            <a:graphicData uri="http://schemas.openxmlformats.org/presentationml/2006/ole">
              <mc:AlternateContent xmlns:mc="http://schemas.openxmlformats.org/markup-compatibility/2006">
                <mc:Choice xmlns:v="urn:schemas-microsoft-com:vml" Requires="v">
                  <p:oleObj name="Equation" r:id="rId3" spid="_x0000_s13339" imgH="203040" imgW="368280" progId="Equation.3">
                    <p:embed/>
                  </p:oleObj>
                </mc:Choice>
                <mc:Fallback>
                  <p:oleObj name="Equation" r:id="rId3" spid="" imgH="203040" imgW="368280" progId="Equation.3">
                    <p:embed/>
                    <p:pic>
                      <p:nvPicPr>
                        <p:cNvPr id="2097205" name=""/>
                        <p:cNvPicPr>
                          <a:picLocks noChangeAspect="1" noChangeArrowheads="1"/>
                        </p:cNvPicPr>
                        <p:nvPr/>
                      </p:nvPicPr>
                      <p:blipFill>
                        <a:blip xmlns:r="http://schemas.openxmlformats.org/officeDocument/2006/relationships" r:embed="rId4">
                          <a:lum bright="100000"/>
                        </a:blip>
                        <a:srcRect/>
                        <a:stretch>
                          <a:fillRect/>
                        </a:stretch>
                      </p:blipFill>
                      <p:spPr bwMode="auto">
                        <a:xfrm>
                          <a:off x="2146" y="1219"/>
                          <a:ext cx="370" cy="204"/>
                        </a:xfrm>
                        <a:prstGeom prst="rect"/>
                        <a:noFill/>
                        <a:ln>
                          <a:noFill/>
                        </a:ln>
                        <a:effectLst/>
                      </p:spPr>
                    </p:pic>
                  </p:oleObj>
                </mc:Fallback>
              </mc:AlternateContent>
            </a:graphicData>
          </a:graphic>
        </p:graphicFrame>
        <p:sp>
          <p:nvSpPr>
            <p:cNvPr id="1050817" name="Line 48"/>
            <p:cNvSpPr>
              <a:spLocks noChangeShapeType="1"/>
            </p:cNvSpPr>
            <p:nvPr/>
          </p:nvSpPr>
          <p:spPr bwMode="auto">
            <a:xfrm flipV="1">
              <a:off x="3023" y="2858"/>
              <a:ext cx="0" cy="73"/>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8" name="Line 49"/>
            <p:cNvSpPr>
              <a:spLocks noChangeShapeType="1"/>
            </p:cNvSpPr>
            <p:nvPr/>
          </p:nvSpPr>
          <p:spPr bwMode="auto">
            <a:xfrm flipV="1">
              <a:off x="3269" y="2859"/>
              <a:ext cx="0" cy="72"/>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19" name="Line 50"/>
            <p:cNvSpPr>
              <a:spLocks noChangeShapeType="1"/>
            </p:cNvSpPr>
            <p:nvPr/>
          </p:nvSpPr>
          <p:spPr bwMode="auto">
            <a:xfrm flipV="1">
              <a:off x="3503" y="2858"/>
              <a:ext cx="0" cy="73"/>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0" name="Line 51"/>
            <p:cNvSpPr>
              <a:spLocks noChangeShapeType="1"/>
            </p:cNvSpPr>
            <p:nvPr/>
          </p:nvSpPr>
          <p:spPr bwMode="auto">
            <a:xfrm flipV="1">
              <a:off x="3977" y="2861"/>
              <a:ext cx="0" cy="70"/>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1" name="Line 52"/>
            <p:cNvSpPr>
              <a:spLocks noChangeShapeType="1"/>
            </p:cNvSpPr>
            <p:nvPr/>
          </p:nvSpPr>
          <p:spPr bwMode="auto">
            <a:xfrm>
              <a:off x="2542" y="2105"/>
              <a:ext cx="81" cy="1"/>
            </a:xfrm>
            <a:prstGeom prst="line"/>
            <a:noFill/>
            <a:ln w="28575">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2" name="Arc 53"/>
            <p:cNvSpPr/>
            <p:nvPr/>
          </p:nvSpPr>
          <p:spPr bwMode="auto">
            <a:xfrm rot="16200000" flipH="1">
              <a:off x="2878" y="1323"/>
              <a:ext cx="1189" cy="1517"/>
            </a:xfrm>
            <a:custGeom>
              <a:avLst/>
              <a:gdLst>
                <a:gd name="G0" fmla="+- 0 0 0"/>
                <a:gd name="G1" fmla="+- 21582 0 0"/>
                <a:gd name="G2" fmla="+- 21600 0 0"/>
                <a:gd name="T0" fmla="*/ 885 w 21397"/>
                <a:gd name="T1" fmla="*/ 0 h 21582"/>
                <a:gd name="T2" fmla="*/ 21397 w 21397"/>
                <a:gd name="T3" fmla="*/ 18626 h 21582"/>
                <a:gd name="T4" fmla="*/ 0 w 21397"/>
                <a:gd name="T5" fmla="*/ 21582 h 21582"/>
              </a:gdLst>
              <a:ahLst/>
              <a:cxnLst>
                <a:cxn ang="0">
                  <a:pos x="T0" y="T1"/>
                </a:cxn>
                <a:cxn ang="0">
                  <a:pos x="T2" y="T3"/>
                </a:cxn>
                <a:cxn ang="0">
                  <a:pos x="T4" y="T5"/>
                </a:cxn>
              </a:cxnLst>
              <a:rect l="0" t="0" r="r" b="b"/>
              <a:pathLst>
                <a:path w="21397" h="21582" fill="none" extrusionOk="0">
                  <a:moveTo>
                    <a:pt x="884" y="0"/>
                  </a:moveTo>
                  <a:cubicBezTo>
                    <a:pt x="11328" y="428"/>
                    <a:pt x="19966" y="8272"/>
                    <a:pt x="21396" y="18626"/>
                  </a:cubicBezTo>
                </a:path>
                <a:path w="21397" h="21582" stroke="0" extrusionOk="0">
                  <a:moveTo>
                    <a:pt x="884" y="0"/>
                  </a:moveTo>
                  <a:cubicBezTo>
                    <a:pt x="11328" y="428"/>
                    <a:pt x="19966" y="8272"/>
                    <a:pt x="21396" y="18626"/>
                  </a:cubicBezTo>
                  <a:lnTo>
                    <a:pt x="0" y="21582"/>
                  </a:lnTo>
                  <a:close/>
                </a:path>
              </a:pathLst>
            </a:custGeom>
            <a:noFill/>
            <a:ln w="36513">
              <a:solidFill>
                <a:srgbClr val="FF0000"/>
              </a:solidFill>
              <a:round/>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3" name="Line 54"/>
            <p:cNvSpPr>
              <a:spLocks noChangeShapeType="1"/>
            </p:cNvSpPr>
            <p:nvPr/>
          </p:nvSpPr>
          <p:spPr bwMode="auto">
            <a:xfrm>
              <a:off x="2608" y="2926"/>
              <a:ext cx="1782" cy="0"/>
            </a:xfrm>
            <a:prstGeom prst="line"/>
            <a:noFill/>
            <a:ln w="28575">
              <a:solidFill>
                <a:schemeClr val="bg1"/>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4" name="Line 55"/>
            <p:cNvSpPr>
              <a:spLocks noChangeShapeType="1"/>
            </p:cNvSpPr>
            <p:nvPr/>
          </p:nvSpPr>
          <p:spPr bwMode="auto">
            <a:xfrm flipH="1" flipV="1">
              <a:off x="2616" y="1248"/>
              <a:ext cx="0" cy="1686"/>
            </a:xfrm>
            <a:prstGeom prst="line"/>
            <a:noFill/>
            <a:ln w="28575">
              <a:solidFill>
                <a:schemeClr val="bg1"/>
              </a:solidFill>
              <a:round/>
              <a:headEnd/>
              <a:tailEnd type="arrow" w="med" len="me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5" name="Line 56"/>
            <p:cNvSpPr>
              <a:spLocks noChangeShapeType="1"/>
            </p:cNvSpPr>
            <p:nvPr/>
          </p:nvSpPr>
          <p:spPr bwMode="auto">
            <a:xfrm>
              <a:off x="4112" y="1435"/>
              <a:ext cx="1" cy="662"/>
            </a:xfrm>
            <a:prstGeom prst="line"/>
            <a:noFill/>
            <a:ln w="38100">
              <a:solidFill>
                <a:schemeClr val="bg1"/>
              </a:solidFill>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6" name="Freeform 57"/>
            <p:cNvSpPr/>
            <p:nvPr/>
          </p:nvSpPr>
          <p:spPr bwMode="auto">
            <a:xfrm>
              <a:off x="3993" y="1824"/>
              <a:ext cx="255" cy="1"/>
            </a:xfrm>
            <a:custGeom>
              <a:avLst/>
              <a:gdLst>
                <a:gd name="T0" fmla="*/ 0 w 255"/>
                <a:gd name="T1" fmla="*/ 0 h 1"/>
                <a:gd name="T2" fmla="*/ 255 w 255"/>
                <a:gd name="T3" fmla="*/ 1 h 1"/>
              </a:gdLst>
              <a:ahLst/>
              <a:cxnLst>
                <a:cxn ang="0">
                  <a:pos x="T0" y="T1"/>
                </a:cxn>
                <a:cxn ang="0">
                  <a:pos x="T2" y="T3"/>
                </a:cxn>
              </a:cxnLst>
              <a:rect l="0" t="0" r="r" b="b"/>
              <a:pathLst>
                <a:path w="255" h="1">
                  <a:moveTo>
                    <a:pt x="0" y="0"/>
                  </a:moveTo>
                  <a:lnTo>
                    <a:pt x="255" y="1"/>
                  </a:lnTo>
                </a:path>
              </a:pathLst>
            </a:custGeom>
            <a:solidFill>
              <a:srgbClr val="FFFFFF"/>
            </a:solidFill>
            <a:ln w="38100" cmpd="sng">
              <a:solidFill>
                <a:schemeClr val="bg1"/>
              </a:solidFill>
              <a:prstDash val="solid"/>
              <a:round/>
              <a:headEnd/>
              <a:tailEnd/>
            </a:ln>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7" name="Text Box 58"/>
            <p:cNvSpPr txBox="1">
              <a:spLocks noChangeArrowheads="1"/>
            </p:cNvSpPr>
            <p:nvPr/>
          </p:nvSpPr>
          <p:spPr bwMode="auto">
            <a:xfrm flipH="1">
              <a:off x="3528" y="1638"/>
              <a:ext cx="384" cy="338"/>
            </a:xfrm>
            <a:prstGeom prst="rect"/>
            <a:noFill/>
            <a:ln>
              <a:noFill/>
            </a:ln>
            <a:effectLst/>
          </p:spPr>
          <p:txBody>
            <a:bodyPr>
              <a:spAutoFit/>
            </a:bodyPr>
            <a:p>
              <a:pPr fontAlgn="base">
                <a:spcBef>
                  <a:spcPct val="50000"/>
                </a:spcBef>
                <a:spcAft>
                  <a:spcPct val="0"/>
                </a:spcAft>
              </a:pPr>
              <a:r>
                <a:rPr altLang="zh-CN" b="1" sz="2400" i="1" kumimoji="1" lang="en-US">
                  <a:solidFill>
                    <a:srgbClr val="FFFFFF"/>
                  </a:solidFill>
                  <a:ea typeface="幼圆" pitchFamily="49" charset="-122"/>
                </a:rPr>
                <a:t>u</a:t>
              </a:r>
              <a:r>
                <a:rPr altLang="zh-CN" baseline="-25000" b="1" sz="2400" kumimoji="1" lang="en-US">
                  <a:solidFill>
                    <a:srgbClr val="FFFFFF"/>
                  </a:solidFill>
                  <a:ea typeface="幼圆" pitchFamily="49" charset="-122"/>
                </a:rPr>
                <a:t>D</a:t>
              </a:r>
            </a:p>
          </p:txBody>
        </p:sp>
        <p:sp>
          <p:nvSpPr>
            <p:cNvPr id="1050828" name="Line 59"/>
            <p:cNvSpPr>
              <a:spLocks noChangeShapeType="1"/>
            </p:cNvSpPr>
            <p:nvPr/>
          </p:nvSpPr>
          <p:spPr bwMode="auto">
            <a:xfrm>
              <a:off x="3882" y="1578"/>
              <a:ext cx="0" cy="480"/>
            </a:xfrm>
            <a:prstGeom prst="line"/>
            <a:noFill/>
            <a:ln w="28575">
              <a:solidFill>
                <a:schemeClr val="bg1"/>
              </a:solidFill>
              <a:round/>
              <a:headEnd type="arrow" w="med" len="me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29" name="Line 60"/>
            <p:cNvSpPr>
              <a:spLocks noChangeShapeType="1"/>
            </p:cNvSpPr>
            <p:nvPr/>
          </p:nvSpPr>
          <p:spPr bwMode="auto">
            <a:xfrm>
              <a:off x="4302" y="1788"/>
              <a:ext cx="138"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30" name="Line 61"/>
            <p:cNvSpPr>
              <a:spLocks noChangeShapeType="1"/>
            </p:cNvSpPr>
            <p:nvPr/>
          </p:nvSpPr>
          <p:spPr bwMode="auto">
            <a:xfrm flipV="1">
              <a:off x="4374" y="1662"/>
              <a:ext cx="0" cy="12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31" name="Line 62"/>
            <p:cNvSpPr>
              <a:spLocks noChangeShapeType="1"/>
            </p:cNvSpPr>
            <p:nvPr/>
          </p:nvSpPr>
          <p:spPr bwMode="auto">
            <a:xfrm>
              <a:off x="4302" y="1842"/>
              <a:ext cx="138" cy="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32" name="Line 63"/>
            <p:cNvSpPr>
              <a:spLocks noChangeShapeType="1"/>
            </p:cNvSpPr>
            <p:nvPr/>
          </p:nvSpPr>
          <p:spPr bwMode="auto">
            <a:xfrm flipV="1">
              <a:off x="4374" y="1848"/>
              <a:ext cx="0" cy="120"/>
            </a:xfrm>
            <a:prstGeom prst="line"/>
            <a:noFill/>
            <a:ln w="28575">
              <a:solidFill>
                <a:schemeClr val="bg1"/>
              </a:solidFill>
              <a:round/>
              <a:headEnd/>
              <a:tailEnd/>
            </a:ln>
            <a:effectLst/>
          </p:spPr>
          <p:txBody>
            <a:bodyPr/>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33" name="AutoShape 64"/>
            <p:cNvSpPr>
              <a:spLocks noChangeArrowheads="1"/>
            </p:cNvSpPr>
            <p:nvPr/>
          </p:nvSpPr>
          <p:spPr bwMode="auto">
            <a:xfrm flipV="1">
              <a:off x="3990" y="1632"/>
              <a:ext cx="240" cy="192"/>
            </a:xfrm>
            <a:prstGeom prst="triangle">
              <a:avLst>
                <a:gd name="adj" fmla="val 50000"/>
              </a:avLst>
            </a:prstGeom>
            <a:noFill/>
            <a:ln w="36513">
              <a:solidFill>
                <a:schemeClr val="bg1"/>
              </a:solidFill>
              <a:miter lim="800000"/>
              <a:headEnd/>
              <a:tailEnd/>
            </a:ln>
            <a:effectLst/>
          </p:spPr>
          <p:txBody>
            <a:bodyPr anchor="ctr" wrap="none"/>
            <a:p>
              <a:pPr algn="ctr" fontAlgn="base">
                <a:spcBef>
                  <a:spcPct val="0"/>
                </a:spcBef>
                <a:spcAft>
                  <a:spcPct val="0"/>
                </a:spcAft>
              </a:pPr>
              <a:endParaRPr altLang="en-US" b="1" sz="2400" kumimoji="1" lang="zh-CN">
                <a:solidFill>
                  <a:srgbClr val="FFFFCC"/>
                </a:solidFill>
                <a:ea typeface="楷体_GB2312" pitchFamily="49" charset="-122"/>
              </a:endParaRPr>
            </a:p>
          </p:txBody>
        </p:sp>
        <p:sp>
          <p:nvSpPr>
            <p:cNvPr id="1050834" name="Rectangle 65"/>
            <p:cNvSpPr>
              <a:spLocks noChangeArrowheads="1"/>
            </p:cNvSpPr>
            <p:nvPr/>
          </p:nvSpPr>
          <p:spPr bwMode="auto">
            <a:xfrm>
              <a:off x="4432" y="1687"/>
              <a:ext cx="276" cy="282"/>
            </a:xfrm>
            <a:prstGeom prst="rect"/>
            <a:noFill/>
            <a:ln>
              <a:noFill/>
            </a:ln>
            <a:effectLst/>
          </p:spPr>
          <p:txBody>
            <a:bodyPr wrap="none">
              <a:spAutoFit/>
            </a:bodyPr>
            <a:p>
              <a:pPr algn="ctr" fontAlgn="base">
                <a:spcBef>
                  <a:spcPct val="0"/>
                </a:spcBef>
                <a:spcAft>
                  <a:spcPct val="0"/>
                </a:spcAft>
              </a:pPr>
              <a:r>
                <a:rPr altLang="zh-CN" b="1" sz="2400" i="1" kumimoji="1" lang="en-US">
                  <a:solidFill>
                    <a:srgbClr val="FFFFFF"/>
                  </a:solidFill>
                  <a:ea typeface="幼圆" pitchFamily="49" charset="-122"/>
                </a:rPr>
                <a:t>C</a:t>
              </a:r>
              <a:endParaRPr altLang="zh-CN" baseline="-25000" b="1" sz="2400" kumimoji="1" lang="en-US">
                <a:solidFill>
                  <a:srgbClr val="FFFFFF"/>
                </a:solidFill>
                <a:ea typeface="幼圆" pitchFamily="49" charset="-122"/>
              </a:endParaRPr>
            </a:p>
          </p:txBody>
        </p:sp>
        <p:sp>
          <p:nvSpPr>
            <p:cNvPr id="1050835" name="Rectangle 66"/>
            <p:cNvSpPr>
              <a:spLocks noChangeArrowheads="1"/>
            </p:cNvSpPr>
            <p:nvPr/>
          </p:nvSpPr>
          <p:spPr bwMode="auto">
            <a:xfrm>
              <a:off x="2785" y="3365"/>
              <a:ext cx="1300" cy="322"/>
            </a:xfrm>
            <a:prstGeom prst="rect"/>
            <a:noFill/>
            <a:ln>
              <a:noFill/>
            </a:ln>
            <a:effectLst/>
          </p:spPr>
          <p:txBody>
            <a:bodyPr wrap="none">
              <a:spAutoFit/>
            </a:bodyPr>
            <a:p>
              <a:pPr algn="ctr" fontAlgn="base">
                <a:spcBef>
                  <a:spcPct val="50000"/>
                </a:spcBef>
                <a:spcAft>
                  <a:spcPct val="0"/>
                </a:spcAft>
              </a:pPr>
              <a:r>
                <a:rPr altLang="zh-CN" b="1" dirty="0" sz="2800" i="1" kumimoji="1" lang="en-US" smtClean="0">
                  <a:solidFill>
                    <a:srgbClr val="FFFFFF"/>
                  </a:solidFill>
                  <a:ea typeface="楷体_GB2312" pitchFamily="49" charset="-122"/>
                </a:rPr>
                <a:t>C-U </a:t>
              </a:r>
              <a:r>
                <a:rPr altLang="en-US" b="1" dirty="0" sz="2800" kumimoji="1" lang="zh-CN" smtClean="0">
                  <a:solidFill>
                    <a:srgbClr val="FFFFFF"/>
                  </a:solidFill>
                  <a:latin typeface="楷体_GB2312" pitchFamily="49" charset="-122"/>
                  <a:ea typeface="楷体_GB2312" pitchFamily="49" charset="-122"/>
                </a:rPr>
                <a:t> </a:t>
              </a:r>
              <a:r>
                <a:rPr altLang="zh-CN" b="1" dirty="0" sz="2800" kumimoji="1" lang="en-US" smtClean="0">
                  <a:solidFill>
                    <a:srgbClr val="FFFFFF"/>
                  </a:solidFill>
                  <a:latin typeface="楷体_GB2312" pitchFamily="49" charset="-122"/>
                  <a:ea typeface="楷体_GB2312" pitchFamily="49" charset="-122"/>
                </a:rPr>
                <a:t>Curve</a:t>
              </a:r>
              <a:endParaRPr altLang="en-US" b="1" dirty="0" sz="2800" kumimoji="1" lang="zh-CN">
                <a:solidFill>
                  <a:srgbClr val="FFFFFF"/>
                </a:solidFill>
                <a:latin typeface="楷体_GB2312" pitchFamily="49" charset="-122"/>
                <a:ea typeface="楷体_GB2312" pitchFamily="49" charset="-122"/>
              </a:endParaRPr>
            </a:p>
          </p:txBody>
        </p:sp>
      </p:grpSp>
      <mc:AlternateContent xmlns:mc="http://schemas.openxmlformats.org/markup-compatibility/2006">
        <mc:Choice xmlns:p14="http://schemas.microsoft.com/office/powerpoint/2010/main" Requires="p14">
          <p:contentPart p14:bwMode="auto" r:id="rId5">
            <p14:nvContentPartPr>
              <p14:cNvPr id="1050836" name=""/>
              <p14:cNvContentPartPr/>
              <p14:nvPr/>
            </p14:nvContentPartPr>
            <p14:xfrm>
              <a:off x="6525205" y="5099392"/>
              <a:ext cx="325318" cy="11155"/>
            </p14:xfrm>
          </p:contentPart>
        </mc:Choice>
        <mc:Fallback>
          <p:sp>
            <p:nvSpPr>
              <p:cNvPr id="1050836" name=""/>
              <p:cNvSpPr/>
              <p:nvPr/>
            </p:nvSpPr>
            <p:spPr>
              <a:xfrm>
                <a:off x="6525205" y="5099392"/>
                <a:ext cx="325318" cy="11155"/>
              </a:xfrm>
            </p:spPr>
          </p:sp>
        </mc:Fallback>
      </mc:AlternateContent>
      <mc:AlternateContent xmlns:mc="http://schemas.openxmlformats.org/markup-compatibility/2006">
        <mc:Choice xmlns:p14="http://schemas.microsoft.com/office/powerpoint/2010/main" Requires="p14">
          <p:contentPart p14:bwMode="auto" r:id="rId6">
            <p14:nvContentPartPr>
              <p14:cNvPr id="1050837" name=""/>
              <p14:cNvContentPartPr/>
              <p14:nvPr/>
            </p14:nvContentPartPr>
            <p14:xfrm>
              <a:off x="6712959" y="5131700"/>
              <a:ext cx="64862" cy="116312"/>
            </p14:xfrm>
          </p:contentPart>
        </mc:Choice>
        <mc:Fallback>
          <p:sp>
            <p:nvSpPr>
              <p:cNvPr id="1050837" name=""/>
              <p:cNvSpPr/>
              <p:nvPr/>
            </p:nvSpPr>
            <p:spPr>
              <a:xfrm>
                <a:off x="6712959" y="5131700"/>
                <a:ext cx="64862" cy="116312"/>
              </a:xfrm>
            </p:spPr>
          </p:sp>
        </mc:Fallback>
      </mc:AlternateContent>
      <mc:AlternateContent xmlns:mc="http://schemas.openxmlformats.org/markup-compatibility/2006">
        <mc:Choice xmlns:p14="http://schemas.microsoft.com/office/powerpoint/2010/main" Requires="p14">
          <p:contentPart p14:bwMode="auto" r:id="rId7">
            <p14:nvContentPartPr>
              <p14:cNvPr id="1050838" name=""/>
              <p14:cNvContentPartPr/>
              <p14:nvPr/>
            </p14:nvContentPartPr>
            <p14:xfrm>
              <a:off x="6651284" y="5365010"/>
              <a:ext cx="135146" cy="29239"/>
            </p14:xfrm>
          </p:contentPart>
        </mc:Choice>
        <mc:Fallback>
          <p:sp>
            <p:nvSpPr>
              <p:cNvPr id="1050838" name=""/>
              <p:cNvSpPr/>
              <p:nvPr/>
            </p:nvSpPr>
            <p:spPr>
              <a:xfrm>
                <a:off x="6651284" y="5365010"/>
                <a:ext cx="135146" cy="29239"/>
              </a:xfrm>
            </p:spPr>
          </p:sp>
        </mc:Fallback>
      </mc:AlternateContent>
      <mc:AlternateContent xmlns:mc="http://schemas.openxmlformats.org/markup-compatibility/2006">
        <mc:Choice xmlns:p14="http://schemas.microsoft.com/office/powerpoint/2010/main" Requires="p14">
          <p:contentPart p14:bwMode="auto" r:id="rId8">
            <p14:nvContentPartPr>
              <p14:cNvPr id="1050839" name=""/>
              <p14:cNvContentPartPr/>
              <p14:nvPr/>
            </p14:nvContentPartPr>
            <p14:xfrm>
              <a:off x="6651512" y="5329262"/>
              <a:ext cx="101146" cy="319805"/>
            </p14:xfrm>
          </p:contentPart>
        </mc:Choice>
        <mc:Fallback>
          <p:sp>
            <p:nvSpPr>
              <p:cNvPr id="1050839" name=""/>
              <p:cNvSpPr/>
              <p:nvPr/>
            </p:nvSpPr>
            <p:spPr>
              <a:xfrm>
                <a:off x="6651512" y="5329262"/>
                <a:ext cx="101146" cy="319805"/>
              </a:xfrm>
            </p:spPr>
          </p:sp>
        </mc:Fallback>
      </mc:AlternateContent>
      <mc:AlternateContent xmlns:mc="http://schemas.openxmlformats.org/markup-compatibility/2006">
        <mc:Choice xmlns:p14="http://schemas.microsoft.com/office/powerpoint/2010/main" Requires="p14">
          <p:contentPart p14:bwMode="auto" r:id="rId9">
            <p14:nvContentPartPr>
              <p14:cNvPr id="1050840" name=""/>
              <p14:cNvContentPartPr/>
              <p14:nvPr/>
            </p14:nvContentPartPr>
            <p14:xfrm>
              <a:off x="6693528" y="5433812"/>
              <a:ext cx="108805" cy="231794"/>
            </p14:xfrm>
          </p:contentPart>
        </mc:Choice>
        <mc:Fallback>
          <p:sp>
            <p:nvSpPr>
              <p:cNvPr id="1050840" name=""/>
              <p:cNvSpPr/>
              <p:nvPr/>
            </p:nvSpPr>
            <p:spPr>
              <a:xfrm>
                <a:off x="6693528" y="5433812"/>
                <a:ext cx="108805" cy="231794"/>
              </a:xfrm>
            </p:spPr>
          </p:sp>
        </mc:Fallback>
      </mc:AlternateContent>
      <mc:AlternateContent xmlns:mc="http://schemas.openxmlformats.org/markup-compatibility/2006">
        <mc:Choice xmlns:p14="http://schemas.microsoft.com/office/powerpoint/2010/main" Requires="p14">
          <p:contentPart p14:bwMode="auto" r:id="rId10">
            <p14:nvContentPartPr>
              <p14:cNvPr id="1050841" name=""/>
              <p14:cNvContentPartPr/>
              <p14:nvPr/>
            </p14:nvContentPartPr>
            <p14:xfrm>
              <a:off x="6707824" y="5493311"/>
              <a:ext cx="58854" cy="20834"/>
            </p14:xfrm>
          </p:contentPart>
        </mc:Choice>
        <mc:Fallback>
          <p:sp>
            <p:nvSpPr>
              <p:cNvPr id="1050841" name=""/>
              <p:cNvSpPr/>
              <p:nvPr/>
            </p:nvSpPr>
            <p:spPr>
              <a:xfrm>
                <a:off x="6707824" y="5493311"/>
                <a:ext cx="58854" cy="20834"/>
              </a:xfrm>
            </p:spPr>
          </p:sp>
        </mc:Fallback>
      </mc:AlternateContent>
      <mc:AlternateContent xmlns:mc="http://schemas.openxmlformats.org/markup-compatibility/2006">
        <mc:Choice xmlns:p14="http://schemas.microsoft.com/office/powerpoint/2010/main" Requires="p14">
          <p:contentPart p14:bwMode="auto" r:id="rId11">
            <p14:nvContentPartPr>
              <p14:cNvPr id="1050842" name=""/>
              <p14:cNvContentPartPr/>
              <p14:nvPr/>
            </p14:nvContentPartPr>
            <p14:xfrm>
              <a:off x="6714974" y="5579834"/>
              <a:ext cx="27629" cy="8078"/>
            </p14:xfrm>
          </p:contentPart>
        </mc:Choice>
        <mc:Fallback>
          <p:sp>
            <p:nvSpPr>
              <p:cNvPr id="1050842" name=""/>
              <p:cNvSpPr/>
              <p:nvPr/>
            </p:nvSpPr>
            <p:spPr>
              <a:xfrm>
                <a:off x="6714974" y="5579834"/>
                <a:ext cx="27629" cy="8078"/>
              </a:xfrm>
            </p:spPr>
          </p:sp>
        </mc:Fallback>
      </mc:AlternateContent>
      <mc:AlternateContent xmlns:mc="http://schemas.openxmlformats.org/markup-compatibility/2006">
        <mc:Choice xmlns:p14="http://schemas.microsoft.com/office/powerpoint/2010/main" Requires="p14">
          <p:contentPart p14:bwMode="auto" r:id="rId12">
            <p14:nvContentPartPr>
              <p14:cNvPr id="1050843" name=""/>
              <p14:cNvContentPartPr/>
              <p14:nvPr/>
            </p14:nvContentPartPr>
            <p14:xfrm>
              <a:off x="6727322" y="5610657"/>
              <a:ext cx="23462" cy="1027"/>
            </p14:xfrm>
          </p:contentPart>
        </mc:Choice>
        <mc:Fallback>
          <p:sp>
            <p:nvSpPr>
              <p:cNvPr id="1050843" name=""/>
              <p:cNvSpPr/>
              <p:nvPr/>
            </p:nvSpPr>
            <p:spPr>
              <a:xfrm>
                <a:off x="6727322" y="5610657"/>
                <a:ext cx="23462" cy="1027"/>
              </a:xfrm>
            </p:spPr>
          </p:sp>
        </mc:Fallback>
      </mc:AlternateContent>
      <mc:AlternateContent xmlns:mc="http://schemas.openxmlformats.org/markup-compatibility/2006">
        <mc:Choice xmlns:p14="http://schemas.microsoft.com/office/powerpoint/2010/main" Requires="p14">
          <p:contentPart p14:bwMode="auto" r:id="rId13">
            <p14:nvContentPartPr>
              <p14:cNvPr id="1050844" name=""/>
              <p14:cNvContentPartPr/>
              <p14:nvPr/>
            </p14:nvContentPartPr>
            <p14:xfrm>
              <a:off x="6602542" y="5645166"/>
              <a:ext cx="260271" cy="61088"/>
            </p14:xfrm>
          </p:contentPart>
        </mc:Choice>
        <mc:Fallback>
          <p:sp>
            <p:nvSpPr>
              <p:cNvPr id="1050844" name=""/>
              <p:cNvSpPr/>
              <p:nvPr/>
            </p:nvSpPr>
            <p:spPr>
              <a:xfrm>
                <a:off x="6602542" y="5645166"/>
                <a:ext cx="260271" cy="61088"/>
              </a:xfrm>
            </p:spPr>
          </p:sp>
        </mc:Fallback>
      </mc:AlternateContent>
      <mc:AlternateContent xmlns:mc="http://schemas.openxmlformats.org/markup-compatibility/2006">
        <mc:Choice xmlns:p14="http://schemas.microsoft.com/office/powerpoint/2010/main" Requires="p14">
          <p:contentPart p14:bwMode="auto" r:id="rId14">
            <p14:nvContentPartPr>
              <p14:cNvPr id="1050845" name=""/>
              <p14:cNvContentPartPr/>
              <p14:nvPr/>
            </p14:nvContentPartPr>
            <p14:xfrm>
              <a:off x="6918390" y="5392950"/>
              <a:ext cx="42909" cy="28511"/>
            </p14:xfrm>
          </p:contentPart>
        </mc:Choice>
        <mc:Fallback>
          <p:sp>
            <p:nvSpPr>
              <p:cNvPr id="1050845" name=""/>
              <p:cNvSpPr/>
              <p:nvPr/>
            </p:nvSpPr>
            <p:spPr>
              <a:xfrm>
                <a:off x="6918390" y="5392950"/>
                <a:ext cx="42909" cy="28511"/>
              </a:xfrm>
            </p:spPr>
          </p:sp>
        </mc:Fallback>
      </mc:AlternateContent>
      <mc:AlternateContent xmlns:mc="http://schemas.openxmlformats.org/markup-compatibility/2006">
        <mc:Choice xmlns:p14="http://schemas.microsoft.com/office/powerpoint/2010/main" Requires="p14">
          <p:contentPart p14:bwMode="auto" r:id="rId15">
            <p14:nvContentPartPr>
              <p14:cNvPr id="1050846" name=""/>
              <p14:cNvContentPartPr/>
              <p14:nvPr/>
            </p14:nvContentPartPr>
            <p14:xfrm>
              <a:off x="6878097" y="5470642"/>
              <a:ext cx="110716" cy="99389"/>
            </p14:xfrm>
          </p:contentPart>
        </mc:Choice>
        <mc:Fallback>
          <p:sp>
            <p:nvSpPr>
              <p:cNvPr id="1050846" name=""/>
              <p:cNvSpPr/>
              <p:nvPr/>
            </p:nvSpPr>
            <p:spPr>
              <a:xfrm>
                <a:off x="6878097" y="5470642"/>
                <a:ext cx="110716" cy="99389"/>
              </a:xfrm>
            </p:spPr>
          </p:sp>
        </mc:Fallback>
      </mc:AlternateContent>
      <mc:AlternateContent xmlns:mc="http://schemas.openxmlformats.org/markup-compatibility/2006">
        <mc:Choice xmlns:p14="http://schemas.microsoft.com/office/powerpoint/2010/main" Requires="p14">
          <p:contentPart p14:bwMode="auto" r:id="rId16">
            <p14:nvContentPartPr>
              <p14:cNvPr id="1050847" name=""/>
              <p14:cNvContentPartPr/>
              <p14:nvPr/>
            </p14:nvContentPartPr>
            <p14:xfrm>
              <a:off x="7020708" y="5309116"/>
              <a:ext cx="278181" cy="258319"/>
            </p14:xfrm>
          </p:contentPart>
        </mc:Choice>
        <mc:Fallback>
          <p:sp>
            <p:nvSpPr>
              <p:cNvPr id="1050847" name=""/>
              <p:cNvSpPr/>
              <p:nvPr/>
            </p:nvSpPr>
            <p:spPr>
              <a:xfrm>
                <a:off x="7020708" y="5309116"/>
                <a:ext cx="278181" cy="258319"/>
              </a:xfrm>
            </p:spPr>
          </p:sp>
        </mc:Fallback>
      </mc:AlternateContent>
      <mc:AlternateContent xmlns:mc="http://schemas.openxmlformats.org/markup-compatibility/2006">
        <mc:Choice xmlns:p14="http://schemas.microsoft.com/office/powerpoint/2010/main" Requires="p14">
          <p:contentPart p14:bwMode="auto" r:id="rId17">
            <p14:nvContentPartPr>
              <p14:cNvPr id="1050848" name=""/>
              <p14:cNvContentPartPr/>
              <p14:nvPr/>
            </p14:nvContentPartPr>
            <p14:xfrm>
              <a:off x="6711723" y="5561298"/>
              <a:ext cx="52079" cy="26614"/>
            </p14:xfrm>
          </p:contentPart>
        </mc:Choice>
        <mc:Fallback>
          <p:sp>
            <p:nvSpPr>
              <p:cNvPr id="1050848" name=""/>
              <p:cNvSpPr/>
              <p:nvPr/>
            </p:nvSpPr>
            <p:spPr>
              <a:xfrm>
                <a:off x="6711723" y="5561298"/>
                <a:ext cx="52079" cy="26614"/>
              </a:xfrm>
            </p:spPr>
          </p:sp>
        </mc:Fallback>
      </mc:AlternateContent>
      <mc:AlternateContent xmlns:mc="http://schemas.openxmlformats.org/markup-compatibility/2006">
        <mc:Choice xmlns:p14="http://schemas.microsoft.com/office/powerpoint/2010/main" Requires="p14">
          <p:contentPart p14:bwMode="auto" r:id="rId18">
            <p14:nvContentPartPr>
              <p14:cNvPr id="1050849" name=""/>
              <p14:cNvContentPartPr/>
              <p14:nvPr/>
            </p14:nvContentPartPr>
            <p14:xfrm>
              <a:off x="6715623" y="5624304"/>
              <a:ext cx="25798" cy="817"/>
            </p14:xfrm>
          </p:contentPart>
        </mc:Choice>
        <mc:Fallback>
          <p:sp>
            <p:nvSpPr>
              <p:cNvPr id="1050849" name=""/>
              <p:cNvSpPr/>
              <p:nvPr/>
            </p:nvSpPr>
            <p:spPr>
              <a:xfrm>
                <a:off x="6715623" y="5624304"/>
                <a:ext cx="25798" cy="817"/>
              </a:xfrm>
            </p:spPr>
          </p:sp>
        </mc:Fallback>
      </mc:AlternateContent>
      <mc:AlternateContent xmlns:mc="http://schemas.openxmlformats.org/markup-compatibility/2006">
        <mc:Choice xmlns:p14="http://schemas.microsoft.com/office/powerpoint/2010/main" Requires="p14">
          <p:contentPart p14:bwMode="auto" r:id="rId19">
            <p14:nvContentPartPr>
              <p14:cNvPr id="1050850" name=""/>
              <p14:cNvContentPartPr/>
              <p14:nvPr/>
            </p14:nvContentPartPr>
            <p14:xfrm>
              <a:off x="6711723" y="5600909"/>
              <a:ext cx="7525" cy="82976"/>
            </p14:xfrm>
          </p:contentPart>
        </mc:Choice>
        <mc:Fallback>
          <p:sp>
            <p:nvSpPr>
              <p:cNvPr id="1050850" name=""/>
              <p:cNvSpPr/>
              <p:nvPr/>
            </p:nvSpPr>
            <p:spPr>
              <a:xfrm>
                <a:off x="6711723" y="5600909"/>
                <a:ext cx="7525" cy="82976"/>
              </a:xfrm>
            </p:spPr>
          </p:sp>
        </mc:Fallback>
      </mc:AlternateContent>
      <mc:AlternateContent xmlns:mc="http://schemas.openxmlformats.org/markup-compatibility/2006">
        <mc:Choice xmlns:p14="http://schemas.microsoft.com/office/powerpoint/2010/main" Requires="p14">
          <p:contentPart p14:bwMode="auto" r:id="rId20">
            <p14:nvContentPartPr>
              <p14:cNvPr id="1050851" name=""/>
              <p14:cNvContentPartPr/>
              <p14:nvPr/>
            </p14:nvContentPartPr>
            <p14:xfrm>
              <a:off x="6733821" y="5631377"/>
              <a:ext cx="45548" cy="11773"/>
            </p14:xfrm>
          </p:contentPart>
        </mc:Choice>
        <mc:Fallback>
          <p:sp>
            <p:nvSpPr>
              <p:cNvPr id="1050851" name=""/>
              <p:cNvSpPr/>
              <p:nvPr/>
            </p:nvSpPr>
            <p:spPr>
              <a:xfrm>
                <a:off x="6733821" y="5631377"/>
                <a:ext cx="45548" cy="11773"/>
              </a:xfrm>
            </p:spPr>
          </p:sp>
        </mc:Fallback>
      </mc:AlternateContent>
      <mc:AlternateContent xmlns:mc="http://schemas.openxmlformats.org/markup-compatibility/2006">
        <mc:Choice xmlns:p14="http://schemas.microsoft.com/office/powerpoint/2010/main" Requires="p14">
          <p:contentPart p14:bwMode="auto" r:id="rId21">
            <p14:nvContentPartPr>
              <p14:cNvPr id="1050852" name=""/>
              <p14:cNvContentPartPr/>
              <p14:nvPr/>
            </p14:nvContentPartPr>
            <p14:xfrm>
              <a:off x="6707174" y="5602209"/>
              <a:ext cx="9816" cy="84275"/>
            </p14:xfrm>
          </p:contentPart>
        </mc:Choice>
        <mc:Fallback>
          <p:sp>
            <p:nvSpPr>
              <p:cNvPr id="1050852" name=""/>
              <p:cNvSpPr/>
              <p:nvPr/>
            </p:nvSpPr>
            <p:spPr>
              <a:xfrm>
                <a:off x="6707174" y="5602209"/>
                <a:ext cx="9816" cy="84275"/>
              </a:xfrm>
            </p:spPr>
          </p:sp>
        </mc:Fallback>
      </mc:AlternateContent>
      <mc:AlternateContent xmlns:mc="http://schemas.openxmlformats.org/markup-compatibility/2006">
        <mc:Choice xmlns:p14="http://schemas.microsoft.com/office/powerpoint/2010/main" Requires="p14">
          <p:contentPart p14:bwMode="auto" r:id="rId22">
            <p14:nvContentPartPr>
              <p14:cNvPr id="1050853" name=""/>
              <p14:cNvContentPartPr/>
              <p14:nvPr/>
            </p14:nvContentPartPr>
            <p14:xfrm>
              <a:off x="6694177" y="5550869"/>
              <a:ext cx="13958" cy="110086"/>
            </p14:xfrm>
          </p:contentPart>
        </mc:Choice>
        <mc:Fallback>
          <p:sp>
            <p:nvSpPr>
              <p:cNvPr id="1050853" name=""/>
              <p:cNvSpPr/>
              <p:nvPr/>
            </p:nvSpPr>
            <p:spPr>
              <a:xfrm>
                <a:off x="6694177" y="5550869"/>
                <a:ext cx="13958" cy="110086"/>
              </a:xfrm>
            </p:spPr>
          </p:sp>
        </mc:Fallback>
      </mc:AlternateContent>
      <mc:AlternateContent xmlns:mc="http://schemas.openxmlformats.org/markup-compatibility/2006">
        <mc:Choice xmlns:p14="http://schemas.microsoft.com/office/powerpoint/2010/main" Requires="p14">
          <p:contentPart p14:bwMode="auto" r:id="rId23">
            <p14:nvContentPartPr>
              <p14:cNvPr id="1050854" name=""/>
              <p14:cNvContentPartPr/>
              <p14:nvPr/>
            </p14:nvContentPartPr>
            <p14:xfrm>
              <a:off x="6716274" y="5592712"/>
              <a:ext cx="43613" cy="10146"/>
            </p14:xfrm>
          </p:contentPart>
        </mc:Choice>
        <mc:Fallback>
          <p:sp>
            <p:nvSpPr>
              <p:cNvPr id="1050854" name=""/>
              <p:cNvSpPr/>
              <p:nvPr/>
            </p:nvSpPr>
            <p:spPr>
              <a:xfrm>
                <a:off x="6716274" y="5592712"/>
                <a:ext cx="43613" cy="10146"/>
              </a:xfrm>
            </p:spPr>
          </p:sp>
        </mc:Fallback>
      </mc:AlternateContent>
      <mc:AlternateContent xmlns:mc="http://schemas.openxmlformats.org/markup-compatibility/2006">
        <mc:Choice xmlns:p14="http://schemas.microsoft.com/office/powerpoint/2010/main" Requires="p14">
          <p:contentPart p14:bwMode="auto" r:id="rId24">
            <p14:nvContentPartPr>
              <p14:cNvPr id="1050855" name=""/>
              <p14:cNvContentPartPr/>
              <p14:nvPr/>
            </p14:nvContentPartPr>
            <p14:xfrm>
              <a:off x="7000276" y="5380024"/>
              <a:ext cx="117290" cy="24623"/>
            </p14:xfrm>
          </p:contentPart>
        </mc:Choice>
        <mc:Fallback>
          <p:sp>
            <p:nvSpPr>
              <p:cNvPr id="1050855" name=""/>
              <p:cNvSpPr/>
              <p:nvPr/>
            </p:nvSpPr>
            <p:spPr>
              <a:xfrm>
                <a:off x="7000276" y="5380024"/>
                <a:ext cx="117290" cy="24623"/>
              </a:xfrm>
            </p:spPr>
          </p:sp>
        </mc:Fallback>
      </mc:AlternateContent>
      <mc:AlternateContent xmlns:mc="http://schemas.openxmlformats.org/markup-compatibility/2006">
        <mc:Choice xmlns:p14="http://schemas.microsoft.com/office/powerpoint/2010/main" Requires="p14">
          <p:contentPart p14:bwMode="auto" r:id="rId25">
            <p14:nvContentPartPr>
              <p14:cNvPr id="1050856" name=""/>
              <p14:cNvContentPartPr/>
              <p14:nvPr/>
            </p14:nvContentPartPr>
            <p14:xfrm>
              <a:off x="7216691" y="5325363"/>
              <a:ext cx="24610" cy="130830"/>
            </p14:xfrm>
          </p:contentPart>
        </mc:Choice>
        <mc:Fallback>
          <p:sp>
            <p:nvSpPr>
              <p:cNvPr id="1050856" name=""/>
              <p:cNvSpPr/>
              <p:nvPr/>
            </p:nvSpPr>
            <p:spPr>
              <a:xfrm>
                <a:off x="7216691" y="5325363"/>
                <a:ext cx="24610" cy="130830"/>
              </a:xfrm>
            </p:spPr>
          </p:sp>
        </mc:Fallback>
      </mc:AlternateContent>
      <mc:AlternateContent xmlns:mc="http://schemas.openxmlformats.org/markup-compatibility/2006">
        <mc:Choice xmlns:p14="http://schemas.microsoft.com/office/powerpoint/2010/main" Requires="p14">
          <p:contentPart p14:bwMode="auto" r:id="rId26">
            <p14:nvContentPartPr>
              <p14:cNvPr id="1050857" name=""/>
              <p14:cNvContentPartPr/>
              <p14:nvPr/>
            </p14:nvContentPartPr>
            <p14:xfrm>
              <a:off x="7227738" y="5298251"/>
              <a:ext cx="89230" cy="141003"/>
            </p14:xfrm>
          </p:contentPart>
        </mc:Choice>
        <mc:Fallback>
          <p:sp>
            <p:nvSpPr>
              <p:cNvPr id="1050857" name=""/>
              <p:cNvSpPr/>
              <p:nvPr/>
            </p:nvSpPr>
            <p:spPr>
              <a:xfrm>
                <a:off x="7227738" y="5298251"/>
                <a:ext cx="89230" cy="141003"/>
              </a:xfrm>
            </p:spPr>
          </p:sp>
        </mc:Fallback>
      </mc:AlternateContent>
      <mc:AlternateContent xmlns:mc="http://schemas.openxmlformats.org/markup-compatibility/2006">
        <mc:Choice xmlns:p14="http://schemas.microsoft.com/office/powerpoint/2010/main" Requires="p14">
          <p:contentPart p14:bwMode="auto" r:id="rId27">
            <p14:nvContentPartPr>
              <p14:cNvPr id="1050858" name=""/>
              <p14:cNvContentPartPr/>
              <p14:nvPr/>
            </p14:nvContentPartPr>
            <p14:xfrm>
              <a:off x="7242037" y="5370943"/>
              <a:ext cx="47757" cy="12908"/>
            </p14:xfrm>
          </p:contentPart>
        </mc:Choice>
        <mc:Fallback>
          <p:sp>
            <p:nvSpPr>
              <p:cNvPr id="1050858" name=""/>
              <p:cNvSpPr/>
              <p:nvPr/>
            </p:nvSpPr>
            <p:spPr>
              <a:xfrm>
                <a:off x="7242037" y="5370943"/>
                <a:ext cx="47757" cy="12908"/>
              </a:xfrm>
            </p:spPr>
          </p:sp>
        </mc:Fallback>
      </mc:AlternateContent>
      <mc:AlternateContent xmlns:mc="http://schemas.openxmlformats.org/markup-compatibility/2006">
        <mc:Choice xmlns:p14="http://schemas.microsoft.com/office/powerpoint/2010/main" Requires="p14">
          <p:contentPart p14:bwMode="auto" r:id="rId28">
            <p14:nvContentPartPr>
              <p14:cNvPr id="1050859" name=""/>
              <p14:cNvContentPartPr/>
              <p14:nvPr/>
            </p14:nvContentPartPr>
            <p14:xfrm>
              <a:off x="7223189" y="5400242"/>
              <a:ext cx="87619" cy="33650"/>
            </p14:xfrm>
          </p:contentPart>
        </mc:Choice>
        <mc:Fallback>
          <p:sp>
            <p:nvSpPr>
              <p:cNvPr id="1050859" name=""/>
              <p:cNvSpPr/>
              <p:nvPr/>
            </p:nvSpPr>
            <p:spPr>
              <a:xfrm>
                <a:off x="7223189" y="5400242"/>
                <a:ext cx="87619" cy="33650"/>
              </a:xfrm>
            </p:spPr>
          </p:sp>
        </mc:Fallback>
      </mc:AlternateContent>
      <mc:AlternateContent xmlns:mc="http://schemas.openxmlformats.org/markup-compatibility/2006">
        <mc:Choice xmlns:p14="http://schemas.microsoft.com/office/powerpoint/2010/main" Requires="p14">
          <p:contentPart p14:bwMode="auto" r:id="rId29">
            <p14:nvContentPartPr>
              <p14:cNvPr id="1050860" name=""/>
              <p14:cNvContentPartPr/>
              <p14:nvPr/>
            </p14:nvContentPartPr>
            <p14:xfrm>
              <a:off x="7240737" y="5250627"/>
              <a:ext cx="234279" cy="356771"/>
            </p14:xfrm>
          </p:contentPart>
        </mc:Choice>
        <mc:Fallback>
          <p:sp>
            <p:nvSpPr>
              <p:cNvPr id="1050860" name=""/>
              <p:cNvSpPr/>
              <p:nvPr/>
            </p:nvSpPr>
            <p:spPr>
              <a:xfrm>
                <a:off x="7240737" y="5250627"/>
                <a:ext cx="234279" cy="356771"/>
              </a:xfrm>
            </p:spPr>
          </p:sp>
        </mc:Fallback>
      </mc:AlternateContent>
      <mc:AlternateContent xmlns:mc="http://schemas.openxmlformats.org/markup-compatibility/2006">
        <mc:Choice xmlns:p14="http://schemas.microsoft.com/office/powerpoint/2010/main" Requires="p14">
          <p:contentPart p14:bwMode="auto" r:id="rId30">
            <p14:nvContentPartPr>
              <p14:cNvPr id="1050861" name=""/>
              <p14:cNvContentPartPr/>
              <p14:nvPr/>
            </p14:nvContentPartPr>
            <p14:xfrm>
              <a:off x="7504594" y="5190189"/>
              <a:ext cx="33743" cy="32887"/>
            </p14:xfrm>
          </p:contentPart>
        </mc:Choice>
        <mc:Fallback>
          <p:sp>
            <p:nvSpPr>
              <p:cNvPr id="1050861" name=""/>
              <p:cNvSpPr/>
              <p:nvPr/>
            </p:nvSpPr>
            <p:spPr>
              <a:xfrm>
                <a:off x="7504594" y="5190189"/>
                <a:ext cx="33743" cy="32887"/>
              </a:xfrm>
            </p:spPr>
          </p:sp>
        </mc:Fallback>
      </mc:AlternateContent>
      <mc:AlternateContent xmlns:mc="http://schemas.openxmlformats.org/markup-compatibility/2006">
        <mc:Choice xmlns:p14="http://schemas.microsoft.com/office/powerpoint/2010/main" Requires="p14">
          <p:contentPart p14:bwMode="auto" r:id="rId31">
            <p14:nvContentPartPr>
              <p14:cNvPr id="1050862" name=""/>
              <p14:cNvContentPartPr/>
              <p14:nvPr/>
            </p14:nvContentPartPr>
            <p14:xfrm>
              <a:off x="7441553" y="5264925"/>
              <a:ext cx="64371" cy="81809"/>
            </p14:xfrm>
          </p:contentPart>
        </mc:Choice>
        <mc:Fallback>
          <p:sp>
            <p:nvSpPr>
              <p:cNvPr id="1050862" name=""/>
              <p:cNvSpPr/>
              <p:nvPr/>
            </p:nvSpPr>
            <p:spPr>
              <a:xfrm>
                <a:off x="7441553" y="5264925"/>
                <a:ext cx="64371" cy="81809"/>
              </a:xfrm>
            </p:spPr>
          </p:sp>
        </mc:Fallback>
      </mc:AlternateContent>
      <mc:AlternateContent xmlns:mc="http://schemas.openxmlformats.org/markup-compatibility/2006">
        <mc:Choice xmlns:p14="http://schemas.microsoft.com/office/powerpoint/2010/main" Requires="p14">
          <p:contentPart p14:bwMode="auto" r:id="rId32">
            <p14:nvContentPartPr>
              <p14:cNvPr id="1050863" name=""/>
              <p14:cNvContentPartPr/>
              <p14:nvPr/>
            </p14:nvContentPartPr>
            <p14:xfrm>
              <a:off x="7505894" y="5214810"/>
              <a:ext cx="117411" cy="80647"/>
            </p14:xfrm>
          </p:contentPart>
        </mc:Choice>
        <mc:Fallback>
          <p:sp>
            <p:nvSpPr>
              <p:cNvPr id="1050863" name=""/>
              <p:cNvSpPr/>
              <p:nvPr/>
            </p:nvSpPr>
            <p:spPr>
              <a:xfrm>
                <a:off x="7505894" y="5214810"/>
                <a:ext cx="117411" cy="80647"/>
              </a:xfrm>
            </p:spPr>
          </p:sp>
        </mc:Fallback>
      </mc:AlternateContent>
      <mc:AlternateContent xmlns:mc="http://schemas.openxmlformats.org/markup-compatibility/2006">
        <mc:Choice xmlns:p14="http://schemas.microsoft.com/office/powerpoint/2010/main" Requires="p14">
          <p:contentPart p14:bwMode="auto" r:id="rId33">
            <p14:nvContentPartPr>
              <p14:cNvPr id="1050864" name=""/>
              <p14:cNvContentPartPr/>
              <p14:nvPr/>
            </p14:nvContentPartPr>
            <p14:xfrm>
              <a:off x="7502336" y="5288970"/>
              <a:ext cx="30202" cy="114386"/>
            </p14:xfrm>
          </p:contentPart>
        </mc:Choice>
        <mc:Fallback>
          <p:sp>
            <p:nvSpPr>
              <p:cNvPr id="1050864" name=""/>
              <p:cNvSpPr/>
              <p:nvPr/>
            </p:nvSpPr>
            <p:spPr>
              <a:xfrm>
                <a:off x="7502336" y="5288970"/>
                <a:ext cx="30202" cy="114386"/>
              </a:xfrm>
            </p:spPr>
          </p:sp>
        </mc:Fallback>
      </mc:AlternateContent>
      <mc:AlternateContent xmlns:mc="http://schemas.openxmlformats.org/markup-compatibility/2006">
        <mc:Choice xmlns:p14="http://schemas.microsoft.com/office/powerpoint/2010/main" Requires="p14">
          <p:contentPart p14:bwMode="auto" r:id="rId34">
            <p14:nvContentPartPr>
              <p14:cNvPr id="1050865" name=""/>
              <p14:cNvContentPartPr/>
              <p14:nvPr/>
            </p14:nvContentPartPr>
            <p14:xfrm>
              <a:off x="7583880" y="5314577"/>
              <a:ext cx="71965" cy="4578"/>
            </p14:xfrm>
          </p:contentPart>
        </mc:Choice>
        <mc:Fallback>
          <p:sp>
            <p:nvSpPr>
              <p:cNvPr id="1050865" name=""/>
              <p:cNvSpPr/>
              <p:nvPr/>
            </p:nvSpPr>
            <p:spPr>
              <a:xfrm>
                <a:off x="7583880" y="5314577"/>
                <a:ext cx="71965" cy="4578"/>
              </a:xfrm>
            </p:spPr>
          </p:sp>
        </mc:Fallback>
      </mc:AlternateContent>
      <mc:AlternateContent xmlns:mc="http://schemas.openxmlformats.org/markup-compatibility/2006">
        <mc:Choice xmlns:p14="http://schemas.microsoft.com/office/powerpoint/2010/main" Requires="p14">
          <p:contentPart p14:bwMode="auto" r:id="rId35">
            <p14:nvContentPartPr>
              <p14:cNvPr id="1050866" name=""/>
              <p14:cNvContentPartPr/>
              <p14:nvPr/>
            </p14:nvContentPartPr>
            <p14:xfrm>
              <a:off x="7472929" y="5346809"/>
              <a:ext cx="112900" cy="195823"/>
            </p14:xfrm>
          </p:contentPart>
        </mc:Choice>
        <mc:Fallback>
          <p:sp>
            <p:nvSpPr>
              <p:cNvPr id="1050866" name=""/>
              <p:cNvSpPr/>
              <p:nvPr/>
            </p:nvSpPr>
            <p:spPr>
              <a:xfrm>
                <a:off x="7472929" y="5346809"/>
                <a:ext cx="112900" cy="195823"/>
              </a:xfrm>
            </p:spPr>
          </p:sp>
        </mc:Fallback>
      </mc:AlternateContent>
      <mc:AlternateContent xmlns:mc="http://schemas.openxmlformats.org/markup-compatibility/2006">
        <mc:Choice xmlns:p14="http://schemas.microsoft.com/office/powerpoint/2010/main" Requires="p14">
          <p:contentPart p14:bwMode="auto" r:id="rId36">
            <p14:nvContentPartPr>
              <p14:cNvPr id="1050867" name=""/>
              <p14:cNvContentPartPr/>
              <p14:nvPr/>
            </p14:nvContentPartPr>
            <p14:xfrm>
              <a:off x="7560483" y="5410125"/>
              <a:ext cx="73409" cy="143516"/>
            </p14:xfrm>
          </p:contentPart>
        </mc:Choice>
        <mc:Fallback>
          <p:sp>
            <p:nvSpPr>
              <p:cNvPr id="1050867" name=""/>
              <p:cNvSpPr/>
              <p:nvPr/>
            </p:nvSpPr>
            <p:spPr>
              <a:xfrm>
                <a:off x="7560483" y="5410125"/>
                <a:ext cx="73409" cy="143516"/>
              </a:xfrm>
            </p:spPr>
          </p:sp>
        </mc:Fallback>
      </mc:AlternateContent>
      <mc:AlternateContent xmlns:mc="http://schemas.openxmlformats.org/markup-compatibility/2006">
        <mc:Choice xmlns:p14="http://schemas.microsoft.com/office/powerpoint/2010/main" Requires="p14">
          <p:contentPart p14:bwMode="auto" r:id="rId37">
            <p14:nvContentPartPr>
              <p14:cNvPr id="1050868" name=""/>
              <p14:cNvContentPartPr/>
              <p14:nvPr/>
            </p14:nvContentPartPr>
            <p14:xfrm>
              <a:off x="7585829" y="5447848"/>
              <a:ext cx="86347" cy="108252"/>
            </p14:xfrm>
          </p:contentPart>
        </mc:Choice>
        <mc:Fallback>
          <p:sp>
            <p:nvSpPr>
              <p:cNvPr id="1050868" name=""/>
              <p:cNvSpPr/>
              <p:nvPr/>
            </p:nvSpPr>
            <p:spPr>
              <a:xfrm>
                <a:off x="7585829" y="5447848"/>
                <a:ext cx="86347" cy="108252"/>
              </a:xfrm>
            </p:spPr>
          </p:sp>
        </mc:Fallback>
      </mc:AlternateContent>
      <mc:AlternateContent xmlns:mc="http://schemas.openxmlformats.org/markup-compatibility/2006">
        <mc:Choice xmlns:p14="http://schemas.microsoft.com/office/powerpoint/2010/main" Requires="p14">
          <p:contentPart p14:bwMode="auto" r:id="rId38">
            <p14:nvContentPartPr>
              <p14:cNvPr id="1050869" name=""/>
              <p14:cNvContentPartPr/>
              <p14:nvPr/>
            </p14:nvContentPartPr>
            <p14:xfrm>
              <a:off x="7556585" y="5420245"/>
              <a:ext cx="163609" cy="13697"/>
            </p14:xfrm>
          </p:contentPart>
        </mc:Choice>
        <mc:Fallback>
          <p:sp>
            <p:nvSpPr>
              <p:cNvPr id="1050869" name=""/>
              <p:cNvSpPr/>
              <p:nvPr/>
            </p:nvSpPr>
            <p:spPr>
              <a:xfrm>
                <a:off x="7556585" y="5420245"/>
                <a:ext cx="163609" cy="13697"/>
              </a:xfrm>
            </p:spPr>
          </p:sp>
        </mc:Fallback>
      </mc:AlternateContent>
      <mc:AlternateContent xmlns:mc="http://schemas.openxmlformats.org/markup-compatibility/2006">
        <mc:Choice xmlns:p14="http://schemas.microsoft.com/office/powerpoint/2010/main" Requires="p14">
          <p:contentPart p14:bwMode="auto" r:id="rId39">
            <p14:nvContentPartPr>
              <p14:cNvPr id="1050870" name=""/>
              <p14:cNvContentPartPr/>
              <p14:nvPr/>
            </p14:nvContentPartPr>
            <p14:xfrm>
              <a:off x="7579980" y="5453388"/>
              <a:ext cx="3617" cy="53189"/>
            </p14:xfrm>
          </p:contentPart>
        </mc:Choice>
        <mc:Fallback>
          <p:sp>
            <p:nvSpPr>
              <p:cNvPr id="1050870" name=""/>
              <p:cNvSpPr/>
              <p:nvPr/>
            </p:nvSpPr>
            <p:spPr>
              <a:xfrm>
                <a:off x="7579980" y="5453388"/>
                <a:ext cx="3617" cy="53189"/>
              </a:xfrm>
            </p:spPr>
          </p:sp>
        </mc:Fallback>
      </mc:AlternateContent>
      <mc:AlternateContent xmlns:mc="http://schemas.openxmlformats.org/markup-compatibility/2006">
        <mc:Choice xmlns:p14="http://schemas.microsoft.com/office/powerpoint/2010/main" Requires="p14">
          <p:contentPart p14:bwMode="auto" r:id="rId40">
            <p14:nvContentPartPr>
              <p14:cNvPr id="1050871" name=""/>
              <p14:cNvContentPartPr/>
              <p14:nvPr/>
            </p14:nvContentPartPr>
            <p14:xfrm>
              <a:off x="6923245" y="1225311"/>
              <a:ext cx="632508" cy="457338"/>
            </p14:xfrm>
          </p:contentPart>
        </mc:Choice>
        <mc:Fallback>
          <p:sp>
            <p:nvSpPr>
              <p:cNvPr id="1050871" name=""/>
              <p:cNvSpPr/>
              <p:nvPr/>
            </p:nvSpPr>
            <p:spPr>
              <a:xfrm>
                <a:off x="6923245" y="1225311"/>
                <a:ext cx="632508" cy="457338"/>
              </a:xfrm>
            </p:spPr>
          </p:sp>
        </mc:Fallback>
      </mc:AlternateContent>
      <mc:AlternateContent xmlns:mc="http://schemas.openxmlformats.org/markup-compatibility/2006">
        <mc:Choice xmlns:p14="http://schemas.microsoft.com/office/powerpoint/2010/main" Requires="p14">
          <p:contentPart p14:bwMode="auto" r:id="rId41">
            <p14:nvContentPartPr>
              <p14:cNvPr id="1050872" name=""/>
              <p14:cNvContentPartPr/>
              <p14:nvPr/>
            </p14:nvContentPartPr>
            <p14:xfrm>
              <a:off x="7119069" y="1500235"/>
              <a:ext cx="743729" cy="723976"/>
            </p14:xfrm>
          </p:contentPart>
        </mc:Choice>
        <mc:Fallback>
          <p:sp>
            <p:nvSpPr>
              <p:cNvPr id="1050872" name=""/>
              <p:cNvSpPr/>
              <p:nvPr/>
            </p:nvSpPr>
            <p:spPr>
              <a:xfrm>
                <a:off x="7119069" y="1500235"/>
                <a:ext cx="743729" cy="723976"/>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499"/>
                                          </p:stCondLst>
                                        </p:cTn>
                                        <p:tgtEl>
                                          <p:spTgt spid="451"/>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499"/>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508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74" name="文本框 2"/>
          <p:cNvSpPr txBox="1"/>
          <p:nvPr/>
        </p:nvSpPr>
        <p:spPr>
          <a:xfrm>
            <a:off x="1691680" y="764704"/>
            <a:ext cx="5472608" cy="584775"/>
          </a:xfrm>
          <a:prstGeom prst="rect"/>
          <a:noFill/>
        </p:spPr>
        <p:txBody>
          <a:bodyPr rtlCol="0" wrap="square">
            <a:spAutoFit/>
          </a:bodyPr>
          <a:p>
            <a:pPr algn="ctr"/>
            <a:r>
              <a:rPr altLang="zh-CN" b="1" dirty="0" sz="3200" lang="en-US" smtClean="0">
                <a:latin typeface="Arial" panose="020B0604020202020204" pitchFamily="34" charset="0"/>
                <a:cs typeface="Arial" panose="020B0604020202020204" pitchFamily="34" charset="0"/>
              </a:rPr>
              <a:t>Homework: 1.1: 1.3, 1.4, 1.6</a:t>
            </a:r>
            <a:endParaRPr altLang="en-US" b="1" dirty="0" sz="3200" lang="zh-CN"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cxnSp>
        <p:nvCxnSpPr>
          <p:cNvPr id="3145795" name="直接箭头连接符 99"/>
          <p:cNvCxnSpPr>
            <a:cxnSpLocks/>
          </p:cNvCxnSpPr>
          <p:nvPr/>
        </p:nvCxnSpPr>
        <p:spPr>
          <a:xfrm>
            <a:off x="3366673" y="667077"/>
            <a:ext cx="2283885" cy="0"/>
          </a:xfrm>
          <a:prstGeom prst="straightConnector1"/>
          <a:ln w="22225">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8915" name="Text Box 624"/>
          <p:cNvSpPr txBox="1">
            <a:spLocks noChangeArrowheads="1"/>
          </p:cNvSpPr>
          <p:nvPr/>
        </p:nvSpPr>
        <p:spPr bwMode="auto">
          <a:xfrm>
            <a:off x="4309905" y="442736"/>
            <a:ext cx="432042" cy="461665"/>
          </a:xfrm>
          <a:prstGeom prst="rect"/>
          <a:solidFill>
            <a:schemeClr val="bg1"/>
          </a:solidFill>
          <a:ln>
            <a:noFill/>
          </a:ln>
          <a:effectLst/>
        </p:spPr>
        <p:txBody>
          <a:bodyPr wrap="square">
            <a:spAutoFit/>
          </a:bodyPr>
          <a:p>
            <a:pPr algn="ctr" fontAlgn="base">
              <a:spcBef>
                <a:spcPct val="5000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u</a:t>
            </a:r>
            <a:endParaRPr altLang="en-US" dirty="0" sz="2400" i="1" kumimoji="1" lang="zh-CN">
              <a:latin typeface="Arial" panose="020B0604020202020204" pitchFamily="34" charset="0"/>
              <a:ea typeface="楷体_GB2312" pitchFamily="49" charset="-122"/>
              <a:cs typeface="Arial" panose="020B0604020202020204" pitchFamily="34" charset="0"/>
            </a:endParaRPr>
          </a:p>
        </p:txBody>
      </p:sp>
      <p:sp>
        <p:nvSpPr>
          <p:cNvPr id="104891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cxnSp>
        <p:nvCxnSpPr>
          <p:cNvPr id="3145796" name="直接箭头连接符 44"/>
          <p:cNvCxnSpPr>
            <a:cxnSpLocks/>
          </p:cNvCxnSpPr>
          <p:nvPr/>
        </p:nvCxnSpPr>
        <p:spPr>
          <a:xfrm>
            <a:off x="1779358" y="4104853"/>
            <a:ext cx="5832648"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97" name="直接箭头连接符 47"/>
          <p:cNvCxnSpPr>
            <a:cxnSpLocks/>
          </p:cNvCxnSpPr>
          <p:nvPr/>
        </p:nvCxnSpPr>
        <p:spPr>
          <a:xfrm flipV="1">
            <a:off x="4784016" y="2021896"/>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17" name="矩形 52"/>
          <p:cNvSpPr/>
          <p:nvPr/>
        </p:nvSpPr>
        <p:spPr>
          <a:xfrm>
            <a:off x="7238186" y="4129388"/>
            <a:ext cx="474980" cy="510540"/>
          </a:xfrm>
          <a:prstGeom prst="rect"/>
        </p:spPr>
        <p:txBody>
          <a:bodyPr wrap="none">
            <a:spAutoFit/>
          </a:bodyPr>
          <a:p>
            <a:pPr algn="ctr" fontAlgn="base">
              <a:spcBef>
                <a:spcPct val="0"/>
              </a:spcBef>
              <a:spcAft>
                <a:spcPct val="0"/>
              </a:spcAft>
            </a:pPr>
            <a:r>
              <a:rPr altLang="zh-CN" dirty="0" sz="2800" i="1" kumimoji="1" lang="en-US">
                <a:ea typeface="楷体_GB2312" pitchFamily="49" charset="-122"/>
              </a:rPr>
              <a:t>u</a:t>
            </a:r>
            <a:endParaRPr altLang="en-US" dirty="0" sz="2800" i="1" kumimoji="1" lang="zh-CN">
              <a:ea typeface="楷体_GB2312" pitchFamily="49" charset="-122"/>
            </a:endParaRPr>
          </a:p>
        </p:txBody>
      </p:sp>
      <p:sp>
        <p:nvSpPr>
          <p:cNvPr id="1048918" name="矩形 53"/>
          <p:cNvSpPr/>
          <p:nvPr/>
        </p:nvSpPr>
        <p:spPr>
          <a:xfrm>
            <a:off x="4844172" y="1855977"/>
            <a:ext cx="272832" cy="523220"/>
          </a:xfrm>
          <a:prstGeom prst="rect"/>
        </p:spPr>
        <p:txBody>
          <a:bodyPr wrap="square">
            <a:spAutoFit/>
          </a:bodyPr>
          <a:p>
            <a:pPr algn="ctr" fontAlgn="base">
              <a:spcBef>
                <a:spcPct val="0"/>
              </a:spcBef>
              <a:spcAft>
                <a:spcPct val="0"/>
              </a:spcAft>
            </a:pPr>
            <a:r>
              <a:rPr altLang="zh-CN" b="1" dirty="0" sz="2800" i="1" kumimoji="1" lang="en-US" err="1">
                <a:ea typeface="楷体_GB2312" pitchFamily="49" charset="-122"/>
              </a:rPr>
              <a:t>i</a:t>
            </a:r>
            <a:endParaRPr altLang="en-US" b="1" dirty="0" sz="2800" i="1" kumimoji="1" lang="zh-CN">
              <a:ea typeface="楷体_GB2312" pitchFamily="49" charset="-122"/>
            </a:endParaRPr>
          </a:p>
        </p:txBody>
      </p:sp>
      <p:sp>
        <p:nvSpPr>
          <p:cNvPr id="1048919" name="任意多边形: 形状 62"/>
          <p:cNvSpPr/>
          <p:nvPr/>
        </p:nvSpPr>
        <p:spPr>
          <a:xfrm>
            <a:off x="2911822" y="4090929"/>
            <a:ext cx="1853080"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0" name="任意多边形: 形状 20"/>
          <p:cNvSpPr/>
          <p:nvPr/>
        </p:nvSpPr>
        <p:spPr>
          <a:xfrm>
            <a:off x="4785969" y="2110611"/>
            <a:ext cx="2264229"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1" name="任意多边形: 形状 67"/>
          <p:cNvSpPr/>
          <p:nvPr/>
        </p:nvSpPr>
        <p:spPr>
          <a:xfrm>
            <a:off x="2413430" y="4314438"/>
            <a:ext cx="498475" cy="1800225"/>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grpSp>
        <p:nvGrpSpPr>
          <p:cNvPr id="156" name="组合 81"/>
          <p:cNvGrpSpPr/>
          <p:nvPr/>
        </p:nvGrpSpPr>
        <p:grpSpPr>
          <a:xfrm>
            <a:off x="1843519" y="523166"/>
            <a:ext cx="5608887" cy="1115458"/>
            <a:chOff x="3347864" y="839731"/>
            <a:chExt cx="5608887" cy="1115458"/>
          </a:xfrm>
        </p:grpSpPr>
        <p:sp>
          <p:nvSpPr>
            <p:cNvPr id="1048922" name="Text Box 624"/>
            <p:cNvSpPr txBox="1">
              <a:spLocks noChangeArrowheads="1"/>
            </p:cNvSpPr>
            <p:nvPr/>
          </p:nvSpPr>
          <p:spPr bwMode="auto">
            <a:xfrm>
              <a:off x="4518309" y="897585"/>
              <a:ext cx="548502" cy="523220"/>
            </a:xfrm>
            <a:prstGeom prst="rect"/>
            <a:noFill/>
            <a:ln>
              <a:noFill/>
            </a:ln>
            <a:effectLst/>
          </p:spPr>
          <p:txBody>
            <a:bodyPr wrap="square">
              <a:spAutoFit/>
            </a:bodyPr>
            <a:p>
              <a:pPr algn="ctr" fontAlgn="base">
                <a:spcBef>
                  <a:spcPct val="50000"/>
                </a:spcBef>
                <a:spcAft>
                  <a:spcPct val="0"/>
                </a:spcAft>
              </a:pPr>
              <a:r>
                <a:rPr altLang="zh-CN" b="1" dirty="0" sz="2800" kumimoji="1" lang="en-US">
                  <a:latin typeface="楷体_GB2312" pitchFamily="49" charset="-122"/>
                  <a:ea typeface="楷体_GB2312" pitchFamily="49" charset="-122"/>
                </a:rPr>
                <a:t>+</a:t>
              </a:r>
              <a:endParaRPr altLang="en-US" b="1" dirty="0" sz="2800" kumimoji="1" lang="zh-CN">
                <a:latin typeface="楷体_GB2312" pitchFamily="49" charset="-122"/>
                <a:ea typeface="楷体_GB2312" pitchFamily="49" charset="-122"/>
              </a:endParaRPr>
            </a:p>
          </p:txBody>
        </p:sp>
        <p:sp>
          <p:nvSpPr>
            <p:cNvPr id="1048923" name="Text Box 624"/>
            <p:cNvSpPr txBox="1">
              <a:spLocks noChangeArrowheads="1"/>
            </p:cNvSpPr>
            <p:nvPr/>
          </p:nvSpPr>
          <p:spPr bwMode="auto">
            <a:xfrm>
              <a:off x="6958799" y="839731"/>
              <a:ext cx="548502" cy="584775"/>
            </a:xfrm>
            <a:prstGeom prst="rect"/>
            <a:noFill/>
            <a:ln>
              <a:noFill/>
            </a:ln>
            <a:effectLst/>
          </p:spPr>
          <p:txBody>
            <a:bodyPr wrap="square">
              <a:spAutoFit/>
            </a:bodyPr>
            <a:p>
              <a:pPr algn="ctr" fontAlgn="base">
                <a:spcBef>
                  <a:spcPct val="50000"/>
                </a:spcBef>
                <a:spcAft>
                  <a:spcPct val="0"/>
                </a:spcAft>
              </a:pPr>
              <a:r>
                <a:rPr altLang="zh-CN" b="1" dirty="0" sz="3200" kumimoji="1" lang="en-US">
                  <a:latin typeface="楷体_GB2312" pitchFamily="49" charset="-122"/>
                  <a:ea typeface="楷体_GB2312" pitchFamily="49" charset="-122"/>
                </a:rPr>
                <a:t>-</a:t>
              </a:r>
              <a:endParaRPr altLang="en-US" b="1" dirty="0" sz="3200" kumimoji="1" lang="zh-CN">
                <a:latin typeface="楷体_GB2312" pitchFamily="49" charset="-122"/>
                <a:ea typeface="楷体_GB2312" pitchFamily="49" charset="-122"/>
              </a:endParaRPr>
            </a:p>
          </p:txBody>
        </p:sp>
        <p:grpSp>
          <p:nvGrpSpPr>
            <p:cNvPr id="157" name="组合 80"/>
            <p:cNvGrpSpPr/>
            <p:nvPr/>
          </p:nvGrpSpPr>
          <p:grpSpPr>
            <a:xfrm>
              <a:off x="3347864" y="1192426"/>
              <a:ext cx="5608887" cy="762763"/>
              <a:chOff x="3395650" y="1192426"/>
              <a:chExt cx="5608887" cy="762763"/>
            </a:xfrm>
          </p:grpSpPr>
          <p:sp>
            <p:nvSpPr>
              <p:cNvPr id="1048924" name="Text Box 624"/>
              <p:cNvSpPr txBox="1">
                <a:spLocks noChangeArrowheads="1"/>
              </p:cNvSpPr>
              <p:nvPr/>
            </p:nvSpPr>
            <p:spPr bwMode="auto">
              <a:xfrm>
                <a:off x="3395650" y="1223199"/>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Anode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925" name="Text Box 624"/>
              <p:cNvSpPr txBox="1">
                <a:spLocks noChangeArrowheads="1"/>
              </p:cNvSpPr>
              <p:nvPr/>
            </p:nvSpPr>
            <p:spPr bwMode="auto">
              <a:xfrm>
                <a:off x="7020272" y="1205878"/>
                <a:ext cx="1984265" cy="461665"/>
              </a:xfrm>
              <a:prstGeom prst="rect"/>
              <a:noFill/>
              <a:ln>
                <a:noFill/>
              </a:ln>
              <a:effectLst/>
            </p:spPr>
            <p:txBody>
              <a:bodyPr wrap="square">
                <a:spAutoFit/>
              </a:bodyPr>
              <a:p>
                <a:pPr algn="ctr" fontAlgn="base">
                  <a:spcBef>
                    <a:spcPct val="50000"/>
                  </a:spcBef>
                  <a:spcAft>
                    <a:spcPct val="0"/>
                  </a:spcAft>
                </a:pPr>
                <a:r>
                  <a:rPr altLang="zh-CN" dirty="0" sz="2400" kumimoji="1" lang="en-US">
                    <a:latin typeface="Arial" panose="020B0604020202020204" pitchFamily="34" charset="0"/>
                    <a:ea typeface="楷体_GB2312" pitchFamily="49" charset="-122"/>
                    <a:cs typeface="Arial" panose="020B0604020202020204" pitchFamily="34" charset="0"/>
                  </a:rPr>
                  <a:t>Cathode</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grpSp>
            <p:nvGrpSpPr>
              <p:cNvPr id="158" name="组合 75"/>
              <p:cNvGrpSpPr/>
              <p:nvPr/>
            </p:nvGrpSpPr>
            <p:grpSpPr>
              <a:xfrm>
                <a:off x="4896516" y="1192426"/>
                <a:ext cx="2328462" cy="523213"/>
                <a:chOff x="6119228" y="1236926"/>
                <a:chExt cx="2664296" cy="598676"/>
              </a:xfrm>
            </p:grpSpPr>
            <p:sp>
              <p:nvSpPr>
                <p:cNvPr id="1048926" name="等腰三角形 70"/>
                <p:cNvSpPr/>
                <p:nvPr/>
              </p:nvSpPr>
              <p:spPr>
                <a:xfrm rot="5400000">
                  <a:off x="7118121" y="1288879"/>
                  <a:ext cx="598675" cy="494770"/>
                </a:xfrm>
                <a:prstGeom prst="triangle"/>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98" name="直接连接符 71"/>
                <p:cNvCxnSpPr>
                  <a:cxnSpLocks/>
                </p:cNvCxnSpPr>
                <p:nvPr/>
              </p:nvCxnSpPr>
              <p:spPr>
                <a:xfrm>
                  <a:off x="7693639" y="1236926"/>
                  <a:ext cx="0" cy="598676"/>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99" name="直接连接符 72"/>
                <p:cNvCxnSpPr>
                  <a:cxnSpLocks/>
                </p:cNvCxnSpPr>
                <p:nvPr/>
              </p:nvCxnSpPr>
              <p:spPr>
                <a:xfrm>
                  <a:off x="6119228" y="1536264"/>
                  <a:ext cx="2664296" cy="0"/>
                </a:xfrm>
                <a:prstGeom prst="line"/>
                <a:ln w="38100">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1048927" name="Text Box 624"/>
              <p:cNvSpPr txBox="1">
                <a:spLocks noChangeArrowheads="1"/>
              </p:cNvSpPr>
              <p:nvPr/>
            </p:nvSpPr>
            <p:spPr bwMode="auto">
              <a:xfrm>
                <a:off x="4464954" y="1490787"/>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P</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sp>
            <p:nvSpPr>
              <p:cNvPr id="1048928" name="Text Box 624"/>
              <p:cNvSpPr txBox="1">
                <a:spLocks noChangeArrowheads="1"/>
              </p:cNvSpPr>
              <p:nvPr/>
            </p:nvSpPr>
            <p:spPr bwMode="auto">
              <a:xfrm>
                <a:off x="6135672" y="1493524"/>
                <a:ext cx="1536390" cy="461665"/>
              </a:xfrm>
              <a:prstGeom prst="rect"/>
              <a:noFill/>
              <a:ln>
                <a:noFill/>
              </a:ln>
              <a:effectLst/>
            </p:spPr>
            <p:txBody>
              <a:bodyPr wrap="square">
                <a:spAutoFit/>
              </a:bodyPr>
              <a:p>
                <a:pPr algn="ctr" fontAlgn="base">
                  <a:spcBef>
                    <a:spcPct val="50000"/>
                  </a:spcBef>
                  <a:spcAft>
                    <a:spcPct val="0"/>
                  </a:spcAft>
                </a:pPr>
                <a:r>
                  <a:rPr altLang="zh-CN" dirty="0" sz="2400" kumimoji="1" lang="en-US" smtClean="0">
                    <a:latin typeface="Arial" panose="020B0604020202020204" pitchFamily="34" charset="0"/>
                    <a:ea typeface="楷体_GB2312" pitchFamily="49" charset="-122"/>
                    <a:cs typeface="Arial" panose="020B0604020202020204" pitchFamily="34" charset="0"/>
                  </a:rPr>
                  <a:t>N</a:t>
                </a:r>
                <a:endParaRPr altLang="en-US" dirty="0" sz="2400" kumimoji="1" lang="zh-CN">
                  <a:latin typeface="Arial" panose="020B0604020202020204" pitchFamily="34" charset="0"/>
                  <a:ea typeface="楷体_GB2312" pitchFamily="49" charset="-122"/>
                  <a:cs typeface="Arial" panose="020B0604020202020204" pitchFamily="34" charset="0"/>
                </a:endParaRPr>
              </a:p>
            </p:txBody>
          </p:sp>
        </p:grpSp>
      </p:grpSp>
      <p:sp>
        <p:nvSpPr>
          <p:cNvPr id="1048929" name="文本框 94"/>
          <p:cNvSpPr txBox="1"/>
          <p:nvPr/>
        </p:nvSpPr>
        <p:spPr>
          <a:xfrm>
            <a:off x="2026592" y="4459213"/>
            <a:ext cx="394056" cy="1513840"/>
          </a:xfrm>
          <a:prstGeom prst="rect"/>
          <a:noFill/>
        </p:spPr>
        <p:txBody>
          <a:bodyPr rtlCol="0" wrap="square">
            <a:spAutoFit/>
          </a:bodyPr>
          <a:p>
            <a:pPr algn="ctr"/>
            <a:r>
              <a:rPr altLang="en-US" b="1" dirty="0" sz="2400" lang="zh-CN">
                <a:latin typeface="Arial" panose="020B0604020202020204" pitchFamily="34" charset="0"/>
                <a:cs typeface="Arial" panose="020B0604020202020204" pitchFamily="34" charset="0"/>
              </a:rPr>
              <a:t>击穿特性</a:t>
            </a:r>
          </a:p>
        </p:txBody>
      </p:sp>
      <p:sp>
        <p:nvSpPr>
          <p:cNvPr id="1048930" name="矩形: 圆角 101"/>
          <p:cNvSpPr/>
          <p:nvPr/>
        </p:nvSpPr>
        <p:spPr>
          <a:xfrm>
            <a:off x="1843519" y="442736"/>
            <a:ext cx="5435520" cy="1268645"/>
          </a:xfrm>
          <a:prstGeom prst="roundRect">
            <a:avLst>
              <a:gd name="adj" fmla="val 11696"/>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0" name="直接箭头连接符 110"/>
          <p:cNvCxnSpPr>
            <a:cxnSpLocks/>
          </p:cNvCxnSpPr>
          <p:nvPr/>
        </p:nvCxnSpPr>
        <p:spPr>
          <a:xfrm>
            <a:off x="3291526" y="3747626"/>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01" name="直接箭头连接符 113"/>
          <p:cNvCxnSpPr>
            <a:cxnSpLocks/>
          </p:cNvCxnSpPr>
          <p:nvPr/>
        </p:nvCxnSpPr>
        <p:spPr>
          <a:xfrm flipV="1">
            <a:off x="3291526" y="4366081"/>
            <a:ext cx="0" cy="354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31" name="文本框 115"/>
          <p:cNvSpPr txBox="1"/>
          <p:nvPr/>
        </p:nvSpPr>
        <p:spPr>
          <a:xfrm>
            <a:off x="3029762" y="3317405"/>
            <a:ext cx="611231" cy="535939"/>
          </a:xfrm>
          <a:prstGeom prst="rect"/>
          <a:noFill/>
        </p:spPr>
        <p:txBody>
          <a:bodyPr rtlCol="0" wrap="square">
            <a:spAutoFit/>
          </a:bodyPr>
          <a:p>
            <a:pPr algn="ctr"/>
            <a:r>
              <a:rPr altLang="zh-CN" dirty="0" sz="2400" i="1" lang="en-US">
                <a:latin typeface="Arial" panose="020B0604020202020204" pitchFamily="34" charset="0"/>
                <a:cs typeface="Arial" panose="020B0604020202020204" pitchFamily="34" charset="0"/>
              </a:rPr>
              <a:t>I</a:t>
            </a:r>
            <a:r>
              <a:rPr altLang="zh-CN" baseline="-25000" dirty="0" sz="2400" lang="en-US">
                <a:latin typeface="Arial" panose="020B0604020202020204" pitchFamily="34" charset="0"/>
                <a:cs typeface="Arial" panose="020B0604020202020204" pitchFamily="34" charset="0"/>
              </a:rPr>
              <a:t>S</a:t>
            </a:r>
            <a:endParaRPr altLang="en-US" dirty="0" sz="2400" lang="zh-CN">
              <a:latin typeface="Arial" panose="020B0604020202020204" pitchFamily="34" charset="0"/>
              <a:cs typeface="Arial" panose="020B0604020202020204" pitchFamily="34" charset="0"/>
            </a:endParaRPr>
          </a:p>
        </p:txBody>
      </p:sp>
      <p:sp>
        <p:nvSpPr>
          <p:cNvPr id="1048932" name="Rectangle 71"/>
          <p:cNvSpPr>
            <a:spLocks noChangeArrowheads="1"/>
          </p:cNvSpPr>
          <p:nvPr/>
        </p:nvSpPr>
        <p:spPr bwMode="auto">
          <a:xfrm>
            <a:off x="5106570" y="5013777"/>
            <a:ext cx="2598246" cy="472439"/>
          </a:xfrm>
          <a:prstGeom prst="rect"/>
          <a:noFill/>
          <a:ln>
            <a:noFill/>
          </a:ln>
          <a:effectLst/>
        </p:spPr>
        <p:txBody>
          <a:bodyPr wrap="square">
            <a:spAutoFit/>
          </a:bodyPr>
          <a:p>
            <a:pPr fontAlgn="base">
              <a:spcBef>
                <a:spcPct val="0"/>
              </a:spcBef>
              <a:spcAft>
                <a:spcPct val="0"/>
              </a:spcAft>
            </a:pPr>
            <a:r>
              <a:rPr altLang="zh-CN" dirty="0" sz="2000" i="1" kumimoji="1" lang="en-US">
                <a:latin typeface="Arial" panose="020B0604020202020204" pitchFamily="34" charset="0"/>
                <a:ea typeface="楷体_GB2312" pitchFamily="49" charset="-122"/>
                <a:cs typeface="Arial" panose="020B0604020202020204" pitchFamily="34" charset="0"/>
              </a:rPr>
              <a:t>I</a:t>
            </a:r>
            <a:r>
              <a:rPr altLang="zh-CN" baseline="-30000" dirty="0" sz="2000" kumimoji="1" lang="en-US">
                <a:latin typeface="Arial" panose="020B0604020202020204" pitchFamily="34" charset="0"/>
                <a:ea typeface="楷体_GB2312" pitchFamily="49" charset="-122"/>
                <a:cs typeface="Arial" panose="020B0604020202020204" pitchFamily="34" charset="0"/>
              </a:rPr>
              <a:t>S </a:t>
            </a:r>
            <a:r>
              <a:rPr altLang="zh-CN" dirty="0" sz="2000" kumimoji="1" lang="en-US" smtClean="0">
                <a:latin typeface="Arial" panose="020B0604020202020204" pitchFamily="34" charset="0"/>
                <a:ea typeface="楷体_GB2312" pitchFamily="49" charset="-122"/>
                <a:cs typeface="Arial" panose="020B0604020202020204" pitchFamily="34" charset="0"/>
              </a:rPr>
              <a:t>: reverse current</a:t>
            </a:r>
            <a:endParaRPr altLang="en-US" dirty="0" sz="2000" kumimoji="1" lang="zh-CN">
              <a:latin typeface="Arial" panose="020B0604020202020204" pitchFamily="34" charset="0"/>
              <a:ea typeface="楷体_GB2312" pitchFamily="49" charset="-122"/>
              <a:cs typeface="Arial" panose="020B0604020202020204" pitchFamily="34" charset="0"/>
            </a:endParaRPr>
          </a:p>
        </p:txBody>
      </p:sp>
      <p:sp>
        <p:nvSpPr>
          <p:cNvPr id="1048933" name="Rectangle 76"/>
          <p:cNvSpPr>
            <a:spLocks noChangeArrowheads="1"/>
          </p:cNvSpPr>
          <p:nvPr/>
        </p:nvSpPr>
        <p:spPr bwMode="auto">
          <a:xfrm>
            <a:off x="4878256" y="5518099"/>
            <a:ext cx="3510168" cy="472439"/>
          </a:xfrm>
          <a:prstGeom prst="rect"/>
          <a:noFill/>
          <a:ln>
            <a:noFill/>
          </a:ln>
          <a:effectLst/>
        </p:spPr>
        <p:txBody>
          <a:bodyPr wrap="square">
            <a:spAutoFit/>
          </a:bodyPr>
          <a:p>
            <a:pPr fontAlgn="base">
              <a:spcBef>
                <a:spcPct val="0"/>
              </a:spcBef>
              <a:spcAft>
                <a:spcPct val="0"/>
              </a:spcAft>
            </a:pPr>
            <a:r>
              <a:rPr altLang="zh-CN" dirty="0" sz="2000" i="1" kumimoji="1" lang="en-US">
                <a:latin typeface="Arial" panose="020B0604020202020204" pitchFamily="34" charset="0"/>
                <a:ea typeface="楷体_GB2312" pitchFamily="49" charset="-122"/>
                <a:cs typeface="Arial" panose="020B0604020202020204" pitchFamily="34" charset="0"/>
              </a:rPr>
              <a:t>U</a:t>
            </a:r>
            <a:r>
              <a:rPr altLang="zh-CN" baseline="-30000" dirty="0" sz="2000" i="1" kumimoji="1" lang="en-US">
                <a:latin typeface="Arial" panose="020B0604020202020204" pitchFamily="34" charset="0"/>
                <a:ea typeface="楷体_GB2312" pitchFamily="49" charset="-122"/>
                <a:cs typeface="Arial" panose="020B0604020202020204" pitchFamily="34" charset="0"/>
              </a:rPr>
              <a:t>T  </a:t>
            </a:r>
            <a:r>
              <a:rPr altLang="zh-CN" dirty="0" sz="2000" i="1" kumimoji="1" lang="en-US">
                <a:latin typeface="Arial" panose="020B0604020202020204" pitchFamily="34" charset="0"/>
                <a:ea typeface="楷体_GB2312" pitchFamily="49" charset="-122"/>
                <a:cs typeface="Arial" panose="020B0604020202020204" pitchFamily="34" charset="0"/>
              </a:rPr>
              <a:t>=</a:t>
            </a:r>
            <a:r>
              <a:rPr altLang="zh-CN" dirty="0" sz="2000" i="1" kumimoji="1" lang="en-US" smtClean="0">
                <a:latin typeface="Arial" panose="020B0604020202020204" pitchFamily="34" charset="0"/>
                <a:ea typeface="楷体_GB2312" pitchFamily="49" charset="-122"/>
                <a:cs typeface="Arial" panose="020B0604020202020204" pitchFamily="34" charset="0"/>
              </a:rPr>
              <a:t>KT/q</a:t>
            </a:r>
            <a:r>
              <a:rPr altLang="zh-CN" dirty="0" sz="2000" kumimoji="1" lang="en-US" smtClean="0">
                <a:latin typeface="Arial" panose="020B0604020202020204" pitchFamily="34" charset="0"/>
                <a:ea typeface="楷体_GB2312" pitchFamily="49" charset="-122"/>
                <a:cs typeface="Arial" panose="020B0604020202020204" pitchFamily="34" charset="0"/>
              </a:rPr>
              <a:t>: thermal voltage</a:t>
            </a:r>
            <a:endParaRPr altLang="en-US" dirty="0" sz="2000" kumimoji="1" lang="zh-CN">
              <a:latin typeface="Arial" panose="020B0604020202020204" pitchFamily="34" charset="0"/>
              <a:ea typeface="楷体_GB2312" pitchFamily="49" charset="-122"/>
              <a:cs typeface="Arial" panose="020B0604020202020204" pitchFamily="34" charset="0"/>
            </a:endParaRPr>
          </a:p>
        </p:txBody>
      </p:sp>
      <p:sp>
        <p:nvSpPr>
          <p:cNvPr id="1048934" name="Rectangle 85"/>
          <p:cNvSpPr>
            <a:spLocks noChangeArrowheads="1"/>
          </p:cNvSpPr>
          <p:nvPr/>
        </p:nvSpPr>
        <p:spPr bwMode="auto">
          <a:xfrm>
            <a:off x="5158130" y="6028873"/>
            <a:ext cx="2240279" cy="358141"/>
          </a:xfrm>
          <a:prstGeom prst="rect"/>
          <a:noFill/>
          <a:ln>
            <a:noFill/>
          </a:ln>
          <a:effectLst/>
        </p:spPr>
        <p:txBody>
          <a:bodyPr wrap="none">
            <a:spAutoFit/>
          </a:bodyPr>
          <a:p>
            <a:pPr algn="ctr" fontAlgn="base">
              <a:spcBef>
                <a:spcPct val="0"/>
              </a:spcBef>
              <a:spcAft>
                <a:spcPct val="0"/>
              </a:spcAft>
            </a:pPr>
            <a:r>
              <a:rPr altLang="zh-CN" dirty="0" i="1" kumimoji="1" lang="en-US" smtClean="0">
                <a:latin typeface="Arial" panose="020B0604020202020204" pitchFamily="34" charset="0"/>
                <a:ea typeface="楷体_GB2312" pitchFamily="49" charset="-122"/>
                <a:cs typeface="Arial" panose="020B0604020202020204" pitchFamily="34" charset="0"/>
              </a:rPr>
              <a:t>T</a:t>
            </a:r>
            <a:r>
              <a:rPr altLang="zh-CN" dirty="0" kumimoji="1" lang="en-US" smtClean="0">
                <a:latin typeface="Arial" panose="020B0604020202020204" pitchFamily="34" charset="0"/>
                <a:ea typeface="楷体_GB2312" pitchFamily="49" charset="-122"/>
                <a:cs typeface="Arial" panose="020B0604020202020204" pitchFamily="34" charset="0"/>
              </a:rPr>
              <a:t>=300K,</a:t>
            </a:r>
            <a:r>
              <a:rPr altLang="en-US" dirty="0" kumimoji="1" lang="zh-CN" smtClean="0">
                <a:latin typeface="Arial" panose="020B0604020202020204" pitchFamily="34" charset="0"/>
                <a:ea typeface="楷体_GB2312" pitchFamily="49" charset="-122"/>
                <a:cs typeface="Arial" panose="020B0604020202020204" pitchFamily="34" charset="0"/>
              </a:rPr>
              <a:t> </a:t>
            </a:r>
            <a:r>
              <a:rPr altLang="zh-CN" dirty="0" i="1" kumimoji="1" lang="en-US">
                <a:latin typeface="Arial" panose="020B0604020202020204" pitchFamily="34" charset="0"/>
                <a:ea typeface="楷体_GB2312" pitchFamily="49" charset="-122"/>
                <a:cs typeface="Arial" panose="020B0604020202020204" pitchFamily="34" charset="0"/>
              </a:rPr>
              <a:t>U</a:t>
            </a:r>
            <a:r>
              <a:rPr altLang="zh-CN" baseline="-25000" dirty="0" kumimoji="1" lang="en-US">
                <a:latin typeface="Arial" panose="020B0604020202020204" pitchFamily="34" charset="0"/>
                <a:ea typeface="楷体_GB2312" pitchFamily="49" charset="-122"/>
                <a:cs typeface="Arial" panose="020B0604020202020204" pitchFamily="34" charset="0"/>
              </a:rPr>
              <a:t>T</a:t>
            </a:r>
            <a:r>
              <a:rPr altLang="zh-CN" dirty="0" kumimoji="1" lang="en-US">
                <a:latin typeface="Arial" panose="020B0604020202020204" pitchFamily="34" charset="0"/>
                <a:ea typeface="楷体_GB2312" pitchFamily="49" charset="-122"/>
                <a:cs typeface="Arial" panose="020B0604020202020204" pitchFamily="34" charset="0"/>
              </a:rPr>
              <a:t>=26 mV</a:t>
            </a:r>
            <a:endParaRPr altLang="en-US" dirty="0" kumimoji="1" lang="zh-CN">
              <a:latin typeface="Arial" panose="020B0604020202020204" pitchFamily="34" charset="0"/>
              <a:ea typeface="楷体_GB2312" pitchFamily="49" charset="-122"/>
              <a:cs typeface="Arial" panose="020B0604020202020204" pitchFamily="34" charset="0"/>
            </a:endParaRPr>
          </a:p>
        </p:txBody>
      </p:sp>
      <p:sp>
        <p:nvSpPr>
          <p:cNvPr id="1048935" name="文本框 1"/>
          <p:cNvSpPr txBox="1"/>
          <p:nvPr/>
        </p:nvSpPr>
        <p:spPr>
          <a:xfrm>
            <a:off x="4980588" y="2455858"/>
            <a:ext cx="1508394" cy="461665"/>
          </a:xfrm>
          <a:prstGeom prst="rect"/>
          <a:solidFill>
            <a:srgbClr val="FFFF00"/>
          </a:solidFill>
        </p:spPr>
        <p:txBody>
          <a:bodyPr rtlCol="0" wrap="square">
            <a:spAutoFit/>
          </a:bodyPr>
          <a:p>
            <a:pPr algn="ctr"/>
            <a:r>
              <a:rPr altLang="zh-CN" b="1" sz="2400" lang="en-US">
                <a:latin typeface="Arial" panose="020B0604020202020204" pitchFamily="34" charset="0"/>
                <a:cs typeface="Arial" panose="020B0604020202020204" pitchFamily="34" charset="0"/>
              </a:rPr>
              <a:t>Forward</a:t>
            </a:r>
          </a:p>
        </p:txBody>
      </p:sp>
      <p:sp>
        <p:nvSpPr>
          <p:cNvPr id="1048936" name="文本框 2"/>
          <p:cNvSpPr txBox="1"/>
          <p:nvPr/>
        </p:nvSpPr>
        <p:spPr>
          <a:xfrm>
            <a:off x="3089976" y="4957562"/>
            <a:ext cx="1372235" cy="461665"/>
          </a:xfrm>
          <a:prstGeom prst="rect"/>
          <a:solidFill>
            <a:srgbClr val="FFFF00"/>
          </a:solidFill>
        </p:spPr>
        <p:txBody>
          <a:bodyPr rtlCol="0" wrap="square">
            <a:spAutoFit/>
          </a:bodyPr>
          <a:p>
            <a:pPr algn="ctr"/>
            <a:r>
              <a:rPr altLang="zh-CN" b="1" dirty="0" sz="2400" lang="en-US">
                <a:latin typeface="Arial" panose="020B0604020202020204" pitchFamily="34" charset="0"/>
                <a:cs typeface="Arial" panose="020B0604020202020204" pitchFamily="34" charset="0"/>
              </a:rPr>
              <a:t>Reverse</a:t>
            </a:r>
          </a:p>
        </p:txBody>
      </p:sp>
      <p:sp>
        <p:nvSpPr>
          <p:cNvPr id="1048937" name="文本框 3"/>
          <p:cNvSpPr txBox="1"/>
          <p:nvPr/>
        </p:nvSpPr>
        <p:spPr>
          <a:xfrm>
            <a:off x="230732" y="4834451"/>
            <a:ext cx="1725295" cy="707886"/>
          </a:xfrm>
          <a:prstGeom prst="rect"/>
          <a:solidFill>
            <a:srgbClr val="FFFF00"/>
          </a:solid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Reverse Breakdown </a:t>
            </a:r>
            <a:endParaRPr altLang="zh-CN" b="1" dirty="0" sz="2000" lang="en-US">
              <a:latin typeface="Arial" panose="020B0604020202020204" pitchFamily="34" charset="0"/>
              <a:cs typeface="Arial" panose="020B0604020202020204" pitchFamily="34" charset="0"/>
            </a:endParaRPr>
          </a:p>
        </p:txBody>
      </p:sp>
      <p:sp>
        <p:nvSpPr>
          <p:cNvPr id="1048938" name="矩形 4"/>
          <p:cNvSpPr>
            <a:spLocks noChangeAspect="1" noMove="1" noResize="1" noRot="1" noAdjustHandles="1" noEditPoints="1" noChangeArrowheads="1" noChangeShapeType="1" noTextEdit="1"/>
          </p:cNvSpPr>
          <p:nvPr/>
        </p:nvSpPr>
        <p:spPr>
          <a:xfrm>
            <a:off x="5072964" y="4265734"/>
            <a:ext cx="2237407" cy="643831"/>
          </a:xfrm>
          <a:prstGeom prst="rect"/>
          <a:blipFill>
            <a:blip xmlns:r="http://schemas.openxmlformats.org/officeDocument/2006/relationships" r:embed="rId1"/>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21"/>
                                        </p:tgtEl>
                                        <p:attrNameLst>
                                          <p:attrName>style.visibility</p:attrName>
                                        </p:attrNameLst>
                                      </p:cBhvr>
                                      <p:to>
                                        <p:strVal val="visible"/>
                                      </p:to>
                                    </p:set>
                                    <p:animEffect transition="in" filter="wipe(down)">
                                      <p:cBhvr>
                                        <p:cTn dur="500" id="7"/>
                                        <p:tgtEl>
                                          <p:spTgt spid="1048921"/>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929"/>
                                        </p:tgtEl>
                                        <p:attrNameLst>
                                          <p:attrName>style.visibility</p:attrName>
                                        </p:attrNameLst>
                                      </p:cBhvr>
                                      <p:to>
                                        <p:strVal val="visible"/>
                                      </p:to>
                                    </p:set>
                                    <p:animEffect transition="in" filter="wipe(down)">
                                      <p:cBhvr>
                                        <p:cTn dur="500" id="10"/>
                                        <p:tgtEl>
                                          <p:spTgt spid="1048929"/>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8937"/>
                                        </p:tgtEl>
                                        <p:attrNameLst>
                                          <p:attrName>style.visibility</p:attrName>
                                        </p:attrNameLst>
                                      </p:cBhvr>
                                      <p:to>
                                        <p:strVal val="visible"/>
                                      </p:to>
                                    </p:set>
                                    <p:animEffect transition="in" filter="wipe(down)">
                                      <p:cBhvr>
                                        <p:cTn dur="500" id="13"/>
                                        <p:tgtEl>
                                          <p:spTgt spid="1048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1" grpId="0" animBg="1"/>
      <p:bldP spid="1048929" grpId="0"/>
      <p:bldP spid="10489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94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cxnSp>
        <p:nvCxnSpPr>
          <p:cNvPr id="3145802" name="直接箭头连接符 44"/>
          <p:cNvCxnSpPr>
            <a:cxnSpLocks/>
          </p:cNvCxnSpPr>
          <p:nvPr/>
        </p:nvCxnSpPr>
        <p:spPr>
          <a:xfrm>
            <a:off x="2704081" y="4057131"/>
            <a:ext cx="5832648"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03" name="直接箭头连接符 47"/>
          <p:cNvCxnSpPr>
            <a:cxnSpLocks/>
          </p:cNvCxnSpPr>
          <p:nvPr/>
        </p:nvCxnSpPr>
        <p:spPr>
          <a:xfrm flipV="1">
            <a:off x="5708739" y="1974174"/>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42" name="矩形 52"/>
          <p:cNvSpPr>
            <a:spLocks noChangeAspect="1" noMove="1" noResize="1" noRot="1" noAdjustHandles="1" noEditPoints="1" noChangeArrowheads="1" noChangeShapeType="1" noTextEdit="1"/>
          </p:cNvSpPr>
          <p:nvPr/>
        </p:nvSpPr>
        <p:spPr>
          <a:xfrm>
            <a:off x="8100392" y="4081666"/>
            <a:ext cx="498855" cy="523220"/>
          </a:xfrm>
          <a:prstGeom prst="rect"/>
          <a:blipFill>
            <a:blip xmlns:r="http://schemas.openxmlformats.org/officeDocument/2006/relationships" r:embed="rId1"/>
            <a:stretch>
              <a:fillRect/>
            </a:stretch>
          </a:blipFill>
        </p:spPr>
        <p:txBody>
          <a:bodyPr/>
          <a:p>
            <a:r>
              <a:rPr altLang="en-US" lang="zh-CN">
                <a:noFill/>
              </a:rPr>
              <a:t> </a:t>
            </a:r>
          </a:p>
        </p:txBody>
      </p:sp>
      <p:sp>
        <p:nvSpPr>
          <p:cNvPr id="1048943" name="矩形 53"/>
          <p:cNvSpPr>
            <a:spLocks noChangeAspect="1" noMove="1" noResize="1" noRot="1" noAdjustHandles="1" noEditPoints="1" noChangeArrowheads="1" noChangeShapeType="1" noTextEdit="1"/>
          </p:cNvSpPr>
          <p:nvPr/>
        </p:nvSpPr>
        <p:spPr>
          <a:xfrm>
            <a:off x="5768895" y="1808255"/>
            <a:ext cx="272832" cy="523220"/>
          </a:xfrm>
          <a:prstGeom prst="rect"/>
          <a:blipFill>
            <a:blip xmlns:r="http://schemas.openxmlformats.org/officeDocument/2006/relationships" r:embed="rId2"/>
            <a:stretch>
              <a:fillRect/>
            </a:stretch>
          </a:blipFill>
        </p:spPr>
        <p:txBody>
          <a:bodyPr/>
          <a:p>
            <a:r>
              <a:rPr altLang="en-US" lang="zh-CN">
                <a:noFill/>
              </a:rPr>
              <a:t> </a:t>
            </a:r>
          </a:p>
        </p:txBody>
      </p:sp>
      <p:sp>
        <p:nvSpPr>
          <p:cNvPr id="1048944" name="文本框 58"/>
          <p:cNvSpPr txBox="1"/>
          <p:nvPr/>
        </p:nvSpPr>
        <p:spPr>
          <a:xfrm>
            <a:off x="5971779" y="2029409"/>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Forward</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45" name="任意多边形: 形状 62"/>
          <p:cNvSpPr/>
          <p:nvPr/>
        </p:nvSpPr>
        <p:spPr>
          <a:xfrm>
            <a:off x="3836545" y="4043207"/>
            <a:ext cx="1853080"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6" name="任意多边形: 形状 20"/>
          <p:cNvSpPr/>
          <p:nvPr/>
        </p:nvSpPr>
        <p:spPr>
          <a:xfrm>
            <a:off x="5710692" y="2062889"/>
            <a:ext cx="2264229"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7" name="文本框 93"/>
          <p:cNvSpPr txBox="1"/>
          <p:nvPr/>
        </p:nvSpPr>
        <p:spPr>
          <a:xfrm>
            <a:off x="3389739" y="4706869"/>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Reverse</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48" name="Text Box 623"/>
          <p:cNvSpPr txBox="1">
            <a:spLocks noChangeArrowheads="1"/>
          </p:cNvSpPr>
          <p:nvPr/>
        </p:nvSpPr>
        <p:spPr bwMode="auto">
          <a:xfrm>
            <a:off x="5766068" y="1117161"/>
            <a:ext cx="2767834" cy="461665"/>
          </a:xfrm>
          <a:prstGeom prst="rect"/>
          <a:noFill/>
          <a:ln>
            <a:noFill/>
          </a:ln>
          <a:effectLst/>
        </p:spPr>
        <p:txBody>
          <a:bodyPr wrap="square">
            <a:spAutoFit/>
          </a:bodyPr>
          <a:p>
            <a:pPr algn="ctr" fontAlgn="base">
              <a:spcBef>
                <a:spcPct val="50000"/>
              </a:spcBef>
              <a:spcAft>
                <a:spcPct val="0"/>
              </a:spcAft>
            </a:pPr>
            <a:r>
              <a:rPr altLang="en-US" b="1" dirty="0" sz="2400" kumimoji="1" lang="zh-CN">
                <a:latin typeface="Arial" panose="020B0604020202020204" pitchFamily="34" charset="0"/>
                <a:ea typeface="楷体_GB2312" pitchFamily="49" charset="-122"/>
                <a:cs typeface="Arial" panose="020B0604020202020204" pitchFamily="34" charset="0"/>
              </a:rPr>
              <a:t>正向特性</a:t>
            </a:r>
          </a:p>
        </p:txBody>
      </p:sp>
      <p:sp>
        <p:nvSpPr>
          <p:cNvPr id="1048949" name="矩形: 圆角 31"/>
          <p:cNvSpPr/>
          <p:nvPr/>
        </p:nvSpPr>
        <p:spPr>
          <a:xfrm>
            <a:off x="5490875" y="1790924"/>
            <a:ext cx="3132196" cy="3135578"/>
          </a:xfrm>
          <a:prstGeom prst="roundRect">
            <a:avLst>
              <a:gd name="adj" fmla="val 9508"/>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4" name="直接箭头连接符 38"/>
          <p:cNvCxnSpPr>
            <a:cxnSpLocks/>
          </p:cNvCxnSpPr>
          <p:nvPr/>
        </p:nvCxnSpPr>
        <p:spPr>
          <a:xfrm flipV="1">
            <a:off x="6428819" y="4083863"/>
            <a:ext cx="0" cy="41648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50" name="文本框 41"/>
          <p:cNvSpPr txBox="1">
            <a:spLocks noChangeAspect="1" noMove="1" noResize="1" noRot="1" noAdjustHandles="1" noEditPoints="1" noChangeArrowheads="1" noChangeShapeType="1" noTextEdit="1"/>
          </p:cNvSpPr>
          <p:nvPr/>
        </p:nvSpPr>
        <p:spPr>
          <a:xfrm>
            <a:off x="6201028" y="4469450"/>
            <a:ext cx="779478" cy="461665"/>
          </a:xfrm>
          <a:prstGeom prst="rect"/>
          <a:blipFill>
            <a:blip xmlns:r="http://schemas.openxmlformats.org/officeDocument/2006/relationships" r:embed="rId3"/>
            <a:stretch>
              <a:fillRect b="-5263"/>
            </a:stretch>
          </a:blipFill>
        </p:spPr>
        <p:txBody>
          <a:bodyPr/>
          <a:p>
            <a:r>
              <a:rPr altLang="en-US" lang="zh-CN">
                <a:noFill/>
              </a:rPr>
              <a:t> </a:t>
            </a:r>
          </a:p>
        </p:txBody>
      </p:sp>
      <p:sp>
        <p:nvSpPr>
          <p:cNvPr id="1048951" name="矩形 5"/>
          <p:cNvSpPr/>
          <p:nvPr/>
        </p:nvSpPr>
        <p:spPr>
          <a:xfrm>
            <a:off x="5740163" y="3624178"/>
            <a:ext cx="697627" cy="400110"/>
          </a:xfrm>
          <a:prstGeom prst="rect"/>
        </p:spPr>
        <p:txBody>
          <a:bodyPr wrap="none">
            <a:spAutoFit/>
          </a:bodyPr>
          <a:p>
            <a:r>
              <a:rPr altLang="en-US" b="1" dirty="0" sz="2000" kumimoji="1" lang="zh-CN">
                <a:latin typeface="Arial" panose="020B0604020202020204" pitchFamily="34" charset="0"/>
                <a:ea typeface="楷体_GB2312" pitchFamily="49" charset="-122"/>
                <a:cs typeface="Arial" panose="020B0604020202020204" pitchFamily="34" charset="0"/>
              </a:rPr>
              <a:t>死区</a:t>
            </a:r>
            <a:endParaRPr altLang="en-US" dirty="0" sz="2000" lang="zh-CN"/>
          </a:p>
        </p:txBody>
      </p:sp>
      <p:sp>
        <p:nvSpPr>
          <p:cNvPr id="1048952" name="Rectangle 76"/>
          <p:cNvSpPr>
            <a:spLocks noChangeAspect="1" noMove="1" noResize="1" noRot="1" noAdjustHandles="1" noEditPoints="1" noChangeArrowheads="1" noChangeShapeType="1" noTextEdit="1"/>
          </p:cNvSpPr>
          <p:nvPr/>
        </p:nvSpPr>
        <p:spPr bwMode="auto">
          <a:xfrm>
            <a:off x="313803" y="1908743"/>
            <a:ext cx="5259713" cy="1200329"/>
          </a:xfrm>
          <a:prstGeom prst="rect"/>
          <a:blipFill>
            <a:blip xmlns:r="http://schemas.openxmlformats.org/officeDocument/2006/relationships" r:embed="rId4"/>
            <a:stretch>
              <a:fillRect l="-1738" t="-5584" b="-11168"/>
            </a:stretch>
          </a:blipFill>
          <a:ln>
            <a:noFill/>
          </a:ln>
          <a:effectLst/>
        </p:spPr>
        <p:txBody>
          <a:bodyPr/>
          <a:p>
            <a:r>
              <a:rPr altLang="en-US" lang="zh-CN">
                <a:noFill/>
              </a:rPr>
              <a:t> </a:t>
            </a:r>
          </a:p>
        </p:txBody>
      </p:sp>
      <p:sp>
        <p:nvSpPr>
          <p:cNvPr id="1048953" name="Rectangle 76"/>
          <p:cNvSpPr>
            <a:spLocks noChangeAspect="1" noMove="1" noResize="1" noRot="1" noAdjustHandles="1" noEditPoints="1" noChangeArrowheads="1" noChangeShapeType="1" noTextEdit="1"/>
          </p:cNvSpPr>
          <p:nvPr/>
        </p:nvSpPr>
        <p:spPr bwMode="auto">
          <a:xfrm>
            <a:off x="310533" y="521362"/>
            <a:ext cx="5112241" cy="1200329"/>
          </a:xfrm>
          <a:prstGeom prst="rect"/>
          <a:blipFill>
            <a:blip xmlns:r="http://schemas.openxmlformats.org/officeDocument/2006/relationships" r:embed="rId5"/>
            <a:stretch>
              <a:fillRect l="-1907" t="-5612" b="-11735"/>
            </a:stretch>
          </a:blipFill>
          <a:ln>
            <a:noFill/>
          </a:ln>
          <a:effectLst/>
        </p:spPr>
        <p:txBody>
          <a:bodyPr/>
          <a:p>
            <a:r>
              <a:rPr altLang="en-US" lang="zh-CN">
                <a:noFill/>
              </a:rPr>
              <a:t> </a:t>
            </a:r>
          </a:p>
        </p:txBody>
      </p:sp>
      <p:sp>
        <p:nvSpPr>
          <p:cNvPr id="1048954" name="Text Box 623"/>
          <p:cNvSpPr txBox="1">
            <a:spLocks noChangeArrowheads="1"/>
          </p:cNvSpPr>
          <p:nvPr/>
        </p:nvSpPr>
        <p:spPr bwMode="auto">
          <a:xfrm>
            <a:off x="4924639" y="616936"/>
            <a:ext cx="4248471" cy="523220"/>
          </a:xfrm>
          <a:prstGeom prst="rect"/>
          <a:noFill/>
          <a:ln>
            <a:noFill/>
          </a:ln>
          <a:effectLst/>
        </p:spPr>
        <p:txBody>
          <a:bodyPr wrap="square">
            <a:spAutoFit/>
          </a:bodyPr>
          <a:p>
            <a:pPr algn="ctr" fontAlgn="base">
              <a:spcBef>
                <a:spcPct val="50000"/>
              </a:spcBef>
              <a:spcAft>
                <a:spcPct val="0"/>
              </a:spcAft>
            </a:pPr>
            <a:r>
              <a:rPr altLang="zh-CN" b="1" dirty="0" sz="2800" kumimoji="1" lang="en-US">
                <a:solidFill>
                  <a:schemeClr val="accent1"/>
                </a:solidFill>
                <a:latin typeface="Arial" panose="020B0604020202020204" pitchFamily="34" charset="0"/>
                <a:ea typeface="楷体_GB2312" pitchFamily="49" charset="-122"/>
                <a:cs typeface="Arial" panose="020B0604020202020204" pitchFamily="34" charset="0"/>
              </a:rPr>
              <a:t>Forward characteristic</a:t>
            </a:r>
            <a:endParaRPr altLang="en-US" b="1" dirty="0" sz="2800" kumimoji="1" lang="zh-CN">
              <a:solidFill>
                <a:schemeClr val="accent1"/>
              </a:solidFill>
              <a:latin typeface="Arial" panose="020B0604020202020204" pitchFamily="34" charset="0"/>
              <a:ea typeface="楷体_GB2312" pitchFamily="49" charset="-122"/>
              <a:cs typeface="Arial" panose="020B0604020202020204" pitchFamily="34" charset="0"/>
            </a:endParaRPr>
          </a:p>
        </p:txBody>
      </p:sp>
      <p:sp>
        <p:nvSpPr>
          <p:cNvPr id="1048955" name="任意多边形: 形状 67"/>
          <p:cNvSpPr/>
          <p:nvPr/>
        </p:nvSpPr>
        <p:spPr>
          <a:xfrm>
            <a:off x="3338262" y="4270185"/>
            <a:ext cx="498475" cy="1800225"/>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956" name="文本框 21"/>
          <p:cNvSpPr txBox="1"/>
          <p:nvPr/>
        </p:nvSpPr>
        <p:spPr>
          <a:xfrm rot="16200000">
            <a:off x="1864158" y="4901385"/>
            <a:ext cx="2076355"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Breakdown</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57" name="文本框 2"/>
          <p:cNvSpPr txBox="1">
            <a:spLocks noChangeAspect="1" noMove="1" noResize="1" noRot="1" noAdjustHandles="1" noEditPoints="1" noChangeArrowheads="1" noChangeShapeType="1" noTextEdit="1"/>
          </p:cNvSpPr>
          <p:nvPr/>
        </p:nvSpPr>
        <p:spPr>
          <a:xfrm>
            <a:off x="1354651" y="3109072"/>
            <a:ext cx="3149388" cy="551498"/>
          </a:xfrm>
          <a:prstGeom prst="rect"/>
          <a:blipFill>
            <a:blip xmlns:r="http://schemas.openxmlformats.org/officeDocument/2006/relationships" r:embed="rId6"/>
            <a:stretch>
              <a:fillRect/>
            </a:stretch>
          </a:blipFill>
        </p:spPr>
        <p:txBody>
          <a:bodyPr/>
          <a:p>
            <a:r>
              <a:rPr altLang="en-US" lang="zh-CN">
                <a:no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9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cxnSp>
        <p:nvCxnSpPr>
          <p:cNvPr id="3145805" name="直接箭头连接符 44"/>
          <p:cNvCxnSpPr>
            <a:cxnSpLocks/>
          </p:cNvCxnSpPr>
          <p:nvPr/>
        </p:nvCxnSpPr>
        <p:spPr>
          <a:xfrm>
            <a:off x="2901482" y="3927781"/>
            <a:ext cx="5832648"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06" name="直接箭头连接符 47"/>
          <p:cNvCxnSpPr>
            <a:cxnSpLocks/>
          </p:cNvCxnSpPr>
          <p:nvPr/>
        </p:nvCxnSpPr>
        <p:spPr>
          <a:xfrm flipV="1">
            <a:off x="5906140" y="1844824"/>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61" name="矩形 52"/>
          <p:cNvSpPr>
            <a:spLocks noChangeAspect="1" noMove="1" noResize="1" noRot="1" noAdjustHandles="1" noEditPoints="1" noChangeArrowheads="1" noChangeShapeType="1" noTextEdit="1"/>
          </p:cNvSpPr>
          <p:nvPr/>
        </p:nvSpPr>
        <p:spPr>
          <a:xfrm>
            <a:off x="8297793" y="3952316"/>
            <a:ext cx="498855" cy="523220"/>
          </a:xfrm>
          <a:prstGeom prst="rect"/>
          <a:blipFill>
            <a:blip xmlns:r="http://schemas.openxmlformats.org/officeDocument/2006/relationships" r:embed="rId1"/>
            <a:stretch>
              <a:fillRect/>
            </a:stretch>
          </a:blipFill>
        </p:spPr>
        <p:txBody>
          <a:bodyPr/>
          <a:p>
            <a:r>
              <a:rPr altLang="en-US" lang="zh-CN">
                <a:noFill/>
              </a:rPr>
              <a:t> </a:t>
            </a:r>
          </a:p>
        </p:txBody>
      </p:sp>
      <p:sp>
        <p:nvSpPr>
          <p:cNvPr id="1048962" name="矩形 53"/>
          <p:cNvSpPr>
            <a:spLocks noChangeAspect="1" noMove="1" noResize="1" noRot="1" noAdjustHandles="1" noEditPoints="1" noChangeArrowheads="1" noChangeShapeType="1" noTextEdit="1"/>
          </p:cNvSpPr>
          <p:nvPr/>
        </p:nvSpPr>
        <p:spPr>
          <a:xfrm>
            <a:off x="5966296" y="1678905"/>
            <a:ext cx="272832" cy="523220"/>
          </a:xfrm>
          <a:prstGeom prst="rect"/>
          <a:blipFill>
            <a:blip xmlns:r="http://schemas.openxmlformats.org/officeDocument/2006/relationships" r:embed="rId2"/>
            <a:stretch>
              <a:fillRect/>
            </a:stretch>
          </a:blipFill>
        </p:spPr>
        <p:txBody>
          <a:bodyPr/>
          <a:p>
            <a:r>
              <a:rPr altLang="en-US" lang="zh-CN">
                <a:noFill/>
              </a:rPr>
              <a:t> </a:t>
            </a:r>
          </a:p>
        </p:txBody>
      </p:sp>
      <p:sp>
        <p:nvSpPr>
          <p:cNvPr id="1048963" name="文本框 58"/>
          <p:cNvSpPr txBox="1"/>
          <p:nvPr/>
        </p:nvSpPr>
        <p:spPr>
          <a:xfrm>
            <a:off x="5874935" y="2117213"/>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Forward</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64" name="任意多边形: 形状 62"/>
          <p:cNvSpPr/>
          <p:nvPr/>
        </p:nvSpPr>
        <p:spPr>
          <a:xfrm>
            <a:off x="4033946" y="3913857"/>
            <a:ext cx="1853080"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5" name="任意多边形: 形状 20"/>
          <p:cNvSpPr/>
          <p:nvPr/>
        </p:nvSpPr>
        <p:spPr>
          <a:xfrm>
            <a:off x="5908093" y="1933539"/>
            <a:ext cx="2048283"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6" name="文本框 93"/>
          <p:cNvSpPr txBox="1"/>
          <p:nvPr/>
        </p:nvSpPr>
        <p:spPr>
          <a:xfrm>
            <a:off x="3902249" y="4242545"/>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Reverse</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67" name="矩形: 圆角 31"/>
          <p:cNvSpPr/>
          <p:nvPr/>
        </p:nvSpPr>
        <p:spPr>
          <a:xfrm>
            <a:off x="5688276" y="1661574"/>
            <a:ext cx="3132196" cy="3135578"/>
          </a:xfrm>
          <a:prstGeom prst="roundRect">
            <a:avLst>
              <a:gd name="adj" fmla="val 9508"/>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7" name="直接箭头连接符 38"/>
          <p:cNvCxnSpPr>
            <a:cxnSpLocks/>
          </p:cNvCxnSpPr>
          <p:nvPr/>
        </p:nvCxnSpPr>
        <p:spPr>
          <a:xfrm flipV="1">
            <a:off x="6626220" y="3954513"/>
            <a:ext cx="0" cy="41648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68" name="文本框 41"/>
          <p:cNvSpPr txBox="1">
            <a:spLocks noChangeAspect="1" noMove="1" noResize="1" noRot="1" noAdjustHandles="1" noEditPoints="1" noChangeArrowheads="1" noChangeShapeType="1" noTextEdit="1"/>
          </p:cNvSpPr>
          <p:nvPr/>
        </p:nvSpPr>
        <p:spPr>
          <a:xfrm>
            <a:off x="6353747" y="4331353"/>
            <a:ext cx="779478" cy="461665"/>
          </a:xfrm>
          <a:prstGeom prst="rect"/>
          <a:blipFill>
            <a:blip xmlns:r="http://schemas.openxmlformats.org/officeDocument/2006/relationships" r:embed="rId3"/>
            <a:stretch>
              <a:fillRect l="-1563" b="-6667"/>
            </a:stretch>
          </a:blipFill>
        </p:spPr>
        <p:txBody>
          <a:bodyPr/>
          <a:p>
            <a:r>
              <a:rPr altLang="en-US" lang="zh-CN">
                <a:noFill/>
              </a:rPr>
              <a:t> </a:t>
            </a:r>
          </a:p>
        </p:txBody>
      </p:sp>
      <p:graphicFrame>
        <p:nvGraphicFramePr>
          <p:cNvPr id="4194304" name="表格 1"/>
          <p:cNvGraphicFramePr>
            <a:graphicFrameLocks noGrp="1"/>
          </p:cNvGraphicFramePr>
          <p:nvPr/>
        </p:nvGraphicFramePr>
        <p:xfrm>
          <a:off x="177775" y="1214703"/>
          <a:ext cx="5365024" cy="1829784"/>
        </p:xfrm>
        <a:graphic>
          <a:graphicData uri="http://schemas.openxmlformats.org/drawingml/2006/table">
            <a:tbl>
              <a:tblPr firstRow="1" bandRow="1">
                <a:tableStyleId>{5C22544A-7EE6-4342-B048-85BDC9FD1C3A}</a:tableStyleId>
              </a:tblPr>
              <a:tblGrid>
                <a:gridCol w="936104"/>
                <a:gridCol w="1585913"/>
                <a:gridCol w="1656184"/>
                <a:gridCol w="1186823"/>
              </a:tblGrid>
              <a:tr h="822960">
                <a:tc>
                  <a:txBody>
                    <a:bodyPr/>
                    <a:p>
                      <a:pPr algn="ctr"/>
                      <a:r>
                        <a:rPr altLang="zh-CN" b="1" dirty="0" sz="2000" lang="en-US" smtClean="0">
                          <a:latin typeface="Arial" panose="020B0604020202020204" pitchFamily="34" charset="0"/>
                          <a:cs typeface="Arial" panose="020B0604020202020204" pitchFamily="34" charset="0"/>
                        </a:rPr>
                        <a:t>Diode</a:t>
                      </a:r>
                      <a:endParaRPr altLang="en-US" b="1" dirty="0" sz="2000" lang="zh-CN">
                        <a:latin typeface="Arial" panose="020B0604020202020204" pitchFamily="34" charset="0"/>
                        <a:cs typeface="Arial" panose="020B0604020202020204" pitchFamily="34" charset="0"/>
                      </a:endParaRPr>
                    </a:p>
                  </a:txBody>
                  <a:tcPr anchor="ctr"/>
                </a:tc>
                <a:tc>
                  <a:txBody>
                    <a:bodyPr/>
                    <a:p>
                      <a:pPr algn="ctr"/>
                      <a:r>
                        <a:rPr altLang="zh-CN" b="1" dirty="0" sz="2000" lang="en-US" smtClean="0">
                          <a:latin typeface="Arial" panose="020B0604020202020204" pitchFamily="34" charset="0"/>
                          <a:cs typeface="Arial" panose="020B0604020202020204" pitchFamily="34" charset="0"/>
                        </a:rPr>
                        <a:t>Threshold voltage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ON</a:t>
                      </a:r>
                      <a:endParaRPr altLang="en-US" b="1" dirty="0" sz="2000" lang="zh-CN">
                        <a:latin typeface="Arial" panose="020B0604020202020204" pitchFamily="34" charset="0"/>
                        <a:cs typeface="Arial" panose="020B0604020202020204" pitchFamily="34" charset="0"/>
                      </a:endParaRPr>
                    </a:p>
                  </a:txBody>
                  <a:tcPr anchor="ctr"/>
                </a:tc>
                <a:tc>
                  <a:txBody>
                    <a:bodyPr/>
                    <a:p>
                      <a:pPr algn="ctr"/>
                      <a:r>
                        <a:rPr altLang="zh-CN" b="1" dirty="0" sz="2000" lang="en-US" smtClean="0">
                          <a:latin typeface="Arial" panose="020B0604020202020204" pitchFamily="34" charset="0"/>
                          <a:cs typeface="Arial" panose="020B0604020202020204" pitchFamily="34" charset="0"/>
                        </a:rPr>
                        <a:t>Working voltage </a:t>
                      </a:r>
                      <a:r>
                        <a:rPr altLang="zh-CN" b="1" dirty="0" sz="2000" i="1" lang="en-US" smtClean="0">
                          <a:latin typeface="Arial" panose="020B0604020202020204" pitchFamily="34" charset="0"/>
                          <a:cs typeface="Arial" panose="020B0604020202020204" pitchFamily="34" charset="0"/>
                        </a:rPr>
                        <a:t>U</a:t>
                      </a:r>
                      <a:endParaRPr altLang="en-US" b="1" dirty="0" sz="2000" lang="zh-CN">
                        <a:latin typeface="Arial" panose="020B0604020202020204" pitchFamily="34" charset="0"/>
                        <a:cs typeface="Arial" panose="020B0604020202020204" pitchFamily="34" charset="0"/>
                      </a:endParaRPr>
                    </a:p>
                  </a:txBody>
                  <a:tcPr anchor="ctr"/>
                </a:tc>
                <a:tc>
                  <a:txBody>
                    <a:bodyPr/>
                    <a:p>
                      <a:pPr algn="ctr" defTabSz="914400" eaLnBrk="1" fontAlgn="auto" hangingPunct="1" indent="0" latinLnBrk="0" lvl="0" marL="0" marR="0" rtl="0">
                        <a:lnSpc>
                          <a:spcPct val="100000"/>
                        </a:lnSpc>
                        <a:spcBef>
                          <a:spcPts val="0"/>
                        </a:spcBef>
                        <a:spcAft>
                          <a:spcPts val="0"/>
                        </a:spcAft>
                        <a:buClrTx/>
                        <a:buSzTx/>
                        <a:buFontTx/>
                        <a:buNone/>
                      </a:pPr>
                      <a:endParaRPr altLang="en-US" b="1" dirty="0" sz="2800" lang="zh-CN">
                        <a:latin typeface="Arial" panose="020B0604020202020204" pitchFamily="34" charset="0"/>
                        <a:cs typeface="Arial" panose="020B0604020202020204" pitchFamily="34" charset="0"/>
                      </a:endParaRPr>
                    </a:p>
                  </a:txBody>
                  <a:tcPr anchor="ctr"/>
                </a:tc>
              </a:tr>
              <a:tr h="549624">
                <a:tc>
                  <a:txBody>
                    <a:bodyPr/>
                    <a:p>
                      <a:pPr algn="ctr"/>
                      <a:r>
                        <a:rPr altLang="zh-CN" b="1" dirty="0" sz="2400" lang="en-US" smtClean="0">
                          <a:latin typeface="Arial" panose="020B0604020202020204" pitchFamily="34" charset="0"/>
                          <a:cs typeface="Arial" panose="020B0604020202020204" pitchFamily="34" charset="0"/>
                        </a:rPr>
                        <a:t>Si</a:t>
                      </a:r>
                      <a:endParaRPr altLang="en-US" b="1" dirty="0" sz="2400" lang="zh-CN">
                        <a:latin typeface="Arial" panose="020B0604020202020204" pitchFamily="34" charset="0"/>
                        <a:cs typeface="Arial" panose="020B0604020202020204" pitchFamily="34" charset="0"/>
                      </a:endParaRPr>
                    </a:p>
                  </a:txBody>
                  <a:tcPr anchor="ctr"/>
                </a:tc>
                <a:tc>
                  <a:txBody>
                    <a:bodyPr/>
                    <a:p>
                      <a:pPr algn="ctr"/>
                      <a:endParaRPr dirty="0" lang="zh-CN"/>
                    </a:p>
                  </a:txBody>
                  <a:tcPr anchor="ctr">
                    <a:blipFill>
                      <a:blip xmlns:r="http://schemas.openxmlformats.org/officeDocument/2006/relationships" r:embed="rId4"/>
                      <a:stretch>
                        <a:fillRect l="-61345" t="-157143" r="-210924" b="-107692"/>
                      </a:stretch>
                    </a:blipFill>
                  </a:tcPr>
                </a:tc>
                <a:tc>
                  <a:txBody>
                    <a:bodyPr/>
                    <a:p>
                      <a:pPr algn="ctr"/>
                      <a:r>
                        <a:rPr altLang="zh-CN" b="1" dirty="0" sz="2400" lang="en-US">
                          <a:latin typeface="Arial" panose="020B0604020202020204" pitchFamily="34" charset="0"/>
                          <a:cs typeface="Arial" panose="020B0604020202020204" pitchFamily="34" charset="0"/>
                        </a:rPr>
                        <a:t>0.6~0.8 V</a:t>
                      </a:r>
                      <a:endParaRPr altLang="en-US" b="1" dirty="0" sz="2400" lang="zh-CN">
                        <a:latin typeface="Arial" panose="020B0604020202020204" pitchFamily="34" charset="0"/>
                        <a:cs typeface="Arial" panose="020B0604020202020204" pitchFamily="34" charset="0"/>
                      </a:endParaRPr>
                    </a:p>
                  </a:txBody>
                  <a:tcPr anchor="ctr"/>
                </a:tc>
                <a:tc>
                  <a:txBody>
                    <a:bodyPr/>
                    <a:p>
                      <a:pPr algn="ctr"/>
                      <a:r>
                        <a:rPr altLang="zh-CN" b="1" dirty="0" sz="2400" lang="en-US">
                          <a:latin typeface="Arial" panose="020B0604020202020204" pitchFamily="34" charset="0"/>
                          <a:cs typeface="Arial" panose="020B0604020202020204" pitchFamily="34" charset="0"/>
                        </a:rPr>
                        <a:t>0.7 V</a:t>
                      </a:r>
                      <a:endParaRPr altLang="en-US" b="1" dirty="0" sz="2400" lang="zh-CN">
                        <a:latin typeface="Arial" panose="020B0604020202020204" pitchFamily="34" charset="0"/>
                        <a:cs typeface="Arial" panose="020B0604020202020204" pitchFamily="34" charset="0"/>
                      </a:endParaRPr>
                    </a:p>
                  </a:txBody>
                  <a:tcPr anchor="ctr"/>
                </a:tc>
              </a:tr>
              <a:tr h="457200">
                <a:tc>
                  <a:txBody>
                    <a:bodyPr/>
                    <a:p>
                      <a:pPr algn="ctr"/>
                      <a:r>
                        <a:rPr altLang="zh-CN" b="1" dirty="0" sz="2400" lang="en-US" smtClean="0">
                          <a:latin typeface="Arial" panose="020B0604020202020204" pitchFamily="34" charset="0"/>
                          <a:cs typeface="Arial" panose="020B0604020202020204" pitchFamily="34" charset="0"/>
                        </a:rPr>
                        <a:t>Ge</a:t>
                      </a:r>
                      <a:endParaRPr altLang="en-US" b="1" dirty="0" sz="2400" lang="zh-CN">
                        <a:latin typeface="Arial" panose="020B0604020202020204" pitchFamily="34" charset="0"/>
                        <a:cs typeface="Arial" panose="020B0604020202020204" pitchFamily="34" charset="0"/>
                      </a:endParaRPr>
                    </a:p>
                  </a:txBody>
                  <a:tcPr anchor="ctr"/>
                </a:tc>
                <a:tc>
                  <a:txBody>
                    <a:bodyPr/>
                    <a:p>
                      <a:pPr algn="ctr"/>
                      <a:endParaRPr dirty="0" lang="zh-CN"/>
                    </a:p>
                  </a:txBody>
                  <a:tcPr anchor="ctr">
                    <a:blipFill>
                      <a:blip xmlns:r="http://schemas.openxmlformats.org/officeDocument/2006/relationships" r:embed="rId4"/>
                      <a:stretch>
                        <a:fillRect l="-61345" t="-312000" r="-210924" b="-30667"/>
                      </a:stretch>
                    </a:blipFill>
                  </a:tcPr>
                </a:tc>
                <a:tc>
                  <a:txBody>
                    <a:bodyPr/>
                    <a:p>
                      <a:pPr algn="ctr"/>
                      <a:r>
                        <a:rPr altLang="zh-CN" b="1" dirty="0" sz="2400" lang="en-US">
                          <a:latin typeface="Arial" panose="020B0604020202020204" pitchFamily="34" charset="0"/>
                          <a:cs typeface="Arial" panose="020B0604020202020204" pitchFamily="34" charset="0"/>
                        </a:rPr>
                        <a:t>0.1~0.3 V</a:t>
                      </a:r>
                      <a:endParaRPr altLang="en-US" b="1" dirty="0" sz="2400" lang="zh-CN">
                        <a:latin typeface="Arial" panose="020B0604020202020204" pitchFamily="34" charset="0"/>
                        <a:cs typeface="Arial" panose="020B0604020202020204" pitchFamily="34" charset="0"/>
                      </a:endParaRPr>
                    </a:p>
                  </a:txBody>
                  <a:tcPr anchor="ctr"/>
                </a:tc>
                <a:tc>
                  <a:txBody>
                    <a:bodyPr/>
                    <a:p>
                      <a:pPr algn="ctr"/>
                      <a:r>
                        <a:rPr altLang="zh-CN" b="1" dirty="0" sz="2400" lang="en-US">
                          <a:latin typeface="Arial" panose="020B0604020202020204" pitchFamily="34" charset="0"/>
                          <a:cs typeface="Arial" panose="020B0604020202020204" pitchFamily="34" charset="0"/>
                        </a:rPr>
                        <a:t>0.2 V</a:t>
                      </a:r>
                      <a:endParaRPr altLang="en-US" b="1" dirty="0" sz="2400" lang="zh-CN">
                        <a:latin typeface="Arial" panose="020B0604020202020204" pitchFamily="34" charset="0"/>
                        <a:cs typeface="Arial" panose="020B0604020202020204" pitchFamily="34" charset="0"/>
                      </a:endParaRPr>
                    </a:p>
                  </a:txBody>
                  <a:tcPr anchor="ctr"/>
                </a:tc>
              </a:tr>
            </a:tbl>
          </a:graphicData>
        </a:graphic>
      </p:graphicFrame>
      <p:sp>
        <p:nvSpPr>
          <p:cNvPr id="1048969" name="Text Box 623"/>
          <p:cNvSpPr txBox="1">
            <a:spLocks noChangeArrowheads="1"/>
          </p:cNvSpPr>
          <p:nvPr/>
        </p:nvSpPr>
        <p:spPr bwMode="auto">
          <a:xfrm>
            <a:off x="5323400" y="1006475"/>
            <a:ext cx="3922254" cy="461665"/>
          </a:xfrm>
          <a:prstGeom prst="rect"/>
          <a:noFill/>
          <a:ln>
            <a:noFill/>
          </a:ln>
          <a:effectLst/>
        </p:spPr>
        <p:txBody>
          <a:bodyPr wrap="square">
            <a:spAutoFit/>
          </a:bodyPr>
          <a:p>
            <a:pPr algn="ctr" fontAlgn="base">
              <a:spcBef>
                <a:spcPct val="50000"/>
              </a:spcBef>
              <a:spcAft>
                <a:spcPct val="0"/>
              </a:spcAft>
            </a:pPr>
            <a:r>
              <a:rPr altLang="zh-CN" b="1" dirty="0" sz="2400" kumimoji="1" lang="en-US">
                <a:latin typeface="Arial" panose="020B0604020202020204" pitchFamily="34" charset="0"/>
                <a:ea typeface="楷体_GB2312" pitchFamily="49" charset="-122"/>
                <a:cs typeface="Arial" panose="020B0604020202020204" pitchFamily="34" charset="0"/>
              </a:rPr>
              <a:t>Forward characteristic</a:t>
            </a:r>
            <a:endParaRPr altLang="en-US" b="1" dirty="0" sz="2400" kumimoji="1" lang="zh-CN">
              <a:latin typeface="Arial" panose="020B0604020202020204" pitchFamily="34" charset="0"/>
              <a:ea typeface="楷体_GB2312" pitchFamily="49" charset="-122"/>
              <a:cs typeface="Arial" panose="020B0604020202020204" pitchFamily="34" charset="0"/>
            </a:endParaRPr>
          </a:p>
        </p:txBody>
      </p:sp>
      <p:sp>
        <p:nvSpPr>
          <p:cNvPr id="1048970" name="任意多边形: 形状 67"/>
          <p:cNvSpPr/>
          <p:nvPr/>
        </p:nvSpPr>
        <p:spPr>
          <a:xfrm>
            <a:off x="3535680" y="4140835"/>
            <a:ext cx="498475" cy="1800225"/>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971" name="文本框 19"/>
          <p:cNvSpPr txBox="1"/>
          <p:nvPr/>
        </p:nvSpPr>
        <p:spPr>
          <a:xfrm rot="16200000">
            <a:off x="2161061" y="4828603"/>
            <a:ext cx="2076355"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Breakdown</a:t>
            </a:r>
            <a:endParaRPr altLang="en-US" b="1" dirty="0" sz="2400" lang="zh-CN">
              <a:highlight>
                <a:srgbClr val="FFFF00"/>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97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75" name="Text Box 623"/>
          <p:cNvSpPr txBox="1">
            <a:spLocks noChangeArrowheads="1"/>
          </p:cNvSpPr>
          <p:nvPr/>
        </p:nvSpPr>
        <p:spPr bwMode="auto">
          <a:xfrm>
            <a:off x="5601928" y="1114877"/>
            <a:ext cx="2767834" cy="461665"/>
          </a:xfrm>
          <a:prstGeom prst="rect"/>
          <a:noFill/>
          <a:ln>
            <a:noFill/>
          </a:ln>
          <a:effectLst/>
        </p:spPr>
        <p:txBody>
          <a:bodyPr wrap="square">
            <a:spAutoFit/>
          </a:bodyPr>
          <a:p>
            <a:pPr algn="ctr" fontAlgn="base">
              <a:spcBef>
                <a:spcPct val="50000"/>
              </a:spcBef>
              <a:spcAft>
                <a:spcPct val="0"/>
              </a:spcAft>
            </a:pPr>
            <a:r>
              <a:rPr altLang="en-US" b="1" dirty="0" sz="2400" kumimoji="1" lang="zh-CN">
                <a:latin typeface="Arial" panose="020B0604020202020204" pitchFamily="34" charset="0"/>
                <a:ea typeface="楷体_GB2312" pitchFamily="49" charset="-122"/>
                <a:cs typeface="Arial" panose="020B0604020202020204" pitchFamily="34" charset="0"/>
              </a:rPr>
              <a:t>反向特性</a:t>
            </a:r>
          </a:p>
        </p:txBody>
      </p:sp>
      <p:sp>
        <p:nvSpPr>
          <p:cNvPr id="1048976" name="Rectangle 76"/>
          <p:cNvSpPr>
            <a:spLocks noChangeAspect="1" noMove="1" noResize="1" noRot="1" noAdjustHandles="1" noEditPoints="1" noChangeArrowheads="1" noChangeShapeType="1" noTextEdit="1"/>
          </p:cNvSpPr>
          <p:nvPr/>
        </p:nvSpPr>
        <p:spPr bwMode="auto">
          <a:xfrm>
            <a:off x="256781" y="986580"/>
            <a:ext cx="4653540" cy="400110"/>
          </a:xfrm>
          <a:prstGeom prst="rect"/>
          <a:blipFill>
            <a:blip xmlns:r="http://schemas.openxmlformats.org/officeDocument/2006/relationships" r:embed="rId1"/>
            <a:stretch>
              <a:fillRect l="-1311" t="-12308" r="-1442" b="-29231"/>
            </a:stretch>
          </a:blipFill>
          <a:ln>
            <a:noFill/>
          </a:ln>
          <a:effectLst/>
        </p:spPr>
        <p:txBody>
          <a:bodyPr/>
          <a:p>
            <a:r>
              <a:rPr altLang="en-US" lang="zh-CN">
                <a:noFill/>
              </a:rPr>
              <a:t> </a:t>
            </a:r>
          </a:p>
        </p:txBody>
      </p:sp>
      <p:sp>
        <p:nvSpPr>
          <p:cNvPr id="1048977" name="Text Box 623"/>
          <p:cNvSpPr txBox="1">
            <a:spLocks noChangeArrowheads="1"/>
          </p:cNvSpPr>
          <p:nvPr/>
        </p:nvSpPr>
        <p:spPr bwMode="auto">
          <a:xfrm>
            <a:off x="4935195" y="542971"/>
            <a:ext cx="4101300" cy="523220"/>
          </a:xfrm>
          <a:prstGeom prst="rect"/>
          <a:noFill/>
          <a:ln>
            <a:noFill/>
          </a:ln>
          <a:effectLst/>
        </p:spPr>
        <p:txBody>
          <a:bodyPr wrap="square">
            <a:spAutoFit/>
          </a:bodyPr>
          <a:p>
            <a:pPr algn="ctr" fontAlgn="base">
              <a:spcBef>
                <a:spcPct val="50000"/>
              </a:spcBef>
              <a:spcAft>
                <a:spcPct val="0"/>
              </a:spcAft>
            </a:pPr>
            <a:r>
              <a:rPr altLang="zh-CN" b="1" dirty="0" sz="2800" kumimoji="1" lang="en-US">
                <a:solidFill>
                  <a:schemeClr val="accent1"/>
                </a:solidFill>
                <a:latin typeface="Arial" panose="020B0604020202020204" pitchFamily="34" charset="0"/>
                <a:ea typeface="楷体_GB2312" pitchFamily="49" charset="-122"/>
                <a:cs typeface="Arial" panose="020B0604020202020204" pitchFamily="34" charset="0"/>
              </a:rPr>
              <a:t>Reverse characteristic</a:t>
            </a:r>
            <a:endParaRPr altLang="en-US" b="1" dirty="0" sz="2800" kumimoji="1" lang="zh-CN">
              <a:solidFill>
                <a:schemeClr val="accent1"/>
              </a:solidFill>
              <a:latin typeface="Arial" panose="020B0604020202020204" pitchFamily="34" charset="0"/>
              <a:ea typeface="楷体_GB2312" pitchFamily="49" charset="-122"/>
              <a:cs typeface="Arial" panose="020B0604020202020204" pitchFamily="34" charset="0"/>
            </a:endParaRPr>
          </a:p>
        </p:txBody>
      </p:sp>
      <p:graphicFrame>
        <p:nvGraphicFramePr>
          <p:cNvPr id="4194305" name="表格 28"/>
          <p:cNvGraphicFramePr>
            <a:graphicFrameLocks noGrp="1"/>
          </p:cNvGraphicFramePr>
          <p:nvPr/>
        </p:nvGraphicFramePr>
        <p:xfrm>
          <a:off x="387308" y="1575241"/>
          <a:ext cx="4392487" cy="1658915"/>
        </p:xfrm>
        <a:graphic>
          <a:graphicData uri="http://schemas.openxmlformats.org/drawingml/2006/table">
            <a:tbl>
              <a:tblPr firstRow="1" bandRow="1">
                <a:tableStyleId>{5C22544A-7EE6-4342-B048-85BDC9FD1C3A}</a:tableStyleId>
              </a:tblPr>
              <a:tblGrid>
                <a:gridCol w="1667421"/>
                <a:gridCol w="2725066"/>
              </a:tblGrid>
              <a:tr h="559667">
                <a:tc>
                  <a:txBody>
                    <a:bodyPr/>
                    <a:p>
                      <a:r>
                        <a:rPr altLang="zh-CN" b="1" dirty="0" sz="2400" lang="en-US" smtClean="0">
                          <a:latin typeface="Arial" panose="020B0604020202020204" pitchFamily="34" charset="0"/>
                          <a:cs typeface="Arial" panose="020B0604020202020204" pitchFamily="34" charset="0"/>
                        </a:rPr>
                        <a:t>Diode</a:t>
                      </a:r>
                      <a:endParaRPr altLang="en-US" b="1" dirty="0" sz="2400" lang="zh-CN">
                        <a:latin typeface="Arial" panose="020B0604020202020204" pitchFamily="34" charset="0"/>
                        <a:cs typeface="Arial" panose="020B0604020202020204" pitchFamily="34" charset="0"/>
                      </a:endParaRPr>
                    </a:p>
                  </a:txBody>
                </a:tc>
                <a:tc>
                  <a:txBody>
                    <a:bodyPr/>
                    <a:p>
                      <a:pPr algn="ctr"/>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s</a:t>
                      </a:r>
                      <a:endParaRPr altLang="en-US" b="1" dirty="0" sz="2400" lang="zh-CN">
                        <a:latin typeface="Arial" panose="020B0604020202020204" pitchFamily="34" charset="0"/>
                        <a:cs typeface="Arial" panose="020B0604020202020204" pitchFamily="34" charset="0"/>
                      </a:endParaRPr>
                    </a:p>
                  </a:txBody>
                </a:tc>
              </a:tr>
              <a:tr h="549624">
                <a:tc>
                  <a:txBody>
                    <a:bodyPr/>
                    <a:p>
                      <a:r>
                        <a:rPr altLang="zh-CN" b="1" dirty="0" sz="2400" lang="en-US" smtClean="0">
                          <a:latin typeface="Arial" panose="020B0604020202020204" pitchFamily="34" charset="0"/>
                          <a:cs typeface="Arial" panose="020B0604020202020204" pitchFamily="34" charset="0"/>
                        </a:rPr>
                        <a:t>Si</a:t>
                      </a:r>
                      <a:endParaRPr altLang="en-US" b="1" dirty="0" sz="2400" lang="zh-CN">
                        <a:latin typeface="Arial" panose="020B0604020202020204" pitchFamily="34" charset="0"/>
                        <a:cs typeface="Arial" panose="020B0604020202020204" pitchFamily="34" charset="0"/>
                      </a:endParaRPr>
                    </a:p>
                  </a:txBody>
                </a:tc>
                <a:tc>
                  <a:txBody>
                    <a:bodyPr/>
                    <a:p>
                      <a:pPr algn="ctr"/>
                      <a:r>
                        <a:rPr altLang="zh-CN" b="1" dirty="0" sz="2400" lang="en-US">
                          <a:latin typeface="Arial" panose="020B0604020202020204" pitchFamily="34" charset="0"/>
                          <a:cs typeface="Arial" panose="020B0604020202020204" pitchFamily="34" charset="0"/>
                        </a:rPr>
                        <a:t>&lt;0.1 </a:t>
                      </a:r>
                      <a:r>
                        <a:rPr altLang="zh-CN" b="1" dirty="0" sz="2400" lang="en-US">
                          <a:latin typeface="Symbol" panose="05050102010706020507" pitchFamily="18" charset="2"/>
                          <a:cs typeface="Arial" panose="020B0604020202020204" pitchFamily="34" charset="0"/>
                        </a:rPr>
                        <a:t>m</a:t>
                      </a:r>
                      <a:r>
                        <a:rPr altLang="zh-CN" b="1" dirty="0" sz="2400" lang="en-US">
                          <a:latin typeface="Arial" panose="020B0604020202020204" pitchFamily="34" charset="0"/>
                          <a:cs typeface="Arial" panose="020B0604020202020204" pitchFamily="34" charset="0"/>
                        </a:rPr>
                        <a:t>A</a:t>
                      </a:r>
                      <a:endParaRPr altLang="en-US" b="1" dirty="0" sz="2400" lang="zh-CN">
                        <a:latin typeface="Arial" panose="020B0604020202020204" pitchFamily="34" charset="0"/>
                        <a:cs typeface="Arial" panose="020B0604020202020204" pitchFamily="34" charset="0"/>
                      </a:endParaRPr>
                    </a:p>
                  </a:txBody>
                </a:tc>
              </a:tr>
              <a:tr h="549624">
                <a:tc>
                  <a:txBody>
                    <a:bodyPr/>
                    <a:p>
                      <a:r>
                        <a:rPr altLang="zh-CN" b="1" dirty="0" sz="2400" lang="en-US" smtClean="0">
                          <a:latin typeface="Arial" panose="020B0604020202020204" pitchFamily="34" charset="0"/>
                          <a:cs typeface="Arial" panose="020B0604020202020204" pitchFamily="34" charset="0"/>
                        </a:rPr>
                        <a:t>Ge</a:t>
                      </a:r>
                      <a:endParaRPr altLang="en-US" b="1" dirty="0" sz="2400" lang="zh-CN">
                        <a:latin typeface="Arial" panose="020B0604020202020204" pitchFamily="34" charset="0"/>
                        <a:cs typeface="Arial" panose="020B0604020202020204" pitchFamily="34" charset="0"/>
                      </a:endParaRPr>
                    </a:p>
                  </a:txBody>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latin typeface="Arial" panose="020B0604020202020204" pitchFamily="34" charset="0"/>
                          <a:cs typeface="Arial" panose="020B0604020202020204" pitchFamily="34" charset="0"/>
                        </a:rPr>
                        <a:t>Order of 10 </a:t>
                      </a:r>
                      <a:r>
                        <a:rPr altLang="zh-CN" b="1" dirty="0" sz="2400" lang="en-US" smtClean="0">
                          <a:latin typeface="Symbol" panose="05050102010706020507" pitchFamily="18" charset="2"/>
                          <a:cs typeface="Arial" panose="020B0604020202020204" pitchFamily="34" charset="0"/>
                        </a:rPr>
                        <a:t>m</a:t>
                      </a:r>
                      <a:r>
                        <a:rPr altLang="zh-CN" b="1" dirty="0" sz="2400" lang="en-US" smtClean="0">
                          <a:latin typeface="Arial" panose="020B0604020202020204" pitchFamily="34" charset="0"/>
                          <a:cs typeface="Arial" panose="020B0604020202020204" pitchFamily="34" charset="0"/>
                        </a:rPr>
                        <a:t>A</a:t>
                      </a:r>
                      <a:r>
                        <a:rPr altLang="zh-CN" baseline="0" b="1" dirty="0" sz="2400" lang="en-US" smtClean="0">
                          <a:latin typeface="Arial" panose="020B0604020202020204" pitchFamily="34" charset="0"/>
                          <a:cs typeface="Arial" panose="020B0604020202020204" pitchFamily="34" charset="0"/>
                        </a:rPr>
                        <a:t> </a:t>
                      </a:r>
                      <a:endParaRPr altLang="en-US" b="1" dirty="0" sz="2400" lang="zh-CN">
                        <a:latin typeface="Arial" panose="020B0604020202020204" pitchFamily="34" charset="0"/>
                        <a:cs typeface="Arial" panose="020B0604020202020204" pitchFamily="34" charset="0"/>
                      </a:endParaRPr>
                    </a:p>
                  </a:txBody>
                </a:tc>
              </a:tr>
            </a:tbl>
          </a:graphicData>
        </a:graphic>
      </p:graphicFrame>
      <p:grpSp>
        <p:nvGrpSpPr>
          <p:cNvPr id="168" name="组合 2"/>
          <p:cNvGrpSpPr/>
          <p:nvPr/>
        </p:nvGrpSpPr>
        <p:grpSpPr>
          <a:xfrm>
            <a:off x="2937443" y="1678905"/>
            <a:ext cx="6082733" cy="4801165"/>
            <a:chOff x="2937443" y="1678905"/>
            <a:chExt cx="6082733" cy="4801165"/>
          </a:xfrm>
        </p:grpSpPr>
        <p:cxnSp>
          <p:nvCxnSpPr>
            <p:cNvPr id="3145808" name="直接箭头连接符 30"/>
            <p:cNvCxnSpPr>
              <a:cxnSpLocks/>
            </p:cNvCxnSpPr>
            <p:nvPr/>
          </p:nvCxnSpPr>
          <p:spPr>
            <a:xfrm>
              <a:off x="3079510" y="3927781"/>
              <a:ext cx="5832648" cy="0"/>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809" name="直接箭头连接符 32"/>
            <p:cNvCxnSpPr>
              <a:cxnSpLocks/>
            </p:cNvCxnSpPr>
            <p:nvPr/>
          </p:nvCxnSpPr>
          <p:spPr>
            <a:xfrm flipV="1">
              <a:off x="6084168" y="1844824"/>
              <a:ext cx="0" cy="4092642"/>
            </a:xfrm>
            <a:prstGeom prst="straightConnector1"/>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978" name="矩形 33"/>
            <p:cNvSpPr>
              <a:spLocks noChangeAspect="1" noMove="1" noResize="1" noRot="1" noAdjustHandles="1" noEditPoints="1" noChangeArrowheads="1" noChangeShapeType="1" noTextEdit="1"/>
            </p:cNvSpPr>
            <p:nvPr/>
          </p:nvSpPr>
          <p:spPr>
            <a:xfrm>
              <a:off x="8521321" y="3890031"/>
              <a:ext cx="498855" cy="523220"/>
            </a:xfrm>
            <a:prstGeom prst="rect"/>
            <a:blipFill>
              <a:blip xmlns:r="http://schemas.openxmlformats.org/officeDocument/2006/relationships" r:embed="rId2"/>
              <a:stretch>
                <a:fillRect/>
              </a:stretch>
            </a:blipFill>
          </p:spPr>
          <p:txBody>
            <a:bodyPr/>
            <a:p>
              <a:r>
                <a:rPr altLang="en-US" lang="zh-CN">
                  <a:noFill/>
                </a:rPr>
                <a:t> </a:t>
              </a:r>
            </a:p>
          </p:txBody>
        </p:sp>
        <p:sp>
          <p:nvSpPr>
            <p:cNvPr id="1048979" name="矩形 34"/>
            <p:cNvSpPr>
              <a:spLocks noChangeAspect="1" noMove="1" noResize="1" noRot="1" noAdjustHandles="1" noEditPoints="1" noChangeArrowheads="1" noChangeShapeType="1" noTextEdit="1"/>
            </p:cNvSpPr>
            <p:nvPr/>
          </p:nvSpPr>
          <p:spPr>
            <a:xfrm>
              <a:off x="6144324" y="1678905"/>
              <a:ext cx="272832" cy="523220"/>
            </a:xfrm>
            <a:prstGeom prst="rect"/>
            <a:blipFill>
              <a:blip xmlns:r="http://schemas.openxmlformats.org/officeDocument/2006/relationships" r:embed="rId3"/>
              <a:stretch>
                <a:fillRect/>
              </a:stretch>
            </a:blipFill>
          </p:spPr>
          <p:txBody>
            <a:bodyPr/>
            <a:p>
              <a:r>
                <a:rPr altLang="en-US" lang="zh-CN">
                  <a:noFill/>
                </a:rPr>
                <a:t> </a:t>
              </a:r>
            </a:p>
          </p:txBody>
        </p:sp>
        <p:sp>
          <p:nvSpPr>
            <p:cNvPr id="1048980" name="文本框 36"/>
            <p:cNvSpPr txBox="1"/>
            <p:nvPr/>
          </p:nvSpPr>
          <p:spPr>
            <a:xfrm>
              <a:off x="6673546" y="1897209"/>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Forward</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81" name="任意多边形: 形状 62"/>
            <p:cNvSpPr/>
            <p:nvPr/>
          </p:nvSpPr>
          <p:spPr>
            <a:xfrm>
              <a:off x="4211974" y="3913857"/>
              <a:ext cx="1853080" cy="226573"/>
            </a:xfrm>
            <a:custGeom>
              <a:avLst/>
              <a:gdLst>
                <a:gd name="connsiteX0" fmla="*/ 0 w 1790700"/>
                <a:gd name="connsiteY0" fmla="*/ 238125 h 238125"/>
                <a:gd name="connsiteX1" fmla="*/ 704850 w 1790700"/>
                <a:gd name="connsiteY1" fmla="*/ 228600 h 238125"/>
                <a:gd name="connsiteX2" fmla="*/ 1095375 w 1790700"/>
                <a:gd name="connsiteY2" fmla="*/ 228600 h 238125"/>
                <a:gd name="connsiteX3" fmla="*/ 1352550 w 1790700"/>
                <a:gd name="connsiteY3" fmla="*/ 219075 h 238125"/>
                <a:gd name="connsiteX4" fmla="*/ 1581150 w 1790700"/>
                <a:gd name="connsiteY4" fmla="*/ 190500 h 238125"/>
                <a:gd name="connsiteX5" fmla="*/ 1704975 w 1790700"/>
                <a:gd name="connsiteY5" fmla="*/ 114300 h 238125"/>
                <a:gd name="connsiteX6" fmla="*/ 1790700 w 1790700"/>
                <a:gd name="connsiteY6"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700" h="238125">
                  <a:moveTo>
                    <a:pt x="0" y="238125"/>
                  </a:moveTo>
                  <a:lnTo>
                    <a:pt x="704850" y="228600"/>
                  </a:lnTo>
                  <a:lnTo>
                    <a:pt x="1095375" y="228600"/>
                  </a:lnTo>
                  <a:cubicBezTo>
                    <a:pt x="1203325" y="227012"/>
                    <a:pt x="1271588" y="225425"/>
                    <a:pt x="1352550" y="219075"/>
                  </a:cubicBezTo>
                  <a:cubicBezTo>
                    <a:pt x="1433512" y="212725"/>
                    <a:pt x="1522413" y="207962"/>
                    <a:pt x="1581150" y="190500"/>
                  </a:cubicBezTo>
                  <a:cubicBezTo>
                    <a:pt x="1639887" y="173038"/>
                    <a:pt x="1670050" y="146050"/>
                    <a:pt x="1704975" y="114300"/>
                  </a:cubicBezTo>
                  <a:cubicBezTo>
                    <a:pt x="1739900" y="82550"/>
                    <a:pt x="1765300" y="41275"/>
                    <a:pt x="1790700" y="0"/>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2" name="任意多边形: 形状 20"/>
            <p:cNvSpPr/>
            <p:nvPr/>
          </p:nvSpPr>
          <p:spPr>
            <a:xfrm>
              <a:off x="6086121" y="1933539"/>
              <a:ext cx="2264229" cy="1994486"/>
            </a:xfrm>
            <a:custGeom>
              <a:avLst/>
              <a:gdLst>
                <a:gd name="connsiteX0" fmla="*/ 0 w 2264229"/>
                <a:gd name="connsiteY0" fmla="*/ 1628503 h 1637585"/>
                <a:gd name="connsiteX1" fmla="*/ 1288869 w 2264229"/>
                <a:gd name="connsiteY1" fmla="*/ 1393371 h 1637585"/>
                <a:gd name="connsiteX2" fmla="*/ 2264229 w 2264229"/>
                <a:gd name="connsiteY2" fmla="*/ 0 h 1637585"/>
              </a:gdLst>
              <a:ahLst/>
              <a:cxnLst>
                <a:cxn ang="0">
                  <a:pos x="connsiteX0" y="connsiteY0"/>
                </a:cxn>
                <a:cxn ang="0">
                  <a:pos x="connsiteX1" y="connsiteY1"/>
                </a:cxn>
                <a:cxn ang="0">
                  <a:pos x="connsiteX2" y="connsiteY2"/>
                </a:cxn>
              </a:cxnLst>
              <a:rect l="l" t="t" r="r" b="b"/>
              <a:pathLst>
                <a:path w="2264229" h="1637585">
                  <a:moveTo>
                    <a:pt x="0" y="1628503"/>
                  </a:moveTo>
                  <a:cubicBezTo>
                    <a:pt x="455749" y="1646645"/>
                    <a:pt x="911498" y="1664788"/>
                    <a:pt x="1288869" y="1393371"/>
                  </a:cubicBezTo>
                  <a:cubicBezTo>
                    <a:pt x="1666240" y="1121954"/>
                    <a:pt x="2085703" y="301897"/>
                    <a:pt x="2264229" y="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3" name="文本框 40"/>
            <p:cNvSpPr txBox="1"/>
            <p:nvPr/>
          </p:nvSpPr>
          <p:spPr>
            <a:xfrm>
              <a:off x="3886782" y="4813274"/>
              <a:ext cx="1786027"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Reverse</a:t>
              </a:r>
              <a:endParaRPr altLang="en-US" b="1" dirty="0" sz="2400" lang="zh-CN">
                <a:highlight>
                  <a:srgbClr val="FFFF00"/>
                </a:highlight>
                <a:latin typeface="Arial" panose="020B0604020202020204" pitchFamily="34" charset="0"/>
                <a:cs typeface="Arial" panose="020B0604020202020204" pitchFamily="34" charset="0"/>
              </a:endParaRPr>
            </a:p>
          </p:txBody>
        </p:sp>
        <p:sp>
          <p:nvSpPr>
            <p:cNvPr id="1048984" name="矩形: 圆角 31"/>
            <p:cNvSpPr/>
            <p:nvPr/>
          </p:nvSpPr>
          <p:spPr>
            <a:xfrm>
              <a:off x="2937443" y="3295870"/>
              <a:ext cx="3228503" cy="3184200"/>
            </a:xfrm>
            <a:prstGeom prst="roundRect">
              <a:avLst>
                <a:gd name="adj" fmla="val 6713"/>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0" name="直接箭头连接符 43"/>
            <p:cNvCxnSpPr>
              <a:cxnSpLocks/>
            </p:cNvCxnSpPr>
            <p:nvPr/>
          </p:nvCxnSpPr>
          <p:spPr>
            <a:xfrm flipV="1">
              <a:off x="6804248" y="3954513"/>
              <a:ext cx="0" cy="41648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85" name="文本框 45"/>
            <p:cNvSpPr txBox="1">
              <a:spLocks noChangeAspect="1" noMove="1" noResize="1" noRot="1" noAdjustHandles="1" noEditPoints="1" noChangeArrowheads="1" noChangeShapeType="1" noTextEdit="1"/>
            </p:cNvSpPr>
            <p:nvPr/>
          </p:nvSpPr>
          <p:spPr>
            <a:xfrm>
              <a:off x="6525986" y="4293096"/>
              <a:ext cx="779478" cy="461665"/>
            </a:xfrm>
            <a:prstGeom prst="rect"/>
            <a:blipFill>
              <a:blip xmlns:r="http://schemas.openxmlformats.org/officeDocument/2006/relationships" r:embed="rId4"/>
              <a:stretch>
                <a:fillRect l="-2362" b="-5263"/>
              </a:stretch>
            </a:blipFill>
          </p:spPr>
          <p:txBody>
            <a:bodyPr/>
            <a:p>
              <a:r>
                <a:rPr altLang="en-US" lang="zh-CN">
                  <a:noFill/>
                </a:rPr>
                <a:t> </a:t>
              </a:r>
            </a:p>
          </p:txBody>
        </p:sp>
        <p:cxnSp>
          <p:nvCxnSpPr>
            <p:cNvPr id="3145811" name="直接箭头连接符 46"/>
            <p:cNvCxnSpPr>
              <a:cxnSpLocks/>
            </p:cNvCxnSpPr>
            <p:nvPr/>
          </p:nvCxnSpPr>
          <p:spPr>
            <a:xfrm>
              <a:off x="5099620" y="3561016"/>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812" name="直接箭头连接符 48"/>
            <p:cNvCxnSpPr>
              <a:cxnSpLocks/>
            </p:cNvCxnSpPr>
            <p:nvPr/>
          </p:nvCxnSpPr>
          <p:spPr>
            <a:xfrm flipV="1">
              <a:off x="5099620" y="4179471"/>
              <a:ext cx="0" cy="354284"/>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86" name="文本框 49"/>
            <p:cNvSpPr txBox="1">
              <a:spLocks noChangeAspect="1" noMove="1" noResize="1" noRot="1" noAdjustHandles="1" noEditPoints="1" noChangeArrowheads="1" noChangeShapeType="1" noTextEdit="1"/>
            </p:cNvSpPr>
            <p:nvPr/>
          </p:nvSpPr>
          <p:spPr>
            <a:xfrm>
              <a:off x="4952049" y="3432671"/>
              <a:ext cx="803141" cy="461665"/>
            </a:xfrm>
            <a:prstGeom prst="rect"/>
            <a:blipFill>
              <a:blip xmlns:r="http://schemas.openxmlformats.org/officeDocument/2006/relationships" r:embed="rId5"/>
              <a:stretch>
                <a:fillRect b="-5263"/>
              </a:stretch>
            </a:blipFill>
          </p:spPr>
          <p:txBody>
            <a:bodyPr/>
            <a:p>
              <a:r>
                <a:rPr altLang="en-US" lang="zh-CN">
                  <a:noFill/>
                </a:rPr>
                <a:t> </a:t>
              </a:r>
            </a:p>
          </p:txBody>
        </p:sp>
        <p:cxnSp>
          <p:nvCxnSpPr>
            <p:cNvPr id="3145813" name="直接箭头连接符 50"/>
            <p:cNvCxnSpPr>
              <a:cxnSpLocks/>
            </p:cNvCxnSpPr>
            <p:nvPr/>
          </p:nvCxnSpPr>
          <p:spPr>
            <a:xfrm>
              <a:off x="3995936" y="3584478"/>
              <a:ext cx="0" cy="343303"/>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48987" name="文本框 51"/>
            <p:cNvSpPr txBox="1">
              <a:spLocks noChangeAspect="1" noMove="1" noResize="1" noRot="1" noAdjustHandles="1" noEditPoints="1" noChangeArrowheads="1" noChangeShapeType="1" noTextEdit="1"/>
            </p:cNvSpPr>
            <p:nvPr/>
          </p:nvSpPr>
          <p:spPr>
            <a:xfrm>
              <a:off x="3353287" y="3291032"/>
              <a:ext cx="751011" cy="461665"/>
            </a:xfrm>
            <a:prstGeom prst="rect"/>
            <a:blipFill>
              <a:blip xmlns:r="http://schemas.openxmlformats.org/officeDocument/2006/relationships" r:embed="rId6"/>
              <a:stretch>
                <a:fillRect l="-2439" b="-5263"/>
              </a:stretch>
            </a:blipFill>
          </p:spPr>
          <p:txBody>
            <a:bodyPr/>
            <a:p>
              <a:r>
                <a:rPr altLang="en-US" lang="zh-CN">
                  <a:noFill/>
                </a:rPr>
                <a:t> </a:t>
              </a:r>
            </a:p>
          </p:txBody>
        </p:sp>
        <p:sp>
          <p:nvSpPr>
            <p:cNvPr id="1048988" name="任意多边形: 形状 67"/>
            <p:cNvSpPr/>
            <p:nvPr/>
          </p:nvSpPr>
          <p:spPr>
            <a:xfrm>
              <a:off x="3713480" y="4137025"/>
              <a:ext cx="498475" cy="1800225"/>
            </a:xfrm>
            <a:custGeom>
              <a:avLst/>
              <a:gdLst>
                <a:gd name="connsiteX0" fmla="*/ 1071154 w 1071154"/>
                <a:gd name="connsiteY0" fmla="*/ 0 h 1811383"/>
                <a:gd name="connsiteX1" fmla="*/ 670560 w 1071154"/>
                <a:gd name="connsiteY1" fmla="*/ 130629 h 1811383"/>
                <a:gd name="connsiteX2" fmla="*/ 409303 w 1071154"/>
                <a:gd name="connsiteY2" fmla="*/ 505097 h 1811383"/>
                <a:gd name="connsiteX3" fmla="*/ 0 w 1071154"/>
                <a:gd name="connsiteY3" fmla="*/ 1811383 h 1811383"/>
              </a:gdLst>
              <a:ahLst/>
              <a:cxnLst>
                <a:cxn ang="0">
                  <a:pos x="connsiteX0" y="connsiteY0"/>
                </a:cxn>
                <a:cxn ang="0">
                  <a:pos x="connsiteX1" y="connsiteY1"/>
                </a:cxn>
                <a:cxn ang="0">
                  <a:pos x="connsiteX2" y="connsiteY2"/>
                </a:cxn>
                <a:cxn ang="0">
                  <a:pos x="connsiteX3" y="connsiteY3"/>
                </a:cxn>
              </a:cxnLst>
              <a:rect l="l" t="t" r="r" b="b"/>
              <a:pathLst>
                <a:path w="1071154" h="1811383">
                  <a:moveTo>
                    <a:pt x="1071154" y="0"/>
                  </a:moveTo>
                  <a:cubicBezTo>
                    <a:pt x="926011" y="23223"/>
                    <a:pt x="780868" y="46446"/>
                    <a:pt x="670560" y="130629"/>
                  </a:cubicBezTo>
                  <a:cubicBezTo>
                    <a:pt x="560252" y="214812"/>
                    <a:pt x="521063" y="224971"/>
                    <a:pt x="409303" y="505097"/>
                  </a:cubicBezTo>
                  <a:cubicBezTo>
                    <a:pt x="297543" y="785223"/>
                    <a:pt x="148771" y="1298303"/>
                    <a:pt x="0" y="1811383"/>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989" name="文本框 55"/>
            <p:cNvSpPr txBox="1"/>
            <p:nvPr/>
          </p:nvSpPr>
          <p:spPr>
            <a:xfrm rot="16200000">
              <a:off x="2336451" y="4792004"/>
              <a:ext cx="2076355" cy="461665"/>
            </a:xfrm>
            <a:prstGeom prst="rect"/>
            <a:noFill/>
          </p:spPr>
          <p:txBody>
            <a:bodyPr rtlCol="0" wrap="square">
              <a:spAutoFit/>
            </a:bodyPr>
            <a:p>
              <a:pPr algn="ctr"/>
              <a:r>
                <a:rPr altLang="zh-CN" b="1" dirty="0" sz="2400" lang="en-US" smtClean="0">
                  <a:highlight>
                    <a:srgbClr val="FFFF00"/>
                  </a:highlight>
                  <a:latin typeface="Arial" panose="020B0604020202020204" pitchFamily="34" charset="0"/>
                  <a:cs typeface="Arial" panose="020B0604020202020204" pitchFamily="34" charset="0"/>
                </a:rPr>
                <a:t>Breakdown</a:t>
              </a:r>
              <a:endParaRPr altLang="en-US" b="1" dirty="0" sz="2400" lang="zh-CN">
                <a:highlight>
                  <a:srgbClr val="FFFF00"/>
                </a:highlight>
                <a:latin typeface="Arial" panose="020B0604020202020204" pitchFamily="34" charset="0"/>
                <a:cs typeface="Arial" panose="020B0604020202020204" pitchFamily="34"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rtlCol="0" wrap="square">
        <a:spAutoFit/>
      </a:bodyPr>
      <a:lstStyle>
        <a:defPPr algn="ctr">
          <a:defRPr dirty="0" smtClean="0">
            <a:latin typeface="Arial" panose="020B0604020202020204" pitchFamily="34" charset="0"/>
            <a:cs typeface="Arial" panose="020B0604020202020204" pitchFamily="34" charset="0"/>
          </a:defRPr>
        </a:defPPr>
      </a:lstStyle>
    </a:tx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xlchen</dc:creator>
  <cp:lastModifiedBy>peakzqf</cp:lastModifiedBy>
  <dcterms:created xsi:type="dcterms:W3CDTF">2014-05-20T08:48:00Z</dcterms:created>
  <dcterms:modified xsi:type="dcterms:W3CDTF">2021-11-03T08:14:24Z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ICV">
    <vt:lpwstr>05c0e9f88e584fe989aec32051aa6af5</vt:lpwstr>
  </property>
</Properties>
</file>