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678" r:id="rId2"/>
    <p:sldId id="849" r:id="rId3"/>
    <p:sldId id="785" r:id="rId4"/>
    <p:sldId id="846" r:id="rId5"/>
    <p:sldId id="847" r:id="rId6"/>
    <p:sldId id="848" r:id="rId7"/>
    <p:sldId id="850" r:id="rId8"/>
    <p:sldId id="85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 Xiaolong Chen" initials="BXC" lastIdx="2" clrIdx="0">
    <p:extLst>
      <p:ext uri="{19B8F6BF-5375-455C-9EA6-DF929625EA0E}">
        <p15:presenceInfo xmlns:p15="http://schemas.microsoft.com/office/powerpoint/2012/main" userId="95ab0b68cb7425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CCD"/>
    <a:srgbClr val="8289AE"/>
    <a:srgbClr val="8782AE"/>
    <a:srgbClr val="9E8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11" autoAdjust="0"/>
    <p:restoredTop sz="95527" autoAdjust="0"/>
  </p:normalViewPr>
  <p:slideViewPr>
    <p:cSldViewPr snapToGrid="0">
      <p:cViewPr varScale="1">
        <p:scale>
          <a:sx n="108" d="100"/>
          <a:sy n="108" d="100"/>
        </p:scale>
        <p:origin x="39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B03B2-8073-4E5F-8472-564BA6E0805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5CBA7-47F9-4301-9D9E-258A3AA1A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81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5CBA7-47F9-4301-9D9E-258A3AA1A2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55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5CBA7-47F9-4301-9D9E-258A3AA1A2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44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5CBA7-47F9-4301-9D9E-258A3AA1A2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090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5CBA7-47F9-4301-9D9E-258A3AA1A2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93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5CBA7-47F9-4301-9D9E-258A3AA1A2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39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5CBA7-47F9-4301-9D9E-258A3AA1A2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32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5CBA7-47F9-4301-9D9E-258A3AA1A2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501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5CBA7-47F9-4301-9D9E-258A3AA1A2B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9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21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09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6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1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9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8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82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65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8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3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8" Type="http://schemas.openxmlformats.org/officeDocument/2006/relationships/image" Target="../media/image910.png"/><Relationship Id="rId18" Type="http://schemas.openxmlformats.org/officeDocument/2006/relationships/image" Target="../media/image19.png"/><Relationship Id="rId3" Type="http://schemas.openxmlformats.org/officeDocument/2006/relationships/image" Target="../media/image4100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7" Type="http://schemas.openxmlformats.org/officeDocument/2006/relationships/image" Target="../media/image8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0.png"/><Relationship Id="rId15" Type="http://schemas.openxmlformats.org/officeDocument/2006/relationships/image" Target="../media/image16.png"/><Relationship Id="rId5" Type="http://schemas.openxmlformats.org/officeDocument/2006/relationships/image" Target="../media/image674.png"/><Relationship Id="rId10" Type="http://schemas.openxmlformats.org/officeDocument/2006/relationships/image" Target="../media/image1110.png"/><Relationship Id="rId19" Type="http://schemas.openxmlformats.org/officeDocument/2006/relationships/image" Target="../media/image2.png"/><Relationship Id="rId9" Type="http://schemas.openxmlformats.org/officeDocument/2006/relationships/image" Target="../media/image1010.png"/><Relationship Id="rId14" Type="http://schemas.openxmlformats.org/officeDocument/2006/relationships/image" Target="../media/image15.png"/><Relationship Id="rId4" Type="http://schemas.openxmlformats.org/officeDocument/2006/relationships/image" Target="../media/image51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100.png"/><Relationship Id="rId21" Type="http://schemas.openxmlformats.org/officeDocument/2006/relationships/image" Target="../media/image4.png"/><Relationship Id="rId12" Type="http://schemas.openxmlformats.org/officeDocument/2006/relationships/image" Target="../media/image13.png"/><Relationship Id="rId7" Type="http://schemas.openxmlformats.org/officeDocument/2006/relationships/image" Target="../media/image81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0.png"/><Relationship Id="rId5" Type="http://schemas.openxmlformats.org/officeDocument/2006/relationships/image" Target="../media/image674.png"/><Relationship Id="rId10" Type="http://schemas.openxmlformats.org/officeDocument/2006/relationships/image" Target="../media/image1110.png"/><Relationship Id="rId19" Type="http://schemas.openxmlformats.org/officeDocument/2006/relationships/image" Target="../media/image29.png"/><Relationship Id="rId4" Type="http://schemas.openxmlformats.org/officeDocument/2006/relationships/image" Target="../media/image5100.png"/><Relationship Id="rId2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0.png"/><Relationship Id="rId7" Type="http://schemas.openxmlformats.org/officeDocument/2006/relationships/image" Target="../media/image8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0.png"/><Relationship Id="rId5" Type="http://schemas.openxmlformats.org/officeDocument/2006/relationships/image" Target="../media/image674.png"/><Relationship Id="rId4" Type="http://schemas.openxmlformats.org/officeDocument/2006/relationships/image" Target="../media/image510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6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4.png"/><Relationship Id="rId5" Type="http://schemas.openxmlformats.org/officeDocument/2006/relationships/image" Target="../media/image5100.png"/><Relationship Id="rId4" Type="http://schemas.openxmlformats.org/officeDocument/2006/relationships/image" Target="../media/image4100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810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7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74.png"/><Relationship Id="rId5" Type="http://schemas.openxmlformats.org/officeDocument/2006/relationships/image" Target="../media/image10.png"/><Relationship Id="rId15" Type="http://schemas.openxmlformats.org/officeDocument/2006/relationships/image" Target="../media/image21.png"/><Relationship Id="rId10" Type="http://schemas.openxmlformats.org/officeDocument/2006/relationships/image" Target="../media/image5100.png"/><Relationship Id="rId4" Type="http://schemas.openxmlformats.org/officeDocument/2006/relationships/image" Target="../media/image9.png"/><Relationship Id="rId9" Type="http://schemas.openxmlformats.org/officeDocument/2006/relationships/image" Target="../media/image4100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22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4.png"/><Relationship Id="rId5" Type="http://schemas.openxmlformats.org/officeDocument/2006/relationships/image" Target="../media/image5100.png"/><Relationship Id="rId4" Type="http://schemas.openxmlformats.org/officeDocument/2006/relationships/image" Target="../media/image4100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810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12" Type="http://schemas.openxmlformats.org/officeDocument/2006/relationships/image" Target="../media/image7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674.png"/><Relationship Id="rId5" Type="http://schemas.openxmlformats.org/officeDocument/2006/relationships/image" Target="../media/image24.png"/><Relationship Id="rId10" Type="http://schemas.openxmlformats.org/officeDocument/2006/relationships/image" Target="../media/image5100.png"/><Relationship Id="rId4" Type="http://schemas.openxmlformats.org/officeDocument/2006/relationships/image" Target="../media/image9.png"/><Relationship Id="rId9" Type="http://schemas.openxmlformats.org/officeDocument/2006/relationships/image" Target="../media/image4100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7"/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8"/>
          <p:cNvSpPr/>
          <p:nvPr/>
        </p:nvSpPr>
        <p:spPr>
          <a:xfrm>
            <a:off x="484559" y="344147"/>
            <a:ext cx="8046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运算放大器输出特性曲线</a:t>
            </a:r>
            <a:endParaRPr lang="en-US" altLang="zh-CN" sz="3200" b="1" dirty="0">
              <a:ln w="10541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53471" y="3085348"/>
            <a:ext cx="3174723" cy="3351473"/>
            <a:chOff x="4994748" y="3110515"/>
            <a:chExt cx="3174723" cy="3351473"/>
          </a:xfrm>
        </p:grpSpPr>
        <p:grpSp>
          <p:nvGrpSpPr>
            <p:cNvPr id="8" name="组合 7"/>
            <p:cNvGrpSpPr/>
            <p:nvPr/>
          </p:nvGrpSpPr>
          <p:grpSpPr>
            <a:xfrm>
              <a:off x="4994748" y="3110515"/>
              <a:ext cx="3174723" cy="3351473"/>
              <a:chOff x="3826639" y="152170"/>
              <a:chExt cx="3174723" cy="3351473"/>
            </a:xfrm>
          </p:grpSpPr>
          <p:cxnSp>
            <p:nvCxnSpPr>
              <p:cNvPr id="13" name="直接箭头连接符 12"/>
              <p:cNvCxnSpPr/>
              <p:nvPr/>
            </p:nvCxnSpPr>
            <p:spPr>
              <a:xfrm flipV="1">
                <a:off x="5198868" y="552390"/>
                <a:ext cx="0" cy="29512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V="1">
                <a:off x="3826639" y="2028017"/>
                <a:ext cx="2825513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4983271" y="152170"/>
                    <a:ext cx="53370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63" name="文本框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3271" y="152170"/>
                    <a:ext cx="533708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5582012" y="2034404"/>
                    <a:ext cx="14193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012" y="2034404"/>
                    <a:ext cx="1419350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927808" y="4882312"/>
                  <a:ext cx="6140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808" y="4882312"/>
                  <a:ext cx="61403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/>
          <p:cNvGrpSpPr/>
          <p:nvPr/>
        </p:nvGrpSpPr>
        <p:grpSpPr>
          <a:xfrm>
            <a:off x="1060270" y="3085348"/>
            <a:ext cx="3346428" cy="3351473"/>
            <a:chOff x="3826639" y="152170"/>
            <a:chExt cx="3346428" cy="3351473"/>
          </a:xfrm>
        </p:grpSpPr>
        <p:cxnSp>
          <p:nvCxnSpPr>
            <p:cNvPr id="18" name="直接箭头连接符 17"/>
            <p:cNvCxnSpPr/>
            <p:nvPr/>
          </p:nvCxnSpPr>
          <p:spPr>
            <a:xfrm flipV="1">
              <a:off x="5198868" y="552390"/>
              <a:ext cx="0" cy="29512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3826639" y="2028017"/>
              <a:ext cx="28255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4983271" y="152170"/>
                  <a:ext cx="5337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271" y="152170"/>
                  <a:ext cx="533708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5822525" y="2028016"/>
                  <a:ext cx="13505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525" y="2028016"/>
                  <a:ext cx="135054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/>
          <p:cNvGrpSpPr/>
          <p:nvPr/>
        </p:nvGrpSpPr>
        <p:grpSpPr>
          <a:xfrm>
            <a:off x="1071443" y="3497778"/>
            <a:ext cx="2728951" cy="2887213"/>
            <a:chOff x="969648" y="3497223"/>
            <a:chExt cx="2728951" cy="2887213"/>
          </a:xfrm>
        </p:grpSpPr>
        <p:cxnSp>
          <p:nvCxnSpPr>
            <p:cNvPr id="23" name="直接连接符 22"/>
            <p:cNvCxnSpPr/>
            <p:nvPr/>
          </p:nvCxnSpPr>
          <p:spPr>
            <a:xfrm flipV="1">
              <a:off x="2102104" y="3739336"/>
              <a:ext cx="457200" cy="2452222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2553140" y="3737597"/>
              <a:ext cx="1145459" cy="812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969648" y="6182890"/>
              <a:ext cx="1145459" cy="812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330704" y="3745723"/>
              <a:ext cx="21301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102104" y="6178314"/>
              <a:ext cx="26912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1328456" y="3497223"/>
                  <a:ext cx="9151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OM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8456" y="3497223"/>
                  <a:ext cx="915162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667" r="-4000"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2356445" y="5922771"/>
                  <a:ext cx="9151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OM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6445" y="5922771"/>
                  <a:ext cx="915162" cy="461665"/>
                </a:xfrm>
                <a:prstGeom prst="rect">
                  <a:avLst/>
                </a:prstGeom>
                <a:blipFill>
                  <a:blip r:embed="rId15"/>
                  <a:stretch>
                    <a:fillRect r="-4000"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矩形 8"/>
          <p:cNvSpPr/>
          <p:nvPr/>
        </p:nvSpPr>
        <p:spPr>
          <a:xfrm>
            <a:off x="968128" y="2750837"/>
            <a:ext cx="3354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n w="10541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实际运算放大器</a:t>
            </a:r>
            <a:endParaRPr lang="en-US" altLang="zh-CN" sz="2000" b="1" dirty="0">
              <a:ln w="10541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" name="矩形 8"/>
          <p:cNvSpPr/>
          <p:nvPr/>
        </p:nvSpPr>
        <p:spPr>
          <a:xfrm>
            <a:off x="4972396" y="2723337"/>
            <a:ext cx="3354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n w="10541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理想运算放大器</a:t>
            </a:r>
            <a:endParaRPr lang="en-US" altLang="zh-CN" sz="2000" b="1" dirty="0">
              <a:ln w="10541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000506" y="4850536"/>
                <a:ext cx="6140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506" y="4850536"/>
                <a:ext cx="61403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5064644" y="3497778"/>
            <a:ext cx="2728951" cy="2887213"/>
            <a:chOff x="5005921" y="3522945"/>
            <a:chExt cx="2728951" cy="2887213"/>
          </a:xfrm>
        </p:grpSpPr>
        <p:grpSp>
          <p:nvGrpSpPr>
            <p:cNvPr id="34" name="组合 33"/>
            <p:cNvGrpSpPr/>
            <p:nvPr/>
          </p:nvGrpSpPr>
          <p:grpSpPr>
            <a:xfrm>
              <a:off x="5005921" y="3763319"/>
              <a:ext cx="2728951" cy="2453419"/>
              <a:chOff x="4759274" y="3767878"/>
              <a:chExt cx="2728951" cy="2453419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6119414" y="3776004"/>
                <a:ext cx="0" cy="2437169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6116994" y="3767878"/>
                <a:ext cx="1371231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4759274" y="6221297"/>
                <a:ext cx="1357720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5364729" y="3522945"/>
                  <a:ext cx="9151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OM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729" y="3522945"/>
                  <a:ext cx="915162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667" r="-4000"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6392718" y="5948493"/>
                  <a:ext cx="9151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OM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718" y="5948493"/>
                  <a:ext cx="915162" cy="461665"/>
                </a:xfrm>
                <a:prstGeom prst="rect">
                  <a:avLst/>
                </a:prstGeom>
                <a:blipFill>
                  <a:blip r:embed="rId18"/>
                  <a:stretch>
                    <a:fillRect r="-4000"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组合 39"/>
          <p:cNvGrpSpPr/>
          <p:nvPr/>
        </p:nvGrpSpPr>
        <p:grpSpPr>
          <a:xfrm>
            <a:off x="3227664" y="1271338"/>
            <a:ext cx="2847992" cy="1133890"/>
            <a:chOff x="3385911" y="1357246"/>
            <a:chExt cx="2847992" cy="1133890"/>
          </a:xfrm>
        </p:grpSpPr>
        <p:grpSp>
          <p:nvGrpSpPr>
            <p:cNvPr id="41" name="组合 40"/>
            <p:cNvGrpSpPr/>
            <p:nvPr/>
          </p:nvGrpSpPr>
          <p:grpSpPr>
            <a:xfrm>
              <a:off x="3385911" y="1498948"/>
              <a:ext cx="2847992" cy="992188"/>
              <a:chOff x="5902304" y="2483253"/>
              <a:chExt cx="2847992" cy="99218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6046403" y="2483253"/>
                <a:ext cx="2594484" cy="992188"/>
                <a:chOff x="2036162" y="1708764"/>
                <a:chExt cx="2594484" cy="992188"/>
              </a:xfrm>
            </p:grpSpPr>
            <p:grpSp>
              <p:nvGrpSpPr>
                <p:cNvPr id="48" name="组合 47"/>
                <p:cNvGrpSpPr/>
                <p:nvPr/>
              </p:nvGrpSpPr>
              <p:grpSpPr>
                <a:xfrm>
                  <a:off x="2036162" y="1947315"/>
                  <a:ext cx="800594" cy="568037"/>
                  <a:chOff x="2978455" y="3716251"/>
                  <a:chExt cx="800594" cy="568037"/>
                </a:xfrm>
              </p:grpSpPr>
              <p:cxnSp>
                <p:nvCxnSpPr>
                  <p:cNvPr id="55" name="直接连接符 54"/>
                  <p:cNvCxnSpPr/>
                  <p:nvPr/>
                </p:nvCxnSpPr>
                <p:spPr>
                  <a:xfrm flipH="1">
                    <a:off x="2978455" y="3716251"/>
                    <a:ext cx="80059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/>
                  <p:cNvCxnSpPr/>
                  <p:nvPr/>
                </p:nvCxnSpPr>
                <p:spPr>
                  <a:xfrm flipH="1">
                    <a:off x="2978455" y="4284288"/>
                    <a:ext cx="79652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5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52746" y="1792902"/>
                      <a:ext cx="250825" cy="307975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000" b="1" i="1" dirty="0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+</m:t>
                            </m:r>
                          </m:oMath>
                        </m:oMathPara>
                      </a14:m>
                      <a:endParaRPr kumimoji="1" lang="en-US" altLang="zh-CN" sz="2000" b="1" dirty="0" smtClean="0">
                        <a:ea typeface="楷体_GB2312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Rectangle 5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52746" y="1792902"/>
                      <a:ext cx="250825" cy="30797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1951" r="-21951" b="-5882"/>
                      </a:stretch>
                    </a:blipFill>
                    <a:ln w="28575">
                      <a:noFill/>
                      <a:miter lim="800000"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 5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1946" y="2319952"/>
                      <a:ext cx="322263" cy="307975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000" b="1" i="1" dirty="0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−</m:t>
                            </m:r>
                          </m:oMath>
                        </m:oMathPara>
                      </a14:m>
                      <a:endParaRPr kumimoji="1" lang="en-US" altLang="zh-CN" sz="2000" b="1" dirty="0" smtClean="0">
                        <a:latin typeface="楷体_GB2312" pitchFamily="49" charset="-122"/>
                        <a:ea typeface="楷体_GB2312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Rectangle 5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01946" y="2319952"/>
                      <a:ext cx="322263" cy="30797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28575">
                      <a:noFill/>
                      <a:miter lim="800000"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2" name="AutoShape 523"/>
                <p:cNvSpPr>
                  <a:spLocks noChangeArrowheads="1"/>
                </p:cNvSpPr>
                <p:nvPr/>
              </p:nvSpPr>
              <p:spPr bwMode="auto">
                <a:xfrm rot="5400000">
                  <a:off x="2870209" y="1665901"/>
                  <a:ext cx="992188" cy="1077914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z="2800" smtClean="0">
                    <a:ea typeface="楷体_GB2312" pitchFamily="49" charset="-122"/>
                  </a:endParaRPr>
                </a:p>
              </p:txBody>
            </p:sp>
            <p:sp>
              <p:nvSpPr>
                <p:cNvPr id="53" name="Line 29"/>
                <p:cNvSpPr>
                  <a:spLocks noChangeShapeType="1"/>
                </p:cNvSpPr>
                <p:nvPr/>
              </p:nvSpPr>
              <p:spPr bwMode="auto">
                <a:xfrm>
                  <a:off x="3896872" y="2200694"/>
                  <a:ext cx="6016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z="2800" smtClean="0">
                    <a:ea typeface="楷体_GB2312" pitchFamily="49" charset="-122"/>
                  </a:endParaRPr>
                </a:p>
              </p:txBody>
            </p:sp>
            <p:sp>
              <p:nvSpPr>
                <p:cNvPr id="54" name="Oval 3165"/>
                <p:cNvSpPr>
                  <a:spLocks noChangeArrowheads="1"/>
                </p:cNvSpPr>
                <p:nvPr/>
              </p:nvSpPr>
              <p:spPr bwMode="auto">
                <a:xfrm>
                  <a:off x="4486547" y="2125192"/>
                  <a:ext cx="144099" cy="14409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en-US" sz="2800" smtClean="0">
                    <a:solidFill>
                      <a:srgbClr val="FFFFCC"/>
                    </a:solidFill>
                    <a:ea typeface="楷体_GB2312" pitchFamily="49" charset="-122"/>
                  </a:endParaRPr>
                </a:p>
              </p:txBody>
            </p:sp>
          </p:grpSp>
          <p:sp>
            <p:nvSpPr>
              <p:cNvPr id="46" name="Oval 3165"/>
              <p:cNvSpPr>
                <a:spLocks noChangeArrowheads="1"/>
              </p:cNvSpPr>
              <p:nvPr/>
            </p:nvSpPr>
            <p:spPr bwMode="auto">
              <a:xfrm>
                <a:off x="5902304" y="2649328"/>
                <a:ext cx="144099" cy="14409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en-US" sz="2800" smtClean="0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8398213" y="3092351"/>
                    <a:ext cx="3520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8213" y="3092351"/>
                    <a:ext cx="35208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621" r="-8621" b="-156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Oval 3165"/>
            <p:cNvSpPr>
              <a:spLocks noChangeArrowheads="1"/>
            </p:cNvSpPr>
            <p:nvPr/>
          </p:nvSpPr>
          <p:spPr bwMode="auto">
            <a:xfrm>
              <a:off x="3385911" y="2233486"/>
              <a:ext cx="144099" cy="1440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2800" smtClean="0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3535895" y="1357246"/>
                  <a:ext cx="33445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895" y="1357246"/>
                  <a:ext cx="33445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111" r="-11111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3552762" y="1954157"/>
                  <a:ext cx="3568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762" y="1954157"/>
                  <a:ext cx="35689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8475" r="-6780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 bwMode="auto">
              <a:xfrm>
                <a:off x="3452526" y="4174038"/>
                <a:ext cx="322423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0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电压增益</a:t>
                </a:r>
                <a:r>
                  <a:rPr kumimoji="1" lang="en-US" altLang="zh-CN" sz="20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endParaRPr kumimoji="1" lang="zh-CN" altLang="en-US" sz="2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2526" y="4174038"/>
                <a:ext cx="3224235" cy="400110"/>
              </a:xfrm>
              <a:prstGeom prst="rect">
                <a:avLst/>
              </a:prstGeom>
              <a:blipFill>
                <a:blip r:embed="rId19"/>
                <a:stretch>
                  <a:fillRect t="-12308" b="-246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 flipH="1" flipV="1">
            <a:off x="6075656" y="4395482"/>
            <a:ext cx="346708" cy="27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 bwMode="auto">
              <a:xfrm>
                <a:off x="6451441" y="3064891"/>
                <a:ext cx="322423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有限值</m:t>
                      </m:r>
                    </m:oMath>
                  </m:oMathPara>
                </a14:m>
                <a:endParaRPr kumimoji="1" lang="zh-CN" altLang="en-US" sz="2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1441" y="3064891"/>
                <a:ext cx="3224235" cy="400110"/>
              </a:xfrm>
              <a:prstGeom prst="rect">
                <a:avLst/>
              </a:prstGeom>
              <a:blipFill>
                <a:blip r:embed="rId20"/>
                <a:stretch>
                  <a:fillRect b="-10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/>
          <p:cNvCxnSpPr/>
          <p:nvPr/>
        </p:nvCxnSpPr>
        <p:spPr>
          <a:xfrm flipV="1">
            <a:off x="7605836" y="3441556"/>
            <a:ext cx="273148" cy="25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7"/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8"/>
          <p:cNvSpPr/>
          <p:nvPr/>
        </p:nvSpPr>
        <p:spPr>
          <a:xfrm>
            <a:off x="1598430" y="2906549"/>
            <a:ext cx="6145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 smtClean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理想运算放大器</a:t>
            </a:r>
            <a:endParaRPr lang="en-US" altLang="zh-CN" sz="4400" b="1" dirty="0">
              <a:ln w="10541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978" y="2713188"/>
            <a:ext cx="3174723" cy="3351473"/>
            <a:chOff x="4994748" y="3110515"/>
            <a:chExt cx="3174723" cy="3351473"/>
          </a:xfrm>
        </p:grpSpPr>
        <p:grpSp>
          <p:nvGrpSpPr>
            <p:cNvPr id="56" name="组合 55"/>
            <p:cNvGrpSpPr/>
            <p:nvPr/>
          </p:nvGrpSpPr>
          <p:grpSpPr>
            <a:xfrm>
              <a:off x="4994748" y="3110515"/>
              <a:ext cx="3174723" cy="3351473"/>
              <a:chOff x="3826639" y="152170"/>
              <a:chExt cx="3174723" cy="3351473"/>
            </a:xfrm>
          </p:grpSpPr>
          <p:cxnSp>
            <p:nvCxnSpPr>
              <p:cNvPr id="58" name="直接箭头连接符 57"/>
              <p:cNvCxnSpPr/>
              <p:nvPr/>
            </p:nvCxnSpPr>
            <p:spPr>
              <a:xfrm flipV="1">
                <a:off x="5198868" y="552390"/>
                <a:ext cx="0" cy="29512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 flipV="1">
                <a:off x="3826639" y="2028017"/>
                <a:ext cx="2825513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4983271" y="152170"/>
                    <a:ext cx="53370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63" name="文本框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3271" y="152170"/>
                    <a:ext cx="533708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5582012" y="2034404"/>
                    <a:ext cx="14193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012" y="2034404"/>
                    <a:ext cx="1419350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5927808" y="4882312"/>
                  <a:ext cx="6140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808" y="4882312"/>
                  <a:ext cx="61403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67"/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8"/>
          <p:cNvSpPr/>
          <p:nvPr/>
        </p:nvSpPr>
        <p:spPr>
          <a:xfrm>
            <a:off x="1464206" y="427601"/>
            <a:ext cx="6145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理想运算放大器</a:t>
            </a:r>
            <a:endParaRPr lang="en-US" altLang="zh-CN" sz="3200" b="1" dirty="0">
              <a:ln w="10541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213785" y="1262400"/>
            <a:ext cx="2847992" cy="1133890"/>
            <a:chOff x="3385911" y="1357246"/>
            <a:chExt cx="2847992" cy="1133890"/>
          </a:xfrm>
        </p:grpSpPr>
        <p:grpSp>
          <p:nvGrpSpPr>
            <p:cNvPr id="16" name="组合 15"/>
            <p:cNvGrpSpPr/>
            <p:nvPr/>
          </p:nvGrpSpPr>
          <p:grpSpPr>
            <a:xfrm>
              <a:off x="3385911" y="1498948"/>
              <a:ext cx="2847992" cy="992188"/>
              <a:chOff x="5902304" y="2483253"/>
              <a:chExt cx="2847992" cy="992188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6046403" y="2483253"/>
                <a:ext cx="2594484" cy="992188"/>
                <a:chOff x="2036162" y="1708764"/>
                <a:chExt cx="2594484" cy="992188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2036162" y="1947315"/>
                  <a:ext cx="800594" cy="568037"/>
                  <a:chOff x="2978455" y="3716251"/>
                  <a:chExt cx="800594" cy="568037"/>
                </a:xfrm>
              </p:grpSpPr>
              <p:cxnSp>
                <p:nvCxnSpPr>
                  <p:cNvPr id="36" name="直接连接符 35"/>
                  <p:cNvCxnSpPr/>
                  <p:nvPr/>
                </p:nvCxnSpPr>
                <p:spPr>
                  <a:xfrm flipH="1">
                    <a:off x="2978455" y="3716251"/>
                    <a:ext cx="80059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 flipH="1">
                    <a:off x="2978455" y="4284288"/>
                    <a:ext cx="79652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5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52746" y="1792902"/>
                      <a:ext cx="250825" cy="307975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000" b="1" i="1" dirty="0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+</m:t>
                            </m:r>
                          </m:oMath>
                        </m:oMathPara>
                      </a14:m>
                      <a:endParaRPr kumimoji="1" lang="en-US" altLang="zh-CN" sz="2000" b="1" dirty="0" smtClean="0">
                        <a:ea typeface="楷体_GB2312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Rectangle 5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52746" y="1792902"/>
                      <a:ext cx="250825" cy="30797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1951" r="-21951" b="-5882"/>
                      </a:stretch>
                    </a:blipFill>
                    <a:ln w="28575">
                      <a:noFill/>
                      <a:miter lim="800000"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5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1946" y="2319952"/>
                      <a:ext cx="322263" cy="307975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000" b="1" i="1" dirty="0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−</m:t>
                            </m:r>
                          </m:oMath>
                        </m:oMathPara>
                      </a14:m>
                      <a:endParaRPr kumimoji="1" lang="en-US" altLang="zh-CN" sz="2000" b="1" dirty="0" smtClean="0">
                        <a:latin typeface="楷体_GB2312" pitchFamily="49" charset="-122"/>
                        <a:ea typeface="楷体_GB2312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Rectangle 5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01946" y="2319952"/>
                      <a:ext cx="322263" cy="30797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28575">
                      <a:noFill/>
                      <a:miter lim="800000"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2" name="AutoShape 523"/>
                <p:cNvSpPr>
                  <a:spLocks noChangeArrowheads="1"/>
                </p:cNvSpPr>
                <p:nvPr/>
              </p:nvSpPr>
              <p:spPr bwMode="auto">
                <a:xfrm rot="5400000">
                  <a:off x="2870209" y="1665901"/>
                  <a:ext cx="992188" cy="1077914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z="2800" smtClean="0">
                    <a:ea typeface="楷体_GB2312" pitchFamily="49" charset="-122"/>
                  </a:endParaRPr>
                </a:p>
              </p:txBody>
            </p:sp>
            <p:sp>
              <p:nvSpPr>
                <p:cNvPr id="33" name="Line 29"/>
                <p:cNvSpPr>
                  <a:spLocks noChangeShapeType="1"/>
                </p:cNvSpPr>
                <p:nvPr/>
              </p:nvSpPr>
              <p:spPr bwMode="auto">
                <a:xfrm>
                  <a:off x="3896872" y="2200694"/>
                  <a:ext cx="6016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z="2800" smtClean="0">
                    <a:ea typeface="楷体_GB2312" pitchFamily="49" charset="-122"/>
                  </a:endParaRPr>
                </a:p>
              </p:txBody>
            </p:sp>
            <p:sp>
              <p:nvSpPr>
                <p:cNvPr id="34" name="Oval 3165"/>
                <p:cNvSpPr>
                  <a:spLocks noChangeArrowheads="1"/>
                </p:cNvSpPr>
                <p:nvPr/>
              </p:nvSpPr>
              <p:spPr bwMode="auto">
                <a:xfrm>
                  <a:off x="4486547" y="2125192"/>
                  <a:ext cx="144099" cy="14409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en-US" sz="2800" smtClean="0">
                    <a:solidFill>
                      <a:srgbClr val="FFFFCC"/>
                    </a:solidFill>
                    <a:ea typeface="楷体_GB2312" pitchFamily="49" charset="-122"/>
                  </a:endParaRPr>
                </a:p>
              </p:txBody>
            </p:sp>
          </p:grpSp>
          <p:sp>
            <p:nvSpPr>
              <p:cNvPr id="24" name="Oval 3165"/>
              <p:cNvSpPr>
                <a:spLocks noChangeArrowheads="1"/>
              </p:cNvSpPr>
              <p:nvPr/>
            </p:nvSpPr>
            <p:spPr bwMode="auto">
              <a:xfrm>
                <a:off x="5902304" y="2649328"/>
                <a:ext cx="144099" cy="14409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en-US" sz="2800" smtClean="0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8398213" y="3092351"/>
                    <a:ext cx="3520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8213" y="3092351"/>
                    <a:ext cx="35208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621" r="-8621" b="-156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Oval 3165"/>
            <p:cNvSpPr>
              <a:spLocks noChangeArrowheads="1"/>
            </p:cNvSpPr>
            <p:nvPr/>
          </p:nvSpPr>
          <p:spPr bwMode="auto">
            <a:xfrm>
              <a:off x="3385911" y="2233486"/>
              <a:ext cx="144099" cy="1440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2800" smtClean="0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3535895" y="1357246"/>
                  <a:ext cx="33445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895" y="1357246"/>
                  <a:ext cx="33445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111" r="-11111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3552762" y="1954157"/>
                  <a:ext cx="3568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762" y="1954157"/>
                  <a:ext cx="35689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8475" r="-6780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/>
          <p:cNvGrpSpPr/>
          <p:nvPr/>
        </p:nvGrpSpPr>
        <p:grpSpPr>
          <a:xfrm>
            <a:off x="672151" y="3125618"/>
            <a:ext cx="2728951" cy="2887213"/>
            <a:chOff x="5005921" y="3522945"/>
            <a:chExt cx="2728951" cy="2887213"/>
          </a:xfrm>
        </p:grpSpPr>
        <p:grpSp>
          <p:nvGrpSpPr>
            <p:cNvPr id="72" name="组合 71"/>
            <p:cNvGrpSpPr/>
            <p:nvPr/>
          </p:nvGrpSpPr>
          <p:grpSpPr>
            <a:xfrm>
              <a:off x="5005921" y="3763319"/>
              <a:ext cx="2728951" cy="2453419"/>
              <a:chOff x="4759274" y="3767878"/>
              <a:chExt cx="2728951" cy="2453419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6119414" y="3776004"/>
                <a:ext cx="0" cy="2437169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6116994" y="3767878"/>
                <a:ext cx="1371231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4759274" y="6221297"/>
                <a:ext cx="1357720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5364729" y="3522945"/>
                  <a:ext cx="9151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OM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729" y="3522945"/>
                  <a:ext cx="915162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667" r="-4000"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6392718" y="5948493"/>
                  <a:ext cx="9151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OM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718" y="5948493"/>
                  <a:ext cx="915162" cy="461665"/>
                </a:xfrm>
                <a:prstGeom prst="rect">
                  <a:avLst/>
                </a:prstGeom>
                <a:blipFill>
                  <a:blip r:embed="rId18"/>
                  <a:stretch>
                    <a:fillRect r="-4000"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 bwMode="auto">
              <a:xfrm>
                <a:off x="4537158" y="3490548"/>
                <a:ext cx="401239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工作在线性区域时：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kumimoji="1" lang="zh-CN" altLang="en-US" sz="2400" dirty="0" smtClean="0"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7158" y="3490548"/>
                <a:ext cx="4012399" cy="461665"/>
              </a:xfrm>
              <a:prstGeom prst="rect">
                <a:avLst/>
              </a:prstGeom>
              <a:blipFill>
                <a:blip r:embed="rId19"/>
                <a:stretch>
                  <a:fillRect l="-2280" t="-14667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 bwMode="auto">
              <a:xfrm>
                <a:off x="4550794" y="4251290"/>
                <a:ext cx="401239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工作在饱和区域时：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kumimoji="1" lang="zh-CN" altLang="en-US" sz="2400" dirty="0" smtClean="0"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0794" y="4251290"/>
                <a:ext cx="4012399" cy="461665"/>
              </a:xfrm>
              <a:prstGeom prst="rect">
                <a:avLst/>
              </a:prstGeom>
              <a:blipFill>
                <a:blip r:embed="rId20"/>
                <a:stretch>
                  <a:fillRect l="-2432" t="-14474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 bwMode="auto">
              <a:xfrm>
                <a:off x="3641213" y="1098917"/>
                <a:ext cx="55056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1213" y="1098917"/>
                <a:ext cx="550566" cy="400110"/>
              </a:xfrm>
              <a:prstGeom prst="rect">
                <a:avLst/>
              </a:prstGeom>
              <a:blipFill>
                <a:blip r:embed="rId21"/>
                <a:stretch>
                  <a:fillRect b="-45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箭头连接符 54"/>
          <p:cNvCxnSpPr/>
          <p:nvPr/>
        </p:nvCxnSpPr>
        <p:spPr>
          <a:xfrm>
            <a:off x="3710005" y="1574018"/>
            <a:ext cx="369511" cy="0"/>
          </a:xfrm>
          <a:prstGeom prst="straightConnector1">
            <a:avLst/>
          </a:prstGeom>
          <a:ln w="254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 bwMode="auto">
              <a:xfrm>
                <a:off x="3676015" y="1841644"/>
                <a:ext cx="55056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6015" y="1841644"/>
                <a:ext cx="550566" cy="400110"/>
              </a:xfrm>
              <a:prstGeom prst="rect">
                <a:avLst/>
              </a:prstGeom>
              <a:blipFill>
                <a:blip r:embed="rId22"/>
                <a:stretch>
                  <a:fillRect b="-45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/>
          <p:cNvCxnSpPr/>
          <p:nvPr/>
        </p:nvCxnSpPr>
        <p:spPr>
          <a:xfrm>
            <a:off x="3744807" y="2316745"/>
            <a:ext cx="369511" cy="0"/>
          </a:xfrm>
          <a:prstGeom prst="straightConnector1">
            <a:avLst/>
          </a:prstGeom>
          <a:ln w="254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7"/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8"/>
          <p:cNvSpPr/>
          <p:nvPr/>
        </p:nvSpPr>
        <p:spPr>
          <a:xfrm>
            <a:off x="1461858" y="447264"/>
            <a:ext cx="6145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理想运算放大器</a:t>
            </a:r>
            <a:endParaRPr lang="en-US" altLang="zh-CN" sz="3200" b="1" dirty="0">
              <a:ln w="10541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230563" y="1320544"/>
            <a:ext cx="2847992" cy="1133890"/>
            <a:chOff x="3385911" y="1357246"/>
            <a:chExt cx="2847992" cy="1133890"/>
          </a:xfrm>
        </p:grpSpPr>
        <p:grpSp>
          <p:nvGrpSpPr>
            <p:cNvPr id="16" name="组合 15"/>
            <p:cNvGrpSpPr/>
            <p:nvPr/>
          </p:nvGrpSpPr>
          <p:grpSpPr>
            <a:xfrm>
              <a:off x="3385911" y="1498948"/>
              <a:ext cx="2847992" cy="992188"/>
              <a:chOff x="5902304" y="2483253"/>
              <a:chExt cx="2847992" cy="992188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6046403" y="2483253"/>
                <a:ext cx="2594484" cy="992188"/>
                <a:chOff x="2036162" y="1708764"/>
                <a:chExt cx="2594484" cy="992188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2036162" y="1947315"/>
                  <a:ext cx="800594" cy="568037"/>
                  <a:chOff x="2978455" y="3716251"/>
                  <a:chExt cx="800594" cy="568037"/>
                </a:xfrm>
              </p:grpSpPr>
              <p:cxnSp>
                <p:nvCxnSpPr>
                  <p:cNvPr id="36" name="直接连接符 35"/>
                  <p:cNvCxnSpPr/>
                  <p:nvPr/>
                </p:nvCxnSpPr>
                <p:spPr>
                  <a:xfrm flipH="1">
                    <a:off x="2978455" y="3716251"/>
                    <a:ext cx="80059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 flipH="1">
                    <a:off x="2978455" y="4284288"/>
                    <a:ext cx="79652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5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52746" y="1792902"/>
                      <a:ext cx="250825" cy="307975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000" b="1" i="1" dirty="0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+</m:t>
                            </m:r>
                          </m:oMath>
                        </m:oMathPara>
                      </a14:m>
                      <a:endParaRPr kumimoji="1" lang="en-US" altLang="zh-CN" sz="2000" b="1" dirty="0" smtClean="0">
                        <a:ea typeface="楷体_GB2312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Rectangle 5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52746" y="1792902"/>
                      <a:ext cx="250825" cy="30797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1951" r="-21951" b="-5882"/>
                      </a:stretch>
                    </a:blipFill>
                    <a:ln w="28575">
                      <a:noFill/>
                      <a:miter lim="800000"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5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1946" y="2319952"/>
                      <a:ext cx="322263" cy="307975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000" b="1" i="1" dirty="0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−</m:t>
                            </m:r>
                          </m:oMath>
                        </m:oMathPara>
                      </a14:m>
                      <a:endParaRPr kumimoji="1" lang="en-US" altLang="zh-CN" sz="2000" b="1" dirty="0" smtClean="0">
                        <a:latin typeface="楷体_GB2312" pitchFamily="49" charset="-122"/>
                        <a:ea typeface="楷体_GB2312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Rectangle 5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01946" y="2319952"/>
                      <a:ext cx="322263" cy="30797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28575">
                      <a:noFill/>
                      <a:miter lim="800000"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2" name="AutoShape 523"/>
                <p:cNvSpPr>
                  <a:spLocks noChangeArrowheads="1"/>
                </p:cNvSpPr>
                <p:nvPr/>
              </p:nvSpPr>
              <p:spPr bwMode="auto">
                <a:xfrm rot="5400000">
                  <a:off x="2870209" y="1665901"/>
                  <a:ext cx="992188" cy="1077914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z="2800" smtClean="0">
                    <a:ea typeface="楷体_GB2312" pitchFamily="49" charset="-122"/>
                  </a:endParaRPr>
                </a:p>
              </p:txBody>
            </p:sp>
            <p:sp>
              <p:nvSpPr>
                <p:cNvPr id="33" name="Line 29"/>
                <p:cNvSpPr>
                  <a:spLocks noChangeShapeType="1"/>
                </p:cNvSpPr>
                <p:nvPr/>
              </p:nvSpPr>
              <p:spPr bwMode="auto">
                <a:xfrm>
                  <a:off x="3896872" y="2200694"/>
                  <a:ext cx="6016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z="2800" smtClean="0">
                    <a:ea typeface="楷体_GB2312" pitchFamily="49" charset="-122"/>
                  </a:endParaRPr>
                </a:p>
              </p:txBody>
            </p:sp>
            <p:sp>
              <p:nvSpPr>
                <p:cNvPr id="34" name="Oval 3165"/>
                <p:cNvSpPr>
                  <a:spLocks noChangeArrowheads="1"/>
                </p:cNvSpPr>
                <p:nvPr/>
              </p:nvSpPr>
              <p:spPr bwMode="auto">
                <a:xfrm>
                  <a:off x="4486547" y="2125192"/>
                  <a:ext cx="144099" cy="14409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en-US" sz="2800" smtClean="0">
                    <a:solidFill>
                      <a:srgbClr val="FFFFCC"/>
                    </a:solidFill>
                    <a:ea typeface="楷体_GB2312" pitchFamily="49" charset="-122"/>
                  </a:endParaRPr>
                </a:p>
              </p:txBody>
            </p:sp>
          </p:grpSp>
          <p:sp>
            <p:nvSpPr>
              <p:cNvPr id="24" name="Oval 3165"/>
              <p:cNvSpPr>
                <a:spLocks noChangeArrowheads="1"/>
              </p:cNvSpPr>
              <p:nvPr/>
            </p:nvSpPr>
            <p:spPr bwMode="auto">
              <a:xfrm>
                <a:off x="5902304" y="2649328"/>
                <a:ext cx="144099" cy="14409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en-US" sz="2800" smtClean="0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8398213" y="3092351"/>
                    <a:ext cx="3520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8213" y="3092351"/>
                    <a:ext cx="35208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621" r="-8621" b="-156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Oval 3165"/>
            <p:cNvSpPr>
              <a:spLocks noChangeArrowheads="1"/>
            </p:cNvSpPr>
            <p:nvPr/>
          </p:nvSpPr>
          <p:spPr bwMode="auto">
            <a:xfrm>
              <a:off x="3385911" y="2233486"/>
              <a:ext cx="144099" cy="1440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2800" smtClean="0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3535895" y="1357246"/>
                  <a:ext cx="33445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895" y="1357246"/>
                  <a:ext cx="33445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111" r="-11111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3552762" y="1954157"/>
                  <a:ext cx="3568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762" y="1954157"/>
                  <a:ext cx="35689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8475" r="-6780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文本框 4"/>
          <p:cNvSpPr txBox="1"/>
          <p:nvPr/>
        </p:nvSpPr>
        <p:spPr bwMode="auto">
          <a:xfrm>
            <a:off x="2452225" y="3141441"/>
            <a:ext cx="489233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什么时候工作在线性区？</a:t>
            </a:r>
            <a:endParaRPr kumimoji="1" lang="en-US" altLang="zh-CN" sz="3200" b="1" dirty="0" smtClean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什么时候工作在饱和区？</a:t>
            </a:r>
          </a:p>
        </p:txBody>
      </p:sp>
    </p:spTree>
    <p:extLst>
      <p:ext uri="{BB962C8B-B14F-4D97-AF65-F5344CB8AC3E}">
        <p14:creationId xmlns:p14="http://schemas.microsoft.com/office/powerpoint/2010/main" val="18461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7"/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26368" y="1770941"/>
            <a:ext cx="2847992" cy="1318487"/>
            <a:chOff x="3230563" y="1135947"/>
            <a:chExt cx="2847992" cy="1318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 bwMode="auto">
                <a:xfrm>
                  <a:off x="3678156" y="1135947"/>
                  <a:ext cx="55056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78156" y="1135947"/>
                  <a:ext cx="550566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46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组合 1"/>
            <p:cNvGrpSpPr/>
            <p:nvPr/>
          </p:nvGrpSpPr>
          <p:grpSpPr>
            <a:xfrm>
              <a:off x="3230563" y="1320544"/>
              <a:ext cx="2847992" cy="1133890"/>
              <a:chOff x="3230563" y="1320544"/>
              <a:chExt cx="2847992" cy="113389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3230563" y="1320544"/>
                <a:ext cx="2847992" cy="1133890"/>
                <a:chOff x="3385911" y="1357246"/>
                <a:chExt cx="2847992" cy="1133890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3385911" y="1498948"/>
                  <a:ext cx="2847992" cy="992188"/>
                  <a:chOff x="5902304" y="2483253"/>
                  <a:chExt cx="2847992" cy="992188"/>
                </a:xfrm>
              </p:grpSpPr>
              <p:grpSp>
                <p:nvGrpSpPr>
                  <p:cNvPr id="27" name="组合 26"/>
                  <p:cNvGrpSpPr/>
                  <p:nvPr/>
                </p:nvGrpSpPr>
                <p:grpSpPr>
                  <a:xfrm>
                    <a:off x="6046403" y="2483253"/>
                    <a:ext cx="2594484" cy="992188"/>
                    <a:chOff x="2036162" y="1708764"/>
                    <a:chExt cx="2594484" cy="992188"/>
                  </a:xfrm>
                </p:grpSpPr>
                <p:grpSp>
                  <p:nvGrpSpPr>
                    <p:cNvPr id="29" name="组合 28"/>
                    <p:cNvGrpSpPr/>
                    <p:nvPr/>
                  </p:nvGrpSpPr>
                  <p:grpSpPr>
                    <a:xfrm>
                      <a:off x="2036162" y="1947315"/>
                      <a:ext cx="800594" cy="568037"/>
                      <a:chOff x="2978455" y="3716251"/>
                      <a:chExt cx="800594" cy="568037"/>
                    </a:xfrm>
                  </p:grpSpPr>
                  <p:cxnSp>
                    <p:nvCxnSpPr>
                      <p:cNvPr id="36" name="直接连接符 35"/>
                      <p:cNvCxnSpPr/>
                      <p:nvPr/>
                    </p:nvCxnSpPr>
                    <p:spPr>
                      <a:xfrm flipH="1">
                        <a:off x="2978455" y="3716251"/>
                        <a:ext cx="800594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直接连接符 36"/>
                      <p:cNvCxnSpPr/>
                      <p:nvPr/>
                    </p:nvCxnSpPr>
                    <p:spPr>
                      <a:xfrm flipH="1">
                        <a:off x="2978455" y="4284288"/>
                        <a:ext cx="796524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Rectangle 5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52746" y="1792902"/>
                          <a:ext cx="250825" cy="307975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  <a:miter lim="800000"/>
                          <a:headEnd/>
                          <a:tailEnd/>
                        </a:ln>
                        <a:extLst/>
                      </p:spPr>
                      <p:txBody>
                        <a:bodyPr wrap="none" lIns="0" tIns="0" rIns="0" bIns="0">
                          <a:spAutoFit/>
                        </a:bodyPr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dirty="0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kumimoji="1" lang="en-US" altLang="zh-CN" sz="2000" b="1" dirty="0" smtClean="0">
                            <a:ea typeface="楷体_GB2312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Rectangle 51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852746" y="1792902"/>
                          <a:ext cx="250825" cy="307975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21951" r="-21951" b="-5882"/>
                          </a:stretch>
                        </a:blipFill>
                        <a:ln w="28575">
                          <a:noFill/>
                          <a:miter lim="800000"/>
                          <a:headEnd/>
                          <a:tailEnd/>
                        </a:ln>
                        <a:extLst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Rectangle 5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01946" y="2319952"/>
                          <a:ext cx="322263" cy="307975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  <a:miter lim="800000"/>
                          <a:headEnd/>
                          <a:tailEnd/>
                        </a:ln>
                        <a:extLst/>
                      </p:spPr>
                      <p:txBody>
                        <a:bodyPr wrap="none" lIns="0" tIns="0" rIns="0" bIns="0">
                          <a:spAutoFit/>
                        </a:bodyPr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dirty="0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kumimoji="1" lang="en-US" altLang="zh-CN" sz="2000" b="1" dirty="0" smtClean="0">
                            <a:latin typeface="楷体_GB2312" pitchFamily="49" charset="-122"/>
                            <a:ea typeface="楷体_GB2312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Rectangle 51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801946" y="2319952"/>
                          <a:ext cx="322263" cy="307975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  <a:ln w="28575">
                          <a:noFill/>
                          <a:miter lim="800000"/>
                          <a:headEnd/>
                          <a:tailEnd/>
                        </a:ln>
                        <a:extLst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2" name="AutoShape 523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870209" y="1665901"/>
                      <a:ext cx="992188" cy="1077914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sz="2800" smtClean="0"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33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96872" y="2200694"/>
                      <a:ext cx="60166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eaVert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sz="2800" smtClean="0"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34" name="Oval 3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6547" y="2125192"/>
                      <a:ext cx="144099" cy="144099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altLang="en-US" sz="2800" smtClean="0">
                        <a:solidFill>
                          <a:srgbClr val="FFFFCC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sp>
                <p:nvSpPr>
                  <p:cNvPr id="24" name="Oval 3165"/>
                  <p:cNvSpPr>
                    <a:spLocks noChangeArrowheads="1"/>
                  </p:cNvSpPr>
                  <p:nvPr/>
                </p:nvSpPr>
                <p:spPr bwMode="auto">
                  <a:xfrm>
                    <a:off x="5902304" y="2649328"/>
                    <a:ext cx="144099" cy="14409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altLang="en-US" sz="2800" smtClean="0">
                      <a:solidFill>
                        <a:srgbClr val="FFFFCC"/>
                      </a:solidFill>
                      <a:ea typeface="楷体_GB2312" pitchFamily="49" charset="-122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文本框 25"/>
                      <p:cNvSpPr txBox="1"/>
                      <p:nvPr/>
                    </p:nvSpPr>
                    <p:spPr>
                      <a:xfrm>
                        <a:off x="8398213" y="3092351"/>
                        <a:ext cx="35208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6" name="文本框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98213" y="3092351"/>
                        <a:ext cx="352083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8621" r="-8621" b="-156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Oval 3165"/>
                <p:cNvSpPr>
                  <a:spLocks noChangeArrowheads="1"/>
                </p:cNvSpPr>
                <p:nvPr/>
              </p:nvSpPr>
              <p:spPr bwMode="auto">
                <a:xfrm>
                  <a:off x="3385911" y="2233486"/>
                  <a:ext cx="144099" cy="144099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en-US" sz="2800" smtClean="0">
                    <a:solidFill>
                      <a:srgbClr val="FFFFCC"/>
                    </a:solidFill>
                    <a:ea typeface="楷体_GB2312" pitchFamily="49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文本框 38"/>
                    <p:cNvSpPr txBox="1"/>
                    <p:nvPr/>
                  </p:nvSpPr>
                  <p:spPr>
                    <a:xfrm>
                      <a:off x="3535895" y="1357246"/>
                      <a:ext cx="33445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000" dirty="0"/>
                    </a:p>
                  </p:txBody>
                </p:sp>
              </mc:Choice>
              <mc:Fallback xmlns="">
                <p:sp>
                  <p:nvSpPr>
                    <p:cNvPr id="39" name="文本框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35895" y="1357246"/>
                      <a:ext cx="334451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1111" r="-11111" b="-156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3552762" y="1954157"/>
                      <a:ext cx="35689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000" dirty="0"/>
                    </a:p>
                  </p:txBody>
                </p:sp>
              </mc:Choice>
              <mc:Fallback xmlns="">
                <p:sp>
                  <p:nvSpPr>
                    <p:cNvPr id="41" name="文本框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2762" y="1954157"/>
                      <a:ext cx="356893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475" r="-6780" b="-156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2" name="直接箭头连接符 21"/>
              <p:cNvCxnSpPr/>
              <p:nvPr/>
            </p:nvCxnSpPr>
            <p:spPr>
              <a:xfrm>
                <a:off x="3746948" y="1611048"/>
                <a:ext cx="369511" cy="0"/>
              </a:xfrm>
              <a:prstGeom prst="straightConnector1">
                <a:avLst/>
              </a:prstGeom>
              <a:ln w="25400"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 bwMode="auto">
                  <a:xfrm>
                    <a:off x="3712958" y="1878674"/>
                    <a:ext cx="55056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N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12958" y="1878674"/>
                    <a:ext cx="550566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4545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接箭头连接符 24"/>
              <p:cNvCxnSpPr/>
              <p:nvPr/>
            </p:nvCxnSpPr>
            <p:spPr>
              <a:xfrm>
                <a:off x="3781750" y="2353775"/>
                <a:ext cx="369511" cy="0"/>
              </a:xfrm>
              <a:prstGeom prst="straightConnector1">
                <a:avLst/>
              </a:prstGeom>
              <a:ln w="25400"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文本框 27"/>
          <p:cNvSpPr txBox="1"/>
          <p:nvPr/>
        </p:nvSpPr>
        <p:spPr bwMode="auto">
          <a:xfrm>
            <a:off x="1124936" y="3935507"/>
            <a:ext cx="729341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因为负反馈电路会使净输入信号</a:t>
            </a:r>
            <a:r>
              <a:rPr kumimoji="1"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|</a:t>
            </a:r>
            <a:r>
              <a:rPr kumimoji="1" lang="en-US" altLang="zh-CN" sz="3200" b="1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u</a:t>
            </a:r>
            <a:r>
              <a:rPr kumimoji="1" lang="en-US" altLang="zh-CN" sz="3200" b="1" baseline="-250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kumimoji="1" lang="en-US" altLang="zh-CN" sz="3200" b="1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-u</a:t>
            </a:r>
            <a:r>
              <a:rPr kumimoji="1" lang="en-US" altLang="zh-CN" sz="3200" b="1" baseline="-250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kumimoji="1"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|</a:t>
            </a:r>
            <a:r>
              <a:rPr kumimoji="1"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一直减小至</a:t>
            </a:r>
            <a:r>
              <a:rPr kumimoji="1"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kumimoji="1"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，所以工作在线性区。</a:t>
            </a:r>
          </a:p>
        </p:txBody>
      </p:sp>
      <p:sp>
        <p:nvSpPr>
          <p:cNvPr id="35" name="矩形 8"/>
          <p:cNvSpPr/>
          <p:nvPr/>
        </p:nvSpPr>
        <p:spPr>
          <a:xfrm>
            <a:off x="1124935" y="460396"/>
            <a:ext cx="6604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工作在线性</a:t>
            </a:r>
            <a:r>
              <a:rPr lang="zh-CN" altLang="en-US" sz="3600" b="1" dirty="0" smtClean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区时</a:t>
            </a:r>
            <a:r>
              <a:rPr lang="en-US" altLang="zh-CN" sz="3600" b="1" dirty="0" smtClean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:</a:t>
            </a:r>
            <a:r>
              <a:rPr lang="zh-CN" altLang="en-US" sz="3600" b="1" dirty="0" smtClean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负反馈电路</a:t>
            </a:r>
            <a:endParaRPr lang="en-US" altLang="zh-CN" sz="3600" b="1" dirty="0">
              <a:ln w="10541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7"/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8"/>
          <p:cNvSpPr/>
          <p:nvPr/>
        </p:nvSpPr>
        <p:spPr>
          <a:xfrm>
            <a:off x="1124935" y="460396"/>
            <a:ext cx="6604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工作在线性</a:t>
            </a:r>
            <a:r>
              <a:rPr lang="zh-CN" altLang="en-US" sz="3600" b="1" dirty="0" smtClean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区时</a:t>
            </a:r>
            <a:r>
              <a:rPr lang="en-US" altLang="zh-CN" sz="3600" b="1" dirty="0" smtClean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:</a:t>
            </a:r>
            <a:r>
              <a:rPr lang="zh-CN" altLang="en-US" sz="3600" b="1" dirty="0" smtClean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负反馈电路</a:t>
            </a:r>
            <a:endParaRPr lang="en-US" altLang="zh-CN" sz="3600" b="1" dirty="0">
              <a:ln w="10541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13074" y="1437432"/>
            <a:ext cx="4120764" cy="2204468"/>
          </a:xfrm>
          <a:prstGeom prst="roundRect">
            <a:avLst>
              <a:gd name="adj" fmla="val 415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75954" y="1524833"/>
            <a:ext cx="3995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Arial" panose="020B0604020202020204" pitchFamily="34" charset="0"/>
                <a:ea typeface="华文行楷" pitchFamily="2" charset="-122"/>
                <a:cs typeface="Arial" panose="020B0604020202020204" pitchFamily="34" charset="0"/>
              </a:rPr>
              <a:t>Ideal </a:t>
            </a:r>
            <a:r>
              <a:rPr kumimoji="1" lang="en-US" altLang="zh-CN" sz="2400" b="1" dirty="0">
                <a:latin typeface="Arial" panose="020B0604020202020204" pitchFamily="34" charset="0"/>
                <a:ea typeface="华文行楷" pitchFamily="2" charset="-122"/>
                <a:cs typeface="Arial" panose="020B0604020202020204" pitchFamily="34" charset="0"/>
              </a:rPr>
              <a:t>operational amplifier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 bwMode="auto">
              <a:xfrm>
                <a:off x="1003296" y="2066839"/>
                <a:ext cx="322423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输入电阻</a:t>
                </a:r>
                <a:r>
                  <a:rPr kumimoji="1" lang="en-US" altLang="zh-CN" sz="2000" dirty="0" smtClean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endParaRPr kumimoji="1" lang="zh-CN" alt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3296" y="2066839"/>
                <a:ext cx="3224235" cy="400110"/>
              </a:xfrm>
              <a:prstGeom prst="rect">
                <a:avLst/>
              </a:prstGeom>
              <a:blipFill>
                <a:blip r:embed="rId3"/>
                <a:stretch>
                  <a:fillRect t="-12121" b="-212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 bwMode="auto">
              <a:xfrm>
                <a:off x="1003295" y="2581959"/>
                <a:ext cx="322423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输出电阻</a:t>
                </a:r>
                <a14:m>
                  <m:oMath xmlns:m="http://schemas.openxmlformats.org/officeDocument/2006/math">
                    <m:r>
                      <a:rPr kumimoji="1"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o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endParaRPr kumimoji="1" lang="zh-CN" alt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3295" y="2581959"/>
                <a:ext cx="3224235" cy="400110"/>
              </a:xfrm>
              <a:prstGeom prst="rect">
                <a:avLst/>
              </a:prstGeom>
              <a:blipFill>
                <a:blip r:embed="rId4"/>
                <a:stretch>
                  <a:fillRect t="-12308" b="-246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 bwMode="auto">
              <a:xfrm>
                <a:off x="1003294" y="3100343"/>
                <a:ext cx="322423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电压增益</a:t>
                </a:r>
                <a:r>
                  <a:rPr kumimoji="1"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endParaRPr kumimoji="1" lang="zh-CN" alt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3294" y="3100343"/>
                <a:ext cx="3224235" cy="400110"/>
              </a:xfrm>
              <a:prstGeom prst="rect">
                <a:avLst/>
              </a:prstGeom>
              <a:blipFill>
                <a:blip r:embed="rId5"/>
                <a:stretch>
                  <a:fillRect t="-12308" b="-246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圆角矩形 45"/>
          <p:cNvSpPr/>
          <p:nvPr/>
        </p:nvSpPr>
        <p:spPr>
          <a:xfrm>
            <a:off x="5426551" y="1734448"/>
            <a:ext cx="3142803" cy="1658899"/>
          </a:xfrm>
          <a:prstGeom prst="roundRect">
            <a:avLst>
              <a:gd name="adj" fmla="val 415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 bwMode="auto">
              <a:xfrm>
                <a:off x="6570959" y="1963883"/>
                <a:ext cx="160500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0959" y="1963883"/>
                <a:ext cx="1605001" cy="40011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 bwMode="auto">
              <a:xfrm>
                <a:off x="6684243" y="2804791"/>
                <a:ext cx="160500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N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kumimoji="1" lang="zh-CN" alt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4243" y="2804791"/>
                <a:ext cx="1605001" cy="40011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 bwMode="auto">
          <a:xfrm>
            <a:off x="5994954" y="1996172"/>
            <a:ext cx="8362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虚短</a:t>
            </a:r>
          </a:p>
        </p:txBody>
      </p:sp>
      <p:sp>
        <p:nvSpPr>
          <p:cNvPr id="50" name="文本框 49"/>
          <p:cNvSpPr txBox="1"/>
          <p:nvPr/>
        </p:nvSpPr>
        <p:spPr bwMode="auto">
          <a:xfrm>
            <a:off x="6013350" y="2823871"/>
            <a:ext cx="851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虚断</a:t>
            </a:r>
          </a:p>
        </p:txBody>
      </p:sp>
      <p:sp>
        <p:nvSpPr>
          <p:cNvPr id="51" name="右箭头 50"/>
          <p:cNvSpPr/>
          <p:nvPr/>
        </p:nvSpPr>
        <p:spPr>
          <a:xfrm>
            <a:off x="4838635" y="2359126"/>
            <a:ext cx="383118" cy="445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3146962" y="3985737"/>
            <a:ext cx="2847992" cy="1318487"/>
            <a:chOff x="3230563" y="1135947"/>
            <a:chExt cx="2847992" cy="1318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 bwMode="auto">
                <a:xfrm>
                  <a:off x="3678156" y="1135947"/>
                  <a:ext cx="55056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78156" y="1135947"/>
                  <a:ext cx="550566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46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组合 53"/>
            <p:cNvGrpSpPr/>
            <p:nvPr/>
          </p:nvGrpSpPr>
          <p:grpSpPr>
            <a:xfrm>
              <a:off x="3230563" y="1320544"/>
              <a:ext cx="2847992" cy="1133890"/>
              <a:chOff x="3230563" y="1320544"/>
              <a:chExt cx="2847992" cy="1133890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3230563" y="1320544"/>
                <a:ext cx="2847992" cy="1133890"/>
                <a:chOff x="3385911" y="1357246"/>
                <a:chExt cx="2847992" cy="1133890"/>
              </a:xfrm>
            </p:grpSpPr>
            <p:grpSp>
              <p:nvGrpSpPr>
                <p:cNvPr id="59" name="组合 58"/>
                <p:cNvGrpSpPr/>
                <p:nvPr/>
              </p:nvGrpSpPr>
              <p:grpSpPr>
                <a:xfrm>
                  <a:off x="3385911" y="1498948"/>
                  <a:ext cx="2847992" cy="992188"/>
                  <a:chOff x="5902304" y="2483253"/>
                  <a:chExt cx="2847992" cy="992188"/>
                </a:xfrm>
              </p:grpSpPr>
              <p:grpSp>
                <p:nvGrpSpPr>
                  <p:cNvPr id="63" name="组合 62"/>
                  <p:cNvGrpSpPr/>
                  <p:nvPr/>
                </p:nvGrpSpPr>
                <p:grpSpPr>
                  <a:xfrm>
                    <a:off x="6046403" y="2483253"/>
                    <a:ext cx="2594484" cy="992188"/>
                    <a:chOff x="2036162" y="1708764"/>
                    <a:chExt cx="2594484" cy="992188"/>
                  </a:xfrm>
                </p:grpSpPr>
                <p:grpSp>
                  <p:nvGrpSpPr>
                    <p:cNvPr id="66" name="组合 65"/>
                    <p:cNvGrpSpPr/>
                    <p:nvPr/>
                  </p:nvGrpSpPr>
                  <p:grpSpPr>
                    <a:xfrm>
                      <a:off x="2036162" y="1947315"/>
                      <a:ext cx="800594" cy="568037"/>
                      <a:chOff x="2978455" y="3716251"/>
                      <a:chExt cx="800594" cy="568037"/>
                    </a:xfrm>
                  </p:grpSpPr>
                  <p:cxnSp>
                    <p:nvCxnSpPr>
                      <p:cNvPr id="72" name="直接连接符 71"/>
                      <p:cNvCxnSpPr/>
                      <p:nvPr/>
                    </p:nvCxnSpPr>
                    <p:spPr>
                      <a:xfrm flipH="1">
                        <a:off x="2978455" y="3716251"/>
                        <a:ext cx="800594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直接连接符 72"/>
                      <p:cNvCxnSpPr/>
                      <p:nvPr/>
                    </p:nvCxnSpPr>
                    <p:spPr>
                      <a:xfrm flipH="1">
                        <a:off x="2978455" y="4284288"/>
                        <a:ext cx="796524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7" name="Rectangle 5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52746" y="1792902"/>
                          <a:ext cx="250825" cy="307975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  <a:miter lim="800000"/>
                          <a:headEnd/>
                          <a:tailEnd/>
                        </a:ln>
                        <a:extLst/>
                      </p:spPr>
                      <p:txBody>
                        <a:bodyPr wrap="none" lIns="0" tIns="0" rIns="0" bIns="0">
                          <a:spAutoFit/>
                        </a:bodyPr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dirty="0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kumimoji="1" lang="en-US" altLang="zh-CN" sz="2000" b="1" dirty="0" smtClean="0">
                            <a:ea typeface="楷体_GB2312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Rectangle 51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852746" y="1792902"/>
                          <a:ext cx="250825" cy="307975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21951" r="-21951" b="-5882"/>
                          </a:stretch>
                        </a:blipFill>
                        <a:ln w="28575">
                          <a:noFill/>
                          <a:miter lim="800000"/>
                          <a:headEnd/>
                          <a:tailEnd/>
                        </a:ln>
                        <a:extLst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" name="Rectangle 5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01946" y="2319952"/>
                          <a:ext cx="322263" cy="307975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  <a:miter lim="800000"/>
                          <a:headEnd/>
                          <a:tailEnd/>
                        </a:ln>
                        <a:extLst/>
                      </p:spPr>
                      <p:txBody>
                        <a:bodyPr wrap="none" lIns="0" tIns="0" rIns="0" bIns="0">
                          <a:spAutoFit/>
                        </a:bodyPr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dirty="0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kumimoji="1" lang="en-US" altLang="zh-CN" sz="2000" b="1" dirty="0" smtClean="0">
                            <a:latin typeface="楷体_GB2312" pitchFamily="49" charset="-122"/>
                            <a:ea typeface="楷体_GB2312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Rectangle 51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801946" y="2319952"/>
                          <a:ext cx="322263" cy="307975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  <a:ln w="28575">
                          <a:noFill/>
                          <a:miter lim="800000"/>
                          <a:headEnd/>
                          <a:tailEnd/>
                        </a:ln>
                        <a:extLst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9" name="AutoShape 523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870209" y="1665901"/>
                      <a:ext cx="992188" cy="1077914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sz="2800" smtClean="0"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0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96872" y="2200694"/>
                      <a:ext cx="60166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eaVert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sz="2800" smtClean="0"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1" name="Oval 3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6547" y="2125192"/>
                      <a:ext cx="144099" cy="144099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altLang="en-US" sz="2800" smtClean="0">
                        <a:solidFill>
                          <a:srgbClr val="FFFFCC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sp>
                <p:nvSpPr>
                  <p:cNvPr id="64" name="Oval 3165"/>
                  <p:cNvSpPr>
                    <a:spLocks noChangeArrowheads="1"/>
                  </p:cNvSpPr>
                  <p:nvPr/>
                </p:nvSpPr>
                <p:spPr bwMode="auto">
                  <a:xfrm>
                    <a:off x="5902304" y="2649328"/>
                    <a:ext cx="144099" cy="14409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altLang="en-US" sz="2800" smtClean="0">
                      <a:solidFill>
                        <a:srgbClr val="FFFFCC"/>
                      </a:solidFill>
                      <a:ea typeface="楷体_GB2312" pitchFamily="49" charset="-122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398213" y="3092351"/>
                        <a:ext cx="35208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6" name="文本框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98213" y="3092351"/>
                        <a:ext cx="352083" cy="30777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8621" r="-8621" b="-156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0" name="Oval 3165"/>
                <p:cNvSpPr>
                  <a:spLocks noChangeArrowheads="1"/>
                </p:cNvSpPr>
                <p:nvPr/>
              </p:nvSpPr>
              <p:spPr bwMode="auto">
                <a:xfrm>
                  <a:off x="3385911" y="2233486"/>
                  <a:ext cx="144099" cy="144099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en-US" sz="2800" smtClean="0">
                    <a:solidFill>
                      <a:srgbClr val="FFFFCC"/>
                    </a:solidFill>
                    <a:ea typeface="楷体_GB2312" pitchFamily="49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文本框 60"/>
                    <p:cNvSpPr txBox="1"/>
                    <p:nvPr/>
                  </p:nvSpPr>
                  <p:spPr>
                    <a:xfrm>
                      <a:off x="3535895" y="1357246"/>
                      <a:ext cx="33445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000" dirty="0"/>
                    </a:p>
                  </p:txBody>
                </p:sp>
              </mc:Choice>
              <mc:Fallback xmlns="">
                <p:sp>
                  <p:nvSpPr>
                    <p:cNvPr id="39" name="文本框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35895" y="1357246"/>
                      <a:ext cx="334451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1111" r="-11111" b="-156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文本框 61"/>
                    <p:cNvSpPr txBox="1"/>
                    <p:nvPr/>
                  </p:nvSpPr>
                  <p:spPr>
                    <a:xfrm>
                      <a:off x="3552762" y="1954157"/>
                      <a:ext cx="35689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000" dirty="0"/>
                    </a:p>
                  </p:txBody>
                </p:sp>
              </mc:Choice>
              <mc:Fallback xmlns="">
                <p:sp>
                  <p:nvSpPr>
                    <p:cNvPr id="41" name="文本框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2762" y="1954157"/>
                      <a:ext cx="356893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8475" r="-6780" b="-156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6" name="直接箭头连接符 55"/>
              <p:cNvCxnSpPr/>
              <p:nvPr/>
            </p:nvCxnSpPr>
            <p:spPr>
              <a:xfrm>
                <a:off x="3746948" y="1611048"/>
                <a:ext cx="369511" cy="0"/>
              </a:xfrm>
              <a:prstGeom prst="straightConnector1">
                <a:avLst/>
              </a:prstGeom>
              <a:ln w="25400"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/>
                  <p:cNvSpPr txBox="1"/>
                  <p:nvPr/>
                </p:nvSpPr>
                <p:spPr bwMode="auto">
                  <a:xfrm>
                    <a:off x="3712958" y="1878674"/>
                    <a:ext cx="55056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N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文本框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12958" y="1878674"/>
                    <a:ext cx="550566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4615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直接箭头连接符 57"/>
              <p:cNvCxnSpPr/>
              <p:nvPr/>
            </p:nvCxnSpPr>
            <p:spPr>
              <a:xfrm>
                <a:off x="3781750" y="2353775"/>
                <a:ext cx="369511" cy="0"/>
              </a:xfrm>
              <a:prstGeom prst="straightConnector1">
                <a:avLst/>
              </a:prstGeom>
              <a:ln w="25400"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5336742" y="1270273"/>
                <a:ext cx="332241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因为输出信号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是有限值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42" y="1270273"/>
                <a:ext cx="3322419" cy="307777"/>
              </a:xfrm>
              <a:prstGeom prst="rect">
                <a:avLst/>
              </a:prstGeom>
              <a:blipFill>
                <a:blip r:embed="rId15"/>
                <a:stretch>
                  <a:fillRect l="-4587" t="-29412" b="-45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8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7"/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01202" y="1551202"/>
            <a:ext cx="2847992" cy="1318487"/>
            <a:chOff x="3230563" y="1135947"/>
            <a:chExt cx="2847992" cy="1318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 bwMode="auto">
                <a:xfrm>
                  <a:off x="3678156" y="1135947"/>
                  <a:ext cx="55056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78156" y="1135947"/>
                  <a:ext cx="550566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454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组合 1"/>
            <p:cNvGrpSpPr/>
            <p:nvPr/>
          </p:nvGrpSpPr>
          <p:grpSpPr>
            <a:xfrm>
              <a:off x="3230563" y="1320544"/>
              <a:ext cx="2847992" cy="1133890"/>
              <a:chOff x="3230563" y="1320544"/>
              <a:chExt cx="2847992" cy="113389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3230563" y="1320544"/>
                <a:ext cx="2847992" cy="1133890"/>
                <a:chOff x="3385911" y="1357246"/>
                <a:chExt cx="2847992" cy="1133890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3385911" y="1498948"/>
                  <a:ext cx="2847992" cy="992188"/>
                  <a:chOff x="5902304" y="2483253"/>
                  <a:chExt cx="2847992" cy="992188"/>
                </a:xfrm>
              </p:grpSpPr>
              <p:grpSp>
                <p:nvGrpSpPr>
                  <p:cNvPr id="27" name="组合 26"/>
                  <p:cNvGrpSpPr/>
                  <p:nvPr/>
                </p:nvGrpSpPr>
                <p:grpSpPr>
                  <a:xfrm>
                    <a:off x="6046403" y="2483253"/>
                    <a:ext cx="2594484" cy="992188"/>
                    <a:chOff x="2036162" y="1708764"/>
                    <a:chExt cx="2594484" cy="992188"/>
                  </a:xfrm>
                </p:grpSpPr>
                <p:grpSp>
                  <p:nvGrpSpPr>
                    <p:cNvPr id="29" name="组合 28"/>
                    <p:cNvGrpSpPr/>
                    <p:nvPr/>
                  </p:nvGrpSpPr>
                  <p:grpSpPr>
                    <a:xfrm>
                      <a:off x="2036162" y="1947315"/>
                      <a:ext cx="800594" cy="568037"/>
                      <a:chOff x="2978455" y="3716251"/>
                      <a:chExt cx="800594" cy="568037"/>
                    </a:xfrm>
                  </p:grpSpPr>
                  <p:cxnSp>
                    <p:nvCxnSpPr>
                      <p:cNvPr id="36" name="直接连接符 35"/>
                      <p:cNvCxnSpPr/>
                      <p:nvPr/>
                    </p:nvCxnSpPr>
                    <p:spPr>
                      <a:xfrm flipH="1">
                        <a:off x="2978455" y="3716251"/>
                        <a:ext cx="800594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直接连接符 36"/>
                      <p:cNvCxnSpPr/>
                      <p:nvPr/>
                    </p:nvCxnSpPr>
                    <p:spPr>
                      <a:xfrm flipH="1">
                        <a:off x="2978455" y="4284288"/>
                        <a:ext cx="796524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Rectangle 5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52746" y="1792902"/>
                          <a:ext cx="250825" cy="307975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  <a:miter lim="800000"/>
                          <a:headEnd/>
                          <a:tailEnd/>
                        </a:ln>
                        <a:extLst/>
                      </p:spPr>
                      <p:txBody>
                        <a:bodyPr wrap="none" lIns="0" tIns="0" rIns="0" bIns="0">
                          <a:spAutoFit/>
                        </a:bodyPr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dirty="0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kumimoji="1" lang="en-US" altLang="zh-CN" sz="2000" b="1" dirty="0" smtClean="0">
                            <a:ea typeface="楷体_GB2312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Rectangle 51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852746" y="1792902"/>
                          <a:ext cx="250825" cy="307975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21951" r="-21951" b="-5882"/>
                          </a:stretch>
                        </a:blipFill>
                        <a:ln w="28575">
                          <a:noFill/>
                          <a:miter lim="800000"/>
                          <a:headEnd/>
                          <a:tailEnd/>
                        </a:ln>
                        <a:extLst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Rectangle 5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01946" y="2319952"/>
                          <a:ext cx="322263" cy="307975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  <a:miter lim="800000"/>
                          <a:headEnd/>
                          <a:tailEnd/>
                        </a:ln>
                        <a:extLst/>
                      </p:spPr>
                      <p:txBody>
                        <a:bodyPr wrap="none" lIns="0" tIns="0" rIns="0" bIns="0">
                          <a:spAutoFit/>
                        </a:bodyPr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dirty="0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kumimoji="1" lang="en-US" altLang="zh-CN" sz="2000" b="1" dirty="0" smtClean="0">
                            <a:latin typeface="楷体_GB2312" pitchFamily="49" charset="-122"/>
                            <a:ea typeface="楷体_GB2312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Rectangle 51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801946" y="2319952"/>
                          <a:ext cx="322263" cy="307975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  <a:ln w="28575">
                          <a:noFill/>
                          <a:miter lim="800000"/>
                          <a:headEnd/>
                          <a:tailEnd/>
                        </a:ln>
                        <a:extLst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2" name="AutoShape 523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870209" y="1665901"/>
                      <a:ext cx="992188" cy="1077914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sz="2800" smtClean="0"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33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96872" y="2200694"/>
                      <a:ext cx="60166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eaVert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sz="2800" smtClean="0"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34" name="Oval 3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6547" y="2125192"/>
                      <a:ext cx="144099" cy="144099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altLang="en-US" sz="2800" smtClean="0">
                        <a:solidFill>
                          <a:srgbClr val="FFFFCC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sp>
                <p:nvSpPr>
                  <p:cNvPr id="24" name="Oval 3165"/>
                  <p:cNvSpPr>
                    <a:spLocks noChangeArrowheads="1"/>
                  </p:cNvSpPr>
                  <p:nvPr/>
                </p:nvSpPr>
                <p:spPr bwMode="auto">
                  <a:xfrm>
                    <a:off x="5902304" y="2649328"/>
                    <a:ext cx="144099" cy="14409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altLang="en-US" sz="2800" smtClean="0">
                      <a:solidFill>
                        <a:srgbClr val="FFFFCC"/>
                      </a:solidFill>
                      <a:ea typeface="楷体_GB2312" pitchFamily="49" charset="-122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文本框 25"/>
                      <p:cNvSpPr txBox="1"/>
                      <p:nvPr/>
                    </p:nvSpPr>
                    <p:spPr>
                      <a:xfrm>
                        <a:off x="8398213" y="3092351"/>
                        <a:ext cx="35208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6" name="文本框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98213" y="3092351"/>
                        <a:ext cx="352083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8621" r="-8621" b="-156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Oval 3165"/>
                <p:cNvSpPr>
                  <a:spLocks noChangeArrowheads="1"/>
                </p:cNvSpPr>
                <p:nvPr/>
              </p:nvSpPr>
              <p:spPr bwMode="auto">
                <a:xfrm>
                  <a:off x="3385911" y="2233486"/>
                  <a:ext cx="144099" cy="144099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en-US" sz="2800" smtClean="0">
                    <a:solidFill>
                      <a:srgbClr val="FFFFCC"/>
                    </a:solidFill>
                    <a:ea typeface="楷体_GB2312" pitchFamily="49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文本框 38"/>
                    <p:cNvSpPr txBox="1"/>
                    <p:nvPr/>
                  </p:nvSpPr>
                  <p:spPr>
                    <a:xfrm>
                      <a:off x="3535895" y="1357246"/>
                      <a:ext cx="33445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000" dirty="0"/>
                    </a:p>
                  </p:txBody>
                </p:sp>
              </mc:Choice>
              <mc:Fallback xmlns="">
                <p:sp>
                  <p:nvSpPr>
                    <p:cNvPr id="39" name="文本框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35895" y="1357246"/>
                      <a:ext cx="334451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1111" r="-11111" b="-156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3552762" y="1954157"/>
                      <a:ext cx="35689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000" dirty="0"/>
                    </a:p>
                  </p:txBody>
                </p:sp>
              </mc:Choice>
              <mc:Fallback xmlns="">
                <p:sp>
                  <p:nvSpPr>
                    <p:cNvPr id="41" name="文本框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2762" y="1954157"/>
                      <a:ext cx="356893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475" r="-6780" b="-156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2" name="直接箭头连接符 21"/>
              <p:cNvCxnSpPr/>
              <p:nvPr/>
            </p:nvCxnSpPr>
            <p:spPr>
              <a:xfrm>
                <a:off x="3746948" y="1611048"/>
                <a:ext cx="369511" cy="0"/>
              </a:xfrm>
              <a:prstGeom prst="straightConnector1">
                <a:avLst/>
              </a:prstGeom>
              <a:ln w="25400"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 bwMode="auto">
                  <a:xfrm>
                    <a:off x="3712958" y="1878674"/>
                    <a:ext cx="55056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N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12958" y="1878674"/>
                    <a:ext cx="550566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4545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接箭头连接符 24"/>
              <p:cNvCxnSpPr/>
              <p:nvPr/>
            </p:nvCxnSpPr>
            <p:spPr>
              <a:xfrm>
                <a:off x="3781750" y="2353775"/>
                <a:ext cx="369511" cy="0"/>
              </a:xfrm>
              <a:prstGeom prst="straightConnector1">
                <a:avLst/>
              </a:prstGeom>
              <a:ln w="25400"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文本框 27"/>
          <p:cNvSpPr txBox="1"/>
          <p:nvPr/>
        </p:nvSpPr>
        <p:spPr bwMode="auto">
          <a:xfrm>
            <a:off x="961343" y="3495925"/>
            <a:ext cx="733956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因为正反馈电路会使净输入信号</a:t>
            </a:r>
            <a:r>
              <a:rPr kumimoji="1"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|</a:t>
            </a:r>
            <a:r>
              <a:rPr kumimoji="1" lang="en-US" altLang="zh-CN" sz="32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u</a:t>
            </a:r>
            <a:r>
              <a:rPr kumimoji="1" lang="en-US" altLang="zh-CN" sz="32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kumimoji="1" lang="en-US" altLang="zh-CN" sz="32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-u</a:t>
            </a:r>
            <a:r>
              <a:rPr kumimoji="1" lang="en-US" altLang="zh-CN" sz="32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kumimoji="1"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|</a:t>
            </a:r>
            <a:r>
              <a:rPr kumimoji="1"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一直增加，所以</a:t>
            </a:r>
            <a:r>
              <a:rPr kumimoji="1"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工作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</a:t>
            </a:r>
            <a:r>
              <a:rPr kumimoji="1"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饱和</a:t>
            </a:r>
            <a:r>
              <a:rPr kumimoji="1"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区。</a:t>
            </a:r>
          </a:p>
        </p:txBody>
      </p:sp>
      <p:sp>
        <p:nvSpPr>
          <p:cNvPr id="35" name="矩形 8"/>
          <p:cNvSpPr/>
          <p:nvPr/>
        </p:nvSpPr>
        <p:spPr>
          <a:xfrm>
            <a:off x="654341" y="460396"/>
            <a:ext cx="7764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工作在饱和区时</a:t>
            </a:r>
            <a:r>
              <a:rPr lang="en-US" altLang="zh-CN" sz="3600" b="1" dirty="0" smtClean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:</a:t>
            </a:r>
            <a:r>
              <a:rPr lang="zh-CN" altLang="en-US" sz="36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无</a:t>
            </a:r>
            <a:r>
              <a:rPr lang="zh-CN" altLang="en-US" sz="3600" b="1" dirty="0" smtClean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反馈或正反馈电路</a:t>
            </a:r>
            <a:endParaRPr lang="en-US" altLang="zh-CN" sz="3600" b="1" dirty="0">
              <a:ln w="10541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 bwMode="auto">
          <a:xfrm>
            <a:off x="1004686" y="4758630"/>
            <a:ext cx="73395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对于无反馈电路那么</a:t>
            </a:r>
            <a:r>
              <a:rPr kumimoji="1"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|</a:t>
            </a:r>
            <a:r>
              <a:rPr kumimoji="1" lang="en-US" altLang="zh-CN" sz="3200" b="1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u</a:t>
            </a:r>
            <a:r>
              <a:rPr kumimoji="1" lang="en-US" altLang="zh-CN" sz="3200" b="1" baseline="-250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kumimoji="1" lang="en-US" altLang="zh-CN" sz="3200" b="1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-u</a:t>
            </a:r>
            <a:r>
              <a:rPr kumimoji="1" lang="en-US" altLang="zh-CN" sz="3200" b="1" baseline="-250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kumimoji="1"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|</a:t>
            </a:r>
            <a:r>
              <a:rPr kumimoji="1"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的值只取决于输入信号，只有当</a:t>
            </a:r>
            <a:r>
              <a:rPr kumimoji="1"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|</a:t>
            </a:r>
            <a:r>
              <a:rPr kumimoji="1" lang="en-US" altLang="zh-CN" sz="3200" b="1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u</a:t>
            </a:r>
            <a:r>
              <a:rPr kumimoji="1" lang="en-US" altLang="zh-CN" sz="3200" b="1" baseline="-250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kumimoji="1" lang="en-US" altLang="zh-CN" sz="3200" b="1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-u</a:t>
            </a:r>
            <a:r>
              <a:rPr kumimoji="1" lang="en-US" altLang="zh-CN" sz="3200" b="1" baseline="-250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kumimoji="1"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|=0</a:t>
            </a:r>
            <a:r>
              <a:rPr kumimoji="1"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时才工作在线性区，其余</a:t>
            </a:r>
            <a:r>
              <a:rPr kumimoji="1"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情况均工作</a:t>
            </a:r>
            <a:r>
              <a:rPr kumimoji="1"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在饱和区。</a:t>
            </a:r>
          </a:p>
        </p:txBody>
      </p:sp>
    </p:spTree>
    <p:extLst>
      <p:ext uri="{BB962C8B-B14F-4D97-AF65-F5344CB8AC3E}">
        <p14:creationId xmlns:p14="http://schemas.microsoft.com/office/powerpoint/2010/main" val="36960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7"/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13074" y="1437432"/>
            <a:ext cx="4120764" cy="2204468"/>
          </a:xfrm>
          <a:prstGeom prst="roundRect">
            <a:avLst>
              <a:gd name="adj" fmla="val 415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75954" y="1524833"/>
            <a:ext cx="3995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Arial" panose="020B0604020202020204" pitchFamily="34" charset="0"/>
                <a:ea typeface="华文行楷" pitchFamily="2" charset="-122"/>
                <a:cs typeface="Arial" panose="020B0604020202020204" pitchFamily="34" charset="0"/>
              </a:rPr>
              <a:t>Ideal </a:t>
            </a:r>
            <a:r>
              <a:rPr kumimoji="1" lang="en-US" altLang="zh-CN" sz="2400" b="1" dirty="0">
                <a:latin typeface="Arial" panose="020B0604020202020204" pitchFamily="34" charset="0"/>
                <a:ea typeface="华文行楷" pitchFamily="2" charset="-122"/>
                <a:cs typeface="Arial" panose="020B0604020202020204" pitchFamily="34" charset="0"/>
              </a:rPr>
              <a:t>operational amplifier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 bwMode="auto">
              <a:xfrm>
                <a:off x="1003296" y="2066839"/>
                <a:ext cx="322423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输入电阻</a:t>
                </a:r>
                <a:r>
                  <a:rPr kumimoji="1" lang="en-US" altLang="zh-CN" sz="2000" dirty="0" smtClean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endParaRPr kumimoji="1" lang="zh-CN" alt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3296" y="2066839"/>
                <a:ext cx="3224235" cy="400110"/>
              </a:xfrm>
              <a:prstGeom prst="rect">
                <a:avLst/>
              </a:prstGeom>
              <a:blipFill>
                <a:blip r:embed="rId3"/>
                <a:stretch>
                  <a:fillRect t="-12121" b="-212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 bwMode="auto">
              <a:xfrm>
                <a:off x="1003295" y="2581959"/>
                <a:ext cx="322423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输出电阻</a:t>
                </a:r>
                <a14:m>
                  <m:oMath xmlns:m="http://schemas.openxmlformats.org/officeDocument/2006/math">
                    <m:r>
                      <a:rPr kumimoji="1"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o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endParaRPr kumimoji="1" lang="zh-CN" alt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3295" y="2581959"/>
                <a:ext cx="3224235" cy="400110"/>
              </a:xfrm>
              <a:prstGeom prst="rect">
                <a:avLst/>
              </a:prstGeom>
              <a:blipFill>
                <a:blip r:embed="rId4"/>
                <a:stretch>
                  <a:fillRect t="-12308" b="-246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 bwMode="auto">
              <a:xfrm>
                <a:off x="1003294" y="3100343"/>
                <a:ext cx="322423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电压增益</a:t>
                </a:r>
                <a:r>
                  <a:rPr kumimoji="1"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endParaRPr kumimoji="1" lang="zh-CN" altLang="en-US" sz="2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3294" y="3100343"/>
                <a:ext cx="3224235" cy="400110"/>
              </a:xfrm>
              <a:prstGeom prst="rect">
                <a:avLst/>
              </a:prstGeom>
              <a:blipFill>
                <a:blip r:embed="rId5"/>
                <a:stretch>
                  <a:fillRect t="-12308" b="-246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圆角矩形 45"/>
          <p:cNvSpPr/>
          <p:nvPr/>
        </p:nvSpPr>
        <p:spPr>
          <a:xfrm>
            <a:off x="5426551" y="1734448"/>
            <a:ext cx="3142803" cy="1658899"/>
          </a:xfrm>
          <a:prstGeom prst="roundRect">
            <a:avLst>
              <a:gd name="adj" fmla="val 415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 bwMode="auto">
              <a:xfrm>
                <a:off x="6687234" y="2576532"/>
                <a:ext cx="160500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≠</m:t>
                      </m:r>
                      <m:sSub>
                        <m:sSubPr>
                          <m:ctrlPr>
                            <a:rPr kumimoji="1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7234" y="2576532"/>
                <a:ext cx="1605001" cy="400110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 bwMode="auto">
              <a:xfrm>
                <a:off x="6556438" y="2119711"/>
                <a:ext cx="160500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N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kumimoji="1" lang="zh-CN" alt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6438" y="2119711"/>
                <a:ext cx="1605001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 bwMode="auto">
          <a:xfrm>
            <a:off x="5885545" y="2608821"/>
            <a:ext cx="10619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无虚短</a:t>
            </a:r>
          </a:p>
        </p:txBody>
      </p:sp>
      <p:sp>
        <p:nvSpPr>
          <p:cNvPr id="50" name="文本框 49"/>
          <p:cNvSpPr txBox="1"/>
          <p:nvPr/>
        </p:nvSpPr>
        <p:spPr bwMode="auto">
          <a:xfrm>
            <a:off x="5885545" y="2138791"/>
            <a:ext cx="851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虚断</a:t>
            </a:r>
          </a:p>
        </p:txBody>
      </p:sp>
      <p:sp>
        <p:nvSpPr>
          <p:cNvPr id="51" name="右箭头 50"/>
          <p:cNvSpPr/>
          <p:nvPr/>
        </p:nvSpPr>
        <p:spPr>
          <a:xfrm>
            <a:off x="4838635" y="2359126"/>
            <a:ext cx="383118" cy="445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3414639" y="4057190"/>
            <a:ext cx="2847992" cy="1318487"/>
            <a:chOff x="3230563" y="1135947"/>
            <a:chExt cx="2847992" cy="1318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 bwMode="auto">
                <a:xfrm>
                  <a:off x="3678156" y="1135947"/>
                  <a:ext cx="55056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78156" y="1135947"/>
                  <a:ext cx="550566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46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组合 53"/>
            <p:cNvGrpSpPr/>
            <p:nvPr/>
          </p:nvGrpSpPr>
          <p:grpSpPr>
            <a:xfrm>
              <a:off x="3230563" y="1320544"/>
              <a:ext cx="2847992" cy="1133890"/>
              <a:chOff x="3230563" y="1320544"/>
              <a:chExt cx="2847992" cy="1133890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3230563" y="1320544"/>
                <a:ext cx="2847992" cy="1133890"/>
                <a:chOff x="3385911" y="1357246"/>
                <a:chExt cx="2847992" cy="1133890"/>
              </a:xfrm>
            </p:grpSpPr>
            <p:grpSp>
              <p:nvGrpSpPr>
                <p:cNvPr id="59" name="组合 58"/>
                <p:cNvGrpSpPr/>
                <p:nvPr/>
              </p:nvGrpSpPr>
              <p:grpSpPr>
                <a:xfrm>
                  <a:off x="3385911" y="1498948"/>
                  <a:ext cx="2847992" cy="992188"/>
                  <a:chOff x="5902304" y="2483253"/>
                  <a:chExt cx="2847992" cy="992188"/>
                </a:xfrm>
              </p:grpSpPr>
              <p:grpSp>
                <p:nvGrpSpPr>
                  <p:cNvPr id="63" name="组合 62"/>
                  <p:cNvGrpSpPr/>
                  <p:nvPr/>
                </p:nvGrpSpPr>
                <p:grpSpPr>
                  <a:xfrm>
                    <a:off x="6046403" y="2483253"/>
                    <a:ext cx="2594484" cy="992188"/>
                    <a:chOff x="2036162" y="1708764"/>
                    <a:chExt cx="2594484" cy="992188"/>
                  </a:xfrm>
                </p:grpSpPr>
                <p:grpSp>
                  <p:nvGrpSpPr>
                    <p:cNvPr id="66" name="组合 65"/>
                    <p:cNvGrpSpPr/>
                    <p:nvPr/>
                  </p:nvGrpSpPr>
                  <p:grpSpPr>
                    <a:xfrm>
                      <a:off x="2036162" y="1947315"/>
                      <a:ext cx="800594" cy="568037"/>
                      <a:chOff x="2978455" y="3716251"/>
                      <a:chExt cx="800594" cy="568037"/>
                    </a:xfrm>
                  </p:grpSpPr>
                  <p:cxnSp>
                    <p:nvCxnSpPr>
                      <p:cNvPr id="72" name="直接连接符 71"/>
                      <p:cNvCxnSpPr/>
                      <p:nvPr/>
                    </p:nvCxnSpPr>
                    <p:spPr>
                      <a:xfrm flipH="1">
                        <a:off x="2978455" y="3716251"/>
                        <a:ext cx="800594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直接连接符 72"/>
                      <p:cNvCxnSpPr/>
                      <p:nvPr/>
                    </p:nvCxnSpPr>
                    <p:spPr>
                      <a:xfrm flipH="1">
                        <a:off x="2978455" y="4284288"/>
                        <a:ext cx="796524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7" name="Rectangle 5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52746" y="1792902"/>
                          <a:ext cx="250825" cy="307975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  <a:miter lim="800000"/>
                          <a:headEnd/>
                          <a:tailEnd/>
                        </a:ln>
                        <a:extLst/>
                      </p:spPr>
                      <p:txBody>
                        <a:bodyPr wrap="none" lIns="0" tIns="0" rIns="0" bIns="0">
                          <a:spAutoFit/>
                        </a:bodyPr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dirty="0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kumimoji="1" lang="en-US" altLang="zh-CN" sz="2000" b="1" dirty="0" smtClean="0">
                            <a:ea typeface="楷体_GB2312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Rectangle 51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852746" y="1792902"/>
                          <a:ext cx="250825" cy="307975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21951" r="-21951" b="-5882"/>
                          </a:stretch>
                        </a:blipFill>
                        <a:ln w="28575">
                          <a:noFill/>
                          <a:miter lim="800000"/>
                          <a:headEnd/>
                          <a:tailEnd/>
                        </a:ln>
                        <a:extLst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" name="Rectangle 5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01946" y="2319952"/>
                          <a:ext cx="322263" cy="307975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  <a:miter lim="800000"/>
                          <a:headEnd/>
                          <a:tailEnd/>
                        </a:ln>
                        <a:extLst/>
                      </p:spPr>
                      <p:txBody>
                        <a:bodyPr wrap="none" lIns="0" tIns="0" rIns="0" bIns="0">
                          <a:spAutoFit/>
                        </a:bodyPr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dirty="0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kumimoji="1" lang="en-US" altLang="zh-CN" sz="2000" b="1" dirty="0" smtClean="0">
                            <a:latin typeface="楷体_GB2312" pitchFamily="49" charset="-122"/>
                            <a:ea typeface="楷体_GB2312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Rectangle 51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801946" y="2319952"/>
                          <a:ext cx="322263" cy="307975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  <a:ln w="28575">
                          <a:noFill/>
                          <a:miter lim="800000"/>
                          <a:headEnd/>
                          <a:tailEnd/>
                        </a:ln>
                        <a:extLst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9" name="AutoShape 523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870209" y="1665901"/>
                      <a:ext cx="992188" cy="1077914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sz="2800" smtClean="0"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0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96872" y="2200694"/>
                      <a:ext cx="60166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eaVert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sz="2800" smtClean="0"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1" name="Oval 3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6547" y="2125192"/>
                      <a:ext cx="144099" cy="144099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altLang="en-US" sz="2800" smtClean="0">
                        <a:solidFill>
                          <a:srgbClr val="FFFFCC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sp>
                <p:nvSpPr>
                  <p:cNvPr id="64" name="Oval 3165"/>
                  <p:cNvSpPr>
                    <a:spLocks noChangeArrowheads="1"/>
                  </p:cNvSpPr>
                  <p:nvPr/>
                </p:nvSpPr>
                <p:spPr bwMode="auto">
                  <a:xfrm>
                    <a:off x="5902304" y="2649328"/>
                    <a:ext cx="144099" cy="14409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altLang="en-US" sz="2800" smtClean="0">
                      <a:solidFill>
                        <a:srgbClr val="FFFFCC"/>
                      </a:solidFill>
                      <a:ea typeface="楷体_GB2312" pitchFamily="49" charset="-122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398213" y="3092351"/>
                        <a:ext cx="35208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6" name="文本框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98213" y="3092351"/>
                        <a:ext cx="352083" cy="30777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8621" r="-8621" b="-156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0" name="Oval 3165"/>
                <p:cNvSpPr>
                  <a:spLocks noChangeArrowheads="1"/>
                </p:cNvSpPr>
                <p:nvPr/>
              </p:nvSpPr>
              <p:spPr bwMode="auto">
                <a:xfrm>
                  <a:off x="3385911" y="2233486"/>
                  <a:ext cx="144099" cy="144099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en-US" sz="2800" smtClean="0">
                    <a:solidFill>
                      <a:srgbClr val="FFFFCC"/>
                    </a:solidFill>
                    <a:ea typeface="楷体_GB2312" pitchFamily="49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文本框 60"/>
                    <p:cNvSpPr txBox="1"/>
                    <p:nvPr/>
                  </p:nvSpPr>
                  <p:spPr>
                    <a:xfrm>
                      <a:off x="3535895" y="1357246"/>
                      <a:ext cx="33445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000" dirty="0"/>
                    </a:p>
                  </p:txBody>
                </p:sp>
              </mc:Choice>
              <mc:Fallback xmlns="">
                <p:sp>
                  <p:nvSpPr>
                    <p:cNvPr id="39" name="文本框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35895" y="1357246"/>
                      <a:ext cx="334451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1111" r="-11111" b="-156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文本框 61"/>
                    <p:cNvSpPr txBox="1"/>
                    <p:nvPr/>
                  </p:nvSpPr>
                  <p:spPr>
                    <a:xfrm>
                      <a:off x="3552762" y="1954157"/>
                      <a:ext cx="35689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000" dirty="0"/>
                    </a:p>
                  </p:txBody>
                </p:sp>
              </mc:Choice>
              <mc:Fallback xmlns="">
                <p:sp>
                  <p:nvSpPr>
                    <p:cNvPr id="41" name="文本框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2762" y="1954157"/>
                      <a:ext cx="356893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8475" r="-6780" b="-156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6" name="直接箭头连接符 55"/>
              <p:cNvCxnSpPr/>
              <p:nvPr/>
            </p:nvCxnSpPr>
            <p:spPr>
              <a:xfrm>
                <a:off x="3746948" y="1611048"/>
                <a:ext cx="369511" cy="0"/>
              </a:xfrm>
              <a:prstGeom prst="straightConnector1">
                <a:avLst/>
              </a:prstGeom>
              <a:ln w="25400"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/>
                  <p:cNvSpPr txBox="1"/>
                  <p:nvPr/>
                </p:nvSpPr>
                <p:spPr bwMode="auto">
                  <a:xfrm>
                    <a:off x="3712958" y="1878674"/>
                    <a:ext cx="55056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N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文本框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12958" y="1878674"/>
                    <a:ext cx="550566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4545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直接箭头连接符 57"/>
              <p:cNvCxnSpPr/>
              <p:nvPr/>
            </p:nvCxnSpPr>
            <p:spPr>
              <a:xfrm>
                <a:off x="3781750" y="2353775"/>
                <a:ext cx="369511" cy="0"/>
              </a:xfrm>
              <a:prstGeom prst="straightConnector1">
                <a:avLst/>
              </a:prstGeom>
              <a:ln w="25400"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矩形 8"/>
          <p:cNvSpPr/>
          <p:nvPr/>
        </p:nvSpPr>
        <p:spPr>
          <a:xfrm>
            <a:off x="654341" y="460396"/>
            <a:ext cx="7764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工作在饱和区时</a:t>
            </a:r>
            <a:r>
              <a:rPr lang="en-US" altLang="zh-CN" sz="3600" b="1" dirty="0" smtClean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:</a:t>
            </a:r>
            <a:r>
              <a:rPr lang="zh-CN" altLang="en-US" sz="36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无</a:t>
            </a:r>
            <a:r>
              <a:rPr lang="zh-CN" altLang="en-US" sz="3600" b="1" dirty="0" smtClean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反馈或正反馈电路</a:t>
            </a:r>
            <a:endParaRPr lang="en-US" altLang="zh-CN" sz="3600" b="1" dirty="0">
              <a:ln w="10541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38077" y="1351634"/>
            <a:ext cx="332241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因为输入电阻无穷大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66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 rtlCol="0">
        <a:spAutoFit/>
      </a:bodyPr>
      <a:lstStyle>
        <a:defPPr eaLnBrk="1" hangingPunct="1">
          <a:spcBef>
            <a:spcPct val="50000"/>
          </a:spcBef>
          <a:defRPr kumimoji="1"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53762</TotalTime>
  <Words>224</Words>
  <Application>Microsoft Office PowerPoint</Application>
  <PresentationFormat>全屏显示(4:3)</PresentationFormat>
  <Paragraphs>105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 Unicode MS</vt:lpstr>
      <vt:lpstr>等线</vt:lpstr>
      <vt:lpstr>等线 Light</vt:lpstr>
      <vt:lpstr>华文行楷</vt:lpstr>
      <vt:lpstr>楷体_GB2312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Bruce Xiaolong Chen</dc:creator>
  <cp:lastModifiedBy>Bruce Xiaolong Chen</cp:lastModifiedBy>
  <cp:revision>1490</cp:revision>
  <dcterms:created xsi:type="dcterms:W3CDTF">2018-12-08T02:34:48Z</dcterms:created>
  <dcterms:modified xsi:type="dcterms:W3CDTF">2019-05-31T08:40:21Z</dcterms:modified>
</cp:coreProperties>
</file>