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4.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5.xml" ContentType="application/vnd.openxmlformats-officedocument.presentationml.notesSlide+xml"/>
  <Override PartName="/ppt/slides/slide23.xml" ContentType="application/vnd.openxmlformats-officedocument.presentationml.slide+xml"/>
  <Override PartName="/ppt/notesSlides/notesSlide6.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notesSlides/notesSlide7.xml" ContentType="application/vnd.openxmlformats-officedocument.presentationml.notesSlide+xml"/>
  <Override PartName="/ppt/slides/slide26.xml" ContentType="application/vnd.openxmlformats-officedocument.presentationml.slide+xml"/>
  <Override PartName="/ppt/notesSlides/notesSlide8.xml" ContentType="application/vnd.openxmlformats-officedocument.presentationml.notesSlide+xml"/>
  <Override PartName="/ppt/slides/slide27.xml" ContentType="application/vnd.openxmlformats-officedocument.presentationml.slide+xml"/>
  <Override PartName="/ppt/slides/slide28.xml" ContentType="application/vnd.openxmlformats-officedocument.presentationml.slide+xml"/>
  <Override PartName="/ppt/notesSlides/notesSlide9.xml" ContentType="application/vnd.openxmlformats-officedocument.presentationml.notes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Slides/notesSlide10.xml" ContentType="application/vnd.openxmlformats-officedocument.presentationml.notes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ink/ink50.xml" ContentType="application/inkml+xml"/>
  <Override PartName="/ppt/slides/slide65.xml" ContentType="application/vnd.openxmlformats-officedocument.presentationml.slide+xml"/>
  <Override PartName="/ppt/ink/ink24.xml" ContentType="application/inkml+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drawings/vmlDrawing15.vml" ContentType="application/vnd.openxmlformats-officedocument.vmlDrawing"/>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9825" autoAdjust="0"/>
    <p:restoredTop sz="86507" autoAdjust="0"/>
  </p:normalViewPr>
  <p:slideViewPr>
    <p:cSldViewPr snapToGrid="0">
      <p:cViewPr varScale="1">
        <p:scale>
          <a:sx n="95" d="100"/>
          <a:sy n="95" d="100"/>
        </p:scale>
        <p:origin x="-13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tableStyles" Target="tableStyles.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3.wmf"/></Relationships>
</file>

<file path=ppt/ink/ink2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5635.703 3498.941 256.862, 5623.179 3543.575 111.454</trace>
</ink>
</file>

<file path=ppt/ink/ink5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13974.635 7985.691 138.097, 13984.445 7926.322 140.737, 13970.521 7866.021 152.418, 13926.48 7809.017 159.564, 13872.706 7766.541 161.669, 13815.931 7741.2 162.813, 13753.927 7707.8 163.91, 13695.241 7693.401 165.102, 13631.347 7674.435 166.57, 13579.727 7658.552 168.362, 13526.472 7649.957 170.166, 13465.575 7648.865 172.255, 13384.9 7660.515 174.072, 13292.313 7671.281 175.399, 13223.253 7683.499 176.099, 13178.523 7691.454 176.678, 13135.036 7700.947 177.313, 13069.315 7714.307 179.048, 13024.697 7726.362 180.017, 12957.782 7747.054 182.985, 12884.309 7772.005 186.976, 12806.387 7801.837 192.342, 12741.696 7825.679 196.078, 12654.807 7857.449 203.575, 12611.04 7872.731 208.12, 12536.987 7901.502 216.771, 12469.502 7935.029 225.784, 12408.848 7968.051 236.257, 12353.696 8003.736 245.956, 12293.641 8041.593 255.622, 12221.045 8082.21 264.74, 12145.834 8127.083 272.37, 12093.132 8166.995 275.727, 12023.442 8223.519 280.647, 11966.913 8279.775 283.7, 11934.257 8325.842 284.76, 11887.198 8390.764 285.494, 11836.462 8463.177 283.684, 11776.924 8546.347 280.999, 11734.872 8607.511 278.025, 11708.366 8651.084 276.23, 11658.016 8733.631 273.141, 11622.114 8792.813 271.885, 11569.344 8876.272 269.796, 11535.073 8920.566 269.097, 11480.312 8994.603 268.057, 11450.109 9039.797 267.929, 11407.895 9106.026 267.926, 11385.725 9152.269 268.034, 11351.217 9235.431 268.268, 11331.501 9298.707 268.725, 11305.889 9383.523 269.659, 11293.362 9428.982 270.555, 11269.561 9508.61 272.875, 11255.116 9554.021 274.697, 11235.47 9619.515 278.51, 11207.287 9745.175 285.434, 11196.31 9814.479 288.144, 11189.235 9859.294 290.434, 11180.312 9908.117 293.042, 11171.295 9961.047 295.898, 11154.993 10050.67 300.922, 11145.347 10099.412 303.581, 11131.723 10168.177 308.147, 11106.815 10299.954 313.717, 11096.991 10369.954 315.537, 11090.65 10415.165 316.893, 11085.086 10462.323 318.336, 11077.717 10512.223 319.934, 11066.997 10598.596 322.519, 11062.202 10642.669 323.953, 11054.753 10711.605 326.705, 11051.97 10838.978 331.323, 11052.64 10903.577 332.995, 11055.847 10989.235 335.883, 11070.867 11105.527 339.879, 11089.622 11200.747 342.957, 11116.327 11292.671 344.698, 11130.09 11341.048 345.028, 11157.413 11439.105 345.792, 11177.465 11516.097 346.292, 11190.783 11563.216 346.392, 11209.765 11625.448 346.483, 11242.901 11715.863 347.246, 11279.766 11796.521 348.574, 11328.472 11886.02 348.86, 11355.091 11934.655 348.938, 11392.19 12000.98 348.787, 11465.184 12096.831 347.016, 11508.919 12136.7 346.403, 11570.099 12191.188 345.371, 11661.018 12267.219 344.162, 11741.208 12334.093 343.837, 11823.182 12401.579 343.897, 11888.792 12453.781 344.549, 11955.63 12496.833 346.127, 12041.055 12542.014 347.907, 12105.74 12580.641 348.881, 12193.585 12637.224 350.849, 12303.701 12703.261 353.892, 12412.5 12761.382 356.314, 12457.85 12781.226 356.92, 12555.388 12813.126 357.86, 12631.302 12831.685 358.372, 12680.515 12843.689 358.782, 12734.593 12858.216 359.249, 12782.335 12870.337 359.438, 12867.333 12894.242 359.616, 12925.32 12908.891 359.603, 13010.097 12935.016 359.549, 13067.119 12948.602 359.526, 13180.411 12972.642 359.357, 13259.718 12989.216 359.251, 13311.096 12999.949 359.207, 13364.186 13008.851 359.362, 13418.886 13019.769 359.617, 13521.716 13041.95 360.329, 13603.765 13056.453 360.848, 13656.731 13065.841 361.314, 13723.823 13075.788 362.178, 13796.021 13085.965 363.351, 13842.554 13092.49 364.408, 13914.109 13104.417 365.558, 13986.771 13114.544 366.825, 14033.724 13121.058 367.931, 14092.104 13126.731 369.077, 14163.071 13132.198 369.922, 14208.686 13135.687 370.649, 14298.378 13138.437 371.253, 14391.307 13144.013 371.392, 14451.312 13147.584 371.378, 14516.254 13150.869 371.267, 14580.969 13156.263 370.65, 14713.194 13156.711 369.198, 14815.364 13155.204 367.744, 14881.32 13154.198 366.471, 14956.379 13154.506 364.595, 15030.296 13150.856 362.586, 15077.869 13148.435 360.865, 15153.467 13152.622 358.502, 15245.486 13155.332 355.982, 15304.988 13157.046 353.871, 15384.971 13148.078 351.217, 15468.775 13142.796 348.525, 15522.652 13139.356 346.342, 15603.31 13131.84 344.006, 15690.37 13124.059 341.974, 15746.61 13119.051 340.262, 15817.27 13115.797 338.63, 15901.506 13108.319 337.399, 15955.677 13103.458 336.44, 16048.049 13095.017 335.531, 16143.08 13078.616 335.159, 16204.41 13067.951 334.955, 16272.134 13055.733 334.863, 16344.843 13046.904 334.957, 16391.635 13041.204 335.105, 16489.775 13025.011 335.239, 16592.973 13004.397 335.762, 16659.531 12991.069 336.249, 16731.617 12973.76 336.873, 16801.238 12958.257 338.107, 16846.012 12948.331 339.153, 16932.758 12928.906 340.853, 17034.398 12904.826 342.732, 17100.07 12889.187 344.408, 17175.426 12870.374 346.686, 17248.951 12848.706 349.125, 17296.203 12834.758 351.191, 17367.754 12807.442 353.637, 17446.527 12772.989 356.068, 17497.42 12750.653 358.028, 17564.121 12717.884 360.336, 17639.369 12683.789 362.398, 17687.66 12661.78 364.12, 17767.086 12612.412 365.82, 17848.055 12561.704 366.732, 17900.34 12528.875 367.418, 17956.426 12491.685 367.886, 18013.463 12451.906 367.461, 18129.633 12387.521 366.195, 18216.902 12344.325 364.139, 18273.188 12316.422 362.201, 18335.232 12280.991 359.882, 18394.611 12239.221 356.326, 18485.971 12157.373 349.779, 18540.402 12092.088 345.067, 18616.568 12000.807 336.631, 18660.285 11950.963 330.937, 18748.164 11868.132 321.075, 18813.682 11815.728 315.064, 18902.252 11735.456 303.91, 18946.342 11685.582 297.678, 19014.309 11586.16 287.073, 19051.322 11520.063 281.815, 19101.672 11426.044 273.779, 19125.557 11377.729 270.43, 19164.029 11293.201 265.679, 19188.533 11231.935 263.736, 19219.299 11144.098 260.728, 19234.547 11093.162 259.396, 19258.811 10993.41 257.181, 19270.975 10931.475 256.049, 19287.223 10845.696 254.115, 19294.447 10800.569 253.247, 19301.98 10719.623 252.533, 19303.846 10664.529 252.738, 19302.361 10587.157 254.045, 19296.701 10536.562 255.437, 19283.365 10440.929 259.041, 19272.742 10376.705 261.715, 19257.465 10294.731 267.765, 19244.832 10249.195 272.756, 19220.713 10168.174 282.111, 19203.219 10110.798 288.354, 19177.33 10026.257 299.845, 19161.715 9979.57 307.267, 19130.18 9888.23 320.793, 19105.236 9824.544 329.134, 19069.523 9739.387 343.442, 19044.439 9694.876 352.455, 18989.354 9616.934 367.853, 18938.24 9564.048 377.139, 18865.785 9487.033 394.052, 18824.102 9441.969 403.43, 18754.662 9355.74 419.976, 18711.797 9292.819 428.712, 18657.93 9216.092 443.548, 18572.082 9104.68 463.482, 18529.408 9057.813 469.173, 18469.111 8995.938 478.318, 18343.836 8873.575 487.052, 18281.531 8816.128 489.796, 18197.248 8739.529 494.492, 18085.338 8639.161 501.974, 18040.016 8597.528 505.01, 17972.637 8538.967 510.523, 17836.02 8446.683 518.558, 17763.586 8402.141 521.141, 17716.67 8373.338 523.14, 17664.078 8333.479 525.389, 17616.344 8300.229 527.432, 17534.76 8242.334 530.664, 17479.928 8201.52 532.17, 17400.873 8145.554 534.709, 17351.529 8118.928 535.822, 17247.867 8076.422 537.577, 17171.594 8052.462 538.656, 17122.197 8036.989 539.558, 17069.922 8020.208 540.632, 17018.582 8001.918 542.01, 16932.305 7971.159 544.544, 16874.465 7948.341 546.318, 16788.416 7915.397 549.597, 16730.525 7897.984 551.262, 16621.064 7865.552 553.873, 16545.562 7838.399 554.727, 16496.727 7820.855 555.313, 16445.77 7800.326 555.708, 16397.219 7779.93 555.905, 16306.77 7739.559 555.343, 16233.544 7716.193 554.571, 16123.425 7681.657 552.834, 16054.855 7662.491 551.717, 15941.127 7636.47 549.416, 15873.122 7622.376 547.972, 15777.009 7604.539 545.416, 15718.185 7591.882 544.361, 15594.879 7572.194 542.688, 15500.797 7563.38 542.089, 15440.023 7557.744 541.619, 15376.983 7552.638 541.196, 15312.063 7549.876 540.998, 15192.512 7544.15 541.027, 15098.151 7538.706 541.309, 15037.162 7535.264 541.584, 14960.053 7530.625 542.487, 14882.411 7528.654 543.628, 14758.215 7525.131 546.901, 14675.688 7521.76 549.589, 14622.367 7519.562 552.008, 14556.008 7518.134 555.595, 14475.126 7519.165 559.5, 14423.151 7519.875 562.968, 14336.525 7522.257 567.522, 14247.579 7525.278 572.08, 14190.144 7527.229 576.067, 14128.317 7531.86 580.971, 14062.748 7536.811 585.969, 13929.318 7548.889 594.567, 13832.462 7557.511 597.903, 13770.023 7563.091 600.646, 13703.019 7573.441 603.044, 13638.081 7589.271 604.704, 13525.459 7620.143 595.765, 13440.825 7652.706 580.827, 13386.16 7673.845 567.017, 13310.279 7708.72 540.943, 13228.675 7748.59 479.922, 13176.14 7774.467 406.255, 13105.494 7809.225 194.783</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74" name=""/>
        <p:cNvGrpSpPr/>
        <p:nvPr/>
      </p:nvGrpSpPr>
      <p:grpSpPr>
        <a:xfrm>
          <a:off x="0" y="0"/>
          <a:ext cx="0" cy="0"/>
          <a:chOff x="0" y="0"/>
          <a:chExt cx="0" cy="0"/>
        </a:xfrm>
      </p:grpSpPr>
      <p:sp>
        <p:nvSpPr>
          <p:cNvPr id="1051598"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1599"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2019/9/26</a:t>
            </a:fld>
            <a:endParaRPr altLang="en-US" lang="zh-CN"/>
          </a:p>
        </p:txBody>
      </p:sp>
      <p:sp>
        <p:nvSpPr>
          <p:cNvPr id="1051600"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1601"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602"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1603"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837" name="Slide Image Placeholder 1"/>
          <p:cNvSpPr>
            <a:spLocks noChangeAspect="1" noRot="1" noGrp="1"/>
          </p:cNvSpPr>
          <p:nvPr>
            <p:ph type="sldImg"/>
          </p:nvPr>
        </p:nvSpPr>
        <p:spPr>
          <a:xfrm>
            <a:off x="1182688" y="698500"/>
            <a:ext cx="4645025" cy="3484563"/>
          </a:xfrm>
        </p:spPr>
      </p:sp>
      <p:sp>
        <p:nvSpPr>
          <p:cNvPr id="1048838" name="Notes Placeholder 2"/>
          <p:cNvSpPr>
            <a:spLocks noGrp="1"/>
          </p:cNvSpPr>
          <p:nvPr>
            <p:ph type="body" idx="1"/>
          </p:nvPr>
        </p:nvSpPr>
        <p:spPr/>
        <p:txBody>
          <a:bodyPr/>
          <a:p>
            <a:endParaRPr altLang="en-US" dirty="0" lang="zh-CN"/>
          </a:p>
        </p:txBody>
      </p:sp>
      <p:sp>
        <p:nvSpPr>
          <p:cNvPr id="1048839"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50456" name="幻灯片图像占位符 1"/>
          <p:cNvSpPr>
            <a:spLocks noChangeAspect="1" noRot="1" noGrp="1"/>
          </p:cNvSpPr>
          <p:nvPr>
            <p:ph type="sldImg"/>
          </p:nvPr>
        </p:nvSpPr>
        <p:spPr/>
      </p:sp>
      <p:sp>
        <p:nvSpPr>
          <p:cNvPr id="1050457" name="备注占位符 2"/>
          <p:cNvSpPr>
            <a:spLocks noGrp="1"/>
          </p:cNvSpPr>
          <p:nvPr>
            <p:ph type="body" idx="1"/>
          </p:nvPr>
        </p:nvSpPr>
        <p:spPr/>
        <p:txBody>
          <a:bodyPr/>
          <a:p>
            <a:endParaRPr altLang="en-US" dirty="0" lang="zh-CN"/>
          </a:p>
        </p:txBody>
      </p:sp>
      <p:sp>
        <p:nvSpPr>
          <p:cNvPr id="1050458" name="灯片编号占位符 3"/>
          <p:cNvSpPr>
            <a:spLocks noGrp="1"/>
          </p:cNvSpPr>
          <p:nvPr>
            <p:ph type="sldNum" sz="quarter" idx="10"/>
          </p:nvPr>
        </p:nvSpPr>
        <p:spPr/>
        <p:txBody>
          <a:bodyPr/>
          <a:p>
            <a:fld id="{0DB5CBA7-47F9-4301-9D9E-258A3AA1A2BF}" type="slidenum">
              <a:rPr altLang="en-US" lang="zh-CN" smtClean="0"/>
              <a:t>51</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845" name="幻灯片图像占位符 1"/>
          <p:cNvSpPr>
            <a:spLocks noChangeAspect="1" noRot="1" noGrp="1"/>
          </p:cNvSpPr>
          <p:nvPr>
            <p:ph type="sldImg"/>
          </p:nvPr>
        </p:nvSpPr>
        <p:spPr/>
      </p:sp>
      <p:sp>
        <p:nvSpPr>
          <p:cNvPr id="1048846" name="备注占位符 2"/>
          <p:cNvSpPr>
            <a:spLocks noGrp="1"/>
          </p:cNvSpPr>
          <p:nvPr>
            <p:ph type="body" idx="1"/>
          </p:nvPr>
        </p:nvSpPr>
        <p:spPr/>
        <p:txBody>
          <a:bodyPr/>
          <a:p>
            <a:endParaRPr altLang="en-US" dirty="0" lang="zh-CN"/>
          </a:p>
        </p:txBody>
      </p:sp>
      <p:sp>
        <p:nvSpPr>
          <p:cNvPr id="1048847"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889" name="幻灯片图像占位符 1"/>
          <p:cNvSpPr>
            <a:spLocks noChangeAspect="1" noRot="1" noGrp="1"/>
          </p:cNvSpPr>
          <p:nvPr>
            <p:ph type="sldImg"/>
          </p:nvPr>
        </p:nvSpPr>
        <p:spPr/>
      </p:sp>
      <p:sp>
        <p:nvSpPr>
          <p:cNvPr id="1048890" name="备注占位符 2"/>
          <p:cNvSpPr>
            <a:spLocks noGrp="1"/>
          </p:cNvSpPr>
          <p:nvPr>
            <p:ph type="body" idx="1"/>
          </p:nvPr>
        </p:nvSpPr>
        <p:spPr/>
        <p:txBody>
          <a:bodyPr/>
          <a:p>
            <a:endParaRPr altLang="en-US" dirty="0" lang="zh-CN"/>
          </a:p>
        </p:txBody>
      </p:sp>
      <p:sp>
        <p:nvSpPr>
          <p:cNvPr id="1048891"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9069" name="幻灯片图像占位符 1"/>
          <p:cNvSpPr>
            <a:spLocks noChangeAspect="1" noRot="1" noGrp="1"/>
          </p:cNvSpPr>
          <p:nvPr>
            <p:ph type="sldImg"/>
          </p:nvPr>
        </p:nvSpPr>
        <p:spPr/>
      </p:sp>
      <p:sp>
        <p:nvSpPr>
          <p:cNvPr id="1049070" name="备注占位符 2"/>
          <p:cNvSpPr>
            <a:spLocks noGrp="1"/>
          </p:cNvSpPr>
          <p:nvPr>
            <p:ph type="body" idx="1"/>
          </p:nvPr>
        </p:nvSpPr>
        <p:spPr/>
        <p:txBody>
          <a:bodyPr/>
          <a:p>
            <a:endParaRPr altLang="en-US" dirty="0" lang="zh-CN"/>
          </a:p>
        </p:txBody>
      </p:sp>
      <p:sp>
        <p:nvSpPr>
          <p:cNvPr id="1049071"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314" name="幻灯片图像占位符 1"/>
          <p:cNvSpPr>
            <a:spLocks noChangeAspect="1" noRot="1" noGrp="1"/>
          </p:cNvSpPr>
          <p:nvPr>
            <p:ph type="sldImg"/>
          </p:nvPr>
        </p:nvSpPr>
        <p:spPr/>
      </p:sp>
      <p:sp>
        <p:nvSpPr>
          <p:cNvPr id="1049315" name="备注占位符 2"/>
          <p:cNvSpPr>
            <a:spLocks noGrp="1"/>
          </p:cNvSpPr>
          <p:nvPr>
            <p:ph type="body" idx="1"/>
          </p:nvPr>
        </p:nvSpPr>
        <p:spPr/>
        <p:txBody>
          <a:bodyPr/>
          <a:p>
            <a:endParaRPr altLang="en-US" dirty="0" lang="zh-CN"/>
          </a:p>
        </p:txBody>
      </p:sp>
      <p:sp>
        <p:nvSpPr>
          <p:cNvPr id="1049316"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320" name="幻灯片图像占位符 1"/>
          <p:cNvSpPr>
            <a:spLocks noChangeAspect="1" noRot="1" noGrp="1"/>
          </p:cNvSpPr>
          <p:nvPr>
            <p:ph type="sldImg"/>
          </p:nvPr>
        </p:nvSpPr>
        <p:spPr/>
      </p:sp>
      <p:sp>
        <p:nvSpPr>
          <p:cNvPr id="1049321" name="备注占位符 2"/>
          <p:cNvSpPr>
            <a:spLocks noGrp="1"/>
          </p:cNvSpPr>
          <p:nvPr>
            <p:ph type="body" idx="1"/>
          </p:nvPr>
        </p:nvSpPr>
        <p:spPr/>
        <p:txBody>
          <a:bodyPr/>
          <a:p>
            <a:endParaRPr altLang="en-US" dirty="0" lang="zh-CN"/>
          </a:p>
        </p:txBody>
      </p:sp>
      <p:sp>
        <p:nvSpPr>
          <p:cNvPr id="1049322"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9400" name="幻灯片图像占位符 1"/>
          <p:cNvSpPr>
            <a:spLocks noChangeAspect="1" noRot="1" noGrp="1"/>
          </p:cNvSpPr>
          <p:nvPr>
            <p:ph type="sldImg"/>
          </p:nvPr>
        </p:nvSpPr>
        <p:spPr/>
      </p:sp>
      <p:sp>
        <p:nvSpPr>
          <p:cNvPr id="1049401" name="备注占位符 2"/>
          <p:cNvSpPr>
            <a:spLocks noGrp="1"/>
          </p:cNvSpPr>
          <p:nvPr>
            <p:ph type="body" idx="1"/>
          </p:nvPr>
        </p:nvSpPr>
        <p:spPr/>
        <p:txBody>
          <a:bodyPr/>
          <a:p>
            <a:endParaRPr altLang="en-US" dirty="0" lang="zh-CN"/>
          </a:p>
        </p:txBody>
      </p:sp>
      <p:sp>
        <p:nvSpPr>
          <p:cNvPr id="1049402"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406" name="幻灯片图像占位符 1"/>
          <p:cNvSpPr>
            <a:spLocks noChangeAspect="1" noRot="1" noGrp="1"/>
          </p:cNvSpPr>
          <p:nvPr>
            <p:ph type="sldImg"/>
          </p:nvPr>
        </p:nvSpPr>
        <p:spPr/>
      </p:sp>
      <p:sp>
        <p:nvSpPr>
          <p:cNvPr id="1049407" name="备注占位符 2"/>
          <p:cNvSpPr>
            <a:spLocks noGrp="1"/>
          </p:cNvSpPr>
          <p:nvPr>
            <p:ph type="body" idx="1"/>
          </p:nvPr>
        </p:nvSpPr>
        <p:spPr/>
        <p:txBody>
          <a:bodyPr/>
          <a:p>
            <a:endParaRPr altLang="en-US" dirty="0" lang="zh-CN"/>
          </a:p>
        </p:txBody>
      </p:sp>
      <p:sp>
        <p:nvSpPr>
          <p:cNvPr id="1049408"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521" name="幻灯片图像占位符 1"/>
          <p:cNvSpPr>
            <a:spLocks noChangeAspect="1" noRot="1" noGrp="1"/>
          </p:cNvSpPr>
          <p:nvPr>
            <p:ph type="sldImg"/>
          </p:nvPr>
        </p:nvSpPr>
        <p:spPr/>
      </p:sp>
      <p:sp>
        <p:nvSpPr>
          <p:cNvPr id="1049522" name="备注占位符 2"/>
          <p:cNvSpPr>
            <a:spLocks noGrp="1"/>
          </p:cNvSpPr>
          <p:nvPr>
            <p:ph type="body" idx="1"/>
          </p:nvPr>
        </p:nvSpPr>
        <p:spPr/>
        <p:txBody>
          <a:bodyPr/>
          <a:p>
            <a:endParaRPr altLang="en-US" dirty="0" lang="zh-CN"/>
          </a:p>
        </p:txBody>
      </p:sp>
      <p:sp>
        <p:nvSpPr>
          <p:cNvPr id="1049523"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68" name=""/>
        <p:cNvGrpSpPr/>
        <p:nvPr/>
      </p:nvGrpSpPr>
      <p:grpSpPr>
        <a:xfrm>
          <a:off x="0" y="0"/>
          <a:ext cx="0" cy="0"/>
          <a:chOff x="0" y="0"/>
          <a:chExt cx="0" cy="0"/>
        </a:xfrm>
      </p:grpSpPr>
      <p:sp>
        <p:nvSpPr>
          <p:cNvPr id="1051565" name="Title 1"/>
          <p:cNvSpPr>
            <a:spLocks noGrp="1"/>
          </p:cNvSpPr>
          <p:nvPr>
            <p:ph type="title"/>
          </p:nvPr>
        </p:nvSpPr>
        <p:spPr/>
        <p:txBody>
          <a:bodyPr/>
          <a:p>
            <a:r>
              <a:rPr altLang="en-US" lang="zh-CN" smtClean="0"/>
              <a:t>单击此处编辑母版标题样式</a:t>
            </a:r>
            <a:endParaRPr dirty="0" lang="en-US"/>
          </a:p>
        </p:txBody>
      </p:sp>
      <p:sp>
        <p:nvSpPr>
          <p:cNvPr id="1051566"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567" name="Date Placeholder 3"/>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68" name="Footer Placeholder 4"/>
          <p:cNvSpPr>
            <a:spLocks noGrp="1"/>
          </p:cNvSpPr>
          <p:nvPr>
            <p:ph type="ftr" sz="quarter" idx="11"/>
          </p:nvPr>
        </p:nvSpPr>
        <p:spPr/>
        <p:txBody>
          <a:bodyPr/>
          <a:p>
            <a:endParaRPr altLang="en-US" lang="zh-CN"/>
          </a:p>
        </p:txBody>
      </p:sp>
      <p:sp>
        <p:nvSpPr>
          <p:cNvPr id="1051569"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765" name=""/>
        <p:cNvGrpSpPr/>
        <p:nvPr/>
      </p:nvGrpSpPr>
      <p:grpSpPr>
        <a:xfrm>
          <a:off x="0" y="0"/>
          <a:ext cx="0" cy="0"/>
          <a:chOff x="0" y="0"/>
          <a:chExt cx="0" cy="0"/>
        </a:xfrm>
      </p:grpSpPr>
      <p:sp>
        <p:nvSpPr>
          <p:cNvPr id="1051549"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1550"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551" name="Date Placeholder 3"/>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52" name="Footer Placeholder 4"/>
          <p:cNvSpPr>
            <a:spLocks noGrp="1"/>
          </p:cNvSpPr>
          <p:nvPr>
            <p:ph type="ftr" sz="quarter" idx="11"/>
          </p:nvPr>
        </p:nvSpPr>
        <p:spPr/>
        <p:txBody>
          <a:bodyPr/>
          <a:p>
            <a:endParaRPr altLang="en-US" lang="zh-CN"/>
          </a:p>
        </p:txBody>
      </p:sp>
      <p:sp>
        <p:nvSpPr>
          <p:cNvPr id="1051553"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66" name=""/>
        <p:cNvGrpSpPr/>
        <p:nvPr/>
      </p:nvGrpSpPr>
      <p:grpSpPr>
        <a:xfrm>
          <a:off x="0" y="0"/>
          <a:ext cx="0" cy="0"/>
          <a:chOff x="0" y="0"/>
          <a:chExt cx="0" cy="0"/>
        </a:xfrm>
      </p:grpSpPr>
      <p:sp>
        <p:nvSpPr>
          <p:cNvPr id="1051554" name="Title 1"/>
          <p:cNvSpPr>
            <a:spLocks noGrp="1"/>
          </p:cNvSpPr>
          <p:nvPr>
            <p:ph type="title"/>
          </p:nvPr>
        </p:nvSpPr>
        <p:spPr/>
        <p:txBody>
          <a:bodyPr/>
          <a:p>
            <a:r>
              <a:rPr altLang="en-US" lang="zh-CN" smtClean="0"/>
              <a:t>单击此处编辑母版标题样式</a:t>
            </a:r>
            <a:endParaRPr dirty="0" lang="en-US"/>
          </a:p>
        </p:txBody>
      </p:sp>
      <p:sp>
        <p:nvSpPr>
          <p:cNvPr id="1051555"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556" name="Date Placeholder 3"/>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57" name="Footer Placeholder 4"/>
          <p:cNvSpPr>
            <a:spLocks noGrp="1"/>
          </p:cNvSpPr>
          <p:nvPr>
            <p:ph type="ftr" sz="quarter" idx="11"/>
          </p:nvPr>
        </p:nvSpPr>
        <p:spPr/>
        <p:txBody>
          <a:bodyPr/>
          <a:p>
            <a:endParaRPr altLang="en-US" lang="zh-CN"/>
          </a:p>
        </p:txBody>
      </p:sp>
      <p:sp>
        <p:nvSpPr>
          <p:cNvPr id="1051558"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69" name=""/>
        <p:cNvGrpSpPr/>
        <p:nvPr/>
      </p:nvGrpSpPr>
      <p:grpSpPr>
        <a:xfrm>
          <a:off x="0" y="0"/>
          <a:ext cx="0" cy="0"/>
          <a:chOff x="0" y="0"/>
          <a:chExt cx="0" cy="0"/>
        </a:xfrm>
      </p:grpSpPr>
      <p:sp>
        <p:nvSpPr>
          <p:cNvPr id="1051570"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157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1572" name="Date Placeholder 3"/>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73" name="Footer Placeholder 4"/>
          <p:cNvSpPr>
            <a:spLocks noGrp="1"/>
          </p:cNvSpPr>
          <p:nvPr>
            <p:ph type="ftr" sz="quarter" idx="11"/>
          </p:nvPr>
        </p:nvSpPr>
        <p:spPr/>
        <p:txBody>
          <a:bodyPr/>
          <a:p>
            <a:endParaRPr altLang="en-US" lang="zh-CN"/>
          </a:p>
        </p:txBody>
      </p:sp>
      <p:sp>
        <p:nvSpPr>
          <p:cNvPr id="1051574"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0" name=""/>
        <p:cNvGrpSpPr/>
        <p:nvPr/>
      </p:nvGrpSpPr>
      <p:grpSpPr>
        <a:xfrm>
          <a:off x="0" y="0"/>
          <a:ext cx="0" cy="0"/>
          <a:chOff x="0" y="0"/>
          <a:chExt cx="0" cy="0"/>
        </a:xfrm>
      </p:grpSpPr>
      <p:sp>
        <p:nvSpPr>
          <p:cNvPr id="1051575" name="Title 1"/>
          <p:cNvSpPr>
            <a:spLocks noGrp="1"/>
          </p:cNvSpPr>
          <p:nvPr>
            <p:ph type="title"/>
          </p:nvPr>
        </p:nvSpPr>
        <p:spPr/>
        <p:txBody>
          <a:bodyPr/>
          <a:p>
            <a:r>
              <a:rPr altLang="en-US" lang="zh-CN" smtClean="0"/>
              <a:t>单击此处编辑母版标题样式</a:t>
            </a:r>
            <a:endParaRPr dirty="0" lang="en-US"/>
          </a:p>
        </p:txBody>
      </p:sp>
      <p:sp>
        <p:nvSpPr>
          <p:cNvPr id="1051576"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577"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578" name="Date Placeholder 4"/>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79" name="Footer Placeholder 5"/>
          <p:cNvSpPr>
            <a:spLocks noGrp="1"/>
          </p:cNvSpPr>
          <p:nvPr>
            <p:ph type="ftr" sz="quarter" idx="11"/>
          </p:nvPr>
        </p:nvSpPr>
        <p:spPr/>
        <p:txBody>
          <a:bodyPr/>
          <a:p>
            <a:endParaRPr altLang="en-US" lang="zh-CN"/>
          </a:p>
        </p:txBody>
      </p:sp>
      <p:sp>
        <p:nvSpPr>
          <p:cNvPr id="1051580"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71" name=""/>
        <p:cNvGrpSpPr/>
        <p:nvPr/>
      </p:nvGrpSpPr>
      <p:grpSpPr>
        <a:xfrm>
          <a:off x="0" y="0"/>
          <a:ext cx="0" cy="0"/>
          <a:chOff x="0" y="0"/>
          <a:chExt cx="0" cy="0"/>
        </a:xfrm>
      </p:grpSpPr>
      <p:sp>
        <p:nvSpPr>
          <p:cNvPr id="1051581"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158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583"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58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585"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586" name="Date Placeholder 6"/>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87" name="Footer Placeholder 7"/>
          <p:cNvSpPr>
            <a:spLocks noGrp="1"/>
          </p:cNvSpPr>
          <p:nvPr>
            <p:ph type="ftr" sz="quarter" idx="11"/>
          </p:nvPr>
        </p:nvSpPr>
        <p:spPr/>
        <p:txBody>
          <a:bodyPr/>
          <a:p>
            <a:endParaRPr altLang="en-US" lang="zh-CN"/>
          </a:p>
        </p:txBody>
      </p:sp>
      <p:sp>
        <p:nvSpPr>
          <p:cNvPr id="1051588"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4" name=""/>
        <p:cNvGrpSpPr/>
        <p:nvPr/>
      </p:nvGrpSpPr>
      <p:grpSpPr>
        <a:xfrm>
          <a:off x="0" y="0"/>
          <a:ext cx="0" cy="0"/>
          <a:chOff x="0" y="0"/>
          <a:chExt cx="0" cy="0"/>
        </a:xfrm>
      </p:grpSpPr>
      <p:sp>
        <p:nvSpPr>
          <p:cNvPr id="1051545" name="Title 1"/>
          <p:cNvSpPr>
            <a:spLocks noGrp="1"/>
          </p:cNvSpPr>
          <p:nvPr>
            <p:ph type="title"/>
          </p:nvPr>
        </p:nvSpPr>
        <p:spPr/>
        <p:txBody>
          <a:bodyPr/>
          <a:p>
            <a:r>
              <a:rPr altLang="en-US" lang="zh-CN" smtClean="0"/>
              <a:t>单击此处编辑母版标题样式</a:t>
            </a:r>
            <a:endParaRPr dirty="0" lang="en-US"/>
          </a:p>
        </p:txBody>
      </p:sp>
      <p:sp>
        <p:nvSpPr>
          <p:cNvPr id="1051546" name="Date Placeholder 2"/>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47" name="Footer Placeholder 3"/>
          <p:cNvSpPr>
            <a:spLocks noGrp="1"/>
          </p:cNvSpPr>
          <p:nvPr>
            <p:ph type="ftr" sz="quarter" idx="11"/>
          </p:nvPr>
        </p:nvSpPr>
        <p:spPr/>
        <p:txBody>
          <a:bodyPr/>
          <a:p>
            <a:endParaRPr altLang="en-US" lang="zh-CN"/>
          </a:p>
        </p:txBody>
      </p:sp>
      <p:sp>
        <p:nvSpPr>
          <p:cNvPr id="1051548"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72" name=""/>
        <p:cNvGrpSpPr/>
        <p:nvPr/>
      </p:nvGrpSpPr>
      <p:grpSpPr>
        <a:xfrm>
          <a:off x="0" y="0"/>
          <a:ext cx="0" cy="0"/>
          <a:chOff x="0" y="0"/>
          <a:chExt cx="0" cy="0"/>
        </a:xfrm>
      </p:grpSpPr>
      <p:sp>
        <p:nvSpPr>
          <p:cNvPr id="1051589" name="Date Placeholder 1"/>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90" name="Footer Placeholder 2"/>
          <p:cNvSpPr>
            <a:spLocks noGrp="1"/>
          </p:cNvSpPr>
          <p:nvPr>
            <p:ph type="ftr" sz="quarter" idx="11"/>
          </p:nvPr>
        </p:nvSpPr>
        <p:spPr/>
        <p:txBody>
          <a:bodyPr/>
          <a:p>
            <a:endParaRPr altLang="en-US" lang="zh-CN"/>
          </a:p>
        </p:txBody>
      </p:sp>
      <p:sp>
        <p:nvSpPr>
          <p:cNvPr id="1051591"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73" name=""/>
        <p:cNvGrpSpPr/>
        <p:nvPr/>
      </p:nvGrpSpPr>
      <p:grpSpPr>
        <a:xfrm>
          <a:off x="0" y="0"/>
          <a:ext cx="0" cy="0"/>
          <a:chOff x="0" y="0"/>
          <a:chExt cx="0" cy="0"/>
        </a:xfrm>
      </p:grpSpPr>
      <p:sp>
        <p:nvSpPr>
          <p:cNvPr id="1051592"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59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59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595" name="Date Placeholder 4"/>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96" name="Footer Placeholder 5"/>
          <p:cNvSpPr>
            <a:spLocks noGrp="1"/>
          </p:cNvSpPr>
          <p:nvPr>
            <p:ph type="ftr" sz="quarter" idx="11"/>
          </p:nvPr>
        </p:nvSpPr>
        <p:spPr/>
        <p:txBody>
          <a:bodyPr/>
          <a:p>
            <a:endParaRPr altLang="en-US" lang="zh-CN"/>
          </a:p>
        </p:txBody>
      </p:sp>
      <p:sp>
        <p:nvSpPr>
          <p:cNvPr id="1051597"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7" name=""/>
        <p:cNvGrpSpPr/>
        <p:nvPr/>
      </p:nvGrpSpPr>
      <p:grpSpPr>
        <a:xfrm>
          <a:off x="0" y="0"/>
          <a:ext cx="0" cy="0"/>
          <a:chOff x="0" y="0"/>
          <a:chExt cx="0" cy="0"/>
        </a:xfrm>
      </p:grpSpPr>
      <p:sp>
        <p:nvSpPr>
          <p:cNvPr id="1051559"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56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15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562" name="Date Placeholder 4"/>
          <p:cNvSpPr>
            <a:spLocks noGrp="1"/>
          </p:cNvSpPr>
          <p:nvPr>
            <p:ph type="dt" sz="half" idx="10"/>
          </p:nvPr>
        </p:nvSpPr>
        <p:spPr/>
        <p:txBody>
          <a:bodyPr/>
          <a:p>
            <a:fld id="{D997B5FA-0921-464F-AAE1-844C04324D75}" type="datetimeFigureOut">
              <a:rPr altLang="en-US" lang="zh-CN" smtClean="0"/>
              <a:t>2019/9/26</a:t>
            </a:fld>
            <a:endParaRPr altLang="en-US" lang="zh-CN"/>
          </a:p>
        </p:txBody>
      </p:sp>
      <p:sp>
        <p:nvSpPr>
          <p:cNvPr id="1051563" name="Footer Placeholder 5"/>
          <p:cNvSpPr>
            <a:spLocks noGrp="1"/>
          </p:cNvSpPr>
          <p:nvPr>
            <p:ph type="ftr" sz="quarter" idx="11"/>
          </p:nvPr>
        </p:nvSpPr>
        <p:spPr/>
        <p:txBody>
          <a:bodyPr/>
          <a:p>
            <a:endParaRPr altLang="en-US" lang="zh-CN"/>
          </a:p>
        </p:txBody>
      </p:sp>
      <p:sp>
        <p:nvSpPr>
          <p:cNvPr id="1051564"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2019/9/26</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png"/><Relationship Id="rId15" Type="http://schemas.openxmlformats.org/officeDocument/2006/relationships/slideLayout" Target="../slideLayouts/slideLayout1.xml"/><Relationship Id="rId16"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6.png"/><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52.xml.rels><?xml version="1.0" encoding="UTF-8" standalone="yes"?>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image" Target="../media/image88.png"/><Relationship Id="rId6" Type="http://schemas.openxmlformats.org/officeDocument/2006/relationships/image" Target="../media/image89.png"/><Relationship Id="rId7" Type="http://schemas.openxmlformats.org/officeDocument/2006/relationships/image" Target="../media/image90.png"/><Relationship Id="rId8" Type="http://schemas.openxmlformats.org/officeDocument/2006/relationships/image" Target="../media/image91.png"/><Relationship Id="rId9" Type="http://schemas.openxmlformats.org/officeDocument/2006/relationships/image" Target="../media/image92.png"/><Relationship Id="rId10" Type="http://schemas.openxmlformats.org/officeDocument/2006/relationships/image" Target="../media/image93.png"/><Relationship Id="rId11" Type="http://schemas.openxmlformats.org/officeDocument/2006/relationships/image" Target="../media/image94.png"/><Relationship Id="rId1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16.png"/><Relationship Id="rId4"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image" Target="../media/image95.png"/><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image" Target="../media/image98.png"/><Relationship Id="rId5" Type="http://schemas.openxmlformats.org/officeDocument/2006/relationships/image" Target="../media/image99.png"/><Relationship Id="rId6" Type="http://schemas.openxmlformats.org/officeDocument/2006/relationships/image" Target="../media/image100.png"/><Relationship Id="rId7" Type="http://schemas.openxmlformats.org/officeDocument/2006/relationships/image" Target="../media/image101.png"/><Relationship Id="rId8" Type="http://schemas.openxmlformats.org/officeDocument/2006/relationships/image" Target="../media/image102.png"/><Relationship Id="rId9"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image" Target="../media/image103.png"/><Relationship Id="rId2" Type="http://schemas.openxmlformats.org/officeDocument/2006/relationships/image" Target="../media/image104.png"/><Relationship Id="rId3" Type="http://schemas.openxmlformats.org/officeDocument/2006/relationships/image" Target="../media/image105.png"/><Relationship Id="rId4" Type="http://schemas.openxmlformats.org/officeDocument/2006/relationships/image" Target="../media/image106.png"/><Relationship Id="rId5" Type="http://schemas.openxmlformats.org/officeDocument/2006/relationships/image" Target="../media/image107.png"/><Relationship Id="rId6" Type="http://schemas.openxmlformats.org/officeDocument/2006/relationships/image" Target="../media/image108.png"/><Relationship Id="rId7"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image" Target="../media/image109.png"/><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image" Target="../media/image114.png"/><Relationship Id="rId7"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image" Target="../media/image115.png"/><Relationship Id="rId2" Type="http://schemas.openxmlformats.org/officeDocument/2006/relationships/image" Target="../media/image116.png"/><Relationship Id="rId3" Type="http://schemas.openxmlformats.org/officeDocument/2006/relationships/image" Target="../media/image117.png"/><Relationship Id="rId4" Type="http://schemas.openxmlformats.org/officeDocument/2006/relationships/image" Target="../media/image118.png"/><Relationship Id="rId5" Type="http://schemas.openxmlformats.org/officeDocument/2006/relationships/image" Target="../media/image119.png"/><Relationship Id="rId6" Type="http://schemas.openxmlformats.org/officeDocument/2006/relationships/image" Target="../media/image120.png"/><Relationship Id="rId7" Type="http://schemas.openxmlformats.org/officeDocument/2006/relationships/image" Target="../media/image121.png"/><Relationship Id="rId8" Type="http://schemas.openxmlformats.org/officeDocument/2006/relationships/image" Target="../media/image122.png"/><Relationship Id="rId9" Type="http://schemas.openxmlformats.org/officeDocument/2006/relationships/image" Target="../media/image123.png"/><Relationship Id="rId10" Type="http://schemas.openxmlformats.org/officeDocument/2006/relationships/image" Target="../media/image124.png"/><Relationship Id="rId11" Type="http://schemas.openxmlformats.org/officeDocument/2006/relationships/image" Target="../media/image125.png"/><Relationship Id="rId12" Type="http://schemas.openxmlformats.org/officeDocument/2006/relationships/image" Target="../media/image126.png"/><Relationship Id="rId13" Type="http://schemas.openxmlformats.org/officeDocument/2006/relationships/image" Target="../media/image127.png"/><Relationship Id="rId14" Type="http://schemas.openxmlformats.org/officeDocument/2006/relationships/image" Target="../media/image128.png"/><Relationship Id="rId15" Type="http://schemas.openxmlformats.org/officeDocument/2006/relationships/image" Target="../media/image129.png"/><Relationship Id="rId16" Type="http://schemas.openxmlformats.org/officeDocument/2006/relationships/image" Target="../media/image130.png"/><Relationship Id="rId17"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image" Target="../media/image139.png"/><Relationship Id="rId10" Type="http://schemas.openxmlformats.org/officeDocument/2006/relationships/image" Target="../media/image140.png"/><Relationship Id="rId11" Type="http://schemas.openxmlformats.org/officeDocument/2006/relationships/image" Target="../media/image141.png"/><Relationship Id="rId12" Type="http://schemas.openxmlformats.org/officeDocument/2006/relationships/image" Target="../media/image142.png"/><Relationship Id="rId13" Type="http://schemas.openxmlformats.org/officeDocument/2006/relationships/image" Target="../media/image143.png"/><Relationship Id="rId14" Type="http://schemas.openxmlformats.org/officeDocument/2006/relationships/image" Target="../media/image144.png"/><Relationship Id="rId15" Type="http://schemas.openxmlformats.org/officeDocument/2006/relationships/image" Target="../media/image145.png"/><Relationship Id="rId16" Type="http://schemas.openxmlformats.org/officeDocument/2006/relationships/image" Target="../media/image146.png"/><Relationship Id="rId17" Type="http://schemas.openxmlformats.org/officeDocument/2006/relationships/image" Target="../media/image147.png"/><Relationship Id="rId18" Type="http://schemas.openxmlformats.org/officeDocument/2006/relationships/image" Target="../media/image148.png"/><Relationship Id="rId19" Type="http://schemas.openxmlformats.org/officeDocument/2006/relationships/customXml" Target="../ink/ink50.xml"/><Relationship Id="rId20"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image" Target="../media/image149.png"/><Relationship Id="rId2" Type="http://schemas.openxmlformats.org/officeDocument/2006/relationships/image" Target="../media/image150.png"/><Relationship Id="rId3" Type="http://schemas.openxmlformats.org/officeDocument/2006/relationships/image" Target="../media/image151.png"/><Relationship Id="rId4" Type="http://schemas.openxmlformats.org/officeDocument/2006/relationships/image" Target="../media/image152.png"/><Relationship Id="rId5" Type="http://schemas.openxmlformats.org/officeDocument/2006/relationships/image" Target="../media/image153.png"/><Relationship Id="rId6" Type="http://schemas.openxmlformats.org/officeDocument/2006/relationships/customXml" Target="../ink/ink24.xml"/><Relationship Id="rId7"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image" Target="../media/image154.png"/><Relationship Id="rId2" Type="http://schemas.openxmlformats.org/officeDocument/2006/relationships/image" Target="../media/image155.png"/><Relationship Id="rId3" Type="http://schemas.openxmlformats.org/officeDocument/2006/relationships/image" Target="../media/image156.png"/><Relationship Id="rId4" Type="http://schemas.openxmlformats.org/officeDocument/2006/relationships/image" Target="../media/image157.png"/><Relationship Id="rId5" Type="http://schemas.openxmlformats.org/officeDocument/2006/relationships/image" Target="../media/image158.png"/><Relationship Id="rId6" Type="http://schemas.openxmlformats.org/officeDocument/2006/relationships/image" Target="../media/image159.png"/><Relationship Id="rId7" Type="http://schemas.openxmlformats.org/officeDocument/2006/relationships/image" Target="../media/image160.png"/><Relationship Id="rId8" Type="http://schemas.openxmlformats.org/officeDocument/2006/relationships/image" Target="../media/image161.png"/><Relationship Id="rId9" Type="http://schemas.openxmlformats.org/officeDocument/2006/relationships/image" Target="../media/image162.png"/><Relationship Id="rId10" Type="http://schemas.openxmlformats.org/officeDocument/2006/relationships/image" Target="../media/image163.png"/><Relationship Id="rId1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image" Target="../media/image164.png"/><Relationship Id="rId2" Type="http://schemas.openxmlformats.org/officeDocument/2006/relationships/image" Target="../media/image165.png"/><Relationship Id="rId3" Type="http://schemas.openxmlformats.org/officeDocument/2006/relationships/image" Target="../media/image166.png"/><Relationship Id="rId4" Type="http://schemas.openxmlformats.org/officeDocument/2006/relationships/image" Target="../media/image167.png"/><Relationship Id="rId5" Type="http://schemas.openxmlformats.org/officeDocument/2006/relationships/image" Target="../media/image168.png"/><Relationship Id="rId6" Type="http://schemas.openxmlformats.org/officeDocument/2006/relationships/image" Target="../media/image169.png"/><Relationship Id="rId7" Type="http://schemas.openxmlformats.org/officeDocument/2006/relationships/image" Target="../media/image170.png"/><Relationship Id="rId8" Type="http://schemas.openxmlformats.org/officeDocument/2006/relationships/image" Target="../media/image171.png"/><Relationship Id="rId9" Type="http://schemas.openxmlformats.org/officeDocument/2006/relationships/image" Target="../media/image172.png"/><Relationship Id="rId10" Type="http://schemas.openxmlformats.org/officeDocument/2006/relationships/image" Target="../media/image173.png"/><Relationship Id="rId11" Type="http://schemas.openxmlformats.org/officeDocument/2006/relationships/image" Target="../media/image174.png"/><Relationship Id="rId12"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image" Target="../media/image175.png"/><Relationship Id="rId2" Type="http://schemas.openxmlformats.org/officeDocument/2006/relationships/image" Target="../media/image176.png"/><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2.png"/><Relationship Id="rId9" Type="http://schemas.openxmlformats.org/officeDocument/2006/relationships/image" Target="../media/image183.png"/><Relationship Id="rId10" Type="http://schemas.openxmlformats.org/officeDocument/2006/relationships/image" Target="../media/image184.png"/><Relationship Id="rId1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image" Target="../media/image185.png"/><Relationship Id="rId2" Type="http://schemas.openxmlformats.org/officeDocument/2006/relationships/image" Target="../media/image186.png"/><Relationship Id="rId3" Type="http://schemas.openxmlformats.org/officeDocument/2006/relationships/image" Target="../media/image187.png"/><Relationship Id="rId4" Type="http://schemas.openxmlformats.org/officeDocument/2006/relationships/image" Target="../media/image188.png"/><Relationship Id="rId5" Type="http://schemas.openxmlformats.org/officeDocument/2006/relationships/image" Target="../media/image189.png"/><Relationship Id="rId6" Type="http://schemas.openxmlformats.org/officeDocument/2006/relationships/image" Target="../media/image190.png"/><Relationship Id="rId7" Type="http://schemas.openxmlformats.org/officeDocument/2006/relationships/image" Target="../media/image191.png"/><Relationship Id="rId8" Type="http://schemas.openxmlformats.org/officeDocument/2006/relationships/image" Target="../media/image192.png"/><Relationship Id="rId9" Type="http://schemas.openxmlformats.org/officeDocument/2006/relationships/image" Target="../media/image193.png"/><Relationship Id="rId10" Type="http://schemas.openxmlformats.org/officeDocument/2006/relationships/image" Target="../media/image194.png"/><Relationship Id="rId11" Type="http://schemas.openxmlformats.org/officeDocument/2006/relationships/image" Target="../media/image195.png"/><Relationship Id="rId12" Type="http://schemas.openxmlformats.org/officeDocument/2006/relationships/image" Target="../media/image196.png"/><Relationship Id="rId13" Type="http://schemas.openxmlformats.org/officeDocument/2006/relationships/image" Target="../media/image197.png"/><Relationship Id="rId14" Type="http://schemas.openxmlformats.org/officeDocument/2006/relationships/image" Target="../media/image198.png"/><Relationship Id="rId15" Type="http://schemas.openxmlformats.org/officeDocument/2006/relationships/image" Target="../media/image199.png"/><Relationship Id="rId16" Type="http://schemas.openxmlformats.org/officeDocument/2006/relationships/image" Target="../media/image200.png"/><Relationship Id="rId17" Type="http://schemas.openxmlformats.org/officeDocument/2006/relationships/image" Target="../media/image201.png"/><Relationship Id="rId18" Type="http://schemas.openxmlformats.org/officeDocument/2006/relationships/image" Target="../media/image202.png"/><Relationship Id="rId1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203.wmf"/><Relationship Id="rId3" Type="http://schemas.openxmlformats.org/officeDocument/2006/relationships/image" Target="../media/image204.png"/><Relationship Id="rId4" Type="http://schemas.openxmlformats.org/officeDocument/2006/relationships/image" Target="../media/image205.png"/><Relationship Id="rId5" Type="http://schemas.openxmlformats.org/officeDocument/2006/relationships/image" Target="../media/image206.png"/><Relationship Id="rId6" Type="http://schemas.openxmlformats.org/officeDocument/2006/relationships/slideLayout" Target="../slideLayouts/slideLayout1.xml"/><Relationship Id="rId7" Type="http://schemas.openxmlformats.org/officeDocument/2006/relationships/vmlDrawing" Target="../drawings/vmlDrawing15.vml"/></Relationships>
</file>

<file path=ppt/slides/_rels/slide71.xml.rels><?xml version="1.0" encoding="UTF-8" standalone="yes"?>
<Relationships xmlns="http://schemas.openxmlformats.org/package/2006/relationships"><Relationship Id="rId1" Type="http://schemas.openxmlformats.org/officeDocument/2006/relationships/image" Target="../media/image207.png"/><Relationship Id="rId2" Type="http://schemas.openxmlformats.org/officeDocument/2006/relationships/image" Target="../media/image208.png"/><Relationship Id="rId3" Type="http://schemas.openxmlformats.org/officeDocument/2006/relationships/image" Target="../media/image209.png"/><Relationship Id="rId4" Type="http://schemas.openxmlformats.org/officeDocument/2006/relationships/image" Target="../media/image210.png"/><Relationship Id="rId5" Type="http://schemas.openxmlformats.org/officeDocument/2006/relationships/image" Target="../media/image211.png"/><Relationship Id="rId6" Type="http://schemas.openxmlformats.org/officeDocument/2006/relationships/image" Target="../media/image212.png"/><Relationship Id="rId7"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image" Target="../media/image209.png"/><Relationship Id="rId2" Type="http://schemas.openxmlformats.org/officeDocument/2006/relationships/image" Target="../media/image210.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image" Target="../media/image216.png"/><Relationship Id="rId7" Type="http://schemas.openxmlformats.org/officeDocument/2006/relationships/image" Target="../media/image217.png"/><Relationship Id="rId8" Type="http://schemas.openxmlformats.org/officeDocument/2006/relationships/image" Target="../media/image218.png"/><Relationship Id="rId9" Type="http://schemas.openxmlformats.org/officeDocument/2006/relationships/image" Target="../media/image219.png"/><Relationship Id="rId10" Type="http://schemas.openxmlformats.org/officeDocument/2006/relationships/image" Target="../media/image220.png"/><Relationship Id="rId1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27.png"/><Relationship Id="rId8" Type="http://schemas.openxmlformats.org/officeDocument/2006/relationships/image" Target="../media/image228.png"/><Relationship Id="rId9" Type="http://schemas.openxmlformats.org/officeDocument/2006/relationships/image" Target="../media/image229.png"/><Relationship Id="rId10" Type="http://schemas.openxmlformats.org/officeDocument/2006/relationships/image" Target="../media/image230.png"/><Relationship Id="rId11" Type="http://schemas.openxmlformats.org/officeDocument/2006/relationships/image" Target="../media/image231.png"/><Relationship Id="rId12" Type="http://schemas.openxmlformats.org/officeDocument/2006/relationships/image" Target="../media/image232.png"/><Relationship Id="rId13" Type="http://schemas.openxmlformats.org/officeDocument/2006/relationships/image" Target="../media/image233.png"/><Relationship Id="rId14" Type="http://schemas.openxmlformats.org/officeDocument/2006/relationships/image" Target="../media/image234.png"/><Relationship Id="rId15"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35.png"/><Relationship Id="rId3" Type="http://schemas.openxmlformats.org/officeDocument/2006/relationships/image" Target="../media/image236.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37.png"/><Relationship Id="rId8" Type="http://schemas.openxmlformats.org/officeDocument/2006/relationships/image" Target="../media/image238.png"/><Relationship Id="rId9" Type="http://schemas.openxmlformats.org/officeDocument/2006/relationships/image" Target="../media/image239.png"/><Relationship Id="rId10"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image" Target="../media/image240.png"/><Relationship Id="rId2" Type="http://schemas.openxmlformats.org/officeDocument/2006/relationships/image" Target="../media/image235.png"/><Relationship Id="rId3" Type="http://schemas.openxmlformats.org/officeDocument/2006/relationships/image" Target="../media/image236.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41.png"/><Relationship Id="rId7" Type="http://schemas.openxmlformats.org/officeDocument/2006/relationships/image" Target="../media/image242.png"/><Relationship Id="rId8" Type="http://schemas.openxmlformats.org/officeDocument/2006/relationships/image" Target="../media/image239.png"/><Relationship Id="rId9" Type="http://schemas.openxmlformats.org/officeDocument/2006/relationships/image" Target="../media/image243.png"/><Relationship Id="rId10" Type="http://schemas.openxmlformats.org/officeDocument/2006/relationships/image" Target="../media/image244.png"/><Relationship Id="rId1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828"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829"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30" name="TextBox 10"/>
          <p:cNvSpPr txBox="1"/>
          <p:nvPr/>
        </p:nvSpPr>
        <p:spPr>
          <a:xfrm>
            <a:off x="1622785" y="4911551"/>
            <a:ext cx="4461383" cy="461665"/>
          </a:xfrm>
          <a:prstGeom prst="rect"/>
          <a:noFill/>
        </p:spPr>
        <p:txBody>
          <a:bodyPr rtlCol="0" wrap="square">
            <a:spAutoFit/>
          </a:bodyPr>
          <a:p>
            <a:pPr algn="ctr"/>
            <a:r>
              <a:rPr altLang="zh-CN" b="1" dirty="0" sz="2400" lang="en-US" err="1">
                <a:solidFill>
                  <a:schemeClr val="accent1">
                    <a:lumMod val="75000"/>
                  </a:schemeClr>
                </a:solidFill>
                <a:latin typeface="Arial" panose="020B0604020202020204" pitchFamily="34" charset="0"/>
                <a:ea typeface="Arial Unicode MS" pitchFamily="34" charset="-122"/>
                <a:cs typeface="Arial" panose="020B0604020202020204" pitchFamily="34" charset="0"/>
              </a:rPr>
              <a:t>Qingfeng</a:t>
            </a:r>
            <a:r>
              <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rPr>
              <a:t> Zhang </a:t>
            </a:r>
            <a:r>
              <a:rPr altLang="en-US" b="1" dirty="0" sz="2400" lang="zh-CN">
                <a:solidFill>
                  <a:schemeClr val="accent1">
                    <a:lumMod val="75000"/>
                  </a:schemeClr>
                </a:solidFill>
                <a:latin typeface="Arial" panose="020B0604020202020204" pitchFamily="34" charset="0"/>
                <a:ea typeface="Arial Unicode MS" panose="020B0604020202020204" pitchFamily="34" charset="-122"/>
                <a:cs typeface="Arial" panose="020B0604020202020204" pitchFamily="34" charset="0"/>
              </a:rPr>
              <a:t>张青峰 </a:t>
            </a:r>
            <a:endPar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endParaRPr>
          </a:p>
        </p:txBody>
      </p:sp>
      <p:sp>
        <p:nvSpPr>
          <p:cNvPr id="1048831"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2"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3" name="Rectangle 1"/>
          <p:cNvSpPr/>
          <p:nvPr/>
        </p:nvSpPr>
        <p:spPr>
          <a:xfrm>
            <a:off x="2195736" y="5448570"/>
            <a:ext cx="3312368" cy="497840"/>
          </a:xfrm>
          <a:prstGeom prst="rect"/>
        </p:spPr>
        <p:txBody>
          <a:bodyPr wrap="square">
            <a:spAutoFit/>
          </a:bodyPr>
          <a:p>
            <a:pPr algn="ctr"/>
            <a:r>
              <a:rPr altLang="en-US" dirty="0" sz="2400" lang="zh-CN">
                <a:latin typeface="Arial" panose="020B0604020202020204" pitchFamily="34" charset="0"/>
                <a:ea typeface="Arial Unicode MS" panose="020B0604020202020204" pitchFamily="34" charset="-122"/>
                <a:cs typeface="Arial" panose="020B0604020202020204" pitchFamily="34" charset="0"/>
              </a:rPr>
              <a:t>电子与电气工程系 </a:t>
            </a:r>
            <a:r>
              <a:rPr altLang="zh-CN" dirty="0" sz="2400" lang="en-US">
                <a:latin typeface="Arial" panose="020B0604020202020204" pitchFamily="34" charset="0"/>
                <a:ea typeface="Arial Unicode MS" panose="020B0604020202020204" pitchFamily="34" charset="-122"/>
                <a:cs typeface="Arial" panose="020B0604020202020204" pitchFamily="34" charset="0"/>
              </a:rPr>
              <a:t>E</a:t>
            </a:r>
            <a:r>
              <a:rPr altLang="zh-CN" baseline="30000" dirty="0" sz="2400" lang="en-US">
                <a:latin typeface="Arial" panose="020B0604020202020204" pitchFamily="34" charset="0"/>
                <a:ea typeface="Arial Unicode MS" panose="020B0604020202020204" pitchFamily="34" charset="-122"/>
                <a:cs typeface="Arial" panose="020B0604020202020204" pitchFamily="34" charset="0"/>
              </a:rPr>
              <a:t>3</a:t>
            </a:r>
            <a:endParaRPr altLang="zh-CN" dirty="0" sz="2400" lang="en-US">
              <a:latin typeface="Arial" panose="020B0604020202020204" pitchFamily="34" charset="0"/>
              <a:ea typeface="Arial Unicode MS" panose="020B0604020202020204" pitchFamily="34" charset="-122"/>
              <a:cs typeface="Arial" panose="020B0604020202020204" pitchFamily="34" charset="0"/>
            </a:endParaRPr>
          </a:p>
        </p:txBody>
      </p:sp>
      <p:sp>
        <p:nvSpPr>
          <p:cNvPr id="1048834" name="Rounded Rectangle 3"/>
          <p:cNvSpPr/>
          <p:nvPr/>
        </p:nvSpPr>
        <p:spPr>
          <a:xfrm>
            <a:off x="683568" y="4662690"/>
            <a:ext cx="7848872" cy="1430606"/>
          </a:xfrm>
          <a:prstGeom prst="roundRect"/>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5"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50" name="组合 5"/>
          <p:cNvGrpSpPr/>
          <p:nvPr/>
        </p:nvGrpSpPr>
        <p:grpSpPr>
          <a:xfrm>
            <a:off x="6687574" y="4777615"/>
            <a:ext cx="1196794" cy="1184945"/>
            <a:chOff x="7227243" y="4993639"/>
            <a:chExt cx="1196794" cy="1184945"/>
          </a:xfrm>
        </p:grpSpPr>
        <p:pic>
          <p:nvPicPr>
            <p:cNvPr id="2097154" name="图片 2"/>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5" name="图片 4"/>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
        <p:nvSpPr>
          <p:cNvPr id="1048836" name="矩形 8"/>
          <p:cNvSpPr/>
          <p:nvPr/>
        </p:nvSpPr>
        <p:spPr>
          <a:xfrm>
            <a:off x="249970" y="2356225"/>
            <a:ext cx="8527972" cy="1158241"/>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2.2 Amplification circuits based on transistors</a:t>
            </a:r>
            <a:r>
              <a:rPr altLang="zh-CN" b="1" dirty="0" sz="36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 </a:t>
            </a:r>
            <a:r>
              <a:rPr altLang="en-US" b="1" dirty="0" sz="3600" lang="zh-CN"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晶体管放大电路</a:t>
            </a:r>
            <a:endParaRPr altLang="zh-CN" b="1" dirty="0" sz="36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587" name="Rectangle 99"/>
          <p:cNvSpPr>
            <a:spLocks noChangeArrowheads="1"/>
          </p:cNvSpPr>
          <p:nvPr/>
        </p:nvSpPr>
        <p:spPr bwMode="auto">
          <a:xfrm>
            <a:off x="363195" y="443819"/>
            <a:ext cx="5249666"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7) Bandwidth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频带宽度</a:t>
            </a:r>
            <a:r>
              <a:rPr altLang="zh-CN" b="1" dirty="0" sz="2800" kumimoji="1" lang="en-US" smtClean="0">
                <a:latin typeface="宋体" panose="02010600030101010101" pitchFamily="2" charset="-122"/>
                <a:ea typeface="宋体" panose="02010600030101010101" pitchFamily="2" charset="-122"/>
                <a:cs typeface="Arial" panose="020B0604020202020204" pitchFamily="34" charset="0"/>
              </a:rPr>
              <a:t>/</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通频带</a:t>
            </a:r>
            <a:endParaRPr altLang="en-US" baseline="-25000" b="1" dirty="0" sz="28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588" name="Rectangle 9"/>
          <p:cNvSpPr>
            <a:spLocks noChangeArrowheads="1"/>
          </p:cNvSpPr>
          <p:nvPr/>
        </p:nvSpPr>
        <p:spPr bwMode="auto">
          <a:xfrm>
            <a:off x="943226" y="4937815"/>
            <a:ext cx="3877859" cy="5359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lang="en-US" smtClean="0">
                <a:latin typeface="Arial" panose="020B0604020202020204" pitchFamily="34" charset="0"/>
                <a:cs typeface="Arial" panose="020B0604020202020204" pitchFamily="34" charset="0"/>
              </a:rPr>
              <a:t>Lower cut-off frequency </a:t>
            </a:r>
            <a:r>
              <a:rPr altLang="zh-CN" dirty="0" sz="2400" i="1" lang="en-US" err="1" smtClean="0">
                <a:latin typeface="Arial" panose="020B0604020202020204" pitchFamily="34" charset="0"/>
                <a:cs typeface="Arial" panose="020B0604020202020204" pitchFamily="34" charset="0"/>
              </a:rPr>
              <a:t>f</a:t>
            </a:r>
            <a:r>
              <a:rPr altLang="zh-CN" baseline="-25000" dirty="0" sz="2400" lang="en-US" err="1" smtClean="0">
                <a:latin typeface="Arial" panose="020B0604020202020204" pitchFamily="34" charset="0"/>
                <a:cs typeface="Arial" panose="020B0604020202020204" pitchFamily="34" charset="0"/>
              </a:rPr>
              <a:t>L</a:t>
            </a:r>
            <a:endParaRPr altLang="en-US" dirty="0" sz="2400" lang="zh-CN">
              <a:latin typeface="Arial" panose="020B0604020202020204" pitchFamily="34" charset="0"/>
              <a:cs typeface="Arial" panose="020B0604020202020204" pitchFamily="34" charset="0"/>
            </a:endParaRPr>
          </a:p>
        </p:txBody>
      </p:sp>
      <p:grpSp>
        <p:nvGrpSpPr>
          <p:cNvPr id="26" name="组合 100"/>
          <p:cNvGrpSpPr/>
          <p:nvPr/>
        </p:nvGrpSpPr>
        <p:grpSpPr>
          <a:xfrm>
            <a:off x="1226752" y="2166058"/>
            <a:ext cx="6470625" cy="2832211"/>
            <a:chOff x="1226752" y="1734794"/>
            <a:chExt cx="6470625" cy="2832211"/>
          </a:xfrm>
        </p:grpSpPr>
        <p:cxnSp>
          <p:nvCxnSpPr>
            <p:cNvPr id="3145728" name="直接连接符 86"/>
            <p:cNvCxnSpPr>
              <a:cxnSpLocks/>
            </p:cNvCxnSpPr>
            <p:nvPr/>
          </p:nvCxnSpPr>
          <p:spPr>
            <a:xfrm flipH="1" flipV="1">
              <a:off x="6402458" y="2931112"/>
              <a:ext cx="13221" cy="149893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29" name="直接连接符 83"/>
            <p:cNvCxnSpPr>
              <a:cxnSpLocks/>
            </p:cNvCxnSpPr>
            <p:nvPr/>
          </p:nvCxnSpPr>
          <p:spPr>
            <a:xfrm flipH="1" flipV="1">
              <a:off x="3495482" y="2931112"/>
              <a:ext cx="13221" cy="149893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30" name="直接连接符 80"/>
            <p:cNvCxnSpPr>
              <a:cxnSpLocks/>
              <a:stCxn id="1048590" idx="0"/>
            </p:cNvCxnSpPr>
            <p:nvPr/>
          </p:nvCxnSpPr>
          <p:spPr>
            <a:xfrm flipH="1" flipV="1">
              <a:off x="2589864" y="2628224"/>
              <a:ext cx="1360339" cy="344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31" name="直接连接符 81"/>
            <p:cNvCxnSpPr>
              <a:cxnSpLocks/>
            </p:cNvCxnSpPr>
            <p:nvPr/>
          </p:nvCxnSpPr>
          <p:spPr>
            <a:xfrm flipH="1">
              <a:off x="2589865" y="2963268"/>
              <a:ext cx="4731576" cy="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27" name="组合 7"/>
            <p:cNvGrpSpPr/>
            <p:nvPr/>
          </p:nvGrpSpPr>
          <p:grpSpPr>
            <a:xfrm>
              <a:off x="2589864" y="1951254"/>
              <a:ext cx="5107513" cy="2594351"/>
              <a:chOff x="4767863" y="3695177"/>
              <a:chExt cx="5107513" cy="2594351"/>
            </a:xfrm>
          </p:grpSpPr>
          <p:cxnSp>
            <p:nvCxnSpPr>
              <p:cNvPr id="3145732" name="直接箭头连接符 26"/>
              <p:cNvCxnSpPr>
                <a:cxnSpLocks/>
              </p:cNvCxnSpPr>
              <p:nvPr/>
            </p:nvCxnSpPr>
            <p:spPr>
              <a:xfrm flipV="1">
                <a:off x="4767863" y="3695177"/>
                <a:ext cx="0" cy="213268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3" name="直接箭头连接符 27"/>
              <p:cNvCxnSpPr>
                <a:cxnSpLocks/>
              </p:cNvCxnSpPr>
              <p:nvPr/>
            </p:nvCxnSpPr>
            <p:spPr>
              <a:xfrm>
                <a:off x="4767863" y="5827864"/>
                <a:ext cx="4878384"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589" name="文本框 29"/>
              <p:cNvSpPr txBox="1"/>
              <p:nvPr/>
            </p:nvSpPr>
            <p:spPr>
              <a:xfrm>
                <a:off x="9460111" y="5827863"/>
                <a:ext cx="415265"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f</a:t>
                </a:r>
                <a:endParaRPr altLang="en-US" b="1" dirty="0" sz="2400" lang="zh-CN">
                  <a:latin typeface="Arial" panose="020B0604020202020204" pitchFamily="34" charset="0"/>
                  <a:cs typeface="Arial" panose="020B0604020202020204" pitchFamily="34" charset="0"/>
                </a:endParaRPr>
              </a:p>
            </p:txBody>
          </p:sp>
        </p:grpSp>
        <p:grpSp>
          <p:nvGrpSpPr>
            <p:cNvPr id="28" name="组合 68"/>
            <p:cNvGrpSpPr/>
            <p:nvPr/>
          </p:nvGrpSpPr>
          <p:grpSpPr>
            <a:xfrm>
              <a:off x="3336670" y="2631665"/>
              <a:ext cx="1062569" cy="771866"/>
              <a:chOff x="2864840" y="4284497"/>
              <a:chExt cx="1062569" cy="771866"/>
            </a:xfrm>
          </p:grpSpPr>
          <p:cxnSp>
            <p:nvCxnSpPr>
              <p:cNvPr id="3145734" name="直接连接符 23"/>
              <p:cNvCxnSpPr>
                <a:cxnSpLocks/>
              </p:cNvCxnSpPr>
              <p:nvPr/>
            </p:nvCxnSpPr>
            <p:spPr>
              <a:xfrm flipV="1">
                <a:off x="2864840" y="4520211"/>
                <a:ext cx="195919" cy="41671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590" name="弧形 19"/>
              <p:cNvSpPr/>
              <p:nvPr/>
            </p:nvSpPr>
            <p:spPr>
              <a:xfrm flipH="1">
                <a:off x="3029337" y="428449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5735" name="直接连接符 20"/>
            <p:cNvCxnSpPr>
              <a:cxnSpLocks/>
            </p:cNvCxnSpPr>
            <p:nvPr/>
          </p:nvCxnSpPr>
          <p:spPr>
            <a:xfrm>
              <a:off x="3945016" y="2628224"/>
              <a:ext cx="201740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9" name="组合 69"/>
            <p:cNvGrpSpPr/>
            <p:nvPr/>
          </p:nvGrpSpPr>
          <p:grpSpPr>
            <a:xfrm flipH="1">
              <a:off x="5504386" y="2631665"/>
              <a:ext cx="1062569" cy="771866"/>
              <a:chOff x="2864840" y="4284497"/>
              <a:chExt cx="1062569" cy="771866"/>
            </a:xfrm>
          </p:grpSpPr>
          <p:cxnSp>
            <p:nvCxnSpPr>
              <p:cNvPr id="3145736" name="直接连接符 70"/>
              <p:cNvCxnSpPr>
                <a:cxnSpLocks/>
              </p:cNvCxnSpPr>
              <p:nvPr/>
            </p:nvCxnSpPr>
            <p:spPr>
              <a:xfrm flipV="1">
                <a:off x="2864840" y="4520211"/>
                <a:ext cx="195919" cy="41671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591" name="弧形 71"/>
              <p:cNvSpPr/>
              <p:nvPr/>
            </p:nvSpPr>
            <p:spPr>
              <a:xfrm flipH="1">
                <a:off x="3029337" y="428449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8592" name="文本框 77"/>
            <p:cNvSpPr txBox="1">
              <a:spLocks noChangeAspect="1" noMove="1" noResize="1" noRot="1" noAdjustHandles="1" noEditPoints="1" noChangeArrowheads="1" noChangeShapeType="1" noTextEdit="1"/>
            </p:cNvSpPr>
            <p:nvPr/>
          </p:nvSpPr>
          <p:spPr>
            <a:xfrm>
              <a:off x="1974069" y="1734794"/>
              <a:ext cx="543418" cy="430887"/>
            </a:xfrm>
            <a:prstGeom prst="rect"/>
            <a:blipFill>
              <a:blip xmlns:r="http://schemas.openxmlformats.org/officeDocument/2006/relationships" r:embed="rId1"/>
              <a:stretch>
                <a:fillRect l="-40449" t="-23944" r="-37079" b="-50704"/>
              </a:stretch>
            </a:blipFill>
          </p:spPr>
          <p:txBody>
            <a:bodyPr/>
            <a:p>
              <a:r>
                <a:rPr altLang="en-US" lang="zh-CN">
                  <a:noFill/>
                </a:rPr>
                <a:t> </a:t>
              </a:r>
            </a:p>
          </p:txBody>
        </p:sp>
        <p:sp>
          <p:nvSpPr>
            <p:cNvPr id="1048593" name="文本框 87"/>
            <p:cNvSpPr txBox="1"/>
            <p:nvPr/>
          </p:nvSpPr>
          <p:spPr>
            <a:xfrm>
              <a:off x="2267312" y="4007438"/>
              <a:ext cx="415265"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48594" name="文本框 88"/>
            <p:cNvSpPr txBox="1"/>
            <p:nvPr/>
          </p:nvSpPr>
          <p:spPr>
            <a:xfrm>
              <a:off x="3479793" y="4031066"/>
              <a:ext cx="415265"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f</a:t>
              </a:r>
              <a:r>
                <a:rPr altLang="zh-CN" baseline="-25000" b="1" dirty="0" sz="2400" lang="en-US" err="1"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sp>
          <p:nvSpPr>
            <p:cNvPr id="1048595" name="文本框 89"/>
            <p:cNvSpPr txBox="1"/>
            <p:nvPr/>
          </p:nvSpPr>
          <p:spPr>
            <a:xfrm>
              <a:off x="6371036" y="4031066"/>
              <a:ext cx="547816"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f</a:t>
              </a:r>
              <a:r>
                <a:rPr altLang="zh-CN" baseline="-25000" b="1" dirty="0" sz="2400" lang="en-US" err="1" smtClean="0">
                  <a:latin typeface="Arial" panose="020B0604020202020204" pitchFamily="34" charset="0"/>
                  <a:cs typeface="Arial" panose="020B0604020202020204" pitchFamily="34" charset="0"/>
                </a:rPr>
                <a:t>H</a:t>
              </a:r>
              <a:endParaRPr altLang="en-US" b="1" dirty="0" sz="2400" lang="zh-CN">
                <a:latin typeface="Arial" panose="020B0604020202020204" pitchFamily="34" charset="0"/>
                <a:cs typeface="Arial" panose="020B0604020202020204" pitchFamily="34" charset="0"/>
              </a:endParaRPr>
            </a:p>
          </p:txBody>
        </p:sp>
        <p:sp>
          <p:nvSpPr>
            <p:cNvPr id="1048596" name="文本框 90"/>
            <p:cNvSpPr txBox="1">
              <a:spLocks noChangeAspect="1" noMove="1" noResize="1" noRot="1" noAdjustHandles="1" noEditPoints="1" noChangeArrowheads="1" noChangeShapeType="1" noTextEdit="1"/>
            </p:cNvSpPr>
            <p:nvPr/>
          </p:nvSpPr>
          <p:spPr>
            <a:xfrm>
              <a:off x="1830252" y="2347899"/>
              <a:ext cx="753348" cy="430887"/>
            </a:xfrm>
            <a:prstGeom prst="rect"/>
            <a:blipFill>
              <a:blip xmlns:r="http://schemas.openxmlformats.org/officeDocument/2006/relationships" r:embed="rId2"/>
              <a:stretch>
                <a:fillRect l="-28226" t="-23944" r="-27419" b="-49296"/>
              </a:stretch>
            </a:blipFill>
          </p:spPr>
          <p:txBody>
            <a:bodyPr/>
            <a:p>
              <a:r>
                <a:rPr altLang="en-US" lang="zh-CN">
                  <a:noFill/>
                </a:rPr>
                <a:t> </a:t>
              </a:r>
            </a:p>
          </p:txBody>
        </p:sp>
        <p:sp>
          <p:nvSpPr>
            <p:cNvPr id="1048597" name="文本框 91"/>
            <p:cNvSpPr txBox="1">
              <a:spLocks noChangeAspect="1" noMove="1" noResize="1" noRot="1" noAdjustHandles="1" noEditPoints="1" noChangeArrowheads="1" noChangeShapeType="1" noTextEdit="1"/>
            </p:cNvSpPr>
            <p:nvPr/>
          </p:nvSpPr>
          <p:spPr>
            <a:xfrm>
              <a:off x="1226752" y="2802154"/>
              <a:ext cx="1280863" cy="430887"/>
            </a:xfrm>
            <a:prstGeom prst="rect"/>
            <a:blipFill>
              <a:blip xmlns:r="http://schemas.openxmlformats.org/officeDocument/2006/relationships" r:embed="rId3"/>
              <a:stretch>
                <a:fillRect l="-16667" t="-23944" b="-50704"/>
              </a:stretch>
            </a:blipFill>
          </p:spPr>
          <p:txBody>
            <a:bodyPr/>
            <a:p>
              <a:r>
                <a:rPr altLang="en-US" lang="zh-CN">
                  <a:noFill/>
                </a:rPr>
                <a:t> </a:t>
              </a:r>
            </a:p>
          </p:txBody>
        </p:sp>
        <p:grpSp>
          <p:nvGrpSpPr>
            <p:cNvPr id="30" name="组合 96"/>
            <p:cNvGrpSpPr/>
            <p:nvPr/>
          </p:nvGrpSpPr>
          <p:grpSpPr>
            <a:xfrm>
              <a:off x="3657622" y="3254521"/>
              <a:ext cx="2597404" cy="535940"/>
              <a:chOff x="3533935" y="3523982"/>
              <a:chExt cx="2597404" cy="535940"/>
            </a:xfrm>
          </p:grpSpPr>
          <p:cxnSp>
            <p:nvCxnSpPr>
              <p:cNvPr id="3145737" name="直接连接符 92"/>
              <p:cNvCxnSpPr>
                <a:cxnSpLocks/>
              </p:cNvCxnSpPr>
              <p:nvPr/>
            </p:nvCxnSpPr>
            <p:spPr>
              <a:xfrm flipH="1">
                <a:off x="3533935" y="3766828"/>
                <a:ext cx="2597404" cy="0"/>
              </a:xfrm>
              <a:prstGeom prst="line"/>
              <a:ln w="19050">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8598" name="文本框 95"/>
              <p:cNvSpPr txBox="1"/>
              <p:nvPr/>
            </p:nvSpPr>
            <p:spPr>
              <a:xfrm>
                <a:off x="4422984" y="3523982"/>
                <a:ext cx="722024" cy="535940"/>
              </a:xfrm>
              <a:prstGeom prst="rect"/>
              <a:solidFill>
                <a:schemeClr val="bg1"/>
              </a:solid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f</a:t>
                </a:r>
                <a:r>
                  <a:rPr altLang="zh-CN" baseline="-25000" b="1" dirty="0" sz="2400" lang="en-US" err="1" smtClean="0">
                    <a:latin typeface="Arial" panose="020B0604020202020204" pitchFamily="34" charset="0"/>
                    <a:cs typeface="Arial" panose="020B0604020202020204" pitchFamily="34" charset="0"/>
                  </a:rPr>
                  <a:t>BW</a:t>
                </a:r>
                <a:endParaRPr altLang="en-US" b="1" dirty="0" sz="2400" lang="zh-CN">
                  <a:latin typeface="Arial" panose="020B0604020202020204" pitchFamily="34" charset="0"/>
                  <a:cs typeface="Arial" panose="020B0604020202020204" pitchFamily="34" charset="0"/>
                </a:endParaRPr>
              </a:p>
            </p:txBody>
          </p:sp>
        </p:grpSp>
      </p:grpSp>
      <p:sp>
        <p:nvSpPr>
          <p:cNvPr id="1048599" name="Rectangle 9"/>
          <p:cNvSpPr>
            <a:spLocks noChangeArrowheads="1"/>
          </p:cNvSpPr>
          <p:nvPr/>
        </p:nvSpPr>
        <p:spPr bwMode="auto">
          <a:xfrm>
            <a:off x="3051952" y="5687788"/>
            <a:ext cx="3954208" cy="612139"/>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Bandwidth: </a:t>
            </a:r>
            <a:r>
              <a:rPr altLang="zh-CN" b="1" dirty="0" sz="2800" i="1" lang="en-US" err="1" smtClean="0">
                <a:latin typeface="Arial" panose="020B0604020202020204" pitchFamily="34" charset="0"/>
                <a:cs typeface="Arial" panose="020B0604020202020204" pitchFamily="34" charset="0"/>
              </a:rPr>
              <a:t>f</a:t>
            </a:r>
            <a:r>
              <a:rPr altLang="zh-CN" baseline="-25000" b="1" dirty="0" sz="2800" lang="en-US" err="1" smtClean="0">
                <a:latin typeface="Arial" panose="020B0604020202020204" pitchFamily="34" charset="0"/>
                <a:cs typeface="Arial" panose="020B0604020202020204" pitchFamily="34" charset="0"/>
              </a:rPr>
              <a:t>BW</a:t>
            </a:r>
            <a:r>
              <a:rPr altLang="zh-CN" b="1" dirty="0" sz="2800" lang="en-US" smtClean="0">
                <a:latin typeface="Arial" panose="020B0604020202020204" pitchFamily="34" charset="0"/>
                <a:cs typeface="Arial" panose="020B0604020202020204" pitchFamily="34" charset="0"/>
              </a:rPr>
              <a:t>=</a:t>
            </a:r>
            <a:r>
              <a:rPr altLang="zh-CN" b="1" dirty="0" sz="2800" i="1" lang="en-US" smtClean="0">
                <a:latin typeface="Arial" panose="020B0604020202020204" pitchFamily="34" charset="0"/>
                <a:cs typeface="Arial" panose="020B0604020202020204" pitchFamily="34" charset="0"/>
              </a:rPr>
              <a:t> </a:t>
            </a:r>
            <a:r>
              <a:rPr altLang="zh-CN" b="1" dirty="0" sz="2800" i="1" lang="en-US" err="1" smtClean="0">
                <a:latin typeface="Arial" panose="020B0604020202020204" pitchFamily="34" charset="0"/>
                <a:cs typeface="Arial" panose="020B0604020202020204" pitchFamily="34" charset="0"/>
              </a:rPr>
              <a:t>f</a:t>
            </a:r>
            <a:r>
              <a:rPr altLang="zh-CN" baseline="-25000" b="1" dirty="0" sz="2800" lang="en-US" err="1" smtClean="0">
                <a:latin typeface="Arial" panose="020B0604020202020204" pitchFamily="34" charset="0"/>
                <a:cs typeface="Arial" panose="020B0604020202020204" pitchFamily="34" charset="0"/>
              </a:rPr>
              <a:t>H</a:t>
            </a:r>
            <a:r>
              <a:rPr altLang="zh-CN" baseline="-25000" b="1" dirty="0" sz="2800" lang="en-US" smtClean="0">
                <a:latin typeface="Arial" panose="020B0604020202020204" pitchFamily="34" charset="0"/>
                <a:cs typeface="Arial" panose="020B0604020202020204" pitchFamily="34" charset="0"/>
              </a:rPr>
              <a:t> </a:t>
            </a:r>
            <a:r>
              <a:rPr altLang="zh-CN" b="1" dirty="0" sz="2800" i="1" lang="en-US" smtClean="0">
                <a:latin typeface="Arial" panose="020B0604020202020204" pitchFamily="34" charset="0"/>
                <a:cs typeface="Arial" panose="020B0604020202020204" pitchFamily="34" charset="0"/>
              </a:rPr>
              <a:t>- </a:t>
            </a:r>
            <a:r>
              <a:rPr altLang="zh-CN" b="1" dirty="0" sz="2800" i="1" lang="en-US" err="1" smtClean="0">
                <a:latin typeface="Arial" panose="020B0604020202020204" pitchFamily="34" charset="0"/>
                <a:cs typeface="Arial" panose="020B0604020202020204" pitchFamily="34" charset="0"/>
              </a:rPr>
              <a:t>f</a:t>
            </a:r>
            <a:r>
              <a:rPr altLang="zh-CN" baseline="-25000" b="1" dirty="0" sz="2800" lang="en-US" err="1" smtClean="0">
                <a:latin typeface="Arial" panose="020B0604020202020204" pitchFamily="34" charset="0"/>
                <a:cs typeface="Arial" panose="020B0604020202020204" pitchFamily="34" charset="0"/>
              </a:rPr>
              <a:t>L</a:t>
            </a:r>
            <a:endParaRPr altLang="en-US" b="1" dirty="0" sz="2800" lang="zh-CN">
              <a:latin typeface="Arial" panose="020B0604020202020204" pitchFamily="34" charset="0"/>
              <a:cs typeface="Arial" panose="020B0604020202020204" pitchFamily="34" charset="0"/>
            </a:endParaRPr>
          </a:p>
        </p:txBody>
      </p:sp>
      <p:sp>
        <p:nvSpPr>
          <p:cNvPr id="1048600" name="Rectangle 9"/>
          <p:cNvSpPr>
            <a:spLocks noChangeArrowheads="1"/>
          </p:cNvSpPr>
          <p:nvPr/>
        </p:nvSpPr>
        <p:spPr bwMode="auto">
          <a:xfrm>
            <a:off x="2988028" y="2257618"/>
            <a:ext cx="5617222"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Amplitude-frequency characteristics</a:t>
            </a:r>
            <a:endParaRPr altLang="en-US" b="1" dirty="0" sz="2400" lang="zh-CN">
              <a:latin typeface="Arial" panose="020B0604020202020204" pitchFamily="34" charset="0"/>
              <a:cs typeface="Arial" panose="020B0604020202020204" pitchFamily="34" charset="0"/>
            </a:endParaRPr>
          </a:p>
        </p:txBody>
      </p:sp>
      <p:sp>
        <p:nvSpPr>
          <p:cNvPr id="1048601" name="Rectangle 9"/>
          <p:cNvSpPr>
            <a:spLocks noChangeArrowheads="1"/>
          </p:cNvSpPr>
          <p:nvPr/>
        </p:nvSpPr>
        <p:spPr bwMode="auto">
          <a:xfrm>
            <a:off x="397565" y="1021601"/>
            <a:ext cx="8638930" cy="1015663"/>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000" lang="en-US" smtClean="0">
                <a:latin typeface="Arial" panose="020B0604020202020204" pitchFamily="34" charset="0"/>
                <a:cs typeface="Arial" panose="020B0604020202020204" pitchFamily="34" charset="0"/>
              </a:rPr>
              <a:t>There are always capacitance</a:t>
            </a:r>
            <a:r>
              <a:rPr altLang="zh-CN" dirty="0" sz="2000" lang="en-US">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and inductance in the amplifier circuit. When frequency is too high or too low, the gain will decrease. In general, an amplifier circuit can only operate in a certain range of signal frequency.</a:t>
            </a:r>
            <a:endParaRPr altLang="en-US" dirty="0" sz="2000" lang="zh-CN">
              <a:latin typeface="Arial" panose="020B0604020202020204" pitchFamily="34" charset="0"/>
              <a:cs typeface="Arial" panose="020B0604020202020204" pitchFamily="34" charset="0"/>
            </a:endParaRPr>
          </a:p>
        </p:txBody>
      </p:sp>
      <p:sp>
        <p:nvSpPr>
          <p:cNvPr id="1048602" name="Rectangle 9"/>
          <p:cNvSpPr>
            <a:spLocks noChangeArrowheads="1"/>
          </p:cNvSpPr>
          <p:nvPr/>
        </p:nvSpPr>
        <p:spPr bwMode="auto">
          <a:xfrm>
            <a:off x="5067230" y="4916502"/>
            <a:ext cx="3877859" cy="8915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lang="en-US" smtClean="0">
                <a:latin typeface="Arial" panose="020B0604020202020204" pitchFamily="34" charset="0"/>
                <a:cs typeface="Arial" panose="020B0604020202020204" pitchFamily="34" charset="0"/>
              </a:rPr>
              <a:t>Upper cut-off frequency </a:t>
            </a:r>
            <a:r>
              <a:rPr altLang="zh-CN" dirty="0" sz="2400" i="1" lang="en-US" err="1" smtClean="0">
                <a:latin typeface="Arial" panose="020B0604020202020204" pitchFamily="34" charset="0"/>
                <a:cs typeface="Arial" panose="020B0604020202020204" pitchFamily="34" charset="0"/>
              </a:rPr>
              <a:t>f</a:t>
            </a:r>
            <a:r>
              <a:rPr altLang="zh-CN" baseline="-25000" dirty="0" sz="2400" lang="en-US" err="1" smtClean="0">
                <a:latin typeface="Arial" panose="020B0604020202020204" pitchFamily="34" charset="0"/>
                <a:cs typeface="Arial" panose="020B0604020202020204" pitchFamily="34" charset="0"/>
              </a:rPr>
              <a:t>H</a:t>
            </a:r>
            <a:endParaRPr altLang="en-US" dirty="0" sz="2400" lang="zh-CN">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pic>
        <p:nvPicPr>
          <p:cNvPr id="2097152" name="图片 100"/>
          <p:cNvPicPr>
            <a:picLocks noChangeAspect="1"/>
          </p:cNvPicPr>
          <p:nvPr/>
        </p:nvPicPr>
        <p:blipFill>
          <a:blip xmlns:r="http://schemas.openxmlformats.org/officeDocument/2006/relationships" r:embed="rId1"/>
          <a:stretch>
            <a:fillRect/>
          </a:stretch>
        </p:blipFill>
        <p:spPr>
          <a:xfrm>
            <a:off x="507553" y="2160747"/>
            <a:ext cx="3710529" cy="2913382"/>
          </a:xfrm>
          <a:prstGeom prst="rect"/>
        </p:spPr>
      </p:pic>
      <p:sp>
        <p:nvSpPr>
          <p:cNvPr id="10486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4"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2.2.3 </a:t>
            </a:r>
            <a:r>
              <a:rPr altLang="zh-CN" b="1" dirty="0" sz="2800" lang="en-US" smtClean="0">
                <a:latin typeface="Arial" panose="020B0604020202020204" pitchFamily="34" charset="0"/>
                <a:cs typeface="Arial" panose="020B0604020202020204" pitchFamily="34" charset="0"/>
              </a:rPr>
              <a:t>Common-emitter amplifier circuit</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605"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8" name="组合 1"/>
          <p:cNvGrpSpPr/>
          <p:nvPr/>
        </p:nvGrpSpPr>
        <p:grpSpPr>
          <a:xfrm>
            <a:off x="4432757" y="1952759"/>
            <a:ext cx="3841211" cy="3056991"/>
            <a:chOff x="4442485" y="2172201"/>
            <a:chExt cx="3841211" cy="3056991"/>
          </a:xfrm>
        </p:grpSpPr>
        <p:grpSp>
          <p:nvGrpSpPr>
            <p:cNvPr id="99" name="组合 43"/>
            <p:cNvGrpSpPr/>
            <p:nvPr/>
          </p:nvGrpSpPr>
          <p:grpSpPr>
            <a:xfrm>
              <a:off x="4653575" y="2172201"/>
              <a:ext cx="3630121" cy="3056991"/>
              <a:chOff x="211794" y="1952426"/>
              <a:chExt cx="3630121" cy="3056991"/>
            </a:xfrm>
          </p:grpSpPr>
          <p:grpSp>
            <p:nvGrpSpPr>
              <p:cNvPr id="100" name="组合 45"/>
              <p:cNvGrpSpPr/>
              <p:nvPr/>
            </p:nvGrpSpPr>
            <p:grpSpPr>
              <a:xfrm>
                <a:off x="211794" y="1952426"/>
                <a:ext cx="3630121" cy="3056991"/>
                <a:chOff x="211794" y="1952426"/>
                <a:chExt cx="3630121" cy="3056991"/>
              </a:xfrm>
            </p:grpSpPr>
            <p:grpSp>
              <p:nvGrpSpPr>
                <p:cNvPr id="101" name="Group 1096"/>
                <p:cNvGrpSpPr/>
                <p:nvPr/>
              </p:nvGrpSpPr>
              <p:grpSpPr bwMode="auto">
                <a:xfrm>
                  <a:off x="966684" y="2211962"/>
                  <a:ext cx="1495828" cy="2788327"/>
                  <a:chOff x="3855" y="2487"/>
                  <a:chExt cx="1052" cy="1961"/>
                </a:xfrm>
              </p:grpSpPr>
              <p:sp>
                <p:nvSpPr>
                  <p:cNvPr id="104860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07"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0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0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0"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1"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102" name="组合 58"/>
                <p:cNvGrpSpPr/>
                <p:nvPr/>
              </p:nvGrpSpPr>
              <p:grpSpPr>
                <a:xfrm rot="16200000" flipH="1">
                  <a:off x="909839" y="4247587"/>
                  <a:ext cx="113686" cy="348749"/>
                  <a:chOff x="2097492" y="5658393"/>
                  <a:chExt cx="144016" cy="523213"/>
                </a:xfrm>
              </p:grpSpPr>
              <p:cxnSp>
                <p:nvCxnSpPr>
                  <p:cNvPr id="3145738" name="直接连接符 92"/>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9" name="直接连接符 93"/>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12" name="文本框 59"/>
                <p:cNvSpPr txBox="1"/>
                <p:nvPr/>
              </p:nvSpPr>
              <p:spPr>
                <a:xfrm>
                  <a:off x="2483567" y="35966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613" name="文本框 60"/>
                <p:cNvSpPr txBox="1"/>
                <p:nvPr/>
              </p:nvSpPr>
              <p:spPr>
                <a:xfrm>
                  <a:off x="2606434" y="2771807"/>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14" name="文本框 61"/>
                <p:cNvSpPr txBox="1"/>
                <p:nvPr/>
              </p:nvSpPr>
              <p:spPr>
                <a:xfrm>
                  <a:off x="211794" y="425870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cxnSp>
              <p:nvCxnSpPr>
                <p:cNvPr id="3145740" name="直接箭头连接符 62"/>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41" name="直接箭头连接符 63"/>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615" name="文本框 64"/>
                <p:cNvSpPr txBox="1"/>
                <p:nvPr/>
              </p:nvSpPr>
              <p:spPr>
                <a:xfrm>
                  <a:off x="1951112" y="195242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16" name="文本框 65"/>
                <p:cNvSpPr txBox="1"/>
                <p:nvPr/>
              </p:nvSpPr>
              <p:spPr>
                <a:xfrm>
                  <a:off x="1921665" y="3508020"/>
                  <a:ext cx="4648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42" name="直接箭头连接符 66"/>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617" name="Line 1077"/>
                <p:cNvSpPr>
                  <a:spLocks noChangeShapeType="1"/>
                </p:cNvSpPr>
                <p:nvPr/>
              </p:nvSpPr>
              <p:spPr bwMode="auto">
                <a:xfrm>
                  <a:off x="966684" y="3055144"/>
                  <a:ext cx="0" cy="13099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8" name="Line 1073"/>
                <p:cNvSpPr>
                  <a:spLocks noChangeShapeType="1"/>
                </p:cNvSpPr>
                <p:nvPr/>
              </p:nvSpPr>
              <p:spPr bwMode="auto">
                <a:xfrm flipH="1">
                  <a:off x="966683" y="4745772"/>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9" name="Line 1077"/>
                <p:cNvSpPr>
                  <a:spLocks noChangeShapeType="1"/>
                </p:cNvSpPr>
                <p:nvPr/>
              </p:nvSpPr>
              <p:spPr bwMode="auto">
                <a:xfrm>
                  <a:off x="966682" y="4489537"/>
                  <a:ext cx="0" cy="2562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0"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1" name="矩形 71"/>
                <p:cNvSpPr/>
                <p:nvPr/>
              </p:nvSpPr>
              <p:spPr>
                <a:xfrm rot="16200000">
                  <a:off x="741901" y="33768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2"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3" name="组合 73"/>
                <p:cNvGrpSpPr/>
                <p:nvPr/>
              </p:nvGrpSpPr>
              <p:grpSpPr>
                <a:xfrm rot="16200000">
                  <a:off x="3105892" y="3664097"/>
                  <a:ext cx="332625" cy="348749"/>
                  <a:chOff x="4779910" y="5139841"/>
                  <a:chExt cx="332625" cy="348749"/>
                </a:xfrm>
              </p:grpSpPr>
              <p:grpSp>
                <p:nvGrpSpPr>
                  <p:cNvPr id="104" name="组合 86"/>
                  <p:cNvGrpSpPr/>
                  <p:nvPr/>
                </p:nvGrpSpPr>
                <p:grpSpPr>
                  <a:xfrm flipH="1">
                    <a:off x="4779910" y="5139841"/>
                    <a:ext cx="113686" cy="348749"/>
                    <a:chOff x="2097492" y="5658393"/>
                    <a:chExt cx="144016" cy="523213"/>
                  </a:xfrm>
                </p:grpSpPr>
                <p:cxnSp>
                  <p:nvCxnSpPr>
                    <p:cNvPr id="3145743" name="直接连接符 90"/>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连接符 91"/>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组合 87"/>
                  <p:cNvGrpSpPr/>
                  <p:nvPr/>
                </p:nvGrpSpPr>
                <p:grpSpPr>
                  <a:xfrm flipH="1">
                    <a:off x="4998849" y="5139841"/>
                    <a:ext cx="113686" cy="348749"/>
                    <a:chOff x="2097492" y="5658393"/>
                    <a:chExt cx="144016" cy="523213"/>
                  </a:xfrm>
                </p:grpSpPr>
                <p:cxnSp>
                  <p:nvCxnSpPr>
                    <p:cNvPr id="3145745" name="直接连接符 88"/>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直接连接符 89"/>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8623"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4" name="椭圆 75"/>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5" name="椭圆 76"/>
                <p:cNvSpPr/>
                <p:nvPr/>
              </p:nvSpPr>
              <p:spPr>
                <a:xfrm>
                  <a:off x="3762220" y="470414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6" name="矩形 77"/>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7" name="文本框 78"/>
                <p:cNvSpPr txBox="1"/>
                <p:nvPr/>
              </p:nvSpPr>
              <p:spPr>
                <a:xfrm>
                  <a:off x="356117" y="3199690"/>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628" name="文本框 79"/>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629" name="文本框 80"/>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30" name="文本框 81"/>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47" name="直接连接符 82"/>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31" name="椭圆 83"/>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2" name="椭圆 84"/>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3" name="文本框 85"/>
                <p:cNvSpPr txBox="1"/>
                <p:nvPr/>
              </p:nvSpPr>
              <p:spPr>
                <a:xfrm>
                  <a:off x="347880" y="319968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8634" name="文本框 50"/>
              <p:cNvSpPr txBox="1"/>
              <p:nvPr/>
            </p:nvSpPr>
            <p:spPr>
              <a:xfrm>
                <a:off x="1204580" y="2597507"/>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8635" name="椭圆 102"/>
            <p:cNvSpPr/>
            <p:nvPr/>
          </p:nvSpPr>
          <p:spPr>
            <a:xfrm>
              <a:off x="5200916" y="405580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6" name="文本框 103"/>
            <p:cNvSpPr txBox="1"/>
            <p:nvPr/>
          </p:nvSpPr>
          <p:spPr>
            <a:xfrm>
              <a:off x="4442485" y="4001485"/>
              <a:ext cx="858345"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r>
                <a:rPr altLang="zh-CN" b="1" dirty="0" sz="2400" lang="en-US" smtClean="0">
                  <a:solidFill>
                    <a:schemeClr val="accent2"/>
                  </a:solidFill>
                  <a:latin typeface="Arial" panose="020B0604020202020204" pitchFamily="34" charset="0"/>
                  <a:cs typeface="Arial" panose="020B0604020202020204" pitchFamily="34" charset="0"/>
                </a:rPr>
                <a:t>=0</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37" name="文本框 104"/>
            <p:cNvSpPr txBox="1"/>
            <p:nvPr/>
          </p:nvSpPr>
          <p:spPr>
            <a:xfrm>
              <a:off x="5407261" y="380591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38" name="文本框 105"/>
            <p:cNvSpPr txBox="1"/>
            <p:nvPr/>
          </p:nvSpPr>
          <p:spPr>
            <a:xfrm>
              <a:off x="5439062" y="420625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39" name="Rectangle 1027"/>
          <p:cNvSpPr>
            <a:spLocks noChangeArrowheads="1"/>
          </p:cNvSpPr>
          <p:nvPr/>
        </p:nvSpPr>
        <p:spPr bwMode="auto">
          <a:xfrm>
            <a:off x="1188775" y="1240621"/>
            <a:ext cx="6572861" cy="461665"/>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Static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静态 </a:t>
            </a:r>
            <a:r>
              <a:rPr altLang="en-US" b="1" dirty="0" sz="2400" kumimoji="1" lang="zh-CN" smtClean="0">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no AC signal</a:t>
            </a:r>
            <a:endParaRPr altLang="en-US" b="1" dirty="0" sz="2400" kumimoji="1" lang="zh-CN" smtClean="0">
              <a:latin typeface="Arial" panose="020B0604020202020204" pitchFamily="34" charset="0"/>
              <a:cs typeface="Arial" panose="020B0604020202020204" pitchFamily="34" charset="0"/>
            </a:endParaRPr>
          </a:p>
        </p:txBody>
      </p:sp>
      <p:sp>
        <p:nvSpPr>
          <p:cNvPr id="1048640" name="Rectangle 1032"/>
          <p:cNvSpPr>
            <a:spLocks noChangeArrowheads="1"/>
          </p:cNvSpPr>
          <p:nvPr/>
        </p:nvSpPr>
        <p:spPr bwMode="auto">
          <a:xfrm>
            <a:off x="1584139" y="5300780"/>
            <a:ext cx="5975720"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There is only DC currents in circuits</a:t>
            </a:r>
            <a:endParaRPr altLang="en-US" b="1" dirty="0" sz="24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5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10" name="组合 1"/>
          <p:cNvGrpSpPr/>
          <p:nvPr/>
        </p:nvGrpSpPr>
        <p:grpSpPr>
          <a:xfrm>
            <a:off x="225264" y="2540766"/>
            <a:ext cx="4229525" cy="3056991"/>
            <a:chOff x="478115" y="2047552"/>
            <a:chExt cx="4229525" cy="3056991"/>
          </a:xfrm>
        </p:grpSpPr>
        <p:grpSp>
          <p:nvGrpSpPr>
            <p:cNvPr id="111" name="组合 34"/>
            <p:cNvGrpSpPr/>
            <p:nvPr/>
          </p:nvGrpSpPr>
          <p:grpSpPr>
            <a:xfrm>
              <a:off x="478115" y="2047552"/>
              <a:ext cx="4229525" cy="3056991"/>
              <a:chOff x="211794" y="1952426"/>
              <a:chExt cx="4229525" cy="3056991"/>
            </a:xfrm>
          </p:grpSpPr>
          <p:grpSp>
            <p:nvGrpSpPr>
              <p:cNvPr id="112" name="组合 35"/>
              <p:cNvGrpSpPr/>
              <p:nvPr/>
            </p:nvGrpSpPr>
            <p:grpSpPr>
              <a:xfrm>
                <a:off x="211794" y="1952426"/>
                <a:ext cx="3630121" cy="3056991"/>
                <a:chOff x="211794" y="1952426"/>
                <a:chExt cx="3630121" cy="3056991"/>
              </a:xfrm>
            </p:grpSpPr>
            <p:grpSp>
              <p:nvGrpSpPr>
                <p:cNvPr id="113" name="Group 1096"/>
                <p:cNvGrpSpPr/>
                <p:nvPr/>
              </p:nvGrpSpPr>
              <p:grpSpPr bwMode="auto">
                <a:xfrm>
                  <a:off x="966684" y="2211962"/>
                  <a:ext cx="1495828" cy="2788327"/>
                  <a:chOff x="3855" y="2487"/>
                  <a:chExt cx="1052" cy="1961"/>
                </a:xfrm>
              </p:grpSpPr>
              <p:sp>
                <p:nvSpPr>
                  <p:cNvPr id="104865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4"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7"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8"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114" name="组合 48"/>
                <p:cNvGrpSpPr/>
                <p:nvPr/>
              </p:nvGrpSpPr>
              <p:grpSpPr>
                <a:xfrm rot="16200000" flipH="1">
                  <a:off x="909839" y="4247587"/>
                  <a:ext cx="113686" cy="348749"/>
                  <a:chOff x="2097492" y="5658393"/>
                  <a:chExt cx="144016" cy="523213"/>
                </a:xfrm>
              </p:grpSpPr>
              <p:cxnSp>
                <p:nvCxnSpPr>
                  <p:cNvPr id="3145752" name="直接连接符 105"/>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3" name="直接连接符 106"/>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59" name="文本框 49"/>
                <p:cNvSpPr txBox="1"/>
                <p:nvPr/>
              </p:nvSpPr>
              <p:spPr>
                <a:xfrm>
                  <a:off x="2483567" y="35966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660" name="文本框 50"/>
                <p:cNvSpPr txBox="1"/>
                <p:nvPr/>
              </p:nvSpPr>
              <p:spPr>
                <a:xfrm>
                  <a:off x="2606434" y="2771807"/>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61" name="文本框 51"/>
                <p:cNvSpPr txBox="1"/>
                <p:nvPr/>
              </p:nvSpPr>
              <p:spPr>
                <a:xfrm>
                  <a:off x="211794" y="425870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cxnSp>
              <p:nvCxnSpPr>
                <p:cNvPr id="3145754" name="直接箭头连接符 52"/>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55" name="直接箭头连接符 53"/>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662" name="文本框 54"/>
                <p:cNvSpPr txBox="1"/>
                <p:nvPr/>
              </p:nvSpPr>
              <p:spPr>
                <a:xfrm>
                  <a:off x="1951112" y="195242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63" name="文本框 55"/>
                <p:cNvSpPr txBox="1"/>
                <p:nvPr/>
              </p:nvSpPr>
              <p:spPr>
                <a:xfrm>
                  <a:off x="1921665" y="3508020"/>
                  <a:ext cx="4648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56" name="直接箭头连接符 56"/>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664" name="Line 1077"/>
                <p:cNvSpPr>
                  <a:spLocks noChangeShapeType="1"/>
                </p:cNvSpPr>
                <p:nvPr/>
              </p:nvSpPr>
              <p:spPr bwMode="auto">
                <a:xfrm>
                  <a:off x="966684" y="3055144"/>
                  <a:ext cx="0" cy="13099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5" name="Line 1073"/>
                <p:cNvSpPr>
                  <a:spLocks noChangeShapeType="1"/>
                </p:cNvSpPr>
                <p:nvPr/>
              </p:nvSpPr>
              <p:spPr bwMode="auto">
                <a:xfrm flipH="1">
                  <a:off x="966683" y="4745772"/>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6" name="Line 1077"/>
                <p:cNvSpPr>
                  <a:spLocks noChangeShapeType="1"/>
                </p:cNvSpPr>
                <p:nvPr/>
              </p:nvSpPr>
              <p:spPr bwMode="auto">
                <a:xfrm>
                  <a:off x="966682" y="4489537"/>
                  <a:ext cx="0" cy="2562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7"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8" name="矩形 61"/>
                <p:cNvSpPr/>
                <p:nvPr/>
              </p:nvSpPr>
              <p:spPr>
                <a:xfrm rot="16200000">
                  <a:off x="741901" y="33768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9"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5" name="组合 63"/>
                <p:cNvGrpSpPr/>
                <p:nvPr/>
              </p:nvGrpSpPr>
              <p:grpSpPr>
                <a:xfrm rot="16200000">
                  <a:off x="3105892" y="3664097"/>
                  <a:ext cx="332625" cy="348749"/>
                  <a:chOff x="4779910" y="5139841"/>
                  <a:chExt cx="332625" cy="348749"/>
                </a:xfrm>
              </p:grpSpPr>
              <p:grpSp>
                <p:nvGrpSpPr>
                  <p:cNvPr id="116" name="组合 85"/>
                  <p:cNvGrpSpPr/>
                  <p:nvPr/>
                </p:nvGrpSpPr>
                <p:grpSpPr>
                  <a:xfrm flipH="1">
                    <a:off x="4779910" y="5139841"/>
                    <a:ext cx="113686" cy="348749"/>
                    <a:chOff x="2097492" y="5658393"/>
                    <a:chExt cx="144016" cy="523213"/>
                  </a:xfrm>
                </p:grpSpPr>
                <p:cxnSp>
                  <p:nvCxnSpPr>
                    <p:cNvPr id="3145757" name="直接连接符 103"/>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8" name="直接连接符 104"/>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93"/>
                  <p:cNvGrpSpPr/>
                  <p:nvPr/>
                </p:nvGrpSpPr>
                <p:grpSpPr>
                  <a:xfrm flipH="1">
                    <a:off x="4998849" y="5139841"/>
                    <a:ext cx="113686" cy="348749"/>
                    <a:chOff x="2097492" y="5658393"/>
                    <a:chExt cx="144016" cy="523213"/>
                  </a:xfrm>
                </p:grpSpPr>
                <p:cxnSp>
                  <p:nvCxnSpPr>
                    <p:cNvPr id="3145759" name="直接连接符 94"/>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0" name="直接连接符 99"/>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8670"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71" name="椭圆 66"/>
                <p:cNvSpPr/>
                <p:nvPr/>
              </p:nvSpPr>
              <p:spPr>
                <a:xfrm>
                  <a:off x="3755636" y="217734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2" name="椭圆 67"/>
                <p:cNvSpPr/>
                <p:nvPr/>
              </p:nvSpPr>
              <p:spPr>
                <a:xfrm>
                  <a:off x="3762220" y="470414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3" name="矩形 72"/>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4" name="文本框 73"/>
                <p:cNvSpPr txBox="1"/>
                <p:nvPr/>
              </p:nvSpPr>
              <p:spPr>
                <a:xfrm>
                  <a:off x="356117" y="3199690"/>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675" name="文本框 74"/>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676" name="文本框 75"/>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77" name="文本框 76"/>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61" name="直接连接符 78"/>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78" name="椭圆 79"/>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9" name="椭圆 82"/>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0" name="文本框 84"/>
                <p:cNvSpPr txBox="1"/>
                <p:nvPr/>
              </p:nvSpPr>
              <p:spPr>
                <a:xfrm>
                  <a:off x="347880" y="319968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8681" name="椭圆 36"/>
              <p:cNvSpPr/>
              <p:nvPr/>
            </p:nvSpPr>
            <p:spPr>
              <a:xfrm>
                <a:off x="763783" y="3845871"/>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2" name="文本框 37"/>
              <p:cNvSpPr txBox="1"/>
              <p:nvPr/>
            </p:nvSpPr>
            <p:spPr>
              <a:xfrm>
                <a:off x="244057" y="3775040"/>
                <a:ext cx="544748"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83" name="文本框 38"/>
              <p:cNvSpPr txBox="1"/>
              <p:nvPr/>
            </p:nvSpPr>
            <p:spPr>
              <a:xfrm>
                <a:off x="970128" y="359597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84" name="文本框 39"/>
              <p:cNvSpPr txBox="1"/>
              <p:nvPr/>
            </p:nvSpPr>
            <p:spPr>
              <a:xfrm>
                <a:off x="1001929" y="399632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85" name="文本框 40"/>
              <p:cNvSpPr txBox="1"/>
              <p:nvPr/>
            </p:nvSpPr>
            <p:spPr>
              <a:xfrm>
                <a:off x="1204580" y="2597507"/>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686" name="文本框 41"/>
              <p:cNvSpPr txBox="1"/>
              <p:nvPr/>
            </p:nvSpPr>
            <p:spPr>
              <a:xfrm>
                <a:off x="828401" y="2576474"/>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87" name="文本框 42"/>
              <p:cNvSpPr txBox="1"/>
              <p:nvPr/>
            </p:nvSpPr>
            <p:spPr>
              <a:xfrm>
                <a:off x="1632918" y="1958829"/>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88" name="文本框 43"/>
              <p:cNvSpPr txBox="1"/>
              <p:nvPr/>
            </p:nvSpPr>
            <p:spPr>
              <a:xfrm>
                <a:off x="1900524" y="3886897"/>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89" name="文本框 44"/>
              <p:cNvSpPr txBox="1"/>
              <p:nvPr/>
            </p:nvSpPr>
            <p:spPr>
              <a:xfrm>
                <a:off x="3367102" y="3239342"/>
                <a:ext cx="1074217"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O</a:t>
                </a:r>
                <a:r>
                  <a:rPr altLang="zh-CN" b="1" dirty="0" sz="2000" lang="en-US" err="1" smtClean="0">
                    <a:solidFill>
                      <a:schemeClr val="accent2"/>
                    </a:solidFill>
                    <a:latin typeface="Arial" panose="020B0604020202020204" pitchFamily="34" charset="0"/>
                    <a:cs typeface="Arial" panose="020B0604020202020204" pitchFamily="34" charset="0"/>
                  </a:rPr>
                  <a:t>+</a:t>
                </a:r>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aseline="-25000" b="1" dirty="0" sz="2000" lang="zh-CN">
                  <a:solidFill>
                    <a:schemeClr val="accent2"/>
                  </a:solidFill>
                  <a:latin typeface="Arial" panose="020B0604020202020204" pitchFamily="34" charset="0"/>
                  <a:cs typeface="Arial" panose="020B0604020202020204" pitchFamily="34" charset="0"/>
                </a:endParaRPr>
              </a:p>
            </p:txBody>
          </p:sp>
          <p:cxnSp>
            <p:nvCxnSpPr>
              <p:cNvPr id="3145762" name="直接箭头连接符 45"/>
              <p:cNvCxnSpPr>
                <a:cxnSpLocks/>
              </p:cNvCxnSpPr>
              <p:nvPr/>
            </p:nvCxnSpPr>
            <p:spPr>
              <a:xfrm>
                <a:off x="3759036" y="3733951"/>
                <a:ext cx="0" cy="8130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63" name="直接箭头连接符 46"/>
              <p:cNvCxnSpPr>
                <a:cxnSpLocks/>
              </p:cNvCxnSpPr>
              <p:nvPr/>
            </p:nvCxnSpPr>
            <p:spPr>
              <a:xfrm flipV="1">
                <a:off x="3755897" y="2372912"/>
                <a:ext cx="0" cy="8130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690" name="文本框 114"/>
            <p:cNvSpPr txBox="1"/>
            <p:nvPr/>
          </p:nvSpPr>
          <p:spPr>
            <a:xfrm>
              <a:off x="4095825" y="213655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91" name="文本框 115"/>
            <p:cNvSpPr txBox="1"/>
            <p:nvPr/>
          </p:nvSpPr>
          <p:spPr>
            <a:xfrm>
              <a:off x="4106407" y="461641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92" name="Rectangle 1031"/>
          <p:cNvSpPr>
            <a:spLocks noChangeArrowheads="1"/>
          </p:cNvSpPr>
          <p:nvPr/>
        </p:nvSpPr>
        <p:spPr bwMode="auto">
          <a:xfrm>
            <a:off x="470594" y="437584"/>
            <a:ext cx="8202809" cy="523220"/>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Dynamic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动态 </a:t>
            </a:r>
            <a:r>
              <a:rPr altLang="en-US" b="1" dirty="0" sz="2800" kumimoji="1" lang="zh-CN" smtClean="0">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when there is AC input signal</a:t>
            </a:r>
            <a:endParaRPr altLang="en-US" b="1" dirty="0" sz="2800" kumimoji="1" lang="zh-CN" smtClean="0">
              <a:latin typeface="Arial" panose="020B0604020202020204" pitchFamily="34" charset="0"/>
              <a:cs typeface="Arial" panose="020B0604020202020204" pitchFamily="34" charset="0"/>
            </a:endParaRPr>
          </a:p>
        </p:txBody>
      </p:sp>
      <p:sp>
        <p:nvSpPr>
          <p:cNvPr id="1048693" name="Rectangle 1032"/>
          <p:cNvSpPr>
            <a:spLocks noChangeArrowheads="1"/>
          </p:cNvSpPr>
          <p:nvPr/>
        </p:nvSpPr>
        <p:spPr bwMode="auto">
          <a:xfrm>
            <a:off x="1086586" y="1172933"/>
            <a:ext cx="7021293" cy="461665"/>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There are both DC and AC currents in circuits</a:t>
            </a:r>
            <a:endParaRPr altLang="en-US" dirty="0" sz="2400" kumimoji="1" lang="zh-CN" smtClean="0">
              <a:latin typeface="Arial" panose="020B0604020202020204" pitchFamily="34" charset="0"/>
              <a:cs typeface="Arial" panose="020B0604020202020204" pitchFamily="34" charset="0"/>
            </a:endParaRPr>
          </a:p>
        </p:txBody>
      </p:sp>
      <p:sp>
        <p:nvSpPr>
          <p:cNvPr id="1048694" name="Rectangle 9"/>
          <p:cNvSpPr>
            <a:spLocks noChangeArrowheads="1"/>
          </p:cNvSpPr>
          <p:nvPr/>
        </p:nvSpPr>
        <p:spPr bwMode="auto">
          <a:xfrm>
            <a:off x="5563914" y="1958484"/>
            <a:ext cx="2590414" cy="461665"/>
          </a:xfrm>
          <a:prstGeom prst="rect"/>
          <a:solidFill>
            <a:schemeClr val="tx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With load</a:t>
            </a:r>
            <a:endParaRPr altLang="en-US" b="1" dirty="0" sz="2400" lang="zh-CN" smtClean="0">
              <a:latin typeface="Arial" panose="020B0604020202020204" pitchFamily="34" charset="0"/>
              <a:cs typeface="Arial" panose="020B0604020202020204" pitchFamily="34" charset="0"/>
            </a:endParaRPr>
          </a:p>
        </p:txBody>
      </p:sp>
      <p:grpSp>
        <p:nvGrpSpPr>
          <p:cNvPr id="118" name="组合 4"/>
          <p:cNvGrpSpPr/>
          <p:nvPr/>
        </p:nvGrpSpPr>
        <p:grpSpPr>
          <a:xfrm>
            <a:off x="4397774" y="2566518"/>
            <a:ext cx="4874040" cy="3056991"/>
            <a:chOff x="4397774" y="2566518"/>
            <a:chExt cx="4874040" cy="3056991"/>
          </a:xfrm>
        </p:grpSpPr>
        <p:grpSp>
          <p:nvGrpSpPr>
            <p:cNvPr id="119" name="组合 2"/>
            <p:cNvGrpSpPr/>
            <p:nvPr/>
          </p:nvGrpSpPr>
          <p:grpSpPr>
            <a:xfrm>
              <a:off x="4397774" y="2566518"/>
              <a:ext cx="4746226" cy="3056991"/>
              <a:chOff x="4599120" y="1152953"/>
              <a:chExt cx="4746226" cy="3056991"/>
            </a:xfrm>
          </p:grpSpPr>
          <p:grpSp>
            <p:nvGrpSpPr>
              <p:cNvPr id="120" name="组合 121"/>
              <p:cNvGrpSpPr/>
              <p:nvPr/>
            </p:nvGrpSpPr>
            <p:grpSpPr>
              <a:xfrm>
                <a:off x="4599120" y="1152953"/>
                <a:ext cx="4746226" cy="3056991"/>
                <a:chOff x="478115" y="2047552"/>
                <a:chExt cx="4746226" cy="3056991"/>
              </a:xfrm>
            </p:grpSpPr>
            <p:grpSp>
              <p:nvGrpSpPr>
                <p:cNvPr id="121" name="组合 122"/>
                <p:cNvGrpSpPr/>
                <p:nvPr/>
              </p:nvGrpSpPr>
              <p:grpSpPr>
                <a:xfrm>
                  <a:off x="478115" y="2047552"/>
                  <a:ext cx="4155267" cy="3056991"/>
                  <a:chOff x="211794" y="1952426"/>
                  <a:chExt cx="4155267" cy="3056991"/>
                </a:xfrm>
              </p:grpSpPr>
              <p:grpSp>
                <p:nvGrpSpPr>
                  <p:cNvPr id="122" name="组合 125"/>
                  <p:cNvGrpSpPr/>
                  <p:nvPr/>
                </p:nvGrpSpPr>
                <p:grpSpPr>
                  <a:xfrm>
                    <a:off x="211794" y="1952426"/>
                    <a:ext cx="3772014" cy="3056991"/>
                    <a:chOff x="211794" y="1952426"/>
                    <a:chExt cx="3772014" cy="3056991"/>
                  </a:xfrm>
                </p:grpSpPr>
                <p:grpSp>
                  <p:nvGrpSpPr>
                    <p:cNvPr id="123" name="Group 1096"/>
                    <p:cNvGrpSpPr/>
                    <p:nvPr/>
                  </p:nvGrpSpPr>
                  <p:grpSpPr bwMode="auto">
                    <a:xfrm>
                      <a:off x="966684" y="2211962"/>
                      <a:ext cx="1495828" cy="2788327"/>
                      <a:chOff x="3855" y="2487"/>
                      <a:chExt cx="1052" cy="1961"/>
                    </a:xfrm>
                  </p:grpSpPr>
                  <p:sp>
                    <p:nvSpPr>
                      <p:cNvPr id="104869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96"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9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9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99"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00"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124" name="组合 138"/>
                    <p:cNvGrpSpPr/>
                    <p:nvPr/>
                  </p:nvGrpSpPr>
                  <p:grpSpPr>
                    <a:xfrm rot="16200000" flipH="1">
                      <a:off x="909839" y="4247587"/>
                      <a:ext cx="113686" cy="348749"/>
                      <a:chOff x="2097492" y="5658393"/>
                      <a:chExt cx="144016" cy="523213"/>
                    </a:xfrm>
                  </p:grpSpPr>
                  <p:cxnSp>
                    <p:nvCxnSpPr>
                      <p:cNvPr id="3145764" name="直接连接符 172"/>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5" name="直接连接符 173"/>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01" name="文本框 139"/>
                    <p:cNvSpPr txBox="1"/>
                    <p:nvPr/>
                  </p:nvSpPr>
                  <p:spPr>
                    <a:xfrm>
                      <a:off x="2483567" y="35966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702" name="文本框 140"/>
                    <p:cNvSpPr txBox="1"/>
                    <p:nvPr/>
                  </p:nvSpPr>
                  <p:spPr>
                    <a:xfrm>
                      <a:off x="2606434" y="2771807"/>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03" name="文本框 141"/>
                    <p:cNvSpPr txBox="1"/>
                    <p:nvPr/>
                  </p:nvSpPr>
                  <p:spPr>
                    <a:xfrm>
                      <a:off x="211794" y="425870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cxnSp>
                  <p:nvCxnSpPr>
                    <p:cNvPr id="3145766" name="直接箭头连接符 142"/>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67" name="直接箭头连接符 143"/>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704" name="文本框 144"/>
                    <p:cNvSpPr txBox="1"/>
                    <p:nvPr/>
                  </p:nvSpPr>
                  <p:spPr>
                    <a:xfrm>
                      <a:off x="1951112" y="195242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05" name="文本框 145"/>
                    <p:cNvSpPr txBox="1"/>
                    <p:nvPr/>
                  </p:nvSpPr>
                  <p:spPr>
                    <a:xfrm>
                      <a:off x="1921665" y="3508020"/>
                      <a:ext cx="4648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68" name="直接箭头连接符 146"/>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706" name="Line 1077"/>
                    <p:cNvSpPr>
                      <a:spLocks noChangeShapeType="1"/>
                    </p:cNvSpPr>
                    <p:nvPr/>
                  </p:nvSpPr>
                  <p:spPr bwMode="auto">
                    <a:xfrm>
                      <a:off x="966684" y="3055144"/>
                      <a:ext cx="0" cy="13099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07" name="Line 1073"/>
                    <p:cNvSpPr>
                      <a:spLocks noChangeShapeType="1"/>
                    </p:cNvSpPr>
                    <p:nvPr/>
                  </p:nvSpPr>
                  <p:spPr bwMode="auto">
                    <a:xfrm flipH="1">
                      <a:off x="966682" y="4745772"/>
                      <a:ext cx="301712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08" name="Line 1077"/>
                    <p:cNvSpPr>
                      <a:spLocks noChangeShapeType="1"/>
                    </p:cNvSpPr>
                    <p:nvPr/>
                  </p:nvSpPr>
                  <p:spPr bwMode="auto">
                    <a:xfrm>
                      <a:off x="966682" y="4489537"/>
                      <a:ext cx="0" cy="2562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09" name="Line 1073"/>
                    <p:cNvSpPr>
                      <a:spLocks noChangeShapeType="1"/>
                    </p:cNvSpPr>
                    <p:nvPr/>
                  </p:nvSpPr>
                  <p:spPr bwMode="auto">
                    <a:xfrm flipH="1">
                      <a:off x="2435921" y="2211963"/>
                      <a:ext cx="154788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10" name="矩形 151"/>
                    <p:cNvSpPr/>
                    <p:nvPr/>
                  </p:nvSpPr>
                  <p:spPr>
                    <a:xfrm rot="16200000">
                      <a:off x="741901" y="33768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1"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25" name="组合 153"/>
                    <p:cNvGrpSpPr/>
                    <p:nvPr/>
                  </p:nvGrpSpPr>
                  <p:grpSpPr>
                    <a:xfrm rot="16200000">
                      <a:off x="3105892" y="3664097"/>
                      <a:ext cx="332625" cy="348749"/>
                      <a:chOff x="4779910" y="5139841"/>
                      <a:chExt cx="332625" cy="348749"/>
                    </a:xfrm>
                  </p:grpSpPr>
                  <p:grpSp>
                    <p:nvGrpSpPr>
                      <p:cNvPr id="126" name="组合 166"/>
                      <p:cNvGrpSpPr/>
                      <p:nvPr/>
                    </p:nvGrpSpPr>
                    <p:grpSpPr>
                      <a:xfrm flipH="1">
                        <a:off x="4779910" y="5139841"/>
                        <a:ext cx="113686" cy="348749"/>
                        <a:chOff x="2097492" y="5658393"/>
                        <a:chExt cx="144016" cy="523213"/>
                      </a:xfrm>
                    </p:grpSpPr>
                    <p:cxnSp>
                      <p:nvCxnSpPr>
                        <p:cNvPr id="3145769" name="直接连接符 170"/>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0" name="直接连接符 171"/>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 name="组合 167"/>
                      <p:cNvGrpSpPr/>
                      <p:nvPr/>
                    </p:nvGrpSpPr>
                    <p:grpSpPr>
                      <a:xfrm flipH="1">
                        <a:off x="4998849" y="5139841"/>
                        <a:ext cx="113686" cy="348749"/>
                        <a:chOff x="2097492" y="5658393"/>
                        <a:chExt cx="144016" cy="523213"/>
                      </a:xfrm>
                    </p:grpSpPr>
                    <p:cxnSp>
                      <p:nvCxnSpPr>
                        <p:cNvPr id="3145771" name="直接连接符 168"/>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2" name="直接连接符 169"/>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8712"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13" name="矩形 157"/>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4" name="文本框 158"/>
                    <p:cNvSpPr txBox="1"/>
                    <p:nvPr/>
                  </p:nvSpPr>
                  <p:spPr>
                    <a:xfrm>
                      <a:off x="356117" y="3199690"/>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715" name="文本框 159"/>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716" name="文本框 160"/>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17" name="文本框 161"/>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73" name="直接连接符 162"/>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718" name="椭圆 163"/>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9" name="椭圆 164"/>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20" name="文本框 165"/>
                    <p:cNvSpPr txBox="1"/>
                    <p:nvPr/>
                  </p:nvSpPr>
                  <p:spPr>
                    <a:xfrm>
                      <a:off x="347880" y="319968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8721" name="椭圆 126"/>
                  <p:cNvSpPr/>
                  <p:nvPr/>
                </p:nvSpPr>
                <p:spPr>
                  <a:xfrm>
                    <a:off x="763783" y="3845871"/>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22" name="文本框 127"/>
                  <p:cNvSpPr txBox="1"/>
                  <p:nvPr/>
                </p:nvSpPr>
                <p:spPr>
                  <a:xfrm>
                    <a:off x="244057" y="3775040"/>
                    <a:ext cx="544748"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23" name="文本框 128"/>
                  <p:cNvSpPr txBox="1"/>
                  <p:nvPr/>
                </p:nvSpPr>
                <p:spPr>
                  <a:xfrm>
                    <a:off x="970128" y="359597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24" name="文本框 129"/>
                  <p:cNvSpPr txBox="1"/>
                  <p:nvPr/>
                </p:nvSpPr>
                <p:spPr>
                  <a:xfrm>
                    <a:off x="1001929" y="399632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25" name="文本框 130"/>
                  <p:cNvSpPr txBox="1"/>
                  <p:nvPr/>
                </p:nvSpPr>
                <p:spPr>
                  <a:xfrm>
                    <a:off x="1204580" y="2597507"/>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726" name="文本框 131"/>
                  <p:cNvSpPr txBox="1"/>
                  <p:nvPr/>
                </p:nvSpPr>
                <p:spPr>
                  <a:xfrm>
                    <a:off x="828401" y="2576474"/>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27" name="文本框 132"/>
                  <p:cNvSpPr txBox="1"/>
                  <p:nvPr/>
                </p:nvSpPr>
                <p:spPr>
                  <a:xfrm>
                    <a:off x="1632918" y="1958829"/>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28" name="文本框 133"/>
                  <p:cNvSpPr txBox="1"/>
                  <p:nvPr/>
                </p:nvSpPr>
                <p:spPr>
                  <a:xfrm>
                    <a:off x="1900524" y="3886897"/>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774" name="直接箭头连接符 135"/>
                  <p:cNvCxnSpPr>
                    <a:cxnSpLocks/>
                  </p:cNvCxnSpPr>
                  <p:nvPr/>
                </p:nvCxnSpPr>
                <p:spPr>
                  <a:xfrm>
                    <a:off x="4365947" y="3757188"/>
                    <a:ext cx="0" cy="9469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75" name="直接箭头连接符 136"/>
                  <p:cNvCxnSpPr>
                    <a:cxnSpLocks/>
                  </p:cNvCxnSpPr>
                  <p:nvPr/>
                </p:nvCxnSpPr>
                <p:spPr>
                  <a:xfrm flipV="1">
                    <a:off x="4367061" y="2211962"/>
                    <a:ext cx="0" cy="99723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729" name="文本框 123"/>
                <p:cNvSpPr txBox="1"/>
                <p:nvPr/>
              </p:nvSpPr>
              <p:spPr>
                <a:xfrm>
                  <a:off x="4637278" y="21015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30" name="文本框 124"/>
                <p:cNvSpPr txBox="1"/>
                <p:nvPr/>
              </p:nvSpPr>
              <p:spPr>
                <a:xfrm>
                  <a:off x="4682100" y="45273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731" name="Line 1077"/>
              <p:cNvSpPr>
                <a:spLocks noChangeShapeType="1"/>
              </p:cNvSpPr>
              <p:nvPr/>
            </p:nvSpPr>
            <p:spPr bwMode="auto">
              <a:xfrm>
                <a:off x="8371135" y="1404595"/>
                <a:ext cx="0" cy="25580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2" name="矩形 181"/>
              <p:cNvSpPr/>
              <p:nvPr/>
            </p:nvSpPr>
            <p:spPr>
              <a:xfrm rot="16200000">
                <a:off x="8122657" y="255798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3" name="文本框 182"/>
              <p:cNvSpPr txBox="1"/>
              <p:nvPr/>
            </p:nvSpPr>
            <p:spPr>
              <a:xfrm>
                <a:off x="7788510" y="23583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8734" name="文本框 184"/>
            <p:cNvSpPr txBox="1"/>
            <p:nvPr/>
          </p:nvSpPr>
          <p:spPr>
            <a:xfrm>
              <a:off x="8197597" y="3869599"/>
              <a:ext cx="1074217"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O</a:t>
              </a:r>
              <a:r>
                <a:rPr altLang="zh-CN" b="1" dirty="0" sz="2000" lang="en-US" err="1" smtClean="0">
                  <a:solidFill>
                    <a:schemeClr val="accent2"/>
                  </a:solidFill>
                  <a:latin typeface="Arial" panose="020B0604020202020204" pitchFamily="34" charset="0"/>
                  <a:cs typeface="Arial" panose="020B0604020202020204" pitchFamily="34" charset="0"/>
                </a:rPr>
                <a:t>+</a:t>
              </a:r>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aseline="-25000" b="1" dirty="0" sz="2000" lang="zh-CN">
                <a:solidFill>
                  <a:schemeClr val="accent2"/>
                </a:solidFill>
                <a:latin typeface="Arial" panose="020B0604020202020204" pitchFamily="34" charset="0"/>
                <a:cs typeface="Arial" panose="020B0604020202020204" pitchFamily="34" charset="0"/>
              </a:endParaRPr>
            </a:p>
          </p:txBody>
        </p:sp>
      </p:grpSp>
      <p:sp>
        <p:nvSpPr>
          <p:cNvPr id="1048735" name="Rectangle 9"/>
          <p:cNvSpPr>
            <a:spLocks noChangeArrowheads="1"/>
          </p:cNvSpPr>
          <p:nvPr/>
        </p:nvSpPr>
        <p:spPr bwMode="auto">
          <a:xfrm>
            <a:off x="1106185" y="1973008"/>
            <a:ext cx="2421293" cy="461665"/>
          </a:xfrm>
          <a:prstGeom prst="rect"/>
          <a:solidFill>
            <a:schemeClr val="tx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Without load</a:t>
            </a:r>
            <a:endParaRPr altLang="en-US" b="1" dirty="0" sz="2400"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94"/>
                                        </p:tgtEl>
                                        <p:attrNameLst>
                                          <p:attrName>style.visibility</p:attrName>
                                        </p:attrNameLst>
                                      </p:cBhvr>
                                      <p:to>
                                        <p:strVal val="visible"/>
                                      </p:to>
                                    </p:set>
                                    <p:animEffect transition="in" filter="wipe(down)">
                                      <p:cBhvr>
                                        <p:cTn dur="500" id="7"/>
                                        <p:tgtEl>
                                          <p:spTgt spid="1048694"/>
                                        </p:tgtEl>
                                      </p:cBhvr>
                                    </p:animEffect>
                                  </p:childTnLst>
                                </p:cTn>
                              </p:par>
                              <p:par>
                                <p:cTn fill="hold" id="8" nodeType="withEffect" presetClass="entr" presetID="22" presetSubtype="4">
                                  <p:stCondLst>
                                    <p:cond delay="0"/>
                                  </p:stCondLst>
                                  <p:childTnLst>
                                    <p:set>
                                      <p:cBhvr>
                                        <p:cTn dur="1" fill="hold" id="9">
                                          <p:stCondLst>
                                            <p:cond delay="0"/>
                                          </p:stCondLst>
                                        </p:cTn>
                                        <p:tgtEl>
                                          <p:spTgt spid="118"/>
                                        </p:tgtEl>
                                        <p:attrNameLst>
                                          <p:attrName>style.visibility</p:attrName>
                                        </p:attrNameLst>
                                      </p:cBhvr>
                                      <p:to>
                                        <p:strVal val="visible"/>
                                      </p:to>
                                    </p:set>
                                    <p:animEffect transition="in" filter="wipe(down)">
                                      <p:cBhvr>
                                        <p:cTn dur="500" id="1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6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763" name="Rectangle 67"/>
          <p:cNvSpPr>
            <a:spLocks noChangeArrowheads="1"/>
          </p:cNvSpPr>
          <p:nvPr/>
        </p:nvSpPr>
        <p:spPr bwMode="auto">
          <a:xfrm>
            <a:off x="4846775" y="1282311"/>
            <a:ext cx="4042472"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Problems of the circuit</a:t>
            </a:r>
            <a:endParaRPr altLang="en-US" b="1" dirty="0" sz="2800" lang="zh-CN" smtClean="0">
              <a:latin typeface="Arial" panose="020B0604020202020204" pitchFamily="34" charset="0"/>
              <a:cs typeface="Arial" panose="020B0604020202020204" pitchFamily="34" charset="0"/>
            </a:endParaRPr>
          </a:p>
        </p:txBody>
      </p:sp>
      <p:sp>
        <p:nvSpPr>
          <p:cNvPr id="1048764" name="Rectangle 68"/>
          <p:cNvSpPr>
            <a:spLocks noChangeArrowheads="1"/>
          </p:cNvSpPr>
          <p:nvPr/>
        </p:nvSpPr>
        <p:spPr bwMode="auto">
          <a:xfrm>
            <a:off x="5065401" y="1976350"/>
            <a:ext cx="3971094" cy="1348740"/>
          </a:xfrm>
          <a:prstGeom prst="rect"/>
          <a:noFill/>
          <a:ln>
            <a:noFill/>
          </a:ln>
          <a:effectLst/>
        </p:spPr>
        <p:txBody>
          <a:bodyPr wrap="square">
            <a:spAutoFit/>
          </a:bodyPr>
          <a:p>
            <a:pPr fontAlgn="base">
              <a:spcBef>
                <a:spcPct val="0"/>
              </a:spcBef>
              <a:spcAft>
                <a:spcPct val="0"/>
              </a:spcAft>
            </a:pPr>
            <a:r>
              <a:rPr altLang="en-US" dirty="0" sz="2800" lang="zh-CN" smtClean="0">
                <a:latin typeface="Arial" panose="020B0604020202020204" pitchFamily="34" charset="0"/>
                <a:cs typeface="Arial" panose="020B0604020202020204" pitchFamily="34" charset="0"/>
              </a:rPr>
              <a:t>1</a:t>
            </a:r>
            <a:r>
              <a:rPr altLang="zh-CN" dirty="0" sz="2800" lang="en-US" smtClean="0">
                <a:latin typeface="Arial" panose="020B0604020202020204" pitchFamily="34" charset="0"/>
                <a:cs typeface="Arial" panose="020B0604020202020204" pitchFamily="34" charset="0"/>
              </a:rPr>
              <a:t>) Amplification circuit and signal source will interact.</a:t>
            </a:r>
            <a:endParaRPr altLang="en-US" dirty="0" sz="2800" lang="zh-CN" smtClean="0">
              <a:latin typeface="Arial" panose="020B0604020202020204" pitchFamily="34" charset="0"/>
              <a:cs typeface="Arial" panose="020B0604020202020204" pitchFamily="34" charset="0"/>
            </a:endParaRPr>
          </a:p>
        </p:txBody>
      </p:sp>
      <p:sp>
        <p:nvSpPr>
          <p:cNvPr id="1048765" name="Rectangle 172"/>
          <p:cNvSpPr>
            <a:spLocks noChangeArrowheads="1"/>
          </p:cNvSpPr>
          <p:nvPr/>
        </p:nvSpPr>
        <p:spPr bwMode="auto">
          <a:xfrm>
            <a:off x="5079577" y="3619300"/>
            <a:ext cx="3852388" cy="1348740"/>
          </a:xfrm>
          <a:prstGeom prst="rect"/>
          <a:noFill/>
          <a:ln>
            <a:noFill/>
          </a:ln>
          <a:effectLst/>
        </p:spPr>
        <p:txBody>
          <a:bodyPr wrap="square">
            <a:spAutoFit/>
          </a:bodyPr>
          <a:p>
            <a:pPr fontAlgn="base">
              <a:spcBef>
                <a:spcPct val="0"/>
              </a:spcBef>
              <a:spcAft>
                <a:spcPct val="0"/>
              </a:spcAft>
            </a:pPr>
            <a:r>
              <a:rPr altLang="zh-CN" dirty="0" sz="2800" lang="en-US" smtClean="0">
                <a:latin typeface="Arial" panose="020B0604020202020204" pitchFamily="34" charset="0"/>
                <a:cs typeface="Arial" panose="020B0604020202020204" pitchFamily="34" charset="0"/>
              </a:rPr>
              <a:t>2) </a:t>
            </a:r>
            <a:r>
              <a:rPr altLang="zh-CN" dirty="0" sz="2800" lang="en-US">
                <a:latin typeface="Arial" panose="020B0604020202020204" pitchFamily="34" charset="0"/>
                <a:cs typeface="Arial" panose="020B0604020202020204" pitchFamily="34" charset="0"/>
              </a:rPr>
              <a:t>Amplification circuit and </a:t>
            </a:r>
            <a:r>
              <a:rPr altLang="zh-CN" dirty="0" sz="2800" lang="en-US" smtClean="0">
                <a:latin typeface="Arial" panose="020B0604020202020204" pitchFamily="34" charset="0"/>
                <a:cs typeface="Arial" panose="020B0604020202020204" pitchFamily="34" charset="0"/>
              </a:rPr>
              <a:t>load resistor will interact.</a:t>
            </a:r>
            <a:endParaRPr altLang="en-US" dirty="0" sz="2800" lang="zh-CN">
              <a:latin typeface="Arial" panose="020B0604020202020204" pitchFamily="34" charset="0"/>
              <a:cs typeface="Arial" panose="020B0604020202020204" pitchFamily="34" charset="0"/>
            </a:endParaRPr>
          </a:p>
        </p:txBody>
      </p:sp>
      <p:grpSp>
        <p:nvGrpSpPr>
          <p:cNvPr id="135" name="组合 68"/>
          <p:cNvGrpSpPr/>
          <p:nvPr/>
        </p:nvGrpSpPr>
        <p:grpSpPr>
          <a:xfrm>
            <a:off x="148718" y="1598158"/>
            <a:ext cx="4698057" cy="3056991"/>
            <a:chOff x="4599120" y="1152953"/>
            <a:chExt cx="4698057" cy="3056991"/>
          </a:xfrm>
        </p:grpSpPr>
        <p:grpSp>
          <p:nvGrpSpPr>
            <p:cNvPr id="136" name="组合 69"/>
            <p:cNvGrpSpPr/>
            <p:nvPr/>
          </p:nvGrpSpPr>
          <p:grpSpPr>
            <a:xfrm>
              <a:off x="4599120" y="1152953"/>
              <a:ext cx="4698057" cy="3056991"/>
              <a:chOff x="478115" y="2047552"/>
              <a:chExt cx="4698057" cy="3056991"/>
            </a:xfrm>
          </p:grpSpPr>
          <p:grpSp>
            <p:nvGrpSpPr>
              <p:cNvPr id="137" name="组合 80"/>
              <p:cNvGrpSpPr/>
              <p:nvPr/>
            </p:nvGrpSpPr>
            <p:grpSpPr>
              <a:xfrm>
                <a:off x="478115" y="2047552"/>
                <a:ext cx="4155267" cy="3056991"/>
                <a:chOff x="211794" y="1952426"/>
                <a:chExt cx="4155267" cy="3056991"/>
              </a:xfrm>
            </p:grpSpPr>
            <p:grpSp>
              <p:nvGrpSpPr>
                <p:cNvPr id="138" name="组合 86"/>
                <p:cNvGrpSpPr/>
                <p:nvPr/>
              </p:nvGrpSpPr>
              <p:grpSpPr>
                <a:xfrm>
                  <a:off x="211794" y="1952426"/>
                  <a:ext cx="3772014" cy="3056991"/>
                  <a:chOff x="211794" y="1952426"/>
                  <a:chExt cx="3772014" cy="3056991"/>
                </a:xfrm>
              </p:grpSpPr>
              <p:grpSp>
                <p:nvGrpSpPr>
                  <p:cNvPr id="139" name="Group 1096"/>
                  <p:cNvGrpSpPr/>
                  <p:nvPr/>
                </p:nvGrpSpPr>
                <p:grpSpPr bwMode="auto">
                  <a:xfrm>
                    <a:off x="966684" y="2211962"/>
                    <a:ext cx="1495828" cy="2788327"/>
                    <a:chOff x="3855" y="2487"/>
                    <a:chExt cx="1052" cy="1961"/>
                  </a:xfrm>
                </p:grpSpPr>
                <p:sp>
                  <p:nvSpPr>
                    <p:cNvPr id="104876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67"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6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6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0"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1"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140" name="组合 102"/>
                  <p:cNvGrpSpPr/>
                  <p:nvPr/>
                </p:nvGrpSpPr>
                <p:grpSpPr>
                  <a:xfrm rot="16200000" flipH="1">
                    <a:off x="909839" y="4247587"/>
                    <a:ext cx="113686" cy="348749"/>
                    <a:chOff x="2097492" y="5658393"/>
                    <a:chExt cx="144016" cy="523213"/>
                  </a:xfrm>
                </p:grpSpPr>
                <p:cxnSp>
                  <p:nvCxnSpPr>
                    <p:cNvPr id="3145779" name="直接连接符 152"/>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0" name="直接连接符 153"/>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72" name="文本框 121"/>
                  <p:cNvSpPr txBox="1"/>
                  <p:nvPr/>
                </p:nvSpPr>
                <p:spPr>
                  <a:xfrm>
                    <a:off x="2483567" y="35966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773" name="文本框 122"/>
                  <p:cNvSpPr txBox="1"/>
                  <p:nvPr/>
                </p:nvSpPr>
                <p:spPr>
                  <a:xfrm>
                    <a:off x="2606434" y="2771807"/>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74" name="文本框 123"/>
                  <p:cNvSpPr txBox="1"/>
                  <p:nvPr/>
                </p:nvSpPr>
                <p:spPr>
                  <a:xfrm>
                    <a:off x="211794" y="425870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cxnSp>
                <p:nvCxnSpPr>
                  <p:cNvPr id="3145781" name="直接箭头连接符 124"/>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82" name="直接箭头连接符 125"/>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775" name="文本框 126"/>
                  <p:cNvSpPr txBox="1"/>
                  <p:nvPr/>
                </p:nvSpPr>
                <p:spPr>
                  <a:xfrm>
                    <a:off x="1951112" y="195242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76" name="文本框 127"/>
                  <p:cNvSpPr txBox="1"/>
                  <p:nvPr/>
                </p:nvSpPr>
                <p:spPr>
                  <a:xfrm>
                    <a:off x="1921665" y="3508020"/>
                    <a:ext cx="4648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83" name="直接箭头连接符 128"/>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777" name="Line 1077"/>
                  <p:cNvSpPr>
                    <a:spLocks noChangeShapeType="1"/>
                  </p:cNvSpPr>
                  <p:nvPr/>
                </p:nvSpPr>
                <p:spPr bwMode="auto">
                  <a:xfrm>
                    <a:off x="966684" y="3055144"/>
                    <a:ext cx="0" cy="13099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8" name="Line 1073"/>
                  <p:cNvSpPr>
                    <a:spLocks noChangeShapeType="1"/>
                  </p:cNvSpPr>
                  <p:nvPr/>
                </p:nvSpPr>
                <p:spPr bwMode="auto">
                  <a:xfrm flipH="1">
                    <a:off x="966682" y="4745772"/>
                    <a:ext cx="301712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9" name="Line 1077"/>
                  <p:cNvSpPr>
                    <a:spLocks noChangeShapeType="1"/>
                  </p:cNvSpPr>
                  <p:nvPr/>
                </p:nvSpPr>
                <p:spPr bwMode="auto">
                  <a:xfrm>
                    <a:off x="966682" y="4489537"/>
                    <a:ext cx="0" cy="2562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0" name="Line 1073"/>
                  <p:cNvSpPr>
                    <a:spLocks noChangeShapeType="1"/>
                  </p:cNvSpPr>
                  <p:nvPr/>
                </p:nvSpPr>
                <p:spPr bwMode="auto">
                  <a:xfrm flipH="1">
                    <a:off x="2435921" y="2211963"/>
                    <a:ext cx="154788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1" name="矩形 133"/>
                  <p:cNvSpPr/>
                  <p:nvPr/>
                </p:nvSpPr>
                <p:spPr>
                  <a:xfrm rot="16200000">
                    <a:off x="741901" y="33768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2"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41" name="组合 135"/>
                  <p:cNvGrpSpPr/>
                  <p:nvPr/>
                </p:nvGrpSpPr>
                <p:grpSpPr>
                  <a:xfrm rot="16200000">
                    <a:off x="3105892" y="3664097"/>
                    <a:ext cx="332625" cy="348749"/>
                    <a:chOff x="4779910" y="5139841"/>
                    <a:chExt cx="332625" cy="348749"/>
                  </a:xfrm>
                </p:grpSpPr>
                <p:grpSp>
                  <p:nvGrpSpPr>
                    <p:cNvPr id="142" name="组合 146"/>
                    <p:cNvGrpSpPr/>
                    <p:nvPr/>
                  </p:nvGrpSpPr>
                  <p:grpSpPr>
                    <a:xfrm flipH="1">
                      <a:off x="4779910" y="5139841"/>
                      <a:ext cx="113686" cy="348749"/>
                      <a:chOff x="2097492" y="5658393"/>
                      <a:chExt cx="144016" cy="523213"/>
                    </a:xfrm>
                  </p:grpSpPr>
                  <p:cxnSp>
                    <p:nvCxnSpPr>
                      <p:cNvPr id="3145784" name="直接连接符 150"/>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5" name="直接连接符 151"/>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3" name="组合 147"/>
                    <p:cNvGrpSpPr/>
                    <p:nvPr/>
                  </p:nvGrpSpPr>
                  <p:grpSpPr>
                    <a:xfrm flipH="1">
                      <a:off x="4998849" y="5139841"/>
                      <a:ext cx="113686" cy="348749"/>
                      <a:chOff x="2097492" y="5658393"/>
                      <a:chExt cx="144016" cy="523213"/>
                    </a:xfrm>
                  </p:grpSpPr>
                  <p:cxnSp>
                    <p:nvCxnSpPr>
                      <p:cNvPr id="3145786" name="直接连接符 148"/>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7" name="直接连接符 149"/>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8783"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4" name="矩形 137"/>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5" name="文本框 138"/>
                  <p:cNvSpPr txBox="1"/>
                  <p:nvPr/>
                </p:nvSpPr>
                <p:spPr>
                  <a:xfrm>
                    <a:off x="356117" y="3199690"/>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786" name="文本框 139"/>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787" name="文本框 140"/>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88" name="文本框 141"/>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88" name="直接连接符 142"/>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789" name="椭圆 143"/>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0" name="椭圆 144"/>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1" name="文本框 145"/>
                  <p:cNvSpPr txBox="1"/>
                  <p:nvPr/>
                </p:nvSpPr>
                <p:spPr>
                  <a:xfrm>
                    <a:off x="347880" y="319968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8792" name="椭圆 87"/>
                <p:cNvSpPr/>
                <p:nvPr/>
              </p:nvSpPr>
              <p:spPr>
                <a:xfrm>
                  <a:off x="763783" y="3845871"/>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3" name="文本框 88"/>
                <p:cNvSpPr txBox="1"/>
                <p:nvPr/>
              </p:nvSpPr>
              <p:spPr>
                <a:xfrm>
                  <a:off x="244057" y="3775040"/>
                  <a:ext cx="544748"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4" name="文本框 89"/>
                <p:cNvSpPr txBox="1"/>
                <p:nvPr/>
              </p:nvSpPr>
              <p:spPr>
                <a:xfrm>
                  <a:off x="970128" y="359597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5" name="文本框 90"/>
                <p:cNvSpPr txBox="1"/>
                <p:nvPr/>
              </p:nvSpPr>
              <p:spPr>
                <a:xfrm>
                  <a:off x="1001929" y="399632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6" name="文本框 91"/>
                <p:cNvSpPr txBox="1"/>
                <p:nvPr/>
              </p:nvSpPr>
              <p:spPr>
                <a:xfrm>
                  <a:off x="1204580" y="2597507"/>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797" name="文本框 92"/>
                <p:cNvSpPr txBox="1"/>
                <p:nvPr/>
              </p:nvSpPr>
              <p:spPr>
                <a:xfrm>
                  <a:off x="828401" y="2576474"/>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8" name="文本框 95"/>
                <p:cNvSpPr txBox="1"/>
                <p:nvPr/>
              </p:nvSpPr>
              <p:spPr>
                <a:xfrm>
                  <a:off x="1632918" y="1958829"/>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9" name="文本框 96"/>
                <p:cNvSpPr txBox="1"/>
                <p:nvPr/>
              </p:nvSpPr>
              <p:spPr>
                <a:xfrm>
                  <a:off x="1900524" y="3886897"/>
                  <a:ext cx="68687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789" name="直接箭头连接符 98"/>
                <p:cNvCxnSpPr>
                  <a:cxnSpLocks/>
                </p:cNvCxnSpPr>
                <p:nvPr/>
              </p:nvCxnSpPr>
              <p:spPr>
                <a:xfrm>
                  <a:off x="4361894" y="3757188"/>
                  <a:ext cx="0" cy="9469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90" name="直接箭头连接符 100"/>
                <p:cNvCxnSpPr>
                  <a:cxnSpLocks/>
                </p:cNvCxnSpPr>
                <p:nvPr/>
              </p:nvCxnSpPr>
              <p:spPr>
                <a:xfrm flipV="1">
                  <a:off x="4367061" y="2211962"/>
                  <a:ext cx="0" cy="99723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800" name="文本框 81"/>
              <p:cNvSpPr txBox="1"/>
              <p:nvPr/>
            </p:nvSpPr>
            <p:spPr>
              <a:xfrm>
                <a:off x="4589109" y="209022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01" name="文本框 83"/>
              <p:cNvSpPr txBox="1"/>
              <p:nvPr/>
            </p:nvSpPr>
            <p:spPr>
              <a:xfrm>
                <a:off x="4590868" y="462641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802" name="Line 1077"/>
            <p:cNvSpPr>
              <a:spLocks noChangeShapeType="1"/>
            </p:cNvSpPr>
            <p:nvPr/>
          </p:nvSpPr>
          <p:spPr bwMode="auto">
            <a:xfrm>
              <a:off x="8371135" y="1404595"/>
              <a:ext cx="0" cy="25580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03" name="矩形 71"/>
            <p:cNvSpPr/>
            <p:nvPr/>
          </p:nvSpPr>
          <p:spPr>
            <a:xfrm rot="16200000">
              <a:off x="8122657" y="255798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4" name="文本框 77"/>
            <p:cNvSpPr txBox="1"/>
            <p:nvPr/>
          </p:nvSpPr>
          <p:spPr>
            <a:xfrm>
              <a:off x="7788510" y="23583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8805" name="文本框 160"/>
          <p:cNvSpPr txBox="1"/>
          <p:nvPr/>
        </p:nvSpPr>
        <p:spPr>
          <a:xfrm>
            <a:off x="3970395" y="2906344"/>
            <a:ext cx="933413"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O</a:t>
            </a:r>
            <a:r>
              <a:rPr altLang="zh-CN" b="1" dirty="0" sz="2000" lang="en-US" err="1" smtClean="0">
                <a:solidFill>
                  <a:schemeClr val="accent2"/>
                </a:solidFill>
                <a:latin typeface="Arial" panose="020B0604020202020204" pitchFamily="34" charset="0"/>
                <a:cs typeface="Arial" panose="020B0604020202020204" pitchFamily="34" charset="0"/>
              </a:rPr>
              <a:t>+</a:t>
            </a:r>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aseline="-25000" b="1" dirty="0" sz="2000" lang="zh-CN">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92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66" name="组合 1"/>
          <p:cNvGrpSpPr/>
          <p:nvPr/>
        </p:nvGrpSpPr>
        <p:grpSpPr>
          <a:xfrm>
            <a:off x="1562486" y="692448"/>
            <a:ext cx="6001033" cy="3512022"/>
            <a:chOff x="1482052" y="260648"/>
            <a:chExt cx="6001033" cy="3512022"/>
          </a:xfrm>
        </p:grpSpPr>
        <p:grpSp>
          <p:nvGrpSpPr>
            <p:cNvPr id="167" name="组合 68"/>
            <p:cNvGrpSpPr/>
            <p:nvPr/>
          </p:nvGrpSpPr>
          <p:grpSpPr>
            <a:xfrm>
              <a:off x="1482052" y="786008"/>
              <a:ext cx="6001033" cy="2986662"/>
              <a:chOff x="3922924" y="1223282"/>
              <a:chExt cx="6001033" cy="2986662"/>
            </a:xfrm>
          </p:grpSpPr>
          <p:grpSp>
            <p:nvGrpSpPr>
              <p:cNvPr id="168" name="组合 69"/>
              <p:cNvGrpSpPr/>
              <p:nvPr/>
            </p:nvGrpSpPr>
            <p:grpSpPr>
              <a:xfrm>
                <a:off x="3922924" y="1223282"/>
                <a:ext cx="6001033" cy="2986662"/>
                <a:chOff x="-198081" y="2117881"/>
                <a:chExt cx="6001033" cy="2986662"/>
              </a:xfrm>
            </p:grpSpPr>
            <p:grpSp>
              <p:nvGrpSpPr>
                <p:cNvPr id="169" name="组合 80"/>
                <p:cNvGrpSpPr/>
                <p:nvPr/>
              </p:nvGrpSpPr>
              <p:grpSpPr>
                <a:xfrm>
                  <a:off x="-198081" y="2295388"/>
                  <a:ext cx="6001033" cy="2809155"/>
                  <a:chOff x="-464402" y="2200262"/>
                  <a:chExt cx="6001033" cy="2809155"/>
                </a:xfrm>
              </p:grpSpPr>
              <p:grpSp>
                <p:nvGrpSpPr>
                  <p:cNvPr id="170" name="组合 86"/>
                  <p:cNvGrpSpPr/>
                  <p:nvPr/>
                </p:nvGrpSpPr>
                <p:grpSpPr>
                  <a:xfrm>
                    <a:off x="176263" y="2200262"/>
                    <a:ext cx="4362111" cy="2809155"/>
                    <a:chOff x="176263" y="2200262"/>
                    <a:chExt cx="4362111" cy="2809155"/>
                  </a:xfrm>
                </p:grpSpPr>
                <p:grpSp>
                  <p:nvGrpSpPr>
                    <p:cNvPr id="171" name="Group 1096"/>
                    <p:cNvGrpSpPr/>
                    <p:nvPr/>
                  </p:nvGrpSpPr>
                  <p:grpSpPr bwMode="auto">
                    <a:xfrm>
                      <a:off x="814541" y="2211962"/>
                      <a:ext cx="1647970" cy="2788327"/>
                      <a:chOff x="3748" y="2487"/>
                      <a:chExt cx="1159" cy="1961"/>
                    </a:xfrm>
                  </p:grpSpPr>
                  <p:sp>
                    <p:nvSpPr>
                      <p:cNvPr id="104892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24" name="Line 1073"/>
                      <p:cNvSpPr>
                        <a:spLocks noChangeShapeType="1"/>
                      </p:cNvSpPr>
                      <p:nvPr/>
                    </p:nvSpPr>
                    <p:spPr bwMode="auto">
                      <a:xfrm flipH="1">
                        <a:off x="3748" y="3080"/>
                        <a:ext cx="93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2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2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27"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28"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172" name="组合 102"/>
                    <p:cNvGrpSpPr/>
                    <p:nvPr/>
                  </p:nvGrpSpPr>
                  <p:grpSpPr>
                    <a:xfrm rot="16200000" flipH="1">
                      <a:off x="1320491" y="4073999"/>
                      <a:ext cx="113676" cy="348749"/>
                      <a:chOff x="1877625" y="6274464"/>
                      <a:chExt cx="144005" cy="523213"/>
                    </a:xfrm>
                  </p:grpSpPr>
                  <p:cxnSp>
                    <p:nvCxnSpPr>
                      <p:cNvPr id="3145801" name="直接连接符 152"/>
                      <p:cNvCxnSpPr>
                        <a:cxnSpLocks/>
                      </p:cNvCxnSpPr>
                      <p:nvPr/>
                    </p:nvCxnSpPr>
                    <p:spPr>
                      <a:xfrm>
                        <a:off x="1877625" y="6274464"/>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2" name="直接连接符 153"/>
                      <p:cNvCxnSpPr>
                        <a:cxnSpLocks/>
                      </p:cNvCxnSpPr>
                      <p:nvPr/>
                    </p:nvCxnSpPr>
                    <p:spPr>
                      <a:xfrm>
                        <a:off x="2021630" y="6365930"/>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929" name="文本框 121"/>
                    <p:cNvSpPr txBox="1"/>
                    <p:nvPr/>
                  </p:nvSpPr>
                  <p:spPr>
                    <a:xfrm>
                      <a:off x="3381045" y="363502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930" name="文本框 122"/>
                    <p:cNvSpPr txBox="1"/>
                    <p:nvPr/>
                  </p:nvSpPr>
                  <p:spPr>
                    <a:xfrm>
                      <a:off x="3308023" y="2801839"/>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931" name="文本框 123"/>
                    <p:cNvSpPr txBox="1"/>
                    <p:nvPr/>
                  </p:nvSpPr>
                  <p:spPr>
                    <a:xfrm>
                      <a:off x="644547" y="410225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8932" name="Line 1077"/>
                    <p:cNvSpPr>
                      <a:spLocks noChangeShapeType="1"/>
                    </p:cNvSpPr>
                    <p:nvPr/>
                  </p:nvSpPr>
                  <p:spPr bwMode="auto">
                    <a:xfrm>
                      <a:off x="1377317" y="3055144"/>
                      <a:ext cx="0" cy="11363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33" name="Line 1073"/>
                    <p:cNvSpPr>
                      <a:spLocks noChangeShapeType="1"/>
                    </p:cNvSpPr>
                    <p:nvPr/>
                  </p:nvSpPr>
                  <p:spPr bwMode="auto">
                    <a:xfrm flipH="1">
                      <a:off x="176263" y="4745772"/>
                      <a:ext cx="43621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34" name="Line 1077"/>
                    <p:cNvSpPr>
                      <a:spLocks noChangeShapeType="1"/>
                    </p:cNvSpPr>
                    <p:nvPr/>
                  </p:nvSpPr>
                  <p:spPr bwMode="auto">
                    <a:xfrm>
                      <a:off x="1377315" y="4305213"/>
                      <a:ext cx="0" cy="4405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35" name="Line 1073"/>
                    <p:cNvSpPr>
                      <a:spLocks noChangeShapeType="1"/>
                    </p:cNvSpPr>
                    <p:nvPr/>
                  </p:nvSpPr>
                  <p:spPr bwMode="auto">
                    <a:xfrm flipH="1">
                      <a:off x="2435921" y="2211963"/>
                      <a:ext cx="13907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36" name="矩形 133"/>
                    <p:cNvSpPr/>
                    <p:nvPr/>
                  </p:nvSpPr>
                  <p:spPr>
                    <a:xfrm rot="16200000">
                      <a:off x="1139382" y="356766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7"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73" name="组合 135"/>
                    <p:cNvGrpSpPr/>
                    <p:nvPr/>
                  </p:nvGrpSpPr>
                  <p:grpSpPr>
                    <a:xfrm rot="16200000">
                      <a:off x="3105892" y="3664097"/>
                      <a:ext cx="332625" cy="348749"/>
                      <a:chOff x="4779910" y="5139841"/>
                      <a:chExt cx="332625" cy="348749"/>
                    </a:xfrm>
                  </p:grpSpPr>
                  <p:grpSp>
                    <p:nvGrpSpPr>
                      <p:cNvPr id="174" name="组合 146"/>
                      <p:cNvGrpSpPr/>
                      <p:nvPr/>
                    </p:nvGrpSpPr>
                    <p:grpSpPr>
                      <a:xfrm flipH="1">
                        <a:off x="4779910" y="5139841"/>
                        <a:ext cx="113686" cy="348749"/>
                        <a:chOff x="2097492" y="5658393"/>
                        <a:chExt cx="144016" cy="523213"/>
                      </a:xfrm>
                    </p:grpSpPr>
                    <p:cxnSp>
                      <p:nvCxnSpPr>
                        <p:cNvPr id="3145803" name="直接连接符 150"/>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4" name="直接连接符 151"/>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5" name="组合 147"/>
                      <p:cNvGrpSpPr/>
                      <p:nvPr/>
                    </p:nvGrpSpPr>
                    <p:grpSpPr>
                      <a:xfrm flipH="1">
                        <a:off x="4998849" y="5139841"/>
                        <a:ext cx="113686" cy="348749"/>
                        <a:chOff x="2097492" y="5658393"/>
                        <a:chExt cx="144016" cy="523213"/>
                      </a:xfrm>
                    </p:grpSpPr>
                    <p:cxnSp>
                      <p:nvCxnSpPr>
                        <p:cNvPr id="3145805" name="直接连接符 148"/>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6" name="直接连接符 149"/>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8938"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39" name="矩形 137"/>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0" name="文本框 138"/>
                    <p:cNvSpPr txBox="1"/>
                    <p:nvPr/>
                  </p:nvSpPr>
                  <p:spPr>
                    <a:xfrm>
                      <a:off x="751627" y="3388945"/>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941" name="文本框 14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07" name="直接连接符 142"/>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942" name="椭圆 143"/>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3" name="椭圆 144"/>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44" name="椭圆 87"/>
                  <p:cNvSpPr/>
                  <p:nvPr/>
                </p:nvSpPr>
                <p:spPr>
                  <a:xfrm>
                    <a:off x="-32178" y="372837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5" name="文本框 88"/>
                  <p:cNvSpPr txBox="1"/>
                  <p:nvPr/>
                </p:nvSpPr>
                <p:spPr>
                  <a:xfrm>
                    <a:off x="-464402" y="3635023"/>
                    <a:ext cx="479880"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46" name="文本框 89"/>
                  <p:cNvSpPr txBox="1"/>
                  <p:nvPr/>
                </p:nvSpPr>
                <p:spPr>
                  <a:xfrm>
                    <a:off x="174011" y="344187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47" name="文本框 90"/>
                  <p:cNvSpPr txBox="1"/>
                  <p:nvPr/>
                </p:nvSpPr>
                <p:spPr>
                  <a:xfrm>
                    <a:off x="205968" y="387883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48" name="文本框 97"/>
                  <p:cNvSpPr txBox="1"/>
                  <p:nvPr/>
                </p:nvSpPr>
                <p:spPr>
                  <a:xfrm>
                    <a:off x="4954905" y="3227583"/>
                    <a:ext cx="581726"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08" name="直接箭头连接符 98"/>
                  <p:cNvCxnSpPr>
                    <a:cxnSpLocks/>
                  </p:cNvCxnSpPr>
                  <p:nvPr/>
                </p:nvCxnSpPr>
                <p:spPr>
                  <a:xfrm>
                    <a:off x="5157759" y="3798814"/>
                    <a:ext cx="0" cy="9469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09" name="直接箭头连接符 100"/>
                  <p:cNvCxnSpPr>
                    <a:cxnSpLocks/>
                  </p:cNvCxnSpPr>
                  <p:nvPr/>
                </p:nvCxnSpPr>
                <p:spPr>
                  <a:xfrm flipV="1">
                    <a:off x="5141761" y="2253588"/>
                    <a:ext cx="0" cy="99723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949" name="文本框 81"/>
                <p:cNvSpPr txBox="1"/>
                <p:nvPr/>
              </p:nvSpPr>
              <p:spPr>
                <a:xfrm>
                  <a:off x="5025789" y="2117881"/>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50" name="文本框 83"/>
                <p:cNvSpPr txBox="1"/>
                <p:nvPr/>
              </p:nvSpPr>
              <p:spPr>
                <a:xfrm>
                  <a:off x="5090278" y="460828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951" name="Line 1077"/>
              <p:cNvSpPr>
                <a:spLocks noChangeShapeType="1"/>
              </p:cNvSpPr>
              <p:nvPr/>
            </p:nvSpPr>
            <p:spPr bwMode="auto">
              <a:xfrm>
                <a:off x="8925702" y="1404595"/>
                <a:ext cx="0" cy="25580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2" name="矩形 71"/>
              <p:cNvSpPr/>
              <p:nvPr/>
            </p:nvSpPr>
            <p:spPr>
              <a:xfrm rot="16200000">
                <a:off x="8677224" y="255798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3" name="文本框 77"/>
              <p:cNvSpPr txBox="1"/>
              <p:nvPr/>
            </p:nvSpPr>
            <p:spPr>
              <a:xfrm>
                <a:off x="8343077" y="235839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8954" name="Line 1077"/>
            <p:cNvSpPr>
              <a:spLocks noChangeShapeType="1"/>
            </p:cNvSpPr>
            <p:nvPr/>
          </p:nvSpPr>
          <p:spPr bwMode="auto">
            <a:xfrm>
              <a:off x="2122719" y="1802100"/>
              <a:ext cx="0" cy="17232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5" name="Line 1077"/>
            <p:cNvSpPr>
              <a:spLocks noChangeShapeType="1"/>
            </p:cNvSpPr>
            <p:nvPr/>
          </p:nvSpPr>
          <p:spPr bwMode="auto">
            <a:xfrm>
              <a:off x="2760995"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6" name="Line 1077"/>
            <p:cNvSpPr>
              <a:spLocks noChangeShapeType="1"/>
            </p:cNvSpPr>
            <p:nvPr/>
          </p:nvSpPr>
          <p:spPr bwMode="auto">
            <a:xfrm>
              <a:off x="2631920"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7" name="Line 1073"/>
            <p:cNvSpPr>
              <a:spLocks noChangeShapeType="1"/>
            </p:cNvSpPr>
            <p:nvPr/>
          </p:nvSpPr>
          <p:spPr bwMode="auto">
            <a:xfrm flipH="1">
              <a:off x="2122719" y="1815812"/>
              <a:ext cx="5092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8" name="文本框 74"/>
            <p:cNvSpPr txBox="1"/>
            <p:nvPr/>
          </p:nvSpPr>
          <p:spPr>
            <a:xfrm>
              <a:off x="2406477" y="1090859"/>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8959" name="Line 1077"/>
            <p:cNvSpPr>
              <a:spLocks noChangeShapeType="1"/>
            </p:cNvSpPr>
            <p:nvPr/>
          </p:nvSpPr>
          <p:spPr bwMode="auto">
            <a:xfrm>
              <a:off x="5902205" y="773089"/>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0" name="Line 1077"/>
            <p:cNvSpPr>
              <a:spLocks noChangeShapeType="1"/>
            </p:cNvSpPr>
            <p:nvPr/>
          </p:nvSpPr>
          <p:spPr bwMode="auto">
            <a:xfrm>
              <a:off x="5773130" y="77312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1" name="文本框 78"/>
            <p:cNvSpPr txBox="1"/>
            <p:nvPr/>
          </p:nvSpPr>
          <p:spPr>
            <a:xfrm>
              <a:off x="5547687" y="260648"/>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8962" name="Line 1073"/>
            <p:cNvSpPr>
              <a:spLocks noChangeShapeType="1"/>
            </p:cNvSpPr>
            <p:nvPr/>
          </p:nvSpPr>
          <p:spPr bwMode="auto">
            <a:xfrm flipH="1">
              <a:off x="5907046" y="975215"/>
              <a:ext cx="5777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3" name="文本框 82"/>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964" name="Rectangle 67"/>
          <p:cNvSpPr>
            <a:spLocks noChangeArrowheads="1"/>
          </p:cNvSpPr>
          <p:nvPr/>
        </p:nvSpPr>
        <p:spPr bwMode="auto">
          <a:xfrm>
            <a:off x="223276" y="382700"/>
            <a:ext cx="6014081"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Improved amplification circuit:</a:t>
            </a:r>
            <a:endParaRPr altLang="en-US" b="1" dirty="0" sz="2800" lang="zh-CN" smtClean="0">
              <a:latin typeface="Arial" panose="020B0604020202020204" pitchFamily="34" charset="0"/>
              <a:cs typeface="Arial" panose="020B0604020202020204" pitchFamily="34" charset="0"/>
            </a:endParaRPr>
          </a:p>
        </p:txBody>
      </p:sp>
      <p:sp>
        <p:nvSpPr>
          <p:cNvPr id="1048965" name="Rectangle 67"/>
          <p:cNvSpPr>
            <a:spLocks noChangeArrowheads="1"/>
          </p:cNvSpPr>
          <p:nvPr/>
        </p:nvSpPr>
        <p:spPr bwMode="auto">
          <a:xfrm>
            <a:off x="264625" y="4537805"/>
            <a:ext cx="3937364" cy="612139"/>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Capacitor</a:t>
            </a:r>
            <a:r>
              <a:rPr altLang="en-US" b="1" dirty="0" sz="2800" lang="zh-CN">
                <a:latin typeface="Arial" panose="020B0604020202020204" pitchFamily="34" charset="0"/>
                <a:cs typeface="Arial" panose="020B0604020202020204" pitchFamily="34" charset="0"/>
              </a:rPr>
              <a:t> </a:t>
            </a:r>
            <a:r>
              <a:rPr altLang="zh-CN" b="1" dirty="0" sz="2800" lang="en-US" smtClean="0">
                <a:latin typeface="Arial" panose="020B0604020202020204" pitchFamily="34" charset="0"/>
                <a:cs typeface="Arial" panose="020B0604020202020204" pitchFamily="34" charset="0"/>
              </a:rPr>
              <a:t>C</a:t>
            </a:r>
            <a:r>
              <a:rPr altLang="zh-CN" baseline="-25000" b="1" dirty="0" sz="2800" lang="en-US" smtClean="0">
                <a:latin typeface="Arial" panose="020B0604020202020204" pitchFamily="34" charset="0"/>
                <a:cs typeface="Arial" panose="020B0604020202020204" pitchFamily="34" charset="0"/>
              </a:rPr>
              <a:t>1</a:t>
            </a:r>
            <a:r>
              <a:rPr altLang="zh-CN" b="1" dirty="0" sz="2800" lang="en-US" smtClean="0">
                <a:latin typeface="Arial" panose="020B0604020202020204" pitchFamily="34" charset="0"/>
                <a:cs typeface="Arial" panose="020B0604020202020204" pitchFamily="34" charset="0"/>
              </a:rPr>
              <a:t> &amp; C</a:t>
            </a:r>
            <a:r>
              <a:rPr altLang="zh-CN" baseline="-25000" b="1" dirty="0" sz="2800" lang="en-US" smtClean="0">
                <a:latin typeface="Arial" panose="020B0604020202020204" pitchFamily="34" charset="0"/>
                <a:cs typeface="Arial" panose="020B0604020202020204" pitchFamily="34" charset="0"/>
              </a:rPr>
              <a:t>2</a:t>
            </a:r>
            <a:r>
              <a:rPr altLang="en-US" b="1" dirty="0" sz="2800" lang="zh-CN" smtClean="0">
                <a:latin typeface="Arial" panose="020B0604020202020204" pitchFamily="34" charset="0"/>
                <a:cs typeface="Arial" panose="020B0604020202020204" pitchFamily="34" charset="0"/>
              </a:rPr>
              <a:t>：</a:t>
            </a:r>
          </a:p>
        </p:txBody>
      </p:sp>
      <p:sp>
        <p:nvSpPr>
          <p:cNvPr id="1048966" name="Rectangle 2035"/>
          <p:cNvSpPr>
            <a:spLocks noChangeArrowheads="1"/>
          </p:cNvSpPr>
          <p:nvPr/>
        </p:nvSpPr>
        <p:spPr bwMode="auto">
          <a:xfrm>
            <a:off x="517582" y="5203237"/>
            <a:ext cx="8464796" cy="461665"/>
          </a:xfrm>
          <a:prstGeom prst="rect"/>
          <a:noFill/>
          <a:ln>
            <a:noFill/>
          </a:ln>
          <a:effectLst/>
        </p:spPr>
        <p:txBody>
          <a:bodyPr wrap="square">
            <a:spAutoFit/>
          </a:bodyPr>
          <a:p>
            <a:pP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1) Separate signal and load from DC voltage and current. </a:t>
            </a:r>
            <a:endParaRPr altLang="en-US" dirty="0" sz="2400" kumimoji="1" lang="zh-CN" smtClean="0">
              <a:latin typeface="Arial" panose="020B0604020202020204" pitchFamily="34" charset="0"/>
              <a:cs typeface="Arial" panose="020B0604020202020204" pitchFamily="34" charset="0"/>
            </a:endParaRPr>
          </a:p>
        </p:txBody>
      </p:sp>
      <p:sp>
        <p:nvSpPr>
          <p:cNvPr id="1048967" name="Rectangle 2036"/>
          <p:cNvSpPr>
            <a:spLocks noChangeArrowheads="1"/>
          </p:cNvSpPr>
          <p:nvPr/>
        </p:nvSpPr>
        <p:spPr bwMode="auto">
          <a:xfrm>
            <a:off x="517582" y="5780654"/>
            <a:ext cx="8464796" cy="461665"/>
          </a:xfrm>
          <a:prstGeom prst="rect"/>
          <a:noFill/>
          <a:ln>
            <a:noFill/>
          </a:ln>
          <a:effectLst/>
        </p:spPr>
        <p:txBody>
          <a:bodyPr wrap="square">
            <a:spAutoFit/>
          </a:bodyPr>
          <a:p>
            <a:pP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2) AC signal can flow through capacitors. </a:t>
            </a:r>
            <a:endParaRPr altLang="en-US" dirty="0" sz="24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grpSp>
        <p:nvGrpSpPr>
          <p:cNvPr id="177" name="组合 1"/>
          <p:cNvGrpSpPr/>
          <p:nvPr/>
        </p:nvGrpSpPr>
        <p:grpSpPr>
          <a:xfrm>
            <a:off x="2486494" y="334511"/>
            <a:ext cx="4364403" cy="2590635"/>
            <a:chOff x="91466" y="520634"/>
            <a:chExt cx="4364403" cy="2590635"/>
          </a:xfrm>
        </p:grpSpPr>
        <p:pic>
          <p:nvPicPr>
            <p:cNvPr id="2097164" name="图片 2"/>
            <p:cNvPicPr>
              <a:picLocks noChangeAspect="1"/>
            </p:cNvPicPr>
            <p:nvPr/>
          </p:nvPicPr>
          <p:blipFill>
            <a:blip xmlns:r="http://schemas.openxmlformats.org/officeDocument/2006/relationships" r:embed="rId1"/>
            <a:stretch>
              <a:fillRect/>
            </a:stretch>
          </p:blipFill>
          <p:spPr>
            <a:xfrm>
              <a:off x="91466" y="520634"/>
              <a:ext cx="4364403" cy="2590635"/>
            </a:xfrm>
            <a:prstGeom prst="rect"/>
          </p:spPr>
        </p:pic>
        <p:sp>
          <p:nvSpPr>
            <p:cNvPr id="1048968" name="文本框 21"/>
            <p:cNvSpPr txBox="1"/>
            <p:nvPr/>
          </p:nvSpPr>
          <p:spPr>
            <a:xfrm>
              <a:off x="2211556" y="1705820"/>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69" name="文本框 22"/>
            <p:cNvSpPr txBox="1"/>
            <p:nvPr/>
          </p:nvSpPr>
          <p:spPr>
            <a:xfrm>
              <a:off x="2216515" y="993266"/>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70" name="文本框 23"/>
            <p:cNvSpPr txBox="1"/>
            <p:nvPr/>
          </p:nvSpPr>
          <p:spPr>
            <a:xfrm>
              <a:off x="1679478" y="1534490"/>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97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78" name="组合 4"/>
          <p:cNvGrpSpPr/>
          <p:nvPr/>
        </p:nvGrpSpPr>
        <p:grpSpPr>
          <a:xfrm>
            <a:off x="1235720" y="4718348"/>
            <a:ext cx="7407307" cy="1223117"/>
            <a:chOff x="815408" y="3089763"/>
            <a:chExt cx="7407307" cy="1223117"/>
          </a:xfrm>
        </p:grpSpPr>
        <p:sp>
          <p:nvSpPr>
            <p:cNvPr id="1048972" name="Rectangle 1136"/>
            <p:cNvSpPr>
              <a:spLocks noChangeArrowheads="1"/>
            </p:cNvSpPr>
            <p:nvPr/>
          </p:nvSpPr>
          <p:spPr bwMode="auto">
            <a:xfrm>
              <a:off x="1967934" y="3089763"/>
              <a:ext cx="6254781" cy="5359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Provide forward DC bias </a:t>
              </a: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BE</a:t>
              </a:r>
              <a:r>
                <a:rPr altLang="zh-CN" dirty="0" sz="2400" kumimoji="1" lang="en-US" smtClean="0">
                  <a:latin typeface="Arial" panose="020B0604020202020204" pitchFamily="34" charset="0"/>
                  <a:ea typeface="楷体_GB2312" pitchFamily="49" charset="-122"/>
                  <a:cs typeface="Arial" panose="020B0604020202020204" pitchFamily="34" charset="0"/>
                </a:rPr>
                <a:t> for BE junction</a:t>
              </a:r>
            </a:p>
          </p:txBody>
        </p:sp>
        <p:grpSp>
          <p:nvGrpSpPr>
            <p:cNvPr id="179" name="Group 1199"/>
            <p:cNvGrpSpPr/>
            <p:nvPr/>
          </p:nvGrpSpPr>
          <p:grpSpPr bwMode="auto">
            <a:xfrm>
              <a:off x="815408" y="3208442"/>
              <a:ext cx="1155702" cy="930275"/>
              <a:chOff x="462" y="2108"/>
              <a:chExt cx="728" cy="586"/>
            </a:xfrm>
          </p:grpSpPr>
          <p:sp>
            <p:nvSpPr>
              <p:cNvPr id="1048973" name="AutoShape 1135"/>
              <p:cNvSpPr/>
              <p:nvPr/>
            </p:nvSpPr>
            <p:spPr bwMode="auto">
              <a:xfrm>
                <a:off x="1037" y="2182"/>
                <a:ext cx="153" cy="476"/>
              </a:xfrm>
              <a:prstGeom prst="leftBrace">
                <a:avLst>
                  <a:gd name="adj1" fmla="val 16062"/>
                  <a:gd name="adj2" fmla="val 50000"/>
                </a:avLst>
              </a:prstGeom>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48974" name="Rectangle 1137"/>
              <p:cNvSpPr>
                <a:spLocks noChangeArrowheads="1"/>
              </p:cNvSpPr>
              <p:nvPr/>
            </p:nvSpPr>
            <p:spPr bwMode="auto">
              <a:xfrm>
                <a:off x="462" y="2108"/>
                <a:ext cx="540" cy="586"/>
              </a:xfrm>
              <a:prstGeom prst="rect"/>
              <a:noFill/>
              <a:ln>
                <a:noFill/>
              </a:ln>
              <a:effectLst/>
            </p:spPr>
            <p:txBody>
              <a:bodyPr wrap="none">
                <a:spAutoFit/>
              </a:bodyPr>
              <a:p>
                <a:pPr algn="ctr" fontAlgn="base">
                  <a:spcBef>
                    <a:spcPct val="0"/>
                  </a:spcBef>
                  <a:spcAft>
                    <a:spcPct val="0"/>
                  </a:spcAft>
                </a:pPr>
                <a:r>
                  <a:rPr altLang="zh-CN" b="1" dirty="0" sz="2800" i="1" kumimoji="1" lang="en-US" smtClean="0">
                    <a:latin typeface="Arial" panose="020B0604020202020204" pitchFamily="34" charset="0"/>
                    <a:ea typeface="楷体_GB2312" pitchFamily="49" charset="-122"/>
                    <a:cs typeface="Arial" panose="020B0604020202020204" pitchFamily="34" charset="0"/>
                  </a:rPr>
                  <a:t>V</a:t>
                </a:r>
                <a:r>
                  <a:rPr altLang="zh-CN" baseline="-25000" b="1" dirty="0" sz="2800" kumimoji="1" lang="en-US" smtClean="0">
                    <a:latin typeface="Arial" panose="020B0604020202020204" pitchFamily="34" charset="0"/>
                    <a:ea typeface="楷体_GB2312" pitchFamily="49" charset="-122"/>
                    <a:cs typeface="Arial" panose="020B0604020202020204" pitchFamily="34" charset="0"/>
                  </a:rPr>
                  <a:t>BB</a:t>
                </a:r>
              </a:p>
              <a:p>
                <a:pPr algn="ctr" fontAlgn="base">
                  <a:spcBef>
                    <a:spcPct val="0"/>
                  </a:spcBef>
                  <a:spcAft>
                    <a:spcPct val="0"/>
                  </a:spcAft>
                </a:pPr>
                <a:r>
                  <a:rPr altLang="zh-CN" b="1" dirty="0" sz="2800" i="1" kumimoji="1" lang="en-US" smtClean="0">
                    <a:latin typeface="Arial" panose="020B0604020202020204" pitchFamily="34" charset="0"/>
                    <a:ea typeface="楷体_GB2312" pitchFamily="49" charset="-122"/>
                    <a:cs typeface="Arial" panose="020B0604020202020204" pitchFamily="34" charset="0"/>
                  </a:rPr>
                  <a:t>R</a:t>
                </a:r>
                <a:r>
                  <a:rPr altLang="zh-CN" baseline="-25000" b="1" dirty="0" sz="2800" kumimoji="1" lang="en-US" smtClean="0">
                    <a:latin typeface="Arial" panose="020B0604020202020204" pitchFamily="34" charset="0"/>
                    <a:ea typeface="楷体_GB2312" pitchFamily="49" charset="-122"/>
                    <a:cs typeface="Arial" panose="020B0604020202020204" pitchFamily="34" charset="0"/>
                  </a:rPr>
                  <a:t>B</a:t>
                </a:r>
                <a:endParaRPr altLang="en-US" baseline="-25000" b="1" dirty="0" sz="2800" kumimoji="1" lang="zh-CN" smtClean="0">
                  <a:latin typeface="Arial" panose="020B0604020202020204" pitchFamily="34" charset="0"/>
                  <a:ea typeface="楷体_GB2312" pitchFamily="49" charset="-122"/>
                  <a:cs typeface="Arial" panose="020B0604020202020204" pitchFamily="34" charset="0"/>
                </a:endParaRPr>
              </a:p>
            </p:txBody>
          </p:sp>
        </p:grpSp>
        <p:sp>
          <p:nvSpPr>
            <p:cNvPr id="1048975" name="Rectangle 1138"/>
            <p:cNvSpPr>
              <a:spLocks noChangeArrowheads="1"/>
            </p:cNvSpPr>
            <p:nvPr/>
          </p:nvSpPr>
          <p:spPr bwMode="auto">
            <a:xfrm>
              <a:off x="1909283" y="3776940"/>
              <a:ext cx="4158679" cy="5359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Provide base DC current </a:t>
              </a:r>
              <a:r>
                <a:rPr altLang="zh-CN"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B</a:t>
              </a:r>
              <a:endParaRPr altLang="en-US" dirty="0" sz="2400" kumimoji="1" lang="zh-CN" smtClean="0">
                <a:latin typeface="Arial" panose="020B0604020202020204" pitchFamily="34" charset="0"/>
                <a:ea typeface="楷体_GB2312" pitchFamily="49" charset="-122"/>
                <a:cs typeface="Arial" panose="020B0604020202020204" pitchFamily="34" charset="0"/>
              </a:endParaRPr>
            </a:p>
          </p:txBody>
        </p:sp>
      </p:grpSp>
      <p:grpSp>
        <p:nvGrpSpPr>
          <p:cNvPr id="180" name="组合 5"/>
          <p:cNvGrpSpPr/>
          <p:nvPr/>
        </p:nvGrpSpPr>
        <p:grpSpPr>
          <a:xfrm>
            <a:off x="1235720" y="3166548"/>
            <a:ext cx="6834506" cy="1232968"/>
            <a:chOff x="652462" y="4780479"/>
            <a:chExt cx="6834506" cy="1232968"/>
          </a:xfrm>
        </p:grpSpPr>
        <p:grpSp>
          <p:nvGrpSpPr>
            <p:cNvPr id="181" name="Group 1200"/>
            <p:cNvGrpSpPr/>
            <p:nvPr/>
          </p:nvGrpSpPr>
          <p:grpSpPr bwMode="auto">
            <a:xfrm>
              <a:off x="652462" y="5048247"/>
              <a:ext cx="1152525" cy="790575"/>
              <a:chOff x="411" y="3108"/>
              <a:chExt cx="726" cy="498"/>
            </a:xfrm>
          </p:grpSpPr>
          <p:sp>
            <p:nvSpPr>
              <p:cNvPr id="1048976" name="AutoShape 1141"/>
              <p:cNvSpPr/>
              <p:nvPr/>
            </p:nvSpPr>
            <p:spPr bwMode="auto">
              <a:xfrm>
                <a:off x="988" y="3108"/>
                <a:ext cx="149" cy="498"/>
              </a:xfrm>
              <a:prstGeom prst="leftBrace">
                <a:avLst>
                  <a:gd name="adj1" fmla="val 16062"/>
                  <a:gd name="adj2" fmla="val 50000"/>
                </a:avLst>
              </a:prstGeom>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48977" name="Rectangle 1142"/>
              <p:cNvSpPr>
                <a:spLocks noChangeArrowheads="1"/>
              </p:cNvSpPr>
              <p:nvPr/>
            </p:nvSpPr>
            <p:spPr bwMode="auto">
              <a:xfrm>
                <a:off x="411" y="3146"/>
                <a:ext cx="540" cy="322"/>
              </a:xfrm>
              <a:prstGeom prst="rect"/>
              <a:noFill/>
              <a:ln>
                <a:noFill/>
              </a:ln>
              <a:effectLst/>
            </p:spPr>
            <p:txBody>
              <a:bodyPr wrap="none">
                <a:spAutoFit/>
              </a:bodyPr>
              <a:p>
                <a:pPr algn="ctr" fontAlgn="base">
                  <a:spcBef>
                    <a:spcPct val="0"/>
                  </a:spcBef>
                  <a:spcAft>
                    <a:spcPct val="0"/>
                  </a:spcAft>
                </a:pPr>
                <a:r>
                  <a:rPr altLang="zh-CN" b="1" dirty="0" sz="2800" i="1" kumimoji="1" lang="en-US" smtClean="0">
                    <a:latin typeface="Arial" panose="020B0604020202020204" pitchFamily="34" charset="0"/>
                    <a:ea typeface="楷体_GB2312" pitchFamily="49" charset="-122"/>
                    <a:cs typeface="Arial" panose="020B0604020202020204" pitchFamily="34" charset="0"/>
                  </a:rPr>
                  <a:t>V</a:t>
                </a:r>
                <a:r>
                  <a:rPr altLang="zh-CN" baseline="-25000" b="1" dirty="0" sz="2800" kumimoji="1" lang="en-US" smtClean="0">
                    <a:latin typeface="Arial" panose="020B0604020202020204" pitchFamily="34" charset="0"/>
                    <a:ea typeface="楷体_GB2312" pitchFamily="49" charset="-122"/>
                    <a:cs typeface="Arial" panose="020B0604020202020204" pitchFamily="34" charset="0"/>
                  </a:rPr>
                  <a:t>CC</a:t>
                </a:r>
                <a:endParaRPr altLang="en-US" baseline="-25000" b="1" dirty="0" sz="2800" kumimoji="1" lang="zh-CN" smtClean="0">
                  <a:latin typeface="Arial" panose="020B0604020202020204" pitchFamily="34" charset="0"/>
                  <a:ea typeface="楷体_GB2312" pitchFamily="49" charset="-122"/>
                  <a:cs typeface="Arial" panose="020B0604020202020204" pitchFamily="34" charset="0"/>
                </a:endParaRPr>
              </a:p>
            </p:txBody>
          </p:sp>
        </p:grpSp>
        <p:sp>
          <p:nvSpPr>
            <p:cNvPr id="1048978" name="Rectangle 1144"/>
            <p:cNvSpPr>
              <a:spLocks noChangeArrowheads="1"/>
            </p:cNvSpPr>
            <p:nvPr/>
          </p:nvSpPr>
          <p:spPr bwMode="auto">
            <a:xfrm>
              <a:off x="1804988" y="4780479"/>
              <a:ext cx="5681980" cy="447040"/>
            </a:xfrm>
            <a:prstGeom prst="rect"/>
            <a:noFill/>
            <a:ln>
              <a:noFill/>
            </a:ln>
            <a:effectLst/>
          </p:spPr>
          <p:txBody>
            <a:bodyPr wrap="none">
              <a:spAutoFit/>
            </a:bodyPr>
            <a:p>
              <a:pPr algn="ctr"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Provide reverse DC bias for BC junction</a:t>
              </a:r>
              <a:r>
                <a:rPr altLang="zh-CN" dirty="0" sz="2400" kumimoji="1" lang="en-US">
                  <a:latin typeface="Arial" panose="020B0604020202020204" pitchFamily="34" charset="0"/>
                  <a:ea typeface="楷体_GB2312" pitchFamily="49" charset="-122"/>
                  <a:cs typeface="Arial" panose="020B0604020202020204" pitchFamily="34" charset="0"/>
                </a:rPr>
                <a:t>.</a:t>
              </a:r>
              <a:endParaRPr altLang="zh-CN" dirty="0" sz="2400" kumimoji="1" lang="en-US" smtClean="0">
                <a:latin typeface="Arial" panose="020B0604020202020204" pitchFamily="34" charset="0"/>
                <a:ea typeface="楷体_GB2312" pitchFamily="49" charset="-122"/>
                <a:cs typeface="Arial" panose="020B0604020202020204" pitchFamily="34" charset="0"/>
              </a:endParaRPr>
            </a:p>
          </p:txBody>
        </p:sp>
        <p:sp>
          <p:nvSpPr>
            <p:cNvPr id="1048979" name="Rectangle 1145"/>
            <p:cNvSpPr>
              <a:spLocks noChangeArrowheads="1"/>
            </p:cNvSpPr>
            <p:nvPr/>
          </p:nvSpPr>
          <p:spPr bwMode="auto">
            <a:xfrm>
              <a:off x="1746337" y="5551782"/>
              <a:ext cx="5629146" cy="461665"/>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Provide energy for the amplifier circuit.</a:t>
              </a:r>
              <a:endParaRPr altLang="en-US" dirty="0" sz="2400" kumimoji="1" lang="zh-CN" smtClean="0">
                <a:latin typeface="Arial" panose="020B0604020202020204" pitchFamily="34" charset="0"/>
                <a:ea typeface="楷体_GB2312" pitchFamily="49" charset="-122"/>
                <a:cs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pic>
        <p:nvPicPr>
          <p:cNvPr id="2097165" name="图片 2"/>
          <p:cNvPicPr>
            <a:picLocks noChangeAspect="1"/>
          </p:cNvPicPr>
          <p:nvPr/>
        </p:nvPicPr>
        <p:blipFill>
          <a:blip xmlns:r="http://schemas.openxmlformats.org/officeDocument/2006/relationships" r:embed="rId1"/>
          <a:stretch>
            <a:fillRect/>
          </a:stretch>
        </p:blipFill>
        <p:spPr>
          <a:xfrm>
            <a:off x="2207232" y="335809"/>
            <a:ext cx="4364403" cy="2590635"/>
          </a:xfrm>
          <a:prstGeom prst="rect"/>
        </p:spPr>
      </p:pic>
      <p:sp>
        <p:nvSpPr>
          <p:cNvPr id="10489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83" name="Group 116"/>
          <p:cNvGrpSpPr/>
          <p:nvPr/>
        </p:nvGrpSpPr>
        <p:grpSpPr bwMode="auto">
          <a:xfrm>
            <a:off x="716144" y="3589356"/>
            <a:ext cx="928689" cy="1371601"/>
            <a:chOff x="198" y="2324"/>
            <a:chExt cx="585" cy="864"/>
          </a:xfrm>
        </p:grpSpPr>
        <p:sp>
          <p:nvSpPr>
            <p:cNvPr id="1048981" name="AutoShape 57"/>
            <p:cNvSpPr/>
            <p:nvPr/>
          </p:nvSpPr>
          <p:spPr bwMode="auto">
            <a:xfrm>
              <a:off x="587" y="2324"/>
              <a:ext cx="196" cy="864"/>
            </a:xfrm>
            <a:prstGeom prst="leftBrace">
              <a:avLst>
                <a:gd name="adj1" fmla="val 34820"/>
                <a:gd name="adj2" fmla="val 50000"/>
              </a:avLst>
            </a:prstGeom>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48982" name="Rectangle 58"/>
            <p:cNvSpPr>
              <a:spLocks noChangeArrowheads="1"/>
            </p:cNvSpPr>
            <p:nvPr/>
          </p:nvSpPr>
          <p:spPr bwMode="auto">
            <a:xfrm>
              <a:off x="198" y="2558"/>
              <a:ext cx="428" cy="322"/>
            </a:xfrm>
            <a:prstGeom prst="rect"/>
            <a:noFill/>
            <a:ln>
              <a:noFill/>
            </a:ln>
            <a:effectLst/>
          </p:spPr>
          <p:txBody>
            <a:bodyPr wrap="none">
              <a:spAutoFit/>
            </a:bodyPr>
            <a:p>
              <a:pPr algn="ctr" fontAlgn="base">
                <a:spcBef>
                  <a:spcPct val="0"/>
                </a:spcBef>
                <a:spcAft>
                  <a:spcPct val="0"/>
                </a:spcAft>
              </a:pPr>
              <a:r>
                <a:rPr altLang="zh-CN" b="1" dirty="0" sz="2800" i="1" kumimoji="1" lang="en-US" smtClean="0">
                  <a:latin typeface="Arial" panose="020B0604020202020204" pitchFamily="34" charset="0"/>
                  <a:ea typeface="楷体_GB2312" pitchFamily="49" charset="-122"/>
                  <a:cs typeface="Arial" panose="020B0604020202020204" pitchFamily="34" charset="0"/>
                </a:rPr>
                <a:t>R</a:t>
              </a:r>
              <a:r>
                <a:rPr altLang="zh-CN" baseline="-25000" b="1" dirty="0" sz="2800" kumimoji="1" lang="en-US" smtClean="0">
                  <a:latin typeface="Arial" panose="020B0604020202020204" pitchFamily="34" charset="0"/>
                  <a:ea typeface="楷体_GB2312" pitchFamily="49" charset="-122"/>
                  <a:cs typeface="Arial" panose="020B0604020202020204" pitchFamily="34" charset="0"/>
                </a:rPr>
                <a:t>C</a:t>
              </a:r>
              <a:endParaRPr altLang="en-US" baseline="-25000" b="1" dirty="0" sz="2800" kumimoji="1" lang="zh-CN" smtClean="0">
                <a:latin typeface="Arial" panose="020B0604020202020204" pitchFamily="34" charset="0"/>
                <a:ea typeface="楷体_GB2312" pitchFamily="49" charset="-122"/>
                <a:cs typeface="Arial" panose="020B0604020202020204" pitchFamily="34" charset="0"/>
              </a:endParaRPr>
            </a:p>
          </p:txBody>
        </p:sp>
      </p:grpSp>
      <p:sp>
        <p:nvSpPr>
          <p:cNvPr id="1048983" name="Rectangle 61"/>
          <p:cNvSpPr>
            <a:spLocks noChangeArrowheads="1"/>
          </p:cNvSpPr>
          <p:nvPr/>
        </p:nvSpPr>
        <p:spPr bwMode="auto">
          <a:xfrm>
            <a:off x="1664879" y="3478635"/>
            <a:ext cx="7479121" cy="461665"/>
          </a:xfrm>
          <a:prstGeom prst="rect"/>
          <a:noFill/>
          <a:ln>
            <a:noFill/>
          </a:ln>
          <a:effectLst/>
        </p:spPr>
        <p:txBody>
          <a:bodyPr wrap="square">
            <a:spAutoFit/>
          </a:bodyPr>
          <a:p>
            <a:pPr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Adjust the voltage drop on BC junction.</a:t>
            </a:r>
          </a:p>
        </p:txBody>
      </p:sp>
      <p:sp>
        <p:nvSpPr>
          <p:cNvPr id="1048984" name="Rectangle 62"/>
          <p:cNvSpPr>
            <a:spLocks noChangeArrowheads="1"/>
          </p:cNvSpPr>
          <p:nvPr/>
        </p:nvSpPr>
        <p:spPr bwMode="auto">
          <a:xfrm>
            <a:off x="1658197" y="4237355"/>
            <a:ext cx="7033467" cy="8026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Transform current signal to voltage signal, and realize the amplification of voltage.</a:t>
            </a:r>
            <a:endParaRPr altLang="en-US" b="1" dirty="0" sz="2400" kumimoji="1" lang="zh-CN" smtClean="0">
              <a:latin typeface="Arial" panose="020B0604020202020204" pitchFamily="34" charset="0"/>
              <a:ea typeface="楷体_GB2312" pitchFamily="49" charset="-122"/>
              <a:cs typeface="Arial" panose="020B0604020202020204" pitchFamily="34" charset="0"/>
            </a:endParaRPr>
          </a:p>
        </p:txBody>
      </p:sp>
      <p:sp>
        <p:nvSpPr>
          <p:cNvPr id="1048985" name="文本框 21"/>
          <p:cNvSpPr txBox="1"/>
          <p:nvPr/>
        </p:nvSpPr>
        <p:spPr>
          <a:xfrm>
            <a:off x="4327322" y="1520995"/>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86" name="文本框 22"/>
          <p:cNvSpPr txBox="1"/>
          <p:nvPr/>
        </p:nvSpPr>
        <p:spPr>
          <a:xfrm>
            <a:off x="4332281" y="808441"/>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87" name="文本框 23"/>
          <p:cNvSpPr txBox="1"/>
          <p:nvPr/>
        </p:nvSpPr>
        <p:spPr>
          <a:xfrm>
            <a:off x="3795244" y="1349665"/>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8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3" grpId="0" autoUpdateAnimBg="0"/>
      <p:bldP spid="104898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98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85" name="组合 1"/>
          <p:cNvGrpSpPr/>
          <p:nvPr/>
        </p:nvGrpSpPr>
        <p:grpSpPr>
          <a:xfrm>
            <a:off x="1504120" y="1386378"/>
            <a:ext cx="6001033" cy="3455254"/>
            <a:chOff x="1482052" y="317416"/>
            <a:chExt cx="6001033" cy="3455254"/>
          </a:xfrm>
        </p:grpSpPr>
        <p:grpSp>
          <p:nvGrpSpPr>
            <p:cNvPr id="186" name="组合 68"/>
            <p:cNvGrpSpPr/>
            <p:nvPr/>
          </p:nvGrpSpPr>
          <p:grpSpPr>
            <a:xfrm>
              <a:off x="1482052" y="786008"/>
              <a:ext cx="6001033" cy="2986662"/>
              <a:chOff x="3922924" y="1223282"/>
              <a:chExt cx="6001033" cy="2986662"/>
            </a:xfrm>
          </p:grpSpPr>
          <p:grpSp>
            <p:nvGrpSpPr>
              <p:cNvPr id="187" name="组合 69"/>
              <p:cNvGrpSpPr/>
              <p:nvPr/>
            </p:nvGrpSpPr>
            <p:grpSpPr>
              <a:xfrm>
                <a:off x="3922924" y="1223282"/>
                <a:ext cx="6001033" cy="2986662"/>
                <a:chOff x="-198081" y="2117881"/>
                <a:chExt cx="6001033" cy="2986662"/>
              </a:xfrm>
            </p:grpSpPr>
            <p:grpSp>
              <p:nvGrpSpPr>
                <p:cNvPr id="188" name="组合 80"/>
                <p:cNvGrpSpPr/>
                <p:nvPr/>
              </p:nvGrpSpPr>
              <p:grpSpPr>
                <a:xfrm>
                  <a:off x="-198081" y="2295388"/>
                  <a:ext cx="6001033" cy="2809155"/>
                  <a:chOff x="-464402" y="2200262"/>
                  <a:chExt cx="6001033" cy="2809155"/>
                </a:xfrm>
              </p:grpSpPr>
              <p:grpSp>
                <p:nvGrpSpPr>
                  <p:cNvPr id="189" name="组合 86"/>
                  <p:cNvGrpSpPr/>
                  <p:nvPr/>
                </p:nvGrpSpPr>
                <p:grpSpPr>
                  <a:xfrm>
                    <a:off x="176263" y="2200262"/>
                    <a:ext cx="4362111" cy="2809155"/>
                    <a:chOff x="176263" y="2200262"/>
                    <a:chExt cx="4362111" cy="2809155"/>
                  </a:xfrm>
                </p:grpSpPr>
                <p:grpSp>
                  <p:nvGrpSpPr>
                    <p:cNvPr id="190" name="Group 1096"/>
                    <p:cNvGrpSpPr/>
                    <p:nvPr/>
                  </p:nvGrpSpPr>
                  <p:grpSpPr bwMode="auto">
                    <a:xfrm>
                      <a:off x="814541" y="2211962"/>
                      <a:ext cx="1647970" cy="2788327"/>
                      <a:chOff x="3748" y="2487"/>
                      <a:chExt cx="1159" cy="1961"/>
                    </a:xfrm>
                  </p:grpSpPr>
                  <p:sp>
                    <p:nvSpPr>
                      <p:cNvPr id="104898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0" name="Line 1073"/>
                      <p:cNvSpPr>
                        <a:spLocks noChangeShapeType="1"/>
                      </p:cNvSpPr>
                      <p:nvPr/>
                    </p:nvSpPr>
                    <p:spPr bwMode="auto">
                      <a:xfrm flipH="1">
                        <a:off x="3748" y="3080"/>
                        <a:ext cx="93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3"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4"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191" name="组合 102"/>
                    <p:cNvGrpSpPr/>
                    <p:nvPr/>
                  </p:nvGrpSpPr>
                  <p:grpSpPr>
                    <a:xfrm rot="16200000" flipH="1">
                      <a:off x="1320491" y="4073999"/>
                      <a:ext cx="113676" cy="348749"/>
                      <a:chOff x="1877625" y="6274464"/>
                      <a:chExt cx="144005" cy="523213"/>
                    </a:xfrm>
                  </p:grpSpPr>
                  <p:cxnSp>
                    <p:nvCxnSpPr>
                      <p:cNvPr id="3145810" name="直接连接符 152"/>
                      <p:cNvCxnSpPr>
                        <a:cxnSpLocks/>
                      </p:cNvCxnSpPr>
                      <p:nvPr/>
                    </p:nvCxnSpPr>
                    <p:spPr>
                      <a:xfrm>
                        <a:off x="1877625" y="6274464"/>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1" name="直接连接符 153"/>
                      <p:cNvCxnSpPr>
                        <a:cxnSpLocks/>
                      </p:cNvCxnSpPr>
                      <p:nvPr/>
                    </p:nvCxnSpPr>
                    <p:spPr>
                      <a:xfrm>
                        <a:off x="2021630" y="6365930"/>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995" name="文本框 121"/>
                    <p:cNvSpPr txBox="1"/>
                    <p:nvPr/>
                  </p:nvSpPr>
                  <p:spPr>
                    <a:xfrm>
                      <a:off x="3381045" y="363502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996" name="文本框 122"/>
                    <p:cNvSpPr txBox="1"/>
                    <p:nvPr/>
                  </p:nvSpPr>
                  <p:spPr>
                    <a:xfrm>
                      <a:off x="3308023" y="2801839"/>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997" name="文本框 123"/>
                    <p:cNvSpPr txBox="1"/>
                    <p:nvPr/>
                  </p:nvSpPr>
                  <p:spPr>
                    <a:xfrm>
                      <a:off x="644547" y="410225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8998" name="Line 1077"/>
                    <p:cNvSpPr>
                      <a:spLocks noChangeShapeType="1"/>
                    </p:cNvSpPr>
                    <p:nvPr/>
                  </p:nvSpPr>
                  <p:spPr bwMode="auto">
                    <a:xfrm>
                      <a:off x="1377317" y="3055144"/>
                      <a:ext cx="0" cy="11363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9" name="Line 1073"/>
                    <p:cNvSpPr>
                      <a:spLocks noChangeShapeType="1"/>
                    </p:cNvSpPr>
                    <p:nvPr/>
                  </p:nvSpPr>
                  <p:spPr bwMode="auto">
                    <a:xfrm flipH="1">
                      <a:off x="176263" y="4745772"/>
                      <a:ext cx="43621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0" name="Line 1077"/>
                    <p:cNvSpPr>
                      <a:spLocks noChangeShapeType="1"/>
                    </p:cNvSpPr>
                    <p:nvPr/>
                  </p:nvSpPr>
                  <p:spPr bwMode="auto">
                    <a:xfrm>
                      <a:off x="1377315" y="4305213"/>
                      <a:ext cx="0" cy="4405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1" name="Line 1073"/>
                    <p:cNvSpPr>
                      <a:spLocks noChangeShapeType="1"/>
                    </p:cNvSpPr>
                    <p:nvPr/>
                  </p:nvSpPr>
                  <p:spPr bwMode="auto">
                    <a:xfrm flipH="1">
                      <a:off x="2435921" y="2211963"/>
                      <a:ext cx="13907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2" name="矩形 133"/>
                    <p:cNvSpPr/>
                    <p:nvPr/>
                  </p:nvSpPr>
                  <p:spPr>
                    <a:xfrm rot="16200000">
                      <a:off x="1139382" y="356766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3"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92" name="组合 135"/>
                    <p:cNvGrpSpPr/>
                    <p:nvPr/>
                  </p:nvGrpSpPr>
                  <p:grpSpPr>
                    <a:xfrm rot="16200000">
                      <a:off x="3105892" y="3664097"/>
                      <a:ext cx="332625" cy="348749"/>
                      <a:chOff x="4779910" y="5139841"/>
                      <a:chExt cx="332625" cy="348749"/>
                    </a:xfrm>
                  </p:grpSpPr>
                  <p:grpSp>
                    <p:nvGrpSpPr>
                      <p:cNvPr id="193" name="组合 146"/>
                      <p:cNvGrpSpPr/>
                      <p:nvPr/>
                    </p:nvGrpSpPr>
                    <p:grpSpPr>
                      <a:xfrm flipH="1">
                        <a:off x="4779910" y="5139841"/>
                        <a:ext cx="113686" cy="348749"/>
                        <a:chOff x="2097492" y="5658393"/>
                        <a:chExt cx="144016" cy="523213"/>
                      </a:xfrm>
                    </p:grpSpPr>
                    <p:cxnSp>
                      <p:nvCxnSpPr>
                        <p:cNvPr id="3145812" name="直接连接符 150"/>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3" name="直接连接符 151"/>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组合 147"/>
                      <p:cNvGrpSpPr/>
                      <p:nvPr/>
                    </p:nvGrpSpPr>
                    <p:grpSpPr>
                      <a:xfrm flipH="1">
                        <a:off x="4998849" y="5139841"/>
                        <a:ext cx="113686" cy="348749"/>
                        <a:chOff x="2097492" y="5658393"/>
                        <a:chExt cx="144016" cy="523213"/>
                      </a:xfrm>
                    </p:grpSpPr>
                    <p:cxnSp>
                      <p:nvCxnSpPr>
                        <p:cNvPr id="3145814" name="直接连接符 148"/>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5" name="直接连接符 149"/>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9004"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5" name="矩形 137"/>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6" name="文本框 138"/>
                    <p:cNvSpPr txBox="1"/>
                    <p:nvPr/>
                  </p:nvSpPr>
                  <p:spPr>
                    <a:xfrm>
                      <a:off x="751627" y="3388945"/>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007" name="文本框 14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16" name="直接连接符 142"/>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008" name="椭圆 143"/>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9" name="椭圆 144"/>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10" name="椭圆 87"/>
                  <p:cNvSpPr/>
                  <p:nvPr/>
                </p:nvSpPr>
                <p:spPr>
                  <a:xfrm>
                    <a:off x="-32178" y="372837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1" name="文本框 88"/>
                  <p:cNvSpPr txBox="1"/>
                  <p:nvPr/>
                </p:nvSpPr>
                <p:spPr>
                  <a:xfrm>
                    <a:off x="-464402" y="3635023"/>
                    <a:ext cx="479880"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12" name="文本框 89"/>
                  <p:cNvSpPr txBox="1"/>
                  <p:nvPr/>
                </p:nvSpPr>
                <p:spPr>
                  <a:xfrm>
                    <a:off x="174011" y="344187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13" name="文本框 90"/>
                  <p:cNvSpPr txBox="1"/>
                  <p:nvPr/>
                </p:nvSpPr>
                <p:spPr>
                  <a:xfrm>
                    <a:off x="205968" y="387883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14" name="文本框 97"/>
                  <p:cNvSpPr txBox="1"/>
                  <p:nvPr/>
                </p:nvSpPr>
                <p:spPr>
                  <a:xfrm>
                    <a:off x="4954905" y="3227583"/>
                    <a:ext cx="581726"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17" name="直接箭头连接符 98"/>
                  <p:cNvCxnSpPr>
                    <a:cxnSpLocks/>
                  </p:cNvCxnSpPr>
                  <p:nvPr/>
                </p:nvCxnSpPr>
                <p:spPr>
                  <a:xfrm>
                    <a:off x="5157759" y="3798814"/>
                    <a:ext cx="0" cy="9469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18" name="直接箭头连接符 100"/>
                  <p:cNvCxnSpPr>
                    <a:cxnSpLocks/>
                  </p:cNvCxnSpPr>
                  <p:nvPr/>
                </p:nvCxnSpPr>
                <p:spPr>
                  <a:xfrm flipV="1">
                    <a:off x="5141761" y="2253588"/>
                    <a:ext cx="0" cy="99723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015" name="文本框 81"/>
                <p:cNvSpPr txBox="1"/>
                <p:nvPr/>
              </p:nvSpPr>
              <p:spPr>
                <a:xfrm>
                  <a:off x="5025789" y="2117881"/>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16" name="文本框 83"/>
                <p:cNvSpPr txBox="1"/>
                <p:nvPr/>
              </p:nvSpPr>
              <p:spPr>
                <a:xfrm>
                  <a:off x="5090278" y="460828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017" name="Line 1077"/>
              <p:cNvSpPr>
                <a:spLocks noChangeShapeType="1"/>
              </p:cNvSpPr>
              <p:nvPr/>
            </p:nvSpPr>
            <p:spPr bwMode="auto">
              <a:xfrm>
                <a:off x="8925702" y="1404595"/>
                <a:ext cx="0" cy="25580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8" name="矩形 71"/>
              <p:cNvSpPr/>
              <p:nvPr/>
            </p:nvSpPr>
            <p:spPr>
              <a:xfrm rot="16200000">
                <a:off x="8677224" y="255798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9" name="文本框 77"/>
              <p:cNvSpPr txBox="1"/>
              <p:nvPr/>
            </p:nvSpPr>
            <p:spPr>
              <a:xfrm>
                <a:off x="8343077" y="235839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020" name="Line 1077"/>
            <p:cNvSpPr>
              <a:spLocks noChangeShapeType="1"/>
            </p:cNvSpPr>
            <p:nvPr/>
          </p:nvSpPr>
          <p:spPr bwMode="auto">
            <a:xfrm>
              <a:off x="2122719" y="1802100"/>
              <a:ext cx="0" cy="17232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1" name="Line 1077"/>
            <p:cNvSpPr>
              <a:spLocks noChangeShapeType="1"/>
            </p:cNvSpPr>
            <p:nvPr/>
          </p:nvSpPr>
          <p:spPr bwMode="auto">
            <a:xfrm>
              <a:off x="2760995"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2" name="Line 1077"/>
            <p:cNvSpPr>
              <a:spLocks noChangeShapeType="1"/>
            </p:cNvSpPr>
            <p:nvPr/>
          </p:nvSpPr>
          <p:spPr bwMode="auto">
            <a:xfrm>
              <a:off x="2631920"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3" name="Line 1073"/>
            <p:cNvSpPr>
              <a:spLocks noChangeShapeType="1"/>
            </p:cNvSpPr>
            <p:nvPr/>
          </p:nvSpPr>
          <p:spPr bwMode="auto">
            <a:xfrm flipH="1">
              <a:off x="2122719" y="1815812"/>
              <a:ext cx="5092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4" name="文本框 74"/>
            <p:cNvSpPr txBox="1"/>
            <p:nvPr/>
          </p:nvSpPr>
          <p:spPr>
            <a:xfrm>
              <a:off x="2406477" y="1090859"/>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025" name="Line 1077"/>
            <p:cNvSpPr>
              <a:spLocks noChangeShapeType="1"/>
            </p:cNvSpPr>
            <p:nvPr/>
          </p:nvSpPr>
          <p:spPr bwMode="auto">
            <a:xfrm>
              <a:off x="5902205" y="773089"/>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6" name="Line 1077"/>
            <p:cNvSpPr>
              <a:spLocks noChangeShapeType="1"/>
            </p:cNvSpPr>
            <p:nvPr/>
          </p:nvSpPr>
          <p:spPr bwMode="auto">
            <a:xfrm>
              <a:off x="5773130" y="77312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7" name="文本框 78"/>
            <p:cNvSpPr txBox="1"/>
            <p:nvPr/>
          </p:nvSpPr>
          <p:spPr>
            <a:xfrm>
              <a:off x="5614729" y="317416"/>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028" name="Line 1073"/>
            <p:cNvSpPr>
              <a:spLocks noChangeShapeType="1"/>
            </p:cNvSpPr>
            <p:nvPr/>
          </p:nvSpPr>
          <p:spPr bwMode="auto">
            <a:xfrm flipH="1">
              <a:off x="5907046" y="975215"/>
              <a:ext cx="5777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9" name="文本框 82"/>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030" name="Rectangle 67"/>
          <p:cNvSpPr>
            <a:spLocks noChangeArrowheads="1"/>
          </p:cNvSpPr>
          <p:nvPr/>
        </p:nvSpPr>
        <p:spPr bwMode="auto">
          <a:xfrm>
            <a:off x="1312687" y="496649"/>
            <a:ext cx="6236691" cy="523220"/>
          </a:xfrm>
          <a:prstGeom prst="rect"/>
          <a:noFill/>
          <a:ln>
            <a:noFill/>
          </a:ln>
          <a:effectLst/>
        </p:spPr>
        <p:txBody>
          <a:bodyPr wrap="square">
            <a:spAutoFit/>
          </a:bodyPr>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Simplify the circuit:</a:t>
            </a:r>
            <a:endParaRPr altLang="en-US" b="1" dirty="0" sz="2800" lang="zh-CN" smtClean="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903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96" name="组合 10"/>
          <p:cNvGrpSpPr/>
          <p:nvPr/>
        </p:nvGrpSpPr>
        <p:grpSpPr>
          <a:xfrm>
            <a:off x="3161132" y="2646251"/>
            <a:ext cx="2769628" cy="1658040"/>
            <a:chOff x="5505780" y="2271109"/>
            <a:chExt cx="2769628" cy="1658040"/>
          </a:xfrm>
        </p:grpSpPr>
        <p:grpSp>
          <p:nvGrpSpPr>
            <p:cNvPr id="197" name="组合 66"/>
            <p:cNvGrpSpPr/>
            <p:nvPr/>
          </p:nvGrpSpPr>
          <p:grpSpPr>
            <a:xfrm>
              <a:off x="5505780" y="2271109"/>
              <a:ext cx="2769628" cy="1658040"/>
              <a:chOff x="2233240" y="2136123"/>
              <a:chExt cx="2769628" cy="1658040"/>
            </a:xfrm>
          </p:grpSpPr>
          <p:grpSp>
            <p:nvGrpSpPr>
              <p:cNvPr id="198" name="组合 68"/>
              <p:cNvGrpSpPr/>
              <p:nvPr/>
            </p:nvGrpSpPr>
            <p:grpSpPr>
              <a:xfrm>
                <a:off x="2613882" y="2987679"/>
                <a:ext cx="1945220" cy="675820"/>
                <a:chOff x="3556175" y="4756615"/>
                <a:chExt cx="1945220" cy="675820"/>
              </a:xfrm>
            </p:grpSpPr>
            <p:cxnSp>
              <p:nvCxnSpPr>
                <p:cNvPr id="3145819" name="直接连接符 126"/>
                <p:cNvCxnSpPr>
                  <a:cxnSpLocks/>
                </p:cNvCxnSpPr>
                <p:nvPr/>
              </p:nvCxnSpPr>
              <p:spPr>
                <a:xfrm flipH="1">
                  <a:off x="3562973" y="5432435"/>
                  <a:ext cx="193842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0" name="直接连接符 142"/>
                <p:cNvCxnSpPr>
                  <a:cxnSpLocks/>
                </p:cNvCxnSpPr>
                <p:nvPr/>
              </p:nvCxnSpPr>
              <p:spPr>
                <a:xfrm flipH="1">
                  <a:off x="3556175" y="4756615"/>
                  <a:ext cx="14779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32" name="Line 29"/>
              <p:cNvSpPr>
                <a:spLocks noChangeShapeType="1"/>
              </p:cNvSpPr>
              <p:nvPr/>
            </p:nvSpPr>
            <p:spPr bwMode="auto">
              <a:xfrm>
                <a:off x="4091878" y="2200694"/>
                <a:ext cx="406658"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33" name="Oval 3165"/>
              <p:cNvSpPr>
                <a:spLocks noChangeArrowheads="1"/>
              </p:cNvSpPr>
              <p:nvPr/>
            </p:nvSpPr>
            <p:spPr bwMode="auto">
              <a:xfrm>
                <a:off x="4497983" y="2136123"/>
                <a:ext cx="122238" cy="122238"/>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34" name="矩形 83"/>
              <p:cNvSpPr/>
              <p:nvPr/>
            </p:nvSpPr>
            <p:spPr>
              <a:xfrm>
                <a:off x="3103571" y="291524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1" name="直接连接符 89"/>
              <p:cNvCxnSpPr>
                <a:cxnSpLocks/>
              </p:cNvCxnSpPr>
              <p:nvPr/>
            </p:nvCxnSpPr>
            <p:spPr>
              <a:xfrm>
                <a:off x="4091878" y="2197242"/>
                <a:ext cx="0" cy="79043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2" name="直接连接符 90"/>
              <p:cNvCxnSpPr>
                <a:cxnSpLocks/>
              </p:cNvCxnSpPr>
              <p:nvPr/>
            </p:nvCxnSpPr>
            <p:spPr>
              <a:xfrm>
                <a:off x="2620680" y="2998069"/>
                <a:ext cx="0" cy="79609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35" name="矩形 91"/>
              <p:cNvSpPr/>
              <p:nvPr/>
            </p:nvSpPr>
            <p:spPr>
              <a:xfrm rot="16200000">
                <a:off x="2420718" y="325835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6" name="文本框 92"/>
              <p:cNvSpPr txBox="1">
                <a:spLocks noChangeAspect="1" noMove="1" noResize="1" noRot="1" noAdjustHandles="1" noEditPoints="1" noChangeArrowheads="1" noChangeShapeType="1" noTextEdit="1"/>
              </p:cNvSpPr>
              <p:nvPr/>
            </p:nvSpPr>
            <p:spPr bwMode="auto">
              <a:xfrm>
                <a:off x="2233240" y="3156515"/>
                <a:ext cx="343363" cy="307777"/>
              </a:xfrm>
              <a:prstGeom prst="rect"/>
              <a:blipFill>
                <a:blip xmlns:r="http://schemas.openxmlformats.org/officeDocument/2006/relationships" r:embed="rId1"/>
                <a:stretch>
                  <a:fillRect l="-14286" r="-5357" b="-17647"/>
                </a:stretch>
              </a:blipFill>
              <a:ln>
                <a:noFill/>
              </a:ln>
              <a:effectLst/>
            </p:spPr>
            <p:txBody>
              <a:bodyPr/>
              <a:p>
                <a:r>
                  <a:rPr altLang="en-US" lang="zh-CN">
                    <a:noFill/>
                  </a:rPr>
                  <a:t> </a:t>
                </a:r>
              </a:p>
            </p:txBody>
          </p:sp>
          <p:sp>
            <p:nvSpPr>
              <p:cNvPr id="1049037" name="文本框 93"/>
              <p:cNvSpPr txBox="1">
                <a:spLocks noChangeAspect="1" noMove="1" noResize="1" noRot="1" noAdjustHandles="1" noEditPoints="1" noChangeArrowheads="1" noChangeShapeType="1" noTextEdit="1"/>
              </p:cNvSpPr>
              <p:nvPr/>
            </p:nvSpPr>
            <p:spPr bwMode="auto">
              <a:xfrm>
                <a:off x="3151851" y="2532097"/>
                <a:ext cx="349326" cy="307777"/>
              </a:xfrm>
              <a:prstGeom prst="rect"/>
              <a:blipFill>
                <a:blip xmlns:r="http://schemas.openxmlformats.org/officeDocument/2006/relationships" r:embed="rId2"/>
                <a:stretch>
                  <a:fillRect l="-15789" r="-5263" b="-20000"/>
                </a:stretch>
              </a:blipFill>
              <a:ln>
                <a:noFill/>
              </a:ln>
              <a:effectLst/>
            </p:spPr>
            <p:txBody>
              <a:bodyPr/>
              <a:p>
                <a:r>
                  <a:rPr altLang="en-US" lang="zh-CN">
                    <a:noFill/>
                  </a:rPr>
                  <a:t> </a:t>
                </a:r>
              </a:p>
            </p:txBody>
          </p:sp>
          <p:sp>
            <p:nvSpPr>
              <p:cNvPr id="1049038" name="Oval 3165"/>
              <p:cNvSpPr>
                <a:spLocks noChangeArrowheads="1"/>
              </p:cNvSpPr>
              <p:nvPr/>
            </p:nvSpPr>
            <p:spPr bwMode="auto">
              <a:xfrm>
                <a:off x="4484959" y="3599697"/>
                <a:ext cx="122238" cy="122238"/>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39" name="Rectangle 518"/>
              <p:cNvSpPr>
                <a:spLocks noChangeAspect="1" noMove="1" noResize="1" noRot="1" noAdjustHandles="1" noEditPoints="1" noChangeArrowheads="1" noChangeShapeType="1" noTextEdit="1"/>
              </p:cNvSpPr>
              <p:nvPr/>
            </p:nvSpPr>
            <p:spPr bwMode="auto">
              <a:xfrm>
                <a:off x="4458004" y="2248720"/>
                <a:ext cx="217639" cy="307777"/>
              </a:xfrm>
              <a:prstGeom prst="rect"/>
              <a:blipFill>
                <a:blip xmlns:r="http://schemas.openxmlformats.org/officeDocument/2006/relationships" r:embed="rId3"/>
                <a:stretch>
                  <a:fillRect l="-33333" r="-30556" b="-8000"/>
                </a:stretch>
              </a:blipFill>
              <a:ln w="28575">
                <a:noFill/>
                <a:miter lim="800000"/>
                <a:headEnd/>
                <a:tailEnd/>
              </a:ln>
            </p:spPr>
            <p:txBody>
              <a:bodyPr/>
              <a:p>
                <a:r>
                  <a:rPr altLang="en-US" lang="zh-CN">
                    <a:noFill/>
                  </a:rPr>
                  <a:t> </a:t>
                </a:r>
              </a:p>
            </p:txBody>
          </p:sp>
          <p:sp>
            <p:nvSpPr>
              <p:cNvPr id="1049040" name="Rectangle 519"/>
              <p:cNvSpPr>
                <a:spLocks noChangeAspect="1" noMove="1" noResize="1" noRot="1" noAdjustHandles="1" noEditPoints="1" noChangeArrowheads="1" noChangeShapeType="1" noTextEdit="1"/>
              </p:cNvSpPr>
              <p:nvPr/>
            </p:nvSpPr>
            <p:spPr bwMode="auto">
              <a:xfrm>
                <a:off x="4397970" y="3367889"/>
                <a:ext cx="322263" cy="307975"/>
              </a:xfrm>
              <a:prstGeom prst="rect"/>
              <a:blipFill>
                <a:blip xmlns:r="http://schemas.openxmlformats.org/officeDocument/2006/relationships" r:embed="rId4"/>
                <a:stretch>
                  <a:fillRect/>
                </a:stretch>
              </a:blipFill>
              <a:ln w="28575">
                <a:noFill/>
                <a:miter lim="800000"/>
                <a:headEnd/>
                <a:tailEnd/>
              </a:ln>
            </p:spPr>
            <p:txBody>
              <a:bodyPr/>
              <a:p>
                <a:r>
                  <a:rPr altLang="en-US" lang="zh-CN">
                    <a:noFill/>
                  </a:rPr>
                  <a:t> </a:t>
                </a:r>
              </a:p>
            </p:txBody>
          </p:sp>
          <p:sp>
            <p:nvSpPr>
              <p:cNvPr id="1049041" name="文本框 117"/>
              <p:cNvSpPr txBox="1">
                <a:spLocks noChangeAspect="1" noMove="1" noResize="1" noRot="1" noAdjustHandles="1" noEditPoints="1" noChangeArrowheads="1" noChangeShapeType="1" noTextEdit="1"/>
              </p:cNvSpPr>
              <p:nvPr/>
            </p:nvSpPr>
            <p:spPr bwMode="auto">
              <a:xfrm>
                <a:off x="4317908" y="2704686"/>
                <a:ext cx="684960" cy="473206"/>
              </a:xfrm>
              <a:prstGeom prst="rect"/>
              <a:blipFill>
                <a:blip xmlns:r="http://schemas.openxmlformats.org/officeDocument/2006/relationships" r:embed="rId5"/>
                <a:stretch>
                  <a:fillRect/>
                </a:stretch>
              </a:blipFill>
              <a:ln>
                <a:noFill/>
              </a:ln>
              <a:effectLst/>
            </p:spPr>
            <p:txBody>
              <a:bodyPr/>
              <a:p>
                <a:r>
                  <a:rPr altLang="en-US" lang="zh-CN">
                    <a:noFill/>
                  </a:rPr>
                  <a:t> </a:t>
                </a:r>
              </a:p>
            </p:txBody>
          </p:sp>
        </p:grpSp>
        <p:cxnSp>
          <p:nvCxnSpPr>
            <p:cNvPr id="3145823" name="直接箭头连接符 150"/>
            <p:cNvCxnSpPr>
              <a:cxnSpLocks/>
            </p:cNvCxnSpPr>
            <p:nvPr/>
          </p:nvCxnSpPr>
          <p:spPr>
            <a:xfrm flipH="1" flipV="1">
              <a:off x="6843416" y="2970159"/>
              <a:ext cx="442812" cy="2175"/>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9042" name="文本框 151"/>
            <p:cNvSpPr txBox="1">
              <a:spLocks noChangeAspect="1" noMove="1" noResize="1" noRot="1" noAdjustHandles="1" noEditPoints="1" noChangeArrowheads="1" noChangeShapeType="1" noTextEdit="1"/>
            </p:cNvSpPr>
            <p:nvPr/>
          </p:nvSpPr>
          <p:spPr bwMode="auto">
            <a:xfrm>
              <a:off x="6924943" y="2522500"/>
              <a:ext cx="279758" cy="400110"/>
            </a:xfrm>
            <a:prstGeom prst="rect"/>
            <a:blipFill>
              <a:blip xmlns:r="http://schemas.openxmlformats.org/officeDocument/2006/relationships" r:embed="rId6"/>
              <a:stretch>
                <a:fillRect/>
              </a:stretch>
            </a:blipFill>
            <a:ln>
              <a:noFill/>
            </a:ln>
            <a:effectLst/>
          </p:spPr>
          <p:txBody>
            <a:bodyPr/>
            <a:p>
              <a:r>
                <a:rPr altLang="en-US" lang="zh-CN">
                  <a:noFill/>
                </a:rPr>
                <a:t> </a:t>
              </a:r>
            </a:p>
          </p:txBody>
        </p:sp>
      </p:grpSp>
      <p:grpSp>
        <p:nvGrpSpPr>
          <p:cNvPr id="199" name="组合 4"/>
          <p:cNvGrpSpPr/>
          <p:nvPr/>
        </p:nvGrpSpPr>
        <p:grpSpPr>
          <a:xfrm>
            <a:off x="6173618" y="2435040"/>
            <a:ext cx="2970382" cy="1738587"/>
            <a:chOff x="3652549" y="1843767"/>
            <a:chExt cx="2970382" cy="1738587"/>
          </a:xfrm>
        </p:grpSpPr>
        <p:grpSp>
          <p:nvGrpSpPr>
            <p:cNvPr id="200" name="组合 69"/>
            <p:cNvGrpSpPr/>
            <p:nvPr/>
          </p:nvGrpSpPr>
          <p:grpSpPr>
            <a:xfrm>
              <a:off x="3652549" y="1843767"/>
              <a:ext cx="2970382" cy="1738587"/>
              <a:chOff x="5505780" y="2118334"/>
              <a:chExt cx="2970382" cy="1738587"/>
            </a:xfrm>
          </p:grpSpPr>
          <p:grpSp>
            <p:nvGrpSpPr>
              <p:cNvPr id="201" name="组合 70"/>
              <p:cNvGrpSpPr/>
              <p:nvPr/>
            </p:nvGrpSpPr>
            <p:grpSpPr>
              <a:xfrm>
                <a:off x="5505780" y="2118334"/>
                <a:ext cx="2970382" cy="1738587"/>
                <a:chOff x="2233240" y="1983348"/>
                <a:chExt cx="2970382" cy="1738587"/>
              </a:xfrm>
            </p:grpSpPr>
            <p:cxnSp>
              <p:nvCxnSpPr>
                <p:cNvPr id="3145824" name="直接连接符 136"/>
                <p:cNvCxnSpPr>
                  <a:cxnSpLocks/>
                </p:cNvCxnSpPr>
                <p:nvPr/>
              </p:nvCxnSpPr>
              <p:spPr>
                <a:xfrm flipH="1">
                  <a:off x="2613882" y="2987679"/>
                  <a:ext cx="14779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43" name="Line 29"/>
                <p:cNvSpPr>
                  <a:spLocks noChangeShapeType="1"/>
                </p:cNvSpPr>
                <p:nvPr/>
              </p:nvSpPr>
              <p:spPr bwMode="auto">
                <a:xfrm>
                  <a:off x="4091878" y="2200694"/>
                  <a:ext cx="406658"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44" name="Oval 3165"/>
                <p:cNvSpPr>
                  <a:spLocks noChangeArrowheads="1"/>
                </p:cNvSpPr>
                <p:nvPr/>
              </p:nvSpPr>
              <p:spPr bwMode="auto">
                <a:xfrm>
                  <a:off x="4497983" y="2136123"/>
                  <a:ext cx="122238" cy="122238"/>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45" name="矩形 76"/>
                <p:cNvSpPr/>
                <p:nvPr/>
              </p:nvSpPr>
              <p:spPr>
                <a:xfrm>
                  <a:off x="3103571" y="291524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5" name="直接连接符 77"/>
                <p:cNvCxnSpPr>
                  <a:cxnSpLocks/>
                </p:cNvCxnSpPr>
                <p:nvPr/>
              </p:nvCxnSpPr>
              <p:spPr>
                <a:xfrm>
                  <a:off x="4091878" y="2197242"/>
                  <a:ext cx="0" cy="79043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6" name="直接连接符 81"/>
                <p:cNvCxnSpPr>
                  <a:cxnSpLocks/>
                </p:cNvCxnSpPr>
                <p:nvPr/>
              </p:nvCxnSpPr>
              <p:spPr>
                <a:xfrm>
                  <a:off x="2620680" y="2998069"/>
                  <a:ext cx="0" cy="72386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46" name="矩形 82"/>
                <p:cNvSpPr/>
                <p:nvPr/>
              </p:nvSpPr>
              <p:spPr>
                <a:xfrm rot="16200000">
                  <a:off x="2420718" y="325835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7" name="文本框 94"/>
                <p:cNvSpPr txBox="1">
                  <a:spLocks noChangeAspect="1" noMove="1" noResize="1" noRot="1" noAdjustHandles="1" noEditPoints="1" noChangeArrowheads="1" noChangeShapeType="1" noTextEdit="1"/>
                </p:cNvSpPr>
                <p:nvPr/>
              </p:nvSpPr>
              <p:spPr bwMode="auto">
                <a:xfrm>
                  <a:off x="2233240" y="3156515"/>
                  <a:ext cx="343363" cy="307777"/>
                </a:xfrm>
                <a:prstGeom prst="rect"/>
                <a:blipFill>
                  <a:blip xmlns:r="http://schemas.openxmlformats.org/officeDocument/2006/relationships" r:embed="rId7"/>
                  <a:stretch>
                    <a:fillRect l="-14035" r="-3509" b="-20000"/>
                  </a:stretch>
                </a:blipFill>
                <a:ln>
                  <a:noFill/>
                </a:ln>
                <a:effectLst/>
              </p:spPr>
              <p:txBody>
                <a:bodyPr/>
                <a:p>
                  <a:r>
                    <a:rPr altLang="en-US" lang="zh-CN">
                      <a:noFill/>
                    </a:rPr>
                    <a:t> </a:t>
                  </a:r>
                </a:p>
              </p:txBody>
            </p:sp>
            <p:sp>
              <p:nvSpPr>
                <p:cNvPr id="1049048" name="文本框 95"/>
                <p:cNvSpPr txBox="1">
                  <a:spLocks noChangeAspect="1" noMove="1" noResize="1" noRot="1" noAdjustHandles="1" noEditPoints="1" noChangeArrowheads="1" noChangeShapeType="1" noTextEdit="1"/>
                </p:cNvSpPr>
                <p:nvPr/>
              </p:nvSpPr>
              <p:spPr bwMode="auto">
                <a:xfrm>
                  <a:off x="3151851" y="2532097"/>
                  <a:ext cx="349326" cy="307777"/>
                </a:xfrm>
                <a:prstGeom prst="rect"/>
                <a:blipFill>
                  <a:blip xmlns:r="http://schemas.openxmlformats.org/officeDocument/2006/relationships" r:embed="rId8"/>
                  <a:stretch>
                    <a:fillRect l="-15789" r="-5263" b="-19608"/>
                  </a:stretch>
                </a:blipFill>
                <a:ln>
                  <a:noFill/>
                </a:ln>
                <a:effectLst/>
              </p:spPr>
              <p:txBody>
                <a:bodyPr/>
                <a:p>
                  <a:r>
                    <a:rPr altLang="en-US" lang="zh-CN">
                      <a:noFill/>
                    </a:rPr>
                    <a:t> </a:t>
                  </a:r>
                </a:p>
              </p:txBody>
            </p:sp>
            <p:sp>
              <p:nvSpPr>
                <p:cNvPr id="1049049" name="Rectangle 518"/>
                <p:cNvSpPr>
                  <a:spLocks noChangeAspect="1" noMove="1" noResize="1" noRot="1" noAdjustHandles="1" noEditPoints="1" noChangeArrowheads="1" noChangeShapeType="1" noTextEdit="1"/>
                </p:cNvSpPr>
                <p:nvPr/>
              </p:nvSpPr>
              <p:spPr bwMode="auto">
                <a:xfrm>
                  <a:off x="4458004" y="2248720"/>
                  <a:ext cx="217639" cy="307777"/>
                </a:xfrm>
                <a:prstGeom prst="rect"/>
                <a:blipFill>
                  <a:blip xmlns:r="http://schemas.openxmlformats.org/officeDocument/2006/relationships" r:embed="rId3"/>
                  <a:stretch>
                    <a:fillRect l="-33333" r="-30556" b="-8000"/>
                  </a:stretch>
                </a:blipFill>
                <a:ln w="28575">
                  <a:noFill/>
                  <a:miter lim="800000"/>
                  <a:headEnd/>
                  <a:tailEnd/>
                </a:ln>
              </p:spPr>
              <p:txBody>
                <a:bodyPr/>
                <a:p>
                  <a:r>
                    <a:rPr altLang="en-US" lang="zh-CN">
                      <a:noFill/>
                    </a:rPr>
                    <a:t> </a:t>
                  </a:r>
                </a:p>
              </p:txBody>
            </p:sp>
            <p:sp>
              <p:nvSpPr>
                <p:cNvPr id="1049050" name="文本框 134"/>
                <p:cNvSpPr txBox="1">
                  <a:spLocks noChangeAspect="1" noMove="1" noResize="1" noRot="1" noAdjustHandles="1" noEditPoints="1" noChangeArrowheads="1" noChangeShapeType="1" noTextEdit="1"/>
                </p:cNvSpPr>
                <p:nvPr/>
              </p:nvSpPr>
              <p:spPr bwMode="auto">
                <a:xfrm>
                  <a:off x="4518662" y="1983348"/>
                  <a:ext cx="684960" cy="473206"/>
                </a:xfrm>
                <a:prstGeom prst="rect"/>
                <a:blipFill>
                  <a:blip xmlns:r="http://schemas.openxmlformats.org/officeDocument/2006/relationships" r:embed="rId9"/>
                  <a:stretch>
                    <a:fillRect/>
                  </a:stretch>
                </a:blipFill>
                <a:ln>
                  <a:noFill/>
                </a:ln>
                <a:effectLst/>
              </p:spPr>
              <p:txBody>
                <a:bodyPr/>
                <a:p>
                  <a:r>
                    <a:rPr altLang="en-US" lang="zh-CN">
                      <a:noFill/>
                    </a:rPr>
                    <a:t> </a:t>
                  </a:r>
                </a:p>
              </p:txBody>
            </p:sp>
          </p:grpSp>
          <p:cxnSp>
            <p:nvCxnSpPr>
              <p:cNvPr id="3145827" name="直接箭头连接符 71"/>
              <p:cNvCxnSpPr>
                <a:cxnSpLocks/>
              </p:cNvCxnSpPr>
              <p:nvPr/>
            </p:nvCxnSpPr>
            <p:spPr>
              <a:xfrm flipH="1" flipV="1">
                <a:off x="6843416" y="2970159"/>
                <a:ext cx="442812" cy="2175"/>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9051" name="文本框 72"/>
              <p:cNvSpPr txBox="1">
                <a:spLocks noChangeAspect="1" noMove="1" noResize="1" noRot="1" noAdjustHandles="1" noEditPoints="1" noChangeArrowheads="1" noChangeShapeType="1" noTextEdit="1"/>
              </p:cNvSpPr>
              <p:nvPr/>
            </p:nvSpPr>
            <p:spPr bwMode="auto">
              <a:xfrm>
                <a:off x="6924943" y="2522500"/>
                <a:ext cx="279758" cy="400110"/>
              </a:xfrm>
              <a:prstGeom prst="rect"/>
              <a:blipFill>
                <a:blip xmlns:r="http://schemas.openxmlformats.org/officeDocument/2006/relationships" r:embed="rId10"/>
                <a:stretch>
                  <a:fillRect/>
                </a:stretch>
              </a:blipFill>
              <a:ln>
                <a:noFill/>
              </a:ln>
              <a:effectLst/>
            </p:spPr>
            <p:txBody>
              <a:bodyPr/>
              <a:p>
                <a:r>
                  <a:rPr altLang="en-US" lang="zh-CN">
                    <a:noFill/>
                  </a:rPr>
                  <a:t> </a:t>
                </a:r>
              </a:p>
            </p:txBody>
          </p:sp>
        </p:grpSp>
        <p:sp>
          <p:nvSpPr>
            <p:cNvPr id="1049052" name="Line 29"/>
            <p:cNvSpPr>
              <a:spLocks noChangeShapeType="1"/>
            </p:cNvSpPr>
            <p:nvPr/>
          </p:nvSpPr>
          <p:spPr bwMode="auto">
            <a:xfrm>
              <a:off x="3902296" y="3582354"/>
              <a:ext cx="271603"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grpSp>
      <p:grpSp>
        <p:nvGrpSpPr>
          <p:cNvPr id="202" name="组合 9"/>
          <p:cNvGrpSpPr/>
          <p:nvPr/>
        </p:nvGrpSpPr>
        <p:grpSpPr>
          <a:xfrm>
            <a:off x="258927" y="2691157"/>
            <a:ext cx="3012102" cy="1609112"/>
            <a:chOff x="6115619" y="2103906"/>
            <a:chExt cx="3012102" cy="1609112"/>
          </a:xfrm>
        </p:grpSpPr>
        <p:grpSp>
          <p:nvGrpSpPr>
            <p:cNvPr id="203" name="组合 139"/>
            <p:cNvGrpSpPr/>
            <p:nvPr/>
          </p:nvGrpSpPr>
          <p:grpSpPr>
            <a:xfrm>
              <a:off x="6115619" y="2126701"/>
              <a:ext cx="2325862" cy="1466257"/>
              <a:chOff x="5505780" y="2332228"/>
              <a:chExt cx="2325862" cy="1466257"/>
            </a:xfrm>
          </p:grpSpPr>
          <p:grpSp>
            <p:nvGrpSpPr>
              <p:cNvPr id="204" name="组合 140"/>
              <p:cNvGrpSpPr/>
              <p:nvPr/>
            </p:nvGrpSpPr>
            <p:grpSpPr>
              <a:xfrm>
                <a:off x="5505780" y="2332228"/>
                <a:ext cx="2325862" cy="1466257"/>
                <a:chOff x="2233240" y="2197242"/>
                <a:chExt cx="2325862" cy="1466257"/>
              </a:xfrm>
            </p:grpSpPr>
            <p:grpSp>
              <p:nvGrpSpPr>
                <p:cNvPr id="205" name="组合 144"/>
                <p:cNvGrpSpPr/>
                <p:nvPr/>
              </p:nvGrpSpPr>
              <p:grpSpPr>
                <a:xfrm>
                  <a:off x="2613882" y="2987679"/>
                  <a:ext cx="1945220" cy="675820"/>
                  <a:chOff x="3556175" y="4756615"/>
                  <a:chExt cx="1945220" cy="675820"/>
                </a:xfrm>
              </p:grpSpPr>
              <p:cxnSp>
                <p:nvCxnSpPr>
                  <p:cNvPr id="3145828" name="直接连接符 164"/>
                  <p:cNvCxnSpPr>
                    <a:cxnSpLocks/>
                  </p:cNvCxnSpPr>
                  <p:nvPr/>
                </p:nvCxnSpPr>
                <p:spPr>
                  <a:xfrm flipH="1">
                    <a:off x="3562973" y="5432435"/>
                    <a:ext cx="193842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9" name="直接连接符 165"/>
                  <p:cNvCxnSpPr>
                    <a:cxnSpLocks/>
                  </p:cNvCxnSpPr>
                  <p:nvPr/>
                </p:nvCxnSpPr>
                <p:spPr>
                  <a:xfrm flipH="1">
                    <a:off x="3556175" y="4756615"/>
                    <a:ext cx="14779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53" name="Line 29"/>
                <p:cNvSpPr>
                  <a:spLocks noChangeShapeType="1"/>
                </p:cNvSpPr>
                <p:nvPr/>
              </p:nvSpPr>
              <p:spPr bwMode="auto">
                <a:xfrm>
                  <a:off x="4091877" y="2200694"/>
                  <a:ext cx="454661"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54" name="矩形 147"/>
                <p:cNvSpPr/>
                <p:nvPr/>
              </p:nvSpPr>
              <p:spPr>
                <a:xfrm>
                  <a:off x="3103571" y="291524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30" name="直接连接符 148"/>
                <p:cNvCxnSpPr>
                  <a:cxnSpLocks/>
                </p:cNvCxnSpPr>
                <p:nvPr/>
              </p:nvCxnSpPr>
              <p:spPr>
                <a:xfrm>
                  <a:off x="4091878" y="2197242"/>
                  <a:ext cx="0" cy="79043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1" name="直接连接符 149"/>
                <p:cNvCxnSpPr>
                  <a:cxnSpLocks/>
                </p:cNvCxnSpPr>
                <p:nvPr/>
              </p:nvCxnSpPr>
              <p:spPr>
                <a:xfrm>
                  <a:off x="2620680" y="2998069"/>
                  <a:ext cx="0" cy="6654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55" name="矩形 157"/>
                <p:cNvSpPr/>
                <p:nvPr/>
              </p:nvSpPr>
              <p:spPr>
                <a:xfrm rot="16200000">
                  <a:off x="2420718" y="325835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6" name="文本框 158"/>
                <p:cNvSpPr txBox="1">
                  <a:spLocks noChangeAspect="1" noMove="1" noResize="1" noRot="1" noAdjustHandles="1" noEditPoints="1" noChangeArrowheads="1" noChangeShapeType="1" noTextEdit="1"/>
                </p:cNvSpPr>
                <p:nvPr/>
              </p:nvSpPr>
              <p:spPr bwMode="auto">
                <a:xfrm>
                  <a:off x="2233240" y="3156515"/>
                  <a:ext cx="343363" cy="307777"/>
                </a:xfrm>
                <a:prstGeom prst="rect"/>
                <a:blipFill>
                  <a:blip xmlns:r="http://schemas.openxmlformats.org/officeDocument/2006/relationships" r:embed="rId11"/>
                  <a:stretch>
                    <a:fillRect l="-14035" r="-3509" b="-17647"/>
                  </a:stretch>
                </a:blipFill>
                <a:ln>
                  <a:noFill/>
                </a:ln>
                <a:effectLst/>
              </p:spPr>
              <p:txBody>
                <a:bodyPr/>
                <a:p>
                  <a:r>
                    <a:rPr altLang="en-US" lang="zh-CN">
                      <a:noFill/>
                    </a:rPr>
                    <a:t> </a:t>
                  </a:r>
                </a:p>
              </p:txBody>
            </p:sp>
            <p:sp>
              <p:nvSpPr>
                <p:cNvPr id="1049057" name="文本框 159"/>
                <p:cNvSpPr txBox="1">
                  <a:spLocks noChangeAspect="1" noMove="1" noResize="1" noRot="1" noAdjustHandles="1" noEditPoints="1" noChangeArrowheads="1" noChangeShapeType="1" noTextEdit="1"/>
                </p:cNvSpPr>
                <p:nvPr/>
              </p:nvSpPr>
              <p:spPr bwMode="auto">
                <a:xfrm>
                  <a:off x="3151851" y="2532097"/>
                  <a:ext cx="349326" cy="307777"/>
                </a:xfrm>
                <a:prstGeom prst="rect"/>
                <a:blipFill>
                  <a:blip xmlns:r="http://schemas.openxmlformats.org/officeDocument/2006/relationships" r:embed="rId12"/>
                  <a:stretch>
                    <a:fillRect l="-15789" r="-5263" b="-20000"/>
                  </a:stretch>
                </a:blipFill>
                <a:ln>
                  <a:noFill/>
                </a:ln>
                <a:effectLst/>
              </p:spPr>
              <p:txBody>
                <a:bodyPr/>
                <a:p>
                  <a:r>
                    <a:rPr altLang="en-US" lang="zh-CN">
                      <a:noFill/>
                    </a:rPr>
                    <a:t> </a:t>
                  </a:r>
                </a:p>
              </p:txBody>
            </p:sp>
          </p:grpSp>
          <p:cxnSp>
            <p:nvCxnSpPr>
              <p:cNvPr id="3145832" name="直接箭头连接符 141"/>
              <p:cNvCxnSpPr>
                <a:cxnSpLocks/>
              </p:cNvCxnSpPr>
              <p:nvPr/>
            </p:nvCxnSpPr>
            <p:spPr>
              <a:xfrm flipH="1" flipV="1">
                <a:off x="6843416" y="2970159"/>
                <a:ext cx="442812" cy="2175"/>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9058" name="文本框 143"/>
              <p:cNvSpPr txBox="1">
                <a:spLocks noChangeAspect="1" noMove="1" noResize="1" noRot="1" noAdjustHandles="1" noEditPoints="1" noChangeArrowheads="1" noChangeShapeType="1" noTextEdit="1"/>
              </p:cNvSpPr>
              <p:nvPr/>
            </p:nvSpPr>
            <p:spPr bwMode="auto">
              <a:xfrm>
                <a:off x="6924943" y="2522500"/>
                <a:ext cx="279758" cy="400110"/>
              </a:xfrm>
              <a:prstGeom prst="rect"/>
              <a:blipFill>
                <a:blip xmlns:r="http://schemas.openxmlformats.org/officeDocument/2006/relationships" r:embed="rId13"/>
                <a:stretch>
                  <a:fillRect/>
                </a:stretch>
              </a:blipFill>
              <a:ln>
                <a:noFill/>
              </a:ln>
              <a:effectLst/>
            </p:spPr>
            <p:txBody>
              <a:bodyPr/>
              <a:p>
                <a:r>
                  <a:rPr altLang="en-US" lang="zh-CN">
                    <a:noFill/>
                  </a:rPr>
                  <a:t> </a:t>
                </a:r>
              </a:p>
            </p:txBody>
          </p:sp>
        </p:grpSp>
        <p:cxnSp>
          <p:nvCxnSpPr>
            <p:cNvPr id="3145833" name="直接连接符 166"/>
            <p:cNvCxnSpPr>
              <a:cxnSpLocks/>
            </p:cNvCxnSpPr>
            <p:nvPr/>
          </p:nvCxnSpPr>
          <p:spPr>
            <a:xfrm>
              <a:off x="8430397" y="2844704"/>
              <a:ext cx="0" cy="86831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4" name="直接连接符 167"/>
            <p:cNvCxnSpPr>
              <a:cxnSpLocks/>
            </p:cNvCxnSpPr>
            <p:nvPr/>
          </p:nvCxnSpPr>
          <p:spPr>
            <a:xfrm>
              <a:off x="8428918" y="2103906"/>
              <a:ext cx="0" cy="67175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59" name="Line 29"/>
            <p:cNvSpPr>
              <a:spLocks noChangeShapeType="1"/>
            </p:cNvSpPr>
            <p:nvPr/>
          </p:nvSpPr>
          <p:spPr bwMode="auto">
            <a:xfrm>
              <a:off x="8257309" y="2775664"/>
              <a:ext cx="338052"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60" name="Line 29"/>
            <p:cNvSpPr>
              <a:spLocks noChangeShapeType="1"/>
            </p:cNvSpPr>
            <p:nvPr/>
          </p:nvSpPr>
          <p:spPr bwMode="auto">
            <a:xfrm>
              <a:off x="8329353" y="2854930"/>
              <a:ext cx="185652"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61" name="文本框 170"/>
            <p:cNvSpPr txBox="1">
              <a:spLocks noChangeAspect="1" noMove="1" noResize="1" noRot="1" noAdjustHandles="1" noEditPoints="1" noChangeArrowheads="1" noChangeShapeType="1" noTextEdit="1"/>
            </p:cNvSpPr>
            <p:nvPr/>
          </p:nvSpPr>
          <p:spPr bwMode="auto">
            <a:xfrm>
              <a:off x="8442761" y="2581456"/>
              <a:ext cx="684960" cy="473206"/>
            </a:xfrm>
            <a:prstGeom prst="rect"/>
            <a:blipFill>
              <a:blip xmlns:r="http://schemas.openxmlformats.org/officeDocument/2006/relationships" r:embed="rId14"/>
              <a:stretch>
                <a:fillRect/>
              </a:stretch>
            </a:blipFill>
            <a:ln>
              <a:noFill/>
            </a:ln>
            <a:effectLst/>
          </p:spPr>
          <p:txBody>
            <a:bodyPr/>
            <a:p>
              <a:r>
                <a:rPr altLang="en-US" lang="zh-CN">
                  <a:noFill/>
                </a:rPr>
                <a:t> </a:t>
              </a:r>
            </a:p>
          </p:txBody>
        </p:sp>
      </p:grpSp>
      <p:sp>
        <p:nvSpPr>
          <p:cNvPr id="1049062" name="Line 29"/>
          <p:cNvSpPr>
            <a:spLocks noChangeShapeType="1"/>
          </p:cNvSpPr>
          <p:nvPr/>
        </p:nvSpPr>
        <p:spPr bwMode="auto">
          <a:xfrm>
            <a:off x="2430568" y="4300269"/>
            <a:ext cx="271603"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63" name="Line 29"/>
          <p:cNvSpPr>
            <a:spLocks noChangeShapeType="1"/>
          </p:cNvSpPr>
          <p:nvPr/>
        </p:nvSpPr>
        <p:spPr bwMode="auto">
          <a:xfrm>
            <a:off x="3405972" y="4307062"/>
            <a:ext cx="271603"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64" name="文本框 13"/>
          <p:cNvSpPr txBox="1"/>
          <p:nvPr/>
        </p:nvSpPr>
        <p:spPr bwMode="auto">
          <a:xfrm>
            <a:off x="338035" y="1162794"/>
            <a:ext cx="8467928" cy="523220"/>
          </a:xfrm>
          <a:prstGeom prst="rect"/>
          <a:noFill/>
          <a:ln>
            <a:noFill/>
          </a:ln>
          <a:effectLst/>
        </p:spPr>
        <p:txBody>
          <a:bodyPr rtlCol="0" wrap="square">
            <a:spAutoFit/>
          </a:bodyPr>
          <a:p>
            <a:pPr algn="ctr" eaLnBrk="1" hangingPunct="1">
              <a:spcBef>
                <a:spcPct val="50000"/>
              </a:spcBef>
            </a:pPr>
            <a:r>
              <a:rPr altLang="zh-CN" b="1" dirty="0" sz="2800" kumimoji="1" lang="en-US">
                <a:latin typeface="Arial" panose="020B0604020202020204" pitchFamily="34" charset="0"/>
                <a:cs typeface="Arial" panose="020B0604020202020204" pitchFamily="34" charset="0"/>
              </a:rPr>
              <a:t>T</a:t>
            </a:r>
            <a:r>
              <a:rPr altLang="zh-CN" b="1" dirty="0" sz="2800" kumimoji="1" lang="en-US" smtClean="0">
                <a:latin typeface="Arial" panose="020B0604020202020204" pitchFamily="34" charset="0"/>
                <a:cs typeface="Arial" panose="020B0604020202020204" pitchFamily="34" charset="0"/>
              </a:rPr>
              <a:t>hree methods to draw a DC voltage source</a:t>
            </a:r>
            <a:endParaRPr altLang="en-US" b="1" dirty="0" sz="2800" kumimoji="1" lang="zh-CN" smtClean="0">
              <a:latin typeface="Arial" panose="020B0604020202020204" pitchFamily="34" charset="0"/>
              <a:cs typeface="Arial" panose="020B0604020202020204" pitchFamily="34" charset="0"/>
            </a:endParaRPr>
          </a:p>
        </p:txBody>
      </p:sp>
      <p:grpSp>
        <p:nvGrpSpPr>
          <p:cNvPr id="206" name="组合 2"/>
          <p:cNvGrpSpPr/>
          <p:nvPr/>
        </p:nvGrpSpPr>
        <p:grpSpPr>
          <a:xfrm>
            <a:off x="4352407" y="3555473"/>
            <a:ext cx="1478578" cy="1034486"/>
            <a:chOff x="1740112" y="3640301"/>
            <a:chExt cx="1478578" cy="1034486"/>
          </a:xfrm>
        </p:grpSpPr>
        <p:sp>
          <p:nvSpPr>
            <p:cNvPr id="1049065" name="任意多边形 62"/>
            <p:cNvSpPr/>
            <p:nvPr/>
          </p:nvSpPr>
          <p:spPr>
            <a:xfrm>
              <a:off x="1740112" y="3640301"/>
              <a:ext cx="932253" cy="500625"/>
            </a:xfrm>
            <a:custGeom>
              <a:avLst/>
              <a:gdLst>
                <a:gd name="connsiteX0" fmla="*/ 284415 w 932253"/>
                <a:gd name="connsiteY0" fmla="*/ 480234 h 500625"/>
                <a:gd name="connsiteX1" fmla="*/ 910641 w 932253"/>
                <a:gd name="connsiteY1" fmla="*/ 446983 h 500625"/>
                <a:gd name="connsiteX2" fmla="*/ 716677 w 932253"/>
                <a:gd name="connsiteY2" fmla="*/ 20263 h 500625"/>
                <a:gd name="connsiteX3" fmla="*/ 29492 w 932253"/>
                <a:gd name="connsiteY3" fmla="*/ 103390 h 500625"/>
                <a:gd name="connsiteX4" fmla="*/ 190205 w 932253"/>
                <a:gd name="connsiteY4" fmla="*/ 408190 h 50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253" h="500625">
                  <a:moveTo>
                    <a:pt x="284415" y="480234"/>
                  </a:moveTo>
                  <a:cubicBezTo>
                    <a:pt x="561506" y="501939"/>
                    <a:pt x="838597" y="523645"/>
                    <a:pt x="910641" y="446983"/>
                  </a:cubicBezTo>
                  <a:cubicBezTo>
                    <a:pt x="982685" y="370321"/>
                    <a:pt x="863535" y="77528"/>
                    <a:pt x="716677" y="20263"/>
                  </a:cubicBezTo>
                  <a:cubicBezTo>
                    <a:pt x="569819" y="-37003"/>
                    <a:pt x="117237" y="38735"/>
                    <a:pt x="29492" y="103390"/>
                  </a:cubicBezTo>
                  <a:cubicBezTo>
                    <a:pt x="-58253" y="168044"/>
                    <a:pt x="65976" y="288117"/>
                    <a:pt x="190205" y="408190"/>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6" name="文本框 63"/>
            <p:cNvSpPr txBox="1"/>
            <p:nvPr/>
          </p:nvSpPr>
          <p:spPr bwMode="auto">
            <a:xfrm>
              <a:off x="1805993" y="4274677"/>
              <a:ext cx="1412697" cy="400110"/>
            </a:xfrm>
            <a:prstGeom prst="rect"/>
            <a:noFill/>
            <a:ln>
              <a:noFill/>
            </a:ln>
            <a:effectLst/>
          </p:spPr>
          <p:txBody>
            <a:bodyPr rtlCol="0" wrap="square">
              <a:spAutoFit/>
            </a:bodyPr>
            <a:p>
              <a:pPr eaLnBrk="1" hangingPunct="1">
                <a:spcBef>
                  <a:spcPct val="50000"/>
                </a:spcBef>
              </a:pPr>
              <a:r>
                <a:rPr altLang="zh-CN" b="1" dirty="0" sz="2000" kumimoji="1" lang="en-US" smtClean="0">
                  <a:solidFill>
                    <a:srgbClr val="C00000"/>
                  </a:solidFill>
                  <a:latin typeface="Arial" panose="020B0604020202020204" pitchFamily="34" charset="0"/>
                  <a:cs typeface="Arial" panose="020B0604020202020204" pitchFamily="34" charset="0"/>
                </a:rPr>
                <a:t>Loop</a:t>
              </a:r>
              <a:endParaRPr altLang="en-US" b="1" dirty="0" sz="2000" kumimoji="1" lang="zh-CN" smtClean="0">
                <a:solidFill>
                  <a:srgbClr val="C00000"/>
                </a:solidFill>
                <a:latin typeface="Arial" panose="020B0604020202020204" pitchFamily="34" charset="0"/>
                <a:cs typeface="Arial" panose="020B0604020202020204" pitchFamily="34" charset="0"/>
              </a:endParaRPr>
            </a:p>
          </p:txBody>
        </p:sp>
      </p:grpSp>
      <p:grpSp>
        <p:nvGrpSpPr>
          <p:cNvPr id="207" name="组合 5"/>
          <p:cNvGrpSpPr/>
          <p:nvPr/>
        </p:nvGrpSpPr>
        <p:grpSpPr>
          <a:xfrm>
            <a:off x="7438322" y="3549087"/>
            <a:ext cx="1478578" cy="1034486"/>
            <a:chOff x="4826027" y="3633915"/>
            <a:chExt cx="1478578" cy="1034486"/>
          </a:xfrm>
        </p:grpSpPr>
        <p:sp>
          <p:nvSpPr>
            <p:cNvPr id="1049067" name="任意多边形 64"/>
            <p:cNvSpPr/>
            <p:nvPr/>
          </p:nvSpPr>
          <p:spPr>
            <a:xfrm>
              <a:off x="4826027" y="3633915"/>
              <a:ext cx="932253" cy="500625"/>
            </a:xfrm>
            <a:custGeom>
              <a:avLst/>
              <a:gdLst>
                <a:gd name="connsiteX0" fmla="*/ 284415 w 932253"/>
                <a:gd name="connsiteY0" fmla="*/ 480234 h 500625"/>
                <a:gd name="connsiteX1" fmla="*/ 910641 w 932253"/>
                <a:gd name="connsiteY1" fmla="*/ 446983 h 500625"/>
                <a:gd name="connsiteX2" fmla="*/ 716677 w 932253"/>
                <a:gd name="connsiteY2" fmla="*/ 20263 h 500625"/>
                <a:gd name="connsiteX3" fmla="*/ 29492 w 932253"/>
                <a:gd name="connsiteY3" fmla="*/ 103390 h 500625"/>
                <a:gd name="connsiteX4" fmla="*/ 190205 w 932253"/>
                <a:gd name="connsiteY4" fmla="*/ 408190 h 50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253" h="500625">
                  <a:moveTo>
                    <a:pt x="284415" y="480234"/>
                  </a:moveTo>
                  <a:cubicBezTo>
                    <a:pt x="561506" y="501939"/>
                    <a:pt x="838597" y="523645"/>
                    <a:pt x="910641" y="446983"/>
                  </a:cubicBezTo>
                  <a:cubicBezTo>
                    <a:pt x="982685" y="370321"/>
                    <a:pt x="863535" y="77528"/>
                    <a:pt x="716677" y="20263"/>
                  </a:cubicBezTo>
                  <a:cubicBezTo>
                    <a:pt x="569819" y="-37003"/>
                    <a:pt x="117237" y="38735"/>
                    <a:pt x="29492" y="103390"/>
                  </a:cubicBezTo>
                  <a:cubicBezTo>
                    <a:pt x="-58253" y="168044"/>
                    <a:pt x="65976" y="288117"/>
                    <a:pt x="190205" y="408190"/>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8" name="文本框 65"/>
            <p:cNvSpPr txBox="1"/>
            <p:nvPr/>
          </p:nvSpPr>
          <p:spPr bwMode="auto">
            <a:xfrm>
              <a:off x="4891908" y="4268291"/>
              <a:ext cx="1412697" cy="400110"/>
            </a:xfrm>
            <a:prstGeom prst="rect"/>
            <a:noFill/>
            <a:ln>
              <a:noFill/>
            </a:ln>
            <a:effectLst/>
          </p:spPr>
          <p:txBody>
            <a:bodyPr rtlCol="0" wrap="square">
              <a:spAutoFit/>
            </a:bodyPr>
            <a:p>
              <a:pPr eaLnBrk="1" hangingPunct="1">
                <a:spcBef>
                  <a:spcPct val="50000"/>
                </a:spcBef>
              </a:pPr>
              <a:r>
                <a:rPr altLang="zh-CN" b="1" dirty="0" sz="2000" kumimoji="1" lang="en-US" smtClean="0">
                  <a:solidFill>
                    <a:srgbClr val="C00000"/>
                  </a:solidFill>
                  <a:latin typeface="Arial" panose="020B0604020202020204" pitchFamily="34" charset="0"/>
                  <a:cs typeface="Arial" panose="020B0604020202020204" pitchFamily="34" charset="0"/>
                </a:rPr>
                <a:t>Loop</a:t>
              </a:r>
              <a:endParaRPr altLang="en-US" b="1" dirty="0" sz="2000" kumimoji="1" lang="zh-CN" smtClean="0">
                <a:solidFill>
                  <a:srgbClr val="C00000"/>
                </a:solidFill>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06"/>
                                        </p:tgtEl>
                                        <p:attrNameLst>
                                          <p:attrName>style.visibility</p:attrName>
                                        </p:attrNameLst>
                                      </p:cBhvr>
                                      <p:to>
                                        <p:strVal val="visible"/>
                                      </p:to>
                                    </p:set>
                                    <p:animEffect transition="in" filter="wipe(down)">
                                      <p:cBhvr>
                                        <p:cTn dur="500" id="7"/>
                                        <p:tgtEl>
                                          <p:spTgt spid="20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207"/>
                                        </p:tgtEl>
                                        <p:attrNameLst>
                                          <p:attrName>style.visibility</p:attrName>
                                        </p:attrNameLst>
                                      </p:cBhvr>
                                      <p:to>
                                        <p:strVal val="visible"/>
                                      </p:to>
                                    </p:set>
                                    <p:animEffect transition="in" filter="wipe(down)">
                                      <p:cBhvr>
                                        <p:cTn dur="500" id="12"/>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907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211" name="组合 1"/>
          <p:cNvGrpSpPr/>
          <p:nvPr/>
        </p:nvGrpSpPr>
        <p:grpSpPr>
          <a:xfrm>
            <a:off x="4742359" y="188640"/>
            <a:ext cx="4479953" cy="3284903"/>
            <a:chOff x="2428254" y="487767"/>
            <a:chExt cx="4479953" cy="3284903"/>
          </a:xfrm>
        </p:grpSpPr>
        <p:grpSp>
          <p:nvGrpSpPr>
            <p:cNvPr id="212" name="组合 68"/>
            <p:cNvGrpSpPr/>
            <p:nvPr/>
          </p:nvGrpSpPr>
          <p:grpSpPr>
            <a:xfrm>
              <a:off x="2428254" y="773045"/>
              <a:ext cx="4479953" cy="2999625"/>
              <a:chOff x="4869126" y="1210319"/>
              <a:chExt cx="4479953" cy="2999625"/>
            </a:xfrm>
          </p:grpSpPr>
          <p:grpSp>
            <p:nvGrpSpPr>
              <p:cNvPr id="213" name="组合 69"/>
              <p:cNvGrpSpPr/>
              <p:nvPr/>
            </p:nvGrpSpPr>
            <p:grpSpPr>
              <a:xfrm>
                <a:off x="4869126" y="1210319"/>
                <a:ext cx="4479953" cy="2999625"/>
                <a:chOff x="748121" y="2104918"/>
                <a:chExt cx="4479953" cy="2999625"/>
              </a:xfrm>
            </p:grpSpPr>
            <p:grpSp>
              <p:nvGrpSpPr>
                <p:cNvPr id="214" name="组合 80"/>
                <p:cNvGrpSpPr/>
                <p:nvPr/>
              </p:nvGrpSpPr>
              <p:grpSpPr>
                <a:xfrm>
                  <a:off x="748121" y="2295388"/>
                  <a:ext cx="4479953" cy="2809155"/>
                  <a:chOff x="481800" y="2200262"/>
                  <a:chExt cx="4479953" cy="2809155"/>
                </a:xfrm>
              </p:grpSpPr>
              <p:grpSp>
                <p:nvGrpSpPr>
                  <p:cNvPr id="215" name="组合 86"/>
                  <p:cNvGrpSpPr/>
                  <p:nvPr/>
                </p:nvGrpSpPr>
                <p:grpSpPr>
                  <a:xfrm>
                    <a:off x="687987" y="2200262"/>
                    <a:ext cx="3599375" cy="2809155"/>
                    <a:chOff x="687987" y="2200262"/>
                    <a:chExt cx="3599375" cy="2809155"/>
                  </a:xfrm>
                </p:grpSpPr>
                <p:grpSp>
                  <p:nvGrpSpPr>
                    <p:cNvPr id="216" name="Group 1096"/>
                    <p:cNvGrpSpPr/>
                    <p:nvPr/>
                  </p:nvGrpSpPr>
                  <p:grpSpPr bwMode="auto">
                    <a:xfrm>
                      <a:off x="1275234" y="2211962"/>
                      <a:ext cx="1187278" cy="2788327"/>
                      <a:chOff x="4072" y="2487"/>
                      <a:chExt cx="835" cy="1961"/>
                    </a:xfrm>
                  </p:grpSpPr>
                  <p:sp>
                    <p:nvSpPr>
                      <p:cNvPr id="104907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4"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7"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8"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217" name="组合 102"/>
                    <p:cNvGrpSpPr/>
                    <p:nvPr/>
                  </p:nvGrpSpPr>
                  <p:grpSpPr>
                    <a:xfrm rot="16200000" flipH="1">
                      <a:off x="1649191" y="4073999"/>
                      <a:ext cx="113676" cy="348749"/>
                      <a:chOff x="1877625" y="6767604"/>
                      <a:chExt cx="144005" cy="523213"/>
                    </a:xfrm>
                  </p:grpSpPr>
                  <p:cxnSp>
                    <p:nvCxnSpPr>
                      <p:cNvPr id="3145835" name="直接连接符 152"/>
                      <p:cNvCxnSpPr>
                        <a:cxnSpLocks/>
                      </p:cNvCxnSpPr>
                      <p:nvPr/>
                    </p:nvCxnSpPr>
                    <p:spPr>
                      <a:xfrm>
                        <a:off x="1877625" y="6767604"/>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6" name="直接连接符 153"/>
                      <p:cNvCxnSpPr>
                        <a:cxnSpLocks/>
                      </p:cNvCxnSpPr>
                      <p:nvPr/>
                    </p:nvCxnSpPr>
                    <p:spPr>
                      <a:xfrm>
                        <a:off x="2021630" y="6859070"/>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79" name="文本框 121"/>
                    <p:cNvSpPr txBox="1"/>
                    <p:nvPr/>
                  </p:nvSpPr>
                  <p:spPr>
                    <a:xfrm>
                      <a:off x="3201753" y="363502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080" name="文本框 122"/>
                    <p:cNvSpPr txBox="1"/>
                    <p:nvPr/>
                  </p:nvSpPr>
                  <p:spPr>
                    <a:xfrm>
                      <a:off x="3128731" y="2801839"/>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081" name="文本框 123"/>
                    <p:cNvSpPr txBox="1"/>
                    <p:nvPr/>
                  </p:nvSpPr>
                  <p:spPr>
                    <a:xfrm>
                      <a:off x="1027038" y="410225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9082" name="Line 1077"/>
                    <p:cNvSpPr>
                      <a:spLocks noChangeShapeType="1"/>
                    </p:cNvSpPr>
                    <p:nvPr/>
                  </p:nvSpPr>
                  <p:spPr bwMode="auto">
                    <a:xfrm>
                      <a:off x="1706017" y="3055144"/>
                      <a:ext cx="0" cy="11363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3" name="Line 1073"/>
                    <p:cNvSpPr>
                      <a:spLocks noChangeShapeType="1"/>
                    </p:cNvSpPr>
                    <p:nvPr/>
                  </p:nvSpPr>
                  <p:spPr bwMode="auto">
                    <a:xfrm flipH="1">
                      <a:off x="687987" y="4745772"/>
                      <a:ext cx="35993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4" name="Line 1077"/>
                    <p:cNvSpPr>
                      <a:spLocks noChangeShapeType="1"/>
                    </p:cNvSpPr>
                    <p:nvPr/>
                  </p:nvSpPr>
                  <p:spPr bwMode="auto">
                    <a:xfrm>
                      <a:off x="1706015" y="4305213"/>
                      <a:ext cx="0" cy="4405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5" name="Line 1073"/>
                    <p:cNvSpPr>
                      <a:spLocks noChangeShapeType="1"/>
                    </p:cNvSpPr>
                    <p:nvPr/>
                  </p:nvSpPr>
                  <p:spPr bwMode="auto">
                    <a:xfrm flipH="1">
                      <a:off x="2435920" y="2211963"/>
                      <a:ext cx="113974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6" name="矩形 133"/>
                    <p:cNvSpPr/>
                    <p:nvPr/>
                  </p:nvSpPr>
                  <p:spPr>
                    <a:xfrm rot="16200000">
                      <a:off x="1468082" y="356766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7" name="Line 1077"/>
                    <p:cNvSpPr>
                      <a:spLocks noChangeShapeType="1"/>
                    </p:cNvSpPr>
                    <p:nvPr/>
                  </p:nvSpPr>
                  <p:spPr bwMode="auto">
                    <a:xfrm>
                      <a:off x="3092913"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18" name="组合 135"/>
                    <p:cNvGrpSpPr/>
                    <p:nvPr/>
                  </p:nvGrpSpPr>
                  <p:grpSpPr>
                    <a:xfrm rot="16200000">
                      <a:off x="2926606" y="3664103"/>
                      <a:ext cx="332625" cy="348749"/>
                      <a:chOff x="4779910" y="4960549"/>
                      <a:chExt cx="332625" cy="348749"/>
                    </a:xfrm>
                  </p:grpSpPr>
                  <p:grpSp>
                    <p:nvGrpSpPr>
                      <p:cNvPr id="219" name="组合 146"/>
                      <p:cNvGrpSpPr/>
                      <p:nvPr/>
                    </p:nvGrpSpPr>
                    <p:grpSpPr>
                      <a:xfrm flipH="1">
                        <a:off x="4779910" y="4960549"/>
                        <a:ext cx="113686" cy="348749"/>
                        <a:chOff x="2097492" y="5389407"/>
                        <a:chExt cx="144016" cy="523213"/>
                      </a:xfrm>
                    </p:grpSpPr>
                    <p:cxnSp>
                      <p:nvCxnSpPr>
                        <p:cNvPr id="3145837" name="直接连接符 150"/>
                        <p:cNvCxnSpPr>
                          <a:cxnSpLocks/>
                        </p:cNvCxnSpPr>
                        <p:nvPr/>
                      </p:nvCxnSpPr>
                      <p:spPr>
                        <a:xfrm>
                          <a:off x="2097492" y="5389407"/>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8" name="直接连接符 151"/>
                        <p:cNvCxnSpPr>
                          <a:cxnSpLocks/>
                        </p:cNvCxnSpPr>
                        <p:nvPr/>
                      </p:nvCxnSpPr>
                      <p:spPr>
                        <a:xfrm>
                          <a:off x="2241508" y="5480874"/>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0" name="组合 147"/>
                      <p:cNvGrpSpPr/>
                      <p:nvPr/>
                    </p:nvGrpSpPr>
                    <p:grpSpPr>
                      <a:xfrm flipH="1">
                        <a:off x="4998849" y="4960549"/>
                        <a:ext cx="113686" cy="348749"/>
                        <a:chOff x="2097492" y="5389407"/>
                        <a:chExt cx="144016" cy="523213"/>
                      </a:xfrm>
                    </p:grpSpPr>
                    <p:cxnSp>
                      <p:nvCxnSpPr>
                        <p:cNvPr id="3145839" name="直接连接符 148"/>
                        <p:cNvCxnSpPr>
                          <a:cxnSpLocks/>
                        </p:cNvCxnSpPr>
                        <p:nvPr/>
                      </p:nvCxnSpPr>
                      <p:spPr>
                        <a:xfrm>
                          <a:off x="2097492" y="5389407"/>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0" name="直接连接符 149"/>
                        <p:cNvCxnSpPr>
                          <a:cxnSpLocks/>
                        </p:cNvCxnSpPr>
                        <p:nvPr/>
                      </p:nvCxnSpPr>
                      <p:spPr>
                        <a:xfrm>
                          <a:off x="2241508" y="5480874"/>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9088" name="Line 1077"/>
                    <p:cNvSpPr>
                      <a:spLocks noChangeShapeType="1"/>
                    </p:cNvSpPr>
                    <p:nvPr/>
                  </p:nvSpPr>
                  <p:spPr bwMode="auto">
                    <a:xfrm>
                      <a:off x="3092913"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9" name="矩形 137"/>
                    <p:cNvSpPr/>
                    <p:nvPr/>
                  </p:nvSpPr>
                  <p:spPr>
                    <a:xfrm rot="16200000">
                      <a:off x="2853066"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0" name="文本框 138"/>
                    <p:cNvSpPr txBox="1"/>
                    <p:nvPr/>
                  </p:nvSpPr>
                  <p:spPr>
                    <a:xfrm>
                      <a:off x="1104238" y="3388945"/>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091" name="文本框 14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41" name="直接连接符 142"/>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092" name="椭圆 143"/>
                    <p:cNvSpPr/>
                    <p:nvPr/>
                  </p:nvSpPr>
                  <p:spPr>
                    <a:xfrm>
                      <a:off x="2408275"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3" name="椭圆 144"/>
                    <p:cNvSpPr/>
                    <p:nvPr/>
                  </p:nvSpPr>
                  <p:spPr>
                    <a:xfrm>
                      <a:off x="3053070"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94" name="椭圆 87"/>
                  <p:cNvSpPr/>
                  <p:nvPr/>
                </p:nvSpPr>
                <p:spPr>
                  <a:xfrm>
                    <a:off x="481800" y="372837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5" name="文本框 88"/>
                  <p:cNvSpPr txBox="1"/>
                  <p:nvPr/>
                </p:nvSpPr>
                <p:spPr>
                  <a:xfrm>
                    <a:off x="796452" y="3664711"/>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96" name="文本框 89"/>
                  <p:cNvSpPr txBox="1"/>
                  <p:nvPr/>
                </p:nvSpPr>
                <p:spPr>
                  <a:xfrm>
                    <a:off x="687989" y="344187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97" name="文本框 90"/>
                  <p:cNvSpPr txBox="1"/>
                  <p:nvPr/>
                </p:nvSpPr>
                <p:spPr>
                  <a:xfrm>
                    <a:off x="719946" y="387883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98" name="文本框 97"/>
                  <p:cNvSpPr txBox="1"/>
                  <p:nvPr/>
                </p:nvSpPr>
                <p:spPr>
                  <a:xfrm>
                    <a:off x="4380027" y="3214620"/>
                    <a:ext cx="581726"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42" name="直接箭头连接符 98"/>
                  <p:cNvCxnSpPr>
                    <a:cxnSpLocks/>
                  </p:cNvCxnSpPr>
                  <p:nvPr/>
                </p:nvCxnSpPr>
                <p:spPr>
                  <a:xfrm>
                    <a:off x="4582881" y="3785851"/>
                    <a:ext cx="0" cy="9469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43" name="直接箭头连接符 100"/>
                  <p:cNvCxnSpPr>
                    <a:cxnSpLocks/>
                  </p:cNvCxnSpPr>
                  <p:nvPr/>
                </p:nvCxnSpPr>
                <p:spPr>
                  <a:xfrm flipV="1">
                    <a:off x="4566883" y="2240625"/>
                    <a:ext cx="0" cy="99723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099" name="文本框 81"/>
                <p:cNvSpPr txBox="1"/>
                <p:nvPr/>
              </p:nvSpPr>
              <p:spPr>
                <a:xfrm>
                  <a:off x="4510671" y="210491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00" name="文本框 83"/>
                <p:cNvSpPr txBox="1"/>
                <p:nvPr/>
              </p:nvSpPr>
              <p:spPr>
                <a:xfrm>
                  <a:off x="4575160" y="4595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101" name="Line 1077"/>
              <p:cNvSpPr>
                <a:spLocks noChangeShapeType="1"/>
              </p:cNvSpPr>
              <p:nvPr/>
            </p:nvSpPr>
            <p:spPr bwMode="auto">
              <a:xfrm>
                <a:off x="8674692" y="1404595"/>
                <a:ext cx="0" cy="25580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2" name="矩形 71"/>
              <p:cNvSpPr/>
              <p:nvPr/>
            </p:nvSpPr>
            <p:spPr>
              <a:xfrm rot="16200000">
                <a:off x="8441671" y="25629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3" name="文本框 77"/>
              <p:cNvSpPr txBox="1"/>
              <p:nvPr/>
            </p:nvSpPr>
            <p:spPr>
              <a:xfrm>
                <a:off x="8044528" y="2358639"/>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104" name="Line 1077"/>
            <p:cNvSpPr>
              <a:spLocks noChangeShapeType="1"/>
            </p:cNvSpPr>
            <p:nvPr/>
          </p:nvSpPr>
          <p:spPr bwMode="auto">
            <a:xfrm>
              <a:off x="2636697" y="1802100"/>
              <a:ext cx="0" cy="17232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5"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6"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7"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8" name="文本框 74"/>
            <p:cNvSpPr txBox="1"/>
            <p:nvPr/>
          </p:nvSpPr>
          <p:spPr>
            <a:xfrm>
              <a:off x="2873895" y="114163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109" name="Line 1077"/>
            <p:cNvSpPr>
              <a:spLocks noChangeShapeType="1"/>
            </p:cNvSpPr>
            <p:nvPr/>
          </p:nvSpPr>
          <p:spPr bwMode="auto">
            <a:xfrm>
              <a:off x="5651195" y="773089"/>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0" name="Line 1077"/>
            <p:cNvSpPr>
              <a:spLocks noChangeShapeType="1"/>
            </p:cNvSpPr>
            <p:nvPr/>
          </p:nvSpPr>
          <p:spPr bwMode="auto">
            <a:xfrm>
              <a:off x="5522120" y="77312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1" name="文本框 78"/>
            <p:cNvSpPr txBox="1"/>
            <p:nvPr/>
          </p:nvSpPr>
          <p:spPr>
            <a:xfrm>
              <a:off x="5615853" y="487767"/>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112" name="Line 1073"/>
            <p:cNvSpPr>
              <a:spLocks noChangeShapeType="1"/>
            </p:cNvSpPr>
            <p:nvPr/>
          </p:nvSpPr>
          <p:spPr bwMode="auto">
            <a:xfrm flipH="1">
              <a:off x="5656033" y="975215"/>
              <a:ext cx="5777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3" name="文本框 82"/>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114" name="Rectangle 67"/>
          <p:cNvSpPr>
            <a:spLocks noChangeArrowheads="1"/>
          </p:cNvSpPr>
          <p:nvPr/>
        </p:nvSpPr>
        <p:spPr bwMode="auto">
          <a:xfrm>
            <a:off x="218196" y="339602"/>
            <a:ext cx="3465106"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Simplify the circuit</a:t>
            </a:r>
            <a:endParaRPr altLang="en-US" b="1" dirty="0" sz="2800" lang="zh-CN" smtClean="0">
              <a:latin typeface="Arial" panose="020B0604020202020204" pitchFamily="34" charset="0"/>
              <a:cs typeface="Arial" panose="020B0604020202020204" pitchFamily="34" charset="0"/>
            </a:endParaRPr>
          </a:p>
        </p:txBody>
      </p:sp>
      <p:grpSp>
        <p:nvGrpSpPr>
          <p:cNvPr id="221" name="组合 11"/>
          <p:cNvGrpSpPr/>
          <p:nvPr/>
        </p:nvGrpSpPr>
        <p:grpSpPr>
          <a:xfrm>
            <a:off x="4742359" y="3366892"/>
            <a:ext cx="4485929" cy="3284903"/>
            <a:chOff x="4742359" y="3366892"/>
            <a:chExt cx="4485929" cy="3284903"/>
          </a:xfrm>
        </p:grpSpPr>
        <p:sp>
          <p:nvSpPr>
            <p:cNvPr id="1049115" name="下箭头 2"/>
            <p:cNvSpPr/>
            <p:nvPr/>
          </p:nvSpPr>
          <p:spPr>
            <a:xfrm>
              <a:off x="5637255" y="3482124"/>
              <a:ext cx="606667" cy="589658"/>
            </a:xfrm>
            <a:prstGeom prst="downArrow"/>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2" name="组合 5"/>
            <p:cNvGrpSpPr/>
            <p:nvPr/>
          </p:nvGrpSpPr>
          <p:grpSpPr>
            <a:xfrm>
              <a:off x="4742359" y="3366892"/>
              <a:ext cx="4485929" cy="3284903"/>
              <a:chOff x="4742359" y="3366892"/>
              <a:chExt cx="4485929" cy="3284903"/>
            </a:xfrm>
          </p:grpSpPr>
          <p:grpSp>
            <p:nvGrpSpPr>
              <p:cNvPr id="223" name="组合 91"/>
              <p:cNvGrpSpPr/>
              <p:nvPr/>
            </p:nvGrpSpPr>
            <p:grpSpPr>
              <a:xfrm>
                <a:off x="4742359" y="3366892"/>
                <a:ext cx="4485929" cy="3284903"/>
                <a:chOff x="2428254" y="487767"/>
                <a:chExt cx="4485929" cy="3284903"/>
              </a:xfrm>
            </p:grpSpPr>
            <p:grpSp>
              <p:nvGrpSpPr>
                <p:cNvPr id="224" name="组合 92"/>
                <p:cNvGrpSpPr/>
                <p:nvPr/>
              </p:nvGrpSpPr>
              <p:grpSpPr>
                <a:xfrm>
                  <a:off x="2428254" y="773045"/>
                  <a:ext cx="4485929" cy="2999625"/>
                  <a:chOff x="4869126" y="1210319"/>
                  <a:chExt cx="4485929" cy="2999625"/>
                </a:xfrm>
              </p:grpSpPr>
              <p:grpSp>
                <p:nvGrpSpPr>
                  <p:cNvPr id="225" name="组合 111"/>
                  <p:cNvGrpSpPr/>
                  <p:nvPr/>
                </p:nvGrpSpPr>
                <p:grpSpPr>
                  <a:xfrm>
                    <a:off x="4869126" y="1210319"/>
                    <a:ext cx="4485929" cy="2999625"/>
                    <a:chOff x="748121" y="2104918"/>
                    <a:chExt cx="4485929" cy="2999625"/>
                  </a:xfrm>
                </p:grpSpPr>
                <p:grpSp>
                  <p:nvGrpSpPr>
                    <p:cNvPr id="226" name="组合 115"/>
                    <p:cNvGrpSpPr/>
                    <p:nvPr/>
                  </p:nvGrpSpPr>
                  <p:grpSpPr>
                    <a:xfrm>
                      <a:off x="748121" y="2295387"/>
                      <a:ext cx="4485929" cy="2809156"/>
                      <a:chOff x="481800" y="2200261"/>
                      <a:chExt cx="4485929" cy="2809156"/>
                    </a:xfrm>
                  </p:grpSpPr>
                  <p:grpSp>
                    <p:nvGrpSpPr>
                      <p:cNvPr id="227" name="组合 118"/>
                      <p:cNvGrpSpPr/>
                      <p:nvPr/>
                    </p:nvGrpSpPr>
                    <p:grpSpPr>
                      <a:xfrm>
                        <a:off x="687987" y="2200261"/>
                        <a:ext cx="3599375" cy="2809156"/>
                        <a:chOff x="687987" y="2200261"/>
                        <a:chExt cx="3599375" cy="2809156"/>
                      </a:xfrm>
                    </p:grpSpPr>
                    <p:grpSp>
                      <p:nvGrpSpPr>
                        <p:cNvPr id="228" name="Group 1096"/>
                        <p:cNvGrpSpPr/>
                        <p:nvPr/>
                      </p:nvGrpSpPr>
                      <p:grpSpPr bwMode="auto">
                        <a:xfrm>
                          <a:off x="1275234" y="2211962"/>
                          <a:ext cx="1187278" cy="2788327"/>
                          <a:chOff x="4072" y="2487"/>
                          <a:chExt cx="835" cy="1961"/>
                        </a:xfrm>
                      </p:grpSpPr>
                      <p:sp>
                        <p:nvSpPr>
                          <p:cNvPr id="104911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7"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0"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1"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22" name="文本框 145"/>
                        <p:cNvSpPr txBox="1"/>
                        <p:nvPr/>
                      </p:nvSpPr>
                      <p:spPr>
                        <a:xfrm>
                          <a:off x="3214090" y="403614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123" name="文本框 160"/>
                        <p:cNvSpPr txBox="1"/>
                        <p:nvPr/>
                      </p:nvSpPr>
                      <p:spPr>
                        <a:xfrm>
                          <a:off x="3128731" y="2801839"/>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24" name="Line 1077"/>
                        <p:cNvSpPr>
                          <a:spLocks noChangeShapeType="1"/>
                        </p:cNvSpPr>
                        <p:nvPr/>
                      </p:nvSpPr>
                      <p:spPr bwMode="auto">
                        <a:xfrm>
                          <a:off x="1706017" y="3055144"/>
                          <a:ext cx="0" cy="862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5" name="Line 1073"/>
                        <p:cNvSpPr>
                          <a:spLocks noChangeShapeType="1"/>
                        </p:cNvSpPr>
                        <p:nvPr/>
                      </p:nvSpPr>
                      <p:spPr bwMode="auto">
                        <a:xfrm flipH="1">
                          <a:off x="687987" y="4745772"/>
                          <a:ext cx="35993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6" name="Line 1077"/>
                        <p:cNvSpPr>
                          <a:spLocks noChangeShapeType="1"/>
                        </p:cNvSpPr>
                        <p:nvPr/>
                      </p:nvSpPr>
                      <p:spPr bwMode="auto">
                        <a:xfrm>
                          <a:off x="1706015" y="3889513"/>
                          <a:ext cx="653433" cy="0"/>
                        </a:xfrm>
                        <a:prstGeom prst="line"/>
                        <a:noFill/>
                        <a:ln w="28575">
                          <a:solidFill>
                            <a:schemeClr val="accent2"/>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7" name="Line 1073"/>
                        <p:cNvSpPr>
                          <a:spLocks noChangeShapeType="1"/>
                        </p:cNvSpPr>
                        <p:nvPr/>
                      </p:nvSpPr>
                      <p:spPr bwMode="auto">
                        <a:xfrm flipH="1">
                          <a:off x="2435920" y="2211963"/>
                          <a:ext cx="113974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8" name="矩形 166"/>
                        <p:cNvSpPr/>
                        <p:nvPr/>
                      </p:nvSpPr>
                      <p:spPr>
                        <a:xfrm rot="16200000">
                          <a:off x="1481451" y="336566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9" name="Line 1077"/>
                        <p:cNvSpPr>
                          <a:spLocks noChangeShapeType="1"/>
                        </p:cNvSpPr>
                        <p:nvPr/>
                      </p:nvSpPr>
                      <p:spPr bwMode="auto">
                        <a:xfrm>
                          <a:off x="3092913" y="2200261"/>
                          <a:ext cx="0" cy="18358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29" name="组合 168"/>
                        <p:cNvGrpSpPr/>
                        <p:nvPr/>
                      </p:nvGrpSpPr>
                      <p:grpSpPr>
                        <a:xfrm rot="16200000">
                          <a:off x="2926640" y="4052569"/>
                          <a:ext cx="332615" cy="348749"/>
                          <a:chOff x="4391473" y="4960554"/>
                          <a:chExt cx="332615" cy="348749"/>
                        </a:xfrm>
                      </p:grpSpPr>
                      <p:grpSp>
                        <p:nvGrpSpPr>
                          <p:cNvPr id="230" name="组合 176"/>
                          <p:cNvGrpSpPr/>
                          <p:nvPr/>
                        </p:nvGrpSpPr>
                        <p:grpSpPr>
                          <a:xfrm flipH="1">
                            <a:off x="4391473" y="4960554"/>
                            <a:ext cx="113676" cy="348749"/>
                            <a:chOff x="2589598" y="5389412"/>
                            <a:chExt cx="144005" cy="523213"/>
                          </a:xfrm>
                        </p:grpSpPr>
                        <p:cxnSp>
                          <p:nvCxnSpPr>
                            <p:cNvPr id="3145844" name="直接连接符 180"/>
                            <p:cNvCxnSpPr>
                              <a:cxnSpLocks/>
                            </p:cNvCxnSpPr>
                            <p:nvPr/>
                          </p:nvCxnSpPr>
                          <p:spPr>
                            <a:xfrm>
                              <a:off x="2589598" y="5389412"/>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5" name="直接连接符 181"/>
                            <p:cNvCxnSpPr>
                              <a:cxnSpLocks/>
                            </p:cNvCxnSpPr>
                            <p:nvPr/>
                          </p:nvCxnSpPr>
                          <p:spPr>
                            <a:xfrm>
                              <a:off x="2733603" y="5480880"/>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组合 177"/>
                          <p:cNvGrpSpPr/>
                          <p:nvPr/>
                        </p:nvGrpSpPr>
                        <p:grpSpPr>
                          <a:xfrm flipH="1">
                            <a:off x="4610412" y="4960554"/>
                            <a:ext cx="113676" cy="348749"/>
                            <a:chOff x="2589598" y="5389412"/>
                            <a:chExt cx="144005" cy="523213"/>
                          </a:xfrm>
                        </p:grpSpPr>
                        <p:cxnSp>
                          <p:nvCxnSpPr>
                            <p:cNvPr id="3145846" name="直接连接符 178"/>
                            <p:cNvCxnSpPr>
                              <a:cxnSpLocks/>
                            </p:cNvCxnSpPr>
                            <p:nvPr/>
                          </p:nvCxnSpPr>
                          <p:spPr>
                            <a:xfrm>
                              <a:off x="2589598" y="5389412"/>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7" name="直接连接符 179"/>
                            <p:cNvCxnSpPr>
                              <a:cxnSpLocks/>
                            </p:cNvCxnSpPr>
                            <p:nvPr/>
                          </p:nvCxnSpPr>
                          <p:spPr>
                            <a:xfrm>
                              <a:off x="2733603" y="5480880"/>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9130" name="Line 1077"/>
                        <p:cNvSpPr>
                          <a:spLocks noChangeShapeType="1"/>
                        </p:cNvSpPr>
                        <p:nvPr/>
                      </p:nvSpPr>
                      <p:spPr bwMode="auto">
                        <a:xfrm>
                          <a:off x="3092913" y="4393250"/>
                          <a:ext cx="0" cy="3525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31" name="矩形 170"/>
                        <p:cNvSpPr/>
                        <p:nvPr/>
                      </p:nvSpPr>
                      <p:spPr>
                        <a:xfrm rot="16200000">
                          <a:off x="2853066"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2" name="文本框 171"/>
                        <p:cNvSpPr txBox="1"/>
                        <p:nvPr/>
                      </p:nvSpPr>
                      <p:spPr>
                        <a:xfrm>
                          <a:off x="1110320" y="3264350"/>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133" name="文本框 172"/>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48" name="直接连接符 173"/>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134" name="椭圆 174"/>
                        <p:cNvSpPr/>
                        <p:nvPr/>
                      </p:nvSpPr>
                      <p:spPr>
                        <a:xfrm>
                          <a:off x="2408275"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5" name="椭圆 175"/>
                        <p:cNvSpPr/>
                        <p:nvPr/>
                      </p:nvSpPr>
                      <p:spPr>
                        <a:xfrm>
                          <a:off x="3053070"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36" name="椭圆 119"/>
                      <p:cNvSpPr/>
                      <p:nvPr/>
                    </p:nvSpPr>
                    <p:spPr>
                      <a:xfrm>
                        <a:off x="481800" y="372837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7" name="文本框 120"/>
                      <p:cNvSpPr txBox="1"/>
                      <p:nvPr/>
                    </p:nvSpPr>
                    <p:spPr>
                      <a:xfrm>
                        <a:off x="823057" y="3647183"/>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38" name="文本框 124"/>
                      <p:cNvSpPr txBox="1"/>
                      <p:nvPr/>
                    </p:nvSpPr>
                    <p:spPr>
                      <a:xfrm>
                        <a:off x="687989" y="344187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39" name="文本框 125"/>
                      <p:cNvSpPr txBox="1"/>
                      <p:nvPr/>
                    </p:nvSpPr>
                    <p:spPr>
                      <a:xfrm>
                        <a:off x="719946" y="387883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40" name="文本框 126"/>
                      <p:cNvSpPr txBox="1"/>
                      <p:nvPr/>
                    </p:nvSpPr>
                    <p:spPr>
                      <a:xfrm>
                        <a:off x="4386003" y="3214620"/>
                        <a:ext cx="581726"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49" name="直接箭头连接符 127"/>
                      <p:cNvCxnSpPr>
                        <a:cxnSpLocks/>
                      </p:cNvCxnSpPr>
                      <p:nvPr/>
                    </p:nvCxnSpPr>
                    <p:spPr>
                      <a:xfrm>
                        <a:off x="4588857" y="3785851"/>
                        <a:ext cx="0" cy="9469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50" name="直接箭头连接符 128"/>
                      <p:cNvCxnSpPr>
                        <a:cxnSpLocks/>
                      </p:cNvCxnSpPr>
                      <p:nvPr/>
                    </p:nvCxnSpPr>
                    <p:spPr>
                      <a:xfrm flipV="1">
                        <a:off x="4572859" y="2240625"/>
                        <a:ext cx="0" cy="99723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141" name="文本框 116"/>
                    <p:cNvSpPr txBox="1"/>
                    <p:nvPr/>
                  </p:nvSpPr>
                  <p:spPr>
                    <a:xfrm>
                      <a:off x="4510671" y="210491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42" name="文本框 117"/>
                    <p:cNvSpPr txBox="1"/>
                    <p:nvPr/>
                  </p:nvSpPr>
                  <p:spPr>
                    <a:xfrm>
                      <a:off x="4575160" y="4595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143" name="Line 1077"/>
                  <p:cNvSpPr>
                    <a:spLocks noChangeShapeType="1"/>
                  </p:cNvSpPr>
                  <p:nvPr/>
                </p:nvSpPr>
                <p:spPr bwMode="auto">
                  <a:xfrm>
                    <a:off x="8674692" y="1404595"/>
                    <a:ext cx="0" cy="25580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4" name="矩形 113"/>
                  <p:cNvSpPr/>
                  <p:nvPr/>
                </p:nvSpPr>
                <p:spPr>
                  <a:xfrm rot="16200000">
                    <a:off x="8441671" y="25629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5" name="文本框 114"/>
                  <p:cNvSpPr txBox="1"/>
                  <p:nvPr/>
                </p:nvSpPr>
                <p:spPr>
                  <a:xfrm>
                    <a:off x="8044528" y="2358639"/>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146" name="Line 1077"/>
                <p:cNvSpPr>
                  <a:spLocks noChangeShapeType="1"/>
                </p:cNvSpPr>
                <p:nvPr/>
              </p:nvSpPr>
              <p:spPr bwMode="auto">
                <a:xfrm>
                  <a:off x="2636697" y="1802100"/>
                  <a:ext cx="0" cy="17232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7"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8"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9"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50" name="文本框 105"/>
                <p:cNvSpPr txBox="1"/>
                <p:nvPr/>
              </p:nvSpPr>
              <p:spPr>
                <a:xfrm>
                  <a:off x="2873895" y="114163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151" name="Line 1077"/>
                <p:cNvSpPr>
                  <a:spLocks noChangeShapeType="1"/>
                </p:cNvSpPr>
                <p:nvPr/>
              </p:nvSpPr>
              <p:spPr bwMode="auto">
                <a:xfrm>
                  <a:off x="5651195" y="773089"/>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52" name="Line 1077"/>
                <p:cNvSpPr>
                  <a:spLocks noChangeShapeType="1"/>
                </p:cNvSpPr>
                <p:nvPr/>
              </p:nvSpPr>
              <p:spPr bwMode="auto">
                <a:xfrm>
                  <a:off x="5522120" y="77312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53" name="文本框 108"/>
                <p:cNvSpPr txBox="1"/>
                <p:nvPr/>
              </p:nvSpPr>
              <p:spPr>
                <a:xfrm>
                  <a:off x="5615853" y="487767"/>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154" name="Line 1073"/>
                <p:cNvSpPr>
                  <a:spLocks noChangeShapeType="1"/>
                </p:cNvSpPr>
                <p:nvPr/>
              </p:nvSpPr>
              <p:spPr bwMode="auto">
                <a:xfrm flipH="1">
                  <a:off x="5656033" y="975215"/>
                  <a:ext cx="5777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55" name="文本框 11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156" name="椭圆 190"/>
              <p:cNvSpPr/>
              <p:nvPr/>
            </p:nvSpPr>
            <p:spPr>
              <a:xfrm>
                <a:off x="7311588" y="5479797"/>
                <a:ext cx="79695" cy="79695"/>
              </a:xfrm>
              <a:prstGeom prst="ellipse"/>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7" name="弧形 4"/>
              <p:cNvSpPr/>
              <p:nvPr/>
            </p:nvSpPr>
            <p:spPr>
              <a:xfrm flipV="1">
                <a:off x="6612203" y="5432029"/>
                <a:ext cx="197223" cy="252437"/>
              </a:xfrm>
              <a:prstGeom prst="arc">
                <a:avLst>
                  <a:gd name="adj1" fmla="val 924200"/>
                  <a:gd name="adj2" fmla="val 10009605"/>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158" name="Line 1077"/>
              <p:cNvSpPr>
                <a:spLocks noChangeShapeType="1"/>
              </p:cNvSpPr>
              <p:nvPr/>
            </p:nvSpPr>
            <p:spPr bwMode="auto">
              <a:xfrm>
                <a:off x="6791407" y="5532806"/>
                <a:ext cx="562065" cy="0"/>
              </a:xfrm>
              <a:prstGeom prst="line"/>
              <a:noFill/>
              <a:ln w="28575">
                <a:solidFill>
                  <a:schemeClr val="accent2"/>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59" name="椭圆 6"/>
            <p:cNvSpPr/>
            <p:nvPr/>
          </p:nvSpPr>
          <p:spPr>
            <a:xfrm>
              <a:off x="4864421" y="3642715"/>
              <a:ext cx="390528" cy="390528"/>
            </a:xfrm>
            <a:prstGeom prst="ellipse"/>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t>2</a:t>
              </a:r>
              <a:endParaRPr altLang="en-US" dirty="0" sz="2400" lang="zh-CN"/>
            </a:p>
          </p:txBody>
        </p:sp>
      </p:grpSp>
      <p:grpSp>
        <p:nvGrpSpPr>
          <p:cNvPr id="232" name="组合 12"/>
          <p:cNvGrpSpPr/>
          <p:nvPr/>
        </p:nvGrpSpPr>
        <p:grpSpPr>
          <a:xfrm>
            <a:off x="197881" y="911016"/>
            <a:ext cx="4610622" cy="3659124"/>
            <a:chOff x="197881" y="1550492"/>
            <a:chExt cx="4610622" cy="3659124"/>
          </a:xfrm>
        </p:grpSpPr>
        <p:sp>
          <p:nvSpPr>
            <p:cNvPr id="1049160" name="椭圆 252"/>
            <p:cNvSpPr/>
            <p:nvPr/>
          </p:nvSpPr>
          <p:spPr>
            <a:xfrm>
              <a:off x="238706" y="2110884"/>
              <a:ext cx="390528" cy="385873"/>
            </a:xfrm>
            <a:prstGeom prst="ellipse"/>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t>3</a:t>
              </a:r>
              <a:endParaRPr altLang="en-US" dirty="0" sz="2400" lang="zh-CN"/>
            </a:p>
          </p:txBody>
        </p:sp>
        <p:grpSp>
          <p:nvGrpSpPr>
            <p:cNvPr id="233" name="组合 7"/>
            <p:cNvGrpSpPr/>
            <p:nvPr/>
          </p:nvGrpSpPr>
          <p:grpSpPr>
            <a:xfrm>
              <a:off x="197881" y="1550492"/>
              <a:ext cx="4108789" cy="3061959"/>
              <a:chOff x="197881" y="1550492"/>
              <a:chExt cx="4108789" cy="3061959"/>
            </a:xfrm>
          </p:grpSpPr>
          <p:grpSp>
            <p:nvGrpSpPr>
              <p:cNvPr id="234" name="组合 193"/>
              <p:cNvGrpSpPr/>
              <p:nvPr/>
            </p:nvGrpSpPr>
            <p:grpSpPr>
              <a:xfrm>
                <a:off x="197881" y="1550492"/>
                <a:ext cx="4108789" cy="3061959"/>
                <a:chOff x="2428254" y="78156"/>
                <a:chExt cx="4108789" cy="3061959"/>
              </a:xfrm>
            </p:grpSpPr>
            <p:grpSp>
              <p:nvGrpSpPr>
                <p:cNvPr id="235" name="组合 197"/>
                <p:cNvGrpSpPr/>
                <p:nvPr/>
              </p:nvGrpSpPr>
              <p:grpSpPr>
                <a:xfrm>
                  <a:off x="2428254" y="78156"/>
                  <a:ext cx="4108789" cy="3061959"/>
                  <a:chOff x="4869126" y="515430"/>
                  <a:chExt cx="4108789" cy="3061959"/>
                </a:xfrm>
              </p:grpSpPr>
              <p:grpSp>
                <p:nvGrpSpPr>
                  <p:cNvPr id="236" name="组合 208"/>
                  <p:cNvGrpSpPr/>
                  <p:nvPr/>
                </p:nvGrpSpPr>
                <p:grpSpPr>
                  <a:xfrm>
                    <a:off x="4869126" y="515430"/>
                    <a:ext cx="4108789" cy="3061959"/>
                    <a:chOff x="748121" y="1410029"/>
                    <a:chExt cx="4108789" cy="3061959"/>
                  </a:xfrm>
                </p:grpSpPr>
                <p:grpSp>
                  <p:nvGrpSpPr>
                    <p:cNvPr id="237" name="组合 212"/>
                    <p:cNvGrpSpPr/>
                    <p:nvPr/>
                  </p:nvGrpSpPr>
                  <p:grpSpPr>
                    <a:xfrm>
                      <a:off x="748121" y="1410029"/>
                      <a:ext cx="4098074" cy="3019940"/>
                      <a:chOff x="481800" y="1314903"/>
                      <a:chExt cx="4098074" cy="3019940"/>
                    </a:xfrm>
                  </p:grpSpPr>
                  <p:grpSp>
                    <p:nvGrpSpPr>
                      <p:cNvPr id="238" name="组合 215"/>
                      <p:cNvGrpSpPr/>
                      <p:nvPr/>
                    </p:nvGrpSpPr>
                    <p:grpSpPr>
                      <a:xfrm>
                        <a:off x="687985" y="1314903"/>
                        <a:ext cx="3371572" cy="3019940"/>
                        <a:chOff x="687985" y="1314903"/>
                        <a:chExt cx="3371572" cy="3019940"/>
                      </a:xfrm>
                    </p:grpSpPr>
                    <p:grpSp>
                      <p:nvGrpSpPr>
                        <p:cNvPr id="239" name="Group 1096"/>
                        <p:cNvGrpSpPr/>
                        <p:nvPr/>
                      </p:nvGrpSpPr>
                      <p:grpSpPr bwMode="auto">
                        <a:xfrm>
                          <a:off x="1275234" y="1569267"/>
                          <a:ext cx="1187278" cy="2765576"/>
                          <a:chOff x="4072" y="2035"/>
                          <a:chExt cx="835" cy="1945"/>
                        </a:xfrm>
                      </p:grpSpPr>
                      <p:sp>
                        <p:nvSpPr>
                          <p:cNvPr id="104916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2"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5"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6"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67" name="文本框 224"/>
                        <p:cNvSpPr txBox="1"/>
                        <p:nvPr/>
                      </p:nvSpPr>
                      <p:spPr>
                        <a:xfrm>
                          <a:off x="3020950" y="1314903"/>
                          <a:ext cx="1038607"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168" name="文本框 225"/>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69"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0"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1"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2" name="矩形 230"/>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3"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4" name="矩形 234"/>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5" name="文本框 235"/>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176" name="文本框 236"/>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51" name="直接连接符 237"/>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177" name="椭圆 238"/>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78" name="椭圆 216"/>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9" name="文本框 217"/>
                      <p:cNvSpPr txBox="1"/>
                      <p:nvPr/>
                    </p:nvSpPr>
                    <p:spPr>
                      <a:xfrm>
                        <a:off x="822286" y="328473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80" name="文本框 218"/>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81" name="文本框 219"/>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82" name="文本框 220"/>
                      <p:cNvSpPr txBox="1"/>
                      <p:nvPr/>
                    </p:nvSpPr>
                    <p:spPr>
                      <a:xfrm>
                        <a:off x="3998148" y="3035534"/>
                        <a:ext cx="581726"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52" name="直接箭头连接符 221"/>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53" name="直接箭头连接符 222"/>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183" name="文本框 213"/>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84" name="文本框 214"/>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185"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86" name="矩形 210"/>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7" name="文本框 211"/>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188"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89"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0"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1"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2" name="文本框 202"/>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193"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4"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5" name="文本框 205"/>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196"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7" name="文本框 20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198" name="椭圆 253"/>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99" name="下箭头 254"/>
            <p:cNvSpPr/>
            <p:nvPr/>
          </p:nvSpPr>
          <p:spPr>
            <a:xfrm rot="7200000">
              <a:off x="4069864" y="4470977"/>
              <a:ext cx="606667" cy="870611"/>
            </a:xfrm>
            <a:prstGeom prst="downArrow"/>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00" name="椭圆 255"/>
          <p:cNvSpPr/>
          <p:nvPr/>
        </p:nvSpPr>
        <p:spPr>
          <a:xfrm>
            <a:off x="5634297" y="556318"/>
            <a:ext cx="390528" cy="390528"/>
          </a:xfrm>
          <a:prstGeom prst="ellipse"/>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t>1</a:t>
            </a:r>
            <a:endParaRPr altLang="en-US" dirty="0" sz="2400" lang="zh-CN"/>
          </a:p>
        </p:txBody>
      </p:sp>
      <p:grpSp>
        <p:nvGrpSpPr>
          <p:cNvPr id="240" name="组合 16"/>
          <p:cNvGrpSpPr/>
          <p:nvPr/>
        </p:nvGrpSpPr>
        <p:grpSpPr>
          <a:xfrm>
            <a:off x="259861" y="4634274"/>
            <a:ext cx="4064424" cy="1882041"/>
            <a:chOff x="259861" y="4634274"/>
            <a:chExt cx="4064424" cy="1882041"/>
          </a:xfrm>
        </p:grpSpPr>
        <p:pic>
          <p:nvPicPr>
            <p:cNvPr id="2097166" name="图片 13"/>
            <p:cNvPicPr>
              <a:picLocks noChangeAspect="1"/>
            </p:cNvPicPr>
            <p:nvPr/>
          </p:nvPicPr>
          <p:blipFill>
            <a:blip xmlns:r="http://schemas.openxmlformats.org/officeDocument/2006/relationships" r:embed="rId1"/>
            <a:stretch>
              <a:fillRect/>
            </a:stretch>
          </p:blipFill>
          <p:spPr>
            <a:xfrm>
              <a:off x="2409754" y="4639884"/>
              <a:ext cx="1914531" cy="1876431"/>
            </a:xfrm>
            <a:prstGeom prst="rect"/>
            <a:ln>
              <a:noFill/>
            </a:ln>
            <a:effectLst>
              <a:softEdge rad="112500"/>
            </a:effectLst>
          </p:spPr>
        </p:pic>
        <p:pic>
          <p:nvPicPr>
            <p:cNvPr id="2097167" name="图片 15"/>
            <p:cNvPicPr>
              <a:picLocks noChangeAspect="1"/>
            </p:cNvPicPr>
            <p:nvPr/>
          </p:nvPicPr>
          <p:blipFill>
            <a:blip xmlns:r="http://schemas.openxmlformats.org/officeDocument/2006/relationships" r:embed="rId2"/>
            <a:stretch>
              <a:fillRect/>
            </a:stretch>
          </p:blipFill>
          <p:spPr>
            <a:xfrm>
              <a:off x="259861" y="4634274"/>
              <a:ext cx="2008694" cy="1868085"/>
            </a:xfrm>
            <a:prstGeom prst="rect"/>
            <a:ln>
              <a:noFill/>
            </a:ln>
            <a:effectLst>
              <a:softEdge rad="112500"/>
            </a:effectLst>
          </p:spPr>
        </p:pic>
        <p:sp>
          <p:nvSpPr>
            <p:cNvPr id="1049201" name="椭圆 256"/>
            <p:cNvSpPr/>
            <p:nvPr/>
          </p:nvSpPr>
          <p:spPr>
            <a:xfrm>
              <a:off x="343103" y="4714453"/>
              <a:ext cx="390528" cy="390528"/>
            </a:xfrm>
            <a:prstGeom prst="ellipse"/>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t>1</a:t>
              </a:r>
              <a:endParaRPr altLang="en-US" dirty="0" sz="2400" lang="zh-CN"/>
            </a:p>
          </p:txBody>
        </p:sp>
        <p:sp>
          <p:nvSpPr>
            <p:cNvPr id="1049202" name="椭圆 257"/>
            <p:cNvSpPr/>
            <p:nvPr/>
          </p:nvSpPr>
          <p:spPr>
            <a:xfrm>
              <a:off x="2479681" y="4747032"/>
              <a:ext cx="365109" cy="390528"/>
            </a:xfrm>
            <a:prstGeom prst="ellipse"/>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t>3</a:t>
              </a:r>
              <a:endParaRPr altLang="en-US" dirty="0" sz="2400"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21"/>
                                        </p:tgtEl>
                                        <p:attrNameLst>
                                          <p:attrName>style.visibility</p:attrName>
                                        </p:attrNameLst>
                                      </p:cBhvr>
                                      <p:to>
                                        <p:strVal val="visible"/>
                                      </p:to>
                                    </p:set>
                                    <p:animEffect transition="in" filter="wipe(down)">
                                      <p:cBhvr>
                                        <p:cTn dur="500" id="7"/>
                                        <p:tgtEl>
                                          <p:spTgt spid="22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232"/>
                                        </p:tgtEl>
                                        <p:attrNameLst>
                                          <p:attrName>style.visibility</p:attrName>
                                        </p:attrNameLst>
                                      </p:cBhvr>
                                      <p:to>
                                        <p:strVal val="visible"/>
                                      </p:to>
                                    </p:set>
                                    <p:animEffect transition="in" filter="wipe(down)">
                                      <p:cBhvr>
                                        <p:cTn dur="500" id="12"/>
                                        <p:tgtEl>
                                          <p:spTgt spid="232"/>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240"/>
                                        </p:tgtEl>
                                        <p:attrNameLst>
                                          <p:attrName>style.visibility</p:attrName>
                                        </p:attrNameLst>
                                      </p:cBhvr>
                                      <p:to>
                                        <p:strVal val="visible"/>
                                      </p:to>
                                    </p:set>
                                    <p:animEffect transition="in" filter="wipe(down)">
                                      <p:cBhvr>
                                        <p:cTn dur="500" id="17"/>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8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41"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2.2.1 </a:t>
            </a:r>
            <a:r>
              <a:rPr altLang="zh-CN" b="1" dirty="0" sz="2800" lang="en-US" smtClean="0">
                <a:latin typeface="Arial" panose="020B0604020202020204" pitchFamily="34" charset="0"/>
                <a:cs typeface="Arial" panose="020B0604020202020204" pitchFamily="34" charset="0"/>
              </a:rPr>
              <a:t>What is amplification</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42"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43" name="矩形 1"/>
          <p:cNvSpPr/>
          <p:nvPr/>
        </p:nvSpPr>
        <p:spPr>
          <a:xfrm>
            <a:off x="323528" y="4757144"/>
            <a:ext cx="8194260" cy="461665"/>
          </a:xfrm>
          <a:prstGeom prst="rect"/>
        </p:spPr>
        <p:txBody>
          <a:bodyPr wrap="square">
            <a:spAutoFit/>
          </a:bodyPr>
          <a:p>
            <a:pPr algn="ctr"/>
            <a:r>
              <a:rPr altLang="zh-CN" dirty="0" sz="2400" lang="en-US" smtClean="0">
                <a:latin typeface="Arial" panose="020B0604020202020204" pitchFamily="34" charset="0"/>
                <a:cs typeface="Arial" panose="020B0604020202020204" pitchFamily="34" charset="0"/>
              </a:rPr>
              <a:t>The requirement of amplification is:</a:t>
            </a:r>
            <a:r>
              <a:rPr altLang="en-US" dirty="0" sz="2400" lang="zh-CN"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Non-distortion</a:t>
            </a:r>
            <a:endParaRPr altLang="en-US" b="1" dirty="0" sz="2400" lang="zh-CN">
              <a:latin typeface="Arial" panose="020B0604020202020204" pitchFamily="34" charset="0"/>
              <a:cs typeface="Arial" panose="020B0604020202020204" pitchFamily="34" charset="0"/>
            </a:endParaRPr>
          </a:p>
        </p:txBody>
      </p:sp>
      <p:pic>
        <p:nvPicPr>
          <p:cNvPr id="2097156" name="图片 8"/>
          <p:cNvPicPr>
            <a:picLocks noChangeAspect="1"/>
          </p:cNvPicPr>
          <p:nvPr/>
        </p:nvPicPr>
        <p:blipFill>
          <a:blip xmlns:r="http://schemas.openxmlformats.org/officeDocument/2006/relationships" r:embed="rId1"/>
          <a:stretch>
            <a:fillRect/>
          </a:stretch>
        </p:blipFill>
        <p:spPr>
          <a:xfrm>
            <a:off x="1749452" y="2429001"/>
            <a:ext cx="543602" cy="966249"/>
          </a:xfrm>
          <a:prstGeom prst="rect"/>
        </p:spPr>
      </p:pic>
      <p:grpSp>
        <p:nvGrpSpPr>
          <p:cNvPr id="154" name="组合 12"/>
          <p:cNvGrpSpPr/>
          <p:nvPr/>
        </p:nvGrpSpPr>
        <p:grpSpPr>
          <a:xfrm>
            <a:off x="5562949" y="1707454"/>
            <a:ext cx="1374515" cy="2443192"/>
            <a:chOff x="4184297" y="749081"/>
            <a:chExt cx="1569853" cy="2790405"/>
          </a:xfrm>
        </p:grpSpPr>
        <p:pic>
          <p:nvPicPr>
            <p:cNvPr id="2097157" name="图片 10"/>
            <p:cNvPicPr>
              <a:picLocks noChangeAspect="1"/>
            </p:cNvPicPr>
            <p:nvPr/>
          </p:nvPicPr>
          <p:blipFill>
            <a:blip xmlns:r="http://schemas.openxmlformats.org/officeDocument/2006/relationships" r:embed="rId1"/>
            <a:stretch>
              <a:fillRect/>
            </a:stretch>
          </p:blipFill>
          <p:spPr>
            <a:xfrm>
              <a:off x="4184297" y="749081"/>
              <a:ext cx="1569853" cy="2790405"/>
            </a:xfrm>
            <a:prstGeom prst="rect"/>
          </p:spPr>
        </p:pic>
        <p:pic>
          <p:nvPicPr>
            <p:cNvPr id="2097158" name="图片 9"/>
            <p:cNvPicPr>
              <a:picLocks noChangeAspect="1"/>
            </p:cNvPicPr>
            <p:nvPr/>
          </p:nvPicPr>
          <p:blipFill>
            <a:blip xmlns:r="http://schemas.openxmlformats.org/officeDocument/2006/relationships" r:embed="rId2"/>
            <a:stretch>
              <a:fillRect/>
            </a:stretch>
          </p:blipFill>
          <p:spPr>
            <a:xfrm>
              <a:off x="4431773" y="1724813"/>
              <a:ext cx="506570" cy="420549"/>
            </a:xfrm>
            <a:prstGeom prst="rect"/>
            <a:ln>
              <a:noFill/>
            </a:ln>
            <a:effectLst>
              <a:softEdge rad="127000"/>
            </a:effectLst>
          </p:spPr>
        </p:pic>
        <p:pic>
          <p:nvPicPr>
            <p:cNvPr id="2097159" name="图片 11"/>
            <p:cNvPicPr>
              <a:picLocks noChangeAspect="1"/>
            </p:cNvPicPr>
            <p:nvPr/>
          </p:nvPicPr>
          <p:blipFill>
            <a:blip xmlns:r="http://schemas.openxmlformats.org/officeDocument/2006/relationships" r:embed="rId2"/>
            <a:stretch>
              <a:fillRect/>
            </a:stretch>
          </p:blipFill>
          <p:spPr>
            <a:xfrm>
              <a:off x="5092961" y="1744519"/>
              <a:ext cx="506570" cy="420549"/>
            </a:xfrm>
            <a:prstGeom prst="rect"/>
            <a:ln>
              <a:noFill/>
            </a:ln>
            <a:effectLst>
              <a:softEdge rad="127000"/>
            </a:effectLst>
          </p:spPr>
        </p:pic>
      </p:grpSp>
      <p:pic>
        <p:nvPicPr>
          <p:cNvPr id="2097160" name="图片 13"/>
          <p:cNvPicPr>
            <a:picLocks noChangeAspect="1"/>
          </p:cNvPicPr>
          <p:nvPr/>
        </p:nvPicPr>
        <p:blipFill>
          <a:blip xmlns:r="http://schemas.openxmlformats.org/officeDocument/2006/relationships" r:embed="rId1"/>
          <a:stretch>
            <a:fillRect/>
          </a:stretch>
        </p:blipFill>
        <p:spPr>
          <a:xfrm>
            <a:off x="3782098" y="1707453"/>
            <a:ext cx="1378141" cy="2449638"/>
          </a:xfrm>
          <a:prstGeom prst="rect"/>
        </p:spPr>
      </p:pic>
      <p:sp>
        <p:nvSpPr>
          <p:cNvPr id="1048844" name="矩形 15"/>
          <p:cNvSpPr/>
          <p:nvPr/>
        </p:nvSpPr>
        <p:spPr>
          <a:xfrm>
            <a:off x="1281558" y="3415970"/>
            <a:ext cx="1572515" cy="338554"/>
          </a:xfrm>
          <a:prstGeom prst="rect"/>
        </p:spPr>
        <p:txBody>
          <a:bodyPr wrap="square">
            <a:spAutoFit/>
          </a:bodyPr>
          <a:p>
            <a:pPr algn="ctr"/>
            <a:r>
              <a:rPr altLang="zh-CN" dirty="0" sz="1600" lang="en-US" smtClean="0">
                <a:latin typeface="Arial" panose="020B0604020202020204" pitchFamily="34" charset="0"/>
                <a:cs typeface="Arial" panose="020B0604020202020204" pitchFamily="34" charset="0"/>
              </a:rPr>
              <a:t>Red Thunder</a:t>
            </a:r>
            <a:endParaRPr altLang="en-US" dirty="0" sz="1600" lang="zh-CN">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92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242" name="组合 8"/>
          <p:cNvGrpSpPr/>
          <p:nvPr/>
        </p:nvGrpSpPr>
        <p:grpSpPr>
          <a:xfrm>
            <a:off x="2293795" y="1180536"/>
            <a:ext cx="4968748" cy="3652005"/>
            <a:chOff x="353270" y="1323392"/>
            <a:chExt cx="4968748" cy="3652005"/>
          </a:xfrm>
        </p:grpSpPr>
        <p:grpSp>
          <p:nvGrpSpPr>
            <p:cNvPr id="243" name="组合 7"/>
            <p:cNvGrpSpPr/>
            <p:nvPr/>
          </p:nvGrpSpPr>
          <p:grpSpPr>
            <a:xfrm>
              <a:off x="353270" y="1323392"/>
              <a:ext cx="4968748" cy="3652005"/>
              <a:chOff x="197881" y="1550492"/>
              <a:chExt cx="4108789" cy="3019940"/>
            </a:xfrm>
          </p:grpSpPr>
          <p:grpSp>
            <p:nvGrpSpPr>
              <p:cNvPr id="244" name="组合 193"/>
              <p:cNvGrpSpPr/>
              <p:nvPr/>
            </p:nvGrpSpPr>
            <p:grpSpPr>
              <a:xfrm>
                <a:off x="197881" y="1550492"/>
                <a:ext cx="4108789" cy="3019940"/>
                <a:chOff x="2428254" y="78156"/>
                <a:chExt cx="4108789" cy="3019940"/>
              </a:xfrm>
            </p:grpSpPr>
            <p:grpSp>
              <p:nvGrpSpPr>
                <p:cNvPr id="245" name="组合 197"/>
                <p:cNvGrpSpPr/>
                <p:nvPr/>
              </p:nvGrpSpPr>
              <p:grpSpPr>
                <a:xfrm>
                  <a:off x="2428254" y="78156"/>
                  <a:ext cx="4108789" cy="3019940"/>
                  <a:chOff x="4869126" y="515430"/>
                  <a:chExt cx="4108789" cy="3019940"/>
                </a:xfrm>
              </p:grpSpPr>
              <p:grpSp>
                <p:nvGrpSpPr>
                  <p:cNvPr id="246" name="组合 208"/>
                  <p:cNvGrpSpPr/>
                  <p:nvPr/>
                </p:nvGrpSpPr>
                <p:grpSpPr>
                  <a:xfrm>
                    <a:off x="4869126" y="515430"/>
                    <a:ext cx="4108789" cy="3019940"/>
                    <a:chOff x="748121" y="1410029"/>
                    <a:chExt cx="4108789" cy="3019940"/>
                  </a:xfrm>
                </p:grpSpPr>
                <p:grpSp>
                  <p:nvGrpSpPr>
                    <p:cNvPr id="247" name="组合 212"/>
                    <p:cNvGrpSpPr/>
                    <p:nvPr/>
                  </p:nvGrpSpPr>
                  <p:grpSpPr>
                    <a:xfrm>
                      <a:off x="748121" y="1410029"/>
                      <a:ext cx="4098074" cy="3019940"/>
                      <a:chOff x="481800" y="1314903"/>
                      <a:chExt cx="4098074" cy="3019940"/>
                    </a:xfrm>
                  </p:grpSpPr>
                  <p:grpSp>
                    <p:nvGrpSpPr>
                      <p:cNvPr id="248" name="组合 215"/>
                      <p:cNvGrpSpPr/>
                      <p:nvPr/>
                    </p:nvGrpSpPr>
                    <p:grpSpPr>
                      <a:xfrm>
                        <a:off x="687985" y="1314903"/>
                        <a:ext cx="3181035" cy="3019940"/>
                        <a:chOff x="687985" y="1314903"/>
                        <a:chExt cx="3181035" cy="3019940"/>
                      </a:xfrm>
                    </p:grpSpPr>
                    <p:grpSp>
                      <p:nvGrpSpPr>
                        <p:cNvPr id="249" name="Group 1096"/>
                        <p:cNvGrpSpPr/>
                        <p:nvPr/>
                      </p:nvGrpSpPr>
                      <p:grpSpPr bwMode="auto">
                        <a:xfrm>
                          <a:off x="1275234" y="1569267"/>
                          <a:ext cx="1187278" cy="2765576"/>
                          <a:chOff x="4072" y="2035"/>
                          <a:chExt cx="835" cy="1945"/>
                        </a:xfrm>
                      </p:grpSpPr>
                      <p:sp>
                        <p:nvSpPr>
                          <p:cNvPr id="104920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5"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8"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9"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10" name="文本框 224"/>
                        <p:cNvSpPr txBox="1"/>
                        <p:nvPr/>
                      </p:nvSpPr>
                      <p:spPr>
                        <a:xfrm>
                          <a:off x="3020950" y="1314903"/>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211" name="文本框 225"/>
                        <p:cNvSpPr txBox="1"/>
                        <p:nvPr/>
                      </p:nvSpPr>
                      <p:spPr>
                        <a:xfrm>
                          <a:off x="2481634" y="1887331"/>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212"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3"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4"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5" name="矩形 230"/>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6"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7" name="矩形 234"/>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8" name="文本框 235"/>
                        <p:cNvSpPr txBox="1"/>
                        <p:nvPr/>
                      </p:nvSpPr>
                      <p:spPr>
                        <a:xfrm>
                          <a:off x="1111066" y="1836439"/>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219" name="文本框 236"/>
                        <p:cNvSpPr txBox="1"/>
                        <p:nvPr/>
                      </p:nvSpPr>
                      <p:spPr>
                        <a:xfrm>
                          <a:off x="1754939" y="2993505"/>
                          <a:ext cx="375952" cy="36967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54" name="直接连接符 237"/>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220" name="椭圆 238"/>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21" name="椭圆 216"/>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2" name="文本框 217"/>
                      <p:cNvSpPr txBox="1"/>
                      <p:nvPr/>
                    </p:nvSpPr>
                    <p:spPr>
                      <a:xfrm>
                        <a:off x="822286" y="3284737"/>
                        <a:ext cx="479880" cy="461665"/>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23" name="文本框 218"/>
                      <p:cNvSpPr txBox="1"/>
                      <p:nvPr/>
                    </p:nvSpPr>
                    <p:spPr>
                      <a:xfrm>
                        <a:off x="687989" y="3083296"/>
                        <a:ext cx="58706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24" name="文本框 219"/>
                      <p:cNvSpPr txBox="1"/>
                      <p:nvPr/>
                    </p:nvSpPr>
                    <p:spPr>
                      <a:xfrm>
                        <a:off x="719946" y="3520252"/>
                        <a:ext cx="37683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25" name="文本框 220"/>
                      <p:cNvSpPr txBox="1"/>
                      <p:nvPr/>
                    </p:nvSpPr>
                    <p:spPr>
                      <a:xfrm>
                        <a:off x="3998148" y="3035534"/>
                        <a:ext cx="581726" cy="461665"/>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55" name="直接箭头连接符 221"/>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56" name="直接箭头连接符 222"/>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226" name="文本框 213"/>
                    <p:cNvSpPr txBox="1"/>
                    <p:nvPr/>
                  </p:nvSpPr>
                  <p:spPr>
                    <a:xfrm>
                      <a:off x="4269847" y="2250997"/>
                      <a:ext cx="58706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27" name="文本框 214"/>
                    <p:cNvSpPr txBox="1"/>
                    <p:nvPr/>
                  </p:nvSpPr>
                  <p:spPr>
                    <a:xfrm>
                      <a:off x="4293776" y="4010323"/>
                      <a:ext cx="37683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28"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9" name="矩形 210"/>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0" name="文本框 211"/>
                  <p:cNvSpPr txBox="1"/>
                  <p:nvPr/>
                </p:nvSpPr>
                <p:spPr>
                  <a:xfrm>
                    <a:off x="7650119" y="2244144"/>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231"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2"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3"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4"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5" name="文本框 202"/>
                <p:cNvSpPr txBox="1"/>
                <p:nvPr/>
              </p:nvSpPr>
              <p:spPr>
                <a:xfrm>
                  <a:off x="2932691" y="1225425"/>
                  <a:ext cx="57495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236"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7"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8" name="文本框 205"/>
                <p:cNvSpPr txBox="1"/>
                <p:nvPr/>
              </p:nvSpPr>
              <p:spPr>
                <a:xfrm>
                  <a:off x="5187798" y="853457"/>
                  <a:ext cx="57495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239"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40" name="文本框 207"/>
                <p:cNvSpPr txBox="1"/>
                <p:nvPr/>
              </p:nvSpPr>
              <p:spPr>
                <a:xfrm>
                  <a:off x="4126853" y="1602640"/>
                  <a:ext cx="483465" cy="42218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241" name="椭圆 253"/>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42" name="文本框 183"/>
            <p:cNvSpPr txBox="1"/>
            <p:nvPr/>
          </p:nvSpPr>
          <p:spPr>
            <a:xfrm>
              <a:off x="1930968" y="33957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243" name="文本框 192"/>
            <p:cNvSpPr txBox="1"/>
            <p:nvPr/>
          </p:nvSpPr>
          <p:spPr>
            <a:xfrm>
              <a:off x="2393702" y="369394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244" name="文本框 194"/>
            <p:cNvSpPr txBox="1"/>
            <p:nvPr/>
          </p:nvSpPr>
          <p:spPr>
            <a:xfrm>
              <a:off x="2423426" y="2694549"/>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cxnSp>
        <p:nvCxnSpPr>
          <p:cNvPr id="3145857" name="直接箭头连接符 69"/>
          <p:cNvCxnSpPr>
            <a:cxnSpLocks/>
          </p:cNvCxnSpPr>
          <p:nvPr/>
        </p:nvCxnSpPr>
        <p:spPr>
          <a:xfrm>
            <a:off x="3871493" y="3162448"/>
            <a:ext cx="378559"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45" name="文本框 70"/>
          <p:cNvSpPr txBox="1"/>
          <p:nvPr/>
        </p:nvSpPr>
        <p:spPr>
          <a:xfrm>
            <a:off x="3773789" y="2661986"/>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58" name="直接箭头连接符 72"/>
          <p:cNvCxnSpPr>
            <a:cxnSpLocks/>
          </p:cNvCxnSpPr>
          <p:nvPr/>
        </p:nvCxnSpPr>
        <p:spPr>
          <a:xfrm>
            <a:off x="4405374" y="1923000"/>
            <a:ext cx="0" cy="65771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46" name="文本框 73"/>
          <p:cNvSpPr txBox="1"/>
          <p:nvPr/>
        </p:nvSpPr>
        <p:spPr>
          <a:xfrm>
            <a:off x="4042358" y="1898603"/>
            <a:ext cx="489016"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924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248" name="Rectangle 67"/>
          <p:cNvSpPr>
            <a:spLocks noChangeArrowheads="1"/>
          </p:cNvSpPr>
          <p:nvPr/>
        </p:nvSpPr>
        <p:spPr bwMode="auto">
          <a:xfrm>
            <a:off x="213407" y="461912"/>
            <a:ext cx="4524679"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Signal flow in the circuit</a:t>
            </a:r>
            <a:endParaRPr altLang="en-US" b="1" dirty="0" sz="2800" lang="zh-CN" smtClean="0">
              <a:latin typeface="Arial" panose="020B0604020202020204" pitchFamily="34" charset="0"/>
              <a:cs typeface="Arial" panose="020B0604020202020204" pitchFamily="34" charset="0"/>
            </a:endParaRPr>
          </a:p>
        </p:txBody>
      </p:sp>
      <p:grpSp>
        <p:nvGrpSpPr>
          <p:cNvPr id="251" name="组合 8"/>
          <p:cNvGrpSpPr/>
          <p:nvPr/>
        </p:nvGrpSpPr>
        <p:grpSpPr>
          <a:xfrm>
            <a:off x="241259" y="1165945"/>
            <a:ext cx="4968748" cy="3652005"/>
            <a:chOff x="353270" y="1323392"/>
            <a:chExt cx="4968748" cy="3652005"/>
          </a:xfrm>
        </p:grpSpPr>
        <p:grpSp>
          <p:nvGrpSpPr>
            <p:cNvPr id="252" name="组合 7"/>
            <p:cNvGrpSpPr/>
            <p:nvPr/>
          </p:nvGrpSpPr>
          <p:grpSpPr>
            <a:xfrm>
              <a:off x="353270" y="1323392"/>
              <a:ext cx="4968748" cy="3652005"/>
              <a:chOff x="197881" y="1550492"/>
              <a:chExt cx="4108789" cy="3019940"/>
            </a:xfrm>
          </p:grpSpPr>
          <p:grpSp>
            <p:nvGrpSpPr>
              <p:cNvPr id="253" name="组合 193"/>
              <p:cNvGrpSpPr/>
              <p:nvPr/>
            </p:nvGrpSpPr>
            <p:grpSpPr>
              <a:xfrm>
                <a:off x="197881" y="1550492"/>
                <a:ext cx="4108789" cy="3019940"/>
                <a:chOff x="2428254" y="78156"/>
                <a:chExt cx="4108789" cy="3019940"/>
              </a:xfrm>
            </p:grpSpPr>
            <p:grpSp>
              <p:nvGrpSpPr>
                <p:cNvPr id="254" name="组合 197"/>
                <p:cNvGrpSpPr/>
                <p:nvPr/>
              </p:nvGrpSpPr>
              <p:grpSpPr>
                <a:xfrm>
                  <a:off x="2428254" y="78156"/>
                  <a:ext cx="4108789" cy="3019940"/>
                  <a:chOff x="4869126" y="515430"/>
                  <a:chExt cx="4108789" cy="3019940"/>
                </a:xfrm>
              </p:grpSpPr>
              <p:grpSp>
                <p:nvGrpSpPr>
                  <p:cNvPr id="255" name="组合 208"/>
                  <p:cNvGrpSpPr/>
                  <p:nvPr/>
                </p:nvGrpSpPr>
                <p:grpSpPr>
                  <a:xfrm>
                    <a:off x="4869126" y="515430"/>
                    <a:ext cx="4108789" cy="3019940"/>
                    <a:chOff x="748121" y="1410029"/>
                    <a:chExt cx="4108789" cy="3019940"/>
                  </a:xfrm>
                </p:grpSpPr>
                <p:grpSp>
                  <p:nvGrpSpPr>
                    <p:cNvPr id="256" name="组合 212"/>
                    <p:cNvGrpSpPr/>
                    <p:nvPr/>
                  </p:nvGrpSpPr>
                  <p:grpSpPr>
                    <a:xfrm>
                      <a:off x="748121" y="1410029"/>
                      <a:ext cx="4098074" cy="3019940"/>
                      <a:chOff x="481800" y="1314903"/>
                      <a:chExt cx="4098074" cy="3019940"/>
                    </a:xfrm>
                  </p:grpSpPr>
                  <p:grpSp>
                    <p:nvGrpSpPr>
                      <p:cNvPr id="257" name="组合 215"/>
                      <p:cNvGrpSpPr/>
                      <p:nvPr/>
                    </p:nvGrpSpPr>
                    <p:grpSpPr>
                      <a:xfrm>
                        <a:off x="687985" y="1314903"/>
                        <a:ext cx="3181035" cy="3019940"/>
                        <a:chOff x="687985" y="1314903"/>
                        <a:chExt cx="3181035" cy="3019940"/>
                      </a:xfrm>
                    </p:grpSpPr>
                    <p:grpSp>
                      <p:nvGrpSpPr>
                        <p:cNvPr id="258" name="Group 1096"/>
                        <p:cNvGrpSpPr/>
                        <p:nvPr/>
                      </p:nvGrpSpPr>
                      <p:grpSpPr bwMode="auto">
                        <a:xfrm>
                          <a:off x="1275234" y="1569267"/>
                          <a:ext cx="1187278" cy="2765576"/>
                          <a:chOff x="4072" y="2035"/>
                          <a:chExt cx="835" cy="1945"/>
                        </a:xfrm>
                      </p:grpSpPr>
                      <p:sp>
                        <p:nvSpPr>
                          <p:cNvPr id="104924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0"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3"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4"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55" name="文本框 224"/>
                        <p:cNvSpPr txBox="1"/>
                        <p:nvPr/>
                      </p:nvSpPr>
                      <p:spPr>
                        <a:xfrm>
                          <a:off x="3020950" y="1314903"/>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256" name="文本框 225"/>
                        <p:cNvSpPr txBox="1"/>
                        <p:nvPr/>
                      </p:nvSpPr>
                      <p:spPr>
                        <a:xfrm>
                          <a:off x="2481634" y="1887331"/>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257"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8"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9"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60" name="矩形 230"/>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1"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62" name="矩形 234"/>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3" name="文本框 235"/>
                        <p:cNvSpPr txBox="1"/>
                        <p:nvPr/>
                      </p:nvSpPr>
                      <p:spPr>
                        <a:xfrm>
                          <a:off x="1111066" y="1836439"/>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264" name="文本框 236"/>
                        <p:cNvSpPr txBox="1"/>
                        <p:nvPr/>
                      </p:nvSpPr>
                      <p:spPr>
                        <a:xfrm>
                          <a:off x="1754939" y="2993505"/>
                          <a:ext cx="375952" cy="36967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59" name="直接连接符 237"/>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265" name="椭圆 238"/>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66" name="椭圆 216"/>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7" name="文本框 217"/>
                      <p:cNvSpPr txBox="1"/>
                      <p:nvPr/>
                    </p:nvSpPr>
                    <p:spPr>
                      <a:xfrm>
                        <a:off x="822286" y="3284737"/>
                        <a:ext cx="479880" cy="461665"/>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68" name="文本框 218"/>
                      <p:cNvSpPr txBox="1"/>
                      <p:nvPr/>
                    </p:nvSpPr>
                    <p:spPr>
                      <a:xfrm>
                        <a:off x="687989" y="3083296"/>
                        <a:ext cx="58706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69" name="文本框 219"/>
                      <p:cNvSpPr txBox="1"/>
                      <p:nvPr/>
                    </p:nvSpPr>
                    <p:spPr>
                      <a:xfrm>
                        <a:off x="719946" y="3520252"/>
                        <a:ext cx="37683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70" name="文本框 220"/>
                      <p:cNvSpPr txBox="1"/>
                      <p:nvPr/>
                    </p:nvSpPr>
                    <p:spPr>
                      <a:xfrm>
                        <a:off x="3998148" y="3035534"/>
                        <a:ext cx="581726" cy="443183"/>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60" name="直接箭头连接符 221"/>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61" name="直接箭头连接符 222"/>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271" name="文本框 213"/>
                    <p:cNvSpPr txBox="1"/>
                    <p:nvPr/>
                  </p:nvSpPr>
                  <p:spPr>
                    <a:xfrm>
                      <a:off x="4269847" y="2250997"/>
                      <a:ext cx="58706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72" name="文本框 214"/>
                    <p:cNvSpPr txBox="1"/>
                    <p:nvPr/>
                  </p:nvSpPr>
                  <p:spPr>
                    <a:xfrm>
                      <a:off x="4293776" y="4010323"/>
                      <a:ext cx="37683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73"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4" name="矩形 210"/>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5" name="文本框 211"/>
                  <p:cNvSpPr txBox="1"/>
                  <p:nvPr/>
                </p:nvSpPr>
                <p:spPr>
                  <a:xfrm>
                    <a:off x="7650119" y="2244144"/>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276"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7"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8"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9"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0" name="文本框 202"/>
                <p:cNvSpPr txBox="1"/>
                <p:nvPr/>
              </p:nvSpPr>
              <p:spPr>
                <a:xfrm>
                  <a:off x="2932691" y="1225425"/>
                  <a:ext cx="57495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281"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2"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3" name="文本框 205"/>
                <p:cNvSpPr txBox="1"/>
                <p:nvPr/>
              </p:nvSpPr>
              <p:spPr>
                <a:xfrm>
                  <a:off x="5187798" y="853457"/>
                  <a:ext cx="57495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284"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5" name="文本框 207"/>
                <p:cNvSpPr txBox="1"/>
                <p:nvPr/>
              </p:nvSpPr>
              <p:spPr>
                <a:xfrm>
                  <a:off x="4126853" y="1602640"/>
                  <a:ext cx="483465" cy="42218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286" name="椭圆 253"/>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87" name="文本框 183"/>
            <p:cNvSpPr txBox="1"/>
            <p:nvPr/>
          </p:nvSpPr>
          <p:spPr>
            <a:xfrm>
              <a:off x="1930968" y="33957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288" name="文本框 192"/>
            <p:cNvSpPr txBox="1"/>
            <p:nvPr/>
          </p:nvSpPr>
          <p:spPr>
            <a:xfrm>
              <a:off x="2393702" y="369394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289" name="文本框 194"/>
            <p:cNvSpPr txBox="1"/>
            <p:nvPr/>
          </p:nvSpPr>
          <p:spPr>
            <a:xfrm>
              <a:off x="2423426" y="2694549"/>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49290" name="下箭头 260"/>
          <p:cNvSpPr/>
          <p:nvPr/>
        </p:nvSpPr>
        <p:spPr>
          <a:xfrm>
            <a:off x="6317925" y="1999802"/>
            <a:ext cx="606667" cy="589658"/>
          </a:xfrm>
          <a:prstGeom prst="downArrow"/>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91" name="下箭头 261"/>
          <p:cNvSpPr/>
          <p:nvPr/>
        </p:nvSpPr>
        <p:spPr>
          <a:xfrm>
            <a:off x="6317925" y="3354992"/>
            <a:ext cx="606667" cy="589658"/>
          </a:xfrm>
          <a:prstGeom prst="downArrow"/>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92" name="下箭头 262"/>
          <p:cNvSpPr/>
          <p:nvPr/>
        </p:nvSpPr>
        <p:spPr>
          <a:xfrm>
            <a:off x="6317806" y="4694972"/>
            <a:ext cx="606667" cy="589658"/>
          </a:xfrm>
          <a:prstGeom prst="downArrow"/>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59" name="组合 18"/>
          <p:cNvGrpSpPr/>
          <p:nvPr/>
        </p:nvGrpSpPr>
        <p:grpSpPr>
          <a:xfrm>
            <a:off x="3782780" y="5389076"/>
            <a:ext cx="2037080" cy="998077"/>
            <a:chOff x="3782780" y="5389076"/>
            <a:chExt cx="2037080" cy="998077"/>
          </a:xfrm>
        </p:grpSpPr>
        <p:sp>
          <p:nvSpPr>
            <p:cNvPr id="1049293" name="Rectangle 68"/>
            <p:cNvSpPr>
              <a:spLocks noChangeArrowheads="1"/>
            </p:cNvSpPr>
            <p:nvPr/>
          </p:nvSpPr>
          <p:spPr bwMode="auto">
            <a:xfrm>
              <a:off x="3782780" y="5940113"/>
              <a:ext cx="2037080" cy="447040"/>
            </a:xfrm>
            <a:prstGeom prst="rect"/>
            <a:noFill/>
            <a:ln>
              <a:noFill/>
            </a:ln>
            <a:effectLst/>
          </p:spPr>
          <p:txBody>
            <a:bodyPr wrap="none">
              <a:spAutoFit/>
            </a:bodyPr>
            <a:p>
              <a:pPr algn="ctr" fontAlgn="base">
                <a:spcBef>
                  <a:spcPct val="0"/>
                </a:spcBef>
                <a:spcAft>
                  <a:spcPct val="0"/>
                </a:spcAft>
              </a:pPr>
              <a:r>
                <a:rPr altLang="zh-CN" b="1" dirty="0" sz="2400" kumimoji="1" lang="en-US" smtClean="0">
                  <a:latin typeface="+mn-ea"/>
                </a:rPr>
                <a:t>Capacitor</a:t>
              </a:r>
              <a:r>
                <a:rPr altLang="zh-CN" b="1" dirty="0" sz="2400" i="1" kumimoji="1" lang="en-US" smtClean="0">
                  <a:latin typeface="+mn-ea"/>
                </a:rPr>
                <a:t> C</a:t>
              </a:r>
              <a:r>
                <a:rPr altLang="zh-CN" baseline="-25000" b="1" dirty="0" sz="2400" kumimoji="1" lang="en-US" smtClean="0">
                  <a:latin typeface="+mn-ea"/>
                </a:rPr>
                <a:t>2</a:t>
              </a:r>
              <a:endParaRPr altLang="en-US" b="1" dirty="0" sz="2400" kumimoji="1" lang="zh-CN" smtClean="0">
                <a:latin typeface="+mn-ea"/>
              </a:endParaRPr>
            </a:p>
          </p:txBody>
        </p:sp>
        <p:sp>
          <p:nvSpPr>
            <p:cNvPr id="1049294" name="下箭头 263"/>
            <p:cNvSpPr/>
            <p:nvPr/>
          </p:nvSpPr>
          <p:spPr>
            <a:xfrm rot="5400000">
              <a:off x="4303984" y="4867872"/>
              <a:ext cx="606667" cy="1649074"/>
            </a:xfrm>
            <a:prstGeom prst="downArrow"/>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62" name="直接箭头连接符 69"/>
          <p:cNvCxnSpPr>
            <a:cxnSpLocks/>
          </p:cNvCxnSpPr>
          <p:nvPr/>
        </p:nvCxnSpPr>
        <p:spPr>
          <a:xfrm>
            <a:off x="1818957" y="3147857"/>
            <a:ext cx="378559"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95" name="文本框 70"/>
          <p:cNvSpPr txBox="1"/>
          <p:nvPr/>
        </p:nvSpPr>
        <p:spPr>
          <a:xfrm>
            <a:off x="1721253" y="2647395"/>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63" name="直接箭头连接符 72"/>
          <p:cNvCxnSpPr>
            <a:cxnSpLocks/>
          </p:cNvCxnSpPr>
          <p:nvPr/>
        </p:nvCxnSpPr>
        <p:spPr>
          <a:xfrm>
            <a:off x="2352838" y="1908409"/>
            <a:ext cx="0" cy="65771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96" name="文本框 73"/>
          <p:cNvSpPr txBox="1"/>
          <p:nvPr/>
        </p:nvSpPr>
        <p:spPr>
          <a:xfrm>
            <a:off x="1989822" y="1884012"/>
            <a:ext cx="489016"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97" name="文本框 1"/>
          <p:cNvSpPr txBox="1"/>
          <p:nvPr/>
        </p:nvSpPr>
        <p:spPr>
          <a:xfrm>
            <a:off x="6460500" y="903201"/>
            <a:ext cx="658397" cy="461665"/>
          </a:xfrm>
          <a:prstGeom prst="rect"/>
          <a:noFill/>
        </p:spPr>
        <p:txBody>
          <a:bodyPr rtlCol="0" wrap="square">
            <a:spAutoFit/>
          </a:bodyPr>
          <a:p>
            <a:r>
              <a:rPr altLang="zh-CN" dirty="0" sz="2400" lang="en-US" smtClean="0">
                <a:solidFill>
                  <a:schemeClr val="accent1"/>
                </a:solidFill>
                <a:latin typeface="Arial" panose="020B0604020202020204" pitchFamily="34" charset="0"/>
                <a:cs typeface="Arial" panose="020B0604020202020204" pitchFamily="34" charset="0"/>
              </a:rPr>
              <a:t>DC</a:t>
            </a:r>
            <a:endParaRPr altLang="en-US" dirty="0" sz="2400" lang="zh-CN">
              <a:solidFill>
                <a:schemeClr val="accent1"/>
              </a:solidFill>
              <a:latin typeface="Arial" panose="020B0604020202020204" pitchFamily="34" charset="0"/>
              <a:cs typeface="Arial" panose="020B0604020202020204" pitchFamily="34" charset="0"/>
            </a:endParaRPr>
          </a:p>
        </p:txBody>
      </p:sp>
      <p:sp>
        <p:nvSpPr>
          <p:cNvPr id="1049298" name="文本框 74"/>
          <p:cNvSpPr txBox="1"/>
          <p:nvPr/>
        </p:nvSpPr>
        <p:spPr>
          <a:xfrm>
            <a:off x="7225946" y="895957"/>
            <a:ext cx="658397" cy="461665"/>
          </a:xfrm>
          <a:prstGeom prst="rect"/>
          <a:noFill/>
        </p:spPr>
        <p:txBody>
          <a:bodyPr rtlCol="0" wrap="square">
            <a:spAutoFit/>
          </a:bodyPr>
          <a:p>
            <a:r>
              <a:rPr altLang="zh-CN" dirty="0" sz="2400" lang="en-US" smtClean="0">
                <a:solidFill>
                  <a:srgbClr val="C00000"/>
                </a:solidFill>
                <a:latin typeface="Arial" panose="020B0604020202020204" pitchFamily="34" charset="0"/>
                <a:cs typeface="Arial" panose="020B0604020202020204" pitchFamily="34" charset="0"/>
              </a:rPr>
              <a:t>AC</a:t>
            </a:r>
            <a:endParaRPr altLang="en-US" dirty="0" sz="2400" lang="zh-CN">
              <a:solidFill>
                <a:srgbClr val="C00000"/>
              </a:solidFill>
              <a:latin typeface="Arial" panose="020B0604020202020204" pitchFamily="34" charset="0"/>
              <a:cs typeface="Arial" panose="020B0604020202020204" pitchFamily="34" charset="0"/>
            </a:endParaRPr>
          </a:p>
        </p:txBody>
      </p:sp>
      <p:sp>
        <p:nvSpPr>
          <p:cNvPr id="1049299" name="文本框 2"/>
          <p:cNvSpPr txBox="1">
            <a:spLocks noChangeAspect="1" noMove="1" noResize="1" noRot="1" noAdjustHandles="1" noEditPoints="1" noChangeArrowheads="1" noChangeShapeType="1" noTextEdit="1"/>
          </p:cNvSpPr>
          <p:nvPr/>
        </p:nvSpPr>
        <p:spPr>
          <a:xfrm>
            <a:off x="5549004" y="1416473"/>
            <a:ext cx="2441630" cy="396840"/>
          </a:xfrm>
          <a:prstGeom prst="rect"/>
          <a:blipFill>
            <a:blip xmlns:r="http://schemas.openxmlformats.org/officeDocument/2006/relationships" r:embed="rId1"/>
            <a:stretch>
              <a:fillRect l="-998" r="-1247" b="-26154"/>
            </a:stretch>
          </a:blipFill>
        </p:spPr>
        <p:txBody>
          <a:bodyPr/>
          <a:p>
            <a:r>
              <a:rPr altLang="en-US" lang="zh-CN">
                <a:noFill/>
              </a:rPr>
              <a:t> </a:t>
            </a:r>
          </a:p>
        </p:txBody>
      </p:sp>
      <p:sp>
        <p:nvSpPr>
          <p:cNvPr id="1049300" name="文本框 76"/>
          <p:cNvSpPr txBox="1"/>
          <p:nvPr/>
        </p:nvSpPr>
        <p:spPr>
          <a:xfrm>
            <a:off x="5431854" y="903201"/>
            <a:ext cx="842147" cy="802639"/>
          </a:xfrm>
          <a:prstGeom prst="rect"/>
          <a:noFill/>
        </p:spPr>
        <p:txBody>
          <a:bodyPr rtlCol="0" wrap="square">
            <a:spAutoFit/>
          </a:bodyPr>
          <a:p>
            <a:r>
              <a:rPr altLang="zh-CN" dirty="0" sz="2400" lang="en-US" smtClean="0">
                <a:solidFill>
                  <a:srgbClr val="C00000"/>
                </a:solidFill>
                <a:latin typeface="Arial" panose="020B0604020202020204" pitchFamily="34" charset="0"/>
                <a:cs typeface="Arial" panose="020B0604020202020204" pitchFamily="34" charset="0"/>
              </a:rPr>
              <a:t>Total</a:t>
            </a:r>
            <a:endParaRPr altLang="en-US" dirty="0" sz="2400" lang="zh-CN">
              <a:solidFill>
                <a:srgbClr val="C00000"/>
              </a:solidFill>
              <a:latin typeface="Arial" panose="020B0604020202020204" pitchFamily="34" charset="0"/>
              <a:cs typeface="Arial" panose="020B0604020202020204" pitchFamily="34" charset="0"/>
            </a:endParaRPr>
          </a:p>
        </p:txBody>
      </p:sp>
      <p:sp>
        <p:nvSpPr>
          <p:cNvPr id="1049301" name="文本框 77"/>
          <p:cNvSpPr txBox="1">
            <a:spLocks noChangeAspect="1" noMove="1" noResize="1" noRot="1" noAdjustHandles="1" noEditPoints="1" noChangeArrowheads="1" noChangeShapeType="1" noTextEdit="1"/>
          </p:cNvSpPr>
          <p:nvPr/>
        </p:nvSpPr>
        <p:spPr>
          <a:xfrm>
            <a:off x="5794824" y="2737019"/>
            <a:ext cx="1779974" cy="396840"/>
          </a:xfrm>
          <a:prstGeom prst="rect"/>
          <a:blipFill>
            <a:blip xmlns:r="http://schemas.openxmlformats.org/officeDocument/2006/relationships" r:embed="rId2"/>
            <a:stretch>
              <a:fillRect l="-3767" r="-1370" b="-24615"/>
            </a:stretch>
          </a:blipFill>
        </p:spPr>
        <p:txBody>
          <a:bodyPr/>
          <a:p>
            <a:r>
              <a:rPr altLang="en-US" lang="zh-CN">
                <a:noFill/>
              </a:rPr>
              <a:t> </a:t>
            </a:r>
          </a:p>
        </p:txBody>
      </p:sp>
      <p:sp>
        <p:nvSpPr>
          <p:cNvPr id="1049302" name="文本框 78"/>
          <p:cNvSpPr txBox="1">
            <a:spLocks noChangeAspect="1" noMove="1" noResize="1" noRot="1" noAdjustHandles="1" noEditPoints="1" noChangeArrowheads="1" noChangeShapeType="1" noTextEdit="1"/>
          </p:cNvSpPr>
          <p:nvPr/>
        </p:nvSpPr>
        <p:spPr>
          <a:xfrm>
            <a:off x="5794824" y="4031047"/>
            <a:ext cx="1779974" cy="396840"/>
          </a:xfrm>
          <a:prstGeom prst="rect"/>
          <a:blipFill>
            <a:blip xmlns:r="http://schemas.openxmlformats.org/officeDocument/2006/relationships" r:embed="rId3"/>
            <a:stretch>
              <a:fillRect l="-2397" b="-26154"/>
            </a:stretch>
          </a:blipFill>
        </p:spPr>
        <p:txBody>
          <a:bodyPr/>
          <a:p>
            <a:r>
              <a:rPr altLang="en-US" lang="zh-CN">
                <a:noFill/>
              </a:rPr>
              <a:t> </a:t>
            </a:r>
          </a:p>
        </p:txBody>
      </p:sp>
      <p:sp>
        <p:nvSpPr>
          <p:cNvPr id="1049303" name="文本框 79"/>
          <p:cNvSpPr txBox="1">
            <a:spLocks noChangeAspect="1" noMove="1" noResize="1" noRot="1" noAdjustHandles="1" noEditPoints="1" noChangeArrowheads="1" noChangeShapeType="1" noTextEdit="1"/>
          </p:cNvSpPr>
          <p:nvPr/>
        </p:nvSpPr>
        <p:spPr>
          <a:xfrm>
            <a:off x="5599607" y="5466174"/>
            <a:ext cx="2441630" cy="396840"/>
          </a:xfrm>
          <a:prstGeom prst="rect"/>
          <a:blipFill>
            <a:blip xmlns:r="http://schemas.openxmlformats.org/officeDocument/2006/relationships" r:embed="rId4"/>
            <a:stretch>
              <a:fillRect l="-250" b="-24615"/>
            </a:stretch>
          </a:blipFill>
        </p:spPr>
        <p:txBody>
          <a:bodyPr/>
          <a:p>
            <a:r>
              <a:rPr altLang="en-US" lang="zh-CN">
                <a:noFill/>
              </a:rPr>
              <a:t> </a:t>
            </a:r>
          </a:p>
        </p:txBody>
      </p:sp>
      <p:sp>
        <p:nvSpPr>
          <p:cNvPr id="1049304" name="文本框 80"/>
          <p:cNvSpPr txBox="1">
            <a:spLocks noChangeAspect="1" noMove="1" noResize="1" noRot="1" noAdjustHandles="1" noEditPoints="1" noChangeArrowheads="1" noChangeShapeType="1" noTextEdit="1"/>
          </p:cNvSpPr>
          <p:nvPr/>
        </p:nvSpPr>
        <p:spPr>
          <a:xfrm>
            <a:off x="2145510" y="5449150"/>
            <a:ext cx="1458797" cy="430887"/>
          </a:xfrm>
          <a:prstGeom prst="rect"/>
          <a:blipFill>
            <a:blip xmlns:r="http://schemas.openxmlformats.org/officeDocument/2006/relationships" r:embed="rId5"/>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90"/>
                                        </p:tgtEl>
                                        <p:attrNameLst>
                                          <p:attrName>style.visibility</p:attrName>
                                        </p:attrNameLst>
                                      </p:cBhvr>
                                      <p:to>
                                        <p:strVal val="visible"/>
                                      </p:to>
                                    </p:set>
                                    <p:animEffect transition="in" filter="wipe(down)">
                                      <p:cBhvr>
                                        <p:cTn dur="500" id="7"/>
                                        <p:tgtEl>
                                          <p:spTgt spid="1049290"/>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301"/>
                                        </p:tgtEl>
                                        <p:attrNameLst>
                                          <p:attrName>style.visibility</p:attrName>
                                        </p:attrNameLst>
                                      </p:cBhvr>
                                      <p:to>
                                        <p:strVal val="visible"/>
                                      </p:to>
                                    </p:set>
                                    <p:animEffect transition="in" filter="wipe(down)">
                                      <p:cBhvr>
                                        <p:cTn dur="500" id="10"/>
                                        <p:tgtEl>
                                          <p:spTgt spid="104930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291"/>
                                        </p:tgtEl>
                                        <p:attrNameLst>
                                          <p:attrName>style.visibility</p:attrName>
                                        </p:attrNameLst>
                                      </p:cBhvr>
                                      <p:to>
                                        <p:strVal val="visible"/>
                                      </p:to>
                                    </p:set>
                                    <p:animEffect transition="in" filter="wipe(down)">
                                      <p:cBhvr>
                                        <p:cTn dur="500" id="15"/>
                                        <p:tgtEl>
                                          <p:spTgt spid="1049291"/>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302"/>
                                        </p:tgtEl>
                                        <p:attrNameLst>
                                          <p:attrName>style.visibility</p:attrName>
                                        </p:attrNameLst>
                                      </p:cBhvr>
                                      <p:to>
                                        <p:strVal val="visible"/>
                                      </p:to>
                                    </p:set>
                                    <p:animEffect transition="in" filter="wipe(down)">
                                      <p:cBhvr>
                                        <p:cTn dur="500" id="18"/>
                                        <p:tgtEl>
                                          <p:spTgt spid="1049302"/>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9292"/>
                                        </p:tgtEl>
                                        <p:attrNameLst>
                                          <p:attrName>style.visibility</p:attrName>
                                        </p:attrNameLst>
                                      </p:cBhvr>
                                      <p:to>
                                        <p:strVal val="visible"/>
                                      </p:to>
                                    </p:set>
                                    <p:animEffect transition="in" filter="wipe(down)">
                                      <p:cBhvr>
                                        <p:cTn dur="500" id="23"/>
                                        <p:tgtEl>
                                          <p:spTgt spid="1049292"/>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9303"/>
                                        </p:tgtEl>
                                        <p:attrNameLst>
                                          <p:attrName>style.visibility</p:attrName>
                                        </p:attrNameLst>
                                      </p:cBhvr>
                                      <p:to>
                                        <p:strVal val="visible"/>
                                      </p:to>
                                    </p:set>
                                    <p:animEffect transition="in" filter="wipe(down)">
                                      <p:cBhvr>
                                        <p:cTn dur="500" id="26"/>
                                        <p:tgtEl>
                                          <p:spTgt spid="1049303"/>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4">
                                  <p:stCondLst>
                                    <p:cond delay="0"/>
                                  </p:stCondLst>
                                  <p:childTnLst>
                                    <p:set>
                                      <p:cBhvr>
                                        <p:cTn dur="1" fill="hold" id="30">
                                          <p:stCondLst>
                                            <p:cond delay="0"/>
                                          </p:stCondLst>
                                        </p:cTn>
                                        <p:tgtEl>
                                          <p:spTgt spid="259"/>
                                        </p:tgtEl>
                                        <p:attrNameLst>
                                          <p:attrName>style.visibility</p:attrName>
                                        </p:attrNameLst>
                                      </p:cBhvr>
                                      <p:to>
                                        <p:strVal val="visible"/>
                                      </p:to>
                                    </p:set>
                                    <p:animEffect transition="in" filter="wipe(down)">
                                      <p:cBhvr>
                                        <p:cTn dur="500" id="31"/>
                                        <p:tgtEl>
                                          <p:spTgt spid="259"/>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49304"/>
                                        </p:tgtEl>
                                        <p:attrNameLst>
                                          <p:attrName>style.visibility</p:attrName>
                                        </p:attrNameLst>
                                      </p:cBhvr>
                                      <p:to>
                                        <p:strVal val="visible"/>
                                      </p:to>
                                    </p:set>
                                    <p:animEffect transition="in" filter="wipe(down)">
                                      <p:cBhvr>
                                        <p:cTn dur="500" id="36"/>
                                        <p:tgtEl>
                                          <p:spTgt spid="1049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90" grpId="0" animBg="1"/>
      <p:bldP spid="1049291" grpId="0" animBg="1"/>
      <p:bldP spid="1049292" grpId="0" animBg="1"/>
      <p:bldP spid="1049301" grpId="0"/>
      <p:bldP spid="1049302" grpId="0"/>
      <p:bldP spid="1049303" grpId="0"/>
      <p:bldP spid="10493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930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261" name="组合 2"/>
          <p:cNvGrpSpPr/>
          <p:nvPr/>
        </p:nvGrpSpPr>
        <p:grpSpPr>
          <a:xfrm>
            <a:off x="461918" y="3321477"/>
            <a:ext cx="8133701" cy="2393061"/>
            <a:chOff x="515706" y="1148433"/>
            <a:chExt cx="8133701" cy="2393061"/>
          </a:xfrm>
        </p:grpSpPr>
        <p:sp>
          <p:nvSpPr>
            <p:cNvPr id="1049306" name="Rectangle 67"/>
            <p:cNvSpPr>
              <a:spLocks noChangeArrowheads="1"/>
            </p:cNvSpPr>
            <p:nvPr/>
          </p:nvSpPr>
          <p:spPr bwMode="auto">
            <a:xfrm>
              <a:off x="515706" y="1148433"/>
              <a:ext cx="8133701"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DC voltage/current</a:t>
              </a:r>
              <a:r>
                <a:rPr altLang="en-US" b="1" dirty="0" sz="2800" lang="zh-CN" smtClean="0">
                  <a:latin typeface="Arial" panose="020B0604020202020204" pitchFamily="34" charset="0"/>
                  <a:cs typeface="Arial" panose="020B0604020202020204" pitchFamily="34" charset="0"/>
                </a:rPr>
                <a:t>：</a:t>
              </a:r>
              <a:r>
                <a:rPr altLang="zh-CN" b="1" dirty="0" sz="2800" lang="en-US" smtClean="0">
                  <a:latin typeface="Arial" panose="020B0604020202020204" pitchFamily="34" charset="0"/>
                  <a:cs typeface="Arial" panose="020B0604020202020204" pitchFamily="34" charset="0"/>
                </a:rPr>
                <a:t>static working parameter</a:t>
              </a:r>
              <a:endParaRPr altLang="en-US" b="1" dirty="0" sz="2800" lang="zh-CN" smtClean="0">
                <a:latin typeface="Arial" panose="020B0604020202020204" pitchFamily="34" charset="0"/>
                <a:cs typeface="Arial" panose="020B0604020202020204" pitchFamily="34" charset="0"/>
              </a:endParaRPr>
            </a:p>
          </p:txBody>
        </p:sp>
        <p:sp>
          <p:nvSpPr>
            <p:cNvPr id="1049307" name="Rectangle 67"/>
            <p:cNvSpPr>
              <a:spLocks noChangeArrowheads="1"/>
            </p:cNvSpPr>
            <p:nvPr/>
          </p:nvSpPr>
          <p:spPr bwMode="auto">
            <a:xfrm>
              <a:off x="2052144" y="1685613"/>
              <a:ext cx="5176718" cy="523220"/>
            </a:xfrm>
            <a:prstGeom prst="rect"/>
            <a:noFill/>
            <a:ln>
              <a:noFill/>
            </a:ln>
            <a:effectLst/>
          </p:spPr>
          <p:txBody>
            <a:bodyPr wrap="square">
              <a:spAutoFit/>
            </a:bodyPr>
            <a:p>
              <a:pPr fontAlgn="base">
                <a:spcBef>
                  <a:spcPct val="0"/>
                </a:spcBef>
                <a:spcAft>
                  <a:spcPct val="0"/>
                </a:spcAft>
              </a:pPr>
              <a:r>
                <a:rPr altLang="en-US" b="1" dirty="0" sz="2800" lang="zh-CN" smtClean="0">
                  <a:latin typeface="宋体" panose="02010600030101010101" pitchFamily="2" charset="-122"/>
                  <a:ea typeface="宋体" panose="02010600030101010101" pitchFamily="2" charset="-122"/>
                </a:rPr>
                <a:t>直流电压</a:t>
              </a:r>
              <a:r>
                <a:rPr altLang="zh-CN" b="1" dirty="0" sz="2800" lang="en-US" smtClean="0">
                  <a:latin typeface="宋体" panose="02010600030101010101" pitchFamily="2" charset="-122"/>
                  <a:ea typeface="宋体" panose="02010600030101010101" pitchFamily="2" charset="-122"/>
                </a:rPr>
                <a:t>/</a:t>
              </a:r>
              <a:r>
                <a:rPr altLang="en-US" b="1" dirty="0" sz="2800" lang="zh-CN" smtClean="0">
                  <a:latin typeface="宋体" panose="02010600030101010101" pitchFamily="2" charset="-122"/>
                  <a:ea typeface="宋体" panose="02010600030101010101" pitchFamily="2" charset="-122"/>
                </a:rPr>
                <a:t>电流：静态工作参数</a:t>
              </a:r>
            </a:p>
          </p:txBody>
        </p:sp>
        <p:sp>
          <p:nvSpPr>
            <p:cNvPr id="1049308" name="Rectangle 67"/>
            <p:cNvSpPr>
              <a:spLocks noChangeArrowheads="1"/>
            </p:cNvSpPr>
            <p:nvPr/>
          </p:nvSpPr>
          <p:spPr bwMode="auto">
            <a:xfrm>
              <a:off x="1248369" y="3079829"/>
              <a:ext cx="6754835" cy="461665"/>
            </a:xfrm>
            <a:prstGeom prst="rect"/>
            <a:noFill/>
            <a:ln>
              <a:noFill/>
            </a:ln>
            <a:effectLst/>
          </p:spPr>
          <p:txBody>
            <a:bodyPr wrap="square">
              <a:spAutoFit/>
            </a:bodyPr>
            <a:p>
              <a:pPr fontAlgn="base">
                <a:spcBef>
                  <a:spcPct val="0"/>
                </a:spcBef>
                <a:spcAft>
                  <a:spcPct val="0"/>
                </a:spcAft>
              </a:pPr>
              <a:r>
                <a:rPr altLang="zh-CN" b="1" dirty="0" sz="2400" lang="en-US" smtClean="0">
                  <a:solidFill>
                    <a:schemeClr val="accent1"/>
                  </a:solidFill>
                  <a:latin typeface="Arial" panose="020B0604020202020204" pitchFamily="34" charset="0"/>
                  <a:cs typeface="Arial" panose="020B0604020202020204" pitchFamily="34" charset="0"/>
                </a:rPr>
                <a:t>Make transistor work in amplification region.</a:t>
              </a:r>
              <a:endParaRPr altLang="en-US" b="1" dirty="0" sz="2400" lang="zh-CN" smtClean="0">
                <a:solidFill>
                  <a:schemeClr val="accent1"/>
                </a:solidFill>
                <a:latin typeface="Arial" panose="020B0604020202020204" pitchFamily="34" charset="0"/>
                <a:cs typeface="Arial" panose="020B0604020202020204" pitchFamily="34" charset="0"/>
              </a:endParaRPr>
            </a:p>
          </p:txBody>
        </p:sp>
        <p:sp>
          <p:nvSpPr>
            <p:cNvPr id="1049309" name="矩形 1"/>
            <p:cNvSpPr>
              <a:spLocks noChangeAspect="1" noMove="1" noResize="1" noRot="1" noAdjustHandles="1" noEditPoints="1" noChangeArrowheads="1" noChangeShapeType="1" noTextEdit="1"/>
            </p:cNvSpPr>
            <p:nvPr/>
          </p:nvSpPr>
          <p:spPr>
            <a:xfrm>
              <a:off x="3044169" y="2366691"/>
              <a:ext cx="3192669" cy="555280"/>
            </a:xfrm>
            <a:prstGeom prst="rect"/>
            <a:blipFill>
              <a:blip xmlns:r="http://schemas.openxmlformats.org/officeDocument/2006/relationships" r:embed="rId1"/>
              <a:stretch>
                <a:fillRect/>
              </a:stretch>
            </a:blipFill>
          </p:spPr>
          <p:txBody>
            <a:bodyPr/>
            <a:p>
              <a:r>
                <a:rPr altLang="en-US" lang="zh-CN">
                  <a:noFill/>
                </a:rPr>
                <a:t> </a:t>
              </a:r>
            </a:p>
          </p:txBody>
        </p:sp>
      </p:grpSp>
      <p:grpSp>
        <p:nvGrpSpPr>
          <p:cNvPr id="262" name="组合 4"/>
          <p:cNvGrpSpPr/>
          <p:nvPr/>
        </p:nvGrpSpPr>
        <p:grpSpPr>
          <a:xfrm>
            <a:off x="283936" y="535891"/>
            <a:ext cx="8713134" cy="2299444"/>
            <a:chOff x="430866" y="3810563"/>
            <a:chExt cx="8713134" cy="2299444"/>
          </a:xfrm>
        </p:grpSpPr>
        <p:sp>
          <p:nvSpPr>
            <p:cNvPr id="1049310" name="Rectangle 67"/>
            <p:cNvSpPr>
              <a:spLocks noChangeArrowheads="1"/>
            </p:cNvSpPr>
            <p:nvPr/>
          </p:nvSpPr>
          <p:spPr bwMode="auto">
            <a:xfrm>
              <a:off x="430866" y="3810563"/>
              <a:ext cx="8713134"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AC voltage/current</a:t>
              </a:r>
              <a:r>
                <a:rPr altLang="en-US" b="1" dirty="0" sz="2800" lang="zh-CN" smtClean="0">
                  <a:latin typeface="Arial" panose="020B0604020202020204" pitchFamily="34" charset="0"/>
                  <a:cs typeface="Arial" panose="020B0604020202020204" pitchFamily="34" charset="0"/>
                </a:rPr>
                <a:t>：</a:t>
              </a:r>
              <a:r>
                <a:rPr altLang="zh-CN" b="1" dirty="0" sz="2800" lang="en-US" smtClean="0">
                  <a:latin typeface="Arial" panose="020B0604020202020204" pitchFamily="34" charset="0"/>
                  <a:cs typeface="Arial" panose="020B0604020202020204" pitchFamily="34" charset="0"/>
                </a:rPr>
                <a:t>dynamic working parameter</a:t>
              </a:r>
              <a:endParaRPr altLang="en-US" b="1" dirty="0" sz="2800" lang="zh-CN" smtClean="0">
                <a:latin typeface="Arial" panose="020B0604020202020204" pitchFamily="34" charset="0"/>
                <a:cs typeface="Arial" panose="020B0604020202020204" pitchFamily="34" charset="0"/>
              </a:endParaRPr>
            </a:p>
          </p:txBody>
        </p:sp>
        <p:sp>
          <p:nvSpPr>
            <p:cNvPr id="1049311" name="Rectangle 67"/>
            <p:cNvSpPr>
              <a:spLocks noChangeArrowheads="1"/>
            </p:cNvSpPr>
            <p:nvPr/>
          </p:nvSpPr>
          <p:spPr bwMode="auto">
            <a:xfrm>
              <a:off x="2094796" y="4390801"/>
              <a:ext cx="5385273" cy="523220"/>
            </a:xfrm>
            <a:prstGeom prst="rect"/>
            <a:noFill/>
            <a:ln>
              <a:noFill/>
            </a:ln>
            <a:effectLst/>
          </p:spPr>
          <p:txBody>
            <a:bodyPr wrap="square">
              <a:spAutoFit/>
            </a:bodyPr>
            <a:p>
              <a:pPr fontAlgn="base">
                <a:spcBef>
                  <a:spcPct val="0"/>
                </a:spcBef>
                <a:spcAft>
                  <a:spcPct val="0"/>
                </a:spcAft>
              </a:pPr>
              <a:r>
                <a:rPr altLang="en-US" b="1" dirty="0" sz="2800" lang="zh-CN">
                  <a:latin typeface="宋体" panose="02010600030101010101" pitchFamily="2" charset="-122"/>
                  <a:ea typeface="宋体" panose="02010600030101010101" pitchFamily="2" charset="-122"/>
                </a:rPr>
                <a:t>交流电压</a:t>
              </a:r>
              <a:r>
                <a:rPr altLang="zh-CN" b="1" dirty="0" sz="2800" lang="en-US">
                  <a:latin typeface="宋体" panose="02010600030101010101" pitchFamily="2" charset="-122"/>
                  <a:ea typeface="宋体" panose="02010600030101010101" pitchFamily="2" charset="-122"/>
                </a:rPr>
                <a:t>/</a:t>
              </a:r>
              <a:r>
                <a:rPr altLang="en-US" b="1" dirty="0" sz="2800" lang="zh-CN">
                  <a:latin typeface="宋体" panose="02010600030101010101" pitchFamily="2" charset="-122"/>
                  <a:ea typeface="宋体" panose="02010600030101010101" pitchFamily="2" charset="-122"/>
                </a:rPr>
                <a:t>电流：动态工作参数</a:t>
              </a:r>
            </a:p>
          </p:txBody>
        </p:sp>
        <p:sp>
          <p:nvSpPr>
            <p:cNvPr id="1049312" name="Rectangle 67"/>
            <p:cNvSpPr>
              <a:spLocks noChangeArrowheads="1"/>
            </p:cNvSpPr>
            <p:nvPr/>
          </p:nvSpPr>
          <p:spPr bwMode="auto">
            <a:xfrm>
              <a:off x="4105271" y="5648342"/>
              <a:ext cx="1235902" cy="461665"/>
            </a:xfrm>
            <a:prstGeom prst="rect"/>
            <a:noFill/>
            <a:ln>
              <a:noFill/>
            </a:ln>
            <a:effectLst/>
          </p:spPr>
          <p:txBody>
            <a:bodyPr wrap="square">
              <a:spAutoFit/>
            </a:bodyPr>
            <a:p>
              <a:pPr fontAlgn="base">
                <a:spcBef>
                  <a:spcPct val="0"/>
                </a:spcBef>
                <a:spcAft>
                  <a:spcPct val="0"/>
                </a:spcAft>
              </a:pPr>
              <a:r>
                <a:rPr altLang="zh-CN" b="1" dirty="0" sz="2400" lang="en-US" smtClean="0">
                  <a:solidFill>
                    <a:srgbClr val="C00000"/>
                  </a:solidFill>
                  <a:latin typeface="Arial" panose="020B0604020202020204" pitchFamily="34" charset="0"/>
                  <a:cs typeface="Arial" panose="020B0604020202020204" pitchFamily="34" charset="0"/>
                </a:rPr>
                <a:t>Signal. </a:t>
              </a:r>
              <a:endParaRPr altLang="en-US" b="1" dirty="0" sz="2400" lang="zh-CN" smtClean="0">
                <a:solidFill>
                  <a:srgbClr val="C00000"/>
                </a:solidFill>
                <a:latin typeface="Arial" panose="020B0604020202020204" pitchFamily="34" charset="0"/>
                <a:cs typeface="Arial" panose="020B0604020202020204" pitchFamily="34" charset="0"/>
              </a:endParaRPr>
            </a:p>
          </p:txBody>
        </p:sp>
        <p:sp>
          <p:nvSpPr>
            <p:cNvPr id="1049313" name="矩形 14"/>
            <p:cNvSpPr>
              <a:spLocks noChangeAspect="1" noMove="1" noResize="1" noRot="1" noAdjustHandles="1" noEditPoints="1" noChangeArrowheads="1" noChangeShapeType="1" noTextEdit="1"/>
            </p:cNvSpPr>
            <p:nvPr/>
          </p:nvSpPr>
          <p:spPr>
            <a:xfrm>
              <a:off x="3492084" y="4971039"/>
              <a:ext cx="2243050" cy="523220"/>
            </a:xfrm>
            <a:prstGeom prst="rect"/>
            <a:blipFill>
              <a:blip xmlns:r="http://schemas.openxmlformats.org/officeDocument/2006/relationships" r:embed="rId2"/>
              <a:stretch>
                <a:fillRect/>
              </a:stretch>
            </a:blipFill>
          </p:spPr>
          <p:txBody>
            <a:bodyPr/>
            <a:p>
              <a:r>
                <a:rPr altLang="en-US" lang="zh-CN">
                  <a:noFill/>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31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318" name="Rectangle 67"/>
          <p:cNvSpPr>
            <a:spLocks noChangeArrowheads="1"/>
          </p:cNvSpPr>
          <p:nvPr/>
        </p:nvSpPr>
        <p:spPr bwMode="auto">
          <a:xfrm>
            <a:off x="274952" y="751044"/>
            <a:ext cx="8713134" cy="954107"/>
          </a:xfrm>
          <a:prstGeom prst="rect"/>
          <a:noFill/>
          <a:ln>
            <a:noFill/>
          </a:ln>
          <a:effectLst/>
        </p:spPr>
        <p:txBody>
          <a:bodyPr wrap="square">
            <a:spAutoFit/>
          </a:bodyPr>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To amplifier AC signal, transistor </a:t>
            </a:r>
            <a:r>
              <a:rPr altLang="zh-CN" b="1" dirty="0" sz="2800" lang="en-US" smtClean="0">
                <a:latin typeface="Arial" panose="020B0604020202020204" pitchFamily="34" charset="0"/>
                <a:cs typeface="Arial" panose="020B0604020202020204" pitchFamily="34" charset="0"/>
              </a:rPr>
              <a:t>must </a:t>
            </a:r>
            <a:r>
              <a:rPr altLang="zh-CN" b="1" dirty="0" sz="2800" lang="en-US" smtClean="0">
                <a:latin typeface="Arial" panose="020B0604020202020204" pitchFamily="34" charset="0"/>
                <a:cs typeface="Arial" panose="020B0604020202020204" pitchFamily="34" charset="0"/>
              </a:rPr>
              <a:t>work in amplification region.</a:t>
            </a:r>
            <a:endParaRPr altLang="en-US" b="1" dirty="0" sz="2800" lang="zh-CN" smtClean="0">
              <a:latin typeface="Arial" panose="020B0604020202020204" pitchFamily="34" charset="0"/>
              <a:cs typeface="Arial" panose="020B0604020202020204" pitchFamily="34" charset="0"/>
            </a:endParaRPr>
          </a:p>
        </p:txBody>
      </p:sp>
      <p:sp>
        <p:nvSpPr>
          <p:cNvPr id="1049319" name="Rectangle 67"/>
          <p:cNvSpPr>
            <a:spLocks noChangeAspect="1" noMove="1" noResize="1" noRot="1" noAdjustHandles="1" noEditPoints="1" noChangeArrowheads="1" noChangeShapeType="1" noTextEdit="1"/>
          </p:cNvSpPr>
          <p:nvPr/>
        </p:nvSpPr>
        <p:spPr bwMode="auto">
          <a:xfrm>
            <a:off x="274952" y="2102921"/>
            <a:ext cx="8713134" cy="1417055"/>
          </a:xfrm>
          <a:prstGeom prst="rect"/>
          <a:blipFill>
            <a:blip xmlns:r="http://schemas.openxmlformats.org/officeDocument/2006/relationships" r:embed="rId1"/>
            <a:stretch>
              <a:fillRect t="-4741" b="-8621"/>
            </a:stretch>
          </a:blipFill>
          <a:ln>
            <a:noFill/>
          </a:ln>
          <a:effectLst/>
        </p:spPr>
        <p:txBody>
          <a:bodyPr/>
          <a:p>
            <a:r>
              <a:rPr altLang="en-US" lang="zh-CN">
                <a:no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3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69" name="组合 2"/>
          <p:cNvGrpSpPr/>
          <p:nvPr/>
        </p:nvGrpSpPr>
        <p:grpSpPr>
          <a:xfrm>
            <a:off x="4501505" y="1239872"/>
            <a:ext cx="4357443" cy="3890600"/>
            <a:chOff x="4556279" y="1857710"/>
            <a:chExt cx="4357443" cy="3890600"/>
          </a:xfrm>
        </p:grpSpPr>
        <p:sp>
          <p:nvSpPr>
            <p:cNvPr id="1049324" name="Rectangle 9"/>
            <p:cNvSpPr>
              <a:spLocks noChangeArrowheads="1"/>
            </p:cNvSpPr>
            <p:nvPr/>
          </p:nvSpPr>
          <p:spPr bwMode="auto">
            <a:xfrm rot="16200000">
              <a:off x="4384521" y="2761685"/>
              <a:ext cx="1800588" cy="461665"/>
            </a:xfrm>
            <a:prstGeom prst="rect"/>
            <a:solidFill>
              <a:schemeClr val="accent5">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Saturation</a:t>
              </a:r>
              <a:endParaRPr altLang="en-US" b="1" dirty="0" sz="2400" lang="zh-CN" smtClean="0">
                <a:latin typeface="Arial" panose="020B0604020202020204" pitchFamily="34" charset="0"/>
                <a:cs typeface="Arial" panose="020B0604020202020204" pitchFamily="34" charset="0"/>
              </a:endParaRPr>
            </a:p>
          </p:txBody>
        </p:sp>
        <p:grpSp>
          <p:nvGrpSpPr>
            <p:cNvPr id="270" name="组合 136"/>
            <p:cNvGrpSpPr/>
            <p:nvPr/>
          </p:nvGrpSpPr>
          <p:grpSpPr>
            <a:xfrm>
              <a:off x="4556279" y="1861392"/>
              <a:ext cx="4357443" cy="3719932"/>
              <a:chOff x="4362014" y="2639864"/>
              <a:chExt cx="4357443" cy="3719932"/>
            </a:xfrm>
          </p:grpSpPr>
          <p:cxnSp>
            <p:nvCxnSpPr>
              <p:cNvPr id="3145864" name="直接箭头连接符 13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65" name="直接箭头连接符 13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25" name="文本框 139"/>
              <p:cNvSpPr txBox="1"/>
              <p:nvPr/>
            </p:nvSpPr>
            <p:spPr>
              <a:xfrm>
                <a:off x="4362014" y="263986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326" name="文本框 140"/>
              <p:cNvSpPr txBox="1"/>
              <p:nvPr/>
            </p:nvSpPr>
            <p:spPr>
              <a:xfrm>
                <a:off x="7958759" y="5823857"/>
                <a:ext cx="76069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271" name="组合 141"/>
            <p:cNvGrpSpPr/>
            <p:nvPr/>
          </p:nvGrpSpPr>
          <p:grpSpPr>
            <a:xfrm>
              <a:off x="4962128" y="2268936"/>
              <a:ext cx="3485186" cy="2787333"/>
              <a:chOff x="4962128" y="2029448"/>
              <a:chExt cx="3485186" cy="2787333"/>
            </a:xfrm>
          </p:grpSpPr>
          <p:cxnSp>
            <p:nvCxnSpPr>
              <p:cNvPr id="3145866" name="直接连接符 14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327" name="弧形 14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867" name="直接连接符 144"/>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2" name="组合 145"/>
            <p:cNvGrpSpPr/>
            <p:nvPr/>
          </p:nvGrpSpPr>
          <p:grpSpPr>
            <a:xfrm>
              <a:off x="5399825" y="2926558"/>
              <a:ext cx="3047489" cy="775307"/>
              <a:chOff x="5432483" y="2589096"/>
              <a:chExt cx="3047489" cy="775307"/>
            </a:xfrm>
          </p:grpSpPr>
          <p:sp>
            <p:nvSpPr>
              <p:cNvPr id="1049328" name="弧形 14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868" name="直接连接符 147"/>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3" name="组合 148"/>
            <p:cNvGrpSpPr/>
            <p:nvPr/>
          </p:nvGrpSpPr>
          <p:grpSpPr>
            <a:xfrm>
              <a:off x="5231402" y="3618600"/>
              <a:ext cx="3254012" cy="775307"/>
              <a:chOff x="5274946" y="3134177"/>
              <a:chExt cx="3254012" cy="775307"/>
            </a:xfrm>
          </p:grpSpPr>
          <p:sp>
            <p:nvSpPr>
              <p:cNvPr id="1049329" name="弧形 149"/>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869" name="直接连接符 150"/>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4" name="组合 151"/>
            <p:cNvGrpSpPr/>
            <p:nvPr/>
          </p:nvGrpSpPr>
          <p:grpSpPr>
            <a:xfrm>
              <a:off x="5056960" y="4320785"/>
              <a:ext cx="3476413" cy="775307"/>
              <a:chOff x="5274946" y="3134177"/>
              <a:chExt cx="3476413" cy="775307"/>
            </a:xfrm>
          </p:grpSpPr>
          <p:sp>
            <p:nvSpPr>
              <p:cNvPr id="1049330" name="弧形 15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870" name="直接连接符 153"/>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5" name="组合 154"/>
            <p:cNvGrpSpPr/>
            <p:nvPr/>
          </p:nvGrpSpPr>
          <p:grpSpPr>
            <a:xfrm>
              <a:off x="4884299" y="4939706"/>
              <a:ext cx="3699087" cy="470483"/>
              <a:chOff x="5274946" y="3128688"/>
              <a:chExt cx="3699087" cy="771867"/>
            </a:xfrm>
          </p:grpSpPr>
          <p:sp>
            <p:nvSpPr>
              <p:cNvPr id="1049331" name="弧形 15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871" name="直接连接符 156"/>
              <p:cNvCxnSpPr>
                <a:cxnSpLocks/>
              </p:cNvCxnSpPr>
              <p:nvPr/>
            </p:nvCxnSpPr>
            <p:spPr>
              <a:xfrm>
                <a:off x="5718795" y="3134178"/>
                <a:ext cx="3255238" cy="344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332" name="文本框 157"/>
            <p:cNvSpPr txBox="1"/>
            <p:nvPr/>
          </p:nvSpPr>
          <p:spPr>
            <a:xfrm>
              <a:off x="7376444" y="1857710"/>
              <a:ext cx="1326690" cy="4851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a:t>
              </a:r>
              <a:r>
                <a:rPr altLang="zh-CN" b="1" dirty="0" sz="2000" lang="en-US" smtClean="0">
                  <a:latin typeface="Arial" panose="020B0604020202020204" pitchFamily="34" charset="0"/>
                  <a:cs typeface="Arial" panose="020B0604020202020204" pitchFamily="34" charset="0"/>
                </a:rPr>
                <a:t>=80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9333" name="文本框 158"/>
            <p:cNvSpPr txBox="1"/>
            <p:nvPr/>
          </p:nvSpPr>
          <p:spPr>
            <a:xfrm>
              <a:off x="7746302" y="2526448"/>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60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9334" name="文本框 159"/>
            <p:cNvSpPr txBox="1"/>
            <p:nvPr/>
          </p:nvSpPr>
          <p:spPr>
            <a:xfrm>
              <a:off x="7746301" y="3217442"/>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40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9335" name="文本框 160"/>
            <p:cNvSpPr txBox="1"/>
            <p:nvPr/>
          </p:nvSpPr>
          <p:spPr>
            <a:xfrm>
              <a:off x="7746300" y="3940182"/>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20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9336" name="文本框 161"/>
            <p:cNvSpPr txBox="1"/>
            <p:nvPr/>
          </p:nvSpPr>
          <p:spPr>
            <a:xfrm>
              <a:off x="7882374" y="4558051"/>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9337" name="任意多边形 162"/>
            <p:cNvSpPr/>
            <p:nvPr/>
          </p:nvSpPr>
          <p:spPr>
            <a:xfrm>
              <a:off x="4963886" y="2041074"/>
              <a:ext cx="974271"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8" name="Rectangle 9"/>
            <p:cNvSpPr>
              <a:spLocks noChangeArrowheads="1"/>
            </p:cNvSpPr>
            <p:nvPr/>
          </p:nvSpPr>
          <p:spPr bwMode="auto">
            <a:xfrm>
              <a:off x="5278692" y="5286645"/>
              <a:ext cx="2303208" cy="461665"/>
            </a:xfrm>
            <a:prstGeom prst="rect"/>
            <a:solidFill>
              <a:schemeClr val="bg1">
                <a:lumMod val="85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Cut-off</a:t>
              </a:r>
              <a:endParaRPr altLang="en-US" b="1" dirty="0" sz="2400" lang="zh-CN" smtClean="0">
                <a:latin typeface="Arial" panose="020B0604020202020204" pitchFamily="34" charset="0"/>
                <a:cs typeface="Arial" panose="020B0604020202020204" pitchFamily="34" charset="0"/>
              </a:endParaRPr>
            </a:p>
          </p:txBody>
        </p:sp>
        <p:cxnSp>
          <p:nvCxnSpPr>
            <p:cNvPr id="3145872" name="直接连接符 164"/>
            <p:cNvCxnSpPr>
              <a:cxnSpLocks/>
            </p:cNvCxnSpPr>
            <p:nvPr/>
          </p:nvCxnSpPr>
          <p:spPr>
            <a:xfrm flipH="1">
              <a:off x="6519710" y="4981565"/>
              <a:ext cx="294490" cy="38676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339" name="Rectangle 9"/>
            <p:cNvSpPr>
              <a:spLocks noChangeArrowheads="1"/>
            </p:cNvSpPr>
            <p:nvPr/>
          </p:nvSpPr>
          <p:spPr bwMode="auto">
            <a:xfrm>
              <a:off x="5572333" y="3752323"/>
              <a:ext cx="2189244" cy="461665"/>
            </a:xfrm>
            <a:prstGeom prst="rect"/>
            <a:solidFill>
              <a:schemeClr val="accent2">
                <a:lumMod val="40000"/>
                <a:lumOff val="6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Amplification</a:t>
              </a:r>
              <a:endParaRPr altLang="en-US" b="1" dirty="0" sz="2400" lang="zh-CN" smtClean="0">
                <a:latin typeface="Arial" panose="020B0604020202020204" pitchFamily="34" charset="0"/>
                <a:cs typeface="Arial" panose="020B0604020202020204" pitchFamily="34" charset="0"/>
              </a:endParaRPr>
            </a:p>
          </p:txBody>
        </p:sp>
      </p:grpSp>
      <p:sp>
        <p:nvSpPr>
          <p:cNvPr id="1049340" name="矩形 8"/>
          <p:cNvSpPr/>
          <p:nvPr/>
        </p:nvSpPr>
        <p:spPr>
          <a:xfrm>
            <a:off x="463850" y="5364254"/>
            <a:ext cx="8356279" cy="891540"/>
          </a:xfrm>
          <a:prstGeom prst="rect"/>
        </p:spPr>
        <p:txBody>
          <a:bodyPr wrap="square">
            <a:spAutoFit/>
          </a:bodyPr>
          <a:p>
            <a:pPr algn="ct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Choose </a:t>
            </a:r>
            <a:r>
              <a:rPr altLang="zh-CN"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V</a:t>
            </a:r>
            <a:r>
              <a:rPr altLang="zh-CN" baseline="-25000"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CC</a:t>
            </a: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r>
              <a:rPr altLang="zh-CN"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B</a:t>
            </a: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and </a:t>
            </a:r>
            <a:r>
              <a:rPr altLang="zh-CN"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a:t>
            </a: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set a proper U</a:t>
            </a:r>
            <a:r>
              <a:rPr altLang="zh-CN" baseline="-25000"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BE</a:t>
            </a: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U</a:t>
            </a:r>
            <a:r>
              <a:rPr altLang="zh-CN" baseline="-25000"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CE</a:t>
            </a: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I</a:t>
            </a:r>
            <a:r>
              <a:rPr altLang="zh-CN" baseline="-25000"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a:t>
            </a: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and I</a:t>
            </a:r>
            <a:r>
              <a:rPr altLang="zh-CN" baseline="-25000"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B</a:t>
            </a: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to make transistor work in the amplification region.</a:t>
            </a:r>
            <a:endParaRPr altLang="zh-CN"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341" name="矩形 8"/>
          <p:cNvSpPr/>
          <p:nvPr/>
        </p:nvSpPr>
        <p:spPr>
          <a:xfrm>
            <a:off x="4623653" y="782822"/>
            <a:ext cx="4148600"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Output curve of transistor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276" name="组合 1"/>
          <p:cNvGrpSpPr/>
          <p:nvPr/>
        </p:nvGrpSpPr>
        <p:grpSpPr>
          <a:xfrm>
            <a:off x="483429" y="774281"/>
            <a:ext cx="4104706" cy="4165883"/>
            <a:chOff x="467293" y="1021707"/>
            <a:chExt cx="4104706" cy="4165883"/>
          </a:xfrm>
        </p:grpSpPr>
        <p:grpSp>
          <p:nvGrpSpPr>
            <p:cNvPr id="277" name="组合 96"/>
            <p:cNvGrpSpPr/>
            <p:nvPr/>
          </p:nvGrpSpPr>
          <p:grpSpPr>
            <a:xfrm>
              <a:off x="674833" y="1534478"/>
              <a:ext cx="3897166" cy="3154749"/>
              <a:chOff x="4767863" y="2681096"/>
              <a:chExt cx="3897166" cy="3154749"/>
            </a:xfrm>
          </p:grpSpPr>
          <p:cxnSp>
            <p:nvCxnSpPr>
              <p:cNvPr id="3145873" name="直接箭头连接符 9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74" name="直接箭头连接符 105"/>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42" name="任意多边形 107"/>
              <p:cNvSpPr/>
              <p:nvPr/>
            </p:nvSpPr>
            <p:spPr>
              <a:xfrm>
                <a:off x="6404391" y="2918394"/>
                <a:ext cx="685800" cy="2911928"/>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3" name="文本框 133"/>
              <p:cNvSpPr txBox="1"/>
              <p:nvPr/>
            </p:nvSpPr>
            <p:spPr>
              <a:xfrm>
                <a:off x="4793574" y="2681096"/>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344" name="文本框 134"/>
              <p:cNvSpPr txBox="1"/>
              <p:nvPr/>
            </p:nvSpPr>
            <p:spPr>
              <a:xfrm>
                <a:off x="7904331" y="5299906"/>
                <a:ext cx="76069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sp>
          <p:nvSpPr>
            <p:cNvPr id="1049345" name="矩形 8"/>
            <p:cNvSpPr/>
            <p:nvPr/>
          </p:nvSpPr>
          <p:spPr>
            <a:xfrm>
              <a:off x="467293" y="1021707"/>
              <a:ext cx="3868316"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Input curve of transistor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346" name="文本框 175"/>
            <p:cNvSpPr txBox="1"/>
            <p:nvPr/>
          </p:nvSpPr>
          <p:spPr>
            <a:xfrm>
              <a:off x="2188542" y="4651651"/>
              <a:ext cx="76069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endParaRPr altLang="en-US" b="1" dirty="0" sz="240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40"/>
                                        </p:tgtEl>
                                        <p:attrNameLst>
                                          <p:attrName>style.visibility</p:attrName>
                                        </p:attrNameLst>
                                      </p:cBhvr>
                                      <p:to>
                                        <p:strVal val="visible"/>
                                      </p:to>
                                    </p:set>
                                    <p:animEffect transition="in" filter="wipe(down)">
                                      <p:cBhvr>
                                        <p:cTn dur="500" id="7"/>
                                        <p:tgtEl>
                                          <p:spTgt spid="1049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pic>
        <p:nvPicPr>
          <p:cNvPr id="2097168" name="图片 79"/>
          <p:cNvPicPr>
            <a:picLocks noChangeAspect="1"/>
          </p:cNvPicPr>
          <p:nvPr/>
        </p:nvPicPr>
        <p:blipFill>
          <a:blip xmlns:r="http://schemas.openxmlformats.org/officeDocument/2006/relationships" r:embed="rId1"/>
          <a:stretch>
            <a:fillRect/>
          </a:stretch>
        </p:blipFill>
        <p:spPr>
          <a:xfrm>
            <a:off x="4008912" y="443319"/>
            <a:ext cx="1558209" cy="1329061"/>
          </a:xfrm>
          <a:prstGeom prst="rect"/>
        </p:spPr>
      </p:pic>
      <p:pic>
        <p:nvPicPr>
          <p:cNvPr id="2097169" name="图片 77"/>
          <p:cNvPicPr>
            <a:picLocks noChangeAspect="1"/>
          </p:cNvPicPr>
          <p:nvPr/>
        </p:nvPicPr>
        <p:blipFill>
          <a:blip xmlns:r="http://schemas.openxmlformats.org/officeDocument/2006/relationships" r:embed="rId2"/>
          <a:stretch>
            <a:fillRect/>
          </a:stretch>
        </p:blipFill>
        <p:spPr>
          <a:xfrm>
            <a:off x="7055564" y="1806375"/>
            <a:ext cx="1523608" cy="1647143"/>
          </a:xfrm>
          <a:prstGeom prst="rect"/>
        </p:spPr>
      </p:pic>
      <p:pic>
        <p:nvPicPr>
          <p:cNvPr id="2097170" name="图片 76"/>
          <p:cNvPicPr>
            <a:picLocks noChangeAspect="1"/>
          </p:cNvPicPr>
          <p:nvPr/>
        </p:nvPicPr>
        <p:blipFill>
          <a:blip xmlns:r="http://schemas.openxmlformats.org/officeDocument/2006/relationships" r:embed="rId2"/>
          <a:stretch>
            <a:fillRect/>
          </a:stretch>
        </p:blipFill>
        <p:spPr>
          <a:xfrm>
            <a:off x="1154310" y="3720097"/>
            <a:ext cx="601193" cy="649938"/>
          </a:xfrm>
          <a:prstGeom prst="rect"/>
        </p:spPr>
      </p:pic>
      <p:grpSp>
        <p:nvGrpSpPr>
          <p:cNvPr id="279" name="组合 75"/>
          <p:cNvGrpSpPr/>
          <p:nvPr/>
        </p:nvGrpSpPr>
        <p:grpSpPr>
          <a:xfrm>
            <a:off x="3867843" y="2964769"/>
            <a:ext cx="1340505" cy="1362946"/>
            <a:chOff x="2469455" y="325186"/>
            <a:chExt cx="1340505" cy="1362946"/>
          </a:xfrm>
        </p:grpSpPr>
        <p:pic>
          <p:nvPicPr>
            <p:cNvPr id="2097171" name="图片 74"/>
            <p:cNvPicPr>
              <a:picLocks noChangeAspect="1"/>
            </p:cNvPicPr>
            <p:nvPr/>
          </p:nvPicPr>
          <p:blipFill>
            <a:blip xmlns:r="http://schemas.openxmlformats.org/officeDocument/2006/relationships" r:embed="rId3"/>
            <a:stretch>
              <a:fillRect/>
            </a:stretch>
          </p:blipFill>
          <p:spPr>
            <a:xfrm>
              <a:off x="2526735" y="382178"/>
              <a:ext cx="1239527" cy="1127162"/>
            </a:xfrm>
            <a:prstGeom prst="rect"/>
          </p:spPr>
        </p:pic>
        <p:sp>
          <p:nvSpPr>
            <p:cNvPr id="1049347" name="椭圆 1"/>
            <p:cNvSpPr/>
            <p:nvPr/>
          </p:nvSpPr>
          <p:spPr>
            <a:xfrm>
              <a:off x="2469455" y="325186"/>
              <a:ext cx="1340505" cy="1362946"/>
            </a:xfrm>
            <a:prstGeom prst="ellipse"/>
            <a:solidFill>
              <a:schemeClr val="accent4">
                <a:lumMod val="20000"/>
                <a:lumOff val="8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4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280" name="组合 5"/>
          <p:cNvGrpSpPr/>
          <p:nvPr/>
        </p:nvGrpSpPr>
        <p:grpSpPr>
          <a:xfrm>
            <a:off x="2301348" y="1472538"/>
            <a:ext cx="4968748" cy="3652005"/>
            <a:chOff x="353270" y="1323392"/>
            <a:chExt cx="4968748" cy="3652005"/>
          </a:xfrm>
        </p:grpSpPr>
        <p:grpSp>
          <p:nvGrpSpPr>
            <p:cNvPr id="281" name="组合 6"/>
            <p:cNvGrpSpPr/>
            <p:nvPr/>
          </p:nvGrpSpPr>
          <p:grpSpPr>
            <a:xfrm>
              <a:off x="353270" y="1323392"/>
              <a:ext cx="4968748" cy="3652005"/>
              <a:chOff x="197881" y="1550492"/>
              <a:chExt cx="4108789" cy="3019940"/>
            </a:xfrm>
          </p:grpSpPr>
          <p:grpSp>
            <p:nvGrpSpPr>
              <p:cNvPr id="282" name="组合 10"/>
              <p:cNvGrpSpPr/>
              <p:nvPr/>
            </p:nvGrpSpPr>
            <p:grpSpPr>
              <a:xfrm>
                <a:off x="197881" y="1550492"/>
                <a:ext cx="4108789" cy="3019940"/>
                <a:chOff x="2428254" y="78156"/>
                <a:chExt cx="4108789" cy="3019940"/>
              </a:xfrm>
            </p:grpSpPr>
            <p:grpSp>
              <p:nvGrpSpPr>
                <p:cNvPr id="283" name="组合 12"/>
                <p:cNvGrpSpPr/>
                <p:nvPr/>
              </p:nvGrpSpPr>
              <p:grpSpPr>
                <a:xfrm>
                  <a:off x="2428254" y="78156"/>
                  <a:ext cx="4108789" cy="3019940"/>
                  <a:chOff x="4869126" y="515430"/>
                  <a:chExt cx="4108789" cy="3019940"/>
                </a:xfrm>
              </p:grpSpPr>
              <p:grpSp>
                <p:nvGrpSpPr>
                  <p:cNvPr id="284" name="组合 23"/>
                  <p:cNvGrpSpPr/>
                  <p:nvPr/>
                </p:nvGrpSpPr>
                <p:grpSpPr>
                  <a:xfrm>
                    <a:off x="4869126" y="515430"/>
                    <a:ext cx="4108789" cy="3019940"/>
                    <a:chOff x="748121" y="1410029"/>
                    <a:chExt cx="4108789" cy="3019940"/>
                  </a:xfrm>
                </p:grpSpPr>
                <p:grpSp>
                  <p:nvGrpSpPr>
                    <p:cNvPr id="285" name="组合 27"/>
                    <p:cNvGrpSpPr/>
                    <p:nvPr/>
                  </p:nvGrpSpPr>
                  <p:grpSpPr>
                    <a:xfrm>
                      <a:off x="748121" y="1410029"/>
                      <a:ext cx="4098074" cy="3019940"/>
                      <a:chOff x="481800" y="1314903"/>
                      <a:chExt cx="4098074" cy="3019940"/>
                    </a:xfrm>
                  </p:grpSpPr>
                  <p:grpSp>
                    <p:nvGrpSpPr>
                      <p:cNvPr id="286" name="组合 30"/>
                      <p:cNvGrpSpPr/>
                      <p:nvPr/>
                    </p:nvGrpSpPr>
                    <p:grpSpPr>
                      <a:xfrm>
                        <a:off x="687985" y="1314903"/>
                        <a:ext cx="3181035" cy="3019940"/>
                        <a:chOff x="687985" y="1314903"/>
                        <a:chExt cx="3181035" cy="3019940"/>
                      </a:xfrm>
                    </p:grpSpPr>
                    <p:grpSp>
                      <p:nvGrpSpPr>
                        <p:cNvPr id="287" name="Group 1096"/>
                        <p:cNvGrpSpPr/>
                        <p:nvPr/>
                      </p:nvGrpSpPr>
                      <p:grpSpPr bwMode="auto">
                        <a:xfrm>
                          <a:off x="1275234" y="1569267"/>
                          <a:ext cx="1187278" cy="2765576"/>
                          <a:chOff x="4072" y="2035"/>
                          <a:chExt cx="835" cy="1945"/>
                        </a:xfrm>
                      </p:grpSpPr>
                      <p:sp>
                        <p:nvSpPr>
                          <p:cNvPr id="104934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0"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3"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4"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55" name="文本框 39"/>
                        <p:cNvSpPr txBox="1"/>
                        <p:nvPr/>
                      </p:nvSpPr>
                      <p:spPr>
                        <a:xfrm>
                          <a:off x="3020950" y="1314903"/>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356" name="文本框 40"/>
                        <p:cNvSpPr txBox="1"/>
                        <p:nvPr/>
                      </p:nvSpPr>
                      <p:spPr>
                        <a:xfrm>
                          <a:off x="2481634" y="1887331"/>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357"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8"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9"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60" name="矩形 44"/>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1"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62" name="矩形 46"/>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3" name="文本框 47"/>
                        <p:cNvSpPr txBox="1"/>
                        <p:nvPr/>
                      </p:nvSpPr>
                      <p:spPr>
                        <a:xfrm>
                          <a:off x="1182525" y="1876135"/>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364" name="文本框 48"/>
                        <p:cNvSpPr txBox="1"/>
                        <p:nvPr/>
                      </p:nvSpPr>
                      <p:spPr>
                        <a:xfrm>
                          <a:off x="1754939" y="2993505"/>
                          <a:ext cx="375952" cy="36967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75" name="直接连接符 49"/>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365" name="椭圆 50"/>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66" name="椭圆 31"/>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7" name="文本框 32"/>
                      <p:cNvSpPr txBox="1"/>
                      <p:nvPr/>
                    </p:nvSpPr>
                    <p:spPr>
                      <a:xfrm>
                        <a:off x="822286" y="3284737"/>
                        <a:ext cx="479880" cy="461665"/>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68" name="文本框 33"/>
                      <p:cNvSpPr txBox="1"/>
                      <p:nvPr/>
                    </p:nvSpPr>
                    <p:spPr>
                      <a:xfrm>
                        <a:off x="687989" y="3083296"/>
                        <a:ext cx="58706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69" name="文本框 34"/>
                      <p:cNvSpPr txBox="1"/>
                      <p:nvPr/>
                    </p:nvSpPr>
                    <p:spPr>
                      <a:xfrm>
                        <a:off x="719946" y="3520252"/>
                        <a:ext cx="37683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70" name="文本框 35"/>
                      <p:cNvSpPr txBox="1"/>
                      <p:nvPr/>
                    </p:nvSpPr>
                    <p:spPr>
                      <a:xfrm>
                        <a:off x="3998148" y="3035534"/>
                        <a:ext cx="581726" cy="443183"/>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76" name="直接箭头连接符 36"/>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77" name="直接箭头连接符 37"/>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371" name="文本框 28"/>
                    <p:cNvSpPr txBox="1"/>
                    <p:nvPr/>
                  </p:nvSpPr>
                  <p:spPr>
                    <a:xfrm>
                      <a:off x="4269847" y="2250997"/>
                      <a:ext cx="58706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72" name="文本框 29"/>
                    <p:cNvSpPr txBox="1"/>
                    <p:nvPr/>
                  </p:nvSpPr>
                  <p:spPr>
                    <a:xfrm>
                      <a:off x="4293776" y="4010323"/>
                      <a:ext cx="376833" cy="369670"/>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373"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74" name="矩形 25"/>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5" name="文本框 26"/>
                  <p:cNvSpPr txBox="1"/>
                  <p:nvPr/>
                </p:nvSpPr>
                <p:spPr>
                  <a:xfrm>
                    <a:off x="7650119" y="2244144"/>
                    <a:ext cx="72314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376"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77"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78"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79"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0" name="文本框 17"/>
                <p:cNvSpPr txBox="1"/>
                <p:nvPr/>
              </p:nvSpPr>
              <p:spPr>
                <a:xfrm>
                  <a:off x="2932691" y="1225425"/>
                  <a:ext cx="57495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381"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2"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3" name="文本框 20"/>
                <p:cNvSpPr txBox="1"/>
                <p:nvPr/>
              </p:nvSpPr>
              <p:spPr>
                <a:xfrm>
                  <a:off x="5187798" y="853457"/>
                  <a:ext cx="57495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384"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5" name="文本框 22"/>
                <p:cNvSpPr txBox="1"/>
                <p:nvPr/>
              </p:nvSpPr>
              <p:spPr>
                <a:xfrm>
                  <a:off x="4126853" y="1602640"/>
                  <a:ext cx="483465" cy="42218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386" name="椭圆 11"/>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87" name="文本框 7"/>
            <p:cNvSpPr txBox="1"/>
            <p:nvPr/>
          </p:nvSpPr>
          <p:spPr>
            <a:xfrm>
              <a:off x="1930968" y="33957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388" name="文本框 8"/>
            <p:cNvSpPr txBox="1"/>
            <p:nvPr/>
          </p:nvSpPr>
          <p:spPr>
            <a:xfrm>
              <a:off x="2393702" y="369394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389" name="文本框 9"/>
            <p:cNvSpPr txBox="1"/>
            <p:nvPr/>
          </p:nvSpPr>
          <p:spPr>
            <a:xfrm>
              <a:off x="2423426" y="2694549"/>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nvGrpSpPr>
          <p:cNvPr id="288" name="组合 57"/>
          <p:cNvGrpSpPr/>
          <p:nvPr/>
        </p:nvGrpSpPr>
        <p:grpSpPr>
          <a:xfrm>
            <a:off x="1786052" y="3883482"/>
            <a:ext cx="367289" cy="323169"/>
            <a:chOff x="1325461" y="2055303"/>
            <a:chExt cx="1233180" cy="964734"/>
          </a:xfrm>
        </p:grpSpPr>
        <p:sp>
          <p:nvSpPr>
            <p:cNvPr id="1049390" name="弧形 58"/>
            <p:cNvSpPr/>
            <p:nvPr/>
          </p:nvSpPr>
          <p:spPr>
            <a:xfrm>
              <a:off x="1325461" y="2055303"/>
              <a:ext cx="616590" cy="964734"/>
            </a:xfrm>
            <a:prstGeom prst="arc">
              <a:avLst>
                <a:gd name="adj1" fmla="val 10732335"/>
                <a:gd name="adj2" fmla="val 3"/>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91" name="弧形 59"/>
            <p:cNvSpPr/>
            <p:nvPr/>
          </p:nvSpPr>
          <p:spPr>
            <a:xfrm flipV="1">
              <a:off x="1942051" y="2055303"/>
              <a:ext cx="616590" cy="964734"/>
            </a:xfrm>
            <a:prstGeom prst="arc">
              <a:avLst>
                <a:gd name="adj1" fmla="val 10732335"/>
                <a:gd name="adj2" fmla="val 3"/>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289" name="组合 67"/>
          <p:cNvGrpSpPr/>
          <p:nvPr/>
        </p:nvGrpSpPr>
        <p:grpSpPr>
          <a:xfrm>
            <a:off x="2565055" y="4788189"/>
            <a:ext cx="5492113" cy="1373301"/>
            <a:chOff x="2570433" y="4573036"/>
            <a:chExt cx="5492113" cy="1373301"/>
          </a:xfrm>
        </p:grpSpPr>
        <p:grpSp>
          <p:nvGrpSpPr>
            <p:cNvPr id="290" name="组合 66"/>
            <p:cNvGrpSpPr/>
            <p:nvPr/>
          </p:nvGrpSpPr>
          <p:grpSpPr>
            <a:xfrm>
              <a:off x="2570433" y="4819175"/>
              <a:ext cx="5492113" cy="1127162"/>
              <a:chOff x="1770403" y="4886953"/>
              <a:chExt cx="5492113" cy="1127162"/>
            </a:xfrm>
          </p:grpSpPr>
          <p:sp>
            <p:nvSpPr>
              <p:cNvPr id="1049392" name="文本框 60"/>
              <p:cNvSpPr txBox="1"/>
              <p:nvPr/>
            </p:nvSpPr>
            <p:spPr>
              <a:xfrm>
                <a:off x="3050418" y="5227531"/>
                <a:ext cx="4212098"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I am in amplification region! </a:t>
                </a:r>
                <a:endParaRPr altLang="en-US" dirty="0" sz="2400" lang="zh-CN">
                  <a:latin typeface="Arial" panose="020B0604020202020204" pitchFamily="34" charset="0"/>
                  <a:cs typeface="Arial" panose="020B0604020202020204" pitchFamily="34" charset="0"/>
                </a:endParaRPr>
              </a:p>
            </p:txBody>
          </p:sp>
          <p:pic>
            <p:nvPicPr>
              <p:cNvPr id="2097172" name="图片 61"/>
              <p:cNvPicPr>
                <a:picLocks noChangeAspect="1"/>
              </p:cNvPicPr>
              <p:nvPr/>
            </p:nvPicPr>
            <p:blipFill>
              <a:blip xmlns:r="http://schemas.openxmlformats.org/officeDocument/2006/relationships" r:embed="rId3"/>
              <a:stretch>
                <a:fillRect/>
              </a:stretch>
            </p:blipFill>
            <p:spPr>
              <a:xfrm>
                <a:off x="1770403" y="4886953"/>
                <a:ext cx="1239527" cy="1127162"/>
              </a:xfrm>
              <a:prstGeom prst="rect"/>
            </p:spPr>
          </p:pic>
        </p:grpSp>
        <p:sp>
          <p:nvSpPr>
            <p:cNvPr id="1049393" name="文本框 62"/>
            <p:cNvSpPr txBox="1"/>
            <p:nvPr/>
          </p:nvSpPr>
          <p:spPr>
            <a:xfrm>
              <a:off x="3012494" y="4573036"/>
              <a:ext cx="469719" cy="769441"/>
            </a:xfrm>
            <a:prstGeom prst="rect"/>
            <a:noFill/>
          </p:spPr>
          <p:txBody>
            <a:bodyPr rtlCol="0" wrap="square">
              <a:spAutoFit/>
            </a:bodyPr>
            <a:p>
              <a:r>
                <a:rPr altLang="zh-CN" b="1" dirty="0" sz="4400" lang="en-US" smtClean="0"/>
                <a:t>T</a:t>
              </a:r>
              <a:endParaRPr altLang="en-US" b="1" dirty="0" sz="4400" lang="zh-CN"/>
            </a:p>
          </p:txBody>
        </p:sp>
      </p:grpSp>
      <p:cxnSp>
        <p:nvCxnSpPr>
          <p:cNvPr id="3145878" name="直接箭头连接符 69"/>
          <p:cNvCxnSpPr>
            <a:cxnSpLocks/>
          </p:cNvCxnSpPr>
          <p:nvPr/>
        </p:nvCxnSpPr>
        <p:spPr>
          <a:xfrm>
            <a:off x="4940112" y="3861814"/>
            <a:ext cx="869074" cy="1473269"/>
          </a:xfrm>
          <a:prstGeom prst="straightConnector1"/>
          <a:ln w="19050">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49394" name="文本框 70"/>
          <p:cNvSpPr txBox="1"/>
          <p:nvPr/>
        </p:nvSpPr>
        <p:spPr>
          <a:xfrm>
            <a:off x="837566" y="3273533"/>
            <a:ext cx="1683791" cy="461665"/>
          </a:xfrm>
          <a:prstGeom prst="rect"/>
          <a:noFill/>
        </p:spPr>
        <p:txBody>
          <a:bodyPr rtlCol="0" wrap="square">
            <a:spAutoFit/>
          </a:bodyPr>
          <a:p>
            <a:r>
              <a:rPr altLang="zh-CN" dirty="0" sz="2400" lang="en-US" smtClean="0">
                <a:solidFill>
                  <a:schemeClr val="accent2"/>
                </a:solidFill>
                <a:latin typeface="Arial" panose="020B0604020202020204" pitchFamily="34" charset="0"/>
                <a:cs typeface="Arial" panose="020B0604020202020204" pitchFamily="34" charset="0"/>
              </a:rPr>
              <a:t>I am signal</a:t>
            </a:r>
            <a:endParaRPr altLang="en-US" dirty="0" sz="2400" lang="zh-CN">
              <a:solidFill>
                <a:schemeClr val="accent2"/>
              </a:solidFill>
              <a:latin typeface="Arial" panose="020B0604020202020204" pitchFamily="34" charset="0"/>
              <a:cs typeface="Arial" panose="020B0604020202020204" pitchFamily="34" charset="0"/>
            </a:endParaRPr>
          </a:p>
        </p:txBody>
      </p:sp>
      <p:grpSp>
        <p:nvGrpSpPr>
          <p:cNvPr id="291" name="组合 71"/>
          <p:cNvGrpSpPr/>
          <p:nvPr/>
        </p:nvGrpSpPr>
        <p:grpSpPr>
          <a:xfrm>
            <a:off x="7408393" y="3196376"/>
            <a:ext cx="968652" cy="1276185"/>
            <a:chOff x="1325461" y="2055303"/>
            <a:chExt cx="1233180" cy="964734"/>
          </a:xfrm>
        </p:grpSpPr>
        <p:sp>
          <p:nvSpPr>
            <p:cNvPr id="1049395" name="弧形 72"/>
            <p:cNvSpPr/>
            <p:nvPr/>
          </p:nvSpPr>
          <p:spPr>
            <a:xfrm>
              <a:off x="1325461" y="2055303"/>
              <a:ext cx="616590" cy="964734"/>
            </a:xfrm>
            <a:prstGeom prst="arc">
              <a:avLst>
                <a:gd name="adj1" fmla="val 10732335"/>
                <a:gd name="adj2" fmla="val 3"/>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96" name="弧形 73"/>
            <p:cNvSpPr/>
            <p:nvPr/>
          </p:nvSpPr>
          <p:spPr>
            <a:xfrm flipV="1">
              <a:off x="1942051" y="2055303"/>
              <a:ext cx="616590" cy="964734"/>
            </a:xfrm>
            <a:prstGeom prst="arc">
              <a:avLst>
                <a:gd name="adj1" fmla="val 10732335"/>
                <a:gd name="adj2" fmla="val 3"/>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9397" name="文本框 78"/>
          <p:cNvSpPr txBox="1"/>
          <p:nvPr/>
        </p:nvSpPr>
        <p:spPr>
          <a:xfrm>
            <a:off x="7066157" y="1435639"/>
            <a:ext cx="1559859"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I feel good!</a:t>
            </a:r>
            <a:endParaRPr altLang="en-US" dirty="0" sz="2000" lang="zh-CN">
              <a:latin typeface="Arial" panose="020B0604020202020204" pitchFamily="34" charset="0"/>
              <a:cs typeface="Arial" panose="020B0604020202020204" pitchFamily="34" charset="0"/>
            </a:endParaRPr>
          </a:p>
        </p:txBody>
      </p:sp>
      <p:sp>
        <p:nvSpPr>
          <p:cNvPr id="1049398" name="文本框 80"/>
          <p:cNvSpPr txBox="1"/>
          <p:nvPr/>
        </p:nvSpPr>
        <p:spPr>
          <a:xfrm>
            <a:off x="1104122" y="576190"/>
            <a:ext cx="2987688" cy="1158240"/>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I provide the energy and proper static working point!</a:t>
            </a:r>
            <a:endParaRPr altLang="en-US" dirty="0" sz="2400" lang="zh-CN">
              <a:latin typeface="Arial" panose="020B0604020202020204" pitchFamily="34" charset="0"/>
              <a:cs typeface="Arial" panose="020B0604020202020204" pitchFamily="34" charset="0"/>
            </a:endParaRPr>
          </a:p>
        </p:txBody>
      </p:sp>
      <p:sp>
        <p:nvSpPr>
          <p:cNvPr id="1049399" name="文本框 81"/>
          <p:cNvSpPr txBox="1"/>
          <p:nvPr/>
        </p:nvSpPr>
        <p:spPr>
          <a:xfrm>
            <a:off x="4532448" y="116444"/>
            <a:ext cx="469719" cy="769441"/>
          </a:xfrm>
          <a:prstGeom prst="rect"/>
          <a:noFill/>
        </p:spPr>
        <p:txBody>
          <a:bodyPr rtlCol="0" wrap="square">
            <a:spAutoFit/>
          </a:bodyPr>
          <a:p>
            <a:r>
              <a:rPr altLang="zh-CN" b="1" dirty="0" sz="4400" lang="en-US" smtClean="0"/>
              <a:t>V</a:t>
            </a:r>
            <a:endParaRPr altLang="en-US" b="1" dirty="0" sz="4400" 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4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404" name="文本框 2"/>
          <p:cNvSpPr txBox="1"/>
          <p:nvPr/>
        </p:nvSpPr>
        <p:spPr>
          <a:xfrm>
            <a:off x="320039" y="1065006"/>
            <a:ext cx="8503920" cy="954107"/>
          </a:xfrm>
          <a:prstGeom prst="rect"/>
          <a:noFill/>
        </p:spPr>
        <p:txBody>
          <a:bodyPr rtlCol="0" wrap="square">
            <a:spAutoFit/>
          </a:bodyPr>
          <a:p>
            <a:pPr algn="ctr"/>
            <a:r>
              <a:rPr altLang="zh-CN" dirty="0" sz="2800" lang="en-US" smtClean="0">
                <a:latin typeface="Arial" panose="020B0604020202020204" pitchFamily="34" charset="0"/>
                <a:cs typeface="Arial" panose="020B0604020202020204" pitchFamily="34" charset="0"/>
              </a:rPr>
              <a:t>Q: How to get the static and dynamic working parameters?</a:t>
            </a:r>
            <a:endParaRPr altLang="en-US" dirty="0" sz="2800" lang="zh-CN">
              <a:latin typeface="Arial" panose="020B0604020202020204" pitchFamily="34" charset="0"/>
              <a:cs typeface="Arial" panose="020B0604020202020204" pitchFamily="34" charset="0"/>
            </a:endParaRPr>
          </a:p>
        </p:txBody>
      </p:sp>
      <p:sp>
        <p:nvSpPr>
          <p:cNvPr id="1049405" name="文本框 4"/>
          <p:cNvSpPr txBox="1"/>
          <p:nvPr/>
        </p:nvSpPr>
        <p:spPr>
          <a:xfrm>
            <a:off x="766481" y="2678242"/>
            <a:ext cx="7611035" cy="461665"/>
          </a:xfrm>
          <a:prstGeom prst="rect"/>
          <a:noFill/>
        </p:spPr>
        <p:txBody>
          <a:bodyPr rtlCol="0" wrap="square">
            <a:spAutoFit/>
          </a:bodyPr>
          <a:p>
            <a:pPr algn="ctr"/>
            <a:r>
              <a:rPr altLang="zh-CN" b="1" dirty="0" sz="2400" lang="en-US" smtClean="0">
                <a:solidFill>
                  <a:schemeClr val="accent1"/>
                </a:solidFill>
                <a:latin typeface="Arial" panose="020B0604020202020204" pitchFamily="34" charset="0"/>
                <a:cs typeface="Arial" panose="020B0604020202020204" pitchFamily="34" charset="0"/>
              </a:rPr>
              <a:t>Separate DC and AC signals!</a:t>
            </a:r>
            <a:endParaRPr altLang="en-US" b="1" dirty="0" sz="2400" lang="zh-CN">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40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10" name="矩形 8"/>
          <p:cNvSpPr/>
          <p:nvPr/>
        </p:nvSpPr>
        <p:spPr>
          <a:xfrm>
            <a:off x="456356" y="341232"/>
            <a:ext cx="820891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2.2.4 Static analysis of the amplification circuit</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411"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12" name="Rectangle 3"/>
          <p:cNvSpPr>
            <a:spLocks noChangeAspect="1" noMove="1" noResize="1" noRot="1" noAdjustHandles="1" noEditPoints="1" noChangeArrowheads="1" noChangeShapeType="1" noTextEdit="1"/>
          </p:cNvSpPr>
          <p:nvPr/>
        </p:nvSpPr>
        <p:spPr bwMode="auto">
          <a:xfrm>
            <a:off x="223628" y="1069053"/>
            <a:ext cx="8812867" cy="986167"/>
          </a:xfrm>
          <a:prstGeom prst="rect"/>
          <a:blipFill>
            <a:blip xmlns:r="http://schemas.openxmlformats.org/officeDocument/2006/relationships" r:embed="rId1"/>
            <a:stretch>
              <a:fillRect l="-415" t="-7407" r="-1799" b="-12346"/>
            </a:stretch>
          </a:blipFill>
          <a:ln>
            <a:noFill/>
          </a:ln>
          <a:effectLst/>
        </p:spPr>
        <p:txBody>
          <a:bodyPr/>
          <a:p>
            <a:r>
              <a:rPr altLang="en-US" lang="zh-CN">
                <a:noFill/>
              </a:rPr>
              <a:t> </a:t>
            </a:r>
          </a:p>
        </p:txBody>
      </p:sp>
      <p:grpSp>
        <p:nvGrpSpPr>
          <p:cNvPr id="298" name="组合 2"/>
          <p:cNvGrpSpPr/>
          <p:nvPr/>
        </p:nvGrpSpPr>
        <p:grpSpPr>
          <a:xfrm>
            <a:off x="339481" y="2643606"/>
            <a:ext cx="4108789" cy="3061959"/>
            <a:chOff x="239826" y="1060105"/>
            <a:chExt cx="4108789" cy="3061959"/>
          </a:xfrm>
        </p:grpSpPr>
        <p:grpSp>
          <p:nvGrpSpPr>
            <p:cNvPr id="299" name="组合 10"/>
            <p:cNvGrpSpPr/>
            <p:nvPr/>
          </p:nvGrpSpPr>
          <p:grpSpPr>
            <a:xfrm>
              <a:off x="239826" y="1060105"/>
              <a:ext cx="4108789" cy="3061959"/>
              <a:chOff x="197881" y="1550492"/>
              <a:chExt cx="4108789" cy="3061959"/>
            </a:xfrm>
          </p:grpSpPr>
          <p:grpSp>
            <p:nvGrpSpPr>
              <p:cNvPr id="300" name="组合 12"/>
              <p:cNvGrpSpPr/>
              <p:nvPr/>
            </p:nvGrpSpPr>
            <p:grpSpPr>
              <a:xfrm>
                <a:off x="197881" y="1550492"/>
                <a:ext cx="4108789" cy="3061959"/>
                <a:chOff x="2428254" y="78156"/>
                <a:chExt cx="4108789" cy="3061959"/>
              </a:xfrm>
            </p:grpSpPr>
            <p:grpSp>
              <p:nvGrpSpPr>
                <p:cNvPr id="301" name="组合 14"/>
                <p:cNvGrpSpPr/>
                <p:nvPr/>
              </p:nvGrpSpPr>
              <p:grpSpPr>
                <a:xfrm>
                  <a:off x="2428254" y="78156"/>
                  <a:ext cx="4108789" cy="3061959"/>
                  <a:chOff x="4869126" y="515430"/>
                  <a:chExt cx="4108789" cy="3061959"/>
                </a:xfrm>
              </p:grpSpPr>
              <p:grpSp>
                <p:nvGrpSpPr>
                  <p:cNvPr id="302" name="组合 25"/>
                  <p:cNvGrpSpPr/>
                  <p:nvPr/>
                </p:nvGrpSpPr>
                <p:grpSpPr>
                  <a:xfrm>
                    <a:off x="4869126" y="515430"/>
                    <a:ext cx="4108789" cy="3061959"/>
                    <a:chOff x="748121" y="1410029"/>
                    <a:chExt cx="4108789" cy="3061959"/>
                  </a:xfrm>
                </p:grpSpPr>
                <p:grpSp>
                  <p:nvGrpSpPr>
                    <p:cNvPr id="303" name="组合 29"/>
                    <p:cNvGrpSpPr/>
                    <p:nvPr/>
                  </p:nvGrpSpPr>
                  <p:grpSpPr>
                    <a:xfrm>
                      <a:off x="748121" y="1410029"/>
                      <a:ext cx="4098074" cy="3019940"/>
                      <a:chOff x="481800" y="1314903"/>
                      <a:chExt cx="4098074" cy="3019940"/>
                    </a:xfrm>
                  </p:grpSpPr>
                  <p:grpSp>
                    <p:nvGrpSpPr>
                      <p:cNvPr id="304" name="组合 32"/>
                      <p:cNvGrpSpPr/>
                      <p:nvPr/>
                    </p:nvGrpSpPr>
                    <p:grpSpPr>
                      <a:xfrm>
                        <a:off x="687985" y="1314903"/>
                        <a:ext cx="3181035" cy="3019940"/>
                        <a:chOff x="687985" y="1314903"/>
                        <a:chExt cx="3181035" cy="3019940"/>
                      </a:xfrm>
                    </p:grpSpPr>
                    <p:grpSp>
                      <p:nvGrpSpPr>
                        <p:cNvPr id="305" name="Group 1096"/>
                        <p:cNvGrpSpPr/>
                        <p:nvPr/>
                      </p:nvGrpSpPr>
                      <p:grpSpPr bwMode="auto">
                        <a:xfrm>
                          <a:off x="1275234" y="1569267"/>
                          <a:ext cx="1187278" cy="2765576"/>
                          <a:chOff x="4072" y="2035"/>
                          <a:chExt cx="835" cy="1945"/>
                        </a:xfrm>
                      </p:grpSpPr>
                      <p:sp>
                        <p:nvSpPr>
                          <p:cNvPr id="104941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4"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7"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8"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19" name="文本框 41"/>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420" name="文本框 42"/>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421"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2"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3"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4" name="矩形 46"/>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5"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6" name="矩形 48"/>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7" name="文本框 49"/>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428" name="文本框 5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79" name="直接连接符 51"/>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429" name="椭圆 52"/>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30" name="椭圆 33"/>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1" name="文本框 34"/>
                      <p:cNvSpPr txBox="1"/>
                      <p:nvPr/>
                    </p:nvSpPr>
                    <p:spPr>
                      <a:xfrm>
                        <a:off x="822286" y="328473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32" name="文本框 35"/>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33" name="文本框 36"/>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34" name="文本框 37"/>
                      <p:cNvSpPr txBox="1"/>
                      <p:nvPr/>
                    </p:nvSpPr>
                    <p:spPr>
                      <a:xfrm>
                        <a:off x="3998148" y="3035534"/>
                        <a:ext cx="581726"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80" name="直接箭头连接符 38"/>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81" name="直接箭头连接符 39"/>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435" name="文本框 30"/>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36" name="文本框 31"/>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437"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8" name="矩形 27"/>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9" name="文本框 28"/>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440"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1"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2"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3"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4" name="文本框 19"/>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445"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6"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7" name="文本框 22"/>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448"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9" name="文本框 24"/>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450" name="椭圆 13"/>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51" name="文本框 60"/>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452" name="文本框 61"/>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453" name="文本框 62"/>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nvGrpSpPr>
          <p:cNvPr id="306" name="组合 7"/>
          <p:cNvGrpSpPr/>
          <p:nvPr/>
        </p:nvGrpSpPr>
        <p:grpSpPr>
          <a:xfrm>
            <a:off x="5911067" y="2639123"/>
            <a:ext cx="2633033" cy="2843778"/>
            <a:chOff x="4929731" y="3260771"/>
            <a:chExt cx="2633033" cy="2843778"/>
          </a:xfrm>
        </p:grpSpPr>
        <p:grpSp>
          <p:nvGrpSpPr>
            <p:cNvPr id="307" name="组合 63"/>
            <p:cNvGrpSpPr/>
            <p:nvPr/>
          </p:nvGrpSpPr>
          <p:grpSpPr>
            <a:xfrm>
              <a:off x="4929731" y="3260771"/>
              <a:ext cx="2633033" cy="2843778"/>
              <a:chOff x="827147" y="1550492"/>
              <a:chExt cx="2633033" cy="2843778"/>
            </a:xfrm>
          </p:grpSpPr>
          <p:grpSp>
            <p:nvGrpSpPr>
              <p:cNvPr id="308" name="组合 64"/>
              <p:cNvGrpSpPr/>
              <p:nvPr/>
            </p:nvGrpSpPr>
            <p:grpSpPr>
              <a:xfrm>
                <a:off x="827147" y="1550492"/>
                <a:ext cx="2633033" cy="2843778"/>
                <a:chOff x="3057520" y="78156"/>
                <a:chExt cx="2633033" cy="2843778"/>
              </a:xfrm>
            </p:grpSpPr>
            <p:grpSp>
              <p:nvGrpSpPr>
                <p:cNvPr id="309" name="组合 84"/>
                <p:cNvGrpSpPr/>
                <p:nvPr/>
              </p:nvGrpSpPr>
              <p:grpSpPr>
                <a:xfrm>
                  <a:off x="3057520" y="78156"/>
                  <a:ext cx="2633033" cy="2843778"/>
                  <a:chOff x="1111066" y="1314903"/>
                  <a:chExt cx="2633033" cy="2843778"/>
                </a:xfrm>
              </p:grpSpPr>
              <p:grpSp>
                <p:nvGrpSpPr>
                  <p:cNvPr id="310" name="Group 1096"/>
                  <p:cNvGrpSpPr/>
                  <p:nvPr/>
                </p:nvGrpSpPr>
                <p:grpSpPr bwMode="auto">
                  <a:xfrm>
                    <a:off x="1697538" y="1569267"/>
                    <a:ext cx="764977" cy="2582152"/>
                    <a:chOff x="4369" y="2035"/>
                    <a:chExt cx="538" cy="1816"/>
                  </a:xfrm>
                </p:grpSpPr>
                <p:sp>
                  <p:nvSpPr>
                    <p:cNvPr id="104945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55" name="Line 1073"/>
                    <p:cNvSpPr>
                      <a:spLocks noChangeShapeType="1"/>
                    </p:cNvSpPr>
                    <p:nvPr/>
                  </p:nvSpPr>
                  <p:spPr bwMode="auto">
                    <a:xfrm flipH="1">
                      <a:off x="4369" y="3080"/>
                      <a:ext cx="3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5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5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58"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59" name="Line 1077"/>
                    <p:cNvSpPr>
                      <a:spLocks noChangeShapeType="1"/>
                    </p:cNvSpPr>
                    <p:nvPr/>
                  </p:nvSpPr>
                  <p:spPr bwMode="auto">
                    <a:xfrm>
                      <a:off x="4897" y="3334"/>
                      <a:ext cx="0" cy="5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60" name="文本框 93"/>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461" name="文本框 94"/>
                  <p:cNvSpPr txBox="1"/>
                  <p:nvPr/>
                </p:nvSpPr>
                <p:spPr>
                  <a:xfrm>
                    <a:off x="1863078" y="18631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462"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63" name="矩形 98"/>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4"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65" name="矩形 100"/>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6" name="文本框 102"/>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467" name="文本框 10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82" name="直接连接符 104"/>
                  <p:cNvCxnSpPr>
                    <a:cxnSpLocks/>
                  </p:cNvCxnSpPr>
                  <p:nvPr/>
                </p:nvCxnSpPr>
                <p:spPr>
                  <a:xfrm flipV="1">
                    <a:off x="2227710" y="4158607"/>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468" name="文本框 76"/>
                <p:cNvSpPr txBox="1"/>
                <p:nvPr/>
              </p:nvSpPr>
              <p:spPr>
                <a:xfrm>
                  <a:off x="4116321" y="1563962"/>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469" name="椭圆 65"/>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83" name="直接箭头连接符 115"/>
            <p:cNvCxnSpPr>
              <a:cxnSpLocks/>
            </p:cNvCxnSpPr>
            <p:nvPr/>
          </p:nvCxnSpPr>
          <p:spPr>
            <a:xfrm flipV="1">
              <a:off x="5374152" y="5125023"/>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470" name="文本框 116"/>
            <p:cNvSpPr txBox="1"/>
            <p:nvPr/>
          </p:nvSpPr>
          <p:spPr>
            <a:xfrm>
              <a:off x="5617790" y="460853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471" name="文本框 117"/>
            <p:cNvSpPr txBox="1"/>
            <p:nvPr/>
          </p:nvSpPr>
          <p:spPr>
            <a:xfrm>
              <a:off x="6258560" y="51848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472" name="文本框 118"/>
            <p:cNvSpPr txBox="1"/>
            <p:nvPr/>
          </p:nvSpPr>
          <p:spPr>
            <a:xfrm>
              <a:off x="6251505" y="4319255"/>
              <a:ext cx="431919"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473" name="文本框 119"/>
            <p:cNvSpPr txBox="1"/>
            <p:nvPr/>
          </p:nvSpPr>
          <p:spPr>
            <a:xfrm>
              <a:off x="5026526" y="4928198"/>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884" name="直接箭头连接符 120"/>
            <p:cNvCxnSpPr>
              <a:cxnSpLocks/>
            </p:cNvCxnSpPr>
            <p:nvPr/>
          </p:nvCxnSpPr>
          <p:spPr>
            <a:xfrm>
              <a:off x="6493876" y="3879065"/>
              <a:ext cx="26067" cy="462079"/>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474" name="文本框 122"/>
            <p:cNvSpPr txBox="1"/>
            <p:nvPr/>
          </p:nvSpPr>
          <p:spPr>
            <a:xfrm>
              <a:off x="6529679" y="3879065"/>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475" name="文本框 123"/>
            <p:cNvSpPr txBox="1"/>
            <p:nvPr/>
          </p:nvSpPr>
          <p:spPr>
            <a:xfrm>
              <a:off x="6528579" y="4811520"/>
              <a:ext cx="897668"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U</a:t>
              </a:r>
              <a:r>
                <a:rPr altLang="zh-CN" baseline="-25000" b="1" dirty="0" sz="2400" lang="en-US" smtClean="0">
                  <a:solidFill>
                    <a:schemeClr val="accent1"/>
                  </a:solidFill>
                  <a:latin typeface="Arial" panose="020B0604020202020204" pitchFamily="34" charset="0"/>
                  <a:cs typeface="Arial" panose="020B0604020202020204" pitchFamily="34" charset="0"/>
                </a:rPr>
                <a:t>CE</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476" name="文本框 124"/>
            <p:cNvSpPr txBox="1"/>
            <p:nvPr/>
          </p:nvSpPr>
          <p:spPr>
            <a:xfrm>
              <a:off x="6493876" y="440098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77" name="文本框 125"/>
            <p:cNvSpPr txBox="1"/>
            <p:nvPr/>
          </p:nvSpPr>
          <p:spPr>
            <a:xfrm>
              <a:off x="6551208" y="522111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478" name="下箭头 127"/>
          <p:cNvSpPr/>
          <p:nvPr/>
        </p:nvSpPr>
        <p:spPr>
          <a:xfrm rot="5400000" flipH="1" flipV="1">
            <a:off x="4849795" y="3574861"/>
            <a:ext cx="606667" cy="870611"/>
          </a:xfrm>
          <a:prstGeom prst="downArrow"/>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9" name="Rectangle 3"/>
          <p:cNvSpPr>
            <a:spLocks noChangeArrowheads="1"/>
          </p:cNvSpPr>
          <p:nvPr/>
        </p:nvSpPr>
        <p:spPr bwMode="auto">
          <a:xfrm>
            <a:off x="5788842" y="2195192"/>
            <a:ext cx="2705712" cy="929640"/>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DC/static </a:t>
            </a:r>
            <a:r>
              <a:rPr altLang="zh-CN" dirty="0" sz="2800" kumimoji="1" lang="en-US">
                <a:latin typeface="Arial" panose="020B0604020202020204" pitchFamily="34" charset="0"/>
                <a:cs typeface="Arial" panose="020B0604020202020204" pitchFamily="34" charset="0"/>
              </a:rPr>
              <a:t>circuit</a:t>
            </a:r>
            <a:endParaRPr altLang="en-US" baseline="-25000" b="1" dirty="0" sz="2800" kumimoji="1" lang="zh-CN" smtClean="0">
              <a:latin typeface="宋体" panose="02010600030101010101" pitchFamily="2" charset="-122"/>
              <a:ea typeface="宋体" panose="0201060003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78"/>
                                        </p:tgtEl>
                                        <p:attrNameLst>
                                          <p:attrName>style.visibility</p:attrName>
                                        </p:attrNameLst>
                                      </p:cBhvr>
                                      <p:to>
                                        <p:strVal val="visible"/>
                                      </p:to>
                                    </p:set>
                                    <p:animEffect transition="in" filter="wipe(down)">
                                      <p:cBhvr>
                                        <p:cTn dur="500" id="7"/>
                                        <p:tgtEl>
                                          <p:spTgt spid="1049478"/>
                                        </p:tgtEl>
                                      </p:cBhvr>
                                    </p:animEffect>
                                  </p:childTnLst>
                                </p:cTn>
                              </p:par>
                              <p:par>
                                <p:cTn fill="hold" id="8" nodeType="withEffect" presetClass="entr" presetID="22" presetSubtype="4">
                                  <p:stCondLst>
                                    <p:cond delay="0"/>
                                  </p:stCondLst>
                                  <p:childTnLst>
                                    <p:set>
                                      <p:cBhvr>
                                        <p:cTn dur="1" fill="hold" id="9">
                                          <p:stCondLst>
                                            <p:cond delay="0"/>
                                          </p:stCondLst>
                                        </p:cTn>
                                        <p:tgtEl>
                                          <p:spTgt spid="306"/>
                                        </p:tgtEl>
                                        <p:attrNameLst>
                                          <p:attrName>style.visibility</p:attrName>
                                        </p:attrNameLst>
                                      </p:cBhvr>
                                      <p:to>
                                        <p:strVal val="visible"/>
                                      </p:to>
                                    </p:set>
                                    <p:animEffect transition="in" filter="wipe(down)">
                                      <p:cBhvr>
                                        <p:cTn dur="500" id="10"/>
                                        <p:tgtEl>
                                          <p:spTgt spid="306"/>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479"/>
                                        </p:tgtEl>
                                        <p:attrNameLst>
                                          <p:attrName>style.visibility</p:attrName>
                                        </p:attrNameLst>
                                      </p:cBhvr>
                                      <p:to>
                                        <p:strVal val="visible"/>
                                      </p:to>
                                    </p:set>
                                    <p:animEffect transition="in" filter="wipe(down)">
                                      <p:cBhvr>
                                        <p:cTn dur="500" id="13"/>
                                        <p:tgtEl>
                                          <p:spTgt spid="1049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8" grpId="0" animBg="1"/>
      <p:bldP spid="10494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4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481" name="Rectangle 67"/>
          <p:cNvSpPr>
            <a:spLocks noChangeArrowheads="1"/>
          </p:cNvSpPr>
          <p:nvPr/>
        </p:nvSpPr>
        <p:spPr bwMode="auto">
          <a:xfrm>
            <a:off x="218195" y="339602"/>
            <a:ext cx="4631902"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Graphical method </a:t>
            </a:r>
            <a:r>
              <a:rPr altLang="en-US" b="1" dirty="0" sz="2800" lang="zh-CN" smtClean="0">
                <a:latin typeface="宋体" panose="02010600030101010101" pitchFamily="2" charset="-122"/>
                <a:ea typeface="宋体" panose="02010600030101010101" pitchFamily="2" charset="-122"/>
                <a:cs typeface="Arial" panose="020B0604020202020204" pitchFamily="34" charset="0"/>
              </a:rPr>
              <a:t>图解法</a:t>
            </a:r>
          </a:p>
        </p:txBody>
      </p:sp>
      <p:grpSp>
        <p:nvGrpSpPr>
          <p:cNvPr id="312" name="组合 69"/>
          <p:cNvGrpSpPr/>
          <p:nvPr/>
        </p:nvGrpSpPr>
        <p:grpSpPr>
          <a:xfrm>
            <a:off x="504252" y="2257551"/>
            <a:ext cx="2633033" cy="2843778"/>
            <a:chOff x="4929731" y="3260771"/>
            <a:chExt cx="2633033" cy="2843778"/>
          </a:xfrm>
        </p:grpSpPr>
        <p:grpSp>
          <p:nvGrpSpPr>
            <p:cNvPr id="313" name="组合 70"/>
            <p:cNvGrpSpPr/>
            <p:nvPr/>
          </p:nvGrpSpPr>
          <p:grpSpPr>
            <a:xfrm>
              <a:off x="4929731" y="3260771"/>
              <a:ext cx="2633033" cy="2843778"/>
              <a:chOff x="827147" y="1550492"/>
              <a:chExt cx="2633033" cy="2843778"/>
            </a:xfrm>
          </p:grpSpPr>
          <p:grpSp>
            <p:nvGrpSpPr>
              <p:cNvPr id="314" name="组合 81"/>
              <p:cNvGrpSpPr/>
              <p:nvPr/>
            </p:nvGrpSpPr>
            <p:grpSpPr>
              <a:xfrm>
                <a:off x="827147" y="1550492"/>
                <a:ext cx="2633033" cy="2843778"/>
                <a:chOff x="3057520" y="78156"/>
                <a:chExt cx="2633033" cy="2843778"/>
              </a:xfrm>
            </p:grpSpPr>
            <p:grpSp>
              <p:nvGrpSpPr>
                <p:cNvPr id="315" name="组合 83"/>
                <p:cNvGrpSpPr/>
                <p:nvPr/>
              </p:nvGrpSpPr>
              <p:grpSpPr>
                <a:xfrm>
                  <a:off x="3057520" y="78156"/>
                  <a:ext cx="2633033" cy="2843778"/>
                  <a:chOff x="1111066" y="1314903"/>
                  <a:chExt cx="2633033" cy="2843778"/>
                </a:xfrm>
              </p:grpSpPr>
              <p:grpSp>
                <p:nvGrpSpPr>
                  <p:cNvPr id="316" name="Group 1096"/>
                  <p:cNvGrpSpPr/>
                  <p:nvPr/>
                </p:nvGrpSpPr>
                <p:grpSpPr bwMode="auto">
                  <a:xfrm>
                    <a:off x="1697538" y="1569267"/>
                    <a:ext cx="764977" cy="2582152"/>
                    <a:chOff x="4369" y="2035"/>
                    <a:chExt cx="538" cy="1816"/>
                  </a:xfrm>
                </p:grpSpPr>
                <p:sp>
                  <p:nvSpPr>
                    <p:cNvPr id="104948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3" name="Line 1073"/>
                    <p:cNvSpPr>
                      <a:spLocks noChangeShapeType="1"/>
                    </p:cNvSpPr>
                    <p:nvPr/>
                  </p:nvSpPr>
                  <p:spPr bwMode="auto">
                    <a:xfrm flipH="1">
                      <a:off x="4369" y="3080"/>
                      <a:ext cx="3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6"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7" name="Line 1077"/>
                    <p:cNvSpPr>
                      <a:spLocks noChangeShapeType="1"/>
                    </p:cNvSpPr>
                    <p:nvPr/>
                  </p:nvSpPr>
                  <p:spPr bwMode="auto">
                    <a:xfrm>
                      <a:off x="4897" y="3334"/>
                      <a:ext cx="0" cy="5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88" name="文本框 88"/>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489" name="文本框 89"/>
                  <p:cNvSpPr txBox="1"/>
                  <p:nvPr/>
                </p:nvSpPr>
                <p:spPr>
                  <a:xfrm>
                    <a:off x="1863078" y="18631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490"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91" name="矩形 91"/>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2"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93" name="矩形 9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4" name="文本框 94"/>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495" name="文本框 9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85" name="直接连接符 96"/>
                  <p:cNvCxnSpPr>
                    <a:cxnSpLocks/>
                  </p:cNvCxnSpPr>
                  <p:nvPr/>
                </p:nvCxnSpPr>
                <p:spPr>
                  <a:xfrm flipV="1">
                    <a:off x="2227710" y="4158607"/>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496" name="文本框 86"/>
                <p:cNvSpPr txBox="1"/>
                <p:nvPr/>
              </p:nvSpPr>
              <p:spPr>
                <a:xfrm>
                  <a:off x="4116321" y="1563962"/>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497" name="椭圆 82"/>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86" name="直接箭头连接符 71"/>
            <p:cNvCxnSpPr>
              <a:cxnSpLocks/>
            </p:cNvCxnSpPr>
            <p:nvPr/>
          </p:nvCxnSpPr>
          <p:spPr>
            <a:xfrm flipV="1">
              <a:off x="5374152" y="5125023"/>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498" name="文本框 72"/>
            <p:cNvSpPr txBox="1"/>
            <p:nvPr/>
          </p:nvSpPr>
          <p:spPr>
            <a:xfrm>
              <a:off x="5617790" y="460853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499" name="文本框 73"/>
            <p:cNvSpPr txBox="1"/>
            <p:nvPr/>
          </p:nvSpPr>
          <p:spPr>
            <a:xfrm>
              <a:off x="6258560" y="51848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500" name="文本框 74"/>
            <p:cNvSpPr txBox="1"/>
            <p:nvPr/>
          </p:nvSpPr>
          <p:spPr>
            <a:xfrm>
              <a:off x="6251505" y="4319255"/>
              <a:ext cx="431919"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501" name="文本框 75"/>
            <p:cNvSpPr txBox="1"/>
            <p:nvPr/>
          </p:nvSpPr>
          <p:spPr>
            <a:xfrm>
              <a:off x="5026526" y="4928198"/>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887" name="直接箭头连接符 76"/>
            <p:cNvCxnSpPr>
              <a:cxnSpLocks/>
            </p:cNvCxnSpPr>
            <p:nvPr/>
          </p:nvCxnSpPr>
          <p:spPr>
            <a:xfrm flipH="1">
              <a:off x="6519942" y="3826990"/>
              <a:ext cx="17275" cy="51415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02" name="文本框 77"/>
            <p:cNvSpPr txBox="1"/>
            <p:nvPr/>
          </p:nvSpPr>
          <p:spPr>
            <a:xfrm>
              <a:off x="6529679" y="3879065"/>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503" name="文本框 78"/>
            <p:cNvSpPr txBox="1"/>
            <p:nvPr/>
          </p:nvSpPr>
          <p:spPr>
            <a:xfrm>
              <a:off x="6528579" y="4811520"/>
              <a:ext cx="897668"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U</a:t>
              </a:r>
              <a:r>
                <a:rPr altLang="zh-CN" baseline="-25000" b="1" dirty="0" sz="2400" lang="en-US" smtClean="0">
                  <a:solidFill>
                    <a:schemeClr val="accent1"/>
                  </a:solidFill>
                  <a:latin typeface="Arial" panose="020B0604020202020204" pitchFamily="34" charset="0"/>
                  <a:cs typeface="Arial" panose="020B0604020202020204" pitchFamily="34" charset="0"/>
                </a:rPr>
                <a:t>CEQ</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504" name="文本框 79"/>
            <p:cNvSpPr txBox="1"/>
            <p:nvPr/>
          </p:nvSpPr>
          <p:spPr>
            <a:xfrm>
              <a:off x="6493876" y="440098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05" name="文本框 80"/>
            <p:cNvSpPr txBox="1"/>
            <p:nvPr/>
          </p:nvSpPr>
          <p:spPr>
            <a:xfrm>
              <a:off x="6551208" y="522111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06" name="Rectangle 1028"/>
          <p:cNvSpPr>
            <a:spLocks noChangeArrowheads="1"/>
          </p:cNvSpPr>
          <p:nvPr/>
        </p:nvSpPr>
        <p:spPr bwMode="auto">
          <a:xfrm>
            <a:off x="272428" y="1082340"/>
            <a:ext cx="4056381"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1) Input circuit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输入回路</a:t>
            </a:r>
          </a:p>
        </p:txBody>
      </p:sp>
      <p:sp>
        <p:nvSpPr>
          <p:cNvPr id="1049507" name="Rectangle 1030"/>
          <p:cNvSpPr>
            <a:spLocks noChangeArrowheads="1"/>
          </p:cNvSpPr>
          <p:nvPr/>
        </p:nvSpPr>
        <p:spPr bwMode="auto">
          <a:xfrm>
            <a:off x="5317072" y="1718401"/>
            <a:ext cx="2629420" cy="612139"/>
          </a:xfrm>
          <a:prstGeom prst="rect"/>
          <a:noFill/>
          <a:ln w="19050">
            <a:solidFill>
              <a:srgbClr val="C00000"/>
            </a:solidFill>
            <a:prstDash val="sysDash"/>
            <a:miter lim="800000"/>
            <a:headEnd/>
            <a:tailEnd/>
          </a:ln>
          <a:effectLst/>
        </p:spPr>
        <p:txBody>
          <a:bodyPr wrap="square">
            <a:spAutoFit/>
          </a:bodyPr>
          <a:p>
            <a:pPr algn="ctr" fontAlgn="base">
              <a:spcBef>
                <a:spcPct val="0"/>
              </a:spcBef>
              <a:spcAft>
                <a:spcPct val="0"/>
              </a:spcAft>
            </a:pPr>
            <a:r>
              <a:rPr altLang="zh-CN" b="1" dirty="0" sz="2800" i="1" kumimoji="1" lang="en-US" smtClean="0">
                <a:latin typeface="Arial" panose="020B0604020202020204" pitchFamily="34" charset="0"/>
                <a:cs typeface="Arial" panose="020B0604020202020204" pitchFamily="34" charset="0"/>
              </a:rPr>
              <a:t>V</a:t>
            </a:r>
            <a:r>
              <a:rPr altLang="zh-CN" baseline="-30000" b="1" dirty="0" sz="2800" kumimoji="1" lang="en-US" smtClean="0">
                <a:latin typeface="Arial" panose="020B0604020202020204" pitchFamily="34" charset="0"/>
                <a:cs typeface="Arial" panose="020B0604020202020204" pitchFamily="34" charset="0"/>
              </a:rPr>
              <a:t>CC</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I</a:t>
            </a:r>
            <a:r>
              <a:rPr altLang="zh-CN" baseline="-30000" b="1" dirty="0" sz="2800" kumimoji="1" lang="en-US" smtClean="0">
                <a:latin typeface="Arial" panose="020B0604020202020204" pitchFamily="34" charset="0"/>
                <a:cs typeface="Arial" panose="020B0604020202020204" pitchFamily="34" charset="0"/>
              </a:rPr>
              <a:t>B</a:t>
            </a:r>
            <a:r>
              <a:rPr altLang="zh-CN" b="1" dirty="0" sz="2800" i="1" kumimoji="1" lang="en-US" smtClean="0">
                <a:latin typeface="Arial" panose="020B0604020202020204" pitchFamily="34" charset="0"/>
                <a:cs typeface="Arial" panose="020B0604020202020204" pitchFamily="34" charset="0"/>
              </a:rPr>
              <a:t>R</a:t>
            </a:r>
            <a:r>
              <a:rPr altLang="zh-CN" baseline="-30000" b="1" dirty="0" sz="2800" kumimoji="1" lang="en-US" smtClean="0">
                <a:latin typeface="Arial" panose="020B0604020202020204" pitchFamily="34" charset="0"/>
                <a:cs typeface="Arial" panose="020B0604020202020204" pitchFamily="34" charset="0"/>
              </a:rPr>
              <a:t>B</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U</a:t>
            </a:r>
            <a:r>
              <a:rPr altLang="zh-CN" baseline="-30000" b="1" dirty="0" sz="2800" kumimoji="1" lang="en-US" smtClean="0">
                <a:latin typeface="Arial" panose="020B0604020202020204" pitchFamily="34" charset="0"/>
                <a:cs typeface="Arial" panose="020B0604020202020204" pitchFamily="34" charset="0"/>
              </a:rPr>
              <a:t>BE </a:t>
            </a:r>
          </a:p>
        </p:txBody>
      </p:sp>
      <p:cxnSp>
        <p:nvCxnSpPr>
          <p:cNvPr id="3145888" name="直接箭头连接符 107"/>
          <p:cNvCxnSpPr>
            <a:cxnSpLocks/>
          </p:cNvCxnSpPr>
          <p:nvPr/>
        </p:nvCxnSpPr>
        <p:spPr>
          <a:xfrm flipV="1">
            <a:off x="4123738" y="2561702"/>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89" name="直接箭头连接符 109"/>
          <p:cNvCxnSpPr>
            <a:cxnSpLocks/>
          </p:cNvCxnSpPr>
          <p:nvPr/>
        </p:nvCxnSpPr>
        <p:spPr>
          <a:xfrm>
            <a:off x="4123738" y="5132160"/>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508" name="任意多边形 110"/>
          <p:cNvSpPr/>
          <p:nvPr/>
        </p:nvSpPr>
        <p:spPr>
          <a:xfrm>
            <a:off x="5059989" y="2646657"/>
            <a:ext cx="680734" cy="2481496"/>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9" name="文本框 115"/>
          <p:cNvSpPr txBox="1"/>
          <p:nvPr/>
        </p:nvSpPr>
        <p:spPr>
          <a:xfrm>
            <a:off x="4169845" y="2261710"/>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510" name="文本框 116"/>
          <p:cNvSpPr txBox="1"/>
          <p:nvPr/>
        </p:nvSpPr>
        <p:spPr>
          <a:xfrm>
            <a:off x="6920452" y="5139774"/>
            <a:ext cx="76069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cxnSp>
        <p:nvCxnSpPr>
          <p:cNvPr id="3145890" name="直接连接符 4"/>
          <p:cNvCxnSpPr>
            <a:cxnSpLocks/>
          </p:cNvCxnSpPr>
          <p:nvPr/>
        </p:nvCxnSpPr>
        <p:spPr>
          <a:xfrm>
            <a:off x="4123737" y="3186956"/>
            <a:ext cx="2386670" cy="1941197"/>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511" name="Rectangle 1030"/>
          <p:cNvSpPr>
            <a:spLocks noChangeArrowheads="1"/>
          </p:cNvSpPr>
          <p:nvPr/>
        </p:nvSpPr>
        <p:spPr bwMode="auto">
          <a:xfrm>
            <a:off x="6255500" y="5101329"/>
            <a:ext cx="749459" cy="535939"/>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V</a:t>
            </a:r>
            <a:r>
              <a:rPr altLang="zh-CN" baseline="-30000" b="1" dirty="0" sz="2400" kumimoji="1" lang="en-US" smtClean="0">
                <a:solidFill>
                  <a:schemeClr val="accent2"/>
                </a:solidFill>
                <a:latin typeface="+mn-ea"/>
              </a:rPr>
              <a:t>CC</a:t>
            </a:r>
          </a:p>
        </p:txBody>
      </p:sp>
      <p:cxnSp>
        <p:nvCxnSpPr>
          <p:cNvPr id="3145891" name="直接连接符 122"/>
          <p:cNvCxnSpPr>
            <a:cxnSpLocks/>
          </p:cNvCxnSpPr>
          <p:nvPr/>
        </p:nvCxnSpPr>
        <p:spPr>
          <a:xfrm flipH="1">
            <a:off x="4123737" y="4350017"/>
            <a:ext cx="143083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92" name="直接连接符 125"/>
          <p:cNvCxnSpPr>
            <a:cxnSpLocks/>
          </p:cNvCxnSpPr>
          <p:nvPr/>
        </p:nvCxnSpPr>
        <p:spPr>
          <a:xfrm>
            <a:off x="5566007" y="4350017"/>
            <a:ext cx="0" cy="77813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512" name="Rectangle 1030"/>
          <p:cNvSpPr>
            <a:spLocks noChangeArrowheads="1"/>
          </p:cNvSpPr>
          <p:nvPr/>
        </p:nvSpPr>
        <p:spPr bwMode="auto">
          <a:xfrm>
            <a:off x="3030472" y="2875755"/>
            <a:ext cx="1346957" cy="535940"/>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V</a:t>
            </a:r>
            <a:r>
              <a:rPr altLang="zh-CN" baseline="-30000" b="1" dirty="0" sz="2400" kumimoji="1" lang="en-US" smtClean="0">
                <a:solidFill>
                  <a:schemeClr val="accent2"/>
                </a:solidFill>
                <a:latin typeface="+mn-ea"/>
              </a:rPr>
              <a:t>CC</a:t>
            </a:r>
            <a:r>
              <a:rPr altLang="zh-CN" b="1" dirty="0" sz="2400" kumimoji="1" lang="en-US" smtClean="0">
                <a:solidFill>
                  <a:schemeClr val="accent2"/>
                </a:solidFill>
                <a:latin typeface="+mn-ea"/>
              </a:rPr>
              <a:t>/</a:t>
            </a:r>
            <a:r>
              <a:rPr altLang="zh-CN" b="1" dirty="0" sz="2400" i="1" kumimoji="1" lang="en-US" smtClean="0">
                <a:solidFill>
                  <a:schemeClr val="accent2"/>
                </a:solidFill>
                <a:latin typeface="+mn-ea"/>
              </a:rPr>
              <a:t>R</a:t>
            </a:r>
            <a:r>
              <a:rPr altLang="zh-CN" baseline="-30000" b="1" dirty="0" sz="2400" kumimoji="1" lang="en-US" smtClean="0">
                <a:solidFill>
                  <a:schemeClr val="accent2"/>
                </a:solidFill>
                <a:latin typeface="+mn-ea"/>
              </a:rPr>
              <a:t>B</a:t>
            </a:r>
          </a:p>
        </p:txBody>
      </p:sp>
      <p:sp>
        <p:nvSpPr>
          <p:cNvPr id="1049513" name="Rectangle 1030"/>
          <p:cNvSpPr>
            <a:spLocks noChangeArrowheads="1"/>
          </p:cNvSpPr>
          <p:nvPr/>
        </p:nvSpPr>
        <p:spPr bwMode="auto">
          <a:xfrm>
            <a:off x="5277155" y="5127590"/>
            <a:ext cx="853031" cy="535940"/>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U</a:t>
            </a:r>
            <a:r>
              <a:rPr altLang="zh-CN" baseline="-30000" b="1" dirty="0" sz="2400" kumimoji="1" lang="en-US" smtClean="0">
                <a:solidFill>
                  <a:schemeClr val="accent2"/>
                </a:solidFill>
                <a:latin typeface="+mn-ea"/>
              </a:rPr>
              <a:t>BEQ</a:t>
            </a:r>
          </a:p>
        </p:txBody>
      </p:sp>
      <p:sp>
        <p:nvSpPr>
          <p:cNvPr id="1049514" name="Rectangle 1030"/>
          <p:cNvSpPr>
            <a:spLocks noChangeArrowheads="1"/>
          </p:cNvSpPr>
          <p:nvPr/>
        </p:nvSpPr>
        <p:spPr bwMode="auto">
          <a:xfrm>
            <a:off x="3531604" y="4035575"/>
            <a:ext cx="749459" cy="535940"/>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I</a:t>
            </a:r>
            <a:r>
              <a:rPr altLang="zh-CN" baseline="-30000" b="1" dirty="0" sz="2400" kumimoji="1" lang="en-US" smtClean="0">
                <a:solidFill>
                  <a:schemeClr val="accent2"/>
                </a:solidFill>
                <a:latin typeface="+mn-ea"/>
              </a:rPr>
              <a:t>BQ</a:t>
            </a:r>
          </a:p>
        </p:txBody>
      </p:sp>
      <p:sp>
        <p:nvSpPr>
          <p:cNvPr id="1049515" name="Rectangle 1030"/>
          <p:cNvSpPr>
            <a:spLocks noChangeArrowheads="1"/>
          </p:cNvSpPr>
          <p:nvPr/>
        </p:nvSpPr>
        <p:spPr bwMode="auto">
          <a:xfrm>
            <a:off x="5552433" y="3920180"/>
            <a:ext cx="609854" cy="612139"/>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mn-ea"/>
              </a:rPr>
              <a:t>Q</a:t>
            </a:r>
            <a:r>
              <a:rPr altLang="zh-CN" baseline="-25000" b="1" dirty="0" sz="2800" kumimoji="1" lang="en-US" smtClean="0">
                <a:latin typeface="+mn-ea"/>
              </a:rPr>
              <a:t>i</a:t>
            </a:r>
            <a:endParaRPr altLang="zh-CN" baseline="-30000" b="1" dirty="0" sz="2800" kumimoji="1" lang="en-US" smtClean="0">
              <a:latin typeface="+mn-ea"/>
            </a:endParaRPr>
          </a:p>
        </p:txBody>
      </p:sp>
      <p:sp>
        <p:nvSpPr>
          <p:cNvPr id="1049516" name="Rectangle 1028"/>
          <p:cNvSpPr>
            <a:spLocks noChangeArrowheads="1"/>
          </p:cNvSpPr>
          <p:nvPr/>
        </p:nvSpPr>
        <p:spPr bwMode="auto">
          <a:xfrm>
            <a:off x="5691801" y="2573768"/>
            <a:ext cx="2951480" cy="701041"/>
          </a:xfrm>
          <a:prstGeom prst="rect"/>
          <a:noFill/>
          <a:ln>
            <a:noFill/>
          </a:ln>
          <a:effectLst/>
        </p:spPr>
        <p:txBody>
          <a:bodyPr wrap="none">
            <a:spAutoFit/>
          </a:bodyPr>
          <a:p>
            <a:pP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Input curve of transistor</a:t>
            </a:r>
          </a:p>
          <a:p>
            <a:pPr fontAlgn="base">
              <a:spcBef>
                <a:spcPct val="0"/>
              </a:spcBef>
              <a:spcAft>
                <a:spcPct val="0"/>
              </a:spcAft>
            </a:pP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三极管输入特性曲线</a:t>
            </a:r>
          </a:p>
        </p:txBody>
      </p:sp>
      <p:sp>
        <p:nvSpPr>
          <p:cNvPr id="1049517" name="Rectangle 1028"/>
          <p:cNvSpPr>
            <a:spLocks noChangeArrowheads="1"/>
          </p:cNvSpPr>
          <p:nvPr/>
        </p:nvSpPr>
        <p:spPr bwMode="auto">
          <a:xfrm>
            <a:off x="6402574" y="4013706"/>
            <a:ext cx="2557152" cy="1015663"/>
          </a:xfrm>
          <a:prstGeom prst="rect"/>
          <a:noFill/>
          <a:ln>
            <a:noFill/>
          </a:ln>
          <a:effectLst/>
        </p:spPr>
        <p:txBody>
          <a:bodyPr wrap="square">
            <a:spAutoFit/>
          </a:bodyPr>
          <a:p>
            <a:pP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DC load curve of input circuit</a:t>
            </a:r>
          </a:p>
          <a:p>
            <a:pPr fontAlgn="base">
              <a:spcBef>
                <a:spcPct val="0"/>
              </a:spcBef>
              <a:spcAft>
                <a:spcPct val="0"/>
              </a:spcAft>
            </a:pPr>
            <a:r>
              <a:rPr altLang="en-US" b="1" dirty="0" sz="2000" kumimoji="1" lang="zh-CN" smtClean="0">
                <a:latin typeface="宋体" panose="02010600030101010101" pitchFamily="2" charset="-122"/>
                <a:ea typeface="宋体" panose="02010600030101010101" pitchFamily="2" charset="-122"/>
              </a:rPr>
              <a:t>输入回路直流负载线</a:t>
            </a:r>
          </a:p>
        </p:txBody>
      </p:sp>
      <p:cxnSp>
        <p:nvCxnSpPr>
          <p:cNvPr id="3145893" name="直接箭头连接符 54"/>
          <p:cNvCxnSpPr>
            <a:cxnSpLocks/>
          </p:cNvCxnSpPr>
          <p:nvPr/>
        </p:nvCxnSpPr>
        <p:spPr>
          <a:xfrm flipV="1">
            <a:off x="5898260" y="4572049"/>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94" name="直接箭头连接符 55"/>
          <p:cNvCxnSpPr>
            <a:cxnSpLocks/>
          </p:cNvCxnSpPr>
          <p:nvPr/>
        </p:nvCxnSpPr>
        <p:spPr>
          <a:xfrm flipV="1">
            <a:off x="5696230" y="3337062"/>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18" name="Rectangle 1028"/>
          <p:cNvSpPr>
            <a:spLocks noChangeArrowheads="1"/>
          </p:cNvSpPr>
          <p:nvPr/>
        </p:nvSpPr>
        <p:spPr bwMode="auto">
          <a:xfrm>
            <a:off x="95534" y="5793481"/>
            <a:ext cx="9048466" cy="8915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intersection point is called the input static working point </a:t>
            </a:r>
            <a:r>
              <a:rPr altLang="zh-CN" b="1" dirty="0" sz="2400" i="1" kumimoji="1" lang="en-US" smtClean="0">
                <a:latin typeface="Arial" panose="020B0604020202020204" pitchFamily="34" charset="0"/>
                <a:cs typeface="Arial" panose="020B0604020202020204" pitchFamily="34" charset="0"/>
              </a:rPr>
              <a:t>Q</a:t>
            </a:r>
            <a:r>
              <a:rPr altLang="zh-CN" baseline="-25000" b="1" dirty="0" sz="2400" kumimoji="1" lang="en-US" smtClean="0">
                <a:latin typeface="Arial" panose="020B0604020202020204" pitchFamily="34" charset="0"/>
                <a:cs typeface="Arial" panose="020B0604020202020204" pitchFamily="34" charset="0"/>
              </a:rPr>
              <a:t>i</a:t>
            </a:r>
            <a:r>
              <a:rPr altLang="zh-CN" b="1" dirty="0" sz="2400" kumimoji="1" lang="en-US" smtClean="0">
                <a:latin typeface="Arial" panose="020B0604020202020204" pitchFamily="34" charset="0"/>
                <a:cs typeface="Arial" panose="020B0604020202020204" pitchFamily="34" charset="0"/>
              </a:rPr>
              <a: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交点叫做输入回路静态工作点</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a:t>
            </a:r>
            <a:endParaRPr altLang="zh-CN" b="1" dirty="0" sz="2400" kumimoji="1" lang="en-US" smtClean="0">
              <a:latin typeface="宋体" panose="02010600030101010101" pitchFamily="2" charset="-122"/>
              <a:ea typeface="宋体" panose="02010600030101010101" pitchFamily="2" charset="-122"/>
              <a:cs typeface="Arial" panose="020B0604020202020204" pitchFamily="34" charset="0"/>
            </a:endParaRPr>
          </a:p>
        </p:txBody>
      </p:sp>
      <p:sp>
        <p:nvSpPr>
          <p:cNvPr id="1049519" name="任意多边形 1"/>
          <p:cNvSpPr/>
          <p:nvPr/>
        </p:nvSpPr>
        <p:spPr>
          <a:xfrm>
            <a:off x="248165" y="2225905"/>
            <a:ext cx="1550867" cy="2826746"/>
          </a:xfrm>
          <a:custGeom>
            <a:avLst/>
            <a:gdLst>
              <a:gd name="connsiteX0" fmla="*/ 1191324 w 1191324"/>
              <a:gd name="connsiteY0" fmla="*/ 136554 h 2826746"/>
              <a:gd name="connsiteX1" fmla="*/ 184159 w 1191324"/>
              <a:gd name="connsiteY1" fmla="*/ 189563 h 2826746"/>
              <a:gd name="connsiteX2" fmla="*/ 64890 w 1191324"/>
              <a:gd name="connsiteY2" fmla="*/ 1969772 h 2826746"/>
              <a:gd name="connsiteX3" fmla="*/ 908611 w 1191324"/>
              <a:gd name="connsiteY3" fmla="*/ 2243650 h 2826746"/>
              <a:gd name="connsiteX4" fmla="*/ 1045551 w 1191324"/>
              <a:gd name="connsiteY4" fmla="*/ 2826746 h 2826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324" h="2826746">
                <a:moveTo>
                  <a:pt x="1191324" y="136554"/>
                </a:moveTo>
                <a:cubicBezTo>
                  <a:pt x="781611" y="10290"/>
                  <a:pt x="371898" y="-115973"/>
                  <a:pt x="184159" y="189563"/>
                </a:cubicBezTo>
                <a:cubicBezTo>
                  <a:pt x="-3580" y="495099"/>
                  <a:pt x="-55852" y="1627424"/>
                  <a:pt x="64890" y="1969772"/>
                </a:cubicBezTo>
                <a:cubicBezTo>
                  <a:pt x="185632" y="2312120"/>
                  <a:pt x="745168" y="2100821"/>
                  <a:pt x="908611" y="2243650"/>
                </a:cubicBezTo>
                <a:cubicBezTo>
                  <a:pt x="1072054" y="2386479"/>
                  <a:pt x="1058802" y="2606612"/>
                  <a:pt x="1045551" y="2826746"/>
                </a:cubicBezTo>
              </a:path>
            </a:pathLst>
          </a:custGeom>
          <a:noFill/>
          <a:ln w="28575">
            <a:solidFill>
              <a:srgbClr val="C00000"/>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0" name="Rectangle 1028"/>
          <p:cNvSpPr>
            <a:spLocks noChangeArrowheads="1"/>
          </p:cNvSpPr>
          <p:nvPr/>
        </p:nvSpPr>
        <p:spPr bwMode="auto">
          <a:xfrm>
            <a:off x="4657175" y="1062159"/>
            <a:ext cx="3637280"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Input circuit equation</a:t>
            </a:r>
            <a:endParaRPr altLang="en-US" b="1" dirty="0" sz="28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07"/>
                                        </p:tgtEl>
                                        <p:attrNameLst>
                                          <p:attrName>style.visibility</p:attrName>
                                        </p:attrNameLst>
                                      </p:cBhvr>
                                      <p:to>
                                        <p:strVal val="visible"/>
                                      </p:to>
                                    </p:set>
                                    <p:animEffect transition="in" filter="wipe(down)">
                                      <p:cBhvr>
                                        <p:cTn dur="500" id="7"/>
                                        <p:tgtEl>
                                          <p:spTgt spid="1049507"/>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520"/>
                                        </p:tgtEl>
                                        <p:attrNameLst>
                                          <p:attrName>style.visibility</p:attrName>
                                        </p:attrNameLst>
                                      </p:cBhvr>
                                      <p:to>
                                        <p:strVal val="visible"/>
                                      </p:to>
                                    </p:set>
                                    <p:animEffect transition="in" filter="wipe(down)">
                                      <p:cBhvr>
                                        <p:cTn dur="500" id="10"/>
                                        <p:tgtEl>
                                          <p:spTgt spid="1049520"/>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5890"/>
                                        </p:tgtEl>
                                        <p:attrNameLst>
                                          <p:attrName>style.visibility</p:attrName>
                                        </p:attrNameLst>
                                      </p:cBhvr>
                                      <p:to>
                                        <p:strVal val="visible"/>
                                      </p:to>
                                    </p:set>
                                    <p:animEffect transition="in" filter="wipe(down)">
                                      <p:cBhvr>
                                        <p:cTn dur="500" id="15"/>
                                        <p:tgtEl>
                                          <p:spTgt spid="3145890"/>
                                        </p:tgtEl>
                                      </p:cBhvr>
                                    </p:animEffect>
                                  </p:childTnLst>
                                </p:cTn>
                              </p:par>
                              <p:par>
                                <p:cTn fill="hold" id="16" nodeType="withEffect" presetClass="entr" presetID="22" presetSubtype="4">
                                  <p:stCondLst>
                                    <p:cond delay="0"/>
                                  </p:stCondLst>
                                  <p:childTnLst>
                                    <p:set>
                                      <p:cBhvr>
                                        <p:cTn dur="1" fill="hold" id="17">
                                          <p:stCondLst>
                                            <p:cond delay="0"/>
                                          </p:stCondLst>
                                        </p:cTn>
                                        <p:tgtEl>
                                          <p:spTgt spid="3145893"/>
                                        </p:tgtEl>
                                        <p:attrNameLst>
                                          <p:attrName>style.visibility</p:attrName>
                                        </p:attrNameLst>
                                      </p:cBhvr>
                                      <p:to>
                                        <p:strVal val="visible"/>
                                      </p:to>
                                    </p:set>
                                    <p:animEffect transition="in" filter="wipe(down)">
                                      <p:cBhvr>
                                        <p:cTn dur="500" id="18"/>
                                        <p:tgtEl>
                                          <p:spTgt spid="3145893"/>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49517"/>
                                        </p:tgtEl>
                                        <p:attrNameLst>
                                          <p:attrName>style.visibility</p:attrName>
                                        </p:attrNameLst>
                                      </p:cBhvr>
                                      <p:to>
                                        <p:strVal val="visible"/>
                                      </p:to>
                                    </p:set>
                                    <p:animEffect transition="in" filter="wipe(down)">
                                      <p:cBhvr>
                                        <p:cTn dur="500" id="21"/>
                                        <p:tgtEl>
                                          <p:spTgt spid="1049517"/>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4">
                                  <p:stCondLst>
                                    <p:cond delay="0"/>
                                  </p:stCondLst>
                                  <p:childTnLst>
                                    <p:set>
                                      <p:cBhvr>
                                        <p:cTn dur="1" fill="hold" id="25">
                                          <p:stCondLst>
                                            <p:cond delay="0"/>
                                          </p:stCondLst>
                                        </p:cTn>
                                        <p:tgtEl>
                                          <p:spTgt spid="1049511"/>
                                        </p:tgtEl>
                                        <p:attrNameLst>
                                          <p:attrName>style.visibility</p:attrName>
                                        </p:attrNameLst>
                                      </p:cBhvr>
                                      <p:to>
                                        <p:strVal val="visible"/>
                                      </p:to>
                                    </p:set>
                                    <p:animEffect transition="in" filter="wipe(down)">
                                      <p:cBhvr>
                                        <p:cTn dur="500" id="26"/>
                                        <p:tgtEl>
                                          <p:spTgt spid="1049511"/>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49512"/>
                                        </p:tgtEl>
                                        <p:attrNameLst>
                                          <p:attrName>style.visibility</p:attrName>
                                        </p:attrNameLst>
                                      </p:cBhvr>
                                      <p:to>
                                        <p:strVal val="visible"/>
                                      </p:to>
                                    </p:set>
                                    <p:animEffect transition="in" filter="wipe(down)">
                                      <p:cBhvr>
                                        <p:cTn dur="500" id="31"/>
                                        <p:tgtEl>
                                          <p:spTgt spid="1049512"/>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49515"/>
                                        </p:tgtEl>
                                        <p:attrNameLst>
                                          <p:attrName>style.visibility</p:attrName>
                                        </p:attrNameLst>
                                      </p:cBhvr>
                                      <p:to>
                                        <p:strVal val="visible"/>
                                      </p:to>
                                    </p:set>
                                    <p:animEffect transition="in" filter="wipe(down)">
                                      <p:cBhvr>
                                        <p:cTn dur="500" id="36"/>
                                        <p:tgtEl>
                                          <p:spTgt spid="1049515"/>
                                        </p:tgtEl>
                                      </p:cBhvr>
                                    </p:animEffec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22" presetSubtype="4">
                                  <p:stCondLst>
                                    <p:cond delay="0"/>
                                  </p:stCondLst>
                                  <p:childTnLst>
                                    <p:set>
                                      <p:cBhvr>
                                        <p:cTn dur="1" fill="hold" id="40">
                                          <p:stCondLst>
                                            <p:cond delay="0"/>
                                          </p:stCondLst>
                                        </p:cTn>
                                        <p:tgtEl>
                                          <p:spTgt spid="3145891"/>
                                        </p:tgtEl>
                                        <p:attrNameLst>
                                          <p:attrName>style.visibility</p:attrName>
                                        </p:attrNameLst>
                                      </p:cBhvr>
                                      <p:to>
                                        <p:strVal val="visible"/>
                                      </p:to>
                                    </p:set>
                                    <p:animEffect transition="in" filter="wipe(down)">
                                      <p:cBhvr>
                                        <p:cTn dur="500" id="41"/>
                                        <p:tgtEl>
                                          <p:spTgt spid="3145891"/>
                                        </p:tgtEl>
                                      </p:cBhvr>
                                    </p:animEffect>
                                  </p:childTnLst>
                                </p:cTn>
                              </p:par>
                              <p:par>
                                <p:cTn fill="hold" grpId="0" id="42" nodeType="withEffect" presetClass="entr" presetID="22" presetSubtype="4">
                                  <p:stCondLst>
                                    <p:cond delay="0"/>
                                  </p:stCondLst>
                                  <p:childTnLst>
                                    <p:set>
                                      <p:cBhvr>
                                        <p:cTn dur="1" fill="hold" id="43">
                                          <p:stCondLst>
                                            <p:cond delay="0"/>
                                          </p:stCondLst>
                                        </p:cTn>
                                        <p:tgtEl>
                                          <p:spTgt spid="1049514"/>
                                        </p:tgtEl>
                                        <p:attrNameLst>
                                          <p:attrName>style.visibility</p:attrName>
                                        </p:attrNameLst>
                                      </p:cBhvr>
                                      <p:to>
                                        <p:strVal val="visible"/>
                                      </p:to>
                                    </p:set>
                                    <p:animEffect transition="in" filter="wipe(down)">
                                      <p:cBhvr>
                                        <p:cTn dur="500" id="44"/>
                                        <p:tgtEl>
                                          <p:spTgt spid="1049514"/>
                                        </p:tgtEl>
                                      </p:cBhvr>
                                    </p:animEffect>
                                  </p:childTnLst>
                                </p:cTn>
                              </p:par>
                            </p:childTnLst>
                          </p:cTn>
                        </p:par>
                      </p:childTnLst>
                    </p:cTn>
                  </p:par>
                  <p:par>
                    <p:cTn fill="hold" id="45">
                      <p:stCondLst>
                        <p:cond delay="indefinite"/>
                      </p:stCondLst>
                      <p:childTnLst>
                        <p:par>
                          <p:cTn fill="hold" id="46">
                            <p:stCondLst>
                              <p:cond delay="0"/>
                            </p:stCondLst>
                            <p:childTnLst>
                              <p:par>
                                <p:cTn fill="hold" id="47" nodeType="clickEffect" presetClass="entr" presetID="22" presetSubtype="4">
                                  <p:stCondLst>
                                    <p:cond delay="0"/>
                                  </p:stCondLst>
                                  <p:childTnLst>
                                    <p:set>
                                      <p:cBhvr>
                                        <p:cTn dur="1" fill="hold" id="48">
                                          <p:stCondLst>
                                            <p:cond delay="0"/>
                                          </p:stCondLst>
                                        </p:cTn>
                                        <p:tgtEl>
                                          <p:spTgt spid="3145892"/>
                                        </p:tgtEl>
                                        <p:attrNameLst>
                                          <p:attrName>style.visibility</p:attrName>
                                        </p:attrNameLst>
                                      </p:cBhvr>
                                      <p:to>
                                        <p:strVal val="visible"/>
                                      </p:to>
                                    </p:set>
                                    <p:animEffect transition="in" filter="wipe(down)">
                                      <p:cBhvr>
                                        <p:cTn dur="500" id="49"/>
                                        <p:tgtEl>
                                          <p:spTgt spid="3145892"/>
                                        </p:tgtEl>
                                      </p:cBhvr>
                                    </p:animEffect>
                                  </p:childTnLst>
                                </p:cTn>
                              </p:par>
                              <p:par>
                                <p:cTn fill="hold" grpId="0" id="50" nodeType="withEffect" presetClass="entr" presetID="22" presetSubtype="4">
                                  <p:stCondLst>
                                    <p:cond delay="0"/>
                                  </p:stCondLst>
                                  <p:childTnLst>
                                    <p:set>
                                      <p:cBhvr>
                                        <p:cTn dur="1" fill="hold" id="51">
                                          <p:stCondLst>
                                            <p:cond delay="0"/>
                                          </p:stCondLst>
                                        </p:cTn>
                                        <p:tgtEl>
                                          <p:spTgt spid="1049513"/>
                                        </p:tgtEl>
                                        <p:attrNameLst>
                                          <p:attrName>style.visibility</p:attrName>
                                        </p:attrNameLst>
                                      </p:cBhvr>
                                      <p:to>
                                        <p:strVal val="visible"/>
                                      </p:to>
                                    </p:set>
                                    <p:animEffect transition="in" filter="wipe(down)">
                                      <p:cBhvr>
                                        <p:cTn dur="500" id="52"/>
                                        <p:tgtEl>
                                          <p:spTgt spid="1049513"/>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49518"/>
                                        </p:tgtEl>
                                        <p:attrNameLst>
                                          <p:attrName>style.visibility</p:attrName>
                                        </p:attrNameLst>
                                      </p:cBhvr>
                                      <p:to>
                                        <p:strVal val="visible"/>
                                      </p:to>
                                    </p:set>
                                    <p:animEffect transition="in" filter="wipe(down)">
                                      <p:cBhvr>
                                        <p:cTn dur="500" id="57"/>
                                        <p:tgtEl>
                                          <p:spTgt spid="1049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7" grpId="0" animBg="1"/>
      <p:bldP spid="1049511" grpId="0"/>
      <p:bldP spid="1049512" grpId="0"/>
      <p:bldP spid="1049513" grpId="0"/>
      <p:bldP spid="1049514" grpId="0"/>
      <p:bldP spid="1049515" grpId="0"/>
      <p:bldP spid="1049517" grpId="0"/>
      <p:bldP spid="1049518" grpId="0"/>
      <p:bldP spid="10495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5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320" name="组合 69"/>
          <p:cNvGrpSpPr/>
          <p:nvPr/>
        </p:nvGrpSpPr>
        <p:grpSpPr>
          <a:xfrm>
            <a:off x="209389" y="1828898"/>
            <a:ext cx="2633033" cy="2843778"/>
            <a:chOff x="4929731" y="3260771"/>
            <a:chExt cx="2633033" cy="2843778"/>
          </a:xfrm>
        </p:grpSpPr>
        <p:grpSp>
          <p:nvGrpSpPr>
            <p:cNvPr id="321" name="组合 70"/>
            <p:cNvGrpSpPr/>
            <p:nvPr/>
          </p:nvGrpSpPr>
          <p:grpSpPr>
            <a:xfrm>
              <a:off x="4929731" y="3260771"/>
              <a:ext cx="2633033" cy="2843778"/>
              <a:chOff x="827147" y="1550492"/>
              <a:chExt cx="2633033" cy="2843778"/>
            </a:xfrm>
          </p:grpSpPr>
          <p:grpSp>
            <p:nvGrpSpPr>
              <p:cNvPr id="322" name="组合 81"/>
              <p:cNvGrpSpPr/>
              <p:nvPr/>
            </p:nvGrpSpPr>
            <p:grpSpPr>
              <a:xfrm>
                <a:off x="827147" y="1550492"/>
                <a:ext cx="2633033" cy="2843778"/>
                <a:chOff x="3057520" y="78156"/>
                <a:chExt cx="2633033" cy="2843778"/>
              </a:xfrm>
            </p:grpSpPr>
            <p:grpSp>
              <p:nvGrpSpPr>
                <p:cNvPr id="323" name="组合 83"/>
                <p:cNvGrpSpPr/>
                <p:nvPr/>
              </p:nvGrpSpPr>
              <p:grpSpPr>
                <a:xfrm>
                  <a:off x="3057520" y="78156"/>
                  <a:ext cx="2633033" cy="2843778"/>
                  <a:chOff x="1111066" y="1314903"/>
                  <a:chExt cx="2633033" cy="2843778"/>
                </a:xfrm>
              </p:grpSpPr>
              <p:grpSp>
                <p:nvGrpSpPr>
                  <p:cNvPr id="324" name="Group 1096"/>
                  <p:cNvGrpSpPr/>
                  <p:nvPr/>
                </p:nvGrpSpPr>
                <p:grpSpPr bwMode="auto">
                  <a:xfrm>
                    <a:off x="1697538" y="1569267"/>
                    <a:ext cx="764977" cy="2582152"/>
                    <a:chOff x="4369" y="2035"/>
                    <a:chExt cx="538" cy="1816"/>
                  </a:xfrm>
                </p:grpSpPr>
                <p:sp>
                  <p:nvSpPr>
                    <p:cNvPr id="104952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6" name="Line 1073"/>
                    <p:cNvSpPr>
                      <a:spLocks noChangeShapeType="1"/>
                    </p:cNvSpPr>
                    <p:nvPr/>
                  </p:nvSpPr>
                  <p:spPr bwMode="auto">
                    <a:xfrm flipH="1">
                      <a:off x="4369" y="3080"/>
                      <a:ext cx="3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0" name="Line 1077"/>
                    <p:cNvSpPr>
                      <a:spLocks noChangeShapeType="1"/>
                    </p:cNvSpPr>
                    <p:nvPr/>
                  </p:nvSpPr>
                  <p:spPr bwMode="auto">
                    <a:xfrm>
                      <a:off x="4897" y="3334"/>
                      <a:ext cx="0" cy="5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531" name="文本框 88"/>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532" name="文本框 89"/>
                  <p:cNvSpPr txBox="1"/>
                  <p:nvPr/>
                </p:nvSpPr>
                <p:spPr>
                  <a:xfrm>
                    <a:off x="1863078" y="18631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533"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4" name="矩形 91"/>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5"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6" name="矩形 9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7" name="文本框 94"/>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538" name="文本框 9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95" name="直接连接符 96"/>
                  <p:cNvCxnSpPr>
                    <a:cxnSpLocks/>
                  </p:cNvCxnSpPr>
                  <p:nvPr/>
                </p:nvCxnSpPr>
                <p:spPr>
                  <a:xfrm flipV="1">
                    <a:off x="2227710" y="4158607"/>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39" name="文本框 86"/>
                <p:cNvSpPr txBox="1"/>
                <p:nvPr/>
              </p:nvSpPr>
              <p:spPr>
                <a:xfrm>
                  <a:off x="4116321" y="1563962"/>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540" name="椭圆 82"/>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96" name="直接箭头连接符 71"/>
            <p:cNvCxnSpPr>
              <a:cxnSpLocks/>
            </p:cNvCxnSpPr>
            <p:nvPr/>
          </p:nvCxnSpPr>
          <p:spPr>
            <a:xfrm flipV="1">
              <a:off x="5374152" y="5125023"/>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41" name="文本框 72"/>
            <p:cNvSpPr txBox="1"/>
            <p:nvPr/>
          </p:nvSpPr>
          <p:spPr>
            <a:xfrm>
              <a:off x="5617790" y="460853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542" name="文本框 73"/>
            <p:cNvSpPr txBox="1"/>
            <p:nvPr/>
          </p:nvSpPr>
          <p:spPr>
            <a:xfrm>
              <a:off x="6258560" y="51848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543" name="文本框 74"/>
            <p:cNvSpPr txBox="1"/>
            <p:nvPr/>
          </p:nvSpPr>
          <p:spPr>
            <a:xfrm>
              <a:off x="6251505" y="4319255"/>
              <a:ext cx="431919"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544" name="文本框 75"/>
            <p:cNvSpPr txBox="1"/>
            <p:nvPr/>
          </p:nvSpPr>
          <p:spPr>
            <a:xfrm>
              <a:off x="5026526" y="4928198"/>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897" name="直接箭头连接符 76"/>
            <p:cNvCxnSpPr>
              <a:cxnSpLocks/>
            </p:cNvCxnSpPr>
            <p:nvPr/>
          </p:nvCxnSpPr>
          <p:spPr>
            <a:xfrm flipH="1">
              <a:off x="6519942" y="3826990"/>
              <a:ext cx="17275" cy="51415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45" name="文本框 77"/>
            <p:cNvSpPr txBox="1"/>
            <p:nvPr/>
          </p:nvSpPr>
          <p:spPr>
            <a:xfrm>
              <a:off x="6529679" y="3879065"/>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546" name="文本框 78"/>
            <p:cNvSpPr txBox="1"/>
            <p:nvPr/>
          </p:nvSpPr>
          <p:spPr>
            <a:xfrm>
              <a:off x="6528579" y="4811520"/>
              <a:ext cx="897668"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U</a:t>
              </a:r>
              <a:r>
                <a:rPr altLang="zh-CN" baseline="-25000" b="1" dirty="0" sz="2400" lang="en-US" smtClean="0">
                  <a:solidFill>
                    <a:schemeClr val="accent1"/>
                  </a:solidFill>
                  <a:latin typeface="Arial" panose="020B0604020202020204" pitchFamily="34" charset="0"/>
                  <a:cs typeface="Arial" panose="020B0604020202020204" pitchFamily="34" charset="0"/>
                </a:rPr>
                <a:t>CEQ</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547" name="文本框 79"/>
            <p:cNvSpPr txBox="1"/>
            <p:nvPr/>
          </p:nvSpPr>
          <p:spPr>
            <a:xfrm>
              <a:off x="6493876" y="440098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48" name="文本框 80"/>
            <p:cNvSpPr txBox="1"/>
            <p:nvPr/>
          </p:nvSpPr>
          <p:spPr>
            <a:xfrm>
              <a:off x="6551208" y="522111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49" name="Rectangle 1028"/>
          <p:cNvSpPr>
            <a:spLocks noChangeArrowheads="1"/>
          </p:cNvSpPr>
          <p:nvPr/>
        </p:nvSpPr>
        <p:spPr bwMode="auto">
          <a:xfrm>
            <a:off x="350571" y="403532"/>
            <a:ext cx="4361180"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2) Output circuit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输出回路</a:t>
            </a:r>
          </a:p>
        </p:txBody>
      </p:sp>
      <p:cxnSp>
        <p:nvCxnSpPr>
          <p:cNvPr id="3145898" name="直接箭头连接符 107"/>
          <p:cNvCxnSpPr>
            <a:cxnSpLocks/>
          </p:cNvCxnSpPr>
          <p:nvPr/>
        </p:nvCxnSpPr>
        <p:spPr>
          <a:xfrm flipV="1">
            <a:off x="4170817" y="2004217"/>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99" name="直接箭头连接符 109"/>
          <p:cNvCxnSpPr>
            <a:cxnSpLocks/>
          </p:cNvCxnSpPr>
          <p:nvPr/>
        </p:nvCxnSpPr>
        <p:spPr>
          <a:xfrm>
            <a:off x="4170817" y="4574675"/>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550" name="文本框 115"/>
          <p:cNvSpPr txBox="1"/>
          <p:nvPr/>
        </p:nvSpPr>
        <p:spPr>
          <a:xfrm>
            <a:off x="4216924" y="1704225"/>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551" name="文本框 116"/>
          <p:cNvSpPr txBox="1"/>
          <p:nvPr/>
        </p:nvSpPr>
        <p:spPr>
          <a:xfrm>
            <a:off x="6967531" y="4582289"/>
            <a:ext cx="76069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sp>
        <p:nvSpPr>
          <p:cNvPr id="1049552" name="Rectangle 1030"/>
          <p:cNvSpPr>
            <a:spLocks noChangeArrowheads="1"/>
          </p:cNvSpPr>
          <p:nvPr/>
        </p:nvSpPr>
        <p:spPr bwMode="auto">
          <a:xfrm>
            <a:off x="6302579" y="4543844"/>
            <a:ext cx="749459" cy="535940"/>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V</a:t>
            </a:r>
            <a:r>
              <a:rPr altLang="zh-CN" baseline="-30000" b="1" dirty="0" sz="2400" kumimoji="1" lang="en-US" smtClean="0">
                <a:solidFill>
                  <a:schemeClr val="accent2"/>
                </a:solidFill>
                <a:latin typeface="+mn-ea"/>
              </a:rPr>
              <a:t>CC</a:t>
            </a:r>
          </a:p>
        </p:txBody>
      </p:sp>
      <p:cxnSp>
        <p:nvCxnSpPr>
          <p:cNvPr id="3145900" name="直接连接符 122"/>
          <p:cNvCxnSpPr>
            <a:cxnSpLocks/>
          </p:cNvCxnSpPr>
          <p:nvPr/>
        </p:nvCxnSpPr>
        <p:spPr>
          <a:xfrm flipH="1">
            <a:off x="4170816" y="3452666"/>
            <a:ext cx="101186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01" name="直接连接符 125"/>
          <p:cNvCxnSpPr>
            <a:cxnSpLocks/>
          </p:cNvCxnSpPr>
          <p:nvPr/>
        </p:nvCxnSpPr>
        <p:spPr>
          <a:xfrm>
            <a:off x="5182680" y="3478090"/>
            <a:ext cx="0" cy="110419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553" name="Rectangle 1030"/>
          <p:cNvSpPr>
            <a:spLocks noChangeArrowheads="1"/>
          </p:cNvSpPr>
          <p:nvPr/>
        </p:nvSpPr>
        <p:spPr bwMode="auto">
          <a:xfrm>
            <a:off x="3077551" y="2318270"/>
            <a:ext cx="1346957" cy="535939"/>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V</a:t>
            </a:r>
            <a:r>
              <a:rPr altLang="zh-CN" baseline="-30000" b="1" dirty="0" sz="2400" kumimoji="1" lang="en-US" smtClean="0">
                <a:solidFill>
                  <a:schemeClr val="accent2"/>
                </a:solidFill>
                <a:latin typeface="+mn-ea"/>
              </a:rPr>
              <a:t>CC</a:t>
            </a:r>
            <a:r>
              <a:rPr altLang="zh-CN" b="1" dirty="0" sz="2400" kumimoji="1" lang="en-US" smtClean="0">
                <a:solidFill>
                  <a:schemeClr val="accent2"/>
                </a:solidFill>
                <a:latin typeface="+mn-ea"/>
              </a:rPr>
              <a:t>/</a:t>
            </a:r>
            <a:r>
              <a:rPr altLang="zh-CN" b="1" dirty="0" sz="2400" i="1" kumimoji="1" lang="en-US" smtClean="0">
                <a:solidFill>
                  <a:schemeClr val="accent2"/>
                </a:solidFill>
                <a:latin typeface="+mn-ea"/>
              </a:rPr>
              <a:t>R</a:t>
            </a:r>
            <a:r>
              <a:rPr altLang="zh-CN" baseline="-30000" b="1" dirty="0" sz="2400" kumimoji="1" lang="en-US" smtClean="0">
                <a:solidFill>
                  <a:schemeClr val="accent2"/>
                </a:solidFill>
                <a:latin typeface="+mn-ea"/>
              </a:rPr>
              <a:t>C</a:t>
            </a:r>
          </a:p>
        </p:txBody>
      </p:sp>
      <p:sp>
        <p:nvSpPr>
          <p:cNvPr id="1049554" name="Rectangle 1030"/>
          <p:cNvSpPr>
            <a:spLocks noChangeArrowheads="1"/>
          </p:cNvSpPr>
          <p:nvPr/>
        </p:nvSpPr>
        <p:spPr bwMode="auto">
          <a:xfrm>
            <a:off x="4887649" y="4541290"/>
            <a:ext cx="851231" cy="535939"/>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U</a:t>
            </a:r>
            <a:r>
              <a:rPr altLang="zh-CN" baseline="-30000" b="1" dirty="0" sz="2400" kumimoji="1" lang="en-US" smtClean="0">
                <a:solidFill>
                  <a:schemeClr val="accent2"/>
                </a:solidFill>
                <a:latin typeface="+mn-ea"/>
              </a:rPr>
              <a:t>CEQ</a:t>
            </a:r>
          </a:p>
        </p:txBody>
      </p:sp>
      <p:sp>
        <p:nvSpPr>
          <p:cNvPr id="1049555" name="Rectangle 1030"/>
          <p:cNvSpPr>
            <a:spLocks noChangeArrowheads="1"/>
          </p:cNvSpPr>
          <p:nvPr/>
        </p:nvSpPr>
        <p:spPr bwMode="auto">
          <a:xfrm>
            <a:off x="3637472" y="3185588"/>
            <a:ext cx="749459" cy="535939"/>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I</a:t>
            </a:r>
            <a:r>
              <a:rPr altLang="zh-CN" baseline="-30000" b="1" dirty="0" sz="2400" kumimoji="1" lang="en-US" smtClean="0">
                <a:solidFill>
                  <a:schemeClr val="accent2"/>
                </a:solidFill>
                <a:latin typeface="+mn-ea"/>
              </a:rPr>
              <a:t>CQ</a:t>
            </a:r>
          </a:p>
        </p:txBody>
      </p:sp>
      <p:sp>
        <p:nvSpPr>
          <p:cNvPr id="1049556" name="Rectangle 1030"/>
          <p:cNvSpPr>
            <a:spLocks noChangeArrowheads="1"/>
          </p:cNvSpPr>
          <p:nvPr/>
        </p:nvSpPr>
        <p:spPr bwMode="auto">
          <a:xfrm>
            <a:off x="5066546" y="2893201"/>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sp>
        <p:nvSpPr>
          <p:cNvPr id="1049557" name="Rectangle 1028"/>
          <p:cNvSpPr>
            <a:spLocks noChangeArrowheads="1"/>
          </p:cNvSpPr>
          <p:nvPr/>
        </p:nvSpPr>
        <p:spPr bwMode="auto">
          <a:xfrm>
            <a:off x="5517774" y="2611693"/>
            <a:ext cx="3167380" cy="396240"/>
          </a:xfrm>
          <a:prstGeom prst="rect"/>
          <a:noFill/>
          <a:ln>
            <a:noFill/>
          </a:ln>
          <a:effectLst/>
        </p:spPr>
        <p:txBody>
          <a:bodyPr wrap="none">
            <a:spAutoFit/>
          </a:bodyPr>
          <a:p>
            <a:pP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Output curve of transistor</a:t>
            </a:r>
          </a:p>
        </p:txBody>
      </p:sp>
      <p:grpSp>
        <p:nvGrpSpPr>
          <p:cNvPr id="325" name="组合 1"/>
          <p:cNvGrpSpPr/>
          <p:nvPr/>
        </p:nvGrpSpPr>
        <p:grpSpPr>
          <a:xfrm>
            <a:off x="4170816" y="2629471"/>
            <a:ext cx="4771791" cy="1941197"/>
            <a:chOff x="4170816" y="2629471"/>
            <a:chExt cx="4771791" cy="1941197"/>
          </a:xfrm>
        </p:grpSpPr>
        <p:cxnSp>
          <p:nvCxnSpPr>
            <p:cNvPr id="3145902" name="直接连接符 4"/>
            <p:cNvCxnSpPr>
              <a:cxnSpLocks/>
            </p:cNvCxnSpPr>
            <p:nvPr/>
          </p:nvCxnSpPr>
          <p:spPr>
            <a:xfrm>
              <a:off x="4170816" y="2629471"/>
              <a:ext cx="2386670" cy="1941197"/>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558" name="Rectangle 1028"/>
            <p:cNvSpPr>
              <a:spLocks noChangeArrowheads="1"/>
            </p:cNvSpPr>
            <p:nvPr/>
          </p:nvSpPr>
          <p:spPr bwMode="auto">
            <a:xfrm>
              <a:off x="6418955" y="3646512"/>
              <a:ext cx="2523652" cy="707886"/>
            </a:xfrm>
            <a:prstGeom prst="rect"/>
            <a:noFill/>
            <a:ln>
              <a:noFill/>
            </a:ln>
            <a:effectLst/>
          </p:spPr>
          <p:txBody>
            <a:bodyPr wrap="square">
              <a:spAutoFit/>
            </a:bodyPr>
            <a:p>
              <a:pP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DC load curve of output circuit</a:t>
              </a:r>
            </a:p>
          </p:txBody>
        </p:sp>
        <p:cxnSp>
          <p:nvCxnSpPr>
            <p:cNvPr id="3145903" name="直接箭头连接符 54"/>
            <p:cNvCxnSpPr>
              <a:cxnSpLocks/>
            </p:cNvCxnSpPr>
            <p:nvPr/>
          </p:nvCxnSpPr>
          <p:spPr>
            <a:xfrm flipV="1">
              <a:off x="5952453" y="4015508"/>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04" name="直接箭头连接符 55"/>
          <p:cNvCxnSpPr>
            <a:cxnSpLocks/>
          </p:cNvCxnSpPr>
          <p:nvPr/>
        </p:nvCxnSpPr>
        <p:spPr>
          <a:xfrm flipV="1">
            <a:off x="5960166" y="3052337"/>
            <a:ext cx="395849" cy="33962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59" name="Rectangle 1028"/>
          <p:cNvSpPr>
            <a:spLocks noChangeArrowheads="1"/>
          </p:cNvSpPr>
          <p:nvPr/>
        </p:nvSpPr>
        <p:spPr bwMode="auto">
          <a:xfrm>
            <a:off x="509371" y="5310375"/>
            <a:ext cx="8527124" cy="8915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intersection point is called the output static working point </a:t>
            </a:r>
            <a:r>
              <a:rPr altLang="zh-CN" b="1" dirty="0" sz="2400" kumimoji="1" lang="en-US" err="1" smtClean="0">
                <a:latin typeface="Arial" panose="020B0604020202020204" pitchFamily="34" charset="0"/>
                <a:cs typeface="Arial" panose="020B0604020202020204" pitchFamily="34" charset="0"/>
              </a:rPr>
              <a:t>Q</a:t>
            </a:r>
            <a:r>
              <a:rPr altLang="zh-CN" baseline="-25000" b="1" dirty="0" sz="2400" kumimoji="1" lang="en-US" err="1" smtClean="0">
                <a:latin typeface="Arial" panose="020B0604020202020204" pitchFamily="34" charset="0"/>
                <a:cs typeface="Arial" panose="020B0604020202020204" pitchFamily="34" charset="0"/>
              </a:rPr>
              <a:t>o</a:t>
            </a:r>
            <a:r>
              <a:rPr altLang="zh-CN" b="1" dirty="0" sz="2400" kumimoji="1" lang="en-US">
                <a:latin typeface="Arial" panose="020B0604020202020204" pitchFamily="34" charset="0"/>
                <a:cs typeface="Arial" panose="020B0604020202020204" pitchFamily="34" charset="0"/>
              </a:rPr>
              <a:t>.</a:t>
            </a:r>
            <a:endParaRPr altLang="zh-CN" b="1" dirty="0" sz="2400" kumimoji="1" lang="en-US" smtClean="0">
              <a:latin typeface="Arial" panose="020B0604020202020204" pitchFamily="34" charset="0"/>
              <a:cs typeface="Arial" panose="020B0604020202020204" pitchFamily="34" charset="0"/>
            </a:endParaRPr>
          </a:p>
        </p:txBody>
      </p:sp>
      <p:cxnSp>
        <p:nvCxnSpPr>
          <p:cNvPr id="3145905" name="直接连接符 58"/>
          <p:cNvCxnSpPr>
            <a:cxnSpLocks/>
          </p:cNvCxnSpPr>
          <p:nvPr/>
        </p:nvCxnSpPr>
        <p:spPr>
          <a:xfrm flipV="1">
            <a:off x="4182330" y="3684393"/>
            <a:ext cx="222785" cy="90439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60" name="弧形 59"/>
          <p:cNvSpPr/>
          <p:nvPr/>
        </p:nvSpPr>
        <p:spPr>
          <a:xfrm flipH="1">
            <a:off x="4370206" y="3452666"/>
            <a:ext cx="898072" cy="771866"/>
          </a:xfrm>
          <a:prstGeom prst="arc">
            <a:avLst>
              <a:gd name="adj1" fmla="val 16200000"/>
              <a:gd name="adj2" fmla="val 204744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06" name="直接连接符 60"/>
          <p:cNvCxnSpPr>
            <a:cxnSpLocks/>
          </p:cNvCxnSpPr>
          <p:nvPr/>
        </p:nvCxnSpPr>
        <p:spPr>
          <a:xfrm>
            <a:off x="4814055" y="3450474"/>
            <a:ext cx="244102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61" name="Rectangle 1030"/>
          <p:cNvSpPr>
            <a:spLocks noChangeArrowheads="1"/>
          </p:cNvSpPr>
          <p:nvPr/>
        </p:nvSpPr>
        <p:spPr bwMode="auto">
          <a:xfrm>
            <a:off x="7193023" y="3131986"/>
            <a:ext cx="749459" cy="535939"/>
          </a:xfrm>
          <a:prstGeom prst="rect"/>
          <a:noFill/>
          <a:ln>
            <a:noFill/>
          </a:ln>
          <a:effectLst/>
        </p:spPr>
        <p:txBody>
          <a:bodyPr wrap="square">
            <a:spAutoFit/>
          </a:bodyPr>
          <a:p>
            <a:pPr fontAlgn="base">
              <a:spcBef>
                <a:spcPct val="0"/>
              </a:spcBef>
              <a:spcAft>
                <a:spcPct val="0"/>
              </a:spcAft>
            </a:pPr>
            <a:r>
              <a:rPr altLang="zh-CN" b="1" dirty="0" sz="2400" i="1" kumimoji="1" lang="en-US" smtClean="0">
                <a:latin typeface="+mn-ea"/>
              </a:rPr>
              <a:t>I</a:t>
            </a:r>
            <a:r>
              <a:rPr altLang="zh-CN" baseline="-30000" b="1" dirty="0" sz="2400" kumimoji="1" lang="en-US" smtClean="0">
                <a:latin typeface="+mn-ea"/>
              </a:rPr>
              <a:t>BQ</a:t>
            </a:r>
          </a:p>
        </p:txBody>
      </p:sp>
      <p:sp>
        <p:nvSpPr>
          <p:cNvPr id="1049562" name="任意多边形 5"/>
          <p:cNvSpPr/>
          <p:nvPr/>
        </p:nvSpPr>
        <p:spPr>
          <a:xfrm>
            <a:off x="2583861" y="2238949"/>
            <a:ext cx="508663" cy="2236462"/>
          </a:xfrm>
          <a:custGeom>
            <a:avLst/>
            <a:gdLst>
              <a:gd name="connsiteX0" fmla="*/ 503263 w 508663"/>
              <a:gd name="connsiteY0" fmla="*/ 47281 h 2236462"/>
              <a:gd name="connsiteX1" fmla="*/ 444096 w 508663"/>
              <a:gd name="connsiteY1" fmla="*/ 47281 h 2236462"/>
              <a:gd name="connsiteX2" fmla="*/ 46063 w 508663"/>
              <a:gd name="connsiteY2" fmla="*/ 208646 h 2236462"/>
              <a:gd name="connsiteX3" fmla="*/ 24548 w 508663"/>
              <a:gd name="connsiteY3" fmla="*/ 2236462 h 2236462"/>
            </a:gdLst>
            <a:ahLst/>
            <a:cxnLst>
              <a:cxn ang="0">
                <a:pos x="connsiteX0" y="connsiteY0"/>
              </a:cxn>
              <a:cxn ang="0">
                <a:pos x="connsiteX1" y="connsiteY1"/>
              </a:cxn>
              <a:cxn ang="0">
                <a:pos x="connsiteX2" y="connsiteY2"/>
              </a:cxn>
              <a:cxn ang="0">
                <a:pos x="connsiteX3" y="connsiteY3"/>
              </a:cxn>
            </a:cxnLst>
            <a:rect l="l" t="t" r="r" b="b"/>
            <a:pathLst>
              <a:path w="508663" h="2236462">
                <a:moveTo>
                  <a:pt x="503263" y="47281"/>
                </a:moveTo>
                <a:cubicBezTo>
                  <a:pt x="511779" y="33834"/>
                  <a:pt x="520296" y="20387"/>
                  <a:pt x="444096" y="47281"/>
                </a:cubicBezTo>
                <a:cubicBezTo>
                  <a:pt x="367896" y="74175"/>
                  <a:pt x="115988" y="-156217"/>
                  <a:pt x="46063" y="208646"/>
                </a:cubicBezTo>
                <a:cubicBezTo>
                  <a:pt x="-23862" y="573509"/>
                  <a:pt x="343" y="1404985"/>
                  <a:pt x="24548" y="2236462"/>
                </a:cubicBezTo>
              </a:path>
            </a:pathLst>
          </a:custGeom>
          <a:noFill/>
          <a:ln w="28575">
            <a:solidFill>
              <a:srgbClr val="C00000"/>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26" name="组合 6"/>
          <p:cNvGrpSpPr/>
          <p:nvPr/>
        </p:nvGrpSpPr>
        <p:grpSpPr>
          <a:xfrm>
            <a:off x="811591" y="1030021"/>
            <a:ext cx="6808243" cy="626049"/>
            <a:chOff x="811591" y="1030021"/>
            <a:chExt cx="6808243" cy="626049"/>
          </a:xfrm>
        </p:grpSpPr>
        <p:sp>
          <p:nvSpPr>
            <p:cNvPr id="1049563" name="Rectangle 1030"/>
            <p:cNvSpPr>
              <a:spLocks noChangeArrowheads="1"/>
            </p:cNvSpPr>
            <p:nvPr/>
          </p:nvSpPr>
          <p:spPr bwMode="auto">
            <a:xfrm>
              <a:off x="4985323" y="1043931"/>
              <a:ext cx="2634511" cy="6121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800" i="1" kumimoji="1" lang="en-US" smtClean="0">
                  <a:latin typeface="Arial" panose="020B0604020202020204" pitchFamily="34" charset="0"/>
                  <a:cs typeface="Arial" panose="020B0604020202020204" pitchFamily="34" charset="0"/>
                </a:rPr>
                <a:t>V</a:t>
              </a:r>
              <a:r>
                <a:rPr altLang="zh-CN" baseline="-30000" b="1" dirty="0" sz="2800" kumimoji="1" lang="en-US" smtClean="0">
                  <a:latin typeface="Arial" panose="020B0604020202020204" pitchFamily="34" charset="0"/>
                  <a:cs typeface="Arial" panose="020B0604020202020204" pitchFamily="34" charset="0"/>
                </a:rPr>
                <a:t>CC</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I</a:t>
              </a:r>
              <a:r>
                <a:rPr altLang="zh-CN" baseline="-30000" b="1" dirty="0" sz="2800" kumimoji="1" lang="en-US" smtClean="0">
                  <a:latin typeface="Arial" panose="020B0604020202020204" pitchFamily="34" charset="0"/>
                  <a:cs typeface="Arial" panose="020B0604020202020204" pitchFamily="34" charset="0"/>
                </a:rPr>
                <a:t>C</a:t>
              </a:r>
              <a:r>
                <a:rPr altLang="zh-CN" b="1" dirty="0" sz="2800" i="1" kumimoji="1" lang="en-US" smtClean="0">
                  <a:latin typeface="Arial" panose="020B0604020202020204" pitchFamily="34" charset="0"/>
                  <a:cs typeface="Arial" panose="020B0604020202020204" pitchFamily="34" charset="0"/>
                </a:rPr>
                <a:t>R</a:t>
              </a:r>
              <a:r>
                <a:rPr altLang="zh-CN" baseline="-30000" b="1" dirty="0" sz="2800" kumimoji="1" lang="en-US" smtClean="0">
                  <a:latin typeface="Arial" panose="020B0604020202020204" pitchFamily="34" charset="0"/>
                  <a:cs typeface="Arial" panose="020B0604020202020204" pitchFamily="34" charset="0"/>
                </a:rPr>
                <a:t>C</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U</a:t>
              </a:r>
              <a:r>
                <a:rPr altLang="zh-CN" baseline="-30000" b="1" dirty="0" sz="2800" kumimoji="1" lang="en-US" smtClean="0">
                  <a:latin typeface="Arial" panose="020B0604020202020204" pitchFamily="34" charset="0"/>
                  <a:cs typeface="Arial" panose="020B0604020202020204" pitchFamily="34" charset="0"/>
                </a:rPr>
                <a:t>CE </a:t>
              </a:r>
            </a:p>
          </p:txBody>
        </p:sp>
        <p:sp>
          <p:nvSpPr>
            <p:cNvPr id="1049564" name="Rectangle 1028"/>
            <p:cNvSpPr>
              <a:spLocks noChangeArrowheads="1"/>
            </p:cNvSpPr>
            <p:nvPr/>
          </p:nvSpPr>
          <p:spPr bwMode="auto">
            <a:xfrm>
              <a:off x="811591" y="1030021"/>
              <a:ext cx="4030981"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Output circuit equation:</a:t>
              </a:r>
              <a:endParaRPr altLang="en-US" b="1" dirty="0" sz="2800" kumimoji="1" lang="zh-CN" smtClean="0">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26"/>
                                        </p:tgtEl>
                                        <p:attrNameLst>
                                          <p:attrName>style.visibility</p:attrName>
                                        </p:attrNameLst>
                                      </p:cBhvr>
                                      <p:to>
                                        <p:strVal val="visible"/>
                                      </p:to>
                                    </p:set>
                                    <p:animEffect transition="in" filter="wipe(down)">
                                      <p:cBhvr>
                                        <p:cTn dur="500" id="7"/>
                                        <p:tgtEl>
                                          <p:spTgt spid="32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25"/>
                                        </p:tgtEl>
                                        <p:attrNameLst>
                                          <p:attrName>style.visibility</p:attrName>
                                        </p:attrNameLst>
                                      </p:cBhvr>
                                      <p:to>
                                        <p:strVal val="visible"/>
                                      </p:to>
                                    </p:set>
                                    <p:animEffect transition="in" filter="wipe(down)">
                                      <p:cBhvr>
                                        <p:cTn dur="500" id="12"/>
                                        <p:tgtEl>
                                          <p:spTgt spid="32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553"/>
                                        </p:tgtEl>
                                        <p:attrNameLst>
                                          <p:attrName>style.visibility</p:attrName>
                                        </p:attrNameLst>
                                      </p:cBhvr>
                                      <p:to>
                                        <p:strVal val="visible"/>
                                      </p:to>
                                    </p:set>
                                    <p:animEffect transition="in" filter="wipe(down)">
                                      <p:cBhvr>
                                        <p:cTn dur="500" id="17"/>
                                        <p:tgtEl>
                                          <p:spTgt spid="104955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552"/>
                                        </p:tgtEl>
                                        <p:attrNameLst>
                                          <p:attrName>style.visibility</p:attrName>
                                        </p:attrNameLst>
                                      </p:cBhvr>
                                      <p:to>
                                        <p:strVal val="visible"/>
                                      </p:to>
                                    </p:set>
                                    <p:animEffect transition="in" filter="wipe(down)">
                                      <p:cBhvr>
                                        <p:cTn dur="500" id="22"/>
                                        <p:tgtEl>
                                          <p:spTgt spid="104955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556"/>
                                        </p:tgtEl>
                                        <p:attrNameLst>
                                          <p:attrName>style.visibility</p:attrName>
                                        </p:attrNameLst>
                                      </p:cBhvr>
                                      <p:to>
                                        <p:strVal val="visible"/>
                                      </p:to>
                                    </p:set>
                                    <p:animEffect transition="in" filter="wipe(down)">
                                      <p:cBhvr>
                                        <p:cTn dur="500" id="27"/>
                                        <p:tgtEl>
                                          <p:spTgt spid="1049556"/>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3145900"/>
                                        </p:tgtEl>
                                        <p:attrNameLst>
                                          <p:attrName>style.visibility</p:attrName>
                                        </p:attrNameLst>
                                      </p:cBhvr>
                                      <p:to>
                                        <p:strVal val="visible"/>
                                      </p:to>
                                    </p:set>
                                    <p:animEffect transition="in" filter="wipe(down)">
                                      <p:cBhvr>
                                        <p:cTn dur="500" id="32"/>
                                        <p:tgtEl>
                                          <p:spTgt spid="3145900"/>
                                        </p:tgtEl>
                                      </p:cBhvr>
                                    </p:animEffect>
                                  </p:childTnLst>
                                </p:cTn>
                              </p:par>
                              <p:par>
                                <p:cTn fill="hold" grpId="0" id="33" nodeType="withEffect" presetClass="entr" presetID="22" presetSubtype="4">
                                  <p:stCondLst>
                                    <p:cond delay="0"/>
                                  </p:stCondLst>
                                  <p:childTnLst>
                                    <p:set>
                                      <p:cBhvr>
                                        <p:cTn dur="1" fill="hold" id="34">
                                          <p:stCondLst>
                                            <p:cond delay="0"/>
                                          </p:stCondLst>
                                        </p:cTn>
                                        <p:tgtEl>
                                          <p:spTgt spid="1049555"/>
                                        </p:tgtEl>
                                        <p:attrNameLst>
                                          <p:attrName>style.visibility</p:attrName>
                                        </p:attrNameLst>
                                      </p:cBhvr>
                                      <p:to>
                                        <p:strVal val="visible"/>
                                      </p:to>
                                    </p:set>
                                    <p:animEffect transition="in" filter="wipe(down)">
                                      <p:cBhvr>
                                        <p:cTn dur="500" id="35"/>
                                        <p:tgtEl>
                                          <p:spTgt spid="1049555"/>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22" presetSubtype="4">
                                  <p:stCondLst>
                                    <p:cond delay="0"/>
                                  </p:stCondLst>
                                  <p:childTnLst>
                                    <p:set>
                                      <p:cBhvr>
                                        <p:cTn dur="1" fill="hold" id="39">
                                          <p:stCondLst>
                                            <p:cond delay="0"/>
                                          </p:stCondLst>
                                        </p:cTn>
                                        <p:tgtEl>
                                          <p:spTgt spid="3145901"/>
                                        </p:tgtEl>
                                        <p:attrNameLst>
                                          <p:attrName>style.visibility</p:attrName>
                                        </p:attrNameLst>
                                      </p:cBhvr>
                                      <p:to>
                                        <p:strVal val="visible"/>
                                      </p:to>
                                    </p:set>
                                    <p:animEffect transition="in" filter="wipe(down)">
                                      <p:cBhvr>
                                        <p:cTn dur="500" id="40"/>
                                        <p:tgtEl>
                                          <p:spTgt spid="3145901"/>
                                        </p:tgtEl>
                                      </p:cBhvr>
                                    </p:animEffect>
                                  </p:childTnLst>
                                </p:cTn>
                              </p:par>
                              <p:par>
                                <p:cTn fill="hold" grpId="0" id="41" nodeType="withEffect" presetClass="entr" presetID="22" presetSubtype="4">
                                  <p:stCondLst>
                                    <p:cond delay="0"/>
                                  </p:stCondLst>
                                  <p:childTnLst>
                                    <p:set>
                                      <p:cBhvr>
                                        <p:cTn dur="1" fill="hold" id="42">
                                          <p:stCondLst>
                                            <p:cond delay="0"/>
                                          </p:stCondLst>
                                        </p:cTn>
                                        <p:tgtEl>
                                          <p:spTgt spid="1049554"/>
                                        </p:tgtEl>
                                        <p:attrNameLst>
                                          <p:attrName>style.visibility</p:attrName>
                                        </p:attrNameLst>
                                      </p:cBhvr>
                                      <p:to>
                                        <p:strVal val="visible"/>
                                      </p:to>
                                    </p:set>
                                    <p:animEffect transition="in" filter="wipe(down)">
                                      <p:cBhvr>
                                        <p:cTn dur="500" id="43"/>
                                        <p:tgtEl>
                                          <p:spTgt spid="1049554"/>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49559"/>
                                        </p:tgtEl>
                                        <p:attrNameLst>
                                          <p:attrName>style.visibility</p:attrName>
                                        </p:attrNameLst>
                                      </p:cBhvr>
                                      <p:to>
                                        <p:strVal val="visible"/>
                                      </p:to>
                                    </p:set>
                                    <p:animEffect transition="in" filter="wipe(down)">
                                      <p:cBhvr>
                                        <p:cTn dur="500" id="48"/>
                                        <p:tgtEl>
                                          <p:spTgt spid="1049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52" grpId="0"/>
      <p:bldP spid="1049553" grpId="0"/>
      <p:bldP spid="1049554" grpId="0"/>
      <p:bldP spid="1049555" grpId="0"/>
      <p:bldP spid="1049556" grpId="0"/>
      <p:bldP spid="10495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84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58" name="组合 5"/>
          <p:cNvGrpSpPr/>
          <p:nvPr/>
        </p:nvGrpSpPr>
        <p:grpSpPr>
          <a:xfrm>
            <a:off x="1558024" y="2678693"/>
            <a:ext cx="2889464" cy="1890890"/>
            <a:chOff x="1825733" y="2545075"/>
            <a:chExt cx="2889464" cy="1890890"/>
          </a:xfrm>
        </p:grpSpPr>
        <p:sp>
          <p:nvSpPr>
            <p:cNvPr id="1048849" name="矩形 4"/>
            <p:cNvSpPr/>
            <p:nvPr/>
          </p:nvSpPr>
          <p:spPr>
            <a:xfrm>
              <a:off x="2422153" y="2592415"/>
              <a:ext cx="1659092" cy="1786637"/>
            </a:xfrm>
            <a:prstGeom prst="rect"/>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0" name="椭圆 181"/>
            <p:cNvSpPr/>
            <p:nvPr/>
          </p:nvSpPr>
          <p:spPr>
            <a:xfrm>
              <a:off x="3211851" y="433676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1" name="椭圆 182"/>
            <p:cNvSpPr/>
            <p:nvPr/>
          </p:nvSpPr>
          <p:spPr>
            <a:xfrm>
              <a:off x="3172004" y="255256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2" name="文本框 191"/>
            <p:cNvSpPr txBox="1"/>
            <p:nvPr/>
          </p:nvSpPr>
          <p:spPr>
            <a:xfrm>
              <a:off x="1835089" y="2930389"/>
              <a:ext cx="587063"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R</a:t>
              </a:r>
              <a:r>
                <a:rPr altLang="zh-CN" baseline="-25000" b="1" dirty="0" sz="2000" lang="en-US" err="1" smtClean="0">
                  <a:latin typeface="Arial" panose="020B0604020202020204" pitchFamily="34" charset="0"/>
                  <a:cs typeface="Arial" panose="020B0604020202020204" pitchFamily="34" charset="0"/>
                </a:rPr>
                <a:t>s</a:t>
              </a:r>
              <a:endParaRPr altLang="en-US" b="1" dirty="0" sz="2000" lang="zh-CN">
                <a:latin typeface="Arial" panose="020B0604020202020204" pitchFamily="34" charset="0"/>
                <a:cs typeface="Arial" panose="020B0604020202020204" pitchFamily="34" charset="0"/>
              </a:endParaRPr>
            </a:p>
          </p:txBody>
        </p:sp>
        <p:sp>
          <p:nvSpPr>
            <p:cNvPr id="1048853" name="椭圆 152"/>
            <p:cNvSpPr/>
            <p:nvPr/>
          </p:nvSpPr>
          <p:spPr>
            <a:xfrm>
              <a:off x="2206398" y="3661538"/>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4" name="文本框 154"/>
            <p:cNvSpPr txBox="1"/>
            <p:nvPr/>
          </p:nvSpPr>
          <p:spPr>
            <a:xfrm>
              <a:off x="2375264" y="3356567"/>
              <a:ext cx="31340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55" name="文本框 155"/>
            <p:cNvSpPr txBox="1"/>
            <p:nvPr/>
          </p:nvSpPr>
          <p:spPr>
            <a:xfrm>
              <a:off x="2433945" y="3833375"/>
              <a:ext cx="25084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56" name="文本框 2"/>
            <p:cNvSpPr txBox="1">
              <a:spLocks noChangeAspect="1" noMove="1" noResize="1" noRot="1" noAdjustHandles="1" noEditPoints="1" noChangeArrowheads="1" noChangeShapeType="1" noTextEdit="1"/>
            </p:cNvSpPr>
            <p:nvPr/>
          </p:nvSpPr>
          <p:spPr>
            <a:xfrm>
              <a:off x="1825733" y="3723208"/>
              <a:ext cx="418320" cy="380873"/>
            </a:xfrm>
            <a:prstGeom prst="rect"/>
            <a:blipFill>
              <a:blip xmlns:r="http://schemas.openxmlformats.org/officeDocument/2006/relationships" r:embed="rId1"/>
              <a:stretch>
                <a:fillRect l="-17647" t="-15873" r="-7353" b="-9524"/>
              </a:stretch>
            </a:blipFill>
          </p:spPr>
          <p:txBody>
            <a:bodyPr/>
            <a:p>
              <a:r>
                <a:rPr altLang="en-US" lang="zh-CN">
                  <a:noFill/>
                </a:rPr>
                <a:t> </a:t>
              </a:r>
            </a:p>
          </p:txBody>
        </p:sp>
        <p:sp>
          <p:nvSpPr>
            <p:cNvPr id="1048857" name="矩形 177"/>
            <p:cNvSpPr/>
            <p:nvPr/>
          </p:nvSpPr>
          <p:spPr>
            <a:xfrm rot="16200000">
              <a:off x="2191661" y="30275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8" name="矩形 206"/>
            <p:cNvSpPr/>
            <p:nvPr/>
          </p:nvSpPr>
          <p:spPr>
            <a:xfrm rot="16200000">
              <a:off x="3845704" y="338753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9" name="文本框 207"/>
            <p:cNvSpPr txBox="1"/>
            <p:nvPr/>
          </p:nvSpPr>
          <p:spPr>
            <a:xfrm>
              <a:off x="4128134" y="3285678"/>
              <a:ext cx="587063"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R</a:t>
              </a:r>
              <a:r>
                <a:rPr altLang="zh-CN" baseline="-25000" b="1" dirty="0" sz="2000" lang="en-US" err="1" smtClean="0">
                  <a:latin typeface="Arial" panose="020B0604020202020204" pitchFamily="34" charset="0"/>
                  <a:cs typeface="Arial" panose="020B0604020202020204" pitchFamily="34" charset="0"/>
                </a:rPr>
                <a:t>i</a:t>
              </a:r>
              <a:endParaRPr altLang="en-US" b="1" dirty="0" sz="2000" lang="zh-CN">
                <a:latin typeface="Arial" panose="020B0604020202020204" pitchFamily="34" charset="0"/>
                <a:cs typeface="Arial" panose="020B0604020202020204" pitchFamily="34" charset="0"/>
              </a:endParaRPr>
            </a:p>
          </p:txBody>
        </p:sp>
        <p:sp>
          <p:nvSpPr>
            <p:cNvPr id="1048860" name="文本框 208"/>
            <p:cNvSpPr txBox="1"/>
            <p:nvPr/>
          </p:nvSpPr>
          <p:spPr>
            <a:xfrm>
              <a:off x="3042336" y="2545075"/>
              <a:ext cx="31340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61" name="文本框 209"/>
            <p:cNvSpPr txBox="1"/>
            <p:nvPr/>
          </p:nvSpPr>
          <p:spPr>
            <a:xfrm>
              <a:off x="3104889" y="3974300"/>
              <a:ext cx="25084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62" name="文本框 210"/>
            <p:cNvSpPr txBox="1">
              <a:spLocks noChangeAspect="1" noMove="1" noResize="1" noRot="1" noAdjustHandles="1" noEditPoints="1" noChangeArrowheads="1" noChangeShapeType="1" noTextEdit="1"/>
            </p:cNvSpPr>
            <p:nvPr/>
          </p:nvSpPr>
          <p:spPr>
            <a:xfrm>
              <a:off x="3045737" y="3300083"/>
              <a:ext cx="379848" cy="380873"/>
            </a:xfrm>
            <a:prstGeom prst="rect"/>
            <a:blipFill>
              <a:blip xmlns:r="http://schemas.openxmlformats.org/officeDocument/2006/relationships" r:embed="rId2"/>
              <a:stretch>
                <a:fillRect l="-19355" t="-17742" r="-12903" b="-16129"/>
              </a:stretch>
            </a:blipFill>
          </p:spPr>
          <p:txBody>
            <a:bodyPr/>
            <a:p>
              <a:r>
                <a:rPr altLang="en-US" lang="zh-CN">
                  <a:noFill/>
                </a:rPr>
                <a:t> </a:t>
              </a:r>
            </a:p>
          </p:txBody>
        </p:sp>
      </p:grpSp>
      <p:grpSp>
        <p:nvGrpSpPr>
          <p:cNvPr id="159" name="组合 211"/>
          <p:cNvGrpSpPr/>
          <p:nvPr/>
        </p:nvGrpSpPr>
        <p:grpSpPr>
          <a:xfrm>
            <a:off x="5029211" y="2520861"/>
            <a:ext cx="2851274" cy="2178503"/>
            <a:chOff x="1696645" y="2387243"/>
            <a:chExt cx="2851274" cy="2178503"/>
          </a:xfrm>
        </p:grpSpPr>
        <p:sp>
          <p:nvSpPr>
            <p:cNvPr id="1048863" name="矩形 212"/>
            <p:cNvSpPr/>
            <p:nvPr/>
          </p:nvSpPr>
          <p:spPr>
            <a:xfrm>
              <a:off x="2422153" y="2592415"/>
              <a:ext cx="1659092" cy="1786637"/>
            </a:xfrm>
            <a:prstGeom prst="rect"/>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4" name="文本框 215"/>
            <p:cNvSpPr txBox="1"/>
            <p:nvPr/>
          </p:nvSpPr>
          <p:spPr>
            <a:xfrm>
              <a:off x="1835089" y="2930389"/>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o</a:t>
              </a:r>
              <a:endParaRPr altLang="en-US" b="1" dirty="0" sz="2000" lang="zh-CN">
                <a:latin typeface="Arial" panose="020B0604020202020204" pitchFamily="34" charset="0"/>
                <a:cs typeface="Arial" panose="020B0604020202020204" pitchFamily="34" charset="0"/>
              </a:endParaRPr>
            </a:p>
          </p:txBody>
        </p:sp>
        <p:sp>
          <p:nvSpPr>
            <p:cNvPr id="1048865" name="椭圆 216"/>
            <p:cNvSpPr/>
            <p:nvPr/>
          </p:nvSpPr>
          <p:spPr>
            <a:xfrm>
              <a:off x="2206398" y="3661538"/>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6" name="文本框 217"/>
            <p:cNvSpPr txBox="1"/>
            <p:nvPr/>
          </p:nvSpPr>
          <p:spPr>
            <a:xfrm>
              <a:off x="2375264" y="3356567"/>
              <a:ext cx="31340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67" name="文本框 218"/>
            <p:cNvSpPr txBox="1"/>
            <p:nvPr/>
          </p:nvSpPr>
          <p:spPr>
            <a:xfrm>
              <a:off x="2433945" y="3833375"/>
              <a:ext cx="25084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68" name="文本框 219"/>
            <p:cNvSpPr txBox="1">
              <a:spLocks noChangeAspect="1" noMove="1" noResize="1" noRot="1" noAdjustHandles="1" noEditPoints="1" noChangeArrowheads="1" noChangeShapeType="1" noTextEdit="1"/>
            </p:cNvSpPr>
            <p:nvPr/>
          </p:nvSpPr>
          <p:spPr>
            <a:xfrm>
              <a:off x="1696645" y="3723208"/>
              <a:ext cx="517706" cy="380873"/>
            </a:xfrm>
            <a:prstGeom prst="rect"/>
            <a:blipFill>
              <a:blip xmlns:r="http://schemas.openxmlformats.org/officeDocument/2006/relationships" r:embed="rId3"/>
              <a:stretch>
                <a:fillRect l="-12941" t="-15873" r="-16471" b="-9524"/>
              </a:stretch>
            </a:blipFill>
          </p:spPr>
          <p:txBody>
            <a:bodyPr/>
            <a:p>
              <a:r>
                <a:rPr altLang="en-US" lang="zh-CN">
                  <a:noFill/>
                </a:rPr>
                <a:t> </a:t>
              </a:r>
            </a:p>
          </p:txBody>
        </p:sp>
        <p:sp>
          <p:nvSpPr>
            <p:cNvPr id="1048869" name="矩形 220"/>
            <p:cNvSpPr/>
            <p:nvPr/>
          </p:nvSpPr>
          <p:spPr>
            <a:xfrm rot="16200000">
              <a:off x="2191661" y="30275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0" name="矩形 221"/>
            <p:cNvSpPr/>
            <p:nvPr/>
          </p:nvSpPr>
          <p:spPr>
            <a:xfrm rot="16200000">
              <a:off x="3845704" y="338753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1" name="文本框 222"/>
            <p:cNvSpPr txBox="1"/>
            <p:nvPr/>
          </p:nvSpPr>
          <p:spPr>
            <a:xfrm>
              <a:off x="3521202" y="32808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48872" name="文本框 223"/>
            <p:cNvSpPr txBox="1"/>
            <p:nvPr/>
          </p:nvSpPr>
          <p:spPr>
            <a:xfrm>
              <a:off x="4234518" y="2387243"/>
              <a:ext cx="31340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73" name="文本框 224"/>
            <p:cNvSpPr txBox="1"/>
            <p:nvPr/>
          </p:nvSpPr>
          <p:spPr>
            <a:xfrm>
              <a:off x="4277169" y="4104081"/>
              <a:ext cx="25084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sp>
        <p:nvSpPr>
          <p:cNvPr id="1048874" name="文本框 226"/>
          <p:cNvSpPr txBox="1">
            <a:spLocks noChangeAspect="1" noMove="1" noResize="1" noRot="1" noAdjustHandles="1" noEditPoints="1" noChangeArrowheads="1" noChangeShapeType="1" noTextEdit="1"/>
          </p:cNvSpPr>
          <p:nvPr/>
        </p:nvSpPr>
        <p:spPr>
          <a:xfrm>
            <a:off x="7588958" y="3413889"/>
            <a:ext cx="437556" cy="380873"/>
          </a:xfrm>
          <a:prstGeom prst="rect"/>
          <a:blipFill>
            <a:blip xmlns:r="http://schemas.openxmlformats.org/officeDocument/2006/relationships" r:embed="rId4"/>
            <a:stretch>
              <a:fillRect l="-16667" t="-15873" r="-4167" b="-9524"/>
            </a:stretch>
          </a:blipFill>
        </p:spPr>
        <p:txBody>
          <a:bodyPr/>
          <a:p>
            <a:r>
              <a:rPr altLang="en-US" lang="zh-CN">
                <a:noFill/>
              </a:rPr>
              <a:t> </a:t>
            </a:r>
          </a:p>
        </p:txBody>
      </p:sp>
      <p:sp>
        <p:nvSpPr>
          <p:cNvPr id="1048875" name="矩形 227"/>
          <p:cNvSpPr/>
          <p:nvPr/>
        </p:nvSpPr>
        <p:spPr>
          <a:xfrm>
            <a:off x="3443311" y="2149325"/>
            <a:ext cx="2781719" cy="2753434"/>
          </a:xfrm>
          <a:prstGeom prst="rect"/>
          <a:solidFill>
            <a:schemeClr val="accent1">
              <a:lumMod val="75000"/>
              <a:alpha val="20000"/>
            </a:schemeClr>
          </a:solid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6" name="Rectangle 9"/>
          <p:cNvSpPr>
            <a:spLocks noChangeArrowheads="1"/>
          </p:cNvSpPr>
          <p:nvPr/>
        </p:nvSpPr>
        <p:spPr bwMode="auto">
          <a:xfrm>
            <a:off x="7997056" y="3225918"/>
            <a:ext cx="653148" cy="802640"/>
          </a:xfrm>
          <a:prstGeom prst="rect"/>
          <a:noFill/>
          <a:ln>
            <a:noFill/>
          </a:ln>
          <a:effectLst/>
        </p:spPr>
        <p:txBody>
          <a:bodyPr wrap="square">
            <a:spAutoFit/>
          </a:bodyPr>
          <a:p>
            <a:pPr algn="ctr" fontAlgn="base">
              <a:spcBef>
                <a:spcPct val="0"/>
              </a:spcBef>
              <a:spcAft>
                <a:spcPct val="0"/>
              </a:spcAft>
            </a:pPr>
            <a:r>
              <a:rPr altLang="en-US" b="1" dirty="0" sz="2400" lang="zh-CN">
                <a:solidFill>
                  <a:schemeClr val="accent1">
                    <a:lumMod val="75000"/>
                  </a:schemeClr>
                </a:solidFill>
                <a:latin typeface="宋体" panose="02010600030101010101" pitchFamily="2" charset="-122"/>
                <a:ea typeface="宋体" panose="02010600030101010101" pitchFamily="2" charset="-122"/>
              </a:rPr>
              <a:t>负载</a:t>
            </a:r>
          </a:p>
        </p:txBody>
      </p:sp>
      <p:sp>
        <p:nvSpPr>
          <p:cNvPr id="1048877"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2.2.2 Key parameters of amplifier circuit</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7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cxnSp>
        <p:nvCxnSpPr>
          <p:cNvPr id="3145793" name="直接连接符 8"/>
          <p:cNvCxnSpPr>
            <a:cxnSpLocks/>
          </p:cNvCxnSpPr>
          <p:nvPr/>
        </p:nvCxnSpPr>
        <p:spPr>
          <a:xfrm>
            <a:off x="3779980" y="4512670"/>
            <a:ext cx="2237379"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8879" name="文本框 233"/>
          <p:cNvSpPr txBox="1">
            <a:spLocks noChangeAspect="1" noMove="1" noResize="1" noRot="1" noAdjustHandles="1" noEditPoints="1" noChangeArrowheads="1" noChangeShapeType="1" noTextEdit="1"/>
          </p:cNvSpPr>
          <p:nvPr/>
        </p:nvSpPr>
        <p:spPr>
          <a:xfrm>
            <a:off x="2751323" y="2087460"/>
            <a:ext cx="290079" cy="380873"/>
          </a:xfrm>
          <a:prstGeom prst="rect"/>
          <a:blipFill>
            <a:blip xmlns:r="http://schemas.openxmlformats.org/officeDocument/2006/relationships" r:embed="rId5"/>
            <a:stretch>
              <a:fillRect l="-22917" t="-15873" r="-33333" b="-14286"/>
            </a:stretch>
          </a:blipFill>
        </p:spPr>
        <p:txBody>
          <a:bodyPr/>
          <a:p>
            <a:r>
              <a:rPr altLang="en-US" lang="zh-CN">
                <a:noFill/>
              </a:rPr>
              <a:t> </a:t>
            </a:r>
          </a:p>
        </p:txBody>
      </p:sp>
      <p:sp>
        <p:nvSpPr>
          <p:cNvPr id="1048880" name="文本框 234"/>
          <p:cNvSpPr txBox="1">
            <a:spLocks noChangeAspect="1" noMove="1" noResize="1" noRot="1" noAdjustHandles="1" noEditPoints="1" noChangeArrowheads="1" noChangeShapeType="1" noTextEdit="1"/>
          </p:cNvSpPr>
          <p:nvPr/>
        </p:nvSpPr>
        <p:spPr>
          <a:xfrm>
            <a:off x="6567070" y="2149325"/>
            <a:ext cx="347788" cy="380873"/>
          </a:xfrm>
          <a:prstGeom prst="rect"/>
          <a:blipFill>
            <a:blip xmlns:r="http://schemas.openxmlformats.org/officeDocument/2006/relationships" r:embed="rId6"/>
            <a:stretch>
              <a:fillRect l="-19298" t="-17742" r="-21053" b="-9677"/>
            </a:stretch>
          </a:blipFill>
        </p:spPr>
        <p:txBody>
          <a:bodyPr/>
          <a:p>
            <a:r>
              <a:rPr altLang="en-US" lang="zh-CN">
                <a:noFill/>
              </a:rPr>
              <a:t> </a:t>
            </a:r>
          </a:p>
        </p:txBody>
      </p:sp>
      <p:cxnSp>
        <p:nvCxnSpPr>
          <p:cNvPr id="3145794" name="直接箭头连接符 235"/>
          <p:cNvCxnSpPr>
            <a:cxnSpLocks/>
          </p:cNvCxnSpPr>
          <p:nvPr/>
        </p:nvCxnSpPr>
        <p:spPr>
          <a:xfrm>
            <a:off x="2683131" y="2537624"/>
            <a:ext cx="52202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5795" name="直接箭头连接符 236"/>
          <p:cNvCxnSpPr>
            <a:cxnSpLocks/>
          </p:cNvCxnSpPr>
          <p:nvPr/>
        </p:nvCxnSpPr>
        <p:spPr>
          <a:xfrm>
            <a:off x="6490527" y="2560555"/>
            <a:ext cx="52202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881" name="Rectangle 9"/>
          <p:cNvSpPr>
            <a:spLocks noChangeArrowheads="1"/>
          </p:cNvSpPr>
          <p:nvPr/>
        </p:nvSpPr>
        <p:spPr bwMode="auto">
          <a:xfrm rot="16200000">
            <a:off x="-308802" y="3286441"/>
            <a:ext cx="281758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solidFill>
                  <a:schemeClr val="accent1">
                    <a:lumMod val="75000"/>
                  </a:schemeClr>
                </a:solidFill>
                <a:latin typeface="Arial" panose="020B0604020202020204" pitchFamily="34" charset="0"/>
                <a:cs typeface="Arial" panose="020B0604020202020204" pitchFamily="34" charset="0"/>
              </a:rPr>
              <a:t>Sine wave signal</a:t>
            </a:r>
            <a:endParaRPr altLang="en-US" b="1" dirty="0" sz="2400" lang="zh-CN" smtClean="0">
              <a:latin typeface="Arial" panose="020B0604020202020204" pitchFamily="34" charset="0"/>
              <a:cs typeface="Arial" panose="020B0604020202020204" pitchFamily="34" charset="0"/>
            </a:endParaRPr>
          </a:p>
        </p:txBody>
      </p:sp>
      <p:sp>
        <p:nvSpPr>
          <p:cNvPr id="1048882" name="Rectangle 9"/>
          <p:cNvSpPr>
            <a:spLocks noChangeArrowheads="1"/>
          </p:cNvSpPr>
          <p:nvPr/>
        </p:nvSpPr>
        <p:spPr bwMode="auto">
          <a:xfrm>
            <a:off x="7860583" y="2781679"/>
            <a:ext cx="99095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solidFill>
                  <a:schemeClr val="accent1">
                    <a:lumMod val="75000"/>
                  </a:schemeClr>
                </a:solidFill>
                <a:latin typeface="Arial" panose="020B0604020202020204" pitchFamily="34" charset="0"/>
                <a:cs typeface="Arial" panose="020B0604020202020204" pitchFamily="34" charset="0"/>
              </a:rPr>
              <a:t>Load</a:t>
            </a:r>
            <a:endParaRPr altLang="en-US" b="1" dirty="0" sz="2400" lang="zh-CN" smtClean="0">
              <a:latin typeface="Arial" panose="020B0604020202020204" pitchFamily="34" charset="0"/>
              <a:cs typeface="Arial" panose="020B0604020202020204" pitchFamily="34" charset="0"/>
            </a:endParaRPr>
          </a:p>
        </p:txBody>
      </p:sp>
      <p:sp>
        <p:nvSpPr>
          <p:cNvPr id="1048883" name="Rectangle 9"/>
          <p:cNvSpPr>
            <a:spLocks noChangeArrowheads="1"/>
          </p:cNvSpPr>
          <p:nvPr/>
        </p:nvSpPr>
        <p:spPr bwMode="auto">
          <a:xfrm>
            <a:off x="3023837" y="2223817"/>
            <a:ext cx="3608471"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solidFill>
                  <a:schemeClr val="accent1">
                    <a:lumMod val="75000"/>
                  </a:schemeClr>
                </a:solidFill>
                <a:latin typeface="Arial" panose="020B0604020202020204" pitchFamily="34" charset="0"/>
                <a:cs typeface="Arial" panose="020B0604020202020204" pitchFamily="34" charset="0"/>
              </a:rPr>
              <a:t>Amplifier circuit</a:t>
            </a:r>
            <a:endParaRPr altLang="en-US" b="1" dirty="0" sz="2400" lang="zh-CN" smtClean="0">
              <a:latin typeface="Arial" panose="020B0604020202020204" pitchFamily="34" charset="0"/>
              <a:cs typeface="Arial" panose="020B0604020202020204" pitchFamily="34" charset="0"/>
            </a:endParaRPr>
          </a:p>
        </p:txBody>
      </p:sp>
      <p:sp>
        <p:nvSpPr>
          <p:cNvPr id="1048884" name="文本框 6"/>
          <p:cNvSpPr txBox="1"/>
          <p:nvPr/>
        </p:nvSpPr>
        <p:spPr>
          <a:xfrm>
            <a:off x="2417084" y="1270956"/>
            <a:ext cx="4376308"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In most cases, signal are AC.</a:t>
            </a:r>
            <a:endParaRPr altLang="en-US" dirty="0" sz="2400" lang="zh-CN">
              <a:latin typeface="Arial" panose="020B0604020202020204" pitchFamily="34" charset="0"/>
              <a:cs typeface="Arial" panose="020B0604020202020204" pitchFamily="34" charset="0"/>
            </a:endParaRPr>
          </a:p>
        </p:txBody>
      </p:sp>
      <p:sp>
        <p:nvSpPr>
          <p:cNvPr id="1048885" name="文本框 7"/>
          <p:cNvSpPr txBox="1"/>
          <p:nvPr/>
        </p:nvSpPr>
        <p:spPr>
          <a:xfrm>
            <a:off x="695909" y="5033783"/>
            <a:ext cx="2657630" cy="802640"/>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Input voltage of amplifier circuit</a:t>
            </a:r>
            <a:endParaRPr altLang="en-US" dirty="0" sz="2400" lang="zh-CN">
              <a:latin typeface="Arial" panose="020B0604020202020204" pitchFamily="34" charset="0"/>
              <a:cs typeface="Arial" panose="020B0604020202020204" pitchFamily="34" charset="0"/>
            </a:endParaRPr>
          </a:p>
        </p:txBody>
      </p:sp>
      <p:cxnSp>
        <p:nvCxnSpPr>
          <p:cNvPr id="3145796" name="直接箭头连接符 10"/>
          <p:cNvCxnSpPr>
            <a:cxnSpLocks/>
          </p:cNvCxnSpPr>
          <p:nvPr/>
        </p:nvCxnSpPr>
        <p:spPr>
          <a:xfrm>
            <a:off x="2848432" y="3905471"/>
            <a:ext cx="0" cy="1046374"/>
          </a:xfrm>
          <a:prstGeom prst="straightConnector1"/>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45797" name="直接箭头连接符 50"/>
          <p:cNvCxnSpPr>
            <a:cxnSpLocks/>
          </p:cNvCxnSpPr>
          <p:nvPr/>
        </p:nvCxnSpPr>
        <p:spPr>
          <a:xfrm>
            <a:off x="4081834" y="3905471"/>
            <a:ext cx="0" cy="1264780"/>
          </a:xfrm>
          <a:prstGeom prst="straightConnector1"/>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8886" name="文本框 52"/>
          <p:cNvSpPr txBox="1"/>
          <p:nvPr/>
        </p:nvSpPr>
        <p:spPr>
          <a:xfrm>
            <a:off x="3126272" y="5254987"/>
            <a:ext cx="2657630" cy="1158240"/>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Input resistance of amplifier circuit</a:t>
            </a:r>
            <a:endParaRPr altLang="en-US" dirty="0" sz="2400" lang="zh-CN">
              <a:latin typeface="Arial" panose="020B0604020202020204" pitchFamily="34" charset="0"/>
              <a:cs typeface="Arial" panose="020B0604020202020204" pitchFamily="34" charset="0"/>
            </a:endParaRPr>
          </a:p>
        </p:txBody>
      </p:sp>
      <p:cxnSp>
        <p:nvCxnSpPr>
          <p:cNvPr id="3145798" name="直接箭头连接符 53"/>
          <p:cNvCxnSpPr>
            <a:cxnSpLocks/>
          </p:cNvCxnSpPr>
          <p:nvPr/>
        </p:nvCxnSpPr>
        <p:spPr>
          <a:xfrm>
            <a:off x="7794558" y="3880280"/>
            <a:ext cx="0" cy="944639"/>
          </a:xfrm>
          <a:prstGeom prst="straightConnector1"/>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8887" name="文本框 54"/>
          <p:cNvSpPr txBox="1"/>
          <p:nvPr/>
        </p:nvSpPr>
        <p:spPr>
          <a:xfrm>
            <a:off x="6550891" y="4824919"/>
            <a:ext cx="2657630" cy="1158240"/>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Output voltage of amplifier circuit</a:t>
            </a:r>
            <a:endParaRPr altLang="en-US" dirty="0" sz="2400" lang="zh-CN">
              <a:latin typeface="Arial" panose="020B0604020202020204" pitchFamily="34" charset="0"/>
              <a:cs typeface="Arial" panose="020B0604020202020204" pitchFamily="34" charset="0"/>
            </a:endParaRPr>
          </a:p>
        </p:txBody>
      </p:sp>
      <p:cxnSp>
        <p:nvCxnSpPr>
          <p:cNvPr id="3145799" name="直接箭头连接符 55"/>
          <p:cNvCxnSpPr>
            <a:cxnSpLocks/>
          </p:cNvCxnSpPr>
          <p:nvPr/>
        </p:nvCxnSpPr>
        <p:spPr>
          <a:xfrm>
            <a:off x="6337030" y="3225918"/>
            <a:ext cx="0" cy="2551532"/>
          </a:xfrm>
          <a:prstGeom prst="straightConnector1"/>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45800" name="直接连接符 15"/>
          <p:cNvCxnSpPr>
            <a:cxnSpLocks/>
          </p:cNvCxnSpPr>
          <p:nvPr/>
        </p:nvCxnSpPr>
        <p:spPr>
          <a:xfrm>
            <a:off x="5891935" y="3243344"/>
            <a:ext cx="445095" cy="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48888" name="文本框 62"/>
          <p:cNvSpPr txBox="1"/>
          <p:nvPr/>
        </p:nvSpPr>
        <p:spPr>
          <a:xfrm>
            <a:off x="5731845" y="5777450"/>
            <a:ext cx="2657630" cy="1158240"/>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Output resistance of amplifier circuit</a:t>
            </a:r>
            <a:endParaRPr altLang="en-US"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5796"/>
                                        </p:tgtEl>
                                        <p:attrNameLst>
                                          <p:attrName>style.visibility</p:attrName>
                                        </p:attrNameLst>
                                      </p:cBhvr>
                                      <p:to>
                                        <p:strVal val="visible"/>
                                      </p:to>
                                    </p:set>
                                    <p:animEffect transition="in" filter="wipe(down)">
                                      <p:cBhvr>
                                        <p:cTn dur="500" id="7"/>
                                        <p:tgtEl>
                                          <p:spTgt spid="3145796"/>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885"/>
                                        </p:tgtEl>
                                        <p:attrNameLst>
                                          <p:attrName>style.visibility</p:attrName>
                                        </p:attrNameLst>
                                      </p:cBhvr>
                                      <p:to>
                                        <p:strVal val="visible"/>
                                      </p:to>
                                    </p:set>
                                    <p:animEffect transition="in" filter="wipe(down)">
                                      <p:cBhvr>
                                        <p:cTn dur="500" id="10"/>
                                        <p:tgtEl>
                                          <p:spTgt spid="1048885"/>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5797"/>
                                        </p:tgtEl>
                                        <p:attrNameLst>
                                          <p:attrName>style.visibility</p:attrName>
                                        </p:attrNameLst>
                                      </p:cBhvr>
                                      <p:to>
                                        <p:strVal val="visible"/>
                                      </p:to>
                                    </p:set>
                                    <p:animEffect transition="in" filter="wipe(down)">
                                      <p:cBhvr>
                                        <p:cTn dur="500" id="15"/>
                                        <p:tgtEl>
                                          <p:spTgt spid="3145797"/>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8886"/>
                                        </p:tgtEl>
                                        <p:attrNameLst>
                                          <p:attrName>style.visibility</p:attrName>
                                        </p:attrNameLst>
                                      </p:cBhvr>
                                      <p:to>
                                        <p:strVal val="visible"/>
                                      </p:to>
                                    </p:set>
                                    <p:animEffect transition="in" filter="wipe(down)">
                                      <p:cBhvr>
                                        <p:cTn dur="500" id="18"/>
                                        <p:tgtEl>
                                          <p:spTgt spid="1048886"/>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5799"/>
                                        </p:tgtEl>
                                        <p:attrNameLst>
                                          <p:attrName>style.visibility</p:attrName>
                                        </p:attrNameLst>
                                      </p:cBhvr>
                                      <p:to>
                                        <p:strVal val="visible"/>
                                      </p:to>
                                    </p:set>
                                    <p:animEffect transition="in" filter="wipe(down)">
                                      <p:cBhvr>
                                        <p:cTn dur="500" id="23"/>
                                        <p:tgtEl>
                                          <p:spTgt spid="3145799"/>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8888"/>
                                        </p:tgtEl>
                                        <p:attrNameLst>
                                          <p:attrName>style.visibility</p:attrName>
                                        </p:attrNameLst>
                                      </p:cBhvr>
                                      <p:to>
                                        <p:strVal val="visible"/>
                                      </p:to>
                                    </p:set>
                                    <p:animEffect transition="in" filter="wipe(down)">
                                      <p:cBhvr>
                                        <p:cTn dur="500" id="26"/>
                                        <p:tgtEl>
                                          <p:spTgt spid="1048888"/>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4">
                                  <p:stCondLst>
                                    <p:cond delay="0"/>
                                  </p:stCondLst>
                                  <p:childTnLst>
                                    <p:set>
                                      <p:cBhvr>
                                        <p:cTn dur="1" fill="hold" id="30">
                                          <p:stCondLst>
                                            <p:cond delay="0"/>
                                          </p:stCondLst>
                                        </p:cTn>
                                        <p:tgtEl>
                                          <p:spTgt spid="3145798"/>
                                        </p:tgtEl>
                                        <p:attrNameLst>
                                          <p:attrName>style.visibility</p:attrName>
                                        </p:attrNameLst>
                                      </p:cBhvr>
                                      <p:to>
                                        <p:strVal val="visible"/>
                                      </p:to>
                                    </p:set>
                                    <p:animEffect transition="in" filter="wipe(down)">
                                      <p:cBhvr>
                                        <p:cTn dur="500" id="31"/>
                                        <p:tgtEl>
                                          <p:spTgt spid="3145798"/>
                                        </p:tgtEl>
                                      </p:cBhvr>
                                    </p:animEffect>
                                  </p:childTnLst>
                                </p:cTn>
                              </p:par>
                              <p:par>
                                <p:cTn fill="hold" grpId="0" id="32" nodeType="withEffect" presetClass="entr" presetID="22" presetSubtype="4">
                                  <p:stCondLst>
                                    <p:cond delay="0"/>
                                  </p:stCondLst>
                                  <p:childTnLst>
                                    <p:set>
                                      <p:cBhvr>
                                        <p:cTn dur="1" fill="hold" id="33">
                                          <p:stCondLst>
                                            <p:cond delay="0"/>
                                          </p:stCondLst>
                                        </p:cTn>
                                        <p:tgtEl>
                                          <p:spTgt spid="1048887"/>
                                        </p:tgtEl>
                                        <p:attrNameLst>
                                          <p:attrName>style.visibility</p:attrName>
                                        </p:attrNameLst>
                                      </p:cBhvr>
                                      <p:to>
                                        <p:strVal val="visible"/>
                                      </p:to>
                                    </p:set>
                                    <p:animEffect transition="in" filter="wipe(down)">
                                      <p:cBhvr>
                                        <p:cTn dur="500" id="34"/>
                                        <p:tgtEl>
                                          <p:spTgt spid="1048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5" grpId="0"/>
      <p:bldP spid="1048886" grpId="0"/>
      <p:bldP spid="1048887" grpId="0"/>
      <p:bldP spid="104888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5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566" name="Rectangle 67"/>
          <p:cNvSpPr>
            <a:spLocks noChangeArrowheads="1"/>
          </p:cNvSpPr>
          <p:nvPr/>
        </p:nvSpPr>
        <p:spPr bwMode="auto">
          <a:xfrm>
            <a:off x="218195" y="339602"/>
            <a:ext cx="6786764"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Parametric estimating method </a:t>
            </a:r>
            <a:r>
              <a:rPr altLang="en-US" b="1" dirty="0" sz="2800" lang="zh-CN" smtClean="0">
                <a:latin typeface="宋体" panose="02010600030101010101" pitchFamily="2" charset="-122"/>
                <a:ea typeface="宋体" panose="02010600030101010101" pitchFamily="2" charset="-122"/>
                <a:cs typeface="Arial" panose="020B0604020202020204" pitchFamily="34" charset="0"/>
              </a:rPr>
              <a:t>估算法</a:t>
            </a:r>
          </a:p>
        </p:txBody>
      </p:sp>
      <p:grpSp>
        <p:nvGrpSpPr>
          <p:cNvPr id="328" name="组合 69"/>
          <p:cNvGrpSpPr/>
          <p:nvPr/>
        </p:nvGrpSpPr>
        <p:grpSpPr>
          <a:xfrm>
            <a:off x="601207" y="1854866"/>
            <a:ext cx="2633033" cy="2843778"/>
            <a:chOff x="4929731" y="3260771"/>
            <a:chExt cx="2633033" cy="2843778"/>
          </a:xfrm>
        </p:grpSpPr>
        <p:grpSp>
          <p:nvGrpSpPr>
            <p:cNvPr id="329" name="组合 70"/>
            <p:cNvGrpSpPr/>
            <p:nvPr/>
          </p:nvGrpSpPr>
          <p:grpSpPr>
            <a:xfrm>
              <a:off x="4929731" y="3260771"/>
              <a:ext cx="2633033" cy="2843778"/>
              <a:chOff x="827147" y="1550492"/>
              <a:chExt cx="2633033" cy="2843778"/>
            </a:xfrm>
          </p:grpSpPr>
          <p:grpSp>
            <p:nvGrpSpPr>
              <p:cNvPr id="330" name="组合 81"/>
              <p:cNvGrpSpPr/>
              <p:nvPr/>
            </p:nvGrpSpPr>
            <p:grpSpPr>
              <a:xfrm>
                <a:off x="827147" y="1550492"/>
                <a:ext cx="2633033" cy="2843778"/>
                <a:chOff x="3057520" y="78156"/>
                <a:chExt cx="2633033" cy="2843778"/>
              </a:xfrm>
            </p:grpSpPr>
            <p:grpSp>
              <p:nvGrpSpPr>
                <p:cNvPr id="331" name="组合 83"/>
                <p:cNvGrpSpPr/>
                <p:nvPr/>
              </p:nvGrpSpPr>
              <p:grpSpPr>
                <a:xfrm>
                  <a:off x="3057520" y="78156"/>
                  <a:ext cx="2633033" cy="2843778"/>
                  <a:chOff x="1111066" y="1314903"/>
                  <a:chExt cx="2633033" cy="2843778"/>
                </a:xfrm>
              </p:grpSpPr>
              <p:grpSp>
                <p:nvGrpSpPr>
                  <p:cNvPr id="332" name="Group 1096"/>
                  <p:cNvGrpSpPr/>
                  <p:nvPr/>
                </p:nvGrpSpPr>
                <p:grpSpPr bwMode="auto">
                  <a:xfrm>
                    <a:off x="1697538" y="1569267"/>
                    <a:ext cx="764977" cy="2582152"/>
                    <a:chOff x="4369" y="2035"/>
                    <a:chExt cx="538" cy="1816"/>
                  </a:xfrm>
                </p:grpSpPr>
                <p:sp>
                  <p:nvSpPr>
                    <p:cNvPr id="104956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68" name="Line 1073"/>
                    <p:cNvSpPr>
                      <a:spLocks noChangeShapeType="1"/>
                    </p:cNvSpPr>
                    <p:nvPr/>
                  </p:nvSpPr>
                  <p:spPr bwMode="auto">
                    <a:xfrm flipH="1">
                      <a:off x="4369" y="3080"/>
                      <a:ext cx="3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6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1"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2" name="Line 1077"/>
                    <p:cNvSpPr>
                      <a:spLocks noChangeShapeType="1"/>
                    </p:cNvSpPr>
                    <p:nvPr/>
                  </p:nvSpPr>
                  <p:spPr bwMode="auto">
                    <a:xfrm>
                      <a:off x="4897" y="3334"/>
                      <a:ext cx="0" cy="5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573" name="文本框 88"/>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574" name="文本框 89"/>
                  <p:cNvSpPr txBox="1"/>
                  <p:nvPr/>
                </p:nvSpPr>
                <p:spPr>
                  <a:xfrm>
                    <a:off x="1863078" y="18631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575"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6" name="矩形 91"/>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7"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8" name="矩形 9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9" name="文本框 94"/>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580" name="文本框 9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07" name="直接连接符 96"/>
                  <p:cNvCxnSpPr>
                    <a:cxnSpLocks/>
                  </p:cNvCxnSpPr>
                  <p:nvPr/>
                </p:nvCxnSpPr>
                <p:spPr>
                  <a:xfrm flipV="1">
                    <a:off x="2227710" y="4158607"/>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81" name="文本框 86"/>
                <p:cNvSpPr txBox="1"/>
                <p:nvPr/>
              </p:nvSpPr>
              <p:spPr>
                <a:xfrm>
                  <a:off x="4116321" y="1563962"/>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582" name="椭圆 82"/>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08" name="直接箭头连接符 71"/>
            <p:cNvCxnSpPr>
              <a:cxnSpLocks/>
            </p:cNvCxnSpPr>
            <p:nvPr/>
          </p:nvCxnSpPr>
          <p:spPr>
            <a:xfrm flipV="1">
              <a:off x="5374152" y="5125023"/>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83" name="文本框 72"/>
            <p:cNvSpPr txBox="1"/>
            <p:nvPr/>
          </p:nvSpPr>
          <p:spPr>
            <a:xfrm>
              <a:off x="5617790" y="460853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584" name="文本框 73"/>
            <p:cNvSpPr txBox="1"/>
            <p:nvPr/>
          </p:nvSpPr>
          <p:spPr>
            <a:xfrm>
              <a:off x="6258560" y="51848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585" name="文本框 74"/>
            <p:cNvSpPr txBox="1"/>
            <p:nvPr/>
          </p:nvSpPr>
          <p:spPr>
            <a:xfrm>
              <a:off x="6251505" y="4319255"/>
              <a:ext cx="431919"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586" name="文本框 75"/>
            <p:cNvSpPr txBox="1"/>
            <p:nvPr/>
          </p:nvSpPr>
          <p:spPr>
            <a:xfrm>
              <a:off x="5026526" y="4928198"/>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909" name="直接箭头连接符 76"/>
            <p:cNvCxnSpPr>
              <a:cxnSpLocks/>
            </p:cNvCxnSpPr>
            <p:nvPr/>
          </p:nvCxnSpPr>
          <p:spPr>
            <a:xfrm flipH="1">
              <a:off x="6519942" y="3826990"/>
              <a:ext cx="17275" cy="51415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87" name="文本框 77"/>
            <p:cNvSpPr txBox="1"/>
            <p:nvPr/>
          </p:nvSpPr>
          <p:spPr>
            <a:xfrm>
              <a:off x="6529679" y="3879065"/>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588" name="文本框 78"/>
            <p:cNvSpPr txBox="1"/>
            <p:nvPr/>
          </p:nvSpPr>
          <p:spPr>
            <a:xfrm>
              <a:off x="6528579" y="4811520"/>
              <a:ext cx="897668"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U</a:t>
              </a:r>
              <a:r>
                <a:rPr altLang="zh-CN" baseline="-25000" b="1" dirty="0" sz="2400" lang="en-US" smtClean="0">
                  <a:solidFill>
                    <a:schemeClr val="accent1"/>
                  </a:solidFill>
                  <a:latin typeface="Arial" panose="020B0604020202020204" pitchFamily="34" charset="0"/>
                  <a:cs typeface="Arial" panose="020B0604020202020204" pitchFamily="34" charset="0"/>
                </a:rPr>
                <a:t>CE</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589" name="文本框 79"/>
            <p:cNvSpPr txBox="1"/>
            <p:nvPr/>
          </p:nvSpPr>
          <p:spPr>
            <a:xfrm>
              <a:off x="6493876" y="440098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90" name="文本框 80"/>
            <p:cNvSpPr txBox="1"/>
            <p:nvPr/>
          </p:nvSpPr>
          <p:spPr>
            <a:xfrm>
              <a:off x="6551208" y="522111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91" name="Rectangle 1030"/>
          <p:cNvSpPr>
            <a:spLocks noChangeAspect="1" noMove="1" noResize="1" noRot="1" noAdjustHandles="1" noEditPoints="1" noChangeArrowheads="1" noChangeShapeType="1" noTextEdit="1"/>
          </p:cNvSpPr>
          <p:nvPr/>
        </p:nvSpPr>
        <p:spPr bwMode="auto">
          <a:xfrm>
            <a:off x="4339146" y="1826621"/>
            <a:ext cx="3553013" cy="979820"/>
          </a:xfrm>
          <a:prstGeom prst="rect"/>
          <a:blipFill>
            <a:blip xmlns:r="http://schemas.openxmlformats.org/officeDocument/2006/relationships" r:embed="rId1"/>
            <a:stretch>
              <a:fillRect/>
            </a:stretch>
          </a:blipFill>
          <a:ln>
            <a:noFill/>
          </a:ln>
          <a:effectLst/>
        </p:spPr>
        <p:txBody>
          <a:bodyPr/>
          <a:p>
            <a:r>
              <a:rPr altLang="en-US" lang="zh-CN">
                <a:noFill/>
              </a:rPr>
              <a:t> </a:t>
            </a:r>
          </a:p>
        </p:txBody>
      </p:sp>
      <p:grpSp>
        <p:nvGrpSpPr>
          <p:cNvPr id="333" name="组合 1"/>
          <p:cNvGrpSpPr/>
          <p:nvPr/>
        </p:nvGrpSpPr>
        <p:grpSpPr>
          <a:xfrm>
            <a:off x="3384471" y="1041921"/>
            <a:ext cx="5303455" cy="612139"/>
            <a:chOff x="3384471" y="1041921"/>
            <a:chExt cx="5303455" cy="612139"/>
          </a:xfrm>
        </p:grpSpPr>
        <p:sp>
          <p:nvSpPr>
            <p:cNvPr id="1049592" name="Rectangle 1028"/>
            <p:cNvSpPr>
              <a:spLocks noChangeArrowheads="1"/>
            </p:cNvSpPr>
            <p:nvPr/>
          </p:nvSpPr>
          <p:spPr bwMode="auto">
            <a:xfrm>
              <a:off x="3863113" y="1045088"/>
              <a:ext cx="2456180" cy="510540"/>
            </a:xfrm>
            <a:prstGeom prst="rect"/>
            <a:noFill/>
            <a:ln>
              <a:noFill/>
            </a:ln>
            <a:effectLst/>
          </p:spPr>
          <p:txBody>
            <a:bodyPr wrap="non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Input circuit</a:t>
              </a:r>
              <a:r>
                <a:rPr altLang="en-US" dirty="0" sz="2800" kumimoji="1" lang="zh-CN" smtClean="0">
                  <a:latin typeface="Arial" panose="020B0604020202020204" pitchFamily="34" charset="0"/>
                  <a:cs typeface="Arial" panose="020B0604020202020204" pitchFamily="34" charset="0"/>
                </a:rPr>
                <a:t>：</a:t>
              </a:r>
              <a:r>
                <a:rPr altLang="zh-CN" dirty="0" sz="2800" kumimoji="1" lang="en-US" smtClean="0">
                  <a:latin typeface="Arial" panose="020B0604020202020204" pitchFamily="34" charset="0"/>
                  <a:cs typeface="Arial" panose="020B0604020202020204" pitchFamily="34" charset="0"/>
                </a:rPr>
                <a:t> </a:t>
              </a:r>
              <a:endParaRPr altLang="en-US" dirty="0" sz="2800" kumimoji="1" lang="zh-CN" smtClean="0">
                <a:latin typeface="Arial" panose="020B0604020202020204" pitchFamily="34" charset="0"/>
                <a:cs typeface="Arial" panose="020B0604020202020204" pitchFamily="34" charset="0"/>
              </a:endParaRPr>
            </a:p>
          </p:txBody>
        </p:sp>
        <p:sp>
          <p:nvSpPr>
            <p:cNvPr id="1049593" name="Rectangle 1030"/>
            <p:cNvSpPr>
              <a:spLocks noChangeArrowheads="1"/>
            </p:cNvSpPr>
            <p:nvPr/>
          </p:nvSpPr>
          <p:spPr bwMode="auto">
            <a:xfrm>
              <a:off x="5878984" y="1041921"/>
              <a:ext cx="2808942" cy="612139"/>
            </a:xfrm>
            <a:prstGeom prst="rect"/>
            <a:noFill/>
            <a:ln>
              <a:noFill/>
            </a:ln>
            <a:effectLst/>
          </p:spPr>
          <p:txBody>
            <a:bodyPr wrap="square">
              <a:spAutoFit/>
            </a:bodyPr>
            <a:p>
              <a:pPr fontAlgn="base">
                <a:spcBef>
                  <a:spcPct val="0"/>
                </a:spcBef>
                <a:spcAft>
                  <a:spcPct val="0"/>
                </a:spcAft>
              </a:pPr>
              <a:r>
                <a:rPr altLang="zh-CN" dirty="0" sz="2800" i="1" kumimoji="1" lang="en-US" smtClean="0">
                  <a:latin typeface="Arial" panose="020B0604020202020204" pitchFamily="34" charset="0"/>
                  <a:cs typeface="Arial" panose="020B0604020202020204" pitchFamily="34" charset="0"/>
                </a:rPr>
                <a:t>V</a:t>
              </a:r>
              <a:r>
                <a:rPr altLang="zh-CN" baseline="-30000" dirty="0" sz="2800" kumimoji="1" lang="en-US" smtClean="0">
                  <a:latin typeface="Arial" panose="020B0604020202020204" pitchFamily="34" charset="0"/>
                  <a:cs typeface="Arial" panose="020B0604020202020204" pitchFamily="34" charset="0"/>
                </a:rPr>
                <a:t>CC</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I</a:t>
              </a:r>
              <a:r>
                <a:rPr altLang="zh-CN" baseline="-30000" dirty="0" sz="2800" kumimoji="1" lang="en-US" smtClean="0">
                  <a:latin typeface="Arial" panose="020B0604020202020204" pitchFamily="34" charset="0"/>
                  <a:cs typeface="Arial" panose="020B0604020202020204" pitchFamily="34" charset="0"/>
                </a:rPr>
                <a:t>BQ</a:t>
              </a:r>
              <a:r>
                <a:rPr altLang="zh-CN" dirty="0" sz="2800" i="1" kumimoji="1" lang="en-US" smtClean="0">
                  <a:latin typeface="Arial" panose="020B0604020202020204" pitchFamily="34" charset="0"/>
                  <a:cs typeface="Arial" panose="020B0604020202020204" pitchFamily="34" charset="0"/>
                </a:rPr>
                <a:t>R</a:t>
              </a:r>
              <a:r>
                <a:rPr altLang="zh-CN" baseline="-30000" dirty="0" sz="2800" kumimoji="1" lang="en-US" smtClean="0">
                  <a:latin typeface="Arial" panose="020B0604020202020204" pitchFamily="34" charset="0"/>
                  <a:cs typeface="Arial" panose="020B0604020202020204" pitchFamily="34" charset="0"/>
                </a:rPr>
                <a:t>B</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U</a:t>
              </a:r>
              <a:r>
                <a:rPr altLang="zh-CN" baseline="-30000" dirty="0" sz="2800" kumimoji="1" lang="en-US" smtClean="0">
                  <a:latin typeface="Arial" panose="020B0604020202020204" pitchFamily="34" charset="0"/>
                  <a:cs typeface="Arial" panose="020B0604020202020204" pitchFamily="34" charset="0"/>
                </a:rPr>
                <a:t>BEQ </a:t>
              </a:r>
            </a:p>
          </p:txBody>
        </p:sp>
        <p:sp>
          <p:nvSpPr>
            <p:cNvPr id="1049594" name="椭圆 58"/>
            <p:cNvSpPr/>
            <p:nvPr/>
          </p:nvSpPr>
          <p:spPr>
            <a:xfrm>
              <a:off x="3384471" y="1106885"/>
              <a:ext cx="390528" cy="390528"/>
            </a:xfrm>
            <a:prstGeom prst="ellipse"/>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latin typeface="Arial" panose="020B0604020202020204" pitchFamily="34" charset="0"/>
                  <a:cs typeface="Arial" panose="020B0604020202020204" pitchFamily="34" charset="0"/>
                </a:rPr>
                <a:t>1</a:t>
              </a:r>
              <a:endParaRPr altLang="en-US" dirty="0" sz="2400" lang="zh-CN">
                <a:latin typeface="Arial" panose="020B0604020202020204" pitchFamily="34" charset="0"/>
                <a:cs typeface="Arial" panose="020B0604020202020204" pitchFamily="34" charset="0"/>
              </a:endParaRPr>
            </a:p>
          </p:txBody>
        </p:sp>
      </p:grpSp>
      <p:sp>
        <p:nvSpPr>
          <p:cNvPr id="1049595" name="椭圆 59"/>
          <p:cNvSpPr/>
          <p:nvPr/>
        </p:nvSpPr>
        <p:spPr>
          <a:xfrm>
            <a:off x="3381969" y="3871380"/>
            <a:ext cx="390528" cy="390528"/>
          </a:xfrm>
          <a:prstGeom prst="ellipse"/>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t>2</a:t>
            </a:r>
            <a:endParaRPr altLang="en-US" dirty="0" sz="2400" lang="zh-CN"/>
          </a:p>
        </p:txBody>
      </p:sp>
      <p:sp>
        <p:nvSpPr>
          <p:cNvPr id="1049596" name="Rectangle 1030"/>
          <p:cNvSpPr>
            <a:spLocks noChangeAspect="1" noMove="1" noResize="1" noRot="1" noAdjustHandles="1" noEditPoints="1" noChangeArrowheads="1" noChangeShapeType="1" noTextEdit="1"/>
          </p:cNvSpPr>
          <p:nvPr/>
        </p:nvSpPr>
        <p:spPr bwMode="auto">
          <a:xfrm>
            <a:off x="4855851" y="3781772"/>
            <a:ext cx="2665814" cy="575414"/>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597" name="Rectangle 1028"/>
          <p:cNvSpPr>
            <a:spLocks noChangeArrowheads="1"/>
          </p:cNvSpPr>
          <p:nvPr/>
        </p:nvSpPr>
        <p:spPr bwMode="auto">
          <a:xfrm>
            <a:off x="3727187" y="2993171"/>
            <a:ext cx="4958081" cy="510540"/>
          </a:xfrm>
          <a:prstGeom prst="rect"/>
          <a:noFill/>
          <a:ln>
            <a:noFill/>
          </a:ln>
          <a:effectLst/>
        </p:spPr>
        <p:txBody>
          <a:bodyPr wrap="none">
            <a:spAutoFit/>
          </a:bodyPr>
          <a:p>
            <a:pPr fontAlgn="base">
              <a:spcBef>
                <a:spcPct val="0"/>
              </a:spcBef>
              <a:spcAft>
                <a:spcPct val="0"/>
              </a:spcAft>
            </a:pPr>
            <a:r>
              <a:rPr altLang="zh-CN" dirty="0" sz="2800" i="1" kumimoji="1" lang="en-US" smtClean="0">
                <a:latin typeface="Arial" panose="020B0604020202020204" pitchFamily="34" charset="0"/>
                <a:cs typeface="Arial" panose="020B0604020202020204" pitchFamily="34" charset="0"/>
              </a:rPr>
              <a:t>U</a:t>
            </a:r>
            <a:r>
              <a:rPr altLang="zh-CN" baseline="-25000" dirty="0" sz="2800" kumimoji="1" lang="en-US" smtClean="0">
                <a:latin typeface="Arial" panose="020B0604020202020204" pitchFamily="34" charset="0"/>
                <a:cs typeface="Arial" panose="020B0604020202020204" pitchFamily="34" charset="0"/>
              </a:rPr>
              <a:t>BEQ</a:t>
            </a:r>
            <a:r>
              <a:rPr altLang="zh-CN" dirty="0" sz="2800" kumimoji="1" lang="en-US" smtClean="0">
                <a:latin typeface="Arial" panose="020B0604020202020204" pitchFamily="34" charset="0"/>
                <a:cs typeface="Arial" panose="020B0604020202020204" pitchFamily="34" charset="0"/>
              </a:rPr>
              <a:t>=0.7V for Si, 0.3V for Ge </a:t>
            </a:r>
            <a:endParaRPr altLang="en-US" dirty="0" sz="2800" kumimoji="1" lang="zh-CN" smtClean="0">
              <a:latin typeface="Arial" panose="020B0604020202020204" pitchFamily="34" charset="0"/>
              <a:cs typeface="Arial" panose="020B0604020202020204" pitchFamily="34" charset="0"/>
            </a:endParaRPr>
          </a:p>
        </p:txBody>
      </p:sp>
      <p:sp>
        <p:nvSpPr>
          <p:cNvPr id="1049598" name="椭圆 62"/>
          <p:cNvSpPr/>
          <p:nvPr/>
        </p:nvSpPr>
        <p:spPr>
          <a:xfrm>
            <a:off x="3381969" y="5117474"/>
            <a:ext cx="390528" cy="390528"/>
          </a:xfrm>
          <a:prstGeom prst="ellipse"/>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t>3</a:t>
            </a:r>
            <a:endParaRPr altLang="en-US" dirty="0" sz="2400" lang="zh-CN"/>
          </a:p>
        </p:txBody>
      </p:sp>
      <p:sp>
        <p:nvSpPr>
          <p:cNvPr id="1049599" name="Rectangle 1028"/>
          <p:cNvSpPr>
            <a:spLocks noChangeArrowheads="1"/>
          </p:cNvSpPr>
          <p:nvPr/>
        </p:nvSpPr>
        <p:spPr bwMode="auto">
          <a:xfrm>
            <a:off x="3919890" y="5041499"/>
            <a:ext cx="2401619" cy="523220"/>
          </a:xfrm>
          <a:prstGeom prst="rect"/>
          <a:noFill/>
          <a:ln>
            <a:noFill/>
          </a:ln>
          <a:effectLst/>
        </p:spPr>
        <p:txBody>
          <a:bodyPr wrap="non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Output circuit </a:t>
            </a:r>
            <a:endParaRPr altLang="en-US" dirty="0" sz="2800" kumimoji="1" lang="zh-CN" smtClean="0">
              <a:latin typeface="Arial" panose="020B0604020202020204" pitchFamily="34" charset="0"/>
              <a:cs typeface="Arial" panose="020B0604020202020204" pitchFamily="34" charset="0"/>
            </a:endParaRPr>
          </a:p>
        </p:txBody>
      </p:sp>
      <p:sp>
        <p:nvSpPr>
          <p:cNvPr id="1049600" name="Rectangle 1030"/>
          <p:cNvSpPr>
            <a:spLocks noChangeArrowheads="1"/>
          </p:cNvSpPr>
          <p:nvPr/>
        </p:nvSpPr>
        <p:spPr bwMode="auto">
          <a:xfrm>
            <a:off x="4386029" y="5725812"/>
            <a:ext cx="3605458" cy="6121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800" i="1" kumimoji="1" lang="en-US" smtClean="0">
                <a:latin typeface="+mn-ea"/>
              </a:rPr>
              <a:t>U</a:t>
            </a:r>
            <a:r>
              <a:rPr altLang="zh-CN" baseline="-30000" b="1" dirty="0" sz="2800" kumimoji="1" lang="en-US" smtClean="0">
                <a:latin typeface="+mn-ea"/>
              </a:rPr>
              <a:t>CEQ</a:t>
            </a:r>
            <a:r>
              <a:rPr altLang="zh-CN" b="1" dirty="0" sz="2800" kumimoji="1" lang="en-US" smtClean="0">
                <a:latin typeface="+mn-ea"/>
              </a:rPr>
              <a:t>=</a:t>
            </a:r>
            <a:r>
              <a:rPr altLang="zh-CN" b="1" dirty="0" sz="2800" i="1" kumimoji="1" lang="en-US" smtClean="0">
                <a:latin typeface="+mn-ea"/>
              </a:rPr>
              <a:t>V</a:t>
            </a:r>
            <a:r>
              <a:rPr altLang="zh-CN" baseline="-30000" b="1" dirty="0" sz="2800" kumimoji="1" lang="en-US" smtClean="0">
                <a:latin typeface="+mn-ea"/>
              </a:rPr>
              <a:t>CC</a:t>
            </a:r>
            <a:r>
              <a:rPr altLang="zh-CN" b="1" dirty="0" sz="2800" kumimoji="1" lang="en-US" smtClean="0">
                <a:latin typeface="+mn-ea"/>
              </a:rPr>
              <a:t>-</a:t>
            </a:r>
            <a:r>
              <a:rPr altLang="zh-CN" b="1" dirty="0" sz="2800" i="1" kumimoji="1" lang="en-US" smtClean="0">
                <a:latin typeface="+mn-ea"/>
              </a:rPr>
              <a:t>I</a:t>
            </a:r>
            <a:r>
              <a:rPr altLang="zh-CN" baseline="-30000" b="1" dirty="0" sz="2800" kumimoji="1" lang="en-US" smtClean="0">
                <a:latin typeface="+mn-ea"/>
              </a:rPr>
              <a:t>CQ</a:t>
            </a:r>
            <a:r>
              <a:rPr altLang="zh-CN" b="1" dirty="0" sz="2800" i="1" kumimoji="1" lang="en-US" smtClean="0">
                <a:latin typeface="+mn-ea"/>
              </a:rPr>
              <a:t>R</a:t>
            </a:r>
            <a:r>
              <a:rPr altLang="zh-CN" baseline="-30000" b="1" dirty="0" sz="2800" kumimoji="1" lang="en-US" smtClean="0">
                <a:latin typeface="+mn-ea"/>
              </a:rPr>
              <a:t>C </a:t>
            </a:r>
          </a:p>
        </p:txBody>
      </p:sp>
      <p:sp>
        <p:nvSpPr>
          <p:cNvPr id="1049601" name="矩形 66"/>
          <p:cNvSpPr/>
          <p:nvPr/>
        </p:nvSpPr>
        <p:spPr>
          <a:xfrm>
            <a:off x="3196914" y="941777"/>
            <a:ext cx="5546661" cy="5596482"/>
          </a:xfrm>
          <a:prstGeom prst="rect"/>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91"/>
                                        </p:tgtEl>
                                        <p:attrNameLst>
                                          <p:attrName>style.visibility</p:attrName>
                                        </p:attrNameLst>
                                      </p:cBhvr>
                                      <p:to>
                                        <p:strVal val="visible"/>
                                      </p:to>
                                    </p:set>
                                    <p:animEffect transition="in" filter="wipe(down)">
                                      <p:cBhvr>
                                        <p:cTn dur="500" id="7"/>
                                        <p:tgtEl>
                                          <p:spTgt spid="104959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597"/>
                                        </p:tgtEl>
                                        <p:attrNameLst>
                                          <p:attrName>style.visibility</p:attrName>
                                        </p:attrNameLst>
                                      </p:cBhvr>
                                      <p:to>
                                        <p:strVal val="visible"/>
                                      </p:to>
                                    </p:set>
                                    <p:animEffect transition="in" filter="wipe(down)">
                                      <p:cBhvr>
                                        <p:cTn dur="500" id="12"/>
                                        <p:tgtEl>
                                          <p:spTgt spid="104959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596"/>
                                        </p:tgtEl>
                                        <p:attrNameLst>
                                          <p:attrName>style.visibility</p:attrName>
                                        </p:attrNameLst>
                                      </p:cBhvr>
                                      <p:to>
                                        <p:strVal val="visible"/>
                                      </p:to>
                                    </p:set>
                                    <p:animEffect transition="in" filter="wipe(down)">
                                      <p:cBhvr>
                                        <p:cTn dur="500" id="17"/>
                                        <p:tgtEl>
                                          <p:spTgt spid="1049596"/>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595"/>
                                        </p:tgtEl>
                                        <p:attrNameLst>
                                          <p:attrName>style.visibility</p:attrName>
                                        </p:attrNameLst>
                                      </p:cBhvr>
                                      <p:to>
                                        <p:strVal val="visible"/>
                                      </p:to>
                                    </p:set>
                                    <p:animEffect transition="in" filter="wipe(down)">
                                      <p:cBhvr>
                                        <p:cTn dur="500" id="20"/>
                                        <p:tgtEl>
                                          <p:spTgt spid="1049595"/>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599"/>
                                        </p:tgtEl>
                                        <p:attrNameLst>
                                          <p:attrName>style.visibility</p:attrName>
                                        </p:attrNameLst>
                                      </p:cBhvr>
                                      <p:to>
                                        <p:strVal val="visible"/>
                                      </p:to>
                                    </p:set>
                                    <p:animEffect transition="in" filter="wipe(down)">
                                      <p:cBhvr>
                                        <p:cTn dur="500" id="25"/>
                                        <p:tgtEl>
                                          <p:spTgt spid="1049599"/>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9598"/>
                                        </p:tgtEl>
                                        <p:attrNameLst>
                                          <p:attrName>style.visibility</p:attrName>
                                        </p:attrNameLst>
                                      </p:cBhvr>
                                      <p:to>
                                        <p:strVal val="visible"/>
                                      </p:to>
                                    </p:set>
                                    <p:animEffect transition="in" filter="wipe(down)">
                                      <p:cBhvr>
                                        <p:cTn dur="500" id="28"/>
                                        <p:tgtEl>
                                          <p:spTgt spid="1049598"/>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9600"/>
                                        </p:tgtEl>
                                        <p:attrNameLst>
                                          <p:attrName>style.visibility</p:attrName>
                                        </p:attrNameLst>
                                      </p:cBhvr>
                                      <p:to>
                                        <p:strVal val="visible"/>
                                      </p:to>
                                    </p:set>
                                    <p:animEffect transition="in" filter="wipe(down)">
                                      <p:cBhvr>
                                        <p:cTn dur="500" id="33"/>
                                        <p:tgtEl>
                                          <p:spTgt spid="1049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91" grpId="0" animBg="1"/>
      <p:bldP spid="1049595" grpId="0" animBg="1"/>
      <p:bldP spid="1049596" grpId="0" animBg="1"/>
      <p:bldP spid="1049597" grpId="0"/>
      <p:bldP spid="1049598" grpId="0" animBg="1"/>
      <p:bldP spid="1049599" grpId="0"/>
      <p:bldP spid="104960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960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03" name="矩形 8"/>
          <p:cNvSpPr/>
          <p:nvPr/>
        </p:nvSpPr>
        <p:spPr>
          <a:xfrm>
            <a:off x="228177" y="364905"/>
            <a:ext cx="8687644"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2.2.5 Dynamic analysis of the amplification circuit</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604"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05" name="Rectangle 3"/>
          <p:cNvSpPr>
            <a:spLocks noChangeArrowheads="1"/>
          </p:cNvSpPr>
          <p:nvPr/>
        </p:nvSpPr>
        <p:spPr bwMode="auto">
          <a:xfrm>
            <a:off x="368858" y="1141562"/>
            <a:ext cx="8370964" cy="954107"/>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Dynamic analysis: analyze the AC signal based on the static circuit.</a:t>
            </a:r>
            <a:endParaRPr altLang="en-US" baseline="-25000" b="1" dirty="0" sz="2800" kumimoji="1" lang="zh-CN" smtClean="0">
              <a:latin typeface="Arial" panose="020B0604020202020204" pitchFamily="34" charset="0"/>
              <a:cs typeface="Arial" panose="020B0604020202020204" pitchFamily="34" charset="0"/>
            </a:endParaRPr>
          </a:p>
        </p:txBody>
      </p:sp>
      <p:grpSp>
        <p:nvGrpSpPr>
          <p:cNvPr id="335" name="组合 2"/>
          <p:cNvGrpSpPr/>
          <p:nvPr/>
        </p:nvGrpSpPr>
        <p:grpSpPr>
          <a:xfrm>
            <a:off x="2628466" y="2870739"/>
            <a:ext cx="4108789" cy="3061959"/>
            <a:chOff x="239826" y="1060105"/>
            <a:chExt cx="4108789" cy="3061959"/>
          </a:xfrm>
        </p:grpSpPr>
        <p:grpSp>
          <p:nvGrpSpPr>
            <p:cNvPr id="336" name="组合 10"/>
            <p:cNvGrpSpPr/>
            <p:nvPr/>
          </p:nvGrpSpPr>
          <p:grpSpPr>
            <a:xfrm>
              <a:off x="239826" y="1060105"/>
              <a:ext cx="4108789" cy="3061959"/>
              <a:chOff x="197881" y="1550492"/>
              <a:chExt cx="4108789" cy="3061959"/>
            </a:xfrm>
          </p:grpSpPr>
          <p:grpSp>
            <p:nvGrpSpPr>
              <p:cNvPr id="337" name="组合 12"/>
              <p:cNvGrpSpPr/>
              <p:nvPr/>
            </p:nvGrpSpPr>
            <p:grpSpPr>
              <a:xfrm>
                <a:off x="197881" y="1550492"/>
                <a:ext cx="4108789" cy="3061959"/>
                <a:chOff x="2428254" y="78156"/>
                <a:chExt cx="4108789" cy="3061959"/>
              </a:xfrm>
            </p:grpSpPr>
            <p:grpSp>
              <p:nvGrpSpPr>
                <p:cNvPr id="338" name="组合 14"/>
                <p:cNvGrpSpPr/>
                <p:nvPr/>
              </p:nvGrpSpPr>
              <p:grpSpPr>
                <a:xfrm>
                  <a:off x="2428254" y="78156"/>
                  <a:ext cx="4108789" cy="3061959"/>
                  <a:chOff x="4869126" y="515430"/>
                  <a:chExt cx="4108789" cy="3061959"/>
                </a:xfrm>
              </p:grpSpPr>
              <p:grpSp>
                <p:nvGrpSpPr>
                  <p:cNvPr id="339" name="组合 25"/>
                  <p:cNvGrpSpPr/>
                  <p:nvPr/>
                </p:nvGrpSpPr>
                <p:grpSpPr>
                  <a:xfrm>
                    <a:off x="4869126" y="515430"/>
                    <a:ext cx="4108789" cy="3061959"/>
                    <a:chOff x="748121" y="1410029"/>
                    <a:chExt cx="4108789" cy="3061959"/>
                  </a:xfrm>
                </p:grpSpPr>
                <p:grpSp>
                  <p:nvGrpSpPr>
                    <p:cNvPr id="340" name="组合 29"/>
                    <p:cNvGrpSpPr/>
                    <p:nvPr/>
                  </p:nvGrpSpPr>
                  <p:grpSpPr>
                    <a:xfrm>
                      <a:off x="748121" y="1410029"/>
                      <a:ext cx="4098074" cy="3019940"/>
                      <a:chOff x="481800" y="1314903"/>
                      <a:chExt cx="4098074" cy="3019940"/>
                    </a:xfrm>
                  </p:grpSpPr>
                  <p:grpSp>
                    <p:nvGrpSpPr>
                      <p:cNvPr id="341" name="组合 32"/>
                      <p:cNvGrpSpPr/>
                      <p:nvPr/>
                    </p:nvGrpSpPr>
                    <p:grpSpPr>
                      <a:xfrm>
                        <a:off x="687985" y="1314903"/>
                        <a:ext cx="3181035" cy="3019940"/>
                        <a:chOff x="687985" y="1314903"/>
                        <a:chExt cx="3181035" cy="3019940"/>
                      </a:xfrm>
                    </p:grpSpPr>
                    <p:grpSp>
                      <p:nvGrpSpPr>
                        <p:cNvPr id="342" name="Group 1096"/>
                        <p:cNvGrpSpPr/>
                        <p:nvPr/>
                      </p:nvGrpSpPr>
                      <p:grpSpPr bwMode="auto">
                        <a:xfrm>
                          <a:off x="1275234" y="1569267"/>
                          <a:ext cx="1187278" cy="2765576"/>
                          <a:chOff x="4072" y="2035"/>
                          <a:chExt cx="835" cy="1945"/>
                        </a:xfrm>
                      </p:grpSpPr>
                      <p:sp>
                        <p:nvSpPr>
                          <p:cNvPr id="104960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07"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0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0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0"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1"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12" name="文本框 41"/>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613" name="文本框 42"/>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614"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5"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6"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7" name="矩形 46"/>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8"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9" name="矩形 48"/>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0" name="文本框 49"/>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621" name="文本框 5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10" name="直接连接符 51"/>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22" name="椭圆 52"/>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23" name="椭圆 33"/>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4" name="文本框 34"/>
                      <p:cNvSpPr txBox="1"/>
                      <p:nvPr/>
                    </p:nvSpPr>
                    <p:spPr>
                      <a:xfrm>
                        <a:off x="822286" y="328473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25" name="文本框 35"/>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26" name="文本框 36"/>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27" name="文本框 37"/>
                      <p:cNvSpPr txBox="1"/>
                      <p:nvPr/>
                    </p:nvSpPr>
                    <p:spPr>
                      <a:xfrm>
                        <a:off x="3998148" y="3035534"/>
                        <a:ext cx="581726"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11" name="直接箭头连接符 38"/>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12" name="直接箭头连接符 39"/>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628" name="文本框 30"/>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29" name="文本框 31"/>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630"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1" name="矩形 27"/>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2" name="文本框 28"/>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633"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4"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5"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6"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7" name="文本框 19"/>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638"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9"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40" name="文本框 22"/>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641"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42" name="文本框 24"/>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643" name="椭圆 13"/>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44" name="文本框 60"/>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645" name="文本框 61"/>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646" name="文本框 62"/>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49647" name="Rectangle 3"/>
          <p:cNvSpPr>
            <a:spLocks noChangeArrowheads="1"/>
          </p:cNvSpPr>
          <p:nvPr/>
        </p:nvSpPr>
        <p:spPr bwMode="auto">
          <a:xfrm>
            <a:off x="823552" y="2100351"/>
            <a:ext cx="8370964" cy="461665"/>
          </a:xfrm>
          <a:prstGeom prst="rect"/>
          <a:noFill/>
          <a:ln>
            <a:noFill/>
          </a:ln>
          <a:effectLst/>
        </p:spPr>
        <p:txBody>
          <a:bodyPr wrap="square">
            <a:spAutoFit/>
          </a:bodyPr>
          <a:p>
            <a:pPr fontAlgn="base">
              <a:spcBef>
                <a:spcPct val="0"/>
              </a:spcBef>
              <a:spcAft>
                <a:spcPct val="0"/>
              </a:spcAft>
            </a:pPr>
            <a:r>
              <a:rPr altLang="en-US" b="1" dirty="0" sz="2400" kumimoji="1" lang="zh-CN" smtClean="0">
                <a:latin typeface="宋体" panose="02010600030101010101" pitchFamily="2" charset="-122"/>
                <a:ea typeface="宋体" panose="02010600030101010101" pitchFamily="2" charset="-122"/>
              </a:rPr>
              <a:t>动态分析：在静态电路的基础上分析各交流信号的关系</a:t>
            </a:r>
            <a:endParaRPr altLang="en-US" baseline="-25000" b="1" dirty="0" sz="2400" kumimoji="1" lang="zh-CN" smtClean="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964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344" name="组合 57"/>
          <p:cNvGrpSpPr/>
          <p:nvPr/>
        </p:nvGrpSpPr>
        <p:grpSpPr>
          <a:xfrm>
            <a:off x="315469" y="1359707"/>
            <a:ext cx="4108789" cy="3061959"/>
            <a:chOff x="239826" y="1060105"/>
            <a:chExt cx="4108789" cy="3061959"/>
          </a:xfrm>
        </p:grpSpPr>
        <p:grpSp>
          <p:nvGrpSpPr>
            <p:cNvPr id="345" name="组合 58"/>
            <p:cNvGrpSpPr/>
            <p:nvPr/>
          </p:nvGrpSpPr>
          <p:grpSpPr>
            <a:xfrm>
              <a:off x="239826" y="1060105"/>
              <a:ext cx="4108789" cy="3061959"/>
              <a:chOff x="197881" y="1550492"/>
              <a:chExt cx="4108789" cy="3061959"/>
            </a:xfrm>
          </p:grpSpPr>
          <p:grpSp>
            <p:nvGrpSpPr>
              <p:cNvPr id="346" name="组合 62"/>
              <p:cNvGrpSpPr/>
              <p:nvPr/>
            </p:nvGrpSpPr>
            <p:grpSpPr>
              <a:xfrm>
                <a:off x="197881" y="1550492"/>
                <a:ext cx="4108789" cy="3061959"/>
                <a:chOff x="2428254" y="78156"/>
                <a:chExt cx="4108789" cy="3061959"/>
              </a:xfrm>
            </p:grpSpPr>
            <p:grpSp>
              <p:nvGrpSpPr>
                <p:cNvPr id="347" name="组合 64"/>
                <p:cNvGrpSpPr/>
                <p:nvPr/>
              </p:nvGrpSpPr>
              <p:grpSpPr>
                <a:xfrm>
                  <a:off x="2428254" y="78156"/>
                  <a:ext cx="4108789" cy="3061959"/>
                  <a:chOff x="4869126" y="515430"/>
                  <a:chExt cx="4108789" cy="3061959"/>
                </a:xfrm>
              </p:grpSpPr>
              <p:grpSp>
                <p:nvGrpSpPr>
                  <p:cNvPr id="348" name="组合 113"/>
                  <p:cNvGrpSpPr/>
                  <p:nvPr/>
                </p:nvGrpSpPr>
                <p:grpSpPr>
                  <a:xfrm>
                    <a:off x="4869126" y="515430"/>
                    <a:ext cx="4108789" cy="3061959"/>
                    <a:chOff x="748121" y="1410029"/>
                    <a:chExt cx="4108789" cy="3061959"/>
                  </a:xfrm>
                </p:grpSpPr>
                <p:grpSp>
                  <p:nvGrpSpPr>
                    <p:cNvPr id="349" name="组合 119"/>
                    <p:cNvGrpSpPr/>
                    <p:nvPr/>
                  </p:nvGrpSpPr>
                  <p:grpSpPr>
                    <a:xfrm>
                      <a:off x="748121" y="1410029"/>
                      <a:ext cx="4098074" cy="3019940"/>
                      <a:chOff x="481800" y="1314903"/>
                      <a:chExt cx="4098074" cy="3019940"/>
                    </a:xfrm>
                  </p:grpSpPr>
                  <p:grpSp>
                    <p:nvGrpSpPr>
                      <p:cNvPr id="350" name="组合 124"/>
                      <p:cNvGrpSpPr/>
                      <p:nvPr/>
                    </p:nvGrpSpPr>
                    <p:grpSpPr>
                      <a:xfrm>
                        <a:off x="687985" y="1314903"/>
                        <a:ext cx="3181035" cy="3019940"/>
                        <a:chOff x="687985" y="1314903"/>
                        <a:chExt cx="3181035" cy="3019940"/>
                      </a:xfrm>
                    </p:grpSpPr>
                    <p:grpSp>
                      <p:nvGrpSpPr>
                        <p:cNvPr id="351" name="Group 1096"/>
                        <p:cNvGrpSpPr/>
                        <p:nvPr/>
                      </p:nvGrpSpPr>
                      <p:grpSpPr bwMode="auto">
                        <a:xfrm>
                          <a:off x="1275234" y="1569267"/>
                          <a:ext cx="1187278" cy="2765576"/>
                          <a:chOff x="4072" y="2035"/>
                          <a:chExt cx="835" cy="1945"/>
                        </a:xfrm>
                      </p:grpSpPr>
                      <p:sp>
                        <p:nvSpPr>
                          <p:cNvPr id="104964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0"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3"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4"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55" name="文本框 138"/>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656" name="文本框 139"/>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657"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8"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9"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60" name="矩形 143"/>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1"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62" name="矩形 145"/>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3" name="文本框 146"/>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664" name="文本框 14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13" name="直接连接符 148"/>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65" name="椭圆 149"/>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66" name="椭圆 126"/>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7" name="文本框 127"/>
                      <p:cNvSpPr txBox="1"/>
                      <p:nvPr/>
                    </p:nvSpPr>
                    <p:spPr>
                      <a:xfrm>
                        <a:off x="822286" y="328473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68" name="文本框 130"/>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69" name="文本框 132"/>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70" name="文本框 134"/>
                      <p:cNvSpPr txBox="1"/>
                      <p:nvPr/>
                    </p:nvSpPr>
                    <p:spPr>
                      <a:xfrm>
                        <a:off x="3998148" y="3035534"/>
                        <a:ext cx="581726"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14" name="直接箭头连接符 135"/>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15" name="直接箭头连接符 136"/>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671" name="文本框 121"/>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72" name="文本框 123"/>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673"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74" name="矩形 117"/>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5" name="文本框 118"/>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676"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77"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78"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79"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0" name="文本框 85"/>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681"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2"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3" name="文本框 108"/>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684"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5" name="文本框 112"/>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686" name="椭圆 63"/>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87" name="文本框 59"/>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688" name="文本框 60"/>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689" name="文本框 61"/>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49690" name="右箭头 2"/>
          <p:cNvSpPr/>
          <p:nvPr/>
        </p:nvSpPr>
        <p:spPr>
          <a:xfrm>
            <a:off x="4424258" y="2994616"/>
            <a:ext cx="438150" cy="31932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1" name="Rectangle 1028"/>
          <p:cNvSpPr>
            <a:spLocks noChangeArrowheads="1"/>
          </p:cNvSpPr>
          <p:nvPr/>
        </p:nvSpPr>
        <p:spPr bwMode="auto">
          <a:xfrm>
            <a:off x="315469" y="351922"/>
            <a:ext cx="7822371" cy="52322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How to obtain the AC circuit</a:t>
            </a:r>
            <a:endParaRPr altLang="en-US" baseline="-25000" b="1" dirty="0" sz="2800" kumimoji="1" lang="zh-CN" smtClean="0">
              <a:latin typeface="Arial" panose="020B0604020202020204" pitchFamily="34" charset="0"/>
              <a:cs typeface="Arial" panose="020B0604020202020204" pitchFamily="34" charset="0"/>
            </a:endParaRPr>
          </a:p>
        </p:txBody>
      </p:sp>
      <p:sp>
        <p:nvSpPr>
          <p:cNvPr id="1049692" name="Rectangle 1028"/>
          <p:cNvSpPr>
            <a:spLocks noChangeArrowheads="1"/>
          </p:cNvSpPr>
          <p:nvPr/>
        </p:nvSpPr>
        <p:spPr bwMode="auto">
          <a:xfrm>
            <a:off x="708709" y="4935780"/>
            <a:ext cx="7862925" cy="802640"/>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 Short the DC voltage source (Connect DC voltage source to ground)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直流电压源接地</a:t>
            </a:r>
            <a:r>
              <a:rPr altLang="zh-CN" b="1" dirty="0" sz="2400" kumimoji="1" lang="en-US" smtClean="0">
                <a:latin typeface="宋体" panose="02010600030101010101" pitchFamily="2" charset="-122"/>
                <a:ea typeface="宋体" panose="02010600030101010101" pitchFamily="2" charset="-122"/>
                <a:cs typeface="Arial" panose="020B0604020202020204" pitchFamily="34" charset="0"/>
              </a:rPr>
              <a:t>.</a:t>
            </a:r>
            <a:endParaRPr altLang="en-US" baseline="-25000"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693" name="Rectangle 1028"/>
          <p:cNvSpPr>
            <a:spLocks noChangeArrowheads="1"/>
          </p:cNvSpPr>
          <p:nvPr/>
        </p:nvSpPr>
        <p:spPr bwMode="auto">
          <a:xfrm>
            <a:off x="708709" y="5792969"/>
            <a:ext cx="5500475" cy="461665"/>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2. Short the capacitor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电容短路</a:t>
            </a:r>
            <a:r>
              <a:rPr altLang="zh-CN" b="1" dirty="0" sz="2400" kumimoji="1" lang="en-US" smtClean="0">
                <a:latin typeface="宋体" panose="02010600030101010101" pitchFamily="2" charset="-122"/>
                <a:ea typeface="宋体" panose="02010600030101010101" pitchFamily="2" charset="-122"/>
                <a:cs typeface="Arial" panose="020B0604020202020204" pitchFamily="34" charset="0"/>
              </a:rPr>
              <a:t>.</a:t>
            </a:r>
            <a:endParaRPr altLang="en-US" baseline="-25000"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694" name="左大括号 4"/>
          <p:cNvSpPr/>
          <p:nvPr/>
        </p:nvSpPr>
        <p:spPr>
          <a:xfrm>
            <a:off x="438818" y="5112336"/>
            <a:ext cx="138060" cy="971550"/>
          </a:xfrm>
          <a:prstGeom prst="leftBrace">
            <a:avLst>
              <a:gd name="adj1" fmla="val 54051"/>
              <a:gd name="adj2" fmla="val 5343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352" name="组合 5"/>
          <p:cNvGrpSpPr/>
          <p:nvPr/>
        </p:nvGrpSpPr>
        <p:grpSpPr>
          <a:xfrm>
            <a:off x="4848816" y="1613531"/>
            <a:ext cx="4108789" cy="2808135"/>
            <a:chOff x="4844338" y="1247098"/>
            <a:chExt cx="4108789" cy="2808135"/>
          </a:xfrm>
        </p:grpSpPr>
        <p:grpSp>
          <p:nvGrpSpPr>
            <p:cNvPr id="353" name="组合 107"/>
            <p:cNvGrpSpPr/>
            <p:nvPr/>
          </p:nvGrpSpPr>
          <p:grpSpPr>
            <a:xfrm>
              <a:off x="4844338" y="1247098"/>
              <a:ext cx="4108789" cy="2808135"/>
              <a:chOff x="239826" y="1313929"/>
              <a:chExt cx="4108789" cy="2808135"/>
            </a:xfrm>
          </p:grpSpPr>
          <p:grpSp>
            <p:nvGrpSpPr>
              <p:cNvPr id="354" name="组合 129"/>
              <p:cNvGrpSpPr/>
              <p:nvPr/>
            </p:nvGrpSpPr>
            <p:grpSpPr>
              <a:xfrm>
                <a:off x="239826" y="1313929"/>
                <a:ext cx="4108789" cy="2808135"/>
                <a:chOff x="2428254" y="331980"/>
                <a:chExt cx="4108789" cy="2808135"/>
              </a:xfrm>
            </p:grpSpPr>
            <p:grpSp>
              <p:nvGrpSpPr>
                <p:cNvPr id="355" name="组合 157"/>
                <p:cNvGrpSpPr/>
                <p:nvPr/>
              </p:nvGrpSpPr>
              <p:grpSpPr>
                <a:xfrm>
                  <a:off x="2428254" y="331980"/>
                  <a:ext cx="4108789" cy="2808135"/>
                  <a:chOff x="4869126" y="769254"/>
                  <a:chExt cx="4108789" cy="2808135"/>
                </a:xfrm>
              </p:grpSpPr>
              <p:grpSp>
                <p:nvGrpSpPr>
                  <p:cNvPr id="356" name="组合 168"/>
                  <p:cNvGrpSpPr/>
                  <p:nvPr/>
                </p:nvGrpSpPr>
                <p:grpSpPr>
                  <a:xfrm>
                    <a:off x="4869126" y="769254"/>
                    <a:ext cx="4108789" cy="2808135"/>
                    <a:chOff x="748121" y="1663853"/>
                    <a:chExt cx="4108789" cy="2808135"/>
                  </a:xfrm>
                </p:grpSpPr>
                <p:grpSp>
                  <p:nvGrpSpPr>
                    <p:cNvPr id="357" name="组合 172"/>
                    <p:cNvGrpSpPr/>
                    <p:nvPr/>
                  </p:nvGrpSpPr>
                  <p:grpSpPr>
                    <a:xfrm>
                      <a:off x="748121" y="1663853"/>
                      <a:ext cx="4098074" cy="2766116"/>
                      <a:chOff x="481800" y="1568727"/>
                      <a:chExt cx="4098074" cy="2766116"/>
                    </a:xfrm>
                  </p:grpSpPr>
                  <p:grpSp>
                    <p:nvGrpSpPr>
                      <p:cNvPr id="358" name="组合 200"/>
                      <p:cNvGrpSpPr/>
                      <p:nvPr/>
                    </p:nvGrpSpPr>
                    <p:grpSpPr>
                      <a:xfrm>
                        <a:off x="687985" y="1568727"/>
                        <a:ext cx="3181035" cy="2766116"/>
                        <a:chOff x="687985" y="1568727"/>
                        <a:chExt cx="3181035" cy="2766116"/>
                      </a:xfrm>
                    </p:grpSpPr>
                    <p:grpSp>
                      <p:nvGrpSpPr>
                        <p:cNvPr id="359" name="Group 1096"/>
                        <p:cNvGrpSpPr/>
                        <p:nvPr/>
                      </p:nvGrpSpPr>
                      <p:grpSpPr bwMode="auto">
                        <a:xfrm>
                          <a:off x="687992" y="1569267"/>
                          <a:ext cx="1774518" cy="2765576"/>
                          <a:chOff x="3659" y="2035"/>
                          <a:chExt cx="1248" cy="1945"/>
                        </a:xfrm>
                      </p:grpSpPr>
                      <p:sp>
                        <p:nvSpPr>
                          <p:cNvPr id="104969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6"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0"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01" name="文本框 213"/>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702"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3"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4" name="Line 1073"/>
                        <p:cNvSpPr>
                          <a:spLocks noChangeShapeType="1"/>
                        </p:cNvSpPr>
                        <p:nvPr/>
                      </p:nvSpPr>
                      <p:spPr bwMode="auto">
                        <a:xfrm flipH="1">
                          <a:off x="2447870" y="2540660"/>
                          <a:ext cx="14211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5" name="矩形 21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6" name="Line 1077"/>
                        <p:cNvSpPr>
                          <a:spLocks noChangeShapeType="1"/>
                        </p:cNvSpPr>
                        <p:nvPr/>
                      </p:nvSpPr>
                      <p:spPr bwMode="auto">
                        <a:xfrm flipH="1" flipV="1">
                          <a:off x="1697382" y="1584126"/>
                          <a:ext cx="135747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7" name="矩形 219"/>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8" name="文本框 220"/>
                        <p:cNvSpPr txBox="1"/>
                        <p:nvPr/>
                      </p:nvSpPr>
                      <p:spPr>
                        <a:xfrm>
                          <a:off x="1111066" y="1836439"/>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709" name="文本框 22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16" name="直接连接符 222"/>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710" name="椭圆 223"/>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11" name="椭圆 204"/>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2" name="文本框 205"/>
                      <p:cNvSpPr txBox="1"/>
                      <p:nvPr/>
                    </p:nvSpPr>
                    <p:spPr>
                      <a:xfrm>
                        <a:off x="822286" y="328473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13" name="文本框 206"/>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14" name="文本框 207"/>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15" name="文本框 208"/>
                      <p:cNvSpPr txBox="1"/>
                      <p:nvPr/>
                    </p:nvSpPr>
                    <p:spPr>
                      <a:xfrm>
                        <a:off x="3998148" y="3035534"/>
                        <a:ext cx="581726"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17" name="直接箭头连接符 209"/>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18" name="直接箭头连接符 210"/>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716" name="文本框 181"/>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17" name="文本框 187"/>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18"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9" name="矩形 170"/>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0" name="文本框 171"/>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721"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22" name="文本框 16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723" name="文本框 115"/>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724" name="文本框 116"/>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725" name="文本框 122"/>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49726" name="Line 1077"/>
            <p:cNvSpPr>
              <a:spLocks noChangeShapeType="1"/>
            </p:cNvSpPr>
            <p:nvPr/>
          </p:nvSpPr>
          <p:spPr bwMode="auto">
            <a:xfrm>
              <a:off x="7417398" y="1247099"/>
              <a:ext cx="0" cy="26771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919" name="直接连接符 231"/>
            <p:cNvCxnSpPr>
              <a:cxnSpLocks/>
            </p:cNvCxnSpPr>
            <p:nvPr/>
          </p:nvCxnSpPr>
          <p:spPr>
            <a:xfrm flipV="1">
              <a:off x="7197236" y="1503821"/>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727" name="Rectangle 3"/>
          <p:cNvSpPr>
            <a:spLocks noChangeArrowheads="1"/>
          </p:cNvSpPr>
          <p:nvPr/>
        </p:nvSpPr>
        <p:spPr bwMode="auto">
          <a:xfrm>
            <a:off x="4907764" y="955405"/>
            <a:ext cx="3659597"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AC circuit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交流通路</a:t>
            </a:r>
            <a:endParaRPr altLang="en-US" baseline="-25000" b="1" dirty="0" sz="2800" kumimoji="1" lang="zh-CN"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52"/>
                                        </p:tgtEl>
                                        <p:attrNameLst>
                                          <p:attrName>style.visibility</p:attrName>
                                        </p:attrNameLst>
                                      </p:cBhvr>
                                      <p:to>
                                        <p:strVal val="visible"/>
                                      </p:to>
                                    </p:set>
                                    <p:animEffect transition="in" filter="wipe(down)">
                                      <p:cBhvr>
                                        <p:cTn dur="500" id="7"/>
                                        <p:tgtEl>
                                          <p:spTgt spid="352"/>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727"/>
                                        </p:tgtEl>
                                        <p:attrNameLst>
                                          <p:attrName>style.visibility</p:attrName>
                                        </p:attrNameLst>
                                      </p:cBhvr>
                                      <p:to>
                                        <p:strVal val="visible"/>
                                      </p:to>
                                    </p:set>
                                    <p:animEffect transition="in" filter="wipe(down)">
                                      <p:cBhvr>
                                        <p:cTn dur="500" id="10"/>
                                        <p:tgtEl>
                                          <p:spTgt spid="1049727"/>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690"/>
                                        </p:tgtEl>
                                        <p:attrNameLst>
                                          <p:attrName>style.visibility</p:attrName>
                                        </p:attrNameLst>
                                      </p:cBhvr>
                                      <p:to>
                                        <p:strVal val="visible"/>
                                      </p:to>
                                    </p:set>
                                    <p:animEffect transition="in" filter="wipe(down)">
                                      <p:cBhvr>
                                        <p:cTn dur="500" id="13"/>
                                        <p:tgtEl>
                                          <p:spTgt spid="1049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90" grpId="0" animBg="1"/>
      <p:bldP spid="10497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972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361" name="组合 1"/>
          <p:cNvGrpSpPr/>
          <p:nvPr/>
        </p:nvGrpSpPr>
        <p:grpSpPr>
          <a:xfrm>
            <a:off x="4927706" y="1785459"/>
            <a:ext cx="4108789" cy="2220991"/>
            <a:chOff x="4702210" y="2333984"/>
            <a:chExt cx="4108789" cy="2220991"/>
          </a:xfrm>
        </p:grpSpPr>
        <p:sp>
          <p:nvSpPr>
            <p:cNvPr id="1049729" name="Line 1077"/>
            <p:cNvSpPr>
              <a:spLocks noChangeShapeType="1"/>
            </p:cNvSpPr>
            <p:nvPr/>
          </p:nvSpPr>
          <p:spPr bwMode="auto">
            <a:xfrm>
              <a:off x="7441353" y="2721036"/>
              <a:ext cx="0" cy="15137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62" name="组合 82"/>
            <p:cNvGrpSpPr/>
            <p:nvPr/>
          </p:nvGrpSpPr>
          <p:grpSpPr>
            <a:xfrm>
              <a:off x="4702210" y="2333984"/>
              <a:ext cx="4108789" cy="2220991"/>
              <a:chOff x="239826" y="1901073"/>
              <a:chExt cx="4108789" cy="2220991"/>
            </a:xfrm>
          </p:grpSpPr>
          <p:grpSp>
            <p:nvGrpSpPr>
              <p:cNvPr id="363" name="组合 89"/>
              <p:cNvGrpSpPr/>
              <p:nvPr/>
            </p:nvGrpSpPr>
            <p:grpSpPr>
              <a:xfrm>
                <a:off x="239826" y="1901073"/>
                <a:ext cx="4108789" cy="2220991"/>
                <a:chOff x="2428254" y="919124"/>
                <a:chExt cx="4108789" cy="2220991"/>
              </a:xfrm>
            </p:grpSpPr>
            <p:grpSp>
              <p:nvGrpSpPr>
                <p:cNvPr id="364" name="组合 91"/>
                <p:cNvGrpSpPr/>
                <p:nvPr/>
              </p:nvGrpSpPr>
              <p:grpSpPr>
                <a:xfrm>
                  <a:off x="2428254" y="919124"/>
                  <a:ext cx="4108789" cy="2220991"/>
                  <a:chOff x="4869126" y="1356398"/>
                  <a:chExt cx="4108789" cy="2220991"/>
                </a:xfrm>
              </p:grpSpPr>
              <p:grpSp>
                <p:nvGrpSpPr>
                  <p:cNvPr id="365" name="组合 102"/>
                  <p:cNvGrpSpPr/>
                  <p:nvPr/>
                </p:nvGrpSpPr>
                <p:grpSpPr>
                  <a:xfrm>
                    <a:off x="4869126" y="1356398"/>
                    <a:ext cx="4108789" cy="2220991"/>
                    <a:chOff x="748121" y="2250997"/>
                    <a:chExt cx="4108789" cy="2220991"/>
                  </a:xfrm>
                </p:grpSpPr>
                <p:grpSp>
                  <p:nvGrpSpPr>
                    <p:cNvPr id="366" name="组合 125"/>
                    <p:cNvGrpSpPr/>
                    <p:nvPr/>
                  </p:nvGrpSpPr>
                  <p:grpSpPr>
                    <a:xfrm>
                      <a:off x="748121" y="2601347"/>
                      <a:ext cx="4098074" cy="1828622"/>
                      <a:chOff x="481800" y="2506221"/>
                      <a:chExt cx="4098074" cy="1828622"/>
                    </a:xfrm>
                  </p:grpSpPr>
                  <p:grpSp>
                    <p:nvGrpSpPr>
                      <p:cNvPr id="367" name="组合 133"/>
                      <p:cNvGrpSpPr/>
                      <p:nvPr/>
                    </p:nvGrpSpPr>
                    <p:grpSpPr>
                      <a:xfrm>
                        <a:off x="687985" y="2530464"/>
                        <a:ext cx="3181035" cy="1804379"/>
                        <a:chOff x="687985" y="2530464"/>
                        <a:chExt cx="3181035" cy="1804379"/>
                      </a:xfrm>
                    </p:grpSpPr>
                    <p:grpSp>
                      <p:nvGrpSpPr>
                        <p:cNvPr id="368" name="Group 1096"/>
                        <p:cNvGrpSpPr/>
                        <p:nvPr/>
                      </p:nvGrpSpPr>
                      <p:grpSpPr bwMode="auto">
                        <a:xfrm>
                          <a:off x="687992" y="2530464"/>
                          <a:ext cx="1774518" cy="1804378"/>
                          <a:chOff x="3659" y="2711"/>
                          <a:chExt cx="1248" cy="1269"/>
                        </a:xfrm>
                      </p:grpSpPr>
                      <p:sp>
                        <p:nvSpPr>
                          <p:cNvPr id="104973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1"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4"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5"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36" name="文本框 182"/>
                        <p:cNvSpPr txBox="1"/>
                        <p:nvPr/>
                      </p:nvSpPr>
                      <p:spPr>
                        <a:xfrm>
                          <a:off x="2629588" y="306443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737" name="Line 1077"/>
                        <p:cNvSpPr>
                          <a:spLocks noChangeShapeType="1"/>
                        </p:cNvSpPr>
                        <p:nvPr/>
                      </p:nvSpPr>
                      <p:spPr bwMode="auto">
                        <a:xfrm>
                          <a:off x="1510750" y="3055143"/>
                          <a:ext cx="0" cy="10015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8"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9"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40" name="矩形 186"/>
                        <p:cNvSpPr/>
                        <p:nvPr/>
                      </p:nvSpPr>
                      <p:spPr>
                        <a:xfrm rot="16200000">
                          <a:off x="1276018" y="344846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1" name="文本框 189"/>
                        <p:cNvSpPr txBox="1"/>
                        <p:nvPr/>
                      </p:nvSpPr>
                      <p:spPr>
                        <a:xfrm>
                          <a:off x="1523915" y="3379573"/>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742" name="文本框 19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20" name="直接连接符 191"/>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743" name="椭圆 192"/>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4" name="矩形 188"/>
                        <p:cNvSpPr/>
                        <p:nvPr/>
                      </p:nvSpPr>
                      <p:spPr>
                        <a:xfrm rot="16200000">
                          <a:off x="2987148" y="320701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45" name="椭圆 173"/>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6" name="文本框 174"/>
                      <p:cNvSpPr txBox="1"/>
                      <p:nvPr/>
                    </p:nvSpPr>
                    <p:spPr>
                      <a:xfrm>
                        <a:off x="822286" y="3284737"/>
                        <a:ext cx="479880"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47" name="文本框 175"/>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48" name="文本框 176"/>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49" name="文本框 177"/>
                      <p:cNvSpPr txBox="1"/>
                      <p:nvPr/>
                    </p:nvSpPr>
                    <p:spPr>
                      <a:xfrm>
                        <a:off x="3998148" y="3035534"/>
                        <a:ext cx="581726"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21" name="直接箭头连接符 178"/>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22" name="直接箭头连接符 179"/>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750" name="文本框 128"/>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51" name="文本框 131"/>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52"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3" name="矩形 110"/>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54" name="文本框 120"/>
                  <p:cNvSpPr txBox="1"/>
                  <p:nvPr/>
                </p:nvSpPr>
                <p:spPr>
                  <a:xfrm>
                    <a:off x="7691632" y="227709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755"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6" name="Line 1073"/>
                <p:cNvSpPr>
                  <a:spLocks noChangeShapeType="1"/>
                </p:cNvSpPr>
                <p:nvPr/>
              </p:nvSpPr>
              <p:spPr bwMode="auto">
                <a:xfrm flipH="1">
                  <a:off x="5073899" y="1302696"/>
                  <a:ext cx="7415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7" name="文本框 101"/>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758" name="文本框 86"/>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759" name="文本框 87"/>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760" name="文本框 88"/>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sp>
        <p:nvSpPr>
          <p:cNvPr id="1049761" name="右箭头 2"/>
          <p:cNvSpPr/>
          <p:nvPr/>
        </p:nvSpPr>
        <p:spPr>
          <a:xfrm>
            <a:off x="4419780" y="2745533"/>
            <a:ext cx="438150" cy="31932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2" name="Rectangle 3"/>
          <p:cNvSpPr>
            <a:spLocks noChangeArrowheads="1"/>
          </p:cNvSpPr>
          <p:nvPr/>
        </p:nvSpPr>
        <p:spPr bwMode="auto">
          <a:xfrm>
            <a:off x="328817" y="464938"/>
            <a:ext cx="3613861"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AC circuit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交流通路</a:t>
            </a:r>
            <a:endParaRPr altLang="en-US" baseline="-25000" b="1" dirty="0" sz="28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369" name="组合 230"/>
          <p:cNvGrpSpPr/>
          <p:nvPr/>
        </p:nvGrpSpPr>
        <p:grpSpPr>
          <a:xfrm>
            <a:off x="186392" y="1304101"/>
            <a:ext cx="4108789" cy="2808135"/>
            <a:chOff x="4844338" y="1247098"/>
            <a:chExt cx="4108789" cy="2808135"/>
          </a:xfrm>
        </p:grpSpPr>
        <p:grpSp>
          <p:nvGrpSpPr>
            <p:cNvPr id="370" name="组合 231"/>
            <p:cNvGrpSpPr/>
            <p:nvPr/>
          </p:nvGrpSpPr>
          <p:grpSpPr>
            <a:xfrm>
              <a:off x="4844338" y="1247098"/>
              <a:ext cx="4108789" cy="2808135"/>
              <a:chOff x="239826" y="1313929"/>
              <a:chExt cx="4108789" cy="2808135"/>
            </a:xfrm>
          </p:grpSpPr>
          <p:grpSp>
            <p:nvGrpSpPr>
              <p:cNvPr id="371" name="组合 234"/>
              <p:cNvGrpSpPr/>
              <p:nvPr/>
            </p:nvGrpSpPr>
            <p:grpSpPr>
              <a:xfrm>
                <a:off x="239826" y="1313929"/>
                <a:ext cx="4108789" cy="2808135"/>
                <a:chOff x="2428254" y="331980"/>
                <a:chExt cx="4108789" cy="2808135"/>
              </a:xfrm>
            </p:grpSpPr>
            <p:grpSp>
              <p:nvGrpSpPr>
                <p:cNvPr id="372" name="组合 238"/>
                <p:cNvGrpSpPr/>
                <p:nvPr/>
              </p:nvGrpSpPr>
              <p:grpSpPr>
                <a:xfrm>
                  <a:off x="2428254" y="331980"/>
                  <a:ext cx="4108789" cy="2808135"/>
                  <a:chOff x="4869126" y="769254"/>
                  <a:chExt cx="4108789" cy="2808135"/>
                </a:xfrm>
              </p:grpSpPr>
              <p:grpSp>
                <p:nvGrpSpPr>
                  <p:cNvPr id="373" name="组合 241"/>
                  <p:cNvGrpSpPr/>
                  <p:nvPr/>
                </p:nvGrpSpPr>
                <p:grpSpPr>
                  <a:xfrm>
                    <a:off x="4869126" y="769254"/>
                    <a:ext cx="4108789" cy="2808135"/>
                    <a:chOff x="748121" y="1663853"/>
                    <a:chExt cx="4108789" cy="2808135"/>
                  </a:xfrm>
                </p:grpSpPr>
                <p:grpSp>
                  <p:nvGrpSpPr>
                    <p:cNvPr id="374" name="组合 245"/>
                    <p:cNvGrpSpPr/>
                    <p:nvPr/>
                  </p:nvGrpSpPr>
                  <p:grpSpPr>
                    <a:xfrm>
                      <a:off x="748121" y="1663853"/>
                      <a:ext cx="4098074" cy="2766116"/>
                      <a:chOff x="481800" y="1568727"/>
                      <a:chExt cx="4098074" cy="2766116"/>
                    </a:xfrm>
                  </p:grpSpPr>
                  <p:grpSp>
                    <p:nvGrpSpPr>
                      <p:cNvPr id="375" name="组合 248"/>
                      <p:cNvGrpSpPr/>
                      <p:nvPr/>
                    </p:nvGrpSpPr>
                    <p:grpSpPr>
                      <a:xfrm>
                        <a:off x="687985" y="1568727"/>
                        <a:ext cx="3181035" cy="2766116"/>
                        <a:chOff x="687985" y="1568727"/>
                        <a:chExt cx="3181035" cy="2766116"/>
                      </a:xfrm>
                    </p:grpSpPr>
                    <p:grpSp>
                      <p:nvGrpSpPr>
                        <p:cNvPr id="376" name="Group 1096"/>
                        <p:cNvGrpSpPr/>
                        <p:nvPr/>
                      </p:nvGrpSpPr>
                      <p:grpSpPr bwMode="auto">
                        <a:xfrm>
                          <a:off x="687992" y="1569267"/>
                          <a:ext cx="1774518" cy="2765576"/>
                          <a:chOff x="3659" y="2035"/>
                          <a:chExt cx="1248" cy="1945"/>
                        </a:xfrm>
                      </p:grpSpPr>
                      <p:sp>
                        <p:nvSpPr>
                          <p:cNvPr id="104976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4"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7"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8"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69" name="文本框 257"/>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770"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1"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2" name="Line 1073"/>
                        <p:cNvSpPr>
                          <a:spLocks noChangeShapeType="1"/>
                        </p:cNvSpPr>
                        <p:nvPr/>
                      </p:nvSpPr>
                      <p:spPr bwMode="auto">
                        <a:xfrm flipH="1">
                          <a:off x="2447870" y="2540660"/>
                          <a:ext cx="14211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3" name="矩形 261"/>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4" name="Line 1077"/>
                        <p:cNvSpPr>
                          <a:spLocks noChangeShapeType="1"/>
                        </p:cNvSpPr>
                        <p:nvPr/>
                      </p:nvSpPr>
                      <p:spPr bwMode="auto">
                        <a:xfrm flipH="1" flipV="1">
                          <a:off x="1697382" y="1584126"/>
                          <a:ext cx="135747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5" name="矩形 26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6" name="文本框 264"/>
                        <p:cNvSpPr txBox="1"/>
                        <p:nvPr/>
                      </p:nvSpPr>
                      <p:spPr>
                        <a:xfrm>
                          <a:off x="1111066" y="1836439"/>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777" name="文本框 26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23" name="直接连接符 266"/>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778" name="椭圆 267"/>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79" name="椭圆 249"/>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0" name="文本框 250"/>
                      <p:cNvSpPr txBox="1"/>
                      <p:nvPr/>
                    </p:nvSpPr>
                    <p:spPr>
                      <a:xfrm>
                        <a:off x="822286" y="328473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81" name="文本框 251"/>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82" name="文本框 252"/>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83" name="文本框 253"/>
                      <p:cNvSpPr txBox="1"/>
                      <p:nvPr/>
                    </p:nvSpPr>
                    <p:spPr>
                      <a:xfrm>
                        <a:off x="3998148" y="3035534"/>
                        <a:ext cx="581726"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24" name="直接箭头连接符 254"/>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25" name="直接箭头连接符 255"/>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784" name="文本框 246"/>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85" name="文本框 247"/>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86"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7" name="矩形 243"/>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8" name="文本框 244"/>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789"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90" name="文本框 24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791" name="文本框 235"/>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792" name="文本框 236"/>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793" name="文本框 237"/>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49794" name="Line 1077"/>
            <p:cNvSpPr>
              <a:spLocks noChangeShapeType="1"/>
            </p:cNvSpPr>
            <p:nvPr/>
          </p:nvSpPr>
          <p:spPr bwMode="auto">
            <a:xfrm>
              <a:off x="7417398" y="1247099"/>
              <a:ext cx="0" cy="26771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926" name="直接连接符 233"/>
            <p:cNvCxnSpPr>
              <a:cxnSpLocks/>
            </p:cNvCxnSpPr>
            <p:nvPr/>
          </p:nvCxnSpPr>
          <p:spPr>
            <a:xfrm flipV="1">
              <a:off x="7197236" y="1503821"/>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61"/>
                                        </p:tgtEl>
                                        <p:attrNameLst>
                                          <p:attrName>style.visibility</p:attrName>
                                        </p:attrNameLst>
                                      </p:cBhvr>
                                      <p:to>
                                        <p:strVal val="visible"/>
                                      </p:to>
                                    </p:set>
                                    <p:animEffect transition="in" filter="wipe(down)">
                                      <p:cBhvr>
                                        <p:cTn dur="500" id="7"/>
                                        <p:tgtEl>
                                          <p:spTgt spid="36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761"/>
                                        </p:tgtEl>
                                        <p:attrNameLst>
                                          <p:attrName>style.visibility</p:attrName>
                                        </p:attrNameLst>
                                      </p:cBhvr>
                                      <p:to>
                                        <p:strVal val="visible"/>
                                      </p:to>
                                    </p:set>
                                    <p:animEffect transition="in" filter="wipe(down)">
                                      <p:cBhvr>
                                        <p:cTn dur="500" id="10"/>
                                        <p:tgtEl>
                                          <p:spTgt spid="1049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6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97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796" name="Rectangle 3"/>
          <p:cNvSpPr>
            <a:spLocks noChangeArrowheads="1"/>
          </p:cNvSpPr>
          <p:nvPr/>
        </p:nvSpPr>
        <p:spPr bwMode="auto">
          <a:xfrm>
            <a:off x="1256273" y="2664877"/>
            <a:ext cx="6932666" cy="1158241"/>
          </a:xfrm>
          <a:prstGeom prst="rect"/>
          <a:noFill/>
          <a:ln>
            <a:noFill/>
          </a:ln>
          <a:effectLst/>
        </p:spPr>
        <p:txBody>
          <a:bodyPr wrap="square">
            <a:spAutoFit/>
          </a:bodyPr>
          <a:p>
            <a:pPr algn="ctr" fontAlgn="base">
              <a:spcBef>
                <a:spcPct val="0"/>
              </a:spcBef>
              <a:spcAft>
                <a:spcPct val="0"/>
              </a:spcAft>
            </a:pPr>
            <a:r>
              <a:rPr altLang="zh-CN" b="1" dirty="0" sz="3600" kumimoji="1" lang="en-US" smtClean="0">
                <a:latin typeface="Arial" panose="020B0604020202020204" pitchFamily="34" charset="0"/>
                <a:cs typeface="Arial" panose="020B0604020202020204" pitchFamily="34" charset="0"/>
              </a:rPr>
              <a:t>Graphic method for AC circuit </a:t>
            </a:r>
            <a:r>
              <a:rPr altLang="en-US" b="1" dirty="0" sz="3600" kumimoji="1" lang="zh-CN" smtClean="0">
                <a:latin typeface="宋体" panose="02010600030101010101" pitchFamily="2" charset="-122"/>
                <a:ea typeface="宋体" panose="02010600030101010101" pitchFamily="2" charset="-122"/>
                <a:cs typeface="Arial" panose="020B0604020202020204" pitchFamily="34" charset="0"/>
              </a:rPr>
              <a:t>图解法</a:t>
            </a:r>
            <a:endParaRPr altLang="en-US" baseline="-25000" b="1" dirty="0" sz="3600" kumimoji="1" lang="zh-CN"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97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798" name="Rectangle 3"/>
          <p:cNvSpPr>
            <a:spLocks noChangeArrowheads="1"/>
          </p:cNvSpPr>
          <p:nvPr/>
        </p:nvSpPr>
        <p:spPr bwMode="auto">
          <a:xfrm>
            <a:off x="590165" y="367142"/>
            <a:ext cx="7963668" cy="954107"/>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Input and output circuit equation of AC circuit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交流通路的输入与输出方程</a:t>
            </a:r>
            <a:endParaRPr altLang="en-US" baseline="-25000" b="1" dirty="0" sz="28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799" name="Rectangle 1030"/>
          <p:cNvSpPr>
            <a:spLocks noChangeArrowheads="1"/>
          </p:cNvSpPr>
          <p:nvPr/>
        </p:nvSpPr>
        <p:spPr bwMode="auto">
          <a:xfrm>
            <a:off x="5526492" y="2285290"/>
            <a:ext cx="1818981" cy="7518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3600" i="1" kumimoji="1" lang="en-US" err="1" smtClean="0">
                <a:latin typeface="Arial" panose="020B0604020202020204" pitchFamily="34" charset="0"/>
                <a:cs typeface="Arial" panose="020B0604020202020204" pitchFamily="34" charset="0"/>
              </a:rPr>
              <a:t>u</a:t>
            </a:r>
            <a:r>
              <a:rPr altLang="zh-CN" baseline="-25000" b="1" dirty="0" sz="3600" kumimoji="1" lang="en-US" err="1" smtClean="0">
                <a:latin typeface="Arial" panose="020B0604020202020204" pitchFamily="34" charset="0"/>
                <a:cs typeface="Arial" panose="020B0604020202020204" pitchFamily="34" charset="0"/>
              </a:rPr>
              <a:t>be</a:t>
            </a:r>
            <a:r>
              <a:rPr altLang="zh-CN" baseline="-25000" b="1" dirty="0" sz="3600" kumimoji="1" lang="en-US" smtClean="0">
                <a:latin typeface="Arial" panose="020B0604020202020204" pitchFamily="34" charset="0"/>
                <a:cs typeface="Arial" panose="020B0604020202020204" pitchFamily="34" charset="0"/>
              </a:rPr>
              <a:t> </a:t>
            </a:r>
            <a:r>
              <a:rPr altLang="zh-CN" b="1" dirty="0" sz="3600" kumimoji="1" lang="en-US" smtClean="0">
                <a:latin typeface="Arial" panose="020B0604020202020204" pitchFamily="34" charset="0"/>
                <a:cs typeface="Arial" panose="020B0604020202020204" pitchFamily="34" charset="0"/>
              </a:rPr>
              <a:t>= </a:t>
            </a:r>
            <a:r>
              <a:rPr altLang="zh-CN" b="1" dirty="0" sz="3600" i="1" kumimoji="1" lang="en-US" err="1" smtClean="0">
                <a:latin typeface="Arial" panose="020B0604020202020204" pitchFamily="34" charset="0"/>
                <a:cs typeface="Arial" panose="020B0604020202020204" pitchFamily="34" charset="0"/>
              </a:rPr>
              <a:t>u</a:t>
            </a:r>
            <a:r>
              <a:rPr altLang="zh-CN" baseline="-25000" b="1" dirty="0" sz="3600" kumimoji="1" lang="en-US" err="1" smtClean="0">
                <a:latin typeface="Arial" panose="020B0604020202020204" pitchFamily="34" charset="0"/>
                <a:cs typeface="Arial" panose="020B0604020202020204" pitchFamily="34" charset="0"/>
              </a:rPr>
              <a:t>i</a:t>
            </a:r>
            <a:endParaRPr altLang="zh-CN" baseline="-30000" b="1" dirty="0" sz="3600" kumimoji="1" lang="en-US" smtClean="0">
              <a:latin typeface="Arial" panose="020B0604020202020204" pitchFamily="34" charset="0"/>
              <a:cs typeface="Arial" panose="020B0604020202020204" pitchFamily="34" charset="0"/>
            </a:endParaRPr>
          </a:p>
        </p:txBody>
      </p:sp>
      <p:grpSp>
        <p:nvGrpSpPr>
          <p:cNvPr id="379" name="组合 4"/>
          <p:cNvGrpSpPr/>
          <p:nvPr/>
        </p:nvGrpSpPr>
        <p:grpSpPr>
          <a:xfrm>
            <a:off x="276909" y="1956346"/>
            <a:ext cx="4108789" cy="2452199"/>
            <a:chOff x="1158344" y="1100601"/>
            <a:chExt cx="4108789" cy="2452199"/>
          </a:xfrm>
        </p:grpSpPr>
        <p:grpSp>
          <p:nvGrpSpPr>
            <p:cNvPr id="380" name="组合 148"/>
            <p:cNvGrpSpPr/>
            <p:nvPr/>
          </p:nvGrpSpPr>
          <p:grpSpPr>
            <a:xfrm>
              <a:off x="1158344" y="1331809"/>
              <a:ext cx="4108789" cy="2220991"/>
              <a:chOff x="4702210" y="2333984"/>
              <a:chExt cx="4108789" cy="2220991"/>
            </a:xfrm>
          </p:grpSpPr>
          <p:sp>
            <p:nvSpPr>
              <p:cNvPr id="1049800" name="Line 1077"/>
              <p:cNvSpPr>
                <a:spLocks noChangeShapeType="1"/>
              </p:cNvSpPr>
              <p:nvPr/>
            </p:nvSpPr>
            <p:spPr bwMode="auto">
              <a:xfrm>
                <a:off x="7441353" y="2721036"/>
                <a:ext cx="0" cy="15137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81" name="组合 150"/>
              <p:cNvGrpSpPr/>
              <p:nvPr/>
            </p:nvGrpSpPr>
            <p:grpSpPr>
              <a:xfrm>
                <a:off x="4702210" y="2333984"/>
                <a:ext cx="4108789" cy="2220991"/>
                <a:chOff x="239826" y="1901073"/>
                <a:chExt cx="4108789" cy="2220991"/>
              </a:xfrm>
            </p:grpSpPr>
            <p:grpSp>
              <p:nvGrpSpPr>
                <p:cNvPr id="382" name="组合 151"/>
                <p:cNvGrpSpPr/>
                <p:nvPr/>
              </p:nvGrpSpPr>
              <p:grpSpPr>
                <a:xfrm>
                  <a:off x="239826" y="1901073"/>
                  <a:ext cx="4108789" cy="2220991"/>
                  <a:chOff x="2428254" y="919124"/>
                  <a:chExt cx="4108789" cy="2220991"/>
                </a:xfrm>
              </p:grpSpPr>
              <p:grpSp>
                <p:nvGrpSpPr>
                  <p:cNvPr id="383" name="组合 155"/>
                  <p:cNvGrpSpPr/>
                  <p:nvPr/>
                </p:nvGrpSpPr>
                <p:grpSpPr>
                  <a:xfrm>
                    <a:off x="2428254" y="919124"/>
                    <a:ext cx="4108789" cy="2220991"/>
                    <a:chOff x="4869126" y="1356398"/>
                    <a:chExt cx="4108789" cy="2220991"/>
                  </a:xfrm>
                </p:grpSpPr>
                <p:grpSp>
                  <p:nvGrpSpPr>
                    <p:cNvPr id="384" name="组合 159"/>
                    <p:cNvGrpSpPr/>
                    <p:nvPr/>
                  </p:nvGrpSpPr>
                  <p:grpSpPr>
                    <a:xfrm>
                      <a:off x="4869126" y="1356398"/>
                      <a:ext cx="4108789" cy="2220991"/>
                      <a:chOff x="748121" y="2250997"/>
                      <a:chExt cx="4108789" cy="2220991"/>
                    </a:xfrm>
                  </p:grpSpPr>
                  <p:grpSp>
                    <p:nvGrpSpPr>
                      <p:cNvPr id="385" name="组合 163"/>
                      <p:cNvGrpSpPr/>
                      <p:nvPr/>
                    </p:nvGrpSpPr>
                    <p:grpSpPr>
                      <a:xfrm>
                        <a:off x="748121" y="2601347"/>
                        <a:ext cx="4098074" cy="1828622"/>
                        <a:chOff x="481800" y="2506221"/>
                        <a:chExt cx="4098074" cy="1828622"/>
                      </a:xfrm>
                    </p:grpSpPr>
                    <p:grpSp>
                      <p:nvGrpSpPr>
                        <p:cNvPr id="386" name="组合 166"/>
                        <p:cNvGrpSpPr/>
                        <p:nvPr/>
                      </p:nvGrpSpPr>
                      <p:grpSpPr>
                        <a:xfrm>
                          <a:off x="687985" y="2530464"/>
                          <a:ext cx="3181035" cy="1804379"/>
                          <a:chOff x="687985" y="2530464"/>
                          <a:chExt cx="3181035" cy="1804379"/>
                        </a:xfrm>
                      </p:grpSpPr>
                      <p:grpSp>
                        <p:nvGrpSpPr>
                          <p:cNvPr id="387" name="Group 1096"/>
                          <p:cNvGrpSpPr/>
                          <p:nvPr/>
                        </p:nvGrpSpPr>
                        <p:grpSpPr bwMode="auto">
                          <a:xfrm>
                            <a:off x="687992" y="2530464"/>
                            <a:ext cx="1774518" cy="1804378"/>
                            <a:chOff x="3659" y="2711"/>
                            <a:chExt cx="1248" cy="1269"/>
                          </a:xfrm>
                        </p:grpSpPr>
                        <p:sp>
                          <p:nvSpPr>
                            <p:cNvPr id="104980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2"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5"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6"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07" name="文本框 200"/>
                          <p:cNvSpPr txBox="1"/>
                          <p:nvPr/>
                        </p:nvSpPr>
                        <p:spPr>
                          <a:xfrm>
                            <a:off x="2629588" y="306443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808" name="Line 1077"/>
                          <p:cNvSpPr>
                            <a:spLocks noChangeShapeType="1"/>
                          </p:cNvSpPr>
                          <p:nvPr/>
                        </p:nvSpPr>
                        <p:spPr bwMode="auto">
                          <a:xfrm>
                            <a:off x="1510750" y="3055143"/>
                            <a:ext cx="0" cy="10015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9"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10"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11" name="矩形 204"/>
                          <p:cNvSpPr/>
                          <p:nvPr/>
                        </p:nvSpPr>
                        <p:spPr>
                          <a:xfrm rot="16200000">
                            <a:off x="1276018" y="344846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2" name="文本框 205"/>
                          <p:cNvSpPr txBox="1"/>
                          <p:nvPr/>
                        </p:nvSpPr>
                        <p:spPr>
                          <a:xfrm>
                            <a:off x="1523915" y="3379573"/>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813" name="文本框 206"/>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27" name="直接连接符 207"/>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814" name="椭圆 208"/>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5" name="矩形 209"/>
                          <p:cNvSpPr/>
                          <p:nvPr/>
                        </p:nvSpPr>
                        <p:spPr>
                          <a:xfrm rot="16200000">
                            <a:off x="2987148" y="320701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16" name="椭圆 167"/>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7" name="文本框 168"/>
                        <p:cNvSpPr txBox="1"/>
                        <p:nvPr/>
                      </p:nvSpPr>
                      <p:spPr>
                        <a:xfrm>
                          <a:off x="822286" y="3284737"/>
                          <a:ext cx="479880"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18" name="文本框 169"/>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19" name="文本框 170"/>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20" name="文本框 171"/>
                        <p:cNvSpPr txBox="1"/>
                        <p:nvPr/>
                      </p:nvSpPr>
                      <p:spPr>
                        <a:xfrm>
                          <a:off x="3998148" y="3035534"/>
                          <a:ext cx="581726"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28" name="直接箭头连接符 172"/>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29" name="直接箭头连接符 181"/>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821" name="文本框 164"/>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22" name="文本框 165"/>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823"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4" name="矩形 161"/>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5" name="文本框 162"/>
                    <p:cNvSpPr txBox="1"/>
                    <p:nvPr/>
                  </p:nvSpPr>
                  <p:spPr>
                    <a:xfrm>
                      <a:off x="7691632" y="227709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826"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7" name="Line 1073"/>
                  <p:cNvSpPr>
                    <a:spLocks noChangeShapeType="1"/>
                  </p:cNvSpPr>
                  <p:nvPr/>
                </p:nvSpPr>
                <p:spPr bwMode="auto">
                  <a:xfrm flipH="1">
                    <a:off x="5073899" y="1302696"/>
                    <a:ext cx="7415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8" name="文本框 158"/>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829" name="文本框 152"/>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830" name="文本框 153"/>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831" name="文本框 154"/>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cxnSp>
          <p:nvCxnSpPr>
            <p:cNvPr id="3145930" name="直接箭头连接符 216"/>
            <p:cNvCxnSpPr>
              <a:cxnSpLocks/>
            </p:cNvCxnSpPr>
            <p:nvPr/>
          </p:nvCxnSpPr>
          <p:spPr>
            <a:xfrm flipH="1">
              <a:off x="3164515" y="1583442"/>
              <a:ext cx="503191" cy="18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32" name="文本框 217"/>
            <p:cNvSpPr txBox="1"/>
            <p:nvPr/>
          </p:nvSpPr>
          <p:spPr>
            <a:xfrm>
              <a:off x="3309646" y="1100601"/>
              <a:ext cx="587063" cy="535940"/>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833" name="文本框 218"/>
            <p:cNvSpPr txBox="1"/>
            <p:nvPr/>
          </p:nvSpPr>
          <p:spPr>
            <a:xfrm>
              <a:off x="2219539" y="1648187"/>
              <a:ext cx="587063" cy="535940"/>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931" name="直接箭头连接符 219"/>
            <p:cNvCxnSpPr>
              <a:cxnSpLocks/>
            </p:cNvCxnSpPr>
            <p:nvPr/>
          </p:nvCxnSpPr>
          <p:spPr>
            <a:xfrm>
              <a:off x="2183462" y="2138678"/>
              <a:ext cx="496042"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32" name="直接箭头连接符 220"/>
            <p:cNvCxnSpPr>
              <a:cxnSpLocks/>
            </p:cNvCxnSpPr>
            <p:nvPr/>
          </p:nvCxnSpPr>
          <p:spPr>
            <a:xfrm>
              <a:off x="3020937" y="2704846"/>
              <a:ext cx="7831" cy="3997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34" name="文本框 221"/>
            <p:cNvSpPr txBox="1"/>
            <p:nvPr/>
          </p:nvSpPr>
          <p:spPr>
            <a:xfrm>
              <a:off x="2682144" y="2608957"/>
              <a:ext cx="587063" cy="535939"/>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e</a:t>
              </a:r>
              <a:endParaRPr altLang="en-US" b="1" dirty="0" sz="2400" lang="zh-CN">
                <a:solidFill>
                  <a:schemeClr val="accent1"/>
                </a:solidFill>
                <a:latin typeface="Arial" panose="020B0604020202020204" pitchFamily="34" charset="0"/>
                <a:cs typeface="Arial" panose="020B0604020202020204" pitchFamily="34" charset="0"/>
              </a:endParaRPr>
            </a:p>
          </p:txBody>
        </p:sp>
      </p:grpSp>
      <p:sp>
        <p:nvSpPr>
          <p:cNvPr id="1049835" name="Rectangle 3"/>
          <p:cNvSpPr>
            <a:spLocks noChangeArrowheads="1"/>
          </p:cNvSpPr>
          <p:nvPr/>
        </p:nvSpPr>
        <p:spPr bwMode="auto">
          <a:xfrm>
            <a:off x="4513450" y="1637242"/>
            <a:ext cx="3922955"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Input circuit equation</a:t>
            </a:r>
            <a:endParaRPr altLang="en-US" baseline="-25000" b="1" dirty="0" sz="2800" kumimoji="1" lang="zh-CN" smtClean="0">
              <a:latin typeface="Arial" panose="020B0604020202020204" pitchFamily="34" charset="0"/>
              <a:cs typeface="Arial" panose="020B0604020202020204" pitchFamily="34" charset="0"/>
            </a:endParaRPr>
          </a:p>
        </p:txBody>
      </p:sp>
      <p:sp>
        <p:nvSpPr>
          <p:cNvPr id="1049836" name="Rectangle 3"/>
          <p:cNvSpPr>
            <a:spLocks noChangeArrowheads="1"/>
          </p:cNvSpPr>
          <p:nvPr/>
        </p:nvSpPr>
        <p:spPr bwMode="auto">
          <a:xfrm>
            <a:off x="4158048" y="3342194"/>
            <a:ext cx="4626113"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Output circuit equation</a:t>
            </a:r>
            <a:endParaRPr altLang="en-US" baseline="-25000" b="1" dirty="0" sz="2800" kumimoji="1" lang="zh-CN" smtClean="0">
              <a:latin typeface="Arial" panose="020B0604020202020204" pitchFamily="34" charset="0"/>
              <a:cs typeface="Arial" panose="020B0604020202020204" pitchFamily="34" charset="0"/>
            </a:endParaRPr>
          </a:p>
        </p:txBody>
      </p:sp>
      <p:sp>
        <p:nvSpPr>
          <p:cNvPr id="1049837" name="Rectangle 1030"/>
          <p:cNvSpPr>
            <a:spLocks noChangeArrowheads="1"/>
          </p:cNvSpPr>
          <p:nvPr/>
        </p:nvSpPr>
        <p:spPr bwMode="auto">
          <a:xfrm>
            <a:off x="4513450" y="4053350"/>
            <a:ext cx="4083985" cy="6883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3200" i="1" kumimoji="1" lang="en-US" err="1" smtClean="0">
                <a:latin typeface="Arial" panose="020B0604020202020204" pitchFamily="34" charset="0"/>
                <a:cs typeface="Arial" panose="020B0604020202020204" pitchFamily="34" charset="0"/>
              </a:rPr>
              <a:t>u</a:t>
            </a:r>
            <a:r>
              <a:rPr altLang="zh-CN" baseline="-25000" b="1" dirty="0" sz="3200" kumimoji="1" lang="en-US" err="1" smtClean="0">
                <a:latin typeface="Arial" panose="020B0604020202020204" pitchFamily="34" charset="0"/>
                <a:cs typeface="Arial" panose="020B0604020202020204" pitchFamily="34" charset="0"/>
              </a:rPr>
              <a:t>o</a:t>
            </a:r>
            <a:r>
              <a:rPr altLang="zh-CN" b="1" dirty="0" sz="3200" kumimoji="1" lang="en-US" smtClean="0">
                <a:latin typeface="Arial" panose="020B0604020202020204" pitchFamily="34" charset="0"/>
                <a:cs typeface="Arial" panose="020B0604020202020204" pitchFamily="34" charset="0"/>
              </a:rPr>
              <a:t>=</a:t>
            </a:r>
            <a:r>
              <a:rPr altLang="zh-CN" b="1" dirty="0" sz="3200" i="1" kumimoji="1" lang="en-US" err="1" smtClean="0">
                <a:latin typeface="Arial" panose="020B0604020202020204" pitchFamily="34" charset="0"/>
                <a:cs typeface="Arial" panose="020B0604020202020204" pitchFamily="34" charset="0"/>
              </a:rPr>
              <a:t>u</a:t>
            </a:r>
            <a:r>
              <a:rPr altLang="zh-CN" baseline="-25000" b="1" dirty="0" sz="3200" kumimoji="1" lang="en-US" err="1" smtClean="0">
                <a:latin typeface="Arial" panose="020B0604020202020204" pitchFamily="34" charset="0"/>
                <a:cs typeface="Arial" panose="020B0604020202020204" pitchFamily="34" charset="0"/>
              </a:rPr>
              <a:t>ce</a:t>
            </a:r>
            <a:r>
              <a:rPr altLang="zh-CN" b="1" dirty="0" sz="3200" kumimoji="1" lang="en-US" smtClean="0">
                <a:latin typeface="Arial" panose="020B0604020202020204" pitchFamily="34" charset="0"/>
                <a:cs typeface="Arial" panose="020B0604020202020204" pitchFamily="34" charset="0"/>
              </a:rPr>
              <a:t>=-</a:t>
            </a:r>
            <a:r>
              <a:rPr altLang="zh-CN" b="1" dirty="0" sz="3200" i="1" kumimoji="1" lang="en-US" err="1" smtClean="0">
                <a:latin typeface="Arial" panose="020B0604020202020204" pitchFamily="34" charset="0"/>
                <a:cs typeface="Arial" panose="020B0604020202020204" pitchFamily="34" charset="0"/>
              </a:rPr>
              <a:t>i</a:t>
            </a:r>
            <a:r>
              <a:rPr altLang="zh-CN" baseline="-25000" b="1" dirty="0" sz="3200" kumimoji="1" lang="en-US" err="1" smtClean="0">
                <a:latin typeface="Arial" panose="020B0604020202020204" pitchFamily="34" charset="0"/>
                <a:cs typeface="Arial" panose="020B0604020202020204" pitchFamily="34" charset="0"/>
              </a:rPr>
              <a:t>c</a:t>
            </a:r>
            <a:r>
              <a:rPr altLang="zh-CN" b="1" dirty="0" sz="3200" kumimoji="1" lang="en-US" smtClean="0">
                <a:latin typeface="Arial" panose="020B0604020202020204" pitchFamily="34" charset="0"/>
                <a:cs typeface="Arial" panose="020B0604020202020204" pitchFamily="34" charset="0"/>
              </a:rPr>
              <a:t>(</a:t>
            </a:r>
            <a:r>
              <a:rPr altLang="zh-CN" b="1" dirty="0" sz="3200" kumimoji="1" lang="en-US" err="1" smtClean="0">
                <a:latin typeface="Arial" panose="020B0604020202020204" pitchFamily="34" charset="0"/>
                <a:cs typeface="Arial" panose="020B0604020202020204" pitchFamily="34" charset="0"/>
              </a:rPr>
              <a:t>R</a:t>
            </a:r>
            <a:r>
              <a:rPr altLang="zh-CN" baseline="-25000" b="1" dirty="0" sz="3200" kumimoji="1" lang="en-US" err="1" smtClean="0">
                <a:latin typeface="Arial" panose="020B0604020202020204" pitchFamily="34" charset="0"/>
                <a:cs typeface="Arial" panose="020B0604020202020204" pitchFamily="34" charset="0"/>
              </a:rPr>
              <a:t>c</a:t>
            </a:r>
            <a:r>
              <a:rPr altLang="zh-CN" b="1" dirty="0" sz="3200" i="1" kumimoji="1" lang="en-US" smtClean="0">
                <a:latin typeface="Arial" panose="020B0604020202020204" pitchFamily="34" charset="0"/>
                <a:cs typeface="Arial" panose="020B0604020202020204" pitchFamily="34" charset="0"/>
              </a:rPr>
              <a:t>|| </a:t>
            </a:r>
            <a:r>
              <a:rPr altLang="zh-CN" b="1" dirty="0" sz="3200" kumimoji="1" lang="en-US" smtClean="0">
                <a:latin typeface="Arial" panose="020B0604020202020204" pitchFamily="34" charset="0"/>
                <a:cs typeface="Arial" panose="020B0604020202020204" pitchFamily="34" charset="0"/>
              </a:rPr>
              <a:t>R</a:t>
            </a:r>
            <a:r>
              <a:rPr altLang="zh-CN" baseline="-25000" b="1" dirty="0" sz="3200" kumimoji="1" lang="en-US" smtClean="0">
                <a:latin typeface="Arial" panose="020B0604020202020204" pitchFamily="34" charset="0"/>
                <a:cs typeface="Arial" panose="020B0604020202020204" pitchFamily="34" charset="0"/>
              </a:rPr>
              <a:t>L</a:t>
            </a:r>
            <a:r>
              <a:rPr altLang="zh-CN" b="1" dirty="0" sz="3200" kumimoji="1" lang="en-US" smtClean="0">
                <a:latin typeface="Arial" panose="020B0604020202020204" pitchFamily="34" charset="0"/>
                <a:cs typeface="Arial" panose="020B0604020202020204" pitchFamily="34" charset="0"/>
              </a:rPr>
              <a:t>)</a:t>
            </a:r>
            <a:endParaRPr altLang="zh-CN" baseline="-30000" b="1" dirty="0" sz="3200" kumimoji="1" lang="en-US" smtClean="0">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983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389" name="组合 103"/>
          <p:cNvGrpSpPr/>
          <p:nvPr/>
        </p:nvGrpSpPr>
        <p:grpSpPr>
          <a:xfrm>
            <a:off x="755614" y="1501235"/>
            <a:ext cx="2633033" cy="2843778"/>
            <a:chOff x="4929731" y="3260771"/>
            <a:chExt cx="2633033" cy="2843778"/>
          </a:xfrm>
        </p:grpSpPr>
        <p:grpSp>
          <p:nvGrpSpPr>
            <p:cNvPr id="390" name="组合 107"/>
            <p:cNvGrpSpPr/>
            <p:nvPr/>
          </p:nvGrpSpPr>
          <p:grpSpPr>
            <a:xfrm>
              <a:off x="4929731" y="3260771"/>
              <a:ext cx="2633033" cy="2843778"/>
              <a:chOff x="827147" y="1550492"/>
              <a:chExt cx="2633033" cy="2843778"/>
            </a:xfrm>
          </p:grpSpPr>
          <p:grpSp>
            <p:nvGrpSpPr>
              <p:cNvPr id="391" name="组合 161"/>
              <p:cNvGrpSpPr/>
              <p:nvPr/>
            </p:nvGrpSpPr>
            <p:grpSpPr>
              <a:xfrm>
                <a:off x="827147" y="1550492"/>
                <a:ext cx="2633033" cy="2843778"/>
                <a:chOff x="3057520" y="78156"/>
                <a:chExt cx="2633033" cy="2843778"/>
              </a:xfrm>
            </p:grpSpPr>
            <p:grpSp>
              <p:nvGrpSpPr>
                <p:cNvPr id="392" name="组合 163"/>
                <p:cNvGrpSpPr/>
                <p:nvPr/>
              </p:nvGrpSpPr>
              <p:grpSpPr>
                <a:xfrm>
                  <a:off x="3057520" y="78156"/>
                  <a:ext cx="2633033" cy="2843778"/>
                  <a:chOff x="1111066" y="1314903"/>
                  <a:chExt cx="2633033" cy="2843778"/>
                </a:xfrm>
              </p:grpSpPr>
              <p:grpSp>
                <p:nvGrpSpPr>
                  <p:cNvPr id="393" name="Group 1096"/>
                  <p:cNvGrpSpPr/>
                  <p:nvPr/>
                </p:nvGrpSpPr>
                <p:grpSpPr bwMode="auto">
                  <a:xfrm>
                    <a:off x="1697538" y="1569267"/>
                    <a:ext cx="764977" cy="2582152"/>
                    <a:chOff x="4369" y="2035"/>
                    <a:chExt cx="538" cy="1816"/>
                  </a:xfrm>
                </p:grpSpPr>
                <p:sp>
                  <p:nvSpPr>
                    <p:cNvPr id="104983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0" name="Line 1073"/>
                    <p:cNvSpPr>
                      <a:spLocks noChangeShapeType="1"/>
                    </p:cNvSpPr>
                    <p:nvPr/>
                  </p:nvSpPr>
                  <p:spPr bwMode="auto">
                    <a:xfrm flipH="1">
                      <a:off x="4369" y="3080"/>
                      <a:ext cx="3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3"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4" name="Line 1077"/>
                    <p:cNvSpPr>
                      <a:spLocks noChangeShapeType="1"/>
                    </p:cNvSpPr>
                    <p:nvPr/>
                  </p:nvSpPr>
                  <p:spPr bwMode="auto">
                    <a:xfrm>
                      <a:off x="4897" y="3334"/>
                      <a:ext cx="0" cy="5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45" name="文本框 166"/>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846" name="文本框 167"/>
                  <p:cNvSpPr txBox="1"/>
                  <p:nvPr/>
                </p:nvSpPr>
                <p:spPr>
                  <a:xfrm>
                    <a:off x="1863078" y="18631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847"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8" name="矩形 16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9"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50" name="矩形 172"/>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1" name="文本框 181"/>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852" name="文本框 18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33" name="直接连接符 200"/>
                  <p:cNvCxnSpPr>
                    <a:cxnSpLocks/>
                  </p:cNvCxnSpPr>
                  <p:nvPr/>
                </p:nvCxnSpPr>
                <p:spPr>
                  <a:xfrm flipV="1">
                    <a:off x="2227710" y="4158607"/>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53" name="文本框 164"/>
                <p:cNvSpPr txBox="1"/>
                <p:nvPr/>
              </p:nvSpPr>
              <p:spPr>
                <a:xfrm>
                  <a:off x="4116321" y="1563962"/>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854" name="椭圆 162"/>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34" name="直接箭头连接符 109"/>
            <p:cNvCxnSpPr>
              <a:cxnSpLocks/>
            </p:cNvCxnSpPr>
            <p:nvPr/>
          </p:nvCxnSpPr>
          <p:spPr>
            <a:xfrm flipV="1">
              <a:off x="5374152" y="5125023"/>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55" name="文本框 115"/>
            <p:cNvSpPr txBox="1"/>
            <p:nvPr/>
          </p:nvSpPr>
          <p:spPr>
            <a:xfrm>
              <a:off x="5617790" y="460853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856" name="文本框 116"/>
            <p:cNvSpPr txBox="1"/>
            <p:nvPr/>
          </p:nvSpPr>
          <p:spPr>
            <a:xfrm>
              <a:off x="6258560" y="51848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857" name="文本框 122"/>
            <p:cNvSpPr txBox="1"/>
            <p:nvPr/>
          </p:nvSpPr>
          <p:spPr>
            <a:xfrm>
              <a:off x="6251505" y="4319255"/>
              <a:ext cx="431919"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858" name="文本框 129"/>
            <p:cNvSpPr txBox="1"/>
            <p:nvPr/>
          </p:nvSpPr>
          <p:spPr>
            <a:xfrm>
              <a:off x="5026526" y="4928198"/>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935" name="直接箭头连接符 156"/>
            <p:cNvCxnSpPr>
              <a:cxnSpLocks/>
            </p:cNvCxnSpPr>
            <p:nvPr/>
          </p:nvCxnSpPr>
          <p:spPr>
            <a:xfrm flipH="1">
              <a:off x="6519942" y="3826990"/>
              <a:ext cx="17275" cy="51415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59" name="文本框 157"/>
            <p:cNvSpPr txBox="1"/>
            <p:nvPr/>
          </p:nvSpPr>
          <p:spPr>
            <a:xfrm>
              <a:off x="6529679" y="3879065"/>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860" name="文本框 158"/>
            <p:cNvSpPr txBox="1"/>
            <p:nvPr/>
          </p:nvSpPr>
          <p:spPr>
            <a:xfrm>
              <a:off x="6528579" y="4811520"/>
              <a:ext cx="897668" cy="535940"/>
            </a:xfrm>
            <a:prstGeom prst="rect"/>
            <a:noFill/>
          </p:spPr>
          <p:txBody>
            <a:bodyPr rtlCol="0" wrap="square">
              <a:spAutoFit/>
            </a:bodyPr>
            <a:p>
              <a:r>
                <a:rPr altLang="zh-CN" b="1" dirty="0" sz="2400" i="1" lang="en-US" smtClean="0">
                  <a:solidFill>
                    <a:schemeClr val="accent1"/>
                  </a:solidFill>
                  <a:latin typeface="Arial" panose="020B0604020202020204" pitchFamily="34" charset="0"/>
                  <a:cs typeface="Arial" panose="020B0604020202020204" pitchFamily="34" charset="0"/>
                </a:rPr>
                <a:t>U</a:t>
              </a:r>
              <a:r>
                <a:rPr altLang="zh-CN" baseline="-25000" b="1" dirty="0" sz="2400" lang="en-US" smtClean="0">
                  <a:solidFill>
                    <a:schemeClr val="accent1"/>
                  </a:solidFill>
                  <a:latin typeface="Arial" panose="020B0604020202020204" pitchFamily="34" charset="0"/>
                  <a:cs typeface="Arial" panose="020B0604020202020204" pitchFamily="34" charset="0"/>
                </a:rPr>
                <a:t>CEQ</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861" name="文本框 159"/>
            <p:cNvSpPr txBox="1"/>
            <p:nvPr/>
          </p:nvSpPr>
          <p:spPr>
            <a:xfrm>
              <a:off x="6493876" y="440098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62" name="文本框 160"/>
            <p:cNvSpPr txBox="1"/>
            <p:nvPr/>
          </p:nvSpPr>
          <p:spPr>
            <a:xfrm>
              <a:off x="6551208" y="522111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863" name="Rectangle 1028"/>
          <p:cNvSpPr>
            <a:spLocks noChangeArrowheads="1"/>
          </p:cNvSpPr>
          <p:nvPr/>
        </p:nvSpPr>
        <p:spPr bwMode="auto">
          <a:xfrm>
            <a:off x="755614" y="954452"/>
            <a:ext cx="2707176"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Static/DC circuit</a:t>
            </a:r>
            <a:endParaRPr altLang="en-US" baseline="-25000" b="1" dirty="0" sz="2400" kumimoji="1" lang="zh-CN" smtClean="0">
              <a:latin typeface="Arial" panose="020B0604020202020204" pitchFamily="34" charset="0"/>
              <a:cs typeface="Arial" panose="020B0604020202020204" pitchFamily="34" charset="0"/>
            </a:endParaRPr>
          </a:p>
        </p:txBody>
      </p:sp>
      <p:sp>
        <p:nvSpPr>
          <p:cNvPr id="1049864" name="Rectangle 1028"/>
          <p:cNvSpPr>
            <a:spLocks noChangeArrowheads="1"/>
          </p:cNvSpPr>
          <p:nvPr/>
        </p:nvSpPr>
        <p:spPr bwMode="auto">
          <a:xfrm>
            <a:off x="5118637" y="974612"/>
            <a:ext cx="3060806"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Dynamic/AC circuit</a:t>
            </a:r>
            <a:endParaRPr altLang="en-US" baseline="-25000" b="1" dirty="0" sz="2400" kumimoji="1" lang="zh-CN" smtClean="0">
              <a:latin typeface="Arial" panose="020B0604020202020204" pitchFamily="34" charset="0"/>
              <a:cs typeface="Arial" panose="020B0604020202020204" pitchFamily="34" charset="0"/>
            </a:endParaRPr>
          </a:p>
        </p:txBody>
      </p:sp>
      <p:sp>
        <p:nvSpPr>
          <p:cNvPr id="1049865" name="Rectangle 1030"/>
          <p:cNvSpPr>
            <a:spLocks noChangeArrowheads="1"/>
          </p:cNvSpPr>
          <p:nvPr/>
        </p:nvSpPr>
        <p:spPr bwMode="auto">
          <a:xfrm>
            <a:off x="754136" y="5007686"/>
            <a:ext cx="2634511" cy="612139"/>
          </a:xfrm>
          <a:prstGeom prst="rect"/>
          <a:noFill/>
          <a:ln>
            <a:noFill/>
          </a:ln>
          <a:effectLst/>
        </p:spPr>
        <p:txBody>
          <a:bodyPr wrap="square">
            <a:spAutoFit/>
          </a:bodyPr>
          <a:p>
            <a:pPr algn="ctr" fontAlgn="base">
              <a:spcBef>
                <a:spcPct val="0"/>
              </a:spcBef>
              <a:spcAft>
                <a:spcPct val="0"/>
              </a:spcAft>
            </a:pPr>
            <a:r>
              <a:rPr altLang="zh-CN" b="1" dirty="0" sz="2800" i="1" kumimoji="1" lang="en-US" smtClean="0">
                <a:latin typeface="Arial" panose="020B0604020202020204" pitchFamily="34" charset="0"/>
                <a:cs typeface="Arial" panose="020B0604020202020204" pitchFamily="34" charset="0"/>
              </a:rPr>
              <a:t>V</a:t>
            </a:r>
            <a:r>
              <a:rPr altLang="zh-CN" baseline="-30000" b="1" dirty="0" sz="2800" kumimoji="1" lang="en-US" smtClean="0">
                <a:latin typeface="Arial" panose="020B0604020202020204" pitchFamily="34" charset="0"/>
                <a:cs typeface="Arial" panose="020B0604020202020204" pitchFamily="34" charset="0"/>
              </a:rPr>
              <a:t>CC</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I</a:t>
            </a:r>
            <a:r>
              <a:rPr altLang="zh-CN" baseline="-30000" b="1" dirty="0" sz="2800" kumimoji="1" lang="en-US" smtClean="0">
                <a:latin typeface="Arial" panose="020B0604020202020204" pitchFamily="34" charset="0"/>
                <a:cs typeface="Arial" panose="020B0604020202020204" pitchFamily="34" charset="0"/>
              </a:rPr>
              <a:t>B</a:t>
            </a:r>
            <a:r>
              <a:rPr altLang="zh-CN" b="1" dirty="0" sz="2800" i="1" kumimoji="1" lang="en-US" smtClean="0">
                <a:latin typeface="Arial" panose="020B0604020202020204" pitchFamily="34" charset="0"/>
                <a:cs typeface="Arial" panose="020B0604020202020204" pitchFamily="34" charset="0"/>
              </a:rPr>
              <a:t>R</a:t>
            </a:r>
            <a:r>
              <a:rPr altLang="zh-CN" baseline="-30000" b="1" dirty="0" sz="2800" kumimoji="1" lang="en-US" smtClean="0">
                <a:latin typeface="Arial" panose="020B0604020202020204" pitchFamily="34" charset="0"/>
                <a:cs typeface="Arial" panose="020B0604020202020204" pitchFamily="34" charset="0"/>
              </a:rPr>
              <a:t>B</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U</a:t>
            </a:r>
            <a:r>
              <a:rPr altLang="zh-CN" baseline="-30000" b="1" dirty="0" sz="2800" kumimoji="1" lang="en-US">
                <a:latin typeface="Arial" panose="020B0604020202020204" pitchFamily="34" charset="0"/>
                <a:cs typeface="Arial" panose="020B0604020202020204" pitchFamily="34" charset="0"/>
              </a:rPr>
              <a:t>B</a:t>
            </a:r>
            <a:r>
              <a:rPr altLang="zh-CN" baseline="-30000" b="1" dirty="0" sz="2800" kumimoji="1" lang="en-US" smtClean="0">
                <a:latin typeface="Arial" panose="020B0604020202020204" pitchFamily="34" charset="0"/>
                <a:cs typeface="Arial" panose="020B0604020202020204" pitchFamily="34" charset="0"/>
              </a:rPr>
              <a:t>E </a:t>
            </a:r>
          </a:p>
        </p:txBody>
      </p:sp>
      <p:sp>
        <p:nvSpPr>
          <p:cNvPr id="1049866" name="Rectangle 1028"/>
          <p:cNvSpPr>
            <a:spLocks noChangeArrowheads="1"/>
          </p:cNvSpPr>
          <p:nvPr/>
        </p:nvSpPr>
        <p:spPr bwMode="auto">
          <a:xfrm>
            <a:off x="437315" y="4435486"/>
            <a:ext cx="3552694"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circuit equation:</a:t>
            </a:r>
            <a:endParaRPr altLang="en-US" baseline="-25000" b="1" dirty="0" sz="2400" kumimoji="1" lang="zh-CN" smtClean="0">
              <a:latin typeface="Arial" panose="020B0604020202020204" pitchFamily="34" charset="0"/>
              <a:cs typeface="Arial" panose="020B0604020202020204" pitchFamily="34" charset="0"/>
            </a:endParaRPr>
          </a:p>
        </p:txBody>
      </p:sp>
      <p:grpSp>
        <p:nvGrpSpPr>
          <p:cNvPr id="394" name="组合 2"/>
          <p:cNvGrpSpPr/>
          <p:nvPr/>
        </p:nvGrpSpPr>
        <p:grpSpPr>
          <a:xfrm>
            <a:off x="4880490" y="1561360"/>
            <a:ext cx="4108789" cy="2452199"/>
            <a:chOff x="4869732" y="1725600"/>
            <a:chExt cx="4108789" cy="2452199"/>
          </a:xfrm>
        </p:grpSpPr>
        <p:grpSp>
          <p:nvGrpSpPr>
            <p:cNvPr id="395" name="组合 1"/>
            <p:cNvGrpSpPr/>
            <p:nvPr/>
          </p:nvGrpSpPr>
          <p:grpSpPr>
            <a:xfrm>
              <a:off x="4869732" y="1956808"/>
              <a:ext cx="4108789" cy="2220991"/>
              <a:chOff x="4702210" y="2333984"/>
              <a:chExt cx="4108789" cy="2220991"/>
            </a:xfrm>
          </p:grpSpPr>
          <p:sp>
            <p:nvSpPr>
              <p:cNvPr id="1049867" name="Line 1077"/>
              <p:cNvSpPr>
                <a:spLocks noChangeShapeType="1"/>
              </p:cNvSpPr>
              <p:nvPr/>
            </p:nvSpPr>
            <p:spPr bwMode="auto">
              <a:xfrm>
                <a:off x="7441353" y="2721036"/>
                <a:ext cx="0" cy="15137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96" name="组合 82"/>
              <p:cNvGrpSpPr/>
              <p:nvPr/>
            </p:nvGrpSpPr>
            <p:grpSpPr>
              <a:xfrm>
                <a:off x="4702210" y="2333984"/>
                <a:ext cx="4108789" cy="2220991"/>
                <a:chOff x="239826" y="1901073"/>
                <a:chExt cx="4108789" cy="2220991"/>
              </a:xfrm>
            </p:grpSpPr>
            <p:grpSp>
              <p:nvGrpSpPr>
                <p:cNvPr id="397" name="组合 89"/>
                <p:cNvGrpSpPr/>
                <p:nvPr/>
              </p:nvGrpSpPr>
              <p:grpSpPr>
                <a:xfrm>
                  <a:off x="239826" y="1901073"/>
                  <a:ext cx="4108789" cy="2220991"/>
                  <a:chOff x="2428254" y="919124"/>
                  <a:chExt cx="4108789" cy="2220991"/>
                </a:xfrm>
              </p:grpSpPr>
              <p:grpSp>
                <p:nvGrpSpPr>
                  <p:cNvPr id="398" name="组合 91"/>
                  <p:cNvGrpSpPr/>
                  <p:nvPr/>
                </p:nvGrpSpPr>
                <p:grpSpPr>
                  <a:xfrm>
                    <a:off x="2428254" y="919124"/>
                    <a:ext cx="4108789" cy="2220991"/>
                    <a:chOff x="4869126" y="1356398"/>
                    <a:chExt cx="4108789" cy="2220991"/>
                  </a:xfrm>
                </p:grpSpPr>
                <p:grpSp>
                  <p:nvGrpSpPr>
                    <p:cNvPr id="399" name="组合 102"/>
                    <p:cNvGrpSpPr/>
                    <p:nvPr/>
                  </p:nvGrpSpPr>
                  <p:grpSpPr>
                    <a:xfrm>
                      <a:off x="4869126" y="1356398"/>
                      <a:ext cx="4108789" cy="2220991"/>
                      <a:chOff x="748121" y="2250997"/>
                      <a:chExt cx="4108789" cy="2220991"/>
                    </a:xfrm>
                  </p:grpSpPr>
                  <p:grpSp>
                    <p:nvGrpSpPr>
                      <p:cNvPr id="400" name="组合 125"/>
                      <p:cNvGrpSpPr/>
                      <p:nvPr/>
                    </p:nvGrpSpPr>
                    <p:grpSpPr>
                      <a:xfrm>
                        <a:off x="748121" y="2601347"/>
                        <a:ext cx="4098074" cy="1828622"/>
                        <a:chOff x="481800" y="2506221"/>
                        <a:chExt cx="4098074" cy="1828622"/>
                      </a:xfrm>
                    </p:grpSpPr>
                    <p:grpSp>
                      <p:nvGrpSpPr>
                        <p:cNvPr id="401" name="组合 133"/>
                        <p:cNvGrpSpPr/>
                        <p:nvPr/>
                      </p:nvGrpSpPr>
                      <p:grpSpPr>
                        <a:xfrm>
                          <a:off x="687985" y="2530464"/>
                          <a:ext cx="3181035" cy="1804379"/>
                          <a:chOff x="687985" y="2530464"/>
                          <a:chExt cx="3181035" cy="1804379"/>
                        </a:xfrm>
                      </p:grpSpPr>
                      <p:grpSp>
                        <p:nvGrpSpPr>
                          <p:cNvPr id="402" name="Group 1096"/>
                          <p:cNvGrpSpPr/>
                          <p:nvPr/>
                        </p:nvGrpSpPr>
                        <p:grpSpPr bwMode="auto">
                          <a:xfrm>
                            <a:off x="687992" y="2530464"/>
                            <a:ext cx="1774518" cy="1804378"/>
                            <a:chOff x="3659" y="2711"/>
                            <a:chExt cx="1248" cy="1269"/>
                          </a:xfrm>
                        </p:grpSpPr>
                        <p:sp>
                          <p:nvSpPr>
                            <p:cNvPr id="104986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69"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2"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3"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74" name="文本框 182"/>
                          <p:cNvSpPr txBox="1"/>
                          <p:nvPr/>
                        </p:nvSpPr>
                        <p:spPr>
                          <a:xfrm>
                            <a:off x="2629588" y="306443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875" name="Line 1077"/>
                          <p:cNvSpPr>
                            <a:spLocks noChangeShapeType="1"/>
                          </p:cNvSpPr>
                          <p:nvPr/>
                        </p:nvSpPr>
                        <p:spPr bwMode="auto">
                          <a:xfrm>
                            <a:off x="1510750" y="3055143"/>
                            <a:ext cx="0" cy="10015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6"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7"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8" name="矩形 186"/>
                          <p:cNvSpPr/>
                          <p:nvPr/>
                        </p:nvSpPr>
                        <p:spPr>
                          <a:xfrm rot="16200000">
                            <a:off x="1276018" y="344846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9" name="文本框 189"/>
                          <p:cNvSpPr txBox="1"/>
                          <p:nvPr/>
                        </p:nvSpPr>
                        <p:spPr>
                          <a:xfrm>
                            <a:off x="1523915" y="3379573"/>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880" name="文本框 19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36" name="直接连接符 191"/>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881" name="椭圆 192"/>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2" name="矩形 188"/>
                          <p:cNvSpPr/>
                          <p:nvPr/>
                        </p:nvSpPr>
                        <p:spPr>
                          <a:xfrm rot="16200000">
                            <a:off x="2987148" y="320701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83" name="椭圆 173"/>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4" name="文本框 174"/>
                        <p:cNvSpPr txBox="1"/>
                        <p:nvPr/>
                      </p:nvSpPr>
                      <p:spPr>
                        <a:xfrm>
                          <a:off x="822286" y="3284737"/>
                          <a:ext cx="479880"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85" name="文本框 175"/>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86" name="文本框 176"/>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87" name="文本框 177"/>
                        <p:cNvSpPr txBox="1"/>
                        <p:nvPr/>
                      </p:nvSpPr>
                      <p:spPr>
                        <a:xfrm>
                          <a:off x="3998148" y="3035534"/>
                          <a:ext cx="581726"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37" name="直接箭头连接符 178"/>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38" name="直接箭头连接符 179"/>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888" name="文本框 128"/>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89" name="文本框 131"/>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890"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91" name="矩形 110"/>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2" name="文本框 120"/>
                    <p:cNvSpPr txBox="1"/>
                    <p:nvPr/>
                  </p:nvSpPr>
                  <p:spPr>
                    <a:xfrm>
                      <a:off x="7691632" y="227709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893"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94" name="Line 1073"/>
                  <p:cNvSpPr>
                    <a:spLocks noChangeShapeType="1"/>
                  </p:cNvSpPr>
                  <p:nvPr/>
                </p:nvSpPr>
                <p:spPr bwMode="auto">
                  <a:xfrm flipH="1">
                    <a:off x="5073899" y="1302696"/>
                    <a:ext cx="7415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95" name="文本框 101"/>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896" name="文本框 86"/>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897" name="文本框 87"/>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898" name="文本框 88"/>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cxnSp>
          <p:nvCxnSpPr>
            <p:cNvPr id="3145939" name="直接箭头连接符 216"/>
            <p:cNvCxnSpPr>
              <a:cxnSpLocks/>
            </p:cNvCxnSpPr>
            <p:nvPr/>
          </p:nvCxnSpPr>
          <p:spPr>
            <a:xfrm flipH="1">
              <a:off x="6875903" y="2208441"/>
              <a:ext cx="503191" cy="18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99" name="文本框 217"/>
            <p:cNvSpPr txBox="1"/>
            <p:nvPr/>
          </p:nvSpPr>
          <p:spPr>
            <a:xfrm>
              <a:off x="7021034" y="1725600"/>
              <a:ext cx="587063" cy="535940"/>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900" name="文本框 218"/>
            <p:cNvSpPr txBox="1"/>
            <p:nvPr/>
          </p:nvSpPr>
          <p:spPr>
            <a:xfrm>
              <a:off x="5930927" y="2273186"/>
              <a:ext cx="587063" cy="535940"/>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940" name="直接箭头连接符 219"/>
            <p:cNvCxnSpPr>
              <a:cxnSpLocks/>
            </p:cNvCxnSpPr>
            <p:nvPr/>
          </p:nvCxnSpPr>
          <p:spPr>
            <a:xfrm>
              <a:off x="5894850" y="2763677"/>
              <a:ext cx="496042"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41" name="直接箭头连接符 220"/>
            <p:cNvCxnSpPr>
              <a:cxnSpLocks/>
            </p:cNvCxnSpPr>
            <p:nvPr/>
          </p:nvCxnSpPr>
          <p:spPr>
            <a:xfrm>
              <a:off x="6732325" y="3329845"/>
              <a:ext cx="7831" cy="3997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01" name="文本框 221"/>
            <p:cNvSpPr txBox="1"/>
            <p:nvPr/>
          </p:nvSpPr>
          <p:spPr>
            <a:xfrm>
              <a:off x="6393532" y="3233956"/>
              <a:ext cx="587063" cy="535939"/>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e</a:t>
              </a:r>
              <a:endParaRPr altLang="en-US" b="1" dirty="0" sz="2400" lang="zh-CN">
                <a:solidFill>
                  <a:schemeClr val="accent1"/>
                </a:solidFill>
                <a:latin typeface="Arial" panose="020B0604020202020204" pitchFamily="34" charset="0"/>
                <a:cs typeface="Arial" panose="020B0604020202020204" pitchFamily="34" charset="0"/>
              </a:endParaRPr>
            </a:p>
          </p:txBody>
        </p:sp>
      </p:grpSp>
      <p:sp>
        <p:nvSpPr>
          <p:cNvPr id="1049902" name="Rectangle 3"/>
          <p:cNvSpPr>
            <a:spLocks noChangeArrowheads="1"/>
          </p:cNvSpPr>
          <p:nvPr/>
        </p:nvSpPr>
        <p:spPr bwMode="auto">
          <a:xfrm>
            <a:off x="538274" y="345940"/>
            <a:ext cx="7963668"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Input circuit equation: DC+AC</a:t>
            </a:r>
            <a:endParaRPr altLang="en-US" baseline="-25000" b="1" dirty="0" sz="2800" kumimoji="1" lang="zh-CN" smtClean="0">
              <a:latin typeface="Arial" panose="020B0604020202020204" pitchFamily="34" charset="0"/>
              <a:cs typeface="Arial" panose="020B0604020202020204" pitchFamily="34" charset="0"/>
            </a:endParaRPr>
          </a:p>
        </p:txBody>
      </p:sp>
      <p:sp>
        <p:nvSpPr>
          <p:cNvPr id="1049903" name="Rectangle 1028"/>
          <p:cNvSpPr>
            <a:spLocks noChangeArrowheads="1"/>
          </p:cNvSpPr>
          <p:nvPr/>
        </p:nvSpPr>
        <p:spPr bwMode="auto">
          <a:xfrm>
            <a:off x="5124520" y="4399745"/>
            <a:ext cx="3552694"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circuit equation:</a:t>
            </a:r>
            <a:endParaRPr altLang="en-US" baseline="-25000" b="1" dirty="0" sz="2400" kumimoji="1" lang="zh-CN" smtClean="0">
              <a:latin typeface="Arial" panose="020B0604020202020204" pitchFamily="34" charset="0"/>
              <a:cs typeface="Arial" panose="020B0604020202020204" pitchFamily="34" charset="0"/>
            </a:endParaRPr>
          </a:p>
        </p:txBody>
      </p:sp>
      <p:sp>
        <p:nvSpPr>
          <p:cNvPr id="1049904" name="Rectangle 1030"/>
          <p:cNvSpPr>
            <a:spLocks noChangeArrowheads="1"/>
          </p:cNvSpPr>
          <p:nvPr/>
        </p:nvSpPr>
        <p:spPr bwMode="auto">
          <a:xfrm>
            <a:off x="6101274" y="4897538"/>
            <a:ext cx="1818981" cy="688339"/>
          </a:xfrm>
          <a:prstGeom prst="rect"/>
          <a:noFill/>
          <a:ln>
            <a:noFill/>
          </a:ln>
          <a:effectLst/>
        </p:spPr>
        <p:txBody>
          <a:bodyPr wrap="square">
            <a:spAutoFit/>
          </a:bodyPr>
          <a:p>
            <a:pPr algn="ctr" fontAlgn="base">
              <a:spcBef>
                <a:spcPct val="0"/>
              </a:spcBef>
              <a:spcAft>
                <a:spcPct val="0"/>
              </a:spcAft>
            </a:pPr>
            <a:r>
              <a:rPr altLang="zh-CN" b="1" dirty="0" sz="3200" i="1" kumimoji="1" lang="en-US" err="1" smtClean="0">
                <a:latin typeface="Arial" panose="020B0604020202020204" pitchFamily="34" charset="0"/>
                <a:cs typeface="Arial" panose="020B0604020202020204" pitchFamily="34" charset="0"/>
              </a:rPr>
              <a:t>u</a:t>
            </a:r>
            <a:r>
              <a:rPr altLang="zh-CN" baseline="-25000" b="1" dirty="0" sz="3200" kumimoji="1" lang="en-US" err="1" smtClean="0">
                <a:latin typeface="Arial" panose="020B0604020202020204" pitchFamily="34" charset="0"/>
                <a:cs typeface="Arial" panose="020B0604020202020204" pitchFamily="34" charset="0"/>
              </a:rPr>
              <a:t>be</a:t>
            </a:r>
            <a:r>
              <a:rPr altLang="zh-CN" b="1" dirty="0" sz="3200" kumimoji="1" lang="en-US" smtClean="0">
                <a:latin typeface="Arial" panose="020B0604020202020204" pitchFamily="34" charset="0"/>
                <a:cs typeface="Arial" panose="020B0604020202020204" pitchFamily="34" charset="0"/>
              </a:rPr>
              <a:t>=</a:t>
            </a:r>
            <a:r>
              <a:rPr altLang="zh-CN" b="1" dirty="0" sz="3200" i="1" kumimoji="1" lang="en-US" err="1" smtClean="0">
                <a:latin typeface="Arial" panose="020B0604020202020204" pitchFamily="34" charset="0"/>
                <a:cs typeface="Arial" panose="020B0604020202020204" pitchFamily="34" charset="0"/>
              </a:rPr>
              <a:t>u</a:t>
            </a:r>
            <a:r>
              <a:rPr altLang="zh-CN" baseline="-25000" b="1" dirty="0" sz="3200" kumimoji="1" lang="en-US" err="1" smtClean="0">
                <a:latin typeface="Arial" panose="020B0604020202020204" pitchFamily="34" charset="0"/>
                <a:cs typeface="Arial" panose="020B0604020202020204" pitchFamily="34" charset="0"/>
              </a:rPr>
              <a:t>i</a:t>
            </a:r>
            <a:endParaRPr altLang="zh-CN" baseline="-30000" b="1" dirty="0" sz="3200" kumimoji="1" lang="en-US" smtClean="0">
              <a:latin typeface="Arial" panose="020B0604020202020204" pitchFamily="34" charset="0"/>
              <a:cs typeface="Arial" panose="020B0604020202020204" pitchFamily="34" charset="0"/>
            </a:endParaRPr>
          </a:p>
        </p:txBody>
      </p:sp>
      <p:sp>
        <p:nvSpPr>
          <p:cNvPr id="1049905" name="Rectangle 1030"/>
          <p:cNvSpPr>
            <a:spLocks noChangeArrowheads="1"/>
          </p:cNvSpPr>
          <p:nvPr/>
        </p:nvSpPr>
        <p:spPr bwMode="auto">
          <a:xfrm>
            <a:off x="3001709" y="5785083"/>
            <a:ext cx="2673784" cy="612139"/>
          </a:xfrm>
          <a:prstGeom prst="rect"/>
          <a:noFill/>
          <a:ln>
            <a:noFill/>
          </a:ln>
          <a:effectLst/>
        </p:spPr>
        <p:txBody>
          <a:bodyPr wrap="squar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BE</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BE</a:t>
            </a:r>
            <a:r>
              <a:rPr altLang="zh-CN" b="1" dirty="0" sz="2800" kumimoji="1" lang="en-US" err="1"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be</a:t>
            </a:r>
            <a:endParaRPr altLang="zh-CN" baseline="-30000" b="1" dirty="0" sz="2800" kumimoji="1" lang="en-US" smtClean="0">
              <a:latin typeface="Arial" panose="020B0604020202020204" pitchFamily="34" charset="0"/>
              <a:cs typeface="Arial" panose="020B0604020202020204" pitchFamily="34" charset="0"/>
            </a:endParaRPr>
          </a:p>
        </p:txBody>
      </p:sp>
      <p:sp>
        <p:nvSpPr>
          <p:cNvPr id="1049906" name="Rectangle 1030"/>
          <p:cNvSpPr>
            <a:spLocks noChangeArrowheads="1"/>
          </p:cNvSpPr>
          <p:nvPr/>
        </p:nvSpPr>
        <p:spPr bwMode="auto">
          <a:xfrm>
            <a:off x="5521246" y="5785083"/>
            <a:ext cx="3030572" cy="6121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BE</a:t>
            </a:r>
            <a:r>
              <a:rPr altLang="zh-CN" baseline="-30000" b="1" dirty="0" sz="2800" kumimoji="1" lang="en-US" smtClean="0">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BEQ</a:t>
            </a:r>
            <a:r>
              <a:rPr altLang="zh-CN" b="1" dirty="0" sz="2800" kumimoji="1" lang="en-US" err="1"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i</a:t>
            </a:r>
            <a:r>
              <a:rPr altLang="zh-CN" baseline="-30000" b="1" dirty="0" sz="2800" kumimoji="1" lang="en-US" smtClean="0">
                <a:latin typeface="Arial" panose="020B0604020202020204" pitchFamily="34" charset="0"/>
                <a:cs typeface="Arial" panose="020B0604020202020204" pitchFamily="34" charset="0"/>
              </a:rPr>
              <a:t> </a:t>
            </a:r>
          </a:p>
        </p:txBody>
      </p:sp>
      <p:sp>
        <p:nvSpPr>
          <p:cNvPr id="1049907" name="Rectangle 1028"/>
          <p:cNvSpPr>
            <a:spLocks noChangeArrowheads="1"/>
          </p:cNvSpPr>
          <p:nvPr/>
        </p:nvSpPr>
        <p:spPr bwMode="auto">
          <a:xfrm>
            <a:off x="529428" y="5839960"/>
            <a:ext cx="2707176"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Total BE voltage:</a:t>
            </a:r>
            <a:endParaRPr altLang="en-US" baseline="-25000" b="1" dirty="0" sz="24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07"/>
                                        </p:tgtEl>
                                        <p:attrNameLst>
                                          <p:attrName>style.visibility</p:attrName>
                                        </p:attrNameLst>
                                      </p:cBhvr>
                                      <p:to>
                                        <p:strVal val="visible"/>
                                      </p:to>
                                    </p:set>
                                    <p:animEffect transition="in" filter="wipe(down)">
                                      <p:cBhvr>
                                        <p:cTn dur="500" id="7"/>
                                        <p:tgtEl>
                                          <p:spTgt spid="1049907"/>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905"/>
                                        </p:tgtEl>
                                        <p:attrNameLst>
                                          <p:attrName>style.visibility</p:attrName>
                                        </p:attrNameLst>
                                      </p:cBhvr>
                                      <p:to>
                                        <p:strVal val="visible"/>
                                      </p:to>
                                    </p:set>
                                    <p:animEffect transition="in" filter="wipe(down)">
                                      <p:cBhvr>
                                        <p:cTn dur="500" id="10"/>
                                        <p:tgtEl>
                                          <p:spTgt spid="1049905"/>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906"/>
                                        </p:tgtEl>
                                        <p:attrNameLst>
                                          <p:attrName>style.visibility</p:attrName>
                                        </p:attrNameLst>
                                      </p:cBhvr>
                                      <p:to>
                                        <p:strVal val="visible"/>
                                      </p:to>
                                    </p:set>
                                    <p:animEffect transition="in" filter="wipe(down)">
                                      <p:cBhvr>
                                        <p:cTn dur="500" id="15"/>
                                        <p:tgtEl>
                                          <p:spTgt spid="104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5" grpId="0"/>
      <p:bldP spid="1049906" grpId="0" animBg="1"/>
      <p:bldP spid="104990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990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404" name="组合 1"/>
          <p:cNvGrpSpPr/>
          <p:nvPr/>
        </p:nvGrpSpPr>
        <p:grpSpPr>
          <a:xfrm>
            <a:off x="4502754" y="1966431"/>
            <a:ext cx="4108789" cy="2220991"/>
            <a:chOff x="4702210" y="2333984"/>
            <a:chExt cx="4108789" cy="2220991"/>
          </a:xfrm>
        </p:grpSpPr>
        <p:sp>
          <p:nvSpPr>
            <p:cNvPr id="1049909" name="Line 1077"/>
            <p:cNvSpPr>
              <a:spLocks noChangeShapeType="1"/>
            </p:cNvSpPr>
            <p:nvPr/>
          </p:nvSpPr>
          <p:spPr bwMode="auto">
            <a:xfrm>
              <a:off x="7441353" y="2721036"/>
              <a:ext cx="0" cy="15137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05" name="组合 82"/>
            <p:cNvGrpSpPr/>
            <p:nvPr/>
          </p:nvGrpSpPr>
          <p:grpSpPr>
            <a:xfrm>
              <a:off x="4702210" y="2333984"/>
              <a:ext cx="4108789" cy="2220991"/>
              <a:chOff x="239826" y="1901073"/>
              <a:chExt cx="4108789" cy="2220991"/>
            </a:xfrm>
          </p:grpSpPr>
          <p:grpSp>
            <p:nvGrpSpPr>
              <p:cNvPr id="406" name="组合 89"/>
              <p:cNvGrpSpPr/>
              <p:nvPr/>
            </p:nvGrpSpPr>
            <p:grpSpPr>
              <a:xfrm>
                <a:off x="239826" y="1901073"/>
                <a:ext cx="4108789" cy="2220991"/>
                <a:chOff x="2428254" y="919124"/>
                <a:chExt cx="4108789" cy="2220991"/>
              </a:xfrm>
            </p:grpSpPr>
            <p:grpSp>
              <p:nvGrpSpPr>
                <p:cNvPr id="407" name="组合 91"/>
                <p:cNvGrpSpPr/>
                <p:nvPr/>
              </p:nvGrpSpPr>
              <p:grpSpPr>
                <a:xfrm>
                  <a:off x="2428254" y="919124"/>
                  <a:ext cx="4108789" cy="2220991"/>
                  <a:chOff x="4869126" y="1356398"/>
                  <a:chExt cx="4108789" cy="2220991"/>
                </a:xfrm>
              </p:grpSpPr>
              <p:grpSp>
                <p:nvGrpSpPr>
                  <p:cNvPr id="408" name="组合 102"/>
                  <p:cNvGrpSpPr/>
                  <p:nvPr/>
                </p:nvGrpSpPr>
                <p:grpSpPr>
                  <a:xfrm>
                    <a:off x="4869126" y="1356398"/>
                    <a:ext cx="4108789" cy="2220991"/>
                    <a:chOff x="748121" y="2250997"/>
                    <a:chExt cx="4108789" cy="2220991"/>
                  </a:xfrm>
                </p:grpSpPr>
                <p:grpSp>
                  <p:nvGrpSpPr>
                    <p:cNvPr id="409" name="组合 125"/>
                    <p:cNvGrpSpPr/>
                    <p:nvPr/>
                  </p:nvGrpSpPr>
                  <p:grpSpPr>
                    <a:xfrm>
                      <a:off x="748121" y="2601347"/>
                      <a:ext cx="4098074" cy="1828622"/>
                      <a:chOff x="481800" y="2506221"/>
                      <a:chExt cx="4098074" cy="1828622"/>
                    </a:xfrm>
                  </p:grpSpPr>
                  <p:grpSp>
                    <p:nvGrpSpPr>
                      <p:cNvPr id="410" name="组合 133"/>
                      <p:cNvGrpSpPr/>
                      <p:nvPr/>
                    </p:nvGrpSpPr>
                    <p:grpSpPr>
                      <a:xfrm>
                        <a:off x="687985" y="2530464"/>
                        <a:ext cx="3181035" cy="1804379"/>
                        <a:chOff x="687985" y="2530464"/>
                        <a:chExt cx="3181035" cy="1804379"/>
                      </a:xfrm>
                    </p:grpSpPr>
                    <p:grpSp>
                      <p:nvGrpSpPr>
                        <p:cNvPr id="411" name="Group 1096"/>
                        <p:cNvGrpSpPr/>
                        <p:nvPr/>
                      </p:nvGrpSpPr>
                      <p:grpSpPr bwMode="auto">
                        <a:xfrm>
                          <a:off x="687992" y="2530464"/>
                          <a:ext cx="1774518" cy="1804378"/>
                          <a:chOff x="3659" y="2711"/>
                          <a:chExt cx="1248" cy="1269"/>
                        </a:xfrm>
                      </p:grpSpPr>
                      <p:sp>
                        <p:nvSpPr>
                          <p:cNvPr id="104991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1"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4"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5"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16" name="文本框 182"/>
                        <p:cNvSpPr txBox="1"/>
                        <p:nvPr/>
                      </p:nvSpPr>
                      <p:spPr>
                        <a:xfrm>
                          <a:off x="2629588" y="306443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917" name="Line 1077"/>
                        <p:cNvSpPr>
                          <a:spLocks noChangeShapeType="1"/>
                        </p:cNvSpPr>
                        <p:nvPr/>
                      </p:nvSpPr>
                      <p:spPr bwMode="auto">
                        <a:xfrm>
                          <a:off x="1510750" y="3055143"/>
                          <a:ext cx="0" cy="10015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8"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9"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20" name="矩形 186"/>
                        <p:cNvSpPr/>
                        <p:nvPr/>
                      </p:nvSpPr>
                      <p:spPr>
                        <a:xfrm rot="16200000">
                          <a:off x="1276018" y="344846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1" name="文本框 189"/>
                        <p:cNvSpPr txBox="1"/>
                        <p:nvPr/>
                      </p:nvSpPr>
                      <p:spPr>
                        <a:xfrm>
                          <a:off x="1523915" y="3379573"/>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922" name="文本框 19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42" name="直接连接符 191"/>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923" name="椭圆 192"/>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4" name="矩形 188"/>
                        <p:cNvSpPr/>
                        <p:nvPr/>
                      </p:nvSpPr>
                      <p:spPr>
                        <a:xfrm rot="16200000">
                          <a:off x="2987148" y="320701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25" name="椭圆 173"/>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6" name="文本框 174"/>
                      <p:cNvSpPr txBox="1"/>
                      <p:nvPr/>
                    </p:nvSpPr>
                    <p:spPr>
                      <a:xfrm>
                        <a:off x="822286" y="3284737"/>
                        <a:ext cx="479880"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27" name="文本框 175"/>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28" name="文本框 176"/>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29" name="文本框 177"/>
                      <p:cNvSpPr txBox="1"/>
                      <p:nvPr/>
                    </p:nvSpPr>
                    <p:spPr>
                      <a:xfrm>
                        <a:off x="3998148" y="3035534"/>
                        <a:ext cx="581726"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43" name="直接箭头连接符 178"/>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44" name="直接箭头连接符 179"/>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930" name="文本框 128"/>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31" name="文本框 131"/>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932"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3" name="矩形 110"/>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4" name="文本框 120"/>
                  <p:cNvSpPr txBox="1"/>
                  <p:nvPr/>
                </p:nvSpPr>
                <p:spPr>
                  <a:xfrm>
                    <a:off x="7691632" y="227709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935"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6" name="Line 1073"/>
                <p:cNvSpPr>
                  <a:spLocks noChangeShapeType="1"/>
                </p:cNvSpPr>
                <p:nvPr/>
              </p:nvSpPr>
              <p:spPr bwMode="auto">
                <a:xfrm flipH="1">
                  <a:off x="5073899" y="1302696"/>
                  <a:ext cx="7415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7" name="文本框 101"/>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938" name="文本框 86"/>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939" name="文本框 87"/>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940" name="文本框 88"/>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grpSp>
        <p:nvGrpSpPr>
          <p:cNvPr id="412" name="组合 103"/>
          <p:cNvGrpSpPr/>
          <p:nvPr/>
        </p:nvGrpSpPr>
        <p:grpSpPr>
          <a:xfrm>
            <a:off x="822303" y="1675098"/>
            <a:ext cx="2633033" cy="2843778"/>
            <a:chOff x="4929731" y="3260771"/>
            <a:chExt cx="2633033" cy="2843778"/>
          </a:xfrm>
        </p:grpSpPr>
        <p:grpSp>
          <p:nvGrpSpPr>
            <p:cNvPr id="413" name="组合 107"/>
            <p:cNvGrpSpPr/>
            <p:nvPr/>
          </p:nvGrpSpPr>
          <p:grpSpPr>
            <a:xfrm>
              <a:off x="4929731" y="3260771"/>
              <a:ext cx="2633033" cy="2843778"/>
              <a:chOff x="827147" y="1550492"/>
              <a:chExt cx="2633033" cy="2843778"/>
            </a:xfrm>
          </p:grpSpPr>
          <p:grpSp>
            <p:nvGrpSpPr>
              <p:cNvPr id="414" name="组合 161"/>
              <p:cNvGrpSpPr/>
              <p:nvPr/>
            </p:nvGrpSpPr>
            <p:grpSpPr>
              <a:xfrm>
                <a:off x="827147" y="1550492"/>
                <a:ext cx="2633033" cy="2843778"/>
                <a:chOff x="3057520" y="78156"/>
                <a:chExt cx="2633033" cy="2843778"/>
              </a:xfrm>
            </p:grpSpPr>
            <p:grpSp>
              <p:nvGrpSpPr>
                <p:cNvPr id="415" name="组合 163"/>
                <p:cNvGrpSpPr/>
                <p:nvPr/>
              </p:nvGrpSpPr>
              <p:grpSpPr>
                <a:xfrm>
                  <a:off x="3057520" y="78156"/>
                  <a:ext cx="2633033" cy="2843778"/>
                  <a:chOff x="1111066" y="1314903"/>
                  <a:chExt cx="2633033" cy="2843778"/>
                </a:xfrm>
              </p:grpSpPr>
              <p:grpSp>
                <p:nvGrpSpPr>
                  <p:cNvPr id="416" name="Group 1096"/>
                  <p:cNvGrpSpPr/>
                  <p:nvPr/>
                </p:nvGrpSpPr>
                <p:grpSpPr bwMode="auto">
                  <a:xfrm>
                    <a:off x="1697538" y="1569267"/>
                    <a:ext cx="764977" cy="2582152"/>
                    <a:chOff x="4369" y="2035"/>
                    <a:chExt cx="538" cy="1816"/>
                  </a:xfrm>
                </p:grpSpPr>
                <p:sp>
                  <p:nvSpPr>
                    <p:cNvPr id="104994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2" name="Line 1073"/>
                    <p:cNvSpPr>
                      <a:spLocks noChangeShapeType="1"/>
                    </p:cNvSpPr>
                    <p:nvPr/>
                  </p:nvSpPr>
                  <p:spPr bwMode="auto">
                    <a:xfrm flipH="1">
                      <a:off x="4369" y="3080"/>
                      <a:ext cx="3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5"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6" name="Line 1077"/>
                    <p:cNvSpPr>
                      <a:spLocks noChangeShapeType="1"/>
                    </p:cNvSpPr>
                    <p:nvPr/>
                  </p:nvSpPr>
                  <p:spPr bwMode="auto">
                    <a:xfrm>
                      <a:off x="4897" y="3334"/>
                      <a:ext cx="0" cy="5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47" name="文本框 166"/>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948" name="文本框 167"/>
                  <p:cNvSpPr txBox="1"/>
                  <p:nvPr/>
                </p:nvSpPr>
                <p:spPr>
                  <a:xfrm>
                    <a:off x="1863078" y="18631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949"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0" name="矩形 16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1"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2" name="矩形 172"/>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3" name="文本框 181"/>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954" name="文本框 18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45" name="直接连接符 200"/>
                  <p:cNvCxnSpPr>
                    <a:cxnSpLocks/>
                  </p:cNvCxnSpPr>
                  <p:nvPr/>
                </p:nvCxnSpPr>
                <p:spPr>
                  <a:xfrm flipV="1">
                    <a:off x="2227710" y="4158607"/>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955" name="文本框 164"/>
                <p:cNvSpPr txBox="1"/>
                <p:nvPr/>
              </p:nvSpPr>
              <p:spPr>
                <a:xfrm>
                  <a:off x="4116321" y="1563962"/>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956" name="椭圆 162"/>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46" name="直接箭头连接符 109"/>
            <p:cNvCxnSpPr>
              <a:cxnSpLocks/>
            </p:cNvCxnSpPr>
            <p:nvPr/>
          </p:nvCxnSpPr>
          <p:spPr>
            <a:xfrm flipV="1">
              <a:off x="5374152" y="5125023"/>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57" name="文本框 115"/>
            <p:cNvSpPr txBox="1"/>
            <p:nvPr/>
          </p:nvSpPr>
          <p:spPr>
            <a:xfrm>
              <a:off x="5617790" y="460853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958" name="文本框 116"/>
            <p:cNvSpPr txBox="1"/>
            <p:nvPr/>
          </p:nvSpPr>
          <p:spPr>
            <a:xfrm>
              <a:off x="6258560" y="51848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959" name="文本框 122"/>
            <p:cNvSpPr txBox="1"/>
            <p:nvPr/>
          </p:nvSpPr>
          <p:spPr>
            <a:xfrm>
              <a:off x="6251505" y="4319255"/>
              <a:ext cx="431919"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9960" name="文本框 129"/>
            <p:cNvSpPr txBox="1"/>
            <p:nvPr/>
          </p:nvSpPr>
          <p:spPr>
            <a:xfrm>
              <a:off x="5026526" y="4928198"/>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947" name="直接箭头连接符 156"/>
            <p:cNvCxnSpPr>
              <a:cxnSpLocks/>
            </p:cNvCxnSpPr>
            <p:nvPr/>
          </p:nvCxnSpPr>
          <p:spPr>
            <a:xfrm flipH="1">
              <a:off x="6519942" y="3826990"/>
              <a:ext cx="17275" cy="51415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61" name="文本框 157"/>
            <p:cNvSpPr txBox="1"/>
            <p:nvPr/>
          </p:nvSpPr>
          <p:spPr>
            <a:xfrm>
              <a:off x="6529679" y="3879065"/>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962" name="文本框 158"/>
            <p:cNvSpPr txBox="1"/>
            <p:nvPr/>
          </p:nvSpPr>
          <p:spPr>
            <a:xfrm>
              <a:off x="6528579" y="4811520"/>
              <a:ext cx="897668" cy="535940"/>
            </a:xfrm>
            <a:prstGeom prst="rect"/>
            <a:noFill/>
          </p:spPr>
          <p:txBody>
            <a:bodyPr rtlCol="0" wrap="square">
              <a:spAutoFit/>
            </a:bodyPr>
            <a:p>
              <a:r>
                <a:rPr altLang="zh-CN" b="1" dirty="0" sz="2400" i="1" lang="en-US" smtClean="0">
                  <a:solidFill>
                    <a:schemeClr val="accent1"/>
                  </a:solidFill>
                  <a:latin typeface="Arial" panose="020B0604020202020204" pitchFamily="34" charset="0"/>
                  <a:cs typeface="Arial" panose="020B0604020202020204" pitchFamily="34" charset="0"/>
                </a:rPr>
                <a:t>U</a:t>
              </a:r>
              <a:r>
                <a:rPr altLang="zh-CN" baseline="-25000" b="1" dirty="0" sz="2400" lang="en-US" smtClean="0">
                  <a:solidFill>
                    <a:schemeClr val="accent1"/>
                  </a:solidFill>
                  <a:latin typeface="Arial" panose="020B0604020202020204" pitchFamily="34" charset="0"/>
                  <a:cs typeface="Arial" panose="020B0604020202020204" pitchFamily="34" charset="0"/>
                </a:rPr>
                <a:t>CEQ</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963" name="文本框 159"/>
            <p:cNvSpPr txBox="1"/>
            <p:nvPr/>
          </p:nvSpPr>
          <p:spPr>
            <a:xfrm>
              <a:off x="6493876" y="440098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64" name="文本框 160"/>
            <p:cNvSpPr txBox="1"/>
            <p:nvPr/>
          </p:nvSpPr>
          <p:spPr>
            <a:xfrm>
              <a:off x="6551208" y="522111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965" name="Rectangle 1028"/>
          <p:cNvSpPr>
            <a:spLocks noChangeArrowheads="1"/>
          </p:cNvSpPr>
          <p:nvPr/>
        </p:nvSpPr>
        <p:spPr bwMode="auto">
          <a:xfrm>
            <a:off x="949522" y="1063621"/>
            <a:ext cx="2707176"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Static/DC circuit</a:t>
            </a:r>
            <a:endParaRPr altLang="en-US" baseline="-25000" b="1" dirty="0" sz="2400" kumimoji="1" lang="zh-CN" smtClean="0">
              <a:latin typeface="Arial" panose="020B0604020202020204" pitchFamily="34" charset="0"/>
              <a:cs typeface="Arial" panose="020B0604020202020204" pitchFamily="34" charset="0"/>
            </a:endParaRPr>
          </a:p>
        </p:txBody>
      </p:sp>
      <p:sp>
        <p:nvSpPr>
          <p:cNvPr id="1049966" name="Rectangle 1028"/>
          <p:cNvSpPr>
            <a:spLocks noChangeArrowheads="1"/>
          </p:cNvSpPr>
          <p:nvPr/>
        </p:nvSpPr>
        <p:spPr bwMode="auto">
          <a:xfrm>
            <a:off x="4849999" y="1078856"/>
            <a:ext cx="3060806"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Dynamic/AC circuit</a:t>
            </a:r>
            <a:endParaRPr altLang="en-US" baseline="-25000" b="1" dirty="0" sz="2400" kumimoji="1" lang="zh-CN" smtClean="0">
              <a:latin typeface="Arial" panose="020B0604020202020204" pitchFamily="34" charset="0"/>
              <a:cs typeface="Arial" panose="020B0604020202020204" pitchFamily="34" charset="0"/>
            </a:endParaRPr>
          </a:p>
        </p:txBody>
      </p:sp>
      <p:sp>
        <p:nvSpPr>
          <p:cNvPr id="1049967" name="Rectangle 1030"/>
          <p:cNvSpPr>
            <a:spLocks noChangeArrowheads="1"/>
          </p:cNvSpPr>
          <p:nvPr/>
        </p:nvSpPr>
        <p:spPr bwMode="auto">
          <a:xfrm>
            <a:off x="969272" y="5203311"/>
            <a:ext cx="2634511" cy="6121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800" i="1" kumimoji="1" lang="en-US" smtClean="0">
                <a:latin typeface="Arial" panose="020B0604020202020204" pitchFamily="34" charset="0"/>
                <a:cs typeface="Arial" panose="020B0604020202020204" pitchFamily="34" charset="0"/>
              </a:rPr>
              <a:t>U</a:t>
            </a:r>
            <a:r>
              <a:rPr altLang="zh-CN" baseline="-30000" b="1" dirty="0" sz="2800" kumimoji="1" lang="en-US" smtClean="0">
                <a:latin typeface="Arial" panose="020B0604020202020204" pitchFamily="34" charset="0"/>
                <a:cs typeface="Arial" panose="020B0604020202020204" pitchFamily="34" charset="0"/>
              </a:rPr>
              <a:t>CE</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V</a:t>
            </a:r>
            <a:r>
              <a:rPr altLang="zh-CN" baseline="-30000" b="1" dirty="0" sz="2800" kumimoji="1" lang="en-US" smtClean="0">
                <a:latin typeface="Arial" panose="020B0604020202020204" pitchFamily="34" charset="0"/>
                <a:cs typeface="Arial" panose="020B0604020202020204" pitchFamily="34" charset="0"/>
              </a:rPr>
              <a:t>CC</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I</a:t>
            </a:r>
            <a:r>
              <a:rPr altLang="zh-CN" baseline="-30000" b="1" dirty="0" sz="2800" kumimoji="1" lang="en-US" smtClean="0">
                <a:latin typeface="Arial" panose="020B0604020202020204" pitchFamily="34" charset="0"/>
                <a:cs typeface="Arial" panose="020B0604020202020204" pitchFamily="34" charset="0"/>
              </a:rPr>
              <a:t>C</a:t>
            </a:r>
            <a:r>
              <a:rPr altLang="zh-CN" b="1" dirty="0" sz="2800" i="1" kumimoji="1" lang="en-US" smtClean="0">
                <a:latin typeface="Arial" panose="020B0604020202020204" pitchFamily="34" charset="0"/>
                <a:cs typeface="Arial" panose="020B0604020202020204" pitchFamily="34" charset="0"/>
              </a:rPr>
              <a:t>R</a:t>
            </a:r>
            <a:r>
              <a:rPr altLang="zh-CN" baseline="-30000" b="1" dirty="0" sz="2800" kumimoji="1" lang="en-US" smtClean="0">
                <a:latin typeface="Arial" panose="020B0604020202020204" pitchFamily="34" charset="0"/>
                <a:cs typeface="Arial" panose="020B0604020202020204" pitchFamily="34" charset="0"/>
              </a:rPr>
              <a:t>C </a:t>
            </a:r>
          </a:p>
        </p:txBody>
      </p:sp>
      <p:sp>
        <p:nvSpPr>
          <p:cNvPr id="1049968" name="Rectangle 1028"/>
          <p:cNvSpPr>
            <a:spLocks noChangeArrowheads="1"/>
          </p:cNvSpPr>
          <p:nvPr/>
        </p:nvSpPr>
        <p:spPr bwMode="auto">
          <a:xfrm>
            <a:off x="1125943" y="4617290"/>
            <a:ext cx="2426751"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circuit:</a:t>
            </a:r>
            <a:endParaRPr altLang="en-US" baseline="-25000" b="1" dirty="0" sz="2400" kumimoji="1" lang="zh-CN" smtClean="0">
              <a:latin typeface="Arial" panose="020B0604020202020204" pitchFamily="34" charset="0"/>
              <a:cs typeface="Arial" panose="020B0604020202020204" pitchFamily="34" charset="0"/>
            </a:endParaRPr>
          </a:p>
        </p:txBody>
      </p:sp>
      <p:sp>
        <p:nvSpPr>
          <p:cNvPr id="1049969" name="Rectangle 1028"/>
          <p:cNvSpPr>
            <a:spLocks noChangeArrowheads="1"/>
          </p:cNvSpPr>
          <p:nvPr/>
        </p:nvSpPr>
        <p:spPr bwMode="auto">
          <a:xfrm>
            <a:off x="5399960" y="4554359"/>
            <a:ext cx="2426751"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circuit:</a:t>
            </a:r>
            <a:endParaRPr altLang="en-US" baseline="-25000" b="1" dirty="0" sz="2400" kumimoji="1" lang="zh-CN" smtClean="0">
              <a:latin typeface="Arial" panose="020B0604020202020204" pitchFamily="34" charset="0"/>
              <a:cs typeface="Arial" panose="020B0604020202020204" pitchFamily="34" charset="0"/>
            </a:endParaRPr>
          </a:p>
        </p:txBody>
      </p:sp>
      <p:sp>
        <p:nvSpPr>
          <p:cNvPr id="1049970" name="Rectangle 1030"/>
          <p:cNvSpPr>
            <a:spLocks noChangeArrowheads="1"/>
          </p:cNvSpPr>
          <p:nvPr/>
        </p:nvSpPr>
        <p:spPr bwMode="auto">
          <a:xfrm>
            <a:off x="5117733" y="5154901"/>
            <a:ext cx="3229097" cy="6121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o</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ce</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c</a:t>
            </a:r>
            <a:r>
              <a:rPr altLang="zh-CN" b="1" dirty="0" sz="2800" kumimoji="1" lang="en-US" smtClean="0">
                <a:latin typeface="Arial" panose="020B0604020202020204" pitchFamily="34" charset="0"/>
                <a:cs typeface="Arial" panose="020B0604020202020204" pitchFamily="34" charset="0"/>
              </a:rPr>
              <a:t>(</a:t>
            </a:r>
            <a:r>
              <a:rPr altLang="zh-CN" b="1" dirty="0" sz="2800" kumimoji="1" lang="en-US" err="1" smtClean="0">
                <a:latin typeface="Arial" panose="020B0604020202020204" pitchFamily="34" charset="0"/>
                <a:cs typeface="Arial" panose="020B0604020202020204" pitchFamily="34" charset="0"/>
              </a:rPr>
              <a:t>R</a:t>
            </a:r>
            <a:r>
              <a:rPr altLang="zh-CN" baseline="-25000" b="1" dirty="0" sz="2800" kumimoji="1" lang="en-US" err="1" smtClean="0">
                <a:latin typeface="Arial" panose="020B0604020202020204" pitchFamily="34" charset="0"/>
                <a:cs typeface="Arial" panose="020B0604020202020204" pitchFamily="34" charset="0"/>
              </a:rPr>
              <a:t>c</a:t>
            </a:r>
            <a:r>
              <a:rPr altLang="zh-CN" b="1" dirty="0" sz="2800" i="1" kumimoji="1" lang="en-US" smtClean="0">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R</a:t>
            </a:r>
            <a:r>
              <a:rPr altLang="zh-CN" baseline="-25000" b="1" dirty="0" sz="2800" kumimoji="1" lang="en-US" smtClean="0">
                <a:latin typeface="Arial" panose="020B0604020202020204" pitchFamily="34" charset="0"/>
                <a:cs typeface="Arial" panose="020B0604020202020204" pitchFamily="34" charset="0"/>
              </a:rPr>
              <a:t>L</a:t>
            </a:r>
            <a:r>
              <a:rPr altLang="zh-CN" b="1" dirty="0" sz="2800" kumimoji="1" lang="en-US" smtClean="0">
                <a:latin typeface="Arial" panose="020B0604020202020204" pitchFamily="34" charset="0"/>
                <a:cs typeface="Arial" panose="020B0604020202020204" pitchFamily="34" charset="0"/>
              </a:rPr>
              <a:t>)</a:t>
            </a:r>
            <a:endParaRPr altLang="zh-CN" baseline="-30000" b="1" dirty="0" sz="2800" kumimoji="1" lang="en-US" smtClean="0">
              <a:latin typeface="Arial" panose="020B0604020202020204" pitchFamily="34" charset="0"/>
              <a:cs typeface="Arial" panose="020B0604020202020204" pitchFamily="34" charset="0"/>
            </a:endParaRPr>
          </a:p>
        </p:txBody>
      </p:sp>
      <p:cxnSp>
        <p:nvCxnSpPr>
          <p:cNvPr id="3145948" name="直接箭头连接符 216"/>
          <p:cNvCxnSpPr>
            <a:cxnSpLocks/>
          </p:cNvCxnSpPr>
          <p:nvPr/>
        </p:nvCxnSpPr>
        <p:spPr>
          <a:xfrm flipH="1">
            <a:off x="6508925" y="2218064"/>
            <a:ext cx="503191" cy="18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71" name="文本框 217"/>
          <p:cNvSpPr txBox="1"/>
          <p:nvPr/>
        </p:nvSpPr>
        <p:spPr>
          <a:xfrm>
            <a:off x="6654056" y="1735223"/>
            <a:ext cx="587063" cy="535939"/>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972" name="文本框 218"/>
          <p:cNvSpPr txBox="1"/>
          <p:nvPr/>
        </p:nvSpPr>
        <p:spPr>
          <a:xfrm>
            <a:off x="5563949" y="2282809"/>
            <a:ext cx="587063" cy="535939"/>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949" name="直接箭头连接符 219"/>
          <p:cNvCxnSpPr>
            <a:cxnSpLocks/>
          </p:cNvCxnSpPr>
          <p:nvPr/>
        </p:nvCxnSpPr>
        <p:spPr>
          <a:xfrm>
            <a:off x="5527872" y="2773300"/>
            <a:ext cx="496042"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50" name="直接箭头连接符 220"/>
          <p:cNvCxnSpPr>
            <a:cxnSpLocks/>
          </p:cNvCxnSpPr>
          <p:nvPr/>
        </p:nvCxnSpPr>
        <p:spPr>
          <a:xfrm>
            <a:off x="6365347" y="3339468"/>
            <a:ext cx="7831" cy="3997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73" name="文本框 221"/>
          <p:cNvSpPr txBox="1"/>
          <p:nvPr/>
        </p:nvSpPr>
        <p:spPr>
          <a:xfrm>
            <a:off x="6026554" y="3243579"/>
            <a:ext cx="587063" cy="535939"/>
          </a:xfrm>
          <a:prstGeom prst="rect"/>
          <a:noFill/>
        </p:spPr>
        <p:txBody>
          <a:bodyPr rtlCol="0" wrap="square">
            <a:spAutoFit/>
          </a:bodyPr>
          <a:p>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e</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974" name="Rectangle 3"/>
          <p:cNvSpPr>
            <a:spLocks noChangeArrowheads="1"/>
          </p:cNvSpPr>
          <p:nvPr/>
        </p:nvSpPr>
        <p:spPr bwMode="auto">
          <a:xfrm>
            <a:off x="538274" y="378269"/>
            <a:ext cx="7963668"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Output </a:t>
            </a:r>
            <a:r>
              <a:rPr altLang="zh-CN" b="1" dirty="0" sz="2800" kumimoji="1" lang="en-US">
                <a:latin typeface="Arial" panose="020B0604020202020204" pitchFamily="34" charset="0"/>
                <a:cs typeface="Arial" panose="020B0604020202020204" pitchFamily="34" charset="0"/>
              </a:rPr>
              <a:t>circuit </a:t>
            </a:r>
            <a:r>
              <a:rPr altLang="zh-CN" b="1" dirty="0" sz="2800" kumimoji="1" lang="en-US" smtClean="0">
                <a:latin typeface="Arial" panose="020B0604020202020204" pitchFamily="34" charset="0"/>
                <a:cs typeface="Arial" panose="020B0604020202020204" pitchFamily="34" charset="0"/>
              </a:rPr>
              <a:t>equation: DC+AC</a:t>
            </a:r>
            <a:endParaRPr altLang="en-US" baseline="-25000" b="1" dirty="0" sz="2800" kumimoji="1" lang="zh-CN">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997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976" name="Rectangle 1030"/>
          <p:cNvSpPr>
            <a:spLocks noChangeAspect="1" noMove="1" noResize="1" noRot="1" noAdjustHandles="1" noEditPoints="1" noChangeArrowheads="1" noChangeShapeType="1" noTextEdit="1"/>
          </p:cNvSpPr>
          <p:nvPr/>
        </p:nvSpPr>
        <p:spPr bwMode="auto">
          <a:xfrm>
            <a:off x="3169089" y="1198341"/>
            <a:ext cx="3070346" cy="513282"/>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977" name="Rectangle 67"/>
          <p:cNvSpPr>
            <a:spLocks noChangeArrowheads="1"/>
          </p:cNvSpPr>
          <p:nvPr/>
        </p:nvSpPr>
        <p:spPr bwMode="auto">
          <a:xfrm>
            <a:off x="2063497" y="3166767"/>
            <a:ext cx="2082092"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Case 1:</a:t>
            </a:r>
            <a:endParaRPr altLang="en-US" b="1" dirty="0" sz="2800" lang="zh-CN" smtClean="0">
              <a:latin typeface="Arial" panose="020B0604020202020204" pitchFamily="34" charset="0"/>
              <a:cs typeface="Arial" panose="020B0604020202020204" pitchFamily="34" charset="0"/>
            </a:endParaRPr>
          </a:p>
        </p:txBody>
      </p:sp>
      <p:sp>
        <p:nvSpPr>
          <p:cNvPr id="1049978" name="文本框 97"/>
          <p:cNvSpPr txBox="1">
            <a:spLocks noChangeAspect="1" noMove="1" noResize="1" noRot="1" noAdjustHandles="1" noEditPoints="1" noChangeArrowheads="1" noChangeShapeType="1" noTextEdit="1"/>
          </p:cNvSpPr>
          <p:nvPr/>
        </p:nvSpPr>
        <p:spPr>
          <a:xfrm>
            <a:off x="3582845" y="3166767"/>
            <a:ext cx="3511646" cy="523220"/>
          </a:xfrm>
          <a:prstGeom prst="rect"/>
          <a:blipFill>
            <a:blip xmlns:r="http://schemas.openxmlformats.org/officeDocument/2006/relationships" r:embed="rId2"/>
            <a:stretch>
              <a:fillRect l="-3646" t="-11628" b="-31395"/>
            </a:stretch>
          </a:blipFill>
        </p:spPr>
        <p:txBody>
          <a:bodyPr/>
          <a:p>
            <a:r>
              <a:rPr altLang="en-US" lang="zh-CN">
                <a:noFill/>
              </a:rPr>
              <a:t> </a:t>
            </a:r>
          </a:p>
        </p:txBody>
      </p:sp>
      <p:sp>
        <p:nvSpPr>
          <p:cNvPr id="1049979" name="Rectangle 1030"/>
          <p:cNvSpPr>
            <a:spLocks noChangeAspect="1" noMove="1" noResize="1" noRot="1" noAdjustHandles="1" noEditPoints="1" noChangeArrowheads="1" noChangeShapeType="1" noTextEdit="1"/>
          </p:cNvSpPr>
          <p:nvPr/>
        </p:nvSpPr>
        <p:spPr bwMode="auto">
          <a:xfrm>
            <a:off x="925158" y="4230108"/>
            <a:ext cx="4218998" cy="513282"/>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9980" name="Rectangle 1030"/>
          <p:cNvSpPr>
            <a:spLocks noChangeAspect="1" noMove="1" noResize="1" noRot="1" noAdjustHandles="1" noEditPoints="1" noChangeArrowheads="1" noChangeShapeType="1" noTextEdit="1"/>
          </p:cNvSpPr>
          <p:nvPr/>
        </p:nvSpPr>
        <p:spPr bwMode="auto">
          <a:xfrm>
            <a:off x="4704262" y="4219276"/>
            <a:ext cx="3624454" cy="523220"/>
          </a:xfrm>
          <a:prstGeom prst="rect"/>
          <a:blipFill>
            <a:blip xmlns:r="http://schemas.openxmlformats.org/officeDocument/2006/relationships" r:embed="rId4"/>
            <a:stretch>
              <a:fillRect b="-1163"/>
            </a:stretch>
          </a:blipFill>
          <a:ln>
            <a:noFill/>
          </a:ln>
          <a:effectLst/>
        </p:spPr>
        <p:txBody>
          <a:bodyPr/>
          <a:p>
            <a:r>
              <a:rPr altLang="en-US" lang="zh-CN">
                <a:noFill/>
              </a:rPr>
              <a:t> </a:t>
            </a:r>
          </a:p>
        </p:txBody>
      </p:sp>
      <p:sp>
        <p:nvSpPr>
          <p:cNvPr id="1049981" name="Rectangle 1030"/>
          <p:cNvSpPr>
            <a:spLocks noChangeAspect="1" noMove="1" noResize="1" noRot="1" noAdjustHandles="1" noEditPoints="1" noChangeArrowheads="1" noChangeShapeType="1" noTextEdit="1"/>
          </p:cNvSpPr>
          <p:nvPr/>
        </p:nvSpPr>
        <p:spPr bwMode="auto">
          <a:xfrm>
            <a:off x="2966661" y="5271785"/>
            <a:ext cx="3768282" cy="633571"/>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49982" name="Rectangle 1028"/>
          <p:cNvSpPr>
            <a:spLocks noChangeArrowheads="1"/>
          </p:cNvSpPr>
          <p:nvPr/>
        </p:nvSpPr>
        <p:spPr bwMode="auto">
          <a:xfrm>
            <a:off x="742382" y="390160"/>
            <a:ext cx="7494761"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Output circuit equation: DC+AC circuits</a:t>
            </a:r>
            <a:endParaRPr altLang="en-US" baseline="-25000" b="1" dirty="0" sz="2800" kumimoji="1" lang="zh-CN" smtClean="0">
              <a:latin typeface="Arial" panose="020B0604020202020204" pitchFamily="34" charset="0"/>
              <a:cs typeface="Arial" panose="020B0604020202020204" pitchFamily="34" charset="0"/>
            </a:endParaRPr>
          </a:p>
        </p:txBody>
      </p:sp>
      <p:sp>
        <p:nvSpPr>
          <p:cNvPr id="1049983" name="Rectangle 1030"/>
          <p:cNvSpPr>
            <a:spLocks noChangeAspect="1" noMove="1" noResize="1" noRot="1" noAdjustHandles="1" noEditPoints="1" noChangeArrowheads="1" noChangeShapeType="1" noTextEdit="1"/>
          </p:cNvSpPr>
          <p:nvPr/>
        </p:nvSpPr>
        <p:spPr bwMode="auto">
          <a:xfrm>
            <a:off x="2284206" y="2058462"/>
            <a:ext cx="5133192" cy="513282"/>
          </a:xfrm>
          <a:prstGeom prst="rect"/>
          <a:blipFill>
            <a:blip xmlns:r="http://schemas.openxmlformats.org/officeDocument/2006/relationships" r:embed="rId6"/>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83"/>
                                        </p:tgtEl>
                                        <p:attrNameLst>
                                          <p:attrName>style.visibility</p:attrName>
                                        </p:attrNameLst>
                                      </p:cBhvr>
                                      <p:to>
                                        <p:strVal val="visible"/>
                                      </p:to>
                                    </p:set>
                                    <p:animEffect transition="in" filter="wipe(down)">
                                      <p:cBhvr>
                                        <p:cTn dur="500" id="7"/>
                                        <p:tgtEl>
                                          <p:spTgt spid="104998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78"/>
                                        </p:tgtEl>
                                        <p:attrNameLst>
                                          <p:attrName>style.visibility</p:attrName>
                                        </p:attrNameLst>
                                      </p:cBhvr>
                                      <p:to>
                                        <p:strVal val="visible"/>
                                      </p:to>
                                    </p:set>
                                    <p:animEffect transition="in" filter="wipe(down)">
                                      <p:cBhvr>
                                        <p:cTn dur="500" id="12"/>
                                        <p:tgtEl>
                                          <p:spTgt spid="1049978"/>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977"/>
                                        </p:tgtEl>
                                        <p:attrNameLst>
                                          <p:attrName>style.visibility</p:attrName>
                                        </p:attrNameLst>
                                      </p:cBhvr>
                                      <p:to>
                                        <p:strVal val="visible"/>
                                      </p:to>
                                    </p:set>
                                    <p:animEffect transition="in" filter="wipe(down)">
                                      <p:cBhvr>
                                        <p:cTn dur="500" id="15"/>
                                        <p:tgtEl>
                                          <p:spTgt spid="104997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979"/>
                                        </p:tgtEl>
                                        <p:attrNameLst>
                                          <p:attrName>style.visibility</p:attrName>
                                        </p:attrNameLst>
                                      </p:cBhvr>
                                      <p:to>
                                        <p:strVal val="visible"/>
                                      </p:to>
                                    </p:set>
                                    <p:animEffect transition="in" filter="wipe(down)">
                                      <p:cBhvr>
                                        <p:cTn dur="500" id="20"/>
                                        <p:tgtEl>
                                          <p:spTgt spid="1049979"/>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980"/>
                                        </p:tgtEl>
                                        <p:attrNameLst>
                                          <p:attrName>style.visibility</p:attrName>
                                        </p:attrNameLst>
                                      </p:cBhvr>
                                      <p:to>
                                        <p:strVal val="visible"/>
                                      </p:to>
                                    </p:set>
                                    <p:animEffect transition="in" filter="wipe(down)">
                                      <p:cBhvr>
                                        <p:cTn dur="500" id="25"/>
                                        <p:tgtEl>
                                          <p:spTgt spid="1049980"/>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981"/>
                                        </p:tgtEl>
                                        <p:attrNameLst>
                                          <p:attrName>style.visibility</p:attrName>
                                        </p:attrNameLst>
                                      </p:cBhvr>
                                      <p:to>
                                        <p:strVal val="visible"/>
                                      </p:to>
                                    </p:set>
                                    <p:animEffect transition="in" filter="wipe(down)">
                                      <p:cBhvr>
                                        <p:cTn dur="500" id="30"/>
                                        <p:tgtEl>
                                          <p:spTgt spid="1049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77" grpId="0"/>
      <p:bldP spid="1049978" grpId="0" animBg="1"/>
      <p:bldP spid="1049979" grpId="0"/>
      <p:bldP spid="1049980" grpId="0"/>
      <p:bldP spid="1049981" grpId="0" animBg="1"/>
      <p:bldP spid="10499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99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985" name="Rectangle 67"/>
          <p:cNvSpPr>
            <a:spLocks noChangeArrowheads="1"/>
          </p:cNvSpPr>
          <p:nvPr/>
        </p:nvSpPr>
        <p:spPr bwMode="auto">
          <a:xfrm>
            <a:off x="503272" y="328257"/>
            <a:ext cx="8215801"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2.2.6 Graphical method for analyzing AC signal</a:t>
            </a:r>
            <a:endParaRPr altLang="en-US" b="1" dirty="0" sz="2800" lang="zh-CN" smtClean="0">
              <a:latin typeface="Arial" panose="020B0604020202020204" pitchFamily="34" charset="0"/>
              <a:cs typeface="Arial" panose="020B0604020202020204" pitchFamily="34" charset="0"/>
            </a:endParaRPr>
          </a:p>
        </p:txBody>
      </p:sp>
      <p:sp>
        <p:nvSpPr>
          <p:cNvPr id="1049986" name="Rectangle 68"/>
          <p:cNvSpPr/>
          <p:nvPr/>
        </p:nvSpPr>
        <p:spPr>
          <a:xfrm>
            <a:off x="324557" y="921792"/>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87" name="文本框 87"/>
          <p:cNvSpPr txBox="1"/>
          <p:nvPr/>
        </p:nvSpPr>
        <p:spPr>
          <a:xfrm>
            <a:off x="2449877" y="4800389"/>
            <a:ext cx="3912818" cy="612139"/>
          </a:xfrm>
          <a:prstGeom prst="rect"/>
          <a:noFill/>
        </p:spPr>
        <p:txBody>
          <a:bodyPr rtlCol="0" wrap="square">
            <a:spAutoFit/>
          </a:bodyPr>
          <a:p>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BE</a:t>
            </a:r>
            <a:r>
              <a:rPr altLang="zh-CN" b="1" dirty="0" sz="2800" lang="en-US" smtClean="0">
                <a:latin typeface="Arial" panose="020B0604020202020204" pitchFamily="34" charset="0"/>
                <a:cs typeface="Arial" panose="020B0604020202020204" pitchFamily="34" charset="0"/>
              </a:rPr>
              <a:t> → </a:t>
            </a:r>
            <a:r>
              <a:rPr altLang="zh-CN" b="1" dirty="0" sz="2800" i="1" lang="en-US" err="1" smtClean="0">
                <a:latin typeface="Arial" panose="020B0604020202020204" pitchFamily="34" charset="0"/>
                <a:cs typeface="Arial" panose="020B0604020202020204" pitchFamily="34" charset="0"/>
              </a:rPr>
              <a:t>i</a:t>
            </a:r>
            <a:r>
              <a:rPr altLang="zh-CN" baseline="-25000" b="1" dirty="0" sz="2800" lang="en-US" err="1" smtClean="0">
                <a:latin typeface="Arial" panose="020B0604020202020204" pitchFamily="34" charset="0"/>
                <a:cs typeface="Arial" panose="020B0604020202020204" pitchFamily="34" charset="0"/>
              </a:rPr>
              <a:t>B</a:t>
            </a:r>
            <a:r>
              <a:rPr altLang="zh-CN" b="1" dirty="0" sz="2800" lang="en-US" smtClean="0">
                <a:latin typeface="Arial" panose="020B0604020202020204" pitchFamily="34" charset="0"/>
                <a:cs typeface="Arial" panose="020B0604020202020204" pitchFamily="34" charset="0"/>
              </a:rPr>
              <a:t> → </a:t>
            </a:r>
            <a:r>
              <a:rPr altLang="zh-CN" b="1" dirty="0" sz="2800" i="1" lang="en-US" err="1" smtClean="0">
                <a:latin typeface="Arial" panose="020B0604020202020204" pitchFamily="34" charset="0"/>
                <a:cs typeface="Arial" panose="020B0604020202020204" pitchFamily="34" charset="0"/>
              </a:rPr>
              <a:t>i</a:t>
            </a:r>
            <a:r>
              <a:rPr altLang="zh-CN" baseline="-25000" b="1" dirty="0" sz="2800" lang="en-US" err="1" smtClean="0">
                <a:latin typeface="Arial" panose="020B0604020202020204" pitchFamily="34" charset="0"/>
                <a:cs typeface="Arial" panose="020B0604020202020204" pitchFamily="34" charset="0"/>
              </a:rPr>
              <a:t>C</a:t>
            </a:r>
            <a:r>
              <a:rPr altLang="zh-CN" b="1" dirty="0" sz="2800" lang="en-US" smtClean="0">
                <a:latin typeface="Arial" panose="020B0604020202020204" pitchFamily="34" charset="0"/>
                <a:cs typeface="Arial" panose="020B0604020202020204" pitchFamily="34" charset="0"/>
              </a:rPr>
              <a:t> </a:t>
            </a:r>
            <a:r>
              <a:rPr altLang="zh-CN" b="1" dirty="0" sz="2800" lang="en-US">
                <a:latin typeface="Arial" panose="020B0604020202020204" pitchFamily="34" charset="0"/>
                <a:cs typeface="Arial" panose="020B0604020202020204" pitchFamily="34" charset="0"/>
              </a:rPr>
              <a:t>→</a:t>
            </a:r>
            <a:r>
              <a:rPr altLang="zh-CN" b="1" dirty="0" sz="2800" lang="en-US" smtClean="0">
                <a:latin typeface="Arial" panose="020B0604020202020204" pitchFamily="34" charset="0"/>
                <a:cs typeface="Arial" panose="020B0604020202020204" pitchFamily="34" charset="0"/>
              </a:rPr>
              <a:t> </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CE</a:t>
            </a:r>
            <a:r>
              <a:rPr altLang="zh-CN" b="1" dirty="0" sz="2800" lang="en-US" smtClean="0">
                <a:latin typeface="Arial" panose="020B0604020202020204" pitchFamily="34" charset="0"/>
                <a:cs typeface="Arial" panose="020B0604020202020204" pitchFamily="34" charset="0"/>
              </a:rPr>
              <a:t> </a:t>
            </a:r>
            <a:endParaRPr altLang="en-US" b="1" dirty="0" sz="2800" lang="zh-CN">
              <a:latin typeface="Arial" panose="020B0604020202020204" pitchFamily="34" charset="0"/>
              <a:cs typeface="Arial" panose="020B0604020202020204" pitchFamily="34" charset="0"/>
            </a:endParaRPr>
          </a:p>
        </p:txBody>
      </p:sp>
      <p:grpSp>
        <p:nvGrpSpPr>
          <p:cNvPr id="419" name="组合 88"/>
          <p:cNvGrpSpPr/>
          <p:nvPr/>
        </p:nvGrpSpPr>
        <p:grpSpPr>
          <a:xfrm>
            <a:off x="1110550" y="1360492"/>
            <a:ext cx="4108789" cy="3061959"/>
            <a:chOff x="239826" y="1060105"/>
            <a:chExt cx="4108789" cy="3061959"/>
          </a:xfrm>
        </p:grpSpPr>
        <p:grpSp>
          <p:nvGrpSpPr>
            <p:cNvPr id="420" name="组合 89"/>
            <p:cNvGrpSpPr/>
            <p:nvPr/>
          </p:nvGrpSpPr>
          <p:grpSpPr>
            <a:xfrm>
              <a:off x="239826" y="1060105"/>
              <a:ext cx="4108789" cy="3061959"/>
              <a:chOff x="197881" y="1550492"/>
              <a:chExt cx="4108789" cy="3061959"/>
            </a:xfrm>
          </p:grpSpPr>
          <p:grpSp>
            <p:nvGrpSpPr>
              <p:cNvPr id="421" name="组合 93"/>
              <p:cNvGrpSpPr/>
              <p:nvPr/>
            </p:nvGrpSpPr>
            <p:grpSpPr>
              <a:xfrm>
                <a:off x="197881" y="1550492"/>
                <a:ext cx="4108789" cy="3061959"/>
                <a:chOff x="2428254" y="78156"/>
                <a:chExt cx="4108789" cy="3061959"/>
              </a:xfrm>
            </p:grpSpPr>
            <p:grpSp>
              <p:nvGrpSpPr>
                <p:cNvPr id="422" name="组合 95"/>
                <p:cNvGrpSpPr/>
                <p:nvPr/>
              </p:nvGrpSpPr>
              <p:grpSpPr>
                <a:xfrm>
                  <a:off x="2428254" y="78156"/>
                  <a:ext cx="4108789" cy="3061959"/>
                  <a:chOff x="4869126" y="515430"/>
                  <a:chExt cx="4108789" cy="3061959"/>
                </a:xfrm>
              </p:grpSpPr>
              <p:grpSp>
                <p:nvGrpSpPr>
                  <p:cNvPr id="423" name="组合 116"/>
                  <p:cNvGrpSpPr/>
                  <p:nvPr/>
                </p:nvGrpSpPr>
                <p:grpSpPr>
                  <a:xfrm>
                    <a:off x="4869126" y="515430"/>
                    <a:ext cx="4108789" cy="3061959"/>
                    <a:chOff x="748121" y="1410029"/>
                    <a:chExt cx="4108789" cy="3061959"/>
                  </a:xfrm>
                </p:grpSpPr>
                <p:grpSp>
                  <p:nvGrpSpPr>
                    <p:cNvPr id="424" name="组合 125"/>
                    <p:cNvGrpSpPr/>
                    <p:nvPr/>
                  </p:nvGrpSpPr>
                  <p:grpSpPr>
                    <a:xfrm>
                      <a:off x="748121" y="1410029"/>
                      <a:ext cx="4098074" cy="3019940"/>
                      <a:chOff x="481800" y="1314903"/>
                      <a:chExt cx="4098074" cy="3019940"/>
                    </a:xfrm>
                  </p:grpSpPr>
                  <p:grpSp>
                    <p:nvGrpSpPr>
                      <p:cNvPr id="425" name="组合 133"/>
                      <p:cNvGrpSpPr/>
                      <p:nvPr/>
                    </p:nvGrpSpPr>
                    <p:grpSpPr>
                      <a:xfrm>
                        <a:off x="687985" y="1314903"/>
                        <a:ext cx="3181035" cy="3019940"/>
                        <a:chOff x="687985" y="1314903"/>
                        <a:chExt cx="3181035" cy="3019940"/>
                      </a:xfrm>
                    </p:grpSpPr>
                    <p:grpSp>
                      <p:nvGrpSpPr>
                        <p:cNvPr id="426" name="Group 1096"/>
                        <p:cNvGrpSpPr/>
                        <p:nvPr/>
                      </p:nvGrpSpPr>
                      <p:grpSpPr bwMode="auto">
                        <a:xfrm>
                          <a:off x="1275234" y="1569267"/>
                          <a:ext cx="1187278" cy="2765576"/>
                          <a:chOff x="4072" y="2035"/>
                          <a:chExt cx="835" cy="1945"/>
                        </a:xfrm>
                      </p:grpSpPr>
                      <p:sp>
                        <p:nvSpPr>
                          <p:cNvPr id="104998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9"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2"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3"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94" name="文本框 181"/>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995" name="文本框 182"/>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996"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7"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8"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9" name="矩形 186"/>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0"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1" name="矩形 188"/>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2" name="文本框 189"/>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003" name="文本框 19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51" name="直接连接符 191"/>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004" name="椭圆 192"/>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05" name="椭圆 173"/>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6" name="文本框 174"/>
                      <p:cNvSpPr txBox="1"/>
                      <p:nvPr/>
                    </p:nvSpPr>
                    <p:spPr>
                      <a:xfrm>
                        <a:off x="822286" y="328473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07" name="文本框 175"/>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08" name="文本框 176"/>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09" name="文本框 177"/>
                      <p:cNvSpPr txBox="1"/>
                      <p:nvPr/>
                    </p:nvSpPr>
                    <p:spPr>
                      <a:xfrm>
                        <a:off x="3998148" y="3035534"/>
                        <a:ext cx="581726"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52" name="直接箭头连接符 178"/>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53" name="直接箭头连接符 179"/>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010" name="文本框 128"/>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11" name="文本框 131"/>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012"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3" name="矩形 118"/>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4" name="文本框 120"/>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0015"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6"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7"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8"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9" name="文本框 100"/>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020"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1"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2" name="文本框 105"/>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023"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4" name="文本框 114"/>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025" name="椭圆 94"/>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26" name="文本框 90"/>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027" name="文本框 91"/>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028" name="文本框 92"/>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50029" name="文本框 201"/>
          <p:cNvSpPr txBox="1"/>
          <p:nvPr/>
        </p:nvSpPr>
        <p:spPr>
          <a:xfrm>
            <a:off x="560306" y="4780971"/>
            <a:ext cx="1878786" cy="612139"/>
          </a:xfrm>
          <a:prstGeom prst="rect"/>
          <a:noFill/>
        </p:spPr>
        <p:txBody>
          <a:bodyPr rtlCol="0" wrap="square">
            <a:spAutoFit/>
          </a:bodyPr>
          <a:p>
            <a:r>
              <a:rPr altLang="zh-CN" b="1" dirty="0" sz="2800" i="1" lang="en-US" err="1" smtClean="0">
                <a:solidFill>
                  <a:srgbClr val="C00000"/>
                </a:solidFill>
                <a:latin typeface="Arial" panose="020B0604020202020204" pitchFamily="34" charset="0"/>
                <a:cs typeface="Arial" panose="020B0604020202020204" pitchFamily="34" charset="0"/>
              </a:rPr>
              <a:t>u</a:t>
            </a:r>
            <a:r>
              <a:rPr altLang="zh-CN" baseline="-25000" b="1" dirty="0" sz="2800" lang="en-US" err="1" smtClean="0">
                <a:solidFill>
                  <a:srgbClr val="C00000"/>
                </a:solidFill>
                <a:latin typeface="Arial" panose="020B0604020202020204" pitchFamily="34" charset="0"/>
                <a:cs typeface="Arial" panose="020B0604020202020204" pitchFamily="34" charset="0"/>
              </a:rPr>
              <a:t>i</a:t>
            </a:r>
            <a:r>
              <a:rPr altLang="zh-CN" b="1" dirty="0" sz="2800" lang="en-US" smtClean="0">
                <a:solidFill>
                  <a:srgbClr val="C00000"/>
                </a:solidFill>
                <a:latin typeface="Arial" panose="020B0604020202020204" pitchFamily="34" charset="0"/>
                <a:cs typeface="Arial" panose="020B0604020202020204" pitchFamily="34" charset="0"/>
              </a:rPr>
              <a:t> → </a:t>
            </a:r>
            <a:r>
              <a:rPr altLang="zh-CN" b="1" dirty="0" sz="2800" i="1" lang="en-US" err="1" smtClean="0">
                <a:solidFill>
                  <a:srgbClr val="C00000"/>
                </a:solidFill>
                <a:latin typeface="Arial" panose="020B0604020202020204" pitchFamily="34" charset="0"/>
                <a:cs typeface="Arial" panose="020B0604020202020204" pitchFamily="34" charset="0"/>
              </a:rPr>
              <a:t>u</a:t>
            </a:r>
            <a:r>
              <a:rPr altLang="zh-CN" baseline="-25000" b="1" dirty="0" sz="2800" lang="en-US" err="1" smtClean="0">
                <a:solidFill>
                  <a:srgbClr val="C00000"/>
                </a:solidFill>
                <a:latin typeface="Arial" panose="020B0604020202020204" pitchFamily="34" charset="0"/>
                <a:cs typeface="Arial" panose="020B0604020202020204" pitchFamily="34" charset="0"/>
              </a:rPr>
              <a:t>be</a:t>
            </a:r>
            <a:endParaRPr altLang="en-US" b="1" dirty="0" sz="2800" lang="zh-CN">
              <a:solidFill>
                <a:srgbClr val="C00000"/>
              </a:solidFill>
              <a:latin typeface="Arial" panose="020B0604020202020204" pitchFamily="34" charset="0"/>
              <a:cs typeface="Arial" panose="020B0604020202020204" pitchFamily="34" charset="0"/>
            </a:endParaRPr>
          </a:p>
        </p:txBody>
      </p:sp>
      <p:sp>
        <p:nvSpPr>
          <p:cNvPr id="1050030" name="文本框 202"/>
          <p:cNvSpPr txBox="1"/>
          <p:nvPr/>
        </p:nvSpPr>
        <p:spPr>
          <a:xfrm>
            <a:off x="1390836" y="5533763"/>
            <a:ext cx="981546" cy="612139"/>
          </a:xfrm>
          <a:prstGeom prst="rect"/>
          <a:noFill/>
        </p:spPr>
        <p:txBody>
          <a:bodyPr rtlCol="0" wrap="square">
            <a:spAutoFit/>
          </a:bodyPr>
          <a:p>
            <a:r>
              <a:rPr altLang="zh-CN" b="1" dirty="0" sz="2800" i="1" lang="en-US" smtClean="0">
                <a:solidFill>
                  <a:schemeClr val="accent1"/>
                </a:solidFill>
                <a:latin typeface="Arial" panose="020B0604020202020204" pitchFamily="34" charset="0"/>
                <a:cs typeface="Arial" panose="020B0604020202020204" pitchFamily="34" charset="0"/>
              </a:rPr>
              <a:t>U</a:t>
            </a:r>
            <a:r>
              <a:rPr altLang="zh-CN" baseline="-25000" b="1" dirty="0" sz="2800" lang="en-US" smtClean="0">
                <a:solidFill>
                  <a:schemeClr val="accent1"/>
                </a:solidFill>
                <a:latin typeface="Arial" panose="020B0604020202020204" pitchFamily="34" charset="0"/>
                <a:cs typeface="Arial" panose="020B0604020202020204" pitchFamily="34" charset="0"/>
              </a:rPr>
              <a:t>BEQ</a:t>
            </a:r>
            <a:endParaRPr altLang="en-US" b="1" dirty="0" sz="2800" lang="zh-CN">
              <a:solidFill>
                <a:schemeClr val="accent1"/>
              </a:solidFill>
              <a:latin typeface="Arial" panose="020B0604020202020204" pitchFamily="34" charset="0"/>
              <a:cs typeface="Arial" panose="020B0604020202020204" pitchFamily="34" charset="0"/>
            </a:endParaRPr>
          </a:p>
        </p:txBody>
      </p:sp>
      <p:cxnSp>
        <p:nvCxnSpPr>
          <p:cNvPr id="3145954" name="直接箭头连接符 203"/>
          <p:cNvCxnSpPr>
            <a:cxnSpLocks/>
          </p:cNvCxnSpPr>
          <p:nvPr/>
        </p:nvCxnSpPr>
        <p:spPr>
          <a:xfrm flipV="1">
            <a:off x="2182873" y="5354725"/>
            <a:ext cx="267610" cy="323989"/>
          </a:xfrm>
          <a:prstGeom prst="straightConnector1"/>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145955" name="直接箭头连接符 204"/>
          <p:cNvCxnSpPr>
            <a:cxnSpLocks/>
          </p:cNvCxnSpPr>
          <p:nvPr/>
        </p:nvCxnSpPr>
        <p:spPr>
          <a:xfrm>
            <a:off x="6108646" y="5130785"/>
            <a:ext cx="354920" cy="0"/>
          </a:xfrm>
          <a:prstGeom prst="straightConnector1"/>
          <a:ln w="19050">
            <a:tailEnd type="triangle" w="lg" len="lg"/>
          </a:ln>
        </p:spPr>
        <p:style>
          <a:lnRef idx="1">
            <a:schemeClr val="accent1"/>
          </a:lnRef>
          <a:fillRef idx="0">
            <a:schemeClr val="accent1"/>
          </a:fillRef>
          <a:effectRef idx="0">
            <a:schemeClr val="accent1"/>
          </a:effectRef>
          <a:fontRef idx="minor">
            <a:schemeClr val="tx1"/>
          </a:fontRef>
        </p:style>
      </p:cxnSp>
      <p:sp>
        <p:nvSpPr>
          <p:cNvPr id="1050031" name="文本框 205"/>
          <p:cNvSpPr txBox="1"/>
          <p:nvPr/>
        </p:nvSpPr>
        <p:spPr>
          <a:xfrm>
            <a:off x="6552447" y="4800389"/>
            <a:ext cx="1878786" cy="612139"/>
          </a:xfrm>
          <a:prstGeom prst="rect"/>
          <a:noFill/>
        </p:spPr>
        <p:txBody>
          <a:bodyPr rtlCol="0" wrap="square">
            <a:spAutoFit/>
          </a:bodyPr>
          <a:p>
            <a:r>
              <a:rPr altLang="zh-CN" b="1" dirty="0" sz="2800" i="1" lang="en-US" err="1" smtClean="0">
                <a:solidFill>
                  <a:srgbClr val="C00000"/>
                </a:solidFill>
                <a:latin typeface="Arial" panose="020B0604020202020204" pitchFamily="34" charset="0"/>
                <a:cs typeface="Arial" panose="020B0604020202020204" pitchFamily="34" charset="0"/>
              </a:rPr>
              <a:t>u</a:t>
            </a:r>
            <a:r>
              <a:rPr altLang="zh-CN" baseline="-25000" b="1" dirty="0" sz="2800" lang="en-US" err="1" smtClean="0">
                <a:solidFill>
                  <a:srgbClr val="C00000"/>
                </a:solidFill>
                <a:latin typeface="Arial" panose="020B0604020202020204" pitchFamily="34" charset="0"/>
                <a:cs typeface="Arial" panose="020B0604020202020204" pitchFamily="34" charset="0"/>
              </a:rPr>
              <a:t>ce</a:t>
            </a:r>
            <a:r>
              <a:rPr altLang="zh-CN" b="1" dirty="0" sz="2800" lang="en-US" smtClean="0">
                <a:solidFill>
                  <a:srgbClr val="C00000"/>
                </a:solidFill>
                <a:latin typeface="Arial" panose="020B0604020202020204" pitchFamily="34" charset="0"/>
                <a:cs typeface="Arial" panose="020B0604020202020204" pitchFamily="34" charset="0"/>
              </a:rPr>
              <a:t> → </a:t>
            </a:r>
            <a:r>
              <a:rPr altLang="zh-CN" b="1" dirty="0" sz="2800" i="1" lang="en-US" err="1" smtClean="0">
                <a:solidFill>
                  <a:srgbClr val="C00000"/>
                </a:solidFill>
                <a:latin typeface="Arial" panose="020B0604020202020204" pitchFamily="34" charset="0"/>
                <a:cs typeface="Arial" panose="020B0604020202020204" pitchFamily="34" charset="0"/>
              </a:rPr>
              <a:t>u</a:t>
            </a:r>
            <a:r>
              <a:rPr altLang="zh-CN" baseline="-25000" b="1" dirty="0" sz="2800" lang="en-US" err="1" smtClean="0">
                <a:solidFill>
                  <a:srgbClr val="C00000"/>
                </a:solidFill>
                <a:latin typeface="Arial" panose="020B0604020202020204" pitchFamily="34" charset="0"/>
                <a:cs typeface="Arial" panose="020B0604020202020204" pitchFamily="34" charset="0"/>
              </a:rPr>
              <a:t>o</a:t>
            </a:r>
            <a:endParaRPr altLang="en-US" b="1" dirty="0" sz="2800" lang="zh-CN">
              <a:solidFill>
                <a:srgbClr val="C00000"/>
              </a:solidFill>
              <a:latin typeface="Arial" panose="020B0604020202020204" pitchFamily="34" charset="0"/>
              <a:cs typeface="Arial" panose="020B0604020202020204" pitchFamily="34" charset="0"/>
            </a:endParaRPr>
          </a:p>
        </p:txBody>
      </p:sp>
      <p:sp>
        <p:nvSpPr>
          <p:cNvPr id="1050032" name="文本框 206"/>
          <p:cNvSpPr txBox="1"/>
          <p:nvPr/>
        </p:nvSpPr>
        <p:spPr>
          <a:xfrm>
            <a:off x="6392002" y="5533763"/>
            <a:ext cx="981546" cy="612139"/>
          </a:xfrm>
          <a:prstGeom prst="rect"/>
          <a:noFill/>
        </p:spPr>
        <p:txBody>
          <a:bodyPr rtlCol="0" wrap="square">
            <a:spAutoFit/>
          </a:bodyPr>
          <a:p>
            <a:r>
              <a:rPr altLang="zh-CN" b="1" dirty="0" sz="2800" i="1" lang="en-US" smtClean="0">
                <a:solidFill>
                  <a:schemeClr val="accent1"/>
                </a:solidFill>
                <a:latin typeface="Arial" panose="020B0604020202020204" pitchFamily="34" charset="0"/>
                <a:cs typeface="Arial" panose="020B0604020202020204" pitchFamily="34" charset="0"/>
              </a:rPr>
              <a:t>U</a:t>
            </a:r>
            <a:r>
              <a:rPr altLang="zh-CN" baseline="-25000" b="1" dirty="0" sz="2800" lang="en-US" smtClean="0">
                <a:solidFill>
                  <a:schemeClr val="accent1"/>
                </a:solidFill>
                <a:latin typeface="Arial" panose="020B0604020202020204" pitchFamily="34" charset="0"/>
                <a:cs typeface="Arial" panose="020B0604020202020204" pitchFamily="34" charset="0"/>
              </a:rPr>
              <a:t>CEQ</a:t>
            </a:r>
            <a:endParaRPr altLang="en-US" b="1" dirty="0" sz="2800" lang="zh-CN">
              <a:solidFill>
                <a:schemeClr val="accent1"/>
              </a:solidFill>
              <a:latin typeface="Arial" panose="020B0604020202020204" pitchFamily="34" charset="0"/>
              <a:cs typeface="Arial" panose="020B0604020202020204" pitchFamily="34" charset="0"/>
            </a:endParaRPr>
          </a:p>
        </p:txBody>
      </p:sp>
      <p:cxnSp>
        <p:nvCxnSpPr>
          <p:cNvPr id="3145956" name="直接箭头连接符 207"/>
          <p:cNvCxnSpPr>
            <a:cxnSpLocks/>
          </p:cNvCxnSpPr>
          <p:nvPr/>
        </p:nvCxnSpPr>
        <p:spPr>
          <a:xfrm>
            <a:off x="5997509" y="5407138"/>
            <a:ext cx="365186" cy="306018"/>
          </a:xfrm>
          <a:prstGeom prst="straightConnector1"/>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145957" name="直接箭头连接符 208"/>
          <p:cNvCxnSpPr>
            <a:cxnSpLocks/>
          </p:cNvCxnSpPr>
          <p:nvPr/>
        </p:nvCxnSpPr>
        <p:spPr>
          <a:xfrm>
            <a:off x="2084172" y="5104960"/>
            <a:ext cx="354920" cy="0"/>
          </a:xfrm>
          <a:prstGeom prst="straightConnector1"/>
          <a:ln w="19050">
            <a:tailEnd type="triangle" w="lg" len="lg"/>
          </a:ln>
        </p:spPr>
        <p:style>
          <a:lnRef idx="1">
            <a:schemeClr val="accent1"/>
          </a:lnRef>
          <a:fillRef idx="0">
            <a:schemeClr val="accent1"/>
          </a:fillRef>
          <a:effectRef idx="0">
            <a:schemeClr val="accent1"/>
          </a:effectRef>
          <a:fontRef idx="minor">
            <a:schemeClr val="tx1"/>
          </a:fontRef>
        </p:style>
      </p:cxnSp>
      <p:sp>
        <p:nvSpPr>
          <p:cNvPr id="1050033" name="Rectangle 1030"/>
          <p:cNvSpPr>
            <a:spLocks noChangeArrowheads="1"/>
          </p:cNvSpPr>
          <p:nvPr/>
        </p:nvSpPr>
        <p:spPr bwMode="auto">
          <a:xfrm>
            <a:off x="5381514" y="2130682"/>
            <a:ext cx="3030572" cy="5359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i="1" kumimoji="1" lang="en-US" err="1" smtClean="0">
                <a:latin typeface="+mn-ea"/>
              </a:rPr>
              <a:t>u</a:t>
            </a:r>
            <a:r>
              <a:rPr altLang="zh-CN" baseline="-30000" b="1" dirty="0" sz="2400" kumimoji="1" lang="en-US" err="1" smtClean="0">
                <a:latin typeface="+mn-ea"/>
              </a:rPr>
              <a:t>BE</a:t>
            </a:r>
            <a:r>
              <a:rPr altLang="zh-CN" baseline="-30000" b="1" dirty="0" sz="2400" kumimoji="1" lang="en-US" smtClean="0">
                <a:latin typeface="+mn-ea"/>
              </a:rPr>
              <a:t> </a:t>
            </a:r>
            <a:r>
              <a:rPr altLang="zh-CN" b="1" dirty="0" sz="2400" kumimoji="1" lang="en-US" smtClean="0">
                <a:latin typeface="+mn-ea"/>
              </a:rPr>
              <a:t>=</a:t>
            </a:r>
            <a:r>
              <a:rPr altLang="zh-CN" b="1" dirty="0" sz="2400" i="1" kumimoji="1" lang="en-US" err="1" smtClean="0">
                <a:latin typeface="+mn-ea"/>
              </a:rPr>
              <a:t>U</a:t>
            </a:r>
            <a:r>
              <a:rPr altLang="zh-CN" baseline="-30000" b="1" dirty="0" sz="2400" kumimoji="1" lang="en-US" err="1" smtClean="0">
                <a:latin typeface="+mn-ea"/>
              </a:rPr>
              <a:t>BEQ</a:t>
            </a:r>
            <a:r>
              <a:rPr altLang="zh-CN" b="1" dirty="0" sz="2400" kumimoji="1" lang="en-US" err="1" smtClean="0">
                <a:latin typeface="+mn-ea"/>
              </a:rPr>
              <a:t>+</a:t>
            </a:r>
            <a:r>
              <a:rPr altLang="zh-CN" b="1" dirty="0" sz="2400" i="1" kumimoji="1" lang="en-US" err="1" smtClean="0">
                <a:latin typeface="+mn-ea"/>
              </a:rPr>
              <a:t>u</a:t>
            </a:r>
            <a:r>
              <a:rPr altLang="zh-CN" baseline="-25000" b="1" dirty="0" sz="2400" kumimoji="1" lang="en-US" err="1" smtClean="0">
                <a:latin typeface="+mn-ea"/>
              </a:rPr>
              <a:t>i</a:t>
            </a:r>
            <a:r>
              <a:rPr altLang="zh-CN" baseline="-30000" b="1" dirty="0" sz="2400" kumimoji="1" lang="en-US" smtClean="0">
                <a:latin typeface="+mn-ea"/>
              </a:rPr>
              <a:t> </a:t>
            </a:r>
          </a:p>
        </p:txBody>
      </p:sp>
      <p:sp>
        <p:nvSpPr>
          <p:cNvPr id="1050034" name="Rectangle 1030"/>
          <p:cNvSpPr>
            <a:spLocks noChangeArrowheads="1"/>
          </p:cNvSpPr>
          <p:nvPr/>
        </p:nvSpPr>
        <p:spPr bwMode="auto">
          <a:xfrm>
            <a:off x="5372658" y="3399367"/>
            <a:ext cx="3134892" cy="5359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i="1" kumimoji="1" lang="en-US" err="1">
                <a:latin typeface="+mn-ea"/>
              </a:rPr>
              <a:t>u</a:t>
            </a:r>
            <a:r>
              <a:rPr altLang="zh-CN" baseline="-30000" b="1" dirty="0" sz="2400" kumimoji="1" lang="en-US" err="1">
                <a:latin typeface="+mn-ea"/>
              </a:rPr>
              <a:t>CE</a:t>
            </a:r>
            <a:r>
              <a:rPr altLang="zh-CN" b="1" dirty="0" sz="2400" kumimoji="1" lang="en-US" smtClean="0">
                <a:latin typeface="+mn-ea"/>
              </a:rPr>
              <a:t>=</a:t>
            </a:r>
            <a:r>
              <a:rPr altLang="zh-CN" b="1" dirty="0" sz="2400" i="1" kumimoji="1" lang="en-US" smtClean="0">
                <a:latin typeface="+mn-ea"/>
              </a:rPr>
              <a:t>V</a:t>
            </a:r>
            <a:r>
              <a:rPr altLang="zh-CN" baseline="-30000" b="1" dirty="0" sz="2400" kumimoji="1" lang="en-US" smtClean="0">
                <a:latin typeface="+mn-ea"/>
              </a:rPr>
              <a:t>CC</a:t>
            </a:r>
            <a:r>
              <a:rPr altLang="zh-CN" b="1" dirty="0" sz="2400" kumimoji="1" lang="en-US" smtClean="0">
                <a:latin typeface="+mn-ea"/>
              </a:rPr>
              <a:t>-</a:t>
            </a:r>
            <a:r>
              <a:rPr altLang="zh-CN" b="1" dirty="0" sz="2400" i="1" kumimoji="1" lang="en-US" err="1" smtClean="0">
                <a:latin typeface="+mn-ea"/>
              </a:rPr>
              <a:t>i</a:t>
            </a:r>
            <a:r>
              <a:rPr altLang="zh-CN" baseline="-25000" b="1" dirty="0" sz="2400" kumimoji="1" lang="en-US" err="1" smtClean="0">
                <a:latin typeface="+mn-ea"/>
              </a:rPr>
              <a:t>C</a:t>
            </a:r>
            <a:r>
              <a:rPr altLang="zh-CN" b="1" dirty="0" sz="2400" kumimoji="1" lang="en-US" err="1" smtClean="0">
                <a:latin typeface="+mn-ea"/>
              </a:rPr>
              <a:t>R</a:t>
            </a:r>
            <a:r>
              <a:rPr altLang="zh-CN" baseline="-25000" b="1" dirty="0" sz="2400" kumimoji="1" lang="en-US" err="1" smtClean="0">
                <a:latin typeface="+mn-ea"/>
              </a:rPr>
              <a:t>C</a:t>
            </a:r>
            <a:endParaRPr altLang="zh-CN" baseline="-30000" b="1" dirty="0" sz="2400" kumimoji="1" lang="en-US">
              <a:latin typeface="+mn-ea"/>
            </a:endParaRPr>
          </a:p>
        </p:txBody>
      </p:sp>
      <p:sp>
        <p:nvSpPr>
          <p:cNvPr id="1050035" name="文本框 1"/>
          <p:cNvSpPr txBox="1"/>
          <p:nvPr/>
        </p:nvSpPr>
        <p:spPr>
          <a:xfrm>
            <a:off x="560306" y="4422451"/>
            <a:ext cx="627043" cy="461665"/>
          </a:xfrm>
          <a:prstGeom prst="rect"/>
          <a:noFill/>
        </p:spPr>
        <p:txBody>
          <a:bodyPr rtlCol="0" wrap="square">
            <a:spAutoFit/>
          </a:bodyPr>
          <a:p>
            <a:r>
              <a:rPr altLang="zh-CN" dirty="0" sz="2400" lang="en-US" smtClean="0">
                <a:solidFill>
                  <a:srgbClr val="C00000"/>
                </a:solidFill>
                <a:latin typeface="Arial" panose="020B0604020202020204" pitchFamily="34" charset="0"/>
                <a:cs typeface="Arial" panose="020B0604020202020204" pitchFamily="34" charset="0"/>
              </a:rPr>
              <a:t>AC</a:t>
            </a:r>
            <a:endParaRPr altLang="en-US" dirty="0" sz="2400" lang="zh-CN">
              <a:solidFill>
                <a:srgbClr val="C00000"/>
              </a:solidFill>
              <a:latin typeface="Arial" panose="020B0604020202020204" pitchFamily="34" charset="0"/>
              <a:cs typeface="Arial" panose="020B0604020202020204" pitchFamily="34" charset="0"/>
            </a:endParaRPr>
          </a:p>
        </p:txBody>
      </p:sp>
      <p:sp>
        <p:nvSpPr>
          <p:cNvPr id="1050036" name="文本框 69"/>
          <p:cNvSpPr txBox="1"/>
          <p:nvPr/>
        </p:nvSpPr>
        <p:spPr>
          <a:xfrm>
            <a:off x="1541120" y="6085672"/>
            <a:ext cx="627043" cy="461665"/>
          </a:xfrm>
          <a:prstGeom prst="rect"/>
          <a:noFill/>
        </p:spPr>
        <p:txBody>
          <a:bodyPr rtlCol="0" wrap="square">
            <a:spAutoFit/>
          </a:bodyPr>
          <a:p>
            <a:r>
              <a:rPr altLang="zh-CN" dirty="0" sz="2400" lang="en-US" smtClean="0">
                <a:solidFill>
                  <a:schemeClr val="accent1"/>
                </a:solidFill>
                <a:latin typeface="Arial" panose="020B0604020202020204" pitchFamily="34" charset="0"/>
                <a:cs typeface="Arial" panose="020B0604020202020204" pitchFamily="34" charset="0"/>
              </a:rPr>
              <a:t>DC</a:t>
            </a:r>
            <a:endParaRPr altLang="en-US" dirty="0" sz="2400" lang="zh-CN">
              <a:solidFill>
                <a:schemeClr val="accent1"/>
              </a:solidFill>
              <a:latin typeface="Arial" panose="020B0604020202020204" pitchFamily="34" charset="0"/>
              <a:cs typeface="Arial" panose="020B0604020202020204" pitchFamily="34" charset="0"/>
            </a:endParaRPr>
          </a:p>
        </p:txBody>
      </p:sp>
      <p:sp>
        <p:nvSpPr>
          <p:cNvPr id="1050037" name="文本框 70"/>
          <p:cNvSpPr txBox="1"/>
          <p:nvPr/>
        </p:nvSpPr>
        <p:spPr>
          <a:xfrm>
            <a:off x="6583278" y="6036304"/>
            <a:ext cx="627043" cy="461665"/>
          </a:xfrm>
          <a:prstGeom prst="rect"/>
          <a:noFill/>
        </p:spPr>
        <p:txBody>
          <a:bodyPr rtlCol="0" wrap="square">
            <a:spAutoFit/>
          </a:bodyPr>
          <a:p>
            <a:r>
              <a:rPr altLang="zh-CN" dirty="0" sz="2400" lang="en-US" smtClean="0">
                <a:solidFill>
                  <a:schemeClr val="accent1"/>
                </a:solidFill>
                <a:latin typeface="Arial" panose="020B0604020202020204" pitchFamily="34" charset="0"/>
                <a:cs typeface="Arial" panose="020B0604020202020204" pitchFamily="34" charset="0"/>
              </a:rPr>
              <a:t>DC</a:t>
            </a:r>
            <a:endParaRPr altLang="en-US" dirty="0" sz="2400" lang="zh-CN">
              <a:solidFill>
                <a:schemeClr val="accent1"/>
              </a:solidFill>
              <a:latin typeface="Arial" panose="020B0604020202020204" pitchFamily="34" charset="0"/>
              <a:cs typeface="Arial" panose="020B0604020202020204" pitchFamily="34" charset="0"/>
            </a:endParaRPr>
          </a:p>
        </p:txBody>
      </p:sp>
      <p:sp>
        <p:nvSpPr>
          <p:cNvPr id="1050038" name="文本框 71"/>
          <p:cNvSpPr txBox="1"/>
          <p:nvPr/>
        </p:nvSpPr>
        <p:spPr>
          <a:xfrm>
            <a:off x="7501209" y="4422451"/>
            <a:ext cx="627043" cy="461665"/>
          </a:xfrm>
          <a:prstGeom prst="rect"/>
          <a:noFill/>
        </p:spPr>
        <p:txBody>
          <a:bodyPr rtlCol="0" wrap="square">
            <a:spAutoFit/>
          </a:bodyPr>
          <a:p>
            <a:r>
              <a:rPr altLang="zh-CN" dirty="0" sz="2400" lang="en-US" smtClean="0">
                <a:solidFill>
                  <a:srgbClr val="C00000"/>
                </a:solidFill>
                <a:latin typeface="Arial" panose="020B0604020202020204" pitchFamily="34" charset="0"/>
                <a:cs typeface="Arial" panose="020B0604020202020204" pitchFamily="34" charset="0"/>
              </a:rPr>
              <a:t>AC</a:t>
            </a:r>
            <a:endParaRPr altLang="en-US" dirty="0" sz="2400" lang="zh-CN">
              <a:solidFill>
                <a:srgbClr val="C00000"/>
              </a:solidFill>
              <a:latin typeface="Arial" panose="020B0604020202020204" pitchFamily="34" charset="0"/>
              <a:cs typeface="Arial" panose="020B0604020202020204" pitchFamily="34" charset="0"/>
            </a:endParaRPr>
          </a:p>
        </p:txBody>
      </p:sp>
      <p:sp>
        <p:nvSpPr>
          <p:cNvPr id="1050039" name="Rectangle 3"/>
          <p:cNvSpPr>
            <a:spLocks noChangeArrowheads="1"/>
          </p:cNvSpPr>
          <p:nvPr/>
        </p:nvSpPr>
        <p:spPr bwMode="auto">
          <a:xfrm>
            <a:off x="4964822" y="2888668"/>
            <a:ext cx="3950564" cy="400110"/>
          </a:xfrm>
          <a:prstGeom prst="rect"/>
          <a:noFill/>
          <a:ln>
            <a:noFill/>
          </a:ln>
          <a:effectLst/>
        </p:spPr>
        <p:txBody>
          <a:bodyPr wrap="square">
            <a:spAutoFit/>
          </a:bodyPr>
          <a:p>
            <a:pPr algn="ctr" fontAlgn="base">
              <a:spcBef>
                <a:spcPct val="0"/>
              </a:spcBef>
              <a:spcAft>
                <a:spcPct val="0"/>
              </a:spcAft>
            </a:pPr>
            <a:r>
              <a:rPr altLang="zh-CN" dirty="0" sz="2000" kumimoji="1" lang="en-US" smtClean="0">
                <a:latin typeface="Arial" panose="020B0604020202020204" pitchFamily="34" charset="0"/>
                <a:cs typeface="Arial" panose="020B0604020202020204" pitchFamily="34" charset="0"/>
              </a:rPr>
              <a:t>Output </a:t>
            </a:r>
            <a:r>
              <a:rPr altLang="zh-CN" dirty="0" sz="2000" kumimoji="1" lang="en-US">
                <a:latin typeface="Arial" panose="020B0604020202020204" pitchFamily="34" charset="0"/>
                <a:cs typeface="Arial" panose="020B0604020202020204" pitchFamily="34" charset="0"/>
              </a:rPr>
              <a:t>circuit </a:t>
            </a:r>
            <a:r>
              <a:rPr altLang="zh-CN" dirty="0" sz="2000" kumimoji="1" lang="en-US" smtClean="0">
                <a:latin typeface="Arial" panose="020B0604020202020204" pitchFamily="34" charset="0"/>
                <a:cs typeface="Arial" panose="020B0604020202020204" pitchFamily="34" charset="0"/>
              </a:rPr>
              <a:t>equation: DC+AC</a:t>
            </a:r>
            <a:endParaRPr altLang="en-US" baseline="-25000" dirty="0" sz="2000" kumimoji="1" lang="zh-CN">
              <a:latin typeface="Arial" panose="020B0604020202020204" pitchFamily="34" charset="0"/>
              <a:cs typeface="Arial" panose="020B0604020202020204" pitchFamily="34" charset="0"/>
            </a:endParaRPr>
          </a:p>
        </p:txBody>
      </p:sp>
      <p:sp>
        <p:nvSpPr>
          <p:cNvPr id="1050040" name="Rectangle 3"/>
          <p:cNvSpPr>
            <a:spLocks noChangeArrowheads="1"/>
          </p:cNvSpPr>
          <p:nvPr/>
        </p:nvSpPr>
        <p:spPr bwMode="auto">
          <a:xfrm>
            <a:off x="4921517" y="1566492"/>
            <a:ext cx="3950564" cy="400110"/>
          </a:xfrm>
          <a:prstGeom prst="rect"/>
          <a:noFill/>
          <a:ln>
            <a:noFill/>
          </a:ln>
          <a:effectLst/>
        </p:spPr>
        <p:txBody>
          <a:bodyPr wrap="square">
            <a:spAutoFit/>
          </a:bodyPr>
          <a:p>
            <a:pPr algn="ctr" fontAlgn="base">
              <a:spcBef>
                <a:spcPct val="0"/>
              </a:spcBef>
              <a:spcAft>
                <a:spcPct val="0"/>
              </a:spcAft>
            </a:pPr>
            <a:r>
              <a:rPr altLang="zh-CN" dirty="0" sz="2000" kumimoji="1" lang="en-US" smtClean="0">
                <a:latin typeface="Arial" panose="020B0604020202020204" pitchFamily="34" charset="0"/>
                <a:cs typeface="Arial" panose="020B0604020202020204" pitchFamily="34" charset="0"/>
              </a:rPr>
              <a:t>Input </a:t>
            </a:r>
            <a:r>
              <a:rPr altLang="zh-CN" dirty="0" sz="2000" kumimoji="1" lang="en-US">
                <a:latin typeface="Arial" panose="020B0604020202020204" pitchFamily="34" charset="0"/>
                <a:cs typeface="Arial" panose="020B0604020202020204" pitchFamily="34" charset="0"/>
              </a:rPr>
              <a:t>circuit </a:t>
            </a:r>
            <a:r>
              <a:rPr altLang="zh-CN" dirty="0" sz="2000" kumimoji="1" lang="en-US" smtClean="0">
                <a:latin typeface="Arial" panose="020B0604020202020204" pitchFamily="34" charset="0"/>
                <a:cs typeface="Arial" panose="020B0604020202020204" pitchFamily="34" charset="0"/>
              </a:rPr>
              <a:t>equation: DC+AC</a:t>
            </a:r>
            <a:endParaRPr altLang="en-US" baseline="-25000" dirty="0" sz="20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87"/>
                                        </p:tgtEl>
                                        <p:attrNameLst>
                                          <p:attrName>style.visibility</p:attrName>
                                        </p:attrNameLst>
                                      </p:cBhvr>
                                      <p:to>
                                        <p:strVal val="visible"/>
                                      </p:to>
                                    </p:set>
                                    <p:animEffect transition="in" filter="wipe(down)">
                                      <p:cBhvr>
                                        <p:cTn dur="500" id="7"/>
                                        <p:tgtEl>
                                          <p:spTgt spid="104998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145955"/>
                                        </p:tgtEl>
                                        <p:attrNameLst>
                                          <p:attrName>style.visibility</p:attrName>
                                        </p:attrNameLst>
                                      </p:cBhvr>
                                      <p:to>
                                        <p:strVal val="visible"/>
                                      </p:to>
                                    </p:set>
                                    <p:animEffect transition="in" filter="wipe(down)">
                                      <p:cBhvr>
                                        <p:cTn dur="500" id="12"/>
                                        <p:tgtEl>
                                          <p:spTgt spid="3145955"/>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031"/>
                                        </p:tgtEl>
                                        <p:attrNameLst>
                                          <p:attrName>style.visibility</p:attrName>
                                        </p:attrNameLst>
                                      </p:cBhvr>
                                      <p:to>
                                        <p:strVal val="visible"/>
                                      </p:to>
                                    </p:set>
                                    <p:animEffect transition="in" filter="wipe(down)">
                                      <p:cBhvr>
                                        <p:cTn dur="500" id="15"/>
                                        <p:tgtEl>
                                          <p:spTgt spid="1050031"/>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038"/>
                                        </p:tgtEl>
                                        <p:attrNameLst>
                                          <p:attrName>style.visibility</p:attrName>
                                        </p:attrNameLst>
                                      </p:cBhvr>
                                      <p:to>
                                        <p:strVal val="visible"/>
                                      </p:to>
                                    </p:set>
                                    <p:animEffect transition="in" filter="wipe(down)">
                                      <p:cBhvr>
                                        <p:cTn dur="500" id="18"/>
                                        <p:tgtEl>
                                          <p:spTgt spid="1050038"/>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5956"/>
                                        </p:tgtEl>
                                        <p:attrNameLst>
                                          <p:attrName>style.visibility</p:attrName>
                                        </p:attrNameLst>
                                      </p:cBhvr>
                                      <p:to>
                                        <p:strVal val="visible"/>
                                      </p:to>
                                    </p:set>
                                    <p:animEffect transition="in" filter="wipe(down)">
                                      <p:cBhvr>
                                        <p:cTn dur="500" id="23"/>
                                        <p:tgtEl>
                                          <p:spTgt spid="3145956"/>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032"/>
                                        </p:tgtEl>
                                        <p:attrNameLst>
                                          <p:attrName>style.visibility</p:attrName>
                                        </p:attrNameLst>
                                      </p:cBhvr>
                                      <p:to>
                                        <p:strVal val="visible"/>
                                      </p:to>
                                    </p:set>
                                    <p:animEffect transition="in" filter="wipe(down)">
                                      <p:cBhvr>
                                        <p:cTn dur="500" id="26"/>
                                        <p:tgtEl>
                                          <p:spTgt spid="1050032"/>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50037"/>
                                        </p:tgtEl>
                                        <p:attrNameLst>
                                          <p:attrName>style.visibility</p:attrName>
                                        </p:attrNameLst>
                                      </p:cBhvr>
                                      <p:to>
                                        <p:strVal val="visible"/>
                                      </p:to>
                                    </p:set>
                                    <p:animEffect transition="in" filter="wipe(down)">
                                      <p:cBhvr>
                                        <p:cTn dur="500" id="29"/>
                                        <p:tgtEl>
                                          <p:spTgt spid="105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87" grpId="0"/>
      <p:bldP spid="1050031" grpId="0"/>
      <p:bldP spid="1050032" grpId="0"/>
      <p:bldP spid="1050037" grpId="0"/>
      <p:bldP spid="10500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89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93" name="Rectangle 9"/>
          <p:cNvSpPr>
            <a:spLocks noChangeArrowheads="1"/>
          </p:cNvSpPr>
          <p:nvPr/>
        </p:nvSpPr>
        <p:spPr bwMode="auto">
          <a:xfrm>
            <a:off x="2163016" y="5848912"/>
            <a:ext cx="256322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互导放大倍数</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94" name="Rectangle 7"/>
          <p:cNvSpPr>
            <a:spLocks noChangeArrowheads="1"/>
          </p:cNvSpPr>
          <p:nvPr/>
        </p:nvSpPr>
        <p:spPr bwMode="auto">
          <a:xfrm>
            <a:off x="2168936" y="4633375"/>
            <a:ext cx="242770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互阻放大倍数</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95" name="Rectangle 5"/>
          <p:cNvSpPr>
            <a:spLocks noChangeArrowheads="1"/>
          </p:cNvSpPr>
          <p:nvPr/>
        </p:nvSpPr>
        <p:spPr bwMode="auto">
          <a:xfrm>
            <a:off x="4969307" y="3284332"/>
            <a:ext cx="2192241"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电流放大倍数</a:t>
            </a:r>
            <a:endParaRPr altLang="en-US" b="1" dirty="0" sz="2400" i="1"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96" name="Rectangle 3"/>
          <p:cNvSpPr>
            <a:spLocks noChangeArrowheads="1"/>
          </p:cNvSpPr>
          <p:nvPr/>
        </p:nvSpPr>
        <p:spPr bwMode="auto">
          <a:xfrm>
            <a:off x="688168" y="3274376"/>
            <a:ext cx="2174571"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电压放大倍数</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97" name="Text Box 2"/>
          <p:cNvSpPr txBox="1">
            <a:spLocks noChangeAspect="1" noMove="1" noResize="1" noRot="1" noAdjustHandles="1" noEditPoints="1" noChangeArrowheads="1" noChangeShapeType="1" noTextEdit="1"/>
          </p:cNvSpPr>
          <p:nvPr/>
        </p:nvSpPr>
        <p:spPr bwMode="auto">
          <a:xfrm>
            <a:off x="496755" y="1086260"/>
            <a:ext cx="2352238" cy="646331"/>
          </a:xfrm>
          <a:prstGeom prst="rect"/>
          <a:blipFill>
            <a:blip xmlns:r="http://schemas.openxmlformats.org/officeDocument/2006/relationships" r:embed="rId1"/>
            <a:stretch>
              <a:fillRect b="-21698"/>
            </a:stretch>
          </a:blipFill>
          <a:ln>
            <a:noFill/>
          </a:ln>
          <a:effectLst/>
        </p:spPr>
        <p:txBody>
          <a:bodyPr/>
          <a:p>
            <a:r>
              <a:rPr altLang="en-US" lang="zh-CN">
                <a:noFill/>
              </a:rPr>
              <a:t> </a:t>
            </a:r>
          </a:p>
        </p:txBody>
      </p:sp>
      <p:sp>
        <p:nvSpPr>
          <p:cNvPr id="1048898" name="文本框 137"/>
          <p:cNvSpPr txBox="1">
            <a:spLocks noChangeAspect="1" noMove="1" noResize="1" noRot="1" noAdjustHandles="1" noEditPoints="1" noChangeArrowheads="1" noChangeShapeType="1" noTextEdit="1"/>
          </p:cNvSpPr>
          <p:nvPr/>
        </p:nvSpPr>
        <p:spPr>
          <a:xfrm>
            <a:off x="2876410" y="2800103"/>
            <a:ext cx="1407500" cy="976421"/>
          </a:xfrm>
          <a:prstGeom prst="rect"/>
          <a:blipFill>
            <a:blip xmlns:r="http://schemas.openxmlformats.org/officeDocument/2006/relationships" r:embed="rId2"/>
            <a:stretch>
              <a:fillRect/>
            </a:stretch>
          </a:blipFill>
        </p:spPr>
        <p:txBody>
          <a:bodyPr/>
          <a:p>
            <a:r>
              <a:rPr altLang="en-US" lang="zh-CN">
                <a:noFill/>
              </a:rPr>
              <a:t> </a:t>
            </a:r>
          </a:p>
        </p:txBody>
      </p:sp>
      <p:sp>
        <p:nvSpPr>
          <p:cNvPr id="1048899" name="文本框 139"/>
          <p:cNvSpPr txBox="1">
            <a:spLocks noChangeAspect="1" noMove="1" noResize="1" noRot="1" noAdjustHandles="1" noEditPoints="1" noChangeArrowheads="1" noChangeShapeType="1" noTextEdit="1"/>
          </p:cNvSpPr>
          <p:nvPr/>
        </p:nvSpPr>
        <p:spPr>
          <a:xfrm>
            <a:off x="7223288" y="2795790"/>
            <a:ext cx="1212304" cy="973530"/>
          </a:xfrm>
          <a:prstGeom prst="rect"/>
          <a:blipFill>
            <a:blip xmlns:r="http://schemas.openxmlformats.org/officeDocument/2006/relationships" r:embed="rId3"/>
            <a:stretch>
              <a:fillRect/>
            </a:stretch>
          </a:blipFill>
        </p:spPr>
        <p:txBody>
          <a:bodyPr/>
          <a:p>
            <a:r>
              <a:rPr altLang="en-US" lang="zh-CN">
                <a:noFill/>
              </a:rPr>
              <a:t> </a:t>
            </a:r>
          </a:p>
        </p:txBody>
      </p:sp>
      <p:sp>
        <p:nvSpPr>
          <p:cNvPr id="1048900" name="文本框 140"/>
          <p:cNvSpPr txBox="1">
            <a:spLocks noChangeAspect="1" noMove="1" noResize="1" noRot="1" noAdjustHandles="1" noEditPoints="1" noChangeArrowheads="1" noChangeShapeType="1" noTextEdit="1"/>
          </p:cNvSpPr>
          <p:nvPr/>
        </p:nvSpPr>
        <p:spPr>
          <a:xfrm>
            <a:off x="5063806" y="4107431"/>
            <a:ext cx="2332104" cy="976421"/>
          </a:xfrm>
          <a:prstGeom prst="rect"/>
          <a:blipFill>
            <a:blip xmlns:r="http://schemas.openxmlformats.org/officeDocument/2006/relationships" r:embed="rId4"/>
            <a:stretch>
              <a:fillRect/>
            </a:stretch>
          </a:blipFill>
        </p:spPr>
        <p:txBody>
          <a:bodyPr/>
          <a:p>
            <a:r>
              <a:rPr altLang="en-US" lang="zh-CN">
                <a:noFill/>
              </a:rPr>
              <a:t> </a:t>
            </a:r>
          </a:p>
        </p:txBody>
      </p:sp>
      <p:sp>
        <p:nvSpPr>
          <p:cNvPr id="1048901" name="文本框 141"/>
          <p:cNvSpPr txBox="1">
            <a:spLocks noChangeAspect="1" noMove="1" noResize="1" noRot="1" noAdjustHandles="1" noEditPoints="1" noChangeArrowheads="1" noChangeShapeType="1" noTextEdit="1"/>
          </p:cNvSpPr>
          <p:nvPr/>
        </p:nvSpPr>
        <p:spPr>
          <a:xfrm>
            <a:off x="5218563" y="5410287"/>
            <a:ext cx="2332104" cy="976421"/>
          </a:xfrm>
          <a:prstGeom prst="rect"/>
          <a:blipFill>
            <a:blip xmlns:r="http://schemas.openxmlformats.org/officeDocument/2006/relationships" r:embed="rId5"/>
            <a:stretch>
              <a:fillRect/>
            </a:stretch>
          </a:blipFill>
        </p:spPr>
        <p:txBody>
          <a:bodyPr/>
          <a:p>
            <a:r>
              <a:rPr altLang="en-US" lang="zh-CN">
                <a:noFill/>
              </a:rPr>
              <a:t> </a:t>
            </a:r>
          </a:p>
        </p:txBody>
      </p:sp>
      <p:sp>
        <p:nvSpPr>
          <p:cNvPr id="1048902" name="Rectangle 3"/>
          <p:cNvSpPr>
            <a:spLocks noChangeArrowheads="1"/>
          </p:cNvSpPr>
          <p:nvPr/>
        </p:nvSpPr>
        <p:spPr bwMode="auto">
          <a:xfrm>
            <a:off x="607715" y="2778041"/>
            <a:ext cx="2275411" cy="52387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Voltage gain</a:t>
            </a:r>
            <a:endParaRPr altLang="en-US" dirty="0" sz="3600" kumimoji="1" lang="zh-CN" smtClean="0">
              <a:latin typeface="Arial" panose="020B0604020202020204" pitchFamily="34" charset="0"/>
              <a:cs typeface="Arial" panose="020B0604020202020204" pitchFamily="34" charset="0"/>
            </a:endParaRPr>
          </a:p>
        </p:txBody>
      </p:sp>
      <p:sp>
        <p:nvSpPr>
          <p:cNvPr id="1048903" name="Rectangle 3"/>
          <p:cNvSpPr>
            <a:spLocks noChangeArrowheads="1"/>
          </p:cNvSpPr>
          <p:nvPr/>
        </p:nvSpPr>
        <p:spPr bwMode="auto">
          <a:xfrm>
            <a:off x="4897451" y="2796943"/>
            <a:ext cx="2345790" cy="52387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Current gain</a:t>
            </a:r>
            <a:endParaRPr altLang="en-US" dirty="0" sz="3600" kumimoji="1" lang="zh-CN" smtClean="0">
              <a:latin typeface="Arial" panose="020B0604020202020204" pitchFamily="34" charset="0"/>
              <a:cs typeface="Arial" panose="020B0604020202020204" pitchFamily="34" charset="0"/>
            </a:endParaRPr>
          </a:p>
        </p:txBody>
      </p:sp>
      <p:sp>
        <p:nvSpPr>
          <p:cNvPr id="1048904" name="Rectangle 3"/>
          <p:cNvSpPr>
            <a:spLocks noChangeArrowheads="1"/>
          </p:cNvSpPr>
          <p:nvPr/>
        </p:nvSpPr>
        <p:spPr bwMode="auto">
          <a:xfrm>
            <a:off x="1020417" y="4158767"/>
            <a:ext cx="4157916"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err="1" smtClean="0">
                <a:latin typeface="Arial" panose="020B0604020202020204" pitchFamily="34" charset="0"/>
                <a:cs typeface="Arial" panose="020B0604020202020204" pitchFamily="34" charset="0"/>
              </a:rPr>
              <a:t>Transimpedance</a:t>
            </a:r>
            <a:r>
              <a:rPr altLang="zh-CN" b="1" dirty="0" sz="2800" kumimoji="1" lang="en-US" smtClean="0">
                <a:latin typeface="Arial" panose="020B0604020202020204" pitchFamily="34" charset="0"/>
                <a:cs typeface="Arial" panose="020B0604020202020204" pitchFamily="34" charset="0"/>
              </a:rPr>
              <a:t> gain</a:t>
            </a:r>
            <a:endParaRPr altLang="en-US" dirty="0" sz="3600" kumimoji="1" lang="zh-CN" smtClean="0">
              <a:latin typeface="Arial" panose="020B0604020202020204" pitchFamily="34" charset="0"/>
              <a:cs typeface="Arial" panose="020B0604020202020204" pitchFamily="34" charset="0"/>
            </a:endParaRPr>
          </a:p>
        </p:txBody>
      </p:sp>
      <p:sp>
        <p:nvSpPr>
          <p:cNvPr id="1048905" name="Rectangle 3"/>
          <p:cNvSpPr>
            <a:spLocks noChangeArrowheads="1"/>
          </p:cNvSpPr>
          <p:nvPr/>
        </p:nvSpPr>
        <p:spPr bwMode="auto">
          <a:xfrm>
            <a:off x="927652" y="5387384"/>
            <a:ext cx="4441749"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err="1" smtClean="0">
                <a:latin typeface="Arial" panose="020B0604020202020204" pitchFamily="34" charset="0"/>
                <a:cs typeface="Arial" panose="020B0604020202020204" pitchFamily="34" charset="0"/>
              </a:rPr>
              <a:t>Transconductance</a:t>
            </a:r>
            <a:r>
              <a:rPr altLang="zh-CN" b="1" dirty="0" sz="2800" kumimoji="1" lang="en-US" smtClean="0">
                <a:latin typeface="Arial" panose="020B0604020202020204" pitchFamily="34" charset="0"/>
                <a:cs typeface="Arial" panose="020B0604020202020204" pitchFamily="34" charset="0"/>
              </a:rPr>
              <a:t> gain</a:t>
            </a:r>
            <a:endParaRPr altLang="en-US" dirty="0" sz="3600" kumimoji="1" lang="zh-CN" smtClean="0">
              <a:latin typeface="Arial" panose="020B0604020202020204" pitchFamily="34" charset="0"/>
              <a:cs typeface="Arial" panose="020B0604020202020204" pitchFamily="34" charset="0"/>
            </a:endParaRPr>
          </a:p>
        </p:txBody>
      </p:sp>
      <p:sp>
        <p:nvSpPr>
          <p:cNvPr id="1048906" name="矩形 17"/>
          <p:cNvSpPr/>
          <p:nvPr/>
        </p:nvSpPr>
        <p:spPr>
          <a:xfrm>
            <a:off x="583075" y="2782003"/>
            <a:ext cx="3827750" cy="1034014"/>
          </a:xfrm>
          <a:prstGeom prst="rect"/>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07" name="矩形 18"/>
          <p:cNvSpPr/>
          <p:nvPr/>
        </p:nvSpPr>
        <p:spPr>
          <a:xfrm>
            <a:off x="4757813" y="2786389"/>
            <a:ext cx="3827750" cy="1034014"/>
          </a:xfrm>
          <a:prstGeom prst="rect"/>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08" name="矩形 19"/>
          <p:cNvSpPr/>
          <p:nvPr/>
        </p:nvSpPr>
        <p:spPr>
          <a:xfrm>
            <a:off x="607715" y="4111817"/>
            <a:ext cx="7977848" cy="1034014"/>
          </a:xfrm>
          <a:prstGeom prst="rect"/>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09" name="矩形 20"/>
          <p:cNvSpPr/>
          <p:nvPr/>
        </p:nvSpPr>
        <p:spPr>
          <a:xfrm>
            <a:off x="583075" y="5379652"/>
            <a:ext cx="7977848" cy="1034014"/>
          </a:xfrm>
          <a:prstGeom prst="rect"/>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61" name="图片 1"/>
          <p:cNvPicPr>
            <a:picLocks noChangeAspect="1"/>
          </p:cNvPicPr>
          <p:nvPr/>
        </p:nvPicPr>
        <p:blipFill>
          <a:blip xmlns:r="http://schemas.openxmlformats.org/officeDocument/2006/relationships" r:embed="rId6"/>
          <a:stretch>
            <a:fillRect/>
          </a:stretch>
        </p:blipFill>
        <p:spPr>
          <a:xfrm>
            <a:off x="3320079" y="485697"/>
            <a:ext cx="5265484" cy="2000506"/>
          </a:xfrm>
          <a:prstGeom prst="rec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50041" name="圆角矩形 2"/>
          <p:cNvSpPr/>
          <p:nvPr/>
        </p:nvSpPr>
        <p:spPr>
          <a:xfrm>
            <a:off x="2704825" y="477084"/>
            <a:ext cx="3606419" cy="649357"/>
          </a:xfrm>
          <a:prstGeom prst="roundRect"/>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043" name="Rectangle 1028"/>
          <p:cNvSpPr>
            <a:spLocks noChangeArrowheads="1"/>
          </p:cNvSpPr>
          <p:nvPr/>
        </p:nvSpPr>
        <p:spPr bwMode="auto">
          <a:xfrm>
            <a:off x="904355" y="1426794"/>
            <a:ext cx="2532380" cy="510541"/>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1) Input circuit</a:t>
            </a:r>
            <a:endParaRPr altLang="en-US" b="1" dirty="0" sz="2800" kumimoji="1" lang="zh-CN" smtClean="0">
              <a:latin typeface="Arial" panose="020B0604020202020204" pitchFamily="34" charset="0"/>
              <a:cs typeface="Arial" panose="020B0604020202020204" pitchFamily="34" charset="0"/>
            </a:endParaRPr>
          </a:p>
        </p:txBody>
      </p:sp>
      <p:cxnSp>
        <p:nvCxnSpPr>
          <p:cNvPr id="3145958" name="直接箭头连接符 107"/>
          <p:cNvCxnSpPr>
            <a:cxnSpLocks/>
          </p:cNvCxnSpPr>
          <p:nvPr/>
        </p:nvCxnSpPr>
        <p:spPr>
          <a:xfrm flipV="1">
            <a:off x="5565000" y="2289333"/>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59" name="直接箭头连接符 109"/>
          <p:cNvCxnSpPr>
            <a:cxnSpLocks/>
          </p:cNvCxnSpPr>
          <p:nvPr/>
        </p:nvCxnSpPr>
        <p:spPr>
          <a:xfrm>
            <a:off x="5565000" y="4859791"/>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44" name="文本框 115"/>
          <p:cNvSpPr txBox="1"/>
          <p:nvPr/>
        </p:nvSpPr>
        <p:spPr>
          <a:xfrm>
            <a:off x="8513785" y="4863799"/>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cxnSp>
        <p:nvCxnSpPr>
          <p:cNvPr id="3145960" name="直接连接符 122"/>
          <p:cNvCxnSpPr>
            <a:cxnSpLocks/>
          </p:cNvCxnSpPr>
          <p:nvPr/>
        </p:nvCxnSpPr>
        <p:spPr>
          <a:xfrm flipH="1">
            <a:off x="5565000" y="3649969"/>
            <a:ext cx="281998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045" name="Rectangle 1030"/>
          <p:cNvSpPr>
            <a:spLocks noChangeArrowheads="1"/>
          </p:cNvSpPr>
          <p:nvPr/>
        </p:nvSpPr>
        <p:spPr bwMode="auto">
          <a:xfrm>
            <a:off x="4723153" y="3331550"/>
            <a:ext cx="853031" cy="535940"/>
          </a:xfrm>
          <a:prstGeom prst="rect"/>
          <a:noFill/>
          <a:ln>
            <a:noFill/>
          </a:ln>
          <a:effectLst/>
        </p:spPr>
        <p:txBody>
          <a:bodyPr wrap="square">
            <a:spAutoFit/>
          </a:bodyPr>
          <a:p>
            <a:pPr fontAlgn="base">
              <a:spcBef>
                <a:spcPct val="0"/>
              </a:spcBef>
              <a:spcAft>
                <a:spcPct val="0"/>
              </a:spcAft>
            </a:pPr>
            <a:r>
              <a:rPr altLang="zh-CN" b="1" dirty="0" sz="2400" i="1" kumimoji="1" lang="en-US" smtClean="0">
                <a:solidFill>
                  <a:schemeClr val="accent2"/>
                </a:solidFill>
                <a:latin typeface="+mn-ea"/>
              </a:rPr>
              <a:t>U</a:t>
            </a:r>
            <a:r>
              <a:rPr altLang="zh-CN" baseline="-30000" b="1" dirty="0" sz="2400" kumimoji="1" lang="en-US" smtClean="0">
                <a:solidFill>
                  <a:schemeClr val="accent2"/>
                </a:solidFill>
                <a:latin typeface="+mn-ea"/>
              </a:rPr>
              <a:t>BEQ</a:t>
            </a:r>
          </a:p>
        </p:txBody>
      </p:sp>
      <p:sp>
        <p:nvSpPr>
          <p:cNvPr id="1050046" name="文本框 156"/>
          <p:cNvSpPr txBox="1"/>
          <p:nvPr/>
        </p:nvSpPr>
        <p:spPr>
          <a:xfrm>
            <a:off x="5578343" y="1629805"/>
            <a:ext cx="2806645" cy="612139"/>
          </a:xfrm>
          <a:prstGeom prst="rect"/>
          <a:noFill/>
        </p:spPr>
        <p:txBody>
          <a:bodyPr rtlCol="0" wrap="square">
            <a:spAutoFit/>
          </a:bodyPr>
          <a:p>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BE</a:t>
            </a:r>
            <a:r>
              <a:rPr altLang="zh-CN" b="1" dirty="0" sz="2800" lang="en-US" smtClean="0">
                <a:latin typeface="Arial" panose="020B0604020202020204" pitchFamily="34" charset="0"/>
                <a:cs typeface="Arial" panose="020B0604020202020204" pitchFamily="34" charset="0"/>
              </a:rPr>
              <a:t>=</a:t>
            </a:r>
            <a:r>
              <a:rPr altLang="zh-CN" b="1" dirty="0" sz="2800" i="1" lang="en-US">
                <a:latin typeface="Arial" panose="020B0604020202020204" pitchFamily="34" charset="0"/>
                <a:cs typeface="Arial" panose="020B0604020202020204" pitchFamily="34" charset="0"/>
              </a:rPr>
              <a:t> </a:t>
            </a:r>
            <a:r>
              <a:rPr altLang="zh-CN" b="1" dirty="0" sz="2800" i="1" lang="en-US" smtClean="0">
                <a:latin typeface="Arial" panose="020B0604020202020204" pitchFamily="34" charset="0"/>
                <a:cs typeface="Arial" panose="020B0604020202020204" pitchFamily="34" charset="0"/>
              </a:rPr>
              <a:t>U</a:t>
            </a:r>
            <a:r>
              <a:rPr altLang="zh-CN" baseline="-25000" b="1" dirty="0" sz="2800" lang="en-US" smtClean="0">
                <a:latin typeface="Arial" panose="020B0604020202020204" pitchFamily="34" charset="0"/>
                <a:cs typeface="Arial" panose="020B0604020202020204" pitchFamily="34" charset="0"/>
              </a:rPr>
              <a:t>BEQ </a:t>
            </a:r>
            <a:r>
              <a:rPr altLang="zh-CN" b="1" dirty="0" sz="2800" lang="en-US" smtClean="0">
                <a:latin typeface="Arial" panose="020B0604020202020204" pitchFamily="34" charset="0"/>
                <a:cs typeface="Arial" panose="020B0604020202020204" pitchFamily="34" charset="0"/>
              </a:rPr>
              <a:t>+</a:t>
            </a:r>
            <a:r>
              <a:rPr altLang="zh-CN" b="1" dirty="0" sz="2800" i="1" lang="en-US">
                <a:latin typeface="Arial" panose="020B0604020202020204" pitchFamily="34" charset="0"/>
                <a:cs typeface="Arial" panose="020B0604020202020204" pitchFamily="34" charset="0"/>
              </a:rPr>
              <a:t> </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i</a:t>
            </a:r>
            <a:endParaRPr altLang="en-US" b="1" dirty="0" sz="2800" lang="zh-CN">
              <a:latin typeface="Arial" panose="020B0604020202020204" pitchFamily="34" charset="0"/>
              <a:cs typeface="Arial" panose="020B0604020202020204" pitchFamily="34" charset="0"/>
            </a:endParaRPr>
          </a:p>
        </p:txBody>
      </p:sp>
      <p:grpSp>
        <p:nvGrpSpPr>
          <p:cNvPr id="428" name="组合 6"/>
          <p:cNvGrpSpPr/>
          <p:nvPr/>
        </p:nvGrpSpPr>
        <p:grpSpPr>
          <a:xfrm>
            <a:off x="5587368" y="3257163"/>
            <a:ext cx="2560385" cy="804236"/>
            <a:chOff x="5587368" y="3257163"/>
            <a:chExt cx="2560385" cy="804236"/>
          </a:xfrm>
        </p:grpSpPr>
        <p:sp>
          <p:nvSpPr>
            <p:cNvPr id="1050047" name="弧形 5"/>
            <p:cNvSpPr/>
            <p:nvPr/>
          </p:nvSpPr>
          <p:spPr>
            <a:xfrm>
              <a:off x="5587368" y="3257163"/>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48" name="弧形 157"/>
            <p:cNvSpPr/>
            <p:nvPr/>
          </p:nvSpPr>
          <p:spPr>
            <a:xfrm flipV="1">
              <a:off x="6103579" y="3268507"/>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49" name="弧形 158"/>
            <p:cNvSpPr/>
            <p:nvPr/>
          </p:nvSpPr>
          <p:spPr>
            <a:xfrm>
              <a:off x="6612443" y="3275469"/>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50" name="弧形 159"/>
            <p:cNvSpPr/>
            <p:nvPr/>
          </p:nvSpPr>
          <p:spPr>
            <a:xfrm flipV="1">
              <a:off x="7128654" y="3286813"/>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51" name="弧形 160"/>
            <p:cNvSpPr/>
            <p:nvPr/>
          </p:nvSpPr>
          <p:spPr>
            <a:xfrm>
              <a:off x="7638889" y="3273047"/>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429" name="组合 161"/>
          <p:cNvGrpSpPr/>
          <p:nvPr/>
        </p:nvGrpSpPr>
        <p:grpSpPr>
          <a:xfrm>
            <a:off x="5586682" y="4442861"/>
            <a:ext cx="2560385" cy="804236"/>
            <a:chOff x="5587368" y="3257163"/>
            <a:chExt cx="2560385" cy="804236"/>
          </a:xfrm>
        </p:grpSpPr>
        <p:sp>
          <p:nvSpPr>
            <p:cNvPr id="1050052" name="弧形 162"/>
            <p:cNvSpPr/>
            <p:nvPr/>
          </p:nvSpPr>
          <p:spPr>
            <a:xfrm>
              <a:off x="5587368" y="3257163"/>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53" name="弧形 163"/>
            <p:cNvSpPr/>
            <p:nvPr/>
          </p:nvSpPr>
          <p:spPr>
            <a:xfrm flipV="1">
              <a:off x="6103579" y="3268507"/>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54" name="弧形 164"/>
            <p:cNvSpPr/>
            <p:nvPr/>
          </p:nvSpPr>
          <p:spPr>
            <a:xfrm>
              <a:off x="6612443" y="3275469"/>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55" name="弧形 165"/>
            <p:cNvSpPr/>
            <p:nvPr/>
          </p:nvSpPr>
          <p:spPr>
            <a:xfrm flipV="1">
              <a:off x="7128654" y="3286813"/>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56" name="弧形 166"/>
            <p:cNvSpPr/>
            <p:nvPr/>
          </p:nvSpPr>
          <p:spPr>
            <a:xfrm>
              <a:off x="7638889" y="3273047"/>
              <a:ext cx="508864" cy="77458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50057" name="Rectangle 1030"/>
          <p:cNvSpPr>
            <a:spLocks noChangeArrowheads="1"/>
          </p:cNvSpPr>
          <p:nvPr/>
        </p:nvSpPr>
        <p:spPr bwMode="auto">
          <a:xfrm>
            <a:off x="8087269" y="4228071"/>
            <a:ext cx="853031" cy="535940"/>
          </a:xfrm>
          <a:prstGeom prst="rect"/>
          <a:noFill/>
          <a:ln>
            <a:noFill/>
          </a:ln>
          <a:effectLst/>
        </p:spPr>
        <p:txBody>
          <a:bodyPr wrap="square">
            <a:spAutoFit/>
          </a:bodyPr>
          <a:p>
            <a:pPr fontAlgn="base">
              <a:spcBef>
                <a:spcPct val="0"/>
              </a:spcBef>
              <a:spcAft>
                <a:spcPct val="0"/>
              </a:spcAft>
            </a:pPr>
            <a:r>
              <a:rPr altLang="zh-CN" b="1" dirty="0" sz="2400" i="1" kumimoji="1" lang="en-US" err="1" smtClean="0">
                <a:solidFill>
                  <a:schemeClr val="accent2"/>
                </a:solidFill>
                <a:latin typeface="+mn-ea"/>
              </a:rPr>
              <a:t>u</a:t>
            </a:r>
            <a:r>
              <a:rPr altLang="zh-CN" baseline="-30000" b="1" dirty="0" sz="2400" kumimoji="1" lang="en-US" err="1" smtClean="0">
                <a:solidFill>
                  <a:schemeClr val="accent2"/>
                </a:solidFill>
                <a:latin typeface="+mn-ea"/>
              </a:rPr>
              <a:t>i</a:t>
            </a:r>
            <a:endParaRPr altLang="zh-CN" baseline="-30000" b="1" dirty="0" sz="2400" kumimoji="1" lang="en-US" smtClean="0">
              <a:solidFill>
                <a:schemeClr val="accent2"/>
              </a:solidFill>
              <a:latin typeface="+mn-ea"/>
            </a:endParaRPr>
          </a:p>
        </p:txBody>
      </p:sp>
      <p:sp>
        <p:nvSpPr>
          <p:cNvPr id="1050058" name="文本框 168"/>
          <p:cNvSpPr txBox="1"/>
          <p:nvPr/>
        </p:nvSpPr>
        <p:spPr>
          <a:xfrm>
            <a:off x="5230446" y="4657180"/>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059" name="Rectangle 1030"/>
          <p:cNvSpPr>
            <a:spLocks noChangeArrowheads="1"/>
          </p:cNvSpPr>
          <p:nvPr/>
        </p:nvSpPr>
        <p:spPr bwMode="auto">
          <a:xfrm>
            <a:off x="8087268" y="2970755"/>
            <a:ext cx="853031" cy="535939"/>
          </a:xfrm>
          <a:prstGeom prst="rect"/>
          <a:noFill/>
          <a:ln>
            <a:noFill/>
          </a:ln>
          <a:effectLst/>
        </p:spPr>
        <p:txBody>
          <a:bodyPr wrap="square">
            <a:spAutoFit/>
          </a:bodyPr>
          <a:p>
            <a:pPr fontAlgn="base">
              <a:spcBef>
                <a:spcPct val="0"/>
              </a:spcBef>
              <a:spcAft>
                <a:spcPct val="0"/>
              </a:spcAft>
            </a:pPr>
            <a:r>
              <a:rPr altLang="zh-CN" b="1" dirty="0" sz="2400" i="1" kumimoji="1" lang="en-US" err="1" smtClean="0">
                <a:solidFill>
                  <a:schemeClr val="accent2"/>
                </a:solidFill>
                <a:latin typeface="+mn-ea"/>
              </a:rPr>
              <a:t>u</a:t>
            </a:r>
            <a:r>
              <a:rPr altLang="zh-CN" baseline="-30000" b="1" dirty="0" sz="2400" kumimoji="1" lang="en-US" err="1" smtClean="0">
                <a:solidFill>
                  <a:schemeClr val="accent2"/>
                </a:solidFill>
                <a:latin typeface="+mn-ea"/>
              </a:rPr>
              <a:t>BE</a:t>
            </a:r>
            <a:endParaRPr altLang="zh-CN" baseline="-30000" b="1" dirty="0" sz="2400" kumimoji="1" lang="en-US" smtClean="0">
              <a:solidFill>
                <a:schemeClr val="accent2"/>
              </a:solidFill>
              <a:latin typeface="+mn-ea"/>
            </a:endParaRPr>
          </a:p>
        </p:txBody>
      </p:sp>
      <p:sp>
        <p:nvSpPr>
          <p:cNvPr id="1050060" name="文本框 170"/>
          <p:cNvSpPr txBox="1">
            <a:spLocks noChangeAspect="1" noMove="1" noResize="1" noRot="1" noAdjustHandles="1" noEditPoints="1" noChangeArrowheads="1" noChangeShapeType="1" noTextEdit="1"/>
          </p:cNvSpPr>
          <p:nvPr/>
        </p:nvSpPr>
        <p:spPr>
          <a:xfrm>
            <a:off x="4734102" y="540153"/>
            <a:ext cx="1125489" cy="523220"/>
          </a:xfrm>
          <a:prstGeom prst="rect"/>
          <a:blipFill>
            <a:blip xmlns:r="http://schemas.openxmlformats.org/officeDocument/2006/relationships" r:embed="rId1"/>
            <a:stretch>
              <a:fillRect l="-11413" t="-12941" b="-32941"/>
            </a:stretch>
          </a:blipFill>
        </p:spPr>
        <p:txBody>
          <a:bodyPr/>
          <a:p>
            <a:r>
              <a:rPr altLang="en-US" lang="zh-CN">
                <a:noFill/>
              </a:rPr>
              <a:t> </a:t>
            </a:r>
          </a:p>
        </p:txBody>
      </p:sp>
      <p:sp>
        <p:nvSpPr>
          <p:cNvPr id="1050061" name="文本框 172"/>
          <p:cNvSpPr txBox="1">
            <a:spLocks noChangeAspect="1" noMove="1" noResize="1" noRot="1" noAdjustHandles="1" noEditPoints="1" noChangeArrowheads="1" noChangeShapeType="1" noTextEdit="1"/>
          </p:cNvSpPr>
          <p:nvPr/>
        </p:nvSpPr>
        <p:spPr>
          <a:xfrm>
            <a:off x="5859591" y="5320580"/>
            <a:ext cx="2348376" cy="461665"/>
          </a:xfrm>
          <a:prstGeom prst="rect"/>
          <a:blipFill>
            <a:blip xmlns:r="http://schemas.openxmlformats.org/officeDocument/2006/relationships" r:embed="rId2"/>
            <a:stretch>
              <a:fillRect b="-19737"/>
            </a:stretch>
          </a:blipFill>
        </p:spPr>
        <p:txBody>
          <a:bodyPr/>
          <a:p>
            <a:r>
              <a:rPr altLang="en-US" lang="zh-CN">
                <a:noFill/>
              </a:rPr>
              <a:t> </a:t>
            </a:r>
          </a:p>
        </p:txBody>
      </p:sp>
      <p:grpSp>
        <p:nvGrpSpPr>
          <p:cNvPr id="430" name="组合 1"/>
          <p:cNvGrpSpPr/>
          <p:nvPr/>
        </p:nvGrpSpPr>
        <p:grpSpPr>
          <a:xfrm>
            <a:off x="518592" y="2289333"/>
            <a:ext cx="4108789" cy="3061959"/>
            <a:chOff x="395952" y="2036278"/>
            <a:chExt cx="4108789" cy="3061959"/>
          </a:xfrm>
        </p:grpSpPr>
        <p:grpSp>
          <p:nvGrpSpPr>
            <p:cNvPr id="431" name="组合 57"/>
            <p:cNvGrpSpPr/>
            <p:nvPr/>
          </p:nvGrpSpPr>
          <p:grpSpPr>
            <a:xfrm>
              <a:off x="395952" y="2036278"/>
              <a:ext cx="4108789" cy="3061959"/>
              <a:chOff x="239826" y="1060105"/>
              <a:chExt cx="4108789" cy="3061959"/>
            </a:xfrm>
          </p:grpSpPr>
          <p:grpSp>
            <p:nvGrpSpPr>
              <p:cNvPr id="432" name="组合 58"/>
              <p:cNvGrpSpPr/>
              <p:nvPr/>
            </p:nvGrpSpPr>
            <p:grpSpPr>
              <a:xfrm>
                <a:off x="239826" y="1060105"/>
                <a:ext cx="4108789" cy="3061959"/>
                <a:chOff x="197881" y="1550492"/>
                <a:chExt cx="4108789" cy="3061959"/>
              </a:xfrm>
            </p:grpSpPr>
            <p:grpSp>
              <p:nvGrpSpPr>
                <p:cNvPr id="433" name="组合 62"/>
                <p:cNvGrpSpPr/>
                <p:nvPr/>
              </p:nvGrpSpPr>
              <p:grpSpPr>
                <a:xfrm>
                  <a:off x="197881" y="1550492"/>
                  <a:ext cx="4108789" cy="3061959"/>
                  <a:chOff x="2428254" y="78156"/>
                  <a:chExt cx="4108789" cy="3061959"/>
                </a:xfrm>
              </p:grpSpPr>
              <p:grpSp>
                <p:nvGrpSpPr>
                  <p:cNvPr id="434" name="组合 113"/>
                  <p:cNvGrpSpPr/>
                  <p:nvPr/>
                </p:nvGrpSpPr>
                <p:grpSpPr>
                  <a:xfrm>
                    <a:off x="2428254" y="78156"/>
                    <a:ext cx="4108789" cy="3061959"/>
                    <a:chOff x="748121" y="1410029"/>
                    <a:chExt cx="4108789" cy="3061959"/>
                  </a:xfrm>
                </p:grpSpPr>
                <p:grpSp>
                  <p:nvGrpSpPr>
                    <p:cNvPr id="435" name="组合 119"/>
                    <p:cNvGrpSpPr/>
                    <p:nvPr/>
                  </p:nvGrpSpPr>
                  <p:grpSpPr>
                    <a:xfrm>
                      <a:off x="748121" y="1410029"/>
                      <a:ext cx="4098074" cy="3019940"/>
                      <a:chOff x="481800" y="1314903"/>
                      <a:chExt cx="4098074" cy="3019940"/>
                    </a:xfrm>
                  </p:grpSpPr>
                  <p:grpSp>
                    <p:nvGrpSpPr>
                      <p:cNvPr id="436" name="组合 124"/>
                      <p:cNvGrpSpPr/>
                      <p:nvPr/>
                    </p:nvGrpSpPr>
                    <p:grpSpPr>
                      <a:xfrm>
                        <a:off x="687985" y="1314903"/>
                        <a:ext cx="3181035" cy="3019940"/>
                        <a:chOff x="687985" y="1314903"/>
                        <a:chExt cx="3181035" cy="3019940"/>
                      </a:xfrm>
                    </p:grpSpPr>
                    <p:grpSp>
                      <p:nvGrpSpPr>
                        <p:cNvPr id="437" name="Group 1096"/>
                        <p:cNvGrpSpPr/>
                        <p:nvPr/>
                      </p:nvGrpSpPr>
                      <p:grpSpPr bwMode="auto">
                        <a:xfrm>
                          <a:off x="1275234" y="1569267"/>
                          <a:ext cx="1187278" cy="2765576"/>
                          <a:chOff x="4072" y="2035"/>
                          <a:chExt cx="835" cy="1945"/>
                        </a:xfrm>
                      </p:grpSpPr>
                      <p:sp>
                        <p:nvSpPr>
                          <p:cNvPr id="105006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3"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6"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7"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68" name="文本框 138"/>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069" name="文本框 139"/>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070"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1"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2"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3" name="矩形 143"/>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4"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5" name="矩形 145"/>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6" name="文本框 146"/>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077" name="文本框 14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61" name="直接连接符 148"/>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078" name="椭圆 149"/>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79" name="椭圆 126"/>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0" name="文本框 127"/>
                      <p:cNvSpPr txBox="1"/>
                      <p:nvPr/>
                    </p:nvSpPr>
                    <p:spPr>
                      <a:xfrm>
                        <a:off x="822286" y="328473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81" name="文本框 130"/>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82" name="文本框 132"/>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83" name="文本框 134"/>
                      <p:cNvSpPr txBox="1"/>
                      <p:nvPr/>
                    </p:nvSpPr>
                    <p:spPr>
                      <a:xfrm>
                        <a:off x="3998148" y="3035534"/>
                        <a:ext cx="581726"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62" name="直接箭头连接符 135"/>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63" name="直接箭头连接符 136"/>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084" name="文本框 121"/>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85" name="文本框 123"/>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086"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7"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8"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9"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0" name="文本框 85"/>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091"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2"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3" name="文本框 108"/>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094"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5" name="文本框 112"/>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096" name="椭圆 63"/>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97" name="文本框 59"/>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098" name="文本框 60"/>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099" name="文本框 61"/>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50100" name="椭圆 83"/>
            <p:cNvSpPr/>
            <p:nvPr/>
          </p:nvSpPr>
          <p:spPr>
            <a:xfrm>
              <a:off x="3650523" y="31843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1" name="椭圆 86"/>
            <p:cNvSpPr/>
            <p:nvPr/>
          </p:nvSpPr>
          <p:spPr>
            <a:xfrm>
              <a:off x="3653340" y="4708333"/>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02" name="Rectangle 67"/>
          <p:cNvSpPr>
            <a:spLocks noChangeArrowheads="1"/>
          </p:cNvSpPr>
          <p:nvPr/>
        </p:nvSpPr>
        <p:spPr bwMode="auto">
          <a:xfrm>
            <a:off x="3048741" y="511665"/>
            <a:ext cx="1685361" cy="584775"/>
          </a:xfrm>
          <a:prstGeom prst="rect"/>
          <a:noFill/>
          <a:ln>
            <a:noFill/>
          </a:ln>
          <a:effectLst/>
        </p:spPr>
        <p:txBody>
          <a:bodyPr wrap="square">
            <a:spAutoFit/>
          </a:bodyPr>
          <a:p>
            <a:pPr fontAlgn="base">
              <a:spcBef>
                <a:spcPct val="0"/>
              </a:spcBef>
              <a:spcAft>
                <a:spcPct val="0"/>
              </a:spcAft>
            </a:pPr>
            <a:r>
              <a:rPr altLang="zh-CN" b="1" dirty="0" sz="3200" lang="en-US" smtClean="0">
                <a:latin typeface="Arial" panose="020B0604020202020204" pitchFamily="34" charset="0"/>
                <a:cs typeface="Arial" panose="020B0604020202020204" pitchFamily="34" charset="0"/>
              </a:rPr>
              <a:t>Case 1:</a:t>
            </a:r>
            <a:endParaRPr altLang="en-US" b="1" dirty="0" sz="3200"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046"/>
                                        </p:tgtEl>
                                        <p:attrNameLst>
                                          <p:attrName>style.visibility</p:attrName>
                                        </p:attrNameLst>
                                      </p:cBhvr>
                                      <p:to>
                                        <p:strVal val="visible"/>
                                      </p:to>
                                    </p:set>
                                    <p:animEffect transition="in" filter="wipe(down)">
                                      <p:cBhvr>
                                        <p:cTn dur="500" id="7"/>
                                        <p:tgtEl>
                                          <p:spTgt spid="105004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428"/>
                                        </p:tgtEl>
                                        <p:attrNameLst>
                                          <p:attrName>style.visibility</p:attrName>
                                        </p:attrNameLst>
                                      </p:cBhvr>
                                      <p:to>
                                        <p:strVal val="visible"/>
                                      </p:to>
                                    </p:set>
                                    <p:animEffect transition="in" filter="wipe(down)">
                                      <p:cBhvr>
                                        <p:cTn dur="500" id="12"/>
                                        <p:tgtEl>
                                          <p:spTgt spid="428"/>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059"/>
                                        </p:tgtEl>
                                        <p:attrNameLst>
                                          <p:attrName>style.visibility</p:attrName>
                                        </p:attrNameLst>
                                      </p:cBhvr>
                                      <p:to>
                                        <p:strVal val="visible"/>
                                      </p:to>
                                    </p:set>
                                    <p:animEffect transition="in" filter="wipe(down)">
                                      <p:cBhvr>
                                        <p:cTn dur="500" id="15"/>
                                        <p:tgtEl>
                                          <p:spTgt spid="1050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6" grpId="0"/>
      <p:bldP spid="105005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38" name=""/>
        <p:cNvGrpSpPr/>
        <p:nvPr/>
      </p:nvGrpSpPr>
      <p:grpSpPr>
        <a:xfrm>
          <a:off x="0" y="0"/>
          <a:ext cx="0" cy="0"/>
          <a:chOff x="0" y="0"/>
          <a:chExt cx="0" cy="0"/>
        </a:xfrm>
      </p:grpSpPr>
      <p:cxnSp>
        <p:nvCxnSpPr>
          <p:cNvPr id="3145964" name="直接连接符 49"/>
          <p:cNvCxnSpPr>
            <a:cxnSpLocks/>
          </p:cNvCxnSpPr>
          <p:nvPr/>
        </p:nvCxnSpPr>
        <p:spPr>
          <a:xfrm>
            <a:off x="1804388" y="2266101"/>
            <a:ext cx="425278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65" name="直接连接符 48"/>
          <p:cNvCxnSpPr>
            <a:cxnSpLocks/>
          </p:cNvCxnSpPr>
          <p:nvPr/>
        </p:nvCxnSpPr>
        <p:spPr>
          <a:xfrm flipV="1">
            <a:off x="6039624" y="2185170"/>
            <a:ext cx="1" cy="365974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104" name="文本框 156"/>
          <p:cNvSpPr txBox="1"/>
          <p:nvPr/>
        </p:nvSpPr>
        <p:spPr>
          <a:xfrm>
            <a:off x="5029872" y="6053001"/>
            <a:ext cx="2383455"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endParaRPr altLang="en-US" b="1" dirty="0" sz="2400" lang="zh-CN">
              <a:latin typeface="Arial" panose="020B0604020202020204" pitchFamily="34" charset="0"/>
              <a:cs typeface="Arial" panose="020B0604020202020204" pitchFamily="34" charset="0"/>
            </a:endParaRPr>
          </a:p>
        </p:txBody>
      </p:sp>
      <p:cxnSp>
        <p:nvCxnSpPr>
          <p:cNvPr id="3145966" name="直接箭头连接符 94"/>
          <p:cNvCxnSpPr>
            <a:cxnSpLocks/>
          </p:cNvCxnSpPr>
          <p:nvPr/>
        </p:nvCxnSpPr>
        <p:spPr>
          <a:xfrm flipV="1">
            <a:off x="4525077" y="917982"/>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67" name="直接箭头连接符 95"/>
          <p:cNvCxnSpPr>
            <a:cxnSpLocks/>
          </p:cNvCxnSpPr>
          <p:nvPr/>
        </p:nvCxnSpPr>
        <p:spPr>
          <a:xfrm>
            <a:off x="4525077" y="3488440"/>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05" name="文本框 97"/>
          <p:cNvSpPr txBox="1"/>
          <p:nvPr/>
        </p:nvSpPr>
        <p:spPr>
          <a:xfrm>
            <a:off x="4571184" y="617990"/>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106" name="文本框 98"/>
          <p:cNvSpPr txBox="1"/>
          <p:nvPr/>
        </p:nvSpPr>
        <p:spPr>
          <a:xfrm>
            <a:off x="7321791" y="3496054"/>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50107" name="Rectangle 1030"/>
          <p:cNvSpPr>
            <a:spLocks noChangeArrowheads="1"/>
          </p:cNvSpPr>
          <p:nvPr/>
        </p:nvSpPr>
        <p:spPr bwMode="auto">
          <a:xfrm>
            <a:off x="6310565" y="2004491"/>
            <a:ext cx="609854" cy="612139"/>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mn-ea"/>
              </a:rPr>
              <a:t>Q</a:t>
            </a:r>
            <a:r>
              <a:rPr altLang="zh-CN" baseline="-25000" b="1" dirty="0" sz="2800" kumimoji="1" lang="en-US" smtClean="0">
                <a:latin typeface="+mn-ea"/>
              </a:rPr>
              <a:t>i</a:t>
            </a:r>
            <a:endParaRPr altLang="zh-CN" baseline="-30000" b="1" dirty="0" sz="2800" kumimoji="1" lang="en-US" smtClean="0">
              <a:latin typeface="+mn-ea"/>
            </a:endParaRPr>
          </a:p>
        </p:txBody>
      </p:sp>
      <p:sp>
        <p:nvSpPr>
          <p:cNvPr id="1050108" name="椭圆 100"/>
          <p:cNvSpPr/>
          <p:nvPr/>
        </p:nvSpPr>
        <p:spPr>
          <a:xfrm>
            <a:off x="5958693" y="2185170"/>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39" name="组合 101"/>
          <p:cNvGrpSpPr/>
          <p:nvPr/>
        </p:nvGrpSpPr>
        <p:grpSpPr>
          <a:xfrm>
            <a:off x="4525077" y="3791852"/>
            <a:ext cx="3557412" cy="2604229"/>
            <a:chOff x="779859" y="4253724"/>
            <a:chExt cx="3557412" cy="2604229"/>
          </a:xfrm>
        </p:grpSpPr>
        <p:cxnSp>
          <p:nvCxnSpPr>
            <p:cNvPr id="3145968" name="直接箭头连接符 102"/>
            <p:cNvCxnSpPr>
              <a:cxnSpLocks/>
            </p:cNvCxnSpPr>
            <p:nvPr/>
          </p:nvCxnSpPr>
          <p:spPr>
            <a:xfrm flipV="1">
              <a:off x="779859" y="4530697"/>
              <a:ext cx="0" cy="178370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69" name="直接箭头连接符 105"/>
            <p:cNvCxnSpPr>
              <a:cxnSpLocks/>
            </p:cNvCxnSpPr>
            <p:nvPr/>
          </p:nvCxnSpPr>
          <p:spPr>
            <a:xfrm>
              <a:off x="779859" y="6314400"/>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09" name="文本框 120"/>
            <p:cNvSpPr txBox="1"/>
            <p:nvPr/>
          </p:nvSpPr>
          <p:spPr>
            <a:xfrm>
              <a:off x="783973" y="4253724"/>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110" name="文本框 125"/>
            <p:cNvSpPr txBox="1"/>
            <p:nvPr/>
          </p:nvSpPr>
          <p:spPr>
            <a:xfrm>
              <a:off x="3576573" y="6322014"/>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cxnSp>
        <p:nvCxnSpPr>
          <p:cNvPr id="3145970" name="直接连接符 170"/>
          <p:cNvCxnSpPr>
            <a:cxnSpLocks/>
          </p:cNvCxnSpPr>
          <p:nvPr/>
        </p:nvCxnSpPr>
        <p:spPr>
          <a:xfrm flipV="1">
            <a:off x="6289391" y="1846995"/>
            <a:ext cx="0" cy="399792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71" name="直接连接符 171"/>
          <p:cNvCxnSpPr>
            <a:cxnSpLocks/>
          </p:cNvCxnSpPr>
          <p:nvPr/>
        </p:nvCxnSpPr>
        <p:spPr>
          <a:xfrm flipV="1">
            <a:off x="5778403" y="2668760"/>
            <a:ext cx="0" cy="319138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11" name="弧形 172"/>
          <p:cNvSpPr/>
          <p:nvPr/>
        </p:nvSpPr>
        <p:spPr>
          <a:xfrm rot="5400000">
            <a:off x="5802744" y="5132638"/>
            <a:ext cx="508864" cy="4524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12" name="弧形 173"/>
          <p:cNvSpPr/>
          <p:nvPr/>
        </p:nvSpPr>
        <p:spPr>
          <a:xfrm rot="16200000" flipH="1">
            <a:off x="5761786" y="4623136"/>
            <a:ext cx="508864" cy="4524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13" name="文本框 174"/>
          <p:cNvSpPr txBox="1"/>
          <p:nvPr/>
        </p:nvSpPr>
        <p:spPr>
          <a:xfrm>
            <a:off x="4221307" y="575627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5972" name="直接箭头连接符 176"/>
          <p:cNvCxnSpPr>
            <a:cxnSpLocks/>
          </p:cNvCxnSpPr>
          <p:nvPr/>
        </p:nvCxnSpPr>
        <p:spPr>
          <a:xfrm flipV="1">
            <a:off x="1818518" y="925596"/>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73" name="直接箭头连接符 177"/>
          <p:cNvCxnSpPr>
            <a:cxnSpLocks/>
          </p:cNvCxnSpPr>
          <p:nvPr/>
        </p:nvCxnSpPr>
        <p:spPr>
          <a:xfrm>
            <a:off x="1818518" y="3496054"/>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14" name="文本框 178"/>
          <p:cNvSpPr txBox="1"/>
          <p:nvPr/>
        </p:nvSpPr>
        <p:spPr>
          <a:xfrm>
            <a:off x="1864625" y="772473"/>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115" name="文本框 179"/>
          <p:cNvSpPr txBox="1"/>
          <p:nvPr/>
        </p:nvSpPr>
        <p:spPr>
          <a:xfrm>
            <a:off x="3564893" y="3488440"/>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cxnSp>
        <p:nvCxnSpPr>
          <p:cNvPr id="3145974" name="直接连接符 183"/>
          <p:cNvCxnSpPr>
            <a:cxnSpLocks/>
          </p:cNvCxnSpPr>
          <p:nvPr/>
        </p:nvCxnSpPr>
        <p:spPr>
          <a:xfrm>
            <a:off x="1818518" y="1846995"/>
            <a:ext cx="448777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75" name="直接连接符 184"/>
          <p:cNvCxnSpPr>
            <a:cxnSpLocks/>
          </p:cNvCxnSpPr>
          <p:nvPr/>
        </p:nvCxnSpPr>
        <p:spPr>
          <a:xfrm>
            <a:off x="1804388" y="2668760"/>
            <a:ext cx="3985591"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16" name="弧形 186"/>
          <p:cNvSpPr/>
          <p:nvPr/>
        </p:nvSpPr>
        <p:spPr>
          <a:xfrm>
            <a:off x="2256536" y="1849081"/>
            <a:ext cx="508864" cy="81206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17" name="弧形 187"/>
          <p:cNvSpPr/>
          <p:nvPr/>
        </p:nvSpPr>
        <p:spPr>
          <a:xfrm flipV="1">
            <a:off x="2768711" y="1858765"/>
            <a:ext cx="508864" cy="81206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76" name="直接连接符 188"/>
          <p:cNvCxnSpPr>
            <a:cxnSpLocks/>
          </p:cNvCxnSpPr>
          <p:nvPr/>
        </p:nvCxnSpPr>
        <p:spPr>
          <a:xfrm>
            <a:off x="4525077" y="5613309"/>
            <a:ext cx="153012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77" name="直接连接符 189"/>
          <p:cNvCxnSpPr>
            <a:cxnSpLocks/>
          </p:cNvCxnSpPr>
          <p:nvPr/>
        </p:nvCxnSpPr>
        <p:spPr>
          <a:xfrm>
            <a:off x="4515478" y="5109350"/>
            <a:ext cx="153012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78" name="直接连接符 190"/>
          <p:cNvCxnSpPr>
            <a:cxnSpLocks/>
          </p:cNvCxnSpPr>
          <p:nvPr/>
        </p:nvCxnSpPr>
        <p:spPr>
          <a:xfrm>
            <a:off x="4525077" y="4588966"/>
            <a:ext cx="153012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18" name="文本框 191"/>
          <p:cNvSpPr txBox="1"/>
          <p:nvPr/>
        </p:nvSpPr>
        <p:spPr>
          <a:xfrm>
            <a:off x="4134073" y="5317396"/>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119" name="文本框 192"/>
          <p:cNvSpPr txBox="1"/>
          <p:nvPr/>
        </p:nvSpPr>
        <p:spPr>
          <a:xfrm>
            <a:off x="4134072" y="4847345"/>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120" name="文本框 193"/>
          <p:cNvSpPr txBox="1"/>
          <p:nvPr/>
        </p:nvSpPr>
        <p:spPr>
          <a:xfrm>
            <a:off x="4155909" y="4335822"/>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5979" name="直接连接符 194"/>
          <p:cNvCxnSpPr>
            <a:cxnSpLocks/>
          </p:cNvCxnSpPr>
          <p:nvPr/>
        </p:nvCxnSpPr>
        <p:spPr>
          <a:xfrm flipV="1">
            <a:off x="2256536" y="2264799"/>
            <a:ext cx="0" cy="123125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80" name="直接连接符 195"/>
          <p:cNvCxnSpPr>
            <a:cxnSpLocks/>
          </p:cNvCxnSpPr>
          <p:nvPr/>
        </p:nvCxnSpPr>
        <p:spPr>
          <a:xfrm flipV="1">
            <a:off x="2764859" y="2255114"/>
            <a:ext cx="0" cy="123125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81" name="直接连接符 196"/>
          <p:cNvCxnSpPr>
            <a:cxnSpLocks/>
          </p:cNvCxnSpPr>
          <p:nvPr/>
        </p:nvCxnSpPr>
        <p:spPr>
          <a:xfrm flipV="1">
            <a:off x="3277575" y="2264799"/>
            <a:ext cx="0" cy="123125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21" name="文本框 197"/>
          <p:cNvSpPr txBox="1"/>
          <p:nvPr/>
        </p:nvSpPr>
        <p:spPr>
          <a:xfrm>
            <a:off x="2063100" y="3450058"/>
            <a:ext cx="494012"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122" name="文本框 198"/>
          <p:cNvSpPr txBox="1"/>
          <p:nvPr/>
        </p:nvSpPr>
        <p:spPr>
          <a:xfrm>
            <a:off x="2549527" y="3451617"/>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123" name="文本框 199"/>
          <p:cNvSpPr txBox="1"/>
          <p:nvPr/>
        </p:nvSpPr>
        <p:spPr>
          <a:xfrm>
            <a:off x="3096314" y="3451167"/>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sp>
        <p:nvSpPr>
          <p:cNvPr id="1050124" name="文本框 200"/>
          <p:cNvSpPr txBox="1"/>
          <p:nvPr/>
        </p:nvSpPr>
        <p:spPr>
          <a:xfrm>
            <a:off x="1968077" y="1211733"/>
            <a:ext cx="1827940"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 I</a:t>
            </a:r>
            <a:r>
              <a:rPr altLang="zh-CN" baseline="-25000" b="1" dirty="0" sz="2400" lang="en-US" smtClean="0">
                <a:latin typeface="Arial" panose="020B0604020202020204" pitchFamily="34" charset="0"/>
                <a:cs typeface="Arial" panose="020B0604020202020204" pitchFamily="34" charset="0"/>
              </a:rPr>
              <a:t>BQ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125" name="文本框 201"/>
          <p:cNvSpPr txBox="1"/>
          <p:nvPr/>
        </p:nvSpPr>
        <p:spPr>
          <a:xfrm>
            <a:off x="1278587" y="1513865"/>
            <a:ext cx="55095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126" name="文本框 202"/>
          <p:cNvSpPr txBox="1"/>
          <p:nvPr/>
        </p:nvSpPr>
        <p:spPr>
          <a:xfrm>
            <a:off x="1273366" y="2383140"/>
            <a:ext cx="117932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127" name="文本框 203"/>
          <p:cNvSpPr txBox="1"/>
          <p:nvPr/>
        </p:nvSpPr>
        <p:spPr>
          <a:xfrm>
            <a:off x="1240317" y="1979992"/>
            <a:ext cx="68476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128" name="文本框 204"/>
          <p:cNvSpPr txBox="1"/>
          <p:nvPr/>
        </p:nvSpPr>
        <p:spPr>
          <a:xfrm>
            <a:off x="4226317" y="3370199"/>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129" name="文本框 205"/>
          <p:cNvSpPr txBox="1"/>
          <p:nvPr/>
        </p:nvSpPr>
        <p:spPr>
          <a:xfrm>
            <a:off x="1501693" y="3386464"/>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130" name="任意多边形 7"/>
          <p:cNvSpPr/>
          <p:nvPr/>
        </p:nvSpPr>
        <p:spPr>
          <a:xfrm>
            <a:off x="4538444" y="1371600"/>
            <a:ext cx="1983178" cy="2105637"/>
          </a:xfrm>
          <a:custGeom>
            <a:avLst/>
            <a:gdLst>
              <a:gd name="connsiteX0" fmla="*/ 0 w 1925273"/>
              <a:gd name="connsiteY0" fmla="*/ 2105637 h 2105637"/>
              <a:gd name="connsiteX1" fmla="*/ 444616 w 1925273"/>
              <a:gd name="connsiteY1" fmla="*/ 2093053 h 2105637"/>
              <a:gd name="connsiteX2" fmla="*/ 687897 w 1925273"/>
              <a:gd name="connsiteY2" fmla="*/ 2072081 h 2105637"/>
              <a:gd name="connsiteX3" fmla="*/ 855677 w 1925273"/>
              <a:gd name="connsiteY3" fmla="*/ 1983996 h 2105637"/>
              <a:gd name="connsiteX4" fmla="*/ 943761 w 1925273"/>
              <a:gd name="connsiteY4" fmla="*/ 1841384 h 2105637"/>
              <a:gd name="connsiteX5" fmla="*/ 1228987 w 1925273"/>
              <a:gd name="connsiteY5" fmla="*/ 1291905 h 2105637"/>
              <a:gd name="connsiteX6" fmla="*/ 1522602 w 1925273"/>
              <a:gd name="connsiteY6" fmla="*/ 738231 h 2105637"/>
              <a:gd name="connsiteX7" fmla="*/ 1841383 w 1925273"/>
              <a:gd name="connsiteY7" fmla="*/ 163585 h 2105637"/>
              <a:gd name="connsiteX8" fmla="*/ 1925273 w 1925273"/>
              <a:gd name="connsiteY8" fmla="*/ 0 h 210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273" h="2105637">
                <a:moveTo>
                  <a:pt x="0" y="2105637"/>
                </a:moveTo>
                <a:lnTo>
                  <a:pt x="444616" y="2093053"/>
                </a:lnTo>
                <a:cubicBezTo>
                  <a:pt x="559265" y="2087460"/>
                  <a:pt x="619387" y="2090257"/>
                  <a:pt x="687897" y="2072081"/>
                </a:cubicBezTo>
                <a:cubicBezTo>
                  <a:pt x="756407" y="2053905"/>
                  <a:pt x="813033" y="2022445"/>
                  <a:pt x="855677" y="1983996"/>
                </a:cubicBezTo>
                <a:cubicBezTo>
                  <a:pt x="898321" y="1945547"/>
                  <a:pt x="881543" y="1956732"/>
                  <a:pt x="943761" y="1841384"/>
                </a:cubicBezTo>
                <a:cubicBezTo>
                  <a:pt x="1005979" y="1726035"/>
                  <a:pt x="1132514" y="1475764"/>
                  <a:pt x="1228987" y="1291905"/>
                </a:cubicBezTo>
                <a:cubicBezTo>
                  <a:pt x="1325460" y="1108046"/>
                  <a:pt x="1420536" y="926284"/>
                  <a:pt x="1522602" y="738231"/>
                </a:cubicBezTo>
                <a:cubicBezTo>
                  <a:pt x="1624668" y="550178"/>
                  <a:pt x="1774271" y="286623"/>
                  <a:pt x="1841383" y="163585"/>
                </a:cubicBezTo>
                <a:cubicBezTo>
                  <a:pt x="1908495" y="40547"/>
                  <a:pt x="1916884" y="20273"/>
                  <a:pt x="192527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1" name="椭圆 50"/>
          <p:cNvSpPr/>
          <p:nvPr/>
        </p:nvSpPr>
        <p:spPr>
          <a:xfrm>
            <a:off x="6194371" y="1772884"/>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2" name="椭圆 51"/>
          <p:cNvSpPr/>
          <p:nvPr/>
        </p:nvSpPr>
        <p:spPr>
          <a:xfrm>
            <a:off x="5695801" y="2599507"/>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3" name="Rectangle 1028"/>
          <p:cNvSpPr>
            <a:spLocks noChangeArrowheads="1"/>
          </p:cNvSpPr>
          <p:nvPr/>
        </p:nvSpPr>
        <p:spPr bwMode="auto">
          <a:xfrm>
            <a:off x="5514300" y="588196"/>
            <a:ext cx="2951480" cy="701040"/>
          </a:xfrm>
          <a:prstGeom prst="rect"/>
          <a:noFill/>
          <a:ln>
            <a:noFill/>
          </a:ln>
          <a:effectLst/>
        </p:spPr>
        <p:txBody>
          <a:bodyPr wrap="none">
            <a:spAutoFit/>
          </a:bodyPr>
          <a:p>
            <a:pP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Input curve of transistor</a:t>
            </a:r>
          </a:p>
          <a:p>
            <a:pPr fontAlgn="base">
              <a:spcBef>
                <a:spcPct val="0"/>
              </a:spcBef>
              <a:spcAft>
                <a:spcPct val="0"/>
              </a:spcAft>
            </a:pP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三极管输入特性曲线</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27"/>
                                        </p:tgtEl>
                                        <p:attrNameLst>
                                          <p:attrName>style.visibility</p:attrName>
                                        </p:attrNameLst>
                                      </p:cBhvr>
                                      <p:to>
                                        <p:strVal val="visible"/>
                                      </p:to>
                                    </p:set>
                                    <p:animEffect transition="in" filter="wipe(down)">
                                      <p:cBhvr>
                                        <p:cTn dur="500" id="7"/>
                                        <p:tgtEl>
                                          <p:spTgt spid="105012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145970"/>
                                        </p:tgtEl>
                                        <p:attrNameLst>
                                          <p:attrName>style.visibility</p:attrName>
                                        </p:attrNameLst>
                                      </p:cBhvr>
                                      <p:to>
                                        <p:strVal val="visible"/>
                                      </p:to>
                                    </p:set>
                                    <p:animEffect transition="in" filter="wipe(down)">
                                      <p:cBhvr>
                                        <p:cTn dur="500" id="12"/>
                                        <p:tgtEl>
                                          <p:spTgt spid="3145970"/>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131"/>
                                        </p:tgtEl>
                                        <p:attrNameLst>
                                          <p:attrName>style.visibility</p:attrName>
                                        </p:attrNameLst>
                                      </p:cBhvr>
                                      <p:to>
                                        <p:strVal val="visible"/>
                                      </p:to>
                                    </p:set>
                                    <p:animEffect transition="in" filter="wipe(down)">
                                      <p:cBhvr>
                                        <p:cTn dur="500" id="15"/>
                                        <p:tgtEl>
                                          <p:spTgt spid="1050131"/>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3145974"/>
                                        </p:tgtEl>
                                        <p:attrNameLst>
                                          <p:attrName>style.visibility</p:attrName>
                                        </p:attrNameLst>
                                      </p:cBhvr>
                                      <p:to>
                                        <p:strVal val="visible"/>
                                      </p:to>
                                    </p:set>
                                    <p:animEffect transition="in" filter="wipe(down)">
                                      <p:cBhvr>
                                        <p:cTn dur="500" id="20"/>
                                        <p:tgtEl>
                                          <p:spTgt spid="3145974"/>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125"/>
                                        </p:tgtEl>
                                        <p:attrNameLst>
                                          <p:attrName>style.visibility</p:attrName>
                                        </p:attrNameLst>
                                      </p:cBhvr>
                                      <p:to>
                                        <p:strVal val="visible"/>
                                      </p:to>
                                    </p:set>
                                    <p:animEffect transition="in" filter="wipe(down)">
                                      <p:cBhvr>
                                        <p:cTn dur="500" id="25"/>
                                        <p:tgtEl>
                                          <p:spTgt spid="1050125"/>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0116"/>
                                        </p:tgtEl>
                                        <p:attrNameLst>
                                          <p:attrName>style.visibility</p:attrName>
                                        </p:attrNameLst>
                                      </p:cBhvr>
                                      <p:to>
                                        <p:strVal val="visible"/>
                                      </p:to>
                                    </p:set>
                                    <p:animEffect transition="in" filter="wipe(down)">
                                      <p:cBhvr>
                                        <p:cTn dur="500" id="30"/>
                                        <p:tgtEl>
                                          <p:spTgt spid="1050116"/>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4">
                                  <p:stCondLst>
                                    <p:cond delay="0"/>
                                  </p:stCondLst>
                                  <p:childTnLst>
                                    <p:set>
                                      <p:cBhvr>
                                        <p:cTn dur="1" fill="hold" id="34">
                                          <p:stCondLst>
                                            <p:cond delay="0"/>
                                          </p:stCondLst>
                                        </p:cTn>
                                        <p:tgtEl>
                                          <p:spTgt spid="3145971"/>
                                        </p:tgtEl>
                                        <p:attrNameLst>
                                          <p:attrName>style.visibility</p:attrName>
                                        </p:attrNameLst>
                                      </p:cBhvr>
                                      <p:to>
                                        <p:strVal val="visible"/>
                                      </p:to>
                                    </p:set>
                                    <p:animEffect transition="in" filter="wipe(down)">
                                      <p:cBhvr>
                                        <p:cTn dur="500" id="35"/>
                                        <p:tgtEl>
                                          <p:spTgt spid="3145971"/>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50132"/>
                                        </p:tgtEl>
                                        <p:attrNameLst>
                                          <p:attrName>style.visibility</p:attrName>
                                        </p:attrNameLst>
                                      </p:cBhvr>
                                      <p:to>
                                        <p:strVal val="visible"/>
                                      </p:to>
                                    </p:set>
                                    <p:animEffect transition="in" filter="wipe(down)">
                                      <p:cBhvr>
                                        <p:cTn dur="500" id="38"/>
                                        <p:tgtEl>
                                          <p:spTgt spid="1050132"/>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2" presetSubtype="4">
                                  <p:stCondLst>
                                    <p:cond delay="0"/>
                                  </p:stCondLst>
                                  <p:childTnLst>
                                    <p:set>
                                      <p:cBhvr>
                                        <p:cTn dur="1" fill="hold" id="42">
                                          <p:stCondLst>
                                            <p:cond delay="0"/>
                                          </p:stCondLst>
                                        </p:cTn>
                                        <p:tgtEl>
                                          <p:spTgt spid="3145975"/>
                                        </p:tgtEl>
                                        <p:attrNameLst>
                                          <p:attrName>style.visibility</p:attrName>
                                        </p:attrNameLst>
                                      </p:cBhvr>
                                      <p:to>
                                        <p:strVal val="visible"/>
                                      </p:to>
                                    </p:set>
                                    <p:animEffect transition="in" filter="wipe(down)">
                                      <p:cBhvr>
                                        <p:cTn dur="500" id="43"/>
                                        <p:tgtEl>
                                          <p:spTgt spid="3145975"/>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50126"/>
                                        </p:tgtEl>
                                        <p:attrNameLst>
                                          <p:attrName>style.visibility</p:attrName>
                                        </p:attrNameLst>
                                      </p:cBhvr>
                                      <p:to>
                                        <p:strVal val="visible"/>
                                      </p:to>
                                    </p:set>
                                    <p:animEffect transition="in" filter="wipe(down)">
                                      <p:cBhvr>
                                        <p:cTn dur="500" id="48"/>
                                        <p:tgtEl>
                                          <p:spTgt spid="1050126"/>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2" presetSubtype="4">
                                  <p:stCondLst>
                                    <p:cond delay="0"/>
                                  </p:stCondLst>
                                  <p:childTnLst>
                                    <p:set>
                                      <p:cBhvr>
                                        <p:cTn dur="1" fill="hold" id="52">
                                          <p:stCondLst>
                                            <p:cond delay="0"/>
                                          </p:stCondLst>
                                        </p:cTn>
                                        <p:tgtEl>
                                          <p:spTgt spid="1050117"/>
                                        </p:tgtEl>
                                        <p:attrNameLst>
                                          <p:attrName>style.visibility</p:attrName>
                                        </p:attrNameLst>
                                      </p:cBhvr>
                                      <p:to>
                                        <p:strVal val="visible"/>
                                      </p:to>
                                    </p:set>
                                    <p:animEffect transition="in" filter="wipe(down)">
                                      <p:cBhvr>
                                        <p:cTn dur="500" id="53"/>
                                        <p:tgtEl>
                                          <p:spTgt spid="105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16" grpId="0" animBg="1"/>
      <p:bldP spid="1050117" grpId="0" animBg="1"/>
      <p:bldP spid="1050125" grpId="0"/>
      <p:bldP spid="1050126" grpId="0"/>
      <p:bldP spid="1050127" grpId="0"/>
      <p:bldP spid="1050131" grpId="0" animBg="1"/>
      <p:bldP spid="10501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5013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135" name="Rectangle 1028"/>
          <p:cNvSpPr>
            <a:spLocks noChangeArrowheads="1"/>
          </p:cNvSpPr>
          <p:nvPr/>
        </p:nvSpPr>
        <p:spPr bwMode="auto">
          <a:xfrm>
            <a:off x="292373" y="360613"/>
            <a:ext cx="2837180"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2) Output circuit</a:t>
            </a:r>
            <a:endParaRPr altLang="en-US" b="1" dirty="0" sz="2800" kumimoji="1" lang="zh-CN" smtClean="0">
              <a:latin typeface="Arial" panose="020B0604020202020204" pitchFamily="34" charset="0"/>
              <a:cs typeface="Arial" panose="020B0604020202020204" pitchFamily="34" charset="0"/>
            </a:endParaRPr>
          </a:p>
        </p:txBody>
      </p:sp>
      <p:grpSp>
        <p:nvGrpSpPr>
          <p:cNvPr id="441" name="组合 78"/>
          <p:cNvGrpSpPr/>
          <p:nvPr/>
        </p:nvGrpSpPr>
        <p:grpSpPr>
          <a:xfrm>
            <a:off x="494218" y="767814"/>
            <a:ext cx="4405255" cy="4233238"/>
            <a:chOff x="4508467" y="1348087"/>
            <a:chExt cx="4405255" cy="4233238"/>
          </a:xfrm>
        </p:grpSpPr>
        <p:grpSp>
          <p:nvGrpSpPr>
            <p:cNvPr id="442" name="组合 80"/>
            <p:cNvGrpSpPr/>
            <p:nvPr/>
          </p:nvGrpSpPr>
          <p:grpSpPr>
            <a:xfrm>
              <a:off x="4508467" y="1348087"/>
              <a:ext cx="4405255" cy="4233238"/>
              <a:chOff x="4314202" y="2126559"/>
              <a:chExt cx="4405255" cy="4233238"/>
            </a:xfrm>
          </p:grpSpPr>
          <p:cxnSp>
            <p:nvCxnSpPr>
              <p:cNvPr id="3145982" name="直接箭头连接符 131"/>
              <p:cNvCxnSpPr>
                <a:cxnSpLocks/>
              </p:cNvCxnSpPr>
              <p:nvPr/>
            </p:nvCxnSpPr>
            <p:spPr>
              <a:xfrm flipV="1">
                <a:off x="4767863" y="2242578"/>
                <a:ext cx="0" cy="358528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83" name="直接箭头连接符 133"/>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36" name="文本框 170"/>
              <p:cNvSpPr txBox="1"/>
              <p:nvPr/>
            </p:nvSpPr>
            <p:spPr>
              <a:xfrm>
                <a:off x="4314202" y="212655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137" name="文本框 171"/>
              <p:cNvSpPr txBox="1"/>
              <p:nvPr/>
            </p:nvSpPr>
            <p:spPr>
              <a:xfrm>
                <a:off x="7958759" y="5823857"/>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443" name="组合 81"/>
            <p:cNvGrpSpPr/>
            <p:nvPr/>
          </p:nvGrpSpPr>
          <p:grpSpPr>
            <a:xfrm>
              <a:off x="4962128" y="2268936"/>
              <a:ext cx="3485186" cy="2787333"/>
              <a:chOff x="4962128" y="2029448"/>
              <a:chExt cx="3485186" cy="2787333"/>
            </a:xfrm>
          </p:grpSpPr>
          <p:cxnSp>
            <p:nvCxnSpPr>
              <p:cNvPr id="3145984" name="直接连接符 120"/>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138" name="弧形 125"/>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85" name="直接连接符 128"/>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4" name="组合 82"/>
            <p:cNvGrpSpPr/>
            <p:nvPr/>
          </p:nvGrpSpPr>
          <p:grpSpPr>
            <a:xfrm>
              <a:off x="5399825" y="2926558"/>
              <a:ext cx="3047489" cy="775307"/>
              <a:chOff x="5432483" y="2589096"/>
              <a:chExt cx="3047489" cy="775307"/>
            </a:xfrm>
          </p:grpSpPr>
          <p:sp>
            <p:nvSpPr>
              <p:cNvPr id="1050139" name="弧形 105"/>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86" name="直接连接符 110"/>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5" name="组合 83"/>
            <p:cNvGrpSpPr/>
            <p:nvPr/>
          </p:nvGrpSpPr>
          <p:grpSpPr>
            <a:xfrm>
              <a:off x="5231402" y="3618600"/>
              <a:ext cx="3254012" cy="775307"/>
              <a:chOff x="5274946" y="3134177"/>
              <a:chExt cx="3254012" cy="775307"/>
            </a:xfrm>
          </p:grpSpPr>
          <p:sp>
            <p:nvSpPr>
              <p:cNvPr id="1050140" name="弧形 101"/>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87" name="直接连接符 102"/>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6" name="组合 86"/>
            <p:cNvGrpSpPr/>
            <p:nvPr/>
          </p:nvGrpSpPr>
          <p:grpSpPr>
            <a:xfrm>
              <a:off x="5056960" y="4320785"/>
              <a:ext cx="3476413" cy="775307"/>
              <a:chOff x="5274946" y="3134177"/>
              <a:chExt cx="3476413" cy="775307"/>
            </a:xfrm>
          </p:grpSpPr>
          <p:sp>
            <p:nvSpPr>
              <p:cNvPr id="1050141" name="弧形 99"/>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88" name="直接连接符 100"/>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142" name="任意多边形 93"/>
            <p:cNvSpPr/>
            <p:nvPr/>
          </p:nvSpPr>
          <p:spPr>
            <a:xfrm>
              <a:off x="4963886" y="2041074"/>
              <a:ext cx="974271"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43" name="文本框 172"/>
          <p:cNvSpPr txBox="1"/>
          <p:nvPr/>
        </p:nvSpPr>
        <p:spPr>
          <a:xfrm>
            <a:off x="3621246" y="3282161"/>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144" name="文本框 175"/>
          <p:cNvSpPr txBox="1"/>
          <p:nvPr/>
        </p:nvSpPr>
        <p:spPr>
          <a:xfrm>
            <a:off x="3609228" y="1867851"/>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cxnSp>
        <p:nvCxnSpPr>
          <p:cNvPr id="3145989" name="直接连接符 176"/>
          <p:cNvCxnSpPr>
            <a:cxnSpLocks/>
          </p:cNvCxnSpPr>
          <p:nvPr/>
        </p:nvCxnSpPr>
        <p:spPr>
          <a:xfrm>
            <a:off x="946122" y="1281119"/>
            <a:ext cx="3344473" cy="3178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45" name="椭圆 177"/>
          <p:cNvSpPr/>
          <p:nvPr/>
        </p:nvSpPr>
        <p:spPr>
          <a:xfrm>
            <a:off x="2737515" y="2965206"/>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0" name="直接箭头连接符 178"/>
          <p:cNvCxnSpPr>
            <a:cxnSpLocks/>
          </p:cNvCxnSpPr>
          <p:nvPr/>
        </p:nvCxnSpPr>
        <p:spPr>
          <a:xfrm flipV="1">
            <a:off x="6044304" y="883833"/>
            <a:ext cx="0" cy="357569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91" name="直接箭头连接符 179"/>
          <p:cNvCxnSpPr>
            <a:cxnSpLocks/>
          </p:cNvCxnSpPr>
          <p:nvPr/>
        </p:nvCxnSpPr>
        <p:spPr>
          <a:xfrm>
            <a:off x="6044304" y="4459521"/>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46" name="文本框 180"/>
          <p:cNvSpPr txBox="1"/>
          <p:nvPr/>
        </p:nvSpPr>
        <p:spPr>
          <a:xfrm>
            <a:off x="7790679" y="4451907"/>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147" name="弧形 181"/>
          <p:cNvSpPr/>
          <p:nvPr/>
        </p:nvSpPr>
        <p:spPr>
          <a:xfrm>
            <a:off x="6469996" y="2368182"/>
            <a:ext cx="508864" cy="13013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92" name="直接连接符 183"/>
          <p:cNvCxnSpPr>
            <a:cxnSpLocks/>
          </p:cNvCxnSpPr>
          <p:nvPr/>
        </p:nvCxnSpPr>
        <p:spPr>
          <a:xfrm flipV="1">
            <a:off x="6482322" y="3061951"/>
            <a:ext cx="0" cy="139757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93" name="直接连接符 184"/>
          <p:cNvCxnSpPr>
            <a:cxnSpLocks/>
          </p:cNvCxnSpPr>
          <p:nvPr/>
        </p:nvCxnSpPr>
        <p:spPr>
          <a:xfrm flipV="1">
            <a:off x="6990645" y="3061951"/>
            <a:ext cx="0" cy="138788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94" name="直接连接符 185"/>
          <p:cNvCxnSpPr>
            <a:cxnSpLocks/>
          </p:cNvCxnSpPr>
          <p:nvPr/>
        </p:nvCxnSpPr>
        <p:spPr>
          <a:xfrm flipV="1">
            <a:off x="7485433" y="3061951"/>
            <a:ext cx="0" cy="139757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48" name="文本框 186"/>
          <p:cNvSpPr txBox="1"/>
          <p:nvPr/>
        </p:nvSpPr>
        <p:spPr>
          <a:xfrm>
            <a:off x="6288886" y="4413525"/>
            <a:ext cx="494012"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149" name="文本框 187"/>
          <p:cNvSpPr txBox="1"/>
          <p:nvPr/>
        </p:nvSpPr>
        <p:spPr>
          <a:xfrm>
            <a:off x="6775313" y="441508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150" name="文本框 188"/>
          <p:cNvSpPr txBox="1"/>
          <p:nvPr/>
        </p:nvSpPr>
        <p:spPr>
          <a:xfrm>
            <a:off x="7322100" y="441463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sp>
        <p:nvSpPr>
          <p:cNvPr id="1050151" name="文本框 189"/>
          <p:cNvSpPr txBox="1"/>
          <p:nvPr/>
        </p:nvSpPr>
        <p:spPr>
          <a:xfrm>
            <a:off x="6439545" y="1102673"/>
            <a:ext cx="1827940"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 I</a:t>
            </a:r>
            <a:r>
              <a:rPr altLang="zh-CN" baseline="-25000" b="1" dirty="0" sz="2400" lang="en-US" smtClean="0">
                <a:latin typeface="Arial" panose="020B0604020202020204" pitchFamily="34" charset="0"/>
                <a:cs typeface="Arial" panose="020B0604020202020204" pitchFamily="34" charset="0"/>
              </a:rPr>
              <a:t>CQ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cxnSp>
        <p:nvCxnSpPr>
          <p:cNvPr id="3145995" name="直接连接符 193"/>
          <p:cNvCxnSpPr>
            <a:cxnSpLocks/>
          </p:cNvCxnSpPr>
          <p:nvPr/>
        </p:nvCxnSpPr>
        <p:spPr>
          <a:xfrm>
            <a:off x="4519124" y="3740512"/>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96" name="直接连接符 194"/>
          <p:cNvCxnSpPr>
            <a:cxnSpLocks/>
          </p:cNvCxnSpPr>
          <p:nvPr/>
        </p:nvCxnSpPr>
        <p:spPr>
          <a:xfrm>
            <a:off x="4481657" y="3043990"/>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97" name="直接连接符 195"/>
          <p:cNvCxnSpPr>
            <a:cxnSpLocks/>
          </p:cNvCxnSpPr>
          <p:nvPr/>
        </p:nvCxnSpPr>
        <p:spPr>
          <a:xfrm>
            <a:off x="4436818" y="2346285"/>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52" name="文本框 196"/>
          <p:cNvSpPr txBox="1"/>
          <p:nvPr/>
        </p:nvSpPr>
        <p:spPr>
          <a:xfrm>
            <a:off x="5613065" y="793993"/>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153" name="弧形 197"/>
          <p:cNvSpPr/>
          <p:nvPr/>
        </p:nvSpPr>
        <p:spPr>
          <a:xfrm flipV="1">
            <a:off x="6978589" y="2411263"/>
            <a:ext cx="508864" cy="13013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4" name="文本框 198"/>
          <p:cNvSpPr txBox="1"/>
          <p:nvPr/>
        </p:nvSpPr>
        <p:spPr>
          <a:xfrm>
            <a:off x="5504745" y="2580103"/>
            <a:ext cx="62797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endParaRPr altLang="en-US" b="1" dirty="0" sz="2400" lang="zh-CN">
              <a:latin typeface="Arial" panose="020B0604020202020204" pitchFamily="34" charset="0"/>
              <a:cs typeface="Arial" panose="020B0604020202020204" pitchFamily="34" charset="0"/>
            </a:endParaRPr>
          </a:p>
        </p:txBody>
      </p:sp>
      <p:sp>
        <p:nvSpPr>
          <p:cNvPr id="1050155" name="文本框 199"/>
          <p:cNvSpPr txBox="1"/>
          <p:nvPr/>
        </p:nvSpPr>
        <p:spPr>
          <a:xfrm>
            <a:off x="5525221" y="1855504"/>
            <a:ext cx="596297"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C1</a:t>
            </a:r>
            <a:endParaRPr altLang="en-US" b="1" dirty="0" sz="2400" lang="zh-CN">
              <a:latin typeface="Arial" panose="020B0604020202020204" pitchFamily="34" charset="0"/>
              <a:cs typeface="Arial" panose="020B0604020202020204" pitchFamily="34" charset="0"/>
            </a:endParaRPr>
          </a:p>
        </p:txBody>
      </p:sp>
      <p:sp>
        <p:nvSpPr>
          <p:cNvPr id="1050156" name="文本框 200"/>
          <p:cNvSpPr txBox="1"/>
          <p:nvPr/>
        </p:nvSpPr>
        <p:spPr>
          <a:xfrm>
            <a:off x="5517449" y="3282161"/>
            <a:ext cx="596297"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C2</a:t>
            </a:r>
            <a:endParaRPr altLang="en-US" b="1" dirty="0" sz="2400" lang="zh-CN">
              <a:latin typeface="Arial" panose="020B0604020202020204" pitchFamily="34" charset="0"/>
              <a:cs typeface="Arial" panose="020B0604020202020204" pitchFamily="34" charset="0"/>
            </a:endParaRPr>
          </a:p>
        </p:txBody>
      </p:sp>
      <p:sp>
        <p:nvSpPr>
          <p:cNvPr id="1050157" name="文本框 201"/>
          <p:cNvSpPr txBox="1"/>
          <p:nvPr/>
        </p:nvSpPr>
        <p:spPr>
          <a:xfrm>
            <a:off x="1548191" y="6259822"/>
            <a:ext cx="2383455"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nvGrpSpPr>
          <p:cNvPr id="447" name="组合 202"/>
          <p:cNvGrpSpPr/>
          <p:nvPr/>
        </p:nvGrpSpPr>
        <p:grpSpPr>
          <a:xfrm>
            <a:off x="976569" y="4456587"/>
            <a:ext cx="3931087" cy="2252708"/>
            <a:chOff x="774663" y="4524165"/>
            <a:chExt cx="3931087" cy="2252708"/>
          </a:xfrm>
        </p:grpSpPr>
        <p:cxnSp>
          <p:nvCxnSpPr>
            <p:cNvPr id="3145998" name="直接箭头连接符 203"/>
            <p:cNvCxnSpPr>
              <a:cxnSpLocks/>
            </p:cNvCxnSpPr>
            <p:nvPr/>
          </p:nvCxnSpPr>
          <p:spPr>
            <a:xfrm flipV="1">
              <a:off x="779859" y="4793358"/>
              <a:ext cx="0" cy="152104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99" name="直接箭头连接符 204"/>
            <p:cNvCxnSpPr>
              <a:cxnSpLocks/>
            </p:cNvCxnSpPr>
            <p:nvPr/>
          </p:nvCxnSpPr>
          <p:spPr>
            <a:xfrm>
              <a:off x="779859" y="6314400"/>
              <a:ext cx="371292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58" name="文本框 205"/>
            <p:cNvSpPr txBox="1"/>
            <p:nvPr/>
          </p:nvSpPr>
          <p:spPr>
            <a:xfrm>
              <a:off x="774663" y="4524165"/>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159" name="文本框 206"/>
            <p:cNvSpPr txBox="1"/>
            <p:nvPr/>
          </p:nvSpPr>
          <p:spPr>
            <a:xfrm>
              <a:off x="3945052" y="624093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sp>
        <p:nvSpPr>
          <p:cNvPr id="1050160" name="弧形 208"/>
          <p:cNvSpPr/>
          <p:nvPr/>
        </p:nvSpPr>
        <p:spPr>
          <a:xfrm rot="16200000" flipH="1">
            <a:off x="2557816" y="5066740"/>
            <a:ext cx="508864" cy="1382088"/>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61" name="文本框 209"/>
          <p:cNvSpPr txBox="1"/>
          <p:nvPr/>
        </p:nvSpPr>
        <p:spPr>
          <a:xfrm>
            <a:off x="677674" y="6060687"/>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00" name="直接连接符 210"/>
          <p:cNvCxnSpPr>
            <a:cxnSpLocks/>
          </p:cNvCxnSpPr>
          <p:nvPr/>
        </p:nvCxnSpPr>
        <p:spPr>
          <a:xfrm>
            <a:off x="981765" y="6007603"/>
            <a:ext cx="254489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01" name="直接连接符 211"/>
          <p:cNvCxnSpPr>
            <a:cxnSpLocks/>
          </p:cNvCxnSpPr>
          <p:nvPr/>
        </p:nvCxnSpPr>
        <p:spPr>
          <a:xfrm>
            <a:off x="972166" y="5503644"/>
            <a:ext cx="2554493"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02" name="直接连接符 212"/>
          <p:cNvCxnSpPr>
            <a:cxnSpLocks/>
          </p:cNvCxnSpPr>
          <p:nvPr/>
        </p:nvCxnSpPr>
        <p:spPr>
          <a:xfrm>
            <a:off x="981765" y="4983260"/>
            <a:ext cx="254489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62" name="文本框 213"/>
          <p:cNvSpPr txBox="1"/>
          <p:nvPr/>
        </p:nvSpPr>
        <p:spPr>
          <a:xfrm>
            <a:off x="590761" y="5711690"/>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163" name="文本框 214"/>
          <p:cNvSpPr txBox="1"/>
          <p:nvPr/>
        </p:nvSpPr>
        <p:spPr>
          <a:xfrm>
            <a:off x="590760" y="5241639"/>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164" name="文本框 215"/>
          <p:cNvSpPr txBox="1"/>
          <p:nvPr/>
        </p:nvSpPr>
        <p:spPr>
          <a:xfrm>
            <a:off x="612597" y="4730116"/>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003" name="直接连接符 216"/>
          <p:cNvCxnSpPr>
            <a:cxnSpLocks/>
          </p:cNvCxnSpPr>
          <p:nvPr/>
        </p:nvCxnSpPr>
        <p:spPr>
          <a:xfrm flipV="1">
            <a:off x="2818446" y="3035015"/>
            <a:ext cx="0" cy="3211807"/>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04" name="直接连接符 217"/>
          <p:cNvCxnSpPr>
            <a:cxnSpLocks/>
          </p:cNvCxnSpPr>
          <p:nvPr/>
        </p:nvCxnSpPr>
        <p:spPr>
          <a:xfrm flipV="1">
            <a:off x="2091861" y="2359350"/>
            <a:ext cx="0" cy="364825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05" name="直接连接符 218"/>
          <p:cNvCxnSpPr>
            <a:cxnSpLocks/>
          </p:cNvCxnSpPr>
          <p:nvPr/>
        </p:nvCxnSpPr>
        <p:spPr>
          <a:xfrm flipV="1">
            <a:off x="3526659" y="3740513"/>
            <a:ext cx="0" cy="250630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65" name="弧形 219"/>
          <p:cNvSpPr/>
          <p:nvPr/>
        </p:nvSpPr>
        <p:spPr>
          <a:xfrm rot="5400000">
            <a:off x="2587920" y="4589578"/>
            <a:ext cx="508864" cy="1321880"/>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66" name="文本框 220"/>
          <p:cNvSpPr txBox="1"/>
          <p:nvPr/>
        </p:nvSpPr>
        <p:spPr>
          <a:xfrm>
            <a:off x="5753197" y="4360157"/>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167" name="文本框 221"/>
          <p:cNvSpPr txBox="1"/>
          <p:nvPr/>
        </p:nvSpPr>
        <p:spPr>
          <a:xfrm>
            <a:off x="610532" y="4225608"/>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168" name="Rectangle 1030"/>
          <p:cNvSpPr>
            <a:spLocks noChangeArrowheads="1"/>
          </p:cNvSpPr>
          <p:nvPr/>
        </p:nvSpPr>
        <p:spPr bwMode="auto">
          <a:xfrm>
            <a:off x="2652561" y="2478685"/>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sp>
        <p:nvSpPr>
          <p:cNvPr id="1050169" name="Rectangle 1030"/>
          <p:cNvSpPr>
            <a:spLocks noChangeArrowheads="1"/>
          </p:cNvSpPr>
          <p:nvPr/>
        </p:nvSpPr>
        <p:spPr bwMode="auto">
          <a:xfrm>
            <a:off x="5418779" y="5220165"/>
            <a:ext cx="2767013" cy="6121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800" i="1" kumimoji="1" lang="en-US" err="1">
                <a:latin typeface="+mn-ea"/>
              </a:rPr>
              <a:t>u</a:t>
            </a:r>
            <a:r>
              <a:rPr altLang="zh-CN" baseline="-30000" b="1" dirty="0" sz="2800" kumimoji="1" lang="en-US" err="1">
                <a:latin typeface="+mn-ea"/>
              </a:rPr>
              <a:t>CE</a:t>
            </a:r>
            <a:r>
              <a:rPr altLang="zh-CN" b="1" dirty="0" sz="2800" kumimoji="1" lang="en-US" smtClean="0">
                <a:latin typeface="+mn-ea"/>
              </a:rPr>
              <a:t>=</a:t>
            </a:r>
            <a:r>
              <a:rPr altLang="zh-CN" b="1" dirty="0" sz="2800" i="1" kumimoji="1" lang="en-US" smtClean="0">
                <a:latin typeface="+mn-ea"/>
              </a:rPr>
              <a:t>V</a:t>
            </a:r>
            <a:r>
              <a:rPr altLang="zh-CN" baseline="-30000" b="1" dirty="0" sz="2800" kumimoji="1" lang="en-US" smtClean="0">
                <a:latin typeface="+mn-ea"/>
              </a:rPr>
              <a:t>CC</a:t>
            </a:r>
            <a:r>
              <a:rPr altLang="zh-CN" b="1" dirty="0" sz="2800" kumimoji="1" lang="en-US" smtClean="0">
                <a:latin typeface="+mn-ea"/>
              </a:rPr>
              <a:t>-</a:t>
            </a:r>
            <a:r>
              <a:rPr altLang="zh-CN" b="1" dirty="0" sz="2800" i="1" kumimoji="1" lang="en-US" err="1" smtClean="0">
                <a:latin typeface="+mn-ea"/>
              </a:rPr>
              <a:t>i</a:t>
            </a:r>
            <a:r>
              <a:rPr altLang="zh-CN" baseline="-25000" b="1" dirty="0" sz="2800" kumimoji="1" lang="en-US" err="1" smtClean="0">
                <a:latin typeface="+mn-ea"/>
              </a:rPr>
              <a:t>C</a:t>
            </a:r>
            <a:r>
              <a:rPr altLang="zh-CN" b="1" dirty="0" sz="2800" kumimoji="1" lang="en-US" err="1" smtClean="0">
                <a:latin typeface="+mn-ea"/>
              </a:rPr>
              <a:t>R</a:t>
            </a:r>
            <a:r>
              <a:rPr altLang="zh-CN" baseline="-25000" b="1" dirty="0" sz="2800" kumimoji="1" lang="en-US" err="1" smtClean="0">
                <a:latin typeface="+mn-ea"/>
              </a:rPr>
              <a:t>C</a:t>
            </a:r>
            <a:endParaRPr altLang="zh-CN" baseline="-30000" b="1" dirty="0" sz="2800" kumimoji="1" lang="en-US">
              <a:latin typeface="+mn-ea"/>
            </a:endParaRPr>
          </a:p>
        </p:txBody>
      </p:sp>
      <p:sp>
        <p:nvSpPr>
          <p:cNvPr id="1050170" name="文本框 71"/>
          <p:cNvSpPr txBox="1"/>
          <p:nvPr/>
        </p:nvSpPr>
        <p:spPr>
          <a:xfrm>
            <a:off x="3592858" y="2573349"/>
            <a:ext cx="1142236"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171" name="文本框 72"/>
          <p:cNvSpPr txBox="1"/>
          <p:nvPr/>
        </p:nvSpPr>
        <p:spPr>
          <a:xfrm>
            <a:off x="6435546" y="609130"/>
            <a:ext cx="1827940" cy="5613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 </a:t>
            </a:r>
            <a:r>
              <a:rPr altLang="zh-CN" b="1" dirty="0" sz="2400" lang="en-US" smtClean="0">
                <a:latin typeface="Symbol" panose="05050102010706020507" pitchFamily="18" charset="2"/>
                <a:cs typeface="Arial" panose="020B0604020202020204" pitchFamily="34" charset="0"/>
              </a:rPr>
              <a:t>b</a:t>
            </a:r>
            <a:r>
              <a:rPr altLang="zh-CN" b="1" dirty="0" sz="2400" i="1" lang="en-US" smtClean="0">
                <a:latin typeface="Symbol" panose="05050102010706020507" pitchFamily="18" charset="2"/>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172" name="椭圆 73"/>
          <p:cNvSpPr/>
          <p:nvPr/>
        </p:nvSpPr>
        <p:spPr>
          <a:xfrm>
            <a:off x="2015331" y="2278416"/>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3" name="椭圆 74"/>
          <p:cNvSpPr/>
          <p:nvPr/>
        </p:nvSpPr>
        <p:spPr>
          <a:xfrm>
            <a:off x="3443597" y="3661714"/>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44"/>
                                        </p:tgtEl>
                                        <p:attrNameLst>
                                          <p:attrName>style.visibility</p:attrName>
                                        </p:attrNameLst>
                                      </p:cBhvr>
                                      <p:to>
                                        <p:strVal val="visible"/>
                                      </p:to>
                                    </p:set>
                                    <p:animEffect transition="in" filter="wipe(down)">
                                      <p:cBhvr>
                                        <p:cTn dur="500" id="7"/>
                                        <p:tgtEl>
                                          <p:spTgt spid="105014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170"/>
                                        </p:tgtEl>
                                        <p:attrNameLst>
                                          <p:attrName>style.visibility</p:attrName>
                                        </p:attrNameLst>
                                      </p:cBhvr>
                                      <p:to>
                                        <p:strVal val="visible"/>
                                      </p:to>
                                    </p:set>
                                    <p:animEffect transition="in" filter="wipe(down)">
                                      <p:cBhvr>
                                        <p:cTn dur="500" id="10"/>
                                        <p:tgtEl>
                                          <p:spTgt spid="1050170"/>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143"/>
                                        </p:tgtEl>
                                        <p:attrNameLst>
                                          <p:attrName>style.visibility</p:attrName>
                                        </p:attrNameLst>
                                      </p:cBhvr>
                                      <p:to>
                                        <p:strVal val="visible"/>
                                      </p:to>
                                    </p:set>
                                    <p:animEffect transition="in" filter="wipe(down)">
                                      <p:cBhvr>
                                        <p:cTn dur="500" id="13"/>
                                        <p:tgtEl>
                                          <p:spTgt spid="1050143"/>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3145989"/>
                                        </p:tgtEl>
                                        <p:attrNameLst>
                                          <p:attrName>style.visibility</p:attrName>
                                        </p:attrNameLst>
                                      </p:cBhvr>
                                      <p:to>
                                        <p:strVal val="visible"/>
                                      </p:to>
                                    </p:set>
                                    <p:animEffect transition="in" filter="wipe(down)">
                                      <p:cBhvr>
                                        <p:cTn dur="500" id="18"/>
                                        <p:tgtEl>
                                          <p:spTgt spid="3145989"/>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0145"/>
                                        </p:tgtEl>
                                        <p:attrNameLst>
                                          <p:attrName>style.visibility</p:attrName>
                                        </p:attrNameLst>
                                      </p:cBhvr>
                                      <p:to>
                                        <p:strVal val="visible"/>
                                      </p:to>
                                    </p:set>
                                    <p:animEffect transition="in" filter="wipe(down)">
                                      <p:cBhvr>
                                        <p:cTn dur="500" id="23"/>
                                        <p:tgtEl>
                                          <p:spTgt spid="1050145"/>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168"/>
                                        </p:tgtEl>
                                        <p:attrNameLst>
                                          <p:attrName>style.visibility</p:attrName>
                                        </p:attrNameLst>
                                      </p:cBhvr>
                                      <p:to>
                                        <p:strVal val="visible"/>
                                      </p:to>
                                    </p:set>
                                    <p:animEffect transition="in" filter="wipe(down)">
                                      <p:cBhvr>
                                        <p:cTn dur="500" id="26"/>
                                        <p:tgtEl>
                                          <p:spTgt spid="1050168"/>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50172"/>
                                        </p:tgtEl>
                                        <p:attrNameLst>
                                          <p:attrName>style.visibility</p:attrName>
                                        </p:attrNameLst>
                                      </p:cBhvr>
                                      <p:to>
                                        <p:strVal val="visible"/>
                                      </p:to>
                                    </p:set>
                                    <p:animEffect transition="in" filter="wipe(down)">
                                      <p:cBhvr>
                                        <p:cTn dur="500" id="29"/>
                                        <p:tgtEl>
                                          <p:spTgt spid="1050172"/>
                                        </p:tgtEl>
                                      </p:cBhvr>
                                    </p:animEffect>
                                  </p:childTnLst>
                                </p:cTn>
                              </p:par>
                              <p:par>
                                <p:cTn fill="hold" grpId="0" id="30" nodeType="withEffect" presetClass="entr" presetID="22" presetSubtype="4">
                                  <p:stCondLst>
                                    <p:cond delay="0"/>
                                  </p:stCondLst>
                                  <p:childTnLst>
                                    <p:set>
                                      <p:cBhvr>
                                        <p:cTn dur="1" fill="hold" id="31">
                                          <p:stCondLst>
                                            <p:cond delay="0"/>
                                          </p:stCondLst>
                                        </p:cTn>
                                        <p:tgtEl>
                                          <p:spTgt spid="1050173"/>
                                        </p:tgtEl>
                                        <p:attrNameLst>
                                          <p:attrName>style.visibility</p:attrName>
                                        </p:attrNameLst>
                                      </p:cBhvr>
                                      <p:to>
                                        <p:strVal val="visible"/>
                                      </p:to>
                                    </p:set>
                                    <p:animEffect transition="in" filter="wipe(down)">
                                      <p:cBhvr>
                                        <p:cTn dur="500" id="32"/>
                                        <p:tgtEl>
                                          <p:spTgt spid="1050173"/>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4">
                                  <p:stCondLst>
                                    <p:cond delay="0"/>
                                  </p:stCondLst>
                                  <p:childTnLst>
                                    <p:set>
                                      <p:cBhvr>
                                        <p:cTn dur="1" fill="hold" id="36">
                                          <p:stCondLst>
                                            <p:cond delay="0"/>
                                          </p:stCondLst>
                                        </p:cTn>
                                        <p:tgtEl>
                                          <p:spTgt spid="3145997"/>
                                        </p:tgtEl>
                                        <p:attrNameLst>
                                          <p:attrName>style.visibility</p:attrName>
                                        </p:attrNameLst>
                                      </p:cBhvr>
                                      <p:to>
                                        <p:strVal val="visible"/>
                                      </p:to>
                                    </p:set>
                                    <p:animEffect transition="in" filter="wipe(down)">
                                      <p:cBhvr>
                                        <p:cTn dur="500" id="37"/>
                                        <p:tgtEl>
                                          <p:spTgt spid="3145997"/>
                                        </p:tgtEl>
                                      </p:cBhvr>
                                    </p:animEffect>
                                  </p:childTnLst>
                                </p:cTn>
                              </p:par>
                              <p:par>
                                <p:cTn fill="hold" id="38" nodeType="withEffect" presetClass="entr" presetID="22" presetSubtype="4">
                                  <p:stCondLst>
                                    <p:cond delay="0"/>
                                  </p:stCondLst>
                                  <p:childTnLst>
                                    <p:set>
                                      <p:cBhvr>
                                        <p:cTn dur="1" fill="hold" id="39">
                                          <p:stCondLst>
                                            <p:cond delay="0"/>
                                          </p:stCondLst>
                                        </p:cTn>
                                        <p:tgtEl>
                                          <p:spTgt spid="3145996"/>
                                        </p:tgtEl>
                                        <p:attrNameLst>
                                          <p:attrName>style.visibility</p:attrName>
                                        </p:attrNameLst>
                                      </p:cBhvr>
                                      <p:to>
                                        <p:strVal val="visible"/>
                                      </p:to>
                                    </p:set>
                                    <p:animEffect transition="in" filter="wipe(down)">
                                      <p:cBhvr>
                                        <p:cTn dur="500" id="40"/>
                                        <p:tgtEl>
                                          <p:spTgt spid="3145996"/>
                                        </p:tgtEl>
                                      </p:cBhvr>
                                    </p:animEffect>
                                  </p:childTnLst>
                                </p:cTn>
                              </p:par>
                              <p:par>
                                <p:cTn fill="hold" id="41" nodeType="withEffect" presetClass="entr" presetID="22" presetSubtype="4">
                                  <p:stCondLst>
                                    <p:cond delay="0"/>
                                  </p:stCondLst>
                                  <p:childTnLst>
                                    <p:set>
                                      <p:cBhvr>
                                        <p:cTn dur="1" fill="hold" id="42">
                                          <p:stCondLst>
                                            <p:cond delay="0"/>
                                          </p:stCondLst>
                                        </p:cTn>
                                        <p:tgtEl>
                                          <p:spTgt spid="3145995"/>
                                        </p:tgtEl>
                                        <p:attrNameLst>
                                          <p:attrName>style.visibility</p:attrName>
                                        </p:attrNameLst>
                                      </p:cBhvr>
                                      <p:to>
                                        <p:strVal val="visible"/>
                                      </p:to>
                                    </p:set>
                                    <p:animEffect transition="in" filter="wipe(down)">
                                      <p:cBhvr>
                                        <p:cTn dur="500" id="43"/>
                                        <p:tgtEl>
                                          <p:spTgt spid="3145995"/>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50155"/>
                                        </p:tgtEl>
                                        <p:attrNameLst>
                                          <p:attrName>style.visibility</p:attrName>
                                        </p:attrNameLst>
                                      </p:cBhvr>
                                      <p:to>
                                        <p:strVal val="visible"/>
                                      </p:to>
                                    </p:set>
                                    <p:animEffect transition="in" filter="wipe(down)">
                                      <p:cBhvr>
                                        <p:cTn dur="500" id="48"/>
                                        <p:tgtEl>
                                          <p:spTgt spid="1050155"/>
                                        </p:tgtEl>
                                      </p:cBhvr>
                                    </p:animEffect>
                                  </p:childTnLst>
                                </p:cTn>
                              </p:par>
                              <p:par>
                                <p:cTn fill="hold" grpId="0" id="49" nodeType="withEffect" presetClass="entr" presetID="22" presetSubtype="4">
                                  <p:stCondLst>
                                    <p:cond delay="0"/>
                                  </p:stCondLst>
                                  <p:childTnLst>
                                    <p:set>
                                      <p:cBhvr>
                                        <p:cTn dur="1" fill="hold" id="50">
                                          <p:stCondLst>
                                            <p:cond delay="0"/>
                                          </p:stCondLst>
                                        </p:cTn>
                                        <p:tgtEl>
                                          <p:spTgt spid="1050154"/>
                                        </p:tgtEl>
                                        <p:attrNameLst>
                                          <p:attrName>style.visibility</p:attrName>
                                        </p:attrNameLst>
                                      </p:cBhvr>
                                      <p:to>
                                        <p:strVal val="visible"/>
                                      </p:to>
                                    </p:set>
                                    <p:animEffect transition="in" filter="wipe(down)">
                                      <p:cBhvr>
                                        <p:cTn dur="500" id="51"/>
                                        <p:tgtEl>
                                          <p:spTgt spid="1050154"/>
                                        </p:tgtEl>
                                      </p:cBhvr>
                                    </p:animEffect>
                                  </p:childTnLst>
                                </p:cTn>
                              </p:par>
                              <p:par>
                                <p:cTn fill="hold" grpId="0" id="52" nodeType="withEffect" presetClass="entr" presetID="22" presetSubtype="4">
                                  <p:stCondLst>
                                    <p:cond delay="0"/>
                                  </p:stCondLst>
                                  <p:childTnLst>
                                    <p:set>
                                      <p:cBhvr>
                                        <p:cTn dur="1" fill="hold" id="53">
                                          <p:stCondLst>
                                            <p:cond delay="0"/>
                                          </p:stCondLst>
                                        </p:cTn>
                                        <p:tgtEl>
                                          <p:spTgt spid="1050156"/>
                                        </p:tgtEl>
                                        <p:attrNameLst>
                                          <p:attrName>style.visibility</p:attrName>
                                        </p:attrNameLst>
                                      </p:cBhvr>
                                      <p:to>
                                        <p:strVal val="visible"/>
                                      </p:to>
                                    </p:set>
                                    <p:animEffect transition="in" filter="wipe(down)">
                                      <p:cBhvr>
                                        <p:cTn dur="500" id="54"/>
                                        <p:tgtEl>
                                          <p:spTgt spid="1050156"/>
                                        </p:tgtEl>
                                      </p:cBhvr>
                                    </p:animEffect>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22" presetSubtype="4">
                                  <p:stCondLst>
                                    <p:cond delay="0"/>
                                  </p:stCondLst>
                                  <p:childTnLst>
                                    <p:set>
                                      <p:cBhvr>
                                        <p:cTn dur="1" fill="hold" id="58">
                                          <p:stCondLst>
                                            <p:cond delay="0"/>
                                          </p:stCondLst>
                                        </p:cTn>
                                        <p:tgtEl>
                                          <p:spTgt spid="1050147"/>
                                        </p:tgtEl>
                                        <p:attrNameLst>
                                          <p:attrName>style.visibility</p:attrName>
                                        </p:attrNameLst>
                                      </p:cBhvr>
                                      <p:to>
                                        <p:strVal val="visible"/>
                                      </p:to>
                                    </p:set>
                                    <p:animEffect transition="in" filter="wipe(down)">
                                      <p:cBhvr>
                                        <p:cTn dur="500" id="59"/>
                                        <p:tgtEl>
                                          <p:spTgt spid="1050147"/>
                                        </p:tgtEl>
                                      </p:cBhvr>
                                    </p:animEffect>
                                  </p:childTnLst>
                                </p:cTn>
                              </p:par>
                              <p:par>
                                <p:cTn fill="hold" grpId="0" id="60" nodeType="withEffect" presetClass="entr" presetID="22" presetSubtype="4">
                                  <p:stCondLst>
                                    <p:cond delay="0"/>
                                  </p:stCondLst>
                                  <p:childTnLst>
                                    <p:set>
                                      <p:cBhvr>
                                        <p:cTn dur="1" fill="hold" id="61">
                                          <p:stCondLst>
                                            <p:cond delay="0"/>
                                          </p:stCondLst>
                                        </p:cTn>
                                        <p:tgtEl>
                                          <p:spTgt spid="1050153"/>
                                        </p:tgtEl>
                                        <p:attrNameLst>
                                          <p:attrName>style.visibility</p:attrName>
                                        </p:attrNameLst>
                                      </p:cBhvr>
                                      <p:to>
                                        <p:strVal val="visible"/>
                                      </p:to>
                                    </p:set>
                                    <p:animEffect transition="in" filter="wipe(down)">
                                      <p:cBhvr>
                                        <p:cTn dur="500" id="62"/>
                                        <p:tgtEl>
                                          <p:spTgt spid="1050153"/>
                                        </p:tgtEl>
                                      </p:cBhvr>
                                    </p:animEffec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22" presetSubtype="4">
                                  <p:stCondLst>
                                    <p:cond delay="0"/>
                                  </p:stCondLst>
                                  <p:childTnLst>
                                    <p:set>
                                      <p:cBhvr>
                                        <p:cTn dur="1" fill="hold" id="66">
                                          <p:stCondLst>
                                            <p:cond delay="0"/>
                                          </p:stCondLst>
                                        </p:cTn>
                                        <p:tgtEl>
                                          <p:spTgt spid="3146003"/>
                                        </p:tgtEl>
                                        <p:attrNameLst>
                                          <p:attrName>style.visibility</p:attrName>
                                        </p:attrNameLst>
                                      </p:cBhvr>
                                      <p:to>
                                        <p:strVal val="visible"/>
                                      </p:to>
                                    </p:set>
                                    <p:animEffect transition="in" filter="wipe(down)">
                                      <p:cBhvr>
                                        <p:cTn dur="500" id="67"/>
                                        <p:tgtEl>
                                          <p:spTgt spid="3146003"/>
                                        </p:tgtEl>
                                      </p:cBhvr>
                                    </p:animEffect>
                                  </p:childTnLst>
                                </p:cTn>
                              </p:par>
                            </p:childTnLst>
                          </p:cTn>
                        </p:par>
                      </p:childTnLst>
                    </p:cTn>
                  </p:par>
                  <p:par>
                    <p:cTn fill="hold" id="68">
                      <p:stCondLst>
                        <p:cond delay="indefinite"/>
                      </p:stCondLst>
                      <p:childTnLst>
                        <p:par>
                          <p:cTn fill="hold" id="69">
                            <p:stCondLst>
                              <p:cond delay="0"/>
                            </p:stCondLst>
                            <p:childTnLst>
                              <p:par>
                                <p:cTn fill="hold" id="70" nodeType="clickEffect" presetClass="entr" presetID="22" presetSubtype="4">
                                  <p:stCondLst>
                                    <p:cond delay="0"/>
                                  </p:stCondLst>
                                  <p:childTnLst>
                                    <p:set>
                                      <p:cBhvr>
                                        <p:cTn dur="1" fill="hold" id="71">
                                          <p:stCondLst>
                                            <p:cond delay="0"/>
                                          </p:stCondLst>
                                        </p:cTn>
                                        <p:tgtEl>
                                          <p:spTgt spid="3146004"/>
                                        </p:tgtEl>
                                        <p:attrNameLst>
                                          <p:attrName>style.visibility</p:attrName>
                                        </p:attrNameLst>
                                      </p:cBhvr>
                                      <p:to>
                                        <p:strVal val="visible"/>
                                      </p:to>
                                    </p:set>
                                    <p:animEffect transition="in" filter="wipe(down)">
                                      <p:cBhvr>
                                        <p:cTn dur="500" id="72"/>
                                        <p:tgtEl>
                                          <p:spTgt spid="3146004"/>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2" presetSubtype="4">
                                  <p:stCondLst>
                                    <p:cond delay="0"/>
                                  </p:stCondLst>
                                  <p:childTnLst>
                                    <p:set>
                                      <p:cBhvr>
                                        <p:cTn dur="1" fill="hold" id="76">
                                          <p:stCondLst>
                                            <p:cond delay="0"/>
                                          </p:stCondLst>
                                        </p:cTn>
                                        <p:tgtEl>
                                          <p:spTgt spid="1050160"/>
                                        </p:tgtEl>
                                        <p:attrNameLst>
                                          <p:attrName>style.visibility</p:attrName>
                                        </p:attrNameLst>
                                      </p:cBhvr>
                                      <p:to>
                                        <p:strVal val="visible"/>
                                      </p:to>
                                    </p:set>
                                    <p:animEffect transition="in" filter="wipe(down)">
                                      <p:cBhvr>
                                        <p:cTn dur="500" id="77"/>
                                        <p:tgtEl>
                                          <p:spTgt spid="1050160"/>
                                        </p:tgtEl>
                                      </p:cBhvr>
                                    </p:animEffect>
                                  </p:childTnLst>
                                </p:cTn>
                              </p:par>
                            </p:childTnLst>
                          </p:cTn>
                        </p:par>
                      </p:childTnLst>
                    </p:cTn>
                  </p:par>
                  <p:par>
                    <p:cTn fill="hold" id="78">
                      <p:stCondLst>
                        <p:cond delay="indefinite"/>
                      </p:stCondLst>
                      <p:childTnLst>
                        <p:par>
                          <p:cTn fill="hold" id="79">
                            <p:stCondLst>
                              <p:cond delay="0"/>
                            </p:stCondLst>
                            <p:childTnLst>
                              <p:par>
                                <p:cTn fill="hold" id="80" nodeType="clickEffect" presetClass="entr" presetID="22" presetSubtype="4">
                                  <p:stCondLst>
                                    <p:cond delay="0"/>
                                  </p:stCondLst>
                                  <p:childTnLst>
                                    <p:set>
                                      <p:cBhvr>
                                        <p:cTn dur="1" fill="hold" id="81">
                                          <p:stCondLst>
                                            <p:cond delay="0"/>
                                          </p:stCondLst>
                                        </p:cTn>
                                        <p:tgtEl>
                                          <p:spTgt spid="3146005"/>
                                        </p:tgtEl>
                                        <p:attrNameLst>
                                          <p:attrName>style.visibility</p:attrName>
                                        </p:attrNameLst>
                                      </p:cBhvr>
                                      <p:to>
                                        <p:strVal val="visible"/>
                                      </p:to>
                                    </p:set>
                                    <p:animEffect transition="in" filter="wipe(down)">
                                      <p:cBhvr>
                                        <p:cTn dur="500" id="82"/>
                                        <p:tgtEl>
                                          <p:spTgt spid="3146005"/>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22" presetSubtype="4">
                                  <p:stCondLst>
                                    <p:cond delay="0"/>
                                  </p:stCondLst>
                                  <p:childTnLst>
                                    <p:set>
                                      <p:cBhvr>
                                        <p:cTn dur="1" fill="hold" id="86">
                                          <p:stCondLst>
                                            <p:cond delay="0"/>
                                          </p:stCondLst>
                                        </p:cTn>
                                        <p:tgtEl>
                                          <p:spTgt spid="1050165"/>
                                        </p:tgtEl>
                                        <p:attrNameLst>
                                          <p:attrName>style.visibility</p:attrName>
                                        </p:attrNameLst>
                                      </p:cBhvr>
                                      <p:to>
                                        <p:strVal val="visible"/>
                                      </p:to>
                                    </p:set>
                                    <p:animEffect transition="in" filter="wipe(down)">
                                      <p:cBhvr>
                                        <p:cTn dur="500" id="87"/>
                                        <p:tgtEl>
                                          <p:spTgt spid="1050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43" grpId="0"/>
      <p:bldP spid="1050144" grpId="0"/>
      <p:bldP spid="1050145" grpId="0" animBg="1"/>
      <p:bldP spid="1050147" grpId="0" animBg="1"/>
      <p:bldP spid="1050153" grpId="0" animBg="1"/>
      <p:bldP spid="1050154" grpId="0"/>
      <p:bldP spid="1050155" grpId="0"/>
      <p:bldP spid="1050156" grpId="0"/>
      <p:bldP spid="1050160" grpId="0" animBg="1"/>
      <p:bldP spid="1050165" grpId="0" animBg="1"/>
      <p:bldP spid="1050168" grpId="0"/>
      <p:bldP spid="1050170" grpId="0"/>
      <p:bldP spid="1050172" grpId="0" animBg="1"/>
      <p:bldP spid="105017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48" name=""/>
        <p:cNvGrpSpPr/>
        <p:nvPr/>
      </p:nvGrpSpPr>
      <p:grpSpPr>
        <a:xfrm>
          <a:off x="0" y="0"/>
          <a:ext cx="0" cy="0"/>
          <a:chOff x="0" y="0"/>
          <a:chExt cx="0" cy="0"/>
        </a:xfrm>
      </p:grpSpPr>
      <p:sp>
        <p:nvSpPr>
          <p:cNvPr id="10501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449" name="组合 202"/>
          <p:cNvGrpSpPr/>
          <p:nvPr/>
        </p:nvGrpSpPr>
        <p:grpSpPr>
          <a:xfrm>
            <a:off x="4818659" y="1356830"/>
            <a:ext cx="3925891" cy="2372676"/>
            <a:chOff x="779859" y="4404196"/>
            <a:chExt cx="3925891" cy="2372676"/>
          </a:xfrm>
        </p:grpSpPr>
        <p:cxnSp>
          <p:nvCxnSpPr>
            <p:cNvPr id="3146006" name="直接箭头连接符 203"/>
            <p:cNvCxnSpPr>
              <a:cxnSpLocks/>
            </p:cNvCxnSpPr>
            <p:nvPr/>
          </p:nvCxnSpPr>
          <p:spPr>
            <a:xfrm flipV="1">
              <a:off x="2620607" y="4601249"/>
              <a:ext cx="0" cy="171315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07" name="直接箭头连接符 204"/>
            <p:cNvCxnSpPr>
              <a:cxnSpLocks/>
            </p:cNvCxnSpPr>
            <p:nvPr/>
          </p:nvCxnSpPr>
          <p:spPr>
            <a:xfrm>
              <a:off x="779859" y="6314400"/>
              <a:ext cx="371292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75" name="文本框 205"/>
            <p:cNvSpPr txBox="1"/>
            <p:nvPr/>
          </p:nvSpPr>
          <p:spPr>
            <a:xfrm>
              <a:off x="2620607" y="4404196"/>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176" name="文本框 206"/>
            <p:cNvSpPr txBox="1"/>
            <p:nvPr/>
          </p:nvSpPr>
          <p:spPr>
            <a:xfrm>
              <a:off x="3945052" y="6240933"/>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grpSp>
      <p:sp>
        <p:nvSpPr>
          <p:cNvPr id="1050177" name="弧形 208"/>
          <p:cNvSpPr/>
          <p:nvPr/>
        </p:nvSpPr>
        <p:spPr>
          <a:xfrm rot="16200000" flipH="1">
            <a:off x="6394710" y="2086952"/>
            <a:ext cx="508864" cy="1382088"/>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78" name="文本框 209"/>
          <p:cNvSpPr txBox="1"/>
          <p:nvPr/>
        </p:nvSpPr>
        <p:spPr>
          <a:xfrm>
            <a:off x="6472412" y="3260348"/>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179" name="弧形 219"/>
          <p:cNvSpPr/>
          <p:nvPr/>
        </p:nvSpPr>
        <p:spPr>
          <a:xfrm rot="5400000">
            <a:off x="6424814" y="1603814"/>
            <a:ext cx="508864" cy="1321880"/>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80" name="文本框 67"/>
          <p:cNvSpPr txBox="1"/>
          <p:nvPr/>
        </p:nvSpPr>
        <p:spPr>
          <a:xfrm>
            <a:off x="3599206" y="3267034"/>
            <a:ext cx="6602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endParaRPr altLang="en-US" b="1" dirty="0" sz="2400" lang="zh-CN">
              <a:latin typeface="Arial" panose="020B0604020202020204" pitchFamily="34" charset="0"/>
              <a:cs typeface="Arial" panose="020B0604020202020204" pitchFamily="34" charset="0"/>
            </a:endParaRPr>
          </a:p>
        </p:txBody>
      </p:sp>
      <p:grpSp>
        <p:nvGrpSpPr>
          <p:cNvPr id="450" name="组合 68"/>
          <p:cNvGrpSpPr/>
          <p:nvPr/>
        </p:nvGrpSpPr>
        <p:grpSpPr>
          <a:xfrm>
            <a:off x="990925" y="1298956"/>
            <a:ext cx="3136468" cy="1973467"/>
            <a:chOff x="779859" y="4340936"/>
            <a:chExt cx="3136468" cy="1973467"/>
          </a:xfrm>
        </p:grpSpPr>
        <p:cxnSp>
          <p:nvCxnSpPr>
            <p:cNvPr id="3146008" name="直接箭头连接符 69"/>
            <p:cNvCxnSpPr>
              <a:cxnSpLocks/>
            </p:cNvCxnSpPr>
            <p:nvPr/>
          </p:nvCxnSpPr>
          <p:spPr>
            <a:xfrm flipV="1">
              <a:off x="2273974" y="4530697"/>
              <a:ext cx="0" cy="178370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09" name="直接箭头连接符 70"/>
            <p:cNvCxnSpPr>
              <a:cxnSpLocks/>
            </p:cNvCxnSpPr>
            <p:nvPr/>
          </p:nvCxnSpPr>
          <p:spPr>
            <a:xfrm>
              <a:off x="779859" y="6314400"/>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81" name="文本框 71"/>
            <p:cNvSpPr txBox="1"/>
            <p:nvPr/>
          </p:nvSpPr>
          <p:spPr>
            <a:xfrm>
              <a:off x="2311676" y="4340936"/>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182" name="弧形 73"/>
          <p:cNvSpPr/>
          <p:nvPr/>
        </p:nvSpPr>
        <p:spPr>
          <a:xfrm rot="5400000">
            <a:off x="2262616" y="2552530"/>
            <a:ext cx="508864" cy="4524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83" name="弧形 74"/>
          <p:cNvSpPr/>
          <p:nvPr/>
        </p:nvSpPr>
        <p:spPr>
          <a:xfrm rot="16200000" flipH="1">
            <a:off x="2227634" y="2043028"/>
            <a:ext cx="508864" cy="4524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84" name="文本框 75"/>
          <p:cNvSpPr txBox="1"/>
          <p:nvPr/>
        </p:nvSpPr>
        <p:spPr>
          <a:xfrm>
            <a:off x="2296785" y="3193567"/>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10" name="直接连接符 76"/>
          <p:cNvCxnSpPr>
            <a:cxnSpLocks/>
          </p:cNvCxnSpPr>
          <p:nvPr/>
        </p:nvCxnSpPr>
        <p:spPr>
          <a:xfrm>
            <a:off x="990925" y="3033201"/>
            <a:ext cx="699292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11" name="直接连接符 77"/>
          <p:cNvCxnSpPr>
            <a:cxnSpLocks/>
          </p:cNvCxnSpPr>
          <p:nvPr/>
        </p:nvCxnSpPr>
        <p:spPr>
          <a:xfrm>
            <a:off x="981326" y="2529242"/>
            <a:ext cx="7002526"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12" name="直接连接符 79"/>
          <p:cNvCxnSpPr>
            <a:cxnSpLocks/>
          </p:cNvCxnSpPr>
          <p:nvPr/>
        </p:nvCxnSpPr>
        <p:spPr>
          <a:xfrm>
            <a:off x="990925" y="2008858"/>
            <a:ext cx="693387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85" name="文本框 84"/>
          <p:cNvSpPr txBox="1"/>
          <p:nvPr/>
        </p:nvSpPr>
        <p:spPr>
          <a:xfrm>
            <a:off x="599921" y="2737288"/>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186" name="文本框 85"/>
          <p:cNvSpPr txBox="1"/>
          <p:nvPr/>
        </p:nvSpPr>
        <p:spPr>
          <a:xfrm>
            <a:off x="599920" y="2267237"/>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187" name="文本框 87"/>
          <p:cNvSpPr txBox="1"/>
          <p:nvPr/>
        </p:nvSpPr>
        <p:spPr>
          <a:xfrm>
            <a:off x="621757" y="1755714"/>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sp>
        <p:nvSpPr>
          <p:cNvPr id="1050188" name="Rectangle 1028"/>
          <p:cNvSpPr>
            <a:spLocks noChangeArrowheads="1"/>
          </p:cNvSpPr>
          <p:nvPr/>
        </p:nvSpPr>
        <p:spPr bwMode="auto">
          <a:xfrm>
            <a:off x="1465726" y="520800"/>
            <a:ext cx="2075180"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Input signal</a:t>
            </a:r>
            <a:endParaRPr altLang="en-US" b="1" dirty="0" sz="2800" kumimoji="1" lang="zh-CN" smtClean="0">
              <a:latin typeface="Arial" panose="020B0604020202020204" pitchFamily="34" charset="0"/>
              <a:cs typeface="Arial" panose="020B0604020202020204" pitchFamily="34" charset="0"/>
            </a:endParaRPr>
          </a:p>
        </p:txBody>
      </p:sp>
      <p:sp>
        <p:nvSpPr>
          <p:cNvPr id="1050189" name="Rectangle 1028"/>
          <p:cNvSpPr>
            <a:spLocks noChangeArrowheads="1"/>
          </p:cNvSpPr>
          <p:nvPr/>
        </p:nvSpPr>
        <p:spPr bwMode="auto">
          <a:xfrm>
            <a:off x="5444325" y="534914"/>
            <a:ext cx="2379980"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Output signal</a:t>
            </a:r>
            <a:endParaRPr altLang="en-US" b="1" dirty="0" sz="2800" kumimoji="1" lang="zh-CN" smtClean="0">
              <a:latin typeface="Arial" panose="020B0604020202020204" pitchFamily="34" charset="0"/>
              <a:cs typeface="Arial" panose="020B0604020202020204" pitchFamily="34" charset="0"/>
            </a:endParaRPr>
          </a:p>
        </p:txBody>
      </p:sp>
      <p:sp>
        <p:nvSpPr>
          <p:cNvPr id="1050190" name="Rectangle 1028"/>
          <p:cNvSpPr>
            <a:spLocks noChangeArrowheads="1"/>
          </p:cNvSpPr>
          <p:nvPr/>
        </p:nvSpPr>
        <p:spPr bwMode="auto">
          <a:xfrm>
            <a:off x="710679" y="4464724"/>
            <a:ext cx="7820902" cy="98044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There is a 180</a:t>
            </a:r>
            <a:r>
              <a:rPr altLang="zh-CN" baseline="30000" b="1" dirty="0" sz="2800" kumimoji="1" lang="en-US" smtClean="0">
                <a:latin typeface="Arial" panose="020B0604020202020204" pitchFamily="34" charset="0"/>
                <a:cs typeface="Arial" panose="020B0604020202020204" pitchFamily="34" charset="0"/>
              </a:rPr>
              <a:t>o</a:t>
            </a:r>
            <a:r>
              <a:rPr altLang="zh-CN" b="1" dirty="0" sz="2800" kumimoji="1" lang="en-US" smtClean="0">
                <a:latin typeface="Arial" panose="020B0604020202020204" pitchFamily="34" charset="0"/>
                <a:cs typeface="Arial" panose="020B0604020202020204" pitchFamily="34" charset="0"/>
              </a:rPr>
              <a:t> phase shift between input and output signal</a:t>
            </a:r>
            <a:endParaRPr altLang="en-US" b="1" dirty="0" sz="2800" kumimoji="1" lang="zh-CN" smtClean="0">
              <a:latin typeface="Arial" panose="020B0604020202020204" pitchFamily="34" charset="0"/>
              <a:cs typeface="Arial" panose="020B0604020202020204" pitchFamily="34" charset="0"/>
            </a:endParaRPr>
          </a:p>
        </p:txBody>
      </p:sp>
      <p:sp>
        <p:nvSpPr>
          <p:cNvPr id="1050191" name="Rectangle 1028"/>
          <p:cNvSpPr>
            <a:spLocks noChangeArrowheads="1"/>
          </p:cNvSpPr>
          <p:nvPr/>
        </p:nvSpPr>
        <p:spPr bwMode="auto">
          <a:xfrm>
            <a:off x="791361" y="5505716"/>
            <a:ext cx="4833148" cy="52322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Voltage gain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电压放大倍数</a:t>
            </a:r>
            <a:r>
              <a:rPr altLang="en-US" b="1" dirty="0" sz="2800" kumimoji="1" lang="zh-CN" smtClean="0">
                <a:latin typeface="Arial" panose="020B0604020202020204" pitchFamily="34" charset="0"/>
                <a:cs typeface="Arial" panose="020B0604020202020204" pitchFamily="34" charset="0"/>
              </a:rPr>
              <a:t>：</a:t>
            </a:r>
            <a:endParaRPr altLang="en-US" b="1" dirty="0" sz="2800" kumimoji="1" lang="zh-CN">
              <a:latin typeface="Arial" panose="020B0604020202020204" pitchFamily="34" charset="0"/>
              <a:cs typeface="Arial" panose="020B0604020202020204" pitchFamily="34" charset="0"/>
            </a:endParaRPr>
          </a:p>
        </p:txBody>
      </p:sp>
      <p:sp>
        <p:nvSpPr>
          <p:cNvPr id="1050192" name="文本框 30"/>
          <p:cNvSpPr txBox="1">
            <a:spLocks noChangeAspect="1" noMove="1" noResize="1" noRot="1" noAdjustHandles="1" noEditPoints="1" noChangeArrowheads="1" noChangeShapeType="1" noTextEdit="1"/>
          </p:cNvSpPr>
          <p:nvPr/>
        </p:nvSpPr>
        <p:spPr>
          <a:xfrm>
            <a:off x="1204603" y="3680602"/>
            <a:ext cx="2757104" cy="461665"/>
          </a:xfrm>
          <a:prstGeom prst="rect"/>
          <a:blipFill>
            <a:blip xmlns:r="http://schemas.openxmlformats.org/officeDocument/2006/relationships" r:embed="rId1"/>
            <a:stretch>
              <a:fillRect l="-3540" t="-9211" b="-30263"/>
            </a:stretch>
          </a:blipFill>
        </p:spPr>
        <p:txBody>
          <a:bodyPr/>
          <a:p>
            <a:r>
              <a:rPr altLang="en-US" lang="zh-CN">
                <a:noFill/>
              </a:rPr>
              <a:t> </a:t>
            </a:r>
          </a:p>
        </p:txBody>
      </p:sp>
      <p:sp>
        <p:nvSpPr>
          <p:cNvPr id="1050193" name="文本框 31"/>
          <p:cNvSpPr txBox="1">
            <a:spLocks noChangeAspect="1" noMove="1" noResize="1" noRot="1" noAdjustHandles="1" noEditPoints="1" noChangeArrowheads="1" noChangeShapeType="1" noTextEdit="1"/>
          </p:cNvSpPr>
          <p:nvPr/>
        </p:nvSpPr>
        <p:spPr>
          <a:xfrm>
            <a:off x="5454452" y="3674808"/>
            <a:ext cx="3011387" cy="461665"/>
          </a:xfrm>
          <a:prstGeom prst="rect"/>
          <a:blipFill>
            <a:blip xmlns:r="http://schemas.openxmlformats.org/officeDocument/2006/relationships" r:embed="rId2"/>
            <a:stretch>
              <a:fillRect l="-3239" t="-9211" b="-30263"/>
            </a:stretch>
          </a:blipFill>
        </p:spPr>
        <p:txBody>
          <a:bodyPr/>
          <a:p>
            <a:r>
              <a:rPr altLang="en-US" lang="zh-CN">
                <a:noFill/>
              </a:rPr>
              <a:t> </a:t>
            </a:r>
          </a:p>
        </p:txBody>
      </p:sp>
      <p:sp>
        <p:nvSpPr>
          <p:cNvPr id="1050194" name="文本框 32"/>
          <p:cNvSpPr txBox="1">
            <a:spLocks noChangeAspect="1" noMove="1" noResize="1" noRot="1" noAdjustHandles="1" noEditPoints="1" noChangeArrowheads="1" noChangeShapeType="1" noTextEdit="1"/>
          </p:cNvSpPr>
          <p:nvPr/>
        </p:nvSpPr>
        <p:spPr>
          <a:xfrm>
            <a:off x="5758789" y="5328776"/>
            <a:ext cx="2089290" cy="877100"/>
          </a:xfrm>
          <a:prstGeom prst="rect"/>
          <a:blipFill>
            <a:blip xmlns:r="http://schemas.openxmlformats.org/officeDocument/2006/relationships" r:embed="rId3"/>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91"/>
                                        </p:tgtEl>
                                        <p:attrNameLst>
                                          <p:attrName>style.visibility</p:attrName>
                                        </p:attrNameLst>
                                      </p:cBhvr>
                                      <p:to>
                                        <p:strVal val="visible"/>
                                      </p:to>
                                    </p:set>
                                    <p:animEffect transition="in" filter="wipe(down)">
                                      <p:cBhvr>
                                        <p:cTn dur="500" id="7"/>
                                        <p:tgtEl>
                                          <p:spTgt spid="105019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194"/>
                                        </p:tgtEl>
                                        <p:attrNameLst>
                                          <p:attrName>style.visibility</p:attrName>
                                        </p:attrNameLst>
                                      </p:cBhvr>
                                      <p:to>
                                        <p:strVal val="visible"/>
                                      </p:to>
                                    </p:set>
                                    <p:animEffect transition="in" filter="wipe(down)">
                                      <p:cBhvr>
                                        <p:cTn dur="500" id="10"/>
                                        <p:tgtEl>
                                          <p:spTgt spid="1050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91" grpId="0"/>
      <p:bldP spid="105019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51" name=""/>
        <p:cNvGrpSpPr/>
        <p:nvPr/>
      </p:nvGrpSpPr>
      <p:grpSpPr>
        <a:xfrm>
          <a:off x="0" y="0"/>
          <a:ext cx="0" cy="0"/>
          <a:chOff x="0" y="0"/>
          <a:chExt cx="0" cy="0"/>
        </a:xfrm>
      </p:grpSpPr>
      <p:sp>
        <p:nvSpPr>
          <p:cNvPr id="10501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196" name="Rectangle 1028"/>
          <p:cNvSpPr>
            <a:spLocks noChangeArrowheads="1"/>
          </p:cNvSpPr>
          <p:nvPr/>
        </p:nvSpPr>
        <p:spPr bwMode="auto">
          <a:xfrm>
            <a:off x="152288" y="387227"/>
            <a:ext cx="7498081"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3) Q point (</a:t>
            </a:r>
            <a:r>
              <a:rPr altLang="zh-CN" b="1" dirty="0" sz="2800" kumimoji="1" lang="en-US" err="1" smtClean="0">
                <a:latin typeface="Arial" panose="020B0604020202020204" pitchFamily="34" charset="0"/>
                <a:cs typeface="Arial" panose="020B0604020202020204" pitchFamily="34" charset="0"/>
              </a:rPr>
              <a:t>Q</a:t>
            </a:r>
            <a:r>
              <a:rPr altLang="zh-CN" baseline="-25000" b="1" dirty="0" sz="2800" kumimoji="1" lang="en-US" err="1" smtClean="0">
                <a:latin typeface="Arial" panose="020B0604020202020204" pitchFamily="34" charset="0"/>
                <a:cs typeface="Arial" panose="020B0604020202020204" pitchFamily="34" charset="0"/>
              </a:rPr>
              <a:t>i</a:t>
            </a:r>
            <a:r>
              <a:rPr altLang="zh-CN" b="1" dirty="0" sz="2800" kumimoji="1" lang="en-US" err="1" smtClean="0">
                <a:latin typeface="Arial" panose="020B0604020202020204" pitchFamily="34" charset="0"/>
                <a:cs typeface="Arial" panose="020B0604020202020204" pitchFamily="34" charset="0"/>
              </a:rPr>
              <a:t>&amp;Q</a:t>
            </a:r>
            <a:r>
              <a:rPr altLang="zh-CN" baseline="-25000" b="1" dirty="0" sz="2800" kumimoji="1" lang="en-US" err="1" smtClean="0">
                <a:latin typeface="Arial" panose="020B0604020202020204" pitchFamily="34" charset="0"/>
                <a:cs typeface="Arial" panose="020B0604020202020204" pitchFamily="34" charset="0"/>
              </a:rPr>
              <a:t>o</a:t>
            </a:r>
            <a:r>
              <a:rPr altLang="zh-CN" b="1" dirty="0" sz="2800" kumimoji="1" lang="en-US" smtClean="0">
                <a:latin typeface="Arial" panose="020B0604020202020204" pitchFamily="34" charset="0"/>
                <a:cs typeface="Arial" panose="020B0604020202020204" pitchFamily="34" charset="0"/>
              </a:rPr>
              <a:t>) is too low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静态工作点太低</a:t>
            </a:r>
          </a:p>
        </p:txBody>
      </p:sp>
      <p:sp>
        <p:nvSpPr>
          <p:cNvPr id="1050197" name="文本框 22"/>
          <p:cNvSpPr txBox="1"/>
          <p:nvPr/>
        </p:nvSpPr>
        <p:spPr>
          <a:xfrm>
            <a:off x="4344682" y="6164896"/>
            <a:ext cx="2383455"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endParaRPr altLang="en-US" b="1" dirty="0" sz="2400" lang="zh-CN">
              <a:latin typeface="Arial" panose="020B0604020202020204" pitchFamily="34" charset="0"/>
              <a:cs typeface="Arial" panose="020B0604020202020204" pitchFamily="34" charset="0"/>
            </a:endParaRPr>
          </a:p>
        </p:txBody>
      </p:sp>
      <p:cxnSp>
        <p:nvCxnSpPr>
          <p:cNvPr id="3146013" name="直接箭头连接符 23"/>
          <p:cNvCxnSpPr>
            <a:cxnSpLocks/>
          </p:cNvCxnSpPr>
          <p:nvPr/>
        </p:nvCxnSpPr>
        <p:spPr>
          <a:xfrm flipV="1">
            <a:off x="4453771" y="1048011"/>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14" name="直接箭头连接符 24"/>
          <p:cNvCxnSpPr>
            <a:cxnSpLocks/>
          </p:cNvCxnSpPr>
          <p:nvPr/>
        </p:nvCxnSpPr>
        <p:spPr>
          <a:xfrm>
            <a:off x="4453771" y="3618469"/>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98" name="文本框 25"/>
          <p:cNvSpPr txBox="1"/>
          <p:nvPr/>
        </p:nvSpPr>
        <p:spPr>
          <a:xfrm>
            <a:off x="4499878" y="74801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199" name="文本框 26"/>
          <p:cNvSpPr txBox="1"/>
          <p:nvPr/>
        </p:nvSpPr>
        <p:spPr>
          <a:xfrm>
            <a:off x="7250485" y="3626083"/>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50200" name="Rectangle 1030"/>
          <p:cNvSpPr>
            <a:spLocks noChangeArrowheads="1"/>
          </p:cNvSpPr>
          <p:nvPr/>
        </p:nvSpPr>
        <p:spPr bwMode="auto">
          <a:xfrm>
            <a:off x="4891789" y="2916369"/>
            <a:ext cx="609854" cy="612140"/>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mn-ea"/>
              </a:rPr>
              <a:t>Q</a:t>
            </a:r>
            <a:r>
              <a:rPr altLang="zh-CN" baseline="-25000" b="1" dirty="0" sz="2800" kumimoji="1" lang="en-US" smtClean="0">
                <a:latin typeface="+mn-ea"/>
              </a:rPr>
              <a:t>i</a:t>
            </a:r>
            <a:endParaRPr altLang="zh-CN" baseline="-30000" b="1" dirty="0" sz="2800" kumimoji="1" lang="en-US" smtClean="0">
              <a:latin typeface="+mn-ea"/>
            </a:endParaRPr>
          </a:p>
        </p:txBody>
      </p:sp>
      <p:sp>
        <p:nvSpPr>
          <p:cNvPr id="1050201" name="椭圆 28"/>
          <p:cNvSpPr/>
          <p:nvPr/>
        </p:nvSpPr>
        <p:spPr>
          <a:xfrm>
            <a:off x="5289077" y="3394574"/>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52" name="组合 29"/>
          <p:cNvGrpSpPr/>
          <p:nvPr/>
        </p:nvGrpSpPr>
        <p:grpSpPr>
          <a:xfrm>
            <a:off x="3844001" y="3903747"/>
            <a:ext cx="3553298" cy="2604229"/>
            <a:chOff x="783973" y="4253724"/>
            <a:chExt cx="3553298" cy="2604229"/>
          </a:xfrm>
        </p:grpSpPr>
        <p:cxnSp>
          <p:nvCxnSpPr>
            <p:cNvPr id="3146015" name="直接箭头连接符 30"/>
            <p:cNvCxnSpPr>
              <a:cxnSpLocks/>
            </p:cNvCxnSpPr>
            <p:nvPr/>
          </p:nvCxnSpPr>
          <p:spPr>
            <a:xfrm flipV="1">
              <a:off x="1392245" y="4530697"/>
              <a:ext cx="0" cy="178370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16" name="直接箭头连接符 31"/>
            <p:cNvCxnSpPr>
              <a:cxnSpLocks/>
            </p:cNvCxnSpPr>
            <p:nvPr/>
          </p:nvCxnSpPr>
          <p:spPr>
            <a:xfrm>
              <a:off x="1392245" y="6314400"/>
              <a:ext cx="252408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02" name="文本框 32"/>
            <p:cNvSpPr txBox="1"/>
            <p:nvPr/>
          </p:nvSpPr>
          <p:spPr>
            <a:xfrm>
              <a:off x="783973" y="4253724"/>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203" name="文本框 33"/>
            <p:cNvSpPr txBox="1"/>
            <p:nvPr/>
          </p:nvSpPr>
          <p:spPr>
            <a:xfrm>
              <a:off x="3576573" y="6322014"/>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cxnSp>
        <p:nvCxnSpPr>
          <p:cNvPr id="3146017" name="直接连接符 34"/>
          <p:cNvCxnSpPr>
            <a:cxnSpLocks/>
          </p:cNvCxnSpPr>
          <p:nvPr/>
        </p:nvCxnSpPr>
        <p:spPr>
          <a:xfrm flipV="1">
            <a:off x="5364321" y="3556437"/>
            <a:ext cx="0" cy="241850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18" name="直接连接符 35"/>
          <p:cNvCxnSpPr>
            <a:cxnSpLocks/>
          </p:cNvCxnSpPr>
          <p:nvPr/>
        </p:nvCxnSpPr>
        <p:spPr>
          <a:xfrm flipV="1">
            <a:off x="5727334" y="2791176"/>
            <a:ext cx="0" cy="318377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19" name="直接连接符 36"/>
          <p:cNvCxnSpPr>
            <a:cxnSpLocks/>
          </p:cNvCxnSpPr>
          <p:nvPr/>
        </p:nvCxnSpPr>
        <p:spPr>
          <a:xfrm flipV="1">
            <a:off x="4985660" y="3689612"/>
            <a:ext cx="0" cy="227481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04" name="弧形 38"/>
          <p:cNvSpPr/>
          <p:nvPr/>
        </p:nvSpPr>
        <p:spPr>
          <a:xfrm rot="16200000" flipH="1">
            <a:off x="5087260" y="4615223"/>
            <a:ext cx="508864" cy="692093"/>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dirty="0" lang="zh-CN"/>
          </a:p>
        </p:txBody>
      </p:sp>
      <p:sp>
        <p:nvSpPr>
          <p:cNvPr id="1050205" name="文本框 39"/>
          <p:cNvSpPr txBox="1"/>
          <p:nvPr/>
        </p:nvSpPr>
        <p:spPr>
          <a:xfrm>
            <a:off x="4139176" y="583342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20" name="直接箭头连接符 40"/>
          <p:cNvCxnSpPr>
            <a:cxnSpLocks/>
          </p:cNvCxnSpPr>
          <p:nvPr/>
        </p:nvCxnSpPr>
        <p:spPr>
          <a:xfrm flipV="1">
            <a:off x="1747212" y="1055625"/>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21" name="直接箭头连接符 41"/>
          <p:cNvCxnSpPr>
            <a:cxnSpLocks/>
          </p:cNvCxnSpPr>
          <p:nvPr/>
        </p:nvCxnSpPr>
        <p:spPr>
          <a:xfrm>
            <a:off x="1747212" y="3626083"/>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06" name="文本框 42"/>
          <p:cNvSpPr txBox="1"/>
          <p:nvPr/>
        </p:nvSpPr>
        <p:spPr>
          <a:xfrm>
            <a:off x="1793319" y="902502"/>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07" name="文本框 43"/>
          <p:cNvSpPr txBox="1"/>
          <p:nvPr/>
        </p:nvSpPr>
        <p:spPr>
          <a:xfrm>
            <a:off x="3493587" y="3618469"/>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cxnSp>
        <p:nvCxnSpPr>
          <p:cNvPr id="3146022" name="直接连接符 44"/>
          <p:cNvCxnSpPr>
            <a:cxnSpLocks/>
          </p:cNvCxnSpPr>
          <p:nvPr/>
        </p:nvCxnSpPr>
        <p:spPr>
          <a:xfrm>
            <a:off x="1758240" y="2804387"/>
            <a:ext cx="3963220"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23" name="直接连接符 46"/>
          <p:cNvCxnSpPr>
            <a:cxnSpLocks/>
          </p:cNvCxnSpPr>
          <p:nvPr/>
        </p:nvCxnSpPr>
        <p:spPr>
          <a:xfrm>
            <a:off x="1733082" y="3469908"/>
            <a:ext cx="3768561"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08" name="弧形 47"/>
          <p:cNvSpPr/>
          <p:nvPr/>
        </p:nvSpPr>
        <p:spPr>
          <a:xfrm>
            <a:off x="2185230" y="2817599"/>
            <a:ext cx="508864" cy="1270149"/>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09" name="弧形 48"/>
          <p:cNvSpPr/>
          <p:nvPr/>
        </p:nvSpPr>
        <p:spPr>
          <a:xfrm flipV="1">
            <a:off x="2697405" y="3352599"/>
            <a:ext cx="508864" cy="254665"/>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24" name="直接连接符 49"/>
          <p:cNvCxnSpPr>
            <a:cxnSpLocks/>
          </p:cNvCxnSpPr>
          <p:nvPr/>
        </p:nvCxnSpPr>
        <p:spPr>
          <a:xfrm>
            <a:off x="4452273" y="5725204"/>
            <a:ext cx="917736"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25" name="直接连接符 50"/>
          <p:cNvCxnSpPr>
            <a:cxnSpLocks/>
          </p:cNvCxnSpPr>
          <p:nvPr/>
        </p:nvCxnSpPr>
        <p:spPr>
          <a:xfrm>
            <a:off x="4452273" y="5221245"/>
            <a:ext cx="90813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26" name="直接连接符 51"/>
          <p:cNvCxnSpPr>
            <a:cxnSpLocks/>
          </p:cNvCxnSpPr>
          <p:nvPr/>
        </p:nvCxnSpPr>
        <p:spPr>
          <a:xfrm>
            <a:off x="4452273" y="4700861"/>
            <a:ext cx="917736"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10" name="文本框 52"/>
          <p:cNvSpPr txBox="1"/>
          <p:nvPr/>
        </p:nvSpPr>
        <p:spPr>
          <a:xfrm>
            <a:off x="4019325" y="5429291"/>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211" name="文本框 53"/>
          <p:cNvSpPr txBox="1"/>
          <p:nvPr/>
        </p:nvSpPr>
        <p:spPr>
          <a:xfrm>
            <a:off x="4019324" y="4959240"/>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212" name="文本框 54"/>
          <p:cNvSpPr txBox="1"/>
          <p:nvPr/>
        </p:nvSpPr>
        <p:spPr>
          <a:xfrm>
            <a:off x="4041161" y="4447717"/>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027" name="直接连接符 55"/>
          <p:cNvCxnSpPr>
            <a:cxnSpLocks/>
          </p:cNvCxnSpPr>
          <p:nvPr/>
        </p:nvCxnSpPr>
        <p:spPr>
          <a:xfrm flipV="1">
            <a:off x="2185230" y="2394828"/>
            <a:ext cx="0" cy="123125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28" name="直接连接符 56"/>
          <p:cNvCxnSpPr>
            <a:cxnSpLocks/>
          </p:cNvCxnSpPr>
          <p:nvPr/>
        </p:nvCxnSpPr>
        <p:spPr>
          <a:xfrm flipV="1">
            <a:off x="2693553" y="2385143"/>
            <a:ext cx="0" cy="123125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29" name="直接连接符 57"/>
          <p:cNvCxnSpPr>
            <a:cxnSpLocks/>
          </p:cNvCxnSpPr>
          <p:nvPr/>
        </p:nvCxnSpPr>
        <p:spPr>
          <a:xfrm flipV="1">
            <a:off x="3206269" y="2394828"/>
            <a:ext cx="0" cy="123125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13" name="文本框 58"/>
          <p:cNvSpPr txBox="1"/>
          <p:nvPr/>
        </p:nvSpPr>
        <p:spPr>
          <a:xfrm>
            <a:off x="1991794" y="3580087"/>
            <a:ext cx="494012"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214" name="文本框 59"/>
          <p:cNvSpPr txBox="1"/>
          <p:nvPr/>
        </p:nvSpPr>
        <p:spPr>
          <a:xfrm>
            <a:off x="2478222" y="3581646"/>
            <a:ext cx="404470" cy="8407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215" name="文本框 60"/>
          <p:cNvSpPr txBox="1"/>
          <p:nvPr/>
        </p:nvSpPr>
        <p:spPr>
          <a:xfrm>
            <a:off x="3025008" y="3581196"/>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sp>
        <p:nvSpPr>
          <p:cNvPr id="1050216" name="文本框 61"/>
          <p:cNvSpPr txBox="1"/>
          <p:nvPr/>
        </p:nvSpPr>
        <p:spPr>
          <a:xfrm>
            <a:off x="1896771" y="1341762"/>
            <a:ext cx="182794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 I</a:t>
            </a:r>
            <a:r>
              <a:rPr altLang="zh-CN" baseline="-25000" b="1" dirty="0" sz="2400" lang="en-US" smtClean="0">
                <a:latin typeface="Arial" panose="020B0604020202020204" pitchFamily="34" charset="0"/>
                <a:cs typeface="Arial" panose="020B0604020202020204" pitchFamily="34" charset="0"/>
              </a:rPr>
              <a:t>BQ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17" name="文本框 62"/>
          <p:cNvSpPr txBox="1"/>
          <p:nvPr/>
        </p:nvSpPr>
        <p:spPr>
          <a:xfrm>
            <a:off x="1207281" y="2398894"/>
            <a:ext cx="55095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218" name="文本框 63"/>
          <p:cNvSpPr txBox="1"/>
          <p:nvPr/>
        </p:nvSpPr>
        <p:spPr>
          <a:xfrm>
            <a:off x="1207282" y="3382722"/>
            <a:ext cx="654532"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219" name="文本框 64"/>
          <p:cNvSpPr txBox="1"/>
          <p:nvPr/>
        </p:nvSpPr>
        <p:spPr>
          <a:xfrm>
            <a:off x="1198749" y="3035454"/>
            <a:ext cx="68476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220" name="文本框 65"/>
          <p:cNvSpPr txBox="1"/>
          <p:nvPr/>
        </p:nvSpPr>
        <p:spPr>
          <a:xfrm>
            <a:off x="4155011" y="3500228"/>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221" name="文本框 66"/>
          <p:cNvSpPr txBox="1"/>
          <p:nvPr/>
        </p:nvSpPr>
        <p:spPr>
          <a:xfrm>
            <a:off x="1547461" y="3618468"/>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222" name="任意多边形 67"/>
          <p:cNvSpPr/>
          <p:nvPr/>
        </p:nvSpPr>
        <p:spPr>
          <a:xfrm>
            <a:off x="4467138" y="1501629"/>
            <a:ext cx="1983178" cy="2105637"/>
          </a:xfrm>
          <a:custGeom>
            <a:avLst/>
            <a:gdLst>
              <a:gd name="connsiteX0" fmla="*/ 0 w 1925273"/>
              <a:gd name="connsiteY0" fmla="*/ 2105637 h 2105637"/>
              <a:gd name="connsiteX1" fmla="*/ 444616 w 1925273"/>
              <a:gd name="connsiteY1" fmla="*/ 2093053 h 2105637"/>
              <a:gd name="connsiteX2" fmla="*/ 687897 w 1925273"/>
              <a:gd name="connsiteY2" fmla="*/ 2072081 h 2105637"/>
              <a:gd name="connsiteX3" fmla="*/ 855677 w 1925273"/>
              <a:gd name="connsiteY3" fmla="*/ 1983996 h 2105637"/>
              <a:gd name="connsiteX4" fmla="*/ 943761 w 1925273"/>
              <a:gd name="connsiteY4" fmla="*/ 1841384 h 2105637"/>
              <a:gd name="connsiteX5" fmla="*/ 1228987 w 1925273"/>
              <a:gd name="connsiteY5" fmla="*/ 1291905 h 2105637"/>
              <a:gd name="connsiteX6" fmla="*/ 1522602 w 1925273"/>
              <a:gd name="connsiteY6" fmla="*/ 738231 h 2105637"/>
              <a:gd name="connsiteX7" fmla="*/ 1841383 w 1925273"/>
              <a:gd name="connsiteY7" fmla="*/ 163585 h 2105637"/>
              <a:gd name="connsiteX8" fmla="*/ 1925273 w 1925273"/>
              <a:gd name="connsiteY8" fmla="*/ 0 h 210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273" h="2105637">
                <a:moveTo>
                  <a:pt x="0" y="2105637"/>
                </a:moveTo>
                <a:lnTo>
                  <a:pt x="444616" y="2093053"/>
                </a:lnTo>
                <a:cubicBezTo>
                  <a:pt x="559265" y="2087460"/>
                  <a:pt x="619387" y="2090257"/>
                  <a:pt x="687897" y="2072081"/>
                </a:cubicBezTo>
                <a:cubicBezTo>
                  <a:pt x="756407" y="2053905"/>
                  <a:pt x="813033" y="2022445"/>
                  <a:pt x="855677" y="1983996"/>
                </a:cubicBezTo>
                <a:cubicBezTo>
                  <a:pt x="898321" y="1945547"/>
                  <a:pt x="881543" y="1956732"/>
                  <a:pt x="943761" y="1841384"/>
                </a:cubicBezTo>
                <a:cubicBezTo>
                  <a:pt x="1005979" y="1726035"/>
                  <a:pt x="1132514" y="1475764"/>
                  <a:pt x="1228987" y="1291905"/>
                </a:cubicBezTo>
                <a:cubicBezTo>
                  <a:pt x="1325460" y="1108046"/>
                  <a:pt x="1420536" y="926284"/>
                  <a:pt x="1522602" y="738231"/>
                </a:cubicBezTo>
                <a:cubicBezTo>
                  <a:pt x="1624668" y="550178"/>
                  <a:pt x="1774271" y="286623"/>
                  <a:pt x="1841383" y="163585"/>
                </a:cubicBezTo>
                <a:cubicBezTo>
                  <a:pt x="1908495" y="40547"/>
                  <a:pt x="1916884" y="20273"/>
                  <a:pt x="192527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3" name="文本框 75"/>
          <p:cNvSpPr txBox="1"/>
          <p:nvPr/>
        </p:nvSpPr>
        <p:spPr>
          <a:xfrm>
            <a:off x="1013827" y="4986021"/>
            <a:ext cx="187444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Distortion!</a:t>
            </a:r>
            <a:endParaRPr altLang="en-US" b="1" dirty="0" sz="2400" lang="zh-CN">
              <a:latin typeface="Arial" panose="020B0604020202020204" pitchFamily="34" charset="0"/>
              <a:cs typeface="Arial" panose="020B0604020202020204" pitchFamily="34" charset="0"/>
            </a:endParaRPr>
          </a:p>
        </p:txBody>
      </p:sp>
      <p:sp>
        <p:nvSpPr>
          <p:cNvPr id="1050224" name="文本框 77"/>
          <p:cNvSpPr txBox="1"/>
          <p:nvPr/>
        </p:nvSpPr>
        <p:spPr>
          <a:xfrm>
            <a:off x="5334539" y="969165"/>
            <a:ext cx="2062760"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Input circuit</a:t>
            </a:r>
            <a:endParaRPr altLang="en-US" b="1" dirty="0" sz="2400" lang="zh-CN">
              <a:latin typeface="Arial" panose="020B0604020202020204" pitchFamily="34" charset="0"/>
              <a:cs typeface="Arial" panose="020B0604020202020204" pitchFamily="34" charset="0"/>
            </a:endParaRPr>
          </a:p>
        </p:txBody>
      </p:sp>
      <p:sp>
        <p:nvSpPr>
          <p:cNvPr id="1050225" name="弧形 78"/>
          <p:cNvSpPr/>
          <p:nvPr/>
        </p:nvSpPr>
        <p:spPr>
          <a:xfrm rot="5400000">
            <a:off x="5120981" y="5124088"/>
            <a:ext cx="508864" cy="692093"/>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dirty="0" lang="zh-CN"/>
          </a:p>
        </p:txBody>
      </p:sp>
      <p:cxnSp>
        <p:nvCxnSpPr>
          <p:cNvPr id="3146030" name="直接连接符 84"/>
          <p:cNvCxnSpPr>
            <a:cxnSpLocks/>
            <a:endCxn id="1050222" idx="1"/>
          </p:cNvCxnSpPr>
          <p:nvPr/>
        </p:nvCxnSpPr>
        <p:spPr>
          <a:xfrm flipV="1">
            <a:off x="1733082" y="3594682"/>
            <a:ext cx="3192044" cy="1258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26" name="椭圆 70"/>
          <p:cNvSpPr/>
          <p:nvPr/>
        </p:nvSpPr>
        <p:spPr>
          <a:xfrm>
            <a:off x="5652336" y="2749780"/>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7" name="椭圆 71"/>
          <p:cNvSpPr/>
          <p:nvPr/>
        </p:nvSpPr>
        <p:spPr>
          <a:xfrm>
            <a:off x="4908086" y="3527749"/>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023"/>
                                        </p:tgtEl>
                                        <p:attrNameLst>
                                          <p:attrName>style.visibility</p:attrName>
                                        </p:attrNameLst>
                                      </p:cBhvr>
                                      <p:to>
                                        <p:strVal val="visible"/>
                                      </p:to>
                                    </p:set>
                                    <p:animEffect transition="in" filter="wipe(down)">
                                      <p:cBhvr>
                                        <p:cTn dur="500" id="7"/>
                                        <p:tgtEl>
                                          <p:spTgt spid="314602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219"/>
                                        </p:tgtEl>
                                        <p:attrNameLst>
                                          <p:attrName>style.visibility</p:attrName>
                                        </p:attrNameLst>
                                      </p:cBhvr>
                                      <p:to>
                                        <p:strVal val="visible"/>
                                      </p:to>
                                    </p:set>
                                    <p:animEffect transition="in" filter="wipe(down)">
                                      <p:cBhvr>
                                        <p:cTn dur="500" id="10"/>
                                        <p:tgtEl>
                                          <p:spTgt spid="1050219"/>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6018"/>
                                        </p:tgtEl>
                                        <p:attrNameLst>
                                          <p:attrName>style.visibility</p:attrName>
                                        </p:attrNameLst>
                                      </p:cBhvr>
                                      <p:to>
                                        <p:strVal val="visible"/>
                                      </p:to>
                                    </p:set>
                                    <p:animEffect transition="in" filter="wipe(down)">
                                      <p:cBhvr>
                                        <p:cTn dur="500" id="15"/>
                                        <p:tgtEl>
                                          <p:spTgt spid="3146018"/>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226"/>
                                        </p:tgtEl>
                                        <p:attrNameLst>
                                          <p:attrName>style.visibility</p:attrName>
                                        </p:attrNameLst>
                                      </p:cBhvr>
                                      <p:to>
                                        <p:strVal val="visible"/>
                                      </p:to>
                                    </p:set>
                                    <p:animEffect transition="in" filter="wipe(down)">
                                      <p:cBhvr>
                                        <p:cTn dur="500" id="18"/>
                                        <p:tgtEl>
                                          <p:spTgt spid="1050226"/>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6022"/>
                                        </p:tgtEl>
                                        <p:attrNameLst>
                                          <p:attrName>style.visibility</p:attrName>
                                        </p:attrNameLst>
                                      </p:cBhvr>
                                      <p:to>
                                        <p:strVal val="visible"/>
                                      </p:to>
                                    </p:set>
                                    <p:animEffect transition="in" filter="wipe(down)">
                                      <p:cBhvr>
                                        <p:cTn dur="500" id="23"/>
                                        <p:tgtEl>
                                          <p:spTgt spid="3146022"/>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217"/>
                                        </p:tgtEl>
                                        <p:attrNameLst>
                                          <p:attrName>style.visibility</p:attrName>
                                        </p:attrNameLst>
                                      </p:cBhvr>
                                      <p:to>
                                        <p:strVal val="visible"/>
                                      </p:to>
                                    </p:set>
                                    <p:animEffect transition="in" filter="wipe(down)">
                                      <p:cBhvr>
                                        <p:cTn dur="500" id="26"/>
                                        <p:tgtEl>
                                          <p:spTgt spid="1050217"/>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50208"/>
                                        </p:tgtEl>
                                        <p:attrNameLst>
                                          <p:attrName>style.visibility</p:attrName>
                                        </p:attrNameLst>
                                      </p:cBhvr>
                                      <p:to>
                                        <p:strVal val="visible"/>
                                      </p:to>
                                    </p:set>
                                    <p:animEffect transition="in" filter="wipe(down)">
                                      <p:cBhvr>
                                        <p:cTn dur="500" id="31"/>
                                        <p:tgtEl>
                                          <p:spTgt spid="1050208"/>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22" presetSubtype="4">
                                  <p:stCondLst>
                                    <p:cond delay="0"/>
                                  </p:stCondLst>
                                  <p:childTnLst>
                                    <p:set>
                                      <p:cBhvr>
                                        <p:cTn dur="1" fill="hold" id="35">
                                          <p:stCondLst>
                                            <p:cond delay="0"/>
                                          </p:stCondLst>
                                        </p:cTn>
                                        <p:tgtEl>
                                          <p:spTgt spid="3146019"/>
                                        </p:tgtEl>
                                        <p:attrNameLst>
                                          <p:attrName>style.visibility</p:attrName>
                                        </p:attrNameLst>
                                      </p:cBhvr>
                                      <p:to>
                                        <p:strVal val="visible"/>
                                      </p:to>
                                    </p:set>
                                    <p:animEffect transition="in" filter="wipe(down)">
                                      <p:cBhvr>
                                        <p:cTn dur="500" id="36"/>
                                        <p:tgtEl>
                                          <p:spTgt spid="3146019"/>
                                        </p:tgtEl>
                                      </p:cBhvr>
                                    </p:animEffect>
                                  </p:childTnLst>
                                </p:cTn>
                              </p:par>
                              <p:par>
                                <p:cTn fill="hold" grpId="0" id="37" nodeType="withEffect" presetClass="entr" presetID="22" presetSubtype="4">
                                  <p:stCondLst>
                                    <p:cond delay="0"/>
                                  </p:stCondLst>
                                  <p:childTnLst>
                                    <p:set>
                                      <p:cBhvr>
                                        <p:cTn dur="1" fill="hold" id="38">
                                          <p:stCondLst>
                                            <p:cond delay="0"/>
                                          </p:stCondLst>
                                        </p:cTn>
                                        <p:tgtEl>
                                          <p:spTgt spid="1050227"/>
                                        </p:tgtEl>
                                        <p:attrNameLst>
                                          <p:attrName>style.visibility</p:attrName>
                                        </p:attrNameLst>
                                      </p:cBhvr>
                                      <p:to>
                                        <p:strVal val="visible"/>
                                      </p:to>
                                    </p:set>
                                    <p:animEffect transition="in" filter="wipe(down)">
                                      <p:cBhvr>
                                        <p:cTn dur="500" id="39"/>
                                        <p:tgtEl>
                                          <p:spTgt spid="1050227"/>
                                        </p:tgtEl>
                                      </p:cBhvr>
                                    </p:animEffect>
                                  </p:childTnLst>
                                </p:cTn>
                              </p:par>
                            </p:childTnLst>
                          </p:cTn>
                        </p:par>
                      </p:childTnLst>
                    </p:cTn>
                  </p:par>
                  <p:par>
                    <p:cTn fill="hold" id="40">
                      <p:stCondLst>
                        <p:cond delay="indefinite"/>
                      </p:stCondLst>
                      <p:childTnLst>
                        <p:par>
                          <p:cTn fill="hold" id="41">
                            <p:stCondLst>
                              <p:cond delay="0"/>
                            </p:stCondLst>
                            <p:childTnLst>
                              <p:par>
                                <p:cTn fill="hold" id="42" nodeType="clickEffect" presetClass="entr" presetID="22" presetSubtype="4">
                                  <p:stCondLst>
                                    <p:cond delay="0"/>
                                  </p:stCondLst>
                                  <p:childTnLst>
                                    <p:set>
                                      <p:cBhvr>
                                        <p:cTn dur="1" fill="hold" id="43">
                                          <p:stCondLst>
                                            <p:cond delay="0"/>
                                          </p:stCondLst>
                                        </p:cTn>
                                        <p:tgtEl>
                                          <p:spTgt spid="3146030"/>
                                        </p:tgtEl>
                                        <p:attrNameLst>
                                          <p:attrName>style.visibility</p:attrName>
                                        </p:attrNameLst>
                                      </p:cBhvr>
                                      <p:to>
                                        <p:strVal val="visible"/>
                                      </p:to>
                                    </p:set>
                                    <p:animEffect transition="in" filter="wipe(down)">
                                      <p:cBhvr>
                                        <p:cTn dur="500" id="44"/>
                                        <p:tgtEl>
                                          <p:spTgt spid="3146030"/>
                                        </p:tgtEl>
                                      </p:cBhvr>
                                    </p:animEffect>
                                  </p:childTnLst>
                                </p:cTn>
                              </p:par>
                              <p:par>
                                <p:cTn fill="hold" grpId="0" id="45" nodeType="withEffect" presetClass="entr" presetID="22" presetSubtype="4">
                                  <p:stCondLst>
                                    <p:cond delay="0"/>
                                  </p:stCondLst>
                                  <p:childTnLst>
                                    <p:set>
                                      <p:cBhvr>
                                        <p:cTn dur="1" fill="hold" id="46">
                                          <p:stCondLst>
                                            <p:cond delay="0"/>
                                          </p:stCondLst>
                                        </p:cTn>
                                        <p:tgtEl>
                                          <p:spTgt spid="1050218"/>
                                        </p:tgtEl>
                                        <p:attrNameLst>
                                          <p:attrName>style.visibility</p:attrName>
                                        </p:attrNameLst>
                                      </p:cBhvr>
                                      <p:to>
                                        <p:strVal val="visible"/>
                                      </p:to>
                                    </p:set>
                                    <p:animEffect transition="in" filter="wipe(down)">
                                      <p:cBhvr>
                                        <p:cTn dur="500" id="47"/>
                                        <p:tgtEl>
                                          <p:spTgt spid="1050218"/>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50209"/>
                                        </p:tgtEl>
                                        <p:attrNameLst>
                                          <p:attrName>style.visibility</p:attrName>
                                        </p:attrNameLst>
                                      </p:cBhvr>
                                      <p:to>
                                        <p:strVal val="visible"/>
                                      </p:to>
                                    </p:set>
                                    <p:animEffect transition="in" filter="wipe(down)">
                                      <p:cBhvr>
                                        <p:cTn dur="500" id="52"/>
                                        <p:tgtEl>
                                          <p:spTgt spid="1050209"/>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50223"/>
                                        </p:tgtEl>
                                        <p:attrNameLst>
                                          <p:attrName>style.visibility</p:attrName>
                                        </p:attrNameLst>
                                      </p:cBhvr>
                                      <p:to>
                                        <p:strVal val="visible"/>
                                      </p:to>
                                    </p:set>
                                    <p:animEffect transition="in" filter="wipe(down)">
                                      <p:cBhvr>
                                        <p:cTn dur="500" id="57"/>
                                        <p:tgtEl>
                                          <p:spTgt spid="1050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08" grpId="0" animBg="1"/>
      <p:bldP spid="1050209" grpId="0" animBg="1"/>
      <p:bldP spid="1050217" grpId="0"/>
      <p:bldP spid="1050218" grpId="0"/>
      <p:bldP spid="1050219" grpId="0"/>
      <p:bldP spid="1050223" grpId="0"/>
      <p:bldP spid="1050226" grpId="0" animBg="1"/>
      <p:bldP spid="10502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cxnSp>
        <p:nvCxnSpPr>
          <p:cNvPr id="3146031" name="直接连接符 72"/>
          <p:cNvCxnSpPr>
            <a:cxnSpLocks/>
          </p:cNvCxnSpPr>
          <p:nvPr/>
        </p:nvCxnSpPr>
        <p:spPr>
          <a:xfrm>
            <a:off x="1573612" y="3108486"/>
            <a:ext cx="291013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28" name="弧形 68"/>
          <p:cNvSpPr/>
          <p:nvPr/>
        </p:nvSpPr>
        <p:spPr>
          <a:xfrm flipH="1">
            <a:off x="960650" y="382102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32" name="直接连接符 69"/>
          <p:cNvCxnSpPr>
            <a:cxnSpLocks/>
          </p:cNvCxnSpPr>
          <p:nvPr/>
        </p:nvCxnSpPr>
        <p:spPr>
          <a:xfrm>
            <a:off x="1404499" y="3817586"/>
            <a:ext cx="308974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454" name="组合 78"/>
          <p:cNvGrpSpPr/>
          <p:nvPr/>
        </p:nvGrpSpPr>
        <p:grpSpPr>
          <a:xfrm>
            <a:off x="506802" y="482589"/>
            <a:ext cx="5053344" cy="4215694"/>
            <a:chOff x="4508467" y="1348087"/>
            <a:chExt cx="5053344" cy="4215694"/>
          </a:xfrm>
        </p:grpSpPr>
        <p:grpSp>
          <p:nvGrpSpPr>
            <p:cNvPr id="455" name="组合 80"/>
            <p:cNvGrpSpPr/>
            <p:nvPr/>
          </p:nvGrpSpPr>
          <p:grpSpPr>
            <a:xfrm>
              <a:off x="4508467" y="1348087"/>
              <a:ext cx="4489307" cy="4215694"/>
              <a:chOff x="4314202" y="2126559"/>
              <a:chExt cx="4489307" cy="4215694"/>
            </a:xfrm>
          </p:grpSpPr>
          <p:cxnSp>
            <p:nvCxnSpPr>
              <p:cNvPr id="3146033" name="直接箭头连接符 131"/>
              <p:cNvCxnSpPr>
                <a:cxnSpLocks/>
              </p:cNvCxnSpPr>
              <p:nvPr/>
            </p:nvCxnSpPr>
            <p:spPr>
              <a:xfrm flipV="1">
                <a:off x="4767863" y="2242578"/>
                <a:ext cx="0" cy="358528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34" name="直接箭头连接符 133"/>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30" name="文本框 170"/>
              <p:cNvSpPr txBox="1"/>
              <p:nvPr/>
            </p:nvSpPr>
            <p:spPr>
              <a:xfrm>
                <a:off x="4314202" y="212655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231" name="文本框 171"/>
              <p:cNvSpPr txBox="1"/>
              <p:nvPr/>
            </p:nvSpPr>
            <p:spPr>
              <a:xfrm>
                <a:off x="8042811" y="580631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456" name="组合 81"/>
            <p:cNvGrpSpPr/>
            <p:nvPr/>
          </p:nvGrpSpPr>
          <p:grpSpPr>
            <a:xfrm>
              <a:off x="4962128" y="2268936"/>
              <a:ext cx="3485186" cy="2787333"/>
              <a:chOff x="4962128" y="2029448"/>
              <a:chExt cx="3485186" cy="2787333"/>
            </a:xfrm>
          </p:grpSpPr>
          <p:cxnSp>
            <p:nvCxnSpPr>
              <p:cNvPr id="3146035" name="直接连接符 120"/>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32" name="弧形 125"/>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36" name="直接连接符 128"/>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57" name="组合 82"/>
            <p:cNvGrpSpPr/>
            <p:nvPr/>
          </p:nvGrpSpPr>
          <p:grpSpPr>
            <a:xfrm>
              <a:off x="5355813" y="3128084"/>
              <a:ext cx="3047489" cy="775307"/>
              <a:chOff x="5388471" y="2790622"/>
              <a:chExt cx="3047489" cy="775307"/>
            </a:xfrm>
          </p:grpSpPr>
          <p:sp>
            <p:nvSpPr>
              <p:cNvPr id="1050233" name="弧形 105"/>
              <p:cNvSpPr/>
              <p:nvPr/>
            </p:nvSpPr>
            <p:spPr>
              <a:xfrm flipH="1">
                <a:off x="5388471" y="2794063"/>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37" name="直接连接符 110"/>
              <p:cNvCxnSpPr>
                <a:cxnSpLocks/>
              </p:cNvCxnSpPr>
              <p:nvPr/>
            </p:nvCxnSpPr>
            <p:spPr>
              <a:xfrm>
                <a:off x="5832320" y="2790622"/>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234" name="文本框 88"/>
            <p:cNvSpPr txBox="1"/>
            <p:nvPr/>
          </p:nvSpPr>
          <p:spPr>
            <a:xfrm>
              <a:off x="8419575" y="4247824"/>
              <a:ext cx="1142236"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235" name="任意多边形 93"/>
            <p:cNvSpPr/>
            <p:nvPr/>
          </p:nvSpPr>
          <p:spPr>
            <a:xfrm>
              <a:off x="4963886" y="2041074"/>
              <a:ext cx="974271"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36" name="文本框 172"/>
          <p:cNvSpPr txBox="1"/>
          <p:nvPr/>
        </p:nvSpPr>
        <p:spPr>
          <a:xfrm>
            <a:off x="4608834" y="3851560"/>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237" name="文本框 175"/>
          <p:cNvSpPr txBox="1"/>
          <p:nvPr/>
        </p:nvSpPr>
        <p:spPr>
          <a:xfrm>
            <a:off x="4425707" y="2651715"/>
            <a:ext cx="1085459"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cxnSp>
        <p:nvCxnSpPr>
          <p:cNvPr id="3146038" name="直接连接符 176"/>
          <p:cNvCxnSpPr>
            <a:cxnSpLocks/>
          </p:cNvCxnSpPr>
          <p:nvPr/>
        </p:nvCxnSpPr>
        <p:spPr>
          <a:xfrm>
            <a:off x="958706" y="995894"/>
            <a:ext cx="3344473" cy="3178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38" name="椭圆 177"/>
          <p:cNvSpPr/>
          <p:nvPr/>
        </p:nvSpPr>
        <p:spPr>
          <a:xfrm>
            <a:off x="3849849" y="3726317"/>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9" name="直接箭头连接符 178"/>
          <p:cNvCxnSpPr>
            <a:cxnSpLocks/>
          </p:cNvCxnSpPr>
          <p:nvPr/>
        </p:nvCxnSpPr>
        <p:spPr>
          <a:xfrm flipV="1">
            <a:off x="6056888" y="598608"/>
            <a:ext cx="0" cy="357569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40" name="直接箭头连接符 179"/>
          <p:cNvCxnSpPr>
            <a:cxnSpLocks/>
          </p:cNvCxnSpPr>
          <p:nvPr/>
        </p:nvCxnSpPr>
        <p:spPr>
          <a:xfrm>
            <a:off x="6056888" y="4174296"/>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39" name="文本框 180"/>
          <p:cNvSpPr txBox="1"/>
          <p:nvPr/>
        </p:nvSpPr>
        <p:spPr>
          <a:xfrm>
            <a:off x="7803263" y="4166682"/>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240" name="弧形 181"/>
          <p:cNvSpPr/>
          <p:nvPr/>
        </p:nvSpPr>
        <p:spPr>
          <a:xfrm>
            <a:off x="6494365" y="3122186"/>
            <a:ext cx="508864" cy="1353139"/>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41" name="直接连接符 183"/>
          <p:cNvCxnSpPr>
            <a:cxnSpLocks/>
          </p:cNvCxnSpPr>
          <p:nvPr/>
        </p:nvCxnSpPr>
        <p:spPr>
          <a:xfrm flipV="1">
            <a:off x="6494906" y="2776726"/>
            <a:ext cx="0" cy="139757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42" name="直接连接符 184"/>
          <p:cNvCxnSpPr>
            <a:cxnSpLocks/>
          </p:cNvCxnSpPr>
          <p:nvPr/>
        </p:nvCxnSpPr>
        <p:spPr>
          <a:xfrm flipV="1">
            <a:off x="7003229" y="2776726"/>
            <a:ext cx="0" cy="138788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43" name="直接连接符 185"/>
          <p:cNvCxnSpPr>
            <a:cxnSpLocks/>
          </p:cNvCxnSpPr>
          <p:nvPr/>
        </p:nvCxnSpPr>
        <p:spPr>
          <a:xfrm flipV="1">
            <a:off x="7498017" y="2776726"/>
            <a:ext cx="0" cy="139757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41" name="文本框 186"/>
          <p:cNvSpPr txBox="1"/>
          <p:nvPr/>
        </p:nvSpPr>
        <p:spPr>
          <a:xfrm>
            <a:off x="6301470" y="4128300"/>
            <a:ext cx="494012"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242" name="文本框 187"/>
          <p:cNvSpPr txBox="1"/>
          <p:nvPr/>
        </p:nvSpPr>
        <p:spPr>
          <a:xfrm>
            <a:off x="6787897" y="4129859"/>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243" name="文本框 188"/>
          <p:cNvSpPr txBox="1"/>
          <p:nvPr/>
        </p:nvSpPr>
        <p:spPr>
          <a:xfrm>
            <a:off x="7334684" y="4129409"/>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044" name="直接连接符 193"/>
          <p:cNvCxnSpPr>
            <a:cxnSpLocks/>
          </p:cNvCxnSpPr>
          <p:nvPr/>
        </p:nvCxnSpPr>
        <p:spPr>
          <a:xfrm>
            <a:off x="4483749" y="3817586"/>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45" name="直接连接符 194"/>
          <p:cNvCxnSpPr>
            <a:cxnSpLocks/>
          </p:cNvCxnSpPr>
          <p:nvPr/>
        </p:nvCxnSpPr>
        <p:spPr>
          <a:xfrm>
            <a:off x="4494241" y="3108486"/>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44" name="文本框 196"/>
          <p:cNvSpPr txBox="1"/>
          <p:nvPr/>
        </p:nvSpPr>
        <p:spPr>
          <a:xfrm>
            <a:off x="5625649" y="508768"/>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245" name="文本框 198"/>
          <p:cNvSpPr txBox="1"/>
          <p:nvPr/>
        </p:nvSpPr>
        <p:spPr>
          <a:xfrm>
            <a:off x="8127922" y="3470205"/>
            <a:ext cx="62797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endParaRPr altLang="en-US" b="1" dirty="0" sz="2400" lang="zh-CN">
              <a:latin typeface="Arial" panose="020B0604020202020204" pitchFamily="34" charset="0"/>
              <a:cs typeface="Arial" panose="020B0604020202020204" pitchFamily="34" charset="0"/>
            </a:endParaRPr>
          </a:p>
        </p:txBody>
      </p:sp>
      <p:sp>
        <p:nvSpPr>
          <p:cNvPr id="1050246" name="文本框 199"/>
          <p:cNvSpPr txBox="1"/>
          <p:nvPr/>
        </p:nvSpPr>
        <p:spPr>
          <a:xfrm>
            <a:off x="8143760" y="2846319"/>
            <a:ext cx="596297"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C1</a:t>
            </a:r>
            <a:endParaRPr altLang="en-US" b="1" dirty="0" sz="2400" lang="zh-CN">
              <a:latin typeface="Arial" panose="020B0604020202020204" pitchFamily="34" charset="0"/>
              <a:cs typeface="Arial" panose="020B0604020202020204" pitchFamily="34" charset="0"/>
            </a:endParaRPr>
          </a:p>
        </p:txBody>
      </p:sp>
      <p:sp>
        <p:nvSpPr>
          <p:cNvPr id="1050247" name="文本框 200"/>
          <p:cNvSpPr txBox="1"/>
          <p:nvPr/>
        </p:nvSpPr>
        <p:spPr>
          <a:xfrm>
            <a:off x="8143759" y="3894759"/>
            <a:ext cx="596297"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C2</a:t>
            </a:r>
            <a:endParaRPr altLang="en-US" b="1" dirty="0" sz="2400" lang="zh-CN">
              <a:latin typeface="Arial" panose="020B0604020202020204" pitchFamily="34" charset="0"/>
              <a:cs typeface="Arial" panose="020B0604020202020204" pitchFamily="34" charset="0"/>
            </a:endParaRPr>
          </a:p>
        </p:txBody>
      </p:sp>
      <p:grpSp>
        <p:nvGrpSpPr>
          <p:cNvPr id="458" name="组合 202"/>
          <p:cNvGrpSpPr/>
          <p:nvPr/>
        </p:nvGrpSpPr>
        <p:grpSpPr>
          <a:xfrm>
            <a:off x="989153" y="4171362"/>
            <a:ext cx="3931087" cy="2252708"/>
            <a:chOff x="774663" y="4524165"/>
            <a:chExt cx="3931087" cy="2252708"/>
          </a:xfrm>
        </p:grpSpPr>
        <p:cxnSp>
          <p:nvCxnSpPr>
            <p:cNvPr id="3146046" name="直接箭头连接符 203"/>
            <p:cNvCxnSpPr>
              <a:cxnSpLocks/>
            </p:cNvCxnSpPr>
            <p:nvPr/>
          </p:nvCxnSpPr>
          <p:spPr>
            <a:xfrm flipV="1">
              <a:off x="779859" y="4793358"/>
              <a:ext cx="0" cy="152104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47" name="直接箭头连接符 204"/>
            <p:cNvCxnSpPr>
              <a:cxnSpLocks/>
            </p:cNvCxnSpPr>
            <p:nvPr/>
          </p:nvCxnSpPr>
          <p:spPr>
            <a:xfrm>
              <a:off x="779859" y="6314400"/>
              <a:ext cx="371292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48" name="文本框 205"/>
            <p:cNvSpPr txBox="1"/>
            <p:nvPr/>
          </p:nvSpPr>
          <p:spPr>
            <a:xfrm>
              <a:off x="774663" y="4524165"/>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249" name="文本框 206"/>
            <p:cNvSpPr txBox="1"/>
            <p:nvPr/>
          </p:nvSpPr>
          <p:spPr>
            <a:xfrm>
              <a:off x="3945052" y="624093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sp>
        <p:nvSpPr>
          <p:cNvPr id="1050250" name="弧形 208"/>
          <p:cNvSpPr/>
          <p:nvPr/>
        </p:nvSpPr>
        <p:spPr>
          <a:xfrm rot="16200000" flipH="1">
            <a:off x="3661166" y="4739953"/>
            <a:ext cx="508864" cy="1460891"/>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51" name="文本框 209"/>
          <p:cNvSpPr txBox="1"/>
          <p:nvPr/>
        </p:nvSpPr>
        <p:spPr>
          <a:xfrm>
            <a:off x="690258" y="577546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48" name="直接连接符 210"/>
          <p:cNvCxnSpPr>
            <a:cxnSpLocks/>
          </p:cNvCxnSpPr>
          <p:nvPr/>
        </p:nvCxnSpPr>
        <p:spPr>
          <a:xfrm>
            <a:off x="994349" y="5722378"/>
            <a:ext cx="3978090"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49" name="直接连接符 211"/>
          <p:cNvCxnSpPr>
            <a:cxnSpLocks/>
          </p:cNvCxnSpPr>
          <p:nvPr/>
        </p:nvCxnSpPr>
        <p:spPr>
          <a:xfrm>
            <a:off x="984750" y="5218419"/>
            <a:ext cx="366129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50" name="直接连接符 212"/>
          <p:cNvCxnSpPr>
            <a:cxnSpLocks/>
          </p:cNvCxnSpPr>
          <p:nvPr/>
        </p:nvCxnSpPr>
        <p:spPr>
          <a:xfrm>
            <a:off x="994349" y="4698035"/>
            <a:ext cx="365169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52" name="文本框 213"/>
          <p:cNvSpPr txBox="1"/>
          <p:nvPr/>
        </p:nvSpPr>
        <p:spPr>
          <a:xfrm>
            <a:off x="603345" y="5426465"/>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253" name="文本框 214"/>
          <p:cNvSpPr txBox="1"/>
          <p:nvPr/>
        </p:nvSpPr>
        <p:spPr>
          <a:xfrm>
            <a:off x="603344" y="495641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254" name="文本框 215"/>
          <p:cNvSpPr txBox="1"/>
          <p:nvPr/>
        </p:nvSpPr>
        <p:spPr>
          <a:xfrm>
            <a:off x="625181" y="4444891"/>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051" name="直接连接符 216"/>
          <p:cNvCxnSpPr>
            <a:cxnSpLocks/>
          </p:cNvCxnSpPr>
          <p:nvPr/>
        </p:nvCxnSpPr>
        <p:spPr>
          <a:xfrm flipV="1">
            <a:off x="3179174" y="3093939"/>
            <a:ext cx="0" cy="287835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52" name="直接连接符 217"/>
          <p:cNvCxnSpPr>
            <a:cxnSpLocks/>
          </p:cNvCxnSpPr>
          <p:nvPr/>
        </p:nvCxnSpPr>
        <p:spPr>
          <a:xfrm flipV="1">
            <a:off x="4303179" y="4164612"/>
            <a:ext cx="0" cy="180768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53" name="直接连接符 218"/>
          <p:cNvCxnSpPr>
            <a:cxnSpLocks/>
          </p:cNvCxnSpPr>
          <p:nvPr/>
        </p:nvCxnSpPr>
        <p:spPr>
          <a:xfrm flipV="1">
            <a:off x="3930780" y="3747764"/>
            <a:ext cx="0" cy="225853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55" name="弧形 219"/>
          <p:cNvSpPr/>
          <p:nvPr/>
        </p:nvSpPr>
        <p:spPr>
          <a:xfrm rot="5400000">
            <a:off x="3677867" y="4529992"/>
            <a:ext cx="508864" cy="870950"/>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56" name="文本框 220"/>
          <p:cNvSpPr txBox="1"/>
          <p:nvPr/>
        </p:nvSpPr>
        <p:spPr>
          <a:xfrm>
            <a:off x="5765781" y="407493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257" name="文本框 221"/>
          <p:cNvSpPr txBox="1"/>
          <p:nvPr/>
        </p:nvSpPr>
        <p:spPr>
          <a:xfrm>
            <a:off x="623116" y="394038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258" name="Rectangle 1030"/>
          <p:cNvSpPr>
            <a:spLocks noChangeArrowheads="1"/>
          </p:cNvSpPr>
          <p:nvPr/>
        </p:nvSpPr>
        <p:spPr bwMode="auto">
          <a:xfrm>
            <a:off x="3393457" y="3696771"/>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sp>
        <p:nvSpPr>
          <p:cNvPr id="1050259" name="弧形 71"/>
          <p:cNvSpPr/>
          <p:nvPr/>
        </p:nvSpPr>
        <p:spPr>
          <a:xfrm flipH="1">
            <a:off x="1129763" y="311192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54" name="直接连接符 10"/>
          <p:cNvCxnSpPr>
            <a:cxnSpLocks/>
          </p:cNvCxnSpPr>
          <p:nvPr/>
        </p:nvCxnSpPr>
        <p:spPr>
          <a:xfrm>
            <a:off x="4307373" y="4823667"/>
            <a:ext cx="0" cy="268451"/>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260" name="矩形 11"/>
          <p:cNvSpPr/>
          <p:nvPr/>
        </p:nvSpPr>
        <p:spPr>
          <a:xfrm>
            <a:off x="4326320" y="4769191"/>
            <a:ext cx="153235" cy="377292"/>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5" name="直接连接符 84"/>
          <p:cNvCxnSpPr>
            <a:cxnSpLocks/>
          </p:cNvCxnSpPr>
          <p:nvPr/>
        </p:nvCxnSpPr>
        <p:spPr>
          <a:xfrm>
            <a:off x="7123276" y="4171362"/>
            <a:ext cx="283230"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261" name="弧形 197"/>
          <p:cNvSpPr/>
          <p:nvPr/>
        </p:nvSpPr>
        <p:spPr>
          <a:xfrm flipV="1">
            <a:off x="7002958" y="3447438"/>
            <a:ext cx="508864" cy="769894"/>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62" name="矩形 85"/>
          <p:cNvSpPr/>
          <p:nvPr/>
        </p:nvSpPr>
        <p:spPr>
          <a:xfrm flipH="1">
            <a:off x="7042431" y="4191858"/>
            <a:ext cx="372081" cy="17784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3" name="文本框 87"/>
          <p:cNvSpPr txBox="1"/>
          <p:nvPr/>
        </p:nvSpPr>
        <p:spPr>
          <a:xfrm>
            <a:off x="5966496" y="4919338"/>
            <a:ext cx="2684067"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Cut-off distortion!</a:t>
            </a:r>
            <a:endParaRPr altLang="en-US" b="1" dirty="0" sz="2400" lang="zh-CN">
              <a:latin typeface="Arial" panose="020B0604020202020204" pitchFamily="34" charset="0"/>
              <a:cs typeface="Arial" panose="020B0604020202020204" pitchFamily="34" charset="0"/>
            </a:endParaRPr>
          </a:p>
        </p:txBody>
      </p:sp>
      <p:sp>
        <p:nvSpPr>
          <p:cNvPr id="1050264" name="文本框 89"/>
          <p:cNvSpPr txBox="1"/>
          <p:nvPr/>
        </p:nvSpPr>
        <p:spPr>
          <a:xfrm>
            <a:off x="6687103" y="5418079"/>
            <a:ext cx="1649437" cy="461665"/>
          </a:xfrm>
          <a:prstGeom prst="rect"/>
          <a:noFill/>
        </p:spPr>
        <p:txBody>
          <a:bodyPr rtlCol="0" wrap="square">
            <a:spAutoFit/>
          </a:bodyPr>
          <a:p>
            <a:r>
              <a:rPr altLang="en-US" b="1" dirty="0" sz="2400" lang="zh-CN" smtClean="0">
                <a:latin typeface="宋体" panose="02010600030101010101" pitchFamily="2" charset="-122"/>
                <a:ea typeface="宋体" panose="02010600030101010101" pitchFamily="2" charset="-122"/>
                <a:cs typeface="Arial" panose="020B0604020202020204" pitchFamily="34" charset="0"/>
              </a:rPr>
              <a:t>截止失真</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50265" name="文本框 77"/>
          <p:cNvSpPr txBox="1"/>
          <p:nvPr/>
        </p:nvSpPr>
        <p:spPr>
          <a:xfrm>
            <a:off x="3393457" y="5930212"/>
            <a:ext cx="94286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CEQ</a:t>
            </a:r>
            <a:endParaRPr altLang="en-US" b="1" dirty="0" sz="2400" lang="zh-CN">
              <a:latin typeface="Arial" panose="020B0604020202020204" pitchFamily="34" charset="0"/>
              <a:cs typeface="Arial" panose="020B0604020202020204" pitchFamily="34" charset="0"/>
            </a:endParaRPr>
          </a:p>
        </p:txBody>
      </p:sp>
      <p:sp>
        <p:nvSpPr>
          <p:cNvPr id="1050266" name="椭圆 75"/>
          <p:cNvSpPr/>
          <p:nvPr/>
        </p:nvSpPr>
        <p:spPr>
          <a:xfrm>
            <a:off x="3098242" y="3014210"/>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7" name="椭圆 76"/>
          <p:cNvSpPr/>
          <p:nvPr/>
        </p:nvSpPr>
        <p:spPr>
          <a:xfrm>
            <a:off x="4213725" y="4107537"/>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038"/>
                                        </p:tgtEl>
                                        <p:attrNameLst>
                                          <p:attrName>style.visibility</p:attrName>
                                        </p:attrNameLst>
                                      </p:cBhvr>
                                      <p:to>
                                        <p:strVal val="visible"/>
                                      </p:to>
                                    </p:set>
                                    <p:animEffect transition="in" filter="wipe(down)">
                                      <p:cBhvr>
                                        <p:cTn dur="500" id="7"/>
                                        <p:tgtEl>
                                          <p:spTgt spid="314603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238"/>
                                        </p:tgtEl>
                                        <p:attrNameLst>
                                          <p:attrName>style.visibility</p:attrName>
                                        </p:attrNameLst>
                                      </p:cBhvr>
                                      <p:to>
                                        <p:strVal val="visible"/>
                                      </p:to>
                                    </p:set>
                                    <p:animEffect transition="in" filter="wipe(down)">
                                      <p:cBhvr>
                                        <p:cTn dur="500" id="12"/>
                                        <p:tgtEl>
                                          <p:spTgt spid="1050238"/>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258"/>
                                        </p:tgtEl>
                                        <p:attrNameLst>
                                          <p:attrName>style.visibility</p:attrName>
                                        </p:attrNameLst>
                                      </p:cBhvr>
                                      <p:to>
                                        <p:strVal val="visible"/>
                                      </p:to>
                                    </p:set>
                                    <p:animEffect transition="in" filter="wipe(down)">
                                      <p:cBhvr>
                                        <p:cTn dur="500" id="15"/>
                                        <p:tgtEl>
                                          <p:spTgt spid="1050258"/>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266"/>
                                        </p:tgtEl>
                                        <p:attrNameLst>
                                          <p:attrName>style.visibility</p:attrName>
                                        </p:attrNameLst>
                                      </p:cBhvr>
                                      <p:to>
                                        <p:strVal val="visible"/>
                                      </p:to>
                                    </p:set>
                                    <p:animEffect transition="in" filter="wipe(down)">
                                      <p:cBhvr>
                                        <p:cTn dur="500" id="18"/>
                                        <p:tgtEl>
                                          <p:spTgt spid="1050266"/>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0267"/>
                                        </p:tgtEl>
                                        <p:attrNameLst>
                                          <p:attrName>style.visibility</p:attrName>
                                        </p:attrNameLst>
                                      </p:cBhvr>
                                      <p:to>
                                        <p:strVal val="visible"/>
                                      </p:to>
                                    </p:set>
                                    <p:animEffect transition="in" filter="wipe(down)">
                                      <p:cBhvr>
                                        <p:cTn dur="500" id="21"/>
                                        <p:tgtEl>
                                          <p:spTgt spid="1050267"/>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4">
                                  <p:stCondLst>
                                    <p:cond delay="0"/>
                                  </p:stCondLst>
                                  <p:childTnLst>
                                    <p:set>
                                      <p:cBhvr>
                                        <p:cTn dur="1" fill="hold" id="25">
                                          <p:stCondLst>
                                            <p:cond delay="0"/>
                                          </p:stCondLst>
                                        </p:cTn>
                                        <p:tgtEl>
                                          <p:spTgt spid="3146045"/>
                                        </p:tgtEl>
                                        <p:attrNameLst>
                                          <p:attrName>style.visibility</p:attrName>
                                        </p:attrNameLst>
                                      </p:cBhvr>
                                      <p:to>
                                        <p:strVal val="visible"/>
                                      </p:to>
                                    </p:set>
                                    <p:animEffect transition="in" filter="wipe(down)">
                                      <p:cBhvr>
                                        <p:cTn dur="500" id="26"/>
                                        <p:tgtEl>
                                          <p:spTgt spid="3146045"/>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50246"/>
                                        </p:tgtEl>
                                        <p:attrNameLst>
                                          <p:attrName>style.visibility</p:attrName>
                                        </p:attrNameLst>
                                      </p:cBhvr>
                                      <p:to>
                                        <p:strVal val="visible"/>
                                      </p:to>
                                    </p:set>
                                    <p:animEffect transition="in" filter="wipe(down)">
                                      <p:cBhvr>
                                        <p:cTn dur="500" id="29"/>
                                        <p:tgtEl>
                                          <p:spTgt spid="1050246"/>
                                        </p:tgtEl>
                                      </p:cBhvr>
                                    </p:animEffect>
                                  </p:childTnLst>
                                </p:cTn>
                              </p:par>
                              <p:par>
                                <p:cTn fill="hold" id="30" nodeType="withEffect" presetClass="entr" presetID="22" presetSubtype="4">
                                  <p:stCondLst>
                                    <p:cond delay="0"/>
                                  </p:stCondLst>
                                  <p:childTnLst>
                                    <p:set>
                                      <p:cBhvr>
                                        <p:cTn dur="1" fill="hold" id="31">
                                          <p:stCondLst>
                                            <p:cond delay="0"/>
                                          </p:stCondLst>
                                        </p:cTn>
                                        <p:tgtEl>
                                          <p:spTgt spid="3146044"/>
                                        </p:tgtEl>
                                        <p:attrNameLst>
                                          <p:attrName>style.visibility</p:attrName>
                                        </p:attrNameLst>
                                      </p:cBhvr>
                                      <p:to>
                                        <p:strVal val="visible"/>
                                      </p:to>
                                    </p:set>
                                    <p:animEffect transition="in" filter="wipe(down)">
                                      <p:cBhvr>
                                        <p:cTn dur="500" id="32"/>
                                        <p:tgtEl>
                                          <p:spTgt spid="3146044"/>
                                        </p:tgtEl>
                                      </p:cBhvr>
                                    </p:animEffect>
                                  </p:childTnLst>
                                </p:cTn>
                              </p:par>
                              <p:par>
                                <p:cTn fill="hold" grpId="0" id="33" nodeType="withEffect" presetClass="entr" presetID="22" presetSubtype="4">
                                  <p:stCondLst>
                                    <p:cond delay="0"/>
                                  </p:stCondLst>
                                  <p:childTnLst>
                                    <p:set>
                                      <p:cBhvr>
                                        <p:cTn dur="1" fill="hold" id="34">
                                          <p:stCondLst>
                                            <p:cond delay="0"/>
                                          </p:stCondLst>
                                        </p:cTn>
                                        <p:tgtEl>
                                          <p:spTgt spid="1050245"/>
                                        </p:tgtEl>
                                        <p:attrNameLst>
                                          <p:attrName>style.visibility</p:attrName>
                                        </p:attrNameLst>
                                      </p:cBhvr>
                                      <p:to>
                                        <p:strVal val="visible"/>
                                      </p:to>
                                    </p:set>
                                    <p:animEffect transition="in" filter="wipe(down)">
                                      <p:cBhvr>
                                        <p:cTn dur="500" id="35"/>
                                        <p:tgtEl>
                                          <p:spTgt spid="1050245"/>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50247"/>
                                        </p:tgtEl>
                                        <p:attrNameLst>
                                          <p:attrName>style.visibility</p:attrName>
                                        </p:attrNameLst>
                                      </p:cBhvr>
                                      <p:to>
                                        <p:strVal val="visible"/>
                                      </p:to>
                                    </p:set>
                                    <p:animEffect transition="in" filter="wipe(down)">
                                      <p:cBhvr>
                                        <p:cTn dur="500" id="38"/>
                                        <p:tgtEl>
                                          <p:spTgt spid="1050247"/>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50240"/>
                                        </p:tgtEl>
                                        <p:attrNameLst>
                                          <p:attrName>style.visibility</p:attrName>
                                        </p:attrNameLst>
                                      </p:cBhvr>
                                      <p:to>
                                        <p:strVal val="visible"/>
                                      </p:to>
                                    </p:set>
                                    <p:animEffect transition="in" filter="wipe(down)">
                                      <p:cBhvr>
                                        <p:cTn dur="500" id="43"/>
                                        <p:tgtEl>
                                          <p:spTgt spid="1050240"/>
                                        </p:tgtEl>
                                      </p:cBhvr>
                                    </p:animEffect>
                                  </p:childTnLst>
                                </p:cTn>
                              </p:par>
                              <p:par>
                                <p:cTn fill="hold" grpId="0" id="44" nodeType="withEffect" presetClass="entr" presetID="22" presetSubtype="4">
                                  <p:stCondLst>
                                    <p:cond delay="0"/>
                                  </p:stCondLst>
                                  <p:childTnLst>
                                    <p:set>
                                      <p:cBhvr>
                                        <p:cTn dur="1" fill="hold" id="45">
                                          <p:stCondLst>
                                            <p:cond delay="0"/>
                                          </p:stCondLst>
                                        </p:cTn>
                                        <p:tgtEl>
                                          <p:spTgt spid="1050261"/>
                                        </p:tgtEl>
                                        <p:attrNameLst>
                                          <p:attrName>style.visibility</p:attrName>
                                        </p:attrNameLst>
                                      </p:cBhvr>
                                      <p:to>
                                        <p:strVal val="visible"/>
                                      </p:to>
                                    </p:set>
                                    <p:animEffect transition="in" filter="wipe(down)">
                                      <p:cBhvr>
                                        <p:cTn dur="500" id="46"/>
                                        <p:tgtEl>
                                          <p:spTgt spid="1050261"/>
                                        </p:tgtEl>
                                      </p:cBhvr>
                                    </p:animEffec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22" presetSubtype="4">
                                  <p:stCondLst>
                                    <p:cond delay="0"/>
                                  </p:stCondLst>
                                  <p:childTnLst>
                                    <p:set>
                                      <p:cBhvr>
                                        <p:cTn dur="1" fill="hold" id="50">
                                          <p:stCondLst>
                                            <p:cond delay="0"/>
                                          </p:stCondLst>
                                        </p:cTn>
                                        <p:tgtEl>
                                          <p:spTgt spid="3146053"/>
                                        </p:tgtEl>
                                        <p:attrNameLst>
                                          <p:attrName>style.visibility</p:attrName>
                                        </p:attrNameLst>
                                      </p:cBhvr>
                                      <p:to>
                                        <p:strVal val="visible"/>
                                      </p:to>
                                    </p:set>
                                    <p:animEffect transition="in" filter="wipe(down)">
                                      <p:cBhvr>
                                        <p:cTn dur="500" id="51"/>
                                        <p:tgtEl>
                                          <p:spTgt spid="3146053"/>
                                        </p:tgtEl>
                                      </p:cBhvr>
                                    </p:animEffect>
                                  </p:childTnLst>
                                </p:cTn>
                              </p:par>
                              <p:par>
                                <p:cTn fill="hold" grpId="0" id="52" nodeType="withEffect" presetClass="entr" presetID="22" presetSubtype="4">
                                  <p:stCondLst>
                                    <p:cond delay="0"/>
                                  </p:stCondLst>
                                  <p:childTnLst>
                                    <p:set>
                                      <p:cBhvr>
                                        <p:cTn dur="1" fill="hold" id="53">
                                          <p:stCondLst>
                                            <p:cond delay="0"/>
                                          </p:stCondLst>
                                        </p:cTn>
                                        <p:tgtEl>
                                          <p:spTgt spid="1050265"/>
                                        </p:tgtEl>
                                        <p:attrNameLst>
                                          <p:attrName>style.visibility</p:attrName>
                                        </p:attrNameLst>
                                      </p:cBhvr>
                                      <p:to>
                                        <p:strVal val="visible"/>
                                      </p:to>
                                    </p:set>
                                    <p:animEffect transition="in" filter="wipe(down)">
                                      <p:cBhvr>
                                        <p:cTn dur="500" id="54"/>
                                        <p:tgtEl>
                                          <p:spTgt spid="1050265"/>
                                        </p:tgtEl>
                                      </p:cBhvr>
                                    </p:animEffec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22" presetSubtype="4">
                                  <p:stCondLst>
                                    <p:cond delay="0"/>
                                  </p:stCondLst>
                                  <p:childTnLst>
                                    <p:set>
                                      <p:cBhvr>
                                        <p:cTn dur="1" fill="hold" id="58">
                                          <p:stCondLst>
                                            <p:cond delay="0"/>
                                          </p:stCondLst>
                                        </p:cTn>
                                        <p:tgtEl>
                                          <p:spTgt spid="3146051"/>
                                        </p:tgtEl>
                                        <p:attrNameLst>
                                          <p:attrName>style.visibility</p:attrName>
                                        </p:attrNameLst>
                                      </p:cBhvr>
                                      <p:to>
                                        <p:strVal val="visible"/>
                                      </p:to>
                                    </p:set>
                                    <p:animEffect transition="in" filter="wipe(down)">
                                      <p:cBhvr>
                                        <p:cTn dur="500" id="59"/>
                                        <p:tgtEl>
                                          <p:spTgt spid="3146051"/>
                                        </p:tgtEl>
                                      </p:cBhvr>
                                    </p:animEffect>
                                  </p:childTnLst>
                                </p:cTn>
                              </p:par>
                            </p:childTnLst>
                          </p:cTn>
                        </p:par>
                      </p:childTnLst>
                    </p:cTn>
                  </p:par>
                  <p:par>
                    <p:cTn fill="hold" id="60">
                      <p:stCondLst>
                        <p:cond delay="indefinite"/>
                      </p:stCondLst>
                      <p:childTnLst>
                        <p:par>
                          <p:cTn fill="hold" id="61">
                            <p:stCondLst>
                              <p:cond delay="0"/>
                            </p:stCondLst>
                            <p:childTnLst>
                              <p:par>
                                <p:cTn fill="hold" grpId="0" id="62" nodeType="clickEffect" presetClass="entr" presetID="22" presetSubtype="4">
                                  <p:stCondLst>
                                    <p:cond delay="0"/>
                                  </p:stCondLst>
                                  <p:childTnLst>
                                    <p:set>
                                      <p:cBhvr>
                                        <p:cTn dur="1" fill="hold" id="63">
                                          <p:stCondLst>
                                            <p:cond delay="0"/>
                                          </p:stCondLst>
                                        </p:cTn>
                                        <p:tgtEl>
                                          <p:spTgt spid="1050250"/>
                                        </p:tgtEl>
                                        <p:attrNameLst>
                                          <p:attrName>style.visibility</p:attrName>
                                        </p:attrNameLst>
                                      </p:cBhvr>
                                      <p:to>
                                        <p:strVal val="visible"/>
                                      </p:to>
                                    </p:set>
                                    <p:animEffect transition="in" filter="wipe(down)">
                                      <p:cBhvr>
                                        <p:cTn dur="500" id="64"/>
                                        <p:tgtEl>
                                          <p:spTgt spid="1050250"/>
                                        </p:tgtEl>
                                      </p:cBhvr>
                                    </p:animEffec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22" presetSubtype="4">
                                  <p:stCondLst>
                                    <p:cond delay="0"/>
                                  </p:stCondLst>
                                  <p:childTnLst>
                                    <p:set>
                                      <p:cBhvr>
                                        <p:cTn dur="1" fill="hold" id="68">
                                          <p:stCondLst>
                                            <p:cond delay="0"/>
                                          </p:stCondLst>
                                        </p:cTn>
                                        <p:tgtEl>
                                          <p:spTgt spid="3146052"/>
                                        </p:tgtEl>
                                        <p:attrNameLst>
                                          <p:attrName>style.visibility</p:attrName>
                                        </p:attrNameLst>
                                      </p:cBhvr>
                                      <p:to>
                                        <p:strVal val="visible"/>
                                      </p:to>
                                    </p:set>
                                    <p:animEffect transition="in" filter="wipe(down)">
                                      <p:cBhvr>
                                        <p:cTn dur="500" id="69"/>
                                        <p:tgtEl>
                                          <p:spTgt spid="3146052"/>
                                        </p:tgtEl>
                                      </p:cBhvr>
                                    </p:animEffect>
                                  </p:childTnLst>
                                </p:cTn>
                              </p:par>
                            </p:childTnLst>
                          </p:cTn>
                        </p:par>
                      </p:childTnLst>
                    </p:cTn>
                  </p:par>
                  <p:par>
                    <p:cTn fill="hold" id="70">
                      <p:stCondLst>
                        <p:cond delay="indefinite"/>
                      </p:stCondLst>
                      <p:childTnLst>
                        <p:par>
                          <p:cTn fill="hold" id="71">
                            <p:stCondLst>
                              <p:cond delay="0"/>
                            </p:stCondLst>
                            <p:childTnLst>
                              <p:par>
                                <p:cTn fill="hold" id="72" nodeType="clickEffect" presetClass="entr" presetID="22" presetSubtype="4">
                                  <p:stCondLst>
                                    <p:cond delay="0"/>
                                  </p:stCondLst>
                                  <p:childTnLst>
                                    <p:set>
                                      <p:cBhvr>
                                        <p:cTn dur="1" fill="hold" id="73">
                                          <p:stCondLst>
                                            <p:cond delay="0"/>
                                          </p:stCondLst>
                                        </p:cTn>
                                        <p:tgtEl>
                                          <p:spTgt spid="3146054"/>
                                        </p:tgtEl>
                                        <p:attrNameLst>
                                          <p:attrName>style.visibility</p:attrName>
                                        </p:attrNameLst>
                                      </p:cBhvr>
                                      <p:to>
                                        <p:strVal val="visible"/>
                                      </p:to>
                                    </p:set>
                                    <p:animEffect transition="in" filter="wipe(down)">
                                      <p:cBhvr>
                                        <p:cTn dur="500" id="74"/>
                                        <p:tgtEl>
                                          <p:spTgt spid="3146054"/>
                                        </p:tgtEl>
                                      </p:cBhvr>
                                    </p:animEffect>
                                  </p:childTnLst>
                                </p:cTn>
                              </p:par>
                              <p:par>
                                <p:cTn fill="hold" grpId="0" id="75" nodeType="withEffect" presetClass="entr" presetID="22" presetSubtype="4">
                                  <p:stCondLst>
                                    <p:cond delay="0"/>
                                  </p:stCondLst>
                                  <p:childTnLst>
                                    <p:set>
                                      <p:cBhvr>
                                        <p:cTn dur="1" fill="hold" id="76">
                                          <p:stCondLst>
                                            <p:cond delay="0"/>
                                          </p:stCondLst>
                                        </p:cTn>
                                        <p:tgtEl>
                                          <p:spTgt spid="1050255"/>
                                        </p:tgtEl>
                                        <p:attrNameLst>
                                          <p:attrName>style.visibility</p:attrName>
                                        </p:attrNameLst>
                                      </p:cBhvr>
                                      <p:to>
                                        <p:strVal val="visible"/>
                                      </p:to>
                                    </p:set>
                                    <p:animEffect transition="in" filter="wipe(down)">
                                      <p:cBhvr>
                                        <p:cTn dur="500" id="77"/>
                                        <p:tgtEl>
                                          <p:spTgt spid="1050255"/>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22" presetSubtype="4">
                                  <p:stCondLst>
                                    <p:cond delay="0"/>
                                  </p:stCondLst>
                                  <p:childTnLst>
                                    <p:set>
                                      <p:cBhvr>
                                        <p:cTn dur="1" fill="hold" id="81">
                                          <p:stCondLst>
                                            <p:cond delay="0"/>
                                          </p:stCondLst>
                                        </p:cTn>
                                        <p:tgtEl>
                                          <p:spTgt spid="1050264"/>
                                        </p:tgtEl>
                                        <p:attrNameLst>
                                          <p:attrName>style.visibility</p:attrName>
                                        </p:attrNameLst>
                                      </p:cBhvr>
                                      <p:to>
                                        <p:strVal val="visible"/>
                                      </p:to>
                                    </p:set>
                                    <p:animEffect transition="in" filter="wipe(down)">
                                      <p:cBhvr>
                                        <p:cTn dur="500" id="82"/>
                                        <p:tgtEl>
                                          <p:spTgt spid="1050264"/>
                                        </p:tgtEl>
                                      </p:cBhvr>
                                    </p:animEffect>
                                  </p:childTnLst>
                                </p:cTn>
                              </p:par>
                              <p:par>
                                <p:cTn fill="hold" grpId="0" id="83" nodeType="withEffect" presetClass="entr" presetID="22" presetSubtype="4">
                                  <p:stCondLst>
                                    <p:cond delay="0"/>
                                  </p:stCondLst>
                                  <p:childTnLst>
                                    <p:set>
                                      <p:cBhvr>
                                        <p:cTn dur="1" fill="hold" id="84">
                                          <p:stCondLst>
                                            <p:cond delay="0"/>
                                          </p:stCondLst>
                                        </p:cTn>
                                        <p:tgtEl>
                                          <p:spTgt spid="1050263"/>
                                        </p:tgtEl>
                                        <p:attrNameLst>
                                          <p:attrName>style.visibility</p:attrName>
                                        </p:attrNameLst>
                                      </p:cBhvr>
                                      <p:to>
                                        <p:strVal val="visible"/>
                                      </p:to>
                                    </p:set>
                                    <p:animEffect transition="in" filter="wipe(down)">
                                      <p:cBhvr>
                                        <p:cTn dur="500" id="85"/>
                                        <p:tgtEl>
                                          <p:spTgt spid="105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38" grpId="0" animBg="1"/>
      <p:bldP spid="1050240" grpId="0" animBg="1"/>
      <p:bldP spid="1050245" grpId="0"/>
      <p:bldP spid="1050246" grpId="0"/>
      <p:bldP spid="1050247" grpId="0"/>
      <p:bldP spid="1050250" grpId="0" animBg="1"/>
      <p:bldP spid="1050255" grpId="0" animBg="1"/>
      <p:bldP spid="1050258" grpId="0"/>
      <p:bldP spid="1050261" grpId="0" animBg="1"/>
      <p:bldP spid="1050263" grpId="0"/>
      <p:bldP spid="1050264" grpId="0"/>
      <p:bldP spid="1050265" grpId="0"/>
      <p:bldP spid="1050266" grpId="0" animBg="1"/>
      <p:bldP spid="105026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59" name=""/>
        <p:cNvGrpSpPr/>
        <p:nvPr/>
      </p:nvGrpSpPr>
      <p:grpSpPr>
        <a:xfrm>
          <a:off x="0" y="0"/>
          <a:ext cx="0" cy="0"/>
          <a:chOff x="0" y="0"/>
          <a:chExt cx="0" cy="0"/>
        </a:xfrm>
      </p:grpSpPr>
      <p:sp>
        <p:nvSpPr>
          <p:cNvPr id="105026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269" name="Rectangle 1028"/>
          <p:cNvSpPr>
            <a:spLocks noChangeArrowheads="1"/>
          </p:cNvSpPr>
          <p:nvPr/>
        </p:nvSpPr>
        <p:spPr bwMode="auto">
          <a:xfrm>
            <a:off x="152288" y="387227"/>
            <a:ext cx="7625081"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4) Q point (</a:t>
            </a:r>
            <a:r>
              <a:rPr altLang="zh-CN" b="1" dirty="0" sz="2800" kumimoji="1" lang="en-US" err="1" smtClean="0">
                <a:latin typeface="Arial" panose="020B0604020202020204" pitchFamily="34" charset="0"/>
                <a:cs typeface="Arial" panose="020B0604020202020204" pitchFamily="34" charset="0"/>
              </a:rPr>
              <a:t>Q</a:t>
            </a:r>
            <a:r>
              <a:rPr altLang="zh-CN" baseline="-25000" b="1" dirty="0" sz="2800" kumimoji="1" lang="en-US" err="1" smtClean="0">
                <a:latin typeface="Arial" panose="020B0604020202020204" pitchFamily="34" charset="0"/>
                <a:cs typeface="Arial" panose="020B0604020202020204" pitchFamily="34" charset="0"/>
              </a:rPr>
              <a:t>i</a:t>
            </a:r>
            <a:r>
              <a:rPr altLang="zh-CN" b="1" dirty="0" sz="2800" kumimoji="1" lang="en-US" err="1" smtClean="0">
                <a:latin typeface="Arial" panose="020B0604020202020204" pitchFamily="34" charset="0"/>
                <a:cs typeface="Arial" panose="020B0604020202020204" pitchFamily="34" charset="0"/>
              </a:rPr>
              <a:t>&amp;Q</a:t>
            </a:r>
            <a:r>
              <a:rPr altLang="zh-CN" baseline="-25000" b="1" dirty="0" sz="2800" kumimoji="1" lang="en-US" err="1" smtClean="0">
                <a:latin typeface="Arial" panose="020B0604020202020204" pitchFamily="34" charset="0"/>
                <a:cs typeface="Arial" panose="020B0604020202020204" pitchFamily="34" charset="0"/>
              </a:rPr>
              <a:t>o</a:t>
            </a:r>
            <a:r>
              <a:rPr altLang="zh-CN" b="1" dirty="0" sz="2800" kumimoji="1" lang="en-US" smtClean="0">
                <a:latin typeface="Arial" panose="020B0604020202020204" pitchFamily="34" charset="0"/>
                <a:cs typeface="Arial" panose="020B0604020202020204" pitchFamily="34" charset="0"/>
              </a:rPr>
              <a:t>) is too high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静态工作点太高</a:t>
            </a:r>
          </a:p>
        </p:txBody>
      </p:sp>
      <p:sp>
        <p:nvSpPr>
          <p:cNvPr id="1050270" name="文本框 68"/>
          <p:cNvSpPr txBox="1"/>
          <p:nvPr/>
        </p:nvSpPr>
        <p:spPr>
          <a:xfrm>
            <a:off x="5023635" y="6275309"/>
            <a:ext cx="2383455"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endParaRPr altLang="en-US" b="1" dirty="0" sz="2400" lang="zh-CN">
              <a:latin typeface="Arial" panose="020B0604020202020204" pitchFamily="34" charset="0"/>
              <a:cs typeface="Arial" panose="020B0604020202020204" pitchFamily="34" charset="0"/>
            </a:endParaRPr>
          </a:p>
        </p:txBody>
      </p:sp>
      <p:cxnSp>
        <p:nvCxnSpPr>
          <p:cNvPr id="3146056" name="直接箭头连接符 69"/>
          <p:cNvCxnSpPr>
            <a:cxnSpLocks/>
          </p:cNvCxnSpPr>
          <p:nvPr/>
        </p:nvCxnSpPr>
        <p:spPr>
          <a:xfrm flipV="1">
            <a:off x="4518840" y="1140290"/>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57" name="直接箭头连接符 70"/>
          <p:cNvCxnSpPr>
            <a:cxnSpLocks/>
          </p:cNvCxnSpPr>
          <p:nvPr/>
        </p:nvCxnSpPr>
        <p:spPr>
          <a:xfrm>
            <a:off x="4518840" y="3710748"/>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71" name="文本框 71"/>
          <p:cNvSpPr txBox="1"/>
          <p:nvPr/>
        </p:nvSpPr>
        <p:spPr>
          <a:xfrm>
            <a:off x="4564947" y="840298"/>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72" name="文本框 72"/>
          <p:cNvSpPr txBox="1"/>
          <p:nvPr/>
        </p:nvSpPr>
        <p:spPr>
          <a:xfrm>
            <a:off x="7315554" y="3718362"/>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50273" name="Rectangle 1030"/>
          <p:cNvSpPr>
            <a:spLocks noChangeArrowheads="1"/>
          </p:cNvSpPr>
          <p:nvPr/>
        </p:nvSpPr>
        <p:spPr bwMode="auto">
          <a:xfrm>
            <a:off x="5715217" y="1550624"/>
            <a:ext cx="609854" cy="612139"/>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mn-ea"/>
              </a:rPr>
              <a:t>Q</a:t>
            </a:r>
            <a:r>
              <a:rPr altLang="zh-CN" baseline="-25000" b="1" dirty="0" sz="2800" kumimoji="1" lang="en-US" smtClean="0">
                <a:latin typeface="+mn-ea"/>
              </a:rPr>
              <a:t>i</a:t>
            </a:r>
            <a:endParaRPr altLang="zh-CN" baseline="-30000" b="1" dirty="0" sz="2800" kumimoji="1" lang="en-US" smtClean="0">
              <a:latin typeface="+mn-ea"/>
            </a:endParaRPr>
          </a:p>
        </p:txBody>
      </p:sp>
      <p:sp>
        <p:nvSpPr>
          <p:cNvPr id="1050274" name="椭圆 74"/>
          <p:cNvSpPr/>
          <p:nvPr/>
        </p:nvSpPr>
        <p:spPr>
          <a:xfrm>
            <a:off x="6184394" y="1994166"/>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60" name="组合 76"/>
          <p:cNvGrpSpPr/>
          <p:nvPr/>
        </p:nvGrpSpPr>
        <p:grpSpPr>
          <a:xfrm>
            <a:off x="4518840" y="4014160"/>
            <a:ext cx="3557412" cy="2604229"/>
            <a:chOff x="779859" y="4253724"/>
            <a:chExt cx="3557412" cy="2604229"/>
          </a:xfrm>
        </p:grpSpPr>
        <p:cxnSp>
          <p:nvCxnSpPr>
            <p:cNvPr id="3146058" name="直接箭头连接符 79"/>
            <p:cNvCxnSpPr>
              <a:cxnSpLocks/>
            </p:cNvCxnSpPr>
            <p:nvPr/>
          </p:nvCxnSpPr>
          <p:spPr>
            <a:xfrm flipV="1">
              <a:off x="779859" y="4530697"/>
              <a:ext cx="0" cy="178370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59" name="直接箭头连接符 80"/>
            <p:cNvCxnSpPr>
              <a:cxnSpLocks/>
            </p:cNvCxnSpPr>
            <p:nvPr/>
          </p:nvCxnSpPr>
          <p:spPr>
            <a:xfrm>
              <a:off x="779859" y="6314400"/>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75" name="文本框 81"/>
            <p:cNvSpPr txBox="1"/>
            <p:nvPr/>
          </p:nvSpPr>
          <p:spPr>
            <a:xfrm>
              <a:off x="783973" y="4253724"/>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276" name="文本框 82"/>
            <p:cNvSpPr txBox="1"/>
            <p:nvPr/>
          </p:nvSpPr>
          <p:spPr>
            <a:xfrm>
              <a:off x="3576573" y="6322014"/>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cxnSp>
        <p:nvCxnSpPr>
          <p:cNvPr id="3146060" name="直接连接符 83"/>
          <p:cNvCxnSpPr>
            <a:cxnSpLocks/>
          </p:cNvCxnSpPr>
          <p:nvPr/>
        </p:nvCxnSpPr>
        <p:spPr>
          <a:xfrm flipV="1">
            <a:off x="6265327" y="2049681"/>
            <a:ext cx="0" cy="401754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61" name="直接连接符 85"/>
          <p:cNvCxnSpPr>
            <a:cxnSpLocks/>
            <a:endCxn id="1050295" idx="8"/>
          </p:cNvCxnSpPr>
          <p:nvPr/>
        </p:nvCxnSpPr>
        <p:spPr>
          <a:xfrm flipV="1">
            <a:off x="6515385" y="1593908"/>
            <a:ext cx="0" cy="447331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62" name="直接连接符 86"/>
          <p:cNvCxnSpPr>
            <a:cxnSpLocks/>
          </p:cNvCxnSpPr>
          <p:nvPr/>
        </p:nvCxnSpPr>
        <p:spPr>
          <a:xfrm flipV="1">
            <a:off x="6004105" y="2533272"/>
            <a:ext cx="0" cy="3541564"/>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77" name="弧形 87"/>
          <p:cNvSpPr/>
          <p:nvPr/>
        </p:nvSpPr>
        <p:spPr>
          <a:xfrm rot="5400000">
            <a:off x="6023004" y="5354946"/>
            <a:ext cx="508864" cy="4524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78" name="弧形 88"/>
          <p:cNvSpPr/>
          <p:nvPr/>
        </p:nvSpPr>
        <p:spPr>
          <a:xfrm rot="16200000" flipH="1">
            <a:off x="5982046" y="4845444"/>
            <a:ext cx="508864" cy="4524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79" name="文本框 89"/>
          <p:cNvSpPr txBox="1"/>
          <p:nvPr/>
        </p:nvSpPr>
        <p:spPr>
          <a:xfrm>
            <a:off x="4215070" y="5978581"/>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63" name="直接箭头连接符 90"/>
          <p:cNvCxnSpPr>
            <a:cxnSpLocks/>
          </p:cNvCxnSpPr>
          <p:nvPr/>
        </p:nvCxnSpPr>
        <p:spPr>
          <a:xfrm flipV="1">
            <a:off x="1812281" y="1147904"/>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64" name="直接箭头连接符 91"/>
          <p:cNvCxnSpPr>
            <a:cxnSpLocks/>
          </p:cNvCxnSpPr>
          <p:nvPr/>
        </p:nvCxnSpPr>
        <p:spPr>
          <a:xfrm>
            <a:off x="1812281" y="3718362"/>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80" name="文本框 92"/>
          <p:cNvSpPr txBox="1"/>
          <p:nvPr/>
        </p:nvSpPr>
        <p:spPr>
          <a:xfrm>
            <a:off x="1858388" y="994781"/>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81" name="文本框 93"/>
          <p:cNvSpPr txBox="1"/>
          <p:nvPr/>
        </p:nvSpPr>
        <p:spPr>
          <a:xfrm>
            <a:off x="3558656" y="3710748"/>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cxnSp>
        <p:nvCxnSpPr>
          <p:cNvPr id="3146065" name="直接连接符 94"/>
          <p:cNvCxnSpPr>
            <a:cxnSpLocks/>
          </p:cNvCxnSpPr>
          <p:nvPr/>
        </p:nvCxnSpPr>
        <p:spPr>
          <a:xfrm>
            <a:off x="1812281" y="2069303"/>
            <a:ext cx="448777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66" name="直接连接符 95"/>
          <p:cNvCxnSpPr>
            <a:cxnSpLocks/>
          </p:cNvCxnSpPr>
          <p:nvPr/>
        </p:nvCxnSpPr>
        <p:spPr>
          <a:xfrm>
            <a:off x="1812281" y="1628575"/>
            <a:ext cx="469139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67" name="直接连接符 96"/>
          <p:cNvCxnSpPr>
            <a:cxnSpLocks/>
          </p:cNvCxnSpPr>
          <p:nvPr/>
        </p:nvCxnSpPr>
        <p:spPr>
          <a:xfrm>
            <a:off x="1798151" y="2488409"/>
            <a:ext cx="420595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82" name="弧形 97"/>
          <p:cNvSpPr/>
          <p:nvPr/>
        </p:nvSpPr>
        <p:spPr>
          <a:xfrm>
            <a:off x="2250299" y="1637517"/>
            <a:ext cx="508864" cy="81206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83" name="弧形 98"/>
          <p:cNvSpPr/>
          <p:nvPr/>
        </p:nvSpPr>
        <p:spPr>
          <a:xfrm flipV="1">
            <a:off x="2762474" y="1659783"/>
            <a:ext cx="508864" cy="81206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68" name="直接连接符 99"/>
          <p:cNvCxnSpPr>
            <a:cxnSpLocks/>
            <a:endCxn id="1050277" idx="2"/>
          </p:cNvCxnSpPr>
          <p:nvPr/>
        </p:nvCxnSpPr>
        <p:spPr>
          <a:xfrm flipV="1">
            <a:off x="4518840" y="5835208"/>
            <a:ext cx="1745776" cy="40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69" name="直接连接符 100"/>
          <p:cNvCxnSpPr>
            <a:cxnSpLocks/>
            <a:endCxn id="1050278" idx="2"/>
          </p:cNvCxnSpPr>
          <p:nvPr/>
        </p:nvCxnSpPr>
        <p:spPr>
          <a:xfrm flipV="1">
            <a:off x="4509241" y="5325706"/>
            <a:ext cx="1740058" cy="595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70" name="直接连接符 101"/>
          <p:cNvCxnSpPr>
            <a:cxnSpLocks/>
          </p:cNvCxnSpPr>
          <p:nvPr/>
        </p:nvCxnSpPr>
        <p:spPr>
          <a:xfrm>
            <a:off x="4518840" y="4811274"/>
            <a:ext cx="1781213"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84" name="文本框 102"/>
          <p:cNvSpPr txBox="1"/>
          <p:nvPr/>
        </p:nvSpPr>
        <p:spPr>
          <a:xfrm>
            <a:off x="4127836" y="553970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285" name="文本框 104"/>
          <p:cNvSpPr txBox="1"/>
          <p:nvPr/>
        </p:nvSpPr>
        <p:spPr>
          <a:xfrm>
            <a:off x="4127835" y="5069653"/>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286" name="文本框 105"/>
          <p:cNvSpPr txBox="1"/>
          <p:nvPr/>
        </p:nvSpPr>
        <p:spPr>
          <a:xfrm>
            <a:off x="4149672" y="4558130"/>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071" name="直接连接符 106"/>
          <p:cNvCxnSpPr>
            <a:cxnSpLocks/>
          </p:cNvCxnSpPr>
          <p:nvPr/>
        </p:nvCxnSpPr>
        <p:spPr>
          <a:xfrm flipV="1">
            <a:off x="2250299" y="2069303"/>
            <a:ext cx="0" cy="164906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72" name="直接连接符 107"/>
          <p:cNvCxnSpPr>
            <a:cxnSpLocks/>
          </p:cNvCxnSpPr>
          <p:nvPr/>
        </p:nvCxnSpPr>
        <p:spPr>
          <a:xfrm flipV="1">
            <a:off x="2758622" y="2069303"/>
            <a:ext cx="0" cy="163937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73" name="直接连接符 108"/>
          <p:cNvCxnSpPr>
            <a:cxnSpLocks/>
          </p:cNvCxnSpPr>
          <p:nvPr/>
        </p:nvCxnSpPr>
        <p:spPr>
          <a:xfrm flipV="1">
            <a:off x="3271338" y="2069303"/>
            <a:ext cx="0" cy="164906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287" name="文本框 109"/>
          <p:cNvSpPr txBox="1"/>
          <p:nvPr/>
        </p:nvSpPr>
        <p:spPr>
          <a:xfrm>
            <a:off x="2056863" y="3672366"/>
            <a:ext cx="494012"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288" name="文本框 110"/>
          <p:cNvSpPr txBox="1"/>
          <p:nvPr/>
        </p:nvSpPr>
        <p:spPr>
          <a:xfrm>
            <a:off x="2543290" y="3673925"/>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289" name="文本框 111"/>
          <p:cNvSpPr txBox="1"/>
          <p:nvPr/>
        </p:nvSpPr>
        <p:spPr>
          <a:xfrm>
            <a:off x="3090077" y="3673475"/>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sp>
        <p:nvSpPr>
          <p:cNvPr id="1050290" name="文本框 113"/>
          <p:cNvSpPr txBox="1"/>
          <p:nvPr/>
        </p:nvSpPr>
        <p:spPr>
          <a:xfrm>
            <a:off x="1263051" y="1314810"/>
            <a:ext cx="55095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291" name="文本框 114"/>
          <p:cNvSpPr txBox="1"/>
          <p:nvPr/>
        </p:nvSpPr>
        <p:spPr>
          <a:xfrm>
            <a:off x="1257830" y="2184085"/>
            <a:ext cx="1179325"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292" name="文本框 115"/>
          <p:cNvSpPr txBox="1"/>
          <p:nvPr/>
        </p:nvSpPr>
        <p:spPr>
          <a:xfrm>
            <a:off x="1224781" y="1780937"/>
            <a:ext cx="68476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293" name="文本框 116"/>
          <p:cNvSpPr txBox="1"/>
          <p:nvPr/>
        </p:nvSpPr>
        <p:spPr>
          <a:xfrm>
            <a:off x="4220080" y="3592507"/>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294" name="文本框 117"/>
          <p:cNvSpPr txBox="1"/>
          <p:nvPr/>
        </p:nvSpPr>
        <p:spPr>
          <a:xfrm>
            <a:off x="1495456" y="360877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295" name="任意多边形 118"/>
          <p:cNvSpPr/>
          <p:nvPr/>
        </p:nvSpPr>
        <p:spPr>
          <a:xfrm>
            <a:off x="4532207" y="1593908"/>
            <a:ext cx="1983178" cy="2105637"/>
          </a:xfrm>
          <a:custGeom>
            <a:avLst/>
            <a:gdLst>
              <a:gd name="connsiteX0" fmla="*/ 0 w 1925273"/>
              <a:gd name="connsiteY0" fmla="*/ 2105637 h 2105637"/>
              <a:gd name="connsiteX1" fmla="*/ 444616 w 1925273"/>
              <a:gd name="connsiteY1" fmla="*/ 2093053 h 2105637"/>
              <a:gd name="connsiteX2" fmla="*/ 687897 w 1925273"/>
              <a:gd name="connsiteY2" fmla="*/ 2072081 h 2105637"/>
              <a:gd name="connsiteX3" fmla="*/ 855677 w 1925273"/>
              <a:gd name="connsiteY3" fmla="*/ 1983996 h 2105637"/>
              <a:gd name="connsiteX4" fmla="*/ 943761 w 1925273"/>
              <a:gd name="connsiteY4" fmla="*/ 1841384 h 2105637"/>
              <a:gd name="connsiteX5" fmla="*/ 1228987 w 1925273"/>
              <a:gd name="connsiteY5" fmla="*/ 1291905 h 2105637"/>
              <a:gd name="connsiteX6" fmla="*/ 1522602 w 1925273"/>
              <a:gd name="connsiteY6" fmla="*/ 738231 h 2105637"/>
              <a:gd name="connsiteX7" fmla="*/ 1841383 w 1925273"/>
              <a:gd name="connsiteY7" fmla="*/ 163585 h 2105637"/>
              <a:gd name="connsiteX8" fmla="*/ 1925273 w 1925273"/>
              <a:gd name="connsiteY8" fmla="*/ 0 h 210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273" h="2105637">
                <a:moveTo>
                  <a:pt x="0" y="2105637"/>
                </a:moveTo>
                <a:lnTo>
                  <a:pt x="444616" y="2093053"/>
                </a:lnTo>
                <a:cubicBezTo>
                  <a:pt x="559265" y="2087460"/>
                  <a:pt x="619387" y="2090257"/>
                  <a:pt x="687897" y="2072081"/>
                </a:cubicBezTo>
                <a:cubicBezTo>
                  <a:pt x="756407" y="2053905"/>
                  <a:pt x="813033" y="2022445"/>
                  <a:pt x="855677" y="1983996"/>
                </a:cubicBezTo>
                <a:cubicBezTo>
                  <a:pt x="898321" y="1945547"/>
                  <a:pt x="881543" y="1956732"/>
                  <a:pt x="943761" y="1841384"/>
                </a:cubicBezTo>
                <a:cubicBezTo>
                  <a:pt x="1005979" y="1726035"/>
                  <a:pt x="1132514" y="1475764"/>
                  <a:pt x="1228987" y="1291905"/>
                </a:cubicBezTo>
                <a:cubicBezTo>
                  <a:pt x="1325460" y="1108046"/>
                  <a:pt x="1420536" y="926284"/>
                  <a:pt x="1522602" y="738231"/>
                </a:cubicBezTo>
                <a:cubicBezTo>
                  <a:pt x="1624668" y="550178"/>
                  <a:pt x="1774271" y="286623"/>
                  <a:pt x="1841383" y="163585"/>
                </a:cubicBezTo>
                <a:cubicBezTo>
                  <a:pt x="1908495" y="40547"/>
                  <a:pt x="1916884" y="20273"/>
                  <a:pt x="192527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6" name="文本框 119"/>
          <p:cNvSpPr txBox="1"/>
          <p:nvPr/>
        </p:nvSpPr>
        <p:spPr>
          <a:xfrm>
            <a:off x="899488" y="4974147"/>
            <a:ext cx="2544829" cy="8026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Non-Distortion</a:t>
            </a:r>
            <a:r>
              <a:rPr altLang="zh-CN" b="1" dirty="0" sz="2400" lang="en-US">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for input circuit</a:t>
            </a:r>
            <a:endParaRPr altLang="en-US" b="1" dirty="0" sz="2400" lang="zh-CN">
              <a:latin typeface="Arial" panose="020B0604020202020204" pitchFamily="34" charset="0"/>
              <a:cs typeface="Arial" panose="020B0604020202020204" pitchFamily="34" charset="0"/>
            </a:endParaRPr>
          </a:p>
        </p:txBody>
      </p:sp>
      <p:sp>
        <p:nvSpPr>
          <p:cNvPr id="1050297" name="椭圆 49"/>
          <p:cNvSpPr/>
          <p:nvPr/>
        </p:nvSpPr>
        <p:spPr>
          <a:xfrm>
            <a:off x="6429660" y="1540964"/>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8" name="椭圆 50"/>
          <p:cNvSpPr/>
          <p:nvPr/>
        </p:nvSpPr>
        <p:spPr>
          <a:xfrm>
            <a:off x="5901084" y="2420437"/>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065"/>
                                        </p:tgtEl>
                                        <p:attrNameLst>
                                          <p:attrName>style.visibility</p:attrName>
                                        </p:attrNameLst>
                                      </p:cBhvr>
                                      <p:to>
                                        <p:strVal val="visible"/>
                                      </p:to>
                                    </p:set>
                                    <p:animEffect transition="in" filter="wipe(down)">
                                      <p:cBhvr>
                                        <p:cTn dur="500" id="7"/>
                                        <p:tgtEl>
                                          <p:spTgt spid="314606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292"/>
                                        </p:tgtEl>
                                        <p:attrNameLst>
                                          <p:attrName>style.visibility</p:attrName>
                                        </p:attrNameLst>
                                      </p:cBhvr>
                                      <p:to>
                                        <p:strVal val="visible"/>
                                      </p:to>
                                    </p:set>
                                    <p:animEffect transition="in" filter="wipe(down)">
                                      <p:cBhvr>
                                        <p:cTn dur="500" id="10"/>
                                        <p:tgtEl>
                                          <p:spTgt spid="105029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297"/>
                                        </p:tgtEl>
                                        <p:attrNameLst>
                                          <p:attrName>style.visibility</p:attrName>
                                        </p:attrNameLst>
                                      </p:cBhvr>
                                      <p:to>
                                        <p:strVal val="visible"/>
                                      </p:to>
                                    </p:set>
                                    <p:animEffect transition="in" filter="wipe(down)">
                                      <p:cBhvr>
                                        <p:cTn dur="500" id="15"/>
                                        <p:tgtEl>
                                          <p:spTgt spid="1050297"/>
                                        </p:tgtEl>
                                      </p:cBhvr>
                                    </p:animEffect>
                                  </p:childTnLst>
                                </p:cTn>
                              </p:par>
                              <p:par>
                                <p:cTn fill="hold" id="16" nodeType="withEffect" presetClass="entr" presetID="22" presetSubtype="4">
                                  <p:stCondLst>
                                    <p:cond delay="0"/>
                                  </p:stCondLst>
                                  <p:childTnLst>
                                    <p:set>
                                      <p:cBhvr>
                                        <p:cTn dur="1" fill="hold" id="17">
                                          <p:stCondLst>
                                            <p:cond delay="0"/>
                                          </p:stCondLst>
                                        </p:cTn>
                                        <p:tgtEl>
                                          <p:spTgt spid="3146061"/>
                                        </p:tgtEl>
                                        <p:attrNameLst>
                                          <p:attrName>style.visibility</p:attrName>
                                        </p:attrNameLst>
                                      </p:cBhvr>
                                      <p:to>
                                        <p:strVal val="visible"/>
                                      </p:to>
                                    </p:set>
                                    <p:animEffect transition="in" filter="wipe(down)">
                                      <p:cBhvr>
                                        <p:cTn dur="500" id="18"/>
                                        <p:tgtEl>
                                          <p:spTgt spid="3146061"/>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6066"/>
                                        </p:tgtEl>
                                        <p:attrNameLst>
                                          <p:attrName>style.visibility</p:attrName>
                                        </p:attrNameLst>
                                      </p:cBhvr>
                                      <p:to>
                                        <p:strVal val="visible"/>
                                      </p:to>
                                    </p:set>
                                    <p:animEffect transition="in" filter="wipe(down)">
                                      <p:cBhvr>
                                        <p:cTn dur="500" id="23"/>
                                        <p:tgtEl>
                                          <p:spTgt spid="3146066"/>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290"/>
                                        </p:tgtEl>
                                        <p:attrNameLst>
                                          <p:attrName>style.visibility</p:attrName>
                                        </p:attrNameLst>
                                      </p:cBhvr>
                                      <p:to>
                                        <p:strVal val="visible"/>
                                      </p:to>
                                    </p:set>
                                    <p:animEffect transition="in" filter="wipe(down)">
                                      <p:cBhvr>
                                        <p:cTn dur="500" id="26"/>
                                        <p:tgtEl>
                                          <p:spTgt spid="1050290"/>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50282"/>
                                        </p:tgtEl>
                                        <p:attrNameLst>
                                          <p:attrName>style.visibility</p:attrName>
                                        </p:attrNameLst>
                                      </p:cBhvr>
                                      <p:to>
                                        <p:strVal val="visible"/>
                                      </p:to>
                                    </p:set>
                                    <p:animEffect transition="in" filter="wipe(down)">
                                      <p:cBhvr>
                                        <p:cTn dur="500" id="31"/>
                                        <p:tgtEl>
                                          <p:spTgt spid="1050282"/>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50298"/>
                                        </p:tgtEl>
                                        <p:attrNameLst>
                                          <p:attrName>style.visibility</p:attrName>
                                        </p:attrNameLst>
                                      </p:cBhvr>
                                      <p:to>
                                        <p:strVal val="visible"/>
                                      </p:to>
                                    </p:set>
                                    <p:animEffect transition="in" filter="wipe(down)">
                                      <p:cBhvr>
                                        <p:cTn dur="500" id="36"/>
                                        <p:tgtEl>
                                          <p:spTgt spid="1050298"/>
                                        </p:tgtEl>
                                      </p:cBhvr>
                                    </p:animEffect>
                                  </p:childTnLst>
                                </p:cTn>
                              </p:par>
                              <p:par>
                                <p:cTn fill="hold" id="37" nodeType="withEffect" presetClass="entr" presetID="22" presetSubtype="4">
                                  <p:stCondLst>
                                    <p:cond delay="0"/>
                                  </p:stCondLst>
                                  <p:childTnLst>
                                    <p:set>
                                      <p:cBhvr>
                                        <p:cTn dur="1" fill="hold" id="38">
                                          <p:stCondLst>
                                            <p:cond delay="0"/>
                                          </p:stCondLst>
                                        </p:cTn>
                                        <p:tgtEl>
                                          <p:spTgt spid="3146062"/>
                                        </p:tgtEl>
                                        <p:attrNameLst>
                                          <p:attrName>style.visibility</p:attrName>
                                        </p:attrNameLst>
                                      </p:cBhvr>
                                      <p:to>
                                        <p:strVal val="visible"/>
                                      </p:to>
                                    </p:set>
                                    <p:animEffect transition="in" filter="wipe(down)">
                                      <p:cBhvr>
                                        <p:cTn dur="500" id="39"/>
                                        <p:tgtEl>
                                          <p:spTgt spid="3146062"/>
                                        </p:tgtEl>
                                      </p:cBhvr>
                                    </p:animEffect>
                                  </p:childTnLst>
                                </p:cTn>
                              </p:par>
                            </p:childTnLst>
                          </p:cTn>
                        </p:par>
                      </p:childTnLst>
                    </p:cTn>
                  </p:par>
                  <p:par>
                    <p:cTn fill="hold" id="40">
                      <p:stCondLst>
                        <p:cond delay="indefinite"/>
                      </p:stCondLst>
                      <p:childTnLst>
                        <p:par>
                          <p:cTn fill="hold" id="41">
                            <p:stCondLst>
                              <p:cond delay="0"/>
                            </p:stCondLst>
                            <p:childTnLst>
                              <p:par>
                                <p:cTn fill="hold" id="42" nodeType="clickEffect" presetClass="entr" presetID="22" presetSubtype="4">
                                  <p:stCondLst>
                                    <p:cond delay="0"/>
                                  </p:stCondLst>
                                  <p:childTnLst>
                                    <p:set>
                                      <p:cBhvr>
                                        <p:cTn dur="1" fill="hold" id="43">
                                          <p:stCondLst>
                                            <p:cond delay="0"/>
                                          </p:stCondLst>
                                        </p:cTn>
                                        <p:tgtEl>
                                          <p:spTgt spid="3146067"/>
                                        </p:tgtEl>
                                        <p:attrNameLst>
                                          <p:attrName>style.visibility</p:attrName>
                                        </p:attrNameLst>
                                      </p:cBhvr>
                                      <p:to>
                                        <p:strVal val="visible"/>
                                      </p:to>
                                    </p:set>
                                    <p:animEffect transition="in" filter="wipe(down)">
                                      <p:cBhvr>
                                        <p:cTn dur="500" id="44"/>
                                        <p:tgtEl>
                                          <p:spTgt spid="3146067"/>
                                        </p:tgtEl>
                                      </p:cBhvr>
                                    </p:animEffect>
                                  </p:childTnLst>
                                </p:cTn>
                              </p:par>
                              <p:par>
                                <p:cTn fill="hold" grpId="0" id="45" nodeType="withEffect" presetClass="entr" presetID="22" presetSubtype="4">
                                  <p:stCondLst>
                                    <p:cond delay="0"/>
                                  </p:stCondLst>
                                  <p:childTnLst>
                                    <p:set>
                                      <p:cBhvr>
                                        <p:cTn dur="1" fill="hold" id="46">
                                          <p:stCondLst>
                                            <p:cond delay="0"/>
                                          </p:stCondLst>
                                        </p:cTn>
                                        <p:tgtEl>
                                          <p:spTgt spid="1050291"/>
                                        </p:tgtEl>
                                        <p:attrNameLst>
                                          <p:attrName>style.visibility</p:attrName>
                                        </p:attrNameLst>
                                      </p:cBhvr>
                                      <p:to>
                                        <p:strVal val="visible"/>
                                      </p:to>
                                    </p:set>
                                    <p:animEffect transition="in" filter="wipe(down)">
                                      <p:cBhvr>
                                        <p:cTn dur="500" id="47"/>
                                        <p:tgtEl>
                                          <p:spTgt spid="1050291"/>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50283"/>
                                        </p:tgtEl>
                                        <p:attrNameLst>
                                          <p:attrName>style.visibility</p:attrName>
                                        </p:attrNameLst>
                                      </p:cBhvr>
                                      <p:to>
                                        <p:strVal val="visible"/>
                                      </p:to>
                                    </p:set>
                                    <p:animEffect transition="in" filter="wipe(down)">
                                      <p:cBhvr>
                                        <p:cTn dur="500" id="52"/>
                                        <p:tgtEl>
                                          <p:spTgt spid="1050283"/>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50296"/>
                                        </p:tgtEl>
                                        <p:attrNameLst>
                                          <p:attrName>style.visibility</p:attrName>
                                        </p:attrNameLst>
                                      </p:cBhvr>
                                      <p:to>
                                        <p:strVal val="visible"/>
                                      </p:to>
                                    </p:set>
                                    <p:animEffect transition="in" filter="wipe(down)">
                                      <p:cBhvr>
                                        <p:cTn dur="500" id="57"/>
                                        <p:tgtEl>
                                          <p:spTgt spid="105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82" grpId="0" animBg="1"/>
      <p:bldP spid="1050283" grpId="0" animBg="1"/>
      <p:bldP spid="1050290" grpId="0"/>
      <p:bldP spid="1050291" grpId="0"/>
      <p:bldP spid="1050292" grpId="0"/>
      <p:bldP spid="1050296" grpId="0"/>
      <p:bldP spid="1050297" grpId="0" animBg="1"/>
      <p:bldP spid="105029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5029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462" name="组合 78"/>
          <p:cNvGrpSpPr/>
          <p:nvPr/>
        </p:nvGrpSpPr>
        <p:grpSpPr>
          <a:xfrm>
            <a:off x="506802" y="482589"/>
            <a:ext cx="5060519" cy="4215694"/>
            <a:chOff x="4508467" y="1348087"/>
            <a:chExt cx="5060519" cy="4215694"/>
          </a:xfrm>
        </p:grpSpPr>
        <p:grpSp>
          <p:nvGrpSpPr>
            <p:cNvPr id="463" name="组合 80"/>
            <p:cNvGrpSpPr/>
            <p:nvPr/>
          </p:nvGrpSpPr>
          <p:grpSpPr>
            <a:xfrm>
              <a:off x="4508467" y="1348087"/>
              <a:ext cx="4489307" cy="4215694"/>
              <a:chOff x="4314202" y="2126559"/>
              <a:chExt cx="4489307" cy="4215694"/>
            </a:xfrm>
          </p:grpSpPr>
          <p:cxnSp>
            <p:nvCxnSpPr>
              <p:cNvPr id="3146074" name="直接箭头连接符 131"/>
              <p:cNvCxnSpPr>
                <a:cxnSpLocks/>
              </p:cNvCxnSpPr>
              <p:nvPr/>
            </p:nvCxnSpPr>
            <p:spPr>
              <a:xfrm flipV="1">
                <a:off x="4767863" y="2242578"/>
                <a:ext cx="0" cy="358528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75" name="直接箭头连接符 133"/>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00" name="文本框 170"/>
              <p:cNvSpPr txBox="1"/>
              <p:nvPr/>
            </p:nvSpPr>
            <p:spPr>
              <a:xfrm>
                <a:off x="4314202" y="212655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301" name="文本框 171"/>
              <p:cNvSpPr txBox="1"/>
              <p:nvPr/>
            </p:nvSpPr>
            <p:spPr>
              <a:xfrm>
                <a:off x="8042811" y="580631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464" name="组合 81"/>
            <p:cNvGrpSpPr/>
            <p:nvPr/>
          </p:nvGrpSpPr>
          <p:grpSpPr>
            <a:xfrm>
              <a:off x="4962128" y="2268936"/>
              <a:ext cx="3485186" cy="2787333"/>
              <a:chOff x="4962128" y="2029448"/>
              <a:chExt cx="3485186" cy="2787333"/>
            </a:xfrm>
          </p:grpSpPr>
          <p:cxnSp>
            <p:nvCxnSpPr>
              <p:cNvPr id="3146076" name="直接连接符 120"/>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302" name="弧形 125"/>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77" name="直接连接符 128"/>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65" name="组合 82"/>
            <p:cNvGrpSpPr/>
            <p:nvPr/>
          </p:nvGrpSpPr>
          <p:grpSpPr>
            <a:xfrm>
              <a:off x="5399825" y="2926558"/>
              <a:ext cx="3047489" cy="775307"/>
              <a:chOff x="5432483" y="2589096"/>
              <a:chExt cx="3047489" cy="775307"/>
            </a:xfrm>
          </p:grpSpPr>
          <p:sp>
            <p:nvSpPr>
              <p:cNvPr id="1050303" name="弧形 105"/>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78" name="直接连接符 110"/>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66" name="组合 83"/>
            <p:cNvGrpSpPr/>
            <p:nvPr/>
          </p:nvGrpSpPr>
          <p:grpSpPr>
            <a:xfrm>
              <a:off x="5231402" y="3618600"/>
              <a:ext cx="3254012" cy="775307"/>
              <a:chOff x="5274946" y="3134177"/>
              <a:chExt cx="3254012" cy="775307"/>
            </a:xfrm>
          </p:grpSpPr>
          <p:sp>
            <p:nvSpPr>
              <p:cNvPr id="1050304" name="弧形 101"/>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79" name="直接连接符 102"/>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67" name="组合 86"/>
            <p:cNvGrpSpPr/>
            <p:nvPr/>
          </p:nvGrpSpPr>
          <p:grpSpPr>
            <a:xfrm>
              <a:off x="5060603" y="4330340"/>
              <a:ext cx="3476413" cy="775307"/>
              <a:chOff x="5278589" y="3143732"/>
              <a:chExt cx="3476413" cy="775307"/>
            </a:xfrm>
          </p:grpSpPr>
          <p:sp>
            <p:nvSpPr>
              <p:cNvPr id="1050305" name="弧形 99"/>
              <p:cNvSpPr/>
              <p:nvPr/>
            </p:nvSpPr>
            <p:spPr>
              <a:xfrm flipH="1">
                <a:off x="5278589" y="3147173"/>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80" name="直接连接符 100"/>
              <p:cNvCxnSpPr>
                <a:cxnSpLocks/>
              </p:cNvCxnSpPr>
              <p:nvPr/>
            </p:nvCxnSpPr>
            <p:spPr>
              <a:xfrm>
                <a:off x="5722438" y="3143732"/>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306" name="文本框 88"/>
            <p:cNvSpPr txBox="1"/>
            <p:nvPr/>
          </p:nvSpPr>
          <p:spPr>
            <a:xfrm>
              <a:off x="8426750" y="2483382"/>
              <a:ext cx="114223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grpSp>
      <p:sp>
        <p:nvSpPr>
          <p:cNvPr id="1050307" name="文本框 172"/>
          <p:cNvSpPr txBox="1"/>
          <p:nvPr/>
        </p:nvSpPr>
        <p:spPr>
          <a:xfrm>
            <a:off x="4425085" y="2285482"/>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308" name="文本框 175"/>
          <p:cNvSpPr txBox="1"/>
          <p:nvPr/>
        </p:nvSpPr>
        <p:spPr>
          <a:xfrm>
            <a:off x="4425085" y="996634"/>
            <a:ext cx="1085459"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cxnSp>
        <p:nvCxnSpPr>
          <p:cNvPr id="3146081" name="直接连接符 176"/>
          <p:cNvCxnSpPr>
            <a:cxnSpLocks/>
          </p:cNvCxnSpPr>
          <p:nvPr/>
        </p:nvCxnSpPr>
        <p:spPr>
          <a:xfrm>
            <a:off x="988708" y="1101549"/>
            <a:ext cx="3314471" cy="30727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09" name="椭圆 177"/>
          <p:cNvSpPr/>
          <p:nvPr/>
        </p:nvSpPr>
        <p:spPr>
          <a:xfrm>
            <a:off x="1935684" y="1975702"/>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2" name="直接箭头连接符 178"/>
          <p:cNvCxnSpPr>
            <a:cxnSpLocks/>
          </p:cNvCxnSpPr>
          <p:nvPr/>
        </p:nvCxnSpPr>
        <p:spPr>
          <a:xfrm flipV="1">
            <a:off x="6056888" y="598608"/>
            <a:ext cx="0" cy="357569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83" name="直接箭头连接符 179"/>
          <p:cNvCxnSpPr>
            <a:cxnSpLocks/>
          </p:cNvCxnSpPr>
          <p:nvPr/>
        </p:nvCxnSpPr>
        <p:spPr>
          <a:xfrm>
            <a:off x="6056888" y="4174296"/>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10" name="文本框 180"/>
          <p:cNvSpPr txBox="1"/>
          <p:nvPr/>
        </p:nvSpPr>
        <p:spPr>
          <a:xfrm>
            <a:off x="7803263" y="4166682"/>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311" name="弧形 181"/>
          <p:cNvSpPr/>
          <p:nvPr/>
        </p:nvSpPr>
        <p:spPr>
          <a:xfrm>
            <a:off x="6497401" y="1614875"/>
            <a:ext cx="508864" cy="86426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84" name="直接连接符 183"/>
          <p:cNvCxnSpPr>
            <a:cxnSpLocks/>
          </p:cNvCxnSpPr>
          <p:nvPr/>
        </p:nvCxnSpPr>
        <p:spPr>
          <a:xfrm flipV="1">
            <a:off x="6494906" y="2061060"/>
            <a:ext cx="0" cy="211323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85" name="直接连接符 184"/>
          <p:cNvCxnSpPr>
            <a:cxnSpLocks/>
          </p:cNvCxnSpPr>
          <p:nvPr/>
        </p:nvCxnSpPr>
        <p:spPr>
          <a:xfrm flipV="1">
            <a:off x="7003229" y="2061060"/>
            <a:ext cx="0" cy="210355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86" name="直接连接符 185"/>
          <p:cNvCxnSpPr>
            <a:cxnSpLocks/>
          </p:cNvCxnSpPr>
          <p:nvPr/>
        </p:nvCxnSpPr>
        <p:spPr>
          <a:xfrm flipV="1">
            <a:off x="7518987" y="2061060"/>
            <a:ext cx="0" cy="211323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12" name="文本框 186"/>
          <p:cNvSpPr txBox="1"/>
          <p:nvPr/>
        </p:nvSpPr>
        <p:spPr>
          <a:xfrm>
            <a:off x="6301470" y="4128300"/>
            <a:ext cx="41641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313" name="文本框 187"/>
          <p:cNvSpPr txBox="1"/>
          <p:nvPr/>
        </p:nvSpPr>
        <p:spPr>
          <a:xfrm>
            <a:off x="6859695" y="4117368"/>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314" name="文本框 188"/>
          <p:cNvSpPr txBox="1"/>
          <p:nvPr/>
        </p:nvSpPr>
        <p:spPr>
          <a:xfrm>
            <a:off x="7334684" y="4129409"/>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087" name="直接连接符 193"/>
          <p:cNvCxnSpPr>
            <a:cxnSpLocks/>
          </p:cNvCxnSpPr>
          <p:nvPr/>
        </p:nvCxnSpPr>
        <p:spPr>
          <a:xfrm>
            <a:off x="4449402" y="2753102"/>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88" name="直接连接符 194"/>
          <p:cNvCxnSpPr>
            <a:cxnSpLocks/>
          </p:cNvCxnSpPr>
          <p:nvPr/>
        </p:nvCxnSpPr>
        <p:spPr>
          <a:xfrm>
            <a:off x="4449402" y="2061060"/>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15" name="文本框 196"/>
          <p:cNvSpPr txBox="1"/>
          <p:nvPr/>
        </p:nvSpPr>
        <p:spPr>
          <a:xfrm>
            <a:off x="5625649" y="508768"/>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316" name="文本框 198"/>
          <p:cNvSpPr txBox="1"/>
          <p:nvPr/>
        </p:nvSpPr>
        <p:spPr>
          <a:xfrm>
            <a:off x="8153537" y="1837973"/>
            <a:ext cx="627975"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endParaRPr altLang="en-US" b="1" dirty="0" sz="2400" lang="zh-CN">
              <a:latin typeface="Arial" panose="020B0604020202020204" pitchFamily="34" charset="0"/>
              <a:cs typeface="Arial" panose="020B0604020202020204" pitchFamily="34" charset="0"/>
            </a:endParaRPr>
          </a:p>
        </p:txBody>
      </p:sp>
      <p:sp>
        <p:nvSpPr>
          <p:cNvPr id="1050317" name="文本框 199"/>
          <p:cNvSpPr txBox="1"/>
          <p:nvPr/>
        </p:nvSpPr>
        <p:spPr>
          <a:xfrm>
            <a:off x="8170194" y="1384042"/>
            <a:ext cx="596297"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C1</a:t>
            </a:r>
            <a:endParaRPr altLang="en-US" b="1" dirty="0" sz="2400" lang="zh-CN">
              <a:latin typeface="Arial" panose="020B0604020202020204" pitchFamily="34" charset="0"/>
              <a:cs typeface="Arial" panose="020B0604020202020204" pitchFamily="34" charset="0"/>
            </a:endParaRPr>
          </a:p>
        </p:txBody>
      </p:sp>
      <p:sp>
        <p:nvSpPr>
          <p:cNvPr id="1050318" name="文本框 200"/>
          <p:cNvSpPr txBox="1"/>
          <p:nvPr/>
        </p:nvSpPr>
        <p:spPr>
          <a:xfrm>
            <a:off x="8173153" y="2477958"/>
            <a:ext cx="596297"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C2</a:t>
            </a:r>
            <a:endParaRPr altLang="en-US" b="1" dirty="0" sz="2400" lang="zh-CN">
              <a:latin typeface="Arial" panose="020B0604020202020204" pitchFamily="34" charset="0"/>
              <a:cs typeface="Arial" panose="020B0604020202020204" pitchFamily="34" charset="0"/>
            </a:endParaRPr>
          </a:p>
        </p:txBody>
      </p:sp>
      <p:grpSp>
        <p:nvGrpSpPr>
          <p:cNvPr id="468" name="组合 202"/>
          <p:cNvGrpSpPr/>
          <p:nvPr/>
        </p:nvGrpSpPr>
        <p:grpSpPr>
          <a:xfrm>
            <a:off x="989153" y="4171362"/>
            <a:ext cx="3931087" cy="2252708"/>
            <a:chOff x="774663" y="4524165"/>
            <a:chExt cx="3931087" cy="2252708"/>
          </a:xfrm>
        </p:grpSpPr>
        <p:cxnSp>
          <p:nvCxnSpPr>
            <p:cNvPr id="3146089" name="直接箭头连接符 203"/>
            <p:cNvCxnSpPr>
              <a:cxnSpLocks/>
            </p:cNvCxnSpPr>
            <p:nvPr/>
          </p:nvCxnSpPr>
          <p:spPr>
            <a:xfrm flipV="1">
              <a:off x="779859" y="4793358"/>
              <a:ext cx="0" cy="152104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90" name="直接箭头连接符 204"/>
            <p:cNvCxnSpPr>
              <a:cxnSpLocks/>
            </p:cNvCxnSpPr>
            <p:nvPr/>
          </p:nvCxnSpPr>
          <p:spPr>
            <a:xfrm>
              <a:off x="779859" y="6314400"/>
              <a:ext cx="371292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19" name="文本框 205"/>
            <p:cNvSpPr txBox="1"/>
            <p:nvPr/>
          </p:nvSpPr>
          <p:spPr>
            <a:xfrm>
              <a:off x="774663" y="4524165"/>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320" name="文本框 206"/>
            <p:cNvSpPr txBox="1"/>
            <p:nvPr/>
          </p:nvSpPr>
          <p:spPr>
            <a:xfrm>
              <a:off x="3945052" y="624093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sp>
        <p:nvSpPr>
          <p:cNvPr id="1050321" name="弧形 208"/>
          <p:cNvSpPr/>
          <p:nvPr/>
        </p:nvSpPr>
        <p:spPr>
          <a:xfrm rot="16200000" flipH="1">
            <a:off x="1780634" y="4996592"/>
            <a:ext cx="508864" cy="948583"/>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22" name="文本框 209"/>
          <p:cNvSpPr txBox="1"/>
          <p:nvPr/>
        </p:nvSpPr>
        <p:spPr>
          <a:xfrm>
            <a:off x="690258" y="577546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91" name="直接连接符 210"/>
          <p:cNvCxnSpPr>
            <a:cxnSpLocks/>
          </p:cNvCxnSpPr>
          <p:nvPr/>
        </p:nvCxnSpPr>
        <p:spPr>
          <a:xfrm>
            <a:off x="994349" y="5722378"/>
            <a:ext cx="3978090"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92" name="直接连接符 211"/>
          <p:cNvCxnSpPr>
            <a:cxnSpLocks/>
          </p:cNvCxnSpPr>
          <p:nvPr/>
        </p:nvCxnSpPr>
        <p:spPr>
          <a:xfrm>
            <a:off x="984750" y="5218419"/>
            <a:ext cx="366129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93" name="直接连接符 212"/>
          <p:cNvCxnSpPr>
            <a:cxnSpLocks/>
          </p:cNvCxnSpPr>
          <p:nvPr/>
        </p:nvCxnSpPr>
        <p:spPr>
          <a:xfrm>
            <a:off x="994349" y="4698035"/>
            <a:ext cx="365169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23" name="文本框 213"/>
          <p:cNvSpPr txBox="1"/>
          <p:nvPr/>
        </p:nvSpPr>
        <p:spPr>
          <a:xfrm>
            <a:off x="603345" y="5426465"/>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324" name="文本框 214"/>
          <p:cNvSpPr txBox="1"/>
          <p:nvPr/>
        </p:nvSpPr>
        <p:spPr>
          <a:xfrm>
            <a:off x="603344" y="495641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325" name="文本框 215"/>
          <p:cNvSpPr txBox="1"/>
          <p:nvPr/>
        </p:nvSpPr>
        <p:spPr>
          <a:xfrm>
            <a:off x="625181" y="4444891"/>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094" name="直接连接符 216"/>
          <p:cNvCxnSpPr>
            <a:cxnSpLocks/>
          </p:cNvCxnSpPr>
          <p:nvPr/>
        </p:nvCxnSpPr>
        <p:spPr>
          <a:xfrm flipV="1">
            <a:off x="1593592" y="1657959"/>
            <a:ext cx="0" cy="430363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95" name="直接连接符 217"/>
          <p:cNvCxnSpPr>
            <a:cxnSpLocks/>
          </p:cNvCxnSpPr>
          <p:nvPr/>
        </p:nvCxnSpPr>
        <p:spPr>
          <a:xfrm flipV="1">
            <a:off x="2767993" y="2753102"/>
            <a:ext cx="0" cy="320849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96" name="直接连接符 218"/>
          <p:cNvCxnSpPr>
            <a:cxnSpLocks/>
          </p:cNvCxnSpPr>
          <p:nvPr/>
        </p:nvCxnSpPr>
        <p:spPr>
          <a:xfrm flipV="1">
            <a:off x="2028373" y="2117700"/>
            <a:ext cx="0" cy="3843897"/>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26" name="文本框 220"/>
          <p:cNvSpPr txBox="1"/>
          <p:nvPr/>
        </p:nvSpPr>
        <p:spPr>
          <a:xfrm>
            <a:off x="5765781" y="407493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327" name="文本框 221"/>
          <p:cNvSpPr txBox="1"/>
          <p:nvPr/>
        </p:nvSpPr>
        <p:spPr>
          <a:xfrm>
            <a:off x="623116" y="394038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328" name="Rectangle 1030"/>
          <p:cNvSpPr>
            <a:spLocks noChangeArrowheads="1"/>
          </p:cNvSpPr>
          <p:nvPr/>
        </p:nvSpPr>
        <p:spPr bwMode="auto">
          <a:xfrm>
            <a:off x="1868973" y="1539438"/>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cxnSp>
        <p:nvCxnSpPr>
          <p:cNvPr id="3146097" name="直接连接符 10"/>
          <p:cNvCxnSpPr>
            <a:cxnSpLocks/>
          </p:cNvCxnSpPr>
          <p:nvPr/>
        </p:nvCxnSpPr>
        <p:spPr>
          <a:xfrm>
            <a:off x="1589025" y="5368954"/>
            <a:ext cx="0" cy="201336"/>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329" name="矩形 11"/>
          <p:cNvSpPr/>
          <p:nvPr/>
        </p:nvSpPr>
        <p:spPr>
          <a:xfrm>
            <a:off x="1424571" y="5280153"/>
            <a:ext cx="153235" cy="377292"/>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0" name="弧形 197"/>
          <p:cNvSpPr/>
          <p:nvPr/>
        </p:nvSpPr>
        <p:spPr>
          <a:xfrm flipV="1">
            <a:off x="7010459" y="1403438"/>
            <a:ext cx="508864" cy="1354970"/>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31" name="矩形 85"/>
          <p:cNvSpPr/>
          <p:nvPr/>
        </p:nvSpPr>
        <p:spPr>
          <a:xfrm flipH="1">
            <a:off x="7091203" y="4204977"/>
            <a:ext cx="372081" cy="17784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98" name="直接连接符 75"/>
          <p:cNvCxnSpPr>
            <a:cxnSpLocks/>
          </p:cNvCxnSpPr>
          <p:nvPr/>
        </p:nvCxnSpPr>
        <p:spPr>
          <a:xfrm>
            <a:off x="1573612" y="1657958"/>
            <a:ext cx="6586533"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99" name="直接连接符 84"/>
          <p:cNvCxnSpPr>
            <a:cxnSpLocks/>
          </p:cNvCxnSpPr>
          <p:nvPr/>
        </p:nvCxnSpPr>
        <p:spPr>
          <a:xfrm>
            <a:off x="6635692" y="1657958"/>
            <a:ext cx="224003"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332" name="矩形 7"/>
          <p:cNvSpPr/>
          <p:nvPr/>
        </p:nvSpPr>
        <p:spPr>
          <a:xfrm>
            <a:off x="6457774" y="1212936"/>
            <a:ext cx="719764" cy="4295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3" name="弧形 90"/>
          <p:cNvSpPr/>
          <p:nvPr/>
        </p:nvSpPr>
        <p:spPr>
          <a:xfrm rot="5400000">
            <a:off x="1786775" y="4233281"/>
            <a:ext cx="508864" cy="1460891"/>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34" name="文本框 92"/>
          <p:cNvSpPr txBox="1"/>
          <p:nvPr/>
        </p:nvSpPr>
        <p:spPr>
          <a:xfrm>
            <a:off x="5569147" y="4826300"/>
            <a:ext cx="3268011" cy="8026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Saturation distortion for output circuit!</a:t>
            </a:r>
            <a:endParaRPr altLang="en-US" b="1" dirty="0" sz="2400" lang="zh-CN">
              <a:latin typeface="Arial" panose="020B0604020202020204" pitchFamily="34" charset="0"/>
              <a:cs typeface="Arial" panose="020B0604020202020204" pitchFamily="34" charset="0"/>
            </a:endParaRPr>
          </a:p>
        </p:txBody>
      </p:sp>
      <p:sp>
        <p:nvSpPr>
          <p:cNvPr id="1050335" name="文本框 96"/>
          <p:cNvSpPr txBox="1"/>
          <p:nvPr/>
        </p:nvSpPr>
        <p:spPr>
          <a:xfrm>
            <a:off x="6385183" y="5673731"/>
            <a:ext cx="1850660" cy="461665"/>
          </a:xfrm>
          <a:prstGeom prst="rect"/>
          <a:noFill/>
        </p:spPr>
        <p:txBody>
          <a:bodyPr rtlCol="0" wrap="square">
            <a:spAutoFit/>
          </a:bodyPr>
          <a:p>
            <a:r>
              <a:rPr altLang="en-US" b="1" dirty="0" sz="2400" lang="zh-CN" smtClean="0">
                <a:latin typeface="宋体" panose="02010600030101010101" pitchFamily="2" charset="-122"/>
                <a:ea typeface="宋体" panose="02010600030101010101" pitchFamily="2" charset="-122"/>
                <a:cs typeface="Arial" panose="020B0604020202020204" pitchFamily="34" charset="0"/>
              </a:rPr>
              <a:t>饱和失真</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50336" name="文本框 72"/>
          <p:cNvSpPr txBox="1"/>
          <p:nvPr/>
        </p:nvSpPr>
        <p:spPr>
          <a:xfrm>
            <a:off x="1695814" y="5947383"/>
            <a:ext cx="94286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CEQ</a:t>
            </a:r>
            <a:endParaRPr altLang="en-US" b="1" dirty="0" sz="2400" lang="zh-CN">
              <a:latin typeface="Arial" panose="020B0604020202020204" pitchFamily="34" charset="0"/>
              <a:cs typeface="Arial" panose="020B0604020202020204" pitchFamily="34" charset="0"/>
            </a:endParaRPr>
          </a:p>
        </p:txBody>
      </p:sp>
      <p:sp>
        <p:nvSpPr>
          <p:cNvPr id="1050337" name="椭圆 73"/>
          <p:cNvSpPr/>
          <p:nvPr/>
        </p:nvSpPr>
        <p:spPr>
          <a:xfrm>
            <a:off x="1525356" y="1595372"/>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8" name="椭圆 74"/>
          <p:cNvSpPr/>
          <p:nvPr/>
        </p:nvSpPr>
        <p:spPr>
          <a:xfrm>
            <a:off x="2704866" y="2689536"/>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081"/>
                                        </p:tgtEl>
                                        <p:attrNameLst>
                                          <p:attrName>style.visibility</p:attrName>
                                        </p:attrNameLst>
                                      </p:cBhvr>
                                      <p:to>
                                        <p:strVal val="visible"/>
                                      </p:to>
                                    </p:set>
                                    <p:animEffect transition="in" filter="wipe(down)">
                                      <p:cBhvr>
                                        <p:cTn dur="500" id="7"/>
                                        <p:tgtEl>
                                          <p:spTgt spid="314608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309"/>
                                        </p:tgtEl>
                                        <p:attrNameLst>
                                          <p:attrName>style.visibility</p:attrName>
                                        </p:attrNameLst>
                                      </p:cBhvr>
                                      <p:to>
                                        <p:strVal val="visible"/>
                                      </p:to>
                                    </p:set>
                                    <p:animEffect transition="in" filter="wipe(down)">
                                      <p:cBhvr>
                                        <p:cTn dur="500" id="12"/>
                                        <p:tgtEl>
                                          <p:spTgt spid="1050309"/>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328"/>
                                        </p:tgtEl>
                                        <p:attrNameLst>
                                          <p:attrName>style.visibility</p:attrName>
                                        </p:attrNameLst>
                                      </p:cBhvr>
                                      <p:to>
                                        <p:strVal val="visible"/>
                                      </p:to>
                                    </p:set>
                                    <p:animEffect transition="in" filter="wipe(down)">
                                      <p:cBhvr>
                                        <p:cTn dur="500" id="15"/>
                                        <p:tgtEl>
                                          <p:spTgt spid="1050328"/>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337"/>
                                        </p:tgtEl>
                                        <p:attrNameLst>
                                          <p:attrName>style.visibility</p:attrName>
                                        </p:attrNameLst>
                                      </p:cBhvr>
                                      <p:to>
                                        <p:strVal val="visible"/>
                                      </p:to>
                                    </p:set>
                                    <p:animEffect transition="in" filter="wipe(down)">
                                      <p:cBhvr>
                                        <p:cTn dur="500" id="18"/>
                                        <p:tgtEl>
                                          <p:spTgt spid="1050337"/>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0338"/>
                                        </p:tgtEl>
                                        <p:attrNameLst>
                                          <p:attrName>style.visibility</p:attrName>
                                        </p:attrNameLst>
                                      </p:cBhvr>
                                      <p:to>
                                        <p:strVal val="visible"/>
                                      </p:to>
                                    </p:set>
                                    <p:animEffect transition="in" filter="wipe(down)">
                                      <p:cBhvr>
                                        <p:cTn dur="500" id="21"/>
                                        <p:tgtEl>
                                          <p:spTgt spid="1050338"/>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4">
                                  <p:stCondLst>
                                    <p:cond delay="0"/>
                                  </p:stCondLst>
                                  <p:childTnLst>
                                    <p:set>
                                      <p:cBhvr>
                                        <p:cTn dur="1" fill="hold" id="25">
                                          <p:stCondLst>
                                            <p:cond delay="0"/>
                                          </p:stCondLst>
                                        </p:cTn>
                                        <p:tgtEl>
                                          <p:spTgt spid="3146088"/>
                                        </p:tgtEl>
                                        <p:attrNameLst>
                                          <p:attrName>style.visibility</p:attrName>
                                        </p:attrNameLst>
                                      </p:cBhvr>
                                      <p:to>
                                        <p:strVal val="visible"/>
                                      </p:to>
                                    </p:set>
                                    <p:animEffect transition="in" filter="wipe(down)">
                                      <p:cBhvr>
                                        <p:cTn dur="500" id="26"/>
                                        <p:tgtEl>
                                          <p:spTgt spid="3146088"/>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50316"/>
                                        </p:tgtEl>
                                        <p:attrNameLst>
                                          <p:attrName>style.visibility</p:attrName>
                                        </p:attrNameLst>
                                      </p:cBhvr>
                                      <p:to>
                                        <p:strVal val="visible"/>
                                      </p:to>
                                    </p:set>
                                    <p:animEffect transition="in" filter="wipe(down)">
                                      <p:cBhvr>
                                        <p:cTn dur="500" id="29"/>
                                        <p:tgtEl>
                                          <p:spTgt spid="1050316"/>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22" presetSubtype="4">
                                  <p:stCondLst>
                                    <p:cond delay="0"/>
                                  </p:stCondLst>
                                  <p:childTnLst>
                                    <p:set>
                                      <p:cBhvr>
                                        <p:cTn dur="1" fill="hold" id="33">
                                          <p:stCondLst>
                                            <p:cond delay="0"/>
                                          </p:stCondLst>
                                        </p:cTn>
                                        <p:tgtEl>
                                          <p:spTgt spid="3146098"/>
                                        </p:tgtEl>
                                        <p:attrNameLst>
                                          <p:attrName>style.visibility</p:attrName>
                                        </p:attrNameLst>
                                      </p:cBhvr>
                                      <p:to>
                                        <p:strVal val="visible"/>
                                      </p:to>
                                    </p:set>
                                    <p:animEffect transition="in" filter="wipe(down)">
                                      <p:cBhvr>
                                        <p:cTn dur="500" id="34"/>
                                        <p:tgtEl>
                                          <p:spTgt spid="3146098"/>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50317"/>
                                        </p:tgtEl>
                                        <p:attrNameLst>
                                          <p:attrName>style.visibility</p:attrName>
                                        </p:attrNameLst>
                                      </p:cBhvr>
                                      <p:to>
                                        <p:strVal val="visible"/>
                                      </p:to>
                                    </p:set>
                                    <p:animEffect transition="in" filter="wipe(down)">
                                      <p:cBhvr>
                                        <p:cTn dur="500" id="37"/>
                                        <p:tgtEl>
                                          <p:spTgt spid="1050317"/>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50311"/>
                                        </p:tgtEl>
                                        <p:attrNameLst>
                                          <p:attrName>style.visibility</p:attrName>
                                        </p:attrNameLst>
                                      </p:cBhvr>
                                      <p:to>
                                        <p:strVal val="visible"/>
                                      </p:to>
                                    </p:set>
                                    <p:animEffect transition="in" filter="wipe(down)">
                                      <p:cBhvr>
                                        <p:cTn dur="500" id="42"/>
                                        <p:tgtEl>
                                          <p:spTgt spid="1050311"/>
                                        </p:tgtEl>
                                      </p:cBhvr>
                                    </p:animEffect>
                                  </p:childTnLst>
                                </p:cTn>
                              </p:par>
                              <p:par>
                                <p:cTn fill="hold" id="43" nodeType="withEffect" presetClass="entr" presetID="22" presetSubtype="4">
                                  <p:stCondLst>
                                    <p:cond delay="0"/>
                                  </p:stCondLst>
                                  <p:childTnLst>
                                    <p:set>
                                      <p:cBhvr>
                                        <p:cTn dur="1" fill="hold" id="44">
                                          <p:stCondLst>
                                            <p:cond delay="0"/>
                                          </p:stCondLst>
                                        </p:cTn>
                                        <p:tgtEl>
                                          <p:spTgt spid="3146099"/>
                                        </p:tgtEl>
                                        <p:attrNameLst>
                                          <p:attrName>style.visibility</p:attrName>
                                        </p:attrNameLst>
                                      </p:cBhvr>
                                      <p:to>
                                        <p:strVal val="visible"/>
                                      </p:to>
                                    </p:set>
                                    <p:animEffect transition="in" filter="wipe(down)">
                                      <p:cBhvr>
                                        <p:cTn dur="500" id="45"/>
                                        <p:tgtEl>
                                          <p:spTgt spid="3146099"/>
                                        </p:tgtEl>
                                      </p:cBhvr>
                                    </p:animEffect>
                                  </p:childTnLst>
                                </p:cTn>
                              </p:par>
                            </p:childTnLst>
                          </p:cTn>
                        </p:par>
                      </p:childTnLst>
                    </p:cTn>
                  </p:par>
                  <p:par>
                    <p:cTn fill="hold" id="46">
                      <p:stCondLst>
                        <p:cond delay="indefinite"/>
                      </p:stCondLst>
                      <p:childTnLst>
                        <p:par>
                          <p:cTn fill="hold" id="47">
                            <p:stCondLst>
                              <p:cond delay="0"/>
                            </p:stCondLst>
                            <p:childTnLst>
                              <p:par>
                                <p:cTn fill="hold" id="48" nodeType="clickEffect" presetClass="entr" presetID="22" presetSubtype="4">
                                  <p:stCondLst>
                                    <p:cond delay="0"/>
                                  </p:stCondLst>
                                  <p:childTnLst>
                                    <p:set>
                                      <p:cBhvr>
                                        <p:cTn dur="1" fill="hold" id="49">
                                          <p:stCondLst>
                                            <p:cond delay="0"/>
                                          </p:stCondLst>
                                        </p:cTn>
                                        <p:tgtEl>
                                          <p:spTgt spid="3146087"/>
                                        </p:tgtEl>
                                        <p:attrNameLst>
                                          <p:attrName>style.visibility</p:attrName>
                                        </p:attrNameLst>
                                      </p:cBhvr>
                                      <p:to>
                                        <p:strVal val="visible"/>
                                      </p:to>
                                    </p:set>
                                    <p:animEffect transition="in" filter="wipe(down)">
                                      <p:cBhvr>
                                        <p:cTn dur="500" id="50"/>
                                        <p:tgtEl>
                                          <p:spTgt spid="3146087"/>
                                        </p:tgtEl>
                                      </p:cBhvr>
                                    </p:animEffect>
                                  </p:childTnLst>
                                </p:cTn>
                              </p:par>
                              <p:par>
                                <p:cTn fill="hold" grpId="0" id="51" nodeType="withEffect" presetClass="entr" presetID="22" presetSubtype="4">
                                  <p:stCondLst>
                                    <p:cond delay="0"/>
                                  </p:stCondLst>
                                  <p:childTnLst>
                                    <p:set>
                                      <p:cBhvr>
                                        <p:cTn dur="1" fill="hold" id="52">
                                          <p:stCondLst>
                                            <p:cond delay="0"/>
                                          </p:stCondLst>
                                        </p:cTn>
                                        <p:tgtEl>
                                          <p:spTgt spid="1050318"/>
                                        </p:tgtEl>
                                        <p:attrNameLst>
                                          <p:attrName>style.visibility</p:attrName>
                                        </p:attrNameLst>
                                      </p:cBhvr>
                                      <p:to>
                                        <p:strVal val="visible"/>
                                      </p:to>
                                    </p:set>
                                    <p:animEffect transition="in" filter="wipe(down)">
                                      <p:cBhvr>
                                        <p:cTn dur="500" id="53"/>
                                        <p:tgtEl>
                                          <p:spTgt spid="1050318"/>
                                        </p:tgtEl>
                                      </p:cBhvr>
                                    </p:animEffect>
                                  </p:childTnLst>
                                </p:cTn>
                              </p:par>
                            </p:childTnLst>
                          </p:cTn>
                        </p:par>
                      </p:childTnLst>
                    </p:cTn>
                  </p:par>
                  <p:par>
                    <p:cTn fill="hold" id="54">
                      <p:stCondLst>
                        <p:cond delay="indefinite"/>
                      </p:stCondLst>
                      <p:childTnLst>
                        <p:par>
                          <p:cTn fill="hold" id="55">
                            <p:stCondLst>
                              <p:cond delay="0"/>
                            </p:stCondLst>
                            <p:childTnLst>
                              <p:par>
                                <p:cTn fill="hold" grpId="0" id="56" nodeType="clickEffect" presetClass="entr" presetID="22" presetSubtype="4">
                                  <p:stCondLst>
                                    <p:cond delay="0"/>
                                  </p:stCondLst>
                                  <p:childTnLst>
                                    <p:set>
                                      <p:cBhvr>
                                        <p:cTn dur="1" fill="hold" id="57">
                                          <p:stCondLst>
                                            <p:cond delay="0"/>
                                          </p:stCondLst>
                                        </p:cTn>
                                        <p:tgtEl>
                                          <p:spTgt spid="1050330"/>
                                        </p:tgtEl>
                                        <p:attrNameLst>
                                          <p:attrName>style.visibility</p:attrName>
                                        </p:attrNameLst>
                                      </p:cBhvr>
                                      <p:to>
                                        <p:strVal val="visible"/>
                                      </p:to>
                                    </p:set>
                                    <p:animEffect transition="in" filter="wipe(down)">
                                      <p:cBhvr>
                                        <p:cTn dur="500" id="58"/>
                                        <p:tgtEl>
                                          <p:spTgt spid="1050330"/>
                                        </p:tgtEl>
                                      </p:cBhvr>
                                    </p:animEffect>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22" presetSubtype="4">
                                  <p:stCondLst>
                                    <p:cond delay="0"/>
                                  </p:stCondLst>
                                  <p:childTnLst>
                                    <p:set>
                                      <p:cBhvr>
                                        <p:cTn dur="1" fill="hold" id="62">
                                          <p:stCondLst>
                                            <p:cond delay="0"/>
                                          </p:stCondLst>
                                        </p:cTn>
                                        <p:tgtEl>
                                          <p:spTgt spid="1050336"/>
                                        </p:tgtEl>
                                        <p:attrNameLst>
                                          <p:attrName>style.visibility</p:attrName>
                                        </p:attrNameLst>
                                      </p:cBhvr>
                                      <p:to>
                                        <p:strVal val="visible"/>
                                      </p:to>
                                    </p:set>
                                    <p:animEffect transition="in" filter="wipe(down)">
                                      <p:cBhvr>
                                        <p:cTn dur="500" id="63"/>
                                        <p:tgtEl>
                                          <p:spTgt spid="1050336"/>
                                        </p:tgtEl>
                                      </p:cBhvr>
                                    </p:animEffect>
                                  </p:childTnLst>
                                </p:cTn>
                              </p:par>
                              <p:par>
                                <p:cTn fill="hold" id="64" nodeType="withEffect" presetClass="entr" presetID="22" presetSubtype="4">
                                  <p:stCondLst>
                                    <p:cond delay="0"/>
                                  </p:stCondLst>
                                  <p:childTnLst>
                                    <p:set>
                                      <p:cBhvr>
                                        <p:cTn dur="1" fill="hold" id="65">
                                          <p:stCondLst>
                                            <p:cond delay="0"/>
                                          </p:stCondLst>
                                        </p:cTn>
                                        <p:tgtEl>
                                          <p:spTgt spid="3146096"/>
                                        </p:tgtEl>
                                        <p:attrNameLst>
                                          <p:attrName>style.visibility</p:attrName>
                                        </p:attrNameLst>
                                      </p:cBhvr>
                                      <p:to>
                                        <p:strVal val="visible"/>
                                      </p:to>
                                    </p:set>
                                    <p:animEffect transition="in" filter="wipe(down)">
                                      <p:cBhvr>
                                        <p:cTn dur="500" id="66"/>
                                        <p:tgtEl>
                                          <p:spTgt spid="3146096"/>
                                        </p:tgtEl>
                                      </p:cBhvr>
                                    </p:animEffec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22" presetSubtype="4">
                                  <p:stCondLst>
                                    <p:cond delay="0"/>
                                  </p:stCondLst>
                                  <p:childTnLst>
                                    <p:set>
                                      <p:cBhvr>
                                        <p:cTn dur="1" fill="hold" id="70">
                                          <p:stCondLst>
                                            <p:cond delay="0"/>
                                          </p:stCondLst>
                                        </p:cTn>
                                        <p:tgtEl>
                                          <p:spTgt spid="3146094"/>
                                        </p:tgtEl>
                                        <p:attrNameLst>
                                          <p:attrName>style.visibility</p:attrName>
                                        </p:attrNameLst>
                                      </p:cBhvr>
                                      <p:to>
                                        <p:strVal val="visible"/>
                                      </p:to>
                                    </p:set>
                                    <p:animEffect transition="in" filter="wipe(down)">
                                      <p:cBhvr>
                                        <p:cTn dur="500" id="71"/>
                                        <p:tgtEl>
                                          <p:spTgt spid="3146094"/>
                                        </p:tgtEl>
                                      </p:cBhvr>
                                    </p:animEffect>
                                  </p:childTnLst>
                                </p:cTn>
                              </p:par>
                            </p:childTnLst>
                          </p:cTn>
                        </p:par>
                      </p:childTnLst>
                    </p:cTn>
                  </p:par>
                  <p:par>
                    <p:cTn fill="hold" id="72">
                      <p:stCondLst>
                        <p:cond delay="indefinite"/>
                      </p:stCondLst>
                      <p:childTnLst>
                        <p:par>
                          <p:cTn fill="hold" id="73">
                            <p:stCondLst>
                              <p:cond delay="0"/>
                            </p:stCondLst>
                            <p:childTnLst>
                              <p:par>
                                <p:cTn fill="hold" id="74" nodeType="clickEffect" presetClass="entr" presetID="22" presetSubtype="4">
                                  <p:stCondLst>
                                    <p:cond delay="0"/>
                                  </p:stCondLst>
                                  <p:childTnLst>
                                    <p:set>
                                      <p:cBhvr>
                                        <p:cTn dur="1" fill="hold" id="75">
                                          <p:stCondLst>
                                            <p:cond delay="0"/>
                                          </p:stCondLst>
                                        </p:cTn>
                                        <p:tgtEl>
                                          <p:spTgt spid="3146097"/>
                                        </p:tgtEl>
                                        <p:attrNameLst>
                                          <p:attrName>style.visibility</p:attrName>
                                        </p:attrNameLst>
                                      </p:cBhvr>
                                      <p:to>
                                        <p:strVal val="visible"/>
                                      </p:to>
                                    </p:set>
                                    <p:animEffect transition="in" filter="wipe(down)">
                                      <p:cBhvr>
                                        <p:cTn dur="500" id="76"/>
                                        <p:tgtEl>
                                          <p:spTgt spid="3146097"/>
                                        </p:tgtEl>
                                      </p:cBhvr>
                                    </p:animEffect>
                                  </p:childTnLst>
                                </p:cTn>
                              </p:par>
                              <p:par>
                                <p:cTn fill="hold" grpId="0" id="77" nodeType="withEffect" presetClass="entr" presetID="22" presetSubtype="4">
                                  <p:stCondLst>
                                    <p:cond delay="0"/>
                                  </p:stCondLst>
                                  <p:childTnLst>
                                    <p:set>
                                      <p:cBhvr>
                                        <p:cTn dur="1" fill="hold" id="78">
                                          <p:stCondLst>
                                            <p:cond delay="0"/>
                                          </p:stCondLst>
                                        </p:cTn>
                                        <p:tgtEl>
                                          <p:spTgt spid="1050321"/>
                                        </p:tgtEl>
                                        <p:attrNameLst>
                                          <p:attrName>style.visibility</p:attrName>
                                        </p:attrNameLst>
                                      </p:cBhvr>
                                      <p:to>
                                        <p:strVal val="visible"/>
                                      </p:to>
                                    </p:set>
                                    <p:animEffect transition="in" filter="wipe(down)">
                                      <p:cBhvr>
                                        <p:cTn dur="500" id="79"/>
                                        <p:tgtEl>
                                          <p:spTgt spid="1050321"/>
                                        </p:tgtEl>
                                      </p:cBhvr>
                                    </p:animEffect>
                                  </p:childTnLst>
                                </p:cTn>
                              </p:par>
                            </p:childTnLst>
                          </p:cTn>
                        </p:par>
                      </p:childTnLst>
                    </p:cTn>
                  </p:par>
                  <p:par>
                    <p:cTn fill="hold" id="80">
                      <p:stCondLst>
                        <p:cond delay="indefinite"/>
                      </p:stCondLst>
                      <p:childTnLst>
                        <p:par>
                          <p:cTn fill="hold" id="81">
                            <p:stCondLst>
                              <p:cond delay="0"/>
                            </p:stCondLst>
                            <p:childTnLst>
                              <p:par>
                                <p:cTn fill="hold" id="82" nodeType="clickEffect" presetClass="entr" presetID="22" presetSubtype="4">
                                  <p:stCondLst>
                                    <p:cond delay="0"/>
                                  </p:stCondLst>
                                  <p:childTnLst>
                                    <p:set>
                                      <p:cBhvr>
                                        <p:cTn dur="1" fill="hold" id="83">
                                          <p:stCondLst>
                                            <p:cond delay="0"/>
                                          </p:stCondLst>
                                        </p:cTn>
                                        <p:tgtEl>
                                          <p:spTgt spid="3146095"/>
                                        </p:tgtEl>
                                        <p:attrNameLst>
                                          <p:attrName>style.visibility</p:attrName>
                                        </p:attrNameLst>
                                      </p:cBhvr>
                                      <p:to>
                                        <p:strVal val="visible"/>
                                      </p:to>
                                    </p:set>
                                    <p:animEffect transition="in" filter="wipe(down)">
                                      <p:cBhvr>
                                        <p:cTn dur="500" id="84"/>
                                        <p:tgtEl>
                                          <p:spTgt spid="3146095"/>
                                        </p:tgtEl>
                                      </p:cBhvr>
                                    </p:animEffect>
                                  </p:childTnLst>
                                </p:cTn>
                              </p:par>
                            </p:childTnLst>
                          </p:cTn>
                        </p:par>
                      </p:childTnLst>
                    </p:cTn>
                  </p:par>
                  <p:par>
                    <p:cTn fill="hold" id="85">
                      <p:stCondLst>
                        <p:cond delay="indefinite"/>
                      </p:stCondLst>
                      <p:childTnLst>
                        <p:par>
                          <p:cTn fill="hold" id="86">
                            <p:stCondLst>
                              <p:cond delay="0"/>
                            </p:stCondLst>
                            <p:childTnLst>
                              <p:par>
                                <p:cTn fill="hold" grpId="0" id="87" nodeType="clickEffect" presetClass="entr" presetID="22" presetSubtype="4">
                                  <p:stCondLst>
                                    <p:cond delay="0"/>
                                  </p:stCondLst>
                                  <p:childTnLst>
                                    <p:set>
                                      <p:cBhvr>
                                        <p:cTn dur="1" fill="hold" id="88">
                                          <p:stCondLst>
                                            <p:cond delay="0"/>
                                          </p:stCondLst>
                                        </p:cTn>
                                        <p:tgtEl>
                                          <p:spTgt spid="1050333"/>
                                        </p:tgtEl>
                                        <p:attrNameLst>
                                          <p:attrName>style.visibility</p:attrName>
                                        </p:attrNameLst>
                                      </p:cBhvr>
                                      <p:to>
                                        <p:strVal val="visible"/>
                                      </p:to>
                                    </p:set>
                                    <p:animEffect transition="in" filter="wipe(down)">
                                      <p:cBhvr>
                                        <p:cTn dur="500" id="89"/>
                                        <p:tgtEl>
                                          <p:spTgt spid="1050333"/>
                                        </p:tgtEl>
                                      </p:cBhvr>
                                    </p:animEffect>
                                  </p:childTnLst>
                                </p:cTn>
                              </p:par>
                            </p:childTnLst>
                          </p:cTn>
                        </p:par>
                      </p:childTnLst>
                    </p:cTn>
                  </p:par>
                  <p:par>
                    <p:cTn fill="hold" id="90">
                      <p:stCondLst>
                        <p:cond delay="indefinite"/>
                      </p:stCondLst>
                      <p:childTnLst>
                        <p:par>
                          <p:cTn fill="hold" id="91">
                            <p:stCondLst>
                              <p:cond delay="0"/>
                            </p:stCondLst>
                            <p:childTnLst>
                              <p:par>
                                <p:cTn fill="hold" grpId="0" id="92" nodeType="clickEffect" presetClass="entr" presetID="22" presetSubtype="4">
                                  <p:stCondLst>
                                    <p:cond delay="0"/>
                                  </p:stCondLst>
                                  <p:childTnLst>
                                    <p:set>
                                      <p:cBhvr>
                                        <p:cTn dur="1" fill="hold" id="93">
                                          <p:stCondLst>
                                            <p:cond delay="0"/>
                                          </p:stCondLst>
                                        </p:cTn>
                                        <p:tgtEl>
                                          <p:spTgt spid="1050334"/>
                                        </p:tgtEl>
                                        <p:attrNameLst>
                                          <p:attrName>style.visibility</p:attrName>
                                        </p:attrNameLst>
                                      </p:cBhvr>
                                      <p:to>
                                        <p:strVal val="visible"/>
                                      </p:to>
                                    </p:set>
                                    <p:animEffect transition="in" filter="wipe(down)">
                                      <p:cBhvr>
                                        <p:cTn dur="500" id="94"/>
                                        <p:tgtEl>
                                          <p:spTgt spid="1050334"/>
                                        </p:tgtEl>
                                      </p:cBhvr>
                                    </p:animEffect>
                                  </p:childTnLst>
                                </p:cTn>
                              </p:par>
                              <p:par>
                                <p:cTn fill="hold" grpId="0" id="95" nodeType="withEffect" presetClass="entr" presetID="22" presetSubtype="4">
                                  <p:stCondLst>
                                    <p:cond delay="0"/>
                                  </p:stCondLst>
                                  <p:childTnLst>
                                    <p:set>
                                      <p:cBhvr>
                                        <p:cTn dur="1" fill="hold" id="96">
                                          <p:stCondLst>
                                            <p:cond delay="0"/>
                                          </p:stCondLst>
                                        </p:cTn>
                                        <p:tgtEl>
                                          <p:spTgt spid="1050335"/>
                                        </p:tgtEl>
                                        <p:attrNameLst>
                                          <p:attrName>style.visibility</p:attrName>
                                        </p:attrNameLst>
                                      </p:cBhvr>
                                      <p:to>
                                        <p:strVal val="visible"/>
                                      </p:to>
                                    </p:set>
                                    <p:animEffect transition="in" filter="wipe(down)">
                                      <p:cBhvr>
                                        <p:cTn dur="500" id="97"/>
                                        <p:tgtEl>
                                          <p:spTgt spid="1050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09" grpId="0" animBg="1"/>
      <p:bldP spid="1050311" grpId="0" animBg="1"/>
      <p:bldP spid="1050316" grpId="0"/>
      <p:bldP spid="1050317" grpId="0"/>
      <p:bldP spid="1050318" grpId="0"/>
      <p:bldP spid="1050321" grpId="0" animBg="1"/>
      <p:bldP spid="1050328" grpId="0"/>
      <p:bldP spid="1050330" grpId="0" animBg="1"/>
      <p:bldP spid="1050333" grpId="0" animBg="1"/>
      <p:bldP spid="1050334" grpId="0"/>
      <p:bldP spid="1050335" grpId="0"/>
      <p:bldP spid="1050336" grpId="0"/>
      <p:bldP spid="1050337" grpId="0" animBg="1"/>
      <p:bldP spid="10503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69" name=""/>
        <p:cNvGrpSpPr/>
        <p:nvPr/>
      </p:nvGrpSpPr>
      <p:grpSpPr>
        <a:xfrm>
          <a:off x="0" y="0"/>
          <a:ext cx="0" cy="0"/>
          <a:chOff x="0" y="0"/>
          <a:chExt cx="0" cy="0"/>
        </a:xfrm>
      </p:grpSpPr>
      <p:sp>
        <p:nvSpPr>
          <p:cNvPr id="105033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340" name="Rectangle 1028"/>
          <p:cNvSpPr>
            <a:spLocks noChangeArrowheads="1"/>
          </p:cNvSpPr>
          <p:nvPr/>
        </p:nvSpPr>
        <p:spPr bwMode="auto">
          <a:xfrm>
            <a:off x="152288" y="387227"/>
            <a:ext cx="7051314"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5) Amplitude of input signal is too large</a:t>
            </a:r>
            <a:endParaRPr altLang="en-US" b="1" dirty="0" sz="2800" kumimoji="1" lang="zh-CN" smtClean="0">
              <a:latin typeface="Arial" panose="020B0604020202020204" pitchFamily="34" charset="0"/>
              <a:cs typeface="Arial" panose="020B0604020202020204" pitchFamily="34" charset="0"/>
            </a:endParaRPr>
          </a:p>
        </p:txBody>
      </p:sp>
      <p:sp>
        <p:nvSpPr>
          <p:cNvPr id="1050341" name="文本框 49"/>
          <p:cNvSpPr txBox="1"/>
          <p:nvPr/>
        </p:nvSpPr>
        <p:spPr>
          <a:xfrm>
            <a:off x="4820147" y="6266920"/>
            <a:ext cx="2383455"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endParaRPr altLang="en-US" b="1" dirty="0" sz="2400" lang="zh-CN">
              <a:latin typeface="Arial" panose="020B0604020202020204" pitchFamily="34" charset="0"/>
              <a:cs typeface="Arial" panose="020B0604020202020204" pitchFamily="34" charset="0"/>
            </a:endParaRPr>
          </a:p>
        </p:txBody>
      </p:sp>
      <p:cxnSp>
        <p:nvCxnSpPr>
          <p:cNvPr id="3146100" name="直接箭头连接符 50"/>
          <p:cNvCxnSpPr>
            <a:cxnSpLocks/>
          </p:cNvCxnSpPr>
          <p:nvPr/>
        </p:nvCxnSpPr>
        <p:spPr>
          <a:xfrm flipV="1">
            <a:off x="4315352" y="1131901"/>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01" name="直接箭头连接符 51"/>
          <p:cNvCxnSpPr>
            <a:cxnSpLocks/>
          </p:cNvCxnSpPr>
          <p:nvPr/>
        </p:nvCxnSpPr>
        <p:spPr>
          <a:xfrm>
            <a:off x="4315352" y="3702359"/>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42" name="文本框 52"/>
          <p:cNvSpPr txBox="1"/>
          <p:nvPr/>
        </p:nvSpPr>
        <p:spPr>
          <a:xfrm>
            <a:off x="4361459" y="831909"/>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343" name="文本框 53"/>
          <p:cNvSpPr txBox="1"/>
          <p:nvPr/>
        </p:nvSpPr>
        <p:spPr>
          <a:xfrm>
            <a:off x="7112066" y="370997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50344" name="Rectangle 1030"/>
          <p:cNvSpPr>
            <a:spLocks noChangeArrowheads="1"/>
          </p:cNvSpPr>
          <p:nvPr/>
        </p:nvSpPr>
        <p:spPr bwMode="auto">
          <a:xfrm>
            <a:off x="5540361" y="2723704"/>
            <a:ext cx="609854" cy="612139"/>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mn-ea"/>
              </a:rPr>
              <a:t>Q</a:t>
            </a:r>
            <a:r>
              <a:rPr altLang="zh-CN" baseline="-25000" b="1" dirty="0" sz="2800" kumimoji="1" lang="en-US" smtClean="0">
                <a:latin typeface="+mn-ea"/>
              </a:rPr>
              <a:t>i</a:t>
            </a:r>
            <a:endParaRPr altLang="zh-CN" baseline="-30000" b="1" dirty="0" sz="2800" kumimoji="1" lang="en-US" smtClean="0">
              <a:latin typeface="+mn-ea"/>
            </a:endParaRPr>
          </a:p>
        </p:txBody>
      </p:sp>
      <p:sp>
        <p:nvSpPr>
          <p:cNvPr id="1050345" name="椭圆 55"/>
          <p:cNvSpPr/>
          <p:nvPr/>
        </p:nvSpPr>
        <p:spPr>
          <a:xfrm>
            <a:off x="5522376" y="2801747"/>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70" name="组合 56"/>
          <p:cNvGrpSpPr/>
          <p:nvPr/>
        </p:nvGrpSpPr>
        <p:grpSpPr>
          <a:xfrm>
            <a:off x="4315352" y="4005771"/>
            <a:ext cx="3557412" cy="2604229"/>
            <a:chOff x="779859" y="4253724"/>
            <a:chExt cx="3557412" cy="2604229"/>
          </a:xfrm>
        </p:grpSpPr>
        <p:cxnSp>
          <p:nvCxnSpPr>
            <p:cNvPr id="3146102" name="直接箭头连接符 57"/>
            <p:cNvCxnSpPr>
              <a:cxnSpLocks/>
            </p:cNvCxnSpPr>
            <p:nvPr/>
          </p:nvCxnSpPr>
          <p:spPr>
            <a:xfrm flipV="1">
              <a:off x="779859" y="4530697"/>
              <a:ext cx="0" cy="178370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03" name="直接箭头连接符 58"/>
            <p:cNvCxnSpPr>
              <a:cxnSpLocks/>
            </p:cNvCxnSpPr>
            <p:nvPr/>
          </p:nvCxnSpPr>
          <p:spPr>
            <a:xfrm>
              <a:off x="779859" y="6314400"/>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46" name="文本框 59"/>
            <p:cNvSpPr txBox="1"/>
            <p:nvPr/>
          </p:nvSpPr>
          <p:spPr>
            <a:xfrm>
              <a:off x="783973" y="4253724"/>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347" name="文本框 60"/>
            <p:cNvSpPr txBox="1"/>
            <p:nvPr/>
          </p:nvSpPr>
          <p:spPr>
            <a:xfrm>
              <a:off x="3576573" y="6322014"/>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cxnSp>
        <p:nvCxnSpPr>
          <p:cNvPr id="3146104" name="直接连接符 61"/>
          <p:cNvCxnSpPr>
            <a:cxnSpLocks/>
          </p:cNvCxnSpPr>
          <p:nvPr/>
        </p:nvCxnSpPr>
        <p:spPr>
          <a:xfrm flipV="1">
            <a:off x="5611823" y="2785366"/>
            <a:ext cx="0" cy="326451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05" name="直接连接符 62"/>
          <p:cNvCxnSpPr>
            <a:cxnSpLocks/>
          </p:cNvCxnSpPr>
          <p:nvPr/>
        </p:nvCxnSpPr>
        <p:spPr>
          <a:xfrm flipV="1">
            <a:off x="6311897" y="1646326"/>
            <a:ext cx="0" cy="442012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06" name="直接连接符 63"/>
          <p:cNvCxnSpPr>
            <a:cxnSpLocks/>
          </p:cNvCxnSpPr>
          <p:nvPr/>
        </p:nvCxnSpPr>
        <p:spPr>
          <a:xfrm flipV="1">
            <a:off x="4868917" y="3758270"/>
            <a:ext cx="0" cy="230818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48" name="弧形 64"/>
          <p:cNvSpPr/>
          <p:nvPr/>
        </p:nvSpPr>
        <p:spPr>
          <a:xfrm rot="5400000">
            <a:off x="5366217" y="4897456"/>
            <a:ext cx="508864" cy="1350679"/>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49" name="弧形 65"/>
          <p:cNvSpPr/>
          <p:nvPr/>
        </p:nvSpPr>
        <p:spPr>
          <a:xfrm rot="16200000" flipH="1">
            <a:off x="5337782" y="4341430"/>
            <a:ext cx="508864" cy="1439371"/>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50" name="文本框 66"/>
          <p:cNvSpPr txBox="1"/>
          <p:nvPr/>
        </p:nvSpPr>
        <p:spPr>
          <a:xfrm>
            <a:off x="4011582" y="597019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107" name="直接箭头连接符 67"/>
          <p:cNvCxnSpPr>
            <a:cxnSpLocks/>
          </p:cNvCxnSpPr>
          <p:nvPr/>
        </p:nvCxnSpPr>
        <p:spPr>
          <a:xfrm flipV="1">
            <a:off x="1608793" y="1139515"/>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08" name="直接箭头连接符 75"/>
          <p:cNvCxnSpPr>
            <a:cxnSpLocks/>
          </p:cNvCxnSpPr>
          <p:nvPr/>
        </p:nvCxnSpPr>
        <p:spPr>
          <a:xfrm>
            <a:off x="1608793" y="3709973"/>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51" name="文本框 77"/>
          <p:cNvSpPr txBox="1"/>
          <p:nvPr/>
        </p:nvSpPr>
        <p:spPr>
          <a:xfrm>
            <a:off x="1654900" y="986392"/>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352" name="文本框 78"/>
          <p:cNvSpPr txBox="1"/>
          <p:nvPr/>
        </p:nvSpPr>
        <p:spPr>
          <a:xfrm>
            <a:off x="3355168" y="3702359"/>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cxnSp>
        <p:nvCxnSpPr>
          <p:cNvPr id="3146109" name="直接连接符 84"/>
          <p:cNvCxnSpPr>
            <a:cxnSpLocks/>
            <a:stCxn id="1050362" idx="3"/>
          </p:cNvCxnSpPr>
          <p:nvPr/>
        </p:nvCxnSpPr>
        <p:spPr>
          <a:xfrm>
            <a:off x="1612891" y="1639354"/>
            <a:ext cx="4649801"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0" name="直接连接符 112"/>
          <p:cNvCxnSpPr>
            <a:cxnSpLocks/>
          </p:cNvCxnSpPr>
          <p:nvPr/>
        </p:nvCxnSpPr>
        <p:spPr>
          <a:xfrm>
            <a:off x="1594663" y="2882679"/>
            <a:ext cx="3985591"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1" name="直接连接符 120"/>
          <p:cNvCxnSpPr>
            <a:cxnSpLocks/>
          </p:cNvCxnSpPr>
          <p:nvPr/>
        </p:nvCxnSpPr>
        <p:spPr>
          <a:xfrm>
            <a:off x="1608793" y="3691156"/>
            <a:ext cx="425278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53" name="弧形 121"/>
          <p:cNvSpPr/>
          <p:nvPr/>
        </p:nvSpPr>
        <p:spPr>
          <a:xfrm>
            <a:off x="2046811" y="1651940"/>
            <a:ext cx="508864" cy="2410108"/>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54" name="弧形 122"/>
          <p:cNvSpPr/>
          <p:nvPr/>
        </p:nvSpPr>
        <p:spPr>
          <a:xfrm flipV="1">
            <a:off x="2558986" y="2043330"/>
            <a:ext cx="508864" cy="1714940"/>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12" name="直接连接符 123"/>
          <p:cNvCxnSpPr>
            <a:cxnSpLocks/>
          </p:cNvCxnSpPr>
          <p:nvPr/>
        </p:nvCxnSpPr>
        <p:spPr>
          <a:xfrm>
            <a:off x="4315352" y="5827228"/>
            <a:ext cx="153012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3" name="直接连接符 124"/>
          <p:cNvCxnSpPr>
            <a:cxnSpLocks/>
          </p:cNvCxnSpPr>
          <p:nvPr/>
        </p:nvCxnSpPr>
        <p:spPr>
          <a:xfrm>
            <a:off x="4305753" y="5323269"/>
            <a:ext cx="153012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4" name="直接连接符 125"/>
          <p:cNvCxnSpPr>
            <a:cxnSpLocks/>
          </p:cNvCxnSpPr>
          <p:nvPr/>
        </p:nvCxnSpPr>
        <p:spPr>
          <a:xfrm>
            <a:off x="4315352" y="4802885"/>
            <a:ext cx="1530122"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55" name="文本框 126"/>
          <p:cNvSpPr txBox="1"/>
          <p:nvPr/>
        </p:nvSpPr>
        <p:spPr>
          <a:xfrm>
            <a:off x="3924348" y="5531315"/>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356" name="文本框 127"/>
          <p:cNvSpPr txBox="1"/>
          <p:nvPr/>
        </p:nvSpPr>
        <p:spPr>
          <a:xfrm>
            <a:off x="3924347" y="5061264"/>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357" name="文本框 128"/>
          <p:cNvSpPr txBox="1"/>
          <p:nvPr/>
        </p:nvSpPr>
        <p:spPr>
          <a:xfrm>
            <a:off x="3946184" y="4549741"/>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115" name="直接连接符 129"/>
          <p:cNvCxnSpPr>
            <a:cxnSpLocks/>
          </p:cNvCxnSpPr>
          <p:nvPr/>
        </p:nvCxnSpPr>
        <p:spPr>
          <a:xfrm flipV="1">
            <a:off x="2046811" y="1646326"/>
            <a:ext cx="0" cy="206364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6" name="直接连接符 130"/>
          <p:cNvCxnSpPr>
            <a:cxnSpLocks/>
          </p:cNvCxnSpPr>
          <p:nvPr/>
        </p:nvCxnSpPr>
        <p:spPr>
          <a:xfrm flipV="1">
            <a:off x="2555134" y="1646326"/>
            <a:ext cx="0" cy="205396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7" name="直接连接符 131"/>
          <p:cNvCxnSpPr>
            <a:cxnSpLocks/>
          </p:cNvCxnSpPr>
          <p:nvPr/>
        </p:nvCxnSpPr>
        <p:spPr>
          <a:xfrm flipV="1">
            <a:off x="3067850" y="2478718"/>
            <a:ext cx="0" cy="123125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58" name="文本框 132"/>
          <p:cNvSpPr txBox="1"/>
          <p:nvPr/>
        </p:nvSpPr>
        <p:spPr>
          <a:xfrm>
            <a:off x="1853375" y="3663977"/>
            <a:ext cx="494012"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359" name="文本框 133"/>
          <p:cNvSpPr txBox="1"/>
          <p:nvPr/>
        </p:nvSpPr>
        <p:spPr>
          <a:xfrm>
            <a:off x="2339802" y="3665536"/>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360" name="文本框 134"/>
          <p:cNvSpPr txBox="1"/>
          <p:nvPr/>
        </p:nvSpPr>
        <p:spPr>
          <a:xfrm>
            <a:off x="2886589" y="3665086"/>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sp>
        <p:nvSpPr>
          <p:cNvPr id="1050361" name="文本框 135"/>
          <p:cNvSpPr txBox="1"/>
          <p:nvPr/>
        </p:nvSpPr>
        <p:spPr>
          <a:xfrm>
            <a:off x="2285492" y="885507"/>
            <a:ext cx="1827940"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 I</a:t>
            </a:r>
            <a:r>
              <a:rPr altLang="zh-CN" baseline="-25000" b="1" dirty="0" sz="2400" lang="en-US" smtClean="0">
                <a:latin typeface="Arial" panose="020B0604020202020204" pitchFamily="34" charset="0"/>
                <a:cs typeface="Arial" panose="020B0604020202020204" pitchFamily="34" charset="0"/>
              </a:rPr>
              <a:t>BQ </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362" name="文本框 136"/>
          <p:cNvSpPr txBox="1"/>
          <p:nvPr/>
        </p:nvSpPr>
        <p:spPr>
          <a:xfrm>
            <a:off x="1061932" y="1408521"/>
            <a:ext cx="55095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363" name="文本框 137"/>
          <p:cNvSpPr txBox="1"/>
          <p:nvPr/>
        </p:nvSpPr>
        <p:spPr>
          <a:xfrm>
            <a:off x="1025772" y="3238900"/>
            <a:ext cx="1179325"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364" name="文本框 138"/>
          <p:cNvSpPr txBox="1"/>
          <p:nvPr/>
        </p:nvSpPr>
        <p:spPr>
          <a:xfrm>
            <a:off x="1037988" y="2510966"/>
            <a:ext cx="68476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365" name="文本框 139"/>
          <p:cNvSpPr txBox="1"/>
          <p:nvPr/>
        </p:nvSpPr>
        <p:spPr>
          <a:xfrm>
            <a:off x="4016592" y="3584118"/>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366" name="文本框 140"/>
          <p:cNvSpPr txBox="1"/>
          <p:nvPr/>
        </p:nvSpPr>
        <p:spPr>
          <a:xfrm>
            <a:off x="1291968" y="360038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367" name="任意多边形 141"/>
          <p:cNvSpPr/>
          <p:nvPr/>
        </p:nvSpPr>
        <p:spPr>
          <a:xfrm>
            <a:off x="4328719" y="1585519"/>
            <a:ext cx="1983178" cy="2105637"/>
          </a:xfrm>
          <a:custGeom>
            <a:avLst/>
            <a:gdLst>
              <a:gd name="connsiteX0" fmla="*/ 0 w 1925273"/>
              <a:gd name="connsiteY0" fmla="*/ 2105637 h 2105637"/>
              <a:gd name="connsiteX1" fmla="*/ 444616 w 1925273"/>
              <a:gd name="connsiteY1" fmla="*/ 2093053 h 2105637"/>
              <a:gd name="connsiteX2" fmla="*/ 687897 w 1925273"/>
              <a:gd name="connsiteY2" fmla="*/ 2072081 h 2105637"/>
              <a:gd name="connsiteX3" fmla="*/ 855677 w 1925273"/>
              <a:gd name="connsiteY3" fmla="*/ 1983996 h 2105637"/>
              <a:gd name="connsiteX4" fmla="*/ 943761 w 1925273"/>
              <a:gd name="connsiteY4" fmla="*/ 1841384 h 2105637"/>
              <a:gd name="connsiteX5" fmla="*/ 1228987 w 1925273"/>
              <a:gd name="connsiteY5" fmla="*/ 1291905 h 2105637"/>
              <a:gd name="connsiteX6" fmla="*/ 1522602 w 1925273"/>
              <a:gd name="connsiteY6" fmla="*/ 738231 h 2105637"/>
              <a:gd name="connsiteX7" fmla="*/ 1841383 w 1925273"/>
              <a:gd name="connsiteY7" fmla="*/ 163585 h 2105637"/>
              <a:gd name="connsiteX8" fmla="*/ 1925273 w 1925273"/>
              <a:gd name="connsiteY8" fmla="*/ 0 h 210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273" h="2105637">
                <a:moveTo>
                  <a:pt x="0" y="2105637"/>
                </a:moveTo>
                <a:lnTo>
                  <a:pt x="444616" y="2093053"/>
                </a:lnTo>
                <a:cubicBezTo>
                  <a:pt x="559265" y="2087460"/>
                  <a:pt x="619387" y="2090257"/>
                  <a:pt x="687897" y="2072081"/>
                </a:cubicBezTo>
                <a:cubicBezTo>
                  <a:pt x="756407" y="2053905"/>
                  <a:pt x="813033" y="2022445"/>
                  <a:pt x="855677" y="1983996"/>
                </a:cubicBezTo>
                <a:cubicBezTo>
                  <a:pt x="898321" y="1945547"/>
                  <a:pt x="881543" y="1956732"/>
                  <a:pt x="943761" y="1841384"/>
                </a:cubicBezTo>
                <a:cubicBezTo>
                  <a:pt x="1005979" y="1726035"/>
                  <a:pt x="1132514" y="1475764"/>
                  <a:pt x="1228987" y="1291905"/>
                </a:cubicBezTo>
                <a:cubicBezTo>
                  <a:pt x="1325460" y="1108046"/>
                  <a:pt x="1420536" y="926284"/>
                  <a:pt x="1522602" y="738231"/>
                </a:cubicBezTo>
                <a:cubicBezTo>
                  <a:pt x="1624668" y="550178"/>
                  <a:pt x="1774271" y="286623"/>
                  <a:pt x="1841383" y="163585"/>
                </a:cubicBezTo>
                <a:cubicBezTo>
                  <a:pt x="1908495" y="40547"/>
                  <a:pt x="1916884" y="20273"/>
                  <a:pt x="192527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8" name="直接连接符 142"/>
          <p:cNvCxnSpPr>
            <a:cxnSpLocks/>
          </p:cNvCxnSpPr>
          <p:nvPr/>
        </p:nvCxnSpPr>
        <p:spPr>
          <a:xfrm>
            <a:off x="2696258" y="3703738"/>
            <a:ext cx="224003"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368" name="矩形 143"/>
          <p:cNvSpPr/>
          <p:nvPr/>
        </p:nvSpPr>
        <p:spPr>
          <a:xfrm>
            <a:off x="2686196" y="3720971"/>
            <a:ext cx="267615" cy="4295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9" name="椭圆 68"/>
          <p:cNvSpPr/>
          <p:nvPr/>
        </p:nvSpPr>
        <p:spPr>
          <a:xfrm>
            <a:off x="6195126" y="1581722"/>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0" name="椭圆 69"/>
          <p:cNvSpPr/>
          <p:nvPr/>
        </p:nvSpPr>
        <p:spPr>
          <a:xfrm>
            <a:off x="4787985" y="3597509"/>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110"/>
                                        </p:tgtEl>
                                        <p:attrNameLst>
                                          <p:attrName>style.visibility</p:attrName>
                                        </p:attrNameLst>
                                      </p:cBhvr>
                                      <p:to>
                                        <p:strVal val="visible"/>
                                      </p:to>
                                    </p:set>
                                    <p:animEffect transition="in" filter="wipe(down)">
                                      <p:cBhvr>
                                        <p:cTn dur="500" id="7"/>
                                        <p:tgtEl>
                                          <p:spTgt spid="3146110"/>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364"/>
                                        </p:tgtEl>
                                        <p:attrNameLst>
                                          <p:attrName>style.visibility</p:attrName>
                                        </p:attrNameLst>
                                      </p:cBhvr>
                                      <p:to>
                                        <p:strVal val="visible"/>
                                      </p:to>
                                    </p:set>
                                    <p:animEffect transition="in" filter="wipe(down)">
                                      <p:cBhvr>
                                        <p:cTn dur="500" id="10"/>
                                        <p:tgtEl>
                                          <p:spTgt spid="1050364"/>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6105"/>
                                        </p:tgtEl>
                                        <p:attrNameLst>
                                          <p:attrName>style.visibility</p:attrName>
                                        </p:attrNameLst>
                                      </p:cBhvr>
                                      <p:to>
                                        <p:strVal val="visible"/>
                                      </p:to>
                                    </p:set>
                                    <p:animEffect transition="in" filter="wipe(down)">
                                      <p:cBhvr>
                                        <p:cTn dur="500" id="15"/>
                                        <p:tgtEl>
                                          <p:spTgt spid="3146105"/>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369"/>
                                        </p:tgtEl>
                                        <p:attrNameLst>
                                          <p:attrName>style.visibility</p:attrName>
                                        </p:attrNameLst>
                                      </p:cBhvr>
                                      <p:to>
                                        <p:strVal val="visible"/>
                                      </p:to>
                                    </p:set>
                                    <p:animEffect transition="in" filter="wipe(down)">
                                      <p:cBhvr>
                                        <p:cTn dur="500" id="18"/>
                                        <p:tgtEl>
                                          <p:spTgt spid="1050369"/>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6109"/>
                                        </p:tgtEl>
                                        <p:attrNameLst>
                                          <p:attrName>style.visibility</p:attrName>
                                        </p:attrNameLst>
                                      </p:cBhvr>
                                      <p:to>
                                        <p:strVal val="visible"/>
                                      </p:to>
                                    </p:set>
                                    <p:animEffect transition="in" filter="wipe(down)">
                                      <p:cBhvr>
                                        <p:cTn dur="500" id="23"/>
                                        <p:tgtEl>
                                          <p:spTgt spid="3146109"/>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362"/>
                                        </p:tgtEl>
                                        <p:attrNameLst>
                                          <p:attrName>style.visibility</p:attrName>
                                        </p:attrNameLst>
                                      </p:cBhvr>
                                      <p:to>
                                        <p:strVal val="visible"/>
                                      </p:to>
                                    </p:set>
                                    <p:animEffect transition="in" filter="wipe(down)">
                                      <p:cBhvr>
                                        <p:cTn dur="500" id="26"/>
                                        <p:tgtEl>
                                          <p:spTgt spid="1050362"/>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50353"/>
                                        </p:tgtEl>
                                        <p:attrNameLst>
                                          <p:attrName>style.visibility</p:attrName>
                                        </p:attrNameLst>
                                      </p:cBhvr>
                                      <p:to>
                                        <p:strVal val="visible"/>
                                      </p:to>
                                    </p:set>
                                    <p:animEffect transition="in" filter="wipe(down)">
                                      <p:cBhvr>
                                        <p:cTn dur="500" id="31"/>
                                        <p:tgtEl>
                                          <p:spTgt spid="1050353"/>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50370"/>
                                        </p:tgtEl>
                                        <p:attrNameLst>
                                          <p:attrName>style.visibility</p:attrName>
                                        </p:attrNameLst>
                                      </p:cBhvr>
                                      <p:to>
                                        <p:strVal val="visible"/>
                                      </p:to>
                                    </p:set>
                                    <p:animEffect transition="in" filter="wipe(down)">
                                      <p:cBhvr>
                                        <p:cTn dur="500" id="36"/>
                                        <p:tgtEl>
                                          <p:spTgt spid="1050370"/>
                                        </p:tgtEl>
                                      </p:cBhvr>
                                    </p:animEffect>
                                  </p:childTnLst>
                                </p:cTn>
                              </p:par>
                              <p:par>
                                <p:cTn fill="hold" id="37" nodeType="withEffect" presetClass="entr" presetID="22" presetSubtype="4">
                                  <p:stCondLst>
                                    <p:cond delay="0"/>
                                  </p:stCondLst>
                                  <p:childTnLst>
                                    <p:set>
                                      <p:cBhvr>
                                        <p:cTn dur="1" fill="hold" id="38">
                                          <p:stCondLst>
                                            <p:cond delay="0"/>
                                          </p:stCondLst>
                                        </p:cTn>
                                        <p:tgtEl>
                                          <p:spTgt spid="3146106"/>
                                        </p:tgtEl>
                                        <p:attrNameLst>
                                          <p:attrName>style.visibility</p:attrName>
                                        </p:attrNameLst>
                                      </p:cBhvr>
                                      <p:to>
                                        <p:strVal val="visible"/>
                                      </p:to>
                                    </p:set>
                                    <p:animEffect transition="in" filter="wipe(down)">
                                      <p:cBhvr>
                                        <p:cTn dur="500" id="39"/>
                                        <p:tgtEl>
                                          <p:spTgt spid="3146106"/>
                                        </p:tgtEl>
                                      </p:cBhvr>
                                    </p:animEffect>
                                  </p:childTnLst>
                                </p:cTn>
                              </p:par>
                            </p:childTnLst>
                          </p:cTn>
                        </p:par>
                      </p:childTnLst>
                    </p:cTn>
                  </p:par>
                  <p:par>
                    <p:cTn fill="hold" id="40">
                      <p:stCondLst>
                        <p:cond delay="indefinite"/>
                      </p:stCondLst>
                      <p:childTnLst>
                        <p:par>
                          <p:cTn fill="hold" id="41">
                            <p:stCondLst>
                              <p:cond delay="0"/>
                            </p:stCondLst>
                            <p:childTnLst>
                              <p:par>
                                <p:cTn fill="hold" id="42" nodeType="clickEffect" presetClass="entr" presetID="22" presetSubtype="4">
                                  <p:stCondLst>
                                    <p:cond delay="0"/>
                                  </p:stCondLst>
                                  <p:childTnLst>
                                    <p:set>
                                      <p:cBhvr>
                                        <p:cTn dur="1" fill="hold" id="43">
                                          <p:stCondLst>
                                            <p:cond delay="0"/>
                                          </p:stCondLst>
                                        </p:cTn>
                                        <p:tgtEl>
                                          <p:spTgt spid="3146111"/>
                                        </p:tgtEl>
                                        <p:attrNameLst>
                                          <p:attrName>style.visibility</p:attrName>
                                        </p:attrNameLst>
                                      </p:cBhvr>
                                      <p:to>
                                        <p:strVal val="visible"/>
                                      </p:to>
                                    </p:set>
                                    <p:animEffect transition="in" filter="wipe(down)">
                                      <p:cBhvr>
                                        <p:cTn dur="500" id="44"/>
                                        <p:tgtEl>
                                          <p:spTgt spid="3146111"/>
                                        </p:tgtEl>
                                      </p:cBhvr>
                                    </p:animEffect>
                                  </p:childTnLst>
                                </p:cTn>
                              </p:par>
                              <p:par>
                                <p:cTn fill="hold" grpId="0" id="45" nodeType="withEffect" presetClass="entr" presetID="22" presetSubtype="4">
                                  <p:stCondLst>
                                    <p:cond delay="0"/>
                                  </p:stCondLst>
                                  <p:childTnLst>
                                    <p:set>
                                      <p:cBhvr>
                                        <p:cTn dur="1" fill="hold" id="46">
                                          <p:stCondLst>
                                            <p:cond delay="0"/>
                                          </p:stCondLst>
                                        </p:cTn>
                                        <p:tgtEl>
                                          <p:spTgt spid="1050363"/>
                                        </p:tgtEl>
                                        <p:attrNameLst>
                                          <p:attrName>style.visibility</p:attrName>
                                        </p:attrNameLst>
                                      </p:cBhvr>
                                      <p:to>
                                        <p:strVal val="visible"/>
                                      </p:to>
                                    </p:set>
                                    <p:animEffect transition="in" filter="wipe(down)">
                                      <p:cBhvr>
                                        <p:cTn dur="500" id="47"/>
                                        <p:tgtEl>
                                          <p:spTgt spid="1050363"/>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22" presetSubtype="4">
                                  <p:stCondLst>
                                    <p:cond delay="0"/>
                                  </p:stCondLst>
                                  <p:childTnLst>
                                    <p:set>
                                      <p:cBhvr>
                                        <p:cTn dur="1" fill="hold" id="51">
                                          <p:stCondLst>
                                            <p:cond delay="0"/>
                                          </p:stCondLst>
                                        </p:cTn>
                                        <p:tgtEl>
                                          <p:spTgt spid="3146118"/>
                                        </p:tgtEl>
                                        <p:attrNameLst>
                                          <p:attrName>style.visibility</p:attrName>
                                        </p:attrNameLst>
                                      </p:cBhvr>
                                      <p:to>
                                        <p:strVal val="visible"/>
                                      </p:to>
                                    </p:set>
                                    <p:animEffect transition="in" filter="wipe(down)">
                                      <p:cBhvr>
                                        <p:cTn dur="500" id="52"/>
                                        <p:tgtEl>
                                          <p:spTgt spid="3146118"/>
                                        </p:tgtEl>
                                      </p:cBhvr>
                                    </p:animEffect>
                                  </p:childTnLst>
                                </p:cTn>
                              </p:par>
                              <p:par>
                                <p:cTn fill="hold" grpId="0" id="53" nodeType="withEffect" presetClass="entr" presetID="22" presetSubtype="4">
                                  <p:stCondLst>
                                    <p:cond delay="0"/>
                                  </p:stCondLst>
                                  <p:childTnLst>
                                    <p:set>
                                      <p:cBhvr>
                                        <p:cTn dur="1" fill="hold" id="54">
                                          <p:stCondLst>
                                            <p:cond delay="0"/>
                                          </p:stCondLst>
                                        </p:cTn>
                                        <p:tgtEl>
                                          <p:spTgt spid="1050354"/>
                                        </p:tgtEl>
                                        <p:attrNameLst>
                                          <p:attrName>style.visibility</p:attrName>
                                        </p:attrNameLst>
                                      </p:cBhvr>
                                      <p:to>
                                        <p:strVal val="visible"/>
                                      </p:to>
                                    </p:set>
                                    <p:animEffect transition="in" filter="wipe(down)">
                                      <p:cBhvr>
                                        <p:cTn dur="500" id="55"/>
                                        <p:tgtEl>
                                          <p:spTgt spid="105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53" grpId="0" animBg="1"/>
      <p:bldP spid="1050354" grpId="0" animBg="1"/>
      <p:bldP spid="1050362" grpId="0"/>
      <p:bldP spid="1050363" grpId="0"/>
      <p:bldP spid="1050364" grpId="0"/>
      <p:bldP spid="1050369" grpId="0" animBg="1"/>
      <p:bldP spid="10503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cxnSp>
        <p:nvCxnSpPr>
          <p:cNvPr id="3146119" name="直接连接符 72"/>
          <p:cNvCxnSpPr>
            <a:cxnSpLocks/>
          </p:cNvCxnSpPr>
          <p:nvPr/>
        </p:nvCxnSpPr>
        <p:spPr>
          <a:xfrm>
            <a:off x="1573612" y="3108486"/>
            <a:ext cx="291013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371" name="弧形 68"/>
          <p:cNvSpPr/>
          <p:nvPr/>
        </p:nvSpPr>
        <p:spPr>
          <a:xfrm flipH="1">
            <a:off x="970094" y="369737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20" name="直接连接符 69"/>
          <p:cNvCxnSpPr>
            <a:cxnSpLocks/>
          </p:cNvCxnSpPr>
          <p:nvPr/>
        </p:nvCxnSpPr>
        <p:spPr>
          <a:xfrm>
            <a:off x="1413943" y="3693937"/>
            <a:ext cx="308974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37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472" name="组合 78"/>
          <p:cNvGrpSpPr/>
          <p:nvPr/>
        </p:nvGrpSpPr>
        <p:grpSpPr>
          <a:xfrm>
            <a:off x="507989" y="483461"/>
            <a:ext cx="5113702" cy="4215694"/>
            <a:chOff x="4508467" y="1348087"/>
            <a:chExt cx="5113702" cy="4215694"/>
          </a:xfrm>
        </p:grpSpPr>
        <p:grpSp>
          <p:nvGrpSpPr>
            <p:cNvPr id="473" name="组合 80"/>
            <p:cNvGrpSpPr/>
            <p:nvPr/>
          </p:nvGrpSpPr>
          <p:grpSpPr>
            <a:xfrm>
              <a:off x="4508467" y="1348087"/>
              <a:ext cx="4489307" cy="4215694"/>
              <a:chOff x="4314202" y="2126559"/>
              <a:chExt cx="4489307" cy="4215694"/>
            </a:xfrm>
          </p:grpSpPr>
          <p:cxnSp>
            <p:nvCxnSpPr>
              <p:cNvPr id="3146121" name="直接箭头连接符 131"/>
              <p:cNvCxnSpPr>
                <a:cxnSpLocks/>
              </p:cNvCxnSpPr>
              <p:nvPr/>
            </p:nvCxnSpPr>
            <p:spPr>
              <a:xfrm flipV="1">
                <a:off x="4767863" y="2242578"/>
                <a:ext cx="0" cy="358528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22" name="直接箭头连接符 133"/>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73" name="文本框 170"/>
              <p:cNvSpPr txBox="1"/>
              <p:nvPr/>
            </p:nvSpPr>
            <p:spPr>
              <a:xfrm>
                <a:off x="4314202" y="212655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374" name="文本框 171"/>
              <p:cNvSpPr txBox="1"/>
              <p:nvPr/>
            </p:nvSpPr>
            <p:spPr>
              <a:xfrm>
                <a:off x="8042811" y="580631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474" name="组合 81"/>
            <p:cNvGrpSpPr/>
            <p:nvPr/>
          </p:nvGrpSpPr>
          <p:grpSpPr>
            <a:xfrm>
              <a:off x="4962128" y="2268936"/>
              <a:ext cx="3485186" cy="2787333"/>
              <a:chOff x="4962128" y="2029448"/>
              <a:chExt cx="3485186" cy="2787333"/>
            </a:xfrm>
          </p:grpSpPr>
          <p:cxnSp>
            <p:nvCxnSpPr>
              <p:cNvPr id="3146123" name="直接连接符 120"/>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375" name="弧形 125"/>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24" name="直接连接符 128"/>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75" name="组合 82"/>
            <p:cNvGrpSpPr/>
            <p:nvPr/>
          </p:nvGrpSpPr>
          <p:grpSpPr>
            <a:xfrm>
              <a:off x="5363003" y="3109962"/>
              <a:ext cx="3047489" cy="775307"/>
              <a:chOff x="5395661" y="2772500"/>
              <a:chExt cx="3047489" cy="775307"/>
            </a:xfrm>
          </p:grpSpPr>
          <p:sp>
            <p:nvSpPr>
              <p:cNvPr id="1050376" name="弧形 105"/>
              <p:cNvSpPr/>
              <p:nvPr/>
            </p:nvSpPr>
            <p:spPr>
              <a:xfrm flipH="1">
                <a:off x="5395661" y="2775941"/>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25" name="直接连接符 110"/>
              <p:cNvCxnSpPr>
                <a:cxnSpLocks/>
              </p:cNvCxnSpPr>
              <p:nvPr/>
            </p:nvCxnSpPr>
            <p:spPr>
              <a:xfrm>
                <a:off x="5839510" y="2772500"/>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377" name="文本框 88"/>
            <p:cNvSpPr txBox="1"/>
            <p:nvPr/>
          </p:nvSpPr>
          <p:spPr>
            <a:xfrm>
              <a:off x="8479933" y="3517846"/>
              <a:ext cx="1142236"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grpSp>
      <p:sp>
        <p:nvSpPr>
          <p:cNvPr id="1050378" name="文本框 172"/>
          <p:cNvSpPr txBox="1"/>
          <p:nvPr/>
        </p:nvSpPr>
        <p:spPr>
          <a:xfrm>
            <a:off x="4544351" y="3765759"/>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379" name="文本框 175"/>
          <p:cNvSpPr txBox="1"/>
          <p:nvPr/>
        </p:nvSpPr>
        <p:spPr>
          <a:xfrm>
            <a:off x="4446836" y="1076048"/>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cxnSp>
        <p:nvCxnSpPr>
          <p:cNvPr id="3146126" name="直接连接符 176"/>
          <p:cNvCxnSpPr>
            <a:cxnSpLocks/>
          </p:cNvCxnSpPr>
          <p:nvPr/>
        </p:nvCxnSpPr>
        <p:spPr>
          <a:xfrm>
            <a:off x="988708" y="1101549"/>
            <a:ext cx="3314471" cy="30727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80" name="椭圆 177"/>
          <p:cNvSpPr/>
          <p:nvPr/>
        </p:nvSpPr>
        <p:spPr>
          <a:xfrm>
            <a:off x="3066658" y="3031904"/>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7" name="直接箭头连接符 178"/>
          <p:cNvCxnSpPr>
            <a:cxnSpLocks/>
          </p:cNvCxnSpPr>
          <p:nvPr/>
        </p:nvCxnSpPr>
        <p:spPr>
          <a:xfrm flipV="1">
            <a:off x="6056888" y="598608"/>
            <a:ext cx="0" cy="357569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28" name="直接箭头连接符 179"/>
          <p:cNvCxnSpPr>
            <a:cxnSpLocks/>
          </p:cNvCxnSpPr>
          <p:nvPr/>
        </p:nvCxnSpPr>
        <p:spPr>
          <a:xfrm>
            <a:off x="6056888" y="4174296"/>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81" name="文本框 180"/>
          <p:cNvSpPr txBox="1"/>
          <p:nvPr/>
        </p:nvSpPr>
        <p:spPr>
          <a:xfrm>
            <a:off x="7803263" y="4166682"/>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382" name="弧形 181"/>
          <p:cNvSpPr/>
          <p:nvPr/>
        </p:nvSpPr>
        <p:spPr>
          <a:xfrm>
            <a:off x="6494571" y="1564540"/>
            <a:ext cx="508864" cy="3034968"/>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29" name="直接连接符 183"/>
          <p:cNvCxnSpPr>
            <a:cxnSpLocks/>
          </p:cNvCxnSpPr>
          <p:nvPr/>
        </p:nvCxnSpPr>
        <p:spPr>
          <a:xfrm flipV="1">
            <a:off x="6494906" y="1653763"/>
            <a:ext cx="0" cy="252053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0" name="直接连接符 184"/>
          <p:cNvCxnSpPr>
            <a:cxnSpLocks/>
          </p:cNvCxnSpPr>
          <p:nvPr/>
        </p:nvCxnSpPr>
        <p:spPr>
          <a:xfrm flipV="1">
            <a:off x="7003229" y="1653763"/>
            <a:ext cx="0" cy="251084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1" name="直接连接符 185"/>
          <p:cNvCxnSpPr>
            <a:cxnSpLocks/>
          </p:cNvCxnSpPr>
          <p:nvPr/>
        </p:nvCxnSpPr>
        <p:spPr>
          <a:xfrm flipV="1">
            <a:off x="7518987" y="1653763"/>
            <a:ext cx="0" cy="2520535"/>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83" name="文本框 186"/>
          <p:cNvSpPr txBox="1"/>
          <p:nvPr/>
        </p:nvSpPr>
        <p:spPr>
          <a:xfrm>
            <a:off x="6301470" y="4128300"/>
            <a:ext cx="41641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384" name="文本框 187"/>
          <p:cNvSpPr txBox="1"/>
          <p:nvPr/>
        </p:nvSpPr>
        <p:spPr>
          <a:xfrm>
            <a:off x="6859695" y="4117368"/>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385" name="文本框 188"/>
          <p:cNvSpPr txBox="1"/>
          <p:nvPr/>
        </p:nvSpPr>
        <p:spPr>
          <a:xfrm>
            <a:off x="7334684" y="4129409"/>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132" name="直接连接符 193"/>
          <p:cNvCxnSpPr>
            <a:cxnSpLocks/>
          </p:cNvCxnSpPr>
          <p:nvPr/>
        </p:nvCxnSpPr>
        <p:spPr>
          <a:xfrm>
            <a:off x="4257681" y="4185519"/>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3" name="直接连接符 194"/>
          <p:cNvCxnSpPr>
            <a:cxnSpLocks/>
          </p:cNvCxnSpPr>
          <p:nvPr/>
        </p:nvCxnSpPr>
        <p:spPr>
          <a:xfrm>
            <a:off x="4466067" y="3109291"/>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86" name="文本框 196"/>
          <p:cNvSpPr txBox="1"/>
          <p:nvPr/>
        </p:nvSpPr>
        <p:spPr>
          <a:xfrm>
            <a:off x="5625649" y="508768"/>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387" name="文本框 198"/>
          <p:cNvSpPr txBox="1"/>
          <p:nvPr/>
        </p:nvSpPr>
        <p:spPr>
          <a:xfrm>
            <a:off x="8092615" y="2832988"/>
            <a:ext cx="62797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endParaRPr altLang="en-US" b="1" dirty="0" sz="2400" lang="zh-CN">
              <a:latin typeface="Arial" panose="020B0604020202020204" pitchFamily="34" charset="0"/>
              <a:cs typeface="Arial" panose="020B0604020202020204" pitchFamily="34" charset="0"/>
            </a:endParaRPr>
          </a:p>
        </p:txBody>
      </p:sp>
      <p:sp>
        <p:nvSpPr>
          <p:cNvPr id="1050388" name="文本框 199"/>
          <p:cNvSpPr txBox="1"/>
          <p:nvPr/>
        </p:nvSpPr>
        <p:spPr>
          <a:xfrm>
            <a:off x="8124293" y="1422931"/>
            <a:ext cx="596297"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C1</a:t>
            </a:r>
            <a:endParaRPr altLang="en-US" b="1" dirty="0" sz="2400" lang="zh-CN">
              <a:latin typeface="Arial" panose="020B0604020202020204" pitchFamily="34" charset="0"/>
              <a:cs typeface="Arial" panose="020B0604020202020204" pitchFamily="34" charset="0"/>
            </a:endParaRPr>
          </a:p>
        </p:txBody>
      </p:sp>
      <p:sp>
        <p:nvSpPr>
          <p:cNvPr id="1050389" name="文本框 200"/>
          <p:cNvSpPr txBox="1"/>
          <p:nvPr/>
        </p:nvSpPr>
        <p:spPr>
          <a:xfrm>
            <a:off x="8143759" y="3894759"/>
            <a:ext cx="596297"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C2</a:t>
            </a:r>
            <a:endParaRPr altLang="en-US" b="1" dirty="0" sz="2400" lang="zh-CN">
              <a:latin typeface="Arial" panose="020B0604020202020204" pitchFamily="34" charset="0"/>
              <a:cs typeface="Arial" panose="020B0604020202020204" pitchFamily="34" charset="0"/>
            </a:endParaRPr>
          </a:p>
        </p:txBody>
      </p:sp>
      <p:grpSp>
        <p:nvGrpSpPr>
          <p:cNvPr id="476" name="组合 202"/>
          <p:cNvGrpSpPr/>
          <p:nvPr/>
        </p:nvGrpSpPr>
        <p:grpSpPr>
          <a:xfrm>
            <a:off x="989153" y="4171362"/>
            <a:ext cx="3931087" cy="2252708"/>
            <a:chOff x="774663" y="4524165"/>
            <a:chExt cx="3931087" cy="2252708"/>
          </a:xfrm>
        </p:grpSpPr>
        <p:cxnSp>
          <p:nvCxnSpPr>
            <p:cNvPr id="3146134" name="直接箭头连接符 203"/>
            <p:cNvCxnSpPr>
              <a:cxnSpLocks/>
            </p:cNvCxnSpPr>
            <p:nvPr/>
          </p:nvCxnSpPr>
          <p:spPr>
            <a:xfrm flipV="1">
              <a:off x="779859" y="4793358"/>
              <a:ext cx="0" cy="152104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35" name="直接箭头连接符 204"/>
            <p:cNvCxnSpPr>
              <a:cxnSpLocks/>
            </p:cNvCxnSpPr>
            <p:nvPr/>
          </p:nvCxnSpPr>
          <p:spPr>
            <a:xfrm>
              <a:off x="779859" y="6314400"/>
              <a:ext cx="371292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90" name="文本框 205"/>
            <p:cNvSpPr txBox="1"/>
            <p:nvPr/>
          </p:nvSpPr>
          <p:spPr>
            <a:xfrm>
              <a:off x="774663" y="4524165"/>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391" name="文本框 206"/>
            <p:cNvSpPr txBox="1"/>
            <p:nvPr/>
          </p:nvSpPr>
          <p:spPr>
            <a:xfrm>
              <a:off x="3945052" y="624093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sp>
        <p:nvSpPr>
          <p:cNvPr id="1050392" name="弧形 208"/>
          <p:cNvSpPr/>
          <p:nvPr/>
        </p:nvSpPr>
        <p:spPr>
          <a:xfrm rot="16200000" flipH="1">
            <a:off x="2887463" y="3814268"/>
            <a:ext cx="508864" cy="3304843"/>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93" name="文本框 209"/>
          <p:cNvSpPr txBox="1"/>
          <p:nvPr/>
        </p:nvSpPr>
        <p:spPr>
          <a:xfrm>
            <a:off x="690258" y="577546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136" name="直接连接符 210"/>
          <p:cNvCxnSpPr>
            <a:cxnSpLocks/>
          </p:cNvCxnSpPr>
          <p:nvPr/>
        </p:nvCxnSpPr>
        <p:spPr>
          <a:xfrm>
            <a:off x="994349" y="5722378"/>
            <a:ext cx="3978090"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7" name="直接连接符 211"/>
          <p:cNvCxnSpPr>
            <a:cxnSpLocks/>
          </p:cNvCxnSpPr>
          <p:nvPr/>
        </p:nvCxnSpPr>
        <p:spPr>
          <a:xfrm>
            <a:off x="984750" y="5218419"/>
            <a:ext cx="366129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8" name="直接连接符 212"/>
          <p:cNvCxnSpPr>
            <a:cxnSpLocks/>
          </p:cNvCxnSpPr>
          <p:nvPr/>
        </p:nvCxnSpPr>
        <p:spPr>
          <a:xfrm>
            <a:off x="994349" y="4698035"/>
            <a:ext cx="365169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94" name="文本框 213"/>
          <p:cNvSpPr txBox="1"/>
          <p:nvPr/>
        </p:nvSpPr>
        <p:spPr>
          <a:xfrm>
            <a:off x="603345" y="5426465"/>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395" name="文本框 214"/>
          <p:cNvSpPr txBox="1"/>
          <p:nvPr/>
        </p:nvSpPr>
        <p:spPr>
          <a:xfrm>
            <a:off x="603344" y="495641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396" name="文本框 215"/>
          <p:cNvSpPr txBox="1"/>
          <p:nvPr/>
        </p:nvSpPr>
        <p:spPr>
          <a:xfrm>
            <a:off x="625181" y="4444891"/>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139" name="直接连接符 216"/>
          <p:cNvCxnSpPr>
            <a:cxnSpLocks/>
          </p:cNvCxnSpPr>
          <p:nvPr/>
        </p:nvCxnSpPr>
        <p:spPr>
          <a:xfrm flipV="1">
            <a:off x="1593592" y="1657959"/>
            <a:ext cx="0" cy="430363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40" name="直接连接符 217"/>
          <p:cNvCxnSpPr>
            <a:cxnSpLocks/>
          </p:cNvCxnSpPr>
          <p:nvPr/>
        </p:nvCxnSpPr>
        <p:spPr>
          <a:xfrm flipV="1">
            <a:off x="4260203" y="4190771"/>
            <a:ext cx="0" cy="1770827"/>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41" name="直接连接符 218"/>
          <p:cNvCxnSpPr>
            <a:cxnSpLocks/>
          </p:cNvCxnSpPr>
          <p:nvPr/>
        </p:nvCxnSpPr>
        <p:spPr>
          <a:xfrm flipV="1">
            <a:off x="3143829" y="3077151"/>
            <a:ext cx="0" cy="2884447"/>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397" name="文本框 220"/>
          <p:cNvSpPr txBox="1"/>
          <p:nvPr/>
        </p:nvSpPr>
        <p:spPr>
          <a:xfrm>
            <a:off x="5765781" y="407493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398" name="文本框 221"/>
          <p:cNvSpPr txBox="1"/>
          <p:nvPr/>
        </p:nvSpPr>
        <p:spPr>
          <a:xfrm>
            <a:off x="623116" y="394038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399" name="Rectangle 1030"/>
          <p:cNvSpPr>
            <a:spLocks noChangeArrowheads="1"/>
          </p:cNvSpPr>
          <p:nvPr/>
        </p:nvSpPr>
        <p:spPr bwMode="auto">
          <a:xfrm>
            <a:off x="3069773" y="2610534"/>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sp>
        <p:nvSpPr>
          <p:cNvPr id="1050400" name="弧形 71"/>
          <p:cNvSpPr/>
          <p:nvPr/>
        </p:nvSpPr>
        <p:spPr>
          <a:xfrm flipH="1">
            <a:off x="1129763" y="311192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42" name="直接连接符 10"/>
          <p:cNvCxnSpPr>
            <a:cxnSpLocks/>
          </p:cNvCxnSpPr>
          <p:nvPr/>
        </p:nvCxnSpPr>
        <p:spPr>
          <a:xfrm>
            <a:off x="1589025" y="5368954"/>
            <a:ext cx="0" cy="201336"/>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401" name="矩形 11"/>
          <p:cNvSpPr/>
          <p:nvPr/>
        </p:nvSpPr>
        <p:spPr>
          <a:xfrm>
            <a:off x="1424571" y="5280153"/>
            <a:ext cx="153235" cy="377292"/>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02" name="弧形 197"/>
          <p:cNvSpPr/>
          <p:nvPr/>
        </p:nvSpPr>
        <p:spPr>
          <a:xfrm flipV="1">
            <a:off x="7011561" y="1922278"/>
            <a:ext cx="508864" cy="239886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03" name="矩形 85"/>
          <p:cNvSpPr/>
          <p:nvPr/>
        </p:nvSpPr>
        <p:spPr>
          <a:xfrm flipH="1">
            <a:off x="7091203" y="4196589"/>
            <a:ext cx="372081" cy="17784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3" name="直接连接符 75"/>
          <p:cNvCxnSpPr>
            <a:cxnSpLocks/>
          </p:cNvCxnSpPr>
          <p:nvPr/>
        </p:nvCxnSpPr>
        <p:spPr>
          <a:xfrm>
            <a:off x="1573612" y="1657958"/>
            <a:ext cx="6586533"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44" name="直接连接符 84"/>
          <p:cNvCxnSpPr>
            <a:cxnSpLocks/>
          </p:cNvCxnSpPr>
          <p:nvPr/>
        </p:nvCxnSpPr>
        <p:spPr>
          <a:xfrm>
            <a:off x="6663059" y="1653764"/>
            <a:ext cx="188248"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404" name="矩形 7"/>
          <p:cNvSpPr/>
          <p:nvPr/>
        </p:nvSpPr>
        <p:spPr>
          <a:xfrm>
            <a:off x="6435528" y="1210536"/>
            <a:ext cx="719764" cy="4295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05" name="弧形 90"/>
          <p:cNvSpPr/>
          <p:nvPr/>
        </p:nvSpPr>
        <p:spPr>
          <a:xfrm rot="5400000">
            <a:off x="2890104" y="3727776"/>
            <a:ext cx="508864" cy="2455310"/>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06" name="文本框 92"/>
          <p:cNvSpPr txBox="1"/>
          <p:nvPr/>
        </p:nvSpPr>
        <p:spPr>
          <a:xfrm>
            <a:off x="6240642" y="5192377"/>
            <a:ext cx="182929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Distortion!</a:t>
            </a:r>
            <a:endParaRPr altLang="en-US" b="1" dirty="0" sz="2400" lang="zh-CN">
              <a:latin typeface="Arial" panose="020B0604020202020204" pitchFamily="34" charset="0"/>
              <a:cs typeface="Arial" panose="020B0604020202020204" pitchFamily="34" charset="0"/>
            </a:endParaRPr>
          </a:p>
        </p:txBody>
      </p:sp>
      <p:cxnSp>
        <p:nvCxnSpPr>
          <p:cNvPr id="3146145" name="直接连接符 77"/>
          <p:cNvCxnSpPr>
            <a:cxnSpLocks/>
          </p:cNvCxnSpPr>
          <p:nvPr/>
        </p:nvCxnSpPr>
        <p:spPr>
          <a:xfrm>
            <a:off x="7155292" y="4177940"/>
            <a:ext cx="205084"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146" name="直接连接符 87"/>
          <p:cNvCxnSpPr>
            <a:cxnSpLocks/>
          </p:cNvCxnSpPr>
          <p:nvPr/>
        </p:nvCxnSpPr>
        <p:spPr>
          <a:xfrm>
            <a:off x="4259619" y="4850610"/>
            <a:ext cx="0" cy="201336"/>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407" name="矩形 89"/>
          <p:cNvSpPr/>
          <p:nvPr/>
        </p:nvSpPr>
        <p:spPr>
          <a:xfrm>
            <a:off x="4277942" y="4769581"/>
            <a:ext cx="153235" cy="377292"/>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08" name="文本框 79"/>
          <p:cNvSpPr txBox="1"/>
          <p:nvPr/>
        </p:nvSpPr>
        <p:spPr>
          <a:xfrm>
            <a:off x="2814027" y="5947384"/>
            <a:ext cx="94286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CEQ</a:t>
            </a:r>
            <a:endParaRPr altLang="en-US" b="1" dirty="0" sz="2400" lang="zh-CN">
              <a:latin typeface="Arial" panose="020B0604020202020204" pitchFamily="34" charset="0"/>
              <a:cs typeface="Arial" panose="020B0604020202020204" pitchFamily="34" charset="0"/>
            </a:endParaRPr>
          </a:p>
        </p:txBody>
      </p:sp>
      <p:sp>
        <p:nvSpPr>
          <p:cNvPr id="1050409" name="椭圆 91"/>
          <p:cNvSpPr/>
          <p:nvPr/>
        </p:nvSpPr>
        <p:spPr>
          <a:xfrm>
            <a:off x="1519086" y="1574408"/>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0" name="椭圆 93"/>
          <p:cNvSpPr/>
          <p:nvPr/>
        </p:nvSpPr>
        <p:spPr>
          <a:xfrm>
            <a:off x="4171871" y="4093585"/>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126"/>
                                        </p:tgtEl>
                                        <p:attrNameLst>
                                          <p:attrName>style.visibility</p:attrName>
                                        </p:attrNameLst>
                                      </p:cBhvr>
                                      <p:to>
                                        <p:strVal val="visible"/>
                                      </p:to>
                                    </p:set>
                                    <p:animEffect transition="in" filter="wipe(down)">
                                      <p:cBhvr>
                                        <p:cTn dur="500" id="7"/>
                                        <p:tgtEl>
                                          <p:spTgt spid="314612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380"/>
                                        </p:tgtEl>
                                        <p:attrNameLst>
                                          <p:attrName>style.visibility</p:attrName>
                                        </p:attrNameLst>
                                      </p:cBhvr>
                                      <p:to>
                                        <p:strVal val="visible"/>
                                      </p:to>
                                    </p:set>
                                    <p:animEffect transition="in" filter="wipe(down)">
                                      <p:cBhvr>
                                        <p:cTn dur="500" id="12"/>
                                        <p:tgtEl>
                                          <p:spTgt spid="1050380"/>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399"/>
                                        </p:tgtEl>
                                        <p:attrNameLst>
                                          <p:attrName>style.visibility</p:attrName>
                                        </p:attrNameLst>
                                      </p:cBhvr>
                                      <p:to>
                                        <p:strVal val="visible"/>
                                      </p:to>
                                    </p:set>
                                    <p:animEffect transition="in" filter="wipe(down)">
                                      <p:cBhvr>
                                        <p:cTn dur="500" id="15"/>
                                        <p:tgtEl>
                                          <p:spTgt spid="105039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409"/>
                                        </p:tgtEl>
                                        <p:attrNameLst>
                                          <p:attrName>style.visibility</p:attrName>
                                        </p:attrNameLst>
                                      </p:cBhvr>
                                      <p:to>
                                        <p:strVal val="visible"/>
                                      </p:to>
                                    </p:set>
                                    <p:animEffect transition="in" filter="wipe(down)">
                                      <p:cBhvr>
                                        <p:cTn dur="500" id="18"/>
                                        <p:tgtEl>
                                          <p:spTgt spid="1050409"/>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0410"/>
                                        </p:tgtEl>
                                        <p:attrNameLst>
                                          <p:attrName>style.visibility</p:attrName>
                                        </p:attrNameLst>
                                      </p:cBhvr>
                                      <p:to>
                                        <p:strVal val="visible"/>
                                      </p:to>
                                    </p:set>
                                    <p:animEffect transition="in" filter="wipe(down)">
                                      <p:cBhvr>
                                        <p:cTn dur="500" id="21"/>
                                        <p:tgtEl>
                                          <p:spTgt spid="1050410"/>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4">
                                  <p:stCondLst>
                                    <p:cond delay="0"/>
                                  </p:stCondLst>
                                  <p:childTnLst>
                                    <p:set>
                                      <p:cBhvr>
                                        <p:cTn dur="1" fill="hold" id="25">
                                          <p:stCondLst>
                                            <p:cond delay="0"/>
                                          </p:stCondLst>
                                        </p:cTn>
                                        <p:tgtEl>
                                          <p:spTgt spid="3146133"/>
                                        </p:tgtEl>
                                        <p:attrNameLst>
                                          <p:attrName>style.visibility</p:attrName>
                                        </p:attrNameLst>
                                      </p:cBhvr>
                                      <p:to>
                                        <p:strVal val="visible"/>
                                      </p:to>
                                    </p:set>
                                    <p:animEffect transition="in" filter="wipe(down)">
                                      <p:cBhvr>
                                        <p:cTn dur="500" id="26"/>
                                        <p:tgtEl>
                                          <p:spTgt spid="3146133"/>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50387"/>
                                        </p:tgtEl>
                                        <p:attrNameLst>
                                          <p:attrName>style.visibility</p:attrName>
                                        </p:attrNameLst>
                                      </p:cBhvr>
                                      <p:to>
                                        <p:strVal val="visible"/>
                                      </p:to>
                                    </p:set>
                                    <p:animEffect transition="in" filter="wipe(down)">
                                      <p:cBhvr>
                                        <p:cTn dur="500" id="29"/>
                                        <p:tgtEl>
                                          <p:spTgt spid="1050387"/>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22" presetSubtype="4">
                                  <p:stCondLst>
                                    <p:cond delay="0"/>
                                  </p:stCondLst>
                                  <p:childTnLst>
                                    <p:set>
                                      <p:cBhvr>
                                        <p:cTn dur="1" fill="hold" id="33">
                                          <p:stCondLst>
                                            <p:cond delay="0"/>
                                          </p:stCondLst>
                                        </p:cTn>
                                        <p:tgtEl>
                                          <p:spTgt spid="3146143"/>
                                        </p:tgtEl>
                                        <p:attrNameLst>
                                          <p:attrName>style.visibility</p:attrName>
                                        </p:attrNameLst>
                                      </p:cBhvr>
                                      <p:to>
                                        <p:strVal val="visible"/>
                                      </p:to>
                                    </p:set>
                                    <p:animEffect transition="in" filter="wipe(down)">
                                      <p:cBhvr>
                                        <p:cTn dur="500" id="34"/>
                                        <p:tgtEl>
                                          <p:spTgt spid="3146143"/>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50388"/>
                                        </p:tgtEl>
                                        <p:attrNameLst>
                                          <p:attrName>style.visibility</p:attrName>
                                        </p:attrNameLst>
                                      </p:cBhvr>
                                      <p:to>
                                        <p:strVal val="visible"/>
                                      </p:to>
                                    </p:set>
                                    <p:animEffect transition="in" filter="wipe(down)">
                                      <p:cBhvr>
                                        <p:cTn dur="500" id="37"/>
                                        <p:tgtEl>
                                          <p:spTgt spid="1050388"/>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4">
                                  <p:stCondLst>
                                    <p:cond delay="0"/>
                                  </p:stCondLst>
                                  <p:childTnLst>
                                    <p:set>
                                      <p:cBhvr>
                                        <p:cTn dur="1" fill="hold" id="41">
                                          <p:stCondLst>
                                            <p:cond delay="0"/>
                                          </p:stCondLst>
                                        </p:cTn>
                                        <p:tgtEl>
                                          <p:spTgt spid="3146144"/>
                                        </p:tgtEl>
                                        <p:attrNameLst>
                                          <p:attrName>style.visibility</p:attrName>
                                        </p:attrNameLst>
                                      </p:cBhvr>
                                      <p:to>
                                        <p:strVal val="visible"/>
                                      </p:to>
                                    </p:set>
                                    <p:animEffect transition="in" filter="wipe(down)">
                                      <p:cBhvr>
                                        <p:cTn dur="500" id="42"/>
                                        <p:tgtEl>
                                          <p:spTgt spid="3146144"/>
                                        </p:tgtEl>
                                      </p:cBhvr>
                                    </p:animEffect>
                                  </p:childTnLst>
                                </p:cTn>
                              </p:par>
                              <p:par>
                                <p:cTn fill="hold" grpId="0" id="43" nodeType="withEffect" presetClass="entr" presetID="22" presetSubtype="4">
                                  <p:stCondLst>
                                    <p:cond delay="0"/>
                                  </p:stCondLst>
                                  <p:childTnLst>
                                    <p:set>
                                      <p:cBhvr>
                                        <p:cTn dur="1" fill="hold" id="44">
                                          <p:stCondLst>
                                            <p:cond delay="0"/>
                                          </p:stCondLst>
                                        </p:cTn>
                                        <p:tgtEl>
                                          <p:spTgt spid="1050382"/>
                                        </p:tgtEl>
                                        <p:attrNameLst>
                                          <p:attrName>style.visibility</p:attrName>
                                        </p:attrNameLst>
                                      </p:cBhvr>
                                      <p:to>
                                        <p:strVal val="visible"/>
                                      </p:to>
                                    </p:set>
                                    <p:animEffect transition="in" filter="wipe(down)">
                                      <p:cBhvr>
                                        <p:cTn dur="500" id="45"/>
                                        <p:tgtEl>
                                          <p:spTgt spid="1050382"/>
                                        </p:tgtEl>
                                      </p:cBhvr>
                                    </p:animEffect>
                                  </p:childTnLst>
                                </p:cTn>
                              </p:par>
                            </p:childTnLst>
                          </p:cTn>
                        </p:par>
                      </p:childTnLst>
                    </p:cTn>
                  </p:par>
                  <p:par>
                    <p:cTn fill="hold" id="46">
                      <p:stCondLst>
                        <p:cond delay="indefinite"/>
                      </p:stCondLst>
                      <p:childTnLst>
                        <p:par>
                          <p:cTn fill="hold" id="47">
                            <p:stCondLst>
                              <p:cond delay="0"/>
                            </p:stCondLst>
                            <p:childTnLst>
                              <p:par>
                                <p:cTn fill="hold" id="48" nodeType="clickEffect" presetClass="entr" presetID="22" presetSubtype="4">
                                  <p:stCondLst>
                                    <p:cond delay="0"/>
                                  </p:stCondLst>
                                  <p:childTnLst>
                                    <p:set>
                                      <p:cBhvr>
                                        <p:cTn dur="1" fill="hold" id="49">
                                          <p:stCondLst>
                                            <p:cond delay="0"/>
                                          </p:stCondLst>
                                        </p:cTn>
                                        <p:tgtEl>
                                          <p:spTgt spid="3146132"/>
                                        </p:tgtEl>
                                        <p:attrNameLst>
                                          <p:attrName>style.visibility</p:attrName>
                                        </p:attrNameLst>
                                      </p:cBhvr>
                                      <p:to>
                                        <p:strVal val="visible"/>
                                      </p:to>
                                    </p:set>
                                    <p:animEffect transition="in" filter="wipe(down)">
                                      <p:cBhvr>
                                        <p:cTn dur="500" id="50"/>
                                        <p:tgtEl>
                                          <p:spTgt spid="3146132"/>
                                        </p:tgtEl>
                                      </p:cBhvr>
                                    </p:animEffect>
                                  </p:childTnLst>
                                </p:cTn>
                              </p:par>
                              <p:par>
                                <p:cTn fill="hold" grpId="0" id="51" nodeType="withEffect" presetClass="entr" presetID="22" presetSubtype="4">
                                  <p:stCondLst>
                                    <p:cond delay="0"/>
                                  </p:stCondLst>
                                  <p:childTnLst>
                                    <p:set>
                                      <p:cBhvr>
                                        <p:cTn dur="1" fill="hold" id="52">
                                          <p:stCondLst>
                                            <p:cond delay="0"/>
                                          </p:stCondLst>
                                        </p:cTn>
                                        <p:tgtEl>
                                          <p:spTgt spid="1050389"/>
                                        </p:tgtEl>
                                        <p:attrNameLst>
                                          <p:attrName>style.visibility</p:attrName>
                                        </p:attrNameLst>
                                      </p:cBhvr>
                                      <p:to>
                                        <p:strVal val="visible"/>
                                      </p:to>
                                    </p:set>
                                    <p:animEffect transition="in" filter="wipe(down)">
                                      <p:cBhvr>
                                        <p:cTn dur="500" id="53"/>
                                        <p:tgtEl>
                                          <p:spTgt spid="1050389"/>
                                        </p:tgtEl>
                                      </p:cBhvr>
                                    </p:animEffect>
                                  </p:childTnLst>
                                </p:cTn>
                              </p:par>
                            </p:childTnLst>
                          </p:cTn>
                        </p:par>
                      </p:childTnLst>
                    </p:cTn>
                  </p:par>
                  <p:par>
                    <p:cTn fill="hold" id="54">
                      <p:stCondLst>
                        <p:cond delay="indefinite"/>
                      </p:stCondLst>
                      <p:childTnLst>
                        <p:par>
                          <p:cTn fill="hold" id="55">
                            <p:stCondLst>
                              <p:cond delay="0"/>
                            </p:stCondLst>
                            <p:childTnLst>
                              <p:par>
                                <p:cTn fill="hold" id="56" nodeType="clickEffect" presetClass="entr" presetID="22" presetSubtype="4">
                                  <p:stCondLst>
                                    <p:cond delay="0"/>
                                  </p:stCondLst>
                                  <p:childTnLst>
                                    <p:set>
                                      <p:cBhvr>
                                        <p:cTn dur="1" fill="hold" id="57">
                                          <p:stCondLst>
                                            <p:cond delay="0"/>
                                          </p:stCondLst>
                                        </p:cTn>
                                        <p:tgtEl>
                                          <p:spTgt spid="3146145"/>
                                        </p:tgtEl>
                                        <p:attrNameLst>
                                          <p:attrName>style.visibility</p:attrName>
                                        </p:attrNameLst>
                                      </p:cBhvr>
                                      <p:to>
                                        <p:strVal val="visible"/>
                                      </p:to>
                                    </p:set>
                                    <p:animEffect transition="in" filter="wipe(down)">
                                      <p:cBhvr>
                                        <p:cTn dur="500" id="58"/>
                                        <p:tgtEl>
                                          <p:spTgt spid="3146145"/>
                                        </p:tgtEl>
                                      </p:cBhvr>
                                    </p:animEffect>
                                  </p:childTnLst>
                                </p:cTn>
                              </p:par>
                              <p:par>
                                <p:cTn fill="hold" grpId="0" id="59" nodeType="withEffect" presetClass="entr" presetID="22" presetSubtype="4">
                                  <p:stCondLst>
                                    <p:cond delay="0"/>
                                  </p:stCondLst>
                                  <p:childTnLst>
                                    <p:set>
                                      <p:cBhvr>
                                        <p:cTn dur="1" fill="hold" id="60">
                                          <p:stCondLst>
                                            <p:cond delay="0"/>
                                          </p:stCondLst>
                                        </p:cTn>
                                        <p:tgtEl>
                                          <p:spTgt spid="1050402"/>
                                        </p:tgtEl>
                                        <p:attrNameLst>
                                          <p:attrName>style.visibility</p:attrName>
                                        </p:attrNameLst>
                                      </p:cBhvr>
                                      <p:to>
                                        <p:strVal val="visible"/>
                                      </p:to>
                                    </p:set>
                                    <p:animEffect transition="in" filter="wipe(down)">
                                      <p:cBhvr>
                                        <p:cTn dur="500" id="61"/>
                                        <p:tgtEl>
                                          <p:spTgt spid="1050402"/>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22" presetSubtype="4">
                                  <p:stCondLst>
                                    <p:cond delay="0"/>
                                  </p:stCondLst>
                                  <p:childTnLst>
                                    <p:set>
                                      <p:cBhvr>
                                        <p:cTn dur="1" fill="hold" id="65">
                                          <p:stCondLst>
                                            <p:cond delay="0"/>
                                          </p:stCondLst>
                                        </p:cTn>
                                        <p:tgtEl>
                                          <p:spTgt spid="1050408"/>
                                        </p:tgtEl>
                                        <p:attrNameLst>
                                          <p:attrName>style.visibility</p:attrName>
                                        </p:attrNameLst>
                                      </p:cBhvr>
                                      <p:to>
                                        <p:strVal val="visible"/>
                                      </p:to>
                                    </p:set>
                                    <p:animEffect transition="in" filter="wipe(down)">
                                      <p:cBhvr>
                                        <p:cTn dur="500" id="66"/>
                                        <p:tgtEl>
                                          <p:spTgt spid="1050408"/>
                                        </p:tgtEl>
                                      </p:cBhvr>
                                    </p:animEffect>
                                  </p:childTnLst>
                                </p:cTn>
                              </p:par>
                              <p:par>
                                <p:cTn fill="hold" id="67" nodeType="withEffect" presetClass="entr" presetID="22" presetSubtype="4">
                                  <p:stCondLst>
                                    <p:cond delay="0"/>
                                  </p:stCondLst>
                                  <p:childTnLst>
                                    <p:set>
                                      <p:cBhvr>
                                        <p:cTn dur="1" fill="hold" id="68">
                                          <p:stCondLst>
                                            <p:cond delay="0"/>
                                          </p:stCondLst>
                                        </p:cTn>
                                        <p:tgtEl>
                                          <p:spTgt spid="3146141"/>
                                        </p:tgtEl>
                                        <p:attrNameLst>
                                          <p:attrName>style.visibility</p:attrName>
                                        </p:attrNameLst>
                                      </p:cBhvr>
                                      <p:to>
                                        <p:strVal val="visible"/>
                                      </p:to>
                                    </p:set>
                                    <p:animEffect transition="in" filter="wipe(down)">
                                      <p:cBhvr>
                                        <p:cTn dur="500" id="69"/>
                                        <p:tgtEl>
                                          <p:spTgt spid="3146141"/>
                                        </p:tgtEl>
                                      </p:cBhvr>
                                    </p:animEffect>
                                  </p:childTnLst>
                                </p:cTn>
                              </p:par>
                            </p:childTnLst>
                          </p:cTn>
                        </p:par>
                      </p:childTnLst>
                    </p:cTn>
                  </p:par>
                  <p:par>
                    <p:cTn fill="hold" id="70">
                      <p:stCondLst>
                        <p:cond delay="indefinite"/>
                      </p:stCondLst>
                      <p:childTnLst>
                        <p:par>
                          <p:cTn fill="hold" id="71">
                            <p:stCondLst>
                              <p:cond delay="0"/>
                            </p:stCondLst>
                            <p:childTnLst>
                              <p:par>
                                <p:cTn fill="hold" id="72" nodeType="clickEffect" presetClass="entr" presetID="22" presetSubtype="4">
                                  <p:stCondLst>
                                    <p:cond delay="0"/>
                                  </p:stCondLst>
                                  <p:childTnLst>
                                    <p:set>
                                      <p:cBhvr>
                                        <p:cTn dur="1" fill="hold" id="73">
                                          <p:stCondLst>
                                            <p:cond delay="0"/>
                                          </p:stCondLst>
                                        </p:cTn>
                                        <p:tgtEl>
                                          <p:spTgt spid="3146139"/>
                                        </p:tgtEl>
                                        <p:attrNameLst>
                                          <p:attrName>style.visibility</p:attrName>
                                        </p:attrNameLst>
                                      </p:cBhvr>
                                      <p:to>
                                        <p:strVal val="visible"/>
                                      </p:to>
                                    </p:set>
                                    <p:animEffect transition="in" filter="wipe(down)">
                                      <p:cBhvr>
                                        <p:cTn dur="500" id="74"/>
                                        <p:tgtEl>
                                          <p:spTgt spid="3146139"/>
                                        </p:tgtEl>
                                      </p:cBhvr>
                                    </p:animEffect>
                                  </p:childTnLst>
                                </p:cTn>
                              </p:par>
                            </p:childTnLst>
                          </p:cTn>
                        </p:par>
                      </p:childTnLst>
                    </p:cTn>
                  </p:par>
                  <p:par>
                    <p:cTn fill="hold" id="75">
                      <p:stCondLst>
                        <p:cond delay="indefinite"/>
                      </p:stCondLst>
                      <p:childTnLst>
                        <p:par>
                          <p:cTn fill="hold" id="76">
                            <p:stCondLst>
                              <p:cond delay="0"/>
                            </p:stCondLst>
                            <p:childTnLst>
                              <p:par>
                                <p:cTn fill="hold" id="77" nodeType="clickEffect" presetClass="entr" presetID="22" presetSubtype="4">
                                  <p:stCondLst>
                                    <p:cond delay="0"/>
                                  </p:stCondLst>
                                  <p:childTnLst>
                                    <p:set>
                                      <p:cBhvr>
                                        <p:cTn dur="1" fill="hold" id="78">
                                          <p:stCondLst>
                                            <p:cond delay="0"/>
                                          </p:stCondLst>
                                        </p:cTn>
                                        <p:tgtEl>
                                          <p:spTgt spid="3146142"/>
                                        </p:tgtEl>
                                        <p:attrNameLst>
                                          <p:attrName>style.visibility</p:attrName>
                                        </p:attrNameLst>
                                      </p:cBhvr>
                                      <p:to>
                                        <p:strVal val="visible"/>
                                      </p:to>
                                    </p:set>
                                    <p:animEffect transition="in" filter="wipe(down)">
                                      <p:cBhvr>
                                        <p:cTn dur="500" id="79"/>
                                        <p:tgtEl>
                                          <p:spTgt spid="3146142"/>
                                        </p:tgtEl>
                                      </p:cBhvr>
                                    </p:animEffect>
                                  </p:childTnLst>
                                </p:cTn>
                              </p:par>
                              <p:par>
                                <p:cTn fill="hold" grpId="0" id="80" nodeType="withEffect" presetClass="entr" presetID="22" presetSubtype="4">
                                  <p:stCondLst>
                                    <p:cond delay="0"/>
                                  </p:stCondLst>
                                  <p:childTnLst>
                                    <p:set>
                                      <p:cBhvr>
                                        <p:cTn dur="1" fill="hold" id="81">
                                          <p:stCondLst>
                                            <p:cond delay="0"/>
                                          </p:stCondLst>
                                        </p:cTn>
                                        <p:tgtEl>
                                          <p:spTgt spid="1050392"/>
                                        </p:tgtEl>
                                        <p:attrNameLst>
                                          <p:attrName>style.visibility</p:attrName>
                                        </p:attrNameLst>
                                      </p:cBhvr>
                                      <p:to>
                                        <p:strVal val="visible"/>
                                      </p:to>
                                    </p:set>
                                    <p:animEffect transition="in" filter="wipe(down)">
                                      <p:cBhvr>
                                        <p:cTn dur="500" id="82"/>
                                        <p:tgtEl>
                                          <p:spTgt spid="1050392"/>
                                        </p:tgtEl>
                                      </p:cBhvr>
                                    </p:animEffect>
                                  </p:childTnLst>
                                </p:cTn>
                              </p:par>
                            </p:childTnLst>
                          </p:cTn>
                        </p:par>
                      </p:childTnLst>
                    </p:cTn>
                  </p:par>
                  <p:par>
                    <p:cTn fill="hold" id="83">
                      <p:stCondLst>
                        <p:cond delay="indefinite"/>
                      </p:stCondLst>
                      <p:childTnLst>
                        <p:par>
                          <p:cTn fill="hold" id="84">
                            <p:stCondLst>
                              <p:cond delay="0"/>
                            </p:stCondLst>
                            <p:childTnLst>
                              <p:par>
                                <p:cTn fill="hold" id="85" nodeType="clickEffect" presetClass="entr" presetID="22" presetSubtype="4">
                                  <p:stCondLst>
                                    <p:cond delay="0"/>
                                  </p:stCondLst>
                                  <p:childTnLst>
                                    <p:set>
                                      <p:cBhvr>
                                        <p:cTn dur="1" fill="hold" id="86">
                                          <p:stCondLst>
                                            <p:cond delay="0"/>
                                          </p:stCondLst>
                                        </p:cTn>
                                        <p:tgtEl>
                                          <p:spTgt spid="3146140"/>
                                        </p:tgtEl>
                                        <p:attrNameLst>
                                          <p:attrName>style.visibility</p:attrName>
                                        </p:attrNameLst>
                                      </p:cBhvr>
                                      <p:to>
                                        <p:strVal val="visible"/>
                                      </p:to>
                                    </p:set>
                                    <p:animEffect transition="in" filter="wipe(down)">
                                      <p:cBhvr>
                                        <p:cTn dur="500" id="87"/>
                                        <p:tgtEl>
                                          <p:spTgt spid="3146140"/>
                                        </p:tgtEl>
                                      </p:cBhvr>
                                    </p:animEffect>
                                  </p:childTnLst>
                                </p:cTn>
                              </p:par>
                            </p:childTnLst>
                          </p:cTn>
                        </p:par>
                      </p:childTnLst>
                    </p:cTn>
                  </p:par>
                  <p:par>
                    <p:cTn fill="hold" id="88">
                      <p:stCondLst>
                        <p:cond delay="indefinite"/>
                      </p:stCondLst>
                      <p:childTnLst>
                        <p:par>
                          <p:cTn fill="hold" id="89">
                            <p:stCondLst>
                              <p:cond delay="0"/>
                            </p:stCondLst>
                            <p:childTnLst>
                              <p:par>
                                <p:cTn fill="hold" id="90" nodeType="clickEffect" presetClass="entr" presetID="22" presetSubtype="4">
                                  <p:stCondLst>
                                    <p:cond delay="0"/>
                                  </p:stCondLst>
                                  <p:childTnLst>
                                    <p:set>
                                      <p:cBhvr>
                                        <p:cTn dur="1" fill="hold" id="91">
                                          <p:stCondLst>
                                            <p:cond delay="0"/>
                                          </p:stCondLst>
                                        </p:cTn>
                                        <p:tgtEl>
                                          <p:spTgt spid="3146146"/>
                                        </p:tgtEl>
                                        <p:attrNameLst>
                                          <p:attrName>style.visibility</p:attrName>
                                        </p:attrNameLst>
                                      </p:cBhvr>
                                      <p:to>
                                        <p:strVal val="visible"/>
                                      </p:to>
                                    </p:set>
                                    <p:animEffect transition="in" filter="wipe(down)">
                                      <p:cBhvr>
                                        <p:cTn dur="500" id="92"/>
                                        <p:tgtEl>
                                          <p:spTgt spid="3146146"/>
                                        </p:tgtEl>
                                      </p:cBhvr>
                                    </p:animEffect>
                                  </p:childTnLst>
                                </p:cTn>
                              </p:par>
                              <p:par>
                                <p:cTn fill="hold" grpId="0" id="93" nodeType="withEffect" presetClass="entr" presetID="22" presetSubtype="4">
                                  <p:stCondLst>
                                    <p:cond delay="0"/>
                                  </p:stCondLst>
                                  <p:childTnLst>
                                    <p:set>
                                      <p:cBhvr>
                                        <p:cTn dur="1" fill="hold" id="94">
                                          <p:stCondLst>
                                            <p:cond delay="0"/>
                                          </p:stCondLst>
                                        </p:cTn>
                                        <p:tgtEl>
                                          <p:spTgt spid="1050405"/>
                                        </p:tgtEl>
                                        <p:attrNameLst>
                                          <p:attrName>style.visibility</p:attrName>
                                        </p:attrNameLst>
                                      </p:cBhvr>
                                      <p:to>
                                        <p:strVal val="visible"/>
                                      </p:to>
                                    </p:set>
                                    <p:animEffect transition="in" filter="wipe(down)">
                                      <p:cBhvr>
                                        <p:cTn dur="500" id="95"/>
                                        <p:tgtEl>
                                          <p:spTgt spid="1050405"/>
                                        </p:tgtEl>
                                      </p:cBhvr>
                                    </p:animEffect>
                                  </p:childTnLst>
                                </p:cTn>
                              </p:par>
                            </p:childTnLst>
                          </p:cTn>
                        </p:par>
                      </p:childTnLst>
                    </p:cTn>
                  </p:par>
                  <p:par>
                    <p:cTn fill="hold" id="96">
                      <p:stCondLst>
                        <p:cond delay="indefinite"/>
                      </p:stCondLst>
                      <p:childTnLst>
                        <p:par>
                          <p:cTn fill="hold" id="97">
                            <p:stCondLst>
                              <p:cond delay="0"/>
                            </p:stCondLst>
                            <p:childTnLst>
                              <p:par>
                                <p:cTn fill="hold" grpId="0" id="98" nodeType="clickEffect" presetClass="entr" presetID="22" presetSubtype="4">
                                  <p:stCondLst>
                                    <p:cond delay="0"/>
                                  </p:stCondLst>
                                  <p:childTnLst>
                                    <p:set>
                                      <p:cBhvr>
                                        <p:cTn dur="1" fill="hold" id="99">
                                          <p:stCondLst>
                                            <p:cond delay="0"/>
                                          </p:stCondLst>
                                        </p:cTn>
                                        <p:tgtEl>
                                          <p:spTgt spid="1050406"/>
                                        </p:tgtEl>
                                        <p:attrNameLst>
                                          <p:attrName>style.visibility</p:attrName>
                                        </p:attrNameLst>
                                      </p:cBhvr>
                                      <p:to>
                                        <p:strVal val="visible"/>
                                      </p:to>
                                    </p:set>
                                    <p:animEffect transition="in" filter="wipe(down)">
                                      <p:cBhvr>
                                        <p:cTn dur="500" id="100"/>
                                        <p:tgtEl>
                                          <p:spTgt spid="1050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80" grpId="0" animBg="1"/>
      <p:bldP spid="1050382" grpId="0" animBg="1"/>
      <p:bldP spid="1050387" grpId="0"/>
      <p:bldP spid="1050388" grpId="0"/>
      <p:bldP spid="1050389" grpId="0"/>
      <p:bldP spid="1050392" grpId="0" animBg="1"/>
      <p:bldP spid="1050399" grpId="0"/>
      <p:bldP spid="1050402" grpId="0" animBg="1"/>
      <p:bldP spid="1050405" grpId="0" animBg="1"/>
      <p:bldP spid="1050406" grpId="0"/>
      <p:bldP spid="1050408" grpId="0"/>
      <p:bldP spid="1050409" grpId="0" animBg="1"/>
      <p:bldP spid="10504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91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911" name="Text Box 2"/>
          <p:cNvSpPr txBox="1">
            <a:spLocks noChangeArrowheads="1"/>
          </p:cNvSpPr>
          <p:nvPr/>
        </p:nvSpPr>
        <p:spPr bwMode="auto">
          <a:xfrm>
            <a:off x="824544" y="2887149"/>
            <a:ext cx="7727211" cy="688339"/>
          </a:xfrm>
          <a:prstGeom prst="rect"/>
          <a:solidFill>
            <a:schemeClr val="accent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zh-CN" b="1" dirty="0" sz="3200" kumimoji="1" lang="en-US" smtClean="0">
                <a:latin typeface="Arial" panose="020B0604020202020204" pitchFamily="34" charset="0"/>
                <a:cs typeface="Arial" panose="020B0604020202020204" pitchFamily="34" charset="0"/>
              </a:rPr>
              <a:t>3) Input resistance </a:t>
            </a:r>
            <a:r>
              <a:rPr altLang="zh-CN" b="1" dirty="0" sz="3200" i="1" kumimoji="1" lang="en-US" err="1" smtClean="0">
                <a:latin typeface="Arial" panose="020B0604020202020204" pitchFamily="34" charset="0"/>
                <a:cs typeface="Arial" panose="020B0604020202020204" pitchFamily="34" charset="0"/>
              </a:rPr>
              <a:t>R</a:t>
            </a:r>
            <a:r>
              <a:rPr altLang="zh-CN" baseline="-25000" b="1" dirty="0" sz="3200" kumimoji="1" lang="en-US" err="1" smtClean="0">
                <a:latin typeface="Arial" panose="020B0604020202020204" pitchFamily="34" charset="0"/>
                <a:cs typeface="Arial" panose="020B0604020202020204" pitchFamily="34" charset="0"/>
              </a:rPr>
              <a:t>i</a:t>
            </a:r>
            <a:endParaRPr altLang="en-US" b="1" dirty="0" sz="2800" kumimoji="1" lang="zh-CN" smtClean="0">
              <a:latin typeface="Arial" panose="020B0604020202020204" pitchFamily="34" charset="0"/>
              <a:cs typeface="Arial" panose="020B0604020202020204" pitchFamily="34" charset="0"/>
            </a:endParaRPr>
          </a:p>
        </p:txBody>
      </p:sp>
      <p:sp>
        <p:nvSpPr>
          <p:cNvPr id="1048912" name="Rectangle 99"/>
          <p:cNvSpPr>
            <a:spLocks noChangeArrowheads="1"/>
          </p:cNvSpPr>
          <p:nvPr/>
        </p:nvSpPr>
        <p:spPr bwMode="auto">
          <a:xfrm>
            <a:off x="2127761" y="4944516"/>
            <a:ext cx="5567335" cy="10312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R</a:t>
            </a:r>
            <a:r>
              <a:rPr altLang="zh-CN" baseline="-30000" b="1" dirty="0" sz="2800" kumimoji="1" lang="en-US" err="1" smtClean="0">
                <a:latin typeface="Arial" panose="020B0604020202020204" pitchFamily="34" charset="0"/>
                <a:cs typeface="Arial" panose="020B0604020202020204" pitchFamily="34" charset="0"/>
              </a:rPr>
              <a:t>i</a:t>
            </a:r>
            <a:r>
              <a:rPr altLang="zh-CN" baseline="-30000" b="1" dirty="0" sz="2800" kumimoji="1" lang="en-US" smtClean="0">
                <a:latin typeface="Arial" panose="020B0604020202020204" pitchFamily="34" charset="0"/>
                <a:cs typeface="Arial" panose="020B0604020202020204" pitchFamily="34" charset="0"/>
              </a:rPr>
              <a:t> </a:t>
            </a:r>
            <a:r>
              <a:rPr altLang="en-US" b="1" dirty="0" sz="2800" kumimoji="1" lang="zh-CN"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i</a:t>
            </a:r>
            <a:r>
              <a:rPr altLang="en-US" b="1" dirty="0" sz="2800" kumimoji="1" lang="zh-CN">
                <a:latin typeface="Arial" panose="020B0604020202020204" pitchFamily="34" charset="0"/>
                <a:cs typeface="Arial" panose="020B0604020202020204" pitchFamily="34" charset="0"/>
              </a:rPr>
              <a:t> ↑ </a:t>
            </a:r>
            <a:r>
              <a:rPr altLang="en-US" b="1" dirty="0" sz="2800" kumimoji="1" lang="zh-CN" smtClean="0">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better performance</a:t>
            </a:r>
            <a:endParaRPr altLang="en-US" b="1" dirty="0" sz="2800" kumimoji="1" lang="zh-CN" smtClean="0">
              <a:latin typeface="Arial" panose="020B0604020202020204" pitchFamily="34" charset="0"/>
              <a:cs typeface="Arial" panose="020B0604020202020204" pitchFamily="34" charset="0"/>
            </a:endParaRPr>
          </a:p>
        </p:txBody>
      </p:sp>
      <p:sp>
        <p:nvSpPr>
          <p:cNvPr id="1048913" name="矩形 1"/>
          <p:cNvSpPr>
            <a:spLocks noChangeAspect="1" noMove="1" noResize="1" noRot="1" noAdjustHandles="1" noEditPoints="1" noChangeArrowheads="1" noChangeShapeType="1" noTextEdit="1"/>
          </p:cNvSpPr>
          <p:nvPr/>
        </p:nvSpPr>
        <p:spPr>
          <a:xfrm>
            <a:off x="4346939" y="3734472"/>
            <a:ext cx="3007012" cy="845937"/>
          </a:xfrm>
          <a:prstGeom prst="rect"/>
          <a:blipFill>
            <a:blip xmlns:r="http://schemas.openxmlformats.org/officeDocument/2006/relationships" r:embed="rId1"/>
            <a:stretch>
              <a:fillRect/>
            </a:stretch>
          </a:blipFill>
        </p:spPr>
        <p:txBody>
          <a:bodyPr/>
          <a:p>
            <a:r>
              <a:rPr altLang="en-US" lang="zh-CN">
                <a:noFill/>
              </a:rPr>
              <a:t> </a:t>
            </a:r>
          </a:p>
        </p:txBody>
      </p:sp>
      <p:sp>
        <p:nvSpPr>
          <p:cNvPr id="1048914" name="文本框 7"/>
          <p:cNvSpPr txBox="1">
            <a:spLocks noChangeAspect="1" noMove="1" noResize="1" noRot="1" noAdjustHandles="1" noEditPoints="1" noChangeArrowheads="1" noChangeShapeType="1" noTextEdit="1"/>
          </p:cNvSpPr>
          <p:nvPr/>
        </p:nvSpPr>
        <p:spPr>
          <a:xfrm>
            <a:off x="2952202" y="3789772"/>
            <a:ext cx="1090940" cy="836896"/>
          </a:xfrm>
          <a:prstGeom prst="rect"/>
          <a:blipFill>
            <a:blip xmlns:r="http://schemas.openxmlformats.org/officeDocument/2006/relationships" r:embed="rId2"/>
            <a:stretch>
              <a:fillRect/>
            </a:stretch>
          </a:blipFill>
        </p:spPr>
        <p:txBody>
          <a:bodyPr/>
          <a:p>
            <a:r>
              <a:rPr altLang="en-US" lang="zh-CN">
                <a:noFill/>
              </a:rPr>
              <a:t> </a:t>
            </a:r>
          </a:p>
        </p:txBody>
      </p:sp>
      <p:sp>
        <p:nvSpPr>
          <p:cNvPr id="1048915" name="矩形 8"/>
          <p:cNvSpPr/>
          <p:nvPr/>
        </p:nvSpPr>
        <p:spPr>
          <a:xfrm>
            <a:off x="5804452" y="1320800"/>
            <a:ext cx="357809" cy="41081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62" name="图片 9"/>
          <p:cNvPicPr>
            <a:picLocks noChangeAspect="1"/>
          </p:cNvPicPr>
          <p:nvPr/>
        </p:nvPicPr>
        <p:blipFill>
          <a:blip xmlns:r="http://schemas.openxmlformats.org/officeDocument/2006/relationships" r:embed="rId3"/>
          <a:stretch>
            <a:fillRect/>
          </a:stretch>
        </p:blipFill>
        <p:spPr>
          <a:xfrm>
            <a:off x="1631267" y="420610"/>
            <a:ext cx="5985214" cy="2273952"/>
          </a:xfrm>
          <a:prstGeom prst="rect"/>
        </p:spPr>
      </p:pic>
      <p:sp>
        <p:nvSpPr>
          <p:cNvPr id="1048916" name=""/>
          <p:cNvSpPr txBox="1"/>
          <p:nvPr/>
        </p:nvSpPr>
        <p:spPr>
          <a:xfrm>
            <a:off x="2286000" y="3251200"/>
            <a:ext cx="4572000" cy="510540"/>
          </a:xfrm>
          <a:prstGeom prst="rect"/>
        </p:spPr>
        <p:txBody>
          <a:bodyPr rtlCol="0" wrap="square">
            <a:spAutoFit/>
          </a:bodyPr>
          <a:p>
            <a:r>
              <a:rPr sz="2800" lang="zh-CN-#Hans">
                <a:solidFill>
                  <a:srgbClr val="000000"/>
                </a:solidFill>
              </a:rPr>
              <a:t>多模态磁共振图像分析,</a:t>
            </a:r>
            <a:endParaRPr sz="2800" lang="zh-CN-#Hans">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5041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412" name="Rectangle 1028"/>
          <p:cNvSpPr>
            <a:spLocks noChangeArrowheads="1"/>
          </p:cNvSpPr>
          <p:nvPr/>
        </p:nvSpPr>
        <p:spPr bwMode="auto">
          <a:xfrm>
            <a:off x="152288" y="387227"/>
            <a:ext cx="4564380" cy="51054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6) Dynamic range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动态范围</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413" name="Rectangle 1028"/>
          <p:cNvSpPr>
            <a:spLocks noChangeArrowheads="1"/>
          </p:cNvSpPr>
          <p:nvPr/>
        </p:nvSpPr>
        <p:spPr bwMode="auto">
          <a:xfrm>
            <a:off x="238080" y="1433899"/>
            <a:ext cx="8798415" cy="103124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The maximum non-distorted output voltage (peak-to-peak value </a:t>
            </a: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opp</a:t>
            </a:r>
            <a:r>
              <a:rPr altLang="zh-CN" b="1" dirty="0" sz="2800" kumimoji="1" lang="en-US" smtClean="0">
                <a:latin typeface="Arial" panose="020B0604020202020204" pitchFamily="34" charset="0"/>
                <a:cs typeface="Arial" panose="020B0604020202020204" pitchFamily="34" charset="0"/>
              </a:rPr>
              <a:t>) </a:t>
            </a:r>
            <a:endParaRPr altLang="en-US" b="1" dirty="0" sz="2000" kumimoji="1" lang="zh-CN" smtClean="0">
              <a:latin typeface="Arial" panose="020B0604020202020204" pitchFamily="34" charset="0"/>
              <a:cs typeface="Arial" panose="020B0604020202020204" pitchFamily="34" charset="0"/>
            </a:endParaRPr>
          </a:p>
        </p:txBody>
      </p:sp>
      <p:grpSp>
        <p:nvGrpSpPr>
          <p:cNvPr id="478" name="组合 6"/>
          <p:cNvGrpSpPr/>
          <p:nvPr/>
        </p:nvGrpSpPr>
        <p:grpSpPr>
          <a:xfrm>
            <a:off x="2196752" y="2818403"/>
            <a:ext cx="4881070" cy="2447248"/>
            <a:chOff x="2193928" y="2853742"/>
            <a:chExt cx="4881070" cy="2447248"/>
          </a:xfrm>
        </p:grpSpPr>
        <p:grpSp>
          <p:nvGrpSpPr>
            <p:cNvPr id="479" name="组合 100"/>
            <p:cNvGrpSpPr/>
            <p:nvPr/>
          </p:nvGrpSpPr>
          <p:grpSpPr>
            <a:xfrm>
              <a:off x="2411876" y="2853742"/>
              <a:ext cx="4663122" cy="2236287"/>
              <a:chOff x="606802" y="4376870"/>
              <a:chExt cx="4663122" cy="2236287"/>
            </a:xfrm>
          </p:grpSpPr>
          <p:cxnSp>
            <p:nvCxnSpPr>
              <p:cNvPr id="3146147" name="直接箭头连接符 101"/>
              <p:cNvCxnSpPr>
                <a:cxnSpLocks/>
              </p:cNvCxnSpPr>
              <p:nvPr/>
            </p:nvCxnSpPr>
            <p:spPr>
              <a:xfrm flipV="1">
                <a:off x="779859" y="4793358"/>
                <a:ext cx="0" cy="152104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48" name="直接箭头连接符 102"/>
              <p:cNvCxnSpPr>
                <a:cxnSpLocks/>
              </p:cNvCxnSpPr>
              <p:nvPr/>
            </p:nvCxnSpPr>
            <p:spPr>
              <a:xfrm>
                <a:off x="779859" y="6314400"/>
                <a:ext cx="371292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14" name="文本框 103"/>
              <p:cNvSpPr txBox="1"/>
              <p:nvPr/>
            </p:nvSpPr>
            <p:spPr>
              <a:xfrm>
                <a:off x="606802" y="4376870"/>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415" name="文本框 104"/>
              <p:cNvSpPr txBox="1"/>
              <p:nvPr/>
            </p:nvSpPr>
            <p:spPr>
              <a:xfrm>
                <a:off x="4509226" y="6077218"/>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sp>
          <p:nvSpPr>
            <p:cNvPr id="1050416" name="弧形 105"/>
            <p:cNvSpPr/>
            <p:nvPr/>
          </p:nvSpPr>
          <p:spPr>
            <a:xfrm rot="16200000" flipH="1">
              <a:off x="3919348" y="2720019"/>
              <a:ext cx="508864" cy="3152692"/>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17" name="文本框 106"/>
            <p:cNvSpPr txBox="1"/>
            <p:nvPr/>
          </p:nvSpPr>
          <p:spPr>
            <a:xfrm>
              <a:off x="2280842" y="4605137"/>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149" name="直接连接符 107"/>
            <p:cNvCxnSpPr>
              <a:cxnSpLocks/>
            </p:cNvCxnSpPr>
            <p:nvPr/>
          </p:nvCxnSpPr>
          <p:spPr>
            <a:xfrm>
              <a:off x="2584933" y="4552053"/>
              <a:ext cx="365169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50" name="直接连接符 109"/>
            <p:cNvCxnSpPr>
              <a:cxnSpLocks/>
            </p:cNvCxnSpPr>
            <p:nvPr/>
          </p:nvCxnSpPr>
          <p:spPr>
            <a:xfrm>
              <a:off x="2575334" y="4048094"/>
              <a:ext cx="366129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51" name="直接连接符 110"/>
            <p:cNvCxnSpPr>
              <a:cxnSpLocks/>
            </p:cNvCxnSpPr>
            <p:nvPr/>
          </p:nvCxnSpPr>
          <p:spPr>
            <a:xfrm>
              <a:off x="2584933" y="3527710"/>
              <a:ext cx="365169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18" name="文本框 112"/>
            <p:cNvSpPr txBox="1"/>
            <p:nvPr/>
          </p:nvSpPr>
          <p:spPr>
            <a:xfrm>
              <a:off x="2193929" y="4256140"/>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419" name="文本框 114"/>
            <p:cNvSpPr txBox="1"/>
            <p:nvPr/>
          </p:nvSpPr>
          <p:spPr>
            <a:xfrm>
              <a:off x="2193928" y="3786089"/>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420" name="文本框 115"/>
            <p:cNvSpPr txBox="1"/>
            <p:nvPr/>
          </p:nvSpPr>
          <p:spPr>
            <a:xfrm>
              <a:off x="2215765" y="3274566"/>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sp>
          <p:nvSpPr>
            <p:cNvPr id="1050421" name="弧形 120"/>
            <p:cNvSpPr/>
            <p:nvPr/>
          </p:nvSpPr>
          <p:spPr>
            <a:xfrm rot="5400000">
              <a:off x="3902331" y="2247858"/>
              <a:ext cx="508864" cy="307449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52" name="直接箭头连接符 122"/>
            <p:cNvCxnSpPr>
              <a:cxnSpLocks/>
            </p:cNvCxnSpPr>
            <p:nvPr/>
          </p:nvCxnSpPr>
          <p:spPr>
            <a:xfrm>
              <a:off x="2597434" y="5003576"/>
              <a:ext cx="3096577" cy="0"/>
            </a:xfrm>
            <a:prstGeom prst="straightConnector1"/>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50422" name="文本框 123"/>
            <p:cNvSpPr txBox="1"/>
            <p:nvPr/>
          </p:nvSpPr>
          <p:spPr>
            <a:xfrm>
              <a:off x="3838299" y="4828551"/>
              <a:ext cx="698342" cy="472439"/>
            </a:xfrm>
            <a:prstGeom prst="rect"/>
            <a:solidFill>
              <a:schemeClr val="bg1"/>
            </a:solid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opp</a:t>
              </a:r>
              <a:endParaRPr altLang="en-US" b="1" dirty="0" sz="2000" lang="zh-CN">
                <a:latin typeface="Arial" panose="020B0604020202020204" pitchFamily="34" charset="0"/>
                <a:cs typeface="Arial" panose="020B0604020202020204" pitchFamily="34" charset="0"/>
              </a:endParaRPr>
            </a:p>
          </p:txBody>
        </p:sp>
        <p:cxnSp>
          <p:nvCxnSpPr>
            <p:cNvPr id="3146153" name="直接连接符 125"/>
            <p:cNvCxnSpPr>
              <a:cxnSpLocks/>
            </p:cNvCxnSpPr>
            <p:nvPr/>
          </p:nvCxnSpPr>
          <p:spPr>
            <a:xfrm flipV="1">
              <a:off x="4162510" y="3462702"/>
              <a:ext cx="0" cy="132222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504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424" name="Rectangle 1028"/>
          <p:cNvSpPr>
            <a:spLocks noChangeArrowheads="1"/>
          </p:cNvSpPr>
          <p:nvPr/>
        </p:nvSpPr>
        <p:spPr bwMode="auto">
          <a:xfrm>
            <a:off x="1010574" y="276433"/>
            <a:ext cx="7290463"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Dynamic range </a:t>
            </a:r>
            <a:r>
              <a:rPr altLang="zh-CN" b="1" dirty="0" sz="2400" kumimoji="1" lang="en-US" smtClean="0">
                <a:latin typeface="Arial" panose="020B0604020202020204" pitchFamily="34" charset="0"/>
                <a:cs typeface="Arial" panose="020B0604020202020204" pitchFamily="34" charset="0"/>
              </a:rPr>
              <a:t>(ignore the  saturation region)</a:t>
            </a:r>
            <a:endParaRPr altLang="en-US" b="1" dirty="0" sz="2400" kumimoji="1" lang="zh-CN" smtClean="0">
              <a:latin typeface="Arial" panose="020B0604020202020204" pitchFamily="34" charset="0"/>
              <a:cs typeface="Arial" panose="020B0604020202020204" pitchFamily="34" charset="0"/>
            </a:endParaRPr>
          </a:p>
        </p:txBody>
      </p:sp>
      <p:grpSp>
        <p:nvGrpSpPr>
          <p:cNvPr id="481" name="组合 95"/>
          <p:cNvGrpSpPr/>
          <p:nvPr/>
        </p:nvGrpSpPr>
        <p:grpSpPr>
          <a:xfrm>
            <a:off x="751269" y="810632"/>
            <a:ext cx="4489307" cy="4215694"/>
            <a:chOff x="4508467" y="1348087"/>
            <a:chExt cx="4489307" cy="4215694"/>
          </a:xfrm>
        </p:grpSpPr>
        <p:grpSp>
          <p:nvGrpSpPr>
            <p:cNvPr id="482" name="组合 96"/>
            <p:cNvGrpSpPr/>
            <p:nvPr/>
          </p:nvGrpSpPr>
          <p:grpSpPr>
            <a:xfrm>
              <a:off x="4508467" y="1348087"/>
              <a:ext cx="4489307" cy="4215694"/>
              <a:chOff x="4314202" y="2126559"/>
              <a:chExt cx="4489307" cy="4215694"/>
            </a:xfrm>
          </p:grpSpPr>
          <p:cxnSp>
            <p:nvCxnSpPr>
              <p:cNvPr id="3146154" name="直接箭头连接符 117"/>
              <p:cNvCxnSpPr>
                <a:cxnSpLocks/>
              </p:cNvCxnSpPr>
              <p:nvPr/>
            </p:nvCxnSpPr>
            <p:spPr>
              <a:xfrm flipV="1">
                <a:off x="4767863" y="2242578"/>
                <a:ext cx="0" cy="358528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55" name="直接箭头连接符 11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25" name="文本框 119"/>
              <p:cNvSpPr txBox="1"/>
              <p:nvPr/>
            </p:nvSpPr>
            <p:spPr>
              <a:xfrm>
                <a:off x="4314202" y="212655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426" name="文本框 121"/>
              <p:cNvSpPr txBox="1"/>
              <p:nvPr/>
            </p:nvSpPr>
            <p:spPr>
              <a:xfrm>
                <a:off x="8042811" y="580631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cxnSp>
          <p:nvCxnSpPr>
            <p:cNvPr id="3146156" name="直接连接符 116"/>
            <p:cNvCxnSpPr>
              <a:cxnSpLocks/>
            </p:cNvCxnSpPr>
            <p:nvPr/>
          </p:nvCxnSpPr>
          <p:spPr>
            <a:xfrm>
              <a:off x="4962128" y="2505056"/>
              <a:ext cx="34851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57" name="直接连接符 113"/>
            <p:cNvCxnSpPr>
              <a:cxnSpLocks/>
            </p:cNvCxnSpPr>
            <p:nvPr/>
          </p:nvCxnSpPr>
          <p:spPr>
            <a:xfrm>
              <a:off x="4962128" y="3169515"/>
              <a:ext cx="34851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58" name="直接连接符 111"/>
            <p:cNvCxnSpPr>
              <a:cxnSpLocks/>
            </p:cNvCxnSpPr>
            <p:nvPr/>
          </p:nvCxnSpPr>
          <p:spPr>
            <a:xfrm>
              <a:off x="4962128" y="3782037"/>
              <a:ext cx="35232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59" name="直接连接符 108"/>
            <p:cNvCxnSpPr>
              <a:cxnSpLocks/>
            </p:cNvCxnSpPr>
            <p:nvPr/>
          </p:nvCxnSpPr>
          <p:spPr>
            <a:xfrm>
              <a:off x="4962128" y="4409846"/>
              <a:ext cx="357488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160" name="直接连接符 124"/>
          <p:cNvCxnSpPr>
            <a:cxnSpLocks/>
          </p:cNvCxnSpPr>
          <p:nvPr/>
        </p:nvCxnSpPr>
        <p:spPr>
          <a:xfrm>
            <a:off x="1220768" y="1967263"/>
            <a:ext cx="3138828" cy="254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27" name="椭圆 126"/>
          <p:cNvSpPr/>
          <p:nvPr/>
        </p:nvSpPr>
        <p:spPr>
          <a:xfrm>
            <a:off x="2729857" y="3172054"/>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61" name="直接箭头连接符 127"/>
          <p:cNvCxnSpPr>
            <a:cxnSpLocks/>
          </p:cNvCxnSpPr>
          <p:nvPr/>
        </p:nvCxnSpPr>
        <p:spPr>
          <a:xfrm flipV="1">
            <a:off x="6300168" y="925779"/>
            <a:ext cx="0" cy="357569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62" name="直接箭头连接符 129"/>
          <p:cNvCxnSpPr>
            <a:cxnSpLocks/>
          </p:cNvCxnSpPr>
          <p:nvPr/>
        </p:nvCxnSpPr>
        <p:spPr>
          <a:xfrm>
            <a:off x="6300168" y="4501467"/>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28" name="文本框 130"/>
          <p:cNvSpPr txBox="1"/>
          <p:nvPr/>
        </p:nvSpPr>
        <p:spPr>
          <a:xfrm>
            <a:off x="8046543" y="4493853"/>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429" name="弧形 132"/>
          <p:cNvSpPr/>
          <p:nvPr/>
        </p:nvSpPr>
        <p:spPr>
          <a:xfrm>
            <a:off x="6737851" y="1966805"/>
            <a:ext cx="508864" cy="2552009"/>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63" name="直接连接符 134"/>
          <p:cNvCxnSpPr>
            <a:cxnSpLocks/>
          </p:cNvCxnSpPr>
          <p:nvPr/>
        </p:nvCxnSpPr>
        <p:spPr>
          <a:xfrm flipV="1">
            <a:off x="6738186" y="1966805"/>
            <a:ext cx="0" cy="2534664"/>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64" name="直接连接符 135"/>
          <p:cNvCxnSpPr>
            <a:cxnSpLocks/>
          </p:cNvCxnSpPr>
          <p:nvPr/>
        </p:nvCxnSpPr>
        <p:spPr>
          <a:xfrm flipV="1">
            <a:off x="7246509" y="1966805"/>
            <a:ext cx="0" cy="252497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65" name="直接连接符 136"/>
          <p:cNvCxnSpPr>
            <a:cxnSpLocks/>
          </p:cNvCxnSpPr>
          <p:nvPr/>
        </p:nvCxnSpPr>
        <p:spPr>
          <a:xfrm flipV="1">
            <a:off x="7762267" y="1966805"/>
            <a:ext cx="0" cy="2534664"/>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30" name="文本框 137"/>
          <p:cNvSpPr txBox="1"/>
          <p:nvPr/>
        </p:nvSpPr>
        <p:spPr>
          <a:xfrm>
            <a:off x="6544750" y="4455471"/>
            <a:ext cx="41641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431" name="文本框 138"/>
          <p:cNvSpPr txBox="1"/>
          <p:nvPr/>
        </p:nvSpPr>
        <p:spPr>
          <a:xfrm>
            <a:off x="7102975" y="4444539"/>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432" name="文本框 139"/>
          <p:cNvSpPr txBox="1"/>
          <p:nvPr/>
        </p:nvSpPr>
        <p:spPr>
          <a:xfrm>
            <a:off x="7577964" y="4456580"/>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166" name="直接连接符 140"/>
          <p:cNvCxnSpPr>
            <a:cxnSpLocks/>
          </p:cNvCxnSpPr>
          <p:nvPr/>
        </p:nvCxnSpPr>
        <p:spPr>
          <a:xfrm>
            <a:off x="4500961" y="4512690"/>
            <a:ext cx="370413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67" name="直接连接符 141"/>
          <p:cNvCxnSpPr>
            <a:cxnSpLocks/>
          </p:cNvCxnSpPr>
          <p:nvPr/>
        </p:nvCxnSpPr>
        <p:spPr>
          <a:xfrm>
            <a:off x="1195652" y="3259384"/>
            <a:ext cx="6765500"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33" name="文本框 142"/>
          <p:cNvSpPr txBox="1"/>
          <p:nvPr/>
        </p:nvSpPr>
        <p:spPr>
          <a:xfrm>
            <a:off x="5868929" y="835939"/>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483" name="组合 146"/>
          <p:cNvGrpSpPr/>
          <p:nvPr/>
        </p:nvGrpSpPr>
        <p:grpSpPr>
          <a:xfrm>
            <a:off x="1232433" y="4498533"/>
            <a:ext cx="3931087" cy="2252708"/>
            <a:chOff x="774663" y="4524165"/>
            <a:chExt cx="3931087" cy="2252708"/>
          </a:xfrm>
        </p:grpSpPr>
        <p:cxnSp>
          <p:nvCxnSpPr>
            <p:cNvPr id="3146168" name="直接箭头连接符 147"/>
            <p:cNvCxnSpPr>
              <a:cxnSpLocks/>
            </p:cNvCxnSpPr>
            <p:nvPr/>
          </p:nvCxnSpPr>
          <p:spPr>
            <a:xfrm flipV="1">
              <a:off x="779859" y="4793358"/>
              <a:ext cx="0" cy="152104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69" name="直接箭头连接符 148"/>
            <p:cNvCxnSpPr>
              <a:cxnSpLocks/>
            </p:cNvCxnSpPr>
            <p:nvPr/>
          </p:nvCxnSpPr>
          <p:spPr>
            <a:xfrm>
              <a:off x="779859" y="6314400"/>
              <a:ext cx="371292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34" name="文本框 149"/>
            <p:cNvSpPr txBox="1"/>
            <p:nvPr/>
          </p:nvSpPr>
          <p:spPr>
            <a:xfrm>
              <a:off x="774663" y="4524165"/>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435" name="文本框 150"/>
            <p:cNvSpPr txBox="1"/>
            <p:nvPr/>
          </p:nvSpPr>
          <p:spPr>
            <a:xfrm>
              <a:off x="3945052" y="624093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sp>
        <p:nvSpPr>
          <p:cNvPr id="1050436" name="弧形 151"/>
          <p:cNvSpPr/>
          <p:nvPr/>
        </p:nvSpPr>
        <p:spPr>
          <a:xfrm rot="16200000" flipH="1">
            <a:off x="2572044" y="4217515"/>
            <a:ext cx="508864" cy="3152692"/>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37" name="文本框 152"/>
          <p:cNvSpPr txBox="1"/>
          <p:nvPr/>
        </p:nvSpPr>
        <p:spPr>
          <a:xfrm>
            <a:off x="933538" y="610263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170" name="直接连接符 153"/>
          <p:cNvCxnSpPr>
            <a:cxnSpLocks/>
          </p:cNvCxnSpPr>
          <p:nvPr/>
        </p:nvCxnSpPr>
        <p:spPr>
          <a:xfrm>
            <a:off x="1237629" y="6049549"/>
            <a:ext cx="310907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71" name="直接连接符 154"/>
          <p:cNvCxnSpPr>
            <a:cxnSpLocks/>
          </p:cNvCxnSpPr>
          <p:nvPr/>
        </p:nvCxnSpPr>
        <p:spPr>
          <a:xfrm>
            <a:off x="1228030" y="5545590"/>
            <a:ext cx="3131566"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72" name="直接连接符 155"/>
          <p:cNvCxnSpPr>
            <a:cxnSpLocks/>
          </p:cNvCxnSpPr>
          <p:nvPr/>
        </p:nvCxnSpPr>
        <p:spPr>
          <a:xfrm>
            <a:off x="1237629" y="5025206"/>
            <a:ext cx="310907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38" name="文本框 156"/>
          <p:cNvSpPr txBox="1"/>
          <p:nvPr/>
        </p:nvSpPr>
        <p:spPr>
          <a:xfrm>
            <a:off x="846625" y="5753636"/>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439" name="文本框 157"/>
          <p:cNvSpPr txBox="1"/>
          <p:nvPr/>
        </p:nvSpPr>
        <p:spPr>
          <a:xfrm>
            <a:off x="846624" y="5283585"/>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440" name="文本框 158"/>
          <p:cNvSpPr txBox="1"/>
          <p:nvPr/>
        </p:nvSpPr>
        <p:spPr>
          <a:xfrm>
            <a:off x="868461" y="4772062"/>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cxnSp>
        <p:nvCxnSpPr>
          <p:cNvPr id="3146173" name="直接连接符 160"/>
          <p:cNvCxnSpPr>
            <a:cxnSpLocks/>
          </p:cNvCxnSpPr>
          <p:nvPr/>
        </p:nvCxnSpPr>
        <p:spPr>
          <a:xfrm flipV="1">
            <a:off x="4359596" y="4498386"/>
            <a:ext cx="0" cy="1770827"/>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74" name="直接连接符 161"/>
          <p:cNvCxnSpPr>
            <a:cxnSpLocks/>
          </p:cNvCxnSpPr>
          <p:nvPr/>
        </p:nvCxnSpPr>
        <p:spPr>
          <a:xfrm flipV="1">
            <a:off x="2810788" y="3259384"/>
            <a:ext cx="0" cy="3029384"/>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41" name="文本框 162"/>
          <p:cNvSpPr txBox="1"/>
          <p:nvPr/>
        </p:nvSpPr>
        <p:spPr>
          <a:xfrm>
            <a:off x="6009061" y="440210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442" name="文本框 163"/>
          <p:cNvSpPr txBox="1"/>
          <p:nvPr/>
        </p:nvSpPr>
        <p:spPr>
          <a:xfrm>
            <a:off x="866396" y="4267554"/>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443" name="Rectangle 1030"/>
          <p:cNvSpPr>
            <a:spLocks noChangeArrowheads="1"/>
          </p:cNvSpPr>
          <p:nvPr/>
        </p:nvSpPr>
        <p:spPr bwMode="auto">
          <a:xfrm>
            <a:off x="2769187" y="2714847"/>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sp>
        <p:nvSpPr>
          <p:cNvPr id="1050444" name="弧形 168"/>
          <p:cNvSpPr/>
          <p:nvPr/>
        </p:nvSpPr>
        <p:spPr>
          <a:xfrm flipV="1">
            <a:off x="7250424" y="2023165"/>
            <a:ext cx="508864" cy="2483794"/>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75" name="直接连接符 173"/>
          <p:cNvCxnSpPr>
            <a:cxnSpLocks/>
          </p:cNvCxnSpPr>
          <p:nvPr/>
        </p:nvCxnSpPr>
        <p:spPr>
          <a:xfrm>
            <a:off x="1228030" y="1967263"/>
            <a:ext cx="6586533"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45" name="弧形 189"/>
          <p:cNvSpPr/>
          <p:nvPr/>
        </p:nvSpPr>
        <p:spPr>
          <a:xfrm rot="5400000">
            <a:off x="2555027" y="3745354"/>
            <a:ext cx="508864" cy="3074496"/>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46" name="文本框 190"/>
          <p:cNvSpPr txBox="1">
            <a:spLocks noChangeAspect="1" noMove="1" noResize="1" noRot="1" noAdjustHandles="1" noEditPoints="1" noChangeArrowheads="1" noChangeShapeType="1" noTextEdit="1"/>
          </p:cNvSpPr>
          <p:nvPr/>
        </p:nvSpPr>
        <p:spPr>
          <a:xfrm>
            <a:off x="6325958" y="4842454"/>
            <a:ext cx="1595783" cy="461665"/>
          </a:xfrm>
          <a:prstGeom prst="rect"/>
          <a:blipFill>
            <a:blip xmlns:r="http://schemas.openxmlformats.org/officeDocument/2006/relationships" r:embed="rId1"/>
            <a:stretch>
              <a:fillRect l="-6130" t="-9211" b="-30263"/>
            </a:stretch>
          </a:blipFill>
        </p:spPr>
        <p:txBody>
          <a:bodyPr/>
          <a:p>
            <a:r>
              <a:rPr altLang="en-US" lang="zh-CN">
                <a:noFill/>
              </a:rPr>
              <a:t> </a:t>
            </a:r>
          </a:p>
        </p:txBody>
      </p:sp>
      <p:sp>
        <p:nvSpPr>
          <p:cNvPr id="1050447" name="文本框 201"/>
          <p:cNvSpPr txBox="1"/>
          <p:nvPr/>
        </p:nvSpPr>
        <p:spPr>
          <a:xfrm>
            <a:off x="4099529" y="3988937"/>
            <a:ext cx="760698"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448" name="Rectangle 1030"/>
          <p:cNvSpPr>
            <a:spLocks noChangeArrowheads="1"/>
          </p:cNvSpPr>
          <p:nvPr/>
        </p:nvSpPr>
        <p:spPr bwMode="auto">
          <a:xfrm>
            <a:off x="1845367" y="860988"/>
            <a:ext cx="2634511" cy="535940"/>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i="1" kumimoji="1" lang="en-US" smtClean="0">
                <a:latin typeface="+mn-ea"/>
              </a:rPr>
              <a:t>V</a:t>
            </a:r>
            <a:r>
              <a:rPr altLang="zh-CN" baseline="-30000" b="1" dirty="0" sz="2400" kumimoji="1" lang="en-US" smtClean="0">
                <a:latin typeface="+mn-ea"/>
              </a:rPr>
              <a:t>CC</a:t>
            </a:r>
            <a:r>
              <a:rPr altLang="zh-CN" b="1" dirty="0" sz="2400" kumimoji="1" lang="en-US" smtClean="0">
                <a:latin typeface="+mn-ea"/>
              </a:rPr>
              <a:t>=</a:t>
            </a:r>
            <a:r>
              <a:rPr altLang="zh-CN" b="1" dirty="0" sz="2400" i="1" kumimoji="1" lang="en-US" smtClean="0">
                <a:latin typeface="+mn-ea"/>
              </a:rPr>
              <a:t>I</a:t>
            </a:r>
            <a:r>
              <a:rPr altLang="zh-CN" baseline="-30000" b="1" dirty="0" sz="2400" kumimoji="1" lang="en-US" smtClean="0">
                <a:latin typeface="+mn-ea"/>
              </a:rPr>
              <a:t>C</a:t>
            </a:r>
            <a:r>
              <a:rPr altLang="zh-CN" b="1" dirty="0" sz="2400" i="1" kumimoji="1" lang="en-US" smtClean="0">
                <a:latin typeface="+mn-ea"/>
              </a:rPr>
              <a:t>R</a:t>
            </a:r>
            <a:r>
              <a:rPr altLang="zh-CN" baseline="-30000" b="1" dirty="0" sz="2400" kumimoji="1" lang="en-US" smtClean="0">
                <a:latin typeface="+mn-ea"/>
              </a:rPr>
              <a:t>C</a:t>
            </a:r>
            <a:r>
              <a:rPr altLang="zh-CN" b="1" dirty="0" sz="2400" kumimoji="1" lang="en-US" smtClean="0">
                <a:latin typeface="+mn-ea"/>
              </a:rPr>
              <a:t>+</a:t>
            </a:r>
            <a:r>
              <a:rPr altLang="zh-CN" b="1" dirty="0" sz="2400" i="1" kumimoji="1" lang="en-US" smtClean="0">
                <a:latin typeface="+mn-ea"/>
              </a:rPr>
              <a:t>U</a:t>
            </a:r>
            <a:r>
              <a:rPr altLang="zh-CN" baseline="-30000" b="1" dirty="0" sz="2400" kumimoji="1" lang="en-US" smtClean="0">
                <a:latin typeface="+mn-ea"/>
              </a:rPr>
              <a:t>CEQ </a:t>
            </a:r>
          </a:p>
        </p:txBody>
      </p:sp>
      <p:sp>
        <p:nvSpPr>
          <p:cNvPr id="1050449" name="Rectangle 1030"/>
          <p:cNvSpPr>
            <a:spLocks noChangeArrowheads="1"/>
          </p:cNvSpPr>
          <p:nvPr/>
        </p:nvSpPr>
        <p:spPr bwMode="auto">
          <a:xfrm>
            <a:off x="152694" y="1662505"/>
            <a:ext cx="1346957" cy="535939"/>
          </a:xfrm>
          <a:prstGeom prst="rect"/>
          <a:noFill/>
          <a:ln>
            <a:noFill/>
          </a:ln>
          <a:effectLst/>
        </p:spPr>
        <p:txBody>
          <a:bodyPr wrap="square">
            <a:spAutoFit/>
          </a:bodyPr>
          <a:p>
            <a:pPr fontAlgn="base">
              <a:spcBef>
                <a:spcPct val="0"/>
              </a:spcBef>
              <a:spcAft>
                <a:spcPct val="0"/>
              </a:spcAft>
            </a:pPr>
            <a:r>
              <a:rPr altLang="zh-CN" b="1" dirty="0" sz="2400" i="1" kumimoji="1" lang="en-US" smtClean="0">
                <a:latin typeface="+mn-ea"/>
              </a:rPr>
              <a:t>V</a:t>
            </a:r>
            <a:r>
              <a:rPr altLang="zh-CN" baseline="-30000" b="1" dirty="0" sz="2400" kumimoji="1" lang="en-US" smtClean="0">
                <a:latin typeface="+mn-ea"/>
              </a:rPr>
              <a:t>CC</a:t>
            </a:r>
            <a:r>
              <a:rPr altLang="zh-CN" b="1" dirty="0" sz="2400" kumimoji="1" lang="en-US" smtClean="0">
                <a:latin typeface="+mn-ea"/>
              </a:rPr>
              <a:t>/</a:t>
            </a:r>
            <a:r>
              <a:rPr altLang="zh-CN" b="1" dirty="0" sz="2400" i="1" kumimoji="1" lang="en-US" smtClean="0">
                <a:latin typeface="+mn-ea"/>
              </a:rPr>
              <a:t>R</a:t>
            </a:r>
            <a:r>
              <a:rPr altLang="zh-CN" baseline="-30000" b="1" dirty="0" sz="2400" kumimoji="1" lang="en-US" smtClean="0">
                <a:latin typeface="+mn-ea"/>
              </a:rPr>
              <a:t>C</a:t>
            </a:r>
          </a:p>
        </p:txBody>
      </p:sp>
      <p:cxnSp>
        <p:nvCxnSpPr>
          <p:cNvPr id="3146176" name="直接箭头连接符 17"/>
          <p:cNvCxnSpPr>
            <a:cxnSpLocks/>
          </p:cNvCxnSpPr>
          <p:nvPr/>
        </p:nvCxnSpPr>
        <p:spPr>
          <a:xfrm>
            <a:off x="1272211" y="4404134"/>
            <a:ext cx="1517971" cy="0"/>
          </a:xfrm>
          <a:prstGeom prst="straightConnector1"/>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50450" name="文本框 207"/>
          <p:cNvSpPr txBox="1"/>
          <p:nvPr/>
        </p:nvSpPr>
        <p:spPr>
          <a:xfrm>
            <a:off x="1735176" y="4069746"/>
            <a:ext cx="766272" cy="472440"/>
          </a:xfrm>
          <a:prstGeom prst="rect"/>
          <a:solidFill>
            <a:schemeClr val="bg1"/>
          </a:solid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a:t>
            </a:r>
            <a:endParaRPr altLang="en-US" b="1" dirty="0" sz="2000" lang="zh-CN">
              <a:latin typeface="Arial" panose="020B0604020202020204" pitchFamily="34" charset="0"/>
              <a:cs typeface="Arial" panose="020B0604020202020204" pitchFamily="34" charset="0"/>
            </a:endParaRPr>
          </a:p>
        </p:txBody>
      </p:sp>
      <p:cxnSp>
        <p:nvCxnSpPr>
          <p:cNvPr id="3146177" name="直接箭头连接符 223"/>
          <p:cNvCxnSpPr>
            <a:cxnSpLocks/>
          </p:cNvCxnSpPr>
          <p:nvPr/>
        </p:nvCxnSpPr>
        <p:spPr>
          <a:xfrm>
            <a:off x="2803753" y="4405964"/>
            <a:ext cx="1396895" cy="0"/>
          </a:xfrm>
          <a:prstGeom prst="straightConnector1"/>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50451" name="文本框 224"/>
          <p:cNvSpPr txBox="1"/>
          <p:nvPr/>
        </p:nvSpPr>
        <p:spPr>
          <a:xfrm>
            <a:off x="3089322" y="4098276"/>
            <a:ext cx="759906" cy="472439"/>
          </a:xfrm>
          <a:prstGeom prst="rect"/>
          <a:solidFill>
            <a:schemeClr val="bg1"/>
          </a:solidFill>
        </p:spPr>
        <p:txBody>
          <a:bodyPr rtlCol="0" wrap="square">
            <a:spAutoFit/>
          </a:bodyPr>
          <a:p>
            <a:r>
              <a:rPr altLang="zh-CN" b="1" dirty="0" sz="2000" i="1" kumimoji="1" lang="en-US" smtClean="0">
                <a:latin typeface="+mn-ea"/>
              </a:rPr>
              <a:t>I</a:t>
            </a:r>
            <a:r>
              <a:rPr altLang="zh-CN" baseline="-30000" b="1" dirty="0" sz="2000" kumimoji="1" lang="en-US" smtClean="0">
                <a:latin typeface="+mn-ea"/>
              </a:rPr>
              <a:t>CQ</a:t>
            </a:r>
            <a:r>
              <a:rPr altLang="zh-CN" b="1" dirty="0" sz="2000" i="1" kumimoji="1" lang="en-US" smtClean="0">
                <a:latin typeface="+mn-ea"/>
              </a:rPr>
              <a:t>R</a:t>
            </a:r>
            <a:r>
              <a:rPr altLang="zh-CN" baseline="-30000" b="1" dirty="0" sz="2000" kumimoji="1" lang="en-US" smtClean="0">
                <a:latin typeface="+mn-ea"/>
              </a:rPr>
              <a:t>C</a:t>
            </a:r>
            <a:endParaRPr altLang="en-US" b="1" dirty="0" sz="2000" lang="zh-CN">
              <a:latin typeface="Arial" panose="020B0604020202020204" pitchFamily="34" charset="0"/>
              <a:cs typeface="Arial" panose="020B0604020202020204" pitchFamily="34" charset="0"/>
            </a:endParaRPr>
          </a:p>
        </p:txBody>
      </p:sp>
      <p:cxnSp>
        <p:nvCxnSpPr>
          <p:cNvPr id="3146178" name="直接箭头连接符 225"/>
          <p:cNvCxnSpPr>
            <a:cxnSpLocks/>
          </p:cNvCxnSpPr>
          <p:nvPr/>
        </p:nvCxnSpPr>
        <p:spPr>
          <a:xfrm>
            <a:off x="1250130" y="6501072"/>
            <a:ext cx="3096577" cy="0"/>
          </a:xfrm>
          <a:prstGeom prst="straightConnector1"/>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50452" name="文本框 226"/>
          <p:cNvSpPr txBox="1"/>
          <p:nvPr/>
        </p:nvSpPr>
        <p:spPr>
          <a:xfrm>
            <a:off x="2490995" y="6326047"/>
            <a:ext cx="698342" cy="472439"/>
          </a:xfrm>
          <a:prstGeom prst="rect"/>
          <a:solidFill>
            <a:schemeClr val="bg1"/>
          </a:solid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opp</a:t>
            </a:r>
            <a:endParaRPr altLang="en-US" b="1" dirty="0" sz="2000" lang="zh-CN">
              <a:latin typeface="Arial" panose="020B0604020202020204" pitchFamily="34" charset="0"/>
              <a:cs typeface="Arial" panose="020B0604020202020204" pitchFamily="34" charset="0"/>
            </a:endParaRPr>
          </a:p>
        </p:txBody>
      </p:sp>
      <p:sp>
        <p:nvSpPr>
          <p:cNvPr id="1050453" name="文本框 229"/>
          <p:cNvSpPr txBox="1">
            <a:spLocks noChangeAspect="1" noMove="1" noResize="1" noRot="1" noAdjustHandles="1" noEditPoints="1" noChangeArrowheads="1" noChangeShapeType="1" noTextEdit="1"/>
          </p:cNvSpPr>
          <p:nvPr/>
        </p:nvSpPr>
        <p:spPr>
          <a:xfrm>
            <a:off x="6313416" y="5267318"/>
            <a:ext cx="1987621" cy="461665"/>
          </a:xfrm>
          <a:prstGeom prst="rect"/>
          <a:blipFill>
            <a:blip xmlns:r="http://schemas.openxmlformats.org/officeDocument/2006/relationships" r:embed="rId2"/>
            <a:stretch>
              <a:fillRect l="-4908" t="-9211" b="-30263"/>
            </a:stretch>
          </a:blipFill>
        </p:spPr>
        <p:txBody>
          <a:bodyPr/>
          <a:p>
            <a:r>
              <a:rPr altLang="en-US" lang="zh-CN">
                <a:noFill/>
              </a:rPr>
              <a:t> </a:t>
            </a:r>
          </a:p>
        </p:txBody>
      </p:sp>
      <p:sp>
        <p:nvSpPr>
          <p:cNvPr id="1050454" name="文本框 230"/>
          <p:cNvSpPr txBox="1">
            <a:spLocks noChangeAspect="1" noMove="1" noResize="1" noRot="1" noAdjustHandles="1" noEditPoints="1" noChangeArrowheads="1" noChangeShapeType="1" noTextEdit="1"/>
          </p:cNvSpPr>
          <p:nvPr/>
        </p:nvSpPr>
        <p:spPr>
          <a:xfrm>
            <a:off x="6313415" y="5769444"/>
            <a:ext cx="2238655" cy="461665"/>
          </a:xfrm>
          <a:prstGeom prst="rect"/>
          <a:blipFill>
            <a:blip xmlns:r="http://schemas.openxmlformats.org/officeDocument/2006/relationships" r:embed="rId3"/>
            <a:stretch>
              <a:fillRect l="-4360" t="-11842" b="-30263"/>
            </a:stretch>
          </a:blipFill>
        </p:spPr>
        <p:txBody>
          <a:bodyPr/>
          <a:p>
            <a:r>
              <a:rPr altLang="en-US" lang="zh-CN">
                <a:noFill/>
              </a:rPr>
              <a:t> </a:t>
            </a:r>
          </a:p>
        </p:txBody>
      </p:sp>
      <p:sp>
        <p:nvSpPr>
          <p:cNvPr id="1050455" name="文本框 231"/>
          <p:cNvSpPr txBox="1">
            <a:spLocks noChangeAspect="1" noMove="1" noResize="1" noRot="1" noAdjustHandles="1" noEditPoints="1" noChangeArrowheads="1" noChangeShapeType="1" noTextEdit="1"/>
          </p:cNvSpPr>
          <p:nvPr/>
        </p:nvSpPr>
        <p:spPr>
          <a:xfrm>
            <a:off x="5501230" y="6286938"/>
            <a:ext cx="3535265" cy="461665"/>
          </a:xfrm>
          <a:prstGeom prst="rect"/>
          <a:blipFill>
            <a:blip xmlns:r="http://schemas.openxmlformats.org/officeDocument/2006/relationships" r:embed="rId4"/>
            <a:stretch>
              <a:fillRect l="-3966" t="-9211" r="-4483" b="-30263"/>
            </a:stretch>
          </a:blipFill>
        </p:spPr>
        <p:txBody>
          <a:bodyPr/>
          <a:p>
            <a:r>
              <a:rPr altLang="en-US" lang="zh-CN">
                <a:noFill/>
              </a:rPr>
              <a:t> </a:t>
            </a:r>
          </a:p>
        </p:txBody>
      </p:sp>
      <p:cxnSp>
        <p:nvCxnSpPr>
          <p:cNvPr id="3146179" name="直接连接符 70"/>
          <p:cNvCxnSpPr>
            <a:cxnSpLocks/>
          </p:cNvCxnSpPr>
          <p:nvPr/>
        </p:nvCxnSpPr>
        <p:spPr>
          <a:xfrm>
            <a:off x="1183878" y="1410651"/>
            <a:ext cx="34851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160"/>
                                        </p:tgtEl>
                                        <p:attrNameLst>
                                          <p:attrName>style.visibility</p:attrName>
                                        </p:attrNameLst>
                                      </p:cBhvr>
                                      <p:to>
                                        <p:strVal val="visible"/>
                                      </p:to>
                                    </p:set>
                                    <p:animEffect transition="in" filter="wipe(down)">
                                      <p:cBhvr>
                                        <p:cTn dur="500" id="7"/>
                                        <p:tgtEl>
                                          <p:spTgt spid="314616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443"/>
                                        </p:tgtEl>
                                        <p:attrNameLst>
                                          <p:attrName>style.visibility</p:attrName>
                                        </p:attrNameLst>
                                      </p:cBhvr>
                                      <p:to>
                                        <p:strVal val="visible"/>
                                      </p:to>
                                    </p:set>
                                    <p:animEffect transition="in" filter="wipe(down)">
                                      <p:cBhvr>
                                        <p:cTn dur="500" id="12"/>
                                        <p:tgtEl>
                                          <p:spTgt spid="1050443"/>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427"/>
                                        </p:tgtEl>
                                        <p:attrNameLst>
                                          <p:attrName>style.visibility</p:attrName>
                                        </p:attrNameLst>
                                      </p:cBhvr>
                                      <p:to>
                                        <p:strVal val="visible"/>
                                      </p:to>
                                    </p:set>
                                    <p:animEffect transition="in" filter="wipe(down)">
                                      <p:cBhvr>
                                        <p:cTn dur="500" id="15"/>
                                        <p:tgtEl>
                                          <p:spTgt spid="105042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449"/>
                                        </p:tgtEl>
                                        <p:attrNameLst>
                                          <p:attrName>style.visibility</p:attrName>
                                        </p:attrNameLst>
                                      </p:cBhvr>
                                      <p:to>
                                        <p:strVal val="visible"/>
                                      </p:to>
                                    </p:set>
                                    <p:animEffect transition="in" filter="wipe(down)">
                                      <p:cBhvr>
                                        <p:cTn dur="500" id="20"/>
                                        <p:tgtEl>
                                          <p:spTgt spid="1050449"/>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0447"/>
                                        </p:tgtEl>
                                        <p:attrNameLst>
                                          <p:attrName>style.visibility</p:attrName>
                                        </p:attrNameLst>
                                      </p:cBhvr>
                                      <p:to>
                                        <p:strVal val="visible"/>
                                      </p:to>
                                    </p:set>
                                    <p:animEffect transition="in" filter="wipe(down)">
                                      <p:cBhvr>
                                        <p:cTn dur="500" id="23"/>
                                        <p:tgtEl>
                                          <p:spTgt spid="1050447"/>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22" presetSubtype="4">
                                  <p:stCondLst>
                                    <p:cond delay="0"/>
                                  </p:stCondLst>
                                  <p:childTnLst>
                                    <p:set>
                                      <p:cBhvr>
                                        <p:cTn dur="1" fill="hold" id="27">
                                          <p:stCondLst>
                                            <p:cond delay="0"/>
                                          </p:stCondLst>
                                        </p:cTn>
                                        <p:tgtEl>
                                          <p:spTgt spid="3146175"/>
                                        </p:tgtEl>
                                        <p:attrNameLst>
                                          <p:attrName>style.visibility</p:attrName>
                                        </p:attrNameLst>
                                      </p:cBhvr>
                                      <p:to>
                                        <p:strVal val="visible"/>
                                      </p:to>
                                    </p:set>
                                    <p:animEffect transition="in" filter="wipe(down)">
                                      <p:cBhvr>
                                        <p:cTn dur="500" id="28"/>
                                        <p:tgtEl>
                                          <p:spTgt spid="3146175"/>
                                        </p:tgtEl>
                                      </p:cBhvr>
                                    </p:animEffect>
                                  </p:childTnLst>
                                </p:cTn>
                              </p:par>
                              <p:par>
                                <p:cTn fill="hold" id="29" nodeType="withEffect" presetClass="entr" presetID="22" presetSubtype="4">
                                  <p:stCondLst>
                                    <p:cond delay="0"/>
                                  </p:stCondLst>
                                  <p:childTnLst>
                                    <p:set>
                                      <p:cBhvr>
                                        <p:cTn dur="1" fill="hold" id="30">
                                          <p:stCondLst>
                                            <p:cond delay="0"/>
                                          </p:stCondLst>
                                        </p:cTn>
                                        <p:tgtEl>
                                          <p:spTgt spid="3146167"/>
                                        </p:tgtEl>
                                        <p:attrNameLst>
                                          <p:attrName>style.visibility</p:attrName>
                                        </p:attrNameLst>
                                      </p:cBhvr>
                                      <p:to>
                                        <p:strVal val="visible"/>
                                      </p:to>
                                    </p:set>
                                    <p:animEffect transition="in" filter="wipe(down)">
                                      <p:cBhvr>
                                        <p:cTn dur="500" id="31"/>
                                        <p:tgtEl>
                                          <p:spTgt spid="3146167"/>
                                        </p:tgtEl>
                                      </p:cBhvr>
                                    </p:animEffect>
                                  </p:childTnLst>
                                </p:cTn>
                              </p:par>
                              <p:par>
                                <p:cTn fill="hold" id="32" nodeType="withEffect" presetClass="entr" presetID="22" presetSubtype="4">
                                  <p:stCondLst>
                                    <p:cond delay="0"/>
                                  </p:stCondLst>
                                  <p:childTnLst>
                                    <p:set>
                                      <p:cBhvr>
                                        <p:cTn dur="1" fill="hold" id="33">
                                          <p:stCondLst>
                                            <p:cond delay="0"/>
                                          </p:stCondLst>
                                        </p:cTn>
                                        <p:tgtEl>
                                          <p:spTgt spid="3146166"/>
                                        </p:tgtEl>
                                        <p:attrNameLst>
                                          <p:attrName>style.visibility</p:attrName>
                                        </p:attrNameLst>
                                      </p:cBhvr>
                                      <p:to>
                                        <p:strVal val="visible"/>
                                      </p:to>
                                    </p:set>
                                    <p:animEffect transition="in" filter="wipe(down)">
                                      <p:cBhvr>
                                        <p:cTn dur="500" id="34"/>
                                        <p:tgtEl>
                                          <p:spTgt spid="3146166"/>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22" presetSubtype="4">
                                  <p:stCondLst>
                                    <p:cond delay="0"/>
                                  </p:stCondLst>
                                  <p:childTnLst>
                                    <p:set>
                                      <p:cBhvr>
                                        <p:cTn dur="1" fill="hold" id="38">
                                          <p:stCondLst>
                                            <p:cond delay="0"/>
                                          </p:stCondLst>
                                        </p:cTn>
                                        <p:tgtEl>
                                          <p:spTgt spid="1050429"/>
                                        </p:tgtEl>
                                        <p:attrNameLst>
                                          <p:attrName>style.visibility</p:attrName>
                                        </p:attrNameLst>
                                      </p:cBhvr>
                                      <p:to>
                                        <p:strVal val="visible"/>
                                      </p:to>
                                    </p:set>
                                    <p:animEffect transition="in" filter="wipe(down)">
                                      <p:cBhvr>
                                        <p:cTn dur="500" id="39"/>
                                        <p:tgtEl>
                                          <p:spTgt spid="1050429"/>
                                        </p:tgtEl>
                                      </p:cBhvr>
                                    </p:animEffect>
                                  </p:childTnLst>
                                </p:cTn>
                              </p:par>
                              <p:par>
                                <p:cTn fill="hold" grpId="0" id="40" nodeType="withEffect" presetClass="entr" presetID="22" presetSubtype="4">
                                  <p:stCondLst>
                                    <p:cond delay="0"/>
                                  </p:stCondLst>
                                  <p:childTnLst>
                                    <p:set>
                                      <p:cBhvr>
                                        <p:cTn dur="1" fill="hold" id="41">
                                          <p:stCondLst>
                                            <p:cond delay="0"/>
                                          </p:stCondLst>
                                        </p:cTn>
                                        <p:tgtEl>
                                          <p:spTgt spid="1050444"/>
                                        </p:tgtEl>
                                        <p:attrNameLst>
                                          <p:attrName>style.visibility</p:attrName>
                                        </p:attrNameLst>
                                      </p:cBhvr>
                                      <p:to>
                                        <p:strVal val="visible"/>
                                      </p:to>
                                    </p:set>
                                    <p:animEffect transition="in" filter="wipe(down)">
                                      <p:cBhvr>
                                        <p:cTn dur="500" id="42"/>
                                        <p:tgtEl>
                                          <p:spTgt spid="1050444"/>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4">
                                  <p:stCondLst>
                                    <p:cond delay="0"/>
                                  </p:stCondLst>
                                  <p:childTnLst>
                                    <p:set>
                                      <p:cBhvr>
                                        <p:cTn dur="1" fill="hold" id="46">
                                          <p:stCondLst>
                                            <p:cond delay="0"/>
                                          </p:stCondLst>
                                        </p:cTn>
                                        <p:tgtEl>
                                          <p:spTgt spid="3146174"/>
                                        </p:tgtEl>
                                        <p:attrNameLst>
                                          <p:attrName>style.visibility</p:attrName>
                                        </p:attrNameLst>
                                      </p:cBhvr>
                                      <p:to>
                                        <p:strVal val="visible"/>
                                      </p:to>
                                    </p:set>
                                    <p:animEffect transition="in" filter="wipe(down)">
                                      <p:cBhvr>
                                        <p:cTn dur="500" id="47"/>
                                        <p:tgtEl>
                                          <p:spTgt spid="3146174"/>
                                        </p:tgtEl>
                                      </p:cBhvr>
                                    </p:animEffect>
                                  </p:childTnLst>
                                </p:cTn>
                              </p:par>
                              <p:par>
                                <p:cTn fill="hold" id="48" nodeType="withEffect" presetClass="entr" presetID="22" presetSubtype="4">
                                  <p:stCondLst>
                                    <p:cond delay="0"/>
                                  </p:stCondLst>
                                  <p:childTnLst>
                                    <p:set>
                                      <p:cBhvr>
                                        <p:cTn dur="1" fill="hold" id="49">
                                          <p:stCondLst>
                                            <p:cond delay="0"/>
                                          </p:stCondLst>
                                        </p:cTn>
                                        <p:tgtEl>
                                          <p:spTgt spid="3146173"/>
                                        </p:tgtEl>
                                        <p:attrNameLst>
                                          <p:attrName>style.visibility</p:attrName>
                                        </p:attrNameLst>
                                      </p:cBhvr>
                                      <p:to>
                                        <p:strVal val="visible"/>
                                      </p:to>
                                    </p:set>
                                    <p:animEffect transition="in" filter="wipe(down)">
                                      <p:cBhvr>
                                        <p:cTn dur="500" id="50"/>
                                        <p:tgtEl>
                                          <p:spTgt spid="3146173"/>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2" presetSubtype="4">
                                  <p:stCondLst>
                                    <p:cond delay="0"/>
                                  </p:stCondLst>
                                  <p:childTnLst>
                                    <p:set>
                                      <p:cBhvr>
                                        <p:cTn dur="1" fill="hold" id="54">
                                          <p:stCondLst>
                                            <p:cond delay="0"/>
                                          </p:stCondLst>
                                        </p:cTn>
                                        <p:tgtEl>
                                          <p:spTgt spid="1050445"/>
                                        </p:tgtEl>
                                        <p:attrNameLst>
                                          <p:attrName>style.visibility</p:attrName>
                                        </p:attrNameLst>
                                      </p:cBhvr>
                                      <p:to>
                                        <p:strVal val="visible"/>
                                      </p:to>
                                    </p:set>
                                    <p:animEffect transition="in" filter="wipe(down)">
                                      <p:cBhvr>
                                        <p:cTn dur="500" id="55"/>
                                        <p:tgtEl>
                                          <p:spTgt spid="1050445"/>
                                        </p:tgtEl>
                                      </p:cBhvr>
                                    </p:animEffect>
                                  </p:childTnLst>
                                </p:cTn>
                              </p:par>
                              <p:par>
                                <p:cTn fill="hold" grpId="0" id="56" nodeType="withEffect" presetClass="entr" presetID="22" presetSubtype="4">
                                  <p:stCondLst>
                                    <p:cond delay="0"/>
                                  </p:stCondLst>
                                  <p:childTnLst>
                                    <p:set>
                                      <p:cBhvr>
                                        <p:cTn dur="1" fill="hold" id="57">
                                          <p:stCondLst>
                                            <p:cond delay="0"/>
                                          </p:stCondLst>
                                        </p:cTn>
                                        <p:tgtEl>
                                          <p:spTgt spid="1050436"/>
                                        </p:tgtEl>
                                        <p:attrNameLst>
                                          <p:attrName>style.visibility</p:attrName>
                                        </p:attrNameLst>
                                      </p:cBhvr>
                                      <p:to>
                                        <p:strVal val="visible"/>
                                      </p:to>
                                    </p:set>
                                    <p:animEffect transition="in" filter="wipe(down)">
                                      <p:cBhvr>
                                        <p:cTn dur="500" id="58"/>
                                        <p:tgtEl>
                                          <p:spTgt spid="1050436"/>
                                        </p:tgtEl>
                                      </p:cBhvr>
                                    </p:animEffect>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22" presetSubtype="4">
                                  <p:stCondLst>
                                    <p:cond delay="0"/>
                                  </p:stCondLst>
                                  <p:childTnLst>
                                    <p:set>
                                      <p:cBhvr>
                                        <p:cTn dur="1" fill="hold" id="62">
                                          <p:stCondLst>
                                            <p:cond delay="0"/>
                                          </p:stCondLst>
                                        </p:cTn>
                                        <p:tgtEl>
                                          <p:spTgt spid="1050452"/>
                                        </p:tgtEl>
                                        <p:attrNameLst>
                                          <p:attrName>style.visibility</p:attrName>
                                        </p:attrNameLst>
                                      </p:cBhvr>
                                      <p:to>
                                        <p:strVal val="visible"/>
                                      </p:to>
                                    </p:set>
                                    <p:animEffect transition="in" filter="wipe(down)">
                                      <p:cBhvr>
                                        <p:cTn dur="500" id="63"/>
                                        <p:tgtEl>
                                          <p:spTgt spid="1050452"/>
                                        </p:tgtEl>
                                      </p:cBhvr>
                                    </p:animEffect>
                                  </p:childTnLst>
                                </p:cTn>
                              </p:par>
                              <p:par>
                                <p:cTn fill="hold" id="64" nodeType="withEffect" presetClass="entr" presetID="22" presetSubtype="4">
                                  <p:stCondLst>
                                    <p:cond delay="0"/>
                                  </p:stCondLst>
                                  <p:childTnLst>
                                    <p:set>
                                      <p:cBhvr>
                                        <p:cTn dur="1" fill="hold" id="65">
                                          <p:stCondLst>
                                            <p:cond delay="0"/>
                                          </p:stCondLst>
                                        </p:cTn>
                                        <p:tgtEl>
                                          <p:spTgt spid="3146178"/>
                                        </p:tgtEl>
                                        <p:attrNameLst>
                                          <p:attrName>style.visibility</p:attrName>
                                        </p:attrNameLst>
                                      </p:cBhvr>
                                      <p:to>
                                        <p:strVal val="visible"/>
                                      </p:to>
                                    </p:set>
                                    <p:animEffect transition="in" filter="wipe(down)">
                                      <p:cBhvr>
                                        <p:cTn dur="500" id="66"/>
                                        <p:tgtEl>
                                          <p:spTgt spid="3146178"/>
                                        </p:tgtEl>
                                      </p:cBhvr>
                                    </p:animEffect>
                                  </p:childTnLst>
                                </p:cTn>
                              </p:par>
                            </p:childTnLst>
                          </p:cTn>
                        </p:par>
                      </p:childTnLst>
                    </p:cTn>
                  </p:par>
                  <p:par>
                    <p:cTn fill="hold" id="67">
                      <p:stCondLst>
                        <p:cond delay="indefinite"/>
                      </p:stCondLst>
                      <p:childTnLst>
                        <p:par>
                          <p:cTn fill="hold" id="68">
                            <p:stCondLst>
                              <p:cond delay="0"/>
                            </p:stCondLst>
                            <p:childTnLst>
                              <p:par>
                                <p:cTn fill="hold" grpId="0" id="69" nodeType="clickEffect" presetClass="entr" presetID="22" presetSubtype="4">
                                  <p:stCondLst>
                                    <p:cond delay="0"/>
                                  </p:stCondLst>
                                  <p:childTnLst>
                                    <p:set>
                                      <p:cBhvr>
                                        <p:cTn dur="1" fill="hold" id="70">
                                          <p:stCondLst>
                                            <p:cond delay="0"/>
                                          </p:stCondLst>
                                        </p:cTn>
                                        <p:tgtEl>
                                          <p:spTgt spid="1050450"/>
                                        </p:tgtEl>
                                        <p:attrNameLst>
                                          <p:attrName>style.visibility</p:attrName>
                                        </p:attrNameLst>
                                      </p:cBhvr>
                                      <p:to>
                                        <p:strVal val="visible"/>
                                      </p:to>
                                    </p:set>
                                    <p:animEffect transition="in" filter="wipe(down)">
                                      <p:cBhvr>
                                        <p:cTn dur="500" id="71"/>
                                        <p:tgtEl>
                                          <p:spTgt spid="1050450"/>
                                        </p:tgtEl>
                                      </p:cBhvr>
                                    </p:animEffect>
                                  </p:childTnLst>
                                </p:cTn>
                              </p:par>
                              <p:par>
                                <p:cTn fill="hold" id="72" nodeType="withEffect" presetClass="entr" presetID="22" presetSubtype="4">
                                  <p:stCondLst>
                                    <p:cond delay="0"/>
                                  </p:stCondLst>
                                  <p:childTnLst>
                                    <p:set>
                                      <p:cBhvr>
                                        <p:cTn dur="1" fill="hold" id="73">
                                          <p:stCondLst>
                                            <p:cond delay="0"/>
                                          </p:stCondLst>
                                        </p:cTn>
                                        <p:tgtEl>
                                          <p:spTgt spid="3146176"/>
                                        </p:tgtEl>
                                        <p:attrNameLst>
                                          <p:attrName>style.visibility</p:attrName>
                                        </p:attrNameLst>
                                      </p:cBhvr>
                                      <p:to>
                                        <p:strVal val="visible"/>
                                      </p:to>
                                    </p:set>
                                    <p:animEffect transition="in" filter="wipe(down)">
                                      <p:cBhvr>
                                        <p:cTn dur="500" id="74"/>
                                        <p:tgtEl>
                                          <p:spTgt spid="3146176"/>
                                        </p:tgtEl>
                                      </p:cBhvr>
                                    </p:animEffect>
                                  </p:childTnLst>
                                </p:cTn>
                              </p:par>
                            </p:childTnLst>
                          </p:cTn>
                        </p:par>
                      </p:childTnLst>
                    </p:cTn>
                  </p:par>
                  <p:par>
                    <p:cTn fill="hold" id="75">
                      <p:stCondLst>
                        <p:cond delay="indefinite"/>
                      </p:stCondLst>
                      <p:childTnLst>
                        <p:par>
                          <p:cTn fill="hold" id="76">
                            <p:stCondLst>
                              <p:cond delay="0"/>
                            </p:stCondLst>
                            <p:childTnLst>
                              <p:par>
                                <p:cTn fill="hold" grpId="0" id="77" nodeType="clickEffect" presetClass="entr" presetID="22" presetSubtype="4">
                                  <p:stCondLst>
                                    <p:cond delay="0"/>
                                  </p:stCondLst>
                                  <p:childTnLst>
                                    <p:set>
                                      <p:cBhvr>
                                        <p:cTn dur="1" fill="hold" id="78">
                                          <p:stCondLst>
                                            <p:cond delay="0"/>
                                          </p:stCondLst>
                                        </p:cTn>
                                        <p:tgtEl>
                                          <p:spTgt spid="1050451"/>
                                        </p:tgtEl>
                                        <p:attrNameLst>
                                          <p:attrName>style.visibility</p:attrName>
                                        </p:attrNameLst>
                                      </p:cBhvr>
                                      <p:to>
                                        <p:strVal val="visible"/>
                                      </p:to>
                                    </p:set>
                                    <p:animEffect transition="in" filter="wipe(down)">
                                      <p:cBhvr>
                                        <p:cTn dur="500" id="79"/>
                                        <p:tgtEl>
                                          <p:spTgt spid="1050451"/>
                                        </p:tgtEl>
                                      </p:cBhvr>
                                    </p:animEffect>
                                  </p:childTnLst>
                                </p:cTn>
                              </p:par>
                              <p:par>
                                <p:cTn fill="hold" id="80" nodeType="withEffect" presetClass="entr" presetID="22" presetSubtype="4">
                                  <p:stCondLst>
                                    <p:cond delay="0"/>
                                  </p:stCondLst>
                                  <p:childTnLst>
                                    <p:set>
                                      <p:cBhvr>
                                        <p:cTn dur="1" fill="hold" id="81">
                                          <p:stCondLst>
                                            <p:cond delay="0"/>
                                          </p:stCondLst>
                                        </p:cTn>
                                        <p:tgtEl>
                                          <p:spTgt spid="3146177"/>
                                        </p:tgtEl>
                                        <p:attrNameLst>
                                          <p:attrName>style.visibility</p:attrName>
                                        </p:attrNameLst>
                                      </p:cBhvr>
                                      <p:to>
                                        <p:strVal val="visible"/>
                                      </p:to>
                                    </p:set>
                                    <p:animEffect transition="in" filter="wipe(down)">
                                      <p:cBhvr>
                                        <p:cTn dur="500" id="82"/>
                                        <p:tgtEl>
                                          <p:spTgt spid="3146177"/>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22" presetSubtype="4">
                                  <p:stCondLst>
                                    <p:cond delay="0"/>
                                  </p:stCondLst>
                                  <p:childTnLst>
                                    <p:set>
                                      <p:cBhvr>
                                        <p:cTn dur="1" fill="hold" id="86">
                                          <p:stCondLst>
                                            <p:cond delay="0"/>
                                          </p:stCondLst>
                                        </p:cTn>
                                        <p:tgtEl>
                                          <p:spTgt spid="1050446"/>
                                        </p:tgtEl>
                                        <p:attrNameLst>
                                          <p:attrName>style.visibility</p:attrName>
                                        </p:attrNameLst>
                                      </p:cBhvr>
                                      <p:to>
                                        <p:strVal val="visible"/>
                                      </p:to>
                                    </p:set>
                                    <p:animEffect transition="in" filter="wipe(down)">
                                      <p:cBhvr>
                                        <p:cTn dur="500" id="87"/>
                                        <p:tgtEl>
                                          <p:spTgt spid="1050446"/>
                                        </p:tgtEl>
                                      </p:cBhvr>
                                    </p:animEffect>
                                  </p:childTnLst>
                                </p:cTn>
                              </p:par>
                            </p:childTnLst>
                          </p:cTn>
                        </p:par>
                      </p:childTnLst>
                    </p:cTn>
                  </p:par>
                  <p:par>
                    <p:cTn fill="hold" id="88">
                      <p:stCondLst>
                        <p:cond delay="indefinite"/>
                      </p:stCondLst>
                      <p:childTnLst>
                        <p:par>
                          <p:cTn fill="hold" id="89">
                            <p:stCondLst>
                              <p:cond delay="0"/>
                            </p:stCondLst>
                            <p:childTnLst>
                              <p:par>
                                <p:cTn fill="hold" grpId="0" id="90" nodeType="clickEffect" presetClass="entr" presetID="22" presetSubtype="4">
                                  <p:stCondLst>
                                    <p:cond delay="0"/>
                                  </p:stCondLst>
                                  <p:childTnLst>
                                    <p:set>
                                      <p:cBhvr>
                                        <p:cTn dur="1" fill="hold" id="91">
                                          <p:stCondLst>
                                            <p:cond delay="0"/>
                                          </p:stCondLst>
                                        </p:cTn>
                                        <p:tgtEl>
                                          <p:spTgt spid="1050453"/>
                                        </p:tgtEl>
                                        <p:attrNameLst>
                                          <p:attrName>style.visibility</p:attrName>
                                        </p:attrNameLst>
                                      </p:cBhvr>
                                      <p:to>
                                        <p:strVal val="visible"/>
                                      </p:to>
                                    </p:set>
                                    <p:animEffect transition="in" filter="wipe(down)">
                                      <p:cBhvr>
                                        <p:cTn dur="500" id="92"/>
                                        <p:tgtEl>
                                          <p:spTgt spid="1050453"/>
                                        </p:tgtEl>
                                      </p:cBhvr>
                                    </p:animEffect>
                                  </p:childTnLst>
                                </p:cTn>
                              </p:par>
                            </p:childTnLst>
                          </p:cTn>
                        </p:par>
                      </p:childTnLst>
                    </p:cTn>
                  </p:par>
                  <p:par>
                    <p:cTn fill="hold" id="93">
                      <p:stCondLst>
                        <p:cond delay="indefinite"/>
                      </p:stCondLst>
                      <p:childTnLst>
                        <p:par>
                          <p:cTn fill="hold" id="94">
                            <p:stCondLst>
                              <p:cond delay="0"/>
                            </p:stCondLst>
                            <p:childTnLst>
                              <p:par>
                                <p:cTn fill="hold" grpId="0" id="95" nodeType="clickEffect" presetClass="entr" presetID="22" presetSubtype="4">
                                  <p:stCondLst>
                                    <p:cond delay="0"/>
                                  </p:stCondLst>
                                  <p:childTnLst>
                                    <p:set>
                                      <p:cBhvr>
                                        <p:cTn dur="1" fill="hold" id="96">
                                          <p:stCondLst>
                                            <p:cond delay="0"/>
                                          </p:stCondLst>
                                        </p:cTn>
                                        <p:tgtEl>
                                          <p:spTgt spid="1050454"/>
                                        </p:tgtEl>
                                        <p:attrNameLst>
                                          <p:attrName>style.visibility</p:attrName>
                                        </p:attrNameLst>
                                      </p:cBhvr>
                                      <p:to>
                                        <p:strVal val="visible"/>
                                      </p:to>
                                    </p:set>
                                    <p:animEffect transition="in" filter="wipe(down)">
                                      <p:cBhvr>
                                        <p:cTn dur="500" id="97"/>
                                        <p:tgtEl>
                                          <p:spTgt spid="1050454"/>
                                        </p:tgtEl>
                                      </p:cBhvr>
                                    </p:animEffect>
                                  </p:childTnLst>
                                </p:cTn>
                              </p:par>
                            </p:childTnLst>
                          </p:cTn>
                        </p:par>
                      </p:childTnLst>
                    </p:cTn>
                  </p:par>
                  <p:par>
                    <p:cTn fill="hold" id="98">
                      <p:stCondLst>
                        <p:cond delay="indefinite"/>
                      </p:stCondLst>
                      <p:childTnLst>
                        <p:par>
                          <p:cTn fill="hold" id="99">
                            <p:stCondLst>
                              <p:cond delay="0"/>
                            </p:stCondLst>
                            <p:childTnLst>
                              <p:par>
                                <p:cTn fill="hold" grpId="0" id="100" nodeType="clickEffect" presetClass="entr" presetID="22" presetSubtype="4">
                                  <p:stCondLst>
                                    <p:cond delay="0"/>
                                  </p:stCondLst>
                                  <p:childTnLst>
                                    <p:set>
                                      <p:cBhvr>
                                        <p:cTn dur="1" fill="hold" id="101">
                                          <p:stCondLst>
                                            <p:cond delay="0"/>
                                          </p:stCondLst>
                                        </p:cTn>
                                        <p:tgtEl>
                                          <p:spTgt spid="1050455"/>
                                        </p:tgtEl>
                                        <p:attrNameLst>
                                          <p:attrName>style.visibility</p:attrName>
                                        </p:attrNameLst>
                                      </p:cBhvr>
                                      <p:to>
                                        <p:strVal val="visible"/>
                                      </p:to>
                                    </p:set>
                                    <p:animEffect transition="in" filter="wipe(down)">
                                      <p:cBhvr>
                                        <p:cTn dur="500" id="102"/>
                                        <p:tgtEl>
                                          <p:spTgt spid="1050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27" grpId="0" animBg="1"/>
      <p:bldP spid="1050429" grpId="0" animBg="1"/>
      <p:bldP spid="1050436" grpId="0" animBg="1"/>
      <p:bldP spid="1050443" grpId="0"/>
      <p:bldP spid="1050444" grpId="0" animBg="1"/>
      <p:bldP spid="1050445" grpId="0" animBg="1"/>
      <p:bldP spid="1050446" grpId="0"/>
      <p:bldP spid="1050447" grpId="0"/>
      <p:bldP spid="1050449" grpId="0"/>
      <p:bldP spid="1050450" grpId="0" animBg="1"/>
      <p:bldP spid="1050451" grpId="0" animBg="1"/>
      <p:bldP spid="1050452" grpId="0" animBg="1"/>
      <p:bldP spid="1050453" grpId="0"/>
      <p:bldP spid="1050454" grpId="0"/>
      <p:bldP spid="10504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5045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460" name="Rectangle 1028"/>
          <p:cNvSpPr>
            <a:spLocks noChangeArrowheads="1"/>
          </p:cNvSpPr>
          <p:nvPr/>
        </p:nvSpPr>
        <p:spPr bwMode="auto">
          <a:xfrm>
            <a:off x="180863" y="344364"/>
            <a:ext cx="3281475"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Conclusion:</a:t>
            </a:r>
            <a:endParaRPr altLang="en-US" b="1" dirty="0" sz="2000" kumimoji="1" lang="zh-CN" smtClean="0">
              <a:latin typeface="Arial" panose="020B0604020202020204" pitchFamily="34" charset="0"/>
              <a:cs typeface="Arial" panose="020B0604020202020204" pitchFamily="34" charset="0"/>
            </a:endParaRPr>
          </a:p>
        </p:txBody>
      </p:sp>
      <p:sp>
        <p:nvSpPr>
          <p:cNvPr id="1050461" name="Rectangle 67"/>
          <p:cNvSpPr>
            <a:spLocks noChangeArrowheads="1"/>
          </p:cNvSpPr>
          <p:nvPr/>
        </p:nvSpPr>
        <p:spPr bwMode="auto">
          <a:xfrm>
            <a:off x="2282895" y="388562"/>
            <a:ext cx="6016052"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Common-emitter amplification circuit</a:t>
            </a:r>
            <a:endParaRPr altLang="en-US" b="1" dirty="0" sz="2400" lang="zh-CN" smtClean="0">
              <a:latin typeface="Arial" panose="020B0604020202020204" pitchFamily="34" charset="0"/>
              <a:cs typeface="Arial" panose="020B0604020202020204" pitchFamily="34" charset="0"/>
            </a:endParaRPr>
          </a:p>
        </p:txBody>
      </p:sp>
      <p:grpSp>
        <p:nvGrpSpPr>
          <p:cNvPr id="487" name="组合 32"/>
          <p:cNvGrpSpPr/>
          <p:nvPr/>
        </p:nvGrpSpPr>
        <p:grpSpPr>
          <a:xfrm>
            <a:off x="4938942" y="2395790"/>
            <a:ext cx="3925891" cy="2372676"/>
            <a:chOff x="779859" y="4404196"/>
            <a:chExt cx="3925891" cy="2372676"/>
          </a:xfrm>
        </p:grpSpPr>
        <p:cxnSp>
          <p:nvCxnSpPr>
            <p:cNvPr id="3146180" name="直接箭头连接符 33"/>
            <p:cNvCxnSpPr>
              <a:cxnSpLocks/>
            </p:cNvCxnSpPr>
            <p:nvPr/>
          </p:nvCxnSpPr>
          <p:spPr>
            <a:xfrm flipV="1">
              <a:off x="2620607" y="4601249"/>
              <a:ext cx="0" cy="171315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81" name="直接箭头连接符 34"/>
            <p:cNvCxnSpPr>
              <a:cxnSpLocks/>
            </p:cNvCxnSpPr>
            <p:nvPr/>
          </p:nvCxnSpPr>
          <p:spPr>
            <a:xfrm>
              <a:off x="779859" y="6314400"/>
              <a:ext cx="371292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62" name="文本框 35"/>
            <p:cNvSpPr txBox="1"/>
            <p:nvPr/>
          </p:nvSpPr>
          <p:spPr>
            <a:xfrm>
              <a:off x="2620607" y="4404196"/>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463" name="文本框 36"/>
            <p:cNvSpPr txBox="1"/>
            <p:nvPr/>
          </p:nvSpPr>
          <p:spPr>
            <a:xfrm>
              <a:off x="3945052" y="6240933"/>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grpSp>
      <p:sp>
        <p:nvSpPr>
          <p:cNvPr id="1050464" name="弧形 37"/>
          <p:cNvSpPr/>
          <p:nvPr/>
        </p:nvSpPr>
        <p:spPr>
          <a:xfrm rot="16200000" flipH="1">
            <a:off x="6514993" y="3125912"/>
            <a:ext cx="508864" cy="1382088"/>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65" name="文本框 38"/>
          <p:cNvSpPr txBox="1"/>
          <p:nvPr/>
        </p:nvSpPr>
        <p:spPr>
          <a:xfrm>
            <a:off x="6592695" y="4299308"/>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466" name="弧形 39"/>
          <p:cNvSpPr/>
          <p:nvPr/>
        </p:nvSpPr>
        <p:spPr>
          <a:xfrm rot="5400000">
            <a:off x="6545097" y="2642774"/>
            <a:ext cx="508864" cy="1321880"/>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67" name="文本框 40"/>
          <p:cNvSpPr txBox="1"/>
          <p:nvPr/>
        </p:nvSpPr>
        <p:spPr>
          <a:xfrm>
            <a:off x="3719489" y="4305994"/>
            <a:ext cx="6602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endParaRPr altLang="en-US" b="1" dirty="0" sz="2400" lang="zh-CN">
              <a:latin typeface="Arial" panose="020B0604020202020204" pitchFamily="34" charset="0"/>
              <a:cs typeface="Arial" panose="020B0604020202020204" pitchFamily="34" charset="0"/>
            </a:endParaRPr>
          </a:p>
        </p:txBody>
      </p:sp>
      <p:grpSp>
        <p:nvGrpSpPr>
          <p:cNvPr id="488" name="组合 41"/>
          <p:cNvGrpSpPr/>
          <p:nvPr/>
        </p:nvGrpSpPr>
        <p:grpSpPr>
          <a:xfrm>
            <a:off x="1111208" y="2337916"/>
            <a:ext cx="3136468" cy="1973467"/>
            <a:chOff x="779859" y="4340936"/>
            <a:chExt cx="3136468" cy="1973467"/>
          </a:xfrm>
        </p:grpSpPr>
        <p:cxnSp>
          <p:nvCxnSpPr>
            <p:cNvPr id="3146182" name="直接箭头连接符 42"/>
            <p:cNvCxnSpPr>
              <a:cxnSpLocks/>
            </p:cNvCxnSpPr>
            <p:nvPr/>
          </p:nvCxnSpPr>
          <p:spPr>
            <a:xfrm flipV="1">
              <a:off x="2273974" y="4530697"/>
              <a:ext cx="0" cy="178370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83" name="直接箭头连接符 43"/>
            <p:cNvCxnSpPr>
              <a:cxnSpLocks/>
            </p:cNvCxnSpPr>
            <p:nvPr/>
          </p:nvCxnSpPr>
          <p:spPr>
            <a:xfrm>
              <a:off x="779859" y="6314400"/>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68" name="文本框 44"/>
            <p:cNvSpPr txBox="1"/>
            <p:nvPr/>
          </p:nvSpPr>
          <p:spPr>
            <a:xfrm>
              <a:off x="2311676" y="4340936"/>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469" name="弧形 45"/>
          <p:cNvSpPr/>
          <p:nvPr/>
        </p:nvSpPr>
        <p:spPr>
          <a:xfrm rot="5400000">
            <a:off x="2382899" y="3591490"/>
            <a:ext cx="508864" cy="4524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70" name="弧形 46"/>
          <p:cNvSpPr/>
          <p:nvPr/>
        </p:nvSpPr>
        <p:spPr>
          <a:xfrm rot="16200000" flipH="1">
            <a:off x="2347917" y="3081988"/>
            <a:ext cx="508864" cy="452477"/>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71" name="文本框 47"/>
          <p:cNvSpPr txBox="1"/>
          <p:nvPr/>
        </p:nvSpPr>
        <p:spPr>
          <a:xfrm>
            <a:off x="2417068" y="4232527"/>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184" name="直接连接符 48"/>
          <p:cNvCxnSpPr>
            <a:cxnSpLocks/>
          </p:cNvCxnSpPr>
          <p:nvPr/>
        </p:nvCxnSpPr>
        <p:spPr>
          <a:xfrm>
            <a:off x="1111208" y="4072161"/>
            <a:ext cx="699292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85" name="直接连接符 49"/>
          <p:cNvCxnSpPr>
            <a:cxnSpLocks/>
          </p:cNvCxnSpPr>
          <p:nvPr/>
        </p:nvCxnSpPr>
        <p:spPr>
          <a:xfrm>
            <a:off x="1101609" y="3568202"/>
            <a:ext cx="7002526"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86" name="直接连接符 50"/>
          <p:cNvCxnSpPr>
            <a:cxnSpLocks/>
          </p:cNvCxnSpPr>
          <p:nvPr/>
        </p:nvCxnSpPr>
        <p:spPr>
          <a:xfrm>
            <a:off x="1111208" y="3047818"/>
            <a:ext cx="6933875"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72" name="文本框 51"/>
          <p:cNvSpPr txBox="1"/>
          <p:nvPr/>
        </p:nvSpPr>
        <p:spPr>
          <a:xfrm>
            <a:off x="720204" y="3776248"/>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473" name="文本框 52"/>
          <p:cNvSpPr txBox="1"/>
          <p:nvPr/>
        </p:nvSpPr>
        <p:spPr>
          <a:xfrm>
            <a:off x="720203" y="3306197"/>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474" name="文本框 53"/>
          <p:cNvSpPr txBox="1"/>
          <p:nvPr/>
        </p:nvSpPr>
        <p:spPr>
          <a:xfrm>
            <a:off x="742040" y="279467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r>
              <a:rPr altLang="zh-CN" baseline="-25000" b="1" dirty="0" sz="2400" i="1" lang="en-US" smtClean="0">
                <a:latin typeface="Arial" panose="020B0604020202020204" pitchFamily="34" charset="0"/>
                <a:cs typeface="Arial" panose="020B0604020202020204" pitchFamily="34" charset="0"/>
              </a:rPr>
              <a:t>3</a:t>
            </a:r>
            <a:endParaRPr altLang="en-US" b="1" dirty="0" sz="2400" lang="zh-CN">
              <a:latin typeface="Arial" panose="020B0604020202020204" pitchFamily="34" charset="0"/>
              <a:cs typeface="Arial" panose="020B0604020202020204" pitchFamily="34" charset="0"/>
            </a:endParaRPr>
          </a:p>
        </p:txBody>
      </p:sp>
      <p:sp>
        <p:nvSpPr>
          <p:cNvPr id="1050475" name="Rectangle 1028"/>
          <p:cNvSpPr>
            <a:spLocks noChangeArrowheads="1"/>
          </p:cNvSpPr>
          <p:nvPr/>
        </p:nvSpPr>
        <p:spPr bwMode="auto">
          <a:xfrm>
            <a:off x="1651375" y="2036063"/>
            <a:ext cx="1821180" cy="447040"/>
          </a:xfrm>
          <a:prstGeom prst="rect"/>
          <a:noFill/>
          <a:ln>
            <a:noFill/>
          </a:ln>
          <a:effectLst/>
        </p:spPr>
        <p:txBody>
          <a:bodyPr wrap="non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signal</a:t>
            </a:r>
            <a:endParaRPr altLang="en-US" b="1" dirty="0" sz="2400" kumimoji="1" lang="zh-CN" smtClean="0">
              <a:latin typeface="Arial" panose="020B0604020202020204" pitchFamily="34" charset="0"/>
              <a:cs typeface="Arial" panose="020B0604020202020204" pitchFamily="34" charset="0"/>
            </a:endParaRPr>
          </a:p>
        </p:txBody>
      </p:sp>
      <p:sp>
        <p:nvSpPr>
          <p:cNvPr id="1050476" name="Rectangle 1028"/>
          <p:cNvSpPr>
            <a:spLocks noChangeArrowheads="1"/>
          </p:cNvSpPr>
          <p:nvPr/>
        </p:nvSpPr>
        <p:spPr bwMode="auto">
          <a:xfrm>
            <a:off x="5629974" y="2050177"/>
            <a:ext cx="2087880" cy="447040"/>
          </a:xfrm>
          <a:prstGeom prst="rect"/>
          <a:noFill/>
          <a:ln>
            <a:noFill/>
          </a:ln>
          <a:effectLst/>
        </p:spPr>
        <p:txBody>
          <a:bodyPr wrap="non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signal</a:t>
            </a:r>
            <a:endParaRPr altLang="en-US" b="1" dirty="0" sz="2400" kumimoji="1" lang="zh-CN" smtClean="0">
              <a:latin typeface="Arial" panose="020B0604020202020204" pitchFamily="34" charset="0"/>
              <a:cs typeface="Arial" panose="020B0604020202020204" pitchFamily="34" charset="0"/>
            </a:endParaRPr>
          </a:p>
        </p:txBody>
      </p:sp>
      <p:sp>
        <p:nvSpPr>
          <p:cNvPr id="1050477" name="Rectangle 1028"/>
          <p:cNvSpPr>
            <a:spLocks noChangeArrowheads="1"/>
          </p:cNvSpPr>
          <p:nvPr/>
        </p:nvSpPr>
        <p:spPr bwMode="auto">
          <a:xfrm>
            <a:off x="490834" y="1078150"/>
            <a:ext cx="8116823" cy="830997"/>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 There is a 180</a:t>
            </a:r>
            <a:r>
              <a:rPr altLang="zh-CN" baseline="30000" b="1" dirty="0" sz="2400" kumimoji="1" lang="en-US" smtClean="0">
                <a:latin typeface="Arial" panose="020B0604020202020204" pitchFamily="34" charset="0"/>
                <a:cs typeface="Arial" panose="020B0604020202020204" pitchFamily="34" charset="0"/>
              </a:rPr>
              <a:t>o</a:t>
            </a:r>
            <a:r>
              <a:rPr altLang="zh-CN" b="1" dirty="0" sz="2400" kumimoji="1" lang="en-US" smtClean="0">
                <a:latin typeface="Arial" panose="020B0604020202020204" pitchFamily="34" charset="0"/>
                <a:cs typeface="Arial" panose="020B0604020202020204" pitchFamily="34" charset="0"/>
              </a:rPr>
              <a:t> phase shift between input and output signal</a:t>
            </a:r>
            <a:endParaRPr altLang="en-US" b="1" dirty="0" sz="2400" kumimoji="1" lang="zh-CN" smtClean="0">
              <a:latin typeface="Arial" panose="020B0604020202020204" pitchFamily="34" charset="0"/>
              <a:cs typeface="Arial" panose="020B0604020202020204" pitchFamily="34" charset="0"/>
            </a:endParaRPr>
          </a:p>
        </p:txBody>
      </p:sp>
      <p:sp>
        <p:nvSpPr>
          <p:cNvPr id="1050478" name="文本框 57"/>
          <p:cNvSpPr txBox="1">
            <a:spLocks noChangeAspect="1" noMove="1" noResize="1" noRot="1" noAdjustHandles="1" noEditPoints="1" noChangeArrowheads="1" noChangeShapeType="1" noTextEdit="1"/>
          </p:cNvSpPr>
          <p:nvPr/>
        </p:nvSpPr>
        <p:spPr>
          <a:xfrm>
            <a:off x="1346421" y="4706672"/>
            <a:ext cx="2757104" cy="461665"/>
          </a:xfrm>
          <a:prstGeom prst="rect"/>
          <a:blipFill>
            <a:blip xmlns:r="http://schemas.openxmlformats.org/officeDocument/2006/relationships" r:embed="rId1"/>
            <a:stretch>
              <a:fillRect l="-3540" t="-9211" b="-30263"/>
            </a:stretch>
          </a:blipFill>
        </p:spPr>
        <p:txBody>
          <a:bodyPr/>
          <a:p>
            <a:r>
              <a:rPr altLang="en-US" lang="zh-CN">
                <a:noFill/>
              </a:rPr>
              <a:t> </a:t>
            </a:r>
          </a:p>
        </p:txBody>
      </p:sp>
      <p:sp>
        <p:nvSpPr>
          <p:cNvPr id="1050479" name="文本框 58"/>
          <p:cNvSpPr txBox="1">
            <a:spLocks noChangeAspect="1" noMove="1" noResize="1" noRot="1" noAdjustHandles="1" noEditPoints="1" noChangeArrowheads="1" noChangeShapeType="1" noTextEdit="1"/>
          </p:cNvSpPr>
          <p:nvPr/>
        </p:nvSpPr>
        <p:spPr>
          <a:xfrm>
            <a:off x="5596270" y="4700878"/>
            <a:ext cx="3011387" cy="461665"/>
          </a:xfrm>
          <a:prstGeom prst="rect"/>
          <a:blipFill>
            <a:blip xmlns:r="http://schemas.openxmlformats.org/officeDocument/2006/relationships" r:embed="rId2"/>
            <a:stretch>
              <a:fillRect l="-3036" t="-9211" b="-30263"/>
            </a:stretch>
          </a:blipFill>
        </p:spPr>
        <p:txBody>
          <a:bodyPr/>
          <a:p>
            <a:r>
              <a:rPr altLang="en-US" lang="zh-CN">
                <a:noFill/>
              </a:rPr>
              <a:t> </a:t>
            </a:r>
          </a:p>
        </p:txBody>
      </p:sp>
      <p:sp>
        <p:nvSpPr>
          <p:cNvPr id="1050480" name="Rectangle 1028"/>
          <p:cNvSpPr>
            <a:spLocks noChangeArrowheads="1"/>
          </p:cNvSpPr>
          <p:nvPr/>
        </p:nvSpPr>
        <p:spPr bwMode="auto">
          <a:xfrm>
            <a:off x="2334694" y="5612630"/>
            <a:ext cx="2248411" cy="461665"/>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Voltage gain:</a:t>
            </a:r>
            <a:endParaRPr altLang="en-US" b="1" dirty="0" sz="2400" kumimoji="1" lang="zh-CN">
              <a:latin typeface="Arial" panose="020B0604020202020204" pitchFamily="34" charset="0"/>
              <a:cs typeface="Arial" panose="020B0604020202020204" pitchFamily="34" charset="0"/>
            </a:endParaRPr>
          </a:p>
        </p:txBody>
      </p:sp>
      <p:sp>
        <p:nvSpPr>
          <p:cNvPr id="1050481" name="文本框 63"/>
          <p:cNvSpPr txBox="1">
            <a:spLocks noChangeAspect="1" noMove="1" noResize="1" noRot="1" noAdjustHandles="1" noEditPoints="1" noChangeArrowheads="1" noChangeShapeType="1" noTextEdit="1"/>
          </p:cNvSpPr>
          <p:nvPr/>
        </p:nvSpPr>
        <p:spPr>
          <a:xfrm>
            <a:off x="7936639" y="357784"/>
            <a:ext cx="1125489" cy="523220"/>
          </a:xfrm>
          <a:prstGeom prst="rect"/>
          <a:blipFill>
            <a:blip xmlns:r="http://schemas.openxmlformats.org/officeDocument/2006/relationships" r:embed="rId3"/>
            <a:stretch>
              <a:fillRect l="-11351" t="-12791" b="-31395"/>
            </a:stretch>
          </a:blipFill>
        </p:spPr>
        <p:txBody>
          <a:bodyPr/>
          <a:p>
            <a:r>
              <a:rPr altLang="en-US" lang="zh-CN">
                <a:noFill/>
              </a:rPr>
              <a:t> </a:t>
            </a:r>
          </a:p>
        </p:txBody>
      </p:sp>
      <p:sp>
        <p:nvSpPr>
          <p:cNvPr id="1050482" name="文本框 60"/>
          <p:cNvSpPr txBox="1">
            <a:spLocks noChangeAspect="1" noMove="1" noResize="1" noRot="1" noAdjustHandles="1" noEditPoints="1" noChangeArrowheads="1" noChangeShapeType="1" noTextEdit="1"/>
          </p:cNvSpPr>
          <p:nvPr/>
        </p:nvSpPr>
        <p:spPr>
          <a:xfrm>
            <a:off x="4863188" y="5404912"/>
            <a:ext cx="2089290" cy="877100"/>
          </a:xfrm>
          <a:prstGeom prst="rect"/>
          <a:blipFill>
            <a:blip xmlns:r="http://schemas.openxmlformats.org/officeDocument/2006/relationships" r:embed="rId4"/>
            <a:stretch>
              <a:fillRect/>
            </a:stretch>
          </a:blipFill>
        </p:spPr>
        <p:txBody>
          <a:bodyPr/>
          <a:p>
            <a:r>
              <a:rPr altLang="en-US" lang="zh-CN">
                <a:no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89" name=""/>
        <p:cNvGrpSpPr/>
        <p:nvPr/>
      </p:nvGrpSpPr>
      <p:grpSpPr>
        <a:xfrm>
          <a:off x="0" y="0"/>
          <a:ext cx="0" cy="0"/>
          <a:chOff x="0" y="0"/>
          <a:chExt cx="0" cy="0"/>
        </a:xfrm>
      </p:grpSpPr>
      <p:sp>
        <p:nvSpPr>
          <p:cNvPr id="105048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484" name="Rectangle 1028"/>
          <p:cNvSpPr>
            <a:spLocks noChangeArrowheads="1"/>
          </p:cNvSpPr>
          <p:nvPr/>
        </p:nvSpPr>
        <p:spPr bwMode="auto">
          <a:xfrm>
            <a:off x="513587" y="438874"/>
            <a:ext cx="8116823" cy="535939"/>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2. Choose proper static working point Q</a:t>
            </a:r>
            <a:r>
              <a:rPr altLang="zh-CN" baseline="-25000" b="1" dirty="0" sz="2400" kumimoji="1" lang="en-US" smtClean="0">
                <a:latin typeface="Arial" panose="020B0604020202020204" pitchFamily="34" charset="0"/>
                <a:cs typeface="Arial" panose="020B0604020202020204" pitchFamily="34" charset="0"/>
              </a:rPr>
              <a:t>i</a:t>
            </a:r>
            <a:r>
              <a:rPr altLang="zh-CN" b="1" dirty="0" sz="2400" kumimoji="1" lang="en-US" smtClean="0">
                <a:latin typeface="Arial" panose="020B0604020202020204" pitchFamily="34" charset="0"/>
                <a:cs typeface="Arial" panose="020B0604020202020204" pitchFamily="34" charset="0"/>
              </a:rPr>
              <a:t> and </a:t>
            </a:r>
            <a:r>
              <a:rPr altLang="zh-CN" b="1" dirty="0" sz="2400" kumimoji="1" lang="en-US" err="1" smtClean="0">
                <a:latin typeface="Arial" panose="020B0604020202020204" pitchFamily="34" charset="0"/>
                <a:cs typeface="Arial" panose="020B0604020202020204" pitchFamily="34" charset="0"/>
              </a:rPr>
              <a:t>Q</a:t>
            </a:r>
            <a:r>
              <a:rPr altLang="zh-CN" baseline="-25000" b="1" dirty="0" sz="2400" kumimoji="1" lang="en-US" err="1" smtClean="0">
                <a:latin typeface="Arial" panose="020B0604020202020204" pitchFamily="34" charset="0"/>
                <a:cs typeface="Arial" panose="020B0604020202020204" pitchFamily="34" charset="0"/>
              </a:rPr>
              <a:t>o</a:t>
            </a:r>
            <a:endParaRPr altLang="en-US" baseline="-25000" b="1" dirty="0" sz="2400" kumimoji="1" lang="zh-CN" smtClean="0">
              <a:latin typeface="Arial" panose="020B0604020202020204" pitchFamily="34" charset="0"/>
              <a:cs typeface="Arial" panose="020B0604020202020204" pitchFamily="34" charset="0"/>
            </a:endParaRPr>
          </a:p>
        </p:txBody>
      </p:sp>
      <p:sp>
        <p:nvSpPr>
          <p:cNvPr id="1050485" name="Rectangle 1028"/>
          <p:cNvSpPr>
            <a:spLocks noChangeArrowheads="1"/>
          </p:cNvSpPr>
          <p:nvPr/>
        </p:nvSpPr>
        <p:spPr bwMode="auto">
          <a:xfrm>
            <a:off x="818388" y="1019900"/>
            <a:ext cx="7812022" cy="802640"/>
          </a:xfrm>
          <a:prstGeom prst="rect"/>
          <a:noFill/>
          <a:ln>
            <a:noFill/>
          </a:ln>
          <a:effectLst/>
        </p:spPr>
        <p:txBody>
          <a:bodyPr wrap="square">
            <a:spAutoFit/>
          </a:bodyPr>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Otherwise there is nonlinear distortion effect (saturation distortion, cutoff distortion)</a:t>
            </a:r>
            <a:endParaRPr altLang="en-US" baseline="-25000" dirty="0" sz="2400" kumimoji="1" lang="zh-CN" smtClean="0">
              <a:latin typeface="Arial" panose="020B0604020202020204" pitchFamily="34" charset="0"/>
              <a:cs typeface="Arial" panose="020B0604020202020204" pitchFamily="34" charset="0"/>
            </a:endParaRPr>
          </a:p>
        </p:txBody>
      </p:sp>
      <p:sp>
        <p:nvSpPr>
          <p:cNvPr id="1050486" name="Rectangle 1028"/>
          <p:cNvSpPr>
            <a:spLocks noChangeArrowheads="1"/>
          </p:cNvSpPr>
          <p:nvPr/>
        </p:nvSpPr>
        <p:spPr bwMode="auto">
          <a:xfrm>
            <a:off x="545491" y="2639252"/>
            <a:ext cx="3228086" cy="802640"/>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3. The amplitude of output signal </a:t>
            </a:r>
            <a:endParaRPr altLang="en-US" baseline="-25000" b="1" dirty="0" sz="2400" kumimoji="1" lang="zh-CN" smtClean="0">
              <a:latin typeface="Arial" panose="020B0604020202020204" pitchFamily="34" charset="0"/>
              <a:cs typeface="Arial" panose="020B0604020202020204" pitchFamily="34" charset="0"/>
            </a:endParaRPr>
          </a:p>
        </p:txBody>
      </p:sp>
      <p:sp>
        <p:nvSpPr>
          <p:cNvPr id="1050487" name="文本框 63"/>
          <p:cNvSpPr txBox="1">
            <a:spLocks noChangeAspect="1" noMove="1" noResize="1" noRot="1" noAdjustHandles="1" noEditPoints="1" noChangeArrowheads="1" noChangeShapeType="1" noTextEdit="1"/>
          </p:cNvSpPr>
          <p:nvPr/>
        </p:nvSpPr>
        <p:spPr>
          <a:xfrm>
            <a:off x="818388" y="3709505"/>
            <a:ext cx="3519857" cy="461665"/>
          </a:xfrm>
          <a:prstGeom prst="rect"/>
          <a:blipFill>
            <a:blip xmlns:r="http://schemas.openxmlformats.org/officeDocument/2006/relationships" r:embed="rId1"/>
            <a:stretch>
              <a:fillRect l="-2595" t="-9333" b="-32000"/>
            </a:stretch>
          </a:blipFill>
        </p:spPr>
        <p:txBody>
          <a:bodyPr/>
          <a:p>
            <a:r>
              <a:rPr altLang="en-US" lang="zh-CN">
                <a:noFill/>
              </a:rPr>
              <a:t> </a:t>
            </a:r>
          </a:p>
        </p:txBody>
      </p:sp>
      <p:grpSp>
        <p:nvGrpSpPr>
          <p:cNvPr id="490" name="组合 1"/>
          <p:cNvGrpSpPr/>
          <p:nvPr/>
        </p:nvGrpSpPr>
        <p:grpSpPr>
          <a:xfrm>
            <a:off x="4724399" y="2082181"/>
            <a:ext cx="2794831" cy="4027543"/>
            <a:chOff x="3580664" y="1791725"/>
            <a:chExt cx="2794831" cy="4027543"/>
          </a:xfrm>
        </p:grpSpPr>
        <p:cxnSp>
          <p:nvCxnSpPr>
            <p:cNvPr id="3146187" name="直接箭头连接符 84"/>
            <p:cNvCxnSpPr>
              <a:cxnSpLocks/>
            </p:cNvCxnSpPr>
            <p:nvPr/>
          </p:nvCxnSpPr>
          <p:spPr>
            <a:xfrm flipV="1">
              <a:off x="4081345" y="2151533"/>
              <a:ext cx="0" cy="321368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88" name="直接箭头连接符 85"/>
            <p:cNvCxnSpPr>
              <a:cxnSpLocks/>
            </p:cNvCxnSpPr>
            <p:nvPr/>
          </p:nvCxnSpPr>
          <p:spPr>
            <a:xfrm>
              <a:off x="4081345" y="5365217"/>
              <a:ext cx="1917735"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88" name="文本框 86"/>
            <p:cNvSpPr txBox="1"/>
            <p:nvPr/>
          </p:nvSpPr>
          <p:spPr>
            <a:xfrm>
              <a:off x="5827720" y="5357603"/>
              <a:ext cx="432580"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sp>
          <p:nvSpPr>
            <p:cNvPr id="1050489" name="弧形 87"/>
            <p:cNvSpPr/>
            <p:nvPr/>
          </p:nvSpPr>
          <p:spPr>
            <a:xfrm>
              <a:off x="5033385" y="2512569"/>
              <a:ext cx="508864" cy="3034968"/>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89" name="直接连接符 88"/>
            <p:cNvCxnSpPr>
              <a:cxnSpLocks/>
            </p:cNvCxnSpPr>
            <p:nvPr/>
          </p:nvCxnSpPr>
          <p:spPr>
            <a:xfrm flipV="1">
              <a:off x="4519363" y="3009089"/>
              <a:ext cx="0" cy="211323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90" name="直接连接符 89"/>
            <p:cNvCxnSpPr>
              <a:cxnSpLocks/>
            </p:cNvCxnSpPr>
            <p:nvPr/>
          </p:nvCxnSpPr>
          <p:spPr>
            <a:xfrm flipV="1">
              <a:off x="5027686" y="3009089"/>
              <a:ext cx="0" cy="210355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91" name="直接连接符 90"/>
            <p:cNvCxnSpPr>
              <a:cxnSpLocks/>
            </p:cNvCxnSpPr>
            <p:nvPr/>
          </p:nvCxnSpPr>
          <p:spPr>
            <a:xfrm flipV="1">
              <a:off x="5543444" y="3009089"/>
              <a:ext cx="0" cy="211323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90" name="文本框 91"/>
            <p:cNvSpPr txBox="1"/>
            <p:nvPr/>
          </p:nvSpPr>
          <p:spPr>
            <a:xfrm>
              <a:off x="3580664" y="179172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sp>
          <p:nvSpPr>
            <p:cNvPr id="1050491" name="文本框 92"/>
            <p:cNvSpPr txBox="1"/>
            <p:nvPr/>
          </p:nvSpPr>
          <p:spPr>
            <a:xfrm>
              <a:off x="3790238" y="526585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492" name="弧形 93"/>
            <p:cNvSpPr/>
            <p:nvPr/>
          </p:nvSpPr>
          <p:spPr>
            <a:xfrm flipV="1">
              <a:off x="4521662" y="2869178"/>
              <a:ext cx="508864" cy="2357128"/>
            </a:xfrm>
            <a:prstGeom prst="arc">
              <a:avLst>
                <a:gd name="adj1" fmla="val 10629970"/>
                <a:gd name="adj2" fmla="val 17335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93" name="矩形 94"/>
            <p:cNvSpPr/>
            <p:nvPr/>
          </p:nvSpPr>
          <p:spPr>
            <a:xfrm flipH="1">
              <a:off x="4601304" y="5139855"/>
              <a:ext cx="372081" cy="17784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2" name="直接连接符 95"/>
            <p:cNvCxnSpPr>
              <a:cxnSpLocks/>
            </p:cNvCxnSpPr>
            <p:nvPr/>
          </p:nvCxnSpPr>
          <p:spPr>
            <a:xfrm>
              <a:off x="5201873" y="2601793"/>
              <a:ext cx="188248"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494" name="矩形 96"/>
            <p:cNvSpPr/>
            <p:nvPr/>
          </p:nvSpPr>
          <p:spPr>
            <a:xfrm>
              <a:off x="4974342" y="2158565"/>
              <a:ext cx="719764" cy="4295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3" name="直接连接符 97"/>
            <p:cNvCxnSpPr>
              <a:cxnSpLocks/>
            </p:cNvCxnSpPr>
            <p:nvPr/>
          </p:nvCxnSpPr>
          <p:spPr>
            <a:xfrm>
              <a:off x="4665393" y="5125969"/>
              <a:ext cx="205084"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194" name="直接连接符 98"/>
            <p:cNvCxnSpPr>
              <a:cxnSpLocks/>
            </p:cNvCxnSpPr>
            <p:nvPr/>
          </p:nvCxnSpPr>
          <p:spPr>
            <a:xfrm>
              <a:off x="4081345" y="4040725"/>
              <a:ext cx="1605921"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495" name="矩形 99"/>
            <p:cNvSpPr/>
            <p:nvPr/>
          </p:nvSpPr>
          <p:spPr>
            <a:xfrm>
              <a:off x="4071715" y="5041585"/>
              <a:ext cx="2303780" cy="358141"/>
            </a:xfrm>
            <a:prstGeom prst="rect"/>
          </p:spPr>
          <p:txBody>
            <a:bodyPr wrap="none">
              <a:spAutoFit/>
            </a:bodyPr>
            <a:p>
              <a:r>
                <a:rPr altLang="zh-CN" b="1" dirty="0" kumimoji="1" lang="en-US">
                  <a:latin typeface="+mn-ea"/>
                </a:rPr>
                <a:t>saturation distortion</a:t>
              </a:r>
              <a:endParaRPr altLang="en-US" dirty="0" lang="zh-CN"/>
            </a:p>
          </p:txBody>
        </p:sp>
        <p:sp>
          <p:nvSpPr>
            <p:cNvPr id="1050496" name="矩形 100"/>
            <p:cNvSpPr/>
            <p:nvPr/>
          </p:nvSpPr>
          <p:spPr>
            <a:xfrm>
              <a:off x="4191436" y="2206025"/>
              <a:ext cx="1896673" cy="369332"/>
            </a:xfrm>
            <a:prstGeom prst="rect"/>
          </p:spPr>
          <p:txBody>
            <a:bodyPr wrap="none">
              <a:spAutoFit/>
            </a:bodyPr>
            <a:p>
              <a:r>
                <a:rPr altLang="zh-CN" b="1" dirty="0" kumimoji="1" lang="en-US" smtClean="0">
                  <a:latin typeface="+mn-ea"/>
                </a:rPr>
                <a:t>cutoff </a:t>
              </a:r>
              <a:r>
                <a:rPr altLang="zh-CN" b="1" dirty="0" kumimoji="1" lang="en-US">
                  <a:latin typeface="+mn-ea"/>
                </a:rPr>
                <a:t>distortion</a:t>
              </a:r>
              <a:endParaRPr altLang="en-US" dirty="0" lang="zh-CN"/>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91" name=""/>
        <p:cNvGrpSpPr/>
        <p:nvPr/>
      </p:nvGrpSpPr>
      <p:grpSpPr>
        <a:xfrm>
          <a:off x="0" y="0"/>
          <a:ext cx="0" cy="0"/>
          <a:chOff x="0" y="0"/>
          <a:chExt cx="0" cy="0"/>
        </a:xfrm>
      </p:grpSpPr>
      <p:sp>
        <p:nvSpPr>
          <p:cNvPr id="10504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498" name="Rectangle 1030"/>
          <p:cNvSpPr>
            <a:spLocks noChangeArrowheads="1"/>
          </p:cNvSpPr>
          <p:nvPr/>
        </p:nvSpPr>
        <p:spPr bwMode="auto">
          <a:xfrm>
            <a:off x="2690460" y="2945983"/>
            <a:ext cx="3614570" cy="612139"/>
          </a:xfrm>
          <a:prstGeom prst="rect"/>
          <a:noFill/>
          <a:ln>
            <a:noFill/>
          </a:ln>
          <a:effectLst/>
        </p:spPr>
        <p:txBody>
          <a:bodyPr wrap="square">
            <a:spAutoFit/>
          </a:bodyPr>
          <a:p>
            <a:pPr algn="ctr" fontAlgn="base">
              <a:spcBef>
                <a:spcPct val="0"/>
              </a:spcBef>
              <a:spcAft>
                <a:spcPct val="0"/>
              </a:spcAft>
            </a:pPr>
            <a:r>
              <a:rPr altLang="zh-CN" dirty="0" sz="2800" i="1" kumimoji="1" lang="en-US" err="1" smtClean="0">
                <a:latin typeface="Arial" panose="020B0604020202020204" pitchFamily="34" charset="0"/>
                <a:cs typeface="Arial" panose="020B0604020202020204" pitchFamily="34" charset="0"/>
              </a:rPr>
              <a:t>u</a:t>
            </a:r>
            <a:r>
              <a:rPr altLang="zh-CN" baseline="-30000" dirty="0" sz="2800" kumimoji="1" lang="en-US" err="1" smtClean="0">
                <a:latin typeface="Arial" panose="020B0604020202020204" pitchFamily="34" charset="0"/>
                <a:cs typeface="Arial" panose="020B0604020202020204" pitchFamily="34" charset="0"/>
              </a:rPr>
              <a:t>CE</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V</a:t>
            </a:r>
            <a:r>
              <a:rPr altLang="zh-CN" baseline="-30000" dirty="0" sz="2800" kumimoji="1" lang="en-US" smtClean="0">
                <a:latin typeface="Arial" panose="020B0604020202020204" pitchFamily="34" charset="0"/>
                <a:cs typeface="Arial" panose="020B0604020202020204" pitchFamily="34" charset="0"/>
              </a:rPr>
              <a:t>CC</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I</a:t>
            </a:r>
            <a:r>
              <a:rPr altLang="zh-CN" baseline="-30000" dirty="0" sz="2800" kumimoji="1" lang="en-US" smtClean="0">
                <a:latin typeface="Arial" panose="020B0604020202020204" pitchFamily="34" charset="0"/>
                <a:cs typeface="Arial" panose="020B0604020202020204" pitchFamily="34" charset="0"/>
              </a:rPr>
              <a:t>CQ</a:t>
            </a:r>
            <a:r>
              <a:rPr altLang="zh-CN" dirty="0" sz="2800" i="1" kumimoji="1" lang="en-US" smtClean="0">
                <a:latin typeface="Arial" panose="020B0604020202020204" pitchFamily="34" charset="0"/>
                <a:cs typeface="Arial" panose="020B0604020202020204" pitchFamily="34" charset="0"/>
              </a:rPr>
              <a:t>R</a:t>
            </a:r>
            <a:r>
              <a:rPr altLang="zh-CN" baseline="-30000" dirty="0" sz="2800" kumimoji="1" lang="en-US" smtClean="0">
                <a:latin typeface="Arial" panose="020B0604020202020204" pitchFamily="34" charset="0"/>
                <a:cs typeface="Arial" panose="020B0604020202020204" pitchFamily="34" charset="0"/>
              </a:rPr>
              <a:t>C</a:t>
            </a:r>
            <a:r>
              <a:rPr altLang="zh-CN" dirty="0" sz="2800" kumimoji="1" lang="en-US" smtClean="0">
                <a:latin typeface="Arial" panose="020B0604020202020204" pitchFamily="34" charset="0"/>
                <a:cs typeface="Arial" panose="020B0604020202020204" pitchFamily="34" charset="0"/>
              </a:rPr>
              <a:t>-</a:t>
            </a:r>
            <a:r>
              <a:rPr altLang="zh-CN" dirty="0" sz="2800" i="1" kumimoji="1" lang="en-US" err="1" smtClean="0">
                <a:solidFill>
                  <a:schemeClr val="accent2"/>
                </a:solidFill>
                <a:latin typeface="Arial" panose="020B0604020202020204" pitchFamily="34" charset="0"/>
                <a:cs typeface="Arial" panose="020B0604020202020204" pitchFamily="34" charset="0"/>
              </a:rPr>
              <a:t>i</a:t>
            </a:r>
            <a:r>
              <a:rPr altLang="zh-CN" baseline="-25000" dirty="0" sz="2800" kumimoji="1" lang="en-US" err="1" smtClean="0">
                <a:solidFill>
                  <a:schemeClr val="accent2"/>
                </a:solidFill>
                <a:latin typeface="Arial" panose="020B0604020202020204" pitchFamily="34" charset="0"/>
                <a:cs typeface="Arial" panose="020B0604020202020204" pitchFamily="34" charset="0"/>
              </a:rPr>
              <a:t>c</a:t>
            </a:r>
            <a:r>
              <a:rPr altLang="zh-CN" dirty="0" sz="2800" i="1" kumimoji="1" lang="en-US" err="1" smtClean="0">
                <a:latin typeface="Arial" panose="020B0604020202020204" pitchFamily="34" charset="0"/>
                <a:cs typeface="Arial" panose="020B0604020202020204" pitchFamily="34" charset="0"/>
              </a:rPr>
              <a:t>R</a:t>
            </a:r>
            <a:r>
              <a:rPr altLang="zh-CN" baseline="-25000" dirty="0" sz="2800" kumimoji="1" lang="en-US" err="1" smtClean="0">
                <a:latin typeface="Arial" panose="020B0604020202020204" pitchFamily="34" charset="0"/>
                <a:cs typeface="Arial" panose="020B0604020202020204" pitchFamily="34" charset="0"/>
              </a:rPr>
              <a:t>L</a:t>
            </a:r>
            <a:r>
              <a:rPr altLang="zh-CN" dirty="0" sz="2800" kumimoji="1" lang="en-US">
                <a:latin typeface="Arial" panose="020B0604020202020204" pitchFamily="34" charset="0"/>
                <a:cs typeface="Arial" panose="020B0604020202020204" pitchFamily="34" charset="0"/>
              </a:rPr>
              <a:t>’</a:t>
            </a:r>
            <a:endParaRPr altLang="zh-CN" baseline="-30000" dirty="0" sz="2800" kumimoji="1" lang="en-US">
              <a:latin typeface="Arial" panose="020B0604020202020204" pitchFamily="34" charset="0"/>
              <a:cs typeface="Arial" panose="020B0604020202020204" pitchFamily="34" charset="0"/>
            </a:endParaRPr>
          </a:p>
        </p:txBody>
      </p:sp>
      <p:sp>
        <p:nvSpPr>
          <p:cNvPr id="1050499" name="矩形 7"/>
          <p:cNvSpPr/>
          <p:nvPr/>
        </p:nvSpPr>
        <p:spPr>
          <a:xfrm>
            <a:off x="3633629" y="2406272"/>
            <a:ext cx="1821179" cy="447040"/>
          </a:xfrm>
          <a:prstGeom prst="rect"/>
          <a:solidFill>
            <a:schemeClr val="accent4">
              <a:lumMod val="20000"/>
              <a:lumOff val="80000"/>
            </a:schemeClr>
          </a:solidFill>
        </p:spPr>
        <p:txBody>
          <a:bodyPr wrap="none">
            <a:spAutoFit/>
          </a:bodyPr>
          <a:p>
            <a:pPr algn="ctr" fontAlgn="base">
              <a:spcBef>
                <a:spcPct val="0"/>
              </a:spcBef>
              <a:spcAft>
                <a:spcPct val="0"/>
              </a:spcAft>
            </a:pPr>
            <a:r>
              <a:rPr altLang="zh-CN" dirty="0" sz="2400" i="1" kumimoji="1" lang="en-US">
                <a:latin typeface="Arial" panose="020B0604020202020204" pitchFamily="34" charset="0"/>
                <a:cs typeface="Arial" panose="020B0604020202020204" pitchFamily="34" charset="0"/>
              </a:rPr>
              <a:t>R</a:t>
            </a:r>
            <a:r>
              <a:rPr altLang="zh-CN" baseline="-25000" dirty="0" sz="2400" kumimoji="1" lang="en-US">
                <a:latin typeface="Arial" panose="020B0604020202020204" pitchFamily="34" charset="0"/>
                <a:cs typeface="Arial" panose="020B0604020202020204" pitchFamily="34" charset="0"/>
              </a:rPr>
              <a:t>L</a:t>
            </a:r>
            <a:r>
              <a:rPr altLang="zh-CN" dirty="0" sz="2400" kumimoji="1" lang="en-US" smtClean="0">
                <a:latin typeface="Arial" panose="020B0604020202020204" pitchFamily="34" charset="0"/>
                <a:cs typeface="Arial" panose="020B0604020202020204" pitchFamily="34" charset="0"/>
              </a:rPr>
              <a:t>’=</a:t>
            </a:r>
            <a:r>
              <a:rPr altLang="zh-CN" dirty="0" sz="2400" i="1" kumimoji="1" lang="en-US" err="1">
                <a:latin typeface="Arial" panose="020B0604020202020204" pitchFamily="34" charset="0"/>
                <a:cs typeface="Arial" panose="020B0604020202020204" pitchFamily="34" charset="0"/>
              </a:rPr>
              <a:t>R</a:t>
            </a:r>
            <a:r>
              <a:rPr altLang="zh-CN" baseline="-25000" dirty="0" sz="2400" kumimoji="1" lang="en-US" err="1">
                <a:latin typeface="Arial" panose="020B0604020202020204" pitchFamily="34" charset="0"/>
                <a:cs typeface="Arial" panose="020B0604020202020204" pitchFamily="34" charset="0"/>
              </a:rPr>
              <a:t>c</a:t>
            </a:r>
            <a:r>
              <a:rPr altLang="zh-CN" dirty="0" sz="2400" i="1" kumimoji="1" lang="en-US">
                <a:latin typeface="Arial" panose="020B0604020202020204" pitchFamily="34" charset="0"/>
                <a:cs typeface="Arial" panose="020B0604020202020204" pitchFamily="34" charset="0"/>
              </a:rPr>
              <a:t>|| R</a:t>
            </a:r>
            <a:r>
              <a:rPr altLang="zh-CN" baseline="-25000" dirty="0" sz="2400" kumimoji="1" lang="en-US">
                <a:latin typeface="Arial" panose="020B0604020202020204" pitchFamily="34" charset="0"/>
                <a:cs typeface="Arial" panose="020B0604020202020204" pitchFamily="34" charset="0"/>
              </a:rPr>
              <a:t>L</a:t>
            </a:r>
            <a:endParaRPr altLang="zh-CN" baseline="-30000" dirty="0" sz="2400" kumimoji="1" lang="en-US">
              <a:latin typeface="Arial" panose="020B0604020202020204" pitchFamily="34" charset="0"/>
              <a:cs typeface="Arial" panose="020B0604020202020204" pitchFamily="34" charset="0"/>
            </a:endParaRPr>
          </a:p>
        </p:txBody>
      </p:sp>
      <p:sp>
        <p:nvSpPr>
          <p:cNvPr id="1050500" name="Rectangle 1030"/>
          <p:cNvSpPr>
            <a:spLocks noChangeArrowheads="1"/>
          </p:cNvSpPr>
          <p:nvPr/>
        </p:nvSpPr>
        <p:spPr bwMode="auto">
          <a:xfrm>
            <a:off x="1818042" y="3611724"/>
            <a:ext cx="5330414" cy="662939"/>
          </a:xfrm>
          <a:prstGeom prst="rect"/>
          <a:noFill/>
          <a:ln>
            <a:noFill/>
          </a:ln>
          <a:effectLst/>
        </p:spPr>
        <p:txBody>
          <a:bodyPr wrap="square">
            <a:spAutoFit/>
          </a:bodyPr>
          <a:p>
            <a:pPr algn="ct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V</a:t>
            </a:r>
            <a:r>
              <a:rPr altLang="zh-CN" baseline="-30000" dirty="0" sz="2800" kumimoji="1" lang="en-US" smtClean="0">
                <a:latin typeface="Arial" panose="020B0604020202020204" pitchFamily="34" charset="0"/>
                <a:cs typeface="Arial" panose="020B0604020202020204" pitchFamily="34" charset="0"/>
              </a:rPr>
              <a:t>CC</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I</a:t>
            </a:r>
            <a:r>
              <a:rPr altLang="zh-CN" baseline="-30000" dirty="0" sz="2800" kumimoji="1" lang="en-US" smtClean="0">
                <a:latin typeface="Arial" panose="020B0604020202020204" pitchFamily="34" charset="0"/>
                <a:cs typeface="Arial" panose="020B0604020202020204" pitchFamily="34" charset="0"/>
              </a:rPr>
              <a:t>CQ</a:t>
            </a:r>
            <a:r>
              <a:rPr altLang="zh-CN" dirty="0" sz="2800" i="1" kumimoji="1" lang="en-US" smtClean="0">
                <a:latin typeface="Arial" panose="020B0604020202020204" pitchFamily="34" charset="0"/>
                <a:cs typeface="Arial" panose="020B0604020202020204" pitchFamily="34" charset="0"/>
              </a:rPr>
              <a:t>R</a:t>
            </a:r>
            <a:r>
              <a:rPr altLang="zh-CN" baseline="-30000" dirty="0" sz="2800" kumimoji="1" lang="en-US" smtClean="0">
                <a:latin typeface="Arial" panose="020B0604020202020204" pitchFamily="34" charset="0"/>
                <a:cs typeface="Arial" panose="020B0604020202020204" pitchFamily="34" charset="0"/>
              </a:rPr>
              <a:t>C</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I</a:t>
            </a:r>
            <a:r>
              <a:rPr altLang="zh-CN" baseline="-30000" dirty="0" sz="2800" kumimoji="1" lang="en-US" smtClean="0">
                <a:latin typeface="Arial" panose="020B0604020202020204" pitchFamily="34" charset="0"/>
                <a:cs typeface="Arial" panose="020B0604020202020204" pitchFamily="34" charset="0"/>
              </a:rPr>
              <a:t>CQ</a:t>
            </a:r>
            <a:r>
              <a:rPr altLang="zh-CN" dirty="0" sz="2800" i="1" kumimoji="1" lang="en-US" smtClean="0">
                <a:latin typeface="Arial" panose="020B0604020202020204" pitchFamily="34" charset="0"/>
                <a:cs typeface="Arial" panose="020B0604020202020204" pitchFamily="34" charset="0"/>
              </a:rPr>
              <a:t>R</a:t>
            </a:r>
            <a:r>
              <a:rPr altLang="zh-CN" baseline="-25000" dirty="0" sz="2800" kumimoji="1" lang="en-US" smtClean="0">
                <a:latin typeface="Arial" panose="020B0604020202020204" pitchFamily="34" charset="0"/>
                <a:cs typeface="Arial" panose="020B0604020202020204" pitchFamily="34" charset="0"/>
              </a:rPr>
              <a:t>L</a:t>
            </a:r>
            <a:r>
              <a:rPr altLang="zh-CN" baseline="30000" dirty="0" sz="2800" kumimoji="1" lang="en-US" smtClean="0">
                <a:latin typeface="Arial" panose="020B0604020202020204" pitchFamily="34" charset="0"/>
                <a:cs typeface="Arial" panose="020B0604020202020204" pitchFamily="34" charset="0"/>
              </a:rPr>
              <a:t>’</a:t>
            </a:r>
            <a:r>
              <a:rPr altLang="zh-CN" dirty="0" sz="2800" kumimoji="1" lang="en-US" smtClean="0">
                <a:latin typeface="Arial" panose="020B0604020202020204" pitchFamily="34" charset="0"/>
                <a:cs typeface="Arial" panose="020B0604020202020204" pitchFamily="34" charset="0"/>
              </a:rPr>
              <a:t>-(</a:t>
            </a:r>
            <a:r>
              <a:rPr altLang="zh-CN" dirty="0" sz="2800" i="1" kumimoji="1" lang="en-US" err="1">
                <a:latin typeface="Arial" panose="020B0604020202020204" pitchFamily="34" charset="0"/>
                <a:cs typeface="Arial" panose="020B0604020202020204" pitchFamily="34" charset="0"/>
              </a:rPr>
              <a:t>I</a:t>
            </a:r>
            <a:r>
              <a:rPr altLang="zh-CN" baseline="-30000" dirty="0" sz="2800" kumimoji="1" lang="en-US" err="1">
                <a:latin typeface="Arial" panose="020B0604020202020204" pitchFamily="34" charset="0"/>
                <a:cs typeface="Arial" panose="020B0604020202020204" pitchFamily="34" charset="0"/>
              </a:rPr>
              <a:t>CQ</a:t>
            </a:r>
            <a:r>
              <a:rPr altLang="zh-CN" dirty="0" sz="2800" kumimoji="1" lang="en-US" err="1">
                <a:latin typeface="Arial" panose="020B0604020202020204" pitchFamily="34" charset="0"/>
                <a:cs typeface="Arial" panose="020B0604020202020204" pitchFamily="34" charset="0"/>
              </a:rPr>
              <a:t>+</a:t>
            </a:r>
            <a:r>
              <a:rPr altLang="zh-CN" dirty="0" sz="2800" i="1" kumimoji="1" lang="en-US" err="1">
                <a:solidFill>
                  <a:schemeClr val="accent2"/>
                </a:solidFill>
                <a:latin typeface="Arial" panose="020B0604020202020204" pitchFamily="34" charset="0"/>
                <a:cs typeface="Arial" panose="020B0604020202020204" pitchFamily="34" charset="0"/>
              </a:rPr>
              <a:t>i</a:t>
            </a:r>
            <a:r>
              <a:rPr altLang="zh-CN" baseline="-30000" dirty="0" sz="2800" kumimoji="1" lang="en-US" err="1">
                <a:solidFill>
                  <a:schemeClr val="accent2"/>
                </a:solidFill>
                <a:latin typeface="Arial" panose="020B0604020202020204" pitchFamily="34" charset="0"/>
                <a:cs typeface="Arial" panose="020B0604020202020204" pitchFamily="34" charset="0"/>
              </a:rPr>
              <a:t>c</a:t>
            </a:r>
            <a:r>
              <a:rPr altLang="zh-CN" dirty="0" sz="2800" kumimoji="1" lang="en-US">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R</a:t>
            </a:r>
            <a:r>
              <a:rPr altLang="zh-CN" baseline="-25000" dirty="0" sz="2800" kumimoji="1" lang="en-US" smtClean="0">
                <a:latin typeface="Arial" panose="020B0604020202020204" pitchFamily="34" charset="0"/>
                <a:cs typeface="Arial" panose="020B0604020202020204" pitchFamily="34" charset="0"/>
              </a:rPr>
              <a:t>L</a:t>
            </a:r>
            <a:r>
              <a:rPr altLang="zh-CN" dirty="0" sz="2800" kumimoji="1" lang="en-US">
                <a:latin typeface="Arial" panose="020B0604020202020204" pitchFamily="34" charset="0"/>
                <a:cs typeface="Arial" panose="020B0604020202020204" pitchFamily="34" charset="0"/>
              </a:rPr>
              <a:t>’</a:t>
            </a:r>
            <a:endParaRPr altLang="zh-CN" baseline="-30000" dirty="0" sz="2800" kumimoji="1" lang="en-US">
              <a:latin typeface="Arial" panose="020B0604020202020204" pitchFamily="34" charset="0"/>
              <a:cs typeface="Arial" panose="020B0604020202020204" pitchFamily="34" charset="0"/>
            </a:endParaRPr>
          </a:p>
        </p:txBody>
      </p:sp>
      <p:sp>
        <p:nvSpPr>
          <p:cNvPr id="1050501" name="Rectangle 1030"/>
          <p:cNvSpPr>
            <a:spLocks noChangeArrowheads="1"/>
          </p:cNvSpPr>
          <p:nvPr/>
        </p:nvSpPr>
        <p:spPr bwMode="auto">
          <a:xfrm>
            <a:off x="1902081" y="4359911"/>
            <a:ext cx="5056111" cy="662939"/>
          </a:xfrm>
          <a:prstGeom prst="rect"/>
          <a:noFill/>
          <a:ln>
            <a:noFill/>
          </a:ln>
          <a:effectLst/>
        </p:spPr>
        <p:txBody>
          <a:bodyPr wrap="square">
            <a:spAutoFit/>
          </a:bodyPr>
          <a:p>
            <a:pPr algn="ct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V</a:t>
            </a:r>
            <a:r>
              <a:rPr altLang="zh-CN" baseline="-30000" dirty="0" sz="2800" kumimoji="1" lang="en-US" smtClean="0">
                <a:latin typeface="Arial" panose="020B0604020202020204" pitchFamily="34" charset="0"/>
                <a:cs typeface="Arial" panose="020B0604020202020204" pitchFamily="34" charset="0"/>
              </a:rPr>
              <a:t>CC</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I</a:t>
            </a:r>
            <a:r>
              <a:rPr altLang="zh-CN" baseline="-30000" dirty="0" sz="2800" kumimoji="1" lang="en-US" smtClean="0">
                <a:latin typeface="Arial" panose="020B0604020202020204" pitchFamily="34" charset="0"/>
                <a:cs typeface="Arial" panose="020B0604020202020204" pitchFamily="34" charset="0"/>
              </a:rPr>
              <a:t>CQ</a:t>
            </a:r>
            <a:r>
              <a:rPr altLang="zh-CN" dirty="0" sz="2800" i="1" kumimoji="1" lang="en-US" smtClean="0">
                <a:latin typeface="Arial" panose="020B0604020202020204" pitchFamily="34" charset="0"/>
                <a:cs typeface="Arial" panose="020B0604020202020204" pitchFamily="34" charset="0"/>
              </a:rPr>
              <a:t>R</a:t>
            </a:r>
            <a:r>
              <a:rPr altLang="zh-CN" baseline="-30000" dirty="0" sz="2800" kumimoji="1" lang="en-US" smtClean="0">
                <a:latin typeface="Arial" panose="020B0604020202020204" pitchFamily="34" charset="0"/>
                <a:cs typeface="Arial" panose="020B0604020202020204" pitchFamily="34" charset="0"/>
              </a:rPr>
              <a:t>C</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I</a:t>
            </a:r>
            <a:r>
              <a:rPr altLang="zh-CN" baseline="-30000" dirty="0" sz="2800" kumimoji="1" lang="en-US" smtClean="0">
                <a:latin typeface="Arial" panose="020B0604020202020204" pitchFamily="34" charset="0"/>
                <a:cs typeface="Arial" panose="020B0604020202020204" pitchFamily="34" charset="0"/>
              </a:rPr>
              <a:t>CQ</a:t>
            </a:r>
            <a:r>
              <a:rPr altLang="zh-CN" dirty="0" sz="2800" i="1" kumimoji="1" lang="en-US" smtClean="0">
                <a:latin typeface="Arial" panose="020B0604020202020204" pitchFamily="34" charset="0"/>
                <a:cs typeface="Arial" panose="020B0604020202020204" pitchFamily="34" charset="0"/>
              </a:rPr>
              <a:t>R</a:t>
            </a:r>
            <a:r>
              <a:rPr altLang="zh-CN" baseline="-25000" dirty="0" sz="2800" kumimoji="1" lang="en-US" smtClean="0">
                <a:latin typeface="Arial" panose="020B0604020202020204" pitchFamily="34" charset="0"/>
                <a:cs typeface="Arial" panose="020B0604020202020204" pitchFamily="34" charset="0"/>
              </a:rPr>
              <a:t>L</a:t>
            </a:r>
            <a:r>
              <a:rPr altLang="zh-CN" baseline="30000" dirty="0" sz="2800" kumimoji="1" lang="en-US" smtClean="0">
                <a:latin typeface="Arial" panose="020B0604020202020204" pitchFamily="34" charset="0"/>
                <a:cs typeface="Arial" panose="020B0604020202020204" pitchFamily="34" charset="0"/>
              </a:rPr>
              <a:t>’</a:t>
            </a:r>
            <a:r>
              <a:rPr altLang="zh-CN" dirty="0" sz="2800" kumimoji="1" lang="en-US" smtClean="0">
                <a:latin typeface="Arial" panose="020B0604020202020204" pitchFamily="34" charset="0"/>
                <a:cs typeface="Arial" panose="020B0604020202020204" pitchFamily="34" charset="0"/>
              </a:rPr>
              <a:t>-</a:t>
            </a:r>
            <a:r>
              <a:rPr altLang="zh-CN" dirty="0" sz="2800" i="1" kumimoji="1" lang="en-US" err="1" smtClean="0">
                <a:latin typeface="Arial" panose="020B0604020202020204" pitchFamily="34" charset="0"/>
                <a:cs typeface="Arial" panose="020B0604020202020204" pitchFamily="34" charset="0"/>
              </a:rPr>
              <a:t>i</a:t>
            </a:r>
            <a:r>
              <a:rPr altLang="zh-CN" baseline="-30000" dirty="0" sz="2800" kumimoji="1" lang="en-US" err="1" smtClean="0">
                <a:latin typeface="Arial" panose="020B0604020202020204" pitchFamily="34" charset="0"/>
                <a:cs typeface="Arial" panose="020B0604020202020204" pitchFamily="34" charset="0"/>
              </a:rPr>
              <a:t>C</a:t>
            </a:r>
            <a:r>
              <a:rPr altLang="zh-CN" dirty="0" sz="2800" i="1" kumimoji="1" lang="en-US" err="1" smtClean="0">
                <a:latin typeface="Arial" panose="020B0604020202020204" pitchFamily="34" charset="0"/>
                <a:cs typeface="Arial" panose="020B0604020202020204" pitchFamily="34" charset="0"/>
              </a:rPr>
              <a:t>R</a:t>
            </a:r>
            <a:r>
              <a:rPr altLang="zh-CN" baseline="-25000" dirty="0" sz="2800" kumimoji="1" lang="en-US" err="1" smtClean="0">
                <a:latin typeface="Arial" panose="020B0604020202020204" pitchFamily="34" charset="0"/>
                <a:cs typeface="Arial" panose="020B0604020202020204" pitchFamily="34" charset="0"/>
              </a:rPr>
              <a:t>L</a:t>
            </a:r>
            <a:r>
              <a:rPr altLang="zh-CN" dirty="0" sz="2800" kumimoji="1" lang="en-US">
                <a:latin typeface="Arial" panose="020B0604020202020204" pitchFamily="34" charset="0"/>
                <a:cs typeface="Arial" panose="020B0604020202020204" pitchFamily="34" charset="0"/>
              </a:rPr>
              <a:t>’</a:t>
            </a:r>
            <a:endParaRPr altLang="zh-CN" baseline="-30000" dirty="0" sz="2800" kumimoji="1" lang="en-US">
              <a:latin typeface="Arial" panose="020B0604020202020204" pitchFamily="34" charset="0"/>
              <a:cs typeface="Arial" panose="020B0604020202020204" pitchFamily="34" charset="0"/>
            </a:endParaRPr>
          </a:p>
        </p:txBody>
      </p:sp>
      <p:sp>
        <p:nvSpPr>
          <p:cNvPr id="1050502" name="Rectangle 1030"/>
          <p:cNvSpPr>
            <a:spLocks noChangeArrowheads="1"/>
          </p:cNvSpPr>
          <p:nvPr/>
        </p:nvSpPr>
        <p:spPr bwMode="auto">
          <a:xfrm>
            <a:off x="1694902" y="5103749"/>
            <a:ext cx="5470467" cy="980439"/>
          </a:xfrm>
          <a:prstGeom prst="rect"/>
          <a:noFill/>
          <a:ln>
            <a:noFill/>
          </a:ln>
          <a:effectLst/>
        </p:spPr>
        <p:txBody>
          <a:bodyPr wrap="square">
            <a:spAutoFit/>
          </a:bodyPr>
          <a:p>
            <a:pPr algn="ctr" fontAlgn="base">
              <a:spcBef>
                <a:spcPct val="0"/>
              </a:spcBef>
              <a:spcAft>
                <a:spcPct val="0"/>
              </a:spcAft>
            </a:pPr>
            <a:r>
              <a:rPr altLang="zh-CN" dirty="0" sz="2400" i="1" kumimoji="1" lang="en-US" smtClean="0">
                <a:latin typeface="Arial" panose="020B0604020202020204" pitchFamily="34" charset="0"/>
                <a:cs typeface="Arial" panose="020B0604020202020204" pitchFamily="34" charset="0"/>
              </a:rPr>
              <a:t>V</a:t>
            </a:r>
            <a:r>
              <a:rPr altLang="zh-CN" baseline="-30000" dirty="0" sz="2400" kumimoji="1" lang="en-US" smtClean="0">
                <a:latin typeface="Arial" panose="020B0604020202020204" pitchFamily="34" charset="0"/>
                <a:cs typeface="Arial" panose="020B0604020202020204" pitchFamily="34" charset="0"/>
              </a:rPr>
              <a:t>CC</a:t>
            </a:r>
            <a:r>
              <a:rPr altLang="zh-CN" baseline="30000" dirty="0" sz="2400" kumimoji="1" lang="en-US" smtClean="0">
                <a:latin typeface="Arial" panose="020B0604020202020204" pitchFamily="34" charset="0"/>
                <a:cs typeface="Arial" panose="020B0604020202020204" pitchFamily="34" charset="0"/>
              </a:rPr>
              <a:t>’</a:t>
            </a:r>
            <a:r>
              <a:rPr altLang="zh-CN" dirty="0" sz="2400" kumimoji="1" lang="en-US">
                <a:latin typeface="Arial" panose="020B0604020202020204" pitchFamily="34" charset="0"/>
                <a:cs typeface="Arial" panose="020B0604020202020204" pitchFamily="34" charset="0"/>
              </a:rPr>
              <a:t> </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V</a:t>
            </a:r>
            <a:r>
              <a:rPr altLang="zh-CN" baseline="-30000" dirty="0" sz="2400" kumimoji="1" lang="en-US" smtClean="0">
                <a:latin typeface="Arial" panose="020B0604020202020204" pitchFamily="34" charset="0"/>
                <a:cs typeface="Arial" panose="020B0604020202020204" pitchFamily="34" charset="0"/>
              </a:rPr>
              <a:t>CC</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I</a:t>
            </a:r>
            <a:r>
              <a:rPr altLang="zh-CN" baseline="-30000" dirty="0" sz="2400" kumimoji="1" lang="en-US" smtClean="0">
                <a:latin typeface="Arial" panose="020B0604020202020204" pitchFamily="34" charset="0"/>
                <a:cs typeface="Arial" panose="020B0604020202020204" pitchFamily="34" charset="0"/>
              </a:rPr>
              <a:t>CQ</a:t>
            </a:r>
            <a:r>
              <a:rPr altLang="zh-CN" dirty="0" sz="2400" i="1" kumimoji="1" lang="en-US" smtClean="0">
                <a:latin typeface="Arial" panose="020B0604020202020204" pitchFamily="34" charset="0"/>
                <a:cs typeface="Arial" panose="020B0604020202020204" pitchFamily="34" charset="0"/>
              </a:rPr>
              <a:t>R</a:t>
            </a:r>
            <a:r>
              <a:rPr altLang="zh-CN" baseline="-30000" dirty="0" sz="2400" kumimoji="1" lang="en-US" smtClean="0">
                <a:latin typeface="Arial" panose="020B0604020202020204" pitchFamily="34" charset="0"/>
                <a:cs typeface="Arial" panose="020B0604020202020204" pitchFamily="34" charset="0"/>
              </a:rPr>
              <a:t>C</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I</a:t>
            </a:r>
            <a:r>
              <a:rPr altLang="zh-CN" baseline="-30000" dirty="0" sz="2400" kumimoji="1" lang="en-US" smtClean="0">
                <a:latin typeface="Arial" panose="020B0604020202020204" pitchFamily="34" charset="0"/>
                <a:cs typeface="Arial" panose="020B0604020202020204" pitchFamily="34" charset="0"/>
              </a:rPr>
              <a:t>CQ</a:t>
            </a:r>
            <a:r>
              <a:rPr altLang="zh-CN" dirty="0" sz="2400" i="1" kumimoji="1" lang="en-US" smtClean="0">
                <a:latin typeface="Arial" panose="020B0604020202020204" pitchFamily="34" charset="0"/>
                <a:cs typeface="Arial" panose="020B0604020202020204" pitchFamily="34" charset="0"/>
              </a:rPr>
              <a:t>R</a:t>
            </a:r>
            <a:r>
              <a:rPr altLang="zh-CN" baseline="-25000" dirty="0" sz="2400" kumimoji="1" lang="en-US" smtClean="0">
                <a:latin typeface="Arial" panose="020B0604020202020204" pitchFamily="34" charset="0"/>
                <a:cs typeface="Arial" panose="020B0604020202020204" pitchFamily="34" charset="0"/>
              </a:rPr>
              <a:t>L</a:t>
            </a:r>
            <a:r>
              <a:rPr altLang="zh-CN" dirty="0" sz="2400" kumimoji="1" lang="en-US">
                <a:latin typeface="Arial" panose="020B0604020202020204" pitchFamily="34" charset="0"/>
                <a:cs typeface="Arial" panose="020B0604020202020204" pitchFamily="34" charset="0"/>
              </a:rPr>
              <a:t>’ =</a:t>
            </a:r>
            <a:r>
              <a:rPr altLang="zh-CN" dirty="0" sz="2400" i="1" kumimoji="1" lang="en-US">
                <a:latin typeface="Arial" panose="020B0604020202020204" pitchFamily="34" charset="0"/>
                <a:cs typeface="Arial" panose="020B0604020202020204" pitchFamily="34" charset="0"/>
              </a:rPr>
              <a:t>U</a:t>
            </a:r>
            <a:r>
              <a:rPr altLang="zh-CN" baseline="-30000" dirty="0" sz="2400" kumimoji="1" lang="en-US">
                <a:latin typeface="Arial" panose="020B0604020202020204" pitchFamily="34" charset="0"/>
                <a:cs typeface="Arial" panose="020B0604020202020204" pitchFamily="34" charset="0"/>
              </a:rPr>
              <a:t>CEQ</a:t>
            </a:r>
            <a:r>
              <a:rPr altLang="zh-CN" dirty="0" sz="2400" kumimoji="1" lang="en-US">
                <a:latin typeface="Arial" panose="020B0604020202020204" pitchFamily="34" charset="0"/>
                <a:cs typeface="Arial" panose="020B0604020202020204" pitchFamily="34" charset="0"/>
              </a:rPr>
              <a:t>+</a:t>
            </a:r>
            <a:r>
              <a:rPr altLang="zh-CN" dirty="0" sz="2400" i="1" kumimoji="1" lang="en-US">
                <a:latin typeface="Arial" panose="020B0604020202020204" pitchFamily="34" charset="0"/>
                <a:cs typeface="Arial" panose="020B0604020202020204" pitchFamily="34" charset="0"/>
              </a:rPr>
              <a:t>I</a:t>
            </a:r>
            <a:r>
              <a:rPr altLang="zh-CN" baseline="-30000" dirty="0" sz="2400" kumimoji="1" lang="en-US">
                <a:latin typeface="Arial" panose="020B0604020202020204" pitchFamily="34" charset="0"/>
                <a:cs typeface="Arial" panose="020B0604020202020204" pitchFamily="34" charset="0"/>
              </a:rPr>
              <a:t>CQ</a:t>
            </a:r>
            <a:r>
              <a:rPr altLang="zh-CN" dirty="0" sz="2400" i="1" kumimoji="1" lang="en-US">
                <a:latin typeface="Arial" panose="020B0604020202020204" pitchFamily="34" charset="0"/>
                <a:cs typeface="Arial" panose="020B0604020202020204" pitchFamily="34" charset="0"/>
              </a:rPr>
              <a:t>R</a:t>
            </a:r>
            <a:r>
              <a:rPr altLang="zh-CN" baseline="-25000" dirty="0" sz="2400" kumimoji="1" lang="en-US">
                <a:latin typeface="Arial" panose="020B0604020202020204" pitchFamily="34" charset="0"/>
                <a:cs typeface="Arial" panose="020B0604020202020204" pitchFamily="34" charset="0"/>
              </a:rPr>
              <a:t>L</a:t>
            </a:r>
            <a:r>
              <a:rPr altLang="zh-CN" dirty="0" sz="2400" kumimoji="1" lang="en-US">
                <a:latin typeface="Arial" panose="020B0604020202020204" pitchFamily="34" charset="0"/>
                <a:cs typeface="Arial" panose="020B0604020202020204" pitchFamily="34" charset="0"/>
              </a:rPr>
              <a:t>’</a:t>
            </a:r>
            <a:endParaRPr altLang="zh-CN" baseline="-30000" dirty="0" sz="2400" kumimoji="1" lang="en-US">
              <a:latin typeface="Arial" panose="020B0604020202020204" pitchFamily="34" charset="0"/>
              <a:cs typeface="Arial" panose="020B0604020202020204" pitchFamily="34" charset="0"/>
            </a:endParaRPr>
          </a:p>
          <a:p>
            <a:pPr algn="ctr" fontAlgn="base">
              <a:spcBef>
                <a:spcPct val="0"/>
              </a:spcBef>
              <a:spcAft>
                <a:spcPct val="0"/>
              </a:spcAft>
            </a:pPr>
            <a:endParaRPr altLang="zh-CN" baseline="-30000" dirty="0" sz="2400" kumimoji="1" lang="en-US">
              <a:latin typeface="Arial" panose="020B0604020202020204" pitchFamily="34" charset="0"/>
              <a:cs typeface="Arial" panose="020B0604020202020204" pitchFamily="34" charset="0"/>
            </a:endParaRPr>
          </a:p>
        </p:txBody>
      </p:sp>
      <p:sp>
        <p:nvSpPr>
          <p:cNvPr id="1050503" name="Rectangle 1030"/>
          <p:cNvSpPr>
            <a:spLocks noChangeArrowheads="1"/>
          </p:cNvSpPr>
          <p:nvPr/>
        </p:nvSpPr>
        <p:spPr bwMode="auto">
          <a:xfrm>
            <a:off x="2961803" y="5826031"/>
            <a:ext cx="3042892" cy="6883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dirty="0" sz="3200" i="1" kumimoji="1" lang="en-US" err="1" smtClean="0">
                <a:latin typeface="Arial" panose="020B0604020202020204" pitchFamily="34" charset="0"/>
                <a:cs typeface="Arial" panose="020B0604020202020204" pitchFamily="34" charset="0"/>
              </a:rPr>
              <a:t>u</a:t>
            </a:r>
            <a:r>
              <a:rPr altLang="zh-CN" baseline="-30000" dirty="0" sz="3200" kumimoji="1" lang="en-US" err="1" smtClean="0">
                <a:latin typeface="Arial" panose="020B0604020202020204" pitchFamily="34" charset="0"/>
                <a:cs typeface="Arial" panose="020B0604020202020204" pitchFamily="34" charset="0"/>
              </a:rPr>
              <a:t>CE</a:t>
            </a:r>
            <a:r>
              <a:rPr altLang="zh-CN" dirty="0" sz="3200" kumimoji="1" lang="en-US" smtClean="0">
                <a:latin typeface="Arial" panose="020B0604020202020204" pitchFamily="34" charset="0"/>
                <a:cs typeface="Arial" panose="020B0604020202020204" pitchFamily="34" charset="0"/>
              </a:rPr>
              <a:t>=</a:t>
            </a:r>
            <a:r>
              <a:rPr altLang="zh-CN" dirty="0" sz="3200" i="1" kumimoji="1" lang="en-US" smtClean="0">
                <a:latin typeface="Arial" panose="020B0604020202020204" pitchFamily="34" charset="0"/>
                <a:cs typeface="Arial" panose="020B0604020202020204" pitchFamily="34" charset="0"/>
              </a:rPr>
              <a:t>V</a:t>
            </a:r>
            <a:r>
              <a:rPr altLang="zh-CN" baseline="-30000" dirty="0" sz="3200" kumimoji="1" lang="en-US" smtClean="0">
                <a:latin typeface="Arial" panose="020B0604020202020204" pitchFamily="34" charset="0"/>
                <a:cs typeface="Arial" panose="020B0604020202020204" pitchFamily="34" charset="0"/>
              </a:rPr>
              <a:t>CC</a:t>
            </a:r>
            <a:r>
              <a:rPr altLang="zh-CN" dirty="0" sz="3200" kumimoji="1" lang="en-US" smtClean="0">
                <a:latin typeface="Arial" panose="020B0604020202020204" pitchFamily="34" charset="0"/>
                <a:cs typeface="Arial" panose="020B0604020202020204" pitchFamily="34" charset="0"/>
              </a:rPr>
              <a:t>’-</a:t>
            </a:r>
            <a:r>
              <a:rPr altLang="zh-CN" dirty="0" sz="3200" i="1" kumimoji="1" lang="en-US" err="1" smtClean="0">
                <a:latin typeface="Arial" panose="020B0604020202020204" pitchFamily="34" charset="0"/>
                <a:cs typeface="Arial" panose="020B0604020202020204" pitchFamily="34" charset="0"/>
              </a:rPr>
              <a:t>i</a:t>
            </a:r>
            <a:r>
              <a:rPr altLang="zh-CN" baseline="-25000" dirty="0" sz="3200" kumimoji="1" lang="en-US" err="1" smtClean="0">
                <a:latin typeface="Arial" panose="020B0604020202020204" pitchFamily="34" charset="0"/>
                <a:cs typeface="Arial" panose="020B0604020202020204" pitchFamily="34" charset="0"/>
              </a:rPr>
              <a:t>C</a:t>
            </a:r>
            <a:r>
              <a:rPr altLang="zh-CN" dirty="0" sz="3200" i="1" kumimoji="1" lang="en-US" err="1" smtClean="0">
                <a:latin typeface="Arial" panose="020B0604020202020204" pitchFamily="34" charset="0"/>
                <a:cs typeface="Arial" panose="020B0604020202020204" pitchFamily="34" charset="0"/>
              </a:rPr>
              <a:t>R</a:t>
            </a:r>
            <a:r>
              <a:rPr altLang="zh-CN" baseline="-25000" dirty="0" sz="3200" kumimoji="1" lang="en-US" err="1" smtClean="0">
                <a:latin typeface="Arial" panose="020B0604020202020204" pitchFamily="34" charset="0"/>
                <a:cs typeface="Arial" panose="020B0604020202020204" pitchFamily="34" charset="0"/>
              </a:rPr>
              <a:t>L</a:t>
            </a:r>
            <a:r>
              <a:rPr altLang="zh-CN" dirty="0" sz="3200" kumimoji="1" lang="en-US">
                <a:latin typeface="Arial" panose="020B0604020202020204" pitchFamily="34" charset="0"/>
                <a:cs typeface="Arial" panose="020B0604020202020204" pitchFamily="34" charset="0"/>
              </a:rPr>
              <a:t>’</a:t>
            </a:r>
            <a:endParaRPr altLang="zh-CN" baseline="-30000" dirty="0" sz="3200" kumimoji="1" lang="en-US">
              <a:latin typeface="Arial" panose="020B0604020202020204" pitchFamily="34" charset="0"/>
              <a:cs typeface="Arial" panose="020B0604020202020204" pitchFamily="34" charset="0"/>
            </a:endParaRPr>
          </a:p>
        </p:txBody>
      </p:sp>
      <p:grpSp>
        <p:nvGrpSpPr>
          <p:cNvPr id="492" name="组合 275"/>
          <p:cNvGrpSpPr/>
          <p:nvPr/>
        </p:nvGrpSpPr>
        <p:grpSpPr>
          <a:xfrm>
            <a:off x="2389003" y="1008835"/>
            <a:ext cx="4217484" cy="1277881"/>
            <a:chOff x="2690496" y="1788608"/>
            <a:chExt cx="4217484" cy="1277881"/>
          </a:xfrm>
        </p:grpSpPr>
        <p:sp>
          <p:nvSpPr>
            <p:cNvPr id="1050504" name="Rectangle 1030"/>
            <p:cNvSpPr>
              <a:spLocks noChangeArrowheads="1"/>
            </p:cNvSpPr>
            <p:nvPr/>
          </p:nvSpPr>
          <p:spPr bwMode="auto">
            <a:xfrm>
              <a:off x="3481983" y="1788608"/>
              <a:ext cx="2634511" cy="612139"/>
            </a:xfrm>
            <a:prstGeom prst="rect"/>
            <a:noFill/>
            <a:ln>
              <a:noFill/>
            </a:ln>
            <a:effectLst/>
          </p:spPr>
          <p:txBody>
            <a:bodyPr wrap="square">
              <a:spAutoFit/>
            </a:bodyPr>
            <a:p>
              <a:pPr algn="ctr" fontAlgn="base">
                <a:spcBef>
                  <a:spcPct val="0"/>
                </a:spcBef>
                <a:spcAft>
                  <a:spcPct val="0"/>
                </a:spcAft>
              </a:pPr>
              <a:r>
                <a:rPr altLang="zh-CN" dirty="0" sz="2800" i="1" kumimoji="1" lang="en-US" err="1" smtClean="0">
                  <a:latin typeface="Arial" panose="020B0604020202020204" pitchFamily="34" charset="0"/>
                  <a:cs typeface="Arial" panose="020B0604020202020204" pitchFamily="34" charset="0"/>
                </a:rPr>
                <a:t>u</a:t>
              </a:r>
              <a:r>
                <a:rPr altLang="zh-CN" baseline="-30000" dirty="0" sz="2800" kumimoji="1" lang="en-US" err="1" smtClean="0">
                  <a:latin typeface="Arial" panose="020B0604020202020204" pitchFamily="34" charset="0"/>
                  <a:cs typeface="Arial" panose="020B0604020202020204" pitchFamily="34" charset="0"/>
                </a:rPr>
                <a:t>CE</a:t>
              </a:r>
              <a:r>
                <a:rPr altLang="zh-CN" dirty="0" sz="2800" kumimoji="1" lang="en-US" smtClean="0">
                  <a:latin typeface="Arial" panose="020B0604020202020204" pitchFamily="34" charset="0"/>
                  <a:cs typeface="Arial" panose="020B0604020202020204" pitchFamily="34" charset="0"/>
                </a:rPr>
                <a:t>=</a:t>
              </a:r>
              <a:r>
                <a:rPr altLang="zh-CN" dirty="0" sz="2800" i="1" kumimoji="1" lang="en-US" err="1" smtClean="0">
                  <a:latin typeface="Arial" panose="020B0604020202020204" pitchFamily="34" charset="0"/>
                  <a:cs typeface="Arial" panose="020B0604020202020204" pitchFamily="34" charset="0"/>
                </a:rPr>
                <a:t>U</a:t>
              </a:r>
              <a:r>
                <a:rPr altLang="zh-CN" baseline="-30000" dirty="0" sz="2800" kumimoji="1" lang="en-US" err="1" smtClean="0">
                  <a:latin typeface="Arial" panose="020B0604020202020204" pitchFamily="34" charset="0"/>
                  <a:cs typeface="Arial" panose="020B0604020202020204" pitchFamily="34" charset="0"/>
                </a:rPr>
                <a:t>CEQ</a:t>
              </a:r>
              <a:r>
                <a:rPr altLang="zh-CN" dirty="0" sz="2800" kumimoji="1" lang="en-US" err="1" smtClean="0">
                  <a:latin typeface="Arial" panose="020B0604020202020204" pitchFamily="34" charset="0"/>
                  <a:cs typeface="Arial" panose="020B0604020202020204" pitchFamily="34" charset="0"/>
                </a:rPr>
                <a:t>+</a:t>
              </a:r>
              <a:r>
                <a:rPr altLang="zh-CN" dirty="0" sz="2800" i="1" kumimoji="1" lang="en-US" err="1" smtClean="0">
                  <a:solidFill>
                    <a:schemeClr val="accent2"/>
                  </a:solidFill>
                  <a:latin typeface="Arial" panose="020B0604020202020204" pitchFamily="34" charset="0"/>
                  <a:cs typeface="Arial" panose="020B0604020202020204" pitchFamily="34" charset="0"/>
                </a:rPr>
                <a:t>u</a:t>
              </a:r>
              <a:r>
                <a:rPr altLang="zh-CN" baseline="-30000" dirty="0" sz="2800" kumimoji="1" lang="en-US" err="1" smtClean="0">
                  <a:solidFill>
                    <a:schemeClr val="accent2"/>
                  </a:solidFill>
                  <a:latin typeface="Arial" panose="020B0604020202020204" pitchFamily="34" charset="0"/>
                  <a:cs typeface="Arial" panose="020B0604020202020204" pitchFamily="34" charset="0"/>
                </a:rPr>
                <a:t>ce</a:t>
              </a:r>
              <a:r>
                <a:rPr altLang="zh-CN" baseline="-30000" dirty="0" sz="2800" kumimoji="1" lang="en-US" smtClean="0">
                  <a:latin typeface="Arial" panose="020B0604020202020204" pitchFamily="34" charset="0"/>
                  <a:cs typeface="Arial" panose="020B0604020202020204" pitchFamily="34" charset="0"/>
                </a:rPr>
                <a:t> </a:t>
              </a:r>
            </a:p>
          </p:txBody>
        </p:sp>
        <p:sp>
          <p:nvSpPr>
            <p:cNvPr id="1050505" name="Rectangle 1030"/>
            <p:cNvSpPr>
              <a:spLocks noChangeArrowheads="1"/>
            </p:cNvSpPr>
            <p:nvPr/>
          </p:nvSpPr>
          <p:spPr bwMode="auto">
            <a:xfrm>
              <a:off x="2690496" y="2454349"/>
              <a:ext cx="4217484" cy="612140"/>
            </a:xfrm>
            <a:prstGeom prst="rect"/>
            <a:noFill/>
            <a:ln>
              <a:noFill/>
            </a:ln>
            <a:effectLst/>
          </p:spPr>
          <p:txBody>
            <a:bodyPr wrap="square">
              <a:spAutoFit/>
            </a:bodyPr>
            <a:p>
              <a:pPr algn="ctr" fontAlgn="base">
                <a:spcBef>
                  <a:spcPct val="0"/>
                </a:spcBef>
                <a:spcAft>
                  <a:spcPct val="0"/>
                </a:spcAft>
              </a:pPr>
              <a:r>
                <a:rPr altLang="zh-CN" dirty="0" sz="2800" i="1" kumimoji="1" lang="en-US" err="1" smtClean="0">
                  <a:latin typeface="Arial" panose="020B0604020202020204" pitchFamily="34" charset="0"/>
                  <a:cs typeface="Arial" panose="020B0604020202020204" pitchFamily="34" charset="0"/>
                </a:rPr>
                <a:t>u</a:t>
              </a:r>
              <a:r>
                <a:rPr altLang="zh-CN" baseline="-30000" dirty="0" sz="2800" kumimoji="1" lang="en-US" err="1" smtClean="0">
                  <a:latin typeface="Arial" panose="020B0604020202020204" pitchFamily="34" charset="0"/>
                  <a:cs typeface="Arial" panose="020B0604020202020204" pitchFamily="34" charset="0"/>
                </a:rPr>
                <a:t>CE</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V</a:t>
              </a:r>
              <a:r>
                <a:rPr altLang="zh-CN" baseline="-30000" dirty="0" sz="2800" kumimoji="1" lang="en-US" smtClean="0">
                  <a:latin typeface="Arial" panose="020B0604020202020204" pitchFamily="34" charset="0"/>
                  <a:cs typeface="Arial" panose="020B0604020202020204" pitchFamily="34" charset="0"/>
                </a:rPr>
                <a:t>CC</a:t>
              </a:r>
              <a:r>
                <a:rPr altLang="zh-CN" dirty="0" sz="2800" kumimoji="1" lang="en-US" smtClean="0">
                  <a:latin typeface="Arial" panose="020B0604020202020204" pitchFamily="34" charset="0"/>
                  <a:cs typeface="Arial" panose="020B0604020202020204" pitchFamily="34" charset="0"/>
                </a:rPr>
                <a:t>-</a:t>
              </a:r>
              <a:r>
                <a:rPr altLang="zh-CN" dirty="0" sz="2800" i="1" kumimoji="1" lang="en-US" smtClean="0">
                  <a:latin typeface="Arial" panose="020B0604020202020204" pitchFamily="34" charset="0"/>
                  <a:cs typeface="Arial" panose="020B0604020202020204" pitchFamily="34" charset="0"/>
                </a:rPr>
                <a:t>I</a:t>
              </a:r>
              <a:r>
                <a:rPr altLang="zh-CN" baseline="-30000" dirty="0" sz="2800" kumimoji="1" lang="en-US" smtClean="0">
                  <a:latin typeface="Arial" panose="020B0604020202020204" pitchFamily="34" charset="0"/>
                  <a:cs typeface="Arial" panose="020B0604020202020204" pitchFamily="34" charset="0"/>
                </a:rPr>
                <a:t>CQ</a:t>
              </a:r>
              <a:r>
                <a:rPr altLang="zh-CN" dirty="0" sz="2800" i="1" kumimoji="1" lang="en-US" smtClean="0">
                  <a:latin typeface="Arial" panose="020B0604020202020204" pitchFamily="34" charset="0"/>
                  <a:cs typeface="Arial" panose="020B0604020202020204" pitchFamily="34" charset="0"/>
                </a:rPr>
                <a:t>R</a:t>
              </a:r>
              <a:r>
                <a:rPr altLang="zh-CN" baseline="-30000" dirty="0" sz="2800" kumimoji="1" lang="en-US" smtClean="0">
                  <a:latin typeface="Arial" panose="020B0604020202020204" pitchFamily="34" charset="0"/>
                  <a:cs typeface="Arial" panose="020B0604020202020204" pitchFamily="34" charset="0"/>
                </a:rPr>
                <a:t>C</a:t>
              </a:r>
              <a:r>
                <a:rPr altLang="zh-CN" dirty="0" sz="2800" kumimoji="1" lang="en-US" smtClean="0">
                  <a:latin typeface="Arial" panose="020B0604020202020204" pitchFamily="34" charset="0"/>
                  <a:cs typeface="Arial" panose="020B0604020202020204" pitchFamily="34" charset="0"/>
                </a:rPr>
                <a:t>-</a:t>
              </a:r>
              <a:r>
                <a:rPr altLang="zh-CN" dirty="0" sz="2800" i="1" kumimoji="1" lang="en-US" err="1" smtClean="0">
                  <a:solidFill>
                    <a:schemeClr val="accent2"/>
                  </a:solidFill>
                  <a:latin typeface="Arial" panose="020B0604020202020204" pitchFamily="34" charset="0"/>
                  <a:cs typeface="Arial" panose="020B0604020202020204" pitchFamily="34" charset="0"/>
                </a:rPr>
                <a:t>i</a:t>
              </a:r>
              <a:r>
                <a:rPr altLang="zh-CN" baseline="-25000" dirty="0" sz="2800" kumimoji="1" lang="en-US" err="1" smtClean="0">
                  <a:solidFill>
                    <a:schemeClr val="accent2"/>
                  </a:solidFill>
                  <a:latin typeface="Arial" panose="020B0604020202020204" pitchFamily="34" charset="0"/>
                  <a:cs typeface="Arial" panose="020B0604020202020204" pitchFamily="34" charset="0"/>
                </a:rPr>
                <a:t>c</a:t>
              </a:r>
              <a:r>
                <a:rPr altLang="zh-CN" dirty="0" sz="2800" kumimoji="1" lang="en-US" smtClean="0">
                  <a:latin typeface="Arial" panose="020B0604020202020204" pitchFamily="34" charset="0"/>
                  <a:cs typeface="Arial" panose="020B0604020202020204" pitchFamily="34" charset="0"/>
                </a:rPr>
                <a:t>(</a:t>
              </a:r>
              <a:r>
                <a:rPr altLang="zh-CN" dirty="0" sz="2800" kumimoji="1" lang="en-US" err="1" smtClean="0">
                  <a:latin typeface="Arial" panose="020B0604020202020204" pitchFamily="34" charset="0"/>
                  <a:cs typeface="Arial" panose="020B0604020202020204" pitchFamily="34" charset="0"/>
                </a:rPr>
                <a:t>R</a:t>
              </a:r>
              <a:r>
                <a:rPr altLang="zh-CN" baseline="-25000" dirty="0" sz="2800" kumimoji="1" lang="en-US" err="1" smtClean="0">
                  <a:latin typeface="Arial" panose="020B0604020202020204" pitchFamily="34" charset="0"/>
                  <a:cs typeface="Arial" panose="020B0604020202020204" pitchFamily="34" charset="0"/>
                </a:rPr>
                <a:t>c</a:t>
              </a:r>
              <a:r>
                <a:rPr altLang="zh-CN" dirty="0" sz="2800" i="1" kumimoji="1" lang="en-US">
                  <a:latin typeface="Arial" panose="020B0604020202020204" pitchFamily="34" charset="0"/>
                  <a:cs typeface="Arial" panose="020B0604020202020204" pitchFamily="34" charset="0"/>
                </a:rPr>
                <a:t>|| </a:t>
              </a:r>
              <a:r>
                <a:rPr altLang="zh-CN" dirty="0" sz="2800" kumimoji="1" lang="en-US">
                  <a:latin typeface="Arial" panose="020B0604020202020204" pitchFamily="34" charset="0"/>
                  <a:cs typeface="Arial" panose="020B0604020202020204" pitchFamily="34" charset="0"/>
                </a:rPr>
                <a:t>R</a:t>
              </a:r>
              <a:r>
                <a:rPr altLang="zh-CN" baseline="-25000" dirty="0" sz="2800" kumimoji="1" lang="en-US">
                  <a:latin typeface="Arial" panose="020B0604020202020204" pitchFamily="34" charset="0"/>
                  <a:cs typeface="Arial" panose="020B0604020202020204" pitchFamily="34" charset="0"/>
                </a:rPr>
                <a:t>L</a:t>
              </a:r>
              <a:r>
                <a:rPr altLang="zh-CN" dirty="0" sz="2800" kumimoji="1" lang="en-US" smtClean="0">
                  <a:latin typeface="Arial" panose="020B0604020202020204" pitchFamily="34" charset="0"/>
                  <a:cs typeface="Arial" panose="020B0604020202020204" pitchFamily="34" charset="0"/>
                </a:rPr>
                <a:t>)</a:t>
              </a:r>
              <a:endParaRPr altLang="zh-CN" baseline="-30000" dirty="0" sz="2800" kumimoji="1" lang="en-US">
                <a:latin typeface="Arial" panose="020B0604020202020204" pitchFamily="34" charset="0"/>
                <a:cs typeface="Arial" panose="020B0604020202020204" pitchFamily="34" charset="0"/>
              </a:endParaRPr>
            </a:p>
          </p:txBody>
        </p:sp>
      </p:grpSp>
      <p:sp>
        <p:nvSpPr>
          <p:cNvPr id="1050506" name="Rectangle 1028"/>
          <p:cNvSpPr>
            <a:spLocks noChangeArrowheads="1"/>
          </p:cNvSpPr>
          <p:nvPr/>
        </p:nvSpPr>
        <p:spPr bwMode="auto">
          <a:xfrm>
            <a:off x="3747325" y="395878"/>
            <a:ext cx="4617212"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The output equation</a:t>
            </a:r>
            <a:endParaRPr altLang="en-US" baseline="-25000" b="1" dirty="0" sz="2800" kumimoji="1" lang="zh-CN" smtClean="0">
              <a:latin typeface="Arial" panose="020B0604020202020204" pitchFamily="34" charset="0"/>
              <a:cs typeface="Arial" panose="020B0604020202020204" pitchFamily="34" charset="0"/>
            </a:endParaRPr>
          </a:p>
        </p:txBody>
      </p:sp>
      <p:sp>
        <p:nvSpPr>
          <p:cNvPr id="1050507" name="Rectangle 67"/>
          <p:cNvSpPr>
            <a:spLocks noChangeArrowheads="1"/>
          </p:cNvSpPr>
          <p:nvPr/>
        </p:nvSpPr>
        <p:spPr bwMode="auto">
          <a:xfrm>
            <a:off x="813359" y="403169"/>
            <a:ext cx="3370542" cy="612139"/>
          </a:xfrm>
          <a:prstGeom prst="rect"/>
          <a:solidFill>
            <a:schemeClr val="accent4">
              <a:lumMod val="20000"/>
              <a:lumOff val="80000"/>
            </a:schemeClr>
          </a:solid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Case 2: R</a:t>
            </a:r>
            <a:r>
              <a:rPr altLang="zh-CN" baseline="-25000" b="1" dirty="0" sz="2800" lang="en-US" smtClean="0">
                <a:latin typeface="Arial" panose="020B0604020202020204" pitchFamily="34" charset="0"/>
                <a:cs typeface="Arial" panose="020B0604020202020204" pitchFamily="34" charset="0"/>
              </a:rPr>
              <a:t>L</a:t>
            </a:r>
            <a:r>
              <a:rPr altLang="zh-CN" b="1" dirty="0" sz="2800" lang="en-US" smtClean="0">
                <a:latin typeface="Arial" panose="020B0604020202020204" pitchFamily="34" charset="0"/>
                <a:cs typeface="Arial" panose="020B0604020202020204" pitchFamily="34" charset="0"/>
              </a:rPr>
              <a:t> </a:t>
            </a:r>
            <a:r>
              <a:rPr altLang="zh-CN" b="1" dirty="0" sz="2800" lang="en-US">
                <a:latin typeface="Arial" panose="020B0604020202020204" pitchFamily="34" charset="0"/>
                <a:cs typeface="Arial" panose="020B0604020202020204" pitchFamily="34" charset="0"/>
              </a:rPr>
              <a:t>is </a:t>
            </a:r>
            <a:r>
              <a:rPr altLang="zh-CN" b="1" dirty="0" sz="2800" lang="en-US" smtClean="0">
                <a:latin typeface="Arial" panose="020B0604020202020204" pitchFamily="34" charset="0"/>
                <a:cs typeface="Arial" panose="020B0604020202020204" pitchFamily="34" charset="0"/>
              </a:rPr>
              <a:t>finite</a:t>
            </a:r>
            <a:endParaRPr altLang="en-US" b="1" dirty="0" sz="28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499"/>
                                        </p:tgtEl>
                                        <p:attrNameLst>
                                          <p:attrName>style.visibility</p:attrName>
                                        </p:attrNameLst>
                                      </p:cBhvr>
                                      <p:to>
                                        <p:strVal val="visible"/>
                                      </p:to>
                                    </p:set>
                                    <p:animEffect transition="in" filter="wipe(down)">
                                      <p:cBhvr>
                                        <p:cTn dur="500" id="7"/>
                                        <p:tgtEl>
                                          <p:spTgt spid="105049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498"/>
                                        </p:tgtEl>
                                        <p:attrNameLst>
                                          <p:attrName>style.visibility</p:attrName>
                                        </p:attrNameLst>
                                      </p:cBhvr>
                                      <p:to>
                                        <p:strVal val="visible"/>
                                      </p:to>
                                    </p:set>
                                    <p:animEffect transition="in" filter="wipe(down)">
                                      <p:cBhvr>
                                        <p:cTn dur="500" id="12"/>
                                        <p:tgtEl>
                                          <p:spTgt spid="105049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500"/>
                                        </p:tgtEl>
                                        <p:attrNameLst>
                                          <p:attrName>style.visibility</p:attrName>
                                        </p:attrNameLst>
                                      </p:cBhvr>
                                      <p:to>
                                        <p:strVal val="visible"/>
                                      </p:to>
                                    </p:set>
                                    <p:animEffect transition="in" filter="wipe(down)">
                                      <p:cBhvr>
                                        <p:cTn dur="500" id="17"/>
                                        <p:tgtEl>
                                          <p:spTgt spid="105050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501"/>
                                        </p:tgtEl>
                                        <p:attrNameLst>
                                          <p:attrName>style.visibility</p:attrName>
                                        </p:attrNameLst>
                                      </p:cBhvr>
                                      <p:to>
                                        <p:strVal val="visible"/>
                                      </p:to>
                                    </p:set>
                                    <p:animEffect transition="in" filter="wipe(down)">
                                      <p:cBhvr>
                                        <p:cTn dur="500" id="22"/>
                                        <p:tgtEl>
                                          <p:spTgt spid="1050501"/>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502"/>
                                        </p:tgtEl>
                                        <p:attrNameLst>
                                          <p:attrName>style.visibility</p:attrName>
                                        </p:attrNameLst>
                                      </p:cBhvr>
                                      <p:to>
                                        <p:strVal val="visible"/>
                                      </p:to>
                                    </p:set>
                                    <p:animEffect transition="in" filter="wipe(down)">
                                      <p:cBhvr>
                                        <p:cTn dur="500" id="27"/>
                                        <p:tgtEl>
                                          <p:spTgt spid="1050502"/>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0503"/>
                                        </p:tgtEl>
                                        <p:attrNameLst>
                                          <p:attrName>style.visibility</p:attrName>
                                        </p:attrNameLst>
                                      </p:cBhvr>
                                      <p:to>
                                        <p:strVal val="visible"/>
                                      </p:to>
                                    </p:set>
                                    <p:animEffect transition="in" filter="wipe(down)">
                                      <p:cBhvr>
                                        <p:cTn dur="500" id="32"/>
                                        <p:tgtEl>
                                          <p:spTgt spid="1050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98" grpId="0"/>
      <p:bldP spid="1050499" grpId="0" animBg="1"/>
      <p:bldP spid="1050500" grpId="0"/>
      <p:bldP spid="1050501" grpId="0"/>
      <p:bldP spid="1050502" grpId="0"/>
      <p:bldP spid="105050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sp>
        <p:nvSpPr>
          <p:cNvPr id="105050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509" name="文本框 170"/>
          <p:cNvSpPr txBox="1"/>
          <p:nvPr/>
        </p:nvSpPr>
        <p:spPr>
          <a:xfrm>
            <a:off x="611515" y="2918738"/>
            <a:ext cx="2014147" cy="612139"/>
          </a:xfrm>
          <a:prstGeom prst="rect"/>
          <a:solidFill>
            <a:schemeClr val="accent4">
              <a:lumMod val="20000"/>
              <a:lumOff val="80000"/>
            </a:schemeClr>
          </a:solidFill>
        </p:spPr>
        <p:txBody>
          <a:bodyPr rtlCol="0" wrap="square">
            <a:spAutoFit/>
          </a:bodyPr>
          <a:p>
            <a:r>
              <a:rPr altLang="zh-CN" b="1" dirty="0" sz="2800" lang="en-US" smtClean="0">
                <a:latin typeface="Arial" panose="020B0604020202020204" pitchFamily="34" charset="0"/>
                <a:cs typeface="Arial" panose="020B0604020202020204" pitchFamily="34" charset="0"/>
              </a:rPr>
              <a:t>R</a:t>
            </a:r>
            <a:r>
              <a:rPr altLang="zh-CN" baseline="-25000" b="1" dirty="0" sz="2800" lang="en-US" smtClean="0">
                <a:latin typeface="Arial" panose="020B0604020202020204" pitchFamily="34" charset="0"/>
                <a:cs typeface="Arial" panose="020B0604020202020204" pitchFamily="34" charset="0"/>
              </a:rPr>
              <a:t>L</a:t>
            </a:r>
            <a:r>
              <a:rPr altLang="zh-CN" b="1" dirty="0" sz="2800" lang="en-US" smtClean="0">
                <a:latin typeface="Arial" panose="020B0604020202020204" pitchFamily="34" charset="0"/>
                <a:cs typeface="Arial" panose="020B0604020202020204" pitchFamily="34" charset="0"/>
              </a:rPr>
              <a:t> is finite</a:t>
            </a:r>
            <a:endParaRPr altLang="en-US" b="1" dirty="0" sz="2800" lang="zh-CN">
              <a:latin typeface="Arial" panose="020B0604020202020204" pitchFamily="34" charset="0"/>
              <a:cs typeface="Arial" panose="020B0604020202020204" pitchFamily="34" charset="0"/>
            </a:endParaRPr>
          </a:p>
        </p:txBody>
      </p:sp>
      <p:grpSp>
        <p:nvGrpSpPr>
          <p:cNvPr id="494" name="组合 8"/>
          <p:cNvGrpSpPr/>
          <p:nvPr/>
        </p:nvGrpSpPr>
        <p:grpSpPr>
          <a:xfrm>
            <a:off x="4014634" y="587310"/>
            <a:ext cx="4759192" cy="5105804"/>
            <a:chOff x="4300464" y="833111"/>
            <a:chExt cx="4759192" cy="5105804"/>
          </a:xfrm>
        </p:grpSpPr>
        <p:grpSp>
          <p:nvGrpSpPr>
            <p:cNvPr id="495" name="组合 219"/>
            <p:cNvGrpSpPr/>
            <p:nvPr/>
          </p:nvGrpSpPr>
          <p:grpSpPr>
            <a:xfrm>
              <a:off x="4300464" y="833111"/>
              <a:ext cx="4759192" cy="5105804"/>
              <a:chOff x="4558400" y="255571"/>
              <a:chExt cx="4759192" cy="5105804"/>
            </a:xfrm>
          </p:grpSpPr>
          <p:grpSp>
            <p:nvGrpSpPr>
              <p:cNvPr id="496" name="组合 220"/>
              <p:cNvGrpSpPr/>
              <p:nvPr/>
            </p:nvGrpSpPr>
            <p:grpSpPr>
              <a:xfrm>
                <a:off x="4558400" y="255571"/>
                <a:ext cx="4759192" cy="5105804"/>
                <a:chOff x="4364135" y="1034043"/>
                <a:chExt cx="4759192" cy="5105804"/>
              </a:xfrm>
            </p:grpSpPr>
            <p:cxnSp>
              <p:nvCxnSpPr>
                <p:cNvPr id="3146195" name="直接箭头连接符 235"/>
                <p:cNvCxnSpPr>
                  <a:cxnSpLocks/>
                </p:cNvCxnSpPr>
                <p:nvPr/>
              </p:nvCxnSpPr>
              <p:spPr>
                <a:xfrm flipV="1">
                  <a:off x="4767863" y="1159248"/>
                  <a:ext cx="0" cy="4668618"/>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96" name="直接箭头连接符 236"/>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510" name="文本框 237"/>
                <p:cNvSpPr txBox="1"/>
                <p:nvPr/>
              </p:nvSpPr>
              <p:spPr>
                <a:xfrm>
                  <a:off x="4364135" y="1034043"/>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511" name="文本框 238"/>
                <p:cNvSpPr txBox="1"/>
                <p:nvPr/>
              </p:nvSpPr>
              <p:spPr>
                <a:xfrm>
                  <a:off x="8362629" y="5603908"/>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497" name="组合 221"/>
              <p:cNvGrpSpPr/>
              <p:nvPr/>
            </p:nvGrpSpPr>
            <p:grpSpPr>
              <a:xfrm>
                <a:off x="4962128" y="2268936"/>
                <a:ext cx="3485186" cy="2787333"/>
                <a:chOff x="4962128" y="2029448"/>
                <a:chExt cx="3485186" cy="2787333"/>
              </a:xfrm>
            </p:grpSpPr>
            <p:cxnSp>
              <p:nvCxnSpPr>
                <p:cNvPr id="3146197" name="直接连接符 23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512" name="弧形 23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98" name="直接连接符 234"/>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98" name="组合 222"/>
              <p:cNvGrpSpPr/>
              <p:nvPr/>
            </p:nvGrpSpPr>
            <p:grpSpPr>
              <a:xfrm>
                <a:off x="5399825" y="2926558"/>
                <a:ext cx="3047489" cy="775307"/>
                <a:chOff x="5432483" y="2589096"/>
                <a:chExt cx="3047489" cy="775307"/>
              </a:xfrm>
            </p:grpSpPr>
            <p:sp>
              <p:nvSpPr>
                <p:cNvPr id="1050513" name="弧形 230"/>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99" name="直接连接符 231"/>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99" name="组合 223"/>
              <p:cNvGrpSpPr/>
              <p:nvPr/>
            </p:nvGrpSpPr>
            <p:grpSpPr>
              <a:xfrm>
                <a:off x="5231402" y="3618600"/>
                <a:ext cx="3254012" cy="775307"/>
                <a:chOff x="5274946" y="3134177"/>
                <a:chExt cx="3254012" cy="775307"/>
              </a:xfrm>
            </p:grpSpPr>
            <p:sp>
              <p:nvSpPr>
                <p:cNvPr id="1050514" name="弧形 228"/>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00" name="直接连接符 229"/>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0" name="组合 224"/>
              <p:cNvGrpSpPr/>
              <p:nvPr/>
            </p:nvGrpSpPr>
            <p:grpSpPr>
              <a:xfrm>
                <a:off x="5060603" y="4330340"/>
                <a:ext cx="3476413" cy="775307"/>
                <a:chOff x="5278589" y="3143732"/>
                <a:chExt cx="3476413" cy="775307"/>
              </a:xfrm>
            </p:grpSpPr>
            <p:sp>
              <p:nvSpPr>
                <p:cNvPr id="1050515" name="弧形 226"/>
                <p:cNvSpPr/>
                <p:nvPr/>
              </p:nvSpPr>
              <p:spPr>
                <a:xfrm flipH="1">
                  <a:off x="5278589" y="3147173"/>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01" name="直接连接符 227"/>
                <p:cNvCxnSpPr>
                  <a:cxnSpLocks/>
                </p:cNvCxnSpPr>
                <p:nvPr/>
              </p:nvCxnSpPr>
              <p:spPr>
                <a:xfrm>
                  <a:off x="5722438" y="3143732"/>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050516" name="文本框 257"/>
            <p:cNvSpPr txBox="1"/>
            <p:nvPr/>
          </p:nvSpPr>
          <p:spPr>
            <a:xfrm>
              <a:off x="4366845" y="5383421"/>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grpSp>
      <p:sp>
        <p:nvSpPr>
          <p:cNvPr id="1050517" name="Rectangle 1030"/>
          <p:cNvSpPr>
            <a:spLocks noChangeArrowheads="1"/>
          </p:cNvSpPr>
          <p:nvPr/>
        </p:nvSpPr>
        <p:spPr bwMode="auto">
          <a:xfrm>
            <a:off x="413733" y="3684674"/>
            <a:ext cx="2409709" cy="662939"/>
          </a:xfrm>
          <a:prstGeom prst="rect"/>
          <a:solidFill>
            <a:schemeClr val="accent5">
              <a:lumMod val="20000"/>
              <a:lumOff val="80000"/>
            </a:schemeClr>
          </a:solidFill>
          <a:ln>
            <a:noFill/>
          </a:ln>
          <a:effectLst/>
        </p:spPr>
        <p:txBody>
          <a:bodyPr wrap="squar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CE</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V</a:t>
            </a:r>
            <a:r>
              <a:rPr altLang="zh-CN" baseline="-30000" b="1" dirty="0" sz="2800" kumimoji="1" lang="en-US" smtClean="0">
                <a:latin typeface="Arial" panose="020B0604020202020204" pitchFamily="34" charset="0"/>
                <a:cs typeface="Arial" panose="020B0604020202020204" pitchFamily="34" charset="0"/>
              </a:rPr>
              <a:t>CC</a:t>
            </a:r>
            <a:r>
              <a:rPr altLang="zh-CN" baseline="30000" b="1" dirty="0" sz="2800" kumimoji="1" lang="en-US" smtClean="0">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C</a:t>
            </a:r>
            <a:r>
              <a:rPr altLang="zh-CN" b="1" dirty="0" sz="2800" i="1" kumimoji="1" lang="en-US" err="1" smtClean="0">
                <a:latin typeface="Arial" panose="020B0604020202020204" pitchFamily="34" charset="0"/>
                <a:cs typeface="Arial" panose="020B0604020202020204" pitchFamily="34" charset="0"/>
              </a:rPr>
              <a:t>R</a:t>
            </a:r>
            <a:r>
              <a:rPr altLang="zh-CN" baseline="-25000" b="1" dirty="0" sz="2800" kumimoji="1" lang="en-US" err="1" smtClean="0">
                <a:latin typeface="Arial" panose="020B0604020202020204" pitchFamily="34" charset="0"/>
                <a:cs typeface="Arial" panose="020B0604020202020204" pitchFamily="34" charset="0"/>
              </a:rPr>
              <a:t>L</a:t>
            </a:r>
            <a:r>
              <a:rPr altLang="zh-CN" b="1" dirty="0" sz="2800" kumimoji="1" lang="en-US">
                <a:latin typeface="Arial" panose="020B0604020202020204" pitchFamily="34" charset="0"/>
                <a:cs typeface="Arial" panose="020B0604020202020204" pitchFamily="34" charset="0"/>
              </a:rPr>
              <a:t>’</a:t>
            </a:r>
            <a:endParaRPr altLang="zh-CN" baseline="-30000" b="1" dirty="0" sz="2800" kumimoji="1" lang="en-US">
              <a:latin typeface="Arial" panose="020B0604020202020204" pitchFamily="34" charset="0"/>
              <a:cs typeface="Arial" panose="020B0604020202020204" pitchFamily="34" charset="0"/>
            </a:endParaRPr>
          </a:p>
        </p:txBody>
      </p:sp>
      <p:sp>
        <p:nvSpPr>
          <p:cNvPr id="1050518" name="矩形 10"/>
          <p:cNvSpPr/>
          <p:nvPr/>
        </p:nvSpPr>
        <p:spPr>
          <a:xfrm>
            <a:off x="7513654" y="5357336"/>
            <a:ext cx="767079" cy="447041"/>
          </a:xfrm>
          <a:prstGeom prst="rect"/>
        </p:spPr>
        <p:txBody>
          <a:bodyPr wrap="none">
            <a:spAutoFit/>
          </a:bodyPr>
          <a:p>
            <a:r>
              <a:rPr altLang="zh-CN" b="1" dirty="0" sz="2400" i="1" kumimoji="1" lang="en-US">
                <a:latin typeface="Arial" panose="020B0604020202020204" pitchFamily="34" charset="0"/>
                <a:cs typeface="Arial" panose="020B0604020202020204" pitchFamily="34" charset="0"/>
              </a:rPr>
              <a:t>V</a:t>
            </a:r>
            <a:r>
              <a:rPr altLang="zh-CN" baseline="-30000" b="1" dirty="0" sz="2400" kumimoji="1" lang="en-US">
                <a:latin typeface="Arial" panose="020B0604020202020204" pitchFamily="34" charset="0"/>
                <a:cs typeface="Arial" panose="020B0604020202020204" pitchFamily="34" charset="0"/>
              </a:rPr>
              <a:t>CC</a:t>
            </a:r>
            <a:endParaRPr altLang="en-US" dirty="0" sz="2400" lang="zh-CN">
              <a:latin typeface="Arial" panose="020B0604020202020204" pitchFamily="34" charset="0"/>
              <a:cs typeface="Arial" panose="020B0604020202020204" pitchFamily="34" charset="0"/>
            </a:endParaRPr>
          </a:p>
        </p:txBody>
      </p:sp>
      <p:sp>
        <p:nvSpPr>
          <p:cNvPr id="1050519" name="矩形 269"/>
          <p:cNvSpPr/>
          <p:nvPr/>
        </p:nvSpPr>
        <p:spPr>
          <a:xfrm>
            <a:off x="3256896" y="1926346"/>
            <a:ext cx="1258420" cy="535939"/>
          </a:xfrm>
          <a:prstGeom prst="rect"/>
        </p:spPr>
        <p:txBody>
          <a:bodyPr wrap="square">
            <a:spAutoFit/>
          </a:bodyPr>
          <a:p>
            <a:r>
              <a:rPr altLang="zh-CN" b="1" dirty="0" sz="2400" i="1" kumimoji="1" lang="en-US" smtClean="0">
                <a:latin typeface="Arial" panose="020B0604020202020204" pitchFamily="34" charset="0"/>
                <a:cs typeface="Arial" panose="020B0604020202020204" pitchFamily="34" charset="0"/>
              </a:rPr>
              <a:t>V</a:t>
            </a:r>
            <a:r>
              <a:rPr altLang="zh-CN" baseline="-30000" b="1" dirty="0" sz="2400" kumimoji="1" lang="en-US" smtClean="0">
                <a:latin typeface="Arial" panose="020B0604020202020204" pitchFamily="34" charset="0"/>
                <a:cs typeface="Arial" panose="020B0604020202020204" pitchFamily="34" charset="0"/>
              </a:rPr>
              <a:t>CC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a:t>
            </a:r>
            <a:endParaRPr altLang="en-US" dirty="0" sz="2400" lang="zh-CN">
              <a:latin typeface="Arial" panose="020B0604020202020204" pitchFamily="34" charset="0"/>
              <a:cs typeface="Arial" panose="020B0604020202020204" pitchFamily="34" charset="0"/>
            </a:endParaRPr>
          </a:p>
        </p:txBody>
      </p:sp>
      <p:cxnSp>
        <p:nvCxnSpPr>
          <p:cNvPr id="3146202" name="直接连接符 270"/>
          <p:cNvCxnSpPr>
            <a:cxnSpLocks/>
          </p:cNvCxnSpPr>
          <p:nvPr/>
        </p:nvCxnSpPr>
        <p:spPr>
          <a:xfrm>
            <a:off x="4418360" y="1166366"/>
            <a:ext cx="2715104" cy="4221641"/>
          </a:xfrm>
          <a:prstGeom prst="line"/>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50520" name="椭圆 271"/>
          <p:cNvSpPr/>
          <p:nvPr/>
        </p:nvSpPr>
        <p:spPr>
          <a:xfrm>
            <a:off x="6143078" y="3849074"/>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1" name="Rectangle 1030"/>
          <p:cNvSpPr>
            <a:spLocks noChangeArrowheads="1"/>
          </p:cNvSpPr>
          <p:nvPr/>
        </p:nvSpPr>
        <p:spPr bwMode="auto">
          <a:xfrm>
            <a:off x="6190109" y="3360303"/>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cxnSp>
        <p:nvCxnSpPr>
          <p:cNvPr id="3146203" name="直接连接符 273"/>
          <p:cNvCxnSpPr>
            <a:cxnSpLocks/>
          </p:cNvCxnSpPr>
          <p:nvPr/>
        </p:nvCxnSpPr>
        <p:spPr>
          <a:xfrm flipV="1">
            <a:off x="6214812" y="3950339"/>
            <a:ext cx="0" cy="14376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522" name="文本框 39"/>
          <p:cNvSpPr txBox="1">
            <a:spLocks noChangeAspect="1" noMove="1" noResize="1" noRot="1" noAdjustHandles="1" noEditPoints="1" noChangeArrowheads="1" noChangeShapeType="1" noTextEdit="1"/>
          </p:cNvSpPr>
          <p:nvPr/>
        </p:nvSpPr>
        <p:spPr>
          <a:xfrm>
            <a:off x="896249" y="842186"/>
            <a:ext cx="1125489" cy="523220"/>
          </a:xfrm>
          <a:prstGeom prst="rect"/>
          <a:blipFill>
            <a:blip xmlns:r="http://schemas.openxmlformats.org/officeDocument/2006/relationships" r:embed="rId1"/>
            <a:stretch>
              <a:fillRect l="-10811" t="-11628" b="-31395"/>
            </a:stretch>
          </a:blipFill>
        </p:spPr>
        <p:txBody>
          <a:bodyPr/>
          <a:p>
            <a:r>
              <a:rPr altLang="en-US" lang="zh-CN">
                <a:noFill/>
              </a:rPr>
              <a:t> </a:t>
            </a:r>
          </a:p>
        </p:txBody>
      </p:sp>
      <p:sp>
        <p:nvSpPr>
          <p:cNvPr id="1050523" name="Rectangle 1030"/>
          <p:cNvSpPr>
            <a:spLocks noChangeArrowheads="1"/>
          </p:cNvSpPr>
          <p:nvPr/>
        </p:nvSpPr>
        <p:spPr bwMode="auto">
          <a:xfrm>
            <a:off x="331428" y="1534584"/>
            <a:ext cx="2506162" cy="612139"/>
          </a:xfrm>
          <a:prstGeom prst="rect"/>
          <a:solidFill>
            <a:schemeClr val="accent5">
              <a:lumMod val="20000"/>
              <a:lumOff val="80000"/>
            </a:schemeClr>
          </a:solidFill>
          <a:ln>
            <a:noFill/>
          </a:ln>
          <a:effectLst/>
        </p:spPr>
        <p:txBody>
          <a:bodyPr wrap="square">
            <a:spAutoFit/>
          </a:bodyPr>
          <a:p>
            <a:pPr algn="ctr" fontAlgn="base">
              <a:spcBef>
                <a:spcPct val="0"/>
              </a:spcBef>
              <a:spcAft>
                <a:spcPct val="0"/>
              </a:spcAft>
            </a:pPr>
            <a:r>
              <a:rPr altLang="zh-CN" b="1" dirty="0" sz="2800" i="1" kumimoji="1" lang="en-US" err="1">
                <a:latin typeface="Arial" panose="020B0604020202020204" pitchFamily="34" charset="0"/>
                <a:cs typeface="Arial" panose="020B0604020202020204" pitchFamily="34" charset="0"/>
              </a:rPr>
              <a:t>u</a:t>
            </a:r>
            <a:r>
              <a:rPr altLang="zh-CN" baseline="-30000" b="1" dirty="0" sz="2800" kumimoji="1" lang="en-US" err="1">
                <a:latin typeface="Arial" panose="020B0604020202020204" pitchFamily="34" charset="0"/>
                <a:cs typeface="Arial" panose="020B0604020202020204" pitchFamily="34" charset="0"/>
              </a:rPr>
              <a:t>CE</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V</a:t>
            </a:r>
            <a:r>
              <a:rPr altLang="zh-CN" baseline="-30000" b="1" dirty="0" sz="2800" kumimoji="1" lang="en-US" smtClean="0">
                <a:latin typeface="Arial" panose="020B0604020202020204" pitchFamily="34" charset="0"/>
                <a:cs typeface="Arial" panose="020B0604020202020204" pitchFamily="34" charset="0"/>
              </a:rPr>
              <a:t>CC</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C</a:t>
            </a:r>
            <a:r>
              <a:rPr altLang="zh-CN" b="1" dirty="0" sz="2800" kumimoji="1" lang="en-US" err="1" smtClean="0">
                <a:latin typeface="Arial" panose="020B0604020202020204" pitchFamily="34" charset="0"/>
                <a:cs typeface="Arial" panose="020B0604020202020204" pitchFamily="34" charset="0"/>
              </a:rPr>
              <a:t>R</a:t>
            </a:r>
            <a:r>
              <a:rPr altLang="zh-CN" baseline="-25000" b="1" dirty="0" sz="2800" kumimoji="1" lang="en-US" err="1" smtClean="0">
                <a:latin typeface="Arial" panose="020B0604020202020204" pitchFamily="34" charset="0"/>
                <a:cs typeface="Arial" panose="020B0604020202020204" pitchFamily="34" charset="0"/>
              </a:rPr>
              <a:t>C</a:t>
            </a:r>
            <a:endParaRPr altLang="zh-CN" baseline="-30000" b="1" dirty="0" sz="2800" kumimoji="1" lang="en-US">
              <a:latin typeface="Arial" panose="020B0604020202020204" pitchFamily="34" charset="0"/>
              <a:cs typeface="Arial" panose="020B0604020202020204" pitchFamily="34" charset="0"/>
            </a:endParaRPr>
          </a:p>
        </p:txBody>
      </p:sp>
      <p:sp>
        <p:nvSpPr>
          <p:cNvPr id="1050524" name="矩形 41"/>
          <p:cNvSpPr/>
          <p:nvPr/>
        </p:nvSpPr>
        <p:spPr>
          <a:xfrm>
            <a:off x="918620" y="5068828"/>
            <a:ext cx="1516379" cy="396240"/>
          </a:xfrm>
          <a:prstGeom prst="rect"/>
        </p:spPr>
        <p:txBody>
          <a:bodyPr wrap="none">
            <a:spAutoFit/>
          </a:bodyPr>
          <a:p>
            <a:pPr algn="ct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L</a:t>
            </a:r>
            <a:r>
              <a:rPr altLang="zh-CN" b="1" dirty="0" sz="2000" kumimoji="1" lang="en-US" smtClean="0">
                <a:latin typeface="Arial" panose="020B0604020202020204" pitchFamily="34" charset="0"/>
                <a:cs typeface="Arial" panose="020B0604020202020204" pitchFamily="34" charset="0"/>
              </a:rPr>
              <a:t>’=</a:t>
            </a:r>
            <a:r>
              <a:rPr altLang="zh-CN" b="1" dirty="0" sz="2000" i="1" kumimoji="1" lang="en-US" err="1">
                <a:latin typeface="Arial" panose="020B0604020202020204" pitchFamily="34" charset="0"/>
                <a:cs typeface="Arial" panose="020B0604020202020204" pitchFamily="34" charset="0"/>
              </a:rPr>
              <a:t>R</a:t>
            </a:r>
            <a:r>
              <a:rPr altLang="zh-CN" baseline="-25000" b="1" dirty="0" sz="2000" kumimoji="1" lang="en-US" err="1">
                <a:latin typeface="Arial" panose="020B0604020202020204" pitchFamily="34" charset="0"/>
                <a:cs typeface="Arial" panose="020B0604020202020204" pitchFamily="34" charset="0"/>
              </a:rPr>
              <a:t>c</a:t>
            </a: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L</a:t>
            </a:r>
            <a:endParaRPr altLang="zh-CN" baseline="-30000" b="1" dirty="0" sz="2000" kumimoji="1" lang="en-US">
              <a:latin typeface="Arial" panose="020B0604020202020204" pitchFamily="34" charset="0"/>
              <a:cs typeface="Arial" panose="020B0604020202020204" pitchFamily="34" charset="0"/>
            </a:endParaRPr>
          </a:p>
        </p:txBody>
      </p:sp>
      <p:sp>
        <p:nvSpPr>
          <p:cNvPr id="1050525" name="Rectangle 1030"/>
          <p:cNvSpPr>
            <a:spLocks noChangeArrowheads="1"/>
          </p:cNvSpPr>
          <p:nvPr/>
        </p:nvSpPr>
        <p:spPr bwMode="auto">
          <a:xfrm>
            <a:off x="584955" y="4450610"/>
            <a:ext cx="2198916" cy="510540"/>
          </a:xfrm>
          <a:prstGeom prst="rect"/>
          <a:noFill/>
          <a:ln>
            <a:noFill/>
          </a:ln>
          <a:effectLst/>
        </p:spPr>
        <p:txBody>
          <a:bodyPr wrap="squar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V</a:t>
            </a:r>
            <a:r>
              <a:rPr altLang="zh-CN" baseline="-30000" b="1" dirty="0" sz="2000" kumimoji="1" lang="en-US" smtClean="0">
                <a:latin typeface="Arial" panose="020B0604020202020204" pitchFamily="34" charset="0"/>
                <a:cs typeface="Arial" panose="020B0604020202020204" pitchFamily="34" charset="0"/>
              </a:rPr>
              <a:t>CC</a:t>
            </a:r>
            <a:r>
              <a:rPr altLang="zh-CN" baseline="30000" b="1" dirty="0" sz="2000" kumimoji="1" lang="en-US" smtClean="0">
                <a:latin typeface="Arial" panose="020B0604020202020204" pitchFamily="34" charset="0"/>
                <a:cs typeface="Arial" panose="020B0604020202020204" pitchFamily="34" charset="0"/>
              </a:rPr>
              <a:t>’</a:t>
            </a:r>
            <a:r>
              <a:rPr altLang="zh-CN" b="1" dirty="0" sz="2000" kumimoji="1" lang="en-US">
                <a:latin typeface="Arial" panose="020B0604020202020204" pitchFamily="34" charset="0"/>
                <a:cs typeface="Arial" panose="020B0604020202020204" pitchFamily="34" charset="0"/>
              </a:rPr>
              <a:t> </a:t>
            </a:r>
            <a:r>
              <a:rPr altLang="zh-CN" b="1" dirty="0" sz="2000" kumimoji="1" lang="en-US" smtClean="0">
                <a:latin typeface="Arial" panose="020B0604020202020204" pitchFamily="34" charset="0"/>
                <a:cs typeface="Arial" panose="020B0604020202020204" pitchFamily="34" charset="0"/>
              </a:rPr>
              <a:t>=</a:t>
            </a:r>
            <a:r>
              <a:rPr altLang="zh-CN" b="1" dirty="0" sz="2000" i="1" kumimoji="1" lang="en-US" smtClean="0">
                <a:latin typeface="Arial" panose="020B0604020202020204" pitchFamily="34" charset="0"/>
                <a:cs typeface="Arial" panose="020B0604020202020204" pitchFamily="34" charset="0"/>
              </a:rPr>
              <a:t>U</a:t>
            </a:r>
            <a:r>
              <a:rPr altLang="zh-CN" baseline="-30000" b="1" dirty="0" sz="2000" kumimoji="1" lang="en-US" smtClean="0">
                <a:latin typeface="Arial" panose="020B0604020202020204" pitchFamily="34" charset="0"/>
                <a:cs typeface="Arial" panose="020B0604020202020204" pitchFamily="34" charset="0"/>
              </a:rPr>
              <a:t>CEQ</a:t>
            </a:r>
            <a:r>
              <a:rPr altLang="zh-CN" b="1" dirty="0" sz="2000" kumimoji="1" lang="en-US" smtClean="0">
                <a:latin typeface="Arial" panose="020B0604020202020204" pitchFamily="34" charset="0"/>
                <a:cs typeface="Arial" panose="020B0604020202020204" pitchFamily="34" charset="0"/>
              </a:rPr>
              <a:t>+</a:t>
            </a:r>
            <a:r>
              <a:rPr altLang="zh-CN" b="1" dirty="0" sz="2000" i="1" kumimoji="1" lang="en-US" smtClean="0">
                <a:latin typeface="Arial" panose="020B0604020202020204" pitchFamily="34" charset="0"/>
                <a:cs typeface="Arial" panose="020B0604020202020204" pitchFamily="34" charset="0"/>
              </a:rPr>
              <a:t>I</a:t>
            </a:r>
            <a:r>
              <a:rPr altLang="zh-CN" baseline="-30000" b="1" dirty="0" sz="2000" kumimoji="1" lang="en-US" smtClean="0">
                <a:latin typeface="Arial" panose="020B0604020202020204" pitchFamily="34" charset="0"/>
                <a:cs typeface="Arial" panose="020B0604020202020204" pitchFamily="34" charset="0"/>
              </a:rPr>
              <a:t>CQ</a:t>
            </a: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L</a:t>
            </a:r>
            <a:r>
              <a:rPr altLang="zh-CN" b="1" dirty="0" sz="2000" kumimoji="1" lang="en-US" smtClean="0">
                <a:latin typeface="Arial" panose="020B0604020202020204" pitchFamily="34" charset="0"/>
                <a:cs typeface="Arial" panose="020B0604020202020204" pitchFamily="34" charset="0"/>
              </a:rPr>
              <a:t>’</a:t>
            </a:r>
            <a:endParaRPr altLang="zh-CN" baseline="-30000" b="1" dirty="0" sz="2000" kumimoji="1" lang="en-US">
              <a:latin typeface="Arial" panose="020B0604020202020204" pitchFamily="34" charset="0"/>
              <a:cs typeface="Arial" panose="020B0604020202020204" pitchFamily="34" charset="0"/>
            </a:endParaRPr>
          </a:p>
        </p:txBody>
      </p:sp>
      <p:sp>
        <p:nvSpPr>
          <p:cNvPr id="1050526" name="矩形 1"/>
          <p:cNvSpPr/>
          <p:nvPr/>
        </p:nvSpPr>
        <p:spPr>
          <a:xfrm>
            <a:off x="5800458" y="5344856"/>
            <a:ext cx="970279" cy="447040"/>
          </a:xfrm>
          <a:prstGeom prst="rect"/>
        </p:spPr>
        <p:txBody>
          <a:bodyPr wrap="none">
            <a:spAutoFit/>
          </a:bodyPr>
          <a:p>
            <a:r>
              <a:rPr altLang="zh-CN" b="1" dirty="0" sz="2400" i="1" kumimoji="1" lang="en-US">
                <a:latin typeface="Arial" panose="020B0604020202020204" pitchFamily="34" charset="0"/>
                <a:cs typeface="Arial" panose="020B0604020202020204" pitchFamily="34" charset="0"/>
              </a:rPr>
              <a:t>U</a:t>
            </a:r>
            <a:r>
              <a:rPr altLang="zh-CN" baseline="-30000" b="1" dirty="0" sz="2400" kumimoji="1" lang="en-US">
                <a:latin typeface="Arial" panose="020B0604020202020204" pitchFamily="34" charset="0"/>
                <a:cs typeface="Arial" panose="020B0604020202020204" pitchFamily="34" charset="0"/>
              </a:rPr>
              <a:t>CEQ</a:t>
            </a:r>
            <a:endParaRPr altLang="en-US" dirty="0" sz="2400" lang="zh-CN">
              <a:latin typeface="Arial" panose="020B0604020202020204" pitchFamily="34" charset="0"/>
              <a:cs typeface="Arial" panose="020B0604020202020204" pitchFamily="34" charset="0"/>
            </a:endParaRPr>
          </a:p>
        </p:txBody>
      </p:sp>
      <p:sp>
        <p:nvSpPr>
          <p:cNvPr id="1050527" name="矩形 49"/>
          <p:cNvSpPr/>
          <p:nvPr/>
        </p:nvSpPr>
        <p:spPr>
          <a:xfrm>
            <a:off x="6846468" y="5367812"/>
            <a:ext cx="855979" cy="447040"/>
          </a:xfrm>
          <a:prstGeom prst="rect"/>
        </p:spPr>
        <p:txBody>
          <a:bodyPr wrap="none">
            <a:spAutoFit/>
          </a:bodyPr>
          <a:p>
            <a:r>
              <a:rPr altLang="zh-CN" b="1" dirty="0" sz="2400" i="1" kumimoji="1" lang="en-US" smtClean="0">
                <a:solidFill>
                  <a:srgbClr val="00B0F0"/>
                </a:solidFill>
                <a:latin typeface="Arial" panose="020B0604020202020204" pitchFamily="34" charset="0"/>
                <a:cs typeface="Arial" panose="020B0604020202020204" pitchFamily="34" charset="0"/>
              </a:rPr>
              <a:t>V</a:t>
            </a:r>
            <a:r>
              <a:rPr altLang="zh-CN" baseline="-30000" b="1" dirty="0" sz="2400" kumimoji="1" lang="en-US" smtClean="0">
                <a:solidFill>
                  <a:srgbClr val="00B0F0"/>
                </a:solidFill>
                <a:latin typeface="Arial" panose="020B0604020202020204" pitchFamily="34" charset="0"/>
                <a:cs typeface="Arial" panose="020B0604020202020204" pitchFamily="34" charset="0"/>
              </a:rPr>
              <a:t>CC</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28" name="矩形 50"/>
          <p:cNvSpPr/>
          <p:nvPr/>
        </p:nvSpPr>
        <p:spPr>
          <a:xfrm>
            <a:off x="3174936" y="969997"/>
            <a:ext cx="1258420" cy="535939"/>
          </a:xfrm>
          <a:prstGeom prst="rect"/>
        </p:spPr>
        <p:txBody>
          <a:bodyPr wrap="square">
            <a:spAutoFit/>
          </a:bodyPr>
          <a:p>
            <a:r>
              <a:rPr altLang="zh-CN" b="1" dirty="0" sz="2400" i="1" kumimoji="1" lang="en-US" smtClean="0">
                <a:solidFill>
                  <a:srgbClr val="00B0F0"/>
                </a:solidFill>
                <a:latin typeface="Arial" panose="020B0604020202020204" pitchFamily="34" charset="0"/>
                <a:cs typeface="Arial" panose="020B0604020202020204" pitchFamily="34" charset="0"/>
              </a:rPr>
              <a:t>V</a:t>
            </a:r>
            <a:r>
              <a:rPr altLang="zh-CN" baseline="-30000" b="1" dirty="0" sz="2400" kumimoji="1" lang="en-US" smtClean="0">
                <a:solidFill>
                  <a:srgbClr val="00B0F0"/>
                </a:solidFill>
                <a:latin typeface="Arial" panose="020B0604020202020204" pitchFamily="34" charset="0"/>
                <a:cs typeface="Arial" panose="020B0604020202020204" pitchFamily="34" charset="0"/>
              </a:rPr>
              <a:t>CC</a:t>
            </a:r>
            <a:r>
              <a:rPr altLang="zh-CN" b="1" dirty="0" sz="2400" kumimoji="1" lang="en-US" smtClean="0">
                <a:solidFill>
                  <a:srgbClr val="00B0F0"/>
                </a:solidFill>
                <a:latin typeface="Arial" panose="020B0604020202020204" pitchFamily="34" charset="0"/>
                <a:cs typeface="Arial" panose="020B0604020202020204" pitchFamily="34" charset="0"/>
              </a:rPr>
              <a:t>’/</a:t>
            </a:r>
            <a:r>
              <a:rPr altLang="zh-CN" b="1" dirty="0" sz="2400" i="1" kumimoji="1" lang="en-US" smtClean="0">
                <a:solidFill>
                  <a:srgbClr val="00B0F0"/>
                </a:solidFill>
                <a:latin typeface="Arial" panose="020B0604020202020204" pitchFamily="34" charset="0"/>
                <a:cs typeface="Arial" panose="020B0604020202020204" pitchFamily="34" charset="0"/>
              </a:rPr>
              <a:t>R</a:t>
            </a:r>
            <a:r>
              <a:rPr altLang="zh-CN" baseline="-25000" b="1" dirty="0" sz="2400" kumimoji="1" lang="en-US" smtClean="0">
                <a:solidFill>
                  <a:srgbClr val="00B0F0"/>
                </a:solidFill>
                <a:latin typeface="Arial" panose="020B0604020202020204" pitchFamily="34" charset="0"/>
                <a:cs typeface="Arial" panose="020B0604020202020204" pitchFamily="34" charset="0"/>
              </a:rPr>
              <a:t>L</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29" name="Rectangle 1030"/>
          <p:cNvSpPr>
            <a:spLocks noChangeArrowheads="1"/>
          </p:cNvSpPr>
          <p:nvPr/>
        </p:nvSpPr>
        <p:spPr bwMode="auto">
          <a:xfrm>
            <a:off x="545639" y="2261308"/>
            <a:ext cx="2145896" cy="472440"/>
          </a:xfrm>
          <a:prstGeom prst="rect"/>
          <a:noFill/>
          <a:ln>
            <a:noFill/>
          </a:ln>
          <a:effectLst/>
        </p:spPr>
        <p:txBody>
          <a:bodyPr wrap="squar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V</a:t>
            </a:r>
            <a:r>
              <a:rPr altLang="zh-CN" baseline="-30000" b="1" dirty="0" sz="2000" kumimoji="1" lang="en-US" smtClean="0">
                <a:latin typeface="Arial" panose="020B0604020202020204" pitchFamily="34" charset="0"/>
                <a:cs typeface="Arial" panose="020B0604020202020204" pitchFamily="34" charset="0"/>
              </a:rPr>
              <a:t>CC</a:t>
            </a:r>
            <a:r>
              <a:rPr altLang="zh-CN" b="1" dirty="0" sz="2000" kumimoji="1" lang="en-US" smtClean="0">
                <a:latin typeface="Arial" panose="020B0604020202020204" pitchFamily="34" charset="0"/>
                <a:cs typeface="Arial" panose="020B0604020202020204" pitchFamily="34" charset="0"/>
              </a:rPr>
              <a:t> =</a:t>
            </a:r>
            <a:r>
              <a:rPr altLang="zh-CN" b="1" dirty="0" sz="2000" i="1" kumimoji="1" lang="en-US" smtClean="0">
                <a:latin typeface="Arial" panose="020B0604020202020204" pitchFamily="34" charset="0"/>
                <a:cs typeface="Arial" panose="020B0604020202020204" pitchFamily="34" charset="0"/>
              </a:rPr>
              <a:t>U</a:t>
            </a:r>
            <a:r>
              <a:rPr altLang="zh-CN" baseline="-30000" b="1" dirty="0" sz="2000" kumimoji="1" lang="en-US" smtClean="0">
                <a:latin typeface="Arial" panose="020B0604020202020204" pitchFamily="34" charset="0"/>
                <a:cs typeface="Arial" panose="020B0604020202020204" pitchFamily="34" charset="0"/>
              </a:rPr>
              <a:t>CEQ</a:t>
            </a:r>
            <a:r>
              <a:rPr altLang="zh-CN" b="1" dirty="0" sz="2000" kumimoji="1" lang="en-US" smtClean="0">
                <a:latin typeface="Arial" panose="020B0604020202020204" pitchFamily="34" charset="0"/>
                <a:cs typeface="Arial" panose="020B0604020202020204" pitchFamily="34" charset="0"/>
              </a:rPr>
              <a:t>+</a:t>
            </a:r>
            <a:r>
              <a:rPr altLang="zh-CN" b="1" dirty="0" sz="2000" i="1" kumimoji="1" lang="en-US" smtClean="0">
                <a:latin typeface="Arial" panose="020B0604020202020204" pitchFamily="34" charset="0"/>
                <a:cs typeface="Arial" panose="020B0604020202020204" pitchFamily="34" charset="0"/>
              </a:rPr>
              <a:t>I</a:t>
            </a:r>
            <a:r>
              <a:rPr altLang="zh-CN" baseline="-30000" b="1" dirty="0" sz="2000" kumimoji="1" lang="en-US" smtClean="0">
                <a:latin typeface="Arial" panose="020B0604020202020204" pitchFamily="34" charset="0"/>
                <a:cs typeface="Arial" panose="020B0604020202020204" pitchFamily="34" charset="0"/>
              </a:rPr>
              <a:t>CQ</a:t>
            </a: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C</a:t>
            </a:r>
            <a:endParaRPr altLang="zh-CN" baseline="-30000" b="1" dirty="0" sz="2000" kumimoji="1" lang="en-US">
              <a:latin typeface="Arial" panose="020B0604020202020204" pitchFamily="34" charset="0"/>
              <a:cs typeface="Arial" panose="020B0604020202020204" pitchFamily="34" charset="0"/>
            </a:endParaRPr>
          </a:p>
        </p:txBody>
      </p:sp>
      <p:sp>
        <p:nvSpPr>
          <p:cNvPr id="1050530" name="矩形 53"/>
          <p:cNvSpPr/>
          <p:nvPr/>
        </p:nvSpPr>
        <p:spPr>
          <a:xfrm>
            <a:off x="4857678" y="1379942"/>
            <a:ext cx="2024415" cy="535940"/>
          </a:xfrm>
          <a:prstGeom prst="rect"/>
        </p:spPr>
        <p:txBody>
          <a:bodyPr wrap="square">
            <a:spAutoFit/>
          </a:bodyPr>
          <a:p>
            <a:r>
              <a:rPr altLang="zh-CN" b="1" dirty="0" sz="2400" kumimoji="1" lang="en-US" smtClean="0">
                <a:solidFill>
                  <a:srgbClr val="00B0F0"/>
                </a:solidFill>
                <a:latin typeface="Arial" panose="020B0604020202020204" pitchFamily="34" charset="0"/>
                <a:cs typeface="Arial" panose="020B0604020202020204" pitchFamily="34" charset="0"/>
              </a:rPr>
              <a:t>Slope:1/</a:t>
            </a:r>
            <a:r>
              <a:rPr altLang="zh-CN" b="1" dirty="0" sz="2400" i="1" kumimoji="1" lang="en-US" smtClean="0">
                <a:solidFill>
                  <a:srgbClr val="00B0F0"/>
                </a:solidFill>
                <a:latin typeface="Arial" panose="020B0604020202020204" pitchFamily="34" charset="0"/>
                <a:cs typeface="Arial" panose="020B0604020202020204" pitchFamily="34" charset="0"/>
              </a:rPr>
              <a:t>R</a:t>
            </a:r>
            <a:r>
              <a:rPr altLang="zh-CN" baseline="-25000" b="1" dirty="0" sz="2400" kumimoji="1" lang="en-US" smtClean="0">
                <a:solidFill>
                  <a:srgbClr val="00B0F0"/>
                </a:solidFill>
                <a:latin typeface="Arial" panose="020B0604020202020204" pitchFamily="34" charset="0"/>
                <a:cs typeface="Arial" panose="020B0604020202020204" pitchFamily="34" charset="0"/>
              </a:rPr>
              <a:t>L</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31" name="矩形 54"/>
          <p:cNvSpPr/>
          <p:nvPr/>
        </p:nvSpPr>
        <p:spPr>
          <a:xfrm>
            <a:off x="5337587" y="1948366"/>
            <a:ext cx="2024415" cy="535939"/>
          </a:xfrm>
          <a:prstGeom prst="rect"/>
        </p:spPr>
        <p:txBody>
          <a:bodyPr wrap="square">
            <a:spAutoFit/>
          </a:bodyPr>
          <a:p>
            <a:r>
              <a:rPr altLang="zh-CN" b="1" dirty="0" sz="2400" kumimoji="1" lang="en-US" smtClean="0">
                <a:latin typeface="Arial" panose="020B0604020202020204" pitchFamily="34" charset="0"/>
                <a:cs typeface="Arial" panose="020B0604020202020204" pitchFamily="34" charset="0"/>
              </a:rPr>
              <a:t>Slope:1/</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a:t>
            </a:r>
            <a:endParaRPr altLang="en-US" dirty="0" sz="2400" lang="zh-CN">
              <a:latin typeface="Arial" panose="020B0604020202020204" pitchFamily="34" charset="0"/>
              <a:cs typeface="Arial" panose="020B0604020202020204" pitchFamily="34" charset="0"/>
            </a:endParaRPr>
          </a:p>
        </p:txBody>
      </p:sp>
      <p:cxnSp>
        <p:nvCxnSpPr>
          <p:cNvPr id="3146204" name="直接箭头连接符 55"/>
          <p:cNvCxnSpPr>
            <a:cxnSpLocks/>
          </p:cNvCxnSpPr>
          <p:nvPr/>
        </p:nvCxnSpPr>
        <p:spPr>
          <a:xfrm flipV="1">
            <a:off x="4998361" y="1765275"/>
            <a:ext cx="301547" cy="2349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05" name="直接箭头连接符 58"/>
          <p:cNvCxnSpPr>
            <a:cxnSpLocks/>
          </p:cNvCxnSpPr>
          <p:nvPr/>
        </p:nvCxnSpPr>
        <p:spPr>
          <a:xfrm flipV="1">
            <a:off x="4780985" y="2328316"/>
            <a:ext cx="800594" cy="2204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532" name="Rectangle 1030"/>
          <p:cNvSpPr>
            <a:spLocks noChangeArrowheads="1"/>
          </p:cNvSpPr>
          <p:nvPr/>
        </p:nvSpPr>
        <p:spPr bwMode="auto">
          <a:xfrm>
            <a:off x="301478" y="5695767"/>
            <a:ext cx="4520038"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solidFill>
                  <a:srgbClr val="00B0F0"/>
                </a:solidFill>
                <a:latin typeface="Arial" panose="020B0604020202020204" pitchFamily="34" charset="0"/>
                <a:cs typeface="Arial" panose="020B0604020202020204" pitchFamily="34" charset="0"/>
              </a:rPr>
              <a:t>AC load curve </a:t>
            </a:r>
            <a:r>
              <a:rPr altLang="en-US" b="1" dirty="0" sz="2800" kumimoji="1" lang="zh-CN" smtClean="0">
                <a:solidFill>
                  <a:srgbClr val="00B0F0"/>
                </a:solidFill>
                <a:latin typeface="宋体" panose="02010600030101010101" pitchFamily="2" charset="-122"/>
                <a:ea typeface="宋体" panose="02010600030101010101" pitchFamily="2" charset="-122"/>
                <a:cs typeface="Arial" panose="020B0604020202020204" pitchFamily="34" charset="0"/>
              </a:rPr>
              <a:t>交流</a:t>
            </a:r>
            <a:r>
              <a:rPr altLang="en-US" b="1" dirty="0" sz="2800" kumimoji="1" lang="zh-CN">
                <a:solidFill>
                  <a:srgbClr val="00B0F0"/>
                </a:solidFill>
                <a:latin typeface="宋体" panose="02010600030101010101" pitchFamily="2" charset="-122"/>
                <a:ea typeface="宋体" panose="02010600030101010101" pitchFamily="2" charset="-122"/>
                <a:cs typeface="Arial" panose="020B0604020202020204" pitchFamily="34" charset="0"/>
              </a:rPr>
              <a:t>负载</a:t>
            </a:r>
            <a:r>
              <a:rPr altLang="en-US" b="1" dirty="0" sz="2800" kumimoji="1" lang="zh-CN" smtClean="0">
                <a:solidFill>
                  <a:srgbClr val="00B0F0"/>
                </a:solidFill>
                <a:latin typeface="宋体" panose="02010600030101010101" pitchFamily="2" charset="-122"/>
                <a:ea typeface="宋体" panose="02010600030101010101" pitchFamily="2" charset="-122"/>
                <a:cs typeface="Arial" panose="020B0604020202020204" pitchFamily="34" charset="0"/>
              </a:rPr>
              <a:t>线</a:t>
            </a:r>
            <a:endParaRPr altLang="zh-CN" baseline="-30000" b="1" dirty="0" sz="2800" kumimoji="1" lang="en-US">
              <a:solidFill>
                <a:srgbClr val="00B0F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6206" name="直接连接符 45"/>
          <p:cNvCxnSpPr>
            <a:cxnSpLocks/>
          </p:cNvCxnSpPr>
          <p:nvPr/>
        </p:nvCxnSpPr>
        <p:spPr>
          <a:xfrm>
            <a:off x="4418361" y="2272600"/>
            <a:ext cx="3342717" cy="309893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519"/>
                                        </p:tgtEl>
                                        <p:attrNameLst>
                                          <p:attrName>style.visibility</p:attrName>
                                        </p:attrNameLst>
                                      </p:cBhvr>
                                      <p:to>
                                        <p:strVal val="visible"/>
                                      </p:to>
                                    </p:set>
                                    <p:animEffect transition="in" filter="wipe(down)">
                                      <p:cBhvr>
                                        <p:cTn dur="500" id="7"/>
                                        <p:tgtEl>
                                          <p:spTgt spid="1050519"/>
                                        </p:tgtEl>
                                      </p:cBhvr>
                                    </p:animEffect>
                                  </p:childTnLst>
                                </p:cTn>
                              </p:par>
                              <p:par>
                                <p:cTn fill="hold" id="8" nodeType="withEffect" presetClass="entr" presetID="22" presetSubtype="4">
                                  <p:stCondLst>
                                    <p:cond delay="0"/>
                                  </p:stCondLst>
                                  <p:childTnLst>
                                    <p:set>
                                      <p:cBhvr>
                                        <p:cTn dur="1" fill="hold" id="9">
                                          <p:stCondLst>
                                            <p:cond delay="0"/>
                                          </p:stCondLst>
                                        </p:cTn>
                                        <p:tgtEl>
                                          <p:spTgt spid="3146206"/>
                                        </p:tgtEl>
                                        <p:attrNameLst>
                                          <p:attrName>style.visibility</p:attrName>
                                        </p:attrNameLst>
                                      </p:cBhvr>
                                      <p:to>
                                        <p:strVal val="visible"/>
                                      </p:to>
                                    </p:set>
                                    <p:animEffect transition="in" filter="wipe(down)">
                                      <p:cBhvr>
                                        <p:cTn dur="500" id="10"/>
                                        <p:tgtEl>
                                          <p:spTgt spid="3146206"/>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518"/>
                                        </p:tgtEl>
                                        <p:attrNameLst>
                                          <p:attrName>style.visibility</p:attrName>
                                        </p:attrNameLst>
                                      </p:cBhvr>
                                      <p:to>
                                        <p:strVal val="visible"/>
                                      </p:to>
                                    </p:set>
                                    <p:animEffect transition="in" filter="wipe(down)">
                                      <p:cBhvr>
                                        <p:cTn dur="500" id="13"/>
                                        <p:tgtEl>
                                          <p:spTgt spid="1050518"/>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2" presetSubtype="4">
                                  <p:stCondLst>
                                    <p:cond delay="0"/>
                                  </p:stCondLst>
                                  <p:childTnLst>
                                    <p:set>
                                      <p:cBhvr>
                                        <p:cTn dur="1" fill="hold" id="17">
                                          <p:stCondLst>
                                            <p:cond delay="0"/>
                                          </p:stCondLst>
                                        </p:cTn>
                                        <p:tgtEl>
                                          <p:spTgt spid="1050520"/>
                                        </p:tgtEl>
                                        <p:attrNameLst>
                                          <p:attrName>style.visibility</p:attrName>
                                        </p:attrNameLst>
                                      </p:cBhvr>
                                      <p:to>
                                        <p:strVal val="visible"/>
                                      </p:to>
                                    </p:set>
                                    <p:animEffect transition="in" filter="wipe(down)">
                                      <p:cBhvr>
                                        <p:cTn dur="500" id="18"/>
                                        <p:tgtEl>
                                          <p:spTgt spid="1050520"/>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0521"/>
                                        </p:tgtEl>
                                        <p:attrNameLst>
                                          <p:attrName>style.visibility</p:attrName>
                                        </p:attrNameLst>
                                      </p:cBhvr>
                                      <p:to>
                                        <p:strVal val="visible"/>
                                      </p:to>
                                    </p:set>
                                    <p:animEffect transition="in" filter="wipe(down)">
                                      <p:cBhvr>
                                        <p:cTn dur="500" id="21"/>
                                        <p:tgtEl>
                                          <p:spTgt spid="1050521"/>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4">
                                  <p:stCondLst>
                                    <p:cond delay="0"/>
                                  </p:stCondLst>
                                  <p:childTnLst>
                                    <p:set>
                                      <p:cBhvr>
                                        <p:cTn dur="1" fill="hold" id="25">
                                          <p:stCondLst>
                                            <p:cond delay="0"/>
                                          </p:stCondLst>
                                        </p:cTn>
                                        <p:tgtEl>
                                          <p:spTgt spid="1050526"/>
                                        </p:tgtEl>
                                        <p:attrNameLst>
                                          <p:attrName>style.visibility</p:attrName>
                                        </p:attrNameLst>
                                      </p:cBhvr>
                                      <p:to>
                                        <p:strVal val="visible"/>
                                      </p:to>
                                    </p:set>
                                    <p:animEffect transition="in" filter="wipe(down)">
                                      <p:cBhvr>
                                        <p:cTn dur="500" id="26"/>
                                        <p:tgtEl>
                                          <p:spTgt spid="1050526"/>
                                        </p:tgtEl>
                                      </p:cBhvr>
                                    </p:animEffect>
                                  </p:childTnLst>
                                </p:cTn>
                              </p:par>
                              <p:par>
                                <p:cTn fill="hold" id="27" nodeType="withEffect" presetClass="entr" presetID="22" presetSubtype="4">
                                  <p:stCondLst>
                                    <p:cond delay="0"/>
                                  </p:stCondLst>
                                  <p:childTnLst>
                                    <p:set>
                                      <p:cBhvr>
                                        <p:cTn dur="1" fill="hold" id="28">
                                          <p:stCondLst>
                                            <p:cond delay="0"/>
                                          </p:stCondLst>
                                        </p:cTn>
                                        <p:tgtEl>
                                          <p:spTgt spid="3146203"/>
                                        </p:tgtEl>
                                        <p:attrNameLst>
                                          <p:attrName>style.visibility</p:attrName>
                                        </p:attrNameLst>
                                      </p:cBhvr>
                                      <p:to>
                                        <p:strVal val="visible"/>
                                      </p:to>
                                    </p:set>
                                    <p:animEffect transition="in" filter="wipe(down)">
                                      <p:cBhvr>
                                        <p:cTn dur="500" id="29"/>
                                        <p:tgtEl>
                                          <p:spTgt spid="3146203"/>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22" presetSubtype="4">
                                  <p:stCondLst>
                                    <p:cond delay="0"/>
                                  </p:stCondLst>
                                  <p:childTnLst>
                                    <p:set>
                                      <p:cBhvr>
                                        <p:cTn dur="1" fill="hold" id="33">
                                          <p:stCondLst>
                                            <p:cond delay="0"/>
                                          </p:stCondLst>
                                        </p:cTn>
                                        <p:tgtEl>
                                          <p:spTgt spid="3146205"/>
                                        </p:tgtEl>
                                        <p:attrNameLst>
                                          <p:attrName>style.visibility</p:attrName>
                                        </p:attrNameLst>
                                      </p:cBhvr>
                                      <p:to>
                                        <p:strVal val="visible"/>
                                      </p:to>
                                    </p:set>
                                    <p:animEffect transition="in" filter="wipe(down)">
                                      <p:cBhvr>
                                        <p:cTn dur="500" id="34"/>
                                        <p:tgtEl>
                                          <p:spTgt spid="3146205"/>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50531"/>
                                        </p:tgtEl>
                                        <p:attrNameLst>
                                          <p:attrName>style.visibility</p:attrName>
                                        </p:attrNameLst>
                                      </p:cBhvr>
                                      <p:to>
                                        <p:strVal val="visible"/>
                                      </p:to>
                                    </p:set>
                                    <p:animEffect transition="in" filter="wipe(down)">
                                      <p:cBhvr>
                                        <p:cTn dur="500" id="37"/>
                                        <p:tgtEl>
                                          <p:spTgt spid="1050531"/>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50509"/>
                                        </p:tgtEl>
                                        <p:attrNameLst>
                                          <p:attrName>style.visibility</p:attrName>
                                        </p:attrNameLst>
                                      </p:cBhvr>
                                      <p:to>
                                        <p:strVal val="visible"/>
                                      </p:to>
                                    </p:set>
                                    <p:animEffect transition="in" filter="wipe(down)">
                                      <p:cBhvr>
                                        <p:cTn dur="500" id="42"/>
                                        <p:tgtEl>
                                          <p:spTgt spid="1050509"/>
                                        </p:tgtEl>
                                      </p:cBhvr>
                                    </p:animEffect>
                                  </p:childTnLst>
                                </p:cTn>
                              </p:par>
                              <p:par>
                                <p:cTn fill="hold" grpId="0" id="43" nodeType="withEffect" presetClass="entr" presetID="22" presetSubtype="4">
                                  <p:stCondLst>
                                    <p:cond delay="0"/>
                                  </p:stCondLst>
                                  <p:childTnLst>
                                    <p:set>
                                      <p:cBhvr>
                                        <p:cTn dur="1" fill="hold" id="44">
                                          <p:stCondLst>
                                            <p:cond delay="0"/>
                                          </p:stCondLst>
                                        </p:cTn>
                                        <p:tgtEl>
                                          <p:spTgt spid="1050517"/>
                                        </p:tgtEl>
                                        <p:attrNameLst>
                                          <p:attrName>style.visibility</p:attrName>
                                        </p:attrNameLst>
                                      </p:cBhvr>
                                      <p:to>
                                        <p:strVal val="visible"/>
                                      </p:to>
                                    </p:set>
                                    <p:animEffect transition="in" filter="wipe(down)">
                                      <p:cBhvr>
                                        <p:cTn dur="500" id="45"/>
                                        <p:tgtEl>
                                          <p:spTgt spid="1050517"/>
                                        </p:tgtEl>
                                      </p:cBhvr>
                                    </p:animEffect>
                                  </p:childTnLst>
                                </p:cTn>
                              </p:par>
                              <p:par>
                                <p:cTn fill="hold" grpId="0" id="46" nodeType="withEffect" presetClass="entr" presetID="22" presetSubtype="4">
                                  <p:stCondLst>
                                    <p:cond delay="0"/>
                                  </p:stCondLst>
                                  <p:childTnLst>
                                    <p:set>
                                      <p:cBhvr>
                                        <p:cTn dur="1" fill="hold" id="47">
                                          <p:stCondLst>
                                            <p:cond delay="0"/>
                                          </p:stCondLst>
                                        </p:cTn>
                                        <p:tgtEl>
                                          <p:spTgt spid="1050525"/>
                                        </p:tgtEl>
                                        <p:attrNameLst>
                                          <p:attrName>style.visibility</p:attrName>
                                        </p:attrNameLst>
                                      </p:cBhvr>
                                      <p:to>
                                        <p:strVal val="visible"/>
                                      </p:to>
                                    </p:set>
                                    <p:animEffect transition="in" filter="wipe(down)">
                                      <p:cBhvr>
                                        <p:cTn dur="500" id="48"/>
                                        <p:tgtEl>
                                          <p:spTgt spid="1050525"/>
                                        </p:tgtEl>
                                      </p:cBhvr>
                                    </p:animEffect>
                                  </p:childTnLst>
                                </p:cTn>
                              </p:par>
                              <p:par>
                                <p:cTn fill="hold" grpId="0" id="49" nodeType="withEffect" presetClass="entr" presetID="22" presetSubtype="4">
                                  <p:stCondLst>
                                    <p:cond delay="0"/>
                                  </p:stCondLst>
                                  <p:childTnLst>
                                    <p:set>
                                      <p:cBhvr>
                                        <p:cTn dur="1" fill="hold" id="50">
                                          <p:stCondLst>
                                            <p:cond delay="0"/>
                                          </p:stCondLst>
                                        </p:cTn>
                                        <p:tgtEl>
                                          <p:spTgt spid="1050524"/>
                                        </p:tgtEl>
                                        <p:attrNameLst>
                                          <p:attrName>style.visibility</p:attrName>
                                        </p:attrNameLst>
                                      </p:cBhvr>
                                      <p:to>
                                        <p:strVal val="visible"/>
                                      </p:to>
                                    </p:set>
                                    <p:animEffect transition="in" filter="wipe(down)">
                                      <p:cBhvr>
                                        <p:cTn dur="500" id="51"/>
                                        <p:tgtEl>
                                          <p:spTgt spid="1050524"/>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4">
                                  <p:stCondLst>
                                    <p:cond delay="0"/>
                                  </p:stCondLst>
                                  <p:childTnLst>
                                    <p:set>
                                      <p:cBhvr>
                                        <p:cTn dur="1" fill="hold" id="55">
                                          <p:stCondLst>
                                            <p:cond delay="0"/>
                                          </p:stCondLst>
                                        </p:cTn>
                                        <p:tgtEl>
                                          <p:spTgt spid="1050528"/>
                                        </p:tgtEl>
                                        <p:attrNameLst>
                                          <p:attrName>style.visibility</p:attrName>
                                        </p:attrNameLst>
                                      </p:cBhvr>
                                      <p:to>
                                        <p:strVal val="visible"/>
                                      </p:to>
                                    </p:set>
                                    <p:animEffect transition="in" filter="wipe(down)">
                                      <p:cBhvr>
                                        <p:cTn dur="500" id="56"/>
                                        <p:tgtEl>
                                          <p:spTgt spid="1050528"/>
                                        </p:tgtEl>
                                      </p:cBhvr>
                                    </p:animEffect>
                                  </p:childTnLst>
                                </p:cTn>
                              </p:par>
                              <p:par>
                                <p:cTn fill="hold" id="57" nodeType="withEffect" presetClass="entr" presetID="22" presetSubtype="4">
                                  <p:stCondLst>
                                    <p:cond delay="0"/>
                                  </p:stCondLst>
                                  <p:childTnLst>
                                    <p:set>
                                      <p:cBhvr>
                                        <p:cTn dur="1" fill="hold" id="58">
                                          <p:stCondLst>
                                            <p:cond delay="0"/>
                                          </p:stCondLst>
                                        </p:cTn>
                                        <p:tgtEl>
                                          <p:spTgt spid="3146202"/>
                                        </p:tgtEl>
                                        <p:attrNameLst>
                                          <p:attrName>style.visibility</p:attrName>
                                        </p:attrNameLst>
                                      </p:cBhvr>
                                      <p:to>
                                        <p:strVal val="visible"/>
                                      </p:to>
                                    </p:set>
                                    <p:animEffect transition="in" filter="wipe(down)">
                                      <p:cBhvr>
                                        <p:cTn dur="500" id="59"/>
                                        <p:tgtEl>
                                          <p:spTgt spid="3146202"/>
                                        </p:tgtEl>
                                      </p:cBhvr>
                                    </p:animEffect>
                                  </p:childTnLst>
                                </p:cTn>
                              </p:par>
                              <p:par>
                                <p:cTn fill="hold" grpId="0" id="60" nodeType="withEffect" presetClass="entr" presetID="22" presetSubtype="4">
                                  <p:stCondLst>
                                    <p:cond delay="0"/>
                                  </p:stCondLst>
                                  <p:childTnLst>
                                    <p:set>
                                      <p:cBhvr>
                                        <p:cTn dur="1" fill="hold" id="61">
                                          <p:stCondLst>
                                            <p:cond delay="0"/>
                                          </p:stCondLst>
                                        </p:cTn>
                                        <p:tgtEl>
                                          <p:spTgt spid="1050527"/>
                                        </p:tgtEl>
                                        <p:attrNameLst>
                                          <p:attrName>style.visibility</p:attrName>
                                        </p:attrNameLst>
                                      </p:cBhvr>
                                      <p:to>
                                        <p:strVal val="visible"/>
                                      </p:to>
                                    </p:set>
                                    <p:animEffect transition="in" filter="wipe(down)">
                                      <p:cBhvr>
                                        <p:cTn dur="500" id="62"/>
                                        <p:tgtEl>
                                          <p:spTgt spid="1050527"/>
                                        </p:tgtEl>
                                      </p:cBhvr>
                                    </p:animEffect>
                                  </p:childTnLst>
                                </p:cTn>
                              </p:par>
                              <p:par>
                                <p:cTn fill="hold" id="63" nodeType="withEffect" presetClass="entr" presetID="22" presetSubtype="4">
                                  <p:stCondLst>
                                    <p:cond delay="0"/>
                                  </p:stCondLst>
                                  <p:childTnLst>
                                    <p:set>
                                      <p:cBhvr>
                                        <p:cTn dur="1" fill="hold" id="64">
                                          <p:stCondLst>
                                            <p:cond delay="0"/>
                                          </p:stCondLst>
                                        </p:cTn>
                                        <p:tgtEl>
                                          <p:spTgt spid="3146204"/>
                                        </p:tgtEl>
                                        <p:attrNameLst>
                                          <p:attrName>style.visibility</p:attrName>
                                        </p:attrNameLst>
                                      </p:cBhvr>
                                      <p:to>
                                        <p:strVal val="visible"/>
                                      </p:to>
                                    </p:set>
                                    <p:animEffect transition="in" filter="wipe(down)">
                                      <p:cBhvr>
                                        <p:cTn dur="500" id="65"/>
                                        <p:tgtEl>
                                          <p:spTgt spid="3146204"/>
                                        </p:tgtEl>
                                      </p:cBhvr>
                                    </p:animEffect>
                                  </p:childTnLst>
                                </p:cTn>
                              </p:par>
                              <p:par>
                                <p:cTn fill="hold" grpId="0" id="66" nodeType="withEffect" presetClass="entr" presetID="22" presetSubtype="4">
                                  <p:stCondLst>
                                    <p:cond delay="0"/>
                                  </p:stCondLst>
                                  <p:childTnLst>
                                    <p:set>
                                      <p:cBhvr>
                                        <p:cTn dur="1" fill="hold" id="67">
                                          <p:stCondLst>
                                            <p:cond delay="0"/>
                                          </p:stCondLst>
                                        </p:cTn>
                                        <p:tgtEl>
                                          <p:spTgt spid="1050530"/>
                                        </p:tgtEl>
                                        <p:attrNameLst>
                                          <p:attrName>style.visibility</p:attrName>
                                        </p:attrNameLst>
                                      </p:cBhvr>
                                      <p:to>
                                        <p:strVal val="visible"/>
                                      </p:to>
                                    </p:set>
                                    <p:animEffect transition="in" filter="wipe(down)">
                                      <p:cBhvr>
                                        <p:cTn dur="500" id="68"/>
                                        <p:tgtEl>
                                          <p:spTgt spid="1050530"/>
                                        </p:tgtEl>
                                      </p:cBhvr>
                                    </p:animEffect>
                                  </p:childTnLst>
                                </p:cTn>
                              </p:par>
                            </p:childTnLst>
                          </p:cTn>
                        </p:par>
                      </p:childTnLst>
                    </p:cTn>
                  </p:par>
                  <p:par>
                    <p:cTn fill="hold" id="69">
                      <p:stCondLst>
                        <p:cond delay="indefinite"/>
                      </p:stCondLst>
                      <p:childTnLst>
                        <p:par>
                          <p:cTn fill="hold" id="70">
                            <p:stCondLst>
                              <p:cond delay="0"/>
                            </p:stCondLst>
                            <p:childTnLst>
                              <p:par>
                                <p:cTn fill="hold" grpId="0" id="71" nodeType="clickEffect" presetClass="entr" presetID="22" presetSubtype="4">
                                  <p:stCondLst>
                                    <p:cond delay="0"/>
                                  </p:stCondLst>
                                  <p:childTnLst>
                                    <p:set>
                                      <p:cBhvr>
                                        <p:cTn dur="1" fill="hold" id="72">
                                          <p:stCondLst>
                                            <p:cond delay="0"/>
                                          </p:stCondLst>
                                        </p:cTn>
                                        <p:tgtEl>
                                          <p:spTgt spid="1050532"/>
                                        </p:tgtEl>
                                        <p:attrNameLst>
                                          <p:attrName>style.visibility</p:attrName>
                                        </p:attrNameLst>
                                      </p:cBhvr>
                                      <p:to>
                                        <p:strVal val="visible"/>
                                      </p:to>
                                    </p:set>
                                    <p:animEffect transition="in" filter="wipe(down)">
                                      <p:cBhvr>
                                        <p:cTn dur="500" id="73"/>
                                        <p:tgtEl>
                                          <p:spTgt spid="10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09" grpId="0" animBg="1"/>
      <p:bldP spid="1050517" grpId="0" animBg="1"/>
      <p:bldP spid="1050518" grpId="0"/>
      <p:bldP spid="1050519" grpId="0"/>
      <p:bldP spid="1050520" grpId="0" animBg="1"/>
      <p:bldP spid="1050521" grpId="0"/>
      <p:bldP spid="1050524" grpId="0"/>
      <p:bldP spid="1050525" grpId="0"/>
      <p:bldP spid="1050526" grpId="0"/>
      <p:bldP spid="1050527" grpId="0"/>
      <p:bldP spid="1050528" grpId="0"/>
      <p:bldP spid="1050530" grpId="0"/>
      <p:bldP spid="1050531" grpId="0"/>
      <p:bldP spid="105053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501" name=""/>
        <p:cNvGrpSpPr/>
        <p:nvPr/>
      </p:nvGrpSpPr>
      <p:grpSpPr>
        <a:xfrm>
          <a:off x="0" y="0"/>
          <a:ext cx="0" cy="0"/>
          <a:chOff x="0" y="0"/>
          <a:chExt cx="0" cy="0"/>
        </a:xfrm>
      </p:grpSpPr>
      <p:sp>
        <p:nvSpPr>
          <p:cNvPr id="10505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502" name="组合 2"/>
          <p:cNvGrpSpPr/>
          <p:nvPr/>
        </p:nvGrpSpPr>
        <p:grpSpPr>
          <a:xfrm>
            <a:off x="3631531" y="696847"/>
            <a:ext cx="5609020" cy="5227543"/>
            <a:chOff x="3631531" y="696847"/>
            <a:chExt cx="5609020" cy="5227543"/>
          </a:xfrm>
        </p:grpSpPr>
        <p:grpSp>
          <p:nvGrpSpPr>
            <p:cNvPr id="503" name="组合 8"/>
            <p:cNvGrpSpPr/>
            <p:nvPr/>
          </p:nvGrpSpPr>
          <p:grpSpPr>
            <a:xfrm>
              <a:off x="4481359" y="696847"/>
              <a:ext cx="4759192" cy="5105804"/>
              <a:chOff x="4300464" y="833111"/>
              <a:chExt cx="4759192" cy="5105804"/>
            </a:xfrm>
          </p:grpSpPr>
          <p:grpSp>
            <p:nvGrpSpPr>
              <p:cNvPr id="504" name="组合 219"/>
              <p:cNvGrpSpPr/>
              <p:nvPr/>
            </p:nvGrpSpPr>
            <p:grpSpPr>
              <a:xfrm>
                <a:off x="4300464" y="833111"/>
                <a:ext cx="4759192" cy="5105804"/>
                <a:chOff x="4558400" y="255571"/>
                <a:chExt cx="4759192" cy="5105804"/>
              </a:xfrm>
            </p:grpSpPr>
            <p:grpSp>
              <p:nvGrpSpPr>
                <p:cNvPr id="505" name="组合 220"/>
                <p:cNvGrpSpPr/>
                <p:nvPr/>
              </p:nvGrpSpPr>
              <p:grpSpPr>
                <a:xfrm>
                  <a:off x="4558400" y="255571"/>
                  <a:ext cx="4759192" cy="5105804"/>
                  <a:chOff x="4364135" y="1034043"/>
                  <a:chExt cx="4759192" cy="5105804"/>
                </a:xfrm>
              </p:grpSpPr>
              <p:cxnSp>
                <p:nvCxnSpPr>
                  <p:cNvPr id="3146207" name="直接箭头连接符 235"/>
                  <p:cNvCxnSpPr>
                    <a:cxnSpLocks/>
                  </p:cNvCxnSpPr>
                  <p:nvPr/>
                </p:nvCxnSpPr>
                <p:spPr>
                  <a:xfrm flipV="1">
                    <a:off x="4767863" y="1159248"/>
                    <a:ext cx="0" cy="4668618"/>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08" name="直接箭头连接符 236"/>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534" name="文本框 237"/>
                  <p:cNvSpPr txBox="1"/>
                  <p:nvPr/>
                </p:nvSpPr>
                <p:spPr>
                  <a:xfrm>
                    <a:off x="4364135" y="1034043"/>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535" name="文本框 238"/>
                  <p:cNvSpPr txBox="1"/>
                  <p:nvPr/>
                </p:nvSpPr>
                <p:spPr>
                  <a:xfrm>
                    <a:off x="8362629" y="5603908"/>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506" name="组合 221"/>
                <p:cNvGrpSpPr/>
                <p:nvPr/>
              </p:nvGrpSpPr>
              <p:grpSpPr>
                <a:xfrm>
                  <a:off x="4962128" y="2268936"/>
                  <a:ext cx="3485186" cy="2787333"/>
                  <a:chOff x="4962128" y="2029448"/>
                  <a:chExt cx="3485186" cy="2787333"/>
                </a:xfrm>
              </p:grpSpPr>
              <p:cxnSp>
                <p:nvCxnSpPr>
                  <p:cNvPr id="3146209" name="直接连接符 23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536" name="弧形 23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10" name="直接连接符 234"/>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7" name="组合 222"/>
                <p:cNvGrpSpPr/>
                <p:nvPr/>
              </p:nvGrpSpPr>
              <p:grpSpPr>
                <a:xfrm>
                  <a:off x="5399825" y="2926558"/>
                  <a:ext cx="3047489" cy="775307"/>
                  <a:chOff x="5432483" y="2589096"/>
                  <a:chExt cx="3047489" cy="775307"/>
                </a:xfrm>
              </p:grpSpPr>
              <p:sp>
                <p:nvSpPr>
                  <p:cNvPr id="1050537" name="弧形 230"/>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11" name="直接连接符 231"/>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8" name="组合 223"/>
                <p:cNvGrpSpPr/>
                <p:nvPr/>
              </p:nvGrpSpPr>
              <p:grpSpPr>
                <a:xfrm>
                  <a:off x="5231402" y="3618600"/>
                  <a:ext cx="3254012" cy="775307"/>
                  <a:chOff x="5274946" y="3134177"/>
                  <a:chExt cx="3254012" cy="775307"/>
                </a:xfrm>
              </p:grpSpPr>
              <p:sp>
                <p:nvSpPr>
                  <p:cNvPr id="1050538" name="弧形 228"/>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12" name="直接连接符 229"/>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9" name="组合 224"/>
                <p:cNvGrpSpPr/>
                <p:nvPr/>
              </p:nvGrpSpPr>
              <p:grpSpPr>
                <a:xfrm>
                  <a:off x="5060603" y="4330340"/>
                  <a:ext cx="3476413" cy="775307"/>
                  <a:chOff x="5278589" y="3143732"/>
                  <a:chExt cx="3476413" cy="775307"/>
                </a:xfrm>
              </p:grpSpPr>
              <p:sp>
                <p:nvSpPr>
                  <p:cNvPr id="1050539" name="弧形 226"/>
                  <p:cNvSpPr/>
                  <p:nvPr/>
                </p:nvSpPr>
                <p:spPr>
                  <a:xfrm flipH="1">
                    <a:off x="5278589" y="3147173"/>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13" name="直接连接符 227"/>
                  <p:cNvCxnSpPr>
                    <a:cxnSpLocks/>
                  </p:cNvCxnSpPr>
                  <p:nvPr/>
                </p:nvCxnSpPr>
                <p:spPr>
                  <a:xfrm>
                    <a:off x="5722438" y="3143732"/>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3146214" name="直接连接符 241"/>
              <p:cNvCxnSpPr>
                <a:cxnSpLocks/>
              </p:cNvCxnSpPr>
              <p:nvPr/>
            </p:nvCxnSpPr>
            <p:spPr>
              <a:xfrm>
                <a:off x="4704191" y="2518401"/>
                <a:ext cx="3342717" cy="309893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40" name="文本框 257"/>
              <p:cNvSpPr txBox="1"/>
              <p:nvPr/>
            </p:nvSpPr>
            <p:spPr>
              <a:xfrm>
                <a:off x="4366845" y="5383421"/>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grpSp>
        <p:sp>
          <p:nvSpPr>
            <p:cNvPr id="1050541" name="矩形 10"/>
            <p:cNvSpPr/>
            <p:nvPr/>
          </p:nvSpPr>
          <p:spPr>
            <a:xfrm>
              <a:off x="7980379" y="5466873"/>
              <a:ext cx="767080" cy="447040"/>
            </a:xfrm>
            <a:prstGeom prst="rect"/>
          </p:spPr>
          <p:txBody>
            <a:bodyPr wrap="none">
              <a:spAutoFit/>
            </a:bodyPr>
            <a:p>
              <a:r>
                <a:rPr altLang="zh-CN" b="1" dirty="0" sz="2400" i="1" kumimoji="1" lang="en-US">
                  <a:latin typeface="Arial" panose="020B0604020202020204" pitchFamily="34" charset="0"/>
                  <a:cs typeface="Arial" panose="020B0604020202020204" pitchFamily="34" charset="0"/>
                </a:rPr>
                <a:t>V</a:t>
              </a:r>
              <a:r>
                <a:rPr altLang="zh-CN" baseline="-30000" b="1" dirty="0" sz="2400" kumimoji="1" lang="en-US">
                  <a:latin typeface="Arial" panose="020B0604020202020204" pitchFamily="34" charset="0"/>
                  <a:cs typeface="Arial" panose="020B0604020202020204" pitchFamily="34" charset="0"/>
                </a:rPr>
                <a:t>CC</a:t>
              </a:r>
              <a:endParaRPr altLang="en-US" dirty="0" sz="2400" lang="zh-CN">
                <a:latin typeface="Arial" panose="020B0604020202020204" pitchFamily="34" charset="0"/>
                <a:cs typeface="Arial" panose="020B0604020202020204" pitchFamily="34" charset="0"/>
              </a:endParaRPr>
            </a:p>
          </p:txBody>
        </p:sp>
        <p:sp>
          <p:nvSpPr>
            <p:cNvPr id="1050542" name="矩形 269"/>
            <p:cNvSpPr/>
            <p:nvPr/>
          </p:nvSpPr>
          <p:spPr>
            <a:xfrm>
              <a:off x="3713491" y="2035883"/>
              <a:ext cx="1268550" cy="535940"/>
            </a:xfrm>
            <a:prstGeom prst="rect"/>
          </p:spPr>
          <p:txBody>
            <a:bodyPr wrap="square">
              <a:spAutoFit/>
            </a:bodyPr>
            <a:p>
              <a:r>
                <a:rPr altLang="zh-CN" b="1" dirty="0" sz="2400" i="1" kumimoji="1" lang="en-US" smtClean="0">
                  <a:latin typeface="Arial" panose="020B0604020202020204" pitchFamily="34" charset="0"/>
                  <a:cs typeface="Arial" panose="020B0604020202020204" pitchFamily="34" charset="0"/>
                </a:rPr>
                <a:t>V</a:t>
              </a:r>
              <a:r>
                <a:rPr altLang="zh-CN" baseline="-30000" b="1" dirty="0" sz="2400" kumimoji="1" lang="en-US" smtClean="0">
                  <a:latin typeface="Arial" panose="020B0604020202020204" pitchFamily="34" charset="0"/>
                  <a:cs typeface="Arial" panose="020B0604020202020204" pitchFamily="34" charset="0"/>
                </a:rPr>
                <a:t>CC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a:t>
              </a:r>
              <a:endParaRPr altLang="en-US" dirty="0" sz="2400" lang="zh-CN">
                <a:latin typeface="Arial" panose="020B0604020202020204" pitchFamily="34" charset="0"/>
                <a:cs typeface="Arial" panose="020B0604020202020204" pitchFamily="34" charset="0"/>
              </a:endParaRPr>
            </a:p>
          </p:txBody>
        </p:sp>
        <p:cxnSp>
          <p:nvCxnSpPr>
            <p:cNvPr id="3146215" name="直接连接符 270"/>
            <p:cNvCxnSpPr>
              <a:cxnSpLocks/>
            </p:cNvCxnSpPr>
            <p:nvPr/>
          </p:nvCxnSpPr>
          <p:spPr>
            <a:xfrm>
              <a:off x="4885085" y="1275903"/>
              <a:ext cx="2715104" cy="4221641"/>
            </a:xfrm>
            <a:prstGeom prst="line"/>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50543" name="椭圆 271"/>
            <p:cNvSpPr/>
            <p:nvPr/>
          </p:nvSpPr>
          <p:spPr>
            <a:xfrm>
              <a:off x="6609803" y="3958611"/>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4" name="Rectangle 1030"/>
            <p:cNvSpPr>
              <a:spLocks noChangeArrowheads="1"/>
            </p:cNvSpPr>
            <p:nvPr/>
          </p:nvSpPr>
          <p:spPr bwMode="auto">
            <a:xfrm>
              <a:off x="6612918" y="3537241"/>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cxnSp>
          <p:nvCxnSpPr>
            <p:cNvPr id="3146216" name="直接连接符 273"/>
            <p:cNvCxnSpPr>
              <a:cxnSpLocks/>
            </p:cNvCxnSpPr>
            <p:nvPr/>
          </p:nvCxnSpPr>
          <p:spPr>
            <a:xfrm flipV="1">
              <a:off x="6681537" y="4059876"/>
              <a:ext cx="0" cy="14376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545" name="矩形 1"/>
            <p:cNvSpPr/>
            <p:nvPr/>
          </p:nvSpPr>
          <p:spPr>
            <a:xfrm>
              <a:off x="6267183" y="5454393"/>
              <a:ext cx="970279" cy="447041"/>
            </a:xfrm>
            <a:prstGeom prst="rect"/>
          </p:spPr>
          <p:txBody>
            <a:bodyPr wrap="none">
              <a:spAutoFit/>
            </a:bodyPr>
            <a:p>
              <a:r>
                <a:rPr altLang="zh-CN" b="1" dirty="0" sz="2400" i="1" kumimoji="1" lang="en-US">
                  <a:latin typeface="Arial" panose="020B0604020202020204" pitchFamily="34" charset="0"/>
                  <a:cs typeface="Arial" panose="020B0604020202020204" pitchFamily="34" charset="0"/>
                </a:rPr>
                <a:t>U</a:t>
              </a:r>
              <a:r>
                <a:rPr altLang="zh-CN" baseline="-30000" b="1" dirty="0" sz="2400" kumimoji="1" lang="en-US">
                  <a:latin typeface="Arial" panose="020B0604020202020204" pitchFamily="34" charset="0"/>
                  <a:cs typeface="Arial" panose="020B0604020202020204" pitchFamily="34" charset="0"/>
                </a:rPr>
                <a:t>CEQ</a:t>
              </a:r>
              <a:endParaRPr altLang="en-US" dirty="0" sz="2400" lang="zh-CN">
                <a:latin typeface="Arial" panose="020B0604020202020204" pitchFamily="34" charset="0"/>
                <a:cs typeface="Arial" panose="020B0604020202020204" pitchFamily="34" charset="0"/>
              </a:endParaRPr>
            </a:p>
          </p:txBody>
        </p:sp>
        <p:sp>
          <p:nvSpPr>
            <p:cNvPr id="1050546" name="矩形 49"/>
            <p:cNvSpPr/>
            <p:nvPr/>
          </p:nvSpPr>
          <p:spPr>
            <a:xfrm>
              <a:off x="7313193" y="5477349"/>
              <a:ext cx="855979" cy="447041"/>
            </a:xfrm>
            <a:prstGeom prst="rect"/>
          </p:spPr>
          <p:txBody>
            <a:bodyPr wrap="none">
              <a:spAutoFit/>
            </a:bodyPr>
            <a:p>
              <a:r>
                <a:rPr altLang="zh-CN" b="1" dirty="0" sz="2400" i="1" kumimoji="1" lang="en-US" smtClean="0">
                  <a:solidFill>
                    <a:srgbClr val="00B0F0"/>
                  </a:solidFill>
                  <a:latin typeface="Arial" panose="020B0604020202020204" pitchFamily="34" charset="0"/>
                  <a:cs typeface="Arial" panose="020B0604020202020204" pitchFamily="34" charset="0"/>
                </a:rPr>
                <a:t>V</a:t>
              </a:r>
              <a:r>
                <a:rPr altLang="zh-CN" baseline="-30000" b="1" dirty="0" sz="2400" kumimoji="1" lang="en-US" smtClean="0">
                  <a:solidFill>
                    <a:srgbClr val="00B0F0"/>
                  </a:solidFill>
                  <a:latin typeface="Arial" panose="020B0604020202020204" pitchFamily="34" charset="0"/>
                  <a:cs typeface="Arial" panose="020B0604020202020204" pitchFamily="34" charset="0"/>
                </a:rPr>
                <a:t>CC</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47" name="矩形 50"/>
            <p:cNvSpPr/>
            <p:nvPr/>
          </p:nvSpPr>
          <p:spPr>
            <a:xfrm>
              <a:off x="3631531" y="1079534"/>
              <a:ext cx="1268550" cy="535939"/>
            </a:xfrm>
            <a:prstGeom prst="rect"/>
          </p:spPr>
          <p:txBody>
            <a:bodyPr wrap="square">
              <a:spAutoFit/>
            </a:bodyPr>
            <a:p>
              <a:r>
                <a:rPr altLang="zh-CN" b="1" dirty="0" sz="2400" i="1" kumimoji="1" lang="en-US" smtClean="0">
                  <a:solidFill>
                    <a:srgbClr val="00B0F0"/>
                  </a:solidFill>
                  <a:latin typeface="Arial" panose="020B0604020202020204" pitchFamily="34" charset="0"/>
                  <a:cs typeface="Arial" panose="020B0604020202020204" pitchFamily="34" charset="0"/>
                </a:rPr>
                <a:t>V</a:t>
              </a:r>
              <a:r>
                <a:rPr altLang="zh-CN" baseline="-30000" b="1" dirty="0" sz="2400" kumimoji="1" lang="en-US" smtClean="0">
                  <a:solidFill>
                    <a:srgbClr val="00B0F0"/>
                  </a:solidFill>
                  <a:latin typeface="Arial" panose="020B0604020202020204" pitchFamily="34" charset="0"/>
                  <a:cs typeface="Arial" panose="020B0604020202020204" pitchFamily="34" charset="0"/>
                </a:rPr>
                <a:t>CC</a:t>
              </a:r>
              <a:r>
                <a:rPr altLang="zh-CN" b="1" dirty="0" sz="2400" kumimoji="1" lang="en-US" smtClean="0">
                  <a:solidFill>
                    <a:srgbClr val="00B0F0"/>
                  </a:solidFill>
                  <a:latin typeface="Arial" panose="020B0604020202020204" pitchFamily="34" charset="0"/>
                  <a:cs typeface="Arial" panose="020B0604020202020204" pitchFamily="34" charset="0"/>
                </a:rPr>
                <a:t>’/</a:t>
              </a:r>
              <a:r>
                <a:rPr altLang="zh-CN" b="1" dirty="0" sz="2400" i="1" kumimoji="1" lang="en-US" smtClean="0">
                  <a:solidFill>
                    <a:srgbClr val="00B0F0"/>
                  </a:solidFill>
                  <a:latin typeface="Arial" panose="020B0604020202020204" pitchFamily="34" charset="0"/>
                  <a:cs typeface="Arial" panose="020B0604020202020204" pitchFamily="34" charset="0"/>
                </a:rPr>
                <a:t>R</a:t>
              </a:r>
              <a:r>
                <a:rPr altLang="zh-CN" baseline="-25000" b="1" dirty="0" sz="2400" kumimoji="1" lang="en-US" smtClean="0">
                  <a:solidFill>
                    <a:srgbClr val="00B0F0"/>
                  </a:solidFill>
                  <a:latin typeface="Arial" panose="020B0604020202020204" pitchFamily="34" charset="0"/>
                  <a:cs typeface="Arial" panose="020B0604020202020204" pitchFamily="34" charset="0"/>
                </a:rPr>
                <a:t>L</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48" name="矩形 53"/>
            <p:cNvSpPr/>
            <p:nvPr/>
          </p:nvSpPr>
          <p:spPr>
            <a:xfrm>
              <a:off x="5308107" y="1489479"/>
              <a:ext cx="2040711" cy="535940"/>
            </a:xfrm>
            <a:prstGeom prst="rect"/>
          </p:spPr>
          <p:txBody>
            <a:bodyPr wrap="square">
              <a:spAutoFit/>
            </a:bodyPr>
            <a:p>
              <a:r>
                <a:rPr altLang="zh-CN" b="1" dirty="0" sz="2400" kumimoji="1" lang="en-US" smtClean="0">
                  <a:solidFill>
                    <a:srgbClr val="00B0F0"/>
                  </a:solidFill>
                  <a:latin typeface="Arial" panose="020B0604020202020204" pitchFamily="34" charset="0"/>
                  <a:cs typeface="Arial" panose="020B0604020202020204" pitchFamily="34" charset="0"/>
                </a:rPr>
                <a:t>Slope:1/</a:t>
              </a:r>
              <a:r>
                <a:rPr altLang="zh-CN" b="1" dirty="0" sz="2400" i="1" kumimoji="1" lang="en-US" smtClean="0">
                  <a:solidFill>
                    <a:srgbClr val="00B0F0"/>
                  </a:solidFill>
                  <a:latin typeface="Arial" panose="020B0604020202020204" pitchFamily="34" charset="0"/>
                  <a:cs typeface="Arial" panose="020B0604020202020204" pitchFamily="34" charset="0"/>
                </a:rPr>
                <a:t>R</a:t>
              </a:r>
              <a:r>
                <a:rPr altLang="zh-CN" baseline="-25000" b="1" dirty="0" sz="2400" kumimoji="1" lang="en-US" smtClean="0">
                  <a:solidFill>
                    <a:srgbClr val="00B0F0"/>
                  </a:solidFill>
                  <a:latin typeface="Arial" panose="020B0604020202020204" pitchFamily="34" charset="0"/>
                  <a:cs typeface="Arial" panose="020B0604020202020204" pitchFamily="34" charset="0"/>
                </a:rPr>
                <a:t>L</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49" name="矩形 54"/>
            <p:cNvSpPr/>
            <p:nvPr/>
          </p:nvSpPr>
          <p:spPr>
            <a:xfrm>
              <a:off x="5788016" y="2057903"/>
              <a:ext cx="2040711" cy="535940"/>
            </a:xfrm>
            <a:prstGeom prst="rect"/>
          </p:spPr>
          <p:txBody>
            <a:bodyPr wrap="square">
              <a:spAutoFit/>
            </a:bodyPr>
            <a:p>
              <a:r>
                <a:rPr altLang="zh-CN" b="1" dirty="0" sz="2400" kumimoji="1" lang="en-US" smtClean="0">
                  <a:latin typeface="Arial" panose="020B0604020202020204" pitchFamily="34" charset="0"/>
                  <a:cs typeface="Arial" panose="020B0604020202020204" pitchFamily="34" charset="0"/>
                </a:rPr>
                <a:t>Slope:1/</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a:t>
              </a:r>
              <a:endParaRPr altLang="en-US" dirty="0" sz="2400" lang="zh-CN">
                <a:latin typeface="Arial" panose="020B0604020202020204" pitchFamily="34" charset="0"/>
                <a:cs typeface="Arial" panose="020B0604020202020204" pitchFamily="34" charset="0"/>
              </a:endParaRPr>
            </a:p>
          </p:txBody>
        </p:sp>
        <p:cxnSp>
          <p:nvCxnSpPr>
            <p:cNvPr id="3146217" name="直接箭头连接符 55"/>
            <p:cNvCxnSpPr>
              <a:cxnSpLocks/>
            </p:cNvCxnSpPr>
            <p:nvPr/>
          </p:nvCxnSpPr>
          <p:spPr>
            <a:xfrm flipV="1">
              <a:off x="5465086" y="1874812"/>
              <a:ext cx="301547" cy="2349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18" name="直接箭头连接符 58"/>
            <p:cNvCxnSpPr>
              <a:cxnSpLocks/>
            </p:cNvCxnSpPr>
            <p:nvPr/>
          </p:nvCxnSpPr>
          <p:spPr>
            <a:xfrm flipV="1">
              <a:off x="5247710" y="2437853"/>
              <a:ext cx="800594" cy="2204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550" name="Rectangle 1028"/>
          <p:cNvSpPr>
            <a:spLocks noChangeAspect="1" noMove="1" noResize="1" noRot="1" noAdjustHandles="1" noEditPoints="1" noChangeArrowheads="1" noChangeShapeType="1" noTextEdit="1"/>
          </p:cNvSpPr>
          <p:nvPr/>
        </p:nvSpPr>
        <p:spPr bwMode="auto">
          <a:xfrm>
            <a:off x="312274" y="3774674"/>
            <a:ext cx="4658321" cy="523220"/>
          </a:xfrm>
          <a:prstGeom prst="rect"/>
          <a:blipFill>
            <a:blip xmlns:r="http://schemas.openxmlformats.org/officeDocument/2006/relationships" r:embed="rId1"/>
            <a:stretch>
              <a:fillRect l="-2618" t="-11628" b="-31395"/>
            </a:stretch>
          </a:blipFill>
          <a:ln>
            <a:noFill/>
          </a:ln>
          <a:effectLst/>
        </p:spPr>
        <p:txBody>
          <a:bodyPr/>
          <a:p>
            <a:r>
              <a:rPr altLang="en-US" lang="zh-CN">
                <a:noFill/>
              </a:rPr>
              <a:t> </a:t>
            </a:r>
          </a:p>
        </p:txBody>
      </p:sp>
      <p:sp>
        <p:nvSpPr>
          <p:cNvPr id="1050551" name="文本框 77"/>
          <p:cNvSpPr txBox="1"/>
          <p:nvPr/>
        </p:nvSpPr>
        <p:spPr>
          <a:xfrm>
            <a:off x="8227803" y="4530791"/>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552" name="文本框 78"/>
          <p:cNvSpPr txBox="1"/>
          <p:nvPr/>
        </p:nvSpPr>
        <p:spPr>
          <a:xfrm>
            <a:off x="8227803" y="3127297"/>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553" name="文本框 79"/>
          <p:cNvSpPr txBox="1"/>
          <p:nvPr/>
        </p:nvSpPr>
        <p:spPr>
          <a:xfrm>
            <a:off x="8209481" y="3788144"/>
            <a:ext cx="1085459"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554" name="文本框 80"/>
          <p:cNvSpPr txBox="1">
            <a:spLocks noChangeAspect="1" noMove="1" noResize="1" noRot="1" noAdjustHandles="1" noEditPoints="1" noChangeArrowheads="1" noChangeShapeType="1" noTextEdit="1"/>
          </p:cNvSpPr>
          <p:nvPr/>
        </p:nvSpPr>
        <p:spPr>
          <a:xfrm>
            <a:off x="435771" y="2385194"/>
            <a:ext cx="3442507" cy="461665"/>
          </a:xfrm>
          <a:prstGeom prst="rect"/>
          <a:blipFill>
            <a:blip xmlns:r="http://schemas.openxmlformats.org/officeDocument/2006/relationships" r:embed="rId2"/>
            <a:stretch>
              <a:fillRect l="-4071" t="-9211" r="-4425" b="-30263"/>
            </a:stretch>
          </a:blipFill>
        </p:spPr>
        <p:txBody>
          <a:bodyPr/>
          <a:p>
            <a:r>
              <a:rPr altLang="en-US" lang="zh-CN">
                <a:noFill/>
              </a:rPr>
              <a:t> </a:t>
            </a:r>
          </a:p>
        </p:txBody>
      </p:sp>
      <p:sp>
        <p:nvSpPr>
          <p:cNvPr id="1050555" name="Rectangle 1028"/>
          <p:cNvSpPr>
            <a:spLocks noChangeArrowheads="1"/>
          </p:cNvSpPr>
          <p:nvPr/>
        </p:nvSpPr>
        <p:spPr bwMode="auto">
          <a:xfrm>
            <a:off x="275547" y="1594711"/>
            <a:ext cx="3075322" cy="52322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Dynamic range:</a:t>
            </a:r>
            <a:endParaRPr altLang="en-US" b="1" dirty="0" sz="2800" kumimoji="1" lang="zh-CN" smtClean="0">
              <a:latin typeface="Arial" panose="020B0604020202020204" pitchFamily="34" charset="0"/>
              <a:cs typeface="Arial" panose="020B0604020202020204" pitchFamily="34" charset="0"/>
            </a:endParaRPr>
          </a:p>
        </p:txBody>
      </p:sp>
      <p:sp>
        <p:nvSpPr>
          <p:cNvPr id="1050556" name="Rectangle 1028"/>
          <p:cNvSpPr>
            <a:spLocks noChangeArrowheads="1"/>
          </p:cNvSpPr>
          <p:nvPr/>
        </p:nvSpPr>
        <p:spPr bwMode="auto">
          <a:xfrm>
            <a:off x="435771" y="3020413"/>
            <a:ext cx="1587021" cy="461665"/>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Decrease</a:t>
            </a:r>
            <a:endParaRPr altLang="en-US" b="1" dirty="0" sz="2400" kumimoji="1" lang="zh-CN" smtClean="0">
              <a:latin typeface="Arial" panose="020B0604020202020204" pitchFamily="34" charset="0"/>
              <a:cs typeface="Arial" panose="020B0604020202020204" pitchFamily="34" charset="0"/>
            </a:endParaRPr>
          </a:p>
        </p:txBody>
      </p:sp>
      <p:sp>
        <p:nvSpPr>
          <p:cNvPr id="1050557" name="Rectangle 1028"/>
          <p:cNvSpPr>
            <a:spLocks noChangeArrowheads="1"/>
          </p:cNvSpPr>
          <p:nvPr/>
        </p:nvSpPr>
        <p:spPr bwMode="auto">
          <a:xfrm>
            <a:off x="536934" y="4551160"/>
            <a:ext cx="1587021" cy="461665"/>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Decrease</a:t>
            </a:r>
            <a:endParaRPr altLang="en-US" b="1" dirty="0" sz="24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554"/>
                                        </p:tgtEl>
                                        <p:attrNameLst>
                                          <p:attrName>style.visibility</p:attrName>
                                        </p:attrNameLst>
                                      </p:cBhvr>
                                      <p:to>
                                        <p:strVal val="visible"/>
                                      </p:to>
                                    </p:set>
                                    <p:animEffect transition="in" filter="wipe(down)">
                                      <p:cBhvr>
                                        <p:cTn dur="500" id="7"/>
                                        <p:tgtEl>
                                          <p:spTgt spid="105055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556"/>
                                        </p:tgtEl>
                                        <p:attrNameLst>
                                          <p:attrName>style.visibility</p:attrName>
                                        </p:attrNameLst>
                                      </p:cBhvr>
                                      <p:to>
                                        <p:strVal val="visible"/>
                                      </p:to>
                                    </p:set>
                                    <p:animEffect transition="in" filter="wipe(down)">
                                      <p:cBhvr>
                                        <p:cTn dur="500" id="12"/>
                                        <p:tgtEl>
                                          <p:spTgt spid="105055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550"/>
                                        </p:tgtEl>
                                        <p:attrNameLst>
                                          <p:attrName>style.visibility</p:attrName>
                                        </p:attrNameLst>
                                      </p:cBhvr>
                                      <p:to>
                                        <p:strVal val="visible"/>
                                      </p:to>
                                    </p:set>
                                    <p:animEffect transition="in" filter="wipe(down)">
                                      <p:cBhvr>
                                        <p:cTn dur="500" id="17"/>
                                        <p:tgtEl>
                                          <p:spTgt spid="105055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557"/>
                                        </p:tgtEl>
                                        <p:attrNameLst>
                                          <p:attrName>style.visibility</p:attrName>
                                        </p:attrNameLst>
                                      </p:cBhvr>
                                      <p:to>
                                        <p:strVal val="visible"/>
                                      </p:to>
                                    </p:set>
                                    <p:animEffect transition="in" filter="wipe(down)">
                                      <p:cBhvr>
                                        <p:cTn dur="500" id="22"/>
                                        <p:tgtEl>
                                          <p:spTgt spid="105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50" grpId="0"/>
      <p:bldP spid="1050554" grpId="0" animBg="1"/>
      <p:bldP spid="1050556" grpId="0"/>
      <p:bldP spid="10505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5055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511" name="组合 2"/>
          <p:cNvGrpSpPr/>
          <p:nvPr/>
        </p:nvGrpSpPr>
        <p:grpSpPr>
          <a:xfrm>
            <a:off x="1381875" y="260648"/>
            <a:ext cx="5648876" cy="5227543"/>
            <a:chOff x="3591675" y="696847"/>
            <a:chExt cx="5648876" cy="5227543"/>
          </a:xfrm>
        </p:grpSpPr>
        <p:grpSp>
          <p:nvGrpSpPr>
            <p:cNvPr id="512" name="组合 8"/>
            <p:cNvGrpSpPr/>
            <p:nvPr/>
          </p:nvGrpSpPr>
          <p:grpSpPr>
            <a:xfrm>
              <a:off x="4481359" y="696847"/>
              <a:ext cx="4759192" cy="5105804"/>
              <a:chOff x="4300464" y="833111"/>
              <a:chExt cx="4759192" cy="5105804"/>
            </a:xfrm>
          </p:grpSpPr>
          <p:grpSp>
            <p:nvGrpSpPr>
              <p:cNvPr id="513" name="组合 219"/>
              <p:cNvGrpSpPr/>
              <p:nvPr/>
            </p:nvGrpSpPr>
            <p:grpSpPr>
              <a:xfrm>
                <a:off x="4300464" y="833111"/>
                <a:ext cx="4759192" cy="5105804"/>
                <a:chOff x="4558400" y="255571"/>
                <a:chExt cx="4759192" cy="5105804"/>
              </a:xfrm>
            </p:grpSpPr>
            <p:grpSp>
              <p:nvGrpSpPr>
                <p:cNvPr id="514" name="组合 220"/>
                <p:cNvGrpSpPr/>
                <p:nvPr/>
              </p:nvGrpSpPr>
              <p:grpSpPr>
                <a:xfrm>
                  <a:off x="4558400" y="255571"/>
                  <a:ext cx="4759192" cy="5105804"/>
                  <a:chOff x="4364135" y="1034043"/>
                  <a:chExt cx="4759192" cy="5105804"/>
                </a:xfrm>
              </p:grpSpPr>
              <p:cxnSp>
                <p:nvCxnSpPr>
                  <p:cNvPr id="3146219" name="直接箭头连接符 235"/>
                  <p:cNvCxnSpPr>
                    <a:cxnSpLocks/>
                  </p:cNvCxnSpPr>
                  <p:nvPr/>
                </p:nvCxnSpPr>
                <p:spPr>
                  <a:xfrm flipV="1">
                    <a:off x="4767863" y="1159248"/>
                    <a:ext cx="0" cy="4668618"/>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20" name="直接箭头连接符 236"/>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559" name="文本框 237"/>
                  <p:cNvSpPr txBox="1"/>
                  <p:nvPr/>
                </p:nvSpPr>
                <p:spPr>
                  <a:xfrm>
                    <a:off x="4364135" y="1034043"/>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560" name="文本框 238"/>
                  <p:cNvSpPr txBox="1"/>
                  <p:nvPr/>
                </p:nvSpPr>
                <p:spPr>
                  <a:xfrm>
                    <a:off x="8362629" y="5603908"/>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515" name="组合 221"/>
                <p:cNvGrpSpPr/>
                <p:nvPr/>
              </p:nvGrpSpPr>
              <p:grpSpPr>
                <a:xfrm>
                  <a:off x="4962128" y="2268936"/>
                  <a:ext cx="3485186" cy="2787333"/>
                  <a:chOff x="4962128" y="2029448"/>
                  <a:chExt cx="3485186" cy="2787333"/>
                </a:xfrm>
              </p:grpSpPr>
              <p:cxnSp>
                <p:nvCxnSpPr>
                  <p:cNvPr id="3146221" name="直接连接符 23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561" name="弧形 23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2" name="直接连接符 234"/>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16" name="组合 222"/>
                <p:cNvGrpSpPr/>
                <p:nvPr/>
              </p:nvGrpSpPr>
              <p:grpSpPr>
                <a:xfrm>
                  <a:off x="5399825" y="2926558"/>
                  <a:ext cx="3047489" cy="775307"/>
                  <a:chOff x="5432483" y="2589096"/>
                  <a:chExt cx="3047489" cy="775307"/>
                </a:xfrm>
              </p:grpSpPr>
              <p:sp>
                <p:nvSpPr>
                  <p:cNvPr id="1050562" name="弧形 230"/>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3" name="直接连接符 231"/>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17" name="组合 223"/>
                <p:cNvGrpSpPr/>
                <p:nvPr/>
              </p:nvGrpSpPr>
              <p:grpSpPr>
                <a:xfrm>
                  <a:off x="5231402" y="3618600"/>
                  <a:ext cx="3254012" cy="775307"/>
                  <a:chOff x="5274946" y="3134177"/>
                  <a:chExt cx="3254012" cy="775307"/>
                </a:xfrm>
              </p:grpSpPr>
              <p:sp>
                <p:nvSpPr>
                  <p:cNvPr id="1050563" name="弧形 228"/>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4" name="直接连接符 229"/>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18" name="组合 224"/>
                <p:cNvGrpSpPr/>
                <p:nvPr/>
              </p:nvGrpSpPr>
              <p:grpSpPr>
                <a:xfrm>
                  <a:off x="5060603" y="4330340"/>
                  <a:ext cx="3476413" cy="775307"/>
                  <a:chOff x="5278589" y="3143732"/>
                  <a:chExt cx="3476413" cy="775307"/>
                </a:xfrm>
              </p:grpSpPr>
              <p:sp>
                <p:nvSpPr>
                  <p:cNvPr id="1050564" name="弧形 226"/>
                  <p:cNvSpPr/>
                  <p:nvPr/>
                </p:nvSpPr>
                <p:spPr>
                  <a:xfrm flipH="1">
                    <a:off x="5278589" y="3147173"/>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5" name="直接连接符 227"/>
                  <p:cNvCxnSpPr>
                    <a:cxnSpLocks/>
                  </p:cNvCxnSpPr>
                  <p:nvPr/>
                </p:nvCxnSpPr>
                <p:spPr>
                  <a:xfrm>
                    <a:off x="5722438" y="3143732"/>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3146226" name="直接连接符 241"/>
              <p:cNvCxnSpPr>
                <a:cxnSpLocks/>
              </p:cNvCxnSpPr>
              <p:nvPr/>
            </p:nvCxnSpPr>
            <p:spPr>
              <a:xfrm>
                <a:off x="4704191" y="2518401"/>
                <a:ext cx="3342717" cy="309893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65" name="文本框 257"/>
              <p:cNvSpPr txBox="1"/>
              <p:nvPr/>
            </p:nvSpPr>
            <p:spPr>
              <a:xfrm>
                <a:off x="4366845" y="5383421"/>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grpSp>
        <p:sp>
          <p:nvSpPr>
            <p:cNvPr id="1050566" name="矩形 10"/>
            <p:cNvSpPr/>
            <p:nvPr/>
          </p:nvSpPr>
          <p:spPr>
            <a:xfrm>
              <a:off x="7980379" y="5466873"/>
              <a:ext cx="767079" cy="447040"/>
            </a:xfrm>
            <a:prstGeom prst="rect"/>
          </p:spPr>
          <p:txBody>
            <a:bodyPr wrap="none">
              <a:spAutoFit/>
            </a:bodyPr>
            <a:p>
              <a:r>
                <a:rPr altLang="zh-CN" b="1" dirty="0" sz="2400" i="1" kumimoji="1" lang="en-US">
                  <a:latin typeface="Arial" panose="020B0604020202020204" pitchFamily="34" charset="0"/>
                  <a:cs typeface="Arial" panose="020B0604020202020204" pitchFamily="34" charset="0"/>
                </a:rPr>
                <a:t>V</a:t>
              </a:r>
              <a:r>
                <a:rPr altLang="zh-CN" baseline="-30000" b="1" dirty="0" sz="2400" kumimoji="1" lang="en-US">
                  <a:latin typeface="Arial" panose="020B0604020202020204" pitchFamily="34" charset="0"/>
                  <a:cs typeface="Arial" panose="020B0604020202020204" pitchFamily="34" charset="0"/>
                </a:rPr>
                <a:t>CC</a:t>
              </a:r>
              <a:endParaRPr altLang="en-US" dirty="0" sz="2400" lang="zh-CN">
                <a:latin typeface="Arial" panose="020B0604020202020204" pitchFamily="34" charset="0"/>
                <a:cs typeface="Arial" panose="020B0604020202020204" pitchFamily="34" charset="0"/>
              </a:endParaRPr>
            </a:p>
          </p:txBody>
        </p:sp>
        <p:sp>
          <p:nvSpPr>
            <p:cNvPr id="1050567" name="矩形 269"/>
            <p:cNvSpPr/>
            <p:nvPr/>
          </p:nvSpPr>
          <p:spPr>
            <a:xfrm>
              <a:off x="3673635" y="2035883"/>
              <a:ext cx="1308406" cy="535940"/>
            </a:xfrm>
            <a:prstGeom prst="rect"/>
          </p:spPr>
          <p:txBody>
            <a:bodyPr wrap="square">
              <a:spAutoFit/>
            </a:bodyPr>
            <a:p>
              <a:r>
                <a:rPr altLang="zh-CN" b="1" dirty="0" sz="2400" i="1" kumimoji="1" lang="en-US" smtClean="0">
                  <a:latin typeface="Arial" panose="020B0604020202020204" pitchFamily="34" charset="0"/>
                  <a:cs typeface="Arial" panose="020B0604020202020204" pitchFamily="34" charset="0"/>
                </a:rPr>
                <a:t>V</a:t>
              </a:r>
              <a:r>
                <a:rPr altLang="zh-CN" baseline="-30000" b="1" dirty="0" sz="2400" kumimoji="1" lang="en-US" smtClean="0">
                  <a:latin typeface="Arial" panose="020B0604020202020204" pitchFamily="34" charset="0"/>
                  <a:cs typeface="Arial" panose="020B0604020202020204" pitchFamily="34" charset="0"/>
                </a:rPr>
                <a:t>CC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a:t>
              </a:r>
              <a:endParaRPr altLang="en-US" dirty="0" sz="2400" lang="zh-CN">
                <a:latin typeface="Arial" panose="020B0604020202020204" pitchFamily="34" charset="0"/>
                <a:cs typeface="Arial" panose="020B0604020202020204" pitchFamily="34" charset="0"/>
              </a:endParaRPr>
            </a:p>
          </p:txBody>
        </p:sp>
        <p:cxnSp>
          <p:nvCxnSpPr>
            <p:cNvPr id="3146227" name="直接连接符 270"/>
            <p:cNvCxnSpPr>
              <a:cxnSpLocks/>
            </p:cNvCxnSpPr>
            <p:nvPr/>
          </p:nvCxnSpPr>
          <p:spPr>
            <a:xfrm>
              <a:off x="4885085" y="1275903"/>
              <a:ext cx="2715104" cy="4221641"/>
            </a:xfrm>
            <a:prstGeom prst="line"/>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50568" name="椭圆 271"/>
            <p:cNvSpPr/>
            <p:nvPr/>
          </p:nvSpPr>
          <p:spPr>
            <a:xfrm>
              <a:off x="6609803" y="3958611"/>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9" name="Rectangle 1030"/>
            <p:cNvSpPr>
              <a:spLocks noChangeArrowheads="1"/>
            </p:cNvSpPr>
            <p:nvPr/>
          </p:nvSpPr>
          <p:spPr bwMode="auto">
            <a:xfrm>
              <a:off x="6612918" y="3537241"/>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sp>
          <p:nvSpPr>
            <p:cNvPr id="1050570" name="矩形 49"/>
            <p:cNvSpPr/>
            <p:nvPr/>
          </p:nvSpPr>
          <p:spPr>
            <a:xfrm>
              <a:off x="7313193" y="5477349"/>
              <a:ext cx="855980" cy="447041"/>
            </a:xfrm>
            <a:prstGeom prst="rect"/>
          </p:spPr>
          <p:txBody>
            <a:bodyPr wrap="none">
              <a:spAutoFit/>
            </a:bodyPr>
            <a:p>
              <a:r>
                <a:rPr altLang="zh-CN" b="1" dirty="0" sz="2400" i="1" kumimoji="1" lang="en-US" smtClean="0">
                  <a:solidFill>
                    <a:srgbClr val="00B0F0"/>
                  </a:solidFill>
                  <a:latin typeface="Arial" panose="020B0604020202020204" pitchFamily="34" charset="0"/>
                  <a:cs typeface="Arial" panose="020B0604020202020204" pitchFamily="34" charset="0"/>
                </a:rPr>
                <a:t>V</a:t>
              </a:r>
              <a:r>
                <a:rPr altLang="zh-CN" baseline="-30000" b="1" dirty="0" sz="2400" kumimoji="1" lang="en-US" smtClean="0">
                  <a:solidFill>
                    <a:srgbClr val="00B0F0"/>
                  </a:solidFill>
                  <a:latin typeface="Arial" panose="020B0604020202020204" pitchFamily="34" charset="0"/>
                  <a:cs typeface="Arial" panose="020B0604020202020204" pitchFamily="34" charset="0"/>
                </a:rPr>
                <a:t>CC</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71" name="矩形 50"/>
            <p:cNvSpPr/>
            <p:nvPr/>
          </p:nvSpPr>
          <p:spPr>
            <a:xfrm>
              <a:off x="3591675" y="1079534"/>
              <a:ext cx="1308406" cy="535939"/>
            </a:xfrm>
            <a:prstGeom prst="rect"/>
          </p:spPr>
          <p:txBody>
            <a:bodyPr wrap="square">
              <a:spAutoFit/>
            </a:bodyPr>
            <a:p>
              <a:r>
                <a:rPr altLang="zh-CN" b="1" dirty="0" sz="2400" i="1" kumimoji="1" lang="en-US" smtClean="0">
                  <a:solidFill>
                    <a:srgbClr val="00B0F0"/>
                  </a:solidFill>
                  <a:latin typeface="Arial" panose="020B0604020202020204" pitchFamily="34" charset="0"/>
                  <a:cs typeface="Arial" panose="020B0604020202020204" pitchFamily="34" charset="0"/>
                </a:rPr>
                <a:t>V</a:t>
              </a:r>
              <a:r>
                <a:rPr altLang="zh-CN" baseline="-30000" b="1" dirty="0" sz="2400" kumimoji="1" lang="en-US" smtClean="0">
                  <a:solidFill>
                    <a:srgbClr val="00B0F0"/>
                  </a:solidFill>
                  <a:latin typeface="Arial" panose="020B0604020202020204" pitchFamily="34" charset="0"/>
                  <a:cs typeface="Arial" panose="020B0604020202020204" pitchFamily="34" charset="0"/>
                </a:rPr>
                <a:t>CC</a:t>
              </a:r>
              <a:r>
                <a:rPr altLang="zh-CN" b="1" dirty="0" sz="2400" kumimoji="1" lang="en-US" smtClean="0">
                  <a:solidFill>
                    <a:srgbClr val="00B0F0"/>
                  </a:solidFill>
                  <a:latin typeface="Arial" panose="020B0604020202020204" pitchFamily="34" charset="0"/>
                  <a:cs typeface="Arial" panose="020B0604020202020204" pitchFamily="34" charset="0"/>
                </a:rPr>
                <a:t>’/</a:t>
              </a:r>
              <a:r>
                <a:rPr altLang="zh-CN" b="1" dirty="0" sz="2400" i="1" kumimoji="1" lang="en-US" smtClean="0">
                  <a:solidFill>
                    <a:srgbClr val="00B0F0"/>
                  </a:solidFill>
                  <a:latin typeface="Arial" panose="020B0604020202020204" pitchFamily="34" charset="0"/>
                  <a:cs typeface="Arial" panose="020B0604020202020204" pitchFamily="34" charset="0"/>
                </a:rPr>
                <a:t>R</a:t>
              </a:r>
              <a:r>
                <a:rPr altLang="zh-CN" baseline="-25000" b="1" dirty="0" sz="2400" kumimoji="1" lang="en-US" smtClean="0">
                  <a:solidFill>
                    <a:srgbClr val="00B0F0"/>
                  </a:solidFill>
                  <a:latin typeface="Arial" panose="020B0604020202020204" pitchFamily="34" charset="0"/>
                  <a:cs typeface="Arial" panose="020B0604020202020204" pitchFamily="34" charset="0"/>
                </a:rPr>
                <a:t>L</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72" name="矩形 53"/>
            <p:cNvSpPr/>
            <p:nvPr/>
          </p:nvSpPr>
          <p:spPr>
            <a:xfrm>
              <a:off x="5471443" y="1489479"/>
              <a:ext cx="1877375" cy="535940"/>
            </a:xfrm>
            <a:prstGeom prst="rect"/>
          </p:spPr>
          <p:txBody>
            <a:bodyPr wrap="square">
              <a:spAutoFit/>
            </a:bodyPr>
            <a:p>
              <a:r>
                <a:rPr altLang="zh-CN" b="1" dirty="0" sz="2400" kumimoji="1" lang="en-US" smtClean="0">
                  <a:solidFill>
                    <a:srgbClr val="00B0F0"/>
                  </a:solidFill>
                  <a:latin typeface="Arial" panose="020B0604020202020204" pitchFamily="34" charset="0"/>
                  <a:cs typeface="Arial" panose="020B0604020202020204" pitchFamily="34" charset="0"/>
                </a:rPr>
                <a:t>Slope:1/</a:t>
              </a:r>
              <a:r>
                <a:rPr altLang="zh-CN" b="1" dirty="0" sz="2400" i="1" kumimoji="1" lang="en-US" smtClean="0">
                  <a:solidFill>
                    <a:srgbClr val="00B0F0"/>
                  </a:solidFill>
                  <a:latin typeface="Arial" panose="020B0604020202020204" pitchFamily="34" charset="0"/>
                  <a:cs typeface="Arial" panose="020B0604020202020204" pitchFamily="34" charset="0"/>
                </a:rPr>
                <a:t>R</a:t>
              </a:r>
              <a:r>
                <a:rPr altLang="zh-CN" baseline="-25000" b="1" dirty="0" sz="2400" kumimoji="1" lang="en-US" smtClean="0">
                  <a:solidFill>
                    <a:srgbClr val="00B0F0"/>
                  </a:solidFill>
                  <a:latin typeface="Arial" panose="020B0604020202020204" pitchFamily="34" charset="0"/>
                  <a:cs typeface="Arial" panose="020B0604020202020204" pitchFamily="34" charset="0"/>
                </a:rPr>
                <a:t>L</a:t>
              </a:r>
              <a:r>
                <a:rPr altLang="zh-CN" b="1" dirty="0" sz="2400" kumimoji="1" lang="en-US" smtClean="0">
                  <a:solidFill>
                    <a:srgbClr val="00B0F0"/>
                  </a:solidFill>
                  <a:latin typeface="Arial" panose="020B0604020202020204" pitchFamily="34" charset="0"/>
                  <a:cs typeface="Arial" panose="020B0604020202020204" pitchFamily="34" charset="0"/>
                </a:rPr>
                <a:t>’</a:t>
              </a:r>
              <a:endParaRPr altLang="en-US" dirty="0" sz="2400" lang="zh-CN">
                <a:solidFill>
                  <a:srgbClr val="00B0F0"/>
                </a:solidFill>
                <a:latin typeface="Arial" panose="020B0604020202020204" pitchFamily="34" charset="0"/>
                <a:cs typeface="Arial" panose="020B0604020202020204" pitchFamily="34" charset="0"/>
              </a:endParaRPr>
            </a:p>
          </p:txBody>
        </p:sp>
        <p:sp>
          <p:nvSpPr>
            <p:cNvPr id="1050573" name="矩形 54"/>
            <p:cNvSpPr/>
            <p:nvPr/>
          </p:nvSpPr>
          <p:spPr>
            <a:xfrm>
              <a:off x="5951352" y="2057903"/>
              <a:ext cx="1877375" cy="535940"/>
            </a:xfrm>
            <a:prstGeom prst="rect"/>
          </p:spPr>
          <p:txBody>
            <a:bodyPr wrap="square">
              <a:spAutoFit/>
            </a:bodyPr>
            <a:p>
              <a:r>
                <a:rPr altLang="zh-CN" b="1" dirty="0" sz="2400" kumimoji="1" lang="en-US" smtClean="0">
                  <a:latin typeface="Arial" panose="020B0604020202020204" pitchFamily="34" charset="0"/>
                  <a:cs typeface="Arial" panose="020B0604020202020204" pitchFamily="34" charset="0"/>
                </a:rPr>
                <a:t>Slope:1/</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a:t>
              </a:r>
              <a:endParaRPr altLang="en-US" dirty="0" sz="2400" lang="zh-CN">
                <a:latin typeface="Arial" panose="020B0604020202020204" pitchFamily="34" charset="0"/>
                <a:cs typeface="Arial" panose="020B0604020202020204" pitchFamily="34" charset="0"/>
              </a:endParaRPr>
            </a:p>
          </p:txBody>
        </p:sp>
        <p:cxnSp>
          <p:nvCxnSpPr>
            <p:cNvPr id="3146228" name="直接箭头连接符 55"/>
            <p:cNvCxnSpPr>
              <a:cxnSpLocks/>
            </p:cNvCxnSpPr>
            <p:nvPr/>
          </p:nvCxnSpPr>
          <p:spPr>
            <a:xfrm flipV="1">
              <a:off x="5465086" y="1874812"/>
              <a:ext cx="301547" cy="2349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29" name="直接箭头连接符 58"/>
            <p:cNvCxnSpPr>
              <a:cxnSpLocks/>
            </p:cNvCxnSpPr>
            <p:nvPr/>
          </p:nvCxnSpPr>
          <p:spPr>
            <a:xfrm flipV="1">
              <a:off x="5247710" y="2437853"/>
              <a:ext cx="800594" cy="2204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574" name="文本框 77"/>
          <p:cNvSpPr txBox="1"/>
          <p:nvPr/>
        </p:nvSpPr>
        <p:spPr>
          <a:xfrm>
            <a:off x="6201688" y="4093296"/>
            <a:ext cx="108545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575" name="文本框 78"/>
          <p:cNvSpPr txBox="1"/>
          <p:nvPr/>
        </p:nvSpPr>
        <p:spPr>
          <a:xfrm>
            <a:off x="6201688" y="2689802"/>
            <a:ext cx="1085459"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576" name="文本框 79"/>
          <p:cNvSpPr txBox="1"/>
          <p:nvPr/>
        </p:nvSpPr>
        <p:spPr>
          <a:xfrm>
            <a:off x="6183366" y="3350649"/>
            <a:ext cx="1085459"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cxnSp>
        <p:nvCxnSpPr>
          <p:cNvPr id="3146230" name="直接连接符 46"/>
          <p:cNvCxnSpPr>
            <a:cxnSpLocks/>
          </p:cNvCxnSpPr>
          <p:nvPr/>
        </p:nvCxnSpPr>
        <p:spPr>
          <a:xfrm flipV="1">
            <a:off x="3727263" y="2942407"/>
            <a:ext cx="0" cy="375366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31" name="直接连接符 48"/>
          <p:cNvCxnSpPr>
            <a:cxnSpLocks/>
          </p:cNvCxnSpPr>
          <p:nvPr/>
        </p:nvCxnSpPr>
        <p:spPr>
          <a:xfrm flipV="1">
            <a:off x="5232215" y="4317396"/>
            <a:ext cx="0" cy="234988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32" name="直接连接符 51"/>
          <p:cNvCxnSpPr>
            <a:cxnSpLocks/>
          </p:cNvCxnSpPr>
          <p:nvPr/>
        </p:nvCxnSpPr>
        <p:spPr>
          <a:xfrm flipV="1">
            <a:off x="4483925" y="3623677"/>
            <a:ext cx="0" cy="298667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577" name="弧形 56"/>
          <p:cNvSpPr/>
          <p:nvPr/>
        </p:nvSpPr>
        <p:spPr>
          <a:xfrm rot="16200000" flipH="1">
            <a:off x="4256157" y="5534702"/>
            <a:ext cx="508864" cy="1519454"/>
          </a:xfrm>
          <a:prstGeom prst="arc">
            <a:avLst>
              <a:gd name="adj1" fmla="val 10629970"/>
              <a:gd name="adj2" fmla="val 17335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78" name="弧形 57"/>
          <p:cNvSpPr/>
          <p:nvPr/>
        </p:nvSpPr>
        <p:spPr>
          <a:xfrm rot="5400000">
            <a:off x="4221243" y="5042286"/>
            <a:ext cx="508864" cy="1481767"/>
          </a:xfrm>
          <a:prstGeom prst="arc">
            <a:avLst>
              <a:gd name="adj1" fmla="val 10629970"/>
              <a:gd name="adj2" fmla="val 17335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33" name="直接连接符 59"/>
          <p:cNvCxnSpPr>
            <a:cxnSpLocks/>
          </p:cNvCxnSpPr>
          <p:nvPr/>
        </p:nvCxnSpPr>
        <p:spPr>
          <a:xfrm flipV="1">
            <a:off x="4018806" y="2942407"/>
            <a:ext cx="0" cy="3753668"/>
          </a:xfrm>
          <a:prstGeom prst="line"/>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3146234" name="直接连接符 60"/>
          <p:cNvCxnSpPr>
            <a:cxnSpLocks/>
          </p:cNvCxnSpPr>
          <p:nvPr/>
        </p:nvCxnSpPr>
        <p:spPr>
          <a:xfrm flipV="1">
            <a:off x="4937970" y="4317396"/>
            <a:ext cx="0" cy="2349886"/>
          </a:xfrm>
          <a:prstGeom prst="line"/>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050579" name="弧形 61"/>
          <p:cNvSpPr/>
          <p:nvPr/>
        </p:nvSpPr>
        <p:spPr>
          <a:xfrm rot="16200000" flipH="1">
            <a:off x="4248032" y="5829606"/>
            <a:ext cx="508864" cy="929646"/>
          </a:xfrm>
          <a:prstGeom prst="arc">
            <a:avLst>
              <a:gd name="adj1" fmla="val 10629970"/>
              <a:gd name="adj2" fmla="val 173356"/>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80" name="弧形 62"/>
          <p:cNvSpPr/>
          <p:nvPr/>
        </p:nvSpPr>
        <p:spPr>
          <a:xfrm rot="5400000">
            <a:off x="4220433" y="5329876"/>
            <a:ext cx="508864" cy="906588"/>
          </a:xfrm>
          <a:prstGeom prst="arc">
            <a:avLst>
              <a:gd name="adj1" fmla="val 10629970"/>
              <a:gd name="adj2" fmla="val 173356"/>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5058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582" name="Rectangle 67"/>
          <p:cNvSpPr>
            <a:spLocks noChangeArrowheads="1"/>
          </p:cNvSpPr>
          <p:nvPr/>
        </p:nvSpPr>
        <p:spPr bwMode="auto">
          <a:xfrm>
            <a:off x="105191" y="333310"/>
            <a:ext cx="8925805" cy="523220"/>
          </a:xfrm>
          <a:prstGeom prst="rect"/>
          <a:noFill/>
          <a:ln>
            <a:noFill/>
          </a:ln>
          <a:effectLst/>
        </p:spPr>
        <p:txBody>
          <a:bodyPr wrap="square">
            <a:spAutoFit/>
          </a:bodyPr>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2.2.7 Equivalent circuit method (</a:t>
            </a:r>
            <a:r>
              <a:rPr altLang="zh-CN" b="1" dirty="0" sz="2800" i="1" lang="en-US" smtClean="0">
                <a:latin typeface="Arial" panose="020B0604020202020204" pitchFamily="34" charset="0"/>
                <a:cs typeface="Arial" panose="020B0604020202020204" pitchFamily="34" charset="0"/>
              </a:rPr>
              <a:t>h</a:t>
            </a:r>
            <a:r>
              <a:rPr altLang="zh-CN" b="1" dirty="0" sz="2800" lang="en-US" smtClean="0">
                <a:latin typeface="Arial" panose="020B0604020202020204" pitchFamily="34" charset="0"/>
                <a:cs typeface="Arial" panose="020B0604020202020204" pitchFamily="34" charset="0"/>
              </a:rPr>
              <a:t>-model)</a:t>
            </a:r>
            <a:endParaRPr altLang="en-US" b="1" dirty="0" sz="2800"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583" name="Rectangle 67"/>
          <p:cNvSpPr>
            <a:spLocks noChangeArrowheads="1"/>
          </p:cNvSpPr>
          <p:nvPr/>
        </p:nvSpPr>
        <p:spPr bwMode="auto">
          <a:xfrm>
            <a:off x="957679" y="1239913"/>
            <a:ext cx="7220830" cy="461665"/>
          </a:xfrm>
          <a:prstGeom prst="rect"/>
          <a:noFill/>
          <a:ln>
            <a:noFill/>
          </a:ln>
          <a:effectLst/>
        </p:spPr>
        <p:txBody>
          <a:bodyPr wrap="square">
            <a:spAutoFit/>
          </a:bodyPr>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To replace transistor with a linear network</a:t>
            </a:r>
            <a:endParaRPr altLang="en-US" b="1" dirty="0" sz="2400" lang="zh-CN" smtClean="0">
              <a:latin typeface="Arial" panose="020B0604020202020204" pitchFamily="34" charset="0"/>
              <a:cs typeface="Arial" panose="020B0604020202020204" pitchFamily="34" charset="0"/>
            </a:endParaRPr>
          </a:p>
        </p:txBody>
      </p:sp>
      <p:sp>
        <p:nvSpPr>
          <p:cNvPr id="1050584" name="AutoShape 115"/>
          <p:cNvSpPr>
            <a:spLocks noChangeArrowheads="1"/>
          </p:cNvSpPr>
          <p:nvPr/>
        </p:nvSpPr>
        <p:spPr bwMode="auto">
          <a:xfrm>
            <a:off x="5845165" y="1979125"/>
            <a:ext cx="1849441" cy="894845"/>
          </a:xfrm>
          <a:prstGeom prst="wedgeRoundRectCallout">
            <a:avLst>
              <a:gd name="adj1" fmla="val 5111"/>
              <a:gd name="adj2" fmla="val 33681"/>
              <a:gd name="adj3" fmla="val 16667"/>
            </a:avLst>
          </a:prstGeom>
          <a:solidFill>
            <a:schemeClr val="accent1">
              <a:lumMod val="40000"/>
              <a:lumOff val="60000"/>
            </a:schemeClr>
          </a:solidFill>
          <a:ln>
            <a:noFill/>
          </a:ln>
          <a:effectLst/>
        </p:spPr>
        <p:txBody>
          <a:bodyPr anchor="ct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Equivalent circuit</a:t>
            </a:r>
            <a:endParaRPr altLang="en-US" b="1" dirty="0" sz="2400" kumimoji="1" lang="zh-CN" smtClean="0">
              <a:latin typeface="Arial" panose="020B0604020202020204" pitchFamily="34" charset="0"/>
              <a:cs typeface="Arial" panose="020B0604020202020204" pitchFamily="34" charset="0"/>
            </a:endParaRPr>
          </a:p>
        </p:txBody>
      </p:sp>
      <p:grpSp>
        <p:nvGrpSpPr>
          <p:cNvPr id="520" name="组合 1"/>
          <p:cNvGrpSpPr/>
          <p:nvPr/>
        </p:nvGrpSpPr>
        <p:grpSpPr>
          <a:xfrm>
            <a:off x="863306" y="2939042"/>
            <a:ext cx="3497263" cy="3005138"/>
            <a:chOff x="704057" y="2615406"/>
            <a:chExt cx="3497263" cy="3005138"/>
          </a:xfrm>
        </p:grpSpPr>
        <p:grpSp>
          <p:nvGrpSpPr>
            <p:cNvPr id="521" name="Group 138"/>
            <p:cNvGrpSpPr/>
            <p:nvPr/>
          </p:nvGrpSpPr>
          <p:grpSpPr bwMode="auto">
            <a:xfrm>
              <a:off x="704057" y="2615406"/>
              <a:ext cx="3497263" cy="3005138"/>
              <a:chOff x="451" y="1542"/>
              <a:chExt cx="2203" cy="1893"/>
            </a:xfrm>
          </p:grpSpPr>
          <p:sp>
            <p:nvSpPr>
              <p:cNvPr id="1050585" name="Rectangle 31"/>
              <p:cNvSpPr>
                <a:spLocks noChangeArrowheads="1"/>
              </p:cNvSpPr>
              <p:nvPr/>
            </p:nvSpPr>
            <p:spPr bwMode="auto">
              <a:xfrm>
                <a:off x="978" y="2036"/>
                <a:ext cx="1011" cy="1399"/>
              </a:xfrm>
              <a:prstGeom prst="rect"/>
              <a:noFill/>
              <a:ln w="38100">
                <a:solidFill>
                  <a:schemeClr val="tx1"/>
                </a:solidFill>
                <a:miter lim="800000"/>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586" name="Line 32"/>
              <p:cNvSpPr>
                <a:spLocks noChangeShapeType="1"/>
              </p:cNvSpPr>
              <p:nvPr/>
            </p:nvSpPr>
            <p:spPr bwMode="auto">
              <a:xfrm>
                <a:off x="596" y="2237"/>
                <a:ext cx="555"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587" name="Line 33"/>
              <p:cNvSpPr>
                <a:spLocks noChangeShapeType="1"/>
              </p:cNvSpPr>
              <p:nvPr/>
            </p:nvSpPr>
            <p:spPr bwMode="auto">
              <a:xfrm>
                <a:off x="596" y="3257"/>
                <a:ext cx="393"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588" name="Line 35"/>
              <p:cNvSpPr>
                <a:spLocks noChangeShapeType="1"/>
              </p:cNvSpPr>
              <p:nvPr/>
            </p:nvSpPr>
            <p:spPr bwMode="auto">
              <a:xfrm>
                <a:off x="2009" y="3257"/>
                <a:ext cx="358"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589" name="Rectangle 41"/>
              <p:cNvSpPr>
                <a:spLocks noChangeArrowheads="1"/>
              </p:cNvSpPr>
              <p:nvPr/>
            </p:nvSpPr>
            <p:spPr bwMode="auto">
              <a:xfrm>
                <a:off x="2326" y="2955"/>
                <a:ext cx="126" cy="271"/>
              </a:xfrm>
              <a:prstGeom prst="rect"/>
              <a:noFill/>
              <a:ln>
                <a:noFill/>
              </a:ln>
            </p:spPr>
            <p:txBody>
              <a:bodyPr bIns="0" lIns="0" rIns="0" tIns="0" wrap="none">
                <a:spAutoFit/>
              </a:bodyPr>
              <a:p>
                <a:pP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590" name="Rectangle 42"/>
              <p:cNvSpPr>
                <a:spLocks noChangeArrowheads="1"/>
              </p:cNvSpPr>
              <p:nvPr/>
            </p:nvSpPr>
            <p:spPr bwMode="auto">
              <a:xfrm>
                <a:off x="2254" y="2584"/>
                <a:ext cx="400" cy="265"/>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CE</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591" name="Oval 52"/>
              <p:cNvSpPr>
                <a:spLocks noChangeArrowheads="1"/>
              </p:cNvSpPr>
              <p:nvPr/>
            </p:nvSpPr>
            <p:spPr bwMode="auto">
              <a:xfrm>
                <a:off x="1243" y="2447"/>
                <a:ext cx="557" cy="586"/>
              </a:xfrm>
              <a:prstGeom prst="ellipse"/>
              <a:noFill/>
              <a:ln w="38100">
                <a:solidFill>
                  <a:srgbClr val="C00000"/>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592" name="Line 58"/>
              <p:cNvSpPr>
                <a:spLocks noChangeShapeType="1"/>
              </p:cNvSpPr>
              <p:nvPr/>
            </p:nvSpPr>
            <p:spPr bwMode="auto">
              <a:xfrm flipH="1">
                <a:off x="832" y="3257"/>
                <a:ext cx="1257"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593" name="Rectangle 59"/>
              <p:cNvSpPr>
                <a:spLocks noChangeArrowheads="1"/>
              </p:cNvSpPr>
              <p:nvPr/>
            </p:nvSpPr>
            <p:spPr bwMode="auto">
              <a:xfrm>
                <a:off x="1047" y="2769"/>
                <a:ext cx="138" cy="271"/>
              </a:xfrm>
              <a:prstGeom prst="rect"/>
              <a:noFill/>
              <a:ln>
                <a:noFill/>
              </a:ln>
            </p:spPr>
            <p:txBody>
              <a:bodyPr bIns="0" lIns="0" rIns="0" tIns="0" wrap="none">
                <a:spAutoFit/>
              </a:bodyPr>
              <a:p>
                <a:pPr fontAlgn="base">
                  <a:spcBef>
                    <a:spcPct val="0"/>
                  </a:spcBef>
                  <a:spcAft>
                    <a:spcPct val="0"/>
                  </a:spcAft>
                </a:pPr>
                <a:r>
                  <a:rPr altLang="zh-CN" b="1" sz="2800" kumimoji="1" lang="en-US" smtClean="0">
                    <a:latin typeface="Arial" panose="020B0604020202020204" pitchFamily="34" charset="0"/>
                    <a:cs typeface="Arial" panose="020B0604020202020204" pitchFamily="34" charset="0"/>
                  </a:rPr>
                  <a:t>b</a:t>
                </a:r>
              </a:p>
            </p:txBody>
          </p:sp>
          <p:sp>
            <p:nvSpPr>
              <p:cNvPr id="1050594" name="Rectangle 60"/>
              <p:cNvSpPr>
                <a:spLocks noChangeArrowheads="1"/>
              </p:cNvSpPr>
              <p:nvPr/>
            </p:nvSpPr>
            <p:spPr bwMode="auto">
              <a:xfrm>
                <a:off x="1352" y="2992"/>
                <a:ext cx="126" cy="271"/>
              </a:xfrm>
              <a:prstGeom prst="rect"/>
              <a:noFill/>
              <a:ln>
                <a:noFill/>
              </a:ln>
            </p:spPr>
            <p:txBody>
              <a:bodyPr bIns="0" lIns="0" rIns="0" tIns="0" wrap="none">
                <a:spAutoFit/>
              </a:bodyPr>
              <a:p>
                <a:pPr fontAlgn="base">
                  <a:spcBef>
                    <a:spcPct val="0"/>
                  </a:spcBef>
                  <a:spcAft>
                    <a:spcPct val="0"/>
                  </a:spcAft>
                </a:pPr>
                <a:r>
                  <a:rPr altLang="zh-CN" b="1" sz="2800" kumimoji="1" lang="en-US" smtClean="0">
                    <a:latin typeface="Arial" panose="020B0604020202020204" pitchFamily="34" charset="0"/>
                    <a:cs typeface="Arial" panose="020B0604020202020204" pitchFamily="34" charset="0"/>
                  </a:rPr>
                  <a:t>e</a:t>
                </a:r>
              </a:p>
            </p:txBody>
          </p:sp>
          <p:sp>
            <p:nvSpPr>
              <p:cNvPr id="1050595" name="Rectangle 61"/>
              <p:cNvSpPr>
                <a:spLocks noChangeArrowheads="1"/>
              </p:cNvSpPr>
              <p:nvPr/>
            </p:nvSpPr>
            <p:spPr bwMode="auto">
              <a:xfrm>
                <a:off x="1731" y="2213"/>
                <a:ext cx="126" cy="271"/>
              </a:xfrm>
              <a:prstGeom prst="rect"/>
              <a:noFill/>
              <a:ln>
                <a:noFill/>
              </a:ln>
            </p:spPr>
            <p:txBody>
              <a:bodyPr bIns="0" lIns="0" rIns="0" tIns="0"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a:t>
                </a:r>
              </a:p>
            </p:txBody>
          </p:sp>
          <p:sp>
            <p:nvSpPr>
              <p:cNvPr id="1050596" name="Rectangle 62"/>
              <p:cNvSpPr>
                <a:spLocks noChangeArrowheads="1"/>
              </p:cNvSpPr>
              <p:nvPr/>
            </p:nvSpPr>
            <p:spPr bwMode="auto">
              <a:xfrm>
                <a:off x="900" y="1542"/>
                <a:ext cx="1211" cy="233"/>
              </a:xfrm>
              <a:prstGeom prst="rect"/>
              <a:noFill/>
              <a:ln>
                <a:noFill/>
              </a:ln>
            </p:spPr>
            <p:txBody>
              <a:bodyPr bIns="0" lIns="0" rIns="0" tIns="0"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NPN or PNP</a:t>
                </a:r>
              </a:p>
            </p:txBody>
          </p:sp>
          <p:sp>
            <p:nvSpPr>
              <p:cNvPr id="1050597" name="Line 67"/>
              <p:cNvSpPr>
                <a:spLocks noChangeShapeType="1"/>
              </p:cNvSpPr>
              <p:nvPr/>
            </p:nvSpPr>
            <p:spPr bwMode="auto">
              <a:xfrm flipH="1" flipV="1">
                <a:off x="1354" y="1813"/>
                <a:ext cx="85" cy="604"/>
              </a:xfrm>
              <a:prstGeom prst="line"/>
              <a:noFill/>
              <a:ln w="28575">
                <a:solidFill>
                  <a:schemeClr val="tx1"/>
                </a:solidFill>
                <a:prstDash val="sysDot"/>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598" name="Line 77"/>
              <p:cNvSpPr>
                <a:spLocks noChangeShapeType="1"/>
              </p:cNvSpPr>
              <p:nvPr/>
            </p:nvSpPr>
            <p:spPr bwMode="auto">
              <a:xfrm>
                <a:off x="554" y="2127"/>
                <a:ext cx="300"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599" name="Line 79"/>
              <p:cNvSpPr>
                <a:spLocks noChangeShapeType="1"/>
              </p:cNvSpPr>
              <p:nvPr/>
            </p:nvSpPr>
            <p:spPr bwMode="auto">
              <a:xfrm flipH="1">
                <a:off x="2079" y="2125"/>
                <a:ext cx="304"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00" name="Rectangle 86"/>
              <p:cNvSpPr>
                <a:spLocks noChangeArrowheads="1"/>
              </p:cNvSpPr>
              <p:nvPr/>
            </p:nvSpPr>
            <p:spPr bwMode="auto">
              <a:xfrm>
                <a:off x="2223" y="2228"/>
                <a:ext cx="249" cy="330"/>
              </a:xfrm>
              <a:prstGeom prst="rect"/>
              <a:noFill/>
              <a:ln>
                <a:noFill/>
              </a:ln>
              <a:effectLst/>
            </p:spPr>
            <p:txBody>
              <a:bodyPr wrap="none">
                <a:spAutoFit/>
              </a:bodyPr>
              <a:p>
                <a:pPr algn="ctr" fontAlgn="base">
                  <a:spcBef>
                    <a:spcPct val="0"/>
                  </a:spcBef>
                  <a:spcAft>
                    <a:spcPct val="0"/>
                  </a:spcAft>
                </a:pPr>
                <a:r>
                  <a:rPr altLang="en-US" b="1" dirty="0" sz="2800" kumimoji="1" lang="zh-CN" smtClean="0">
                    <a:latin typeface="Arial" panose="020B0604020202020204" pitchFamily="34" charset="0"/>
                    <a:cs typeface="Arial" panose="020B0604020202020204" pitchFamily="34" charset="0"/>
                  </a:rPr>
                  <a:t>+</a:t>
                </a:r>
              </a:p>
            </p:txBody>
          </p:sp>
          <p:sp>
            <p:nvSpPr>
              <p:cNvPr id="1050601" name="Rectangle 87"/>
              <p:cNvSpPr>
                <a:spLocks noChangeArrowheads="1"/>
              </p:cNvSpPr>
              <p:nvPr/>
            </p:nvSpPr>
            <p:spPr bwMode="auto">
              <a:xfrm>
                <a:off x="2231" y="1788"/>
                <a:ext cx="224" cy="265"/>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C</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02" name="Rectangle 88"/>
              <p:cNvSpPr>
                <a:spLocks noChangeArrowheads="1"/>
              </p:cNvSpPr>
              <p:nvPr/>
            </p:nvSpPr>
            <p:spPr bwMode="auto">
              <a:xfrm>
                <a:off x="482" y="2553"/>
                <a:ext cx="400" cy="265"/>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BE</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03" name="Rectangle 89"/>
              <p:cNvSpPr>
                <a:spLocks noChangeArrowheads="1"/>
              </p:cNvSpPr>
              <p:nvPr/>
            </p:nvSpPr>
            <p:spPr bwMode="auto">
              <a:xfrm>
                <a:off x="591" y="1772"/>
                <a:ext cx="224" cy="265"/>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B</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04" name="Oval 90"/>
              <p:cNvSpPr>
                <a:spLocks noChangeArrowheads="1"/>
              </p:cNvSpPr>
              <p:nvPr/>
            </p:nvSpPr>
            <p:spPr bwMode="auto">
              <a:xfrm>
                <a:off x="2291" y="2210"/>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05" name="Oval 91"/>
              <p:cNvSpPr>
                <a:spLocks noChangeArrowheads="1"/>
              </p:cNvSpPr>
              <p:nvPr/>
            </p:nvSpPr>
            <p:spPr bwMode="auto">
              <a:xfrm>
                <a:off x="2358" y="3220"/>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06" name="Oval 92"/>
              <p:cNvSpPr>
                <a:spLocks noChangeArrowheads="1"/>
              </p:cNvSpPr>
              <p:nvPr/>
            </p:nvSpPr>
            <p:spPr bwMode="auto">
              <a:xfrm>
                <a:off x="523" y="2196"/>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07" name="Oval 93"/>
              <p:cNvSpPr>
                <a:spLocks noChangeArrowheads="1"/>
              </p:cNvSpPr>
              <p:nvPr/>
            </p:nvSpPr>
            <p:spPr bwMode="auto">
              <a:xfrm>
                <a:off x="517" y="32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08" name="Rectangle 94"/>
              <p:cNvSpPr>
                <a:spLocks noChangeArrowheads="1"/>
              </p:cNvSpPr>
              <p:nvPr/>
            </p:nvSpPr>
            <p:spPr bwMode="auto">
              <a:xfrm>
                <a:off x="451" y="2219"/>
                <a:ext cx="249" cy="330"/>
              </a:xfrm>
              <a:prstGeom prst="rect"/>
              <a:noFill/>
              <a:ln>
                <a:noFill/>
              </a:ln>
              <a:effectLst/>
            </p:spPr>
            <p:txBody>
              <a:bodyPr wrap="none">
                <a:spAutoFit/>
              </a:bodyPr>
              <a:p>
                <a:pPr algn="ctr" fontAlgn="base">
                  <a:spcBef>
                    <a:spcPct val="0"/>
                  </a:spcBef>
                  <a:spcAft>
                    <a:spcPct val="0"/>
                  </a:spcAft>
                </a:pPr>
                <a:r>
                  <a:rPr altLang="en-US" b="1" dirty="0" sz="2800" kumimoji="1" lang="zh-CN" smtClean="0">
                    <a:latin typeface="Arial" panose="020B0604020202020204" pitchFamily="34" charset="0"/>
                    <a:cs typeface="Arial" panose="020B0604020202020204" pitchFamily="34" charset="0"/>
                  </a:rPr>
                  <a:t>+</a:t>
                </a:r>
              </a:p>
            </p:txBody>
          </p:sp>
          <p:sp>
            <p:nvSpPr>
              <p:cNvPr id="1050609" name="Rectangle 95"/>
              <p:cNvSpPr>
                <a:spLocks noChangeArrowheads="1"/>
              </p:cNvSpPr>
              <p:nvPr/>
            </p:nvSpPr>
            <p:spPr bwMode="auto">
              <a:xfrm>
                <a:off x="518" y="2939"/>
                <a:ext cx="126" cy="271"/>
              </a:xfrm>
              <a:prstGeom prst="rect"/>
              <a:noFill/>
              <a:ln>
                <a:noFill/>
              </a:ln>
            </p:spPr>
            <p:txBody>
              <a:bodyPr bIns="0" lIns="0" rIns="0" tIns="0" wrap="none">
                <a:spAutoFit/>
              </a:bodyPr>
              <a:p>
                <a:pP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10" name="Line 96"/>
              <p:cNvSpPr>
                <a:spLocks noChangeShapeType="1"/>
              </p:cNvSpPr>
              <p:nvPr/>
            </p:nvSpPr>
            <p:spPr bwMode="auto">
              <a:xfrm>
                <a:off x="1538" y="3038"/>
                <a:ext cx="0" cy="225"/>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11" name="Line 120"/>
              <p:cNvSpPr>
                <a:spLocks noChangeShapeType="1"/>
              </p:cNvSpPr>
              <p:nvPr/>
            </p:nvSpPr>
            <p:spPr bwMode="auto">
              <a:xfrm flipH="1">
                <a:off x="1602" y="2250"/>
                <a:ext cx="684"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12" name="Line 121"/>
              <p:cNvSpPr>
                <a:spLocks noChangeShapeType="1"/>
              </p:cNvSpPr>
              <p:nvPr/>
            </p:nvSpPr>
            <p:spPr bwMode="auto">
              <a:xfrm flipH="1">
                <a:off x="1614" y="2244"/>
                <a:ext cx="0" cy="222"/>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13" name="Line 123"/>
              <p:cNvSpPr>
                <a:spLocks noChangeShapeType="1"/>
              </p:cNvSpPr>
              <p:nvPr/>
            </p:nvSpPr>
            <p:spPr bwMode="auto">
              <a:xfrm flipH="1" flipV="1">
                <a:off x="1128" y="2748"/>
                <a:ext cx="114"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14" name="Line 124"/>
              <p:cNvSpPr>
                <a:spLocks noChangeShapeType="1"/>
              </p:cNvSpPr>
              <p:nvPr/>
            </p:nvSpPr>
            <p:spPr bwMode="auto">
              <a:xfrm>
                <a:off x="1140" y="2226"/>
                <a:ext cx="0" cy="528"/>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grpSp>
        <p:sp>
          <p:nvSpPr>
            <p:cNvPr id="1050615" name="Rectangle 62"/>
            <p:cNvSpPr>
              <a:spLocks noChangeArrowheads="1"/>
            </p:cNvSpPr>
            <p:nvPr/>
          </p:nvSpPr>
          <p:spPr bwMode="auto">
            <a:xfrm>
              <a:off x="2274887" y="4209852"/>
              <a:ext cx="309563" cy="615553"/>
            </a:xfrm>
            <a:prstGeom prst="rect"/>
            <a:noFill/>
            <a:ln>
              <a:noFill/>
            </a:ln>
          </p:spPr>
          <p:txBody>
            <a:bodyPr bIns="0" lIns="0" rIns="0" tIns="0" wrap="square">
              <a:spAutoFit/>
            </a:bodyPr>
            <a:p>
              <a:pPr fontAlgn="base">
                <a:spcBef>
                  <a:spcPct val="0"/>
                </a:spcBef>
                <a:spcAft>
                  <a:spcPct val="0"/>
                </a:spcAft>
              </a:pPr>
              <a:r>
                <a:rPr altLang="zh-CN" b="1" dirty="0" sz="4000" kumimoji="1" lang="en-US" smtClean="0">
                  <a:latin typeface="Arial" panose="020B0604020202020204" pitchFamily="34" charset="0"/>
                  <a:cs typeface="Arial" panose="020B0604020202020204" pitchFamily="34" charset="0"/>
                </a:rPr>
                <a:t>T</a:t>
              </a:r>
            </a:p>
          </p:txBody>
        </p:sp>
      </p:grpSp>
      <p:sp>
        <p:nvSpPr>
          <p:cNvPr id="1050616" name="AutoShape 115"/>
          <p:cNvSpPr>
            <a:spLocks noChangeArrowheads="1"/>
          </p:cNvSpPr>
          <p:nvPr/>
        </p:nvSpPr>
        <p:spPr bwMode="auto">
          <a:xfrm>
            <a:off x="1591174" y="1944979"/>
            <a:ext cx="1749425" cy="894845"/>
          </a:xfrm>
          <a:prstGeom prst="wedgeRoundRectCallout">
            <a:avLst>
              <a:gd name="adj1" fmla="val 5111"/>
              <a:gd name="adj2" fmla="val 33681"/>
              <a:gd name="adj3" fmla="val 16667"/>
            </a:avLst>
          </a:prstGeom>
          <a:solidFill>
            <a:schemeClr val="accent1">
              <a:lumMod val="40000"/>
              <a:lumOff val="60000"/>
            </a:schemeClr>
          </a:solidFill>
          <a:ln>
            <a:noFill/>
          </a:ln>
          <a:effectLst/>
        </p:spPr>
        <p:txBody>
          <a:bodyPr anchor="ct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Transistor</a:t>
            </a:r>
            <a:endParaRPr altLang="en-US" b="1" dirty="0" sz="2400" kumimoji="1" lang="zh-CN" smtClean="0">
              <a:latin typeface="Arial" panose="020B0604020202020204" pitchFamily="34" charset="0"/>
              <a:cs typeface="Arial" panose="020B0604020202020204" pitchFamily="34" charset="0"/>
            </a:endParaRPr>
          </a:p>
        </p:txBody>
      </p:sp>
      <p:sp>
        <p:nvSpPr>
          <p:cNvPr id="105061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1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22" name="组合 4"/>
          <p:cNvGrpSpPr/>
          <p:nvPr/>
        </p:nvGrpSpPr>
        <p:grpSpPr>
          <a:xfrm>
            <a:off x="5382922" y="3199988"/>
            <a:ext cx="2968626" cy="2667000"/>
            <a:chOff x="5382922" y="3199988"/>
            <a:chExt cx="2968626" cy="2667000"/>
          </a:xfrm>
        </p:grpSpPr>
        <p:grpSp>
          <p:nvGrpSpPr>
            <p:cNvPr id="523" name="Group 137"/>
            <p:cNvGrpSpPr/>
            <p:nvPr/>
          </p:nvGrpSpPr>
          <p:grpSpPr bwMode="auto">
            <a:xfrm>
              <a:off x="5382922" y="3199988"/>
              <a:ext cx="2968626" cy="2667000"/>
              <a:chOff x="3290" y="1597"/>
              <a:chExt cx="1870" cy="1680"/>
            </a:xfrm>
          </p:grpSpPr>
          <p:sp>
            <p:nvSpPr>
              <p:cNvPr id="1050619" name="Rectangle 6"/>
              <p:cNvSpPr>
                <a:spLocks noChangeArrowheads="1"/>
              </p:cNvSpPr>
              <p:nvPr/>
            </p:nvSpPr>
            <p:spPr bwMode="auto">
              <a:xfrm>
                <a:off x="3833" y="1878"/>
                <a:ext cx="730" cy="1399"/>
              </a:xfrm>
              <a:prstGeom prst="rect"/>
              <a:noFill/>
              <a:ln w="38100">
                <a:solidFill>
                  <a:schemeClr val="tx1"/>
                </a:solidFill>
                <a:miter lim="800000"/>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20" name="Line 8"/>
              <p:cNvSpPr>
                <a:spLocks noChangeShapeType="1"/>
              </p:cNvSpPr>
              <p:nvPr/>
            </p:nvSpPr>
            <p:spPr bwMode="auto">
              <a:xfrm>
                <a:off x="3514" y="3106"/>
                <a:ext cx="336"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21" name="Line 9"/>
              <p:cNvSpPr>
                <a:spLocks noChangeShapeType="1"/>
              </p:cNvSpPr>
              <p:nvPr/>
            </p:nvSpPr>
            <p:spPr bwMode="auto">
              <a:xfrm>
                <a:off x="4563" y="2082"/>
                <a:ext cx="322"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22" name="Line 10"/>
              <p:cNvSpPr>
                <a:spLocks noChangeShapeType="1"/>
              </p:cNvSpPr>
              <p:nvPr/>
            </p:nvSpPr>
            <p:spPr bwMode="auto">
              <a:xfrm flipV="1">
                <a:off x="4563" y="3099"/>
                <a:ext cx="335"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23" name="Line 80"/>
              <p:cNvSpPr>
                <a:spLocks noChangeShapeType="1"/>
              </p:cNvSpPr>
              <p:nvPr/>
            </p:nvSpPr>
            <p:spPr bwMode="auto">
              <a:xfrm>
                <a:off x="3522" y="1958"/>
                <a:ext cx="259"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24" name="Line 81"/>
              <p:cNvSpPr>
                <a:spLocks noChangeShapeType="1"/>
              </p:cNvSpPr>
              <p:nvPr/>
            </p:nvSpPr>
            <p:spPr bwMode="auto">
              <a:xfrm flipH="1">
                <a:off x="4612" y="1939"/>
                <a:ext cx="336"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25" name="Rectangle 100"/>
              <p:cNvSpPr>
                <a:spLocks noChangeArrowheads="1"/>
              </p:cNvSpPr>
              <p:nvPr/>
            </p:nvSpPr>
            <p:spPr bwMode="auto">
              <a:xfrm>
                <a:off x="4644" y="2381"/>
                <a:ext cx="516"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CE</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26" name="Rectangle 101"/>
              <p:cNvSpPr>
                <a:spLocks noChangeArrowheads="1"/>
              </p:cNvSpPr>
              <p:nvPr/>
            </p:nvSpPr>
            <p:spPr bwMode="auto">
              <a:xfrm>
                <a:off x="4790" y="2052"/>
                <a:ext cx="249"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27" name="Rectangle 102"/>
              <p:cNvSpPr>
                <a:spLocks noChangeArrowheads="1"/>
              </p:cNvSpPr>
              <p:nvPr/>
            </p:nvSpPr>
            <p:spPr bwMode="auto">
              <a:xfrm>
                <a:off x="4763" y="2768"/>
                <a:ext cx="243"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28" name="Rectangle 103"/>
              <p:cNvSpPr>
                <a:spLocks noChangeArrowheads="1"/>
              </p:cNvSpPr>
              <p:nvPr/>
            </p:nvSpPr>
            <p:spPr bwMode="auto">
              <a:xfrm>
                <a:off x="3329" y="2083"/>
                <a:ext cx="249"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29" name="Rectangle 104"/>
              <p:cNvSpPr>
                <a:spLocks noChangeArrowheads="1"/>
              </p:cNvSpPr>
              <p:nvPr/>
            </p:nvSpPr>
            <p:spPr bwMode="auto">
              <a:xfrm>
                <a:off x="3366" y="2746"/>
                <a:ext cx="243"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30" name="Rectangle 109"/>
              <p:cNvSpPr>
                <a:spLocks noChangeArrowheads="1"/>
              </p:cNvSpPr>
              <p:nvPr/>
            </p:nvSpPr>
            <p:spPr bwMode="auto">
              <a:xfrm>
                <a:off x="3290" y="2397"/>
                <a:ext cx="516"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BE</a:t>
                </a:r>
                <a:endParaRPr altLang="en-US" baseline="-25000" b="1" dirty="0" sz="2800" kumimoji="1" lang="zh-CN" smtClean="0">
                  <a:latin typeface="Arial" panose="020B0604020202020204" pitchFamily="34" charset="0"/>
                  <a:cs typeface="Arial" panose="020B0604020202020204" pitchFamily="34" charset="0"/>
                </a:endParaRPr>
              </a:p>
            </p:txBody>
          </p:sp>
          <p:sp>
            <p:nvSpPr>
              <p:cNvPr id="1050631" name="Rectangle 110"/>
              <p:cNvSpPr>
                <a:spLocks noChangeArrowheads="1"/>
              </p:cNvSpPr>
              <p:nvPr/>
            </p:nvSpPr>
            <p:spPr bwMode="auto">
              <a:xfrm>
                <a:off x="4677" y="1597"/>
                <a:ext cx="340"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C</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32" name="Rectangle 111"/>
              <p:cNvSpPr>
                <a:spLocks noChangeArrowheads="1"/>
              </p:cNvSpPr>
              <p:nvPr/>
            </p:nvSpPr>
            <p:spPr bwMode="auto">
              <a:xfrm>
                <a:off x="3469" y="1604"/>
                <a:ext cx="340"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B</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33" name="Oval 116"/>
              <p:cNvSpPr>
                <a:spLocks noChangeArrowheads="1"/>
              </p:cNvSpPr>
              <p:nvPr/>
            </p:nvSpPr>
            <p:spPr bwMode="auto">
              <a:xfrm>
                <a:off x="3439" y="3067"/>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34" name="Line 130"/>
              <p:cNvSpPr>
                <a:spLocks noChangeShapeType="1"/>
              </p:cNvSpPr>
              <p:nvPr/>
            </p:nvSpPr>
            <p:spPr bwMode="auto">
              <a:xfrm>
                <a:off x="3488" y="2104"/>
                <a:ext cx="345"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35" name="Oval 134"/>
              <p:cNvSpPr>
                <a:spLocks noChangeArrowheads="1"/>
              </p:cNvSpPr>
              <p:nvPr/>
            </p:nvSpPr>
            <p:spPr bwMode="auto">
              <a:xfrm>
                <a:off x="3403" y="206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36" name="Oval 135"/>
              <p:cNvSpPr>
                <a:spLocks noChangeArrowheads="1"/>
              </p:cNvSpPr>
              <p:nvPr/>
            </p:nvSpPr>
            <p:spPr bwMode="auto">
              <a:xfrm>
                <a:off x="4885" y="305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37" name="Oval 136"/>
              <p:cNvSpPr>
                <a:spLocks noChangeArrowheads="1"/>
              </p:cNvSpPr>
              <p:nvPr/>
            </p:nvSpPr>
            <p:spPr bwMode="auto">
              <a:xfrm>
                <a:off x="4891" y="2041"/>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grpSp>
        <p:sp>
          <p:nvSpPr>
            <p:cNvPr id="1050638" name="文本框 2"/>
            <p:cNvSpPr txBox="1"/>
            <p:nvPr/>
          </p:nvSpPr>
          <p:spPr>
            <a:xfrm>
              <a:off x="6211597" y="4201700"/>
              <a:ext cx="1262701" cy="1158239"/>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Linear network</a:t>
              </a:r>
              <a:endParaRPr altLang="en-US" dirty="0" sz="240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58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22" presetSubtype="4">
                                  <p:stCondLst>
                                    <p:cond delay="0"/>
                                  </p:stCondLst>
                                  <p:childTnLst>
                                    <p:set>
                                      <p:cBhvr>
                                        <p:cTn dur="1" fill="hold" id="10">
                                          <p:stCondLst>
                                            <p:cond delay="0"/>
                                          </p:stCondLst>
                                        </p:cTn>
                                        <p:tgtEl>
                                          <p:spTgt spid="522"/>
                                        </p:tgtEl>
                                        <p:attrNameLst>
                                          <p:attrName>style.visibility</p:attrName>
                                        </p:attrNameLst>
                                      </p:cBhvr>
                                      <p:to>
                                        <p:strVal val="visible"/>
                                      </p:to>
                                    </p:set>
                                    <p:animEffect transition="in" filter="wipe(down)">
                                      <p:cBhvr>
                                        <p:cTn dur="500" id="11"/>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84"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524" name=""/>
        <p:cNvGrpSpPr/>
        <p:nvPr/>
      </p:nvGrpSpPr>
      <p:grpSpPr>
        <a:xfrm>
          <a:off x="0" y="0"/>
          <a:ext cx="0" cy="0"/>
          <a:chOff x="0" y="0"/>
          <a:chExt cx="0" cy="0"/>
        </a:xfrm>
      </p:grpSpPr>
      <p:sp>
        <p:nvSpPr>
          <p:cNvPr id="105063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525" name="组合 6"/>
          <p:cNvGrpSpPr/>
          <p:nvPr/>
        </p:nvGrpSpPr>
        <p:grpSpPr>
          <a:xfrm>
            <a:off x="4775198" y="278099"/>
            <a:ext cx="2692400" cy="912515"/>
            <a:chOff x="4913311" y="498475"/>
            <a:chExt cx="2692400" cy="912515"/>
          </a:xfrm>
        </p:grpSpPr>
        <p:sp>
          <p:nvSpPr>
            <p:cNvPr id="1050640" name="文本框 110"/>
            <p:cNvSpPr txBox="1">
              <a:spLocks noChangeAspect="1" noMove="1" noResize="1" noRot="1" noAdjustHandles="1" noEditPoints="1" noChangeArrowheads="1" noChangeShapeType="1" noTextEdit="1"/>
            </p:cNvSpPr>
            <p:nvPr/>
          </p:nvSpPr>
          <p:spPr>
            <a:xfrm>
              <a:off x="4961730" y="498475"/>
              <a:ext cx="2643981" cy="461665"/>
            </a:xfrm>
            <a:prstGeom prst="rect"/>
            <a:blipFill>
              <a:blip xmlns:r="http://schemas.openxmlformats.org/officeDocument/2006/relationships" r:embed="rId1"/>
              <a:stretch>
                <a:fillRect b="-18667"/>
              </a:stretch>
            </a:blipFill>
          </p:spPr>
          <p:txBody>
            <a:bodyPr/>
            <a:p>
              <a:r>
                <a:rPr altLang="en-US" lang="zh-CN">
                  <a:noFill/>
                </a:rPr>
                <a:t> </a:t>
              </a:r>
            </a:p>
          </p:txBody>
        </p:sp>
        <p:sp>
          <p:nvSpPr>
            <p:cNvPr id="1050641" name="文本框 111"/>
            <p:cNvSpPr txBox="1">
              <a:spLocks noChangeAspect="1" noMove="1" noResize="1" noRot="1" noAdjustHandles="1" noEditPoints="1" noChangeArrowheads="1" noChangeShapeType="1" noTextEdit="1"/>
            </p:cNvSpPr>
            <p:nvPr/>
          </p:nvSpPr>
          <p:spPr>
            <a:xfrm>
              <a:off x="4961730" y="949325"/>
              <a:ext cx="2643981" cy="461665"/>
            </a:xfrm>
            <a:prstGeom prst="rect"/>
            <a:blipFill>
              <a:blip xmlns:r="http://schemas.openxmlformats.org/officeDocument/2006/relationships" r:embed="rId2"/>
              <a:stretch>
                <a:fillRect b="-18667"/>
              </a:stretch>
            </a:blipFill>
          </p:spPr>
          <p:txBody>
            <a:bodyPr/>
            <a:p>
              <a:r>
                <a:rPr altLang="en-US" lang="zh-CN">
                  <a:noFill/>
                </a:rPr>
                <a:t> </a:t>
              </a:r>
            </a:p>
          </p:txBody>
        </p:sp>
        <p:sp>
          <p:nvSpPr>
            <p:cNvPr id="1050642" name="左大括号 112"/>
            <p:cNvSpPr/>
            <p:nvPr/>
          </p:nvSpPr>
          <p:spPr>
            <a:xfrm>
              <a:off x="4913311" y="708024"/>
              <a:ext cx="160338" cy="581025"/>
            </a:xfrm>
            <a:prstGeom prst="leftBrace"/>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526" name="组合 7"/>
          <p:cNvGrpSpPr/>
          <p:nvPr/>
        </p:nvGrpSpPr>
        <p:grpSpPr>
          <a:xfrm>
            <a:off x="3709990" y="1402610"/>
            <a:ext cx="5476872" cy="1755565"/>
            <a:chOff x="3886988" y="1516355"/>
            <a:chExt cx="5476872" cy="1755565"/>
          </a:xfrm>
        </p:grpSpPr>
        <p:grpSp>
          <p:nvGrpSpPr>
            <p:cNvPr id="527" name="组合 113"/>
            <p:cNvGrpSpPr/>
            <p:nvPr/>
          </p:nvGrpSpPr>
          <p:grpSpPr>
            <a:xfrm>
              <a:off x="3886988" y="1516355"/>
              <a:ext cx="5476872" cy="1460208"/>
              <a:chOff x="4110826" y="331286"/>
              <a:chExt cx="5476872" cy="1460208"/>
            </a:xfrm>
          </p:grpSpPr>
          <p:sp>
            <p:nvSpPr>
              <p:cNvPr id="1050643" name="文本框 114"/>
              <p:cNvSpPr txBox="1">
                <a:spLocks noChangeAspect="1" noMove="1" noResize="1" noRot="1" noAdjustHandles="1" noEditPoints="1" noChangeArrowheads="1" noChangeShapeType="1" noTextEdit="1"/>
              </p:cNvSpPr>
              <p:nvPr/>
            </p:nvSpPr>
            <p:spPr>
              <a:xfrm>
                <a:off x="4137815" y="331286"/>
                <a:ext cx="5449883" cy="857414"/>
              </a:xfrm>
              <a:prstGeom prst="rect"/>
              <a:blipFill>
                <a:blip xmlns:r="http://schemas.openxmlformats.org/officeDocument/2006/relationships" r:embed="rId3"/>
                <a:stretch>
                  <a:fillRect/>
                </a:stretch>
              </a:blipFill>
            </p:spPr>
            <p:txBody>
              <a:bodyPr/>
              <a:p>
                <a:r>
                  <a:rPr altLang="en-US" lang="zh-CN">
                    <a:noFill/>
                  </a:rPr>
                  <a:t> </a:t>
                </a:r>
              </a:p>
            </p:txBody>
          </p:sp>
          <p:sp>
            <p:nvSpPr>
              <p:cNvPr id="1050644" name="左大括号 116"/>
              <p:cNvSpPr/>
              <p:nvPr/>
            </p:nvSpPr>
            <p:spPr>
              <a:xfrm>
                <a:off x="4110826" y="789781"/>
                <a:ext cx="166690" cy="1001713"/>
              </a:xfrm>
              <a:prstGeom prst="leftBrace"/>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50645" name="文本框 117"/>
            <p:cNvSpPr txBox="1">
              <a:spLocks noChangeAspect="1" noMove="1" noResize="1" noRot="1" noAdjustHandles="1" noEditPoints="1" noChangeArrowheads="1" noChangeShapeType="1" noTextEdit="1"/>
            </p:cNvSpPr>
            <p:nvPr/>
          </p:nvSpPr>
          <p:spPr>
            <a:xfrm>
              <a:off x="3944137" y="2414506"/>
              <a:ext cx="5269355" cy="857414"/>
            </a:xfrm>
            <a:prstGeom prst="rect"/>
            <a:blipFill>
              <a:blip xmlns:r="http://schemas.openxmlformats.org/officeDocument/2006/relationships" r:embed="rId4"/>
              <a:stretch>
                <a:fillRect/>
              </a:stretch>
            </a:blipFill>
          </p:spPr>
          <p:txBody>
            <a:bodyPr/>
            <a:p>
              <a:r>
                <a:rPr altLang="en-US" lang="zh-CN">
                  <a:noFill/>
                </a:rPr>
                <a:t> </a:t>
              </a:r>
            </a:p>
          </p:txBody>
        </p:sp>
      </p:grpSp>
      <p:sp>
        <p:nvSpPr>
          <p:cNvPr id="1050646" name="矩形 8"/>
          <p:cNvSpPr>
            <a:spLocks noChangeAspect="1" noMove="1" noResize="1" noRot="1" noAdjustHandles="1" noEditPoints="1" noChangeArrowheads="1" noChangeShapeType="1" noTextEdit="1"/>
          </p:cNvSpPr>
          <p:nvPr/>
        </p:nvSpPr>
        <p:spPr>
          <a:xfrm>
            <a:off x="4053523" y="3206336"/>
            <a:ext cx="2196435" cy="461665"/>
          </a:xfrm>
          <a:prstGeom prst="rect"/>
          <a:blipFill>
            <a:blip xmlns:r="http://schemas.openxmlformats.org/officeDocument/2006/relationships" r:embed="rId5"/>
            <a:stretch>
              <a:fillRect t="-10526" b="-28947"/>
            </a:stretch>
          </a:blipFill>
        </p:spPr>
        <p:txBody>
          <a:bodyPr/>
          <a:p>
            <a:r>
              <a:rPr altLang="en-US" lang="zh-CN">
                <a:noFill/>
              </a:rPr>
              <a:t> </a:t>
            </a:r>
          </a:p>
        </p:txBody>
      </p:sp>
      <p:sp>
        <p:nvSpPr>
          <p:cNvPr id="1050647" name="矩形 118"/>
          <p:cNvSpPr>
            <a:spLocks noChangeAspect="1" noMove="1" noResize="1" noRot="1" noAdjustHandles="1" noEditPoints="1" noChangeArrowheads="1" noChangeShapeType="1" noTextEdit="1"/>
          </p:cNvSpPr>
          <p:nvPr/>
        </p:nvSpPr>
        <p:spPr>
          <a:xfrm>
            <a:off x="6515736" y="3222090"/>
            <a:ext cx="1975926" cy="461665"/>
          </a:xfrm>
          <a:prstGeom prst="rect"/>
          <a:blipFill>
            <a:blip xmlns:r="http://schemas.openxmlformats.org/officeDocument/2006/relationships" r:embed="rId6"/>
            <a:stretch>
              <a:fillRect b="-4000"/>
            </a:stretch>
          </a:blipFill>
        </p:spPr>
        <p:txBody>
          <a:bodyPr/>
          <a:p>
            <a:r>
              <a:rPr altLang="en-US" lang="zh-CN">
                <a:noFill/>
              </a:rPr>
              <a:t> </a:t>
            </a:r>
          </a:p>
        </p:txBody>
      </p:sp>
      <p:grpSp>
        <p:nvGrpSpPr>
          <p:cNvPr id="528" name="组合 1"/>
          <p:cNvGrpSpPr/>
          <p:nvPr/>
        </p:nvGrpSpPr>
        <p:grpSpPr>
          <a:xfrm>
            <a:off x="2818608" y="3805104"/>
            <a:ext cx="3771006" cy="535940"/>
            <a:chOff x="2818608" y="3805104"/>
            <a:chExt cx="3771006" cy="535940"/>
          </a:xfrm>
        </p:grpSpPr>
        <p:sp>
          <p:nvSpPr>
            <p:cNvPr id="1050648" name="圆角矩形 13"/>
            <p:cNvSpPr/>
            <p:nvPr/>
          </p:nvSpPr>
          <p:spPr>
            <a:xfrm>
              <a:off x="2818608" y="3805104"/>
              <a:ext cx="3771006" cy="461665"/>
            </a:xfrm>
            <a:prstGeom prst="round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49" name="Rectangle 67"/>
            <p:cNvSpPr>
              <a:spLocks noChangeArrowheads="1"/>
            </p:cNvSpPr>
            <p:nvPr/>
          </p:nvSpPr>
          <p:spPr bwMode="auto">
            <a:xfrm>
              <a:off x="2880521" y="3805104"/>
              <a:ext cx="3627740" cy="535940"/>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Input signal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r>
                <a:rPr altLang="zh-CN" b="1" dirty="0" sz="2400" lang="en-US" smtClean="0">
                  <a:latin typeface="Arial" panose="020B0604020202020204" pitchFamily="34" charset="0"/>
                  <a:cs typeface="Arial" panose="020B0604020202020204" pitchFamily="34" charset="0"/>
                </a:rPr>
                <a:t> is small</a:t>
              </a:r>
              <a:endParaRPr altLang="en-US" b="1" dirty="0" sz="2400" lang="zh-CN" smtClean="0">
                <a:latin typeface="Arial" panose="020B0604020202020204" pitchFamily="34" charset="0"/>
                <a:cs typeface="Arial" panose="020B0604020202020204" pitchFamily="34" charset="0"/>
              </a:endParaRPr>
            </a:p>
          </p:txBody>
        </p:sp>
      </p:grpSp>
      <p:sp>
        <p:nvSpPr>
          <p:cNvPr id="1050650" name="Rectangle 67"/>
          <p:cNvSpPr>
            <a:spLocks noChangeAspect="1" noMove="1" noResize="1" noRot="1" noAdjustHandles="1" noEditPoints="1" noChangeArrowheads="1" noChangeShapeType="1" noTextEdit="1"/>
          </p:cNvSpPr>
          <p:nvPr/>
        </p:nvSpPr>
        <p:spPr bwMode="auto">
          <a:xfrm>
            <a:off x="974723" y="4351521"/>
            <a:ext cx="7697787" cy="473206"/>
          </a:xfrm>
          <a:prstGeom prst="rect"/>
          <a:blipFill>
            <a:blip xmlns:r="http://schemas.openxmlformats.org/officeDocument/2006/relationships" r:embed="rId7"/>
            <a:stretch>
              <a:fillRect l="-238" t="-6494" b="-31169"/>
            </a:stretch>
          </a:blipFill>
          <a:ln>
            <a:noFill/>
          </a:ln>
          <a:effectLst/>
        </p:spPr>
        <p:txBody>
          <a:bodyPr/>
          <a:p>
            <a:r>
              <a:rPr altLang="en-US" lang="zh-CN">
                <a:noFill/>
              </a:rPr>
              <a:t> </a:t>
            </a:r>
          </a:p>
        </p:txBody>
      </p:sp>
      <p:sp>
        <p:nvSpPr>
          <p:cNvPr id="1050651" name="椭圆 12"/>
          <p:cNvSpPr/>
          <p:nvPr/>
        </p:nvSpPr>
        <p:spPr>
          <a:xfrm>
            <a:off x="4185612" y="620871"/>
            <a:ext cx="323518" cy="323518"/>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t>1</a:t>
            </a:r>
            <a:endParaRPr altLang="en-US" dirty="0" sz="2000" lang="zh-CN"/>
          </a:p>
        </p:txBody>
      </p:sp>
      <p:sp>
        <p:nvSpPr>
          <p:cNvPr id="1050652" name="椭圆 129"/>
          <p:cNvSpPr/>
          <p:nvPr/>
        </p:nvSpPr>
        <p:spPr>
          <a:xfrm>
            <a:off x="3239625" y="2196465"/>
            <a:ext cx="323518" cy="323518"/>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t>2</a:t>
            </a:r>
            <a:endParaRPr altLang="en-US" dirty="0" sz="2000" lang="zh-CN"/>
          </a:p>
        </p:txBody>
      </p:sp>
      <p:grpSp>
        <p:nvGrpSpPr>
          <p:cNvPr id="529" name="组合 130"/>
          <p:cNvGrpSpPr/>
          <p:nvPr/>
        </p:nvGrpSpPr>
        <p:grpSpPr>
          <a:xfrm>
            <a:off x="1237328" y="4923277"/>
            <a:ext cx="6757109" cy="1522637"/>
            <a:chOff x="1388721" y="3712172"/>
            <a:chExt cx="6757109" cy="1522637"/>
          </a:xfrm>
        </p:grpSpPr>
        <p:sp>
          <p:nvSpPr>
            <p:cNvPr id="1050653" name="矩形 132"/>
            <p:cNvSpPr>
              <a:spLocks noChangeAspect="1" noMove="1" noResize="1" noRot="1" noAdjustHandles="1" noEditPoints="1" noChangeArrowheads="1" noChangeShapeType="1" noTextEdit="1"/>
            </p:cNvSpPr>
            <p:nvPr/>
          </p:nvSpPr>
          <p:spPr>
            <a:xfrm>
              <a:off x="1538192" y="3715963"/>
              <a:ext cx="3550459" cy="791435"/>
            </a:xfrm>
            <a:prstGeom prst="rect"/>
            <a:blipFill>
              <a:blip xmlns:r="http://schemas.openxmlformats.org/officeDocument/2006/relationships" r:embed="rId8"/>
              <a:stretch>
                <a:fillRect/>
              </a:stretch>
            </a:blipFill>
          </p:spPr>
          <p:txBody>
            <a:bodyPr/>
            <a:p>
              <a:r>
                <a:rPr altLang="en-US" lang="zh-CN">
                  <a:noFill/>
                </a:rPr>
                <a:t> </a:t>
              </a:r>
            </a:p>
          </p:txBody>
        </p:sp>
        <p:sp>
          <p:nvSpPr>
            <p:cNvPr id="1050654" name="矩形 134"/>
            <p:cNvSpPr>
              <a:spLocks noChangeAspect="1" noMove="1" noResize="1" noRot="1" noAdjustHandles="1" noEditPoints="1" noChangeArrowheads="1" noChangeShapeType="1" noTextEdit="1"/>
            </p:cNvSpPr>
            <p:nvPr/>
          </p:nvSpPr>
          <p:spPr>
            <a:xfrm>
              <a:off x="4907956" y="3712172"/>
              <a:ext cx="3237874" cy="791435"/>
            </a:xfrm>
            <a:prstGeom prst="rect"/>
            <a:blipFill>
              <a:blip xmlns:r="http://schemas.openxmlformats.org/officeDocument/2006/relationships" r:embed="rId9"/>
              <a:stretch>
                <a:fillRect/>
              </a:stretch>
            </a:blipFill>
          </p:spPr>
          <p:txBody>
            <a:bodyPr/>
            <a:p>
              <a:r>
                <a:rPr altLang="en-US" lang="zh-CN">
                  <a:noFill/>
                </a:rPr>
                <a:t> </a:t>
              </a:r>
            </a:p>
          </p:txBody>
        </p:sp>
        <p:sp>
          <p:nvSpPr>
            <p:cNvPr id="1050655" name="矩形 135"/>
            <p:cNvSpPr>
              <a:spLocks noChangeAspect="1" noMove="1" noResize="1" noRot="1" noAdjustHandles="1" noEditPoints="1" noChangeArrowheads="1" noChangeShapeType="1" noTextEdit="1"/>
            </p:cNvSpPr>
            <p:nvPr/>
          </p:nvSpPr>
          <p:spPr>
            <a:xfrm>
              <a:off x="1512180" y="4443374"/>
              <a:ext cx="3184462" cy="791435"/>
            </a:xfrm>
            <a:prstGeom prst="rect"/>
            <a:blipFill>
              <a:blip xmlns:r="http://schemas.openxmlformats.org/officeDocument/2006/relationships" r:embed="rId10"/>
              <a:stretch>
                <a:fillRect/>
              </a:stretch>
            </a:blipFill>
          </p:spPr>
          <p:txBody>
            <a:bodyPr/>
            <a:p>
              <a:r>
                <a:rPr altLang="en-US" lang="zh-CN">
                  <a:noFill/>
                </a:rPr>
                <a:t> </a:t>
              </a:r>
            </a:p>
          </p:txBody>
        </p:sp>
        <p:sp>
          <p:nvSpPr>
            <p:cNvPr id="1050656" name="矩形 136"/>
            <p:cNvSpPr>
              <a:spLocks noChangeAspect="1" noMove="1" noResize="1" noRot="1" noAdjustHandles="1" noEditPoints="1" noChangeArrowheads="1" noChangeShapeType="1" noTextEdit="1"/>
            </p:cNvSpPr>
            <p:nvPr/>
          </p:nvSpPr>
          <p:spPr>
            <a:xfrm>
              <a:off x="4865092" y="4425454"/>
              <a:ext cx="3210174" cy="791435"/>
            </a:xfrm>
            <a:prstGeom prst="rect"/>
            <a:blipFill>
              <a:blip xmlns:r="http://schemas.openxmlformats.org/officeDocument/2006/relationships" r:embed="rId11"/>
              <a:stretch>
                <a:fillRect/>
              </a:stretch>
            </a:blipFill>
          </p:spPr>
          <p:txBody>
            <a:bodyPr/>
            <a:p>
              <a:r>
                <a:rPr altLang="en-US" lang="zh-CN">
                  <a:noFill/>
                </a:rPr>
                <a:t> </a:t>
              </a:r>
            </a:p>
          </p:txBody>
        </p:sp>
        <p:sp>
          <p:nvSpPr>
            <p:cNvPr id="1050657" name="左中括号 137"/>
            <p:cNvSpPr/>
            <p:nvPr/>
          </p:nvSpPr>
          <p:spPr>
            <a:xfrm>
              <a:off x="1388721" y="3855802"/>
              <a:ext cx="149471" cy="1294307"/>
            </a:xfrm>
            <a:prstGeom prst="leftBracket">
              <a:avLst>
                <a:gd name="adj" fmla="val 8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58" name="左中括号 138"/>
            <p:cNvSpPr/>
            <p:nvPr/>
          </p:nvSpPr>
          <p:spPr>
            <a:xfrm flipH="1">
              <a:off x="7975265" y="3852626"/>
              <a:ext cx="149471" cy="1294307"/>
            </a:xfrm>
            <a:prstGeom prst="leftBracket">
              <a:avLst>
                <a:gd name="adj" fmla="val 8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530" name="组合 51"/>
          <p:cNvGrpSpPr/>
          <p:nvPr/>
        </p:nvGrpSpPr>
        <p:grpSpPr>
          <a:xfrm>
            <a:off x="265906" y="413389"/>
            <a:ext cx="2968626" cy="2667000"/>
            <a:chOff x="5382922" y="3199988"/>
            <a:chExt cx="2968626" cy="2667000"/>
          </a:xfrm>
        </p:grpSpPr>
        <p:grpSp>
          <p:nvGrpSpPr>
            <p:cNvPr id="531" name="Group 137"/>
            <p:cNvGrpSpPr/>
            <p:nvPr/>
          </p:nvGrpSpPr>
          <p:grpSpPr bwMode="auto">
            <a:xfrm>
              <a:off x="5382922" y="3199988"/>
              <a:ext cx="2968626" cy="2667000"/>
              <a:chOff x="3290" y="1597"/>
              <a:chExt cx="1870" cy="1680"/>
            </a:xfrm>
          </p:grpSpPr>
          <p:sp>
            <p:nvSpPr>
              <p:cNvPr id="1050659" name="Rectangle 6"/>
              <p:cNvSpPr>
                <a:spLocks noChangeArrowheads="1"/>
              </p:cNvSpPr>
              <p:nvPr/>
            </p:nvSpPr>
            <p:spPr bwMode="auto">
              <a:xfrm>
                <a:off x="3833" y="1878"/>
                <a:ext cx="730" cy="1399"/>
              </a:xfrm>
              <a:prstGeom prst="rect"/>
              <a:noFill/>
              <a:ln w="38100">
                <a:solidFill>
                  <a:schemeClr val="tx1"/>
                </a:solidFill>
                <a:miter lim="800000"/>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60" name="Line 8"/>
              <p:cNvSpPr>
                <a:spLocks noChangeShapeType="1"/>
              </p:cNvSpPr>
              <p:nvPr/>
            </p:nvSpPr>
            <p:spPr bwMode="auto">
              <a:xfrm>
                <a:off x="3514" y="3106"/>
                <a:ext cx="336"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61" name="Line 9"/>
              <p:cNvSpPr>
                <a:spLocks noChangeShapeType="1"/>
              </p:cNvSpPr>
              <p:nvPr/>
            </p:nvSpPr>
            <p:spPr bwMode="auto">
              <a:xfrm>
                <a:off x="4563" y="2082"/>
                <a:ext cx="322"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62" name="Line 10"/>
              <p:cNvSpPr>
                <a:spLocks noChangeShapeType="1"/>
              </p:cNvSpPr>
              <p:nvPr/>
            </p:nvSpPr>
            <p:spPr bwMode="auto">
              <a:xfrm flipV="1">
                <a:off x="4563" y="3099"/>
                <a:ext cx="335"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63" name="Line 80"/>
              <p:cNvSpPr>
                <a:spLocks noChangeShapeType="1"/>
              </p:cNvSpPr>
              <p:nvPr/>
            </p:nvSpPr>
            <p:spPr bwMode="auto">
              <a:xfrm>
                <a:off x="3522" y="1958"/>
                <a:ext cx="259"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64" name="Line 81"/>
              <p:cNvSpPr>
                <a:spLocks noChangeShapeType="1"/>
              </p:cNvSpPr>
              <p:nvPr/>
            </p:nvSpPr>
            <p:spPr bwMode="auto">
              <a:xfrm flipH="1">
                <a:off x="4612" y="1939"/>
                <a:ext cx="336"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65" name="Rectangle 100"/>
              <p:cNvSpPr>
                <a:spLocks noChangeArrowheads="1"/>
              </p:cNvSpPr>
              <p:nvPr/>
            </p:nvSpPr>
            <p:spPr bwMode="auto">
              <a:xfrm>
                <a:off x="4644" y="2381"/>
                <a:ext cx="516"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CE</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66" name="Rectangle 101"/>
              <p:cNvSpPr>
                <a:spLocks noChangeArrowheads="1"/>
              </p:cNvSpPr>
              <p:nvPr/>
            </p:nvSpPr>
            <p:spPr bwMode="auto">
              <a:xfrm>
                <a:off x="4790" y="2052"/>
                <a:ext cx="249"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67" name="Rectangle 102"/>
              <p:cNvSpPr>
                <a:spLocks noChangeArrowheads="1"/>
              </p:cNvSpPr>
              <p:nvPr/>
            </p:nvSpPr>
            <p:spPr bwMode="auto">
              <a:xfrm>
                <a:off x="4763" y="2768"/>
                <a:ext cx="243"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68" name="Rectangle 103"/>
              <p:cNvSpPr>
                <a:spLocks noChangeArrowheads="1"/>
              </p:cNvSpPr>
              <p:nvPr/>
            </p:nvSpPr>
            <p:spPr bwMode="auto">
              <a:xfrm>
                <a:off x="3329" y="2083"/>
                <a:ext cx="249"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69" name="Rectangle 104"/>
              <p:cNvSpPr>
                <a:spLocks noChangeArrowheads="1"/>
              </p:cNvSpPr>
              <p:nvPr/>
            </p:nvSpPr>
            <p:spPr bwMode="auto">
              <a:xfrm>
                <a:off x="3366" y="2746"/>
                <a:ext cx="243"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670" name="Rectangle 109"/>
              <p:cNvSpPr>
                <a:spLocks noChangeArrowheads="1"/>
              </p:cNvSpPr>
              <p:nvPr/>
            </p:nvSpPr>
            <p:spPr bwMode="auto">
              <a:xfrm>
                <a:off x="3290" y="2397"/>
                <a:ext cx="516"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BE</a:t>
                </a:r>
                <a:endParaRPr altLang="en-US" baseline="-25000" b="1" dirty="0" sz="2800" kumimoji="1" lang="zh-CN" smtClean="0">
                  <a:latin typeface="Arial" panose="020B0604020202020204" pitchFamily="34" charset="0"/>
                  <a:cs typeface="Arial" panose="020B0604020202020204" pitchFamily="34" charset="0"/>
                </a:endParaRPr>
              </a:p>
            </p:txBody>
          </p:sp>
          <p:sp>
            <p:nvSpPr>
              <p:cNvPr id="1050671" name="Rectangle 110"/>
              <p:cNvSpPr>
                <a:spLocks noChangeArrowheads="1"/>
              </p:cNvSpPr>
              <p:nvPr/>
            </p:nvSpPr>
            <p:spPr bwMode="auto">
              <a:xfrm>
                <a:off x="4677" y="1597"/>
                <a:ext cx="340"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C</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72" name="Rectangle 111"/>
              <p:cNvSpPr>
                <a:spLocks noChangeArrowheads="1"/>
              </p:cNvSpPr>
              <p:nvPr/>
            </p:nvSpPr>
            <p:spPr bwMode="auto">
              <a:xfrm>
                <a:off x="3469" y="1604"/>
                <a:ext cx="340"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B</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73" name="Oval 116"/>
              <p:cNvSpPr>
                <a:spLocks noChangeArrowheads="1"/>
              </p:cNvSpPr>
              <p:nvPr/>
            </p:nvSpPr>
            <p:spPr bwMode="auto">
              <a:xfrm>
                <a:off x="3439" y="3067"/>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74" name="Line 130"/>
              <p:cNvSpPr>
                <a:spLocks noChangeShapeType="1"/>
              </p:cNvSpPr>
              <p:nvPr/>
            </p:nvSpPr>
            <p:spPr bwMode="auto">
              <a:xfrm>
                <a:off x="3488" y="2104"/>
                <a:ext cx="345"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75" name="Oval 134"/>
              <p:cNvSpPr>
                <a:spLocks noChangeArrowheads="1"/>
              </p:cNvSpPr>
              <p:nvPr/>
            </p:nvSpPr>
            <p:spPr bwMode="auto">
              <a:xfrm>
                <a:off x="3403" y="206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76" name="Oval 135"/>
              <p:cNvSpPr>
                <a:spLocks noChangeArrowheads="1"/>
              </p:cNvSpPr>
              <p:nvPr/>
            </p:nvSpPr>
            <p:spPr bwMode="auto">
              <a:xfrm>
                <a:off x="4885" y="305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77" name="Oval 136"/>
              <p:cNvSpPr>
                <a:spLocks noChangeArrowheads="1"/>
              </p:cNvSpPr>
              <p:nvPr/>
            </p:nvSpPr>
            <p:spPr bwMode="auto">
              <a:xfrm>
                <a:off x="4891" y="2041"/>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grpSp>
        <p:sp>
          <p:nvSpPr>
            <p:cNvPr id="1050678" name="文本框 53"/>
            <p:cNvSpPr txBox="1"/>
            <p:nvPr/>
          </p:nvSpPr>
          <p:spPr>
            <a:xfrm>
              <a:off x="6211597" y="4201700"/>
              <a:ext cx="1262701" cy="1158239"/>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Linear network</a:t>
              </a:r>
              <a:endParaRPr altLang="en-US" dirty="0" sz="240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26"/>
                                        </p:tgtEl>
                                        <p:attrNameLst>
                                          <p:attrName>style.visibility</p:attrName>
                                        </p:attrNameLst>
                                      </p:cBhvr>
                                      <p:to>
                                        <p:strVal val="visible"/>
                                      </p:to>
                                    </p:set>
                                    <p:animEffect transition="in" filter="wipe(down)">
                                      <p:cBhvr>
                                        <p:cTn dur="500" id="7"/>
                                        <p:tgtEl>
                                          <p:spTgt spid="526"/>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652"/>
                                        </p:tgtEl>
                                        <p:attrNameLst>
                                          <p:attrName>style.visibility</p:attrName>
                                        </p:attrNameLst>
                                      </p:cBhvr>
                                      <p:to>
                                        <p:strVal val="visible"/>
                                      </p:to>
                                    </p:set>
                                    <p:animEffect transition="in" filter="wipe(down)">
                                      <p:cBhvr>
                                        <p:cTn dur="500" id="10"/>
                                        <p:tgtEl>
                                          <p:spTgt spid="105065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646"/>
                                        </p:tgtEl>
                                        <p:attrNameLst>
                                          <p:attrName>style.visibility</p:attrName>
                                        </p:attrNameLst>
                                      </p:cBhvr>
                                      <p:to>
                                        <p:strVal val="visible"/>
                                      </p:to>
                                    </p:set>
                                    <p:animEffect transition="in" filter="wipe(down)">
                                      <p:cBhvr>
                                        <p:cTn dur="500" id="15"/>
                                        <p:tgtEl>
                                          <p:spTgt spid="1050646"/>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647"/>
                                        </p:tgtEl>
                                        <p:attrNameLst>
                                          <p:attrName>style.visibility</p:attrName>
                                        </p:attrNameLst>
                                      </p:cBhvr>
                                      <p:to>
                                        <p:strVal val="visible"/>
                                      </p:to>
                                    </p:set>
                                    <p:animEffect transition="in" filter="wipe(down)">
                                      <p:cBhvr>
                                        <p:cTn dur="500" id="18"/>
                                        <p:tgtEl>
                                          <p:spTgt spid="1050647"/>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528"/>
                                        </p:tgtEl>
                                        <p:attrNameLst>
                                          <p:attrName>style.visibility</p:attrName>
                                        </p:attrNameLst>
                                      </p:cBhvr>
                                      <p:to>
                                        <p:strVal val="visible"/>
                                      </p:to>
                                    </p:set>
                                    <p:animEffect transition="in" filter="wipe(down)">
                                      <p:cBhvr>
                                        <p:cTn dur="500" id="23"/>
                                        <p:tgtEl>
                                          <p:spTgt spid="528"/>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0650"/>
                                        </p:tgtEl>
                                        <p:attrNameLst>
                                          <p:attrName>style.visibility</p:attrName>
                                        </p:attrNameLst>
                                      </p:cBhvr>
                                      <p:to>
                                        <p:strVal val="visible"/>
                                      </p:to>
                                    </p:set>
                                    <p:animEffect transition="in" filter="wipe(down)">
                                      <p:cBhvr>
                                        <p:cTn dur="500" id="28"/>
                                        <p:tgtEl>
                                          <p:spTgt spid="1050650"/>
                                        </p:tgtEl>
                                      </p:cBhvr>
                                    </p:animEffec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22" presetSubtype="4">
                                  <p:stCondLst>
                                    <p:cond delay="0"/>
                                  </p:stCondLst>
                                  <p:childTnLst>
                                    <p:set>
                                      <p:cBhvr>
                                        <p:cTn dur="1" fill="hold" id="32">
                                          <p:stCondLst>
                                            <p:cond delay="0"/>
                                          </p:stCondLst>
                                        </p:cTn>
                                        <p:tgtEl>
                                          <p:spTgt spid="529"/>
                                        </p:tgtEl>
                                        <p:attrNameLst>
                                          <p:attrName>style.visibility</p:attrName>
                                        </p:attrNameLst>
                                      </p:cBhvr>
                                      <p:to>
                                        <p:strVal val="visible"/>
                                      </p:to>
                                    </p:set>
                                    <p:animEffect transition="in" filter="wipe(down)">
                                      <p:cBhvr>
                                        <p:cTn dur="500" id="33"/>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46" grpId="0"/>
      <p:bldP spid="1050647" grpId="0"/>
      <p:bldP spid="1050650" grpId="0"/>
      <p:bldP spid="10506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91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918" name="Text Box 2"/>
          <p:cNvSpPr txBox="1">
            <a:spLocks noChangeArrowheads="1"/>
          </p:cNvSpPr>
          <p:nvPr/>
        </p:nvSpPr>
        <p:spPr bwMode="auto">
          <a:xfrm>
            <a:off x="1576835" y="3151034"/>
            <a:ext cx="2375595" cy="1077218"/>
          </a:xfrm>
          <a:prstGeom prst="rect"/>
          <a:solidFill>
            <a:schemeClr val="accent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zh-CN" b="1" dirty="0" sz="3200" kumimoji="1" lang="en-US" smtClean="0">
                <a:latin typeface="Arial" panose="020B0604020202020204" pitchFamily="34" charset="0"/>
                <a:cs typeface="Arial" panose="020B0604020202020204" pitchFamily="34" charset="0"/>
              </a:rPr>
              <a:t>4) Output resistance</a:t>
            </a:r>
            <a:endParaRPr altLang="en-US" b="1" dirty="0" sz="2800" kumimoji="1" lang="zh-CN" smtClean="0">
              <a:latin typeface="Arial" panose="020B0604020202020204" pitchFamily="34" charset="0"/>
              <a:cs typeface="Arial" panose="020B0604020202020204" pitchFamily="34" charset="0"/>
            </a:endParaRPr>
          </a:p>
        </p:txBody>
      </p:sp>
      <p:sp>
        <p:nvSpPr>
          <p:cNvPr id="1048919" name="Rectangle 99"/>
          <p:cNvSpPr>
            <a:spLocks noChangeArrowheads="1"/>
          </p:cNvSpPr>
          <p:nvPr/>
        </p:nvSpPr>
        <p:spPr bwMode="auto">
          <a:xfrm>
            <a:off x="653446" y="5078400"/>
            <a:ext cx="8013209" cy="10312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i="1" kumimoji="1" lang="en-US" smtClean="0">
                <a:latin typeface="Arial" panose="020B0604020202020204" pitchFamily="34" charset="0"/>
                <a:cs typeface="Arial" panose="020B0604020202020204" pitchFamily="34" charset="0"/>
              </a:rPr>
              <a:t>R</a:t>
            </a:r>
            <a:r>
              <a:rPr altLang="zh-CN" baseline="-30000" b="1" dirty="0" sz="2800" kumimoji="1" lang="en-US" smtClean="0">
                <a:latin typeface="Arial" panose="020B0604020202020204" pitchFamily="34" charset="0"/>
                <a:cs typeface="Arial" panose="020B0604020202020204" pitchFamily="34" charset="0"/>
              </a:rPr>
              <a:t>o </a:t>
            </a:r>
            <a:r>
              <a:rPr altLang="zh-CN" b="1" dirty="0" sz="2800" kumimoji="1" lang="en-US" smtClean="0">
                <a:latin typeface="Arial" panose="020B0604020202020204" pitchFamily="34" charset="0"/>
                <a:cs typeface="Arial" panose="020B0604020202020204" pitchFamily="34" charset="0"/>
              </a:rPr>
              <a:t>is smaller</a:t>
            </a:r>
            <a:r>
              <a:rPr altLang="en-US" b="1" dirty="0" sz="2800" kumimoji="1" lang="zh-CN"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o</a:t>
            </a:r>
            <a:r>
              <a:rPr altLang="en-US" b="1" dirty="0" sz="2800" kumimoji="1" lang="zh-CN" smtClean="0">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is more stable</a:t>
            </a:r>
            <a:r>
              <a:rPr altLang="en-US" b="1" dirty="0" sz="2800" kumimoji="1" lang="zh-CN" smtClean="0">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better load capacity </a:t>
            </a:r>
            <a:endParaRPr altLang="en-US" b="1" dirty="0" sz="2800" kumimoji="1" lang="zh-CN" smtClean="0">
              <a:latin typeface="Arial" panose="020B0604020202020204" pitchFamily="34" charset="0"/>
              <a:cs typeface="Arial" panose="020B0604020202020204" pitchFamily="34" charset="0"/>
            </a:endParaRPr>
          </a:p>
        </p:txBody>
      </p:sp>
      <p:sp>
        <p:nvSpPr>
          <p:cNvPr id="1048920" name="矩形 4"/>
          <p:cNvSpPr>
            <a:spLocks noChangeAspect="1" noMove="1" noResize="1" noRot="1" noAdjustHandles="1" noEditPoints="1" noChangeArrowheads="1" noChangeShapeType="1" noTextEdit="1"/>
          </p:cNvSpPr>
          <p:nvPr/>
        </p:nvSpPr>
        <p:spPr>
          <a:xfrm>
            <a:off x="4494535" y="2866306"/>
            <a:ext cx="2635465" cy="876715"/>
          </a:xfrm>
          <a:prstGeom prst="rect"/>
          <a:blipFill>
            <a:blip xmlns:r="http://schemas.openxmlformats.org/officeDocument/2006/relationships" r:embed="rId1"/>
            <a:stretch>
              <a:fillRect/>
            </a:stretch>
          </a:blipFill>
        </p:spPr>
        <p:txBody>
          <a:bodyPr/>
          <a:p>
            <a:r>
              <a:rPr altLang="en-US" lang="zh-CN">
                <a:noFill/>
              </a:rPr>
              <a:t> </a:t>
            </a:r>
          </a:p>
        </p:txBody>
      </p:sp>
      <p:sp>
        <p:nvSpPr>
          <p:cNvPr id="1048921" name="矩形 7"/>
          <p:cNvSpPr>
            <a:spLocks noChangeAspect="1" noMove="1" noResize="1" noRot="1" noAdjustHandles="1" noEditPoints="1" noChangeArrowheads="1" noChangeShapeType="1" noTextEdit="1"/>
          </p:cNvSpPr>
          <p:nvPr/>
        </p:nvSpPr>
        <p:spPr>
          <a:xfrm>
            <a:off x="4543458" y="3912328"/>
            <a:ext cx="2537618" cy="846194"/>
          </a:xfrm>
          <a:prstGeom prst="rect"/>
          <a:blipFill>
            <a:blip xmlns:r="http://schemas.openxmlformats.org/officeDocument/2006/relationships" r:embed="rId2"/>
            <a:stretch>
              <a:fillRect/>
            </a:stretch>
          </a:blipFill>
        </p:spPr>
        <p:txBody>
          <a:bodyPr/>
          <a:p>
            <a:r>
              <a:rPr altLang="en-US" lang="zh-CN">
                <a:noFill/>
              </a:rPr>
              <a:t> </a:t>
            </a:r>
          </a:p>
        </p:txBody>
      </p:sp>
      <p:pic>
        <p:nvPicPr>
          <p:cNvPr id="2097163" name="图片 8"/>
          <p:cNvPicPr>
            <a:picLocks noChangeAspect="1"/>
          </p:cNvPicPr>
          <p:nvPr/>
        </p:nvPicPr>
        <p:blipFill>
          <a:blip xmlns:r="http://schemas.openxmlformats.org/officeDocument/2006/relationships" r:embed="rId3"/>
          <a:stretch>
            <a:fillRect/>
          </a:stretch>
        </p:blipFill>
        <p:spPr>
          <a:xfrm>
            <a:off x="1631267" y="420610"/>
            <a:ext cx="5985214" cy="2273952"/>
          </a:xfrm>
          <a:prstGeom prst="rec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532" name=""/>
        <p:cNvGrpSpPr/>
        <p:nvPr/>
      </p:nvGrpSpPr>
      <p:grpSpPr>
        <a:xfrm>
          <a:off x="0" y="0"/>
          <a:ext cx="0" cy="0"/>
          <a:chOff x="0" y="0"/>
          <a:chExt cx="0" cy="0"/>
        </a:xfrm>
      </p:grpSpPr>
      <p:sp>
        <p:nvSpPr>
          <p:cNvPr id="105067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533" name="组合 5"/>
          <p:cNvGrpSpPr/>
          <p:nvPr/>
        </p:nvGrpSpPr>
        <p:grpSpPr>
          <a:xfrm>
            <a:off x="4488703" y="2232032"/>
            <a:ext cx="3658392" cy="991383"/>
            <a:chOff x="348457" y="3338963"/>
            <a:chExt cx="3658392" cy="991383"/>
          </a:xfrm>
        </p:grpSpPr>
        <p:sp>
          <p:nvSpPr>
            <p:cNvPr id="1050680" name="文本框 2"/>
            <p:cNvSpPr txBox="1">
              <a:spLocks noChangeAspect="1" noMove="1" noResize="1" noRot="1" noAdjustHandles="1" noEditPoints="1" noChangeArrowheads="1" noChangeShapeType="1" noTextEdit="1"/>
            </p:cNvSpPr>
            <p:nvPr/>
          </p:nvSpPr>
          <p:spPr>
            <a:xfrm>
              <a:off x="549275" y="3338963"/>
              <a:ext cx="3457574" cy="473206"/>
            </a:xfrm>
            <a:prstGeom prst="rect"/>
            <a:blipFill>
              <a:blip xmlns:r="http://schemas.openxmlformats.org/officeDocument/2006/relationships" r:embed="rId1"/>
              <a:stretch>
                <a:fillRect/>
              </a:stretch>
            </a:blipFill>
          </p:spPr>
          <p:txBody>
            <a:bodyPr/>
            <a:p>
              <a:r>
                <a:rPr altLang="en-US" lang="zh-CN">
                  <a:noFill/>
                </a:rPr>
                <a:t> </a:t>
              </a:r>
            </a:p>
          </p:txBody>
        </p:sp>
        <p:sp>
          <p:nvSpPr>
            <p:cNvPr id="1050681" name="文本框 108"/>
            <p:cNvSpPr txBox="1">
              <a:spLocks noChangeAspect="1" noMove="1" noResize="1" noRot="1" noAdjustHandles="1" noEditPoints="1" noChangeArrowheads="1" noChangeShapeType="1" noTextEdit="1"/>
            </p:cNvSpPr>
            <p:nvPr/>
          </p:nvSpPr>
          <p:spPr>
            <a:xfrm>
              <a:off x="539749" y="3868681"/>
              <a:ext cx="3457574" cy="461665"/>
            </a:xfrm>
            <a:prstGeom prst="rect"/>
            <a:blipFill>
              <a:blip xmlns:r="http://schemas.openxmlformats.org/officeDocument/2006/relationships" r:embed="rId2"/>
              <a:stretch>
                <a:fillRect b="-2632"/>
              </a:stretch>
            </a:blipFill>
          </p:spPr>
          <p:txBody>
            <a:bodyPr/>
            <a:p>
              <a:r>
                <a:rPr altLang="en-US" lang="zh-CN">
                  <a:noFill/>
                </a:rPr>
                <a:t> </a:t>
              </a:r>
            </a:p>
          </p:txBody>
        </p:sp>
        <p:sp>
          <p:nvSpPr>
            <p:cNvPr id="1050682" name="左大括号 4"/>
            <p:cNvSpPr/>
            <p:nvPr/>
          </p:nvSpPr>
          <p:spPr>
            <a:xfrm>
              <a:off x="348457" y="3548503"/>
              <a:ext cx="191291" cy="693191"/>
            </a:xfrm>
            <a:prstGeom prst="leftBrace"/>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534" name="组合 90"/>
          <p:cNvGrpSpPr/>
          <p:nvPr/>
        </p:nvGrpSpPr>
        <p:grpSpPr>
          <a:xfrm>
            <a:off x="4477017" y="974303"/>
            <a:ext cx="3616324" cy="1074363"/>
            <a:chOff x="390525" y="3338963"/>
            <a:chExt cx="3616324" cy="1074363"/>
          </a:xfrm>
        </p:grpSpPr>
        <p:sp>
          <p:nvSpPr>
            <p:cNvPr id="1050683" name="文本框 91"/>
            <p:cNvSpPr txBox="1">
              <a:spLocks noChangeAspect="1" noMove="1" noResize="1" noRot="1" noAdjustHandles="1" noEditPoints="1" noChangeArrowheads="1" noChangeShapeType="1" noTextEdit="1"/>
            </p:cNvSpPr>
            <p:nvPr/>
          </p:nvSpPr>
          <p:spPr>
            <a:xfrm>
              <a:off x="549275" y="3338963"/>
              <a:ext cx="3457574" cy="473206"/>
            </a:xfrm>
            <a:prstGeom prst="rect"/>
            <a:blipFill>
              <a:blip xmlns:r="http://schemas.openxmlformats.org/officeDocument/2006/relationships" r:embed="rId3"/>
              <a:stretch>
                <a:fillRect t="-3896" b="-3896"/>
              </a:stretch>
            </a:blipFill>
          </p:spPr>
          <p:txBody>
            <a:bodyPr/>
            <a:p>
              <a:r>
                <a:rPr altLang="en-US" lang="zh-CN">
                  <a:noFill/>
                </a:rPr>
                <a:t> </a:t>
              </a:r>
            </a:p>
          </p:txBody>
        </p:sp>
        <p:sp>
          <p:nvSpPr>
            <p:cNvPr id="1050684" name="文本框 92"/>
            <p:cNvSpPr txBox="1">
              <a:spLocks noChangeAspect="1" noMove="1" noResize="1" noRot="1" noAdjustHandles="1" noEditPoints="1" noChangeArrowheads="1" noChangeShapeType="1" noTextEdit="1"/>
            </p:cNvSpPr>
            <p:nvPr/>
          </p:nvSpPr>
          <p:spPr>
            <a:xfrm>
              <a:off x="544512" y="3940120"/>
              <a:ext cx="3457574" cy="473206"/>
            </a:xfrm>
            <a:prstGeom prst="rect"/>
            <a:blipFill>
              <a:blip xmlns:r="http://schemas.openxmlformats.org/officeDocument/2006/relationships" r:embed="rId4"/>
              <a:stretch>
                <a:fillRect t="-3846" b="-2564"/>
              </a:stretch>
            </a:blipFill>
          </p:spPr>
          <p:txBody>
            <a:bodyPr/>
            <a:p>
              <a:r>
                <a:rPr altLang="en-US" lang="zh-CN">
                  <a:noFill/>
                </a:rPr>
                <a:t> </a:t>
              </a:r>
            </a:p>
          </p:txBody>
        </p:sp>
        <p:sp>
          <p:nvSpPr>
            <p:cNvPr id="1050685" name="左大括号 93"/>
            <p:cNvSpPr/>
            <p:nvPr/>
          </p:nvSpPr>
          <p:spPr>
            <a:xfrm>
              <a:off x="390525" y="3480027"/>
              <a:ext cx="196063" cy="864807"/>
            </a:xfrm>
            <a:prstGeom prst="leftBrace"/>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535" name="组合 42"/>
          <p:cNvGrpSpPr/>
          <p:nvPr/>
        </p:nvGrpSpPr>
        <p:grpSpPr>
          <a:xfrm>
            <a:off x="1252449" y="3758059"/>
            <a:ext cx="6757109" cy="1522637"/>
            <a:chOff x="1388721" y="3712172"/>
            <a:chExt cx="6757109" cy="1522637"/>
          </a:xfrm>
        </p:grpSpPr>
        <p:sp>
          <p:nvSpPr>
            <p:cNvPr id="1050686" name="矩形 43"/>
            <p:cNvSpPr>
              <a:spLocks noChangeAspect="1" noMove="1" noResize="1" noRot="1" noAdjustHandles="1" noEditPoints="1" noChangeArrowheads="1" noChangeShapeType="1" noTextEdit="1"/>
            </p:cNvSpPr>
            <p:nvPr/>
          </p:nvSpPr>
          <p:spPr>
            <a:xfrm>
              <a:off x="1538192" y="3715963"/>
              <a:ext cx="3550459" cy="791435"/>
            </a:xfrm>
            <a:prstGeom prst="rect"/>
            <a:blipFill>
              <a:blip xmlns:r="http://schemas.openxmlformats.org/officeDocument/2006/relationships" r:embed="rId5"/>
              <a:stretch>
                <a:fillRect/>
              </a:stretch>
            </a:blipFill>
          </p:spPr>
          <p:txBody>
            <a:bodyPr/>
            <a:p>
              <a:r>
                <a:rPr altLang="en-US" lang="zh-CN">
                  <a:noFill/>
                </a:rPr>
                <a:t> </a:t>
              </a:r>
            </a:p>
          </p:txBody>
        </p:sp>
        <p:sp>
          <p:nvSpPr>
            <p:cNvPr id="1050687" name="矩形 44"/>
            <p:cNvSpPr>
              <a:spLocks noChangeAspect="1" noMove="1" noResize="1" noRot="1" noAdjustHandles="1" noEditPoints="1" noChangeArrowheads="1" noChangeShapeType="1" noTextEdit="1"/>
            </p:cNvSpPr>
            <p:nvPr/>
          </p:nvSpPr>
          <p:spPr>
            <a:xfrm>
              <a:off x="4907956" y="3712172"/>
              <a:ext cx="3237874" cy="791435"/>
            </a:xfrm>
            <a:prstGeom prst="rect"/>
            <a:blipFill>
              <a:blip xmlns:r="http://schemas.openxmlformats.org/officeDocument/2006/relationships" r:embed="rId6"/>
              <a:stretch>
                <a:fillRect/>
              </a:stretch>
            </a:blipFill>
          </p:spPr>
          <p:txBody>
            <a:bodyPr/>
            <a:p>
              <a:r>
                <a:rPr altLang="en-US" lang="zh-CN">
                  <a:noFill/>
                </a:rPr>
                <a:t> </a:t>
              </a:r>
            </a:p>
          </p:txBody>
        </p:sp>
        <p:sp>
          <p:nvSpPr>
            <p:cNvPr id="1050688" name="矩形 45"/>
            <p:cNvSpPr>
              <a:spLocks noChangeAspect="1" noMove="1" noResize="1" noRot="1" noAdjustHandles="1" noEditPoints="1" noChangeArrowheads="1" noChangeShapeType="1" noTextEdit="1"/>
            </p:cNvSpPr>
            <p:nvPr/>
          </p:nvSpPr>
          <p:spPr>
            <a:xfrm>
              <a:off x="1512180" y="4443374"/>
              <a:ext cx="3184462" cy="791435"/>
            </a:xfrm>
            <a:prstGeom prst="rect"/>
            <a:blipFill>
              <a:blip xmlns:r="http://schemas.openxmlformats.org/officeDocument/2006/relationships" r:embed="rId7"/>
              <a:stretch>
                <a:fillRect/>
              </a:stretch>
            </a:blipFill>
          </p:spPr>
          <p:txBody>
            <a:bodyPr/>
            <a:p>
              <a:r>
                <a:rPr altLang="en-US" lang="zh-CN">
                  <a:noFill/>
                </a:rPr>
                <a:t> </a:t>
              </a:r>
            </a:p>
          </p:txBody>
        </p:sp>
        <p:sp>
          <p:nvSpPr>
            <p:cNvPr id="1050689" name="矩形 46"/>
            <p:cNvSpPr>
              <a:spLocks noChangeAspect="1" noMove="1" noResize="1" noRot="1" noAdjustHandles="1" noEditPoints="1" noChangeArrowheads="1" noChangeShapeType="1" noTextEdit="1"/>
            </p:cNvSpPr>
            <p:nvPr/>
          </p:nvSpPr>
          <p:spPr>
            <a:xfrm>
              <a:off x="4865092" y="4425454"/>
              <a:ext cx="3210174" cy="791435"/>
            </a:xfrm>
            <a:prstGeom prst="rect"/>
            <a:blipFill>
              <a:blip xmlns:r="http://schemas.openxmlformats.org/officeDocument/2006/relationships" r:embed="rId8"/>
              <a:stretch>
                <a:fillRect/>
              </a:stretch>
            </a:blipFill>
          </p:spPr>
          <p:txBody>
            <a:bodyPr/>
            <a:p>
              <a:r>
                <a:rPr altLang="en-US" lang="zh-CN">
                  <a:noFill/>
                </a:rPr>
                <a:t> </a:t>
              </a:r>
            </a:p>
          </p:txBody>
        </p:sp>
        <p:sp>
          <p:nvSpPr>
            <p:cNvPr id="1050690" name="左中括号 58"/>
            <p:cNvSpPr/>
            <p:nvPr/>
          </p:nvSpPr>
          <p:spPr>
            <a:xfrm>
              <a:off x="1388721" y="3855802"/>
              <a:ext cx="149471" cy="1294307"/>
            </a:xfrm>
            <a:prstGeom prst="leftBracket">
              <a:avLst>
                <a:gd name="adj" fmla="val 8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91" name="左中括号 63"/>
            <p:cNvSpPr/>
            <p:nvPr/>
          </p:nvSpPr>
          <p:spPr>
            <a:xfrm flipH="1">
              <a:off x="7975265" y="3852626"/>
              <a:ext cx="149471" cy="1294307"/>
            </a:xfrm>
            <a:prstGeom prst="leftBracket">
              <a:avLst>
                <a:gd name="adj" fmla="val 8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536" name="组合 64"/>
          <p:cNvGrpSpPr/>
          <p:nvPr/>
        </p:nvGrpSpPr>
        <p:grpSpPr>
          <a:xfrm>
            <a:off x="1000508" y="677889"/>
            <a:ext cx="2968626" cy="2667000"/>
            <a:chOff x="5382922" y="3199988"/>
            <a:chExt cx="2968626" cy="2667000"/>
          </a:xfrm>
        </p:grpSpPr>
        <p:grpSp>
          <p:nvGrpSpPr>
            <p:cNvPr id="537" name="Group 137"/>
            <p:cNvGrpSpPr/>
            <p:nvPr/>
          </p:nvGrpSpPr>
          <p:grpSpPr bwMode="auto">
            <a:xfrm>
              <a:off x="5382922" y="3199988"/>
              <a:ext cx="2968626" cy="2667000"/>
              <a:chOff x="3290" y="1597"/>
              <a:chExt cx="1870" cy="1680"/>
            </a:xfrm>
          </p:grpSpPr>
          <p:sp>
            <p:nvSpPr>
              <p:cNvPr id="1050692" name="Rectangle 6"/>
              <p:cNvSpPr>
                <a:spLocks noChangeArrowheads="1"/>
              </p:cNvSpPr>
              <p:nvPr/>
            </p:nvSpPr>
            <p:spPr bwMode="auto">
              <a:xfrm>
                <a:off x="3833" y="1878"/>
                <a:ext cx="730" cy="1399"/>
              </a:xfrm>
              <a:prstGeom prst="rect"/>
              <a:noFill/>
              <a:ln w="38100">
                <a:solidFill>
                  <a:schemeClr val="tx1"/>
                </a:solidFill>
                <a:miter lim="800000"/>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93" name="Line 8"/>
              <p:cNvSpPr>
                <a:spLocks noChangeShapeType="1"/>
              </p:cNvSpPr>
              <p:nvPr/>
            </p:nvSpPr>
            <p:spPr bwMode="auto">
              <a:xfrm>
                <a:off x="3514" y="3106"/>
                <a:ext cx="336"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94" name="Line 9"/>
              <p:cNvSpPr>
                <a:spLocks noChangeShapeType="1"/>
              </p:cNvSpPr>
              <p:nvPr/>
            </p:nvSpPr>
            <p:spPr bwMode="auto">
              <a:xfrm>
                <a:off x="4563" y="2082"/>
                <a:ext cx="322"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95" name="Line 10"/>
              <p:cNvSpPr>
                <a:spLocks noChangeShapeType="1"/>
              </p:cNvSpPr>
              <p:nvPr/>
            </p:nvSpPr>
            <p:spPr bwMode="auto">
              <a:xfrm flipV="1">
                <a:off x="4563" y="3099"/>
                <a:ext cx="335"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96" name="Line 80"/>
              <p:cNvSpPr>
                <a:spLocks noChangeShapeType="1"/>
              </p:cNvSpPr>
              <p:nvPr/>
            </p:nvSpPr>
            <p:spPr bwMode="auto">
              <a:xfrm>
                <a:off x="3522" y="1958"/>
                <a:ext cx="259"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97" name="Line 81"/>
              <p:cNvSpPr>
                <a:spLocks noChangeShapeType="1"/>
              </p:cNvSpPr>
              <p:nvPr/>
            </p:nvSpPr>
            <p:spPr bwMode="auto">
              <a:xfrm flipH="1">
                <a:off x="4612" y="1939"/>
                <a:ext cx="336"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698" name="Rectangle 100"/>
              <p:cNvSpPr>
                <a:spLocks noChangeArrowheads="1"/>
              </p:cNvSpPr>
              <p:nvPr/>
            </p:nvSpPr>
            <p:spPr bwMode="auto">
              <a:xfrm>
                <a:off x="4644" y="2381"/>
                <a:ext cx="516"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CE</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699" name="Rectangle 101"/>
              <p:cNvSpPr>
                <a:spLocks noChangeArrowheads="1"/>
              </p:cNvSpPr>
              <p:nvPr/>
            </p:nvSpPr>
            <p:spPr bwMode="auto">
              <a:xfrm>
                <a:off x="4790" y="2052"/>
                <a:ext cx="249"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700" name="Rectangle 102"/>
              <p:cNvSpPr>
                <a:spLocks noChangeArrowheads="1"/>
              </p:cNvSpPr>
              <p:nvPr/>
            </p:nvSpPr>
            <p:spPr bwMode="auto">
              <a:xfrm>
                <a:off x="4763" y="2768"/>
                <a:ext cx="243"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701" name="Rectangle 103"/>
              <p:cNvSpPr>
                <a:spLocks noChangeArrowheads="1"/>
              </p:cNvSpPr>
              <p:nvPr/>
            </p:nvSpPr>
            <p:spPr bwMode="auto">
              <a:xfrm>
                <a:off x="3329" y="2083"/>
                <a:ext cx="249"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702" name="Rectangle 104"/>
              <p:cNvSpPr>
                <a:spLocks noChangeArrowheads="1"/>
              </p:cNvSpPr>
              <p:nvPr/>
            </p:nvSpPr>
            <p:spPr bwMode="auto">
              <a:xfrm>
                <a:off x="3366" y="2746"/>
                <a:ext cx="243" cy="330"/>
              </a:xfrm>
              <a:prstGeom prst="rect"/>
              <a:noFill/>
              <a:ln>
                <a:noFill/>
              </a:ln>
              <a:effectLst/>
            </p:spPr>
            <p:txBody>
              <a:bodyPr wrap="none">
                <a:spAutoFit/>
              </a:bodyPr>
              <a:p>
                <a:pPr algn="ctr" fontAlgn="base">
                  <a:spcBef>
                    <a:spcPct val="0"/>
                  </a:spcBef>
                  <a:spcAft>
                    <a:spcPct val="0"/>
                  </a:spcAft>
                </a:pPr>
                <a:r>
                  <a:rPr altLang="en-US" b="1" sz="2800" kumimoji="1" lang="zh-CN" smtClean="0">
                    <a:latin typeface="Arial" panose="020B0604020202020204" pitchFamily="34" charset="0"/>
                    <a:cs typeface="Arial" panose="020B0604020202020204" pitchFamily="34" charset="0"/>
                  </a:rPr>
                  <a:t>–</a:t>
                </a:r>
              </a:p>
            </p:txBody>
          </p:sp>
          <p:sp>
            <p:nvSpPr>
              <p:cNvPr id="1050703" name="Rectangle 109"/>
              <p:cNvSpPr>
                <a:spLocks noChangeArrowheads="1"/>
              </p:cNvSpPr>
              <p:nvPr/>
            </p:nvSpPr>
            <p:spPr bwMode="auto">
              <a:xfrm>
                <a:off x="3290" y="2397"/>
                <a:ext cx="516"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BE</a:t>
                </a:r>
                <a:endParaRPr altLang="en-US" baseline="-25000" b="1" dirty="0" sz="2800" kumimoji="1" lang="zh-CN" smtClean="0">
                  <a:latin typeface="Arial" panose="020B0604020202020204" pitchFamily="34" charset="0"/>
                  <a:cs typeface="Arial" panose="020B0604020202020204" pitchFamily="34" charset="0"/>
                </a:endParaRPr>
              </a:p>
            </p:txBody>
          </p:sp>
          <p:sp>
            <p:nvSpPr>
              <p:cNvPr id="1050704" name="Rectangle 110"/>
              <p:cNvSpPr>
                <a:spLocks noChangeArrowheads="1"/>
              </p:cNvSpPr>
              <p:nvPr/>
            </p:nvSpPr>
            <p:spPr bwMode="auto">
              <a:xfrm>
                <a:off x="4677" y="1597"/>
                <a:ext cx="340"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C</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705" name="Rectangle 111"/>
              <p:cNvSpPr>
                <a:spLocks noChangeArrowheads="1"/>
              </p:cNvSpPr>
              <p:nvPr/>
            </p:nvSpPr>
            <p:spPr bwMode="auto">
              <a:xfrm>
                <a:off x="3469" y="1604"/>
                <a:ext cx="340"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i</a:t>
                </a:r>
                <a:r>
                  <a:rPr altLang="zh-CN" baseline="-25000" b="1" dirty="0" sz="2800" kumimoji="1" lang="en-US" err="1" smtClean="0">
                    <a:latin typeface="Arial" panose="020B0604020202020204" pitchFamily="34" charset="0"/>
                    <a:cs typeface="Arial" panose="020B0604020202020204" pitchFamily="34" charset="0"/>
                  </a:rPr>
                  <a:t>B</a:t>
                </a:r>
                <a:endParaRPr altLang="zh-CN" baseline="-25000" b="1" dirty="0" sz="2800" kumimoji="1" lang="en-US" smtClean="0">
                  <a:latin typeface="Arial" panose="020B0604020202020204" pitchFamily="34" charset="0"/>
                  <a:cs typeface="Arial" panose="020B0604020202020204" pitchFamily="34" charset="0"/>
                </a:endParaRPr>
              </a:p>
            </p:txBody>
          </p:sp>
          <p:sp>
            <p:nvSpPr>
              <p:cNvPr id="1050706" name="Oval 116"/>
              <p:cNvSpPr>
                <a:spLocks noChangeArrowheads="1"/>
              </p:cNvSpPr>
              <p:nvPr/>
            </p:nvSpPr>
            <p:spPr bwMode="auto">
              <a:xfrm>
                <a:off x="3439" y="3067"/>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707" name="Line 130"/>
              <p:cNvSpPr>
                <a:spLocks noChangeShapeType="1"/>
              </p:cNvSpPr>
              <p:nvPr/>
            </p:nvSpPr>
            <p:spPr bwMode="auto">
              <a:xfrm>
                <a:off x="3488" y="2104"/>
                <a:ext cx="345"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708" name="Oval 134"/>
              <p:cNvSpPr>
                <a:spLocks noChangeArrowheads="1"/>
              </p:cNvSpPr>
              <p:nvPr/>
            </p:nvSpPr>
            <p:spPr bwMode="auto">
              <a:xfrm>
                <a:off x="3403" y="206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709" name="Oval 135"/>
              <p:cNvSpPr>
                <a:spLocks noChangeArrowheads="1"/>
              </p:cNvSpPr>
              <p:nvPr/>
            </p:nvSpPr>
            <p:spPr bwMode="auto">
              <a:xfrm>
                <a:off x="4885" y="305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sp>
            <p:nvSpPr>
              <p:cNvPr id="1050710" name="Oval 136"/>
              <p:cNvSpPr>
                <a:spLocks noChangeArrowheads="1"/>
              </p:cNvSpPr>
              <p:nvPr/>
            </p:nvSpPr>
            <p:spPr bwMode="auto">
              <a:xfrm>
                <a:off x="4891" y="2041"/>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Arial" panose="020B0604020202020204" pitchFamily="34" charset="0"/>
                  <a:cs typeface="Arial" panose="020B0604020202020204" pitchFamily="34" charset="0"/>
                </a:endParaRPr>
              </a:p>
            </p:txBody>
          </p:sp>
        </p:grpSp>
        <p:sp>
          <p:nvSpPr>
            <p:cNvPr id="1050711" name="文本框 67"/>
            <p:cNvSpPr txBox="1"/>
            <p:nvPr/>
          </p:nvSpPr>
          <p:spPr>
            <a:xfrm>
              <a:off x="6211597" y="4201700"/>
              <a:ext cx="1262701" cy="1158239"/>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Linear network</a:t>
              </a:r>
              <a:endParaRPr altLang="en-US" dirty="0" sz="2400" lang="zh-CN">
                <a:latin typeface="Arial" panose="020B0604020202020204" pitchFamily="34" charset="0"/>
                <a:cs typeface="Arial" panose="020B0604020202020204" pitchFamily="34" charset="0"/>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538" name=""/>
        <p:cNvGrpSpPr/>
        <p:nvPr/>
      </p:nvGrpSpPr>
      <p:grpSpPr>
        <a:xfrm>
          <a:off x="0" y="0"/>
          <a:ext cx="0" cy="0"/>
          <a:chOff x="0" y="0"/>
          <a:chExt cx="0" cy="0"/>
        </a:xfrm>
      </p:grpSpPr>
      <p:sp>
        <p:nvSpPr>
          <p:cNvPr id="105071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0713" name="Rectangle 67"/>
          <p:cNvSpPr>
            <a:spLocks noChangeArrowheads="1"/>
          </p:cNvSpPr>
          <p:nvPr/>
        </p:nvSpPr>
        <p:spPr bwMode="auto">
          <a:xfrm>
            <a:off x="1913421" y="370365"/>
            <a:ext cx="5077493"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The physical interpretation of </a:t>
            </a:r>
            <a:r>
              <a:rPr altLang="zh-CN" b="1" dirty="0" sz="2400" i="1" lang="en-US" smtClean="0">
                <a:latin typeface="Arial" panose="020B0604020202020204" pitchFamily="34" charset="0"/>
                <a:cs typeface="Arial" panose="020B0604020202020204" pitchFamily="34" charset="0"/>
              </a:rPr>
              <a:t>h</a:t>
            </a:r>
            <a:endParaRPr altLang="en-US" b="1" dirty="0" sz="2400" i="1" lang="zh-CN" smtClean="0">
              <a:latin typeface="Arial" panose="020B0604020202020204" pitchFamily="34" charset="0"/>
              <a:cs typeface="Arial" panose="020B0604020202020204" pitchFamily="34" charset="0"/>
            </a:endParaRPr>
          </a:p>
        </p:txBody>
      </p:sp>
      <p:grpSp>
        <p:nvGrpSpPr>
          <p:cNvPr id="539" name="组合 7"/>
          <p:cNvGrpSpPr/>
          <p:nvPr/>
        </p:nvGrpSpPr>
        <p:grpSpPr>
          <a:xfrm>
            <a:off x="572005" y="926459"/>
            <a:ext cx="3859663" cy="3395186"/>
            <a:chOff x="4658230" y="331137"/>
            <a:chExt cx="3859663" cy="3395186"/>
          </a:xfrm>
        </p:grpSpPr>
        <p:cxnSp>
          <p:nvCxnSpPr>
            <p:cNvPr id="3146235" name="直接箭头连接符 42"/>
            <p:cNvCxnSpPr>
              <a:cxnSpLocks/>
            </p:cNvCxnSpPr>
            <p:nvPr/>
          </p:nvCxnSpPr>
          <p:spPr>
            <a:xfrm flipV="1">
              <a:off x="4956990" y="631129"/>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36" name="直接箭头连接符 43"/>
            <p:cNvCxnSpPr>
              <a:cxnSpLocks/>
            </p:cNvCxnSpPr>
            <p:nvPr/>
          </p:nvCxnSpPr>
          <p:spPr>
            <a:xfrm>
              <a:off x="4956990" y="3201587"/>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14" name="文本框 44"/>
            <p:cNvSpPr txBox="1"/>
            <p:nvPr/>
          </p:nvSpPr>
          <p:spPr>
            <a:xfrm>
              <a:off x="5003097" y="331137"/>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715" name="文本框 45"/>
            <p:cNvSpPr txBox="1"/>
            <p:nvPr/>
          </p:nvSpPr>
          <p:spPr>
            <a:xfrm>
              <a:off x="7757195" y="3190384"/>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50716" name="Rectangle 1030"/>
            <p:cNvSpPr>
              <a:spLocks noChangeArrowheads="1"/>
            </p:cNvSpPr>
            <p:nvPr/>
          </p:nvSpPr>
          <p:spPr bwMode="auto">
            <a:xfrm>
              <a:off x="6836282" y="1430273"/>
              <a:ext cx="609854" cy="612139"/>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mn-ea"/>
                </a:rPr>
                <a:t>Q</a:t>
              </a:r>
              <a:r>
                <a:rPr altLang="zh-CN" baseline="-25000" b="1" dirty="0" sz="2800" kumimoji="1" lang="en-US" smtClean="0">
                  <a:latin typeface="+mn-ea"/>
                </a:rPr>
                <a:t>i</a:t>
              </a:r>
              <a:endParaRPr altLang="zh-CN" baseline="-30000" b="1" dirty="0" sz="2800" kumimoji="1" lang="en-US" smtClean="0">
                <a:latin typeface="+mn-ea"/>
              </a:endParaRPr>
            </a:p>
          </p:txBody>
        </p:sp>
        <p:sp>
          <p:nvSpPr>
            <p:cNvPr id="1050717" name="椭圆 58"/>
            <p:cNvSpPr/>
            <p:nvPr/>
          </p:nvSpPr>
          <p:spPr>
            <a:xfrm>
              <a:off x="6363361" y="1916358"/>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18" name="文本框 64"/>
            <p:cNvSpPr txBox="1"/>
            <p:nvPr/>
          </p:nvSpPr>
          <p:spPr>
            <a:xfrm>
              <a:off x="4658230" y="3083346"/>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719" name="任意多边形 65"/>
            <p:cNvSpPr/>
            <p:nvPr/>
          </p:nvSpPr>
          <p:spPr>
            <a:xfrm>
              <a:off x="4970357" y="1084747"/>
              <a:ext cx="1983178" cy="2105637"/>
            </a:xfrm>
            <a:custGeom>
              <a:avLst/>
              <a:gdLst>
                <a:gd name="connsiteX0" fmla="*/ 0 w 1925273"/>
                <a:gd name="connsiteY0" fmla="*/ 2105637 h 2105637"/>
                <a:gd name="connsiteX1" fmla="*/ 444616 w 1925273"/>
                <a:gd name="connsiteY1" fmla="*/ 2093053 h 2105637"/>
                <a:gd name="connsiteX2" fmla="*/ 687897 w 1925273"/>
                <a:gd name="connsiteY2" fmla="*/ 2072081 h 2105637"/>
                <a:gd name="connsiteX3" fmla="*/ 855677 w 1925273"/>
                <a:gd name="connsiteY3" fmla="*/ 1983996 h 2105637"/>
                <a:gd name="connsiteX4" fmla="*/ 943761 w 1925273"/>
                <a:gd name="connsiteY4" fmla="*/ 1841384 h 2105637"/>
                <a:gd name="connsiteX5" fmla="*/ 1228987 w 1925273"/>
                <a:gd name="connsiteY5" fmla="*/ 1291905 h 2105637"/>
                <a:gd name="connsiteX6" fmla="*/ 1522602 w 1925273"/>
                <a:gd name="connsiteY6" fmla="*/ 738231 h 2105637"/>
                <a:gd name="connsiteX7" fmla="*/ 1841383 w 1925273"/>
                <a:gd name="connsiteY7" fmla="*/ 163585 h 2105637"/>
                <a:gd name="connsiteX8" fmla="*/ 1925273 w 1925273"/>
                <a:gd name="connsiteY8" fmla="*/ 0 h 210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273" h="2105637">
                  <a:moveTo>
                    <a:pt x="0" y="2105637"/>
                  </a:moveTo>
                  <a:lnTo>
                    <a:pt x="444616" y="2093053"/>
                  </a:lnTo>
                  <a:cubicBezTo>
                    <a:pt x="559265" y="2087460"/>
                    <a:pt x="619387" y="2090257"/>
                    <a:pt x="687897" y="2072081"/>
                  </a:cubicBezTo>
                  <a:cubicBezTo>
                    <a:pt x="756407" y="2053905"/>
                    <a:pt x="813033" y="2022445"/>
                    <a:pt x="855677" y="1983996"/>
                  </a:cubicBezTo>
                  <a:cubicBezTo>
                    <a:pt x="898321" y="1945547"/>
                    <a:pt x="881543" y="1956732"/>
                    <a:pt x="943761" y="1841384"/>
                  </a:cubicBezTo>
                  <a:cubicBezTo>
                    <a:pt x="1005979" y="1726035"/>
                    <a:pt x="1132514" y="1475764"/>
                    <a:pt x="1228987" y="1291905"/>
                  </a:cubicBezTo>
                  <a:cubicBezTo>
                    <a:pt x="1325460" y="1108046"/>
                    <a:pt x="1420536" y="926284"/>
                    <a:pt x="1522602" y="738231"/>
                  </a:cubicBezTo>
                  <a:cubicBezTo>
                    <a:pt x="1624668" y="550178"/>
                    <a:pt x="1774271" y="286623"/>
                    <a:pt x="1841383" y="163585"/>
                  </a:cubicBezTo>
                  <a:cubicBezTo>
                    <a:pt x="1908495" y="40547"/>
                    <a:pt x="1916884" y="20273"/>
                    <a:pt x="192527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237" name="直接连接符 67"/>
          <p:cNvCxnSpPr>
            <a:cxnSpLocks/>
          </p:cNvCxnSpPr>
          <p:nvPr/>
        </p:nvCxnSpPr>
        <p:spPr>
          <a:xfrm flipV="1">
            <a:off x="2357188" y="2610846"/>
            <a:ext cx="0" cy="117486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38" name="直接连接符 68"/>
          <p:cNvCxnSpPr>
            <a:cxnSpLocks/>
          </p:cNvCxnSpPr>
          <p:nvPr/>
        </p:nvCxnSpPr>
        <p:spPr>
          <a:xfrm flipV="1">
            <a:off x="2277136" y="2739433"/>
            <a:ext cx="0" cy="117486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39" name="直接连接符 69"/>
          <p:cNvCxnSpPr>
            <a:cxnSpLocks/>
            <a:endCxn id="1050719" idx="6"/>
          </p:cNvCxnSpPr>
          <p:nvPr/>
        </p:nvCxnSpPr>
        <p:spPr>
          <a:xfrm flipV="1">
            <a:off x="2452365" y="2418300"/>
            <a:ext cx="163" cy="1491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40" name="直接连接符 70"/>
          <p:cNvCxnSpPr>
            <a:cxnSpLocks/>
          </p:cNvCxnSpPr>
          <p:nvPr/>
        </p:nvCxnSpPr>
        <p:spPr>
          <a:xfrm>
            <a:off x="870765" y="2744098"/>
            <a:ext cx="1405491"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41" name="直接连接符 73"/>
          <p:cNvCxnSpPr>
            <a:cxnSpLocks/>
          </p:cNvCxnSpPr>
          <p:nvPr/>
        </p:nvCxnSpPr>
        <p:spPr>
          <a:xfrm>
            <a:off x="884132" y="2587031"/>
            <a:ext cx="1438231"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42" name="直接连接符 74"/>
          <p:cNvCxnSpPr>
            <a:cxnSpLocks/>
          </p:cNvCxnSpPr>
          <p:nvPr/>
        </p:nvCxnSpPr>
        <p:spPr>
          <a:xfrm>
            <a:off x="884132" y="2418300"/>
            <a:ext cx="1568396"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40" name="组合 75"/>
          <p:cNvGrpSpPr/>
          <p:nvPr/>
        </p:nvGrpSpPr>
        <p:grpSpPr>
          <a:xfrm>
            <a:off x="4812863" y="872799"/>
            <a:ext cx="3859663" cy="3395186"/>
            <a:chOff x="4658230" y="331137"/>
            <a:chExt cx="3859663" cy="3395186"/>
          </a:xfrm>
        </p:grpSpPr>
        <p:cxnSp>
          <p:nvCxnSpPr>
            <p:cNvPr id="3146243" name="直接箭头连接符 76"/>
            <p:cNvCxnSpPr>
              <a:cxnSpLocks/>
            </p:cNvCxnSpPr>
            <p:nvPr/>
          </p:nvCxnSpPr>
          <p:spPr>
            <a:xfrm flipV="1">
              <a:off x="4956990" y="631129"/>
              <a:ext cx="0" cy="2570459"/>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44" name="直接箭头连接符 77"/>
            <p:cNvCxnSpPr>
              <a:cxnSpLocks/>
            </p:cNvCxnSpPr>
            <p:nvPr/>
          </p:nvCxnSpPr>
          <p:spPr>
            <a:xfrm>
              <a:off x="4956990" y="3201587"/>
              <a:ext cx="313646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20" name="文本框 78"/>
            <p:cNvSpPr txBox="1"/>
            <p:nvPr/>
          </p:nvSpPr>
          <p:spPr>
            <a:xfrm>
              <a:off x="5003097" y="331137"/>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721" name="文本框 79"/>
            <p:cNvSpPr txBox="1"/>
            <p:nvPr/>
          </p:nvSpPr>
          <p:spPr>
            <a:xfrm>
              <a:off x="7757195" y="3190384"/>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50722" name="Rectangle 1030"/>
            <p:cNvSpPr>
              <a:spLocks noChangeArrowheads="1"/>
            </p:cNvSpPr>
            <p:nvPr/>
          </p:nvSpPr>
          <p:spPr bwMode="auto">
            <a:xfrm>
              <a:off x="6836282" y="1430273"/>
              <a:ext cx="609854" cy="612139"/>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mn-ea"/>
                </a:rPr>
                <a:t>Q</a:t>
              </a:r>
              <a:r>
                <a:rPr altLang="zh-CN" baseline="-25000" b="1" dirty="0" sz="2800" kumimoji="1" lang="en-US" smtClean="0">
                  <a:latin typeface="+mn-ea"/>
                </a:rPr>
                <a:t>i</a:t>
              </a:r>
              <a:endParaRPr altLang="zh-CN" baseline="-30000" b="1" dirty="0" sz="2800" kumimoji="1" lang="en-US" smtClean="0">
                <a:latin typeface="+mn-ea"/>
              </a:endParaRPr>
            </a:p>
          </p:txBody>
        </p:sp>
        <p:sp>
          <p:nvSpPr>
            <p:cNvPr id="1050723" name="椭圆 85"/>
            <p:cNvSpPr/>
            <p:nvPr/>
          </p:nvSpPr>
          <p:spPr>
            <a:xfrm>
              <a:off x="6391939" y="1916358"/>
              <a:ext cx="129011" cy="129011"/>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24" name="文本框 86"/>
            <p:cNvSpPr txBox="1"/>
            <p:nvPr/>
          </p:nvSpPr>
          <p:spPr>
            <a:xfrm>
              <a:off x="4658230" y="3083346"/>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725" name="任意多边形 87"/>
            <p:cNvSpPr/>
            <p:nvPr/>
          </p:nvSpPr>
          <p:spPr>
            <a:xfrm>
              <a:off x="4970357" y="1084747"/>
              <a:ext cx="1983178" cy="2105637"/>
            </a:xfrm>
            <a:custGeom>
              <a:avLst/>
              <a:gdLst>
                <a:gd name="connsiteX0" fmla="*/ 0 w 1925273"/>
                <a:gd name="connsiteY0" fmla="*/ 2105637 h 2105637"/>
                <a:gd name="connsiteX1" fmla="*/ 444616 w 1925273"/>
                <a:gd name="connsiteY1" fmla="*/ 2093053 h 2105637"/>
                <a:gd name="connsiteX2" fmla="*/ 687897 w 1925273"/>
                <a:gd name="connsiteY2" fmla="*/ 2072081 h 2105637"/>
                <a:gd name="connsiteX3" fmla="*/ 855677 w 1925273"/>
                <a:gd name="connsiteY3" fmla="*/ 1983996 h 2105637"/>
                <a:gd name="connsiteX4" fmla="*/ 943761 w 1925273"/>
                <a:gd name="connsiteY4" fmla="*/ 1841384 h 2105637"/>
                <a:gd name="connsiteX5" fmla="*/ 1228987 w 1925273"/>
                <a:gd name="connsiteY5" fmla="*/ 1291905 h 2105637"/>
                <a:gd name="connsiteX6" fmla="*/ 1522602 w 1925273"/>
                <a:gd name="connsiteY6" fmla="*/ 738231 h 2105637"/>
                <a:gd name="connsiteX7" fmla="*/ 1841383 w 1925273"/>
                <a:gd name="connsiteY7" fmla="*/ 163585 h 2105637"/>
                <a:gd name="connsiteX8" fmla="*/ 1925273 w 1925273"/>
                <a:gd name="connsiteY8" fmla="*/ 0 h 210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273" h="2105637">
                  <a:moveTo>
                    <a:pt x="0" y="2105637"/>
                  </a:moveTo>
                  <a:lnTo>
                    <a:pt x="444616" y="2093053"/>
                  </a:lnTo>
                  <a:cubicBezTo>
                    <a:pt x="559265" y="2087460"/>
                    <a:pt x="619387" y="2090257"/>
                    <a:pt x="687897" y="2072081"/>
                  </a:cubicBezTo>
                  <a:cubicBezTo>
                    <a:pt x="756407" y="2053905"/>
                    <a:pt x="813033" y="2022445"/>
                    <a:pt x="855677" y="1983996"/>
                  </a:cubicBezTo>
                  <a:cubicBezTo>
                    <a:pt x="898321" y="1945547"/>
                    <a:pt x="881543" y="1956732"/>
                    <a:pt x="943761" y="1841384"/>
                  </a:cubicBezTo>
                  <a:cubicBezTo>
                    <a:pt x="1005979" y="1726035"/>
                    <a:pt x="1132514" y="1475764"/>
                    <a:pt x="1228987" y="1291905"/>
                  </a:cubicBezTo>
                  <a:cubicBezTo>
                    <a:pt x="1325460" y="1108046"/>
                    <a:pt x="1420536" y="926284"/>
                    <a:pt x="1522602" y="738231"/>
                  </a:cubicBezTo>
                  <a:cubicBezTo>
                    <a:pt x="1624668" y="550178"/>
                    <a:pt x="1774271" y="286623"/>
                    <a:pt x="1841383" y="163585"/>
                  </a:cubicBezTo>
                  <a:cubicBezTo>
                    <a:pt x="1908495" y="40547"/>
                    <a:pt x="1916884" y="20273"/>
                    <a:pt x="192527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26" name="任意多边形 103"/>
          <p:cNvSpPr/>
          <p:nvPr/>
        </p:nvSpPr>
        <p:spPr>
          <a:xfrm>
            <a:off x="5219267" y="1633117"/>
            <a:ext cx="1983178" cy="2105637"/>
          </a:xfrm>
          <a:custGeom>
            <a:avLst/>
            <a:gdLst>
              <a:gd name="connsiteX0" fmla="*/ 0 w 1925273"/>
              <a:gd name="connsiteY0" fmla="*/ 2105637 h 2105637"/>
              <a:gd name="connsiteX1" fmla="*/ 444616 w 1925273"/>
              <a:gd name="connsiteY1" fmla="*/ 2093053 h 2105637"/>
              <a:gd name="connsiteX2" fmla="*/ 687897 w 1925273"/>
              <a:gd name="connsiteY2" fmla="*/ 2072081 h 2105637"/>
              <a:gd name="connsiteX3" fmla="*/ 855677 w 1925273"/>
              <a:gd name="connsiteY3" fmla="*/ 1983996 h 2105637"/>
              <a:gd name="connsiteX4" fmla="*/ 943761 w 1925273"/>
              <a:gd name="connsiteY4" fmla="*/ 1841384 h 2105637"/>
              <a:gd name="connsiteX5" fmla="*/ 1228987 w 1925273"/>
              <a:gd name="connsiteY5" fmla="*/ 1291905 h 2105637"/>
              <a:gd name="connsiteX6" fmla="*/ 1522602 w 1925273"/>
              <a:gd name="connsiteY6" fmla="*/ 738231 h 2105637"/>
              <a:gd name="connsiteX7" fmla="*/ 1841383 w 1925273"/>
              <a:gd name="connsiteY7" fmla="*/ 163585 h 2105637"/>
              <a:gd name="connsiteX8" fmla="*/ 1925273 w 1925273"/>
              <a:gd name="connsiteY8" fmla="*/ 0 h 210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273" h="2105637">
                <a:moveTo>
                  <a:pt x="0" y="2105637"/>
                </a:moveTo>
                <a:lnTo>
                  <a:pt x="444616" y="2093053"/>
                </a:lnTo>
                <a:cubicBezTo>
                  <a:pt x="559265" y="2087460"/>
                  <a:pt x="619387" y="2090257"/>
                  <a:pt x="687897" y="2072081"/>
                </a:cubicBezTo>
                <a:cubicBezTo>
                  <a:pt x="756407" y="2053905"/>
                  <a:pt x="813033" y="2022445"/>
                  <a:pt x="855677" y="1983996"/>
                </a:cubicBezTo>
                <a:cubicBezTo>
                  <a:pt x="898321" y="1945547"/>
                  <a:pt x="881543" y="1956732"/>
                  <a:pt x="943761" y="1841384"/>
                </a:cubicBezTo>
                <a:cubicBezTo>
                  <a:pt x="1005979" y="1726035"/>
                  <a:pt x="1132514" y="1475764"/>
                  <a:pt x="1228987" y="1291905"/>
                </a:cubicBezTo>
                <a:cubicBezTo>
                  <a:pt x="1325460" y="1108046"/>
                  <a:pt x="1420536" y="926284"/>
                  <a:pt x="1522602" y="738231"/>
                </a:cubicBezTo>
                <a:cubicBezTo>
                  <a:pt x="1624668" y="550178"/>
                  <a:pt x="1774271" y="286623"/>
                  <a:pt x="1841383" y="163585"/>
                </a:cubicBezTo>
                <a:cubicBezTo>
                  <a:pt x="1908495" y="40547"/>
                  <a:pt x="1916884" y="20273"/>
                  <a:pt x="192527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27" name="任意多边形 104"/>
          <p:cNvSpPr/>
          <p:nvPr/>
        </p:nvSpPr>
        <p:spPr>
          <a:xfrm>
            <a:off x="5111622" y="1643615"/>
            <a:ext cx="1879292" cy="2105637"/>
          </a:xfrm>
          <a:custGeom>
            <a:avLst/>
            <a:gdLst>
              <a:gd name="connsiteX0" fmla="*/ 0 w 1925273"/>
              <a:gd name="connsiteY0" fmla="*/ 2105637 h 2105637"/>
              <a:gd name="connsiteX1" fmla="*/ 444616 w 1925273"/>
              <a:gd name="connsiteY1" fmla="*/ 2093053 h 2105637"/>
              <a:gd name="connsiteX2" fmla="*/ 687897 w 1925273"/>
              <a:gd name="connsiteY2" fmla="*/ 2072081 h 2105637"/>
              <a:gd name="connsiteX3" fmla="*/ 855677 w 1925273"/>
              <a:gd name="connsiteY3" fmla="*/ 1983996 h 2105637"/>
              <a:gd name="connsiteX4" fmla="*/ 943761 w 1925273"/>
              <a:gd name="connsiteY4" fmla="*/ 1841384 h 2105637"/>
              <a:gd name="connsiteX5" fmla="*/ 1228987 w 1925273"/>
              <a:gd name="connsiteY5" fmla="*/ 1291905 h 2105637"/>
              <a:gd name="connsiteX6" fmla="*/ 1522602 w 1925273"/>
              <a:gd name="connsiteY6" fmla="*/ 738231 h 2105637"/>
              <a:gd name="connsiteX7" fmla="*/ 1841383 w 1925273"/>
              <a:gd name="connsiteY7" fmla="*/ 163585 h 2105637"/>
              <a:gd name="connsiteX8" fmla="*/ 1925273 w 1925273"/>
              <a:gd name="connsiteY8" fmla="*/ 0 h 210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273" h="2105637">
                <a:moveTo>
                  <a:pt x="0" y="2105637"/>
                </a:moveTo>
                <a:lnTo>
                  <a:pt x="444616" y="2093053"/>
                </a:lnTo>
                <a:cubicBezTo>
                  <a:pt x="559265" y="2087460"/>
                  <a:pt x="619387" y="2090257"/>
                  <a:pt x="687897" y="2072081"/>
                </a:cubicBezTo>
                <a:cubicBezTo>
                  <a:pt x="756407" y="2053905"/>
                  <a:pt x="813033" y="2022445"/>
                  <a:pt x="855677" y="1983996"/>
                </a:cubicBezTo>
                <a:cubicBezTo>
                  <a:pt x="898321" y="1945547"/>
                  <a:pt x="881543" y="1956732"/>
                  <a:pt x="943761" y="1841384"/>
                </a:cubicBezTo>
                <a:cubicBezTo>
                  <a:pt x="1005979" y="1726035"/>
                  <a:pt x="1132514" y="1475764"/>
                  <a:pt x="1228987" y="1291905"/>
                </a:cubicBezTo>
                <a:cubicBezTo>
                  <a:pt x="1325460" y="1108046"/>
                  <a:pt x="1420536" y="926284"/>
                  <a:pt x="1522602" y="738231"/>
                </a:cubicBezTo>
                <a:cubicBezTo>
                  <a:pt x="1624668" y="550178"/>
                  <a:pt x="1774271" y="286623"/>
                  <a:pt x="1841383" y="163585"/>
                </a:cubicBezTo>
                <a:cubicBezTo>
                  <a:pt x="1908495" y="40547"/>
                  <a:pt x="1916884" y="20273"/>
                  <a:pt x="192527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28" name="矩形 22"/>
          <p:cNvSpPr>
            <a:spLocks noChangeAspect="1" noMove="1" noResize="1" noRot="1" noAdjustHandles="1" noEditPoints="1" noChangeArrowheads="1" noChangeShapeType="1" noTextEdit="1"/>
          </p:cNvSpPr>
          <p:nvPr/>
        </p:nvSpPr>
        <p:spPr>
          <a:xfrm>
            <a:off x="2851900" y="1134984"/>
            <a:ext cx="819070" cy="461665"/>
          </a:xfrm>
          <a:prstGeom prst="rect"/>
          <a:blipFill>
            <a:blip xmlns:r="http://schemas.openxmlformats.org/officeDocument/2006/relationships" r:embed="rId1"/>
            <a:stretch>
              <a:fillRect b="-1316"/>
            </a:stretch>
          </a:blipFill>
        </p:spPr>
        <p:txBody>
          <a:bodyPr/>
          <a:p>
            <a:r>
              <a:rPr altLang="en-US" lang="zh-CN">
                <a:noFill/>
              </a:rPr>
              <a:t> </a:t>
            </a:r>
          </a:p>
        </p:txBody>
      </p:sp>
      <p:sp>
        <p:nvSpPr>
          <p:cNvPr id="1050729" name="矩形 105"/>
          <p:cNvSpPr>
            <a:spLocks noChangeAspect="1" noMove="1" noResize="1" noRot="1" noAdjustHandles="1" noEditPoints="1" noChangeArrowheads="1" noChangeShapeType="1" noTextEdit="1"/>
          </p:cNvSpPr>
          <p:nvPr/>
        </p:nvSpPr>
        <p:spPr>
          <a:xfrm>
            <a:off x="7502292" y="1067458"/>
            <a:ext cx="819070" cy="461665"/>
          </a:xfrm>
          <a:prstGeom prst="rect"/>
          <a:blipFill>
            <a:blip xmlns:r="http://schemas.openxmlformats.org/officeDocument/2006/relationships" r:embed="rId2"/>
            <a:stretch>
              <a:fillRect b="-1316"/>
            </a:stretch>
          </a:blipFill>
        </p:spPr>
        <p:txBody>
          <a:bodyPr/>
          <a:p>
            <a:r>
              <a:rPr altLang="en-US" lang="zh-CN">
                <a:noFill/>
              </a:rPr>
              <a:t> </a:t>
            </a:r>
          </a:p>
        </p:txBody>
      </p:sp>
      <p:sp>
        <p:nvSpPr>
          <p:cNvPr id="1050730" name="文本框 106"/>
          <p:cNvSpPr txBox="1"/>
          <p:nvPr/>
        </p:nvSpPr>
        <p:spPr>
          <a:xfrm>
            <a:off x="6690766" y="1097776"/>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cxnSp>
        <p:nvCxnSpPr>
          <p:cNvPr id="3146245" name="直接连接符 107"/>
          <p:cNvCxnSpPr>
            <a:cxnSpLocks/>
          </p:cNvCxnSpPr>
          <p:nvPr/>
        </p:nvCxnSpPr>
        <p:spPr>
          <a:xfrm>
            <a:off x="5124990" y="2522525"/>
            <a:ext cx="165204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46" name="直接连接符 110"/>
          <p:cNvCxnSpPr>
            <a:cxnSpLocks/>
          </p:cNvCxnSpPr>
          <p:nvPr/>
        </p:nvCxnSpPr>
        <p:spPr>
          <a:xfrm flipV="1">
            <a:off x="6539808" y="2511680"/>
            <a:ext cx="0" cy="124428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47" name="直接连接符 111"/>
          <p:cNvCxnSpPr>
            <a:cxnSpLocks/>
          </p:cNvCxnSpPr>
          <p:nvPr/>
        </p:nvCxnSpPr>
        <p:spPr>
          <a:xfrm flipV="1">
            <a:off x="6690766" y="2522525"/>
            <a:ext cx="0" cy="124428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41" name="组合 84"/>
          <p:cNvGrpSpPr/>
          <p:nvPr/>
        </p:nvGrpSpPr>
        <p:grpSpPr>
          <a:xfrm>
            <a:off x="1267861" y="4483890"/>
            <a:ext cx="6757109" cy="1522637"/>
            <a:chOff x="1388721" y="3712172"/>
            <a:chExt cx="6757109" cy="1522637"/>
          </a:xfrm>
        </p:grpSpPr>
        <p:sp>
          <p:nvSpPr>
            <p:cNvPr id="1050731" name="矩形 88"/>
            <p:cNvSpPr>
              <a:spLocks noChangeAspect="1" noMove="1" noResize="1" noRot="1" noAdjustHandles="1" noEditPoints="1" noChangeArrowheads="1" noChangeShapeType="1" noTextEdit="1"/>
            </p:cNvSpPr>
            <p:nvPr/>
          </p:nvSpPr>
          <p:spPr>
            <a:xfrm>
              <a:off x="1538192" y="3715963"/>
              <a:ext cx="3550459" cy="791435"/>
            </a:xfrm>
            <a:prstGeom prst="rect"/>
            <a:blipFill>
              <a:blip xmlns:r="http://schemas.openxmlformats.org/officeDocument/2006/relationships" r:embed="rId3"/>
              <a:stretch>
                <a:fillRect/>
              </a:stretch>
            </a:blipFill>
          </p:spPr>
          <p:txBody>
            <a:bodyPr/>
            <a:p>
              <a:r>
                <a:rPr altLang="en-US" lang="zh-CN">
                  <a:noFill/>
                </a:rPr>
                <a:t> </a:t>
              </a:r>
            </a:p>
          </p:txBody>
        </p:sp>
        <p:sp>
          <p:nvSpPr>
            <p:cNvPr id="1050732" name="矩形 89"/>
            <p:cNvSpPr>
              <a:spLocks noChangeAspect="1" noMove="1" noResize="1" noRot="1" noAdjustHandles="1" noEditPoints="1" noChangeArrowheads="1" noChangeShapeType="1" noTextEdit="1"/>
            </p:cNvSpPr>
            <p:nvPr/>
          </p:nvSpPr>
          <p:spPr>
            <a:xfrm>
              <a:off x="4907956" y="3712172"/>
              <a:ext cx="3237874" cy="791435"/>
            </a:xfrm>
            <a:prstGeom prst="rect"/>
            <a:blipFill>
              <a:blip xmlns:r="http://schemas.openxmlformats.org/officeDocument/2006/relationships" r:embed="rId4"/>
              <a:stretch>
                <a:fillRect/>
              </a:stretch>
            </a:blipFill>
          </p:spPr>
          <p:txBody>
            <a:bodyPr/>
            <a:p>
              <a:r>
                <a:rPr altLang="en-US" lang="zh-CN">
                  <a:noFill/>
                </a:rPr>
                <a:t> </a:t>
              </a:r>
            </a:p>
          </p:txBody>
        </p:sp>
        <p:sp>
          <p:nvSpPr>
            <p:cNvPr id="1050733" name="矩形 90"/>
            <p:cNvSpPr>
              <a:spLocks noChangeAspect="1" noMove="1" noResize="1" noRot="1" noAdjustHandles="1" noEditPoints="1" noChangeArrowheads="1" noChangeShapeType="1" noTextEdit="1"/>
            </p:cNvSpPr>
            <p:nvPr/>
          </p:nvSpPr>
          <p:spPr>
            <a:xfrm>
              <a:off x="1512180" y="4443374"/>
              <a:ext cx="3184462" cy="791435"/>
            </a:xfrm>
            <a:prstGeom prst="rect"/>
            <a:blipFill>
              <a:blip xmlns:r="http://schemas.openxmlformats.org/officeDocument/2006/relationships" r:embed="rId5"/>
              <a:stretch>
                <a:fillRect/>
              </a:stretch>
            </a:blipFill>
          </p:spPr>
          <p:txBody>
            <a:bodyPr/>
            <a:p>
              <a:r>
                <a:rPr altLang="en-US" lang="zh-CN">
                  <a:noFill/>
                </a:rPr>
                <a:t> </a:t>
              </a:r>
            </a:p>
          </p:txBody>
        </p:sp>
        <p:sp>
          <p:nvSpPr>
            <p:cNvPr id="1050734" name="矩形 91"/>
            <p:cNvSpPr>
              <a:spLocks noChangeAspect="1" noMove="1" noResize="1" noRot="1" noAdjustHandles="1" noEditPoints="1" noChangeArrowheads="1" noChangeShapeType="1" noTextEdit="1"/>
            </p:cNvSpPr>
            <p:nvPr/>
          </p:nvSpPr>
          <p:spPr>
            <a:xfrm>
              <a:off x="4865092" y="4425454"/>
              <a:ext cx="3210174" cy="791435"/>
            </a:xfrm>
            <a:prstGeom prst="rect"/>
            <a:blipFill>
              <a:blip xmlns:r="http://schemas.openxmlformats.org/officeDocument/2006/relationships" r:embed="rId6"/>
              <a:stretch>
                <a:fillRect/>
              </a:stretch>
            </a:blipFill>
          </p:spPr>
          <p:txBody>
            <a:bodyPr/>
            <a:p>
              <a:r>
                <a:rPr altLang="en-US" lang="zh-CN">
                  <a:noFill/>
                </a:rPr>
                <a:t> </a:t>
              </a:r>
            </a:p>
          </p:txBody>
        </p:sp>
        <p:sp>
          <p:nvSpPr>
            <p:cNvPr id="1050735" name="左中括号 92"/>
            <p:cNvSpPr/>
            <p:nvPr/>
          </p:nvSpPr>
          <p:spPr>
            <a:xfrm>
              <a:off x="1388721" y="3855802"/>
              <a:ext cx="149471" cy="1294307"/>
            </a:xfrm>
            <a:prstGeom prst="leftBracket">
              <a:avLst>
                <a:gd name="adj" fmla="val 8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736" name="左中括号 93"/>
            <p:cNvSpPr/>
            <p:nvPr/>
          </p:nvSpPr>
          <p:spPr>
            <a:xfrm flipH="1">
              <a:off x="7975265" y="3852626"/>
              <a:ext cx="149471" cy="1294307"/>
            </a:xfrm>
            <a:prstGeom prst="leftBracket">
              <a:avLst>
                <a:gd name="adj" fmla="val 8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542" name=""/>
        <p:cNvGrpSpPr/>
        <p:nvPr/>
      </p:nvGrpSpPr>
      <p:grpSpPr>
        <a:xfrm>
          <a:off x="0" y="0"/>
          <a:ext cx="0" cy="0"/>
          <a:chOff x="0" y="0"/>
          <a:chExt cx="0" cy="0"/>
        </a:xfrm>
      </p:grpSpPr>
      <p:sp>
        <p:nvSpPr>
          <p:cNvPr id="105073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cxnSp>
        <p:nvCxnSpPr>
          <p:cNvPr id="3146248" name="直接连接符 89"/>
          <p:cNvCxnSpPr>
            <a:cxnSpLocks/>
          </p:cNvCxnSpPr>
          <p:nvPr/>
        </p:nvCxnSpPr>
        <p:spPr>
          <a:xfrm>
            <a:off x="710635" y="2575239"/>
            <a:ext cx="160290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43" name="组合 1"/>
          <p:cNvGrpSpPr/>
          <p:nvPr/>
        </p:nvGrpSpPr>
        <p:grpSpPr>
          <a:xfrm>
            <a:off x="256974" y="514318"/>
            <a:ext cx="4692347" cy="4215694"/>
            <a:chOff x="226526" y="652548"/>
            <a:chExt cx="4692347" cy="4215694"/>
          </a:xfrm>
        </p:grpSpPr>
        <p:grpSp>
          <p:nvGrpSpPr>
            <p:cNvPr id="544" name="组合 47"/>
            <p:cNvGrpSpPr/>
            <p:nvPr/>
          </p:nvGrpSpPr>
          <p:grpSpPr>
            <a:xfrm>
              <a:off x="226526" y="652548"/>
              <a:ext cx="4692347" cy="4215694"/>
              <a:chOff x="4508467" y="1348087"/>
              <a:chExt cx="4692347" cy="4215694"/>
            </a:xfrm>
          </p:grpSpPr>
          <p:grpSp>
            <p:nvGrpSpPr>
              <p:cNvPr id="545" name="组合 48"/>
              <p:cNvGrpSpPr/>
              <p:nvPr/>
            </p:nvGrpSpPr>
            <p:grpSpPr>
              <a:xfrm>
                <a:off x="4508467" y="1348087"/>
                <a:ext cx="4489307" cy="4215694"/>
                <a:chOff x="4314202" y="2126559"/>
                <a:chExt cx="4489307" cy="4215694"/>
              </a:xfrm>
            </p:grpSpPr>
            <p:cxnSp>
              <p:nvCxnSpPr>
                <p:cNvPr id="3146249" name="直接箭头连接符 66"/>
                <p:cNvCxnSpPr>
                  <a:cxnSpLocks/>
                </p:cNvCxnSpPr>
                <p:nvPr/>
              </p:nvCxnSpPr>
              <p:spPr>
                <a:xfrm flipV="1">
                  <a:off x="4767863" y="2242578"/>
                  <a:ext cx="0" cy="358528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50" name="直接箭头连接符 71"/>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38" name="文本框 72"/>
                <p:cNvSpPr txBox="1"/>
                <p:nvPr/>
              </p:nvSpPr>
              <p:spPr>
                <a:xfrm>
                  <a:off x="4314202" y="212655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739" name="文本框 81"/>
                <p:cNvSpPr txBox="1"/>
                <p:nvPr/>
              </p:nvSpPr>
              <p:spPr>
                <a:xfrm>
                  <a:off x="8042811" y="580631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546" name="组合 49"/>
              <p:cNvGrpSpPr/>
              <p:nvPr/>
            </p:nvGrpSpPr>
            <p:grpSpPr>
              <a:xfrm>
                <a:off x="4962128" y="2268936"/>
                <a:ext cx="3485186" cy="2787333"/>
                <a:chOff x="4962128" y="2029448"/>
                <a:chExt cx="3485186" cy="2787333"/>
              </a:xfrm>
            </p:grpSpPr>
            <p:cxnSp>
              <p:nvCxnSpPr>
                <p:cNvPr id="3146251" name="直接连接符 61"/>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740" name="弧形 62"/>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2" name="直接连接符 63"/>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47" name="组合 50"/>
              <p:cNvGrpSpPr/>
              <p:nvPr/>
            </p:nvGrpSpPr>
            <p:grpSpPr>
              <a:xfrm>
                <a:off x="5399825" y="2926558"/>
                <a:ext cx="3047489" cy="775307"/>
                <a:chOff x="5432483" y="2589096"/>
                <a:chExt cx="3047489" cy="775307"/>
              </a:xfrm>
            </p:grpSpPr>
            <p:sp>
              <p:nvSpPr>
                <p:cNvPr id="1050741" name="弧形 59"/>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3" name="直接连接符 60"/>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48" name="组合 51"/>
              <p:cNvGrpSpPr/>
              <p:nvPr/>
            </p:nvGrpSpPr>
            <p:grpSpPr>
              <a:xfrm>
                <a:off x="5231402" y="3618600"/>
                <a:ext cx="3254012" cy="775307"/>
                <a:chOff x="5274946" y="3134177"/>
                <a:chExt cx="3254012" cy="775307"/>
              </a:xfrm>
            </p:grpSpPr>
            <p:sp>
              <p:nvSpPr>
                <p:cNvPr id="1050742" name="弧形 56"/>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4" name="直接连接符 57"/>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49" name="组合 52"/>
              <p:cNvGrpSpPr/>
              <p:nvPr/>
            </p:nvGrpSpPr>
            <p:grpSpPr>
              <a:xfrm>
                <a:off x="5060603" y="4330340"/>
                <a:ext cx="3476413" cy="775307"/>
                <a:chOff x="5278589" y="3143732"/>
                <a:chExt cx="3476413" cy="775307"/>
              </a:xfrm>
            </p:grpSpPr>
            <p:sp>
              <p:nvSpPr>
                <p:cNvPr id="1050743" name="弧形 54"/>
                <p:cNvSpPr/>
                <p:nvPr/>
              </p:nvSpPr>
              <p:spPr>
                <a:xfrm flipH="1">
                  <a:off x="5278589" y="3147173"/>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5" name="直接连接符 55"/>
                <p:cNvCxnSpPr>
                  <a:cxnSpLocks/>
                </p:cNvCxnSpPr>
                <p:nvPr/>
              </p:nvCxnSpPr>
              <p:spPr>
                <a:xfrm>
                  <a:off x="5722438" y="3143732"/>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744" name="文本框 53"/>
              <p:cNvSpPr txBox="1"/>
              <p:nvPr/>
            </p:nvSpPr>
            <p:spPr>
              <a:xfrm>
                <a:off x="8058578" y="3178176"/>
                <a:ext cx="114223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grpSp>
        <p:cxnSp>
          <p:nvCxnSpPr>
            <p:cNvPr id="3146256" name="直接连接符 84"/>
            <p:cNvCxnSpPr>
              <a:cxnSpLocks/>
            </p:cNvCxnSpPr>
            <p:nvPr/>
          </p:nvCxnSpPr>
          <p:spPr>
            <a:xfrm>
              <a:off x="708432" y="1271508"/>
              <a:ext cx="3314471" cy="30727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45" name="椭圆 88"/>
            <p:cNvSpPr/>
            <p:nvPr/>
          </p:nvSpPr>
          <p:spPr>
            <a:xfrm>
              <a:off x="2414737" y="2856369"/>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6" name="文本框 90"/>
            <p:cNvSpPr txBox="1"/>
            <p:nvPr/>
          </p:nvSpPr>
          <p:spPr>
            <a:xfrm>
              <a:off x="342840" y="411034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747" name="Rectangle 1030"/>
            <p:cNvSpPr>
              <a:spLocks noChangeArrowheads="1"/>
            </p:cNvSpPr>
            <p:nvPr/>
          </p:nvSpPr>
          <p:spPr bwMode="auto">
            <a:xfrm>
              <a:off x="2283096" y="2338712"/>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grpSp>
      <p:grpSp>
        <p:nvGrpSpPr>
          <p:cNvPr id="550" name="组合 2"/>
          <p:cNvGrpSpPr/>
          <p:nvPr/>
        </p:nvGrpSpPr>
        <p:grpSpPr>
          <a:xfrm>
            <a:off x="4429963" y="524835"/>
            <a:ext cx="4548064" cy="4215694"/>
            <a:chOff x="4404278" y="810708"/>
            <a:chExt cx="4548064" cy="4215694"/>
          </a:xfrm>
        </p:grpSpPr>
        <p:grpSp>
          <p:nvGrpSpPr>
            <p:cNvPr id="551" name="组合 92"/>
            <p:cNvGrpSpPr/>
            <p:nvPr/>
          </p:nvGrpSpPr>
          <p:grpSpPr>
            <a:xfrm>
              <a:off x="4404278" y="810708"/>
              <a:ext cx="4489307" cy="4215694"/>
              <a:chOff x="226526" y="652548"/>
              <a:chExt cx="4489307" cy="4215694"/>
            </a:xfrm>
          </p:grpSpPr>
          <p:grpSp>
            <p:nvGrpSpPr>
              <p:cNvPr id="552" name="组合 93"/>
              <p:cNvGrpSpPr/>
              <p:nvPr/>
            </p:nvGrpSpPr>
            <p:grpSpPr>
              <a:xfrm>
                <a:off x="226526" y="652548"/>
                <a:ext cx="4489307" cy="4215694"/>
                <a:chOff x="4508467" y="1348087"/>
                <a:chExt cx="4489307" cy="4215694"/>
              </a:xfrm>
            </p:grpSpPr>
            <p:grpSp>
              <p:nvGrpSpPr>
                <p:cNvPr id="553" name="组合 99"/>
                <p:cNvGrpSpPr/>
                <p:nvPr/>
              </p:nvGrpSpPr>
              <p:grpSpPr>
                <a:xfrm>
                  <a:off x="4508467" y="1348087"/>
                  <a:ext cx="4489307" cy="4215694"/>
                  <a:chOff x="4314202" y="2126559"/>
                  <a:chExt cx="4489307" cy="4215694"/>
                </a:xfrm>
              </p:grpSpPr>
              <p:cxnSp>
                <p:nvCxnSpPr>
                  <p:cNvPr id="3146257" name="直接箭头连接符 126"/>
                  <p:cNvCxnSpPr>
                    <a:cxnSpLocks/>
                  </p:cNvCxnSpPr>
                  <p:nvPr/>
                </p:nvCxnSpPr>
                <p:spPr>
                  <a:xfrm flipV="1">
                    <a:off x="4767863" y="2242578"/>
                    <a:ext cx="0" cy="358528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58" name="直接箭头连接符 127"/>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48" name="文本框 128"/>
                  <p:cNvSpPr txBox="1"/>
                  <p:nvPr/>
                </p:nvSpPr>
                <p:spPr>
                  <a:xfrm>
                    <a:off x="4314202" y="212655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749" name="文本框 129"/>
                  <p:cNvSpPr txBox="1"/>
                  <p:nvPr/>
                </p:nvSpPr>
                <p:spPr>
                  <a:xfrm>
                    <a:off x="8042811" y="5806313"/>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554" name="组合 100"/>
                <p:cNvGrpSpPr/>
                <p:nvPr/>
              </p:nvGrpSpPr>
              <p:grpSpPr>
                <a:xfrm>
                  <a:off x="4962128" y="2268936"/>
                  <a:ext cx="3485186" cy="2787333"/>
                  <a:chOff x="4962128" y="2029448"/>
                  <a:chExt cx="3485186" cy="2787333"/>
                </a:xfrm>
              </p:grpSpPr>
              <p:cxnSp>
                <p:nvCxnSpPr>
                  <p:cNvPr id="3146259" name="直接连接符 121"/>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750" name="弧形 122"/>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0" name="直接连接符 125"/>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55" name="组合 101"/>
                <p:cNvGrpSpPr/>
                <p:nvPr/>
              </p:nvGrpSpPr>
              <p:grpSpPr>
                <a:xfrm>
                  <a:off x="5399825" y="2926558"/>
                  <a:ext cx="3047489" cy="775307"/>
                  <a:chOff x="5432483" y="2589096"/>
                  <a:chExt cx="3047489" cy="775307"/>
                </a:xfrm>
              </p:grpSpPr>
              <p:sp>
                <p:nvSpPr>
                  <p:cNvPr id="1050751" name="弧形 119"/>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1" name="直接连接符 120"/>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56" name="组合 108"/>
                <p:cNvGrpSpPr/>
                <p:nvPr/>
              </p:nvGrpSpPr>
              <p:grpSpPr>
                <a:xfrm>
                  <a:off x="5231402" y="3618600"/>
                  <a:ext cx="3254012" cy="775307"/>
                  <a:chOff x="5274946" y="3134177"/>
                  <a:chExt cx="3254012" cy="775307"/>
                </a:xfrm>
              </p:grpSpPr>
              <p:sp>
                <p:nvSpPr>
                  <p:cNvPr id="1050752" name="弧形 117"/>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2" name="直接连接符 118"/>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57" name="组合 112"/>
                <p:cNvGrpSpPr/>
                <p:nvPr/>
              </p:nvGrpSpPr>
              <p:grpSpPr>
                <a:xfrm>
                  <a:off x="5060603" y="4330340"/>
                  <a:ext cx="3476413" cy="775307"/>
                  <a:chOff x="5278589" y="3143732"/>
                  <a:chExt cx="3476413" cy="775307"/>
                </a:xfrm>
              </p:grpSpPr>
              <p:sp>
                <p:nvSpPr>
                  <p:cNvPr id="1050753" name="弧形 114"/>
                  <p:cNvSpPr/>
                  <p:nvPr/>
                </p:nvSpPr>
                <p:spPr>
                  <a:xfrm flipH="1">
                    <a:off x="5278589" y="3147173"/>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3" name="直接连接符 116"/>
                  <p:cNvCxnSpPr>
                    <a:cxnSpLocks/>
                  </p:cNvCxnSpPr>
                  <p:nvPr/>
                </p:nvCxnSpPr>
                <p:spPr>
                  <a:xfrm>
                    <a:off x="5722438" y="3143732"/>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3146264" name="直接连接符 94"/>
              <p:cNvCxnSpPr>
                <a:cxnSpLocks/>
              </p:cNvCxnSpPr>
              <p:nvPr/>
            </p:nvCxnSpPr>
            <p:spPr>
              <a:xfrm>
                <a:off x="708432" y="1271508"/>
                <a:ext cx="3314471" cy="30727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54" name="椭圆 95"/>
              <p:cNvSpPr/>
              <p:nvPr/>
            </p:nvSpPr>
            <p:spPr>
              <a:xfrm>
                <a:off x="2414737" y="2856369"/>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5" name="文本框 96"/>
              <p:cNvSpPr txBox="1"/>
              <p:nvPr/>
            </p:nvSpPr>
            <p:spPr>
              <a:xfrm>
                <a:off x="342840" y="4110342"/>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756" name="Rectangle 1030"/>
              <p:cNvSpPr>
                <a:spLocks noChangeArrowheads="1"/>
              </p:cNvSpPr>
              <p:nvPr/>
            </p:nvSpPr>
            <p:spPr bwMode="auto">
              <a:xfrm>
                <a:off x="2283096" y="2338712"/>
                <a:ext cx="60985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mn-ea"/>
                  </a:rPr>
                  <a:t>Q</a:t>
                </a:r>
                <a:r>
                  <a:rPr altLang="zh-CN" baseline="-25000" b="1" dirty="0" sz="2800" kumimoji="1" lang="en-US" err="1" smtClean="0">
                    <a:latin typeface="+mn-ea"/>
                  </a:rPr>
                  <a:t>o</a:t>
                </a:r>
                <a:endParaRPr altLang="zh-CN" baseline="-30000" b="1" dirty="0" sz="2800" kumimoji="1" lang="en-US" smtClean="0">
                  <a:latin typeface="+mn-ea"/>
                </a:endParaRPr>
              </a:p>
            </p:txBody>
          </p:sp>
        </p:grpSp>
        <p:sp>
          <p:nvSpPr>
            <p:cNvPr id="1050757" name="文本框 130"/>
            <p:cNvSpPr txBox="1"/>
            <p:nvPr/>
          </p:nvSpPr>
          <p:spPr>
            <a:xfrm>
              <a:off x="7810106" y="2613631"/>
              <a:ext cx="114223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grpSp>
      <p:cxnSp>
        <p:nvCxnSpPr>
          <p:cNvPr id="3146265" name="直接连接符 131"/>
          <p:cNvCxnSpPr>
            <a:cxnSpLocks/>
          </p:cNvCxnSpPr>
          <p:nvPr/>
        </p:nvCxnSpPr>
        <p:spPr>
          <a:xfrm>
            <a:off x="710634" y="3046726"/>
            <a:ext cx="205860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758" name="矩形 132"/>
          <p:cNvSpPr>
            <a:spLocks noChangeAspect="1" noMove="1" noResize="1" noRot="1" noAdjustHandles="1" noEditPoints="1" noChangeArrowheads="1" noChangeShapeType="1" noTextEdit="1"/>
          </p:cNvSpPr>
          <p:nvPr/>
        </p:nvSpPr>
        <p:spPr>
          <a:xfrm>
            <a:off x="2877585" y="849111"/>
            <a:ext cx="819070" cy="461665"/>
          </a:xfrm>
          <a:prstGeom prst="rect"/>
          <a:blipFill>
            <a:blip xmlns:r="http://schemas.openxmlformats.org/officeDocument/2006/relationships" r:embed="rId1"/>
            <a:stretch>
              <a:fillRect b="-1316"/>
            </a:stretch>
          </a:blipFill>
        </p:spPr>
        <p:txBody>
          <a:bodyPr/>
          <a:p>
            <a:r>
              <a:rPr altLang="en-US" lang="zh-CN">
                <a:noFill/>
              </a:rPr>
              <a:t> </a:t>
            </a:r>
          </a:p>
        </p:txBody>
      </p:sp>
      <p:sp>
        <p:nvSpPr>
          <p:cNvPr id="1050759" name="矩形 133"/>
          <p:cNvSpPr>
            <a:spLocks noChangeAspect="1" noMove="1" noResize="1" noRot="1" noAdjustHandles="1" noEditPoints="1" noChangeArrowheads="1" noChangeShapeType="1" noTextEdit="1"/>
          </p:cNvSpPr>
          <p:nvPr/>
        </p:nvSpPr>
        <p:spPr>
          <a:xfrm>
            <a:off x="7001828" y="856028"/>
            <a:ext cx="819070" cy="461665"/>
          </a:xfrm>
          <a:prstGeom prst="rect"/>
          <a:blipFill>
            <a:blip xmlns:r="http://schemas.openxmlformats.org/officeDocument/2006/relationships" r:embed="rId2"/>
            <a:stretch>
              <a:fillRect b="-1316"/>
            </a:stretch>
          </a:blipFill>
        </p:spPr>
        <p:txBody>
          <a:bodyPr/>
          <a:p>
            <a:r>
              <a:rPr altLang="en-US" lang="zh-CN">
                <a:noFill/>
              </a:rPr>
              <a:t> </a:t>
            </a:r>
          </a:p>
        </p:txBody>
      </p:sp>
      <p:grpSp>
        <p:nvGrpSpPr>
          <p:cNvPr id="558" name="组合 65"/>
          <p:cNvGrpSpPr/>
          <p:nvPr/>
        </p:nvGrpSpPr>
        <p:grpSpPr>
          <a:xfrm>
            <a:off x="1310947" y="4833111"/>
            <a:ext cx="6757109" cy="1522637"/>
            <a:chOff x="1388721" y="3712172"/>
            <a:chExt cx="6757109" cy="1522637"/>
          </a:xfrm>
        </p:grpSpPr>
        <p:sp>
          <p:nvSpPr>
            <p:cNvPr id="1050760" name="矩形 67"/>
            <p:cNvSpPr>
              <a:spLocks noChangeAspect="1" noMove="1" noResize="1" noRot="1" noAdjustHandles="1" noEditPoints="1" noChangeArrowheads="1" noChangeShapeType="1" noTextEdit="1"/>
            </p:cNvSpPr>
            <p:nvPr/>
          </p:nvSpPr>
          <p:spPr>
            <a:xfrm>
              <a:off x="1538192" y="3715963"/>
              <a:ext cx="3550459" cy="791435"/>
            </a:xfrm>
            <a:prstGeom prst="rect"/>
            <a:blipFill>
              <a:blip xmlns:r="http://schemas.openxmlformats.org/officeDocument/2006/relationships" r:embed="rId3"/>
              <a:stretch>
                <a:fillRect/>
              </a:stretch>
            </a:blipFill>
          </p:spPr>
          <p:txBody>
            <a:bodyPr/>
            <a:p>
              <a:r>
                <a:rPr altLang="en-US" lang="zh-CN">
                  <a:noFill/>
                </a:rPr>
                <a:t> </a:t>
              </a:r>
            </a:p>
          </p:txBody>
        </p:sp>
        <p:sp>
          <p:nvSpPr>
            <p:cNvPr id="1050761" name="矩形 68"/>
            <p:cNvSpPr>
              <a:spLocks noChangeAspect="1" noMove="1" noResize="1" noRot="1" noAdjustHandles="1" noEditPoints="1" noChangeArrowheads="1" noChangeShapeType="1" noTextEdit="1"/>
            </p:cNvSpPr>
            <p:nvPr/>
          </p:nvSpPr>
          <p:spPr>
            <a:xfrm>
              <a:off x="4907956" y="3712172"/>
              <a:ext cx="3237874" cy="791435"/>
            </a:xfrm>
            <a:prstGeom prst="rect"/>
            <a:blipFill>
              <a:blip xmlns:r="http://schemas.openxmlformats.org/officeDocument/2006/relationships" r:embed="rId4"/>
              <a:stretch>
                <a:fillRect/>
              </a:stretch>
            </a:blipFill>
          </p:spPr>
          <p:txBody>
            <a:bodyPr/>
            <a:p>
              <a:r>
                <a:rPr altLang="en-US" lang="zh-CN">
                  <a:noFill/>
                </a:rPr>
                <a:t> </a:t>
              </a:r>
            </a:p>
          </p:txBody>
        </p:sp>
        <p:sp>
          <p:nvSpPr>
            <p:cNvPr id="1050762" name="矩形 69"/>
            <p:cNvSpPr>
              <a:spLocks noChangeAspect="1" noMove="1" noResize="1" noRot="1" noAdjustHandles="1" noEditPoints="1" noChangeArrowheads="1" noChangeShapeType="1" noTextEdit="1"/>
            </p:cNvSpPr>
            <p:nvPr/>
          </p:nvSpPr>
          <p:spPr>
            <a:xfrm>
              <a:off x="1512180" y="4443374"/>
              <a:ext cx="3184462" cy="791435"/>
            </a:xfrm>
            <a:prstGeom prst="rect"/>
            <a:blipFill>
              <a:blip xmlns:r="http://schemas.openxmlformats.org/officeDocument/2006/relationships" r:embed="rId5"/>
              <a:stretch>
                <a:fillRect/>
              </a:stretch>
            </a:blipFill>
          </p:spPr>
          <p:txBody>
            <a:bodyPr/>
            <a:p>
              <a:r>
                <a:rPr altLang="en-US" lang="zh-CN">
                  <a:noFill/>
                </a:rPr>
                <a:t> </a:t>
              </a:r>
            </a:p>
          </p:txBody>
        </p:sp>
        <p:sp>
          <p:nvSpPr>
            <p:cNvPr id="1050763" name="矩形 70"/>
            <p:cNvSpPr>
              <a:spLocks noChangeAspect="1" noMove="1" noResize="1" noRot="1" noAdjustHandles="1" noEditPoints="1" noChangeArrowheads="1" noChangeShapeType="1" noTextEdit="1"/>
            </p:cNvSpPr>
            <p:nvPr/>
          </p:nvSpPr>
          <p:spPr>
            <a:xfrm>
              <a:off x="4865092" y="4425454"/>
              <a:ext cx="3210174" cy="791435"/>
            </a:xfrm>
            <a:prstGeom prst="rect"/>
            <a:blipFill>
              <a:blip xmlns:r="http://schemas.openxmlformats.org/officeDocument/2006/relationships" r:embed="rId6"/>
              <a:stretch>
                <a:fillRect/>
              </a:stretch>
            </a:blipFill>
          </p:spPr>
          <p:txBody>
            <a:bodyPr/>
            <a:p>
              <a:r>
                <a:rPr altLang="en-US" lang="zh-CN">
                  <a:noFill/>
                </a:rPr>
                <a:t> </a:t>
              </a:r>
            </a:p>
          </p:txBody>
        </p:sp>
        <p:sp>
          <p:nvSpPr>
            <p:cNvPr id="1050764" name="左中括号 73"/>
            <p:cNvSpPr/>
            <p:nvPr/>
          </p:nvSpPr>
          <p:spPr>
            <a:xfrm>
              <a:off x="1388721" y="3855802"/>
              <a:ext cx="149471" cy="1294307"/>
            </a:xfrm>
            <a:prstGeom prst="leftBracket">
              <a:avLst>
                <a:gd name="adj" fmla="val 8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765" name="左中括号 74"/>
            <p:cNvSpPr/>
            <p:nvPr/>
          </p:nvSpPr>
          <p:spPr>
            <a:xfrm flipH="1">
              <a:off x="7975265" y="3852626"/>
              <a:ext cx="149471" cy="1294307"/>
            </a:xfrm>
            <a:prstGeom prst="leftBracket">
              <a:avLst>
                <a:gd name="adj" fmla="val 8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507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560" name="组合 6"/>
          <p:cNvGrpSpPr/>
          <p:nvPr/>
        </p:nvGrpSpPr>
        <p:grpSpPr>
          <a:xfrm>
            <a:off x="500202" y="360387"/>
            <a:ext cx="3617555" cy="2889658"/>
            <a:chOff x="500202" y="360387"/>
            <a:chExt cx="3617555" cy="2889658"/>
          </a:xfrm>
        </p:grpSpPr>
        <p:grpSp>
          <p:nvGrpSpPr>
            <p:cNvPr id="561" name="组合 42"/>
            <p:cNvGrpSpPr/>
            <p:nvPr/>
          </p:nvGrpSpPr>
          <p:grpSpPr>
            <a:xfrm>
              <a:off x="658907" y="360387"/>
              <a:ext cx="3458850" cy="2889658"/>
              <a:chOff x="727721" y="2023184"/>
              <a:chExt cx="3458850" cy="2889658"/>
            </a:xfrm>
          </p:grpSpPr>
          <p:grpSp>
            <p:nvGrpSpPr>
              <p:cNvPr id="562" name="组合 43"/>
              <p:cNvGrpSpPr/>
              <p:nvPr/>
            </p:nvGrpSpPr>
            <p:grpSpPr>
              <a:xfrm>
                <a:off x="727721" y="2023184"/>
                <a:ext cx="3094130" cy="2889658"/>
                <a:chOff x="747785" y="1498356"/>
                <a:chExt cx="3094130" cy="2889658"/>
              </a:xfrm>
            </p:grpSpPr>
            <p:sp>
              <p:nvSpPr>
                <p:cNvPr id="1050767" name="Rectangle 9"/>
                <p:cNvSpPr>
                  <a:spLocks noChangeArrowheads="1"/>
                </p:cNvSpPr>
                <p:nvPr/>
              </p:nvSpPr>
              <p:spPr bwMode="auto">
                <a:xfrm>
                  <a:off x="1024881" y="1498356"/>
                  <a:ext cx="273733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Common-emitter</a:t>
                  </a:r>
                  <a:endParaRPr altLang="en-US" b="1" dirty="0" sz="2400" lang="zh-CN" smtClean="0">
                    <a:latin typeface="Arial" panose="020B0604020202020204" pitchFamily="34" charset="0"/>
                    <a:cs typeface="Arial" panose="020B0604020202020204" pitchFamily="34" charset="0"/>
                  </a:endParaRPr>
                </a:p>
              </p:txBody>
            </p:sp>
            <p:grpSp>
              <p:nvGrpSpPr>
                <p:cNvPr id="563" name="组合 64"/>
                <p:cNvGrpSpPr/>
                <p:nvPr/>
              </p:nvGrpSpPr>
              <p:grpSpPr>
                <a:xfrm>
                  <a:off x="966683" y="2160414"/>
                  <a:ext cx="2875232" cy="2227600"/>
                  <a:chOff x="966683" y="2160414"/>
                  <a:chExt cx="2875232" cy="2227600"/>
                </a:xfrm>
              </p:grpSpPr>
              <p:grpSp>
                <p:nvGrpSpPr>
                  <p:cNvPr id="564" name="Group 1096"/>
                  <p:cNvGrpSpPr/>
                  <p:nvPr/>
                </p:nvGrpSpPr>
                <p:grpSpPr bwMode="auto">
                  <a:xfrm>
                    <a:off x="966684" y="2211962"/>
                    <a:ext cx="1495828" cy="2166961"/>
                    <a:chOff x="3855" y="2487"/>
                    <a:chExt cx="1052" cy="1524"/>
                  </a:xfrm>
                </p:grpSpPr>
                <p:sp>
                  <p:nvSpPr>
                    <p:cNvPr id="105076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9"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2"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3"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6266" name="直接箭头连接符 72"/>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67" name="直接箭头连接符 73"/>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68" name="直接箭头连接符 76"/>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774"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5"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6" name="椭圆 79"/>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7" name="椭圆 80"/>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8" name="文本框 85"/>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50779" name="文本框 86"/>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780" name="文本框 87"/>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269" name="直接连接符 88"/>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781" name="椭圆 89"/>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82" name="文本框 67"/>
                <p:cNvSpPr txBox="1"/>
                <p:nvPr/>
              </p:nvSpPr>
              <p:spPr>
                <a:xfrm>
                  <a:off x="747785" y="304495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783" name="文本框 68"/>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784" name="椭圆 44"/>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5" name="椭圆 45"/>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6" name="文本框 46"/>
              <p:cNvSpPr txBox="1"/>
              <p:nvPr/>
            </p:nvSpPr>
            <p:spPr>
              <a:xfrm>
                <a:off x="3599508" y="27282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787" name="文本框 58"/>
              <p:cNvSpPr txBox="1"/>
              <p:nvPr/>
            </p:nvSpPr>
            <p:spPr>
              <a:xfrm>
                <a:off x="3642447" y="425956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788" name="矩形 106"/>
            <p:cNvSpPr>
              <a:spLocks noChangeAspect="1" noMove="1" noResize="1" noRot="1" noAdjustHandles="1" noEditPoints="1" noChangeArrowheads="1" noChangeShapeType="1" noTextEdit="1"/>
            </p:cNvSpPr>
            <p:nvPr/>
          </p:nvSpPr>
          <p:spPr>
            <a:xfrm>
              <a:off x="500202" y="2258594"/>
              <a:ext cx="750462" cy="473206"/>
            </a:xfrm>
            <a:prstGeom prst="rect"/>
            <a:blipFill>
              <a:blip xmlns:r="http://schemas.openxmlformats.org/officeDocument/2006/relationships" r:embed="rId1"/>
              <a:stretch>
                <a:fillRect t="-3896" b="-3896"/>
              </a:stretch>
            </a:blipFill>
          </p:spPr>
          <p:txBody>
            <a:bodyPr/>
            <a:p>
              <a:r>
                <a:rPr altLang="en-US" lang="zh-CN">
                  <a:noFill/>
                </a:rPr>
                <a:t> </a:t>
              </a:r>
            </a:p>
          </p:txBody>
        </p:sp>
        <p:sp>
          <p:nvSpPr>
            <p:cNvPr id="1050789" name="矩形 107"/>
            <p:cNvSpPr>
              <a:spLocks noChangeAspect="1" noMove="1" noResize="1" noRot="1" noAdjustHandles="1" noEditPoints="1" noChangeArrowheads="1" noChangeShapeType="1" noTextEdit="1"/>
            </p:cNvSpPr>
            <p:nvPr/>
          </p:nvSpPr>
          <p:spPr>
            <a:xfrm>
              <a:off x="3293947" y="1840517"/>
              <a:ext cx="721608" cy="473206"/>
            </a:xfrm>
            <a:prstGeom prst="rect"/>
            <a:blipFill>
              <a:blip xmlns:r="http://schemas.openxmlformats.org/officeDocument/2006/relationships" r:embed="rId2"/>
              <a:stretch>
                <a:fillRect t="-3846"/>
              </a:stretch>
            </a:blipFill>
          </p:spPr>
          <p:txBody>
            <a:bodyPr/>
            <a:p>
              <a:r>
                <a:rPr altLang="en-US" lang="zh-CN">
                  <a:noFill/>
                </a:rPr>
                <a:t> </a:t>
              </a:r>
            </a:p>
          </p:txBody>
        </p:sp>
        <p:sp>
          <p:nvSpPr>
            <p:cNvPr id="1050790" name="矩形 109"/>
            <p:cNvSpPr>
              <a:spLocks noChangeAspect="1" noMove="1" noResize="1" noRot="1" noAdjustHandles="1" noEditPoints="1" noChangeArrowheads="1" noChangeShapeType="1" noTextEdit="1"/>
            </p:cNvSpPr>
            <p:nvPr/>
          </p:nvSpPr>
          <p:spPr>
            <a:xfrm>
              <a:off x="987621" y="1367428"/>
              <a:ext cx="537263" cy="473206"/>
            </a:xfrm>
            <a:prstGeom prst="rect"/>
            <a:blipFill>
              <a:blip xmlns:r="http://schemas.openxmlformats.org/officeDocument/2006/relationships" r:embed="rId3"/>
              <a:stretch>
                <a:fillRect t="-3846" b="-3846"/>
              </a:stretch>
            </a:blipFill>
          </p:spPr>
          <p:txBody>
            <a:bodyPr/>
            <a:p>
              <a:r>
                <a:rPr altLang="en-US" lang="zh-CN">
                  <a:noFill/>
                </a:rPr>
                <a:t> </a:t>
              </a:r>
            </a:p>
          </p:txBody>
        </p:sp>
        <p:sp>
          <p:nvSpPr>
            <p:cNvPr id="1050791" name="矩形 110"/>
            <p:cNvSpPr>
              <a:spLocks noChangeAspect="1" noMove="1" noResize="1" noRot="1" noAdjustHandles="1" noEditPoints="1" noChangeArrowheads="1" noChangeShapeType="1" noTextEdit="1"/>
            </p:cNvSpPr>
            <p:nvPr/>
          </p:nvSpPr>
          <p:spPr>
            <a:xfrm>
              <a:off x="1803680" y="840742"/>
              <a:ext cx="514821" cy="473206"/>
            </a:xfrm>
            <a:prstGeom prst="rect"/>
            <a:blipFill>
              <a:blip xmlns:r="http://schemas.openxmlformats.org/officeDocument/2006/relationships" r:embed="rId4"/>
              <a:stretch>
                <a:fillRect t="-3846"/>
              </a:stretch>
            </a:blipFill>
          </p:spPr>
          <p:txBody>
            <a:bodyPr/>
            <a:p>
              <a:r>
                <a:rPr altLang="en-US" lang="zh-CN">
                  <a:noFill/>
                </a:rPr>
                <a:t> </a:t>
              </a:r>
            </a:p>
          </p:txBody>
        </p:sp>
      </p:grpSp>
      <p:grpSp>
        <p:nvGrpSpPr>
          <p:cNvPr id="565" name="组合 7"/>
          <p:cNvGrpSpPr/>
          <p:nvPr/>
        </p:nvGrpSpPr>
        <p:grpSpPr>
          <a:xfrm>
            <a:off x="1537426" y="3692620"/>
            <a:ext cx="4694110" cy="2341849"/>
            <a:chOff x="2887585" y="3744016"/>
            <a:chExt cx="4694110" cy="2341849"/>
          </a:xfrm>
        </p:grpSpPr>
        <p:grpSp>
          <p:nvGrpSpPr>
            <p:cNvPr id="566" name="组合 111"/>
            <p:cNvGrpSpPr/>
            <p:nvPr/>
          </p:nvGrpSpPr>
          <p:grpSpPr>
            <a:xfrm>
              <a:off x="2887585" y="3744016"/>
              <a:ext cx="4694110" cy="2341849"/>
              <a:chOff x="496769" y="908196"/>
              <a:chExt cx="4694110" cy="2341849"/>
            </a:xfrm>
          </p:grpSpPr>
          <p:grpSp>
            <p:nvGrpSpPr>
              <p:cNvPr id="567" name="组合 112"/>
              <p:cNvGrpSpPr/>
              <p:nvPr/>
            </p:nvGrpSpPr>
            <p:grpSpPr>
              <a:xfrm>
                <a:off x="660293" y="1525773"/>
                <a:ext cx="4468189" cy="1724272"/>
                <a:chOff x="729107" y="3188570"/>
                <a:chExt cx="4468189" cy="1724272"/>
              </a:xfrm>
            </p:grpSpPr>
            <p:grpSp>
              <p:nvGrpSpPr>
                <p:cNvPr id="568" name="组合 117"/>
                <p:cNvGrpSpPr/>
                <p:nvPr/>
              </p:nvGrpSpPr>
              <p:grpSpPr>
                <a:xfrm>
                  <a:off x="729107" y="3188570"/>
                  <a:ext cx="4126219" cy="1724272"/>
                  <a:chOff x="749171" y="2663742"/>
                  <a:chExt cx="4126219" cy="1724272"/>
                </a:xfrm>
              </p:grpSpPr>
              <p:grpSp>
                <p:nvGrpSpPr>
                  <p:cNvPr id="569" name="组合 123"/>
                  <p:cNvGrpSpPr/>
                  <p:nvPr/>
                </p:nvGrpSpPr>
                <p:grpSpPr>
                  <a:xfrm>
                    <a:off x="961853" y="2663742"/>
                    <a:ext cx="3913537" cy="1724272"/>
                    <a:chOff x="961853" y="2663742"/>
                    <a:chExt cx="3913537" cy="1724272"/>
                  </a:xfrm>
                </p:grpSpPr>
                <p:sp>
                  <p:nvSpPr>
                    <p:cNvPr id="1050792"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3"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4"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5" name="椭圆 139"/>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96" name="椭圆 140"/>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70" name="直接连接符 144"/>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797" name="椭圆 145"/>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98" name="文本框 124"/>
                  <p:cNvSpPr txBox="1"/>
                  <p:nvPr/>
                </p:nvSpPr>
                <p:spPr>
                  <a:xfrm>
                    <a:off x="749171" y="271130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799" name="文本框 132"/>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800" name="椭圆 118"/>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01" name="椭圆 119"/>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02" name="文本框 120"/>
                <p:cNvSpPr txBox="1"/>
                <p:nvPr/>
              </p:nvSpPr>
              <p:spPr>
                <a:xfrm>
                  <a:off x="4610233" y="318857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03" name="文本框 121"/>
                <p:cNvSpPr txBox="1"/>
                <p:nvPr/>
              </p:nvSpPr>
              <p:spPr>
                <a:xfrm>
                  <a:off x="4662622" y="426576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804" name="矩形 113"/>
              <p:cNvSpPr>
                <a:spLocks noChangeAspect="1" noMove="1" noResize="1" noRot="1" noAdjustHandles="1" noEditPoints="1" noChangeArrowheads="1" noChangeShapeType="1" noTextEdit="1"/>
              </p:cNvSpPr>
              <p:nvPr/>
            </p:nvSpPr>
            <p:spPr>
              <a:xfrm>
                <a:off x="496769" y="2070790"/>
                <a:ext cx="750462" cy="473206"/>
              </a:xfrm>
              <a:prstGeom prst="rect"/>
              <a:blipFill>
                <a:blip xmlns:r="http://schemas.openxmlformats.org/officeDocument/2006/relationships" r:embed="rId5"/>
                <a:stretch>
                  <a:fillRect t="-3846" b="-3846"/>
                </a:stretch>
              </a:blipFill>
            </p:spPr>
            <p:txBody>
              <a:bodyPr/>
              <a:p>
                <a:r>
                  <a:rPr altLang="en-US" lang="zh-CN">
                    <a:noFill/>
                  </a:rPr>
                  <a:t> </a:t>
                </a:r>
              </a:p>
            </p:txBody>
          </p:sp>
          <p:sp>
            <p:nvSpPr>
              <p:cNvPr id="1050805" name="矩形 114"/>
              <p:cNvSpPr>
                <a:spLocks noChangeAspect="1" noMove="1" noResize="1" noRot="1" noAdjustHandles="1" noEditPoints="1" noChangeArrowheads="1" noChangeShapeType="1" noTextEdit="1"/>
              </p:cNvSpPr>
              <p:nvPr/>
            </p:nvSpPr>
            <p:spPr>
              <a:xfrm>
                <a:off x="4469271" y="2049929"/>
                <a:ext cx="721608" cy="473206"/>
              </a:xfrm>
              <a:prstGeom prst="rect"/>
              <a:blipFill>
                <a:blip xmlns:r="http://schemas.openxmlformats.org/officeDocument/2006/relationships" r:embed="rId6"/>
                <a:stretch>
                  <a:fillRect t="-3846"/>
                </a:stretch>
              </a:blipFill>
            </p:spPr>
            <p:txBody>
              <a:bodyPr/>
              <a:p>
                <a:r>
                  <a:rPr altLang="en-US" lang="zh-CN">
                    <a:noFill/>
                  </a:rPr>
                  <a:t> </a:t>
                </a:r>
              </a:p>
            </p:txBody>
          </p:sp>
          <p:sp>
            <p:nvSpPr>
              <p:cNvPr id="1050806" name="矩形 115"/>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7"/>
                <a:stretch>
                  <a:fillRect t="-3896" b="-3896"/>
                </a:stretch>
              </a:blipFill>
            </p:spPr>
            <p:txBody>
              <a:bodyPr/>
              <a:p>
                <a:r>
                  <a:rPr altLang="en-US" lang="zh-CN">
                    <a:noFill/>
                  </a:rPr>
                  <a:t> </a:t>
                </a:r>
              </a:p>
            </p:txBody>
          </p:sp>
          <p:sp>
            <p:nvSpPr>
              <p:cNvPr id="1050807" name="矩形 116"/>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8"/>
                <a:stretch>
                  <a:fillRect t="-3846"/>
                </a:stretch>
              </a:blipFill>
            </p:spPr>
            <p:txBody>
              <a:bodyPr/>
              <a:p>
                <a:r>
                  <a:rPr altLang="en-US" lang="zh-CN">
                    <a:noFill/>
                  </a:rPr>
                  <a:t> </a:t>
                </a:r>
              </a:p>
            </p:txBody>
          </p:sp>
        </p:grpSp>
        <p:sp>
          <p:nvSpPr>
            <p:cNvPr id="1050808"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71" name="直接箭头连接符 154"/>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72" name="直接箭头连接符 155"/>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570" name="组合 160"/>
          <p:cNvGrpSpPr/>
          <p:nvPr/>
        </p:nvGrpSpPr>
        <p:grpSpPr>
          <a:xfrm>
            <a:off x="2019675" y="4350043"/>
            <a:ext cx="1343841" cy="1589129"/>
            <a:chOff x="2751715" y="4325569"/>
            <a:chExt cx="1343841" cy="1589129"/>
          </a:xfrm>
        </p:grpSpPr>
        <p:sp>
          <p:nvSpPr>
            <p:cNvPr id="1050809"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0" name="矩形 162"/>
            <p:cNvSpPr/>
            <p:nvPr/>
          </p:nvSpPr>
          <p:spPr>
            <a:xfrm rot="16200000">
              <a:off x="3591208" y="463910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11" name="椭圆 163"/>
            <p:cNvSpPr/>
            <p:nvPr/>
          </p:nvSpPr>
          <p:spPr>
            <a:xfrm>
              <a:off x="3657354" y="5225184"/>
              <a:ext cx="333742" cy="333742"/>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12" name="矩形 164"/>
            <p:cNvSpPr>
              <a:spLocks noChangeAspect="1" noMove="1" noResize="1" noRot="1" noAdjustHandles="1" noEditPoints="1" noChangeArrowheads="1" noChangeShapeType="1" noTextEdit="1"/>
            </p:cNvSpPr>
            <p:nvPr/>
          </p:nvSpPr>
          <p:spPr>
            <a:xfrm>
              <a:off x="3196510" y="4514920"/>
              <a:ext cx="565539" cy="400110"/>
            </a:xfrm>
            <a:prstGeom prst="rect"/>
            <a:blipFill>
              <a:blip xmlns:r="http://schemas.openxmlformats.org/officeDocument/2006/relationships" r:embed="rId9"/>
              <a:stretch>
                <a:fillRect b="-1538"/>
              </a:stretch>
            </a:blipFill>
          </p:spPr>
          <p:txBody>
            <a:bodyPr/>
            <a:p>
              <a:r>
                <a:rPr altLang="en-US" lang="zh-CN">
                  <a:noFill/>
                </a:rPr>
                <a:t> </a:t>
              </a:r>
            </a:p>
          </p:txBody>
        </p:sp>
        <p:sp>
          <p:nvSpPr>
            <p:cNvPr id="1050813" name="矩形 165"/>
            <p:cNvSpPr>
              <a:spLocks noChangeAspect="1" noMove="1" noResize="1" noRot="1" noAdjustHandles="1" noEditPoints="1" noChangeArrowheads="1" noChangeShapeType="1" noTextEdit="1"/>
            </p:cNvSpPr>
            <p:nvPr/>
          </p:nvSpPr>
          <p:spPr>
            <a:xfrm>
              <a:off x="2751715" y="5306598"/>
              <a:ext cx="1084464" cy="409856"/>
            </a:xfrm>
            <a:prstGeom prst="rect"/>
            <a:blipFill>
              <a:blip xmlns:r="http://schemas.openxmlformats.org/officeDocument/2006/relationships" r:embed="rId10"/>
              <a:stretch>
                <a:fillRect b="-1493"/>
              </a:stretch>
            </a:blipFill>
          </p:spPr>
          <p:txBody>
            <a:bodyPr/>
            <a:p>
              <a:r>
                <a:rPr altLang="en-US" lang="zh-CN">
                  <a:noFill/>
                </a:rPr>
                <a:t> </a:t>
              </a:r>
            </a:p>
          </p:txBody>
        </p:sp>
        <p:sp>
          <p:nvSpPr>
            <p:cNvPr id="1050814" name="文本框 166"/>
            <p:cNvSpPr txBox="1"/>
            <p:nvPr/>
          </p:nvSpPr>
          <p:spPr>
            <a:xfrm>
              <a:off x="3508493" y="490462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15" name="文本框 167"/>
            <p:cNvSpPr txBox="1"/>
            <p:nvPr/>
          </p:nvSpPr>
          <p:spPr>
            <a:xfrm>
              <a:off x="3522093" y="545303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571" name="组合 17"/>
          <p:cNvGrpSpPr/>
          <p:nvPr/>
        </p:nvGrpSpPr>
        <p:grpSpPr>
          <a:xfrm>
            <a:off x="3516336" y="4300132"/>
            <a:ext cx="2219915" cy="1519290"/>
            <a:chOff x="4248376" y="4275658"/>
            <a:chExt cx="2219915" cy="1519290"/>
          </a:xfrm>
        </p:grpSpPr>
        <p:sp>
          <p:nvSpPr>
            <p:cNvPr id="1050816"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7" name="等腰三角形 13"/>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18" name="等腰三角形 169"/>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73" name="直接箭头连接符 170"/>
            <p:cNvCxnSpPr>
              <a:cxnSpLocks/>
            </p:cNvCxnSpPr>
            <p:nvPr/>
          </p:nvCxnSpPr>
          <p:spPr>
            <a:xfrm>
              <a:off x="4979250" y="4427092"/>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19" name="矩形 15"/>
            <p:cNvSpPr>
              <a:spLocks noChangeAspect="1" noMove="1" noResize="1" noRot="1" noAdjustHandles="1" noEditPoints="1" noChangeArrowheads="1" noChangeShapeType="1" noTextEdit="1"/>
            </p:cNvSpPr>
            <p:nvPr/>
          </p:nvSpPr>
          <p:spPr>
            <a:xfrm>
              <a:off x="4248376" y="4275658"/>
              <a:ext cx="834902" cy="409856"/>
            </a:xfrm>
            <a:prstGeom prst="rect"/>
            <a:blipFill>
              <a:blip xmlns:r="http://schemas.openxmlformats.org/officeDocument/2006/relationships" r:embed="rId11"/>
              <a:stretch>
                <a:fillRect b="-13235"/>
              </a:stretch>
            </a:blipFill>
          </p:spPr>
          <p:txBody>
            <a:bodyPr/>
            <a:p>
              <a:r>
                <a:rPr altLang="en-US" lang="zh-CN">
                  <a:noFill/>
                </a:rPr>
                <a:t> </a:t>
              </a:r>
            </a:p>
          </p:txBody>
        </p:sp>
        <p:sp>
          <p:nvSpPr>
            <p:cNvPr id="1050820" name="Line 1077"/>
            <p:cNvSpPr>
              <a:spLocks noChangeShapeType="1"/>
            </p:cNvSpPr>
            <p:nvPr/>
          </p:nvSpPr>
          <p:spPr bwMode="auto">
            <a:xfrm>
              <a:off x="5558876" y="433328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21" name="矩形 172"/>
            <p:cNvSpPr/>
            <p:nvPr/>
          </p:nvSpPr>
          <p:spPr>
            <a:xfrm rot="16200000">
              <a:off x="5325859" y="495820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2" name="矩形 16"/>
            <p:cNvSpPr>
              <a:spLocks noChangeAspect="1" noMove="1" noResize="1" noRot="1" noAdjustHandles="1" noEditPoints="1" noChangeArrowheads="1" noChangeShapeType="1" noTextEdit="1"/>
            </p:cNvSpPr>
            <p:nvPr/>
          </p:nvSpPr>
          <p:spPr>
            <a:xfrm>
              <a:off x="5558875" y="4927266"/>
              <a:ext cx="909416" cy="369332"/>
            </a:xfrm>
            <a:prstGeom prst="rect"/>
            <a:blipFill>
              <a:blip xmlns:r="http://schemas.openxmlformats.org/officeDocument/2006/relationships" r:embed="rId12"/>
              <a:stretch>
                <a:fillRect b="-13115"/>
              </a:stretch>
            </a:blipFill>
          </p:spPr>
          <p:txBody>
            <a:bodyPr/>
            <a:p>
              <a:r>
                <a:rPr altLang="en-US" lang="zh-CN">
                  <a:noFill/>
                </a:rPr>
                <a:t> </a:t>
              </a:r>
            </a:p>
          </p:txBody>
        </p:sp>
      </p:grpSp>
      <p:sp>
        <p:nvSpPr>
          <p:cNvPr id="1050823" name="矩形 173"/>
          <p:cNvSpPr>
            <a:spLocks noChangeAspect="1" noMove="1" noResize="1" noRot="1" noAdjustHandles="1" noEditPoints="1" noChangeArrowheads="1" noChangeShapeType="1" noTextEdit="1"/>
          </p:cNvSpPr>
          <p:nvPr/>
        </p:nvSpPr>
        <p:spPr>
          <a:xfrm>
            <a:off x="6491490" y="4586203"/>
            <a:ext cx="1607363" cy="461665"/>
          </a:xfrm>
          <a:prstGeom prst="rect"/>
          <a:blipFill>
            <a:blip xmlns:r="http://schemas.openxmlformats.org/officeDocument/2006/relationships" r:embed="rId13"/>
            <a:stretch>
              <a:fillRect b="-2632"/>
            </a:stretch>
          </a:blipFill>
        </p:spPr>
        <p:txBody>
          <a:bodyPr/>
          <a:p>
            <a:r>
              <a:rPr altLang="en-US" lang="zh-CN">
                <a:noFill/>
              </a:rPr>
              <a:t> </a:t>
            </a:r>
          </a:p>
        </p:txBody>
      </p:sp>
      <p:sp>
        <p:nvSpPr>
          <p:cNvPr id="1050824" name="矩形 18"/>
          <p:cNvSpPr>
            <a:spLocks noChangeAspect="1" noMove="1" noResize="1" noRot="1" noAdjustHandles="1" noEditPoints="1" noChangeArrowheads="1" noChangeShapeType="1" noTextEdit="1"/>
          </p:cNvSpPr>
          <p:nvPr/>
        </p:nvSpPr>
        <p:spPr>
          <a:xfrm>
            <a:off x="6543879" y="5246674"/>
            <a:ext cx="1421608" cy="461665"/>
          </a:xfrm>
          <a:prstGeom prst="rect"/>
          <a:blipFill>
            <a:blip xmlns:r="http://schemas.openxmlformats.org/officeDocument/2006/relationships" r:embed="rId14"/>
            <a:stretch>
              <a:fillRect b="-18667"/>
            </a:stretch>
          </a:blipFill>
        </p:spPr>
        <p:txBody>
          <a:bodyPr/>
          <a:p>
            <a:r>
              <a:rPr altLang="en-US" lang="zh-CN">
                <a:noFill/>
              </a:rPr>
              <a:t> </a:t>
            </a:r>
          </a:p>
        </p:txBody>
      </p:sp>
      <p:grpSp>
        <p:nvGrpSpPr>
          <p:cNvPr id="572" name="组合 84"/>
          <p:cNvGrpSpPr/>
          <p:nvPr/>
        </p:nvGrpSpPr>
        <p:grpSpPr>
          <a:xfrm>
            <a:off x="4482529" y="1379992"/>
            <a:ext cx="3616324" cy="1074363"/>
            <a:chOff x="390525" y="3338963"/>
            <a:chExt cx="3616324" cy="1074363"/>
          </a:xfrm>
        </p:grpSpPr>
        <p:sp>
          <p:nvSpPr>
            <p:cNvPr id="1050825" name="文本框 94"/>
            <p:cNvSpPr txBox="1">
              <a:spLocks noChangeAspect="1" noMove="1" noResize="1" noRot="1" noAdjustHandles="1" noEditPoints="1" noChangeArrowheads="1" noChangeShapeType="1" noTextEdit="1"/>
            </p:cNvSpPr>
            <p:nvPr/>
          </p:nvSpPr>
          <p:spPr>
            <a:xfrm>
              <a:off x="549275" y="3338963"/>
              <a:ext cx="3457574" cy="473206"/>
            </a:xfrm>
            <a:prstGeom prst="rect"/>
            <a:blipFill>
              <a:blip xmlns:r="http://schemas.openxmlformats.org/officeDocument/2006/relationships" r:embed="rId15"/>
              <a:stretch>
                <a:fillRect t="-3846" b="-2564"/>
              </a:stretch>
            </a:blipFill>
          </p:spPr>
          <p:txBody>
            <a:bodyPr/>
            <a:p>
              <a:r>
                <a:rPr altLang="en-US" lang="zh-CN">
                  <a:noFill/>
                </a:rPr>
                <a:t> </a:t>
              </a:r>
            </a:p>
          </p:txBody>
        </p:sp>
        <p:sp>
          <p:nvSpPr>
            <p:cNvPr id="1050826" name="文本框 95"/>
            <p:cNvSpPr txBox="1">
              <a:spLocks noChangeAspect="1" noMove="1" noResize="1" noRot="1" noAdjustHandles="1" noEditPoints="1" noChangeArrowheads="1" noChangeShapeType="1" noTextEdit="1"/>
            </p:cNvSpPr>
            <p:nvPr/>
          </p:nvSpPr>
          <p:spPr>
            <a:xfrm>
              <a:off x="544512" y="3940120"/>
              <a:ext cx="3457574" cy="473206"/>
            </a:xfrm>
            <a:prstGeom prst="rect"/>
            <a:blipFill>
              <a:blip xmlns:r="http://schemas.openxmlformats.org/officeDocument/2006/relationships" r:embed="rId16"/>
              <a:stretch>
                <a:fillRect t="-3846" b="-2564"/>
              </a:stretch>
            </a:blipFill>
          </p:spPr>
          <p:txBody>
            <a:bodyPr/>
            <a:p>
              <a:r>
                <a:rPr altLang="en-US" lang="zh-CN">
                  <a:noFill/>
                </a:rPr>
                <a:t> </a:t>
              </a:r>
            </a:p>
          </p:txBody>
        </p:sp>
        <p:sp>
          <p:nvSpPr>
            <p:cNvPr id="1050827" name="左大括号 96"/>
            <p:cNvSpPr/>
            <p:nvPr/>
          </p:nvSpPr>
          <p:spPr>
            <a:xfrm>
              <a:off x="390525" y="3480027"/>
              <a:ext cx="196063" cy="864807"/>
            </a:xfrm>
            <a:prstGeom prst="leftBrace"/>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573" name=""/>
        <p:cNvGrpSpPr/>
        <p:nvPr/>
      </p:nvGrpSpPr>
      <p:grpSpPr>
        <a:xfrm>
          <a:off x="0" y="0"/>
          <a:ext cx="0" cy="0"/>
          <a:chOff x="0" y="0"/>
          <a:chExt cx="0" cy="0"/>
        </a:xfrm>
      </p:grpSpPr>
      <p:sp>
        <p:nvSpPr>
          <p:cNvPr id="105082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574" name="组合 7"/>
          <p:cNvGrpSpPr/>
          <p:nvPr/>
        </p:nvGrpSpPr>
        <p:grpSpPr>
          <a:xfrm>
            <a:off x="1461226" y="473170"/>
            <a:ext cx="4694110" cy="2341849"/>
            <a:chOff x="2887585" y="3744016"/>
            <a:chExt cx="4694110" cy="2341849"/>
          </a:xfrm>
        </p:grpSpPr>
        <p:grpSp>
          <p:nvGrpSpPr>
            <p:cNvPr id="575" name="组合 111"/>
            <p:cNvGrpSpPr/>
            <p:nvPr/>
          </p:nvGrpSpPr>
          <p:grpSpPr>
            <a:xfrm>
              <a:off x="2887585" y="3744016"/>
              <a:ext cx="4694110" cy="2341849"/>
              <a:chOff x="496769" y="908196"/>
              <a:chExt cx="4694110" cy="2341849"/>
            </a:xfrm>
          </p:grpSpPr>
          <p:grpSp>
            <p:nvGrpSpPr>
              <p:cNvPr id="576" name="组合 112"/>
              <p:cNvGrpSpPr/>
              <p:nvPr/>
            </p:nvGrpSpPr>
            <p:grpSpPr>
              <a:xfrm>
                <a:off x="660293" y="1525773"/>
                <a:ext cx="4468189" cy="1724272"/>
                <a:chOff x="729107" y="3188570"/>
                <a:chExt cx="4468189" cy="1724272"/>
              </a:xfrm>
            </p:grpSpPr>
            <p:grpSp>
              <p:nvGrpSpPr>
                <p:cNvPr id="577" name="组合 117"/>
                <p:cNvGrpSpPr/>
                <p:nvPr/>
              </p:nvGrpSpPr>
              <p:grpSpPr>
                <a:xfrm>
                  <a:off x="729107" y="3188570"/>
                  <a:ext cx="4126219" cy="1724272"/>
                  <a:chOff x="749171" y="2663742"/>
                  <a:chExt cx="4126219" cy="1724272"/>
                </a:xfrm>
              </p:grpSpPr>
              <p:grpSp>
                <p:nvGrpSpPr>
                  <p:cNvPr id="578" name="组合 123"/>
                  <p:cNvGrpSpPr/>
                  <p:nvPr/>
                </p:nvGrpSpPr>
                <p:grpSpPr>
                  <a:xfrm>
                    <a:off x="961853" y="2663742"/>
                    <a:ext cx="3913537" cy="1724272"/>
                    <a:chOff x="961853" y="2663742"/>
                    <a:chExt cx="3913537" cy="1724272"/>
                  </a:xfrm>
                </p:grpSpPr>
                <p:sp>
                  <p:nvSpPr>
                    <p:cNvPr id="1050829"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0"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1"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2" name="椭圆 139"/>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3" name="椭圆 140"/>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74" name="直接连接符 144"/>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34" name="椭圆 145"/>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35" name="文本框 124"/>
                  <p:cNvSpPr txBox="1"/>
                  <p:nvPr/>
                </p:nvSpPr>
                <p:spPr>
                  <a:xfrm>
                    <a:off x="749171" y="271130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36" name="文本框 132"/>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837" name="椭圆 118"/>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8" name="椭圆 119"/>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9" name="文本框 120"/>
                <p:cNvSpPr txBox="1"/>
                <p:nvPr/>
              </p:nvSpPr>
              <p:spPr>
                <a:xfrm>
                  <a:off x="4610233" y="318857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40" name="文本框 121"/>
                <p:cNvSpPr txBox="1"/>
                <p:nvPr/>
              </p:nvSpPr>
              <p:spPr>
                <a:xfrm>
                  <a:off x="4662622" y="426576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841" name="矩形 113"/>
              <p:cNvSpPr>
                <a:spLocks noChangeAspect="1" noMove="1" noResize="1" noRot="1" noAdjustHandles="1" noEditPoints="1" noChangeArrowheads="1" noChangeShapeType="1" noTextEdit="1"/>
              </p:cNvSpPr>
              <p:nvPr/>
            </p:nvSpPr>
            <p:spPr>
              <a:xfrm>
                <a:off x="496769" y="2070790"/>
                <a:ext cx="750462" cy="473206"/>
              </a:xfrm>
              <a:prstGeom prst="rect"/>
              <a:blipFill>
                <a:blip xmlns:r="http://schemas.openxmlformats.org/officeDocument/2006/relationships" r:embed="rId1"/>
                <a:stretch>
                  <a:fillRect t="-3846" b="-3846"/>
                </a:stretch>
              </a:blipFill>
            </p:spPr>
            <p:txBody>
              <a:bodyPr/>
              <a:p>
                <a:r>
                  <a:rPr altLang="en-US" lang="zh-CN">
                    <a:noFill/>
                  </a:rPr>
                  <a:t> </a:t>
                </a:r>
              </a:p>
            </p:txBody>
          </p:sp>
          <p:sp>
            <p:nvSpPr>
              <p:cNvPr id="1050842" name="矩形 114"/>
              <p:cNvSpPr>
                <a:spLocks noChangeAspect="1" noMove="1" noResize="1" noRot="1" noAdjustHandles="1" noEditPoints="1" noChangeArrowheads="1" noChangeShapeType="1" noTextEdit="1"/>
              </p:cNvSpPr>
              <p:nvPr/>
            </p:nvSpPr>
            <p:spPr>
              <a:xfrm>
                <a:off x="4469271" y="2049929"/>
                <a:ext cx="721608" cy="473206"/>
              </a:xfrm>
              <a:prstGeom prst="rect"/>
              <a:blipFill>
                <a:blip xmlns:r="http://schemas.openxmlformats.org/officeDocument/2006/relationships" r:embed="rId2"/>
                <a:stretch>
                  <a:fillRect t="-3846"/>
                </a:stretch>
              </a:blipFill>
            </p:spPr>
            <p:txBody>
              <a:bodyPr/>
              <a:p>
                <a:r>
                  <a:rPr altLang="en-US" lang="zh-CN">
                    <a:noFill/>
                  </a:rPr>
                  <a:t> </a:t>
                </a:r>
              </a:p>
            </p:txBody>
          </p:sp>
          <p:sp>
            <p:nvSpPr>
              <p:cNvPr id="1050843" name="矩形 115"/>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3"/>
                <a:stretch>
                  <a:fillRect t="-3896" b="-3896"/>
                </a:stretch>
              </a:blipFill>
            </p:spPr>
            <p:txBody>
              <a:bodyPr/>
              <a:p>
                <a:r>
                  <a:rPr altLang="en-US" lang="zh-CN">
                    <a:noFill/>
                  </a:rPr>
                  <a:t> </a:t>
                </a:r>
              </a:p>
            </p:txBody>
          </p:sp>
          <p:sp>
            <p:nvSpPr>
              <p:cNvPr id="1050844" name="矩形 116"/>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4"/>
                <a:stretch>
                  <a:fillRect t="-3896"/>
                </a:stretch>
              </a:blipFill>
            </p:spPr>
            <p:txBody>
              <a:bodyPr/>
              <a:p>
                <a:r>
                  <a:rPr altLang="en-US" lang="zh-CN">
                    <a:noFill/>
                  </a:rPr>
                  <a:t> </a:t>
                </a:r>
              </a:p>
            </p:txBody>
          </p:sp>
        </p:grpSp>
        <p:sp>
          <p:nvSpPr>
            <p:cNvPr id="1050845"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75" name="直接箭头连接符 154"/>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76" name="直接箭头连接符 155"/>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579" name="组合 160"/>
          <p:cNvGrpSpPr/>
          <p:nvPr/>
        </p:nvGrpSpPr>
        <p:grpSpPr>
          <a:xfrm>
            <a:off x="1943475" y="1130593"/>
            <a:ext cx="1343841" cy="1589129"/>
            <a:chOff x="2751715" y="4325569"/>
            <a:chExt cx="1343841" cy="1589129"/>
          </a:xfrm>
        </p:grpSpPr>
        <p:sp>
          <p:nvSpPr>
            <p:cNvPr id="1050846"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47" name="矩形 162"/>
            <p:cNvSpPr/>
            <p:nvPr/>
          </p:nvSpPr>
          <p:spPr>
            <a:xfrm rot="16200000">
              <a:off x="3591208" y="463910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48" name="椭圆 163"/>
            <p:cNvSpPr/>
            <p:nvPr/>
          </p:nvSpPr>
          <p:spPr>
            <a:xfrm>
              <a:off x="3657354" y="5225184"/>
              <a:ext cx="333742" cy="333742"/>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49" name="矩形 164"/>
            <p:cNvSpPr>
              <a:spLocks noChangeAspect="1" noMove="1" noResize="1" noRot="1" noAdjustHandles="1" noEditPoints="1" noChangeArrowheads="1" noChangeShapeType="1" noTextEdit="1"/>
            </p:cNvSpPr>
            <p:nvPr/>
          </p:nvSpPr>
          <p:spPr>
            <a:xfrm>
              <a:off x="3196510" y="4514920"/>
              <a:ext cx="565539" cy="400110"/>
            </a:xfrm>
            <a:prstGeom prst="rect"/>
            <a:blipFill>
              <a:blip xmlns:r="http://schemas.openxmlformats.org/officeDocument/2006/relationships" r:embed="rId5"/>
              <a:stretch>
                <a:fillRect b="-1538"/>
              </a:stretch>
            </a:blipFill>
          </p:spPr>
          <p:txBody>
            <a:bodyPr/>
            <a:p>
              <a:r>
                <a:rPr altLang="en-US" lang="zh-CN">
                  <a:noFill/>
                </a:rPr>
                <a:t> </a:t>
              </a:r>
            </a:p>
          </p:txBody>
        </p:sp>
        <p:sp>
          <p:nvSpPr>
            <p:cNvPr id="1050850" name="矩形 165"/>
            <p:cNvSpPr>
              <a:spLocks noChangeAspect="1" noMove="1" noResize="1" noRot="1" noAdjustHandles="1" noEditPoints="1" noChangeArrowheads="1" noChangeShapeType="1" noTextEdit="1"/>
            </p:cNvSpPr>
            <p:nvPr/>
          </p:nvSpPr>
          <p:spPr>
            <a:xfrm>
              <a:off x="2751715" y="5306598"/>
              <a:ext cx="1084464" cy="409856"/>
            </a:xfrm>
            <a:prstGeom prst="rect"/>
            <a:blipFill>
              <a:blip xmlns:r="http://schemas.openxmlformats.org/officeDocument/2006/relationships" r:embed="rId6"/>
              <a:stretch>
                <a:fillRect/>
              </a:stretch>
            </a:blipFill>
          </p:spPr>
          <p:txBody>
            <a:bodyPr/>
            <a:p>
              <a:r>
                <a:rPr altLang="en-US" lang="zh-CN">
                  <a:noFill/>
                </a:rPr>
                <a:t> </a:t>
              </a:r>
            </a:p>
          </p:txBody>
        </p:sp>
        <p:sp>
          <p:nvSpPr>
            <p:cNvPr id="1050851" name="文本框 166"/>
            <p:cNvSpPr txBox="1"/>
            <p:nvPr/>
          </p:nvSpPr>
          <p:spPr>
            <a:xfrm>
              <a:off x="3508493" y="490462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52" name="文本框 167"/>
            <p:cNvSpPr txBox="1"/>
            <p:nvPr/>
          </p:nvSpPr>
          <p:spPr>
            <a:xfrm>
              <a:off x="3522093" y="545303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580" name="组合 17"/>
          <p:cNvGrpSpPr/>
          <p:nvPr/>
        </p:nvGrpSpPr>
        <p:grpSpPr>
          <a:xfrm>
            <a:off x="3610731" y="1055743"/>
            <a:ext cx="2049320" cy="1544229"/>
            <a:chOff x="4418971" y="4250719"/>
            <a:chExt cx="2049320" cy="1544229"/>
          </a:xfrm>
        </p:grpSpPr>
        <p:sp>
          <p:nvSpPr>
            <p:cNvPr id="1050853"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54" name="等腰三角形 13"/>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55" name="等腰三角形 169"/>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77" name="直接箭头连接符 170"/>
            <p:cNvCxnSpPr>
              <a:cxnSpLocks/>
            </p:cNvCxnSpPr>
            <p:nvPr/>
          </p:nvCxnSpPr>
          <p:spPr>
            <a:xfrm>
              <a:off x="4979250" y="4427092"/>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56" name="矩形 15"/>
            <p:cNvSpPr>
              <a:spLocks noChangeAspect="1" noMove="1" noResize="1" noRot="1" noAdjustHandles="1" noEditPoints="1" noChangeArrowheads="1" noChangeShapeType="1" noTextEdit="1"/>
            </p:cNvSpPr>
            <p:nvPr/>
          </p:nvSpPr>
          <p:spPr>
            <a:xfrm>
              <a:off x="4418971" y="4250719"/>
              <a:ext cx="614463" cy="409856"/>
            </a:xfrm>
            <a:prstGeom prst="rect"/>
            <a:blipFill>
              <a:blip xmlns:r="http://schemas.openxmlformats.org/officeDocument/2006/relationships" r:embed="rId7"/>
              <a:stretch>
                <a:fillRect b="-14925"/>
              </a:stretch>
            </a:blipFill>
          </p:spPr>
          <p:txBody>
            <a:bodyPr/>
            <a:p>
              <a:r>
                <a:rPr altLang="en-US" lang="zh-CN">
                  <a:noFill/>
                </a:rPr>
                <a:t> </a:t>
              </a:r>
            </a:p>
          </p:txBody>
        </p:sp>
        <p:sp>
          <p:nvSpPr>
            <p:cNvPr id="1050857" name="Line 1077"/>
            <p:cNvSpPr>
              <a:spLocks noChangeShapeType="1"/>
            </p:cNvSpPr>
            <p:nvPr/>
          </p:nvSpPr>
          <p:spPr bwMode="auto">
            <a:xfrm>
              <a:off x="5558876" y="433328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58" name="矩形 172"/>
            <p:cNvSpPr/>
            <p:nvPr/>
          </p:nvSpPr>
          <p:spPr>
            <a:xfrm rot="16200000">
              <a:off x="5325859" y="495820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59" name="矩形 16"/>
            <p:cNvSpPr>
              <a:spLocks noChangeAspect="1" noMove="1" noResize="1" noRot="1" noAdjustHandles="1" noEditPoints="1" noChangeArrowheads="1" noChangeShapeType="1" noTextEdit="1"/>
            </p:cNvSpPr>
            <p:nvPr/>
          </p:nvSpPr>
          <p:spPr>
            <a:xfrm>
              <a:off x="5558875" y="4927266"/>
              <a:ext cx="909416" cy="369332"/>
            </a:xfrm>
            <a:prstGeom prst="rect"/>
            <a:blipFill>
              <a:blip xmlns:r="http://schemas.openxmlformats.org/officeDocument/2006/relationships" r:embed="rId8"/>
              <a:stretch>
                <a:fillRect b="-13115"/>
              </a:stretch>
            </a:blipFill>
          </p:spPr>
          <p:txBody>
            <a:bodyPr/>
            <a:p>
              <a:r>
                <a:rPr altLang="en-US" lang="zh-CN">
                  <a:noFill/>
                </a:rPr>
                <a:t> </a:t>
              </a:r>
            </a:p>
          </p:txBody>
        </p:sp>
      </p:grpSp>
      <p:sp>
        <p:nvSpPr>
          <p:cNvPr id="1050860" name="矩形 173"/>
          <p:cNvSpPr>
            <a:spLocks noChangeAspect="1" noMove="1" noResize="1" noRot="1" noAdjustHandles="1" noEditPoints="1" noChangeArrowheads="1" noChangeShapeType="1" noTextEdit="1"/>
          </p:cNvSpPr>
          <p:nvPr/>
        </p:nvSpPr>
        <p:spPr>
          <a:xfrm>
            <a:off x="6434542" y="1369737"/>
            <a:ext cx="1607363" cy="461665"/>
          </a:xfrm>
          <a:prstGeom prst="rect"/>
          <a:blipFill>
            <a:blip xmlns:r="http://schemas.openxmlformats.org/officeDocument/2006/relationships" r:embed="rId9"/>
            <a:stretch>
              <a:fillRect b="-2667"/>
            </a:stretch>
          </a:blipFill>
        </p:spPr>
        <p:txBody>
          <a:bodyPr/>
          <a:p>
            <a:r>
              <a:rPr altLang="en-US" lang="zh-CN">
                <a:noFill/>
              </a:rPr>
              <a:t> </a:t>
            </a:r>
          </a:p>
        </p:txBody>
      </p:sp>
      <p:sp>
        <p:nvSpPr>
          <p:cNvPr id="1050861" name="矩形 18"/>
          <p:cNvSpPr>
            <a:spLocks noChangeAspect="1" noMove="1" noResize="1" noRot="1" noAdjustHandles="1" noEditPoints="1" noChangeArrowheads="1" noChangeShapeType="1" noTextEdit="1"/>
          </p:cNvSpPr>
          <p:nvPr/>
        </p:nvSpPr>
        <p:spPr>
          <a:xfrm>
            <a:off x="6486931" y="2030208"/>
            <a:ext cx="1421608" cy="461665"/>
          </a:xfrm>
          <a:prstGeom prst="rect"/>
          <a:blipFill>
            <a:blip xmlns:r="http://schemas.openxmlformats.org/officeDocument/2006/relationships" r:embed="rId10"/>
            <a:stretch>
              <a:fillRect r="-429" b="-17105"/>
            </a:stretch>
          </a:blipFill>
        </p:spPr>
        <p:txBody>
          <a:bodyPr/>
          <a:p>
            <a:r>
              <a:rPr altLang="en-US" lang="zh-CN">
                <a:noFill/>
              </a:rPr>
              <a:t> </a:t>
            </a:r>
          </a:p>
        </p:txBody>
      </p:sp>
      <p:sp>
        <p:nvSpPr>
          <p:cNvPr id="1050862" name="Rectangle 67"/>
          <p:cNvSpPr>
            <a:spLocks noChangeArrowheads="1"/>
          </p:cNvSpPr>
          <p:nvPr/>
        </p:nvSpPr>
        <p:spPr bwMode="auto">
          <a:xfrm>
            <a:off x="545527" y="3099082"/>
            <a:ext cx="8213821" cy="535939"/>
          </a:xfrm>
          <a:prstGeom prst="rect"/>
          <a:noFill/>
          <a:ln>
            <a:noFill/>
          </a:ln>
          <a:effectLst/>
        </p:spPr>
        <p:txBody>
          <a:bodyPr wrap="square">
            <a:spAutoFit/>
          </a:bodyPr>
          <a:p>
            <a:pPr fontAlgn="base">
              <a:spcBef>
                <a:spcPct val="0"/>
              </a:spcBef>
              <a:spcAft>
                <a:spcPct val="0"/>
              </a:spcAft>
            </a:pPr>
            <a:r>
              <a:rPr altLang="zh-CN" dirty="0" sz="2400" lang="en-US" smtClean="0">
                <a:latin typeface="Arial" panose="020B0604020202020204" pitchFamily="34" charset="0"/>
                <a:cs typeface="Arial" panose="020B0604020202020204" pitchFamily="34" charset="0"/>
              </a:rPr>
              <a:t>Because </a:t>
            </a:r>
            <a:r>
              <a:rPr altLang="zh-CN" dirty="0" sz="2400" i="1" lang="en-US" smtClean="0">
                <a:latin typeface="Arial" panose="020B0604020202020204" pitchFamily="34" charset="0"/>
                <a:cs typeface="Arial" panose="020B0604020202020204" pitchFamily="34" charset="0"/>
              </a:rPr>
              <a:t>h</a:t>
            </a:r>
            <a:r>
              <a:rPr altLang="zh-CN" baseline="-25000" dirty="0" sz="2400" lang="en-US" smtClean="0">
                <a:latin typeface="Arial" panose="020B0604020202020204" pitchFamily="34" charset="0"/>
                <a:cs typeface="Arial" panose="020B0604020202020204" pitchFamily="34" charset="0"/>
              </a:rPr>
              <a:t>12e</a:t>
            </a:r>
            <a:r>
              <a:rPr altLang="zh-CN" dirty="0" sz="2400" lang="en-US" smtClean="0">
                <a:latin typeface="Arial" panose="020B0604020202020204" pitchFamily="34" charset="0"/>
                <a:cs typeface="Arial" panose="020B0604020202020204" pitchFamily="34" charset="0"/>
              </a:rPr>
              <a:t> and </a:t>
            </a:r>
            <a:r>
              <a:rPr altLang="zh-CN" dirty="0" sz="2400" i="1" lang="en-US" smtClean="0">
                <a:latin typeface="Arial" panose="020B0604020202020204" pitchFamily="34" charset="0"/>
                <a:cs typeface="Arial" panose="020B0604020202020204" pitchFamily="34" charset="0"/>
              </a:rPr>
              <a:t>h</a:t>
            </a:r>
            <a:r>
              <a:rPr altLang="zh-CN" baseline="-25000" dirty="0" sz="2400" lang="en-US" smtClean="0">
                <a:latin typeface="Arial" panose="020B0604020202020204" pitchFamily="34" charset="0"/>
                <a:cs typeface="Arial" panose="020B0604020202020204" pitchFamily="34" charset="0"/>
              </a:rPr>
              <a:t>22e</a:t>
            </a:r>
            <a:r>
              <a:rPr altLang="zh-CN" dirty="0" sz="2400" lang="en-US" smtClean="0">
                <a:latin typeface="Arial" panose="020B0604020202020204" pitchFamily="34" charset="0"/>
                <a:cs typeface="Arial" panose="020B0604020202020204" pitchFamily="34" charset="0"/>
              </a:rPr>
              <a:t> is very small</a:t>
            </a:r>
            <a:r>
              <a:rPr altLang="zh-CN" dirty="0" sz="2000" lang="en-US" smtClean="0">
                <a:latin typeface="Arial" panose="020B0604020202020204" pitchFamily="34" charset="0"/>
                <a:cs typeface="Arial" panose="020B0604020202020204" pitchFamily="34" charset="0"/>
              </a:rPr>
              <a:t>, we can simplify the circuit</a:t>
            </a:r>
            <a:endParaRPr altLang="en-US" dirty="0" sz="2000" i="1" lang="zh-CN" smtClean="0">
              <a:latin typeface="Arial" panose="020B0604020202020204" pitchFamily="34" charset="0"/>
              <a:cs typeface="Arial" panose="020B0604020202020204" pitchFamily="34" charset="0"/>
            </a:endParaRPr>
          </a:p>
        </p:txBody>
      </p:sp>
      <p:grpSp>
        <p:nvGrpSpPr>
          <p:cNvPr id="581" name="组合 1"/>
          <p:cNvGrpSpPr/>
          <p:nvPr/>
        </p:nvGrpSpPr>
        <p:grpSpPr>
          <a:xfrm>
            <a:off x="991459" y="3776597"/>
            <a:ext cx="4694110" cy="2341849"/>
            <a:chOff x="1624750" y="3617945"/>
            <a:chExt cx="4694110" cy="2341849"/>
          </a:xfrm>
        </p:grpSpPr>
        <p:grpSp>
          <p:nvGrpSpPr>
            <p:cNvPr id="582" name="组合 95"/>
            <p:cNvGrpSpPr/>
            <p:nvPr/>
          </p:nvGrpSpPr>
          <p:grpSpPr>
            <a:xfrm>
              <a:off x="1624750" y="3617945"/>
              <a:ext cx="4694110" cy="2341849"/>
              <a:chOff x="2887585" y="3744016"/>
              <a:chExt cx="4694110" cy="2341849"/>
            </a:xfrm>
          </p:grpSpPr>
          <p:grpSp>
            <p:nvGrpSpPr>
              <p:cNvPr id="583" name="组合 96"/>
              <p:cNvGrpSpPr/>
              <p:nvPr/>
            </p:nvGrpSpPr>
            <p:grpSpPr>
              <a:xfrm>
                <a:off x="2887585" y="3744016"/>
                <a:ext cx="4694110" cy="2341849"/>
                <a:chOff x="496769" y="908196"/>
                <a:chExt cx="4694110" cy="2341849"/>
              </a:xfrm>
            </p:grpSpPr>
            <p:grpSp>
              <p:nvGrpSpPr>
                <p:cNvPr id="584" name="组合 122"/>
                <p:cNvGrpSpPr/>
                <p:nvPr/>
              </p:nvGrpSpPr>
              <p:grpSpPr>
                <a:xfrm>
                  <a:off x="660293" y="1525773"/>
                  <a:ext cx="4468189" cy="1724272"/>
                  <a:chOff x="729107" y="3188570"/>
                  <a:chExt cx="4468189" cy="1724272"/>
                </a:xfrm>
              </p:grpSpPr>
              <p:grpSp>
                <p:nvGrpSpPr>
                  <p:cNvPr id="585" name="组合 129"/>
                  <p:cNvGrpSpPr/>
                  <p:nvPr/>
                </p:nvGrpSpPr>
                <p:grpSpPr>
                  <a:xfrm>
                    <a:off x="729107" y="3188570"/>
                    <a:ext cx="4126219" cy="1724272"/>
                    <a:chOff x="749171" y="2663742"/>
                    <a:chExt cx="4126219" cy="1724272"/>
                  </a:xfrm>
                </p:grpSpPr>
                <p:grpSp>
                  <p:nvGrpSpPr>
                    <p:cNvPr id="586" name="组合 135"/>
                    <p:cNvGrpSpPr/>
                    <p:nvPr/>
                  </p:nvGrpSpPr>
                  <p:grpSpPr>
                    <a:xfrm>
                      <a:off x="961853" y="2663742"/>
                      <a:ext cx="3913537" cy="1724272"/>
                      <a:chOff x="961853" y="2663742"/>
                      <a:chExt cx="3913537" cy="1724272"/>
                    </a:xfrm>
                  </p:grpSpPr>
                  <p:sp>
                    <p:nvSpPr>
                      <p:cNvPr id="1050863"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64"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65"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66" name="椭圆 148"/>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67" name="椭圆 149"/>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78" name="直接连接符 150"/>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68" name="椭圆 151"/>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69" name="文本框 136"/>
                    <p:cNvSpPr txBox="1"/>
                    <p:nvPr/>
                  </p:nvSpPr>
                  <p:spPr>
                    <a:xfrm>
                      <a:off x="749171" y="271130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70" name="文本框 141"/>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871" name="椭圆 130"/>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72" name="椭圆 131"/>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73" name="文本框 133"/>
                  <p:cNvSpPr txBox="1"/>
                  <p:nvPr/>
                </p:nvSpPr>
                <p:spPr>
                  <a:xfrm>
                    <a:off x="4610233" y="318857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74" name="文本框 134"/>
                  <p:cNvSpPr txBox="1"/>
                  <p:nvPr/>
                </p:nvSpPr>
                <p:spPr>
                  <a:xfrm>
                    <a:off x="4662622" y="426576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875" name="矩形 125"/>
                <p:cNvSpPr>
                  <a:spLocks noChangeAspect="1" noMove="1" noResize="1" noRot="1" noAdjustHandles="1" noEditPoints="1" noChangeArrowheads="1" noChangeShapeType="1" noTextEdit="1"/>
                </p:cNvSpPr>
                <p:nvPr/>
              </p:nvSpPr>
              <p:spPr>
                <a:xfrm>
                  <a:off x="496769" y="2070790"/>
                  <a:ext cx="750462" cy="473206"/>
                </a:xfrm>
                <a:prstGeom prst="rect"/>
                <a:blipFill>
                  <a:blip xmlns:r="http://schemas.openxmlformats.org/officeDocument/2006/relationships" r:embed="rId11"/>
                  <a:stretch>
                    <a:fillRect t="-3846" b="-3846"/>
                  </a:stretch>
                </a:blipFill>
              </p:spPr>
              <p:txBody>
                <a:bodyPr/>
                <a:p>
                  <a:r>
                    <a:rPr altLang="en-US" lang="zh-CN">
                      <a:noFill/>
                    </a:rPr>
                    <a:t> </a:t>
                  </a:r>
                </a:p>
              </p:txBody>
            </p:sp>
            <p:sp>
              <p:nvSpPr>
                <p:cNvPr id="1050876" name="矩形 126"/>
                <p:cNvSpPr>
                  <a:spLocks noChangeAspect="1" noMove="1" noResize="1" noRot="1" noAdjustHandles="1" noEditPoints="1" noChangeArrowheads="1" noChangeShapeType="1" noTextEdit="1"/>
                </p:cNvSpPr>
                <p:nvPr/>
              </p:nvSpPr>
              <p:spPr>
                <a:xfrm>
                  <a:off x="4469271" y="2049929"/>
                  <a:ext cx="721608" cy="473206"/>
                </a:xfrm>
                <a:prstGeom prst="rect"/>
                <a:blipFill>
                  <a:blip xmlns:r="http://schemas.openxmlformats.org/officeDocument/2006/relationships" r:embed="rId12"/>
                  <a:stretch>
                    <a:fillRect t="-3896"/>
                  </a:stretch>
                </a:blipFill>
              </p:spPr>
              <p:txBody>
                <a:bodyPr/>
                <a:p>
                  <a:r>
                    <a:rPr altLang="en-US" lang="zh-CN">
                      <a:noFill/>
                    </a:rPr>
                    <a:t> </a:t>
                  </a:r>
                </a:p>
              </p:txBody>
            </p:sp>
            <p:sp>
              <p:nvSpPr>
                <p:cNvPr id="1050877" name="矩形 127"/>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13"/>
                  <a:stretch>
                    <a:fillRect t="-3896" b="-3896"/>
                  </a:stretch>
                </a:blipFill>
              </p:spPr>
              <p:txBody>
                <a:bodyPr/>
                <a:p>
                  <a:r>
                    <a:rPr altLang="en-US" lang="zh-CN">
                      <a:noFill/>
                    </a:rPr>
                    <a:t> </a:t>
                  </a:r>
                </a:p>
              </p:txBody>
            </p:sp>
            <p:sp>
              <p:nvSpPr>
                <p:cNvPr id="1050878" name="矩形 128"/>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14"/>
                  <a:stretch>
                    <a:fillRect t="-3896"/>
                  </a:stretch>
                </a:blipFill>
              </p:spPr>
              <p:txBody>
                <a:bodyPr/>
                <a:p>
                  <a:r>
                    <a:rPr altLang="en-US" lang="zh-CN">
                      <a:noFill/>
                    </a:rPr>
                    <a:t> </a:t>
                  </a:r>
                </a:p>
              </p:txBody>
            </p:sp>
          </p:grpSp>
          <p:sp>
            <p:nvSpPr>
              <p:cNvPr id="1050879"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79" name="直接箭头连接符 104"/>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80" name="直接箭头连接符 105"/>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587" name="组合 152"/>
            <p:cNvGrpSpPr/>
            <p:nvPr/>
          </p:nvGrpSpPr>
          <p:grpSpPr>
            <a:xfrm>
              <a:off x="2497018" y="4275368"/>
              <a:ext cx="780688" cy="1461661"/>
              <a:chOff x="3141734" y="4325569"/>
              <a:chExt cx="780688" cy="1461661"/>
            </a:xfrm>
          </p:grpSpPr>
          <p:sp>
            <p:nvSpPr>
              <p:cNvPr id="1050880"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1" name="矩形 157"/>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82" name="矩形 159"/>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15"/>
                <a:stretch>
                  <a:fillRect b="-2632"/>
                </a:stretch>
              </a:blipFill>
            </p:spPr>
            <p:txBody>
              <a:bodyPr/>
              <a:p>
                <a:r>
                  <a:rPr altLang="en-US" lang="zh-CN">
                    <a:noFill/>
                  </a:rPr>
                  <a:t> </a:t>
                </a:r>
              </a:p>
            </p:txBody>
          </p:sp>
        </p:grpSp>
        <p:grpSp>
          <p:nvGrpSpPr>
            <p:cNvPr id="588" name="组合 177"/>
            <p:cNvGrpSpPr/>
            <p:nvPr/>
          </p:nvGrpSpPr>
          <p:grpSpPr>
            <a:xfrm>
              <a:off x="4305896" y="4267666"/>
              <a:ext cx="944562" cy="1461661"/>
              <a:chOff x="4950612" y="4317867"/>
              <a:chExt cx="944562" cy="1461661"/>
            </a:xfrm>
          </p:grpSpPr>
          <p:sp>
            <p:nvSpPr>
              <p:cNvPr id="1050883"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4" name="等腰三角形 179"/>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85" name="等腰三角形 180"/>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81" name="直接箭头连接符 181"/>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86" name="矩形 182"/>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16"/>
                <a:stretch>
                  <a:fillRect l="-2632" t="-3896" b="-18182"/>
                </a:stretch>
              </a:blipFill>
            </p:spPr>
            <p:txBody>
              <a:bodyPr/>
              <a:p>
                <a:r>
                  <a:rPr altLang="en-US" lang="zh-CN">
                    <a:noFill/>
                  </a:rPr>
                  <a:t> </a:t>
                </a:r>
              </a:p>
            </p:txBody>
          </p:sp>
        </p:grpSp>
      </p:grpSp>
      <p:sp>
        <p:nvSpPr>
          <p:cNvPr id="1050887" name="矩形 188"/>
          <p:cNvSpPr>
            <a:spLocks noChangeAspect="1" noMove="1" noResize="1" noRot="1" noAdjustHandles="1" noEditPoints="1" noChangeArrowheads="1" noChangeShapeType="1" noTextEdit="1"/>
          </p:cNvSpPr>
          <p:nvPr/>
        </p:nvSpPr>
        <p:spPr>
          <a:xfrm>
            <a:off x="5662537" y="4327232"/>
            <a:ext cx="2735492" cy="884345"/>
          </a:xfrm>
          <a:prstGeom prst="rect"/>
          <a:blipFill>
            <a:blip xmlns:r="http://schemas.openxmlformats.org/officeDocument/2006/relationships" r:embed="rId17"/>
            <a:stretch>
              <a:fillRect/>
            </a:stretch>
          </a:blipFill>
        </p:spPr>
        <p:txBody>
          <a:bodyPr/>
          <a:p>
            <a:r>
              <a:rPr altLang="en-US" lang="zh-CN">
                <a:noFill/>
              </a:rPr>
              <a:t> </a:t>
            </a:r>
          </a:p>
        </p:txBody>
      </p:sp>
      <p:sp>
        <p:nvSpPr>
          <p:cNvPr id="1050888" name="矩形 8"/>
          <p:cNvSpPr>
            <a:spLocks noChangeAspect="1" noMove="1" noResize="1" noRot="1" noAdjustHandles="1" noEditPoints="1" noChangeArrowheads="1" noChangeShapeType="1" noTextEdit="1"/>
          </p:cNvSpPr>
          <p:nvPr/>
        </p:nvSpPr>
        <p:spPr>
          <a:xfrm>
            <a:off x="6267452" y="5444295"/>
            <a:ext cx="1797223" cy="461665"/>
          </a:xfrm>
          <a:prstGeom prst="rect"/>
          <a:blipFill>
            <a:blip xmlns:r="http://schemas.openxmlformats.org/officeDocument/2006/relationships" r:embed="rId18"/>
            <a:stretch>
              <a:fillRect b="-1316"/>
            </a:stretch>
          </a:blipFill>
        </p:spPr>
        <p:txBody>
          <a:bodyPr/>
          <a:p>
            <a:r>
              <a:rPr altLang="en-US" lang="zh-CN">
                <a:noFill/>
              </a:rPr>
              <a:t> </a:t>
            </a:r>
          </a:p>
        </p:txBody>
      </p:sp>
      <p:sp>
        <p:nvSpPr>
          <p:cNvPr id="1050889" name="圆角矩形 189"/>
          <p:cNvSpPr/>
          <p:nvPr/>
        </p:nvSpPr>
        <p:spPr>
          <a:xfrm>
            <a:off x="702550" y="3766426"/>
            <a:ext cx="7899776" cy="2603030"/>
          </a:xfrm>
          <a:prstGeom prst="roundRect">
            <a:avLst>
              <a:gd name="adj" fmla="val 8068"/>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19">
            <p14:nvContentPartPr>
              <p14:cNvPr id="1051653" name=""/>
              <p14:cNvContentPartPr/>
              <p14:nvPr/>
            </p14:nvContentPartPr>
            <p14:xfrm>
              <a:off x="5304945" y="3608704"/>
              <a:ext cx="3960901" cy="2706677"/>
            </p14:xfrm>
          </p:contentPart>
        </mc:Choice>
        <mc:Fallback>
          <p:sp>
            <p:nvSpPr>
              <p:cNvPr id="1051653" name=""/>
              <p:cNvSpPr/>
              <p:nvPr/>
            </p:nvSpPr>
            <p:spPr>
              <a:xfrm>
                <a:off x="5304945" y="3608704"/>
                <a:ext cx="3960901" cy="2706677"/>
              </a:xfrm>
            </p:spPr>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589" name=""/>
        <p:cNvGrpSpPr/>
        <p:nvPr/>
      </p:nvGrpSpPr>
      <p:grpSpPr>
        <a:xfrm>
          <a:off x="0" y="0"/>
          <a:ext cx="0" cy="0"/>
          <a:chOff x="0" y="0"/>
          <a:chExt cx="0" cy="0"/>
        </a:xfrm>
      </p:grpSpPr>
      <p:sp>
        <p:nvSpPr>
          <p:cNvPr id="105089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pic>
        <p:nvPicPr>
          <p:cNvPr id="2097173" name="图片 212"/>
          <p:cNvPicPr>
            <a:picLocks noChangeAspect="1"/>
          </p:cNvPicPr>
          <p:nvPr/>
        </p:nvPicPr>
        <p:blipFill>
          <a:blip xmlns:r="http://schemas.openxmlformats.org/officeDocument/2006/relationships" r:embed="rId1"/>
          <a:stretch>
            <a:fillRect/>
          </a:stretch>
        </p:blipFill>
        <p:spPr>
          <a:xfrm>
            <a:off x="575034" y="776524"/>
            <a:ext cx="2890200" cy="2376264"/>
          </a:xfrm>
          <a:prstGeom prst="rect"/>
        </p:spPr>
      </p:pic>
      <p:sp>
        <p:nvSpPr>
          <p:cNvPr id="1050891" name="文本框 213"/>
          <p:cNvSpPr txBox="1"/>
          <p:nvPr/>
        </p:nvSpPr>
        <p:spPr>
          <a:xfrm>
            <a:off x="559329" y="767695"/>
            <a:ext cx="2576773" cy="523220"/>
          </a:xfrm>
          <a:prstGeom prst="rect"/>
          <a:noFill/>
        </p:spPr>
        <p:txBody>
          <a:bodyPr rtlCol="0" wrap="square">
            <a:spAutoFit/>
          </a:bodyPr>
          <a:p>
            <a:pPr algn="ctr"/>
            <a:r>
              <a:rPr altLang="zh-CN" b="1" dirty="0" sz="2800" lang="en-US" smtClean="0">
                <a:latin typeface="Arial" panose="020B0604020202020204" pitchFamily="34" charset="0"/>
                <a:ea typeface="楷体_GB2312"/>
                <a:cs typeface="Arial" panose="020B0604020202020204" pitchFamily="34" charset="0"/>
              </a:rPr>
              <a:t>Example</a:t>
            </a:r>
            <a:r>
              <a:rPr altLang="zh-CN" b="1" dirty="0" sz="2800" lang="en-US">
                <a:latin typeface="Arial" panose="020B0604020202020204" pitchFamily="34" charset="0"/>
                <a:ea typeface="楷体_GB2312"/>
                <a:cs typeface="Arial" panose="020B0604020202020204" pitchFamily="34" charset="0"/>
              </a:rPr>
              <a:t>:</a:t>
            </a:r>
            <a:endParaRPr altLang="en-US" b="1" dirty="0" sz="2800" lang="zh-CN">
              <a:latin typeface="Arial" panose="020B0604020202020204" pitchFamily="34" charset="0"/>
              <a:ea typeface="楷体_GB2312"/>
              <a:cs typeface="Arial" panose="020B0604020202020204" pitchFamily="34" charset="0"/>
            </a:endParaRPr>
          </a:p>
        </p:txBody>
      </p:sp>
      <p:sp>
        <p:nvSpPr>
          <p:cNvPr id="1050892" name="Rectangle 67"/>
          <p:cNvSpPr>
            <a:spLocks noChangeArrowheads="1"/>
          </p:cNvSpPr>
          <p:nvPr/>
        </p:nvSpPr>
        <p:spPr bwMode="auto">
          <a:xfrm>
            <a:off x="1686568" y="3606531"/>
            <a:ext cx="6139882" cy="461665"/>
          </a:xfrm>
          <a:prstGeom prst="rect"/>
          <a:noFill/>
          <a:ln>
            <a:noFill/>
          </a:ln>
          <a:effectLst/>
        </p:spPr>
        <p:txBody>
          <a:bodyPr wrap="square">
            <a:spAutoFit/>
          </a:bodyPr>
          <a:p>
            <a:pPr fontAlgn="base">
              <a:spcBef>
                <a:spcPct val="0"/>
              </a:spcBef>
              <a:spcAft>
                <a:spcPct val="0"/>
              </a:spcAft>
            </a:pPr>
            <a:r>
              <a:rPr altLang="zh-CN" dirty="0" sz="2400" lang="en-US" smtClean="0">
                <a:latin typeface="Arial" panose="020B0604020202020204" pitchFamily="34" charset="0"/>
                <a:cs typeface="Arial" panose="020B0604020202020204" pitchFamily="34" charset="0"/>
              </a:rPr>
              <a:t>What’s the equivalent circuit of </a:t>
            </a:r>
            <a:r>
              <a:rPr altLang="zh-CN" dirty="0" sz="2400" i="1" lang="en-US" smtClean="0">
                <a:latin typeface="Arial" panose="020B0604020202020204" pitchFamily="34" charset="0"/>
                <a:cs typeface="Arial" panose="020B0604020202020204" pitchFamily="34" charset="0"/>
              </a:rPr>
              <a:t>h</a:t>
            </a:r>
            <a:r>
              <a:rPr altLang="zh-CN" dirty="0" sz="2400" lang="en-US" smtClean="0">
                <a:latin typeface="Arial" panose="020B0604020202020204" pitchFamily="34" charset="0"/>
                <a:cs typeface="Arial" panose="020B0604020202020204" pitchFamily="34" charset="0"/>
              </a:rPr>
              <a:t>-model?</a:t>
            </a:r>
            <a:endParaRPr altLang="en-US" dirty="0" sz="2000" i="1" lang="zh-CN" smtClean="0">
              <a:latin typeface="Arial" panose="020B0604020202020204" pitchFamily="34" charset="0"/>
              <a:cs typeface="Arial" panose="020B0604020202020204" pitchFamily="34" charset="0"/>
            </a:endParaRPr>
          </a:p>
        </p:txBody>
      </p:sp>
      <p:grpSp>
        <p:nvGrpSpPr>
          <p:cNvPr id="590" name="组合 4"/>
          <p:cNvGrpSpPr/>
          <p:nvPr/>
        </p:nvGrpSpPr>
        <p:grpSpPr>
          <a:xfrm>
            <a:off x="4224308" y="329238"/>
            <a:ext cx="4148809" cy="3061959"/>
            <a:chOff x="4224308" y="329238"/>
            <a:chExt cx="4148809" cy="3061959"/>
          </a:xfrm>
        </p:grpSpPr>
        <p:grpSp>
          <p:nvGrpSpPr>
            <p:cNvPr id="591" name="组合 85"/>
            <p:cNvGrpSpPr/>
            <p:nvPr/>
          </p:nvGrpSpPr>
          <p:grpSpPr>
            <a:xfrm>
              <a:off x="4224308" y="329238"/>
              <a:ext cx="4108789" cy="3061959"/>
              <a:chOff x="239826" y="1060105"/>
              <a:chExt cx="4108789" cy="3061959"/>
            </a:xfrm>
          </p:grpSpPr>
          <p:grpSp>
            <p:nvGrpSpPr>
              <p:cNvPr id="592" name="组合 86"/>
              <p:cNvGrpSpPr/>
              <p:nvPr/>
            </p:nvGrpSpPr>
            <p:grpSpPr>
              <a:xfrm>
                <a:off x="239826" y="1060105"/>
                <a:ext cx="4108789" cy="3061959"/>
                <a:chOff x="197881" y="1550492"/>
                <a:chExt cx="4108789" cy="3061959"/>
              </a:xfrm>
            </p:grpSpPr>
            <p:grpSp>
              <p:nvGrpSpPr>
                <p:cNvPr id="593" name="组合 90"/>
                <p:cNvGrpSpPr/>
                <p:nvPr/>
              </p:nvGrpSpPr>
              <p:grpSpPr>
                <a:xfrm>
                  <a:off x="197881" y="1550492"/>
                  <a:ext cx="4108789" cy="3061959"/>
                  <a:chOff x="2428254" y="78156"/>
                  <a:chExt cx="4108789" cy="3061959"/>
                </a:xfrm>
              </p:grpSpPr>
              <p:grpSp>
                <p:nvGrpSpPr>
                  <p:cNvPr id="594" name="组合 92"/>
                  <p:cNvGrpSpPr/>
                  <p:nvPr/>
                </p:nvGrpSpPr>
                <p:grpSpPr>
                  <a:xfrm>
                    <a:off x="2428254" y="78156"/>
                    <a:ext cx="4108789" cy="3061959"/>
                    <a:chOff x="4869126" y="515430"/>
                    <a:chExt cx="4108789" cy="3061959"/>
                  </a:xfrm>
                </p:grpSpPr>
                <p:grpSp>
                  <p:nvGrpSpPr>
                    <p:cNvPr id="595" name="组合 109"/>
                    <p:cNvGrpSpPr/>
                    <p:nvPr/>
                  </p:nvGrpSpPr>
                  <p:grpSpPr>
                    <a:xfrm>
                      <a:off x="4869126" y="515430"/>
                      <a:ext cx="4108789" cy="3061959"/>
                      <a:chOff x="748121" y="1410029"/>
                      <a:chExt cx="4108789" cy="3061959"/>
                    </a:xfrm>
                  </p:grpSpPr>
                  <p:grpSp>
                    <p:nvGrpSpPr>
                      <p:cNvPr id="596" name="组合 175"/>
                      <p:cNvGrpSpPr/>
                      <p:nvPr/>
                    </p:nvGrpSpPr>
                    <p:grpSpPr>
                      <a:xfrm>
                        <a:off x="748121" y="1410029"/>
                        <a:ext cx="3718545" cy="3019940"/>
                        <a:chOff x="481800" y="1314903"/>
                        <a:chExt cx="3718545" cy="3019940"/>
                      </a:xfrm>
                    </p:grpSpPr>
                    <p:grpSp>
                      <p:nvGrpSpPr>
                        <p:cNvPr id="597" name="组合 184"/>
                        <p:cNvGrpSpPr/>
                        <p:nvPr/>
                      </p:nvGrpSpPr>
                      <p:grpSpPr>
                        <a:xfrm>
                          <a:off x="687985" y="1314903"/>
                          <a:ext cx="3181035" cy="3019940"/>
                          <a:chOff x="687985" y="1314903"/>
                          <a:chExt cx="3181035" cy="3019940"/>
                        </a:xfrm>
                      </p:grpSpPr>
                      <p:grpSp>
                        <p:nvGrpSpPr>
                          <p:cNvPr id="598" name="Group 1096"/>
                          <p:cNvGrpSpPr/>
                          <p:nvPr/>
                        </p:nvGrpSpPr>
                        <p:grpSpPr bwMode="auto">
                          <a:xfrm>
                            <a:off x="1275234" y="1569267"/>
                            <a:ext cx="1187278" cy="2765576"/>
                            <a:chOff x="4072" y="2035"/>
                            <a:chExt cx="835" cy="1945"/>
                          </a:xfrm>
                        </p:grpSpPr>
                        <p:sp>
                          <p:nvSpPr>
                            <p:cNvPr id="105089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4"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7"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8"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899" name="文本框 194"/>
                          <p:cNvSpPr txBox="1"/>
                          <p:nvPr/>
                        </p:nvSpPr>
                        <p:spPr>
                          <a:xfrm>
                            <a:off x="3020950" y="131490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900" name="文本框 195"/>
                          <p:cNvSpPr txBox="1"/>
                          <p:nvPr/>
                        </p:nvSpPr>
                        <p:spPr>
                          <a:xfrm>
                            <a:off x="2481634" y="18873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901"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2"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3"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4" name="矩形 19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5"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6" name="矩形 201"/>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7" name="文本框 202"/>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908" name="文本框 20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282" name="直接连接符 204"/>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909" name="椭圆 205"/>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10" name="椭圆 185"/>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1" name="文本框 187"/>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12" name="文本框 189"/>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283" name="直接箭头连接符 191"/>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84" name="直接箭头连接符 192"/>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913" name="文本框 176"/>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14" name="文本框 183"/>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915"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6" name="矩形 158"/>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7" name="文本框 174"/>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0918"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9"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0"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1"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2" name="文本框 100"/>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923"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4"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5" name="文本框 106"/>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926"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7" name="文本框 108"/>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928" name="椭圆 91"/>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29" name="文本框 87"/>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930" name="文本框 88"/>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931" name="文本框 89"/>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50932" name="矩形 260"/>
            <p:cNvSpPr>
              <a:spLocks noChangeAspect="1" noMove="1" noResize="1" noRot="1" noAdjustHandles="1" noEditPoints="1" noChangeArrowheads="1" noChangeShapeType="1" noTextEdit="1"/>
            </p:cNvSpPr>
            <p:nvPr/>
          </p:nvSpPr>
          <p:spPr>
            <a:xfrm>
              <a:off x="4574383" y="2332351"/>
              <a:ext cx="574132" cy="473206"/>
            </a:xfrm>
            <a:prstGeom prst="rect"/>
            <a:blipFill>
              <a:blip xmlns:r="http://schemas.openxmlformats.org/officeDocument/2006/relationships" r:embed="rId2"/>
              <a:stretch>
                <a:fillRect t="-3896" b="-2597"/>
              </a:stretch>
            </a:blipFill>
          </p:spPr>
          <p:txBody>
            <a:bodyPr/>
            <a:p>
              <a:r>
                <a:rPr altLang="en-US" lang="zh-CN">
                  <a:noFill/>
                </a:rPr>
                <a:t> </a:t>
              </a:r>
            </a:p>
          </p:txBody>
        </p:sp>
        <p:sp>
          <p:nvSpPr>
            <p:cNvPr id="1050933" name="矩形 261"/>
            <p:cNvSpPr>
              <a:spLocks noChangeAspect="1" noMove="1" noResize="1" noRot="1" noAdjustHandles="1" noEditPoints="1" noChangeArrowheads="1" noChangeShapeType="1" noTextEdit="1"/>
            </p:cNvSpPr>
            <p:nvPr/>
          </p:nvSpPr>
          <p:spPr>
            <a:xfrm>
              <a:off x="7752499" y="2061381"/>
              <a:ext cx="620618" cy="473206"/>
            </a:xfrm>
            <a:prstGeom prst="rect"/>
            <a:blipFill>
              <a:blip xmlns:r="http://schemas.openxmlformats.org/officeDocument/2006/relationships" r:embed="rId3"/>
              <a:stretch>
                <a:fillRect t="-3846"/>
              </a:stretch>
            </a:blipFill>
          </p:spPr>
          <p:txBody>
            <a:bodyPr/>
            <a:p>
              <a:r>
                <a:rPr altLang="en-US" lang="zh-CN">
                  <a:noFill/>
                </a:rPr>
                <a:t> </a:t>
              </a:r>
            </a:p>
          </p:txBody>
        </p:sp>
      </p:grpSp>
      <p:grpSp>
        <p:nvGrpSpPr>
          <p:cNvPr id="599" name="组合 5"/>
          <p:cNvGrpSpPr/>
          <p:nvPr/>
        </p:nvGrpSpPr>
        <p:grpSpPr>
          <a:xfrm>
            <a:off x="2236610" y="4173655"/>
            <a:ext cx="4633344" cy="2220991"/>
            <a:chOff x="2236610" y="4173655"/>
            <a:chExt cx="4633344" cy="2220991"/>
          </a:xfrm>
        </p:grpSpPr>
        <p:grpSp>
          <p:nvGrpSpPr>
            <p:cNvPr id="600" name="组合 2"/>
            <p:cNvGrpSpPr/>
            <p:nvPr/>
          </p:nvGrpSpPr>
          <p:grpSpPr>
            <a:xfrm>
              <a:off x="2236610" y="4173655"/>
              <a:ext cx="4633344" cy="2220991"/>
              <a:chOff x="2225784" y="4005575"/>
              <a:chExt cx="4633344" cy="2220991"/>
            </a:xfrm>
          </p:grpSpPr>
          <p:grpSp>
            <p:nvGrpSpPr>
              <p:cNvPr id="601" name="组合 215"/>
              <p:cNvGrpSpPr/>
              <p:nvPr/>
            </p:nvGrpSpPr>
            <p:grpSpPr>
              <a:xfrm>
                <a:off x="2750339" y="4005575"/>
                <a:ext cx="4108789" cy="2220991"/>
                <a:chOff x="4702210" y="2333984"/>
                <a:chExt cx="4108789" cy="2220991"/>
              </a:xfrm>
            </p:grpSpPr>
            <p:sp>
              <p:nvSpPr>
                <p:cNvPr id="1050934" name="Line 1077"/>
                <p:cNvSpPr>
                  <a:spLocks noChangeShapeType="1"/>
                </p:cNvSpPr>
                <p:nvPr/>
              </p:nvSpPr>
              <p:spPr bwMode="auto">
                <a:xfrm>
                  <a:off x="7441353" y="2721036"/>
                  <a:ext cx="0" cy="15137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02" name="组合 217"/>
                <p:cNvGrpSpPr/>
                <p:nvPr/>
              </p:nvGrpSpPr>
              <p:grpSpPr>
                <a:xfrm>
                  <a:off x="4702210" y="2333984"/>
                  <a:ext cx="4108789" cy="2220991"/>
                  <a:chOff x="239826" y="1901073"/>
                  <a:chExt cx="4108789" cy="2220991"/>
                </a:xfrm>
              </p:grpSpPr>
              <p:grpSp>
                <p:nvGrpSpPr>
                  <p:cNvPr id="603" name="组合 218"/>
                  <p:cNvGrpSpPr/>
                  <p:nvPr/>
                </p:nvGrpSpPr>
                <p:grpSpPr>
                  <a:xfrm>
                    <a:off x="239826" y="1901073"/>
                    <a:ext cx="4108789" cy="2220991"/>
                    <a:chOff x="2428254" y="919124"/>
                    <a:chExt cx="4108789" cy="2220991"/>
                  </a:xfrm>
                </p:grpSpPr>
                <p:grpSp>
                  <p:nvGrpSpPr>
                    <p:cNvPr id="604" name="组合 222"/>
                    <p:cNvGrpSpPr/>
                    <p:nvPr/>
                  </p:nvGrpSpPr>
                  <p:grpSpPr>
                    <a:xfrm>
                      <a:off x="2428254" y="919124"/>
                      <a:ext cx="4108789" cy="2220991"/>
                      <a:chOff x="4869126" y="1356398"/>
                      <a:chExt cx="4108789" cy="2220991"/>
                    </a:xfrm>
                  </p:grpSpPr>
                  <p:grpSp>
                    <p:nvGrpSpPr>
                      <p:cNvPr id="605" name="组合 226"/>
                      <p:cNvGrpSpPr/>
                      <p:nvPr/>
                    </p:nvGrpSpPr>
                    <p:grpSpPr>
                      <a:xfrm>
                        <a:off x="4869126" y="1356398"/>
                        <a:ext cx="4108789" cy="2220991"/>
                        <a:chOff x="748121" y="2250997"/>
                        <a:chExt cx="4108789" cy="2220991"/>
                      </a:xfrm>
                    </p:grpSpPr>
                    <p:grpSp>
                      <p:nvGrpSpPr>
                        <p:cNvPr id="606" name="组合 230"/>
                        <p:cNvGrpSpPr/>
                        <p:nvPr/>
                      </p:nvGrpSpPr>
                      <p:grpSpPr>
                        <a:xfrm>
                          <a:off x="748121" y="2601347"/>
                          <a:ext cx="3718545" cy="1828622"/>
                          <a:chOff x="481800" y="2506221"/>
                          <a:chExt cx="3718545" cy="1828622"/>
                        </a:xfrm>
                      </p:grpSpPr>
                      <p:grpSp>
                        <p:nvGrpSpPr>
                          <p:cNvPr id="607" name="组合 233"/>
                          <p:cNvGrpSpPr/>
                          <p:nvPr/>
                        </p:nvGrpSpPr>
                        <p:grpSpPr>
                          <a:xfrm>
                            <a:off x="687985" y="2530464"/>
                            <a:ext cx="3181035" cy="1804379"/>
                            <a:chOff x="687985" y="2530464"/>
                            <a:chExt cx="3181035" cy="1804379"/>
                          </a:xfrm>
                        </p:grpSpPr>
                        <p:grpSp>
                          <p:nvGrpSpPr>
                            <p:cNvPr id="608" name="Group 1096"/>
                            <p:cNvGrpSpPr/>
                            <p:nvPr/>
                          </p:nvGrpSpPr>
                          <p:grpSpPr bwMode="auto">
                            <a:xfrm>
                              <a:off x="687992" y="2530464"/>
                              <a:ext cx="1774518" cy="1804378"/>
                              <a:chOff x="3659" y="2711"/>
                              <a:chExt cx="1248" cy="1269"/>
                            </a:xfrm>
                          </p:grpSpPr>
                          <p:sp>
                            <p:nvSpPr>
                              <p:cNvPr id="105093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6"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9"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0"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941" name="文本框 242"/>
                            <p:cNvSpPr txBox="1"/>
                            <p:nvPr/>
                          </p:nvSpPr>
                          <p:spPr>
                            <a:xfrm>
                              <a:off x="2629588" y="306443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942" name="Line 1077"/>
                            <p:cNvSpPr>
                              <a:spLocks noChangeShapeType="1"/>
                            </p:cNvSpPr>
                            <p:nvPr/>
                          </p:nvSpPr>
                          <p:spPr bwMode="auto">
                            <a:xfrm>
                              <a:off x="1510750" y="3055143"/>
                              <a:ext cx="0" cy="10015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3"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4"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5" name="矩形 246"/>
                            <p:cNvSpPr/>
                            <p:nvPr/>
                          </p:nvSpPr>
                          <p:spPr>
                            <a:xfrm rot="16200000">
                              <a:off x="1276018" y="344846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6" name="文本框 247"/>
                            <p:cNvSpPr txBox="1"/>
                            <p:nvPr/>
                          </p:nvSpPr>
                          <p:spPr>
                            <a:xfrm>
                              <a:off x="1523915" y="3379573"/>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947" name="文本框 248"/>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285" name="直接连接符 249"/>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948" name="椭圆 250"/>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9" name="矩形 251"/>
                            <p:cNvSpPr/>
                            <p:nvPr/>
                          </p:nvSpPr>
                          <p:spPr>
                            <a:xfrm rot="16200000">
                              <a:off x="2987148" y="320701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50" name="椭圆 234"/>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1" name="文本框 236"/>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52" name="文本框 237"/>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286" name="直接箭头连接符 239"/>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87" name="直接箭头连接符 240"/>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953" name="文本框 231"/>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54" name="文本框 232"/>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955"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56" name="矩形 228"/>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7" name="文本框 229"/>
                      <p:cNvSpPr txBox="1"/>
                      <p:nvPr/>
                    </p:nvSpPr>
                    <p:spPr>
                      <a:xfrm>
                        <a:off x="7691632" y="227709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0958"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59" name="Line 1073"/>
                    <p:cNvSpPr>
                      <a:spLocks noChangeShapeType="1"/>
                    </p:cNvSpPr>
                    <p:nvPr/>
                  </p:nvSpPr>
                  <p:spPr bwMode="auto">
                    <a:xfrm flipH="1">
                      <a:off x="5073899" y="1302696"/>
                      <a:ext cx="7415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60" name="文本框 225"/>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961" name="文本框 219"/>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962" name="文本框 220"/>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963" name="文本框 221"/>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sp>
            <p:nvSpPr>
              <p:cNvPr id="1050964" name="矩形 258"/>
              <p:cNvSpPr>
                <a:spLocks noChangeAspect="1" noMove="1" noResize="1" noRot="1" noAdjustHandles="1" noEditPoints="1" noChangeArrowheads="1" noChangeShapeType="1" noTextEdit="1"/>
              </p:cNvSpPr>
              <p:nvPr/>
            </p:nvSpPr>
            <p:spPr>
              <a:xfrm>
                <a:off x="2225784" y="5164307"/>
                <a:ext cx="574132" cy="473206"/>
              </a:xfrm>
              <a:prstGeom prst="rect"/>
              <a:blipFill>
                <a:blip xmlns:r="http://schemas.openxmlformats.org/officeDocument/2006/relationships" r:embed="rId4"/>
                <a:stretch>
                  <a:fillRect t="-3846" b="-2564"/>
                </a:stretch>
              </a:blipFill>
            </p:spPr>
            <p:txBody>
              <a:bodyPr/>
              <a:p>
                <a:r>
                  <a:rPr altLang="en-US" lang="zh-CN">
                    <a:noFill/>
                  </a:rPr>
                  <a:t> </a:t>
                </a:r>
              </a:p>
            </p:txBody>
          </p:sp>
          <p:sp>
            <p:nvSpPr>
              <p:cNvPr id="1050965" name="矩形 259"/>
              <p:cNvSpPr>
                <a:spLocks noChangeAspect="1" noMove="1" noResize="1" noRot="1" noAdjustHandles="1" noEditPoints="1" noChangeArrowheads="1" noChangeShapeType="1" noTextEdit="1"/>
              </p:cNvSpPr>
              <p:nvPr/>
            </p:nvSpPr>
            <p:spPr>
              <a:xfrm>
                <a:off x="6222456" y="4887034"/>
                <a:ext cx="620618" cy="473206"/>
              </a:xfrm>
              <a:prstGeom prst="rect"/>
              <a:blipFill>
                <a:blip xmlns:r="http://schemas.openxmlformats.org/officeDocument/2006/relationships" r:embed="rId5"/>
                <a:stretch>
                  <a:fillRect t="-3896"/>
                </a:stretch>
              </a:blipFill>
            </p:spPr>
            <p:txBody>
              <a:bodyPr/>
              <a:p>
                <a:r>
                  <a:rPr altLang="en-US" lang="zh-CN">
                    <a:noFill/>
                  </a:rPr>
                  <a:t> </a:t>
                </a:r>
              </a:p>
            </p:txBody>
          </p:sp>
        </p:grpSp>
        <p:sp>
          <p:nvSpPr>
            <p:cNvPr id="1050966" name="文本框 1"/>
            <p:cNvSpPr txBox="1"/>
            <p:nvPr/>
          </p:nvSpPr>
          <p:spPr>
            <a:xfrm>
              <a:off x="2442955" y="4340577"/>
              <a:ext cx="2044557"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(1) AC circuit</a:t>
              </a:r>
              <a:endParaRPr altLang="en-US" dirty="0" sz="2400" lang="zh-CN">
                <a:latin typeface="Arial" panose="020B0604020202020204" pitchFamily="34" charset="0"/>
                <a:cs typeface="Arial" panose="020B0604020202020204" pitchFamily="34" charset="0"/>
              </a:endParaRPr>
            </a:p>
          </p:txBody>
        </p:sp>
      </p:grpSp>
      <mc:AlternateContent xmlns:mc="http://schemas.openxmlformats.org/markup-compatibility/2006">
        <mc:Choice xmlns:p14="http://schemas.microsoft.com/office/powerpoint/2010/main" Requires="p14">
          <p:contentPart p14:bwMode="auto" r:id="rId6">
            <p14:nvContentPartPr>
              <p14:cNvPr id="1051627" name=""/>
              <p14:cNvContentPartPr/>
              <p14:nvPr/>
            </p14:nvContentPartPr>
            <p14:xfrm>
              <a:off x="2699126" y="1679491"/>
              <a:ext cx="6011" cy="21424"/>
            </p14:xfrm>
          </p:contentPart>
        </mc:Choice>
        <mc:Fallback>
          <p:sp>
            <p:nvSpPr>
              <p:cNvPr id="1051627" name=""/>
              <p:cNvSpPr/>
              <p:nvPr/>
            </p:nvSpPr>
            <p:spPr>
              <a:xfrm>
                <a:off x="2699126" y="1679491"/>
                <a:ext cx="6011" cy="21424"/>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99"/>
                                        </p:tgtEl>
                                        <p:attrNameLst>
                                          <p:attrName>style.visibility</p:attrName>
                                        </p:attrNameLst>
                                      </p:cBhvr>
                                      <p:to>
                                        <p:strVal val="visible"/>
                                      </p:to>
                                    </p:set>
                                    <p:animEffect transition="in" filter="wipe(down)">
                                      <p:cBhvr>
                                        <p:cTn dur="500" id="7"/>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609" name=""/>
        <p:cNvGrpSpPr/>
        <p:nvPr/>
      </p:nvGrpSpPr>
      <p:grpSpPr>
        <a:xfrm>
          <a:off x="0" y="0"/>
          <a:ext cx="0" cy="0"/>
          <a:chOff x="0" y="0"/>
          <a:chExt cx="0" cy="0"/>
        </a:xfrm>
      </p:grpSpPr>
      <p:sp>
        <p:nvSpPr>
          <p:cNvPr id="105096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610" name="组合 145"/>
          <p:cNvGrpSpPr/>
          <p:nvPr/>
        </p:nvGrpSpPr>
        <p:grpSpPr>
          <a:xfrm>
            <a:off x="1938780" y="152878"/>
            <a:ext cx="4742885" cy="2220991"/>
            <a:chOff x="2116243" y="4005575"/>
            <a:chExt cx="4742885" cy="2220991"/>
          </a:xfrm>
        </p:grpSpPr>
        <p:grpSp>
          <p:nvGrpSpPr>
            <p:cNvPr id="611" name="组合 146"/>
            <p:cNvGrpSpPr/>
            <p:nvPr/>
          </p:nvGrpSpPr>
          <p:grpSpPr>
            <a:xfrm>
              <a:off x="2750339" y="4005575"/>
              <a:ext cx="4108789" cy="2220991"/>
              <a:chOff x="4702210" y="2333984"/>
              <a:chExt cx="4108789" cy="2220991"/>
            </a:xfrm>
          </p:grpSpPr>
          <p:sp>
            <p:nvSpPr>
              <p:cNvPr id="1050968" name="Line 1077"/>
              <p:cNvSpPr>
                <a:spLocks noChangeShapeType="1"/>
              </p:cNvSpPr>
              <p:nvPr/>
            </p:nvSpPr>
            <p:spPr bwMode="auto">
              <a:xfrm>
                <a:off x="7441353" y="2721036"/>
                <a:ext cx="0" cy="15137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12" name="组合 150"/>
              <p:cNvGrpSpPr/>
              <p:nvPr/>
            </p:nvGrpSpPr>
            <p:grpSpPr>
              <a:xfrm>
                <a:off x="4702210" y="2333984"/>
                <a:ext cx="4108789" cy="2220991"/>
                <a:chOff x="239826" y="1901073"/>
                <a:chExt cx="4108789" cy="2220991"/>
              </a:xfrm>
            </p:grpSpPr>
            <p:grpSp>
              <p:nvGrpSpPr>
                <p:cNvPr id="613" name="组合 151"/>
                <p:cNvGrpSpPr/>
                <p:nvPr/>
              </p:nvGrpSpPr>
              <p:grpSpPr>
                <a:xfrm>
                  <a:off x="239826" y="1901073"/>
                  <a:ext cx="4108789" cy="2220991"/>
                  <a:chOff x="2428254" y="919124"/>
                  <a:chExt cx="4108789" cy="2220991"/>
                </a:xfrm>
              </p:grpSpPr>
              <p:grpSp>
                <p:nvGrpSpPr>
                  <p:cNvPr id="614" name="组合 155"/>
                  <p:cNvGrpSpPr/>
                  <p:nvPr/>
                </p:nvGrpSpPr>
                <p:grpSpPr>
                  <a:xfrm>
                    <a:off x="2428254" y="919124"/>
                    <a:ext cx="4108789" cy="2220991"/>
                    <a:chOff x="4869126" y="1356398"/>
                    <a:chExt cx="4108789" cy="2220991"/>
                  </a:xfrm>
                </p:grpSpPr>
                <p:grpSp>
                  <p:nvGrpSpPr>
                    <p:cNvPr id="615" name="组合 160"/>
                    <p:cNvGrpSpPr/>
                    <p:nvPr/>
                  </p:nvGrpSpPr>
                  <p:grpSpPr>
                    <a:xfrm>
                      <a:off x="4869126" y="1356398"/>
                      <a:ext cx="4108789" cy="2220991"/>
                      <a:chOff x="748121" y="2250997"/>
                      <a:chExt cx="4108789" cy="2220991"/>
                    </a:xfrm>
                  </p:grpSpPr>
                  <p:grpSp>
                    <p:nvGrpSpPr>
                      <p:cNvPr id="616" name="组合 164"/>
                      <p:cNvGrpSpPr/>
                      <p:nvPr/>
                    </p:nvGrpSpPr>
                    <p:grpSpPr>
                      <a:xfrm>
                        <a:off x="748121" y="2601347"/>
                        <a:ext cx="3718545" cy="1828622"/>
                        <a:chOff x="481800" y="2506221"/>
                        <a:chExt cx="3718545" cy="1828622"/>
                      </a:xfrm>
                    </p:grpSpPr>
                    <p:grpSp>
                      <p:nvGrpSpPr>
                        <p:cNvPr id="617" name="组合 167"/>
                        <p:cNvGrpSpPr/>
                        <p:nvPr/>
                      </p:nvGrpSpPr>
                      <p:grpSpPr>
                        <a:xfrm>
                          <a:off x="687985" y="2530464"/>
                          <a:ext cx="3181035" cy="1804379"/>
                          <a:chOff x="687985" y="2530464"/>
                          <a:chExt cx="3181035" cy="1804379"/>
                        </a:xfrm>
                      </p:grpSpPr>
                      <p:grpSp>
                        <p:nvGrpSpPr>
                          <p:cNvPr id="618" name="Group 1096"/>
                          <p:cNvGrpSpPr/>
                          <p:nvPr/>
                        </p:nvGrpSpPr>
                        <p:grpSpPr bwMode="auto">
                          <a:xfrm>
                            <a:off x="687992" y="2530464"/>
                            <a:ext cx="1774518" cy="1804378"/>
                            <a:chOff x="3659" y="2711"/>
                            <a:chExt cx="1248" cy="1269"/>
                          </a:xfrm>
                        </p:grpSpPr>
                        <p:sp>
                          <p:nvSpPr>
                            <p:cNvPr id="105096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0"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3"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4"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975" name="文本框 177"/>
                          <p:cNvSpPr txBox="1"/>
                          <p:nvPr/>
                        </p:nvSpPr>
                        <p:spPr>
                          <a:xfrm>
                            <a:off x="2629588" y="3064432"/>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976" name="Line 1077"/>
                          <p:cNvSpPr>
                            <a:spLocks noChangeShapeType="1"/>
                          </p:cNvSpPr>
                          <p:nvPr/>
                        </p:nvSpPr>
                        <p:spPr bwMode="auto">
                          <a:xfrm>
                            <a:off x="1510750" y="3055143"/>
                            <a:ext cx="0" cy="10015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7"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8"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9" name="矩形 181"/>
                          <p:cNvSpPr/>
                          <p:nvPr/>
                        </p:nvSpPr>
                        <p:spPr>
                          <a:xfrm rot="16200000">
                            <a:off x="1276018" y="344846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80" name="文本框 182"/>
                          <p:cNvSpPr txBox="1"/>
                          <p:nvPr/>
                        </p:nvSpPr>
                        <p:spPr>
                          <a:xfrm>
                            <a:off x="1523915" y="3379573"/>
                            <a:ext cx="587063"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981" name="文本框 188"/>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288" name="直接连接符 258"/>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982" name="椭圆 259"/>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83" name="矩形 260"/>
                          <p:cNvSpPr/>
                          <p:nvPr/>
                        </p:nvSpPr>
                        <p:spPr>
                          <a:xfrm rot="16200000">
                            <a:off x="2987148" y="320701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84" name="椭圆 168"/>
                        <p:cNvSpPr/>
                        <p:nvPr/>
                      </p:nvSpPr>
                      <p:spPr>
                        <a:xfrm>
                          <a:off x="481800" y="3369797"/>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85" name="文本框 169"/>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86" name="文本框 170"/>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289" name="直接箭头连接符 171"/>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90" name="直接箭头连接符 172"/>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987" name="椭圆 275"/>
                        <p:cNvSpPr/>
                        <p:nvPr/>
                      </p:nvSpPr>
                      <p:spPr>
                        <a:xfrm>
                          <a:off x="490849" y="3376461"/>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88" name="文本框 276"/>
                        <p:cNvSpPr txBox="1"/>
                        <p:nvPr/>
                      </p:nvSpPr>
                      <p:spPr>
                        <a:xfrm>
                          <a:off x="697038" y="308996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89" name="文本框 277"/>
                        <p:cNvSpPr txBox="1"/>
                        <p:nvPr/>
                      </p:nvSpPr>
                      <p:spPr>
                        <a:xfrm>
                          <a:off x="728995" y="352691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990" name="文本框 165"/>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91" name="文本框 166"/>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992"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3" name="矩形 162"/>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94" name="文本框 163"/>
                    <p:cNvSpPr txBox="1"/>
                    <p:nvPr/>
                  </p:nvSpPr>
                  <p:spPr>
                    <a:xfrm>
                      <a:off x="7691632" y="2277095"/>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0995"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6" name="Line 1073"/>
                  <p:cNvSpPr>
                    <a:spLocks noChangeShapeType="1"/>
                  </p:cNvSpPr>
                  <p:nvPr/>
                </p:nvSpPr>
                <p:spPr bwMode="auto">
                  <a:xfrm flipH="1">
                    <a:off x="5073899" y="1302696"/>
                    <a:ext cx="7415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7" name="文本框 159"/>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998" name="文本框 152"/>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999" name="文本框 153"/>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000" name="文本框 154"/>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sp>
          <p:nvSpPr>
            <p:cNvPr id="1051001" name="矩形 147"/>
            <p:cNvSpPr>
              <a:spLocks noChangeAspect="1" noMove="1" noResize="1" noRot="1" noAdjustHandles="1" noEditPoints="1" noChangeArrowheads="1" noChangeShapeType="1" noTextEdit="1"/>
            </p:cNvSpPr>
            <p:nvPr/>
          </p:nvSpPr>
          <p:spPr>
            <a:xfrm>
              <a:off x="2116243" y="5164307"/>
              <a:ext cx="574132" cy="473206"/>
            </a:xfrm>
            <a:prstGeom prst="rect"/>
            <a:blipFill>
              <a:blip xmlns:r="http://schemas.openxmlformats.org/officeDocument/2006/relationships" r:embed="rId1"/>
              <a:stretch>
                <a:fillRect t="-3846" b="-2564"/>
              </a:stretch>
            </a:blipFill>
          </p:spPr>
          <p:txBody>
            <a:bodyPr/>
            <a:p>
              <a:r>
                <a:rPr altLang="en-US" lang="zh-CN">
                  <a:noFill/>
                </a:rPr>
                <a:t> </a:t>
              </a:r>
            </a:p>
          </p:txBody>
        </p:sp>
        <p:sp>
          <p:nvSpPr>
            <p:cNvPr id="1051002" name="矩形 148"/>
            <p:cNvSpPr>
              <a:spLocks noChangeAspect="1" noMove="1" noResize="1" noRot="1" noAdjustHandles="1" noEditPoints="1" noChangeArrowheads="1" noChangeShapeType="1" noTextEdit="1"/>
            </p:cNvSpPr>
            <p:nvPr/>
          </p:nvSpPr>
          <p:spPr>
            <a:xfrm>
              <a:off x="6222456" y="4887034"/>
              <a:ext cx="620618" cy="473206"/>
            </a:xfrm>
            <a:prstGeom prst="rect"/>
            <a:blipFill>
              <a:blip xmlns:r="http://schemas.openxmlformats.org/officeDocument/2006/relationships" r:embed="rId2"/>
              <a:stretch>
                <a:fillRect t="-3896"/>
              </a:stretch>
            </a:blipFill>
          </p:spPr>
          <p:txBody>
            <a:bodyPr/>
            <a:p>
              <a:r>
                <a:rPr altLang="en-US" lang="zh-CN">
                  <a:noFill/>
                </a:rPr>
                <a:t> </a:t>
              </a:r>
            </a:p>
          </p:txBody>
        </p:sp>
      </p:grpSp>
      <p:grpSp>
        <p:nvGrpSpPr>
          <p:cNvPr id="619" name="组合 4"/>
          <p:cNvGrpSpPr/>
          <p:nvPr/>
        </p:nvGrpSpPr>
        <p:grpSpPr>
          <a:xfrm>
            <a:off x="693948" y="2679892"/>
            <a:ext cx="8217699" cy="2423849"/>
            <a:chOff x="693948" y="2679892"/>
            <a:chExt cx="8217699" cy="2423849"/>
          </a:xfrm>
        </p:grpSpPr>
        <p:grpSp>
          <p:nvGrpSpPr>
            <p:cNvPr id="620" name="组合 1"/>
            <p:cNvGrpSpPr/>
            <p:nvPr/>
          </p:nvGrpSpPr>
          <p:grpSpPr>
            <a:xfrm>
              <a:off x="693948" y="3436559"/>
              <a:ext cx="1863105" cy="1462135"/>
              <a:chOff x="650003" y="3102173"/>
              <a:chExt cx="1863105" cy="1462135"/>
            </a:xfrm>
          </p:grpSpPr>
          <p:sp>
            <p:nvSpPr>
              <p:cNvPr id="1051003" name="Line 1077"/>
              <p:cNvSpPr>
                <a:spLocks noChangeShapeType="1"/>
              </p:cNvSpPr>
              <p:nvPr/>
            </p:nvSpPr>
            <p:spPr bwMode="auto">
              <a:xfrm>
                <a:off x="2186680"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04" name="Line 1073"/>
              <p:cNvSpPr>
                <a:spLocks noChangeShapeType="1"/>
              </p:cNvSpPr>
              <p:nvPr/>
            </p:nvSpPr>
            <p:spPr bwMode="auto">
              <a:xfrm flipH="1">
                <a:off x="1333001" y="3102173"/>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05" name="Line 1073"/>
              <p:cNvSpPr>
                <a:spLocks noChangeShapeType="1"/>
              </p:cNvSpPr>
              <p:nvPr/>
            </p:nvSpPr>
            <p:spPr bwMode="auto">
              <a:xfrm flipH="1">
                <a:off x="1341471" y="4546590"/>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06" name="矩形 271"/>
              <p:cNvSpPr/>
              <p:nvPr/>
            </p:nvSpPr>
            <p:spPr>
              <a:xfrm rot="16200000">
                <a:off x="1953663"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07" name="文本框 273"/>
              <p:cNvSpPr txBox="1"/>
              <p:nvPr/>
            </p:nvSpPr>
            <p:spPr>
              <a:xfrm>
                <a:off x="1667465" y="3592374"/>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008" name="Line 1077"/>
              <p:cNvSpPr>
                <a:spLocks noChangeShapeType="1"/>
              </p:cNvSpPr>
              <p:nvPr/>
            </p:nvSpPr>
            <p:spPr bwMode="auto">
              <a:xfrm>
                <a:off x="1342163"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09" name="椭圆 279"/>
              <p:cNvSpPr/>
              <p:nvPr/>
            </p:nvSpPr>
            <p:spPr>
              <a:xfrm>
                <a:off x="1145299" y="3653263"/>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0" name="文本框 280"/>
              <p:cNvSpPr txBox="1"/>
              <p:nvPr/>
            </p:nvSpPr>
            <p:spPr>
              <a:xfrm>
                <a:off x="1351488" y="336676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11" name="文本框 281"/>
              <p:cNvSpPr txBox="1"/>
              <p:nvPr/>
            </p:nvSpPr>
            <p:spPr>
              <a:xfrm>
                <a:off x="1383445" y="380371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12" name="矩形 282"/>
              <p:cNvSpPr>
                <a:spLocks noChangeAspect="1" noMove="1" noResize="1" noRot="1" noAdjustHandles="1" noEditPoints="1" noChangeArrowheads="1" noChangeShapeType="1" noTextEdit="1"/>
              </p:cNvSpPr>
              <p:nvPr/>
            </p:nvSpPr>
            <p:spPr>
              <a:xfrm>
                <a:off x="650003" y="3611600"/>
                <a:ext cx="574132" cy="473206"/>
              </a:xfrm>
              <a:prstGeom prst="rect"/>
              <a:blipFill>
                <a:blip xmlns:r="http://schemas.openxmlformats.org/officeDocument/2006/relationships" r:embed="rId3"/>
                <a:stretch>
                  <a:fillRect t="-3846" b="-2564"/>
                </a:stretch>
              </a:blipFill>
            </p:spPr>
            <p:txBody>
              <a:bodyPr/>
              <a:p>
                <a:r>
                  <a:rPr altLang="en-US" lang="zh-CN">
                    <a:noFill/>
                  </a:rPr>
                  <a:t> </a:t>
                </a:r>
              </a:p>
            </p:txBody>
          </p:sp>
        </p:grpSp>
        <p:grpSp>
          <p:nvGrpSpPr>
            <p:cNvPr id="621" name="组合 2"/>
            <p:cNvGrpSpPr/>
            <p:nvPr/>
          </p:nvGrpSpPr>
          <p:grpSpPr>
            <a:xfrm>
              <a:off x="6526272" y="3416970"/>
              <a:ext cx="1703893" cy="1464006"/>
              <a:chOff x="6482327" y="3082584"/>
              <a:chExt cx="1703893" cy="1464006"/>
            </a:xfrm>
          </p:grpSpPr>
          <p:sp>
            <p:nvSpPr>
              <p:cNvPr id="1051013" name="Line 1073"/>
              <p:cNvSpPr>
                <a:spLocks noChangeShapeType="1"/>
              </p:cNvSpPr>
              <p:nvPr/>
            </p:nvSpPr>
            <p:spPr bwMode="auto">
              <a:xfrm flipH="1">
                <a:off x="6482327" y="3088536"/>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4" name="Line 1073"/>
              <p:cNvSpPr>
                <a:spLocks noChangeShapeType="1"/>
              </p:cNvSpPr>
              <p:nvPr/>
            </p:nvSpPr>
            <p:spPr bwMode="auto">
              <a:xfrm flipH="1">
                <a:off x="6495560" y="4537716"/>
                <a:ext cx="114170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5" name="Line 1077"/>
              <p:cNvSpPr>
                <a:spLocks noChangeShapeType="1"/>
              </p:cNvSpPr>
              <p:nvPr/>
            </p:nvSpPr>
            <p:spPr bwMode="auto">
              <a:xfrm>
                <a:off x="6989177"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6" name="矩形 284"/>
              <p:cNvSpPr/>
              <p:nvPr/>
            </p:nvSpPr>
            <p:spPr>
              <a:xfrm rot="16200000">
                <a:off x="6755382"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7" name="Line 1077"/>
              <p:cNvSpPr>
                <a:spLocks noChangeShapeType="1"/>
              </p:cNvSpPr>
              <p:nvPr/>
            </p:nvSpPr>
            <p:spPr bwMode="auto">
              <a:xfrm>
                <a:off x="7637260" y="3082584"/>
                <a:ext cx="0" cy="146400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8" name="文本框 286"/>
              <p:cNvSpPr txBox="1"/>
              <p:nvPr/>
            </p:nvSpPr>
            <p:spPr>
              <a:xfrm>
                <a:off x="7683768" y="3593982"/>
                <a:ext cx="502452" cy="535940"/>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L</a:t>
                </a:r>
                <a:endParaRPr altLang="en-US" b="1" dirty="0" sz="2400" lang="zh-CN">
                  <a:latin typeface="+mn-ea"/>
                  <a:cs typeface="Arial" panose="020B0604020202020204" pitchFamily="34" charset="0"/>
                </a:endParaRPr>
              </a:p>
            </p:txBody>
          </p:sp>
          <p:sp>
            <p:nvSpPr>
              <p:cNvPr id="1051019" name="矩形 287"/>
              <p:cNvSpPr/>
              <p:nvPr/>
            </p:nvSpPr>
            <p:spPr>
              <a:xfrm rot="16200000">
                <a:off x="7396498" y="37308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0" name="文本框 288"/>
              <p:cNvSpPr txBox="1"/>
              <p:nvPr/>
            </p:nvSpPr>
            <p:spPr>
              <a:xfrm>
                <a:off x="7006138" y="3584053"/>
                <a:ext cx="723149" cy="535939"/>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622" name="组合 289"/>
            <p:cNvGrpSpPr/>
            <p:nvPr/>
          </p:nvGrpSpPr>
          <p:grpSpPr>
            <a:xfrm>
              <a:off x="2342546" y="2761892"/>
              <a:ext cx="4641935" cy="2341849"/>
              <a:chOff x="1705779" y="3617945"/>
              <a:chExt cx="4641935" cy="2341849"/>
            </a:xfrm>
          </p:grpSpPr>
          <p:grpSp>
            <p:nvGrpSpPr>
              <p:cNvPr id="623" name="组合 290"/>
              <p:cNvGrpSpPr/>
              <p:nvPr/>
            </p:nvGrpSpPr>
            <p:grpSpPr>
              <a:xfrm>
                <a:off x="1705779" y="3617945"/>
                <a:ext cx="4641935" cy="2341849"/>
                <a:chOff x="2968614" y="3744016"/>
                <a:chExt cx="4641935" cy="2341849"/>
              </a:xfrm>
            </p:grpSpPr>
            <p:grpSp>
              <p:nvGrpSpPr>
                <p:cNvPr id="624" name="组合 301"/>
                <p:cNvGrpSpPr/>
                <p:nvPr/>
              </p:nvGrpSpPr>
              <p:grpSpPr>
                <a:xfrm>
                  <a:off x="2968614" y="3744016"/>
                  <a:ext cx="4641935" cy="2341849"/>
                  <a:chOff x="577798" y="908196"/>
                  <a:chExt cx="4641935" cy="2341849"/>
                </a:xfrm>
              </p:grpSpPr>
              <p:grpSp>
                <p:nvGrpSpPr>
                  <p:cNvPr id="625" name="组合 305"/>
                  <p:cNvGrpSpPr/>
                  <p:nvPr/>
                </p:nvGrpSpPr>
                <p:grpSpPr>
                  <a:xfrm>
                    <a:off x="660293" y="1525773"/>
                    <a:ext cx="4468189" cy="1724272"/>
                    <a:chOff x="729107" y="3188570"/>
                    <a:chExt cx="4468189" cy="1724272"/>
                  </a:xfrm>
                </p:grpSpPr>
                <p:grpSp>
                  <p:nvGrpSpPr>
                    <p:cNvPr id="626" name="组合 310"/>
                    <p:cNvGrpSpPr/>
                    <p:nvPr/>
                  </p:nvGrpSpPr>
                  <p:grpSpPr>
                    <a:xfrm>
                      <a:off x="729107" y="3188570"/>
                      <a:ext cx="4126219" cy="1724272"/>
                      <a:chOff x="749171" y="2663742"/>
                      <a:chExt cx="4126219" cy="1724272"/>
                    </a:xfrm>
                  </p:grpSpPr>
                  <p:grpSp>
                    <p:nvGrpSpPr>
                      <p:cNvPr id="627" name="组合 315"/>
                      <p:cNvGrpSpPr/>
                      <p:nvPr/>
                    </p:nvGrpSpPr>
                    <p:grpSpPr>
                      <a:xfrm>
                        <a:off x="961853" y="2663742"/>
                        <a:ext cx="3913537" cy="1724272"/>
                        <a:chOff x="961853" y="2663742"/>
                        <a:chExt cx="3913537" cy="1724272"/>
                      </a:xfrm>
                    </p:grpSpPr>
                    <p:sp>
                      <p:nvSpPr>
                        <p:cNvPr id="1051021"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2"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3"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4" name="椭圆 321"/>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5" name="椭圆 322"/>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91" name="直接连接符 323"/>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26" name="椭圆 324"/>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27" name="文本框 316"/>
                      <p:cNvSpPr txBox="1"/>
                      <p:nvPr/>
                    </p:nvSpPr>
                    <p:spPr>
                      <a:xfrm>
                        <a:off x="749171" y="271130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28" name="文本框 317"/>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029" name="椭圆 311"/>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30" name="椭圆 312"/>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31" name="文本框 313"/>
                    <p:cNvSpPr txBox="1"/>
                    <p:nvPr/>
                  </p:nvSpPr>
                  <p:spPr>
                    <a:xfrm>
                      <a:off x="4610233" y="318857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32" name="文本框 314"/>
                    <p:cNvSpPr txBox="1"/>
                    <p:nvPr/>
                  </p:nvSpPr>
                  <p:spPr>
                    <a:xfrm>
                      <a:off x="4662622" y="426576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033" name="矩形 306"/>
                  <p:cNvSpPr>
                    <a:spLocks noChangeAspect="1" noMove="1" noResize="1" noRot="1" noAdjustHandles="1" noEditPoints="1" noChangeArrowheads="1" noChangeShapeType="1" noTextEdit="1"/>
                  </p:cNvSpPr>
                  <p:nvPr/>
                </p:nvSpPr>
                <p:spPr>
                  <a:xfrm>
                    <a:off x="577798" y="2063874"/>
                    <a:ext cx="750462" cy="473206"/>
                  </a:xfrm>
                  <a:prstGeom prst="rect"/>
                  <a:blipFill>
                    <a:blip xmlns:r="http://schemas.openxmlformats.org/officeDocument/2006/relationships" r:embed="rId4"/>
                    <a:stretch>
                      <a:fillRect t="-3896" b="-3896"/>
                    </a:stretch>
                  </a:blipFill>
                </p:spPr>
                <p:txBody>
                  <a:bodyPr/>
                  <a:p>
                    <a:r>
                      <a:rPr altLang="en-US" lang="zh-CN">
                        <a:noFill/>
                      </a:rPr>
                      <a:t> </a:t>
                    </a:r>
                  </a:p>
                </p:txBody>
              </p:sp>
              <p:sp>
                <p:nvSpPr>
                  <p:cNvPr id="1051034" name="矩形 307"/>
                  <p:cNvSpPr>
                    <a:spLocks noChangeAspect="1" noMove="1" noResize="1" noRot="1" noAdjustHandles="1" noEditPoints="1" noChangeArrowheads="1" noChangeShapeType="1" noTextEdit="1"/>
                  </p:cNvSpPr>
                  <p:nvPr/>
                </p:nvSpPr>
                <p:spPr>
                  <a:xfrm>
                    <a:off x="4469271" y="2049929"/>
                    <a:ext cx="750462" cy="473206"/>
                  </a:xfrm>
                  <a:prstGeom prst="rect"/>
                  <a:blipFill>
                    <a:blip xmlns:r="http://schemas.openxmlformats.org/officeDocument/2006/relationships" r:embed="rId5"/>
                    <a:stretch>
                      <a:fillRect t="-3846"/>
                    </a:stretch>
                  </a:blipFill>
                </p:spPr>
                <p:txBody>
                  <a:bodyPr/>
                  <a:p>
                    <a:r>
                      <a:rPr altLang="en-US" lang="zh-CN">
                        <a:noFill/>
                      </a:rPr>
                      <a:t> </a:t>
                    </a:r>
                  </a:p>
                </p:txBody>
              </p:sp>
              <p:sp>
                <p:nvSpPr>
                  <p:cNvPr id="1051035" name="矩形 308"/>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6"/>
                    <a:stretch>
                      <a:fillRect t="-3846" b="-3846"/>
                    </a:stretch>
                  </a:blipFill>
                </p:spPr>
                <p:txBody>
                  <a:bodyPr/>
                  <a:p>
                    <a:r>
                      <a:rPr altLang="en-US" lang="zh-CN">
                        <a:noFill/>
                      </a:rPr>
                      <a:t> </a:t>
                    </a:r>
                  </a:p>
                </p:txBody>
              </p:sp>
              <p:sp>
                <p:nvSpPr>
                  <p:cNvPr id="1051036" name="矩形 309"/>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7"/>
                    <a:stretch>
                      <a:fillRect t="-3846"/>
                    </a:stretch>
                  </a:blipFill>
                </p:spPr>
                <p:txBody>
                  <a:bodyPr/>
                  <a:p>
                    <a:r>
                      <a:rPr altLang="en-US" lang="zh-CN">
                        <a:noFill/>
                      </a:rPr>
                      <a:t> </a:t>
                    </a:r>
                  </a:p>
                </p:txBody>
              </p:sp>
            </p:grpSp>
            <p:sp>
              <p:nvSpPr>
                <p:cNvPr id="1051037"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92" name="直接箭头连接符 303"/>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93" name="直接箭头连接符 304"/>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628" name="组合 291"/>
              <p:cNvGrpSpPr/>
              <p:nvPr/>
            </p:nvGrpSpPr>
            <p:grpSpPr>
              <a:xfrm>
                <a:off x="2497018" y="4275368"/>
                <a:ext cx="780688" cy="1461661"/>
                <a:chOff x="3141734" y="4325569"/>
                <a:chExt cx="780688" cy="1461661"/>
              </a:xfrm>
            </p:grpSpPr>
            <p:sp>
              <p:nvSpPr>
                <p:cNvPr id="1051038"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39" name="矩形 299"/>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40" name="矩形 300"/>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8"/>
                  <a:stretch>
                    <a:fillRect b="-2667"/>
                  </a:stretch>
                </a:blipFill>
              </p:spPr>
              <p:txBody>
                <a:bodyPr/>
                <a:p>
                  <a:r>
                    <a:rPr altLang="en-US" lang="zh-CN">
                      <a:noFill/>
                    </a:rPr>
                    <a:t> </a:t>
                  </a:r>
                </a:p>
              </p:txBody>
            </p:sp>
          </p:grpSp>
          <p:grpSp>
            <p:nvGrpSpPr>
              <p:cNvPr id="629" name="组合 292"/>
              <p:cNvGrpSpPr/>
              <p:nvPr/>
            </p:nvGrpSpPr>
            <p:grpSpPr>
              <a:xfrm>
                <a:off x="4305896" y="4267666"/>
                <a:ext cx="944562" cy="1461661"/>
                <a:chOff x="4950612" y="4317867"/>
                <a:chExt cx="944562" cy="1461661"/>
              </a:xfrm>
            </p:grpSpPr>
            <p:sp>
              <p:nvSpPr>
                <p:cNvPr id="1051041"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42" name="等腰三角形 294"/>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43" name="等腰三角形 295"/>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94" name="直接箭头连接符 296"/>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044" name="矩形 297"/>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9"/>
                  <a:stretch>
                    <a:fillRect l="-2609" t="-3846" b="-16667"/>
                  </a:stretch>
                </a:blipFill>
              </p:spPr>
              <p:txBody>
                <a:bodyPr/>
                <a:p>
                  <a:r>
                    <a:rPr altLang="en-US" lang="zh-CN">
                      <a:noFill/>
                    </a:rPr>
                    <a:t> </a:t>
                  </a:r>
                </a:p>
              </p:txBody>
            </p:sp>
          </p:grpSp>
        </p:grpSp>
        <p:cxnSp>
          <p:nvCxnSpPr>
            <p:cNvPr id="3146295" name="直接箭头连接符 361"/>
            <p:cNvCxnSpPr>
              <a:cxnSpLocks/>
            </p:cNvCxnSpPr>
            <p:nvPr/>
          </p:nvCxnSpPr>
          <p:spPr>
            <a:xfrm>
              <a:off x="8372287" y="4390033"/>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96" name="直接箭头连接符 362"/>
            <p:cNvCxnSpPr>
              <a:cxnSpLocks/>
            </p:cNvCxnSpPr>
            <p:nvPr/>
          </p:nvCxnSpPr>
          <p:spPr>
            <a:xfrm flipV="1">
              <a:off x="8372287" y="3440188"/>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045" name="文本框 363"/>
            <p:cNvSpPr txBox="1"/>
            <p:nvPr/>
          </p:nvSpPr>
          <p:spPr>
            <a:xfrm>
              <a:off x="8324584" y="3228331"/>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46" name="文本框 364"/>
            <p:cNvSpPr txBox="1"/>
            <p:nvPr/>
          </p:nvSpPr>
          <p:spPr>
            <a:xfrm>
              <a:off x="8306999" y="461029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47" name="矩形 365"/>
            <p:cNvSpPr>
              <a:spLocks noChangeAspect="1" noMove="1" noResize="1" noRot="1" noAdjustHandles="1" noEditPoints="1" noChangeArrowheads="1" noChangeShapeType="1" noTextEdit="1"/>
            </p:cNvSpPr>
            <p:nvPr/>
          </p:nvSpPr>
          <p:spPr>
            <a:xfrm>
              <a:off x="8125859" y="3890389"/>
              <a:ext cx="620618" cy="473206"/>
            </a:xfrm>
            <a:prstGeom prst="rect"/>
            <a:blipFill>
              <a:blip xmlns:r="http://schemas.openxmlformats.org/officeDocument/2006/relationships" r:embed="rId10"/>
              <a:stretch>
                <a:fillRect t="-3846"/>
              </a:stretch>
            </a:blipFill>
          </p:spPr>
          <p:txBody>
            <a:bodyPr/>
            <a:p>
              <a:r>
                <a:rPr altLang="en-US" lang="zh-CN">
                  <a:noFill/>
                </a:rPr>
                <a:t> </a:t>
              </a:r>
            </a:p>
          </p:txBody>
        </p:sp>
        <p:sp>
          <p:nvSpPr>
            <p:cNvPr id="1051048" name="下箭头 8"/>
            <p:cNvSpPr/>
            <p:nvPr/>
          </p:nvSpPr>
          <p:spPr>
            <a:xfrm>
              <a:off x="4332833" y="2679892"/>
              <a:ext cx="426276" cy="447675"/>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49" name="文本框 112"/>
          <p:cNvSpPr txBox="1"/>
          <p:nvPr/>
        </p:nvSpPr>
        <p:spPr>
          <a:xfrm>
            <a:off x="1133979" y="394747"/>
            <a:ext cx="2044557"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(1) AC circuit</a:t>
            </a:r>
            <a:endParaRPr altLang="en-US" dirty="0" sz="2400" lang="zh-CN">
              <a:latin typeface="Arial" panose="020B0604020202020204" pitchFamily="34" charset="0"/>
              <a:cs typeface="Arial" panose="020B0604020202020204" pitchFamily="34" charset="0"/>
            </a:endParaRPr>
          </a:p>
        </p:txBody>
      </p:sp>
      <p:sp>
        <p:nvSpPr>
          <p:cNvPr id="1051050" name="文本框 113"/>
          <p:cNvSpPr txBox="1"/>
          <p:nvPr/>
        </p:nvSpPr>
        <p:spPr>
          <a:xfrm>
            <a:off x="946664" y="2597732"/>
            <a:ext cx="2044557"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(2) </a:t>
            </a:r>
            <a:r>
              <a:rPr altLang="zh-CN" dirty="0" sz="2400" i="1" lang="en-US" smtClean="0">
                <a:latin typeface="Arial" panose="020B0604020202020204" pitchFamily="34" charset="0"/>
                <a:cs typeface="Arial" panose="020B0604020202020204" pitchFamily="34" charset="0"/>
              </a:rPr>
              <a:t>h</a:t>
            </a:r>
            <a:r>
              <a:rPr altLang="zh-CN" dirty="0" sz="2400" lang="en-US" smtClean="0">
                <a:latin typeface="Arial" panose="020B0604020202020204" pitchFamily="34" charset="0"/>
                <a:cs typeface="Arial" panose="020B0604020202020204" pitchFamily="34" charset="0"/>
              </a:rPr>
              <a:t>-model</a:t>
            </a:r>
            <a:endParaRPr altLang="en-US"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19"/>
                                        </p:tgtEl>
                                        <p:attrNameLst>
                                          <p:attrName>style.visibility</p:attrName>
                                        </p:attrNameLst>
                                      </p:cBhvr>
                                      <p:to>
                                        <p:strVal val="visible"/>
                                      </p:to>
                                    </p:set>
                                    <p:animEffect transition="in" filter="wipe(down)">
                                      <p:cBhvr>
                                        <p:cTn dur="500" id="7"/>
                                        <p:tgtEl>
                                          <p:spTgt spid="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630" name=""/>
        <p:cNvGrpSpPr/>
        <p:nvPr/>
      </p:nvGrpSpPr>
      <p:grpSpPr>
        <a:xfrm>
          <a:off x="0" y="0"/>
          <a:ext cx="0" cy="0"/>
          <a:chOff x="0" y="0"/>
          <a:chExt cx="0" cy="0"/>
        </a:xfrm>
      </p:grpSpPr>
      <p:sp>
        <p:nvSpPr>
          <p:cNvPr id="10510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1052" name="文本框 363"/>
          <p:cNvSpPr txBox="1"/>
          <p:nvPr/>
        </p:nvSpPr>
        <p:spPr>
          <a:xfrm>
            <a:off x="8138847" y="82326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631" name="组合 4"/>
          <p:cNvGrpSpPr/>
          <p:nvPr/>
        </p:nvGrpSpPr>
        <p:grpSpPr>
          <a:xfrm>
            <a:off x="673381" y="418743"/>
            <a:ext cx="8052529" cy="2341849"/>
            <a:chOff x="508211" y="356830"/>
            <a:chExt cx="8052529" cy="2341849"/>
          </a:xfrm>
        </p:grpSpPr>
        <p:grpSp>
          <p:nvGrpSpPr>
            <p:cNvPr id="632" name="组合 1"/>
            <p:cNvGrpSpPr/>
            <p:nvPr/>
          </p:nvGrpSpPr>
          <p:grpSpPr>
            <a:xfrm>
              <a:off x="508211" y="1031971"/>
              <a:ext cx="1634875" cy="1461661"/>
              <a:chOff x="650003" y="3102647"/>
              <a:chExt cx="1634875" cy="1461661"/>
            </a:xfrm>
          </p:grpSpPr>
          <p:sp>
            <p:nvSpPr>
              <p:cNvPr id="1051053" name="Line 1077"/>
              <p:cNvSpPr>
                <a:spLocks noChangeShapeType="1"/>
              </p:cNvSpPr>
              <p:nvPr/>
            </p:nvSpPr>
            <p:spPr bwMode="auto">
              <a:xfrm>
                <a:off x="2186680"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54" name="矩形 271"/>
              <p:cNvSpPr/>
              <p:nvPr/>
            </p:nvSpPr>
            <p:spPr>
              <a:xfrm rot="16200000">
                <a:off x="1953663"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55" name="文本框 273"/>
              <p:cNvSpPr txBox="1"/>
              <p:nvPr/>
            </p:nvSpPr>
            <p:spPr>
              <a:xfrm>
                <a:off x="1667465" y="3592374"/>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056" name="Line 1077"/>
              <p:cNvSpPr>
                <a:spLocks noChangeShapeType="1"/>
              </p:cNvSpPr>
              <p:nvPr/>
            </p:nvSpPr>
            <p:spPr bwMode="auto">
              <a:xfrm>
                <a:off x="1342163"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57" name="椭圆 279"/>
              <p:cNvSpPr/>
              <p:nvPr/>
            </p:nvSpPr>
            <p:spPr>
              <a:xfrm>
                <a:off x="1145299" y="3653263"/>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58" name="文本框 280"/>
              <p:cNvSpPr txBox="1"/>
              <p:nvPr/>
            </p:nvSpPr>
            <p:spPr>
              <a:xfrm>
                <a:off x="1351488" y="336676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59" name="文本框 281"/>
              <p:cNvSpPr txBox="1"/>
              <p:nvPr/>
            </p:nvSpPr>
            <p:spPr>
              <a:xfrm>
                <a:off x="1383445" y="380371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60" name="矩形 282"/>
              <p:cNvSpPr>
                <a:spLocks noChangeAspect="1" noMove="1" noResize="1" noRot="1" noAdjustHandles="1" noEditPoints="1" noChangeArrowheads="1" noChangeShapeType="1" noTextEdit="1"/>
              </p:cNvSpPr>
              <p:nvPr/>
            </p:nvSpPr>
            <p:spPr>
              <a:xfrm>
                <a:off x="650003" y="3611600"/>
                <a:ext cx="574132" cy="473206"/>
              </a:xfrm>
              <a:prstGeom prst="rect"/>
              <a:blipFill>
                <a:blip xmlns:r="http://schemas.openxmlformats.org/officeDocument/2006/relationships" r:embed="rId1"/>
                <a:stretch>
                  <a:fillRect t="-3846" b="-1282"/>
                </a:stretch>
              </a:blipFill>
            </p:spPr>
            <p:txBody>
              <a:bodyPr/>
              <a:p>
                <a:r>
                  <a:rPr altLang="en-US" lang="zh-CN">
                    <a:noFill/>
                  </a:rPr>
                  <a:t> </a:t>
                </a:r>
              </a:p>
            </p:txBody>
          </p:sp>
        </p:grpSp>
        <p:grpSp>
          <p:nvGrpSpPr>
            <p:cNvPr id="633" name="组合 2"/>
            <p:cNvGrpSpPr/>
            <p:nvPr/>
          </p:nvGrpSpPr>
          <p:grpSpPr>
            <a:xfrm>
              <a:off x="6748410" y="1011908"/>
              <a:ext cx="1296018" cy="1464006"/>
              <a:chOff x="6890202" y="3082584"/>
              <a:chExt cx="1296018" cy="1464006"/>
            </a:xfrm>
          </p:grpSpPr>
          <p:sp>
            <p:nvSpPr>
              <p:cNvPr id="1051061" name="Line 1077"/>
              <p:cNvSpPr>
                <a:spLocks noChangeShapeType="1"/>
              </p:cNvSpPr>
              <p:nvPr/>
            </p:nvSpPr>
            <p:spPr bwMode="auto">
              <a:xfrm>
                <a:off x="6989177"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2" name="矩形 284"/>
              <p:cNvSpPr/>
              <p:nvPr/>
            </p:nvSpPr>
            <p:spPr>
              <a:xfrm rot="16200000">
                <a:off x="6755382"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3" name="Line 1077"/>
              <p:cNvSpPr>
                <a:spLocks noChangeShapeType="1"/>
              </p:cNvSpPr>
              <p:nvPr/>
            </p:nvSpPr>
            <p:spPr bwMode="auto">
              <a:xfrm>
                <a:off x="7637260" y="3082584"/>
                <a:ext cx="0" cy="146400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4" name="文本框 286"/>
              <p:cNvSpPr txBox="1"/>
              <p:nvPr/>
            </p:nvSpPr>
            <p:spPr>
              <a:xfrm>
                <a:off x="7683768" y="3593982"/>
                <a:ext cx="502452" cy="535940"/>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L</a:t>
                </a:r>
                <a:endParaRPr altLang="en-US" b="1" dirty="0" sz="2400" lang="zh-CN">
                  <a:latin typeface="+mn-ea"/>
                  <a:cs typeface="Arial" panose="020B0604020202020204" pitchFamily="34" charset="0"/>
                </a:endParaRPr>
              </a:p>
            </p:txBody>
          </p:sp>
          <p:sp>
            <p:nvSpPr>
              <p:cNvPr id="1051065" name="矩形 287"/>
              <p:cNvSpPr/>
              <p:nvPr/>
            </p:nvSpPr>
            <p:spPr>
              <a:xfrm rot="16200000">
                <a:off x="7396498" y="37308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6" name="文本框 288"/>
              <p:cNvSpPr txBox="1"/>
              <p:nvPr/>
            </p:nvSpPr>
            <p:spPr>
              <a:xfrm>
                <a:off x="7006138" y="3584053"/>
                <a:ext cx="723149" cy="535939"/>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634" name="组合 289"/>
            <p:cNvGrpSpPr/>
            <p:nvPr/>
          </p:nvGrpSpPr>
          <p:grpSpPr>
            <a:xfrm>
              <a:off x="1200371" y="356830"/>
              <a:ext cx="6295096" cy="2341849"/>
              <a:chOff x="749341" y="3617945"/>
              <a:chExt cx="6295096" cy="2341849"/>
            </a:xfrm>
          </p:grpSpPr>
          <p:grpSp>
            <p:nvGrpSpPr>
              <p:cNvPr id="635" name="组合 290"/>
              <p:cNvGrpSpPr/>
              <p:nvPr/>
            </p:nvGrpSpPr>
            <p:grpSpPr>
              <a:xfrm>
                <a:off x="749341" y="3617945"/>
                <a:ext cx="6295096" cy="2341849"/>
                <a:chOff x="2012176" y="3744016"/>
                <a:chExt cx="6295096" cy="2341849"/>
              </a:xfrm>
            </p:grpSpPr>
            <p:grpSp>
              <p:nvGrpSpPr>
                <p:cNvPr id="636" name="组合 301"/>
                <p:cNvGrpSpPr/>
                <p:nvPr/>
              </p:nvGrpSpPr>
              <p:grpSpPr>
                <a:xfrm>
                  <a:off x="2012176" y="3744016"/>
                  <a:ext cx="6295096" cy="2341849"/>
                  <a:chOff x="-378640" y="908196"/>
                  <a:chExt cx="6295096" cy="2341849"/>
                </a:xfrm>
              </p:grpSpPr>
              <p:grpSp>
                <p:nvGrpSpPr>
                  <p:cNvPr id="637" name="组合 315"/>
                  <p:cNvGrpSpPr/>
                  <p:nvPr/>
                </p:nvGrpSpPr>
                <p:grpSpPr>
                  <a:xfrm>
                    <a:off x="-378640" y="1577322"/>
                    <a:ext cx="6295096" cy="1672723"/>
                    <a:chOff x="-289762" y="2715291"/>
                    <a:chExt cx="6295096" cy="1672723"/>
                  </a:xfrm>
                </p:grpSpPr>
                <p:sp>
                  <p:nvSpPr>
                    <p:cNvPr id="1051067" name="Line 1073"/>
                    <p:cNvSpPr>
                      <a:spLocks noChangeShapeType="1"/>
                    </p:cNvSpPr>
                    <p:nvPr/>
                  </p:nvSpPr>
                  <p:spPr bwMode="auto">
                    <a:xfrm flipH="1">
                      <a:off x="-289762" y="2716069"/>
                      <a:ext cx="24232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8" name="Line 1073"/>
                    <p:cNvSpPr>
                      <a:spLocks noChangeShapeType="1"/>
                    </p:cNvSpPr>
                    <p:nvPr/>
                  </p:nvSpPr>
                  <p:spPr bwMode="auto">
                    <a:xfrm flipH="1">
                      <a:off x="-289762" y="4161924"/>
                      <a:ext cx="629509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9" name="Line 1073"/>
                    <p:cNvSpPr>
                      <a:spLocks noChangeShapeType="1"/>
                    </p:cNvSpPr>
                    <p:nvPr/>
                  </p:nvSpPr>
                  <p:spPr bwMode="auto">
                    <a:xfrm flipH="1">
                      <a:off x="3411791" y="2715291"/>
                      <a:ext cx="25935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97" name="直接连接符 323"/>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70" name="椭圆 324"/>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71" name="矩形 308"/>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2"/>
                    <a:stretch>
                      <a:fillRect t="-3896" b="-3896"/>
                    </a:stretch>
                  </a:blipFill>
                </p:spPr>
                <p:txBody>
                  <a:bodyPr/>
                  <a:p>
                    <a:r>
                      <a:rPr altLang="en-US" lang="zh-CN">
                        <a:noFill/>
                      </a:rPr>
                      <a:t> </a:t>
                    </a:r>
                  </a:p>
                </p:txBody>
              </p:sp>
              <p:sp>
                <p:nvSpPr>
                  <p:cNvPr id="1051072" name="矩形 309"/>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3"/>
                    <a:stretch>
                      <a:fillRect t="-3846"/>
                    </a:stretch>
                  </a:blipFill>
                </p:spPr>
                <p:txBody>
                  <a:bodyPr/>
                  <a:p>
                    <a:r>
                      <a:rPr altLang="en-US" lang="zh-CN">
                        <a:noFill/>
                      </a:rPr>
                      <a:t> </a:t>
                    </a:r>
                  </a:p>
                </p:txBody>
              </p:sp>
            </p:grpSp>
            <p:sp>
              <p:nvSpPr>
                <p:cNvPr id="1051073"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98" name="直接箭头连接符 303"/>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99" name="直接箭头连接符 304"/>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638" name="组合 291"/>
              <p:cNvGrpSpPr/>
              <p:nvPr/>
            </p:nvGrpSpPr>
            <p:grpSpPr>
              <a:xfrm>
                <a:off x="2497018" y="4275368"/>
                <a:ext cx="780688" cy="1461661"/>
                <a:chOff x="3141734" y="4325569"/>
                <a:chExt cx="780688" cy="1461661"/>
              </a:xfrm>
            </p:grpSpPr>
            <p:sp>
              <p:nvSpPr>
                <p:cNvPr id="1051074"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5" name="矩形 299"/>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76" name="矩形 300"/>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4"/>
                  <a:stretch>
                    <a:fillRect b="-2632"/>
                  </a:stretch>
                </a:blipFill>
              </p:spPr>
              <p:txBody>
                <a:bodyPr/>
                <a:p>
                  <a:r>
                    <a:rPr altLang="en-US" lang="zh-CN">
                      <a:noFill/>
                    </a:rPr>
                    <a:t> </a:t>
                  </a:r>
                </a:p>
              </p:txBody>
            </p:sp>
          </p:grpSp>
          <p:grpSp>
            <p:nvGrpSpPr>
              <p:cNvPr id="639" name="组合 292"/>
              <p:cNvGrpSpPr/>
              <p:nvPr/>
            </p:nvGrpSpPr>
            <p:grpSpPr>
              <a:xfrm>
                <a:off x="4305896" y="4267666"/>
                <a:ext cx="944562" cy="1461661"/>
                <a:chOff x="4950612" y="4317867"/>
                <a:chExt cx="944562" cy="1461661"/>
              </a:xfrm>
            </p:grpSpPr>
            <p:sp>
              <p:nvSpPr>
                <p:cNvPr id="1051077"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8" name="等腰三角形 294"/>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79" name="等腰三角形 295"/>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00" name="直接箭头连接符 296"/>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080" name="矩形 297"/>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5"/>
                  <a:stretch>
                    <a:fillRect l="-2632" t="-3846" b="-16667"/>
                  </a:stretch>
                </a:blipFill>
              </p:spPr>
              <p:txBody>
                <a:bodyPr/>
                <a:p>
                  <a:r>
                    <a:rPr altLang="en-US" lang="zh-CN">
                      <a:noFill/>
                    </a:rPr>
                    <a:t> </a:t>
                  </a:r>
                </a:p>
              </p:txBody>
            </p:sp>
          </p:grpSp>
        </p:grpSp>
        <p:cxnSp>
          <p:nvCxnSpPr>
            <p:cNvPr id="3146301" name="直接箭头连接符 361"/>
            <p:cNvCxnSpPr>
              <a:cxnSpLocks/>
            </p:cNvCxnSpPr>
            <p:nvPr/>
          </p:nvCxnSpPr>
          <p:spPr>
            <a:xfrm>
              <a:off x="8186550" y="1984971"/>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02" name="直接箭头连接符 362"/>
            <p:cNvCxnSpPr>
              <a:cxnSpLocks/>
            </p:cNvCxnSpPr>
            <p:nvPr/>
          </p:nvCxnSpPr>
          <p:spPr>
            <a:xfrm flipV="1">
              <a:off x="8186550" y="1035126"/>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081" name="文本框 364"/>
            <p:cNvSpPr txBox="1"/>
            <p:nvPr/>
          </p:nvSpPr>
          <p:spPr>
            <a:xfrm>
              <a:off x="8121262" y="22052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82" name="矩形 365"/>
            <p:cNvSpPr>
              <a:spLocks noChangeAspect="1" noMove="1" noResize="1" noRot="1" noAdjustHandles="1" noEditPoints="1" noChangeArrowheads="1" noChangeShapeType="1" noTextEdit="1"/>
            </p:cNvSpPr>
            <p:nvPr/>
          </p:nvSpPr>
          <p:spPr>
            <a:xfrm>
              <a:off x="7940122" y="1485327"/>
              <a:ext cx="620618" cy="473206"/>
            </a:xfrm>
            <a:prstGeom prst="rect"/>
            <a:blipFill>
              <a:blip xmlns:r="http://schemas.openxmlformats.org/officeDocument/2006/relationships" r:embed="rId6"/>
              <a:stretch>
                <a:fillRect t="-3896"/>
              </a:stretch>
            </a:blipFill>
          </p:spPr>
          <p:txBody>
            <a:bodyPr/>
            <a:p>
              <a:r>
                <a:rPr altLang="en-US" lang="zh-CN">
                  <a:noFill/>
                </a:rPr>
                <a:t> </a:t>
              </a:r>
            </a:p>
          </p:txBody>
        </p:sp>
      </p:grpSp>
      <p:sp>
        <p:nvSpPr>
          <p:cNvPr id="1051083" name="Rectangle 67"/>
          <p:cNvSpPr>
            <a:spLocks noChangeArrowheads="1"/>
          </p:cNvSpPr>
          <p:nvPr/>
        </p:nvSpPr>
        <p:spPr bwMode="auto">
          <a:xfrm>
            <a:off x="1168677" y="3306675"/>
            <a:ext cx="2320319"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Voltage gain</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51084" name="文本框 113"/>
          <p:cNvSpPr txBox="1">
            <a:spLocks noChangeAspect="1" noMove="1" noResize="1" noRot="1" noAdjustHandles="1" noEditPoints="1" noChangeArrowheads="1" noChangeShapeType="1" noTextEdit="1"/>
          </p:cNvSpPr>
          <p:nvPr/>
        </p:nvSpPr>
        <p:spPr>
          <a:xfrm>
            <a:off x="3395100" y="3119060"/>
            <a:ext cx="1191929" cy="836896"/>
          </a:xfrm>
          <a:prstGeom prst="rect"/>
          <a:blipFill>
            <a:blip xmlns:r="http://schemas.openxmlformats.org/officeDocument/2006/relationships" r:embed="rId7"/>
            <a:stretch>
              <a:fillRect/>
            </a:stretch>
          </a:blipFill>
        </p:spPr>
        <p:txBody>
          <a:bodyPr/>
          <a:p>
            <a:r>
              <a:rPr altLang="en-US" lang="zh-CN">
                <a:noFill/>
              </a:rPr>
              <a:t> </a:t>
            </a:r>
          </a:p>
        </p:txBody>
      </p:sp>
      <p:sp>
        <p:nvSpPr>
          <p:cNvPr id="1051085" name="矩形 5"/>
          <p:cNvSpPr>
            <a:spLocks noChangeAspect="1" noMove="1" noResize="1" noRot="1" noAdjustHandles="1" noEditPoints="1" noChangeArrowheads="1" noChangeShapeType="1" noTextEdit="1"/>
          </p:cNvSpPr>
          <p:nvPr/>
        </p:nvSpPr>
        <p:spPr>
          <a:xfrm>
            <a:off x="3335185" y="4077821"/>
            <a:ext cx="1684307" cy="473206"/>
          </a:xfrm>
          <a:prstGeom prst="rect"/>
          <a:blipFill>
            <a:blip xmlns:r="http://schemas.openxmlformats.org/officeDocument/2006/relationships" r:embed="rId8"/>
            <a:stretch>
              <a:fillRect t="-3846" b="-2564"/>
            </a:stretch>
          </a:blipFill>
        </p:spPr>
        <p:txBody>
          <a:bodyPr/>
          <a:p>
            <a:r>
              <a:rPr altLang="en-US" lang="zh-CN">
                <a:noFill/>
              </a:rPr>
              <a:t> </a:t>
            </a:r>
          </a:p>
        </p:txBody>
      </p:sp>
      <p:sp>
        <p:nvSpPr>
          <p:cNvPr id="1051086" name="矩形 115"/>
          <p:cNvSpPr>
            <a:spLocks noChangeAspect="1" noMove="1" noResize="1" noRot="1" noAdjustHandles="1" noEditPoints="1" noChangeArrowheads="1" noChangeShapeType="1" noTextEdit="1"/>
          </p:cNvSpPr>
          <p:nvPr/>
        </p:nvSpPr>
        <p:spPr>
          <a:xfrm>
            <a:off x="3293449" y="4623905"/>
            <a:ext cx="2686120" cy="473206"/>
          </a:xfrm>
          <a:prstGeom prst="rect"/>
          <a:blipFill>
            <a:blip xmlns:r="http://schemas.openxmlformats.org/officeDocument/2006/relationships" r:embed="rId9"/>
            <a:stretch>
              <a:fillRect t="-3896" r="-454" b="-18182"/>
            </a:stretch>
          </a:blipFill>
        </p:spPr>
        <p:txBody>
          <a:bodyPr/>
          <a:p>
            <a:r>
              <a:rPr altLang="en-US" lang="zh-CN">
                <a:noFill/>
              </a:rPr>
              <a:t> </a:t>
            </a:r>
          </a:p>
        </p:txBody>
      </p:sp>
      <p:sp>
        <p:nvSpPr>
          <p:cNvPr id="1051087" name="矩形 116"/>
          <p:cNvSpPr>
            <a:spLocks noChangeAspect="1" noMove="1" noResize="1" noRot="1" noAdjustHandles="1" noEditPoints="1" noChangeArrowheads="1" noChangeShapeType="1" noTextEdit="1"/>
          </p:cNvSpPr>
          <p:nvPr/>
        </p:nvSpPr>
        <p:spPr>
          <a:xfrm>
            <a:off x="5830762" y="4609543"/>
            <a:ext cx="1723933" cy="473206"/>
          </a:xfrm>
          <a:prstGeom prst="rect"/>
          <a:blipFill>
            <a:blip xmlns:r="http://schemas.openxmlformats.org/officeDocument/2006/relationships" r:embed="rId10"/>
            <a:stretch>
              <a:fillRect t="-3846" b="-16667"/>
            </a:stretch>
          </a:blipFill>
        </p:spPr>
        <p:txBody>
          <a:bodyPr/>
          <a:p>
            <a:r>
              <a:rPr altLang="en-US" lang="zh-CN">
                <a:noFill/>
              </a:rPr>
              <a:t> </a:t>
            </a:r>
          </a:p>
        </p:txBody>
      </p:sp>
      <p:sp>
        <p:nvSpPr>
          <p:cNvPr id="1051088" name="文本框 117"/>
          <p:cNvSpPr txBox="1">
            <a:spLocks noChangeAspect="1" noMove="1" noResize="1" noRot="1" noAdjustHandles="1" noEditPoints="1" noChangeArrowheads="1" noChangeShapeType="1" noTextEdit="1"/>
          </p:cNvSpPr>
          <p:nvPr/>
        </p:nvSpPr>
        <p:spPr>
          <a:xfrm>
            <a:off x="3464517" y="5352672"/>
            <a:ext cx="1746568" cy="784125"/>
          </a:xfrm>
          <a:prstGeom prst="rect"/>
          <a:blipFill>
            <a:blip xmlns:r="http://schemas.openxmlformats.org/officeDocument/2006/relationships" r:embed="rId11"/>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085"/>
                                        </p:tgtEl>
                                        <p:attrNameLst>
                                          <p:attrName>style.visibility</p:attrName>
                                        </p:attrNameLst>
                                      </p:cBhvr>
                                      <p:to>
                                        <p:strVal val="visible"/>
                                      </p:to>
                                    </p:set>
                                    <p:animEffect transition="in" filter="wipe(down)">
                                      <p:cBhvr>
                                        <p:cTn dur="500" id="7"/>
                                        <p:tgtEl>
                                          <p:spTgt spid="105108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086"/>
                                        </p:tgtEl>
                                        <p:attrNameLst>
                                          <p:attrName>style.visibility</p:attrName>
                                        </p:attrNameLst>
                                      </p:cBhvr>
                                      <p:to>
                                        <p:strVal val="visible"/>
                                      </p:to>
                                    </p:set>
                                    <p:animEffect transition="in" filter="wipe(down)">
                                      <p:cBhvr>
                                        <p:cTn dur="500" id="12"/>
                                        <p:tgtEl>
                                          <p:spTgt spid="1051086"/>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1087"/>
                                        </p:tgtEl>
                                        <p:attrNameLst>
                                          <p:attrName>style.visibility</p:attrName>
                                        </p:attrNameLst>
                                      </p:cBhvr>
                                      <p:to>
                                        <p:strVal val="visible"/>
                                      </p:to>
                                    </p:set>
                                    <p:animEffect transition="in" filter="wipe(down)">
                                      <p:cBhvr>
                                        <p:cTn dur="500" id="15"/>
                                        <p:tgtEl>
                                          <p:spTgt spid="105108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1088"/>
                                        </p:tgtEl>
                                        <p:attrNameLst>
                                          <p:attrName>style.visibility</p:attrName>
                                        </p:attrNameLst>
                                      </p:cBhvr>
                                      <p:to>
                                        <p:strVal val="visible"/>
                                      </p:to>
                                    </p:set>
                                    <p:animEffect transition="in" filter="wipe(down)">
                                      <p:cBhvr>
                                        <p:cTn dur="500" id="20"/>
                                        <p:tgtEl>
                                          <p:spTgt spid="105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85" grpId="0"/>
      <p:bldP spid="1051086" grpId="0"/>
      <p:bldP spid="1051087" grpId="0"/>
      <p:bldP spid="105108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640" name=""/>
        <p:cNvGrpSpPr/>
        <p:nvPr/>
      </p:nvGrpSpPr>
      <p:grpSpPr>
        <a:xfrm>
          <a:off x="0" y="0"/>
          <a:ext cx="0" cy="0"/>
          <a:chOff x="0" y="0"/>
          <a:chExt cx="0" cy="0"/>
        </a:xfrm>
      </p:grpSpPr>
      <p:sp>
        <p:nvSpPr>
          <p:cNvPr id="105108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1090" name="Rectangle 67"/>
          <p:cNvSpPr>
            <a:spLocks noChangeArrowheads="1"/>
          </p:cNvSpPr>
          <p:nvPr/>
        </p:nvSpPr>
        <p:spPr bwMode="auto">
          <a:xfrm>
            <a:off x="1474184" y="3837287"/>
            <a:ext cx="3098936"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Input resistance</a:t>
            </a:r>
            <a:r>
              <a:rPr altLang="en-US" b="1" dirty="0" sz="2800" lang="zh-CN" smtClean="0">
                <a:latin typeface="Arial" panose="020B0604020202020204" pitchFamily="34" charset="0"/>
                <a:cs typeface="Arial" panose="020B0604020202020204" pitchFamily="34" charset="0"/>
              </a:rPr>
              <a:t>：</a:t>
            </a:r>
            <a:endParaRPr altLang="en-US" b="1" dirty="0" sz="2400" i="1" lang="zh-CN" smtClean="0">
              <a:latin typeface="Arial" panose="020B0604020202020204" pitchFamily="34" charset="0"/>
              <a:cs typeface="Arial" panose="020B0604020202020204" pitchFamily="34" charset="0"/>
            </a:endParaRPr>
          </a:p>
        </p:txBody>
      </p:sp>
      <p:sp>
        <p:nvSpPr>
          <p:cNvPr id="1051091" name="文本框 113"/>
          <p:cNvSpPr txBox="1">
            <a:spLocks noChangeAspect="1" noMove="1" noResize="1" noRot="1" noAdjustHandles="1" noEditPoints="1" noChangeArrowheads="1" noChangeShapeType="1" noTextEdit="1"/>
          </p:cNvSpPr>
          <p:nvPr/>
        </p:nvSpPr>
        <p:spPr>
          <a:xfrm>
            <a:off x="4534252" y="3653395"/>
            <a:ext cx="1090940" cy="836896"/>
          </a:xfrm>
          <a:prstGeom prst="rect"/>
          <a:blipFill>
            <a:blip xmlns:r="http://schemas.openxmlformats.org/officeDocument/2006/relationships" r:embed="rId1"/>
            <a:stretch>
              <a:fillRect/>
            </a:stretch>
          </a:blipFill>
        </p:spPr>
        <p:txBody>
          <a:bodyPr/>
          <a:p>
            <a:r>
              <a:rPr altLang="en-US" lang="zh-CN">
                <a:noFill/>
              </a:rPr>
              <a:t> </a:t>
            </a:r>
          </a:p>
        </p:txBody>
      </p:sp>
      <p:sp>
        <p:nvSpPr>
          <p:cNvPr id="1051092" name="文本框 57"/>
          <p:cNvSpPr txBox="1">
            <a:spLocks noChangeAspect="1" noMove="1" noResize="1" noRot="1" noAdjustHandles="1" noEditPoints="1" noChangeArrowheads="1" noChangeShapeType="1" noTextEdit="1"/>
          </p:cNvSpPr>
          <p:nvPr/>
        </p:nvSpPr>
        <p:spPr>
          <a:xfrm>
            <a:off x="5703756" y="3887177"/>
            <a:ext cx="1406219" cy="369332"/>
          </a:xfrm>
          <a:prstGeom prst="rect"/>
          <a:blipFill>
            <a:blip xmlns:r="http://schemas.openxmlformats.org/officeDocument/2006/relationships" r:embed="rId2"/>
            <a:stretch>
              <a:fillRect l="-1739" r="-3043" b="-35000"/>
            </a:stretch>
          </a:blipFill>
        </p:spPr>
        <p:txBody>
          <a:bodyPr/>
          <a:p>
            <a:r>
              <a:rPr altLang="en-US" lang="zh-CN">
                <a:noFill/>
              </a:rPr>
              <a:t> </a:t>
            </a:r>
          </a:p>
        </p:txBody>
      </p:sp>
      <p:grpSp>
        <p:nvGrpSpPr>
          <p:cNvPr id="641" name="组合 6"/>
          <p:cNvGrpSpPr/>
          <p:nvPr/>
        </p:nvGrpSpPr>
        <p:grpSpPr>
          <a:xfrm>
            <a:off x="644806" y="902988"/>
            <a:ext cx="8052529" cy="2341849"/>
            <a:chOff x="673381" y="418743"/>
            <a:chExt cx="8052529" cy="2341849"/>
          </a:xfrm>
        </p:grpSpPr>
        <p:sp>
          <p:nvSpPr>
            <p:cNvPr id="1051093" name="文本框 363"/>
            <p:cNvSpPr txBox="1"/>
            <p:nvPr/>
          </p:nvSpPr>
          <p:spPr>
            <a:xfrm>
              <a:off x="8138847" y="82326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642" name="组合 4"/>
            <p:cNvGrpSpPr/>
            <p:nvPr/>
          </p:nvGrpSpPr>
          <p:grpSpPr>
            <a:xfrm>
              <a:off x="673381" y="418743"/>
              <a:ext cx="8052529" cy="2341849"/>
              <a:chOff x="508211" y="356830"/>
              <a:chExt cx="8052529" cy="2341849"/>
            </a:xfrm>
          </p:grpSpPr>
          <p:grpSp>
            <p:nvGrpSpPr>
              <p:cNvPr id="643" name="组合 1"/>
              <p:cNvGrpSpPr/>
              <p:nvPr/>
            </p:nvGrpSpPr>
            <p:grpSpPr>
              <a:xfrm>
                <a:off x="508211" y="1031971"/>
                <a:ext cx="1634875" cy="1461661"/>
                <a:chOff x="650003" y="3102647"/>
                <a:chExt cx="1634875" cy="1461661"/>
              </a:xfrm>
            </p:grpSpPr>
            <p:sp>
              <p:nvSpPr>
                <p:cNvPr id="1051094" name="Line 1077"/>
                <p:cNvSpPr>
                  <a:spLocks noChangeShapeType="1"/>
                </p:cNvSpPr>
                <p:nvPr/>
              </p:nvSpPr>
              <p:spPr bwMode="auto">
                <a:xfrm>
                  <a:off x="2186680"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5" name="矩形 271"/>
                <p:cNvSpPr/>
                <p:nvPr/>
              </p:nvSpPr>
              <p:spPr>
                <a:xfrm rot="16200000">
                  <a:off x="1953663"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96" name="文本框 273"/>
                <p:cNvSpPr txBox="1"/>
                <p:nvPr/>
              </p:nvSpPr>
              <p:spPr>
                <a:xfrm>
                  <a:off x="1667465" y="3592374"/>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097" name="Line 1077"/>
                <p:cNvSpPr>
                  <a:spLocks noChangeShapeType="1"/>
                </p:cNvSpPr>
                <p:nvPr/>
              </p:nvSpPr>
              <p:spPr bwMode="auto">
                <a:xfrm>
                  <a:off x="1342163"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8" name="椭圆 279"/>
                <p:cNvSpPr/>
                <p:nvPr/>
              </p:nvSpPr>
              <p:spPr>
                <a:xfrm>
                  <a:off x="1145299" y="3653263"/>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99" name="文本框 280"/>
                <p:cNvSpPr txBox="1"/>
                <p:nvPr/>
              </p:nvSpPr>
              <p:spPr>
                <a:xfrm>
                  <a:off x="1351488" y="336676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00" name="文本框 281"/>
                <p:cNvSpPr txBox="1"/>
                <p:nvPr/>
              </p:nvSpPr>
              <p:spPr>
                <a:xfrm>
                  <a:off x="1383445" y="380371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01" name="矩形 282"/>
                <p:cNvSpPr>
                  <a:spLocks noChangeAspect="1" noMove="1" noResize="1" noRot="1" noAdjustHandles="1" noEditPoints="1" noChangeArrowheads="1" noChangeShapeType="1" noTextEdit="1"/>
                </p:cNvSpPr>
                <p:nvPr/>
              </p:nvSpPr>
              <p:spPr>
                <a:xfrm>
                  <a:off x="650003" y="3611600"/>
                  <a:ext cx="574132" cy="473206"/>
                </a:xfrm>
                <a:prstGeom prst="rect"/>
                <a:blipFill>
                  <a:blip xmlns:r="http://schemas.openxmlformats.org/officeDocument/2006/relationships" r:embed="rId3"/>
                  <a:stretch>
                    <a:fillRect t="-3846" b="-2564"/>
                  </a:stretch>
                </a:blipFill>
              </p:spPr>
              <p:txBody>
                <a:bodyPr/>
                <a:p>
                  <a:r>
                    <a:rPr altLang="en-US" lang="zh-CN">
                      <a:noFill/>
                    </a:rPr>
                    <a:t> </a:t>
                  </a:r>
                </a:p>
              </p:txBody>
            </p:sp>
          </p:grpSp>
          <p:grpSp>
            <p:nvGrpSpPr>
              <p:cNvPr id="644" name="组合 2"/>
              <p:cNvGrpSpPr/>
              <p:nvPr/>
            </p:nvGrpSpPr>
            <p:grpSpPr>
              <a:xfrm>
                <a:off x="6748410" y="1011908"/>
                <a:ext cx="1296018" cy="1464006"/>
                <a:chOff x="6890202" y="3082584"/>
                <a:chExt cx="1296018" cy="1464006"/>
              </a:xfrm>
            </p:grpSpPr>
            <p:sp>
              <p:nvSpPr>
                <p:cNvPr id="1051102" name="Line 1077"/>
                <p:cNvSpPr>
                  <a:spLocks noChangeShapeType="1"/>
                </p:cNvSpPr>
                <p:nvPr/>
              </p:nvSpPr>
              <p:spPr bwMode="auto">
                <a:xfrm>
                  <a:off x="6989177"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03" name="矩形 284"/>
                <p:cNvSpPr/>
                <p:nvPr/>
              </p:nvSpPr>
              <p:spPr>
                <a:xfrm rot="16200000">
                  <a:off x="6755382"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04" name="Line 1077"/>
                <p:cNvSpPr>
                  <a:spLocks noChangeShapeType="1"/>
                </p:cNvSpPr>
                <p:nvPr/>
              </p:nvSpPr>
              <p:spPr bwMode="auto">
                <a:xfrm>
                  <a:off x="7637260" y="3082584"/>
                  <a:ext cx="0" cy="146400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05" name="文本框 286"/>
                <p:cNvSpPr txBox="1"/>
                <p:nvPr/>
              </p:nvSpPr>
              <p:spPr>
                <a:xfrm>
                  <a:off x="7683768" y="3593982"/>
                  <a:ext cx="502452" cy="535940"/>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L</a:t>
                  </a:r>
                  <a:endParaRPr altLang="en-US" b="1" dirty="0" sz="2400" lang="zh-CN">
                    <a:latin typeface="+mn-ea"/>
                    <a:cs typeface="Arial" panose="020B0604020202020204" pitchFamily="34" charset="0"/>
                  </a:endParaRPr>
                </a:p>
              </p:txBody>
            </p:sp>
            <p:sp>
              <p:nvSpPr>
                <p:cNvPr id="1051106" name="矩形 287"/>
                <p:cNvSpPr/>
                <p:nvPr/>
              </p:nvSpPr>
              <p:spPr>
                <a:xfrm rot="16200000">
                  <a:off x="7396498" y="37308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07" name="文本框 288"/>
                <p:cNvSpPr txBox="1"/>
                <p:nvPr/>
              </p:nvSpPr>
              <p:spPr>
                <a:xfrm>
                  <a:off x="7006138" y="3584053"/>
                  <a:ext cx="723149" cy="535939"/>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645" name="组合 289"/>
              <p:cNvGrpSpPr/>
              <p:nvPr/>
            </p:nvGrpSpPr>
            <p:grpSpPr>
              <a:xfrm>
                <a:off x="1200371" y="356830"/>
                <a:ext cx="6295096" cy="2341849"/>
                <a:chOff x="749341" y="3617945"/>
                <a:chExt cx="6295096" cy="2341849"/>
              </a:xfrm>
            </p:grpSpPr>
            <p:grpSp>
              <p:nvGrpSpPr>
                <p:cNvPr id="646" name="组合 290"/>
                <p:cNvGrpSpPr/>
                <p:nvPr/>
              </p:nvGrpSpPr>
              <p:grpSpPr>
                <a:xfrm>
                  <a:off x="749341" y="3617945"/>
                  <a:ext cx="6295096" cy="2341849"/>
                  <a:chOff x="2012176" y="3744016"/>
                  <a:chExt cx="6295096" cy="2341849"/>
                </a:xfrm>
              </p:grpSpPr>
              <p:grpSp>
                <p:nvGrpSpPr>
                  <p:cNvPr id="647" name="组合 301"/>
                  <p:cNvGrpSpPr/>
                  <p:nvPr/>
                </p:nvGrpSpPr>
                <p:grpSpPr>
                  <a:xfrm>
                    <a:off x="2012176" y="3744016"/>
                    <a:ext cx="6295096" cy="2341849"/>
                    <a:chOff x="-378640" y="908196"/>
                    <a:chExt cx="6295096" cy="2341849"/>
                  </a:xfrm>
                </p:grpSpPr>
                <p:grpSp>
                  <p:nvGrpSpPr>
                    <p:cNvPr id="648" name="组合 315"/>
                    <p:cNvGrpSpPr/>
                    <p:nvPr/>
                  </p:nvGrpSpPr>
                  <p:grpSpPr>
                    <a:xfrm>
                      <a:off x="-378640" y="1577322"/>
                      <a:ext cx="6295096" cy="1672723"/>
                      <a:chOff x="-289762" y="2715291"/>
                      <a:chExt cx="6295096" cy="1672723"/>
                    </a:xfrm>
                  </p:grpSpPr>
                  <p:sp>
                    <p:nvSpPr>
                      <p:cNvPr id="1051108" name="Line 1073"/>
                      <p:cNvSpPr>
                        <a:spLocks noChangeShapeType="1"/>
                      </p:cNvSpPr>
                      <p:nvPr/>
                    </p:nvSpPr>
                    <p:spPr bwMode="auto">
                      <a:xfrm flipH="1">
                        <a:off x="-289762" y="2716069"/>
                        <a:ext cx="24232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09" name="Line 1073"/>
                      <p:cNvSpPr>
                        <a:spLocks noChangeShapeType="1"/>
                      </p:cNvSpPr>
                      <p:nvPr/>
                    </p:nvSpPr>
                    <p:spPr bwMode="auto">
                      <a:xfrm flipH="1">
                        <a:off x="-289762" y="4161924"/>
                        <a:ext cx="629509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0" name="Line 1073"/>
                      <p:cNvSpPr>
                        <a:spLocks noChangeShapeType="1"/>
                      </p:cNvSpPr>
                      <p:nvPr/>
                    </p:nvSpPr>
                    <p:spPr bwMode="auto">
                      <a:xfrm flipH="1">
                        <a:off x="3411791" y="2715291"/>
                        <a:ext cx="25935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03" name="直接连接符 323"/>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111" name="椭圆 324"/>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12" name="矩形 308"/>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4"/>
                      <a:stretch>
                        <a:fillRect t="-3846" b="-3846"/>
                      </a:stretch>
                    </a:blipFill>
                  </p:spPr>
                  <p:txBody>
                    <a:bodyPr/>
                    <a:p>
                      <a:r>
                        <a:rPr altLang="en-US" lang="zh-CN">
                          <a:noFill/>
                        </a:rPr>
                        <a:t> </a:t>
                      </a:r>
                    </a:p>
                  </p:txBody>
                </p:sp>
                <p:sp>
                  <p:nvSpPr>
                    <p:cNvPr id="1051113" name="矩形 309"/>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5"/>
                      <a:stretch>
                        <a:fillRect t="-3846"/>
                      </a:stretch>
                    </a:blipFill>
                  </p:spPr>
                  <p:txBody>
                    <a:bodyPr/>
                    <a:p>
                      <a:r>
                        <a:rPr altLang="en-US" lang="zh-CN">
                          <a:noFill/>
                        </a:rPr>
                        <a:t> </a:t>
                      </a:r>
                    </a:p>
                  </p:txBody>
                </p:sp>
              </p:grpSp>
              <p:sp>
                <p:nvSpPr>
                  <p:cNvPr id="1051114"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04" name="直接箭头连接符 303"/>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05" name="直接箭头连接符 304"/>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649" name="组合 291"/>
                <p:cNvGrpSpPr/>
                <p:nvPr/>
              </p:nvGrpSpPr>
              <p:grpSpPr>
                <a:xfrm>
                  <a:off x="2497018" y="4275368"/>
                  <a:ext cx="780688" cy="1461661"/>
                  <a:chOff x="3141734" y="4325569"/>
                  <a:chExt cx="780688" cy="1461661"/>
                </a:xfrm>
              </p:grpSpPr>
              <p:sp>
                <p:nvSpPr>
                  <p:cNvPr id="1051115"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6" name="矩形 299"/>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17" name="矩形 300"/>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6"/>
                    <a:stretch>
                      <a:fillRect b="-2667"/>
                    </a:stretch>
                  </a:blipFill>
                </p:spPr>
                <p:txBody>
                  <a:bodyPr/>
                  <a:p>
                    <a:r>
                      <a:rPr altLang="en-US" lang="zh-CN">
                        <a:noFill/>
                      </a:rPr>
                      <a:t> </a:t>
                    </a:r>
                  </a:p>
                </p:txBody>
              </p:sp>
            </p:grpSp>
            <p:grpSp>
              <p:nvGrpSpPr>
                <p:cNvPr id="650" name="组合 292"/>
                <p:cNvGrpSpPr/>
                <p:nvPr/>
              </p:nvGrpSpPr>
              <p:grpSpPr>
                <a:xfrm>
                  <a:off x="4305896" y="4267666"/>
                  <a:ext cx="944562" cy="1461661"/>
                  <a:chOff x="4950612" y="4317867"/>
                  <a:chExt cx="944562" cy="1461661"/>
                </a:xfrm>
              </p:grpSpPr>
              <p:sp>
                <p:nvSpPr>
                  <p:cNvPr id="1051118"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9" name="等腰三角形 294"/>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20" name="等腰三角形 295"/>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06" name="直接箭头连接符 296"/>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21" name="矩形 297"/>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7"/>
                    <a:stretch>
                      <a:fillRect l="-2609" t="-3846" b="-16667"/>
                    </a:stretch>
                  </a:blipFill>
                </p:spPr>
                <p:txBody>
                  <a:bodyPr/>
                  <a:p>
                    <a:r>
                      <a:rPr altLang="en-US" lang="zh-CN">
                        <a:noFill/>
                      </a:rPr>
                      <a:t> </a:t>
                    </a:r>
                  </a:p>
                </p:txBody>
              </p:sp>
            </p:grpSp>
          </p:grpSp>
          <p:cxnSp>
            <p:nvCxnSpPr>
              <p:cNvPr id="3146307" name="直接箭头连接符 361"/>
              <p:cNvCxnSpPr>
                <a:cxnSpLocks/>
              </p:cNvCxnSpPr>
              <p:nvPr/>
            </p:nvCxnSpPr>
            <p:spPr>
              <a:xfrm>
                <a:off x="8186550" y="1984971"/>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08" name="直接箭头连接符 362"/>
              <p:cNvCxnSpPr>
                <a:cxnSpLocks/>
              </p:cNvCxnSpPr>
              <p:nvPr/>
            </p:nvCxnSpPr>
            <p:spPr>
              <a:xfrm flipV="1">
                <a:off x="8186550" y="1035126"/>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22" name="文本框 364"/>
              <p:cNvSpPr txBox="1"/>
              <p:nvPr/>
            </p:nvSpPr>
            <p:spPr>
              <a:xfrm>
                <a:off x="8121262" y="22052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23" name="矩形 365"/>
              <p:cNvSpPr>
                <a:spLocks noChangeAspect="1" noMove="1" noResize="1" noRot="1" noAdjustHandles="1" noEditPoints="1" noChangeArrowheads="1" noChangeShapeType="1" noTextEdit="1"/>
              </p:cNvSpPr>
              <p:nvPr/>
            </p:nvSpPr>
            <p:spPr>
              <a:xfrm>
                <a:off x="7940122" y="1485327"/>
                <a:ext cx="620618" cy="473206"/>
              </a:xfrm>
              <a:prstGeom prst="rect"/>
              <a:blipFill>
                <a:blip xmlns:r="http://schemas.openxmlformats.org/officeDocument/2006/relationships" r:embed="rId8"/>
                <a:stretch>
                  <a:fillRect t="-3846"/>
                </a:stretch>
              </a:blipFill>
            </p:spPr>
            <p:txBody>
              <a:bodyPr/>
              <a:p>
                <a:r>
                  <a:rPr altLang="en-US" lang="zh-CN">
                    <a:noFill/>
                  </a:rPr>
                  <a:t> </a:t>
                </a:r>
              </a:p>
            </p:txBody>
          </p:sp>
        </p:grpSp>
        <p:sp>
          <p:nvSpPr>
            <p:cNvPr id="1051124" name="矩形 55"/>
            <p:cNvSpPr>
              <a:spLocks noChangeAspect="1" noMove="1" noResize="1" noRot="1" noAdjustHandles="1" noEditPoints="1" noChangeArrowheads="1" noChangeShapeType="1" noTextEdit="1"/>
            </p:cNvSpPr>
            <p:nvPr/>
          </p:nvSpPr>
          <p:spPr>
            <a:xfrm>
              <a:off x="1558545" y="425361"/>
              <a:ext cx="484363" cy="473206"/>
            </a:xfrm>
            <a:prstGeom prst="rect"/>
            <a:blipFill>
              <a:blip xmlns:r="http://schemas.openxmlformats.org/officeDocument/2006/relationships" r:embed="rId9"/>
              <a:stretch>
                <a:fillRect t="-3846" b="-2564"/>
              </a:stretch>
            </a:blipFill>
          </p:spPr>
          <p:txBody>
            <a:bodyPr/>
            <a:p>
              <a:r>
                <a:rPr altLang="en-US" lang="zh-CN">
                  <a:noFill/>
                </a:rPr>
                <a:t> </a:t>
              </a:r>
            </a:p>
          </p:txBody>
        </p:sp>
        <p:cxnSp>
          <p:nvCxnSpPr>
            <p:cNvPr id="3146309" name="直接箭头连接符 56"/>
            <p:cNvCxnSpPr>
              <a:cxnSpLocks/>
            </p:cNvCxnSpPr>
            <p:nvPr/>
          </p:nvCxnSpPr>
          <p:spPr>
            <a:xfrm>
              <a:off x="1644682" y="978424"/>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25" name="矩形 62"/>
            <p:cNvSpPr>
              <a:spLocks noChangeAspect="1" noMove="1" noResize="1" noRot="1" noAdjustHandles="1" noEditPoints="1" noChangeArrowheads="1" noChangeShapeType="1" noTextEdit="1"/>
            </p:cNvSpPr>
            <p:nvPr/>
          </p:nvSpPr>
          <p:spPr>
            <a:xfrm>
              <a:off x="7209764" y="427379"/>
              <a:ext cx="530851" cy="473206"/>
            </a:xfrm>
            <a:prstGeom prst="rect"/>
            <a:blipFill>
              <a:blip xmlns:r="http://schemas.openxmlformats.org/officeDocument/2006/relationships" r:embed="rId10"/>
              <a:stretch>
                <a:fillRect t="-3896"/>
              </a:stretch>
            </a:blipFill>
          </p:spPr>
          <p:txBody>
            <a:bodyPr/>
            <a:p>
              <a:r>
                <a:rPr altLang="en-US" lang="zh-CN">
                  <a:noFill/>
                </a:rPr>
                <a:t> </a:t>
              </a:r>
            </a:p>
          </p:txBody>
        </p:sp>
        <p:cxnSp>
          <p:nvCxnSpPr>
            <p:cNvPr id="3146310" name="直接箭头连接符 63"/>
            <p:cNvCxnSpPr>
              <a:cxnSpLocks/>
            </p:cNvCxnSpPr>
            <p:nvPr/>
          </p:nvCxnSpPr>
          <p:spPr>
            <a:xfrm flipH="1">
              <a:off x="7147577" y="96461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092"/>
                                        </p:tgtEl>
                                        <p:attrNameLst>
                                          <p:attrName>style.visibility</p:attrName>
                                        </p:attrNameLst>
                                      </p:cBhvr>
                                      <p:to>
                                        <p:strVal val="visible"/>
                                      </p:to>
                                    </p:set>
                                    <p:animEffect transition="in" filter="wipe(down)">
                                      <p:cBhvr>
                                        <p:cTn dur="500" id="7"/>
                                        <p:tgtEl>
                                          <p:spTgt spid="1051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9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651" name=""/>
        <p:cNvGrpSpPr/>
        <p:nvPr/>
      </p:nvGrpSpPr>
      <p:grpSpPr>
        <a:xfrm>
          <a:off x="0" y="0"/>
          <a:ext cx="0" cy="0"/>
          <a:chOff x="0" y="0"/>
          <a:chExt cx="0" cy="0"/>
        </a:xfrm>
      </p:grpSpPr>
      <p:sp>
        <p:nvSpPr>
          <p:cNvPr id="105112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652" name="组合 5"/>
          <p:cNvGrpSpPr/>
          <p:nvPr/>
        </p:nvGrpSpPr>
        <p:grpSpPr>
          <a:xfrm>
            <a:off x="1264402" y="2661312"/>
            <a:ext cx="5906386" cy="838628"/>
            <a:chOff x="1264402" y="2661312"/>
            <a:chExt cx="5906386" cy="838628"/>
          </a:xfrm>
        </p:grpSpPr>
        <p:sp>
          <p:nvSpPr>
            <p:cNvPr id="1051127" name="Rectangle 67"/>
            <p:cNvSpPr>
              <a:spLocks noChangeArrowheads="1"/>
            </p:cNvSpPr>
            <p:nvPr/>
          </p:nvSpPr>
          <p:spPr bwMode="auto">
            <a:xfrm>
              <a:off x="1264402" y="2828377"/>
              <a:ext cx="3419741" cy="523220"/>
            </a:xfrm>
            <a:prstGeom prst="rect"/>
            <a:noFill/>
            <a:ln>
              <a:noFill/>
            </a:ln>
            <a:effectLst/>
          </p:spPr>
          <p:txBody>
            <a:bodyPr wrap="square">
              <a:spAutoFit/>
            </a:bodyPr>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Output resistance</a:t>
              </a:r>
              <a:r>
                <a:rPr altLang="en-US" b="1" dirty="0" sz="2800" lang="zh-CN" smtClean="0">
                  <a:latin typeface="Arial" panose="020B0604020202020204" pitchFamily="34" charset="0"/>
                  <a:cs typeface="Arial" panose="020B0604020202020204" pitchFamily="34" charset="0"/>
                </a:rPr>
                <a:t>：</a:t>
              </a:r>
              <a:endParaRPr altLang="en-US" b="1" dirty="0" sz="2400" i="1" lang="zh-CN" smtClean="0">
                <a:latin typeface="Arial" panose="020B0604020202020204" pitchFamily="34" charset="0"/>
                <a:cs typeface="Arial" panose="020B0604020202020204" pitchFamily="34" charset="0"/>
              </a:endParaRPr>
            </a:p>
          </p:txBody>
        </p:sp>
        <p:sp>
          <p:nvSpPr>
            <p:cNvPr id="1051128" name="文本框 59"/>
            <p:cNvSpPr txBox="1">
              <a:spLocks noChangeAspect="1" noMove="1" noResize="1" noRot="1" noAdjustHandles="1" noEditPoints="1" noChangeArrowheads="1" noChangeShapeType="1" noTextEdit="1"/>
            </p:cNvSpPr>
            <p:nvPr/>
          </p:nvSpPr>
          <p:spPr>
            <a:xfrm>
              <a:off x="4588158" y="2661312"/>
              <a:ext cx="2582630" cy="838628"/>
            </a:xfrm>
            <a:prstGeom prst="rect"/>
            <a:blipFill>
              <a:blip xmlns:r="http://schemas.openxmlformats.org/officeDocument/2006/relationships" r:embed="rId1"/>
              <a:stretch>
                <a:fillRect/>
              </a:stretch>
            </a:blipFill>
          </p:spPr>
          <p:txBody>
            <a:bodyPr/>
            <a:p>
              <a:r>
                <a:rPr altLang="en-US" lang="zh-CN">
                  <a:noFill/>
                </a:rPr>
                <a:t> </a:t>
              </a:r>
            </a:p>
          </p:txBody>
        </p:sp>
      </p:grpSp>
      <p:grpSp>
        <p:nvGrpSpPr>
          <p:cNvPr id="653" name="组合 6"/>
          <p:cNvGrpSpPr/>
          <p:nvPr/>
        </p:nvGrpSpPr>
        <p:grpSpPr>
          <a:xfrm>
            <a:off x="634405" y="328859"/>
            <a:ext cx="8052529" cy="2341849"/>
            <a:chOff x="673381" y="418743"/>
            <a:chExt cx="8052529" cy="2341849"/>
          </a:xfrm>
        </p:grpSpPr>
        <p:sp>
          <p:nvSpPr>
            <p:cNvPr id="1051129" name="文本框 363"/>
            <p:cNvSpPr txBox="1"/>
            <p:nvPr/>
          </p:nvSpPr>
          <p:spPr>
            <a:xfrm>
              <a:off x="8138847" y="82326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654" name="组合 4"/>
            <p:cNvGrpSpPr/>
            <p:nvPr/>
          </p:nvGrpSpPr>
          <p:grpSpPr>
            <a:xfrm>
              <a:off x="673381" y="418743"/>
              <a:ext cx="8052529" cy="2341849"/>
              <a:chOff x="508211" y="356830"/>
              <a:chExt cx="8052529" cy="2341849"/>
            </a:xfrm>
          </p:grpSpPr>
          <p:grpSp>
            <p:nvGrpSpPr>
              <p:cNvPr id="655" name="组合 1"/>
              <p:cNvGrpSpPr/>
              <p:nvPr/>
            </p:nvGrpSpPr>
            <p:grpSpPr>
              <a:xfrm>
                <a:off x="508211" y="1031971"/>
                <a:ext cx="1634875" cy="1461661"/>
                <a:chOff x="650003" y="3102647"/>
                <a:chExt cx="1634875" cy="1461661"/>
              </a:xfrm>
            </p:grpSpPr>
            <p:sp>
              <p:nvSpPr>
                <p:cNvPr id="1051130" name="Line 1077"/>
                <p:cNvSpPr>
                  <a:spLocks noChangeShapeType="1"/>
                </p:cNvSpPr>
                <p:nvPr/>
              </p:nvSpPr>
              <p:spPr bwMode="auto">
                <a:xfrm>
                  <a:off x="2186680"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1" name="矩形 271"/>
                <p:cNvSpPr/>
                <p:nvPr/>
              </p:nvSpPr>
              <p:spPr>
                <a:xfrm rot="16200000">
                  <a:off x="1953663"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32" name="文本框 273"/>
                <p:cNvSpPr txBox="1"/>
                <p:nvPr/>
              </p:nvSpPr>
              <p:spPr>
                <a:xfrm>
                  <a:off x="1667465" y="3592374"/>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133" name="Line 1077"/>
                <p:cNvSpPr>
                  <a:spLocks noChangeShapeType="1"/>
                </p:cNvSpPr>
                <p:nvPr/>
              </p:nvSpPr>
              <p:spPr bwMode="auto">
                <a:xfrm>
                  <a:off x="1342163"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4" name="椭圆 279"/>
                <p:cNvSpPr/>
                <p:nvPr/>
              </p:nvSpPr>
              <p:spPr>
                <a:xfrm>
                  <a:off x="1145299" y="3653263"/>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35" name="文本框 280"/>
                <p:cNvSpPr txBox="1"/>
                <p:nvPr/>
              </p:nvSpPr>
              <p:spPr>
                <a:xfrm>
                  <a:off x="1351488" y="336676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36" name="文本框 281"/>
                <p:cNvSpPr txBox="1"/>
                <p:nvPr/>
              </p:nvSpPr>
              <p:spPr>
                <a:xfrm>
                  <a:off x="1383445" y="380371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37" name="矩形 282"/>
                <p:cNvSpPr>
                  <a:spLocks noChangeAspect="1" noMove="1" noResize="1" noRot="1" noAdjustHandles="1" noEditPoints="1" noChangeArrowheads="1" noChangeShapeType="1" noTextEdit="1"/>
                </p:cNvSpPr>
                <p:nvPr/>
              </p:nvSpPr>
              <p:spPr>
                <a:xfrm>
                  <a:off x="650003" y="3611600"/>
                  <a:ext cx="574132" cy="473206"/>
                </a:xfrm>
                <a:prstGeom prst="rect"/>
                <a:blipFill>
                  <a:blip xmlns:r="http://schemas.openxmlformats.org/officeDocument/2006/relationships" r:embed="rId2"/>
                  <a:stretch>
                    <a:fillRect t="-3846" b="-2564"/>
                  </a:stretch>
                </a:blipFill>
              </p:spPr>
              <p:txBody>
                <a:bodyPr/>
                <a:p>
                  <a:r>
                    <a:rPr altLang="en-US" lang="zh-CN">
                      <a:noFill/>
                    </a:rPr>
                    <a:t> </a:t>
                  </a:r>
                </a:p>
              </p:txBody>
            </p:sp>
          </p:grpSp>
          <p:grpSp>
            <p:nvGrpSpPr>
              <p:cNvPr id="656" name="组合 2"/>
              <p:cNvGrpSpPr/>
              <p:nvPr/>
            </p:nvGrpSpPr>
            <p:grpSpPr>
              <a:xfrm>
                <a:off x="6748410" y="1011908"/>
                <a:ext cx="1296018" cy="1464006"/>
                <a:chOff x="6890202" y="3082584"/>
                <a:chExt cx="1296018" cy="1464006"/>
              </a:xfrm>
            </p:grpSpPr>
            <p:sp>
              <p:nvSpPr>
                <p:cNvPr id="1051138" name="Line 1077"/>
                <p:cNvSpPr>
                  <a:spLocks noChangeShapeType="1"/>
                </p:cNvSpPr>
                <p:nvPr/>
              </p:nvSpPr>
              <p:spPr bwMode="auto">
                <a:xfrm>
                  <a:off x="6989177"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9" name="矩形 284"/>
                <p:cNvSpPr/>
                <p:nvPr/>
              </p:nvSpPr>
              <p:spPr>
                <a:xfrm rot="16200000">
                  <a:off x="6755382"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40" name="Line 1077"/>
                <p:cNvSpPr>
                  <a:spLocks noChangeShapeType="1"/>
                </p:cNvSpPr>
                <p:nvPr/>
              </p:nvSpPr>
              <p:spPr bwMode="auto">
                <a:xfrm>
                  <a:off x="7637260" y="3082584"/>
                  <a:ext cx="0" cy="146400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41" name="文本框 286"/>
                <p:cNvSpPr txBox="1"/>
                <p:nvPr/>
              </p:nvSpPr>
              <p:spPr>
                <a:xfrm>
                  <a:off x="7683768" y="3593982"/>
                  <a:ext cx="502452" cy="535940"/>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L</a:t>
                  </a:r>
                  <a:endParaRPr altLang="en-US" b="1" dirty="0" sz="2400" lang="zh-CN">
                    <a:latin typeface="+mn-ea"/>
                    <a:cs typeface="Arial" panose="020B0604020202020204" pitchFamily="34" charset="0"/>
                  </a:endParaRPr>
                </a:p>
              </p:txBody>
            </p:sp>
            <p:sp>
              <p:nvSpPr>
                <p:cNvPr id="1051142" name="矩形 287"/>
                <p:cNvSpPr/>
                <p:nvPr/>
              </p:nvSpPr>
              <p:spPr>
                <a:xfrm rot="16200000">
                  <a:off x="7396498" y="37308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43" name="文本框 288"/>
                <p:cNvSpPr txBox="1"/>
                <p:nvPr/>
              </p:nvSpPr>
              <p:spPr>
                <a:xfrm>
                  <a:off x="7006138" y="3584053"/>
                  <a:ext cx="723149" cy="535939"/>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657" name="组合 289"/>
              <p:cNvGrpSpPr/>
              <p:nvPr/>
            </p:nvGrpSpPr>
            <p:grpSpPr>
              <a:xfrm>
                <a:off x="1200371" y="356830"/>
                <a:ext cx="6295096" cy="2341849"/>
                <a:chOff x="749341" y="3617945"/>
                <a:chExt cx="6295096" cy="2341849"/>
              </a:xfrm>
            </p:grpSpPr>
            <p:grpSp>
              <p:nvGrpSpPr>
                <p:cNvPr id="658" name="组合 290"/>
                <p:cNvGrpSpPr/>
                <p:nvPr/>
              </p:nvGrpSpPr>
              <p:grpSpPr>
                <a:xfrm>
                  <a:off x="749341" y="3617945"/>
                  <a:ext cx="6295096" cy="2341849"/>
                  <a:chOff x="2012176" y="3744016"/>
                  <a:chExt cx="6295096" cy="2341849"/>
                </a:xfrm>
              </p:grpSpPr>
              <p:grpSp>
                <p:nvGrpSpPr>
                  <p:cNvPr id="659" name="组合 301"/>
                  <p:cNvGrpSpPr/>
                  <p:nvPr/>
                </p:nvGrpSpPr>
                <p:grpSpPr>
                  <a:xfrm>
                    <a:off x="2012176" y="3744016"/>
                    <a:ext cx="6295096" cy="2341849"/>
                    <a:chOff x="-378640" y="908196"/>
                    <a:chExt cx="6295096" cy="2341849"/>
                  </a:xfrm>
                </p:grpSpPr>
                <p:grpSp>
                  <p:nvGrpSpPr>
                    <p:cNvPr id="660" name="组合 315"/>
                    <p:cNvGrpSpPr/>
                    <p:nvPr/>
                  </p:nvGrpSpPr>
                  <p:grpSpPr>
                    <a:xfrm>
                      <a:off x="-378640" y="1577322"/>
                      <a:ext cx="6295096" cy="1672723"/>
                      <a:chOff x="-289762" y="2715291"/>
                      <a:chExt cx="6295096" cy="1672723"/>
                    </a:xfrm>
                  </p:grpSpPr>
                  <p:sp>
                    <p:nvSpPr>
                      <p:cNvPr id="1051144" name="Line 1073"/>
                      <p:cNvSpPr>
                        <a:spLocks noChangeShapeType="1"/>
                      </p:cNvSpPr>
                      <p:nvPr/>
                    </p:nvSpPr>
                    <p:spPr bwMode="auto">
                      <a:xfrm flipH="1">
                        <a:off x="-289762" y="2716069"/>
                        <a:ext cx="24232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45" name="Line 1073"/>
                      <p:cNvSpPr>
                        <a:spLocks noChangeShapeType="1"/>
                      </p:cNvSpPr>
                      <p:nvPr/>
                    </p:nvSpPr>
                    <p:spPr bwMode="auto">
                      <a:xfrm flipH="1">
                        <a:off x="-289762" y="4161924"/>
                        <a:ext cx="629509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46" name="Line 1073"/>
                      <p:cNvSpPr>
                        <a:spLocks noChangeShapeType="1"/>
                      </p:cNvSpPr>
                      <p:nvPr/>
                    </p:nvSpPr>
                    <p:spPr bwMode="auto">
                      <a:xfrm flipH="1">
                        <a:off x="3411791" y="2715291"/>
                        <a:ext cx="25935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11" name="直接连接符 323"/>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147" name="椭圆 324"/>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48" name="矩形 308"/>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3"/>
                      <a:stretch>
                        <a:fillRect t="-3846" b="-2564"/>
                      </a:stretch>
                    </a:blipFill>
                  </p:spPr>
                  <p:txBody>
                    <a:bodyPr/>
                    <a:p>
                      <a:r>
                        <a:rPr altLang="en-US" lang="zh-CN">
                          <a:noFill/>
                        </a:rPr>
                        <a:t> </a:t>
                      </a:r>
                    </a:p>
                  </p:txBody>
                </p:sp>
                <p:sp>
                  <p:nvSpPr>
                    <p:cNvPr id="1051149" name="矩形 309"/>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4"/>
                      <a:stretch>
                        <a:fillRect t="-3846"/>
                      </a:stretch>
                    </a:blipFill>
                  </p:spPr>
                  <p:txBody>
                    <a:bodyPr/>
                    <a:p>
                      <a:r>
                        <a:rPr altLang="en-US" lang="zh-CN">
                          <a:noFill/>
                        </a:rPr>
                        <a:t> </a:t>
                      </a:r>
                    </a:p>
                  </p:txBody>
                </p:sp>
              </p:grpSp>
              <p:sp>
                <p:nvSpPr>
                  <p:cNvPr id="1051150"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12" name="直接箭头连接符 303"/>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13" name="直接箭头连接符 304"/>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661" name="组合 291"/>
                <p:cNvGrpSpPr/>
                <p:nvPr/>
              </p:nvGrpSpPr>
              <p:grpSpPr>
                <a:xfrm>
                  <a:off x="2497018" y="4275368"/>
                  <a:ext cx="780688" cy="1461661"/>
                  <a:chOff x="3141734" y="4325569"/>
                  <a:chExt cx="780688" cy="1461661"/>
                </a:xfrm>
              </p:grpSpPr>
              <p:sp>
                <p:nvSpPr>
                  <p:cNvPr id="1051151"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2" name="矩形 299"/>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53" name="矩形 300"/>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5"/>
                    <a:stretch>
                      <a:fillRect b="-2667"/>
                    </a:stretch>
                  </a:blipFill>
                </p:spPr>
                <p:txBody>
                  <a:bodyPr/>
                  <a:p>
                    <a:r>
                      <a:rPr altLang="en-US" lang="zh-CN">
                        <a:noFill/>
                      </a:rPr>
                      <a:t> </a:t>
                    </a:r>
                  </a:p>
                </p:txBody>
              </p:sp>
            </p:grpSp>
            <p:grpSp>
              <p:nvGrpSpPr>
                <p:cNvPr id="662" name="组合 292"/>
                <p:cNvGrpSpPr/>
                <p:nvPr/>
              </p:nvGrpSpPr>
              <p:grpSpPr>
                <a:xfrm>
                  <a:off x="4305896" y="4267666"/>
                  <a:ext cx="944562" cy="1461661"/>
                  <a:chOff x="4950612" y="4317867"/>
                  <a:chExt cx="944562" cy="1461661"/>
                </a:xfrm>
              </p:grpSpPr>
              <p:sp>
                <p:nvSpPr>
                  <p:cNvPr id="1051154"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5" name="等腰三角形 294"/>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56" name="等腰三角形 295"/>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14" name="直接箭头连接符 296"/>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57" name="矩形 297"/>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6"/>
                    <a:stretch>
                      <a:fillRect l="-1739" t="-3846" b="-16667"/>
                    </a:stretch>
                  </a:blipFill>
                </p:spPr>
                <p:txBody>
                  <a:bodyPr/>
                  <a:p>
                    <a:r>
                      <a:rPr altLang="en-US" lang="zh-CN">
                        <a:noFill/>
                      </a:rPr>
                      <a:t> </a:t>
                    </a:r>
                  </a:p>
                </p:txBody>
              </p:sp>
            </p:grpSp>
          </p:grpSp>
          <p:cxnSp>
            <p:nvCxnSpPr>
              <p:cNvPr id="3146315" name="直接箭头连接符 361"/>
              <p:cNvCxnSpPr>
                <a:cxnSpLocks/>
              </p:cNvCxnSpPr>
              <p:nvPr/>
            </p:nvCxnSpPr>
            <p:spPr>
              <a:xfrm>
                <a:off x="8186550" y="1984971"/>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16" name="直接箭头连接符 362"/>
              <p:cNvCxnSpPr>
                <a:cxnSpLocks/>
              </p:cNvCxnSpPr>
              <p:nvPr/>
            </p:nvCxnSpPr>
            <p:spPr>
              <a:xfrm flipV="1">
                <a:off x="8186550" y="1035126"/>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58" name="文本框 364"/>
              <p:cNvSpPr txBox="1"/>
              <p:nvPr/>
            </p:nvSpPr>
            <p:spPr>
              <a:xfrm>
                <a:off x="8121262" y="22052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59" name="矩形 365"/>
              <p:cNvSpPr>
                <a:spLocks noChangeAspect="1" noMove="1" noResize="1" noRot="1" noAdjustHandles="1" noEditPoints="1" noChangeArrowheads="1" noChangeShapeType="1" noTextEdit="1"/>
              </p:cNvSpPr>
              <p:nvPr/>
            </p:nvSpPr>
            <p:spPr>
              <a:xfrm>
                <a:off x="7940122" y="1485327"/>
                <a:ext cx="620618" cy="473206"/>
              </a:xfrm>
              <a:prstGeom prst="rect"/>
              <a:blipFill>
                <a:blip xmlns:r="http://schemas.openxmlformats.org/officeDocument/2006/relationships" r:embed="rId7"/>
                <a:stretch>
                  <a:fillRect t="-3846"/>
                </a:stretch>
              </a:blipFill>
            </p:spPr>
            <p:txBody>
              <a:bodyPr/>
              <a:p>
                <a:r>
                  <a:rPr altLang="en-US" lang="zh-CN">
                    <a:noFill/>
                  </a:rPr>
                  <a:t> </a:t>
                </a:r>
              </a:p>
            </p:txBody>
          </p:sp>
        </p:grpSp>
        <p:sp>
          <p:nvSpPr>
            <p:cNvPr id="1051160" name="矩形 55"/>
            <p:cNvSpPr>
              <a:spLocks noChangeAspect="1" noMove="1" noResize="1" noRot="1" noAdjustHandles="1" noEditPoints="1" noChangeArrowheads="1" noChangeShapeType="1" noTextEdit="1"/>
            </p:cNvSpPr>
            <p:nvPr/>
          </p:nvSpPr>
          <p:spPr>
            <a:xfrm>
              <a:off x="1558545" y="425361"/>
              <a:ext cx="484363" cy="473206"/>
            </a:xfrm>
            <a:prstGeom prst="rect"/>
            <a:blipFill>
              <a:blip xmlns:r="http://schemas.openxmlformats.org/officeDocument/2006/relationships" r:embed="rId8"/>
              <a:stretch>
                <a:fillRect t="-3846" b="-2564"/>
              </a:stretch>
            </a:blipFill>
          </p:spPr>
          <p:txBody>
            <a:bodyPr/>
            <a:p>
              <a:r>
                <a:rPr altLang="en-US" lang="zh-CN">
                  <a:noFill/>
                </a:rPr>
                <a:t> </a:t>
              </a:r>
            </a:p>
          </p:txBody>
        </p:sp>
        <p:cxnSp>
          <p:nvCxnSpPr>
            <p:cNvPr id="3146317" name="直接箭头连接符 56"/>
            <p:cNvCxnSpPr>
              <a:cxnSpLocks/>
            </p:cNvCxnSpPr>
            <p:nvPr/>
          </p:nvCxnSpPr>
          <p:spPr>
            <a:xfrm>
              <a:off x="1644682" y="978424"/>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61" name="矩形 62"/>
            <p:cNvSpPr>
              <a:spLocks noChangeAspect="1" noMove="1" noResize="1" noRot="1" noAdjustHandles="1" noEditPoints="1" noChangeArrowheads="1" noChangeShapeType="1" noTextEdit="1"/>
            </p:cNvSpPr>
            <p:nvPr/>
          </p:nvSpPr>
          <p:spPr>
            <a:xfrm>
              <a:off x="7209764" y="427379"/>
              <a:ext cx="530851" cy="473206"/>
            </a:xfrm>
            <a:prstGeom prst="rect"/>
            <a:blipFill>
              <a:blip xmlns:r="http://schemas.openxmlformats.org/officeDocument/2006/relationships" r:embed="rId9"/>
              <a:stretch>
                <a:fillRect t="-3846"/>
              </a:stretch>
            </a:blipFill>
          </p:spPr>
          <p:txBody>
            <a:bodyPr/>
            <a:p>
              <a:r>
                <a:rPr altLang="en-US" lang="zh-CN">
                  <a:noFill/>
                </a:rPr>
                <a:t> </a:t>
              </a:r>
            </a:p>
          </p:txBody>
        </p:sp>
        <p:cxnSp>
          <p:nvCxnSpPr>
            <p:cNvPr id="3146318" name="直接箭头连接符 63"/>
            <p:cNvCxnSpPr>
              <a:cxnSpLocks/>
            </p:cNvCxnSpPr>
            <p:nvPr/>
          </p:nvCxnSpPr>
          <p:spPr>
            <a:xfrm flipH="1">
              <a:off x="7147577" y="96461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162" name="文本框 64"/>
          <p:cNvSpPr txBox="1">
            <a:spLocks noChangeAspect="1" noMove="1" noResize="1" noRot="1" noAdjustHandles="1" noEditPoints="1" noChangeArrowheads="1" noChangeShapeType="1" noTextEdit="1"/>
          </p:cNvSpPr>
          <p:nvPr/>
        </p:nvSpPr>
        <p:spPr>
          <a:xfrm>
            <a:off x="6581090" y="6048557"/>
            <a:ext cx="1210562" cy="369332"/>
          </a:xfrm>
          <a:prstGeom prst="rect"/>
          <a:blipFill>
            <a:blip xmlns:r="http://schemas.openxmlformats.org/officeDocument/2006/relationships" r:embed="rId10"/>
            <a:stretch>
              <a:fillRect l="-5051" r="-2020" b="-14754"/>
            </a:stretch>
          </a:blipFill>
        </p:spPr>
        <p:txBody>
          <a:bodyPr/>
          <a:p>
            <a:r>
              <a:rPr altLang="en-US" lang="zh-CN">
                <a:noFill/>
              </a:rPr>
              <a:t> </a:t>
            </a:r>
          </a:p>
        </p:txBody>
      </p:sp>
      <p:grpSp>
        <p:nvGrpSpPr>
          <p:cNvPr id="663" name="组合 8"/>
          <p:cNvGrpSpPr/>
          <p:nvPr/>
        </p:nvGrpSpPr>
        <p:grpSpPr>
          <a:xfrm>
            <a:off x="1461265" y="3454863"/>
            <a:ext cx="6917450" cy="2341849"/>
            <a:chOff x="1461265" y="3454863"/>
            <a:chExt cx="6917450" cy="2341849"/>
          </a:xfrm>
        </p:grpSpPr>
        <p:grpSp>
          <p:nvGrpSpPr>
            <p:cNvPr id="664" name="组合 60"/>
            <p:cNvGrpSpPr/>
            <p:nvPr/>
          </p:nvGrpSpPr>
          <p:grpSpPr>
            <a:xfrm>
              <a:off x="1461265" y="3454863"/>
              <a:ext cx="6917450" cy="2341849"/>
              <a:chOff x="1365541" y="418743"/>
              <a:chExt cx="6917450" cy="2341849"/>
            </a:xfrm>
          </p:grpSpPr>
          <p:sp>
            <p:nvSpPr>
              <p:cNvPr id="1051163" name="文本框 61"/>
              <p:cNvSpPr txBox="1"/>
              <p:nvPr/>
            </p:nvSpPr>
            <p:spPr>
              <a:xfrm>
                <a:off x="7695928" y="832795"/>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665" name="组合 65"/>
              <p:cNvGrpSpPr/>
              <p:nvPr/>
            </p:nvGrpSpPr>
            <p:grpSpPr>
              <a:xfrm>
                <a:off x="1365541" y="418743"/>
                <a:ext cx="6917450" cy="2341849"/>
                <a:chOff x="1200371" y="356830"/>
                <a:chExt cx="6917450" cy="2341849"/>
              </a:xfrm>
            </p:grpSpPr>
            <p:grpSp>
              <p:nvGrpSpPr>
                <p:cNvPr id="666" name="组合 70"/>
                <p:cNvGrpSpPr/>
                <p:nvPr/>
              </p:nvGrpSpPr>
              <p:grpSpPr>
                <a:xfrm>
                  <a:off x="1200371" y="1031971"/>
                  <a:ext cx="942715" cy="1461661"/>
                  <a:chOff x="1342163" y="3102647"/>
                  <a:chExt cx="942715" cy="1461661"/>
                </a:xfrm>
              </p:grpSpPr>
              <p:sp>
                <p:nvSpPr>
                  <p:cNvPr id="1051164" name="Line 1077"/>
                  <p:cNvSpPr>
                    <a:spLocks noChangeShapeType="1"/>
                  </p:cNvSpPr>
                  <p:nvPr/>
                </p:nvSpPr>
                <p:spPr bwMode="auto">
                  <a:xfrm>
                    <a:off x="2186680"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65" name="矩形 107"/>
                  <p:cNvSpPr/>
                  <p:nvPr/>
                </p:nvSpPr>
                <p:spPr>
                  <a:xfrm rot="16200000">
                    <a:off x="1953663"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66" name="文本框 108"/>
                  <p:cNvSpPr txBox="1"/>
                  <p:nvPr/>
                </p:nvSpPr>
                <p:spPr>
                  <a:xfrm>
                    <a:off x="1667465" y="3592374"/>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167" name="Line 1077"/>
                  <p:cNvSpPr>
                    <a:spLocks noChangeShapeType="1"/>
                  </p:cNvSpPr>
                  <p:nvPr/>
                </p:nvSpPr>
                <p:spPr bwMode="auto">
                  <a:xfrm>
                    <a:off x="1342163"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667" name="组合 71"/>
                <p:cNvGrpSpPr/>
                <p:nvPr/>
              </p:nvGrpSpPr>
              <p:grpSpPr>
                <a:xfrm>
                  <a:off x="6748410" y="1023888"/>
                  <a:ext cx="654563" cy="1442629"/>
                  <a:chOff x="6890202" y="3094564"/>
                  <a:chExt cx="654563" cy="1442629"/>
                </a:xfrm>
              </p:grpSpPr>
              <p:sp>
                <p:nvSpPr>
                  <p:cNvPr id="1051168" name="Line 1077"/>
                  <p:cNvSpPr>
                    <a:spLocks noChangeShapeType="1"/>
                  </p:cNvSpPr>
                  <p:nvPr/>
                </p:nvSpPr>
                <p:spPr bwMode="auto">
                  <a:xfrm>
                    <a:off x="6989177"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69" name="矩形 101"/>
                  <p:cNvSpPr/>
                  <p:nvPr/>
                </p:nvSpPr>
                <p:spPr>
                  <a:xfrm rot="16200000">
                    <a:off x="6755382"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70" name="文本框 105"/>
                  <p:cNvSpPr txBox="1"/>
                  <p:nvPr/>
                </p:nvSpPr>
                <p:spPr>
                  <a:xfrm>
                    <a:off x="7006139" y="3584053"/>
                    <a:ext cx="538626" cy="535940"/>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668" name="组合 72"/>
                <p:cNvGrpSpPr/>
                <p:nvPr/>
              </p:nvGrpSpPr>
              <p:grpSpPr>
                <a:xfrm>
                  <a:off x="1200371" y="356830"/>
                  <a:ext cx="6295096" cy="2341849"/>
                  <a:chOff x="749341" y="3617945"/>
                  <a:chExt cx="6295096" cy="2341849"/>
                </a:xfrm>
              </p:grpSpPr>
              <p:grpSp>
                <p:nvGrpSpPr>
                  <p:cNvPr id="669" name="组合 77"/>
                  <p:cNvGrpSpPr/>
                  <p:nvPr/>
                </p:nvGrpSpPr>
                <p:grpSpPr>
                  <a:xfrm>
                    <a:off x="749341" y="3617945"/>
                    <a:ext cx="6295096" cy="2341849"/>
                    <a:chOff x="2012176" y="3744016"/>
                    <a:chExt cx="6295096" cy="2341849"/>
                  </a:xfrm>
                </p:grpSpPr>
                <p:grpSp>
                  <p:nvGrpSpPr>
                    <p:cNvPr id="670" name="组合 88"/>
                    <p:cNvGrpSpPr/>
                    <p:nvPr/>
                  </p:nvGrpSpPr>
                  <p:grpSpPr>
                    <a:xfrm>
                      <a:off x="2012176" y="3744016"/>
                      <a:ext cx="6295096" cy="2341849"/>
                      <a:chOff x="-378640" y="908196"/>
                      <a:chExt cx="6295096" cy="2341849"/>
                    </a:xfrm>
                  </p:grpSpPr>
                  <p:grpSp>
                    <p:nvGrpSpPr>
                      <p:cNvPr id="671" name="组合 92"/>
                      <p:cNvGrpSpPr/>
                      <p:nvPr/>
                    </p:nvGrpSpPr>
                    <p:grpSpPr>
                      <a:xfrm>
                        <a:off x="-378640" y="1577322"/>
                        <a:ext cx="6295096" cy="1672723"/>
                        <a:chOff x="-289762" y="2715291"/>
                        <a:chExt cx="6295096" cy="1672723"/>
                      </a:xfrm>
                    </p:grpSpPr>
                    <p:sp>
                      <p:nvSpPr>
                        <p:cNvPr id="1051171" name="Line 1073"/>
                        <p:cNvSpPr>
                          <a:spLocks noChangeShapeType="1"/>
                        </p:cNvSpPr>
                        <p:nvPr/>
                      </p:nvSpPr>
                      <p:spPr bwMode="auto">
                        <a:xfrm flipH="1">
                          <a:off x="-289762" y="2716069"/>
                          <a:ext cx="24232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72" name="Line 1073"/>
                        <p:cNvSpPr>
                          <a:spLocks noChangeShapeType="1"/>
                        </p:cNvSpPr>
                        <p:nvPr/>
                      </p:nvSpPr>
                      <p:spPr bwMode="auto">
                        <a:xfrm flipH="1">
                          <a:off x="-289762" y="4161924"/>
                          <a:ext cx="629509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73" name="Line 1073"/>
                        <p:cNvSpPr>
                          <a:spLocks noChangeShapeType="1"/>
                        </p:cNvSpPr>
                        <p:nvPr/>
                      </p:nvSpPr>
                      <p:spPr bwMode="auto">
                        <a:xfrm flipH="1">
                          <a:off x="3411791" y="2715291"/>
                          <a:ext cx="25935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19" name="直接连接符 98"/>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174" name="椭圆 99"/>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75" name="矩形 93"/>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11"/>
                        <a:stretch>
                          <a:fillRect t="-3896" b="-3896"/>
                        </a:stretch>
                      </a:blipFill>
                    </p:spPr>
                    <p:txBody>
                      <a:bodyPr/>
                      <a:p>
                        <a:r>
                          <a:rPr altLang="en-US" lang="zh-CN">
                            <a:noFill/>
                          </a:rPr>
                          <a:t> </a:t>
                        </a:r>
                      </a:p>
                    </p:txBody>
                  </p:sp>
                  <p:sp>
                    <p:nvSpPr>
                      <p:cNvPr id="1051176" name="矩形 94"/>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12"/>
                        <a:stretch>
                          <a:fillRect t="-3846"/>
                        </a:stretch>
                      </a:blipFill>
                    </p:spPr>
                    <p:txBody>
                      <a:bodyPr/>
                      <a:p>
                        <a:r>
                          <a:rPr altLang="en-US" lang="zh-CN">
                            <a:noFill/>
                          </a:rPr>
                          <a:t> </a:t>
                        </a:r>
                      </a:p>
                    </p:txBody>
                  </p:sp>
                </p:grpSp>
                <p:sp>
                  <p:nvSpPr>
                    <p:cNvPr id="1051177"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20" name="直接箭头连接符 90"/>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21" name="直接箭头连接符 91"/>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672" name="组合 78"/>
                  <p:cNvGrpSpPr/>
                  <p:nvPr/>
                </p:nvGrpSpPr>
                <p:grpSpPr>
                  <a:xfrm>
                    <a:off x="2497018" y="4275368"/>
                    <a:ext cx="780688" cy="1461661"/>
                    <a:chOff x="3141734" y="4325569"/>
                    <a:chExt cx="780688" cy="1461661"/>
                  </a:xfrm>
                </p:grpSpPr>
                <p:sp>
                  <p:nvSpPr>
                    <p:cNvPr id="1051178"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79" name="矩形 86"/>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80" name="矩形 87"/>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13"/>
                      <a:stretch>
                        <a:fillRect b="-2632"/>
                      </a:stretch>
                    </a:blipFill>
                  </p:spPr>
                  <p:txBody>
                    <a:bodyPr/>
                    <a:p>
                      <a:r>
                        <a:rPr altLang="en-US" lang="zh-CN">
                          <a:noFill/>
                        </a:rPr>
                        <a:t> </a:t>
                      </a:r>
                    </a:p>
                  </p:txBody>
                </p:sp>
              </p:grpSp>
              <p:grpSp>
                <p:nvGrpSpPr>
                  <p:cNvPr id="673" name="组合 79"/>
                  <p:cNvGrpSpPr/>
                  <p:nvPr/>
                </p:nvGrpSpPr>
                <p:grpSpPr>
                  <a:xfrm>
                    <a:off x="4305896" y="4267666"/>
                    <a:ext cx="944562" cy="1461661"/>
                    <a:chOff x="4950612" y="4317867"/>
                    <a:chExt cx="944562" cy="1461661"/>
                  </a:xfrm>
                </p:grpSpPr>
                <p:sp>
                  <p:nvSpPr>
                    <p:cNvPr id="1051181"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2" name="等腰三角形 81"/>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83" name="等腰三角形 82"/>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22" name="直接箭头连接符 83"/>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84" name="矩形 84"/>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14"/>
                      <a:stretch>
                        <a:fillRect l="-1739" t="-3846" b="-16667"/>
                      </a:stretch>
                    </a:blipFill>
                  </p:spPr>
                  <p:txBody>
                    <a:bodyPr/>
                    <a:p>
                      <a:r>
                        <a:rPr altLang="en-US" lang="zh-CN">
                          <a:noFill/>
                        </a:rPr>
                        <a:t> </a:t>
                      </a:r>
                    </a:p>
                  </p:txBody>
                </p:sp>
              </p:grpSp>
            </p:grpSp>
            <p:cxnSp>
              <p:nvCxnSpPr>
                <p:cNvPr id="3146323" name="直接箭头连接符 73"/>
                <p:cNvCxnSpPr>
                  <a:cxnSpLocks/>
                </p:cNvCxnSpPr>
                <p:nvPr/>
              </p:nvCxnSpPr>
              <p:spPr>
                <a:xfrm>
                  <a:off x="7743631" y="1994497"/>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24" name="直接箭头连接符 74"/>
                <p:cNvCxnSpPr>
                  <a:cxnSpLocks/>
                </p:cNvCxnSpPr>
                <p:nvPr/>
              </p:nvCxnSpPr>
              <p:spPr>
                <a:xfrm flipV="1">
                  <a:off x="7743631" y="1044652"/>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85" name="文本框 75"/>
                <p:cNvSpPr txBox="1"/>
                <p:nvPr/>
              </p:nvSpPr>
              <p:spPr>
                <a:xfrm>
                  <a:off x="7678343" y="221476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86" name="矩形 76"/>
                <p:cNvSpPr>
                  <a:spLocks noChangeAspect="1" noMove="1" noResize="1" noRot="1" noAdjustHandles="1" noEditPoints="1" noChangeArrowheads="1" noChangeShapeType="1" noTextEdit="1"/>
                </p:cNvSpPr>
                <p:nvPr/>
              </p:nvSpPr>
              <p:spPr>
                <a:xfrm>
                  <a:off x="7497203" y="1494853"/>
                  <a:ext cx="620618" cy="473206"/>
                </a:xfrm>
                <a:prstGeom prst="rect"/>
                <a:blipFill>
                  <a:blip xmlns:r="http://schemas.openxmlformats.org/officeDocument/2006/relationships" r:embed="rId15"/>
                  <a:stretch>
                    <a:fillRect t="-3846"/>
                  </a:stretch>
                </a:blipFill>
              </p:spPr>
              <p:txBody>
                <a:bodyPr/>
                <a:p>
                  <a:r>
                    <a:rPr altLang="en-US" lang="zh-CN">
                      <a:noFill/>
                    </a:rPr>
                    <a:t> </a:t>
                  </a:r>
                </a:p>
              </p:txBody>
            </p:sp>
          </p:grpSp>
          <p:sp>
            <p:nvSpPr>
              <p:cNvPr id="1051187" name="矩形 66"/>
              <p:cNvSpPr>
                <a:spLocks noChangeAspect="1" noMove="1" noResize="1" noRot="1" noAdjustHandles="1" noEditPoints="1" noChangeArrowheads="1" noChangeShapeType="1" noTextEdit="1"/>
              </p:cNvSpPr>
              <p:nvPr/>
            </p:nvSpPr>
            <p:spPr>
              <a:xfrm>
                <a:off x="1558545" y="425361"/>
                <a:ext cx="484363" cy="473206"/>
              </a:xfrm>
              <a:prstGeom prst="rect"/>
              <a:blipFill>
                <a:blip xmlns:r="http://schemas.openxmlformats.org/officeDocument/2006/relationships" r:embed="rId16"/>
                <a:stretch>
                  <a:fillRect t="-3896" b="-2597"/>
                </a:stretch>
              </a:blipFill>
            </p:spPr>
            <p:txBody>
              <a:bodyPr/>
              <a:p>
                <a:r>
                  <a:rPr altLang="en-US" lang="zh-CN">
                    <a:noFill/>
                  </a:rPr>
                  <a:t> </a:t>
                </a:r>
              </a:p>
            </p:txBody>
          </p:sp>
          <p:cxnSp>
            <p:nvCxnSpPr>
              <p:cNvPr id="3146325" name="直接箭头连接符 67"/>
              <p:cNvCxnSpPr>
                <a:cxnSpLocks/>
              </p:cNvCxnSpPr>
              <p:nvPr/>
            </p:nvCxnSpPr>
            <p:spPr>
              <a:xfrm>
                <a:off x="1644682" y="978424"/>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188" name="矩形 68"/>
              <p:cNvSpPr>
                <a:spLocks noChangeAspect="1" noMove="1" noResize="1" noRot="1" noAdjustHandles="1" noEditPoints="1" noChangeArrowheads="1" noChangeShapeType="1" noTextEdit="1"/>
              </p:cNvSpPr>
              <p:nvPr/>
            </p:nvSpPr>
            <p:spPr>
              <a:xfrm>
                <a:off x="7209764" y="427379"/>
                <a:ext cx="530851" cy="473206"/>
              </a:xfrm>
              <a:prstGeom prst="rect"/>
              <a:blipFill>
                <a:blip xmlns:r="http://schemas.openxmlformats.org/officeDocument/2006/relationships" r:embed="rId17"/>
                <a:stretch>
                  <a:fillRect t="-3846"/>
                </a:stretch>
              </a:blipFill>
            </p:spPr>
            <p:txBody>
              <a:bodyPr/>
              <a:p>
                <a:r>
                  <a:rPr altLang="en-US" lang="zh-CN">
                    <a:noFill/>
                  </a:rPr>
                  <a:t> </a:t>
                </a:r>
              </a:p>
            </p:txBody>
          </p:sp>
          <p:cxnSp>
            <p:nvCxnSpPr>
              <p:cNvPr id="3146326" name="直接箭头连接符 69"/>
              <p:cNvCxnSpPr>
                <a:cxnSpLocks/>
              </p:cNvCxnSpPr>
              <p:nvPr/>
            </p:nvCxnSpPr>
            <p:spPr>
              <a:xfrm flipH="1">
                <a:off x="7147577" y="96461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189" name="椭圆 7"/>
            <p:cNvSpPr/>
            <p:nvPr/>
          </p:nvSpPr>
          <p:spPr>
            <a:xfrm>
              <a:off x="7712115" y="4071902"/>
              <a:ext cx="122078" cy="12207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90" name="椭圆 116"/>
            <p:cNvSpPr/>
            <p:nvPr/>
          </p:nvSpPr>
          <p:spPr>
            <a:xfrm>
              <a:off x="7708969" y="5503833"/>
              <a:ext cx="122078" cy="12207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91" name="矩形 118"/>
          <p:cNvSpPr>
            <a:spLocks noChangeAspect="1" noMove="1" noResize="1" noRot="1" noAdjustHandles="1" noEditPoints="1" noChangeArrowheads="1" noChangeShapeType="1" noTextEdit="1"/>
          </p:cNvSpPr>
          <p:nvPr/>
        </p:nvSpPr>
        <p:spPr>
          <a:xfrm>
            <a:off x="1319516" y="6005369"/>
            <a:ext cx="1781578" cy="473206"/>
          </a:xfrm>
          <a:prstGeom prst="rect"/>
          <a:blipFill>
            <a:blip xmlns:r="http://schemas.openxmlformats.org/officeDocument/2006/relationships" r:embed="rId18"/>
            <a:stretch>
              <a:fillRect t="-3846" b="-2564"/>
            </a:stretch>
          </a:blipFill>
        </p:spPr>
        <p:txBody>
          <a:bodyPr/>
          <a:p>
            <a:r>
              <a:rPr altLang="en-US" lang="zh-CN">
                <a:noFill/>
              </a:rPr>
              <a:t> </a:t>
            </a:r>
          </a:p>
        </p:txBody>
      </p:sp>
      <p:sp>
        <p:nvSpPr>
          <p:cNvPr id="1051192" name="矩形 119"/>
          <p:cNvSpPr/>
          <p:nvPr/>
        </p:nvSpPr>
        <p:spPr>
          <a:xfrm>
            <a:off x="3324433" y="5831994"/>
            <a:ext cx="3117374" cy="802640"/>
          </a:xfrm>
          <a:prstGeom prst="rect"/>
        </p:spPr>
        <p:txBody>
          <a:bodyPr wrap="square">
            <a:spAutoFit/>
          </a:bodyPr>
          <a:p>
            <a:r>
              <a:rPr altLang="zh-CN" b="1" dirty="0" sz="2400" lang="en-US" smtClean="0">
                <a:latin typeface="Arial" panose="020B0604020202020204" pitchFamily="34" charset="0"/>
                <a:cs typeface="Arial" panose="020B0604020202020204" pitchFamily="34" charset="0"/>
              </a:rPr>
              <a:t>Current source has infinite resistance</a:t>
            </a:r>
            <a:endParaRPr altLang="en-US" b="1"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63"/>
                                        </p:tgtEl>
                                        <p:attrNameLst>
                                          <p:attrName>style.visibility</p:attrName>
                                        </p:attrNameLst>
                                      </p:cBhvr>
                                      <p:to>
                                        <p:strVal val="visible"/>
                                      </p:to>
                                    </p:set>
                                    <p:animEffect transition="in" filter="wipe(down)">
                                      <p:cBhvr>
                                        <p:cTn dur="500" id="7"/>
                                        <p:tgtEl>
                                          <p:spTgt spid="66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191"/>
                                        </p:tgtEl>
                                        <p:attrNameLst>
                                          <p:attrName>style.visibility</p:attrName>
                                        </p:attrNameLst>
                                      </p:cBhvr>
                                      <p:to>
                                        <p:strVal val="visible"/>
                                      </p:to>
                                    </p:set>
                                    <p:animEffect transition="in" filter="wipe(down)">
                                      <p:cBhvr>
                                        <p:cTn dur="500" id="12"/>
                                        <p:tgtEl>
                                          <p:spTgt spid="105119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192"/>
                                        </p:tgtEl>
                                        <p:attrNameLst>
                                          <p:attrName>style.visibility</p:attrName>
                                        </p:attrNameLst>
                                      </p:cBhvr>
                                      <p:to>
                                        <p:strVal val="visible"/>
                                      </p:to>
                                    </p:set>
                                    <p:animEffect transition="in" filter="wipe(down)">
                                      <p:cBhvr>
                                        <p:cTn dur="500" id="17"/>
                                        <p:tgtEl>
                                          <p:spTgt spid="105119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162"/>
                                        </p:tgtEl>
                                        <p:attrNameLst>
                                          <p:attrName>style.visibility</p:attrName>
                                        </p:attrNameLst>
                                      </p:cBhvr>
                                      <p:to>
                                        <p:strVal val="visible"/>
                                      </p:to>
                                    </p:set>
                                    <p:animEffect transition="in" filter="wipe(down)">
                                      <p:cBhvr>
                                        <p:cTn dur="500" id="22"/>
                                        <p:tgtEl>
                                          <p:spTgt spid="1051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62" grpId="0"/>
      <p:bldP spid="1051191" grpId="0"/>
      <p:bldP spid="10511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8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807" name="Text Box 2"/>
          <p:cNvSpPr txBox="1">
            <a:spLocks noChangeArrowheads="1"/>
          </p:cNvSpPr>
          <p:nvPr/>
        </p:nvSpPr>
        <p:spPr bwMode="auto">
          <a:xfrm>
            <a:off x="648170" y="2961345"/>
            <a:ext cx="7951408" cy="523220"/>
          </a:xfrm>
          <a:prstGeom prst="rect"/>
          <a:solidFill>
            <a:schemeClr val="accent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zh-CN" b="1" dirty="0" sz="2800" kumimoji="1" lang="en-US" smtClean="0">
                <a:latin typeface="Arial" panose="020B0604020202020204" pitchFamily="34" charset="0"/>
                <a:cs typeface="Arial" panose="020B0604020202020204" pitchFamily="34" charset="0"/>
              </a:rPr>
              <a:t>How to get output resistance?</a:t>
            </a:r>
            <a:endParaRPr altLang="en-US" b="1" dirty="0" sz="2400" kumimoji="1" lang="zh-CN" smtClean="0">
              <a:latin typeface="Arial" panose="020B0604020202020204" pitchFamily="34" charset="0"/>
              <a:cs typeface="Arial" panose="020B0604020202020204" pitchFamily="34" charset="0"/>
            </a:endParaRPr>
          </a:p>
        </p:txBody>
      </p:sp>
      <p:pic>
        <p:nvPicPr>
          <p:cNvPr id="2097153" name="图片 8"/>
          <p:cNvPicPr>
            <a:picLocks noChangeAspect="1"/>
          </p:cNvPicPr>
          <p:nvPr/>
        </p:nvPicPr>
        <p:blipFill>
          <a:blip xmlns:r="http://schemas.openxmlformats.org/officeDocument/2006/relationships" r:embed="rId1"/>
          <a:stretch>
            <a:fillRect/>
          </a:stretch>
        </p:blipFill>
        <p:spPr>
          <a:xfrm>
            <a:off x="1631267" y="420610"/>
            <a:ext cx="5985214" cy="2273952"/>
          </a:xfrm>
          <a:prstGeom prst="rect"/>
        </p:spPr>
      </p:pic>
      <p:sp>
        <p:nvSpPr>
          <p:cNvPr id="1048808" name="文本框 9"/>
          <p:cNvSpPr txBox="1">
            <a:spLocks noChangeAspect="1" noMove="1" noResize="1" noRot="1" noAdjustHandles="1" noEditPoints="1" noChangeArrowheads="1" noChangeShapeType="1" noTextEdit="1"/>
          </p:cNvSpPr>
          <p:nvPr/>
        </p:nvSpPr>
        <p:spPr>
          <a:xfrm>
            <a:off x="6024196" y="4562676"/>
            <a:ext cx="3012299" cy="978473"/>
          </a:xfrm>
          <a:prstGeom prst="rect"/>
          <a:blipFill>
            <a:blip xmlns:r="http://schemas.openxmlformats.org/officeDocument/2006/relationships" r:embed="rId2"/>
            <a:stretch>
              <a:fillRect/>
            </a:stretch>
          </a:blipFill>
        </p:spPr>
        <p:txBody>
          <a:bodyPr/>
          <a:p>
            <a:r>
              <a:rPr altLang="en-US" lang="zh-CN">
                <a:noFill/>
              </a:rPr>
              <a:t> </a:t>
            </a:r>
          </a:p>
        </p:txBody>
      </p:sp>
      <p:grpSp>
        <p:nvGrpSpPr>
          <p:cNvPr id="145" name="组合 2"/>
          <p:cNvGrpSpPr/>
          <p:nvPr/>
        </p:nvGrpSpPr>
        <p:grpSpPr>
          <a:xfrm>
            <a:off x="231808" y="3777215"/>
            <a:ext cx="5478330" cy="2419110"/>
            <a:chOff x="1671501" y="3766152"/>
            <a:chExt cx="5478330" cy="2419110"/>
          </a:xfrm>
        </p:grpSpPr>
        <p:grpSp>
          <p:nvGrpSpPr>
            <p:cNvPr id="146" name="组合 1"/>
            <p:cNvGrpSpPr/>
            <p:nvPr/>
          </p:nvGrpSpPr>
          <p:grpSpPr>
            <a:xfrm>
              <a:off x="1671501" y="3766152"/>
              <a:ext cx="5478330" cy="2419110"/>
              <a:chOff x="1537335" y="3476288"/>
              <a:chExt cx="6455132" cy="2850444"/>
            </a:xfrm>
          </p:grpSpPr>
          <p:grpSp>
            <p:nvGrpSpPr>
              <p:cNvPr id="147" name="组合 10"/>
              <p:cNvGrpSpPr/>
              <p:nvPr/>
            </p:nvGrpSpPr>
            <p:grpSpPr>
              <a:xfrm>
                <a:off x="1537335" y="4172083"/>
                <a:ext cx="2876106" cy="1863895"/>
                <a:chOff x="1839091" y="2552567"/>
                <a:chExt cx="2876106" cy="1863895"/>
              </a:xfrm>
            </p:grpSpPr>
            <p:sp>
              <p:nvSpPr>
                <p:cNvPr id="1048809" name="矩形 11"/>
                <p:cNvSpPr/>
                <p:nvPr/>
              </p:nvSpPr>
              <p:spPr>
                <a:xfrm>
                  <a:off x="2422153" y="2592415"/>
                  <a:ext cx="1659092" cy="1786637"/>
                </a:xfrm>
                <a:prstGeom prst="rect"/>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0" name="椭圆 13"/>
                <p:cNvSpPr/>
                <p:nvPr/>
              </p:nvSpPr>
              <p:spPr>
                <a:xfrm>
                  <a:off x="3211851" y="433676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1" name="椭圆 14"/>
                <p:cNvSpPr/>
                <p:nvPr/>
              </p:nvSpPr>
              <p:spPr>
                <a:xfrm>
                  <a:off x="3172004" y="255256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2" name="文本框 15"/>
                <p:cNvSpPr txBox="1"/>
                <p:nvPr/>
              </p:nvSpPr>
              <p:spPr>
                <a:xfrm>
                  <a:off x="1839091" y="3269847"/>
                  <a:ext cx="587063" cy="556677"/>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R</a:t>
                  </a:r>
                  <a:r>
                    <a:rPr altLang="zh-CN" baseline="-25000" b="1" dirty="0" sz="2000" lang="en-US" err="1" smtClean="0">
                      <a:latin typeface="Arial" panose="020B0604020202020204" pitchFamily="34" charset="0"/>
                      <a:cs typeface="Arial" panose="020B0604020202020204" pitchFamily="34" charset="0"/>
                    </a:rPr>
                    <a:t>s</a:t>
                  </a:r>
                  <a:endParaRPr altLang="en-US" b="1" dirty="0" sz="2000" lang="zh-CN">
                    <a:latin typeface="Arial" panose="020B0604020202020204" pitchFamily="34" charset="0"/>
                    <a:cs typeface="Arial" panose="020B0604020202020204" pitchFamily="34" charset="0"/>
                  </a:endParaRPr>
                </a:p>
              </p:txBody>
            </p:sp>
            <p:sp>
              <p:nvSpPr>
                <p:cNvPr id="1048813" name="矩形 20"/>
                <p:cNvSpPr/>
                <p:nvPr/>
              </p:nvSpPr>
              <p:spPr>
                <a:xfrm rot="16200000">
                  <a:off x="2195663" y="336699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4" name="矩形 21"/>
                <p:cNvSpPr/>
                <p:nvPr/>
              </p:nvSpPr>
              <p:spPr>
                <a:xfrm rot="16200000">
                  <a:off x="3845704" y="338753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5" name="文本框 22"/>
                <p:cNvSpPr txBox="1"/>
                <p:nvPr/>
              </p:nvSpPr>
              <p:spPr>
                <a:xfrm>
                  <a:off x="4128134" y="3285678"/>
                  <a:ext cx="587063" cy="556677"/>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R</a:t>
                  </a:r>
                  <a:r>
                    <a:rPr altLang="zh-CN" baseline="-25000" b="1" dirty="0" sz="2000" lang="en-US" err="1" smtClean="0">
                      <a:latin typeface="Arial" panose="020B0604020202020204" pitchFamily="34" charset="0"/>
                      <a:cs typeface="Arial" panose="020B0604020202020204" pitchFamily="34" charset="0"/>
                    </a:rPr>
                    <a:t>i</a:t>
                  </a:r>
                  <a:endParaRPr altLang="en-US" b="1" dirty="0" sz="2000" lang="zh-CN">
                    <a:latin typeface="Arial" panose="020B0604020202020204" pitchFamily="34" charset="0"/>
                    <a:cs typeface="Arial" panose="020B0604020202020204" pitchFamily="34" charset="0"/>
                  </a:endParaRPr>
                </a:p>
              </p:txBody>
            </p:sp>
          </p:grpSp>
          <p:grpSp>
            <p:nvGrpSpPr>
              <p:cNvPr id="148" name="组合 26"/>
              <p:cNvGrpSpPr/>
              <p:nvPr/>
            </p:nvGrpSpPr>
            <p:grpSpPr>
              <a:xfrm>
                <a:off x="5133608" y="4046454"/>
                <a:ext cx="2692928" cy="2203891"/>
                <a:chOff x="1835089" y="2426938"/>
                <a:chExt cx="2692928" cy="2203891"/>
              </a:xfrm>
            </p:grpSpPr>
            <p:sp>
              <p:nvSpPr>
                <p:cNvPr id="1048816" name="矩形 27"/>
                <p:cNvSpPr/>
                <p:nvPr/>
              </p:nvSpPr>
              <p:spPr>
                <a:xfrm>
                  <a:off x="2422153" y="2592415"/>
                  <a:ext cx="1659092" cy="1786637"/>
                </a:xfrm>
                <a:prstGeom prst="rect"/>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7" name="文本框 28"/>
                <p:cNvSpPr txBox="1"/>
                <p:nvPr/>
              </p:nvSpPr>
              <p:spPr>
                <a:xfrm>
                  <a:off x="1835089" y="2930389"/>
                  <a:ext cx="587063" cy="556677"/>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o</a:t>
                  </a:r>
                  <a:endParaRPr altLang="en-US" b="1" dirty="0" sz="2000" lang="zh-CN">
                    <a:latin typeface="Arial" panose="020B0604020202020204" pitchFamily="34" charset="0"/>
                    <a:cs typeface="Arial" panose="020B0604020202020204" pitchFamily="34" charset="0"/>
                  </a:endParaRPr>
                </a:p>
              </p:txBody>
            </p:sp>
            <p:sp>
              <p:nvSpPr>
                <p:cNvPr id="1048818" name="矩形 33"/>
                <p:cNvSpPr/>
                <p:nvPr/>
              </p:nvSpPr>
              <p:spPr>
                <a:xfrm rot="16200000">
                  <a:off x="2191661" y="30275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9" name="矩形 34"/>
                <p:cNvSpPr/>
                <p:nvPr/>
              </p:nvSpPr>
              <p:spPr>
                <a:xfrm rot="16200000">
                  <a:off x="3176412" y="3427325"/>
                  <a:ext cx="1786638" cy="116816"/>
                </a:xfrm>
                <a:prstGeom prst="rect"/>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0" name="文本框 36"/>
                <p:cNvSpPr txBox="1"/>
                <p:nvPr/>
              </p:nvSpPr>
              <p:spPr>
                <a:xfrm>
                  <a:off x="4161768" y="2426938"/>
                  <a:ext cx="313401" cy="52674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21" name="文本框 37"/>
                <p:cNvSpPr txBox="1"/>
                <p:nvPr/>
              </p:nvSpPr>
              <p:spPr>
                <a:xfrm>
                  <a:off x="4277169" y="4104081"/>
                  <a:ext cx="250848" cy="52674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sp>
            <p:nvSpPr>
              <p:cNvPr id="1048822" name="文本框 38"/>
              <p:cNvSpPr txBox="1">
                <a:spLocks noChangeAspect="1" noMove="1" noResize="1" noRot="1" noAdjustHandles="1" noEditPoints="1" noChangeArrowheads="1" noChangeShapeType="1" noTextEdit="1"/>
              </p:cNvSpPr>
              <p:nvPr/>
            </p:nvSpPr>
            <p:spPr>
              <a:xfrm>
                <a:off x="7554911" y="4899787"/>
                <a:ext cx="437556" cy="380873"/>
              </a:xfrm>
              <a:prstGeom prst="rect"/>
              <a:blipFill>
                <a:blip xmlns:r="http://schemas.openxmlformats.org/officeDocument/2006/relationships" r:embed="rId3"/>
                <a:stretch>
                  <a:fillRect l="-29508" t="-20755" r="-13115" b="-28302"/>
                </a:stretch>
              </a:blipFill>
            </p:spPr>
            <p:txBody>
              <a:bodyPr/>
              <a:p>
                <a:r>
                  <a:rPr altLang="en-US" lang="zh-CN">
                    <a:noFill/>
                  </a:rPr>
                  <a:t> </a:t>
                </a:r>
              </a:p>
            </p:txBody>
          </p:sp>
          <p:sp>
            <p:nvSpPr>
              <p:cNvPr id="1048823" name="矩形 39"/>
              <p:cNvSpPr/>
              <p:nvPr/>
            </p:nvSpPr>
            <p:spPr>
              <a:xfrm>
                <a:off x="3369128" y="3573298"/>
                <a:ext cx="2781719" cy="2753434"/>
              </a:xfrm>
              <a:prstGeom prst="rect"/>
              <a:solidFill>
                <a:schemeClr val="accent1">
                  <a:lumMod val="75000"/>
                  <a:alpha val="20000"/>
                </a:schemeClr>
              </a:solid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91" name="直接连接符 41"/>
              <p:cNvCxnSpPr>
                <a:cxnSpLocks/>
              </p:cNvCxnSpPr>
              <p:nvPr/>
            </p:nvCxnSpPr>
            <p:spPr>
              <a:xfrm>
                <a:off x="3745933" y="5998568"/>
                <a:ext cx="2237379"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8824" name="文本框 43"/>
              <p:cNvSpPr txBox="1">
                <a:spLocks noChangeAspect="1" noMove="1" noResize="1" noRot="1" noAdjustHandles="1" noEditPoints="1" noChangeArrowheads="1" noChangeShapeType="1" noTextEdit="1"/>
              </p:cNvSpPr>
              <p:nvPr/>
            </p:nvSpPr>
            <p:spPr>
              <a:xfrm>
                <a:off x="6535547" y="3476288"/>
                <a:ext cx="347788" cy="380873"/>
              </a:xfrm>
              <a:prstGeom prst="rect"/>
              <a:blipFill>
                <a:blip xmlns:r="http://schemas.openxmlformats.org/officeDocument/2006/relationships" r:embed="rId4"/>
                <a:stretch>
                  <a:fillRect l="-35417" t="-20755" r="-31250" b="-28302"/>
                </a:stretch>
              </a:blipFill>
            </p:spPr>
            <p:txBody>
              <a:bodyPr/>
              <a:p>
                <a:r>
                  <a:rPr altLang="en-US" lang="zh-CN">
                    <a:noFill/>
                  </a:rPr>
                  <a:t> </a:t>
                </a:r>
              </a:p>
            </p:txBody>
          </p:sp>
          <p:cxnSp>
            <p:nvCxnSpPr>
              <p:cNvPr id="3145792" name="直接箭头连接符 45"/>
              <p:cNvCxnSpPr>
                <a:cxnSpLocks/>
              </p:cNvCxnSpPr>
              <p:nvPr/>
            </p:nvCxnSpPr>
            <p:spPr>
              <a:xfrm flipH="1">
                <a:off x="6456479" y="4046453"/>
                <a:ext cx="52202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825" name="Rectangle 9"/>
              <p:cNvSpPr>
                <a:spLocks noChangeArrowheads="1"/>
              </p:cNvSpPr>
              <p:nvPr/>
            </p:nvSpPr>
            <p:spPr bwMode="auto">
              <a:xfrm>
                <a:off x="3007356" y="3618936"/>
                <a:ext cx="3608471" cy="471451"/>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000" lang="en-US" smtClean="0">
                    <a:solidFill>
                      <a:schemeClr val="accent1">
                        <a:lumMod val="75000"/>
                      </a:schemeClr>
                    </a:solidFill>
                    <a:latin typeface="Arial" panose="020B0604020202020204" pitchFamily="34" charset="0"/>
                    <a:cs typeface="Arial" panose="020B0604020202020204" pitchFamily="34" charset="0"/>
                  </a:rPr>
                  <a:t>Amplifier circuit</a:t>
                </a:r>
                <a:endParaRPr altLang="en-US" b="1" dirty="0" sz="2000" lang="zh-CN" smtClean="0">
                  <a:latin typeface="Arial" panose="020B0604020202020204" pitchFamily="34" charset="0"/>
                  <a:cs typeface="Arial" panose="020B0604020202020204" pitchFamily="34" charset="0"/>
                </a:endParaRPr>
              </a:p>
            </p:txBody>
          </p:sp>
        </p:grpSp>
        <p:sp>
          <p:nvSpPr>
            <p:cNvPr id="1048826" name="椭圆 53"/>
            <p:cNvSpPr/>
            <p:nvPr/>
          </p:nvSpPr>
          <p:spPr>
            <a:xfrm>
              <a:off x="6562909" y="4324082"/>
              <a:ext cx="132786" cy="13278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7" name="椭圆 54"/>
            <p:cNvSpPr/>
            <p:nvPr/>
          </p:nvSpPr>
          <p:spPr>
            <a:xfrm>
              <a:off x="6533701" y="5840362"/>
              <a:ext cx="132786" cy="13278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674" name=""/>
        <p:cNvGrpSpPr/>
        <p:nvPr/>
      </p:nvGrpSpPr>
      <p:grpSpPr>
        <a:xfrm>
          <a:off x="0" y="0"/>
          <a:ext cx="0" cy="0"/>
          <a:chOff x="0" y="0"/>
          <a:chExt cx="0" cy="0"/>
        </a:xfrm>
      </p:grpSpPr>
      <p:sp>
        <p:nvSpPr>
          <p:cNvPr id="10511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aphicFrame>
        <p:nvGraphicFramePr>
          <p:cNvPr id="4194304" name="Object 4"/>
          <p:cNvGraphicFramePr>
            <a:graphicFrameLocks noChangeAspect="1"/>
          </p:cNvGraphicFramePr>
          <p:nvPr/>
        </p:nvGraphicFramePr>
        <p:xfrm>
          <a:off x="2474913" y="1458913"/>
          <a:ext cx="315912" cy="495300"/>
        </p:xfrm>
        <a:graphic>
          <a:graphicData uri="http://schemas.openxmlformats.org/presentationml/2006/ole">
            <mc:AlternateContent xmlns:mc="http://schemas.openxmlformats.org/markup-compatibility/2006">
              <mc:Choice xmlns:v="urn:schemas-microsoft-com:vml" Requires="v">
                <p:oleObj name="Equation" r:id="rId1" spid="_x0000_s3145" imgH="228600" imgW="164880" progId="Equation.3">
                  <p:embed/>
                </p:oleObj>
              </mc:Choice>
              <mc:Fallback>
                <p:oleObj name="Equation" r:id="rId1" spid="" imgH="228600" imgW="164880" progId="Equation.3">
                  <p:embed/>
                  <p:pic>
                    <p:nvPicPr>
                      <p:cNvPr id="2097174" name="Object 4"/>
                      <p:cNvPicPr>
                        <a:picLocks noChangeAspect="1" noChangeArrowheads="1"/>
                      </p:cNvPicPr>
                      <p:nvPr/>
                    </p:nvPicPr>
                    <p:blipFill>
                      <a:blip xmlns:r="http://schemas.openxmlformats.org/officeDocument/2006/relationships" r:embed="rId2">
                        <a:lum bright="100000"/>
                      </a:blip>
                      <a:srcRect/>
                      <a:stretch>
                        <a:fillRect/>
                      </a:stretch>
                    </p:blipFill>
                    <p:spPr bwMode="auto">
                      <a:xfrm>
                        <a:off x="2474913" y="1458913"/>
                        <a:ext cx="315912" cy="495300"/>
                      </a:xfrm>
                      <a:prstGeom prst="rect"/>
                      <a:noFill/>
                      <a:ln>
                        <a:noFill/>
                      </a:ln>
                      <a:effectLst/>
                    </p:spPr>
                  </p:pic>
                </p:oleObj>
              </mc:Fallback>
            </mc:AlternateContent>
          </a:graphicData>
        </a:graphic>
      </p:graphicFrame>
      <p:sp>
        <p:nvSpPr>
          <p:cNvPr id="1051194" name="Rectangle 174"/>
          <p:cNvSpPr>
            <a:spLocks noChangeAspect="1" noMove="1" noResize="1" noRot="1" noAdjustHandles="1" noEditPoints="1" noChangeArrowheads="1" noChangeShapeType="1" noTextEdit="1"/>
          </p:cNvSpPr>
          <p:nvPr/>
        </p:nvSpPr>
        <p:spPr bwMode="auto">
          <a:xfrm>
            <a:off x="288181" y="550051"/>
            <a:ext cx="8683039" cy="1208601"/>
          </a:xfrm>
          <a:prstGeom prst="rect"/>
          <a:blipFill>
            <a:blip xmlns:r="http://schemas.openxmlformats.org/officeDocument/2006/relationships" r:embed="rId3"/>
            <a:stretch>
              <a:fillRect l="-1053" t="-3535" r="-1053" b="-11111"/>
            </a:stretch>
          </a:blipFill>
          <a:ln>
            <a:noFill/>
          </a:ln>
          <a:effectLst/>
        </p:spPr>
        <p:txBody>
          <a:bodyPr/>
          <a:p>
            <a:r>
              <a:rPr altLang="en-US" lang="zh-CN">
                <a:noFill/>
              </a:rPr>
              <a:t> </a:t>
            </a:r>
          </a:p>
        </p:txBody>
      </p:sp>
      <p:sp>
        <p:nvSpPr>
          <p:cNvPr id="1051195" name="Rectangle 176"/>
          <p:cNvSpPr>
            <a:spLocks noChangeArrowheads="1"/>
          </p:cNvSpPr>
          <p:nvPr/>
        </p:nvSpPr>
        <p:spPr bwMode="auto">
          <a:xfrm>
            <a:off x="665313" y="2628429"/>
            <a:ext cx="3619199" cy="980439"/>
          </a:xfrm>
          <a:prstGeom prst="rect"/>
          <a:noFill/>
          <a:ln>
            <a:noFill/>
          </a:ln>
          <a:effectLst/>
        </p:spPr>
        <p:txBody>
          <a:bodyPr wrap="square">
            <a:spAutoFit/>
          </a:bodyPr>
          <a:p>
            <a:pP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a</a:t>
            </a:r>
            <a:r>
              <a:rPr altLang="zh-CN" b="1" dirty="0" sz="2400" kumimoji="1" lang="en-US" smtClean="0">
                <a:latin typeface="Arial" panose="020B0604020202020204" pitchFamily="34" charset="0"/>
                <a:cs typeface="Arial" panose="020B0604020202020204" pitchFamily="34" charset="0"/>
              </a:rPr>
              <a:t>) Static parameters: </a:t>
            </a:r>
            <a:r>
              <a:rPr altLang="zh-CN" b="1" dirty="0" sz="2400" i="1" kumimoji="1" lang="en-US" smtClean="0">
                <a:latin typeface="Arial" panose="020B0604020202020204" pitchFamily="34" charset="0"/>
                <a:cs typeface="Arial" panose="020B0604020202020204" pitchFamily="34" charset="0"/>
              </a:rPr>
              <a:t>I</a:t>
            </a:r>
            <a:r>
              <a:rPr altLang="zh-CN" baseline="-30000" b="1" dirty="0" sz="2400" kumimoji="1" lang="en-US" smtClean="0">
                <a:latin typeface="Arial" panose="020B0604020202020204" pitchFamily="34" charset="0"/>
                <a:cs typeface="Arial" panose="020B0604020202020204" pitchFamily="34" charset="0"/>
              </a:rPr>
              <a:t>BQ</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I</a:t>
            </a:r>
            <a:r>
              <a:rPr altLang="zh-CN" baseline="-30000" b="1" dirty="0" sz="2400" kumimoji="1" lang="en-US" smtClean="0">
                <a:latin typeface="Arial" panose="020B0604020202020204" pitchFamily="34" charset="0"/>
                <a:cs typeface="Arial" panose="020B0604020202020204" pitchFamily="34" charset="0"/>
              </a:rPr>
              <a:t>CQ</a:t>
            </a:r>
            <a:r>
              <a:rPr altLang="zh-CN" dirty="0" sz="2400" i="1" kumimoji="1" lang="en-US" smtClean="0">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and </a:t>
            </a:r>
            <a:r>
              <a:rPr altLang="zh-CN" b="1" dirty="0" sz="2400" i="1" kumimoji="1" lang="en-US" smtClean="0">
                <a:latin typeface="Arial" panose="020B0604020202020204" pitchFamily="34" charset="0"/>
                <a:cs typeface="Arial" panose="020B0604020202020204" pitchFamily="34" charset="0"/>
              </a:rPr>
              <a:t>U</a:t>
            </a:r>
            <a:r>
              <a:rPr altLang="zh-CN" baseline="-30000" b="1" dirty="0" sz="2400" kumimoji="1" lang="en-US" smtClean="0">
                <a:latin typeface="Arial" panose="020B0604020202020204" pitchFamily="34" charset="0"/>
                <a:cs typeface="Arial" panose="020B0604020202020204" pitchFamily="34" charset="0"/>
              </a:rPr>
              <a:t>CEQ</a:t>
            </a:r>
            <a:r>
              <a:rPr altLang="zh-CN" dirty="0" sz="2400" kumimoji="1" lang="en-US" smtClean="0">
                <a:latin typeface="Arial" panose="020B0604020202020204" pitchFamily="34" charset="0"/>
                <a:cs typeface="Arial" panose="020B0604020202020204" pitchFamily="34" charset="0"/>
              </a:rPr>
              <a:t>;</a:t>
            </a:r>
            <a:endParaRPr altLang="en-US" b="1" dirty="0" sz="2400" kumimoji="1" lang="zh-CN">
              <a:latin typeface="Arial" panose="020B0604020202020204" pitchFamily="34" charset="0"/>
              <a:cs typeface="Arial" panose="020B0604020202020204" pitchFamily="34" charset="0"/>
            </a:endParaRPr>
          </a:p>
        </p:txBody>
      </p:sp>
      <p:sp>
        <p:nvSpPr>
          <p:cNvPr id="1051196" name="Rectangle 177"/>
          <p:cNvSpPr>
            <a:spLocks noChangeArrowheads="1"/>
          </p:cNvSpPr>
          <p:nvPr/>
        </p:nvSpPr>
        <p:spPr bwMode="auto">
          <a:xfrm>
            <a:off x="655653" y="3989044"/>
            <a:ext cx="4119562" cy="535940"/>
          </a:xfrm>
          <a:prstGeom prst="rect"/>
          <a:noFill/>
          <a:ln>
            <a:noFill/>
          </a:ln>
          <a:effectLst/>
        </p:spPr>
        <p:txBody>
          <a:bodyPr>
            <a:spAutoFit/>
          </a:bodyPr>
          <a:p>
            <a:pP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b) </a:t>
            </a:r>
            <a:r>
              <a:rPr altLang="zh-CN" b="1" dirty="0" sz="2400" i="1" kumimoji="1" lang="en-US" smtClean="0">
                <a:latin typeface="Arial" panose="020B0604020202020204" pitchFamily="34" charset="0"/>
                <a:cs typeface="Arial" panose="020B0604020202020204" pitchFamily="34" charset="0"/>
              </a:rPr>
              <a:t>A</a:t>
            </a:r>
            <a:r>
              <a:rPr altLang="zh-CN" baseline="-30000" b="1" dirty="0" sz="2400" i="1" kumimoji="1" lang="en-US" smtClean="0">
                <a:latin typeface="Arial" panose="020B0604020202020204" pitchFamily="34" charset="0"/>
                <a:cs typeface="Arial" panose="020B0604020202020204" pitchFamily="34" charset="0"/>
              </a:rPr>
              <a:t>u</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err="1" smtClean="0">
                <a:latin typeface="Arial" panose="020B0604020202020204" pitchFamily="34" charset="0"/>
                <a:cs typeface="Arial" panose="020B0604020202020204" pitchFamily="34" charset="0"/>
              </a:rPr>
              <a:t>R</a:t>
            </a:r>
            <a:r>
              <a:rPr altLang="zh-CN" baseline="-30000" b="1" dirty="0" sz="2400" kumimoji="1" lang="en-US" err="1" smtClean="0">
                <a:latin typeface="Arial" panose="020B0604020202020204" pitchFamily="34" charset="0"/>
                <a:cs typeface="Arial" panose="020B0604020202020204" pitchFamily="34" charset="0"/>
              </a:rPr>
              <a:t>i</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o</a:t>
            </a:r>
            <a:r>
              <a:rPr altLang="en-US" b="1" dirty="0" sz="2400" kumimoji="1" lang="zh-CN" smtClean="0">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and </a:t>
            </a:r>
            <a:r>
              <a:rPr altLang="zh-CN" b="1" dirty="0" sz="2400" i="1" kumimoji="1" lang="en-US" err="1" smtClean="0">
                <a:latin typeface="Arial" panose="020B0604020202020204" pitchFamily="34" charset="0"/>
                <a:cs typeface="Arial" panose="020B0604020202020204" pitchFamily="34" charset="0"/>
              </a:rPr>
              <a:t>U</a:t>
            </a:r>
            <a:r>
              <a:rPr altLang="zh-CN" baseline="-30000" b="1" dirty="0" sz="2400" kumimoji="1" lang="en-US" err="1" smtClean="0">
                <a:latin typeface="Arial" panose="020B0604020202020204" pitchFamily="34" charset="0"/>
                <a:cs typeface="Arial" panose="020B0604020202020204" pitchFamily="34" charset="0"/>
              </a:rPr>
              <a:t>opp</a:t>
            </a:r>
            <a:r>
              <a:rPr altLang="zh-CN" dirty="0" sz="2400" kumimoji="1" lang="en-US" smtClean="0">
                <a:latin typeface="Arial" panose="020B0604020202020204" pitchFamily="34" charset="0"/>
                <a:cs typeface="Arial" panose="020B0604020202020204" pitchFamily="34" charset="0"/>
              </a:rPr>
              <a:t>.</a:t>
            </a:r>
            <a:endParaRPr altLang="en-US" dirty="0" sz="2400" kumimoji="1" lang="zh-CN">
              <a:latin typeface="Arial" panose="020B0604020202020204" pitchFamily="34" charset="0"/>
              <a:cs typeface="Arial" panose="020B0604020202020204" pitchFamily="34" charset="0"/>
            </a:endParaRPr>
          </a:p>
        </p:txBody>
      </p:sp>
      <p:grpSp>
        <p:nvGrpSpPr>
          <p:cNvPr id="675" name="组合 6"/>
          <p:cNvGrpSpPr/>
          <p:nvPr/>
        </p:nvGrpSpPr>
        <p:grpSpPr>
          <a:xfrm>
            <a:off x="4710083" y="2216681"/>
            <a:ext cx="4148809" cy="3061959"/>
            <a:chOff x="4710083" y="2216681"/>
            <a:chExt cx="4148809" cy="3061959"/>
          </a:xfrm>
        </p:grpSpPr>
        <p:grpSp>
          <p:nvGrpSpPr>
            <p:cNvPr id="676" name="组合 122"/>
            <p:cNvGrpSpPr/>
            <p:nvPr/>
          </p:nvGrpSpPr>
          <p:grpSpPr>
            <a:xfrm>
              <a:off x="4710083" y="2216681"/>
              <a:ext cx="4148809" cy="3061959"/>
              <a:chOff x="4224308" y="329238"/>
              <a:chExt cx="4148809" cy="3061959"/>
            </a:xfrm>
          </p:grpSpPr>
          <p:grpSp>
            <p:nvGrpSpPr>
              <p:cNvPr id="677" name="组合 123"/>
              <p:cNvGrpSpPr/>
              <p:nvPr/>
            </p:nvGrpSpPr>
            <p:grpSpPr>
              <a:xfrm>
                <a:off x="4224308" y="329238"/>
                <a:ext cx="4108789" cy="3061959"/>
                <a:chOff x="239826" y="1060105"/>
                <a:chExt cx="4108789" cy="3061959"/>
              </a:xfrm>
            </p:grpSpPr>
            <p:grpSp>
              <p:nvGrpSpPr>
                <p:cNvPr id="678" name="组合 126"/>
                <p:cNvGrpSpPr/>
                <p:nvPr/>
              </p:nvGrpSpPr>
              <p:grpSpPr>
                <a:xfrm>
                  <a:off x="239826" y="1060105"/>
                  <a:ext cx="4108789" cy="3061959"/>
                  <a:chOff x="197881" y="1550492"/>
                  <a:chExt cx="4108789" cy="3061959"/>
                </a:xfrm>
              </p:grpSpPr>
              <p:grpSp>
                <p:nvGrpSpPr>
                  <p:cNvPr id="679" name="组合 130"/>
                  <p:cNvGrpSpPr/>
                  <p:nvPr/>
                </p:nvGrpSpPr>
                <p:grpSpPr>
                  <a:xfrm>
                    <a:off x="197881" y="1550492"/>
                    <a:ext cx="4108789" cy="3061959"/>
                    <a:chOff x="2428254" y="78156"/>
                    <a:chExt cx="4108789" cy="3061959"/>
                  </a:xfrm>
                </p:grpSpPr>
                <p:grpSp>
                  <p:nvGrpSpPr>
                    <p:cNvPr id="680" name="组合 132"/>
                    <p:cNvGrpSpPr/>
                    <p:nvPr/>
                  </p:nvGrpSpPr>
                  <p:grpSpPr>
                    <a:xfrm>
                      <a:off x="2428254" y="78156"/>
                      <a:ext cx="4108789" cy="3061959"/>
                      <a:chOff x="4869126" y="515430"/>
                      <a:chExt cx="4108789" cy="3061959"/>
                    </a:xfrm>
                  </p:grpSpPr>
                  <p:grpSp>
                    <p:nvGrpSpPr>
                      <p:cNvPr id="681" name="组合 143"/>
                      <p:cNvGrpSpPr/>
                      <p:nvPr/>
                    </p:nvGrpSpPr>
                    <p:grpSpPr>
                      <a:xfrm>
                        <a:off x="4869126" y="515430"/>
                        <a:ext cx="4108789" cy="3061959"/>
                        <a:chOff x="748121" y="1410029"/>
                        <a:chExt cx="4108789" cy="3061959"/>
                      </a:xfrm>
                    </p:grpSpPr>
                    <p:grpSp>
                      <p:nvGrpSpPr>
                        <p:cNvPr id="682" name="组合 147"/>
                        <p:cNvGrpSpPr/>
                        <p:nvPr/>
                      </p:nvGrpSpPr>
                      <p:grpSpPr>
                        <a:xfrm>
                          <a:off x="748121" y="1410029"/>
                          <a:ext cx="3718545" cy="3019940"/>
                          <a:chOff x="481800" y="1314903"/>
                          <a:chExt cx="3718545" cy="3019940"/>
                        </a:xfrm>
                      </p:grpSpPr>
                      <p:grpSp>
                        <p:nvGrpSpPr>
                          <p:cNvPr id="683" name="组合 150"/>
                          <p:cNvGrpSpPr/>
                          <p:nvPr/>
                        </p:nvGrpSpPr>
                        <p:grpSpPr>
                          <a:xfrm>
                            <a:off x="687985" y="1314903"/>
                            <a:ext cx="3181035" cy="3019940"/>
                            <a:chOff x="687985" y="1314903"/>
                            <a:chExt cx="3181035" cy="3019940"/>
                          </a:xfrm>
                        </p:grpSpPr>
                        <p:grpSp>
                          <p:nvGrpSpPr>
                            <p:cNvPr id="684" name="Group 1096"/>
                            <p:cNvGrpSpPr/>
                            <p:nvPr/>
                          </p:nvGrpSpPr>
                          <p:grpSpPr bwMode="auto">
                            <a:xfrm>
                              <a:off x="1275234" y="1569267"/>
                              <a:ext cx="1187278" cy="2765576"/>
                              <a:chOff x="4072" y="2035"/>
                              <a:chExt cx="835" cy="1945"/>
                            </a:xfrm>
                          </p:grpSpPr>
                          <p:sp>
                            <p:nvSpPr>
                              <p:cNvPr id="105119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8"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0" name="Line 1075"/>
                              <p:cNvSpPr>
                                <a:spLocks noChangeShapeType="1"/>
                              </p:cNvSpPr>
                              <p:nvPr/>
                            </p:nvSpPr>
                            <p:spPr bwMode="auto">
                              <a:xfrm>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1"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2"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03" name="文本框 157"/>
                            <p:cNvSpPr txBox="1"/>
                            <p:nvPr/>
                          </p:nvSpPr>
                          <p:spPr>
                            <a:xfrm>
                              <a:off x="3020950" y="1314903"/>
                              <a:ext cx="84123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1204" name="文本框 158"/>
                            <p:cNvSpPr txBox="1"/>
                            <p:nvPr/>
                          </p:nvSpPr>
                          <p:spPr>
                            <a:xfrm>
                              <a:off x="1919943" y="1492549"/>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1205"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6"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7"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8" name="矩形 162"/>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9"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0" name="矩形 164"/>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11" name="文本框 165"/>
                            <p:cNvSpPr txBox="1"/>
                            <p:nvPr/>
                          </p:nvSpPr>
                          <p:spPr>
                            <a:xfrm>
                              <a:off x="1167876" y="1458709"/>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1212" name="文本框 166"/>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327" name="直接连接符 167"/>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213" name="椭圆 168"/>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14" name="椭圆 151"/>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15" name="文本框 152"/>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216" name="文本框 153"/>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328" name="直接箭头连接符 154"/>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29" name="直接箭头连接符 155"/>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217" name="文本框 148"/>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218" name="文本框 149"/>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219"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0" name="矩形 145"/>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21" name="文本框 146"/>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1222"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3"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4"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5"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6" name="文本框 137"/>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1227"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8"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9" name="文本框 140"/>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1230"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1" name="文本框 142"/>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232" name="椭圆 131"/>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33" name="文本框 127"/>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234" name="文本框 128"/>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235" name="文本框 129"/>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51236" name="矩形 124"/>
              <p:cNvSpPr>
                <a:spLocks noChangeAspect="1" noMove="1" noResize="1" noRot="1" noAdjustHandles="1" noEditPoints="1" noChangeArrowheads="1" noChangeShapeType="1" noTextEdit="1"/>
              </p:cNvSpPr>
              <p:nvPr/>
            </p:nvSpPr>
            <p:spPr>
              <a:xfrm>
                <a:off x="4574383" y="2332351"/>
                <a:ext cx="574132" cy="473206"/>
              </a:xfrm>
              <a:prstGeom prst="rect"/>
              <a:blipFill>
                <a:blip xmlns:r="http://schemas.openxmlformats.org/officeDocument/2006/relationships" r:embed="rId4"/>
                <a:stretch>
                  <a:fillRect t="-3846" b="-2564"/>
                </a:stretch>
              </a:blipFill>
            </p:spPr>
            <p:txBody>
              <a:bodyPr/>
              <a:p>
                <a:r>
                  <a:rPr altLang="en-US" lang="zh-CN">
                    <a:noFill/>
                  </a:rPr>
                  <a:t> </a:t>
                </a:r>
              </a:p>
            </p:txBody>
          </p:sp>
          <p:sp>
            <p:nvSpPr>
              <p:cNvPr id="1051237" name="矩形 125"/>
              <p:cNvSpPr>
                <a:spLocks noChangeAspect="1" noMove="1" noResize="1" noRot="1" noAdjustHandles="1" noEditPoints="1" noChangeArrowheads="1" noChangeShapeType="1" noTextEdit="1"/>
              </p:cNvSpPr>
              <p:nvPr/>
            </p:nvSpPr>
            <p:spPr>
              <a:xfrm>
                <a:off x="7752499" y="2061381"/>
                <a:ext cx="620618" cy="473206"/>
              </a:xfrm>
              <a:prstGeom prst="rect"/>
              <a:blipFill>
                <a:blip xmlns:r="http://schemas.openxmlformats.org/officeDocument/2006/relationships" r:embed="rId5"/>
                <a:stretch>
                  <a:fillRect t="-3896"/>
                </a:stretch>
              </a:blipFill>
            </p:spPr>
            <p:txBody>
              <a:bodyPr/>
              <a:p>
                <a:r>
                  <a:rPr altLang="en-US" lang="zh-CN">
                    <a:noFill/>
                  </a:rPr>
                  <a:t> </a:t>
                </a:r>
              </a:p>
            </p:txBody>
          </p:sp>
        </p:grpSp>
        <p:cxnSp>
          <p:nvCxnSpPr>
            <p:cNvPr id="3146330" name="直接箭头连接符 175"/>
            <p:cNvCxnSpPr>
              <a:cxnSpLocks/>
            </p:cNvCxnSpPr>
            <p:nvPr/>
          </p:nvCxnSpPr>
          <p:spPr>
            <a:xfrm flipV="1">
              <a:off x="6167931" y="2738217"/>
              <a:ext cx="0" cy="554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238" name="文本框 176"/>
            <p:cNvSpPr txBox="1"/>
            <p:nvPr/>
          </p:nvSpPr>
          <p:spPr>
            <a:xfrm>
              <a:off x="6115933" y="2747655"/>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6331" name="直接箭头连接符 177"/>
            <p:cNvCxnSpPr>
              <a:cxnSpLocks/>
            </p:cNvCxnSpPr>
            <p:nvPr/>
          </p:nvCxnSpPr>
          <p:spPr>
            <a:xfrm flipV="1">
              <a:off x="6875082" y="2743486"/>
              <a:ext cx="0" cy="554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239" name="文本框 178"/>
            <p:cNvSpPr txBox="1"/>
            <p:nvPr/>
          </p:nvSpPr>
          <p:spPr>
            <a:xfrm>
              <a:off x="6823084" y="2752924"/>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685" name=""/>
        <p:cNvGrpSpPr/>
        <p:nvPr/>
      </p:nvGrpSpPr>
      <p:grpSpPr>
        <a:xfrm>
          <a:off x="0" y="0"/>
          <a:ext cx="0" cy="0"/>
          <a:chOff x="0" y="0"/>
          <a:chExt cx="0" cy="0"/>
        </a:xfrm>
      </p:grpSpPr>
      <p:sp>
        <p:nvSpPr>
          <p:cNvPr id="10512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1241" name="Rectangle 176"/>
          <p:cNvSpPr>
            <a:spLocks noChangeArrowheads="1"/>
          </p:cNvSpPr>
          <p:nvPr/>
        </p:nvSpPr>
        <p:spPr bwMode="auto">
          <a:xfrm>
            <a:off x="505362" y="458704"/>
            <a:ext cx="3446571" cy="535939"/>
          </a:xfrm>
          <a:prstGeom prst="rect"/>
          <a:noFill/>
          <a:ln>
            <a:noFill/>
          </a:ln>
          <a:effectLst/>
        </p:spPr>
        <p:txBody>
          <a:bodyPr wrap="square">
            <a:spAutoFit/>
          </a:bodyPr>
          <a:p>
            <a:pP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a) </a:t>
            </a:r>
            <a:r>
              <a:rPr altLang="zh-CN" b="1" dirty="0" sz="2400" i="1" kumimoji="1" lang="en-US" smtClean="0">
                <a:latin typeface="Arial" panose="020B0604020202020204" pitchFamily="34" charset="0"/>
                <a:cs typeface="Arial" panose="020B0604020202020204" pitchFamily="34" charset="0"/>
              </a:rPr>
              <a:t>I</a:t>
            </a:r>
            <a:r>
              <a:rPr altLang="zh-CN" baseline="-30000" b="1" dirty="0" sz="2400" kumimoji="1" lang="en-US" smtClean="0">
                <a:latin typeface="Arial" panose="020B0604020202020204" pitchFamily="34" charset="0"/>
                <a:cs typeface="Arial" panose="020B0604020202020204" pitchFamily="34" charset="0"/>
              </a:rPr>
              <a:t>BQ</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I</a:t>
            </a:r>
            <a:r>
              <a:rPr altLang="zh-CN" baseline="-30000" b="1" dirty="0" sz="2400" kumimoji="1" lang="en-US" smtClean="0">
                <a:latin typeface="Arial" panose="020B0604020202020204" pitchFamily="34" charset="0"/>
                <a:cs typeface="Arial" panose="020B0604020202020204" pitchFamily="34" charset="0"/>
              </a:rPr>
              <a:t>CQ</a:t>
            </a:r>
            <a:r>
              <a:rPr altLang="zh-CN" dirty="0" sz="2400" i="1" kumimoji="1" lang="en-US" smtClean="0">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and </a:t>
            </a:r>
            <a:r>
              <a:rPr altLang="zh-CN" b="1" dirty="0" sz="2400" i="1" kumimoji="1" lang="en-US" smtClean="0">
                <a:latin typeface="Arial" panose="020B0604020202020204" pitchFamily="34" charset="0"/>
                <a:cs typeface="Arial" panose="020B0604020202020204" pitchFamily="34" charset="0"/>
              </a:rPr>
              <a:t>U</a:t>
            </a:r>
            <a:r>
              <a:rPr altLang="zh-CN" baseline="-30000" b="1" dirty="0" sz="2400" kumimoji="1" lang="en-US" smtClean="0">
                <a:latin typeface="Arial" panose="020B0604020202020204" pitchFamily="34" charset="0"/>
                <a:cs typeface="Arial" panose="020B0604020202020204" pitchFamily="34" charset="0"/>
              </a:rPr>
              <a:t>CEQ</a:t>
            </a:r>
            <a:r>
              <a:rPr altLang="zh-CN" dirty="0" sz="2400" kumimoji="1" lang="en-US">
                <a:latin typeface="Arial" panose="020B0604020202020204" pitchFamily="34" charset="0"/>
                <a:cs typeface="Arial" panose="020B0604020202020204" pitchFamily="34" charset="0"/>
              </a:rPr>
              <a:t>.</a:t>
            </a:r>
            <a:endParaRPr altLang="en-US" b="1" dirty="0" sz="2400" kumimoji="1" lang="zh-CN">
              <a:latin typeface="Arial" panose="020B0604020202020204" pitchFamily="34" charset="0"/>
              <a:cs typeface="Arial" panose="020B0604020202020204" pitchFamily="34" charset="0"/>
            </a:endParaRPr>
          </a:p>
        </p:txBody>
      </p:sp>
      <p:grpSp>
        <p:nvGrpSpPr>
          <p:cNvPr id="686" name="组合 62"/>
          <p:cNvGrpSpPr/>
          <p:nvPr/>
        </p:nvGrpSpPr>
        <p:grpSpPr>
          <a:xfrm>
            <a:off x="5538330" y="3656989"/>
            <a:ext cx="2774147" cy="2843778"/>
            <a:chOff x="4929731" y="3260771"/>
            <a:chExt cx="2774147" cy="2843778"/>
          </a:xfrm>
        </p:grpSpPr>
        <p:grpSp>
          <p:nvGrpSpPr>
            <p:cNvPr id="687" name="组合 63"/>
            <p:cNvGrpSpPr/>
            <p:nvPr/>
          </p:nvGrpSpPr>
          <p:grpSpPr>
            <a:xfrm>
              <a:off x="4929731" y="3260771"/>
              <a:ext cx="2774147" cy="2843778"/>
              <a:chOff x="827147" y="1550492"/>
              <a:chExt cx="2774147" cy="2843778"/>
            </a:xfrm>
          </p:grpSpPr>
          <p:grpSp>
            <p:nvGrpSpPr>
              <p:cNvPr id="688" name="组合 77"/>
              <p:cNvGrpSpPr/>
              <p:nvPr/>
            </p:nvGrpSpPr>
            <p:grpSpPr>
              <a:xfrm>
                <a:off x="827147" y="1550492"/>
                <a:ext cx="2774147" cy="2843778"/>
                <a:chOff x="3057520" y="78156"/>
                <a:chExt cx="2774147" cy="2843778"/>
              </a:xfrm>
            </p:grpSpPr>
            <p:grpSp>
              <p:nvGrpSpPr>
                <p:cNvPr id="689" name="组合 79"/>
                <p:cNvGrpSpPr/>
                <p:nvPr/>
              </p:nvGrpSpPr>
              <p:grpSpPr>
                <a:xfrm>
                  <a:off x="3057520" y="78156"/>
                  <a:ext cx="2774147" cy="2843778"/>
                  <a:chOff x="1111066" y="1314903"/>
                  <a:chExt cx="2774147" cy="2843778"/>
                </a:xfrm>
              </p:grpSpPr>
              <p:grpSp>
                <p:nvGrpSpPr>
                  <p:cNvPr id="690" name="Group 1096"/>
                  <p:cNvGrpSpPr/>
                  <p:nvPr/>
                </p:nvGrpSpPr>
                <p:grpSpPr bwMode="auto">
                  <a:xfrm>
                    <a:off x="1697538" y="1569267"/>
                    <a:ext cx="764977" cy="2582152"/>
                    <a:chOff x="4369" y="2035"/>
                    <a:chExt cx="538" cy="1816"/>
                  </a:xfrm>
                </p:grpSpPr>
                <p:sp>
                  <p:nvSpPr>
                    <p:cNvPr id="105124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3" name="Line 1073"/>
                    <p:cNvSpPr>
                      <a:spLocks noChangeShapeType="1"/>
                    </p:cNvSpPr>
                    <p:nvPr/>
                  </p:nvSpPr>
                  <p:spPr bwMode="auto">
                    <a:xfrm flipH="1">
                      <a:off x="4369" y="3080"/>
                      <a:ext cx="3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5" name="Line 1075"/>
                    <p:cNvSpPr>
                      <a:spLocks noChangeShapeType="1"/>
                    </p:cNvSpPr>
                    <p:nvPr/>
                  </p:nvSpPr>
                  <p:spPr bwMode="auto">
                    <a:xfrm>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6"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7" name="Line 1077"/>
                    <p:cNvSpPr>
                      <a:spLocks noChangeShapeType="1"/>
                    </p:cNvSpPr>
                    <p:nvPr/>
                  </p:nvSpPr>
                  <p:spPr bwMode="auto">
                    <a:xfrm>
                      <a:off x="4897" y="3334"/>
                      <a:ext cx="0" cy="5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48" name="文本框 82"/>
                  <p:cNvSpPr txBox="1"/>
                  <p:nvPr/>
                </p:nvSpPr>
                <p:spPr>
                  <a:xfrm>
                    <a:off x="3020950" y="1314903"/>
                    <a:ext cx="8642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1249" name="文本框 83"/>
                  <p:cNvSpPr txBox="1"/>
                  <p:nvPr/>
                </p:nvSpPr>
                <p:spPr>
                  <a:xfrm>
                    <a:off x="1863078" y="1863195"/>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1250"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51" name="矩形 85"/>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2"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53" name="矩形 87"/>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4" name="文本框 88"/>
                  <p:cNvSpPr txBox="1"/>
                  <p:nvPr/>
                </p:nvSpPr>
                <p:spPr>
                  <a:xfrm>
                    <a:off x="1111066" y="183643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1255" name="文本框 89"/>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332" name="直接连接符 90"/>
                  <p:cNvCxnSpPr>
                    <a:cxnSpLocks/>
                  </p:cNvCxnSpPr>
                  <p:nvPr/>
                </p:nvCxnSpPr>
                <p:spPr>
                  <a:xfrm flipV="1">
                    <a:off x="2227710" y="4158607"/>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256" name="文本框 80"/>
                <p:cNvSpPr txBox="1"/>
                <p:nvPr/>
              </p:nvSpPr>
              <p:spPr>
                <a:xfrm>
                  <a:off x="4116321" y="1563962"/>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257" name="椭圆 78"/>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333" name="直接箭头连接符 64"/>
            <p:cNvCxnSpPr>
              <a:cxnSpLocks/>
            </p:cNvCxnSpPr>
            <p:nvPr/>
          </p:nvCxnSpPr>
          <p:spPr>
            <a:xfrm flipH="1" flipV="1">
              <a:off x="5374152" y="5125023"/>
              <a:ext cx="511958" cy="35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258" name="文本框 68"/>
            <p:cNvSpPr txBox="1"/>
            <p:nvPr/>
          </p:nvSpPr>
          <p:spPr>
            <a:xfrm>
              <a:off x="5617790" y="460853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259" name="文本框 69"/>
            <p:cNvSpPr txBox="1"/>
            <p:nvPr/>
          </p:nvSpPr>
          <p:spPr>
            <a:xfrm>
              <a:off x="6258560" y="5184842"/>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260" name="文本框 70"/>
            <p:cNvSpPr txBox="1"/>
            <p:nvPr/>
          </p:nvSpPr>
          <p:spPr>
            <a:xfrm>
              <a:off x="6251505" y="4319255"/>
              <a:ext cx="431919"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261" name="文本框 71"/>
            <p:cNvSpPr txBox="1"/>
            <p:nvPr/>
          </p:nvSpPr>
          <p:spPr>
            <a:xfrm>
              <a:off x="5026526" y="4928198"/>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6334" name="直接箭头连接符 72"/>
            <p:cNvCxnSpPr>
              <a:cxnSpLocks/>
            </p:cNvCxnSpPr>
            <p:nvPr/>
          </p:nvCxnSpPr>
          <p:spPr>
            <a:xfrm flipV="1">
              <a:off x="6511133" y="3782307"/>
              <a:ext cx="8810" cy="55883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262" name="文本框 73"/>
            <p:cNvSpPr txBox="1"/>
            <p:nvPr/>
          </p:nvSpPr>
          <p:spPr>
            <a:xfrm>
              <a:off x="6529679" y="3879065"/>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51263" name="文本框 74"/>
            <p:cNvSpPr txBox="1"/>
            <p:nvPr/>
          </p:nvSpPr>
          <p:spPr>
            <a:xfrm>
              <a:off x="6528579" y="4811520"/>
              <a:ext cx="897668"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U</a:t>
              </a:r>
              <a:r>
                <a:rPr altLang="zh-CN" baseline="-25000" b="1" dirty="0" sz="2400" lang="en-US" smtClean="0">
                  <a:solidFill>
                    <a:schemeClr val="accent1"/>
                  </a:solidFill>
                  <a:latin typeface="Arial" panose="020B0604020202020204" pitchFamily="34" charset="0"/>
                  <a:cs typeface="Arial" panose="020B0604020202020204" pitchFamily="34" charset="0"/>
                </a:rPr>
                <a:t>CE</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51264" name="文本框 75"/>
            <p:cNvSpPr txBox="1"/>
            <p:nvPr/>
          </p:nvSpPr>
          <p:spPr>
            <a:xfrm>
              <a:off x="6493876" y="440098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265" name="文本框 76"/>
            <p:cNvSpPr txBox="1"/>
            <p:nvPr/>
          </p:nvSpPr>
          <p:spPr>
            <a:xfrm>
              <a:off x="6551208" y="522111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266" name="Rectangle 176"/>
          <p:cNvSpPr>
            <a:spLocks noChangeArrowheads="1"/>
          </p:cNvSpPr>
          <p:nvPr/>
        </p:nvSpPr>
        <p:spPr bwMode="auto">
          <a:xfrm>
            <a:off x="5883104" y="3384001"/>
            <a:ext cx="1654784"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DC circuit</a:t>
            </a:r>
            <a:endParaRPr altLang="en-US" b="1" dirty="0" sz="2400" kumimoji="1" lang="zh-CN">
              <a:latin typeface="Arial" panose="020B0604020202020204" pitchFamily="34" charset="0"/>
              <a:cs typeface="Arial" panose="020B0604020202020204" pitchFamily="34" charset="0"/>
            </a:endParaRPr>
          </a:p>
        </p:txBody>
      </p:sp>
      <p:sp>
        <p:nvSpPr>
          <p:cNvPr id="1051267" name="Rectangle 1030"/>
          <p:cNvSpPr>
            <a:spLocks noChangeArrowheads="1"/>
          </p:cNvSpPr>
          <p:nvPr/>
        </p:nvSpPr>
        <p:spPr bwMode="auto">
          <a:xfrm>
            <a:off x="824212" y="1166715"/>
            <a:ext cx="2787784" cy="5359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i="1" kumimoji="1" lang="en-US" smtClean="0">
                <a:latin typeface="Arial" panose="020B0604020202020204" pitchFamily="34" charset="0"/>
                <a:cs typeface="Arial" panose="020B0604020202020204" pitchFamily="34" charset="0"/>
              </a:rPr>
              <a:t>-V</a:t>
            </a:r>
            <a:r>
              <a:rPr altLang="zh-CN" baseline="-30000" b="1" dirty="0" sz="2400" kumimoji="1" lang="en-US" smtClean="0">
                <a:latin typeface="Arial" panose="020B0604020202020204" pitchFamily="34" charset="0"/>
                <a:cs typeface="Arial" panose="020B0604020202020204" pitchFamily="34" charset="0"/>
              </a:rPr>
              <a:t>CC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I</a:t>
            </a:r>
            <a:r>
              <a:rPr altLang="zh-CN" baseline="-30000" b="1" dirty="0" sz="2400" kumimoji="1" lang="en-US" smtClean="0">
                <a:latin typeface="Arial" panose="020B0604020202020204" pitchFamily="34" charset="0"/>
                <a:cs typeface="Arial" panose="020B0604020202020204" pitchFamily="34" charset="0"/>
              </a:rPr>
              <a:t>BQ</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B</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30000" b="1" dirty="0" sz="2400" kumimoji="1" lang="en-US" smtClean="0">
                <a:latin typeface="Arial" panose="020B0604020202020204" pitchFamily="34" charset="0"/>
                <a:cs typeface="Arial" panose="020B0604020202020204" pitchFamily="34" charset="0"/>
              </a:rPr>
              <a:t>BEQ </a:t>
            </a:r>
          </a:p>
        </p:txBody>
      </p:sp>
      <p:sp>
        <p:nvSpPr>
          <p:cNvPr id="1051268" name="文本框 2"/>
          <p:cNvSpPr txBox="1">
            <a:spLocks noChangeAspect="1" noMove="1" noResize="1" noRot="1" noAdjustHandles="1" noEditPoints="1" noChangeArrowheads="1" noChangeShapeType="1" noTextEdit="1"/>
          </p:cNvSpPr>
          <p:nvPr/>
        </p:nvSpPr>
        <p:spPr>
          <a:xfrm>
            <a:off x="823028" y="1820361"/>
            <a:ext cx="2588411" cy="758862"/>
          </a:xfrm>
          <a:prstGeom prst="rect"/>
          <a:blipFill>
            <a:blip xmlns:r="http://schemas.openxmlformats.org/officeDocument/2006/relationships" r:embed="rId1"/>
            <a:stretch>
              <a:fillRect/>
            </a:stretch>
          </a:blipFill>
        </p:spPr>
        <p:txBody>
          <a:bodyPr/>
          <a:p>
            <a:r>
              <a:rPr altLang="en-US" lang="zh-CN">
                <a:noFill/>
              </a:rPr>
              <a:t> </a:t>
            </a:r>
          </a:p>
        </p:txBody>
      </p:sp>
      <p:sp>
        <p:nvSpPr>
          <p:cNvPr id="1051269" name="文本框 99"/>
          <p:cNvSpPr txBox="1">
            <a:spLocks noChangeAspect="1" noMove="1" noResize="1" noRot="1" noAdjustHandles="1" noEditPoints="1" noChangeArrowheads="1" noChangeShapeType="1" noTextEdit="1"/>
          </p:cNvSpPr>
          <p:nvPr/>
        </p:nvSpPr>
        <p:spPr>
          <a:xfrm>
            <a:off x="712963" y="2808075"/>
            <a:ext cx="4383497" cy="703462"/>
          </a:xfrm>
          <a:prstGeom prst="rect"/>
          <a:blipFill>
            <a:blip xmlns:r="http://schemas.openxmlformats.org/officeDocument/2006/relationships" r:embed="rId2"/>
            <a:stretch>
              <a:fillRect/>
            </a:stretch>
          </a:blipFill>
        </p:spPr>
        <p:txBody>
          <a:bodyPr/>
          <a:p>
            <a:r>
              <a:rPr altLang="en-US" lang="zh-CN">
                <a:noFill/>
              </a:rPr>
              <a:t> </a:t>
            </a:r>
          </a:p>
        </p:txBody>
      </p:sp>
      <p:grpSp>
        <p:nvGrpSpPr>
          <p:cNvPr id="691" name="组合 100"/>
          <p:cNvGrpSpPr/>
          <p:nvPr/>
        </p:nvGrpSpPr>
        <p:grpSpPr>
          <a:xfrm>
            <a:off x="4577511" y="240050"/>
            <a:ext cx="4148809" cy="3061959"/>
            <a:chOff x="4710083" y="2216681"/>
            <a:chExt cx="4148809" cy="3061959"/>
          </a:xfrm>
        </p:grpSpPr>
        <p:grpSp>
          <p:nvGrpSpPr>
            <p:cNvPr id="692" name="组合 101"/>
            <p:cNvGrpSpPr/>
            <p:nvPr/>
          </p:nvGrpSpPr>
          <p:grpSpPr>
            <a:xfrm>
              <a:off x="4710083" y="2216681"/>
              <a:ext cx="4148809" cy="3061959"/>
              <a:chOff x="4224308" y="329238"/>
              <a:chExt cx="4148809" cy="3061959"/>
            </a:xfrm>
          </p:grpSpPr>
          <p:grpSp>
            <p:nvGrpSpPr>
              <p:cNvPr id="693" name="组合 106"/>
              <p:cNvGrpSpPr/>
              <p:nvPr/>
            </p:nvGrpSpPr>
            <p:grpSpPr>
              <a:xfrm>
                <a:off x="4224308" y="329238"/>
                <a:ext cx="4108789" cy="3061959"/>
                <a:chOff x="239826" y="1060105"/>
                <a:chExt cx="4108789" cy="3061959"/>
              </a:xfrm>
            </p:grpSpPr>
            <p:grpSp>
              <p:nvGrpSpPr>
                <p:cNvPr id="694" name="组合 109"/>
                <p:cNvGrpSpPr/>
                <p:nvPr/>
              </p:nvGrpSpPr>
              <p:grpSpPr>
                <a:xfrm>
                  <a:off x="239826" y="1060105"/>
                  <a:ext cx="4108789" cy="3061959"/>
                  <a:chOff x="197881" y="1550492"/>
                  <a:chExt cx="4108789" cy="3061959"/>
                </a:xfrm>
              </p:grpSpPr>
              <p:grpSp>
                <p:nvGrpSpPr>
                  <p:cNvPr id="695" name="组合 113"/>
                  <p:cNvGrpSpPr/>
                  <p:nvPr/>
                </p:nvGrpSpPr>
                <p:grpSpPr>
                  <a:xfrm>
                    <a:off x="197881" y="1550492"/>
                    <a:ext cx="4108789" cy="3061959"/>
                    <a:chOff x="2428254" y="78156"/>
                    <a:chExt cx="4108789" cy="3061959"/>
                  </a:xfrm>
                </p:grpSpPr>
                <p:grpSp>
                  <p:nvGrpSpPr>
                    <p:cNvPr id="696" name="组合 115"/>
                    <p:cNvGrpSpPr/>
                    <p:nvPr/>
                  </p:nvGrpSpPr>
                  <p:grpSpPr>
                    <a:xfrm>
                      <a:off x="2428254" y="78156"/>
                      <a:ext cx="4108789" cy="3061959"/>
                      <a:chOff x="4869126" y="515430"/>
                      <a:chExt cx="4108789" cy="3061959"/>
                    </a:xfrm>
                  </p:grpSpPr>
                  <p:grpSp>
                    <p:nvGrpSpPr>
                      <p:cNvPr id="697" name="组合 179"/>
                      <p:cNvGrpSpPr/>
                      <p:nvPr/>
                    </p:nvGrpSpPr>
                    <p:grpSpPr>
                      <a:xfrm>
                        <a:off x="4869126" y="515430"/>
                        <a:ext cx="4108789" cy="3061959"/>
                        <a:chOff x="748121" y="1410029"/>
                        <a:chExt cx="4108789" cy="3061959"/>
                      </a:xfrm>
                    </p:grpSpPr>
                    <p:grpSp>
                      <p:nvGrpSpPr>
                        <p:cNvPr id="698" name="组合 183"/>
                        <p:cNvGrpSpPr/>
                        <p:nvPr/>
                      </p:nvGrpSpPr>
                      <p:grpSpPr>
                        <a:xfrm>
                          <a:off x="748121" y="1410029"/>
                          <a:ext cx="3718545" cy="3019940"/>
                          <a:chOff x="481800" y="1314903"/>
                          <a:chExt cx="3718545" cy="3019940"/>
                        </a:xfrm>
                      </p:grpSpPr>
                      <p:grpSp>
                        <p:nvGrpSpPr>
                          <p:cNvPr id="699" name="组合 186"/>
                          <p:cNvGrpSpPr/>
                          <p:nvPr/>
                        </p:nvGrpSpPr>
                        <p:grpSpPr>
                          <a:xfrm>
                            <a:off x="687985" y="1314903"/>
                            <a:ext cx="3181035" cy="3019940"/>
                            <a:chOff x="687985" y="1314903"/>
                            <a:chExt cx="3181035" cy="3019940"/>
                          </a:xfrm>
                        </p:grpSpPr>
                        <p:grpSp>
                          <p:nvGrpSpPr>
                            <p:cNvPr id="700" name="Group 1096"/>
                            <p:cNvGrpSpPr/>
                            <p:nvPr/>
                          </p:nvGrpSpPr>
                          <p:grpSpPr bwMode="auto">
                            <a:xfrm>
                              <a:off x="1275234" y="1569267"/>
                              <a:ext cx="1187278" cy="2765576"/>
                              <a:chOff x="4072" y="2035"/>
                              <a:chExt cx="835" cy="1945"/>
                            </a:xfrm>
                          </p:grpSpPr>
                          <p:sp>
                            <p:nvSpPr>
                              <p:cNvPr id="105127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1"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3" name="Line 1075"/>
                              <p:cNvSpPr>
                                <a:spLocks noChangeShapeType="1"/>
                              </p:cNvSpPr>
                              <p:nvPr/>
                            </p:nvSpPr>
                            <p:spPr bwMode="auto">
                              <a:xfrm>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4"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5"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76" name="文本框 193"/>
                            <p:cNvSpPr txBox="1"/>
                            <p:nvPr/>
                          </p:nvSpPr>
                          <p:spPr>
                            <a:xfrm>
                              <a:off x="3020950" y="1314903"/>
                              <a:ext cx="84123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1277" name="文本框 194"/>
                            <p:cNvSpPr txBox="1"/>
                            <p:nvPr/>
                          </p:nvSpPr>
                          <p:spPr>
                            <a:xfrm>
                              <a:off x="1919943" y="1492549"/>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1278"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9"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0"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1" name="矩形 198"/>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82"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3" name="矩形 200"/>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84" name="文本框 201"/>
                            <p:cNvSpPr txBox="1"/>
                            <p:nvPr/>
                          </p:nvSpPr>
                          <p:spPr>
                            <a:xfrm>
                              <a:off x="1167876" y="1458709"/>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1285" name="文本框 202"/>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335" name="直接连接符 203"/>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286" name="椭圆 204"/>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87" name="椭圆 187"/>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88" name="文本框 188"/>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289" name="文本框 189"/>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336" name="直接箭头连接符 190"/>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37" name="直接箭头连接符 191"/>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290" name="文本框 184"/>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291" name="文本框 185"/>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292"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3" name="矩形 181"/>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94" name="文本框 182"/>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1295"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6"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7"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8"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9" name="文本框 120"/>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1300"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1"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2" name="文本框 176"/>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1303"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4" name="文本框 178"/>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305" name="椭圆 114"/>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06" name="文本框 110"/>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307" name="文本框 111"/>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308" name="文本框 112"/>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51309" name="矩形 107"/>
              <p:cNvSpPr>
                <a:spLocks noChangeAspect="1" noMove="1" noResize="1" noRot="1" noAdjustHandles="1" noEditPoints="1" noChangeArrowheads="1" noChangeShapeType="1" noTextEdit="1"/>
              </p:cNvSpPr>
              <p:nvPr/>
            </p:nvSpPr>
            <p:spPr>
              <a:xfrm>
                <a:off x="4574383" y="2332351"/>
                <a:ext cx="574132" cy="473206"/>
              </a:xfrm>
              <a:prstGeom prst="rect"/>
              <a:blipFill>
                <a:blip xmlns:r="http://schemas.openxmlformats.org/officeDocument/2006/relationships" r:embed="rId3"/>
                <a:stretch>
                  <a:fillRect t="-3846" b="-1282"/>
                </a:stretch>
              </a:blipFill>
            </p:spPr>
            <p:txBody>
              <a:bodyPr/>
              <a:p>
                <a:r>
                  <a:rPr altLang="en-US" lang="zh-CN">
                    <a:noFill/>
                  </a:rPr>
                  <a:t> </a:t>
                </a:r>
              </a:p>
            </p:txBody>
          </p:sp>
          <p:sp>
            <p:nvSpPr>
              <p:cNvPr id="1051310" name="矩形 108"/>
              <p:cNvSpPr>
                <a:spLocks noChangeAspect="1" noMove="1" noResize="1" noRot="1" noAdjustHandles="1" noEditPoints="1" noChangeArrowheads="1" noChangeShapeType="1" noTextEdit="1"/>
              </p:cNvSpPr>
              <p:nvPr/>
            </p:nvSpPr>
            <p:spPr>
              <a:xfrm>
                <a:off x="7752499" y="2061381"/>
                <a:ext cx="620618" cy="473206"/>
              </a:xfrm>
              <a:prstGeom prst="rect"/>
              <a:blipFill>
                <a:blip xmlns:r="http://schemas.openxmlformats.org/officeDocument/2006/relationships" r:embed="rId4"/>
                <a:stretch>
                  <a:fillRect t="-3896"/>
                </a:stretch>
              </a:blipFill>
            </p:spPr>
            <p:txBody>
              <a:bodyPr/>
              <a:p>
                <a:r>
                  <a:rPr altLang="en-US" lang="zh-CN">
                    <a:noFill/>
                  </a:rPr>
                  <a:t> </a:t>
                </a:r>
              </a:p>
            </p:txBody>
          </p:sp>
        </p:grpSp>
        <p:cxnSp>
          <p:nvCxnSpPr>
            <p:cNvPr id="3146338" name="直接箭头连接符 102"/>
            <p:cNvCxnSpPr>
              <a:cxnSpLocks/>
            </p:cNvCxnSpPr>
            <p:nvPr/>
          </p:nvCxnSpPr>
          <p:spPr>
            <a:xfrm flipV="1">
              <a:off x="6167931" y="2738217"/>
              <a:ext cx="0" cy="554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311" name="文本框 103"/>
            <p:cNvSpPr txBox="1"/>
            <p:nvPr/>
          </p:nvSpPr>
          <p:spPr>
            <a:xfrm>
              <a:off x="6115933" y="2747655"/>
              <a:ext cx="587063" cy="535939"/>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B</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6339" name="直接箭头连接符 104"/>
            <p:cNvCxnSpPr>
              <a:cxnSpLocks/>
            </p:cNvCxnSpPr>
            <p:nvPr/>
          </p:nvCxnSpPr>
          <p:spPr>
            <a:xfrm flipV="1">
              <a:off x="6875082" y="2743486"/>
              <a:ext cx="0" cy="554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312" name="文本框 105"/>
            <p:cNvSpPr txBox="1"/>
            <p:nvPr/>
          </p:nvSpPr>
          <p:spPr>
            <a:xfrm>
              <a:off x="6823084" y="2752924"/>
              <a:ext cx="587063" cy="535940"/>
            </a:xfrm>
            <a:prstGeom prst="rect"/>
            <a:noFill/>
          </p:spPr>
          <p:txBody>
            <a:bodyPr rtlCol="0" wrap="square">
              <a:spAutoFit/>
            </a:bodyPr>
            <a:p>
              <a:r>
                <a:rPr altLang="zh-CN" b="1" dirty="0" sz="2400" lang="en-US" smtClean="0">
                  <a:solidFill>
                    <a:schemeClr val="accent1"/>
                  </a:solidFill>
                  <a:latin typeface="Arial" panose="020B0604020202020204" pitchFamily="34" charset="0"/>
                  <a:cs typeface="Arial" panose="020B0604020202020204" pitchFamily="34" charset="0"/>
                </a:rPr>
                <a:t>I</a:t>
              </a:r>
              <a:r>
                <a:rPr altLang="zh-CN" baseline="-25000" b="1" dirty="0" sz="2400" lang="en-US" smtClean="0">
                  <a:solidFill>
                    <a:schemeClr val="accent1"/>
                  </a:solidFill>
                  <a:latin typeface="Arial" panose="020B0604020202020204" pitchFamily="34" charset="0"/>
                  <a:cs typeface="Arial" panose="020B0604020202020204" pitchFamily="34" charset="0"/>
                </a:rPr>
                <a:t>C</a:t>
              </a:r>
              <a:endParaRPr altLang="en-US" b="1" dirty="0" sz="2400" lang="zh-CN">
                <a:solidFill>
                  <a:schemeClr val="accent1"/>
                </a:solidFill>
                <a:latin typeface="Arial" panose="020B0604020202020204" pitchFamily="34" charset="0"/>
                <a:cs typeface="Arial" panose="020B0604020202020204" pitchFamily="34" charset="0"/>
              </a:endParaRPr>
            </a:p>
          </p:txBody>
        </p:sp>
      </p:grpSp>
      <p:sp>
        <p:nvSpPr>
          <p:cNvPr id="1051313" name="文本框 211"/>
          <p:cNvSpPr txBox="1">
            <a:spLocks noChangeAspect="1" noMove="1" noResize="1" noRot="1" noAdjustHandles="1" noEditPoints="1" noChangeArrowheads="1" noChangeShapeType="1" noTextEdit="1"/>
          </p:cNvSpPr>
          <p:nvPr/>
        </p:nvSpPr>
        <p:spPr>
          <a:xfrm>
            <a:off x="209649" y="3817596"/>
            <a:ext cx="4279495" cy="764761"/>
          </a:xfrm>
          <a:prstGeom prst="rect"/>
          <a:blipFill>
            <a:blip xmlns:r="http://schemas.openxmlformats.org/officeDocument/2006/relationships" r:embed="rId5"/>
            <a:stretch>
              <a:fillRect b="-3175"/>
            </a:stretch>
          </a:blipFill>
        </p:spPr>
        <p:txBody>
          <a:bodyPr/>
          <a:p>
            <a:r>
              <a:rPr altLang="en-US" lang="zh-CN">
                <a:noFill/>
              </a:rPr>
              <a:t> </a:t>
            </a:r>
          </a:p>
        </p:txBody>
      </p:sp>
      <p:sp>
        <p:nvSpPr>
          <p:cNvPr id="1051314" name="Rectangle 1030"/>
          <p:cNvSpPr>
            <a:spLocks noChangeArrowheads="1"/>
          </p:cNvSpPr>
          <p:nvPr/>
        </p:nvSpPr>
        <p:spPr bwMode="auto">
          <a:xfrm>
            <a:off x="857873" y="4798082"/>
            <a:ext cx="2982607" cy="535939"/>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i="1" kumimoji="1" lang="en-US" smtClean="0">
                <a:latin typeface="Arial" panose="020B0604020202020204" pitchFamily="34" charset="0"/>
                <a:cs typeface="Arial" panose="020B0604020202020204" pitchFamily="34" charset="0"/>
              </a:rPr>
              <a:t>-V</a:t>
            </a:r>
            <a:r>
              <a:rPr altLang="zh-CN" baseline="-30000" b="1" dirty="0" sz="2400" kumimoji="1" lang="en-US" smtClean="0">
                <a:latin typeface="Arial" panose="020B0604020202020204" pitchFamily="34" charset="0"/>
                <a:cs typeface="Arial" panose="020B0604020202020204" pitchFamily="34" charset="0"/>
              </a:rPr>
              <a:t>CC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I</a:t>
            </a:r>
            <a:r>
              <a:rPr altLang="zh-CN" baseline="-30000" b="1" dirty="0" sz="2400" kumimoji="1" lang="en-US" smtClean="0">
                <a:latin typeface="Arial" panose="020B0604020202020204" pitchFamily="34" charset="0"/>
                <a:cs typeface="Arial" panose="020B0604020202020204" pitchFamily="34" charset="0"/>
              </a:rPr>
              <a:t>CQ</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30000" b="1" dirty="0" sz="2400" kumimoji="1" lang="en-US" smtClean="0">
                <a:latin typeface="Arial" panose="020B0604020202020204" pitchFamily="34" charset="0"/>
                <a:cs typeface="Arial" panose="020B0604020202020204" pitchFamily="34" charset="0"/>
              </a:rPr>
              <a:t>CEQ </a:t>
            </a:r>
          </a:p>
        </p:txBody>
      </p:sp>
      <p:sp>
        <p:nvSpPr>
          <p:cNvPr id="1051315" name="文本框 213"/>
          <p:cNvSpPr txBox="1">
            <a:spLocks noChangeAspect="1" noMove="1" noResize="1" noRot="1" noAdjustHandles="1" noEditPoints="1" noChangeArrowheads="1" noChangeShapeType="1" noTextEdit="1"/>
          </p:cNvSpPr>
          <p:nvPr/>
        </p:nvSpPr>
        <p:spPr>
          <a:xfrm>
            <a:off x="635983" y="5432706"/>
            <a:ext cx="4997805" cy="1133002"/>
          </a:xfrm>
          <a:prstGeom prst="rect"/>
          <a:blipFill>
            <a:blip xmlns:r="http://schemas.openxmlformats.org/officeDocument/2006/relationships" r:embed="rId6"/>
            <a:stretch>
              <a:fillRect b="-1613"/>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86"/>
                                        </p:tgtEl>
                                        <p:attrNameLst>
                                          <p:attrName>style.visibility</p:attrName>
                                        </p:attrNameLst>
                                      </p:cBhvr>
                                      <p:to>
                                        <p:strVal val="visible"/>
                                      </p:to>
                                    </p:set>
                                    <p:animEffect transition="in" filter="wipe(down)">
                                      <p:cBhvr>
                                        <p:cTn dur="500" id="7"/>
                                        <p:tgtEl>
                                          <p:spTgt spid="686"/>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1266"/>
                                        </p:tgtEl>
                                        <p:attrNameLst>
                                          <p:attrName>style.visibility</p:attrName>
                                        </p:attrNameLst>
                                      </p:cBhvr>
                                      <p:to>
                                        <p:strVal val="visible"/>
                                      </p:to>
                                    </p:set>
                                    <p:animEffect transition="in" filter="wipe(down)">
                                      <p:cBhvr>
                                        <p:cTn dur="500" id="10"/>
                                        <p:tgtEl>
                                          <p:spTgt spid="1051266"/>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267"/>
                                        </p:tgtEl>
                                        <p:attrNameLst>
                                          <p:attrName>style.visibility</p:attrName>
                                        </p:attrNameLst>
                                      </p:cBhvr>
                                      <p:to>
                                        <p:strVal val="visible"/>
                                      </p:to>
                                    </p:set>
                                    <p:animEffect transition="in" filter="wipe(down)">
                                      <p:cBhvr>
                                        <p:cTn dur="500" id="15"/>
                                        <p:tgtEl>
                                          <p:spTgt spid="105126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1268"/>
                                        </p:tgtEl>
                                        <p:attrNameLst>
                                          <p:attrName>style.visibility</p:attrName>
                                        </p:attrNameLst>
                                      </p:cBhvr>
                                      <p:to>
                                        <p:strVal val="visible"/>
                                      </p:to>
                                    </p:set>
                                    <p:animEffect transition="in" filter="wipe(down)">
                                      <p:cBhvr>
                                        <p:cTn dur="500" id="20"/>
                                        <p:tgtEl>
                                          <p:spTgt spid="1051268"/>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1269"/>
                                        </p:tgtEl>
                                        <p:attrNameLst>
                                          <p:attrName>style.visibility</p:attrName>
                                        </p:attrNameLst>
                                      </p:cBhvr>
                                      <p:to>
                                        <p:strVal val="visible"/>
                                      </p:to>
                                    </p:set>
                                    <p:animEffect transition="in" filter="wipe(down)">
                                      <p:cBhvr>
                                        <p:cTn dur="500" id="25"/>
                                        <p:tgtEl>
                                          <p:spTgt spid="1051269"/>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1313"/>
                                        </p:tgtEl>
                                        <p:attrNameLst>
                                          <p:attrName>style.visibility</p:attrName>
                                        </p:attrNameLst>
                                      </p:cBhvr>
                                      <p:to>
                                        <p:strVal val="visible"/>
                                      </p:to>
                                    </p:set>
                                    <p:animEffect transition="in" filter="wipe(down)">
                                      <p:cBhvr>
                                        <p:cTn dur="500" id="30"/>
                                        <p:tgtEl>
                                          <p:spTgt spid="1051313"/>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51314"/>
                                        </p:tgtEl>
                                        <p:attrNameLst>
                                          <p:attrName>style.visibility</p:attrName>
                                        </p:attrNameLst>
                                      </p:cBhvr>
                                      <p:to>
                                        <p:strVal val="visible"/>
                                      </p:to>
                                    </p:set>
                                    <p:animEffect transition="in" filter="wipe(down)">
                                      <p:cBhvr>
                                        <p:cTn dur="500" id="35"/>
                                        <p:tgtEl>
                                          <p:spTgt spid="1051314"/>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51315"/>
                                        </p:tgtEl>
                                        <p:attrNameLst>
                                          <p:attrName>style.visibility</p:attrName>
                                        </p:attrNameLst>
                                      </p:cBhvr>
                                      <p:to>
                                        <p:strVal val="visible"/>
                                      </p:to>
                                    </p:set>
                                    <p:animEffect transition="in" filter="wipe(down)">
                                      <p:cBhvr>
                                        <p:cTn dur="500" id="40"/>
                                        <p:tgtEl>
                                          <p:spTgt spid="105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66" grpId="0"/>
      <p:bldP spid="1051267" grpId="0" animBg="1"/>
      <p:bldP spid="1051268" grpId="0"/>
      <p:bldP spid="1051269" grpId="0"/>
      <p:bldP spid="1051313" grpId="0"/>
      <p:bldP spid="1051314" grpId="0" animBg="1"/>
      <p:bldP spid="105131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701" name=""/>
        <p:cNvGrpSpPr/>
        <p:nvPr/>
      </p:nvGrpSpPr>
      <p:grpSpPr>
        <a:xfrm>
          <a:off x="0" y="0"/>
          <a:ext cx="0" cy="0"/>
          <a:chOff x="0" y="0"/>
          <a:chExt cx="0" cy="0"/>
        </a:xfrm>
      </p:grpSpPr>
      <p:sp>
        <p:nvSpPr>
          <p:cNvPr id="105131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702" name="组合 101"/>
          <p:cNvGrpSpPr/>
          <p:nvPr/>
        </p:nvGrpSpPr>
        <p:grpSpPr>
          <a:xfrm>
            <a:off x="4577511" y="240050"/>
            <a:ext cx="4148809" cy="3061959"/>
            <a:chOff x="4224308" y="329238"/>
            <a:chExt cx="4148809" cy="3061959"/>
          </a:xfrm>
        </p:grpSpPr>
        <p:grpSp>
          <p:nvGrpSpPr>
            <p:cNvPr id="703" name="组合 106"/>
            <p:cNvGrpSpPr/>
            <p:nvPr/>
          </p:nvGrpSpPr>
          <p:grpSpPr>
            <a:xfrm>
              <a:off x="4224308" y="329238"/>
              <a:ext cx="4108789" cy="3061959"/>
              <a:chOff x="239826" y="1060105"/>
              <a:chExt cx="4108789" cy="3061959"/>
            </a:xfrm>
          </p:grpSpPr>
          <p:grpSp>
            <p:nvGrpSpPr>
              <p:cNvPr id="704" name="组合 109"/>
              <p:cNvGrpSpPr/>
              <p:nvPr/>
            </p:nvGrpSpPr>
            <p:grpSpPr>
              <a:xfrm>
                <a:off x="239826" y="1060105"/>
                <a:ext cx="4108789" cy="3061959"/>
                <a:chOff x="197881" y="1550492"/>
                <a:chExt cx="4108789" cy="3061959"/>
              </a:xfrm>
            </p:grpSpPr>
            <p:grpSp>
              <p:nvGrpSpPr>
                <p:cNvPr id="705" name="组合 113"/>
                <p:cNvGrpSpPr/>
                <p:nvPr/>
              </p:nvGrpSpPr>
              <p:grpSpPr>
                <a:xfrm>
                  <a:off x="197881" y="1550492"/>
                  <a:ext cx="4108789" cy="3061959"/>
                  <a:chOff x="2428254" y="78156"/>
                  <a:chExt cx="4108789" cy="3061959"/>
                </a:xfrm>
              </p:grpSpPr>
              <p:grpSp>
                <p:nvGrpSpPr>
                  <p:cNvPr id="706" name="组合 115"/>
                  <p:cNvGrpSpPr/>
                  <p:nvPr/>
                </p:nvGrpSpPr>
                <p:grpSpPr>
                  <a:xfrm>
                    <a:off x="2428254" y="78156"/>
                    <a:ext cx="4108789" cy="3061959"/>
                    <a:chOff x="4869126" y="515430"/>
                    <a:chExt cx="4108789" cy="3061959"/>
                  </a:xfrm>
                </p:grpSpPr>
                <p:grpSp>
                  <p:nvGrpSpPr>
                    <p:cNvPr id="707" name="组合 179"/>
                    <p:cNvGrpSpPr/>
                    <p:nvPr/>
                  </p:nvGrpSpPr>
                  <p:grpSpPr>
                    <a:xfrm>
                      <a:off x="4869126" y="515430"/>
                      <a:ext cx="4108789" cy="3061959"/>
                      <a:chOff x="748121" y="1410029"/>
                      <a:chExt cx="4108789" cy="3061959"/>
                    </a:xfrm>
                  </p:grpSpPr>
                  <p:grpSp>
                    <p:nvGrpSpPr>
                      <p:cNvPr id="708" name="组合 183"/>
                      <p:cNvGrpSpPr/>
                      <p:nvPr/>
                    </p:nvGrpSpPr>
                    <p:grpSpPr>
                      <a:xfrm>
                        <a:off x="748121" y="1410029"/>
                        <a:ext cx="3718545" cy="3019940"/>
                        <a:chOff x="481800" y="1314903"/>
                        <a:chExt cx="3718545" cy="3019940"/>
                      </a:xfrm>
                    </p:grpSpPr>
                    <p:grpSp>
                      <p:nvGrpSpPr>
                        <p:cNvPr id="709" name="组合 186"/>
                        <p:cNvGrpSpPr/>
                        <p:nvPr/>
                      </p:nvGrpSpPr>
                      <p:grpSpPr>
                        <a:xfrm>
                          <a:off x="687985" y="1314903"/>
                          <a:ext cx="3181035" cy="3019940"/>
                          <a:chOff x="687985" y="1314903"/>
                          <a:chExt cx="3181035" cy="3019940"/>
                        </a:xfrm>
                      </p:grpSpPr>
                      <p:grpSp>
                        <p:nvGrpSpPr>
                          <p:cNvPr id="710" name="Group 1096"/>
                          <p:cNvGrpSpPr/>
                          <p:nvPr/>
                        </p:nvGrpSpPr>
                        <p:grpSpPr bwMode="auto">
                          <a:xfrm>
                            <a:off x="1275234" y="1569267"/>
                            <a:ext cx="1187278" cy="2765576"/>
                            <a:chOff x="4072" y="2035"/>
                            <a:chExt cx="835" cy="1945"/>
                          </a:xfrm>
                        </p:grpSpPr>
                        <p:sp>
                          <p:nvSpPr>
                            <p:cNvPr id="105131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8"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0" name="Line 1075"/>
                            <p:cNvSpPr>
                              <a:spLocks noChangeShapeType="1"/>
                            </p:cNvSpPr>
                            <p:nvPr/>
                          </p:nvSpPr>
                          <p:spPr bwMode="auto">
                            <a:xfrm>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1"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2"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23" name="文本框 193"/>
                          <p:cNvSpPr txBox="1"/>
                          <p:nvPr/>
                        </p:nvSpPr>
                        <p:spPr>
                          <a:xfrm>
                            <a:off x="3020950" y="1314903"/>
                            <a:ext cx="84123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1324" name="文本框 194"/>
                          <p:cNvSpPr txBox="1"/>
                          <p:nvPr/>
                        </p:nvSpPr>
                        <p:spPr>
                          <a:xfrm>
                            <a:off x="1919943" y="1492549"/>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1325"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6"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7"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8" name="矩形 198"/>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29"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0" name="矩形 200"/>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31" name="文本框 201"/>
                          <p:cNvSpPr txBox="1"/>
                          <p:nvPr/>
                        </p:nvSpPr>
                        <p:spPr>
                          <a:xfrm>
                            <a:off x="1167876" y="1458709"/>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1332" name="文本框 202"/>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340" name="直接连接符 203"/>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333" name="椭圆 204"/>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34" name="椭圆 187"/>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35" name="文本框 188"/>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336" name="文本框 189"/>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341" name="直接箭头连接符 190"/>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42" name="直接箭头连接符 191"/>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337" name="文本框 184"/>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338" name="文本框 185"/>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339"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0" name="矩形 181"/>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41" name="文本框 182"/>
                    <p:cNvSpPr txBox="1"/>
                    <p:nvPr/>
                  </p:nvSpPr>
                  <p:spPr>
                    <a:xfrm>
                      <a:off x="7650119" y="224414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1342"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3"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4"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5"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6" name="文本框 120"/>
                  <p:cNvSpPr txBox="1"/>
                  <p:nvPr/>
                </p:nvSpPr>
                <p:spPr>
                  <a:xfrm>
                    <a:off x="2873895" y="1141635"/>
                    <a:ext cx="57495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1347"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8"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9" name="文本框 176"/>
                  <p:cNvSpPr txBox="1"/>
                  <p:nvPr/>
                </p:nvSpPr>
                <p:spPr>
                  <a:xfrm>
                    <a:off x="5233686" y="720165"/>
                    <a:ext cx="57495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1350"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51" name="文本框 178"/>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352" name="椭圆 114"/>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53" name="文本框 110"/>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354" name="文本框 111"/>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355" name="文本框 112"/>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51356" name="矩形 107"/>
            <p:cNvSpPr>
              <a:spLocks noChangeAspect="1" noMove="1" noResize="1" noRot="1" noAdjustHandles="1" noEditPoints="1" noChangeArrowheads="1" noChangeShapeType="1" noTextEdit="1"/>
            </p:cNvSpPr>
            <p:nvPr/>
          </p:nvSpPr>
          <p:spPr>
            <a:xfrm>
              <a:off x="4574383" y="2332351"/>
              <a:ext cx="574132" cy="473206"/>
            </a:xfrm>
            <a:prstGeom prst="rect"/>
            <a:blipFill>
              <a:blip xmlns:r="http://schemas.openxmlformats.org/officeDocument/2006/relationships" r:embed="rId1"/>
              <a:stretch>
                <a:fillRect t="-3846" b="-1282"/>
              </a:stretch>
            </a:blipFill>
          </p:spPr>
          <p:txBody>
            <a:bodyPr/>
            <a:p>
              <a:r>
                <a:rPr altLang="en-US" lang="zh-CN">
                  <a:noFill/>
                </a:rPr>
                <a:t> </a:t>
              </a:r>
            </a:p>
          </p:txBody>
        </p:sp>
        <p:sp>
          <p:nvSpPr>
            <p:cNvPr id="1051357" name="矩形 108"/>
            <p:cNvSpPr>
              <a:spLocks noChangeAspect="1" noMove="1" noResize="1" noRot="1" noAdjustHandles="1" noEditPoints="1" noChangeArrowheads="1" noChangeShapeType="1" noTextEdit="1"/>
            </p:cNvSpPr>
            <p:nvPr/>
          </p:nvSpPr>
          <p:spPr>
            <a:xfrm>
              <a:off x="7752499" y="2061381"/>
              <a:ext cx="620618" cy="473206"/>
            </a:xfrm>
            <a:prstGeom prst="rect"/>
            <a:blipFill>
              <a:blip xmlns:r="http://schemas.openxmlformats.org/officeDocument/2006/relationships" r:embed="rId2"/>
              <a:stretch>
                <a:fillRect t="-3896"/>
              </a:stretch>
            </a:blipFill>
          </p:spPr>
          <p:txBody>
            <a:bodyPr/>
            <a:p>
              <a:r>
                <a:rPr altLang="en-US" lang="zh-CN">
                  <a:noFill/>
                </a:rPr>
                <a:t> </a:t>
              </a:r>
            </a:p>
          </p:txBody>
        </p:sp>
      </p:grpSp>
      <p:sp>
        <p:nvSpPr>
          <p:cNvPr id="1051358" name="Rectangle 177"/>
          <p:cNvSpPr>
            <a:spLocks noChangeArrowheads="1"/>
          </p:cNvSpPr>
          <p:nvPr/>
        </p:nvSpPr>
        <p:spPr bwMode="auto">
          <a:xfrm>
            <a:off x="187393" y="383856"/>
            <a:ext cx="4882955" cy="535940"/>
          </a:xfrm>
          <a:prstGeom prst="rect"/>
          <a:noFill/>
          <a:ln>
            <a:noFill/>
          </a:ln>
          <a:effectLst/>
        </p:spPr>
        <p:txBody>
          <a:bodyPr wrap="square">
            <a:spAutoFit/>
          </a:bodyPr>
          <a:p>
            <a:pP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b) </a:t>
            </a:r>
            <a:r>
              <a:rPr altLang="zh-CN" b="1" dirty="0" sz="2400" i="1" kumimoji="1" lang="en-US">
                <a:latin typeface="Arial" panose="020B0604020202020204" pitchFamily="34" charset="0"/>
                <a:cs typeface="Arial" panose="020B0604020202020204" pitchFamily="34" charset="0"/>
              </a:rPr>
              <a:t>A</a:t>
            </a:r>
            <a:r>
              <a:rPr altLang="zh-CN" baseline="-30000" b="1" dirty="0" sz="2400" i="1" kumimoji="1" lang="en-US">
                <a:latin typeface="Arial" panose="020B0604020202020204" pitchFamily="34" charset="0"/>
                <a:cs typeface="Arial" panose="020B0604020202020204" pitchFamily="34" charset="0"/>
              </a:rPr>
              <a:t>u</a:t>
            </a:r>
            <a:r>
              <a:rPr altLang="zh-CN" b="1" dirty="0" sz="2400" kumimoji="1" lang="en-US">
                <a:latin typeface="Arial" panose="020B0604020202020204" pitchFamily="34" charset="0"/>
                <a:cs typeface="Arial" panose="020B0604020202020204" pitchFamily="34" charset="0"/>
              </a:rPr>
              <a:t>, </a:t>
            </a:r>
            <a:r>
              <a:rPr altLang="zh-CN" b="1" dirty="0" sz="2400" i="1" kumimoji="1" lang="en-US" err="1">
                <a:latin typeface="Arial" panose="020B0604020202020204" pitchFamily="34" charset="0"/>
                <a:cs typeface="Arial" panose="020B0604020202020204" pitchFamily="34" charset="0"/>
              </a:rPr>
              <a:t>R</a:t>
            </a:r>
            <a:r>
              <a:rPr altLang="zh-CN" baseline="-30000" b="1" dirty="0" sz="2400" kumimoji="1" lang="en-US" err="1">
                <a:latin typeface="Arial" panose="020B0604020202020204" pitchFamily="34" charset="0"/>
                <a:cs typeface="Arial" panose="020B0604020202020204" pitchFamily="34" charset="0"/>
              </a:rPr>
              <a:t>i</a:t>
            </a:r>
            <a:r>
              <a:rPr altLang="zh-CN" b="1" dirty="0" sz="2400" kumimoji="1" lang="en-US">
                <a:latin typeface="Arial" panose="020B0604020202020204" pitchFamily="34" charset="0"/>
                <a:cs typeface="Arial" panose="020B0604020202020204" pitchFamily="34" charset="0"/>
              </a:rPr>
              <a:t>, </a:t>
            </a:r>
            <a:r>
              <a:rPr altLang="zh-CN" b="1" dirty="0" sz="2400" i="1" kumimoji="1" lang="en-US">
                <a:latin typeface="Arial" panose="020B0604020202020204" pitchFamily="34" charset="0"/>
                <a:cs typeface="Arial" panose="020B0604020202020204" pitchFamily="34" charset="0"/>
              </a:rPr>
              <a:t>R</a:t>
            </a:r>
            <a:r>
              <a:rPr altLang="zh-CN" baseline="-30000" b="1" dirty="0" sz="2400" kumimoji="1" lang="en-US">
                <a:latin typeface="Arial" panose="020B0604020202020204" pitchFamily="34" charset="0"/>
                <a:cs typeface="Arial" panose="020B0604020202020204" pitchFamily="34" charset="0"/>
              </a:rPr>
              <a:t>o</a:t>
            </a:r>
            <a:r>
              <a:rPr altLang="en-US" b="1" dirty="0" sz="2400" kumimoji="1" lang="zh-CN">
                <a:latin typeface="Arial" panose="020B0604020202020204" pitchFamily="34" charset="0"/>
                <a:cs typeface="Arial" panose="020B0604020202020204" pitchFamily="34" charset="0"/>
              </a:rPr>
              <a:t> </a:t>
            </a:r>
            <a:r>
              <a:rPr altLang="zh-CN" b="1" dirty="0" sz="2400" kumimoji="1" lang="en-US">
                <a:latin typeface="Arial" panose="020B0604020202020204" pitchFamily="34" charset="0"/>
                <a:cs typeface="Arial" panose="020B0604020202020204" pitchFamily="34" charset="0"/>
              </a:rPr>
              <a:t>and </a:t>
            </a:r>
            <a:r>
              <a:rPr altLang="zh-CN" b="1" dirty="0" sz="2400" i="1" kumimoji="1" lang="en-US" err="1">
                <a:latin typeface="Arial" panose="020B0604020202020204" pitchFamily="34" charset="0"/>
                <a:cs typeface="Arial" panose="020B0604020202020204" pitchFamily="34" charset="0"/>
              </a:rPr>
              <a:t>U</a:t>
            </a:r>
            <a:r>
              <a:rPr altLang="zh-CN" baseline="-30000" b="1" dirty="0" sz="2400" kumimoji="1" lang="en-US" err="1">
                <a:latin typeface="Arial" panose="020B0604020202020204" pitchFamily="34" charset="0"/>
                <a:cs typeface="Arial" panose="020B0604020202020204" pitchFamily="34" charset="0"/>
              </a:rPr>
              <a:t>opp</a:t>
            </a:r>
            <a:r>
              <a:rPr altLang="zh-CN" dirty="0" sz="2400" kumimoji="1" lang="en-US">
                <a:latin typeface="Arial" panose="020B0604020202020204" pitchFamily="34" charset="0"/>
                <a:cs typeface="Arial" panose="020B0604020202020204" pitchFamily="34" charset="0"/>
              </a:rPr>
              <a:t>.</a:t>
            </a:r>
            <a:endParaRPr altLang="en-US" dirty="0" sz="2400" kumimoji="1" lang="zh-CN">
              <a:latin typeface="Arial" panose="020B0604020202020204" pitchFamily="34" charset="0"/>
              <a:cs typeface="Arial" panose="020B0604020202020204" pitchFamily="34" charset="0"/>
            </a:endParaRPr>
          </a:p>
        </p:txBody>
      </p:sp>
      <p:grpSp>
        <p:nvGrpSpPr>
          <p:cNvPr id="711" name="组合 1"/>
          <p:cNvGrpSpPr/>
          <p:nvPr/>
        </p:nvGrpSpPr>
        <p:grpSpPr>
          <a:xfrm>
            <a:off x="2738158" y="3878598"/>
            <a:ext cx="6490406" cy="2341849"/>
            <a:chOff x="1816392" y="3704362"/>
            <a:chExt cx="6490406" cy="2341849"/>
          </a:xfrm>
        </p:grpSpPr>
        <p:sp>
          <p:nvSpPr>
            <p:cNvPr id="1051359" name="文本框 123"/>
            <p:cNvSpPr txBox="1"/>
            <p:nvPr/>
          </p:nvSpPr>
          <p:spPr>
            <a:xfrm>
              <a:off x="7719735" y="41088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712" name="组合 124"/>
            <p:cNvGrpSpPr/>
            <p:nvPr/>
          </p:nvGrpSpPr>
          <p:grpSpPr>
            <a:xfrm>
              <a:off x="1816392" y="3704362"/>
              <a:ext cx="6490406" cy="2341849"/>
              <a:chOff x="1198785" y="356830"/>
              <a:chExt cx="6490406" cy="2341849"/>
            </a:xfrm>
          </p:grpSpPr>
          <p:grpSp>
            <p:nvGrpSpPr>
              <p:cNvPr id="713" name="组合 125"/>
              <p:cNvGrpSpPr/>
              <p:nvPr/>
            </p:nvGrpSpPr>
            <p:grpSpPr>
              <a:xfrm>
                <a:off x="1198785" y="1031971"/>
                <a:ext cx="1634875" cy="1461661"/>
                <a:chOff x="1340577" y="3102647"/>
                <a:chExt cx="1634875" cy="1461661"/>
              </a:xfrm>
            </p:grpSpPr>
            <p:sp>
              <p:nvSpPr>
                <p:cNvPr id="1051360" name="Line 1077"/>
                <p:cNvSpPr>
                  <a:spLocks noChangeShapeType="1"/>
                </p:cNvSpPr>
                <p:nvPr/>
              </p:nvSpPr>
              <p:spPr bwMode="auto">
                <a:xfrm>
                  <a:off x="2877254"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1" name="矩形 163"/>
                <p:cNvSpPr/>
                <p:nvPr/>
              </p:nvSpPr>
              <p:spPr>
                <a:xfrm rot="16200000">
                  <a:off x="2644237"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62" name="文本框 164"/>
                <p:cNvSpPr txBox="1"/>
                <p:nvPr/>
              </p:nvSpPr>
              <p:spPr>
                <a:xfrm>
                  <a:off x="2367499" y="3592551"/>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363" name="Line 1077"/>
                <p:cNvSpPr>
                  <a:spLocks noChangeShapeType="1"/>
                </p:cNvSpPr>
                <p:nvPr/>
              </p:nvSpPr>
              <p:spPr bwMode="auto">
                <a:xfrm>
                  <a:off x="2032737"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4" name="椭圆 166"/>
                <p:cNvSpPr/>
                <p:nvPr/>
              </p:nvSpPr>
              <p:spPr>
                <a:xfrm>
                  <a:off x="1835873" y="3653263"/>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65" name="文本框 167"/>
                <p:cNvSpPr txBox="1"/>
                <p:nvPr/>
              </p:nvSpPr>
              <p:spPr>
                <a:xfrm>
                  <a:off x="2042062" y="336676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366" name="文本框 168"/>
                <p:cNvSpPr txBox="1"/>
                <p:nvPr/>
              </p:nvSpPr>
              <p:spPr>
                <a:xfrm>
                  <a:off x="2074019" y="380371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367" name="矩形 169"/>
                <p:cNvSpPr>
                  <a:spLocks noChangeAspect="1" noMove="1" noResize="1" noRot="1" noAdjustHandles="1" noEditPoints="1" noChangeArrowheads="1" noChangeShapeType="1" noTextEdit="1"/>
                </p:cNvSpPr>
                <p:nvPr/>
              </p:nvSpPr>
              <p:spPr>
                <a:xfrm>
                  <a:off x="1340577" y="3611600"/>
                  <a:ext cx="574132" cy="473206"/>
                </a:xfrm>
                <a:prstGeom prst="rect"/>
                <a:blipFill>
                  <a:blip xmlns:r="http://schemas.openxmlformats.org/officeDocument/2006/relationships" r:embed="rId3"/>
                  <a:stretch>
                    <a:fillRect t="-3846" b="-2564"/>
                  </a:stretch>
                </a:blipFill>
              </p:spPr>
              <p:txBody>
                <a:bodyPr/>
                <a:p>
                  <a:r>
                    <a:rPr altLang="en-US" lang="zh-CN">
                      <a:noFill/>
                    </a:rPr>
                    <a:t> </a:t>
                  </a:r>
                </a:p>
              </p:txBody>
            </p:sp>
          </p:grpSp>
          <p:grpSp>
            <p:nvGrpSpPr>
              <p:cNvPr id="714" name="组合 126"/>
              <p:cNvGrpSpPr/>
              <p:nvPr/>
            </p:nvGrpSpPr>
            <p:grpSpPr>
              <a:xfrm>
                <a:off x="5924488" y="1011908"/>
                <a:ext cx="1296018" cy="1464006"/>
                <a:chOff x="6066280" y="3082584"/>
                <a:chExt cx="1296018" cy="1464006"/>
              </a:xfrm>
            </p:grpSpPr>
            <p:sp>
              <p:nvSpPr>
                <p:cNvPr id="1051368" name="Line 1077"/>
                <p:cNvSpPr>
                  <a:spLocks noChangeShapeType="1"/>
                </p:cNvSpPr>
                <p:nvPr/>
              </p:nvSpPr>
              <p:spPr bwMode="auto">
                <a:xfrm>
                  <a:off x="6165255"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9" name="矩形 157"/>
                <p:cNvSpPr/>
                <p:nvPr/>
              </p:nvSpPr>
              <p:spPr>
                <a:xfrm rot="16200000">
                  <a:off x="5931460"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70" name="Line 1077"/>
                <p:cNvSpPr>
                  <a:spLocks noChangeShapeType="1"/>
                </p:cNvSpPr>
                <p:nvPr/>
              </p:nvSpPr>
              <p:spPr bwMode="auto">
                <a:xfrm>
                  <a:off x="6813338" y="3082584"/>
                  <a:ext cx="0" cy="146400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1" name="文本框 159"/>
                <p:cNvSpPr txBox="1"/>
                <p:nvPr/>
              </p:nvSpPr>
              <p:spPr>
                <a:xfrm>
                  <a:off x="6859846" y="3593982"/>
                  <a:ext cx="502452" cy="535940"/>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L</a:t>
                  </a:r>
                  <a:endParaRPr altLang="en-US" b="1" dirty="0" sz="2400" lang="zh-CN">
                    <a:latin typeface="+mn-ea"/>
                    <a:cs typeface="Arial" panose="020B0604020202020204" pitchFamily="34" charset="0"/>
                  </a:endParaRPr>
                </a:p>
              </p:txBody>
            </p:sp>
            <p:sp>
              <p:nvSpPr>
                <p:cNvPr id="1051372" name="矩形 160"/>
                <p:cNvSpPr/>
                <p:nvPr/>
              </p:nvSpPr>
              <p:spPr>
                <a:xfrm rot="16200000">
                  <a:off x="6572573" y="37308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73" name="文本框 161"/>
                <p:cNvSpPr txBox="1"/>
                <p:nvPr/>
              </p:nvSpPr>
              <p:spPr>
                <a:xfrm>
                  <a:off x="6182216" y="3584053"/>
                  <a:ext cx="723149" cy="535939"/>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715" name="组合 127"/>
              <p:cNvGrpSpPr/>
              <p:nvPr/>
            </p:nvGrpSpPr>
            <p:grpSpPr>
              <a:xfrm>
                <a:off x="1877737" y="356830"/>
                <a:ext cx="4793809" cy="2341849"/>
                <a:chOff x="1426707" y="3617945"/>
                <a:chExt cx="4793809" cy="2341849"/>
              </a:xfrm>
            </p:grpSpPr>
            <p:grpSp>
              <p:nvGrpSpPr>
                <p:cNvPr id="716" name="组合 132"/>
                <p:cNvGrpSpPr/>
                <p:nvPr/>
              </p:nvGrpSpPr>
              <p:grpSpPr>
                <a:xfrm>
                  <a:off x="1426707" y="3617945"/>
                  <a:ext cx="4793809" cy="2341849"/>
                  <a:chOff x="2689542" y="3744016"/>
                  <a:chExt cx="4793809" cy="2341849"/>
                </a:xfrm>
              </p:grpSpPr>
              <p:grpSp>
                <p:nvGrpSpPr>
                  <p:cNvPr id="717" name="组合 143"/>
                  <p:cNvGrpSpPr/>
                  <p:nvPr/>
                </p:nvGrpSpPr>
                <p:grpSpPr>
                  <a:xfrm>
                    <a:off x="2689542" y="3744016"/>
                    <a:ext cx="4793809" cy="2341849"/>
                    <a:chOff x="298726" y="908196"/>
                    <a:chExt cx="4793809" cy="2341849"/>
                  </a:xfrm>
                </p:grpSpPr>
                <p:grpSp>
                  <p:nvGrpSpPr>
                    <p:cNvPr id="718" name="组合 147"/>
                    <p:cNvGrpSpPr/>
                    <p:nvPr/>
                  </p:nvGrpSpPr>
                  <p:grpSpPr>
                    <a:xfrm>
                      <a:off x="298726" y="1577322"/>
                      <a:ext cx="4793809" cy="1672723"/>
                      <a:chOff x="387604" y="2715291"/>
                      <a:chExt cx="4793809" cy="1672723"/>
                    </a:xfrm>
                  </p:grpSpPr>
                  <p:sp>
                    <p:nvSpPr>
                      <p:cNvPr id="1051374" name="Line 1073"/>
                      <p:cNvSpPr>
                        <a:spLocks noChangeShapeType="1"/>
                      </p:cNvSpPr>
                      <p:nvPr/>
                    </p:nvSpPr>
                    <p:spPr bwMode="auto">
                      <a:xfrm flipH="1">
                        <a:off x="387604" y="2716069"/>
                        <a:ext cx="1745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5" name="Line 1073"/>
                      <p:cNvSpPr>
                        <a:spLocks noChangeShapeType="1"/>
                      </p:cNvSpPr>
                      <p:nvPr/>
                    </p:nvSpPr>
                    <p:spPr bwMode="auto">
                      <a:xfrm flipH="1">
                        <a:off x="387604" y="4161924"/>
                        <a:ext cx="4793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6" name="Line 1073"/>
                      <p:cNvSpPr>
                        <a:spLocks noChangeShapeType="1"/>
                      </p:cNvSpPr>
                      <p:nvPr/>
                    </p:nvSpPr>
                    <p:spPr bwMode="auto">
                      <a:xfrm flipH="1">
                        <a:off x="3411791" y="2715291"/>
                        <a:ext cx="17696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43" name="直接连接符 154"/>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377" name="椭圆 155"/>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78" name="矩形 149"/>
                    <p:cNvSpPr>
                      <a:spLocks noChangeAspect="1" noMove="1" noResize="1" noRot="1" noAdjustHandles="1" noEditPoints="1" noChangeArrowheads="1" noChangeShapeType="1" noTextEdit="1"/>
                    </p:cNvSpPr>
                    <p:nvPr/>
                  </p:nvSpPr>
                  <p:spPr>
                    <a:xfrm>
                      <a:off x="1301396" y="908196"/>
                      <a:ext cx="537263" cy="473206"/>
                    </a:xfrm>
                    <a:prstGeom prst="rect"/>
                    <a:blipFill>
                      <a:blip xmlns:r="http://schemas.openxmlformats.org/officeDocument/2006/relationships" r:embed="rId4"/>
                      <a:stretch>
                        <a:fillRect t="-3846" b="-3846"/>
                      </a:stretch>
                    </a:blipFill>
                  </p:spPr>
                  <p:txBody>
                    <a:bodyPr/>
                    <a:p>
                      <a:r>
                        <a:rPr altLang="en-US" lang="zh-CN">
                          <a:noFill/>
                        </a:rPr>
                        <a:t> </a:t>
                      </a:r>
                    </a:p>
                  </p:txBody>
                </p:sp>
                <p:sp>
                  <p:nvSpPr>
                    <p:cNvPr id="1051379" name="矩形 150"/>
                    <p:cNvSpPr>
                      <a:spLocks noChangeAspect="1" noMove="1" noResize="1" noRot="1" noAdjustHandles="1" noEditPoints="1" noChangeArrowheads="1" noChangeShapeType="1" noTextEdit="1"/>
                    </p:cNvSpPr>
                    <p:nvPr/>
                  </p:nvSpPr>
                  <p:spPr>
                    <a:xfrm>
                      <a:off x="3714829" y="921591"/>
                      <a:ext cx="514821" cy="473206"/>
                    </a:xfrm>
                    <a:prstGeom prst="rect"/>
                    <a:blipFill>
                      <a:blip xmlns:r="http://schemas.openxmlformats.org/officeDocument/2006/relationships" r:embed="rId5"/>
                      <a:stretch>
                        <a:fillRect t="-3846"/>
                      </a:stretch>
                    </a:blipFill>
                  </p:spPr>
                  <p:txBody>
                    <a:bodyPr/>
                    <a:p>
                      <a:r>
                        <a:rPr altLang="en-US" lang="zh-CN">
                          <a:noFill/>
                        </a:rPr>
                        <a:t> </a:t>
                      </a:r>
                    </a:p>
                  </p:txBody>
                </p:sp>
              </p:grpSp>
              <p:sp>
                <p:nvSpPr>
                  <p:cNvPr id="1051380"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44" name="直接箭头连接符 145"/>
                  <p:cNvCxnSpPr>
                    <a:cxnSpLocks/>
                  </p:cNvCxnSpPr>
                  <p:nvPr/>
                </p:nvCxnSpPr>
                <p:spPr>
                  <a:xfrm>
                    <a:off x="3778349"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45" name="直接箭头连接符 146"/>
                  <p:cNvCxnSpPr>
                    <a:cxnSpLocks/>
                  </p:cNvCxnSpPr>
                  <p:nvPr/>
                </p:nvCxnSpPr>
                <p:spPr>
                  <a:xfrm flipH="1">
                    <a:off x="6043458"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719" name="组合 133"/>
                <p:cNvGrpSpPr/>
                <p:nvPr/>
              </p:nvGrpSpPr>
              <p:grpSpPr>
                <a:xfrm>
                  <a:off x="2497018" y="4275368"/>
                  <a:ext cx="780688" cy="1461661"/>
                  <a:chOff x="3141734" y="4325569"/>
                  <a:chExt cx="780688" cy="1461661"/>
                </a:xfrm>
              </p:grpSpPr>
              <p:sp>
                <p:nvSpPr>
                  <p:cNvPr id="1051381"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2" name="矩形 141"/>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83" name="矩形 142"/>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6"/>
                    <a:stretch>
                      <a:fillRect b="-1316"/>
                    </a:stretch>
                  </a:blipFill>
                </p:spPr>
                <p:txBody>
                  <a:bodyPr/>
                  <a:p>
                    <a:r>
                      <a:rPr altLang="en-US" lang="zh-CN">
                        <a:noFill/>
                      </a:rPr>
                      <a:t> </a:t>
                    </a:r>
                  </a:p>
                </p:txBody>
              </p:sp>
            </p:grpSp>
            <p:grpSp>
              <p:nvGrpSpPr>
                <p:cNvPr id="720" name="组合 134"/>
                <p:cNvGrpSpPr/>
                <p:nvPr/>
              </p:nvGrpSpPr>
              <p:grpSpPr>
                <a:xfrm>
                  <a:off x="3723203" y="4267666"/>
                  <a:ext cx="875123" cy="1461661"/>
                  <a:chOff x="4367919" y="4317867"/>
                  <a:chExt cx="875123" cy="1461661"/>
                </a:xfrm>
              </p:grpSpPr>
              <p:sp>
                <p:nvSpPr>
                  <p:cNvPr id="1051384"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5" name="等腰三角形 136"/>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86" name="等腰三角形 137"/>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46" name="直接箭头连接符 138"/>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387" name="矩形 139"/>
                  <p:cNvSpPr>
                    <a:spLocks noChangeAspect="1" noMove="1" noResize="1" noRot="1" noAdjustHandles="1" noEditPoints="1" noChangeArrowheads="1" noChangeShapeType="1" noTextEdit="1"/>
                  </p:cNvSpPr>
                  <p:nvPr/>
                </p:nvSpPr>
                <p:spPr>
                  <a:xfrm>
                    <a:off x="4367919" y="4828349"/>
                    <a:ext cx="700063" cy="473206"/>
                  </a:xfrm>
                  <a:prstGeom prst="rect"/>
                  <a:blipFill>
                    <a:blip xmlns:r="http://schemas.openxmlformats.org/officeDocument/2006/relationships" r:embed="rId7"/>
                    <a:stretch>
                      <a:fillRect l="-1739" t="-3896" b="-18182"/>
                    </a:stretch>
                  </a:blipFill>
                </p:spPr>
                <p:txBody>
                  <a:bodyPr/>
                  <a:p>
                    <a:r>
                      <a:rPr altLang="en-US" lang="zh-CN">
                        <a:noFill/>
                      </a:rPr>
                      <a:t> </a:t>
                    </a:r>
                  </a:p>
                </p:txBody>
              </p:sp>
            </p:grpSp>
          </p:grpSp>
          <p:cxnSp>
            <p:nvCxnSpPr>
              <p:cNvPr id="3146347" name="直接箭头连接符 128"/>
              <p:cNvCxnSpPr>
                <a:cxnSpLocks/>
              </p:cNvCxnSpPr>
              <p:nvPr/>
            </p:nvCxnSpPr>
            <p:spPr>
              <a:xfrm>
                <a:off x="7315001" y="1984971"/>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48" name="直接箭头连接符 129"/>
              <p:cNvCxnSpPr>
                <a:cxnSpLocks/>
              </p:cNvCxnSpPr>
              <p:nvPr/>
            </p:nvCxnSpPr>
            <p:spPr>
              <a:xfrm flipV="1">
                <a:off x="7315001" y="1035126"/>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388" name="文本框 130"/>
              <p:cNvSpPr txBox="1"/>
              <p:nvPr/>
            </p:nvSpPr>
            <p:spPr>
              <a:xfrm>
                <a:off x="7249713" y="22052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389" name="矩形 131"/>
              <p:cNvSpPr>
                <a:spLocks noChangeAspect="1" noMove="1" noResize="1" noRot="1" noAdjustHandles="1" noEditPoints="1" noChangeArrowheads="1" noChangeShapeType="1" noTextEdit="1"/>
              </p:cNvSpPr>
              <p:nvPr/>
            </p:nvSpPr>
            <p:spPr>
              <a:xfrm>
                <a:off x="7068573" y="1485327"/>
                <a:ext cx="620618" cy="473206"/>
              </a:xfrm>
              <a:prstGeom prst="rect"/>
              <a:blipFill>
                <a:blip xmlns:r="http://schemas.openxmlformats.org/officeDocument/2006/relationships" r:embed="rId8"/>
                <a:stretch>
                  <a:fillRect t="-3846"/>
                </a:stretch>
              </a:blipFill>
            </p:spPr>
            <p:txBody>
              <a:bodyPr/>
              <a:p>
                <a:r>
                  <a:rPr altLang="en-US" lang="zh-CN">
                    <a:noFill/>
                  </a:rPr>
                  <a:t> </a:t>
                </a:r>
              </a:p>
            </p:txBody>
          </p:sp>
        </p:grpSp>
      </p:grpSp>
      <p:grpSp>
        <p:nvGrpSpPr>
          <p:cNvPr id="721" name="组合 174"/>
          <p:cNvGrpSpPr/>
          <p:nvPr/>
        </p:nvGrpSpPr>
        <p:grpSpPr>
          <a:xfrm>
            <a:off x="-37738" y="2000071"/>
            <a:ext cx="4633344" cy="2220991"/>
            <a:chOff x="2225784" y="4005575"/>
            <a:chExt cx="4633344" cy="2220991"/>
          </a:xfrm>
        </p:grpSpPr>
        <p:grpSp>
          <p:nvGrpSpPr>
            <p:cNvPr id="722" name="组合 214"/>
            <p:cNvGrpSpPr/>
            <p:nvPr/>
          </p:nvGrpSpPr>
          <p:grpSpPr>
            <a:xfrm>
              <a:off x="2750339" y="4005575"/>
              <a:ext cx="4108789" cy="2220991"/>
              <a:chOff x="4702210" y="2333984"/>
              <a:chExt cx="4108789" cy="2220991"/>
            </a:xfrm>
          </p:grpSpPr>
          <p:sp>
            <p:nvSpPr>
              <p:cNvPr id="1051390" name="Line 1077"/>
              <p:cNvSpPr>
                <a:spLocks noChangeShapeType="1"/>
              </p:cNvSpPr>
              <p:nvPr/>
            </p:nvSpPr>
            <p:spPr bwMode="auto">
              <a:xfrm>
                <a:off x="7441353" y="2721036"/>
                <a:ext cx="0" cy="15137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23" name="组合 218"/>
              <p:cNvGrpSpPr/>
              <p:nvPr/>
            </p:nvGrpSpPr>
            <p:grpSpPr>
              <a:xfrm>
                <a:off x="4702210" y="2333984"/>
                <a:ext cx="4108789" cy="2220991"/>
                <a:chOff x="239826" y="1901073"/>
                <a:chExt cx="4108789" cy="2220991"/>
              </a:xfrm>
            </p:grpSpPr>
            <p:grpSp>
              <p:nvGrpSpPr>
                <p:cNvPr id="724" name="组合 219"/>
                <p:cNvGrpSpPr/>
                <p:nvPr/>
              </p:nvGrpSpPr>
              <p:grpSpPr>
                <a:xfrm>
                  <a:off x="239826" y="1901073"/>
                  <a:ext cx="4108789" cy="2220991"/>
                  <a:chOff x="2428254" y="919124"/>
                  <a:chExt cx="4108789" cy="2220991"/>
                </a:xfrm>
              </p:grpSpPr>
              <p:grpSp>
                <p:nvGrpSpPr>
                  <p:cNvPr id="725" name="组合 223"/>
                  <p:cNvGrpSpPr/>
                  <p:nvPr/>
                </p:nvGrpSpPr>
                <p:grpSpPr>
                  <a:xfrm>
                    <a:off x="2428254" y="919124"/>
                    <a:ext cx="4108789" cy="2220991"/>
                    <a:chOff x="4869126" y="1356398"/>
                    <a:chExt cx="4108789" cy="2220991"/>
                  </a:xfrm>
                </p:grpSpPr>
                <p:grpSp>
                  <p:nvGrpSpPr>
                    <p:cNvPr id="726" name="组合 227"/>
                    <p:cNvGrpSpPr/>
                    <p:nvPr/>
                  </p:nvGrpSpPr>
                  <p:grpSpPr>
                    <a:xfrm>
                      <a:off x="4869126" y="1356398"/>
                      <a:ext cx="4108789" cy="2220991"/>
                      <a:chOff x="748121" y="2250997"/>
                      <a:chExt cx="4108789" cy="2220991"/>
                    </a:xfrm>
                  </p:grpSpPr>
                  <p:grpSp>
                    <p:nvGrpSpPr>
                      <p:cNvPr id="727" name="组合 231"/>
                      <p:cNvGrpSpPr/>
                      <p:nvPr/>
                    </p:nvGrpSpPr>
                    <p:grpSpPr>
                      <a:xfrm>
                        <a:off x="748121" y="2601347"/>
                        <a:ext cx="3718545" cy="1828622"/>
                        <a:chOff x="481800" y="2506221"/>
                        <a:chExt cx="3718545" cy="1828622"/>
                      </a:xfrm>
                    </p:grpSpPr>
                    <p:grpSp>
                      <p:nvGrpSpPr>
                        <p:cNvPr id="728" name="组合 234"/>
                        <p:cNvGrpSpPr/>
                        <p:nvPr/>
                      </p:nvGrpSpPr>
                      <p:grpSpPr>
                        <a:xfrm>
                          <a:off x="687985" y="2530464"/>
                          <a:ext cx="3181035" cy="1804379"/>
                          <a:chOff x="687985" y="2530464"/>
                          <a:chExt cx="3181035" cy="1804379"/>
                        </a:xfrm>
                      </p:grpSpPr>
                      <p:grpSp>
                        <p:nvGrpSpPr>
                          <p:cNvPr id="729" name="Group 1096"/>
                          <p:cNvGrpSpPr/>
                          <p:nvPr/>
                        </p:nvGrpSpPr>
                        <p:grpSpPr bwMode="auto">
                          <a:xfrm>
                            <a:off x="687992" y="2530464"/>
                            <a:ext cx="1774518" cy="1804378"/>
                            <a:chOff x="3659" y="2711"/>
                            <a:chExt cx="1248" cy="1269"/>
                          </a:xfrm>
                        </p:grpSpPr>
                        <p:sp>
                          <p:nvSpPr>
                            <p:cNvPr id="105139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2"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4" name="Line 1075"/>
                            <p:cNvSpPr>
                              <a:spLocks noChangeShapeType="1"/>
                            </p:cNvSpPr>
                            <p:nvPr/>
                          </p:nvSpPr>
                          <p:spPr bwMode="auto">
                            <a:xfrm>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5"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6"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97" name="文本框 241"/>
                          <p:cNvSpPr txBox="1"/>
                          <p:nvPr/>
                        </p:nvSpPr>
                        <p:spPr>
                          <a:xfrm>
                            <a:off x="2629588" y="306443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1398" name="Line 1077"/>
                          <p:cNvSpPr>
                            <a:spLocks noChangeShapeType="1"/>
                          </p:cNvSpPr>
                          <p:nvPr/>
                        </p:nvSpPr>
                        <p:spPr bwMode="auto">
                          <a:xfrm>
                            <a:off x="1510750" y="3055143"/>
                            <a:ext cx="0" cy="10015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9" name="Line 1073"/>
                          <p:cNvSpPr>
                            <a:spLocks noChangeShapeType="1"/>
                          </p:cNvSpPr>
                          <p:nvPr/>
                        </p:nvSpPr>
                        <p:spPr bwMode="auto">
                          <a:xfrm flipH="1">
                            <a:off x="687985" y="4064467"/>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0"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1" name="矩形 245"/>
                          <p:cNvSpPr/>
                          <p:nvPr/>
                        </p:nvSpPr>
                        <p:spPr>
                          <a:xfrm rot="16200000">
                            <a:off x="1276018" y="344846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02" name="文本框 246"/>
                          <p:cNvSpPr txBox="1"/>
                          <p:nvPr/>
                        </p:nvSpPr>
                        <p:spPr>
                          <a:xfrm>
                            <a:off x="1523915" y="3379573"/>
                            <a:ext cx="587063"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1403" name="文本框 24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349" name="直接连接符 248"/>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404" name="椭圆 249"/>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05" name="矩形 250"/>
                          <p:cNvSpPr/>
                          <p:nvPr/>
                        </p:nvSpPr>
                        <p:spPr>
                          <a:xfrm rot="16200000">
                            <a:off x="2987148" y="320701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06" name="椭圆 235"/>
                        <p:cNvSpPr/>
                        <p:nvPr/>
                      </p:nvSpPr>
                      <p:spPr>
                        <a:xfrm>
                          <a:off x="481800" y="336979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07" name="文本框 236"/>
                        <p:cNvSpPr txBox="1"/>
                        <p:nvPr/>
                      </p:nvSpPr>
                      <p:spPr>
                        <a:xfrm>
                          <a:off x="687989" y="308329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08" name="文本框 237"/>
                        <p:cNvSpPr txBox="1"/>
                        <p:nvPr/>
                      </p:nvSpPr>
                      <p:spPr>
                        <a:xfrm>
                          <a:off x="719946" y="3520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350" name="直接箭头连接符 238"/>
                        <p:cNvCxnSpPr>
                          <a:cxnSpLocks/>
                        </p:cNvCxnSpPr>
                        <p:nvPr/>
                      </p:nvCxnSpPr>
                      <p:spPr>
                        <a:xfrm>
                          <a:off x="4200345" y="3445452"/>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51" name="直接箭头连接符 239"/>
                        <p:cNvCxnSpPr>
                          <a:cxnSpLocks/>
                        </p:cNvCxnSpPr>
                        <p:nvPr/>
                      </p:nvCxnSpPr>
                      <p:spPr>
                        <a:xfrm flipV="1">
                          <a:off x="4200345" y="2506221"/>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409" name="文本框 232"/>
                      <p:cNvSpPr txBox="1"/>
                      <p:nvPr/>
                    </p:nvSpPr>
                    <p:spPr>
                      <a:xfrm>
                        <a:off x="4269847" y="225099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10" name="文本框 233"/>
                      <p:cNvSpPr txBox="1"/>
                      <p:nvPr/>
                    </p:nvSpPr>
                    <p:spPr>
                      <a:xfrm>
                        <a:off x="4293776" y="401032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411" name="Line 1077"/>
                    <p:cNvSpPr>
                      <a:spLocks noChangeShapeType="1"/>
                    </p:cNvSpPr>
                    <p:nvPr/>
                  </p:nvSpPr>
                  <p:spPr bwMode="auto">
                    <a:xfrm>
                      <a:off x="8256352" y="1731470"/>
                      <a:ext cx="0" cy="15335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2" name="矩形 229"/>
                    <p:cNvSpPr/>
                    <p:nvPr/>
                  </p:nvSpPr>
                  <p:spPr>
                    <a:xfrm rot="16200000">
                      <a:off x="8023331" y="240754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13" name="文本框 230"/>
                    <p:cNvSpPr txBox="1"/>
                    <p:nvPr/>
                  </p:nvSpPr>
                  <p:spPr>
                    <a:xfrm>
                      <a:off x="7691632" y="227709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1414" name="Line 1077"/>
                  <p:cNvSpPr>
                    <a:spLocks noChangeShapeType="1"/>
                  </p:cNvSpPr>
                  <p:nvPr/>
                </p:nvSpPr>
                <p:spPr bwMode="auto">
                  <a:xfrm>
                    <a:off x="2636697" y="1802100"/>
                    <a:ext cx="0" cy="1045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5" name="Line 1073"/>
                  <p:cNvSpPr>
                    <a:spLocks noChangeShapeType="1"/>
                  </p:cNvSpPr>
                  <p:nvPr/>
                </p:nvSpPr>
                <p:spPr bwMode="auto">
                  <a:xfrm flipH="1">
                    <a:off x="5073899" y="1302696"/>
                    <a:ext cx="7415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6" name="文本框 226"/>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417" name="文本框 220"/>
                <p:cNvSpPr txBox="1"/>
                <p:nvPr/>
              </p:nvSpPr>
              <p:spPr>
                <a:xfrm>
                  <a:off x="1540557" y="2751550"/>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418" name="文本框 221"/>
                <p:cNvSpPr txBox="1"/>
                <p:nvPr/>
              </p:nvSpPr>
              <p:spPr>
                <a:xfrm>
                  <a:off x="2180664" y="3022965"/>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1419" name="文本框 222"/>
                <p:cNvSpPr txBox="1"/>
                <p:nvPr/>
              </p:nvSpPr>
              <p:spPr>
                <a:xfrm>
                  <a:off x="2168947" y="2151833"/>
                  <a:ext cx="425528" cy="461665"/>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grpSp>
        <p:sp>
          <p:nvSpPr>
            <p:cNvPr id="1051420" name="矩形 215"/>
            <p:cNvSpPr>
              <a:spLocks noChangeAspect="1" noMove="1" noResize="1" noRot="1" noAdjustHandles="1" noEditPoints="1" noChangeArrowheads="1" noChangeShapeType="1" noTextEdit="1"/>
            </p:cNvSpPr>
            <p:nvPr/>
          </p:nvSpPr>
          <p:spPr>
            <a:xfrm>
              <a:off x="2225784" y="5164307"/>
              <a:ext cx="574132" cy="473206"/>
            </a:xfrm>
            <a:prstGeom prst="rect"/>
            <a:blipFill>
              <a:blip xmlns:r="http://schemas.openxmlformats.org/officeDocument/2006/relationships" r:embed="rId9"/>
              <a:stretch>
                <a:fillRect t="-3846" b="-2564"/>
              </a:stretch>
            </a:blipFill>
          </p:spPr>
          <p:txBody>
            <a:bodyPr/>
            <a:p>
              <a:r>
                <a:rPr altLang="en-US" lang="zh-CN">
                  <a:noFill/>
                </a:rPr>
                <a:t> </a:t>
              </a:r>
            </a:p>
          </p:txBody>
        </p:sp>
        <p:sp>
          <p:nvSpPr>
            <p:cNvPr id="1051421" name="矩形 216"/>
            <p:cNvSpPr>
              <a:spLocks noChangeAspect="1" noMove="1" noResize="1" noRot="1" noAdjustHandles="1" noEditPoints="1" noChangeArrowheads="1" noChangeShapeType="1" noTextEdit="1"/>
            </p:cNvSpPr>
            <p:nvPr/>
          </p:nvSpPr>
          <p:spPr>
            <a:xfrm>
              <a:off x="6222456" y="4887034"/>
              <a:ext cx="620618" cy="473206"/>
            </a:xfrm>
            <a:prstGeom prst="rect"/>
            <a:blipFill>
              <a:blip xmlns:r="http://schemas.openxmlformats.org/officeDocument/2006/relationships" r:embed="rId10"/>
              <a:stretch>
                <a:fillRect t="-3896"/>
              </a:stretch>
            </a:blipFill>
          </p:spPr>
          <p:txBody>
            <a:bodyPr/>
            <a:p>
              <a:r>
                <a:rPr altLang="en-US" lang="zh-CN">
                  <a:noFill/>
                </a:rPr>
                <a:t> </a:t>
              </a:r>
            </a:p>
          </p:txBody>
        </p:sp>
      </p:grpSp>
      <p:sp>
        <p:nvSpPr>
          <p:cNvPr id="1051422" name="右箭头 4"/>
          <p:cNvSpPr/>
          <p:nvPr/>
        </p:nvSpPr>
        <p:spPr>
          <a:xfrm flipH="1">
            <a:off x="4419779" y="2837705"/>
            <a:ext cx="267981" cy="386068"/>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23" name="右箭头 257"/>
          <p:cNvSpPr/>
          <p:nvPr/>
        </p:nvSpPr>
        <p:spPr>
          <a:xfrm rot="16200000" flipH="1">
            <a:off x="3433197" y="4052719"/>
            <a:ext cx="267981" cy="386068"/>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24" name="文本框 2"/>
          <p:cNvSpPr txBox="1"/>
          <p:nvPr/>
        </p:nvSpPr>
        <p:spPr>
          <a:xfrm>
            <a:off x="646811" y="2054698"/>
            <a:ext cx="1932586"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AC circuit</a:t>
            </a:r>
            <a:endParaRPr altLang="en-US" dirty="0" sz="2400" lang="zh-CN">
              <a:latin typeface="Arial" panose="020B0604020202020204" pitchFamily="34" charset="0"/>
              <a:cs typeface="Arial" panose="020B0604020202020204" pitchFamily="34" charset="0"/>
            </a:endParaRPr>
          </a:p>
        </p:txBody>
      </p:sp>
      <p:sp>
        <p:nvSpPr>
          <p:cNvPr id="1051425" name="文本框 170"/>
          <p:cNvSpPr txBox="1"/>
          <p:nvPr/>
        </p:nvSpPr>
        <p:spPr>
          <a:xfrm>
            <a:off x="5148251" y="3910636"/>
            <a:ext cx="1468827"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h-model</a:t>
            </a:r>
            <a:endParaRPr altLang="en-US"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721"/>
                                        </p:tgtEl>
                                        <p:attrNameLst>
                                          <p:attrName>style.visibility</p:attrName>
                                        </p:attrNameLst>
                                      </p:cBhvr>
                                      <p:to>
                                        <p:strVal val="visible"/>
                                      </p:to>
                                    </p:set>
                                    <p:animEffect transition="in" filter="wipe(down)">
                                      <p:cBhvr>
                                        <p:cTn dur="500" id="7"/>
                                        <p:tgtEl>
                                          <p:spTgt spid="72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1422"/>
                                        </p:tgtEl>
                                        <p:attrNameLst>
                                          <p:attrName>style.visibility</p:attrName>
                                        </p:attrNameLst>
                                      </p:cBhvr>
                                      <p:to>
                                        <p:strVal val="visible"/>
                                      </p:to>
                                    </p:set>
                                    <p:animEffect transition="in" filter="wipe(down)">
                                      <p:cBhvr>
                                        <p:cTn dur="500" id="10"/>
                                        <p:tgtEl>
                                          <p:spTgt spid="1051422"/>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1424"/>
                                        </p:tgtEl>
                                        <p:attrNameLst>
                                          <p:attrName>style.visibility</p:attrName>
                                        </p:attrNameLst>
                                      </p:cBhvr>
                                      <p:to>
                                        <p:strVal val="visible"/>
                                      </p:to>
                                    </p:set>
                                    <p:animEffect transition="in" filter="wipe(down)">
                                      <p:cBhvr>
                                        <p:cTn dur="500" id="13"/>
                                        <p:tgtEl>
                                          <p:spTgt spid="1051424"/>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711"/>
                                        </p:tgtEl>
                                        <p:attrNameLst>
                                          <p:attrName>style.visibility</p:attrName>
                                        </p:attrNameLst>
                                      </p:cBhvr>
                                      <p:to>
                                        <p:strVal val="visible"/>
                                      </p:to>
                                    </p:set>
                                    <p:animEffect transition="in" filter="wipe(down)">
                                      <p:cBhvr>
                                        <p:cTn dur="500" id="18"/>
                                        <p:tgtEl>
                                          <p:spTgt spid="711"/>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1423"/>
                                        </p:tgtEl>
                                        <p:attrNameLst>
                                          <p:attrName>style.visibility</p:attrName>
                                        </p:attrNameLst>
                                      </p:cBhvr>
                                      <p:to>
                                        <p:strVal val="visible"/>
                                      </p:to>
                                    </p:set>
                                    <p:animEffect transition="in" filter="wipe(down)">
                                      <p:cBhvr>
                                        <p:cTn dur="500" id="21"/>
                                        <p:tgtEl>
                                          <p:spTgt spid="1051423"/>
                                        </p:tgtEl>
                                      </p:cBhvr>
                                    </p:animEffect>
                                  </p:childTnLst>
                                </p:cTn>
                              </p:par>
                              <p:par>
                                <p:cTn fill="hold" grpId="0" id="22" nodeType="withEffect" presetClass="entr" presetID="22" presetSubtype="4">
                                  <p:stCondLst>
                                    <p:cond delay="0"/>
                                  </p:stCondLst>
                                  <p:childTnLst>
                                    <p:set>
                                      <p:cBhvr>
                                        <p:cTn dur="1" fill="hold" id="23">
                                          <p:stCondLst>
                                            <p:cond delay="0"/>
                                          </p:stCondLst>
                                        </p:cTn>
                                        <p:tgtEl>
                                          <p:spTgt spid="1051425"/>
                                        </p:tgtEl>
                                        <p:attrNameLst>
                                          <p:attrName>style.visibility</p:attrName>
                                        </p:attrNameLst>
                                      </p:cBhvr>
                                      <p:to>
                                        <p:strVal val="visible"/>
                                      </p:to>
                                    </p:set>
                                    <p:animEffect transition="in" filter="wipe(down)">
                                      <p:cBhvr>
                                        <p:cTn dur="500" id="24"/>
                                        <p:tgtEl>
                                          <p:spTgt spid="1051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22" grpId="0" animBg="1"/>
      <p:bldP spid="1051423" grpId="0" animBg="1"/>
      <p:bldP spid="1051424" grpId="0"/>
      <p:bldP spid="105142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730" name=""/>
        <p:cNvGrpSpPr/>
        <p:nvPr/>
      </p:nvGrpSpPr>
      <p:grpSpPr>
        <a:xfrm>
          <a:off x="0" y="0"/>
          <a:ext cx="0" cy="0"/>
          <a:chOff x="0" y="0"/>
          <a:chExt cx="0" cy="0"/>
        </a:xfrm>
      </p:grpSpPr>
      <p:sp>
        <p:nvSpPr>
          <p:cNvPr id="1051426" name="圆角矩形 7"/>
          <p:cNvSpPr/>
          <p:nvPr/>
        </p:nvSpPr>
        <p:spPr>
          <a:xfrm>
            <a:off x="267679" y="1756881"/>
            <a:ext cx="2681070" cy="4208207"/>
          </a:xfrm>
          <a:prstGeom prst="roundRect">
            <a:avLst>
              <a:gd name="adj" fmla="val 244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2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1428" name="Rectangle 177"/>
          <p:cNvSpPr>
            <a:spLocks noChangeArrowheads="1"/>
          </p:cNvSpPr>
          <p:nvPr/>
        </p:nvSpPr>
        <p:spPr bwMode="auto">
          <a:xfrm>
            <a:off x="101656" y="657294"/>
            <a:ext cx="3032867" cy="980439"/>
          </a:xfrm>
          <a:prstGeom prst="rect"/>
          <a:noFill/>
          <a:ln>
            <a:noFill/>
          </a:ln>
          <a:effectLst/>
        </p:spPr>
        <p:txBody>
          <a:bodyPr wrap="square">
            <a:spAutoFit/>
          </a:bodyPr>
          <a:p>
            <a:pPr algn="ct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b) </a:t>
            </a:r>
            <a:r>
              <a:rPr altLang="zh-CN" b="1" dirty="0" sz="2400" i="1" kumimoji="1" lang="en-US">
                <a:latin typeface="Arial" panose="020B0604020202020204" pitchFamily="34" charset="0"/>
                <a:cs typeface="Arial" panose="020B0604020202020204" pitchFamily="34" charset="0"/>
              </a:rPr>
              <a:t>A</a:t>
            </a:r>
            <a:r>
              <a:rPr altLang="zh-CN" baseline="-30000" b="1" dirty="0" sz="2400" i="1" kumimoji="1" lang="en-US">
                <a:latin typeface="Arial" panose="020B0604020202020204" pitchFamily="34" charset="0"/>
                <a:cs typeface="Arial" panose="020B0604020202020204" pitchFamily="34" charset="0"/>
              </a:rPr>
              <a:t>u</a:t>
            </a:r>
            <a:r>
              <a:rPr altLang="zh-CN" b="1" dirty="0" sz="2400" kumimoji="1" lang="en-US">
                <a:latin typeface="Arial" panose="020B0604020202020204" pitchFamily="34" charset="0"/>
                <a:cs typeface="Arial" panose="020B0604020202020204" pitchFamily="34" charset="0"/>
              </a:rPr>
              <a:t>, </a:t>
            </a:r>
            <a:r>
              <a:rPr altLang="zh-CN" b="1" dirty="0" sz="2400" i="1" kumimoji="1" lang="en-US" err="1">
                <a:latin typeface="Arial" panose="020B0604020202020204" pitchFamily="34" charset="0"/>
                <a:cs typeface="Arial" panose="020B0604020202020204" pitchFamily="34" charset="0"/>
              </a:rPr>
              <a:t>R</a:t>
            </a:r>
            <a:r>
              <a:rPr altLang="zh-CN" baseline="-30000" b="1" dirty="0" sz="2400" kumimoji="1" lang="en-US" err="1">
                <a:latin typeface="Arial" panose="020B0604020202020204" pitchFamily="34" charset="0"/>
                <a:cs typeface="Arial" panose="020B0604020202020204" pitchFamily="34" charset="0"/>
              </a:rPr>
              <a:t>i</a:t>
            </a:r>
            <a:r>
              <a:rPr altLang="zh-CN" b="1" dirty="0" sz="2400" kumimoji="1" lang="en-US">
                <a:latin typeface="Arial" panose="020B0604020202020204" pitchFamily="34" charset="0"/>
                <a:cs typeface="Arial" panose="020B0604020202020204" pitchFamily="34" charset="0"/>
              </a:rPr>
              <a:t>, </a:t>
            </a:r>
            <a:r>
              <a:rPr altLang="zh-CN" b="1" dirty="0" sz="2400" i="1" kumimoji="1" lang="en-US">
                <a:latin typeface="Arial" panose="020B0604020202020204" pitchFamily="34" charset="0"/>
                <a:cs typeface="Arial" panose="020B0604020202020204" pitchFamily="34" charset="0"/>
              </a:rPr>
              <a:t>R</a:t>
            </a:r>
            <a:r>
              <a:rPr altLang="zh-CN" baseline="-30000" b="1" dirty="0" sz="2400" kumimoji="1" lang="en-US">
                <a:latin typeface="Arial" panose="020B0604020202020204" pitchFamily="34" charset="0"/>
                <a:cs typeface="Arial" panose="020B0604020202020204" pitchFamily="34" charset="0"/>
              </a:rPr>
              <a:t>o</a:t>
            </a:r>
            <a:r>
              <a:rPr altLang="en-US" b="1" dirty="0" sz="2400" kumimoji="1" lang="zh-CN">
                <a:latin typeface="Arial" panose="020B0604020202020204" pitchFamily="34" charset="0"/>
                <a:cs typeface="Arial" panose="020B0604020202020204" pitchFamily="34" charset="0"/>
              </a:rPr>
              <a:t> </a:t>
            </a:r>
            <a:r>
              <a:rPr altLang="zh-CN" b="1" dirty="0" sz="2400" kumimoji="1" lang="en-US">
                <a:latin typeface="Arial" panose="020B0604020202020204" pitchFamily="34" charset="0"/>
                <a:cs typeface="Arial" panose="020B0604020202020204" pitchFamily="34" charset="0"/>
              </a:rPr>
              <a:t>and </a:t>
            </a:r>
            <a:r>
              <a:rPr altLang="zh-CN" b="1" dirty="0" sz="2400" i="1" kumimoji="1" lang="en-US" err="1">
                <a:latin typeface="Arial" panose="020B0604020202020204" pitchFamily="34" charset="0"/>
                <a:cs typeface="Arial" panose="020B0604020202020204" pitchFamily="34" charset="0"/>
              </a:rPr>
              <a:t>U</a:t>
            </a:r>
            <a:r>
              <a:rPr altLang="zh-CN" baseline="-30000" b="1" dirty="0" sz="2400" kumimoji="1" lang="en-US" err="1">
                <a:latin typeface="Arial" panose="020B0604020202020204" pitchFamily="34" charset="0"/>
                <a:cs typeface="Arial" panose="020B0604020202020204" pitchFamily="34" charset="0"/>
              </a:rPr>
              <a:t>opp</a:t>
            </a:r>
            <a:r>
              <a:rPr altLang="zh-CN" dirty="0" sz="2400" kumimoji="1" lang="en-US">
                <a:latin typeface="Arial" panose="020B0604020202020204" pitchFamily="34" charset="0"/>
                <a:cs typeface="Arial" panose="020B0604020202020204" pitchFamily="34" charset="0"/>
              </a:rPr>
              <a:t>.</a:t>
            </a:r>
            <a:endParaRPr altLang="en-US" dirty="0" sz="2400" kumimoji="1" lang="zh-CN">
              <a:latin typeface="Arial" panose="020B0604020202020204" pitchFamily="34" charset="0"/>
              <a:cs typeface="Arial" panose="020B0604020202020204" pitchFamily="34" charset="0"/>
            </a:endParaRPr>
          </a:p>
        </p:txBody>
      </p:sp>
      <p:grpSp>
        <p:nvGrpSpPr>
          <p:cNvPr id="731" name="组合 1"/>
          <p:cNvGrpSpPr/>
          <p:nvPr/>
        </p:nvGrpSpPr>
        <p:grpSpPr>
          <a:xfrm>
            <a:off x="2717539" y="260648"/>
            <a:ext cx="6490406" cy="2341849"/>
            <a:chOff x="1816392" y="3704362"/>
            <a:chExt cx="6490406" cy="2341849"/>
          </a:xfrm>
        </p:grpSpPr>
        <p:sp>
          <p:nvSpPr>
            <p:cNvPr id="1051429" name="文本框 123"/>
            <p:cNvSpPr txBox="1"/>
            <p:nvPr/>
          </p:nvSpPr>
          <p:spPr>
            <a:xfrm>
              <a:off x="7719735" y="41088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732" name="组合 124"/>
            <p:cNvGrpSpPr/>
            <p:nvPr/>
          </p:nvGrpSpPr>
          <p:grpSpPr>
            <a:xfrm>
              <a:off x="1816392" y="3704362"/>
              <a:ext cx="6490406" cy="2341849"/>
              <a:chOff x="1198785" y="356830"/>
              <a:chExt cx="6490406" cy="2341849"/>
            </a:xfrm>
          </p:grpSpPr>
          <p:grpSp>
            <p:nvGrpSpPr>
              <p:cNvPr id="733" name="组合 125"/>
              <p:cNvGrpSpPr/>
              <p:nvPr/>
            </p:nvGrpSpPr>
            <p:grpSpPr>
              <a:xfrm>
                <a:off x="1198785" y="1031971"/>
                <a:ext cx="1634875" cy="1461661"/>
                <a:chOff x="1340577" y="3102647"/>
                <a:chExt cx="1634875" cy="1461661"/>
              </a:xfrm>
            </p:grpSpPr>
            <p:sp>
              <p:nvSpPr>
                <p:cNvPr id="1051430" name="Line 1077"/>
                <p:cNvSpPr>
                  <a:spLocks noChangeShapeType="1"/>
                </p:cNvSpPr>
                <p:nvPr/>
              </p:nvSpPr>
              <p:spPr bwMode="auto">
                <a:xfrm>
                  <a:off x="2877254"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31" name="矩形 163"/>
                <p:cNvSpPr/>
                <p:nvPr/>
              </p:nvSpPr>
              <p:spPr>
                <a:xfrm rot="16200000">
                  <a:off x="2644237"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32" name="文本框 164"/>
                <p:cNvSpPr txBox="1"/>
                <p:nvPr/>
              </p:nvSpPr>
              <p:spPr>
                <a:xfrm>
                  <a:off x="2367499" y="3592551"/>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433" name="Line 1077"/>
                <p:cNvSpPr>
                  <a:spLocks noChangeShapeType="1"/>
                </p:cNvSpPr>
                <p:nvPr/>
              </p:nvSpPr>
              <p:spPr bwMode="auto">
                <a:xfrm>
                  <a:off x="2032737"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34" name="椭圆 166"/>
                <p:cNvSpPr/>
                <p:nvPr/>
              </p:nvSpPr>
              <p:spPr>
                <a:xfrm>
                  <a:off x="1835873" y="3653263"/>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35" name="文本框 167"/>
                <p:cNvSpPr txBox="1"/>
                <p:nvPr/>
              </p:nvSpPr>
              <p:spPr>
                <a:xfrm>
                  <a:off x="2042062" y="336676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36" name="文本框 168"/>
                <p:cNvSpPr txBox="1"/>
                <p:nvPr/>
              </p:nvSpPr>
              <p:spPr>
                <a:xfrm>
                  <a:off x="2074019" y="380371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37" name="矩形 169"/>
                <p:cNvSpPr>
                  <a:spLocks noChangeAspect="1" noMove="1" noResize="1" noRot="1" noAdjustHandles="1" noEditPoints="1" noChangeArrowheads="1" noChangeShapeType="1" noTextEdit="1"/>
                </p:cNvSpPr>
                <p:nvPr/>
              </p:nvSpPr>
              <p:spPr>
                <a:xfrm>
                  <a:off x="1340577" y="3611600"/>
                  <a:ext cx="574132" cy="473206"/>
                </a:xfrm>
                <a:prstGeom prst="rect"/>
                <a:blipFill>
                  <a:blip xmlns:r="http://schemas.openxmlformats.org/officeDocument/2006/relationships" r:embed="rId1"/>
                  <a:stretch>
                    <a:fillRect t="-3846" b="-1282"/>
                  </a:stretch>
                </a:blipFill>
              </p:spPr>
              <p:txBody>
                <a:bodyPr/>
                <a:p>
                  <a:r>
                    <a:rPr altLang="en-US" lang="zh-CN">
                      <a:noFill/>
                    </a:rPr>
                    <a:t> </a:t>
                  </a:r>
                </a:p>
              </p:txBody>
            </p:sp>
          </p:grpSp>
          <p:grpSp>
            <p:nvGrpSpPr>
              <p:cNvPr id="734" name="组合 126"/>
              <p:cNvGrpSpPr/>
              <p:nvPr/>
            </p:nvGrpSpPr>
            <p:grpSpPr>
              <a:xfrm>
                <a:off x="5924488" y="1011908"/>
                <a:ext cx="1296018" cy="1464006"/>
                <a:chOff x="6066280" y="3082584"/>
                <a:chExt cx="1296018" cy="1464006"/>
              </a:xfrm>
            </p:grpSpPr>
            <p:sp>
              <p:nvSpPr>
                <p:cNvPr id="1051438" name="Line 1077"/>
                <p:cNvSpPr>
                  <a:spLocks noChangeShapeType="1"/>
                </p:cNvSpPr>
                <p:nvPr/>
              </p:nvSpPr>
              <p:spPr bwMode="auto">
                <a:xfrm>
                  <a:off x="6165255"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39" name="矩形 157"/>
                <p:cNvSpPr/>
                <p:nvPr/>
              </p:nvSpPr>
              <p:spPr>
                <a:xfrm rot="16200000">
                  <a:off x="5931460"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40" name="Line 1077"/>
                <p:cNvSpPr>
                  <a:spLocks noChangeShapeType="1"/>
                </p:cNvSpPr>
                <p:nvPr/>
              </p:nvSpPr>
              <p:spPr bwMode="auto">
                <a:xfrm>
                  <a:off x="6813338" y="3082584"/>
                  <a:ext cx="0" cy="146400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1" name="文本框 159"/>
                <p:cNvSpPr txBox="1"/>
                <p:nvPr/>
              </p:nvSpPr>
              <p:spPr>
                <a:xfrm>
                  <a:off x="6859846" y="3593982"/>
                  <a:ext cx="502452" cy="535940"/>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L</a:t>
                  </a:r>
                  <a:endParaRPr altLang="en-US" b="1" dirty="0" sz="2400" lang="zh-CN">
                    <a:latin typeface="+mn-ea"/>
                    <a:cs typeface="Arial" panose="020B0604020202020204" pitchFamily="34" charset="0"/>
                  </a:endParaRPr>
                </a:p>
              </p:txBody>
            </p:sp>
            <p:sp>
              <p:nvSpPr>
                <p:cNvPr id="1051442" name="矩形 160"/>
                <p:cNvSpPr/>
                <p:nvPr/>
              </p:nvSpPr>
              <p:spPr>
                <a:xfrm rot="16200000">
                  <a:off x="6572573" y="37308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43" name="文本框 161"/>
                <p:cNvSpPr txBox="1"/>
                <p:nvPr/>
              </p:nvSpPr>
              <p:spPr>
                <a:xfrm>
                  <a:off x="6182216" y="3584053"/>
                  <a:ext cx="723149" cy="535939"/>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735" name="组合 127"/>
              <p:cNvGrpSpPr/>
              <p:nvPr/>
            </p:nvGrpSpPr>
            <p:grpSpPr>
              <a:xfrm>
                <a:off x="1877737" y="356830"/>
                <a:ext cx="4793809" cy="2341849"/>
                <a:chOff x="1426707" y="3617945"/>
                <a:chExt cx="4793809" cy="2341849"/>
              </a:xfrm>
            </p:grpSpPr>
            <p:grpSp>
              <p:nvGrpSpPr>
                <p:cNvPr id="736" name="组合 132"/>
                <p:cNvGrpSpPr/>
                <p:nvPr/>
              </p:nvGrpSpPr>
              <p:grpSpPr>
                <a:xfrm>
                  <a:off x="1426707" y="3617945"/>
                  <a:ext cx="4793809" cy="2341849"/>
                  <a:chOff x="2689542" y="3744016"/>
                  <a:chExt cx="4793809" cy="2341849"/>
                </a:xfrm>
              </p:grpSpPr>
              <p:grpSp>
                <p:nvGrpSpPr>
                  <p:cNvPr id="737" name="组合 143"/>
                  <p:cNvGrpSpPr/>
                  <p:nvPr/>
                </p:nvGrpSpPr>
                <p:grpSpPr>
                  <a:xfrm>
                    <a:off x="2689542" y="3744016"/>
                    <a:ext cx="4793809" cy="2341849"/>
                    <a:chOff x="298726" y="908196"/>
                    <a:chExt cx="4793809" cy="2341849"/>
                  </a:xfrm>
                </p:grpSpPr>
                <p:grpSp>
                  <p:nvGrpSpPr>
                    <p:cNvPr id="738" name="组合 147"/>
                    <p:cNvGrpSpPr/>
                    <p:nvPr/>
                  </p:nvGrpSpPr>
                  <p:grpSpPr>
                    <a:xfrm>
                      <a:off x="298726" y="1577322"/>
                      <a:ext cx="4793809" cy="1672723"/>
                      <a:chOff x="387604" y="2715291"/>
                      <a:chExt cx="4793809" cy="1672723"/>
                    </a:xfrm>
                  </p:grpSpPr>
                  <p:sp>
                    <p:nvSpPr>
                      <p:cNvPr id="1051444" name="Line 1073"/>
                      <p:cNvSpPr>
                        <a:spLocks noChangeShapeType="1"/>
                      </p:cNvSpPr>
                      <p:nvPr/>
                    </p:nvSpPr>
                    <p:spPr bwMode="auto">
                      <a:xfrm flipH="1">
                        <a:off x="387604" y="2716069"/>
                        <a:ext cx="1745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5" name="Line 1073"/>
                      <p:cNvSpPr>
                        <a:spLocks noChangeShapeType="1"/>
                      </p:cNvSpPr>
                      <p:nvPr/>
                    </p:nvSpPr>
                    <p:spPr bwMode="auto">
                      <a:xfrm flipH="1">
                        <a:off x="387604" y="4161924"/>
                        <a:ext cx="4793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6" name="Line 1073"/>
                      <p:cNvSpPr>
                        <a:spLocks noChangeShapeType="1"/>
                      </p:cNvSpPr>
                      <p:nvPr/>
                    </p:nvSpPr>
                    <p:spPr bwMode="auto">
                      <a:xfrm flipH="1">
                        <a:off x="3411791" y="2715291"/>
                        <a:ext cx="17696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52" name="直接连接符 154"/>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447" name="椭圆 155"/>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48" name="矩形 149"/>
                    <p:cNvSpPr>
                      <a:spLocks noChangeAspect="1" noMove="1" noResize="1" noRot="1" noAdjustHandles="1" noEditPoints="1" noChangeArrowheads="1" noChangeShapeType="1" noTextEdit="1"/>
                    </p:cNvSpPr>
                    <p:nvPr/>
                  </p:nvSpPr>
                  <p:spPr>
                    <a:xfrm>
                      <a:off x="1301396" y="908196"/>
                      <a:ext cx="537263" cy="473206"/>
                    </a:xfrm>
                    <a:prstGeom prst="rect"/>
                    <a:blipFill>
                      <a:blip xmlns:r="http://schemas.openxmlformats.org/officeDocument/2006/relationships" r:embed="rId2"/>
                      <a:stretch>
                        <a:fillRect t="-3896" b="-3896"/>
                      </a:stretch>
                    </a:blipFill>
                  </p:spPr>
                  <p:txBody>
                    <a:bodyPr/>
                    <a:p>
                      <a:r>
                        <a:rPr altLang="en-US" lang="zh-CN">
                          <a:noFill/>
                        </a:rPr>
                        <a:t> </a:t>
                      </a:r>
                    </a:p>
                  </p:txBody>
                </p:sp>
                <p:sp>
                  <p:nvSpPr>
                    <p:cNvPr id="1051449" name="矩形 150"/>
                    <p:cNvSpPr>
                      <a:spLocks noChangeAspect="1" noMove="1" noResize="1" noRot="1" noAdjustHandles="1" noEditPoints="1" noChangeArrowheads="1" noChangeShapeType="1" noTextEdit="1"/>
                    </p:cNvSpPr>
                    <p:nvPr/>
                  </p:nvSpPr>
                  <p:spPr>
                    <a:xfrm>
                      <a:off x="3714829" y="921591"/>
                      <a:ext cx="514821" cy="473206"/>
                    </a:xfrm>
                    <a:prstGeom prst="rect"/>
                    <a:blipFill>
                      <a:blip xmlns:r="http://schemas.openxmlformats.org/officeDocument/2006/relationships" r:embed="rId3"/>
                      <a:stretch>
                        <a:fillRect t="-3846"/>
                      </a:stretch>
                    </a:blipFill>
                  </p:spPr>
                  <p:txBody>
                    <a:bodyPr/>
                    <a:p>
                      <a:r>
                        <a:rPr altLang="en-US" lang="zh-CN">
                          <a:noFill/>
                        </a:rPr>
                        <a:t> </a:t>
                      </a:r>
                    </a:p>
                  </p:txBody>
                </p:sp>
              </p:grpSp>
              <p:sp>
                <p:nvSpPr>
                  <p:cNvPr id="1051450"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53" name="直接箭头连接符 145"/>
                  <p:cNvCxnSpPr>
                    <a:cxnSpLocks/>
                  </p:cNvCxnSpPr>
                  <p:nvPr/>
                </p:nvCxnSpPr>
                <p:spPr>
                  <a:xfrm>
                    <a:off x="3778349"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54" name="直接箭头连接符 146"/>
                  <p:cNvCxnSpPr>
                    <a:cxnSpLocks/>
                  </p:cNvCxnSpPr>
                  <p:nvPr/>
                </p:nvCxnSpPr>
                <p:spPr>
                  <a:xfrm flipH="1">
                    <a:off x="6043458"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739" name="组合 133"/>
                <p:cNvGrpSpPr/>
                <p:nvPr/>
              </p:nvGrpSpPr>
              <p:grpSpPr>
                <a:xfrm>
                  <a:off x="2497018" y="4275368"/>
                  <a:ext cx="780688" cy="1461661"/>
                  <a:chOff x="3141734" y="4325569"/>
                  <a:chExt cx="780688" cy="1461661"/>
                </a:xfrm>
              </p:grpSpPr>
              <p:sp>
                <p:nvSpPr>
                  <p:cNvPr id="1051451"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2" name="矩形 141"/>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53" name="矩形 142"/>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4"/>
                    <a:stretch>
                      <a:fillRect b="-2632"/>
                    </a:stretch>
                  </a:blipFill>
                </p:spPr>
                <p:txBody>
                  <a:bodyPr/>
                  <a:p>
                    <a:r>
                      <a:rPr altLang="en-US" lang="zh-CN">
                        <a:noFill/>
                      </a:rPr>
                      <a:t> </a:t>
                    </a:r>
                  </a:p>
                </p:txBody>
              </p:sp>
            </p:grpSp>
            <p:grpSp>
              <p:nvGrpSpPr>
                <p:cNvPr id="740" name="组合 134"/>
                <p:cNvGrpSpPr/>
                <p:nvPr/>
              </p:nvGrpSpPr>
              <p:grpSpPr>
                <a:xfrm>
                  <a:off x="3723203" y="4267666"/>
                  <a:ext cx="875123" cy="1461661"/>
                  <a:chOff x="4367919" y="4317867"/>
                  <a:chExt cx="875123" cy="1461661"/>
                </a:xfrm>
              </p:grpSpPr>
              <p:sp>
                <p:nvSpPr>
                  <p:cNvPr id="1051454"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5" name="等腰三角形 136"/>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56" name="等腰三角形 137"/>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55" name="直接箭头连接符 138"/>
                  <p:cNvCxnSpPr>
                    <a:cxnSpLocks/>
                  </p:cNvCxnSpPr>
                  <p:nvPr/>
                </p:nvCxnSpPr>
                <p:spPr>
                  <a:xfrm flipH="1">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457" name="矩形 139"/>
                  <p:cNvSpPr>
                    <a:spLocks noChangeAspect="1" noMove="1" noResize="1" noRot="1" noAdjustHandles="1" noEditPoints="1" noChangeArrowheads="1" noChangeShapeType="1" noTextEdit="1"/>
                  </p:cNvSpPr>
                  <p:nvPr/>
                </p:nvSpPr>
                <p:spPr>
                  <a:xfrm>
                    <a:off x="4367919" y="4828349"/>
                    <a:ext cx="700063" cy="473206"/>
                  </a:xfrm>
                  <a:prstGeom prst="rect"/>
                  <a:blipFill>
                    <a:blip xmlns:r="http://schemas.openxmlformats.org/officeDocument/2006/relationships" r:embed="rId5"/>
                    <a:stretch>
                      <a:fillRect l="-2609" t="-3846" b="-16667"/>
                    </a:stretch>
                  </a:blipFill>
                </p:spPr>
                <p:txBody>
                  <a:bodyPr/>
                  <a:p>
                    <a:r>
                      <a:rPr altLang="en-US" lang="zh-CN">
                        <a:noFill/>
                      </a:rPr>
                      <a:t> </a:t>
                    </a:r>
                  </a:p>
                </p:txBody>
              </p:sp>
            </p:grpSp>
          </p:grpSp>
          <p:cxnSp>
            <p:nvCxnSpPr>
              <p:cNvPr id="3146356" name="直接箭头连接符 128"/>
              <p:cNvCxnSpPr>
                <a:cxnSpLocks/>
              </p:cNvCxnSpPr>
              <p:nvPr/>
            </p:nvCxnSpPr>
            <p:spPr>
              <a:xfrm>
                <a:off x="7315001" y="1984971"/>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57" name="直接箭头连接符 129"/>
              <p:cNvCxnSpPr>
                <a:cxnSpLocks/>
              </p:cNvCxnSpPr>
              <p:nvPr/>
            </p:nvCxnSpPr>
            <p:spPr>
              <a:xfrm flipV="1">
                <a:off x="7315001" y="1035126"/>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458" name="文本框 130"/>
              <p:cNvSpPr txBox="1"/>
              <p:nvPr/>
            </p:nvSpPr>
            <p:spPr>
              <a:xfrm>
                <a:off x="7249713" y="22052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59" name="矩形 131"/>
              <p:cNvSpPr>
                <a:spLocks noChangeAspect="1" noMove="1" noResize="1" noRot="1" noAdjustHandles="1" noEditPoints="1" noChangeArrowheads="1" noChangeShapeType="1" noTextEdit="1"/>
              </p:cNvSpPr>
              <p:nvPr/>
            </p:nvSpPr>
            <p:spPr>
              <a:xfrm>
                <a:off x="7068573" y="1485327"/>
                <a:ext cx="620618" cy="473206"/>
              </a:xfrm>
              <a:prstGeom prst="rect"/>
              <a:blipFill>
                <a:blip xmlns:r="http://schemas.openxmlformats.org/officeDocument/2006/relationships" r:embed="rId6"/>
                <a:stretch>
                  <a:fillRect t="-3846"/>
                </a:stretch>
              </a:blipFill>
            </p:spPr>
            <p:txBody>
              <a:bodyPr/>
              <a:p>
                <a:r>
                  <a:rPr altLang="en-US" lang="zh-CN">
                    <a:noFill/>
                  </a:rPr>
                  <a:t> </a:t>
                </a:r>
              </a:p>
            </p:txBody>
          </p:sp>
        </p:grpSp>
      </p:grpSp>
      <p:sp>
        <p:nvSpPr>
          <p:cNvPr id="1051460" name="文本框 170"/>
          <p:cNvSpPr txBox="1">
            <a:spLocks noChangeAspect="1" noMove="1" noResize="1" noRot="1" noAdjustHandles="1" noEditPoints="1" noChangeArrowheads="1" noChangeShapeType="1" noTextEdit="1"/>
          </p:cNvSpPr>
          <p:nvPr/>
        </p:nvSpPr>
        <p:spPr>
          <a:xfrm>
            <a:off x="388231" y="4891401"/>
            <a:ext cx="2493888" cy="765915"/>
          </a:xfrm>
          <a:prstGeom prst="rect"/>
          <a:blipFill>
            <a:blip xmlns:r="http://schemas.openxmlformats.org/officeDocument/2006/relationships" r:embed="rId7"/>
            <a:stretch>
              <a:fillRect/>
            </a:stretch>
          </a:blipFill>
        </p:spPr>
        <p:txBody>
          <a:bodyPr/>
          <a:p>
            <a:r>
              <a:rPr altLang="en-US" lang="zh-CN">
                <a:noFill/>
              </a:rPr>
              <a:t> </a:t>
            </a:r>
          </a:p>
        </p:txBody>
      </p:sp>
      <p:sp>
        <p:nvSpPr>
          <p:cNvPr id="1051461" name="文本框 4"/>
          <p:cNvSpPr txBox="1"/>
          <p:nvPr/>
        </p:nvSpPr>
        <p:spPr>
          <a:xfrm>
            <a:off x="664020" y="1837656"/>
            <a:ext cx="1954724"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Voltage gain</a:t>
            </a:r>
            <a:endParaRPr altLang="en-US" dirty="0" sz="2400" lang="zh-CN">
              <a:latin typeface="Arial" panose="020B0604020202020204" pitchFamily="34" charset="0"/>
              <a:cs typeface="Arial" panose="020B0604020202020204" pitchFamily="34" charset="0"/>
            </a:endParaRPr>
          </a:p>
        </p:txBody>
      </p:sp>
      <p:sp>
        <p:nvSpPr>
          <p:cNvPr id="1051462" name="文本框 58"/>
          <p:cNvSpPr txBox="1">
            <a:spLocks noChangeAspect="1" noMove="1" noResize="1" noRot="1" noAdjustHandles="1" noEditPoints="1" noChangeArrowheads="1" noChangeShapeType="1" noTextEdit="1"/>
          </p:cNvSpPr>
          <p:nvPr/>
        </p:nvSpPr>
        <p:spPr>
          <a:xfrm>
            <a:off x="924734" y="2400648"/>
            <a:ext cx="1191929" cy="836896"/>
          </a:xfrm>
          <a:prstGeom prst="rect"/>
          <a:blipFill>
            <a:blip xmlns:r="http://schemas.openxmlformats.org/officeDocument/2006/relationships" r:embed="rId8"/>
            <a:stretch>
              <a:fillRect/>
            </a:stretch>
          </a:blipFill>
        </p:spPr>
        <p:txBody>
          <a:bodyPr/>
          <a:p>
            <a:r>
              <a:rPr altLang="en-US" lang="zh-CN">
                <a:noFill/>
              </a:rPr>
              <a:t> </a:t>
            </a:r>
          </a:p>
        </p:txBody>
      </p:sp>
      <p:sp>
        <p:nvSpPr>
          <p:cNvPr id="1051463" name="矩形 59"/>
          <p:cNvSpPr>
            <a:spLocks noChangeAspect="1" noMove="1" noResize="1" noRot="1" noAdjustHandles="1" noEditPoints="1" noChangeArrowheads="1" noChangeShapeType="1" noTextEdit="1"/>
          </p:cNvSpPr>
          <p:nvPr/>
        </p:nvSpPr>
        <p:spPr>
          <a:xfrm>
            <a:off x="842907" y="3357331"/>
            <a:ext cx="1584536" cy="473206"/>
          </a:xfrm>
          <a:prstGeom prst="rect"/>
          <a:blipFill>
            <a:blip xmlns:r="http://schemas.openxmlformats.org/officeDocument/2006/relationships" r:embed="rId9"/>
            <a:stretch>
              <a:fillRect t="-3896" b="-3896"/>
            </a:stretch>
          </a:blipFill>
        </p:spPr>
        <p:txBody>
          <a:bodyPr/>
          <a:p>
            <a:r>
              <a:rPr altLang="en-US" lang="zh-CN">
                <a:noFill/>
              </a:rPr>
              <a:t> </a:t>
            </a:r>
          </a:p>
        </p:txBody>
      </p:sp>
      <p:sp>
        <p:nvSpPr>
          <p:cNvPr id="1051464" name="矩形 60"/>
          <p:cNvSpPr>
            <a:spLocks noChangeAspect="1" noMove="1" noResize="1" noRot="1" noAdjustHandles="1" noEditPoints="1" noChangeArrowheads="1" noChangeShapeType="1" noTextEdit="1"/>
          </p:cNvSpPr>
          <p:nvPr/>
        </p:nvSpPr>
        <p:spPr>
          <a:xfrm>
            <a:off x="385707" y="4124034"/>
            <a:ext cx="2580963" cy="473206"/>
          </a:xfrm>
          <a:prstGeom prst="rect"/>
          <a:blipFill>
            <a:blip xmlns:r="http://schemas.openxmlformats.org/officeDocument/2006/relationships" r:embed="rId10"/>
            <a:stretch>
              <a:fillRect t="-3896" r="-472" b="-18182"/>
            </a:stretch>
          </a:blipFill>
        </p:spPr>
        <p:txBody>
          <a:bodyPr/>
          <a:p>
            <a:r>
              <a:rPr altLang="en-US" lang="zh-CN">
                <a:noFill/>
              </a:rPr>
              <a:t> </a:t>
            </a:r>
          </a:p>
        </p:txBody>
      </p:sp>
      <p:sp>
        <p:nvSpPr>
          <p:cNvPr id="1051465" name="矩形 61"/>
          <p:cNvSpPr>
            <a:spLocks noChangeAspect="1" noMove="1" noResize="1" noRot="1" noAdjustHandles="1" noEditPoints="1" noChangeArrowheads="1" noChangeShapeType="1" noTextEdit="1"/>
          </p:cNvSpPr>
          <p:nvPr/>
        </p:nvSpPr>
        <p:spPr>
          <a:xfrm>
            <a:off x="4666135" y="2762960"/>
            <a:ext cx="3116786" cy="461665"/>
          </a:xfrm>
          <a:prstGeom prst="rect"/>
          <a:blipFill>
            <a:blip xmlns:r="http://schemas.openxmlformats.org/officeDocument/2006/relationships" r:embed="rId11"/>
            <a:stretch>
              <a:fillRect b="-19737"/>
            </a:stretch>
          </a:blipFill>
        </p:spPr>
        <p:txBody>
          <a:bodyPr/>
          <a:p>
            <a:r>
              <a:rPr altLang="en-US" lang="zh-CN">
                <a:noFill/>
              </a:rPr>
              <a:t> </a:t>
            </a:r>
          </a:p>
        </p:txBody>
      </p:sp>
      <p:sp>
        <p:nvSpPr>
          <p:cNvPr id="1051466" name="矩形 62"/>
          <p:cNvSpPr>
            <a:spLocks noChangeAspect="1" noMove="1" noResize="1" noRot="1" noAdjustHandles="1" noEditPoints="1" noChangeArrowheads="1" noChangeShapeType="1" noTextEdit="1"/>
          </p:cNvSpPr>
          <p:nvPr/>
        </p:nvSpPr>
        <p:spPr>
          <a:xfrm>
            <a:off x="4856782" y="3452573"/>
            <a:ext cx="2735492" cy="884345"/>
          </a:xfrm>
          <a:prstGeom prst="rect"/>
          <a:blipFill>
            <a:blip xmlns:r="http://schemas.openxmlformats.org/officeDocument/2006/relationships" r:embed="rId12"/>
            <a:stretch>
              <a:fillRect/>
            </a:stretch>
          </a:blipFill>
        </p:spPr>
        <p:txBody>
          <a:bodyPr/>
          <a:p>
            <a:r>
              <a:rPr altLang="en-US" lang="zh-CN">
                <a:noFill/>
              </a:rPr>
              <a:t> </a:t>
            </a:r>
          </a:p>
        </p:txBody>
      </p:sp>
      <p:sp>
        <p:nvSpPr>
          <p:cNvPr id="1051467" name="矩形 63"/>
          <p:cNvSpPr>
            <a:spLocks noChangeAspect="1" noMove="1" noResize="1" noRot="1" noAdjustHandles="1" noEditPoints="1" noChangeArrowheads="1" noChangeShapeType="1" noTextEdit="1"/>
          </p:cNvSpPr>
          <p:nvPr/>
        </p:nvSpPr>
        <p:spPr>
          <a:xfrm>
            <a:off x="3982640" y="4513209"/>
            <a:ext cx="4785827" cy="833433"/>
          </a:xfrm>
          <a:prstGeom prst="rect"/>
          <a:blipFill>
            <a:blip xmlns:r="http://schemas.openxmlformats.org/officeDocument/2006/relationships" r:embed="rId13"/>
            <a:stretch>
              <a:fillRect/>
            </a:stretch>
          </a:blipFill>
        </p:spPr>
        <p:txBody>
          <a:bodyPr/>
          <a:p>
            <a:r>
              <a:rPr altLang="en-US" lang="zh-CN">
                <a:noFill/>
              </a:rPr>
              <a:t> </a:t>
            </a:r>
          </a:p>
        </p:txBody>
      </p:sp>
      <p:sp>
        <p:nvSpPr>
          <p:cNvPr id="1051468" name="矩形 64"/>
          <p:cNvSpPr>
            <a:spLocks noChangeAspect="1" noMove="1" noResize="1" noRot="1" noAdjustHandles="1" noEditPoints="1" noChangeArrowheads="1" noChangeShapeType="1" noTextEdit="1"/>
          </p:cNvSpPr>
          <p:nvPr/>
        </p:nvSpPr>
        <p:spPr>
          <a:xfrm>
            <a:off x="3450981" y="5594429"/>
            <a:ext cx="5622742" cy="858248"/>
          </a:xfrm>
          <a:prstGeom prst="rect"/>
          <a:blipFill>
            <a:blip xmlns:r="http://schemas.openxmlformats.org/officeDocument/2006/relationships" r:embed="rId14"/>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463"/>
                                        </p:tgtEl>
                                        <p:attrNameLst>
                                          <p:attrName>style.visibility</p:attrName>
                                        </p:attrNameLst>
                                      </p:cBhvr>
                                      <p:to>
                                        <p:strVal val="visible"/>
                                      </p:to>
                                    </p:set>
                                    <p:animEffect transition="in" filter="wipe(down)">
                                      <p:cBhvr>
                                        <p:cTn dur="500" id="7"/>
                                        <p:tgtEl>
                                          <p:spTgt spid="105146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464"/>
                                        </p:tgtEl>
                                        <p:attrNameLst>
                                          <p:attrName>style.visibility</p:attrName>
                                        </p:attrNameLst>
                                      </p:cBhvr>
                                      <p:to>
                                        <p:strVal val="visible"/>
                                      </p:to>
                                    </p:set>
                                    <p:animEffect transition="in" filter="wipe(down)">
                                      <p:cBhvr>
                                        <p:cTn dur="500" id="12"/>
                                        <p:tgtEl>
                                          <p:spTgt spid="105146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460"/>
                                        </p:tgtEl>
                                        <p:attrNameLst>
                                          <p:attrName>style.visibility</p:attrName>
                                        </p:attrNameLst>
                                      </p:cBhvr>
                                      <p:to>
                                        <p:strVal val="visible"/>
                                      </p:to>
                                    </p:set>
                                    <p:animEffect transition="in" filter="wipe(down)">
                                      <p:cBhvr>
                                        <p:cTn dur="500" id="17"/>
                                        <p:tgtEl>
                                          <p:spTgt spid="105146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465"/>
                                        </p:tgtEl>
                                        <p:attrNameLst>
                                          <p:attrName>style.visibility</p:attrName>
                                        </p:attrNameLst>
                                      </p:cBhvr>
                                      <p:to>
                                        <p:strVal val="visible"/>
                                      </p:to>
                                    </p:set>
                                    <p:animEffect transition="in" filter="wipe(down)">
                                      <p:cBhvr>
                                        <p:cTn dur="500" id="22"/>
                                        <p:tgtEl>
                                          <p:spTgt spid="105146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1466"/>
                                        </p:tgtEl>
                                        <p:attrNameLst>
                                          <p:attrName>style.visibility</p:attrName>
                                        </p:attrNameLst>
                                      </p:cBhvr>
                                      <p:to>
                                        <p:strVal val="visible"/>
                                      </p:to>
                                    </p:set>
                                    <p:animEffect transition="in" filter="wipe(down)">
                                      <p:cBhvr>
                                        <p:cTn dur="500" id="27"/>
                                        <p:tgtEl>
                                          <p:spTgt spid="1051466"/>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51467"/>
                                        </p:tgtEl>
                                        <p:attrNameLst>
                                          <p:attrName>style.visibility</p:attrName>
                                        </p:attrNameLst>
                                      </p:cBhvr>
                                      <p:to>
                                        <p:strVal val="visible"/>
                                      </p:to>
                                    </p:set>
                                    <p:animEffect transition="in" filter="wipe(down)">
                                      <p:cBhvr>
                                        <p:cTn dur="500" id="30"/>
                                        <p:tgtEl>
                                          <p:spTgt spid="1051467"/>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51468"/>
                                        </p:tgtEl>
                                        <p:attrNameLst>
                                          <p:attrName>style.visibility</p:attrName>
                                        </p:attrNameLst>
                                      </p:cBhvr>
                                      <p:to>
                                        <p:strVal val="visible"/>
                                      </p:to>
                                    </p:set>
                                    <p:animEffect transition="in" filter="wipe(down)">
                                      <p:cBhvr>
                                        <p:cTn dur="500" id="35"/>
                                        <p:tgtEl>
                                          <p:spTgt spid="105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60" grpId="0"/>
      <p:bldP spid="1051463" grpId="0"/>
      <p:bldP spid="1051464" grpId="0"/>
      <p:bldP spid="1051465" grpId="0"/>
      <p:bldP spid="1051466" grpId="0" animBg="1"/>
      <p:bldP spid="1051467" grpId="0"/>
      <p:bldP spid="105146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741" name=""/>
        <p:cNvGrpSpPr/>
        <p:nvPr/>
      </p:nvGrpSpPr>
      <p:grpSpPr>
        <a:xfrm>
          <a:off x="0" y="0"/>
          <a:ext cx="0" cy="0"/>
          <a:chOff x="0" y="0"/>
          <a:chExt cx="0" cy="0"/>
        </a:xfrm>
      </p:grpSpPr>
      <p:sp>
        <p:nvSpPr>
          <p:cNvPr id="105146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1470" name="Rectangle 177"/>
          <p:cNvSpPr>
            <a:spLocks noChangeArrowheads="1"/>
          </p:cNvSpPr>
          <p:nvPr/>
        </p:nvSpPr>
        <p:spPr bwMode="auto">
          <a:xfrm>
            <a:off x="247193" y="1031584"/>
            <a:ext cx="3032867" cy="980439"/>
          </a:xfrm>
          <a:prstGeom prst="rect"/>
          <a:noFill/>
          <a:ln>
            <a:noFill/>
          </a:ln>
          <a:effectLst/>
        </p:spPr>
        <p:txBody>
          <a:bodyPr wrap="square">
            <a:spAutoFit/>
          </a:bodyPr>
          <a:p>
            <a:pP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b) </a:t>
            </a:r>
            <a:r>
              <a:rPr altLang="zh-CN" b="1" dirty="0" sz="2400" i="1" kumimoji="1" lang="en-US">
                <a:latin typeface="Arial" panose="020B0604020202020204" pitchFamily="34" charset="0"/>
                <a:cs typeface="Arial" panose="020B0604020202020204" pitchFamily="34" charset="0"/>
              </a:rPr>
              <a:t>A</a:t>
            </a:r>
            <a:r>
              <a:rPr altLang="zh-CN" baseline="-30000" b="1" dirty="0" sz="2400" i="1" kumimoji="1" lang="en-US">
                <a:latin typeface="Arial" panose="020B0604020202020204" pitchFamily="34" charset="0"/>
                <a:cs typeface="Arial" panose="020B0604020202020204" pitchFamily="34" charset="0"/>
              </a:rPr>
              <a:t>u</a:t>
            </a:r>
            <a:r>
              <a:rPr altLang="zh-CN" b="1" dirty="0" sz="2400" kumimoji="1" lang="en-US">
                <a:latin typeface="Arial" panose="020B0604020202020204" pitchFamily="34" charset="0"/>
                <a:cs typeface="Arial" panose="020B0604020202020204" pitchFamily="34" charset="0"/>
              </a:rPr>
              <a:t>, </a:t>
            </a:r>
            <a:r>
              <a:rPr altLang="zh-CN" b="1" dirty="0" sz="2400" i="1" kumimoji="1" lang="en-US" err="1">
                <a:latin typeface="Arial" panose="020B0604020202020204" pitchFamily="34" charset="0"/>
                <a:cs typeface="Arial" panose="020B0604020202020204" pitchFamily="34" charset="0"/>
              </a:rPr>
              <a:t>R</a:t>
            </a:r>
            <a:r>
              <a:rPr altLang="zh-CN" baseline="-30000" b="1" dirty="0" sz="2400" kumimoji="1" lang="en-US" err="1">
                <a:latin typeface="Arial" panose="020B0604020202020204" pitchFamily="34" charset="0"/>
                <a:cs typeface="Arial" panose="020B0604020202020204" pitchFamily="34" charset="0"/>
              </a:rPr>
              <a:t>i</a:t>
            </a:r>
            <a:r>
              <a:rPr altLang="zh-CN" b="1" dirty="0" sz="2400" kumimoji="1" lang="en-US">
                <a:latin typeface="Arial" panose="020B0604020202020204" pitchFamily="34" charset="0"/>
                <a:cs typeface="Arial" panose="020B0604020202020204" pitchFamily="34" charset="0"/>
              </a:rPr>
              <a:t>, </a:t>
            </a:r>
            <a:r>
              <a:rPr altLang="zh-CN" b="1" dirty="0" sz="2400" i="1" kumimoji="1" lang="en-US">
                <a:latin typeface="Arial" panose="020B0604020202020204" pitchFamily="34" charset="0"/>
                <a:cs typeface="Arial" panose="020B0604020202020204" pitchFamily="34" charset="0"/>
              </a:rPr>
              <a:t>R</a:t>
            </a:r>
            <a:r>
              <a:rPr altLang="zh-CN" baseline="-30000" b="1" dirty="0" sz="2400" kumimoji="1" lang="en-US">
                <a:latin typeface="Arial" panose="020B0604020202020204" pitchFamily="34" charset="0"/>
                <a:cs typeface="Arial" panose="020B0604020202020204" pitchFamily="34" charset="0"/>
              </a:rPr>
              <a:t>o</a:t>
            </a:r>
            <a:r>
              <a:rPr altLang="en-US" b="1" dirty="0" sz="2400" kumimoji="1" lang="zh-CN">
                <a:latin typeface="Arial" panose="020B0604020202020204" pitchFamily="34" charset="0"/>
                <a:cs typeface="Arial" panose="020B0604020202020204" pitchFamily="34" charset="0"/>
              </a:rPr>
              <a:t> </a:t>
            </a:r>
            <a:r>
              <a:rPr altLang="zh-CN" b="1" dirty="0" sz="2400" kumimoji="1" lang="en-US">
                <a:latin typeface="Arial" panose="020B0604020202020204" pitchFamily="34" charset="0"/>
                <a:cs typeface="Arial" panose="020B0604020202020204" pitchFamily="34" charset="0"/>
              </a:rPr>
              <a:t>and </a:t>
            </a:r>
            <a:r>
              <a:rPr altLang="zh-CN" b="1" dirty="0" sz="2400" i="1" kumimoji="1" lang="en-US" err="1">
                <a:latin typeface="Arial" panose="020B0604020202020204" pitchFamily="34" charset="0"/>
                <a:cs typeface="Arial" panose="020B0604020202020204" pitchFamily="34" charset="0"/>
              </a:rPr>
              <a:t>U</a:t>
            </a:r>
            <a:r>
              <a:rPr altLang="zh-CN" baseline="-30000" b="1" dirty="0" sz="2400" kumimoji="1" lang="en-US" err="1">
                <a:latin typeface="Arial" panose="020B0604020202020204" pitchFamily="34" charset="0"/>
                <a:cs typeface="Arial" panose="020B0604020202020204" pitchFamily="34" charset="0"/>
              </a:rPr>
              <a:t>opp</a:t>
            </a:r>
            <a:r>
              <a:rPr altLang="zh-CN" dirty="0" sz="2400" kumimoji="1" lang="en-US">
                <a:latin typeface="Arial" panose="020B0604020202020204" pitchFamily="34" charset="0"/>
                <a:cs typeface="Arial" panose="020B0604020202020204" pitchFamily="34" charset="0"/>
              </a:rPr>
              <a:t>.</a:t>
            </a:r>
            <a:endParaRPr altLang="en-US" dirty="0" sz="2400" kumimoji="1" lang="zh-CN">
              <a:latin typeface="Arial" panose="020B0604020202020204" pitchFamily="34" charset="0"/>
              <a:cs typeface="Arial" panose="020B0604020202020204" pitchFamily="34" charset="0"/>
            </a:endParaRPr>
          </a:p>
        </p:txBody>
      </p:sp>
      <p:grpSp>
        <p:nvGrpSpPr>
          <p:cNvPr id="742" name="组合 1"/>
          <p:cNvGrpSpPr/>
          <p:nvPr/>
        </p:nvGrpSpPr>
        <p:grpSpPr>
          <a:xfrm>
            <a:off x="2717539" y="260648"/>
            <a:ext cx="6490406" cy="2341849"/>
            <a:chOff x="1816392" y="3704362"/>
            <a:chExt cx="6490406" cy="2341849"/>
          </a:xfrm>
        </p:grpSpPr>
        <p:sp>
          <p:nvSpPr>
            <p:cNvPr id="1051471" name="文本框 123"/>
            <p:cNvSpPr txBox="1"/>
            <p:nvPr/>
          </p:nvSpPr>
          <p:spPr>
            <a:xfrm>
              <a:off x="7719735" y="41088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743" name="组合 124"/>
            <p:cNvGrpSpPr/>
            <p:nvPr/>
          </p:nvGrpSpPr>
          <p:grpSpPr>
            <a:xfrm>
              <a:off x="1816392" y="3704362"/>
              <a:ext cx="6490406" cy="2341849"/>
              <a:chOff x="1198785" y="356830"/>
              <a:chExt cx="6490406" cy="2341849"/>
            </a:xfrm>
          </p:grpSpPr>
          <p:grpSp>
            <p:nvGrpSpPr>
              <p:cNvPr id="744" name="组合 125"/>
              <p:cNvGrpSpPr/>
              <p:nvPr/>
            </p:nvGrpSpPr>
            <p:grpSpPr>
              <a:xfrm>
                <a:off x="1198785" y="1031971"/>
                <a:ext cx="1634875" cy="1461661"/>
                <a:chOff x="1340577" y="3102647"/>
                <a:chExt cx="1634875" cy="1461661"/>
              </a:xfrm>
            </p:grpSpPr>
            <p:sp>
              <p:nvSpPr>
                <p:cNvPr id="1051472" name="Line 1077"/>
                <p:cNvSpPr>
                  <a:spLocks noChangeShapeType="1"/>
                </p:cNvSpPr>
                <p:nvPr/>
              </p:nvSpPr>
              <p:spPr bwMode="auto">
                <a:xfrm>
                  <a:off x="2877254"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73" name="矩形 163"/>
                <p:cNvSpPr/>
                <p:nvPr/>
              </p:nvSpPr>
              <p:spPr>
                <a:xfrm rot="16200000">
                  <a:off x="2644237"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74" name="文本框 164"/>
                <p:cNvSpPr txBox="1"/>
                <p:nvPr/>
              </p:nvSpPr>
              <p:spPr>
                <a:xfrm>
                  <a:off x="2367499" y="3592551"/>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475" name="Line 1077"/>
                <p:cNvSpPr>
                  <a:spLocks noChangeShapeType="1"/>
                </p:cNvSpPr>
                <p:nvPr/>
              </p:nvSpPr>
              <p:spPr bwMode="auto">
                <a:xfrm>
                  <a:off x="2032737"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76" name="椭圆 166"/>
                <p:cNvSpPr/>
                <p:nvPr/>
              </p:nvSpPr>
              <p:spPr>
                <a:xfrm>
                  <a:off x="1835873" y="3653263"/>
                  <a:ext cx="385763" cy="385763"/>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77" name="文本框 167"/>
                <p:cNvSpPr txBox="1"/>
                <p:nvPr/>
              </p:nvSpPr>
              <p:spPr>
                <a:xfrm>
                  <a:off x="2042062" y="336676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78" name="文本框 168"/>
                <p:cNvSpPr txBox="1"/>
                <p:nvPr/>
              </p:nvSpPr>
              <p:spPr>
                <a:xfrm>
                  <a:off x="2074019" y="380371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79" name="矩形 169"/>
                <p:cNvSpPr>
                  <a:spLocks noChangeAspect="1" noMove="1" noResize="1" noRot="1" noAdjustHandles="1" noEditPoints="1" noChangeArrowheads="1" noChangeShapeType="1" noTextEdit="1"/>
                </p:cNvSpPr>
                <p:nvPr/>
              </p:nvSpPr>
              <p:spPr>
                <a:xfrm>
                  <a:off x="1340577" y="3611600"/>
                  <a:ext cx="574132" cy="473206"/>
                </a:xfrm>
                <a:prstGeom prst="rect"/>
                <a:blipFill>
                  <a:blip xmlns:r="http://schemas.openxmlformats.org/officeDocument/2006/relationships" r:embed="rId1"/>
                  <a:stretch>
                    <a:fillRect t="-3846" b="-1282"/>
                  </a:stretch>
                </a:blipFill>
              </p:spPr>
              <p:txBody>
                <a:bodyPr/>
                <a:p>
                  <a:r>
                    <a:rPr altLang="en-US" lang="zh-CN">
                      <a:noFill/>
                    </a:rPr>
                    <a:t> </a:t>
                  </a:r>
                </a:p>
              </p:txBody>
            </p:sp>
          </p:grpSp>
          <p:grpSp>
            <p:nvGrpSpPr>
              <p:cNvPr id="745" name="组合 126"/>
              <p:cNvGrpSpPr/>
              <p:nvPr/>
            </p:nvGrpSpPr>
            <p:grpSpPr>
              <a:xfrm>
                <a:off x="5924488" y="1011908"/>
                <a:ext cx="1296018" cy="1464006"/>
                <a:chOff x="6066280" y="3082584"/>
                <a:chExt cx="1296018" cy="1464006"/>
              </a:xfrm>
            </p:grpSpPr>
            <p:sp>
              <p:nvSpPr>
                <p:cNvPr id="1051480" name="Line 1077"/>
                <p:cNvSpPr>
                  <a:spLocks noChangeShapeType="1"/>
                </p:cNvSpPr>
                <p:nvPr/>
              </p:nvSpPr>
              <p:spPr bwMode="auto">
                <a:xfrm>
                  <a:off x="6165255"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1" name="矩形 157"/>
                <p:cNvSpPr/>
                <p:nvPr/>
              </p:nvSpPr>
              <p:spPr>
                <a:xfrm rot="16200000">
                  <a:off x="5931460"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82" name="Line 1077"/>
                <p:cNvSpPr>
                  <a:spLocks noChangeShapeType="1"/>
                </p:cNvSpPr>
                <p:nvPr/>
              </p:nvSpPr>
              <p:spPr bwMode="auto">
                <a:xfrm>
                  <a:off x="6813338" y="3082584"/>
                  <a:ext cx="0" cy="146400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3" name="文本框 159"/>
                <p:cNvSpPr txBox="1"/>
                <p:nvPr/>
              </p:nvSpPr>
              <p:spPr>
                <a:xfrm>
                  <a:off x="6859846" y="3593982"/>
                  <a:ext cx="502452" cy="535940"/>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L</a:t>
                  </a:r>
                  <a:endParaRPr altLang="en-US" b="1" dirty="0" sz="2400" lang="zh-CN">
                    <a:latin typeface="+mn-ea"/>
                    <a:cs typeface="Arial" panose="020B0604020202020204" pitchFamily="34" charset="0"/>
                  </a:endParaRPr>
                </a:p>
              </p:txBody>
            </p:sp>
            <p:sp>
              <p:nvSpPr>
                <p:cNvPr id="1051484" name="矩形 160"/>
                <p:cNvSpPr/>
                <p:nvPr/>
              </p:nvSpPr>
              <p:spPr>
                <a:xfrm rot="16200000">
                  <a:off x="6572573" y="37308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85" name="文本框 161"/>
                <p:cNvSpPr txBox="1"/>
                <p:nvPr/>
              </p:nvSpPr>
              <p:spPr>
                <a:xfrm>
                  <a:off x="6182216" y="3584053"/>
                  <a:ext cx="723149" cy="535939"/>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746" name="组合 127"/>
              <p:cNvGrpSpPr/>
              <p:nvPr/>
            </p:nvGrpSpPr>
            <p:grpSpPr>
              <a:xfrm>
                <a:off x="1877737" y="356830"/>
                <a:ext cx="4793809" cy="2341849"/>
                <a:chOff x="1426707" y="3617945"/>
                <a:chExt cx="4793809" cy="2341849"/>
              </a:xfrm>
            </p:grpSpPr>
            <p:grpSp>
              <p:nvGrpSpPr>
                <p:cNvPr id="747" name="组合 132"/>
                <p:cNvGrpSpPr/>
                <p:nvPr/>
              </p:nvGrpSpPr>
              <p:grpSpPr>
                <a:xfrm>
                  <a:off x="1426707" y="3617945"/>
                  <a:ext cx="4793809" cy="2341849"/>
                  <a:chOff x="2689542" y="3744016"/>
                  <a:chExt cx="4793809" cy="2341849"/>
                </a:xfrm>
              </p:grpSpPr>
              <p:grpSp>
                <p:nvGrpSpPr>
                  <p:cNvPr id="748" name="组合 143"/>
                  <p:cNvGrpSpPr/>
                  <p:nvPr/>
                </p:nvGrpSpPr>
                <p:grpSpPr>
                  <a:xfrm>
                    <a:off x="2689542" y="3744016"/>
                    <a:ext cx="4793809" cy="2341849"/>
                    <a:chOff x="298726" y="908196"/>
                    <a:chExt cx="4793809" cy="2341849"/>
                  </a:xfrm>
                </p:grpSpPr>
                <p:grpSp>
                  <p:nvGrpSpPr>
                    <p:cNvPr id="749" name="组合 147"/>
                    <p:cNvGrpSpPr/>
                    <p:nvPr/>
                  </p:nvGrpSpPr>
                  <p:grpSpPr>
                    <a:xfrm>
                      <a:off x="298726" y="1577322"/>
                      <a:ext cx="4793809" cy="1672723"/>
                      <a:chOff x="387604" y="2715291"/>
                      <a:chExt cx="4793809" cy="1672723"/>
                    </a:xfrm>
                  </p:grpSpPr>
                  <p:sp>
                    <p:nvSpPr>
                      <p:cNvPr id="1051486" name="Line 1073"/>
                      <p:cNvSpPr>
                        <a:spLocks noChangeShapeType="1"/>
                      </p:cNvSpPr>
                      <p:nvPr/>
                    </p:nvSpPr>
                    <p:spPr bwMode="auto">
                      <a:xfrm flipH="1">
                        <a:off x="387604" y="2716069"/>
                        <a:ext cx="1745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7" name="Line 1073"/>
                      <p:cNvSpPr>
                        <a:spLocks noChangeShapeType="1"/>
                      </p:cNvSpPr>
                      <p:nvPr/>
                    </p:nvSpPr>
                    <p:spPr bwMode="auto">
                      <a:xfrm flipH="1">
                        <a:off x="387604" y="4161924"/>
                        <a:ext cx="4793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8" name="Line 1073"/>
                      <p:cNvSpPr>
                        <a:spLocks noChangeShapeType="1"/>
                      </p:cNvSpPr>
                      <p:nvPr/>
                    </p:nvSpPr>
                    <p:spPr bwMode="auto">
                      <a:xfrm flipH="1">
                        <a:off x="3411791" y="2715291"/>
                        <a:ext cx="17696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58" name="直接连接符 154"/>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489" name="椭圆 155"/>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90" name="矩形 149"/>
                    <p:cNvSpPr>
                      <a:spLocks noChangeAspect="1" noMove="1" noResize="1" noRot="1" noAdjustHandles="1" noEditPoints="1" noChangeArrowheads="1" noChangeShapeType="1" noTextEdit="1"/>
                    </p:cNvSpPr>
                    <p:nvPr/>
                  </p:nvSpPr>
                  <p:spPr>
                    <a:xfrm>
                      <a:off x="1301396" y="908196"/>
                      <a:ext cx="537263" cy="473206"/>
                    </a:xfrm>
                    <a:prstGeom prst="rect"/>
                    <a:blipFill>
                      <a:blip xmlns:r="http://schemas.openxmlformats.org/officeDocument/2006/relationships" r:embed="rId2"/>
                      <a:stretch>
                        <a:fillRect t="-3896" b="-3896"/>
                      </a:stretch>
                    </a:blipFill>
                  </p:spPr>
                  <p:txBody>
                    <a:bodyPr/>
                    <a:p>
                      <a:r>
                        <a:rPr altLang="en-US" lang="zh-CN">
                          <a:noFill/>
                        </a:rPr>
                        <a:t> </a:t>
                      </a:r>
                    </a:p>
                  </p:txBody>
                </p:sp>
                <p:sp>
                  <p:nvSpPr>
                    <p:cNvPr id="1051491" name="矩形 150"/>
                    <p:cNvSpPr>
                      <a:spLocks noChangeAspect="1" noMove="1" noResize="1" noRot="1" noAdjustHandles="1" noEditPoints="1" noChangeArrowheads="1" noChangeShapeType="1" noTextEdit="1"/>
                    </p:cNvSpPr>
                    <p:nvPr/>
                  </p:nvSpPr>
                  <p:spPr>
                    <a:xfrm>
                      <a:off x="3714829" y="921591"/>
                      <a:ext cx="514821" cy="473206"/>
                    </a:xfrm>
                    <a:prstGeom prst="rect"/>
                    <a:blipFill>
                      <a:blip xmlns:r="http://schemas.openxmlformats.org/officeDocument/2006/relationships" r:embed="rId3"/>
                      <a:stretch>
                        <a:fillRect t="-3846"/>
                      </a:stretch>
                    </a:blipFill>
                  </p:spPr>
                  <p:txBody>
                    <a:bodyPr/>
                    <a:p>
                      <a:r>
                        <a:rPr altLang="en-US" lang="zh-CN">
                          <a:noFill/>
                        </a:rPr>
                        <a:t> </a:t>
                      </a:r>
                    </a:p>
                  </p:txBody>
                </p:sp>
              </p:grpSp>
              <p:sp>
                <p:nvSpPr>
                  <p:cNvPr id="1051492"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59" name="直接箭头连接符 145"/>
                  <p:cNvCxnSpPr>
                    <a:cxnSpLocks/>
                  </p:cNvCxnSpPr>
                  <p:nvPr/>
                </p:nvCxnSpPr>
                <p:spPr>
                  <a:xfrm>
                    <a:off x="3778349"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60" name="直接箭头连接符 146"/>
                  <p:cNvCxnSpPr>
                    <a:cxnSpLocks/>
                  </p:cNvCxnSpPr>
                  <p:nvPr/>
                </p:nvCxnSpPr>
                <p:spPr>
                  <a:xfrm flipH="1">
                    <a:off x="6043458"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750" name="组合 133"/>
                <p:cNvGrpSpPr/>
                <p:nvPr/>
              </p:nvGrpSpPr>
              <p:grpSpPr>
                <a:xfrm>
                  <a:off x="2497018" y="4275368"/>
                  <a:ext cx="780688" cy="1461661"/>
                  <a:chOff x="3141734" y="4325569"/>
                  <a:chExt cx="780688" cy="1461661"/>
                </a:xfrm>
              </p:grpSpPr>
              <p:sp>
                <p:nvSpPr>
                  <p:cNvPr id="1051493"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4" name="矩形 141"/>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95" name="矩形 142"/>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4"/>
                    <a:stretch>
                      <a:fillRect b="-2632"/>
                    </a:stretch>
                  </a:blipFill>
                </p:spPr>
                <p:txBody>
                  <a:bodyPr/>
                  <a:p>
                    <a:r>
                      <a:rPr altLang="en-US" lang="zh-CN">
                        <a:noFill/>
                      </a:rPr>
                      <a:t> </a:t>
                    </a:r>
                  </a:p>
                </p:txBody>
              </p:sp>
            </p:grpSp>
            <p:grpSp>
              <p:nvGrpSpPr>
                <p:cNvPr id="751" name="组合 134"/>
                <p:cNvGrpSpPr/>
                <p:nvPr/>
              </p:nvGrpSpPr>
              <p:grpSpPr>
                <a:xfrm>
                  <a:off x="3723203" y="4267666"/>
                  <a:ext cx="875123" cy="1461661"/>
                  <a:chOff x="4367919" y="4317867"/>
                  <a:chExt cx="875123" cy="1461661"/>
                </a:xfrm>
              </p:grpSpPr>
              <p:sp>
                <p:nvSpPr>
                  <p:cNvPr id="1051496"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7" name="等腰三角形 136"/>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98" name="等腰三角形 137"/>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61" name="直接箭头连接符 138"/>
                  <p:cNvCxnSpPr>
                    <a:cxnSpLocks/>
                  </p:cNvCxnSpPr>
                  <p:nvPr/>
                </p:nvCxnSpPr>
                <p:spPr>
                  <a:xfrm flipH="1">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499" name="矩形 139"/>
                  <p:cNvSpPr>
                    <a:spLocks noChangeAspect="1" noMove="1" noResize="1" noRot="1" noAdjustHandles="1" noEditPoints="1" noChangeArrowheads="1" noChangeShapeType="1" noTextEdit="1"/>
                  </p:cNvSpPr>
                  <p:nvPr/>
                </p:nvSpPr>
                <p:spPr>
                  <a:xfrm>
                    <a:off x="4367919" y="4828349"/>
                    <a:ext cx="700063" cy="473206"/>
                  </a:xfrm>
                  <a:prstGeom prst="rect"/>
                  <a:blipFill>
                    <a:blip xmlns:r="http://schemas.openxmlformats.org/officeDocument/2006/relationships" r:embed="rId5"/>
                    <a:stretch>
                      <a:fillRect l="-2609" t="-3846" b="-16667"/>
                    </a:stretch>
                  </a:blipFill>
                </p:spPr>
                <p:txBody>
                  <a:bodyPr/>
                  <a:p>
                    <a:r>
                      <a:rPr altLang="en-US" lang="zh-CN">
                        <a:noFill/>
                      </a:rPr>
                      <a:t> </a:t>
                    </a:r>
                  </a:p>
                </p:txBody>
              </p:sp>
            </p:grpSp>
          </p:grpSp>
          <p:cxnSp>
            <p:nvCxnSpPr>
              <p:cNvPr id="3146362" name="直接箭头连接符 128"/>
              <p:cNvCxnSpPr>
                <a:cxnSpLocks/>
              </p:cNvCxnSpPr>
              <p:nvPr/>
            </p:nvCxnSpPr>
            <p:spPr>
              <a:xfrm>
                <a:off x="7315001" y="1984971"/>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63" name="直接箭头连接符 129"/>
              <p:cNvCxnSpPr>
                <a:cxnSpLocks/>
              </p:cNvCxnSpPr>
              <p:nvPr/>
            </p:nvCxnSpPr>
            <p:spPr>
              <a:xfrm flipV="1">
                <a:off x="7315001" y="1035126"/>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500" name="文本框 130"/>
              <p:cNvSpPr txBox="1"/>
              <p:nvPr/>
            </p:nvSpPr>
            <p:spPr>
              <a:xfrm>
                <a:off x="7249713" y="22052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501" name="矩形 131"/>
              <p:cNvSpPr>
                <a:spLocks noChangeAspect="1" noMove="1" noResize="1" noRot="1" noAdjustHandles="1" noEditPoints="1" noChangeArrowheads="1" noChangeShapeType="1" noTextEdit="1"/>
              </p:cNvSpPr>
              <p:nvPr/>
            </p:nvSpPr>
            <p:spPr>
              <a:xfrm>
                <a:off x="7068573" y="1485327"/>
                <a:ext cx="620618" cy="473206"/>
              </a:xfrm>
              <a:prstGeom prst="rect"/>
              <a:blipFill>
                <a:blip xmlns:r="http://schemas.openxmlformats.org/officeDocument/2006/relationships" r:embed="rId6"/>
                <a:stretch>
                  <a:fillRect t="-3846"/>
                </a:stretch>
              </a:blipFill>
            </p:spPr>
            <p:txBody>
              <a:bodyPr/>
              <a:p>
                <a:r>
                  <a:rPr altLang="en-US" lang="zh-CN">
                    <a:noFill/>
                  </a:rPr>
                  <a:t> </a:t>
                </a:r>
              </a:p>
            </p:txBody>
          </p:sp>
        </p:grpSp>
      </p:grpSp>
      <p:sp>
        <p:nvSpPr>
          <p:cNvPr id="1051502" name="矩形 172"/>
          <p:cNvSpPr>
            <a:spLocks noChangeAspect="1" noMove="1" noResize="1" noRot="1" noAdjustHandles="1" noEditPoints="1" noChangeArrowheads="1" noChangeShapeType="1" noTextEdit="1"/>
          </p:cNvSpPr>
          <p:nvPr/>
        </p:nvSpPr>
        <p:spPr>
          <a:xfrm>
            <a:off x="3042019" y="4349546"/>
            <a:ext cx="3592193" cy="461665"/>
          </a:xfrm>
          <a:prstGeom prst="rect"/>
          <a:blipFill>
            <a:blip xmlns:r="http://schemas.openxmlformats.org/officeDocument/2006/relationships" r:embed="rId7"/>
            <a:stretch>
              <a:fillRect b="-18667"/>
            </a:stretch>
          </a:blipFill>
        </p:spPr>
        <p:txBody>
          <a:bodyPr/>
          <a:p>
            <a:r>
              <a:rPr altLang="en-US" lang="zh-CN">
                <a:noFill/>
              </a:rPr>
              <a:t> </a:t>
            </a:r>
          </a:p>
        </p:txBody>
      </p:sp>
      <p:sp>
        <p:nvSpPr>
          <p:cNvPr id="1051503" name="文本框 4"/>
          <p:cNvSpPr txBox="1"/>
          <p:nvPr/>
        </p:nvSpPr>
        <p:spPr>
          <a:xfrm>
            <a:off x="2547954" y="3430752"/>
            <a:ext cx="3062666" cy="523220"/>
          </a:xfrm>
          <a:prstGeom prst="rect"/>
          <a:noFill/>
        </p:spPr>
        <p:txBody>
          <a:bodyPr rtlCol="0" wrap="square">
            <a:spAutoFit/>
          </a:bodyPr>
          <a:p>
            <a:r>
              <a:rPr altLang="zh-CN" dirty="0" sz="2800" lang="en-US" smtClean="0">
                <a:latin typeface="Arial" panose="020B0604020202020204" pitchFamily="34" charset="0"/>
                <a:cs typeface="Arial" panose="020B0604020202020204" pitchFamily="34" charset="0"/>
              </a:rPr>
              <a:t>Input resistance:</a:t>
            </a:r>
            <a:endParaRPr altLang="en-US" dirty="0" sz="2800" lang="zh-CN">
              <a:latin typeface="Arial" panose="020B0604020202020204" pitchFamily="34" charset="0"/>
              <a:cs typeface="Arial" panose="020B0604020202020204" pitchFamily="34" charset="0"/>
            </a:endParaRPr>
          </a:p>
        </p:txBody>
      </p:sp>
      <p:sp>
        <p:nvSpPr>
          <p:cNvPr id="1051504" name="文本框 58"/>
          <p:cNvSpPr txBox="1">
            <a:spLocks noChangeAspect="1" noMove="1" noResize="1" noRot="1" noAdjustHandles="1" noEditPoints="1" noChangeArrowheads="1" noChangeShapeType="1" noTextEdit="1"/>
          </p:cNvSpPr>
          <p:nvPr/>
        </p:nvSpPr>
        <p:spPr>
          <a:xfrm>
            <a:off x="5409629" y="3264122"/>
            <a:ext cx="1224583" cy="836896"/>
          </a:xfrm>
          <a:prstGeom prst="rect"/>
          <a:blipFill>
            <a:blip xmlns:r="http://schemas.openxmlformats.org/officeDocument/2006/relationships" r:embed="rId8"/>
            <a:stretch>
              <a:fillRect/>
            </a:stretch>
          </a:blipFill>
        </p:spPr>
        <p:txBody>
          <a:bodyPr/>
          <a:p>
            <a:r>
              <a:rPr altLang="en-US" lang="zh-CN">
                <a:noFill/>
              </a:rPr>
              <a:t> </a:t>
            </a:r>
          </a:p>
        </p:txBody>
      </p:sp>
      <p:sp>
        <p:nvSpPr>
          <p:cNvPr id="1051505" name="矩形 59"/>
          <p:cNvSpPr>
            <a:spLocks noChangeAspect="1" noMove="1" noResize="1" noRot="1" noAdjustHandles="1" noEditPoints="1" noChangeArrowheads="1" noChangeShapeType="1" noTextEdit="1"/>
          </p:cNvSpPr>
          <p:nvPr/>
        </p:nvSpPr>
        <p:spPr>
          <a:xfrm>
            <a:off x="3544532" y="264638"/>
            <a:ext cx="473142" cy="473206"/>
          </a:xfrm>
          <a:prstGeom prst="rect"/>
          <a:blipFill>
            <a:blip xmlns:r="http://schemas.openxmlformats.org/officeDocument/2006/relationships" r:embed="rId9"/>
            <a:stretch>
              <a:fillRect t="-3846" b="-2564"/>
            </a:stretch>
          </a:blipFill>
        </p:spPr>
        <p:txBody>
          <a:bodyPr/>
          <a:p>
            <a:r>
              <a:rPr altLang="en-US" lang="zh-CN">
                <a:noFill/>
              </a:rPr>
              <a:t> </a:t>
            </a:r>
          </a:p>
        </p:txBody>
      </p:sp>
      <p:cxnSp>
        <p:nvCxnSpPr>
          <p:cNvPr id="3146364" name="直接箭头连接符 60"/>
          <p:cNvCxnSpPr>
            <a:cxnSpLocks/>
          </p:cNvCxnSpPr>
          <p:nvPr/>
        </p:nvCxnSpPr>
        <p:spPr>
          <a:xfrm>
            <a:off x="3630669" y="81770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502"/>
                                        </p:tgtEl>
                                        <p:attrNameLst>
                                          <p:attrName>style.visibility</p:attrName>
                                        </p:attrNameLst>
                                      </p:cBhvr>
                                      <p:to>
                                        <p:strVal val="visible"/>
                                      </p:to>
                                    </p:set>
                                    <p:animEffect transition="in" filter="wipe(down)">
                                      <p:cBhvr>
                                        <p:cTn dur="500" id="7"/>
                                        <p:tgtEl>
                                          <p:spTgt spid="1051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50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752" name=""/>
        <p:cNvGrpSpPr/>
        <p:nvPr/>
      </p:nvGrpSpPr>
      <p:grpSpPr>
        <a:xfrm>
          <a:off x="0" y="0"/>
          <a:ext cx="0" cy="0"/>
          <a:chOff x="0" y="0"/>
          <a:chExt cx="0" cy="0"/>
        </a:xfrm>
      </p:grpSpPr>
      <p:sp>
        <p:nvSpPr>
          <p:cNvPr id="10515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1507" name="Rectangle 177"/>
          <p:cNvSpPr>
            <a:spLocks noChangeArrowheads="1"/>
          </p:cNvSpPr>
          <p:nvPr/>
        </p:nvSpPr>
        <p:spPr bwMode="auto">
          <a:xfrm>
            <a:off x="32369" y="938791"/>
            <a:ext cx="3032867" cy="980440"/>
          </a:xfrm>
          <a:prstGeom prst="rect"/>
          <a:noFill/>
          <a:ln>
            <a:noFill/>
          </a:ln>
          <a:effectLst/>
        </p:spPr>
        <p:txBody>
          <a:bodyPr wrap="square">
            <a:spAutoFit/>
          </a:bodyPr>
          <a:p>
            <a:pPr algn="ct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b) </a:t>
            </a:r>
            <a:r>
              <a:rPr altLang="zh-CN" b="1" dirty="0" sz="2400" i="1" kumimoji="1" lang="en-US">
                <a:latin typeface="Arial" panose="020B0604020202020204" pitchFamily="34" charset="0"/>
                <a:cs typeface="Arial" panose="020B0604020202020204" pitchFamily="34" charset="0"/>
              </a:rPr>
              <a:t>A</a:t>
            </a:r>
            <a:r>
              <a:rPr altLang="zh-CN" baseline="-30000" b="1" dirty="0" sz="2400" i="1" kumimoji="1" lang="en-US">
                <a:latin typeface="Arial" panose="020B0604020202020204" pitchFamily="34" charset="0"/>
                <a:cs typeface="Arial" panose="020B0604020202020204" pitchFamily="34" charset="0"/>
              </a:rPr>
              <a:t>u</a:t>
            </a:r>
            <a:r>
              <a:rPr altLang="zh-CN" b="1" dirty="0" sz="2400" kumimoji="1" lang="en-US">
                <a:latin typeface="Arial" panose="020B0604020202020204" pitchFamily="34" charset="0"/>
                <a:cs typeface="Arial" panose="020B0604020202020204" pitchFamily="34" charset="0"/>
              </a:rPr>
              <a:t>, </a:t>
            </a:r>
            <a:r>
              <a:rPr altLang="zh-CN" b="1" dirty="0" sz="2400" i="1" kumimoji="1" lang="en-US" err="1">
                <a:latin typeface="Arial" panose="020B0604020202020204" pitchFamily="34" charset="0"/>
                <a:cs typeface="Arial" panose="020B0604020202020204" pitchFamily="34" charset="0"/>
              </a:rPr>
              <a:t>R</a:t>
            </a:r>
            <a:r>
              <a:rPr altLang="zh-CN" baseline="-30000" b="1" dirty="0" sz="2400" kumimoji="1" lang="en-US" err="1">
                <a:latin typeface="Arial" panose="020B0604020202020204" pitchFamily="34" charset="0"/>
                <a:cs typeface="Arial" panose="020B0604020202020204" pitchFamily="34" charset="0"/>
              </a:rPr>
              <a:t>i</a:t>
            </a:r>
            <a:r>
              <a:rPr altLang="zh-CN" b="1" dirty="0" sz="2400" kumimoji="1" lang="en-US">
                <a:latin typeface="Arial" panose="020B0604020202020204" pitchFamily="34" charset="0"/>
                <a:cs typeface="Arial" panose="020B0604020202020204" pitchFamily="34" charset="0"/>
              </a:rPr>
              <a:t>, </a:t>
            </a:r>
            <a:r>
              <a:rPr altLang="zh-CN" b="1" dirty="0" sz="2400" i="1" kumimoji="1" lang="en-US">
                <a:latin typeface="Arial" panose="020B0604020202020204" pitchFamily="34" charset="0"/>
                <a:cs typeface="Arial" panose="020B0604020202020204" pitchFamily="34" charset="0"/>
              </a:rPr>
              <a:t>R</a:t>
            </a:r>
            <a:r>
              <a:rPr altLang="zh-CN" baseline="-30000" b="1" dirty="0" sz="2400" kumimoji="1" lang="en-US">
                <a:latin typeface="Arial" panose="020B0604020202020204" pitchFamily="34" charset="0"/>
                <a:cs typeface="Arial" panose="020B0604020202020204" pitchFamily="34" charset="0"/>
              </a:rPr>
              <a:t>o</a:t>
            </a:r>
            <a:r>
              <a:rPr altLang="en-US" b="1" dirty="0" sz="2400" kumimoji="1" lang="zh-CN">
                <a:latin typeface="Arial" panose="020B0604020202020204" pitchFamily="34" charset="0"/>
                <a:cs typeface="Arial" panose="020B0604020202020204" pitchFamily="34" charset="0"/>
              </a:rPr>
              <a:t> </a:t>
            </a:r>
            <a:r>
              <a:rPr altLang="zh-CN" b="1" dirty="0" sz="2400" kumimoji="1" lang="en-US">
                <a:latin typeface="Arial" panose="020B0604020202020204" pitchFamily="34" charset="0"/>
                <a:cs typeface="Arial" panose="020B0604020202020204" pitchFamily="34" charset="0"/>
              </a:rPr>
              <a:t>and </a:t>
            </a:r>
            <a:r>
              <a:rPr altLang="zh-CN" b="1" dirty="0" sz="2400" i="1" kumimoji="1" lang="en-US" err="1">
                <a:latin typeface="Arial" panose="020B0604020202020204" pitchFamily="34" charset="0"/>
                <a:cs typeface="Arial" panose="020B0604020202020204" pitchFamily="34" charset="0"/>
              </a:rPr>
              <a:t>U</a:t>
            </a:r>
            <a:r>
              <a:rPr altLang="zh-CN" baseline="-30000" b="1" dirty="0" sz="2400" kumimoji="1" lang="en-US" err="1">
                <a:latin typeface="Arial" panose="020B0604020202020204" pitchFamily="34" charset="0"/>
                <a:cs typeface="Arial" panose="020B0604020202020204" pitchFamily="34" charset="0"/>
              </a:rPr>
              <a:t>opp</a:t>
            </a:r>
            <a:r>
              <a:rPr altLang="zh-CN" dirty="0" sz="2400" kumimoji="1" lang="en-US">
                <a:latin typeface="Arial" panose="020B0604020202020204" pitchFamily="34" charset="0"/>
                <a:cs typeface="Arial" panose="020B0604020202020204" pitchFamily="34" charset="0"/>
              </a:rPr>
              <a:t>.</a:t>
            </a:r>
            <a:endParaRPr altLang="en-US" dirty="0" sz="2400" kumimoji="1" lang="zh-CN">
              <a:latin typeface="Arial" panose="020B0604020202020204" pitchFamily="34" charset="0"/>
              <a:cs typeface="Arial" panose="020B0604020202020204" pitchFamily="34" charset="0"/>
            </a:endParaRPr>
          </a:p>
        </p:txBody>
      </p:sp>
      <p:grpSp>
        <p:nvGrpSpPr>
          <p:cNvPr id="753" name="组合 1"/>
          <p:cNvGrpSpPr/>
          <p:nvPr/>
        </p:nvGrpSpPr>
        <p:grpSpPr>
          <a:xfrm>
            <a:off x="2717539" y="260648"/>
            <a:ext cx="6379922" cy="2341849"/>
            <a:chOff x="1816392" y="3704362"/>
            <a:chExt cx="6379922" cy="2341849"/>
          </a:xfrm>
        </p:grpSpPr>
        <p:sp>
          <p:nvSpPr>
            <p:cNvPr id="1051508" name="文本框 123"/>
            <p:cNvSpPr txBox="1"/>
            <p:nvPr/>
          </p:nvSpPr>
          <p:spPr>
            <a:xfrm>
              <a:off x="7609251" y="413933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754" name="组合 124"/>
            <p:cNvGrpSpPr/>
            <p:nvPr/>
          </p:nvGrpSpPr>
          <p:grpSpPr>
            <a:xfrm>
              <a:off x="1816392" y="3704362"/>
              <a:ext cx="6379922" cy="2341849"/>
              <a:chOff x="1198785" y="356830"/>
              <a:chExt cx="6379922" cy="2341849"/>
            </a:xfrm>
          </p:grpSpPr>
          <p:grpSp>
            <p:nvGrpSpPr>
              <p:cNvPr id="755" name="组合 125"/>
              <p:cNvGrpSpPr/>
              <p:nvPr/>
            </p:nvGrpSpPr>
            <p:grpSpPr>
              <a:xfrm>
                <a:off x="1198785" y="1031971"/>
                <a:ext cx="1634875" cy="1461661"/>
                <a:chOff x="1340577" y="3102647"/>
                <a:chExt cx="1634875" cy="1461661"/>
              </a:xfrm>
            </p:grpSpPr>
            <p:sp>
              <p:nvSpPr>
                <p:cNvPr id="1051509" name="Line 1077"/>
                <p:cNvSpPr>
                  <a:spLocks noChangeShapeType="1"/>
                </p:cNvSpPr>
                <p:nvPr/>
              </p:nvSpPr>
              <p:spPr bwMode="auto">
                <a:xfrm>
                  <a:off x="2877254"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10" name="矩形 163"/>
                <p:cNvSpPr/>
                <p:nvPr/>
              </p:nvSpPr>
              <p:spPr>
                <a:xfrm rot="16200000">
                  <a:off x="2644237" y="372804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1" name="文本框 164"/>
                <p:cNvSpPr txBox="1"/>
                <p:nvPr/>
              </p:nvSpPr>
              <p:spPr>
                <a:xfrm>
                  <a:off x="2367499" y="3592551"/>
                  <a:ext cx="587063" cy="472440"/>
                </a:xfrm>
                <a:prstGeom prst="rect"/>
                <a:noFill/>
              </p:spPr>
              <p:txBody>
                <a:bodyPr rtlCol="0" wrap="square">
                  <a:spAutoFit/>
                </a:bodyPr>
                <a:p>
                  <a:r>
                    <a:rPr altLang="zh-CN" b="1" dirty="0" sz="2000" i="1" lang="en-US" smtClean="0">
                      <a:latin typeface="+mn-ea"/>
                      <a:cs typeface="Arial" panose="020B0604020202020204" pitchFamily="34" charset="0"/>
                    </a:rPr>
                    <a:t>R</a:t>
                  </a:r>
                  <a:r>
                    <a:rPr altLang="zh-CN" baseline="-25000" b="1" dirty="0" sz="2000" lang="en-US" smtClean="0">
                      <a:latin typeface="+mn-ea"/>
                      <a:cs typeface="Arial" panose="020B0604020202020204" pitchFamily="34" charset="0"/>
                    </a:rPr>
                    <a:t>B</a:t>
                  </a:r>
                  <a:endParaRPr altLang="en-US" b="1" dirty="0" sz="2000" lang="zh-CN">
                    <a:latin typeface="+mn-ea"/>
                    <a:cs typeface="Arial" panose="020B0604020202020204" pitchFamily="34" charset="0"/>
                  </a:endParaRPr>
                </a:p>
              </p:txBody>
            </p:sp>
            <p:sp>
              <p:nvSpPr>
                <p:cNvPr id="1051512" name="Line 1077"/>
                <p:cNvSpPr>
                  <a:spLocks noChangeShapeType="1"/>
                </p:cNvSpPr>
                <p:nvPr/>
              </p:nvSpPr>
              <p:spPr bwMode="auto">
                <a:xfrm>
                  <a:off x="2032737" y="310264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13" name="椭圆 166"/>
                <p:cNvSpPr/>
                <p:nvPr/>
              </p:nvSpPr>
              <p:spPr>
                <a:xfrm>
                  <a:off x="1835873" y="3653263"/>
                  <a:ext cx="385763" cy="385763"/>
                </a:xfrm>
                <a:prstGeom prst="ellipse"/>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4" name="矩形 169"/>
                <p:cNvSpPr>
                  <a:spLocks noChangeAspect="1" noMove="1" noResize="1" noRot="1" noAdjustHandles="1" noEditPoints="1" noChangeArrowheads="1" noChangeShapeType="1" noTextEdit="1"/>
                </p:cNvSpPr>
                <p:nvPr/>
              </p:nvSpPr>
              <p:spPr>
                <a:xfrm>
                  <a:off x="1340577" y="3611600"/>
                  <a:ext cx="574132" cy="473206"/>
                </a:xfrm>
                <a:prstGeom prst="rect"/>
                <a:blipFill>
                  <a:blip xmlns:r="http://schemas.openxmlformats.org/officeDocument/2006/relationships" r:embed="rId1"/>
                  <a:stretch>
                    <a:fillRect t="-3846" b="-1282"/>
                  </a:stretch>
                </a:blipFill>
              </p:spPr>
              <p:txBody>
                <a:bodyPr/>
                <a:p>
                  <a:r>
                    <a:rPr altLang="en-US" lang="zh-CN">
                      <a:noFill/>
                    </a:rPr>
                    <a:t> </a:t>
                  </a:r>
                </a:p>
              </p:txBody>
            </p:sp>
          </p:grpSp>
          <p:grpSp>
            <p:nvGrpSpPr>
              <p:cNvPr id="756" name="组合 126"/>
              <p:cNvGrpSpPr/>
              <p:nvPr/>
            </p:nvGrpSpPr>
            <p:grpSpPr>
              <a:xfrm>
                <a:off x="5924488" y="1011908"/>
                <a:ext cx="1296018" cy="1464006"/>
                <a:chOff x="6066280" y="3082584"/>
                <a:chExt cx="1296018" cy="1464006"/>
              </a:xfrm>
            </p:grpSpPr>
            <p:sp>
              <p:nvSpPr>
                <p:cNvPr id="1051515" name="Line 1077"/>
                <p:cNvSpPr>
                  <a:spLocks noChangeShapeType="1"/>
                </p:cNvSpPr>
                <p:nvPr/>
              </p:nvSpPr>
              <p:spPr bwMode="auto">
                <a:xfrm>
                  <a:off x="6165255" y="3094564"/>
                  <a:ext cx="0" cy="14426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16" name="矩形 157"/>
                <p:cNvSpPr/>
                <p:nvPr/>
              </p:nvSpPr>
              <p:spPr>
                <a:xfrm rot="16200000">
                  <a:off x="5931460" y="372055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7" name="Line 1077"/>
                <p:cNvSpPr>
                  <a:spLocks noChangeShapeType="1"/>
                </p:cNvSpPr>
                <p:nvPr/>
              </p:nvSpPr>
              <p:spPr bwMode="auto">
                <a:xfrm>
                  <a:off x="6813338" y="3082584"/>
                  <a:ext cx="0" cy="1464006"/>
                </a:xfrm>
                <a:prstGeom prst="line"/>
                <a:noFill/>
                <a:ln w="28575">
                  <a:solidFill>
                    <a:schemeClr val="bg1">
                      <a:lumMod val="85000"/>
                    </a:schemeClr>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18" name="文本框 159"/>
                <p:cNvSpPr txBox="1"/>
                <p:nvPr/>
              </p:nvSpPr>
              <p:spPr>
                <a:xfrm>
                  <a:off x="6859846" y="3593982"/>
                  <a:ext cx="502452" cy="535940"/>
                </a:xfrm>
                <a:prstGeom prst="rect"/>
                <a:noFill/>
              </p:spPr>
              <p:txBody>
                <a:bodyPr rtlCol="0" wrap="square">
                  <a:spAutoFit/>
                </a:bodyPr>
                <a:p>
                  <a:r>
                    <a:rPr altLang="zh-CN" b="1" dirty="0" sz="2400" i="1" lang="en-US" smtClean="0">
                      <a:solidFill>
                        <a:schemeClr val="bg2"/>
                      </a:solidFill>
                      <a:latin typeface="+mn-ea"/>
                      <a:cs typeface="Arial" panose="020B0604020202020204" pitchFamily="34" charset="0"/>
                    </a:rPr>
                    <a:t>R</a:t>
                  </a:r>
                  <a:r>
                    <a:rPr altLang="zh-CN" baseline="-25000" b="1" dirty="0" sz="2400" lang="en-US" smtClean="0">
                      <a:solidFill>
                        <a:schemeClr val="bg2"/>
                      </a:solidFill>
                      <a:latin typeface="+mn-ea"/>
                      <a:cs typeface="Arial" panose="020B0604020202020204" pitchFamily="34" charset="0"/>
                    </a:rPr>
                    <a:t>L</a:t>
                  </a:r>
                  <a:endParaRPr altLang="en-US" b="1" dirty="0" sz="2400" lang="zh-CN">
                    <a:solidFill>
                      <a:schemeClr val="bg2"/>
                    </a:solidFill>
                    <a:latin typeface="+mn-ea"/>
                    <a:cs typeface="Arial" panose="020B0604020202020204" pitchFamily="34" charset="0"/>
                  </a:endParaRPr>
                </a:p>
              </p:txBody>
            </p:sp>
            <p:sp>
              <p:nvSpPr>
                <p:cNvPr id="1051519" name="矩形 160"/>
                <p:cNvSpPr/>
                <p:nvPr/>
              </p:nvSpPr>
              <p:spPr>
                <a:xfrm rot="16200000">
                  <a:off x="6572573" y="3730838"/>
                  <a:ext cx="466034" cy="196395"/>
                </a:xfrm>
                <a:prstGeom prst="rect"/>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20" name="文本框 161"/>
                <p:cNvSpPr txBox="1"/>
                <p:nvPr/>
              </p:nvSpPr>
              <p:spPr>
                <a:xfrm>
                  <a:off x="6182216" y="3584053"/>
                  <a:ext cx="723149" cy="535939"/>
                </a:xfrm>
                <a:prstGeom prst="rect"/>
                <a:noFill/>
              </p:spPr>
              <p:txBody>
                <a:bodyPr rtlCol="0" wrap="square">
                  <a:spAutoFit/>
                </a:bodyPr>
                <a:p>
                  <a:r>
                    <a:rPr altLang="zh-CN" b="1" dirty="0" sz="2400" i="1" lang="en-US" smtClean="0">
                      <a:latin typeface="+mn-ea"/>
                      <a:cs typeface="Arial" panose="020B0604020202020204" pitchFamily="34" charset="0"/>
                    </a:rPr>
                    <a:t>R</a:t>
                  </a:r>
                  <a:r>
                    <a:rPr altLang="zh-CN" baseline="-25000" b="1" dirty="0" sz="2400" lang="en-US" smtClean="0">
                      <a:latin typeface="+mn-ea"/>
                      <a:cs typeface="Arial" panose="020B0604020202020204" pitchFamily="34" charset="0"/>
                    </a:rPr>
                    <a:t>C</a:t>
                  </a:r>
                  <a:endParaRPr altLang="en-US" b="1" dirty="0" sz="2400" lang="zh-CN">
                    <a:latin typeface="+mn-ea"/>
                    <a:cs typeface="Arial" panose="020B0604020202020204" pitchFamily="34" charset="0"/>
                  </a:endParaRPr>
                </a:p>
              </p:txBody>
            </p:sp>
          </p:grpSp>
          <p:grpSp>
            <p:nvGrpSpPr>
              <p:cNvPr id="757" name="组合 127"/>
              <p:cNvGrpSpPr/>
              <p:nvPr/>
            </p:nvGrpSpPr>
            <p:grpSpPr>
              <a:xfrm>
                <a:off x="1877737" y="356830"/>
                <a:ext cx="4793809" cy="2341849"/>
                <a:chOff x="1426707" y="3617945"/>
                <a:chExt cx="4793809" cy="2341849"/>
              </a:xfrm>
            </p:grpSpPr>
            <p:grpSp>
              <p:nvGrpSpPr>
                <p:cNvPr id="758" name="组合 132"/>
                <p:cNvGrpSpPr/>
                <p:nvPr/>
              </p:nvGrpSpPr>
              <p:grpSpPr>
                <a:xfrm>
                  <a:off x="1426707" y="3617945"/>
                  <a:ext cx="4793809" cy="2341849"/>
                  <a:chOff x="2689542" y="3744016"/>
                  <a:chExt cx="4793809" cy="2341849"/>
                </a:xfrm>
              </p:grpSpPr>
              <p:grpSp>
                <p:nvGrpSpPr>
                  <p:cNvPr id="759" name="组合 143"/>
                  <p:cNvGrpSpPr/>
                  <p:nvPr/>
                </p:nvGrpSpPr>
                <p:grpSpPr>
                  <a:xfrm>
                    <a:off x="2689542" y="3744016"/>
                    <a:ext cx="4793809" cy="2341849"/>
                    <a:chOff x="298726" y="908196"/>
                    <a:chExt cx="4793809" cy="2341849"/>
                  </a:xfrm>
                </p:grpSpPr>
                <p:grpSp>
                  <p:nvGrpSpPr>
                    <p:cNvPr id="760" name="组合 147"/>
                    <p:cNvGrpSpPr/>
                    <p:nvPr/>
                  </p:nvGrpSpPr>
                  <p:grpSpPr>
                    <a:xfrm>
                      <a:off x="298726" y="1577322"/>
                      <a:ext cx="4793809" cy="1672723"/>
                      <a:chOff x="387604" y="2715291"/>
                      <a:chExt cx="4793809" cy="1672723"/>
                    </a:xfrm>
                  </p:grpSpPr>
                  <p:sp>
                    <p:nvSpPr>
                      <p:cNvPr id="1051521" name="Line 1073"/>
                      <p:cNvSpPr>
                        <a:spLocks noChangeShapeType="1"/>
                      </p:cNvSpPr>
                      <p:nvPr/>
                    </p:nvSpPr>
                    <p:spPr bwMode="auto">
                      <a:xfrm flipH="1">
                        <a:off x="387604" y="2716069"/>
                        <a:ext cx="1745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2" name="Line 1073"/>
                      <p:cNvSpPr>
                        <a:spLocks noChangeShapeType="1"/>
                      </p:cNvSpPr>
                      <p:nvPr/>
                    </p:nvSpPr>
                    <p:spPr bwMode="auto">
                      <a:xfrm flipH="1">
                        <a:off x="387604" y="4161924"/>
                        <a:ext cx="4793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3" name="Line 1073"/>
                      <p:cNvSpPr>
                        <a:spLocks noChangeShapeType="1"/>
                      </p:cNvSpPr>
                      <p:nvPr/>
                    </p:nvSpPr>
                    <p:spPr bwMode="auto">
                      <a:xfrm flipH="1">
                        <a:off x="3411791" y="2715291"/>
                        <a:ext cx="17696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65" name="直接连接符 154"/>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524" name="椭圆 155"/>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25" name="矩形 149"/>
                    <p:cNvSpPr>
                      <a:spLocks noChangeAspect="1" noMove="1" noResize="1" noRot="1" noAdjustHandles="1" noEditPoints="1" noChangeArrowheads="1" noChangeShapeType="1" noTextEdit="1"/>
                    </p:cNvSpPr>
                    <p:nvPr/>
                  </p:nvSpPr>
                  <p:spPr>
                    <a:xfrm>
                      <a:off x="1301396" y="908196"/>
                      <a:ext cx="537263" cy="473206"/>
                    </a:xfrm>
                    <a:prstGeom prst="rect"/>
                    <a:blipFill>
                      <a:blip xmlns:r="http://schemas.openxmlformats.org/officeDocument/2006/relationships" r:embed="rId2"/>
                      <a:stretch>
                        <a:fillRect t="-3896" b="-3896"/>
                      </a:stretch>
                    </a:blipFill>
                  </p:spPr>
                  <p:txBody>
                    <a:bodyPr/>
                    <a:p>
                      <a:r>
                        <a:rPr altLang="en-US" lang="zh-CN">
                          <a:noFill/>
                        </a:rPr>
                        <a:t> </a:t>
                      </a:r>
                    </a:p>
                  </p:txBody>
                </p:sp>
                <p:sp>
                  <p:nvSpPr>
                    <p:cNvPr id="1051526" name="矩形 150"/>
                    <p:cNvSpPr>
                      <a:spLocks noChangeAspect="1" noMove="1" noResize="1" noRot="1" noAdjustHandles="1" noEditPoints="1" noChangeArrowheads="1" noChangeShapeType="1" noTextEdit="1"/>
                    </p:cNvSpPr>
                    <p:nvPr/>
                  </p:nvSpPr>
                  <p:spPr>
                    <a:xfrm>
                      <a:off x="3714829" y="921591"/>
                      <a:ext cx="514821" cy="473206"/>
                    </a:xfrm>
                    <a:prstGeom prst="rect"/>
                    <a:blipFill>
                      <a:blip xmlns:r="http://schemas.openxmlformats.org/officeDocument/2006/relationships" r:embed="rId3"/>
                      <a:stretch>
                        <a:fillRect t="-3846"/>
                      </a:stretch>
                    </a:blipFill>
                  </p:spPr>
                  <p:txBody>
                    <a:bodyPr/>
                    <a:p>
                      <a:r>
                        <a:rPr altLang="en-US" lang="zh-CN">
                          <a:noFill/>
                        </a:rPr>
                        <a:t> </a:t>
                      </a:r>
                    </a:p>
                  </p:txBody>
                </p:sp>
              </p:grpSp>
              <p:sp>
                <p:nvSpPr>
                  <p:cNvPr id="1051527"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66" name="直接箭头连接符 145"/>
                  <p:cNvCxnSpPr>
                    <a:cxnSpLocks/>
                  </p:cNvCxnSpPr>
                  <p:nvPr/>
                </p:nvCxnSpPr>
                <p:spPr>
                  <a:xfrm>
                    <a:off x="3778349"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67" name="直接箭头连接符 146"/>
                  <p:cNvCxnSpPr>
                    <a:cxnSpLocks/>
                  </p:cNvCxnSpPr>
                  <p:nvPr/>
                </p:nvCxnSpPr>
                <p:spPr>
                  <a:xfrm flipH="1">
                    <a:off x="6043458"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761" name="组合 133"/>
                <p:cNvGrpSpPr/>
                <p:nvPr/>
              </p:nvGrpSpPr>
              <p:grpSpPr>
                <a:xfrm>
                  <a:off x="2497018" y="4275368"/>
                  <a:ext cx="780688" cy="1461661"/>
                  <a:chOff x="3141734" y="4325569"/>
                  <a:chExt cx="780688" cy="1461661"/>
                </a:xfrm>
              </p:grpSpPr>
              <p:sp>
                <p:nvSpPr>
                  <p:cNvPr id="1051528"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9" name="矩形 141"/>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30" name="矩形 142"/>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4"/>
                    <a:stretch>
                      <a:fillRect b="-2632"/>
                    </a:stretch>
                  </a:blipFill>
                </p:spPr>
                <p:txBody>
                  <a:bodyPr/>
                  <a:p>
                    <a:r>
                      <a:rPr altLang="en-US" lang="zh-CN">
                        <a:noFill/>
                      </a:rPr>
                      <a:t> </a:t>
                    </a:r>
                  </a:p>
                </p:txBody>
              </p:sp>
            </p:grpSp>
            <p:grpSp>
              <p:nvGrpSpPr>
                <p:cNvPr id="762" name="组合 134"/>
                <p:cNvGrpSpPr/>
                <p:nvPr/>
              </p:nvGrpSpPr>
              <p:grpSpPr>
                <a:xfrm>
                  <a:off x="3723203" y="4267666"/>
                  <a:ext cx="875123" cy="1461661"/>
                  <a:chOff x="4367919" y="4317867"/>
                  <a:chExt cx="875123" cy="1461661"/>
                </a:xfrm>
              </p:grpSpPr>
              <p:sp>
                <p:nvSpPr>
                  <p:cNvPr id="1051531"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32" name="等腰三角形 136"/>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33" name="等腰三角形 137"/>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68" name="直接箭头连接符 138"/>
                  <p:cNvCxnSpPr>
                    <a:cxnSpLocks/>
                  </p:cNvCxnSpPr>
                  <p:nvPr/>
                </p:nvCxnSpPr>
                <p:spPr>
                  <a:xfrm flipH="1">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534" name="矩形 139"/>
                  <p:cNvSpPr>
                    <a:spLocks noChangeAspect="1" noMove="1" noResize="1" noRot="1" noAdjustHandles="1" noEditPoints="1" noChangeArrowheads="1" noChangeShapeType="1" noTextEdit="1"/>
                  </p:cNvSpPr>
                  <p:nvPr/>
                </p:nvSpPr>
                <p:spPr>
                  <a:xfrm>
                    <a:off x="4367919" y="4828349"/>
                    <a:ext cx="700063" cy="473206"/>
                  </a:xfrm>
                  <a:prstGeom prst="rect"/>
                  <a:blipFill>
                    <a:blip xmlns:r="http://schemas.openxmlformats.org/officeDocument/2006/relationships" r:embed="rId5"/>
                    <a:stretch>
                      <a:fillRect l="-2609" t="-3846" b="-16667"/>
                    </a:stretch>
                  </a:blipFill>
                </p:spPr>
                <p:txBody>
                  <a:bodyPr/>
                  <a:p>
                    <a:r>
                      <a:rPr altLang="en-US" lang="zh-CN">
                        <a:noFill/>
                      </a:rPr>
                      <a:t> </a:t>
                    </a:r>
                  </a:p>
                </p:txBody>
              </p:sp>
            </p:grpSp>
          </p:grpSp>
          <p:cxnSp>
            <p:nvCxnSpPr>
              <p:cNvPr id="3146369" name="直接箭头连接符 128"/>
              <p:cNvCxnSpPr>
                <a:cxnSpLocks/>
              </p:cNvCxnSpPr>
              <p:nvPr/>
            </p:nvCxnSpPr>
            <p:spPr>
              <a:xfrm>
                <a:off x="7204517" y="2015420"/>
                <a:ext cx="0" cy="45960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370" name="直接箭头连接符 129"/>
              <p:cNvCxnSpPr>
                <a:cxnSpLocks/>
              </p:cNvCxnSpPr>
              <p:nvPr/>
            </p:nvCxnSpPr>
            <p:spPr>
              <a:xfrm flipV="1">
                <a:off x="7204517" y="1065575"/>
                <a:ext cx="0" cy="44171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535" name="文本框 130"/>
              <p:cNvSpPr txBox="1"/>
              <p:nvPr/>
            </p:nvSpPr>
            <p:spPr>
              <a:xfrm>
                <a:off x="7139229" y="223568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536" name="矩形 131"/>
              <p:cNvSpPr>
                <a:spLocks noChangeAspect="1" noMove="1" noResize="1" noRot="1" noAdjustHandles="1" noEditPoints="1" noChangeArrowheads="1" noChangeShapeType="1" noTextEdit="1"/>
              </p:cNvSpPr>
              <p:nvPr/>
            </p:nvSpPr>
            <p:spPr>
              <a:xfrm>
                <a:off x="6958089" y="1515776"/>
                <a:ext cx="620618" cy="473206"/>
              </a:xfrm>
              <a:prstGeom prst="rect"/>
              <a:blipFill>
                <a:blip xmlns:r="http://schemas.openxmlformats.org/officeDocument/2006/relationships" r:embed="rId6"/>
                <a:stretch>
                  <a:fillRect t="-3896"/>
                </a:stretch>
              </a:blipFill>
            </p:spPr>
            <p:txBody>
              <a:bodyPr/>
              <a:p>
                <a:r>
                  <a:rPr altLang="en-US" lang="zh-CN">
                    <a:noFill/>
                  </a:rPr>
                  <a:t> </a:t>
                </a:r>
              </a:p>
            </p:txBody>
          </p:sp>
        </p:grpSp>
      </p:grpSp>
      <p:sp>
        <p:nvSpPr>
          <p:cNvPr id="1051537" name="矩形 173"/>
          <p:cNvSpPr>
            <a:spLocks noChangeAspect="1" noMove="1" noResize="1" noRot="1" noAdjustHandles="1" noEditPoints="1" noChangeArrowheads="1" noChangeShapeType="1" noTextEdit="1"/>
          </p:cNvSpPr>
          <p:nvPr/>
        </p:nvSpPr>
        <p:spPr>
          <a:xfrm>
            <a:off x="3630669" y="4461869"/>
            <a:ext cx="2712851" cy="461665"/>
          </a:xfrm>
          <a:prstGeom prst="rect"/>
          <a:blipFill>
            <a:blip xmlns:r="http://schemas.openxmlformats.org/officeDocument/2006/relationships" r:embed="rId7"/>
            <a:stretch>
              <a:fillRect b="-1316"/>
            </a:stretch>
          </a:blipFill>
        </p:spPr>
        <p:txBody>
          <a:bodyPr/>
          <a:p>
            <a:r>
              <a:rPr altLang="en-US" lang="zh-CN">
                <a:noFill/>
              </a:rPr>
              <a:t> </a:t>
            </a:r>
          </a:p>
        </p:txBody>
      </p:sp>
      <p:sp>
        <p:nvSpPr>
          <p:cNvPr id="1051538" name="文本框 4"/>
          <p:cNvSpPr txBox="1"/>
          <p:nvPr/>
        </p:nvSpPr>
        <p:spPr>
          <a:xfrm>
            <a:off x="1897343" y="3515718"/>
            <a:ext cx="3062666" cy="523220"/>
          </a:xfrm>
          <a:prstGeom prst="rect"/>
          <a:noFill/>
        </p:spPr>
        <p:txBody>
          <a:bodyPr rtlCol="0" wrap="square">
            <a:spAutoFit/>
          </a:bodyPr>
          <a:p>
            <a:r>
              <a:rPr altLang="zh-CN" dirty="0" sz="2800" lang="en-US" smtClean="0">
                <a:latin typeface="Arial" panose="020B0604020202020204" pitchFamily="34" charset="0"/>
                <a:cs typeface="Arial" panose="020B0604020202020204" pitchFamily="34" charset="0"/>
              </a:rPr>
              <a:t>Output resistance:</a:t>
            </a:r>
            <a:endParaRPr altLang="en-US" dirty="0" sz="2800" lang="zh-CN">
              <a:latin typeface="Arial" panose="020B0604020202020204" pitchFamily="34" charset="0"/>
              <a:cs typeface="Arial" panose="020B0604020202020204" pitchFamily="34" charset="0"/>
            </a:endParaRPr>
          </a:p>
        </p:txBody>
      </p:sp>
      <p:sp>
        <p:nvSpPr>
          <p:cNvPr id="1051539" name="矩形 59"/>
          <p:cNvSpPr>
            <a:spLocks noChangeAspect="1" noMove="1" noResize="1" noRot="1" noAdjustHandles="1" noEditPoints="1" noChangeArrowheads="1" noChangeShapeType="1" noTextEdit="1"/>
          </p:cNvSpPr>
          <p:nvPr/>
        </p:nvSpPr>
        <p:spPr>
          <a:xfrm>
            <a:off x="3544532" y="264638"/>
            <a:ext cx="473142" cy="473206"/>
          </a:xfrm>
          <a:prstGeom prst="rect"/>
          <a:blipFill>
            <a:blip xmlns:r="http://schemas.openxmlformats.org/officeDocument/2006/relationships" r:embed="rId8"/>
            <a:stretch>
              <a:fillRect t="-3846" b="-2564"/>
            </a:stretch>
          </a:blipFill>
        </p:spPr>
        <p:txBody>
          <a:bodyPr/>
          <a:p>
            <a:r>
              <a:rPr altLang="en-US" lang="zh-CN">
                <a:noFill/>
              </a:rPr>
              <a:t> </a:t>
            </a:r>
          </a:p>
        </p:txBody>
      </p:sp>
      <p:cxnSp>
        <p:nvCxnSpPr>
          <p:cNvPr id="3146371" name="直接箭头连接符 60"/>
          <p:cNvCxnSpPr>
            <a:cxnSpLocks/>
          </p:cNvCxnSpPr>
          <p:nvPr/>
        </p:nvCxnSpPr>
        <p:spPr>
          <a:xfrm>
            <a:off x="3630669" y="81770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540" name="文本框 61"/>
          <p:cNvSpPr txBox="1">
            <a:spLocks noChangeAspect="1" noMove="1" noResize="1" noRot="1" noAdjustHandles="1" noEditPoints="1" noChangeArrowheads="1" noChangeShapeType="1" noTextEdit="1"/>
          </p:cNvSpPr>
          <p:nvPr/>
        </p:nvSpPr>
        <p:spPr>
          <a:xfrm>
            <a:off x="4936424" y="3358014"/>
            <a:ext cx="2582630" cy="838628"/>
          </a:xfrm>
          <a:prstGeom prst="rect"/>
          <a:blipFill>
            <a:blip xmlns:r="http://schemas.openxmlformats.org/officeDocument/2006/relationships" r:embed="rId9"/>
            <a:stretch>
              <a:fillRect/>
            </a:stretch>
          </a:blipFill>
        </p:spPr>
        <p:txBody>
          <a:bodyPr/>
          <a:p>
            <a:r>
              <a:rPr altLang="en-US" lang="zh-CN">
                <a:noFill/>
              </a:rPr>
              <a:t> </a:t>
            </a:r>
          </a:p>
        </p:txBody>
      </p:sp>
      <p:sp>
        <p:nvSpPr>
          <p:cNvPr id="1051541" name="矩形 62"/>
          <p:cNvSpPr>
            <a:spLocks noChangeAspect="1" noMove="1" noResize="1" noRot="1" noAdjustHandles="1" noEditPoints="1" noChangeArrowheads="1" noChangeShapeType="1" noTextEdit="1"/>
          </p:cNvSpPr>
          <p:nvPr/>
        </p:nvSpPr>
        <p:spPr>
          <a:xfrm>
            <a:off x="7690283" y="286639"/>
            <a:ext cx="535659" cy="473206"/>
          </a:xfrm>
          <a:prstGeom prst="rect"/>
          <a:blipFill>
            <a:blip xmlns:r="http://schemas.openxmlformats.org/officeDocument/2006/relationships" r:embed="rId10"/>
            <a:stretch>
              <a:fillRect t="-3846"/>
            </a:stretch>
          </a:blipFill>
        </p:spPr>
        <p:txBody>
          <a:bodyPr/>
          <a:p>
            <a:r>
              <a:rPr altLang="en-US" lang="zh-CN">
                <a:noFill/>
              </a:rPr>
              <a:t> </a:t>
            </a:r>
          </a:p>
        </p:txBody>
      </p:sp>
      <p:cxnSp>
        <p:nvCxnSpPr>
          <p:cNvPr id="3146372" name="直接箭头连接符 63"/>
          <p:cNvCxnSpPr>
            <a:cxnSpLocks/>
          </p:cNvCxnSpPr>
          <p:nvPr/>
        </p:nvCxnSpPr>
        <p:spPr>
          <a:xfrm flipH="1">
            <a:off x="7628096" y="8238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537"/>
                                        </p:tgtEl>
                                        <p:attrNameLst>
                                          <p:attrName>style.visibility</p:attrName>
                                        </p:attrNameLst>
                                      </p:cBhvr>
                                      <p:to>
                                        <p:strVal val="visible"/>
                                      </p:to>
                                    </p:set>
                                    <p:animEffect transition="in" filter="wipe(down)">
                                      <p:cBhvr>
                                        <p:cTn dur="500" id="7"/>
                                        <p:tgtEl>
                                          <p:spTgt spid="1051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5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763" name=""/>
        <p:cNvGrpSpPr/>
        <p:nvPr/>
      </p:nvGrpSpPr>
      <p:grpSpPr>
        <a:xfrm>
          <a:off x="0" y="0"/>
          <a:ext cx="0" cy="0"/>
          <a:chOff x="0" y="0"/>
          <a:chExt cx="0" cy="0"/>
        </a:xfrm>
      </p:grpSpPr>
      <p:sp>
        <p:nvSpPr>
          <p:cNvPr id="10515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1543" name="Rectangle 36"/>
          <p:cNvSpPr>
            <a:spLocks noChangeArrowheads="1"/>
          </p:cNvSpPr>
          <p:nvPr/>
        </p:nvSpPr>
        <p:spPr bwMode="auto">
          <a:xfrm>
            <a:off x="3230697" y="1113759"/>
            <a:ext cx="3002745" cy="52322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Homework 2-1</a:t>
            </a:r>
            <a:r>
              <a:rPr altLang="en-US" b="1" dirty="0" sz="2800" kumimoji="1" lang="zh-CN" smtClean="0">
                <a:latin typeface="Arial" panose="020B0604020202020204" pitchFamily="34" charset="0"/>
                <a:ea typeface="楷体_GB2312" pitchFamily="49" charset="-122"/>
                <a:cs typeface="Arial" panose="020B0604020202020204" pitchFamily="34" charset="0"/>
              </a:rPr>
              <a:t>：</a:t>
            </a:r>
          </a:p>
        </p:txBody>
      </p:sp>
      <p:sp>
        <p:nvSpPr>
          <p:cNvPr id="1051544" name="Rectangle 36"/>
          <p:cNvSpPr>
            <a:spLocks noChangeArrowheads="1"/>
          </p:cNvSpPr>
          <p:nvPr/>
        </p:nvSpPr>
        <p:spPr bwMode="auto">
          <a:xfrm>
            <a:off x="3256599" y="1886683"/>
            <a:ext cx="3195571"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楷体_GB2312" pitchFamily="49" charset="-122"/>
                <a:ea typeface="楷体_GB2312" pitchFamily="49" charset="-122"/>
              </a:rPr>
              <a:t>2.1</a:t>
            </a:r>
            <a:r>
              <a:rPr altLang="en-US" b="1" dirty="0" sz="2800" kumimoji="1" lang="zh-CN" smtClean="0">
                <a:latin typeface="楷体_GB2312" pitchFamily="49" charset="-122"/>
                <a:ea typeface="楷体_GB2312" pitchFamily="49" charset="-122"/>
              </a:rPr>
              <a:t>，</a:t>
            </a:r>
            <a:r>
              <a:rPr altLang="zh-CN" b="1" dirty="0" sz="2800" kumimoji="1" lang="en-US" smtClean="0">
                <a:latin typeface="楷体_GB2312" pitchFamily="49" charset="-122"/>
                <a:ea typeface="楷体_GB2312" pitchFamily="49" charset="-122"/>
              </a:rPr>
              <a:t>2.2</a:t>
            </a:r>
            <a:r>
              <a:rPr altLang="en-US" b="1" dirty="0" sz="2800" kumimoji="1" lang="zh-CN" smtClean="0">
                <a:latin typeface="楷体_GB2312" pitchFamily="49" charset="-122"/>
                <a:ea typeface="楷体_GB2312" pitchFamily="49" charset="-122"/>
              </a:rPr>
              <a:t>，</a:t>
            </a:r>
            <a:r>
              <a:rPr altLang="zh-CN" b="1" dirty="0" sz="2800" kumimoji="1" lang="en-US" smtClean="0">
                <a:latin typeface="楷体_GB2312" pitchFamily="49" charset="-122"/>
                <a:ea typeface="楷体_GB2312" pitchFamily="49" charset="-122"/>
              </a:rPr>
              <a:t>2.4</a:t>
            </a:r>
            <a:endParaRPr altLang="en-US" b="1" dirty="0" sz="2800" kumimoji="1" lang="zh-CN" smtClean="0">
              <a:latin typeface="楷体_GB2312" pitchFamily="49" charset="-122"/>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3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737" name="Rectangle 99"/>
          <p:cNvSpPr>
            <a:spLocks noChangeArrowheads="1"/>
          </p:cNvSpPr>
          <p:nvPr/>
        </p:nvSpPr>
        <p:spPr bwMode="auto">
          <a:xfrm>
            <a:off x="438237" y="4753001"/>
            <a:ext cx="2126960"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Linear amplification</a:t>
            </a:r>
            <a:endParaRPr altLang="en-US" b="1" dirty="0" sz="2400" kumimoji="1" lang="zh-CN" smtClean="0">
              <a:latin typeface="Arial" panose="020B0604020202020204" pitchFamily="34" charset="0"/>
              <a:cs typeface="Arial" panose="020B0604020202020204" pitchFamily="34" charset="0"/>
            </a:endParaRPr>
          </a:p>
        </p:txBody>
      </p:sp>
      <p:sp>
        <p:nvSpPr>
          <p:cNvPr id="1048738" name="Rectangle 99"/>
          <p:cNvSpPr>
            <a:spLocks noChangeArrowheads="1"/>
          </p:cNvSpPr>
          <p:nvPr/>
        </p:nvSpPr>
        <p:spPr bwMode="auto">
          <a:xfrm>
            <a:off x="363194" y="443819"/>
            <a:ext cx="8013209"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5) Nonlinear harmonic distortion coefficient</a:t>
            </a:r>
            <a:endParaRPr altLang="en-US" b="1" dirty="0" sz="2800" kumimoji="1" lang="zh-CN" smtClean="0">
              <a:latin typeface="Arial" panose="020B0604020202020204" pitchFamily="34" charset="0"/>
              <a:cs typeface="Arial" panose="020B0604020202020204" pitchFamily="34" charset="0"/>
            </a:endParaRPr>
          </a:p>
        </p:txBody>
      </p:sp>
      <p:sp>
        <p:nvSpPr>
          <p:cNvPr id="1048739" name="Rectangle 99"/>
          <p:cNvSpPr>
            <a:spLocks noChangeArrowheads="1"/>
          </p:cNvSpPr>
          <p:nvPr/>
        </p:nvSpPr>
        <p:spPr bwMode="auto">
          <a:xfrm>
            <a:off x="761670" y="967039"/>
            <a:ext cx="3810329"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800" kumimoji="1" lang="zh-CN" smtClean="0">
                <a:latin typeface="宋体" panose="02010600030101010101" pitchFamily="2" charset="-122"/>
                <a:ea typeface="宋体" panose="02010600030101010101" pitchFamily="2" charset="-122"/>
              </a:rPr>
              <a:t>非线性</a:t>
            </a:r>
            <a:r>
              <a:rPr altLang="zh-CN" b="1" dirty="0" sz="2800" kumimoji="1" lang="en-US" smtClean="0">
                <a:latin typeface="宋体" panose="02010600030101010101" pitchFamily="2" charset="-122"/>
                <a:ea typeface="宋体" panose="02010600030101010101" pitchFamily="2" charset="-122"/>
              </a:rPr>
              <a:t>(</a:t>
            </a:r>
            <a:r>
              <a:rPr altLang="en-US" b="1" dirty="0" sz="2800" kumimoji="1" lang="zh-CN" smtClean="0">
                <a:latin typeface="宋体" panose="02010600030101010101" pitchFamily="2" charset="-122"/>
                <a:ea typeface="宋体" panose="02010600030101010101" pitchFamily="2" charset="-122"/>
              </a:rPr>
              <a:t>谐波</a:t>
            </a:r>
            <a:r>
              <a:rPr altLang="zh-CN" b="1" dirty="0" sz="2800" kumimoji="1" lang="en-US" smtClean="0">
                <a:latin typeface="宋体" panose="02010600030101010101" pitchFamily="2" charset="-122"/>
                <a:ea typeface="宋体" panose="02010600030101010101" pitchFamily="2" charset="-122"/>
              </a:rPr>
              <a:t>)</a:t>
            </a:r>
            <a:r>
              <a:rPr altLang="en-US" b="1" dirty="0" sz="2800" kumimoji="1" lang="zh-CN" smtClean="0">
                <a:latin typeface="宋体" panose="02010600030101010101" pitchFamily="2" charset="-122"/>
                <a:ea typeface="宋体" panose="02010600030101010101" pitchFamily="2" charset="-122"/>
              </a:rPr>
              <a:t>失真系数</a:t>
            </a:r>
          </a:p>
        </p:txBody>
      </p:sp>
      <p:grpSp>
        <p:nvGrpSpPr>
          <p:cNvPr id="129" name="组合 5"/>
          <p:cNvGrpSpPr/>
          <p:nvPr/>
        </p:nvGrpSpPr>
        <p:grpSpPr>
          <a:xfrm>
            <a:off x="465707" y="3574097"/>
            <a:ext cx="1233180" cy="964734"/>
            <a:chOff x="1325461" y="2055303"/>
            <a:chExt cx="1233180" cy="964734"/>
          </a:xfrm>
        </p:grpSpPr>
        <p:sp>
          <p:nvSpPr>
            <p:cNvPr id="1048740" name="弧形 1"/>
            <p:cNvSpPr/>
            <p:nvPr/>
          </p:nvSpPr>
          <p:spPr>
            <a:xfrm>
              <a:off x="132546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41" name="弧形 10"/>
            <p:cNvSpPr/>
            <p:nvPr/>
          </p:nvSpPr>
          <p:spPr>
            <a:xfrm flipV="1">
              <a:off x="194205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130" name="组合 14"/>
          <p:cNvGrpSpPr/>
          <p:nvPr/>
        </p:nvGrpSpPr>
        <p:grpSpPr>
          <a:xfrm>
            <a:off x="2639737" y="4538831"/>
            <a:ext cx="1233180" cy="1791050"/>
            <a:chOff x="1325461" y="2055303"/>
            <a:chExt cx="1233180" cy="964734"/>
          </a:xfrm>
        </p:grpSpPr>
        <p:sp>
          <p:nvSpPr>
            <p:cNvPr id="1048742" name="弧形 15"/>
            <p:cNvSpPr/>
            <p:nvPr/>
          </p:nvSpPr>
          <p:spPr>
            <a:xfrm>
              <a:off x="132546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43" name="弧形 16"/>
            <p:cNvSpPr/>
            <p:nvPr/>
          </p:nvSpPr>
          <p:spPr>
            <a:xfrm flipV="1">
              <a:off x="194205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8744" name="任意多边形 20"/>
          <p:cNvSpPr/>
          <p:nvPr/>
        </p:nvSpPr>
        <p:spPr>
          <a:xfrm>
            <a:off x="2639737" y="1979977"/>
            <a:ext cx="1241571" cy="1594120"/>
          </a:xfrm>
          <a:custGeom>
            <a:avLst/>
            <a:gdLst>
              <a:gd name="connsiteX0" fmla="*/ 0 w 1241571"/>
              <a:gd name="connsiteY0" fmla="*/ 819778 h 1594120"/>
              <a:gd name="connsiteX1" fmla="*/ 88085 w 1241571"/>
              <a:gd name="connsiteY1" fmla="*/ 249327 h 1594120"/>
              <a:gd name="connsiteX2" fmla="*/ 176169 w 1241571"/>
              <a:gd name="connsiteY2" fmla="*/ 35408 h 1594120"/>
              <a:gd name="connsiteX3" fmla="*/ 327171 w 1241571"/>
              <a:gd name="connsiteY3" fmla="*/ 10241 h 1594120"/>
              <a:gd name="connsiteX4" fmla="*/ 448811 w 1241571"/>
              <a:gd name="connsiteY4" fmla="*/ 27019 h 1594120"/>
              <a:gd name="connsiteX5" fmla="*/ 557868 w 1241571"/>
              <a:gd name="connsiteY5" fmla="*/ 295466 h 1594120"/>
              <a:gd name="connsiteX6" fmla="*/ 620785 w 1241571"/>
              <a:gd name="connsiteY6" fmla="*/ 551331 h 1594120"/>
              <a:gd name="connsiteX7" fmla="*/ 633369 w 1241571"/>
              <a:gd name="connsiteY7" fmla="*/ 937224 h 1594120"/>
              <a:gd name="connsiteX8" fmla="*/ 666925 w 1241571"/>
              <a:gd name="connsiteY8" fmla="*/ 1218255 h 1594120"/>
              <a:gd name="connsiteX9" fmla="*/ 708870 w 1241571"/>
              <a:gd name="connsiteY9" fmla="*/ 1499286 h 1594120"/>
              <a:gd name="connsiteX10" fmla="*/ 767593 w 1241571"/>
              <a:gd name="connsiteY10" fmla="*/ 1583176 h 1594120"/>
              <a:gd name="connsiteX11" fmla="*/ 994096 w 1241571"/>
              <a:gd name="connsiteY11" fmla="*/ 1587371 h 1594120"/>
              <a:gd name="connsiteX12" fmla="*/ 1094763 w 1241571"/>
              <a:gd name="connsiteY12" fmla="*/ 1578982 h 1594120"/>
              <a:gd name="connsiteX13" fmla="*/ 1161875 w 1241571"/>
              <a:gd name="connsiteY13" fmla="*/ 1415397 h 1594120"/>
              <a:gd name="connsiteX14" fmla="*/ 1203820 w 1241571"/>
              <a:gd name="connsiteY14" fmla="*/ 1281173 h 1594120"/>
              <a:gd name="connsiteX15" fmla="*/ 1228987 w 1241571"/>
              <a:gd name="connsiteY15" fmla="*/ 1063059 h 1594120"/>
              <a:gd name="connsiteX16" fmla="*/ 1241571 w 1241571"/>
              <a:gd name="connsiteY16" fmla="*/ 849140 h 1594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571" h="1594120">
                <a:moveTo>
                  <a:pt x="0" y="819778"/>
                </a:moveTo>
                <a:cubicBezTo>
                  <a:pt x="29362" y="599916"/>
                  <a:pt x="58724" y="380055"/>
                  <a:pt x="88085" y="249327"/>
                </a:cubicBezTo>
                <a:cubicBezTo>
                  <a:pt x="117447" y="118599"/>
                  <a:pt x="136321" y="75256"/>
                  <a:pt x="176169" y="35408"/>
                </a:cubicBezTo>
                <a:cubicBezTo>
                  <a:pt x="216017" y="-4440"/>
                  <a:pt x="281731" y="11639"/>
                  <a:pt x="327171" y="10241"/>
                </a:cubicBezTo>
                <a:cubicBezTo>
                  <a:pt x="372611" y="8843"/>
                  <a:pt x="410362" y="-20518"/>
                  <a:pt x="448811" y="27019"/>
                </a:cubicBezTo>
                <a:cubicBezTo>
                  <a:pt x="487260" y="74556"/>
                  <a:pt x="529206" y="208081"/>
                  <a:pt x="557868" y="295466"/>
                </a:cubicBezTo>
                <a:cubicBezTo>
                  <a:pt x="586530" y="382851"/>
                  <a:pt x="608202" y="444371"/>
                  <a:pt x="620785" y="551331"/>
                </a:cubicBezTo>
                <a:cubicBezTo>
                  <a:pt x="633368" y="658291"/>
                  <a:pt x="625679" y="826070"/>
                  <a:pt x="633369" y="937224"/>
                </a:cubicBezTo>
                <a:cubicBezTo>
                  <a:pt x="641059" y="1048378"/>
                  <a:pt x="654342" y="1124578"/>
                  <a:pt x="666925" y="1218255"/>
                </a:cubicBezTo>
                <a:cubicBezTo>
                  <a:pt x="679508" y="1311932"/>
                  <a:pt x="692092" y="1438466"/>
                  <a:pt x="708870" y="1499286"/>
                </a:cubicBezTo>
                <a:cubicBezTo>
                  <a:pt x="725648" y="1560106"/>
                  <a:pt x="720055" y="1568495"/>
                  <a:pt x="767593" y="1583176"/>
                </a:cubicBezTo>
                <a:cubicBezTo>
                  <a:pt x="815131" y="1597857"/>
                  <a:pt x="939568" y="1588070"/>
                  <a:pt x="994096" y="1587371"/>
                </a:cubicBezTo>
                <a:cubicBezTo>
                  <a:pt x="1048624" y="1586672"/>
                  <a:pt x="1066800" y="1607644"/>
                  <a:pt x="1094763" y="1578982"/>
                </a:cubicBezTo>
                <a:cubicBezTo>
                  <a:pt x="1122726" y="1550320"/>
                  <a:pt x="1143699" y="1465032"/>
                  <a:pt x="1161875" y="1415397"/>
                </a:cubicBezTo>
                <a:cubicBezTo>
                  <a:pt x="1180051" y="1365762"/>
                  <a:pt x="1192635" y="1339896"/>
                  <a:pt x="1203820" y="1281173"/>
                </a:cubicBezTo>
                <a:cubicBezTo>
                  <a:pt x="1215005" y="1222450"/>
                  <a:pt x="1222695" y="1135064"/>
                  <a:pt x="1228987" y="1063059"/>
                </a:cubicBezTo>
                <a:cubicBezTo>
                  <a:pt x="1235279" y="991054"/>
                  <a:pt x="1238425" y="920097"/>
                  <a:pt x="1241571" y="84914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76" name="直接箭头连接符 22"/>
          <p:cNvCxnSpPr>
            <a:cxnSpLocks/>
          </p:cNvCxnSpPr>
          <p:nvPr/>
        </p:nvCxnSpPr>
        <p:spPr>
          <a:xfrm flipV="1">
            <a:off x="1698887" y="2822665"/>
            <a:ext cx="687495" cy="473978"/>
          </a:xfrm>
          <a:prstGeom prst="straightConnector1"/>
          <a:ln w="22225">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145777" name="直接箭头连接符 24"/>
          <p:cNvCxnSpPr>
            <a:cxnSpLocks/>
          </p:cNvCxnSpPr>
          <p:nvPr/>
        </p:nvCxnSpPr>
        <p:spPr>
          <a:xfrm>
            <a:off x="1817582" y="4459402"/>
            <a:ext cx="673075" cy="527021"/>
          </a:xfrm>
          <a:prstGeom prst="straightConnector1"/>
          <a:ln w="22225">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48745" name="Rectangle 99"/>
          <p:cNvSpPr>
            <a:spLocks noChangeArrowheads="1"/>
          </p:cNvSpPr>
          <p:nvPr/>
        </p:nvSpPr>
        <p:spPr bwMode="auto">
          <a:xfrm>
            <a:off x="583681" y="2482763"/>
            <a:ext cx="1693931"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Distortion</a:t>
            </a:r>
            <a:endParaRPr altLang="en-US" b="1" dirty="0" sz="2400" kumimoji="1" lang="zh-CN" smtClean="0">
              <a:latin typeface="Arial" panose="020B0604020202020204" pitchFamily="34" charset="0"/>
              <a:cs typeface="Arial" panose="020B0604020202020204" pitchFamily="34" charset="0"/>
            </a:endParaRPr>
          </a:p>
        </p:txBody>
      </p:sp>
      <p:grpSp>
        <p:nvGrpSpPr>
          <p:cNvPr id="131" name="组合 27"/>
          <p:cNvGrpSpPr/>
          <p:nvPr/>
        </p:nvGrpSpPr>
        <p:grpSpPr>
          <a:xfrm>
            <a:off x="4550267" y="1881512"/>
            <a:ext cx="1233180" cy="1791050"/>
            <a:chOff x="1325461" y="2055303"/>
            <a:chExt cx="1233180" cy="964734"/>
          </a:xfrm>
        </p:grpSpPr>
        <p:sp>
          <p:nvSpPr>
            <p:cNvPr id="1048746" name="弧形 28"/>
            <p:cNvSpPr/>
            <p:nvPr/>
          </p:nvSpPr>
          <p:spPr>
            <a:xfrm>
              <a:off x="132546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47" name="弧形 29"/>
            <p:cNvSpPr/>
            <p:nvPr/>
          </p:nvSpPr>
          <p:spPr>
            <a:xfrm flipV="1">
              <a:off x="194205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132" name="组合 30"/>
          <p:cNvGrpSpPr/>
          <p:nvPr/>
        </p:nvGrpSpPr>
        <p:grpSpPr>
          <a:xfrm>
            <a:off x="6184158" y="2560681"/>
            <a:ext cx="548530" cy="323169"/>
            <a:chOff x="1325461" y="2055303"/>
            <a:chExt cx="1233180" cy="964734"/>
          </a:xfrm>
        </p:grpSpPr>
        <p:sp>
          <p:nvSpPr>
            <p:cNvPr id="1048748" name="弧形 31"/>
            <p:cNvSpPr/>
            <p:nvPr/>
          </p:nvSpPr>
          <p:spPr>
            <a:xfrm>
              <a:off x="132546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49" name="弧形 32"/>
            <p:cNvSpPr/>
            <p:nvPr/>
          </p:nvSpPr>
          <p:spPr>
            <a:xfrm flipV="1">
              <a:off x="194205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133" name="组合 33"/>
          <p:cNvGrpSpPr/>
          <p:nvPr/>
        </p:nvGrpSpPr>
        <p:grpSpPr>
          <a:xfrm>
            <a:off x="7006953" y="2484480"/>
            <a:ext cx="978655" cy="475569"/>
            <a:chOff x="1325461" y="2055303"/>
            <a:chExt cx="1233180" cy="964734"/>
          </a:xfrm>
        </p:grpSpPr>
        <p:sp>
          <p:nvSpPr>
            <p:cNvPr id="1048750" name="弧形 34"/>
            <p:cNvSpPr/>
            <p:nvPr/>
          </p:nvSpPr>
          <p:spPr>
            <a:xfrm>
              <a:off x="132546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51" name="弧形 35"/>
            <p:cNvSpPr/>
            <p:nvPr/>
          </p:nvSpPr>
          <p:spPr>
            <a:xfrm flipV="1">
              <a:off x="194205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8752" name="Rectangle 99"/>
          <p:cNvSpPr>
            <a:spLocks noChangeArrowheads="1"/>
          </p:cNvSpPr>
          <p:nvPr/>
        </p:nvSpPr>
        <p:spPr bwMode="auto">
          <a:xfrm>
            <a:off x="5783447" y="2484480"/>
            <a:ext cx="42843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mn-ea"/>
              </a:rPr>
              <a:t>+</a:t>
            </a:r>
            <a:endParaRPr altLang="en-US" b="1" dirty="0" sz="2400" kumimoji="1" lang="zh-CN" smtClean="0">
              <a:latin typeface="+mn-ea"/>
            </a:endParaRPr>
          </a:p>
        </p:txBody>
      </p:sp>
      <p:sp>
        <p:nvSpPr>
          <p:cNvPr id="1048753" name="Rectangle 99"/>
          <p:cNvSpPr>
            <a:spLocks noChangeArrowheads="1"/>
          </p:cNvSpPr>
          <p:nvPr/>
        </p:nvSpPr>
        <p:spPr bwMode="auto">
          <a:xfrm>
            <a:off x="6670311" y="2484079"/>
            <a:ext cx="42843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mn-ea"/>
              </a:rPr>
              <a:t>+</a:t>
            </a:r>
            <a:endParaRPr altLang="en-US" b="1" dirty="0" sz="2400" kumimoji="1" lang="zh-CN" smtClean="0">
              <a:latin typeface="+mn-ea"/>
            </a:endParaRPr>
          </a:p>
        </p:txBody>
      </p:sp>
      <p:sp>
        <p:nvSpPr>
          <p:cNvPr id="1048754" name="Rectangle 99"/>
          <p:cNvSpPr>
            <a:spLocks noChangeArrowheads="1"/>
          </p:cNvSpPr>
          <p:nvPr/>
        </p:nvSpPr>
        <p:spPr bwMode="auto">
          <a:xfrm>
            <a:off x="7977318" y="2484078"/>
            <a:ext cx="74246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mn-ea"/>
              </a:rPr>
              <a:t>+ …</a:t>
            </a:r>
            <a:endParaRPr altLang="en-US" b="1" dirty="0" sz="2400" kumimoji="1" lang="zh-CN" smtClean="0">
              <a:latin typeface="+mn-ea"/>
            </a:endParaRPr>
          </a:p>
        </p:txBody>
      </p:sp>
      <p:cxnSp>
        <p:nvCxnSpPr>
          <p:cNvPr id="3145778" name="直接箭头连接符 39"/>
          <p:cNvCxnSpPr>
            <a:cxnSpLocks/>
          </p:cNvCxnSpPr>
          <p:nvPr/>
        </p:nvCxnSpPr>
        <p:spPr>
          <a:xfrm>
            <a:off x="3918691" y="2707950"/>
            <a:ext cx="477863" cy="6960"/>
          </a:xfrm>
          <a:prstGeom prst="straightConnector1"/>
          <a:ln w="22225">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48755" name="Rectangle 99"/>
          <p:cNvSpPr>
            <a:spLocks noChangeArrowheads="1"/>
          </p:cNvSpPr>
          <p:nvPr/>
        </p:nvSpPr>
        <p:spPr bwMode="auto">
          <a:xfrm>
            <a:off x="3772229" y="1437930"/>
            <a:ext cx="182324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Base wave</a:t>
            </a:r>
            <a:endParaRPr altLang="en-US" dirty="0" sz="2400" kumimoji="1" lang="zh-CN" smtClean="0">
              <a:latin typeface="Arial" panose="020B0604020202020204" pitchFamily="34" charset="0"/>
              <a:cs typeface="Arial" panose="020B0604020202020204" pitchFamily="34" charset="0"/>
            </a:endParaRPr>
          </a:p>
        </p:txBody>
      </p:sp>
      <p:sp>
        <p:nvSpPr>
          <p:cNvPr id="1048756" name="Rectangle 99"/>
          <p:cNvSpPr>
            <a:spLocks noChangeArrowheads="1"/>
          </p:cNvSpPr>
          <p:nvPr/>
        </p:nvSpPr>
        <p:spPr bwMode="auto">
          <a:xfrm>
            <a:off x="5558004" y="1590786"/>
            <a:ext cx="3081480"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High-order harmonic wave</a:t>
            </a:r>
            <a:endParaRPr altLang="en-US" dirty="0" sz="2400" kumimoji="1" lang="zh-CN" smtClean="0">
              <a:latin typeface="Arial" panose="020B0604020202020204" pitchFamily="34" charset="0"/>
              <a:cs typeface="Arial" panose="020B0604020202020204" pitchFamily="34" charset="0"/>
            </a:endParaRPr>
          </a:p>
        </p:txBody>
      </p:sp>
      <p:sp>
        <p:nvSpPr>
          <p:cNvPr id="1048757" name="Rectangle 99"/>
          <p:cNvSpPr>
            <a:spLocks noChangeArrowheads="1"/>
          </p:cNvSpPr>
          <p:nvPr/>
        </p:nvSpPr>
        <p:spPr bwMode="auto">
          <a:xfrm>
            <a:off x="4617486" y="3112432"/>
            <a:ext cx="585243" cy="5359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mn-ea"/>
              </a:rPr>
              <a:t>A</a:t>
            </a:r>
            <a:r>
              <a:rPr altLang="zh-CN" baseline="-25000" b="1" dirty="0" sz="2400" kumimoji="1" lang="en-US" smtClean="0">
                <a:latin typeface="+mn-ea"/>
              </a:rPr>
              <a:t>1</a:t>
            </a:r>
            <a:endParaRPr altLang="en-US" b="1" dirty="0" sz="2400" kumimoji="1" lang="zh-CN" smtClean="0">
              <a:latin typeface="+mn-ea"/>
            </a:endParaRPr>
          </a:p>
        </p:txBody>
      </p:sp>
      <p:sp>
        <p:nvSpPr>
          <p:cNvPr id="1048758" name="Rectangle 99"/>
          <p:cNvSpPr>
            <a:spLocks noChangeArrowheads="1"/>
          </p:cNvSpPr>
          <p:nvPr/>
        </p:nvSpPr>
        <p:spPr bwMode="auto">
          <a:xfrm>
            <a:off x="6211880" y="2960049"/>
            <a:ext cx="585243" cy="5359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mn-ea"/>
              </a:rPr>
              <a:t>A</a:t>
            </a:r>
            <a:r>
              <a:rPr altLang="zh-CN" baseline="-25000" b="1" dirty="0" sz="2400" kumimoji="1" lang="en-US" smtClean="0">
                <a:latin typeface="+mn-ea"/>
              </a:rPr>
              <a:t>2</a:t>
            </a:r>
            <a:endParaRPr altLang="en-US" b="1" dirty="0" sz="2400" kumimoji="1" lang="zh-CN" smtClean="0">
              <a:latin typeface="+mn-ea"/>
            </a:endParaRPr>
          </a:p>
        </p:txBody>
      </p:sp>
      <p:sp>
        <p:nvSpPr>
          <p:cNvPr id="1048759" name="Rectangle 99"/>
          <p:cNvSpPr>
            <a:spLocks noChangeArrowheads="1"/>
          </p:cNvSpPr>
          <p:nvPr/>
        </p:nvSpPr>
        <p:spPr bwMode="auto">
          <a:xfrm>
            <a:off x="7124033" y="2951192"/>
            <a:ext cx="585243" cy="5359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mn-ea"/>
              </a:rPr>
              <a:t>A</a:t>
            </a:r>
            <a:r>
              <a:rPr altLang="zh-CN" baseline="-25000" b="1" dirty="0" sz="2400" kumimoji="1" lang="en-US" smtClean="0">
                <a:latin typeface="+mn-ea"/>
              </a:rPr>
              <a:t>3</a:t>
            </a:r>
            <a:endParaRPr altLang="en-US" b="1" dirty="0" sz="2400" kumimoji="1" lang="zh-CN" smtClean="0">
              <a:latin typeface="+mn-ea"/>
            </a:endParaRPr>
          </a:p>
        </p:txBody>
      </p:sp>
      <p:sp>
        <p:nvSpPr>
          <p:cNvPr id="1048760" name="Rectangle 99"/>
          <p:cNvSpPr>
            <a:spLocks noChangeArrowheads="1"/>
          </p:cNvSpPr>
          <p:nvPr/>
        </p:nvSpPr>
        <p:spPr bwMode="auto">
          <a:xfrm>
            <a:off x="8238358" y="2960049"/>
            <a:ext cx="585243" cy="5359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mn-ea"/>
              </a:rPr>
              <a:t>A</a:t>
            </a:r>
            <a:r>
              <a:rPr altLang="zh-CN" baseline="-25000" b="1" dirty="0" sz="2400" kumimoji="1" lang="en-US" smtClean="0">
                <a:latin typeface="+mn-ea"/>
              </a:rPr>
              <a:t>n</a:t>
            </a:r>
            <a:endParaRPr altLang="en-US" b="1" dirty="0" sz="2400" kumimoji="1" lang="zh-CN" smtClean="0">
              <a:latin typeface="+mn-ea"/>
            </a:endParaRPr>
          </a:p>
        </p:txBody>
      </p:sp>
      <p:sp>
        <p:nvSpPr>
          <p:cNvPr id="1048761" name="矩形 48"/>
          <p:cNvSpPr>
            <a:spLocks noChangeAspect="1" noMove="1" noResize="1" noRot="1" noAdjustHandles="1" noEditPoints="1" noChangeArrowheads="1" noChangeShapeType="1" noTextEdit="1"/>
          </p:cNvSpPr>
          <p:nvPr/>
        </p:nvSpPr>
        <p:spPr>
          <a:xfrm>
            <a:off x="4809481" y="4562453"/>
            <a:ext cx="3397533" cy="1183529"/>
          </a:xfrm>
          <a:prstGeom prst="rect"/>
          <a:blipFill>
            <a:blip xmlns:r="http://schemas.openxmlformats.org/officeDocument/2006/relationships" r:embed="rId1"/>
            <a:stretch>
              <a:fillRect/>
            </a:stretch>
          </a:blipFill>
        </p:spPr>
        <p:txBody>
          <a:bodyPr/>
          <a:p>
            <a:r>
              <a:rPr altLang="en-US" lang="zh-CN">
                <a:no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41" name="任意多边形 50"/>
          <p:cNvSpPr/>
          <p:nvPr/>
        </p:nvSpPr>
        <p:spPr>
          <a:xfrm>
            <a:off x="5279763" y="2556987"/>
            <a:ext cx="1241571" cy="1989617"/>
          </a:xfrm>
          <a:custGeom>
            <a:avLst/>
            <a:gdLst>
              <a:gd name="connsiteX0" fmla="*/ 0 w 1241571"/>
              <a:gd name="connsiteY0" fmla="*/ 819778 h 1594120"/>
              <a:gd name="connsiteX1" fmla="*/ 88085 w 1241571"/>
              <a:gd name="connsiteY1" fmla="*/ 249327 h 1594120"/>
              <a:gd name="connsiteX2" fmla="*/ 176169 w 1241571"/>
              <a:gd name="connsiteY2" fmla="*/ 35408 h 1594120"/>
              <a:gd name="connsiteX3" fmla="*/ 327171 w 1241571"/>
              <a:gd name="connsiteY3" fmla="*/ 10241 h 1594120"/>
              <a:gd name="connsiteX4" fmla="*/ 448811 w 1241571"/>
              <a:gd name="connsiteY4" fmla="*/ 27019 h 1594120"/>
              <a:gd name="connsiteX5" fmla="*/ 557868 w 1241571"/>
              <a:gd name="connsiteY5" fmla="*/ 295466 h 1594120"/>
              <a:gd name="connsiteX6" fmla="*/ 620785 w 1241571"/>
              <a:gd name="connsiteY6" fmla="*/ 551331 h 1594120"/>
              <a:gd name="connsiteX7" fmla="*/ 633369 w 1241571"/>
              <a:gd name="connsiteY7" fmla="*/ 937224 h 1594120"/>
              <a:gd name="connsiteX8" fmla="*/ 666925 w 1241571"/>
              <a:gd name="connsiteY8" fmla="*/ 1218255 h 1594120"/>
              <a:gd name="connsiteX9" fmla="*/ 708870 w 1241571"/>
              <a:gd name="connsiteY9" fmla="*/ 1499286 h 1594120"/>
              <a:gd name="connsiteX10" fmla="*/ 767593 w 1241571"/>
              <a:gd name="connsiteY10" fmla="*/ 1583176 h 1594120"/>
              <a:gd name="connsiteX11" fmla="*/ 994096 w 1241571"/>
              <a:gd name="connsiteY11" fmla="*/ 1587371 h 1594120"/>
              <a:gd name="connsiteX12" fmla="*/ 1094763 w 1241571"/>
              <a:gd name="connsiteY12" fmla="*/ 1578982 h 1594120"/>
              <a:gd name="connsiteX13" fmla="*/ 1161875 w 1241571"/>
              <a:gd name="connsiteY13" fmla="*/ 1415397 h 1594120"/>
              <a:gd name="connsiteX14" fmla="*/ 1203820 w 1241571"/>
              <a:gd name="connsiteY14" fmla="*/ 1281173 h 1594120"/>
              <a:gd name="connsiteX15" fmla="*/ 1228987 w 1241571"/>
              <a:gd name="connsiteY15" fmla="*/ 1063059 h 1594120"/>
              <a:gd name="connsiteX16" fmla="*/ 1241571 w 1241571"/>
              <a:gd name="connsiteY16" fmla="*/ 849140 h 1594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571" h="1594120">
                <a:moveTo>
                  <a:pt x="0" y="819778"/>
                </a:moveTo>
                <a:cubicBezTo>
                  <a:pt x="29362" y="599916"/>
                  <a:pt x="58724" y="380055"/>
                  <a:pt x="88085" y="249327"/>
                </a:cubicBezTo>
                <a:cubicBezTo>
                  <a:pt x="117447" y="118599"/>
                  <a:pt x="136321" y="75256"/>
                  <a:pt x="176169" y="35408"/>
                </a:cubicBezTo>
                <a:cubicBezTo>
                  <a:pt x="216017" y="-4440"/>
                  <a:pt x="281731" y="11639"/>
                  <a:pt x="327171" y="10241"/>
                </a:cubicBezTo>
                <a:cubicBezTo>
                  <a:pt x="372611" y="8843"/>
                  <a:pt x="410362" y="-20518"/>
                  <a:pt x="448811" y="27019"/>
                </a:cubicBezTo>
                <a:cubicBezTo>
                  <a:pt x="487260" y="74556"/>
                  <a:pt x="529206" y="208081"/>
                  <a:pt x="557868" y="295466"/>
                </a:cubicBezTo>
                <a:cubicBezTo>
                  <a:pt x="586530" y="382851"/>
                  <a:pt x="608202" y="444371"/>
                  <a:pt x="620785" y="551331"/>
                </a:cubicBezTo>
                <a:cubicBezTo>
                  <a:pt x="633368" y="658291"/>
                  <a:pt x="625679" y="826070"/>
                  <a:pt x="633369" y="937224"/>
                </a:cubicBezTo>
                <a:cubicBezTo>
                  <a:pt x="641059" y="1048378"/>
                  <a:pt x="654342" y="1124578"/>
                  <a:pt x="666925" y="1218255"/>
                </a:cubicBezTo>
                <a:cubicBezTo>
                  <a:pt x="679508" y="1311932"/>
                  <a:pt x="692092" y="1438466"/>
                  <a:pt x="708870" y="1499286"/>
                </a:cubicBezTo>
                <a:cubicBezTo>
                  <a:pt x="725648" y="1560106"/>
                  <a:pt x="720055" y="1568495"/>
                  <a:pt x="767593" y="1583176"/>
                </a:cubicBezTo>
                <a:cubicBezTo>
                  <a:pt x="815131" y="1597857"/>
                  <a:pt x="939568" y="1588070"/>
                  <a:pt x="994096" y="1587371"/>
                </a:cubicBezTo>
                <a:cubicBezTo>
                  <a:pt x="1048624" y="1586672"/>
                  <a:pt x="1066800" y="1607644"/>
                  <a:pt x="1094763" y="1578982"/>
                </a:cubicBezTo>
                <a:cubicBezTo>
                  <a:pt x="1122726" y="1550320"/>
                  <a:pt x="1143699" y="1465032"/>
                  <a:pt x="1161875" y="1415397"/>
                </a:cubicBezTo>
                <a:cubicBezTo>
                  <a:pt x="1180051" y="1365762"/>
                  <a:pt x="1192635" y="1339896"/>
                  <a:pt x="1203820" y="1281173"/>
                </a:cubicBezTo>
                <a:cubicBezTo>
                  <a:pt x="1215005" y="1222450"/>
                  <a:pt x="1222695" y="1135064"/>
                  <a:pt x="1228987" y="1063059"/>
                </a:cubicBezTo>
                <a:cubicBezTo>
                  <a:pt x="1235279" y="991054"/>
                  <a:pt x="1238425" y="920097"/>
                  <a:pt x="1241571" y="849140"/>
                </a:cubicBezTo>
              </a:path>
            </a:pathLst>
          </a:cu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643" name="Rectangle 99"/>
          <p:cNvSpPr>
            <a:spLocks noChangeArrowheads="1"/>
          </p:cNvSpPr>
          <p:nvPr/>
        </p:nvSpPr>
        <p:spPr bwMode="auto">
          <a:xfrm>
            <a:off x="348602" y="426003"/>
            <a:ext cx="8357653" cy="954107"/>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6) The maximum non-distortion output voltage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最大不失真输出电压</a:t>
            </a:r>
            <a:endParaRPr altLang="en-US" baseline="-25000" b="1" dirty="0" sz="28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644" name="Rectangle 99"/>
          <p:cNvSpPr>
            <a:spLocks noChangeArrowheads="1"/>
          </p:cNvSpPr>
          <p:nvPr/>
        </p:nvSpPr>
        <p:spPr bwMode="auto">
          <a:xfrm>
            <a:off x="668090" y="1616559"/>
            <a:ext cx="7778636" cy="11328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Peak-to-peak value </a:t>
            </a:r>
            <a:r>
              <a:rPr altLang="zh-CN" dirty="0" sz="2800" i="1" kumimoji="1" lang="en-US" err="1" smtClean="0">
                <a:latin typeface="Arial" panose="020B0604020202020204" pitchFamily="34" charset="0"/>
                <a:cs typeface="Arial" panose="020B0604020202020204" pitchFamily="34" charset="0"/>
              </a:rPr>
              <a:t>U</a:t>
            </a:r>
            <a:r>
              <a:rPr altLang="zh-CN" baseline="-25000" dirty="0" sz="2800" kumimoji="1" lang="en-US" err="1" smtClean="0">
                <a:latin typeface="Arial" panose="020B0604020202020204" pitchFamily="34" charset="0"/>
                <a:cs typeface="Arial" panose="020B0604020202020204" pitchFamily="34" charset="0"/>
              </a:rPr>
              <a:t>opp</a:t>
            </a:r>
            <a:r>
              <a:rPr altLang="zh-CN" dirty="0" sz="2800" kumimoji="1" lang="en-US" smtClean="0">
                <a:latin typeface="Arial" panose="020B0604020202020204" pitchFamily="34" charset="0"/>
                <a:cs typeface="Arial" panose="020B0604020202020204" pitchFamily="34" charset="0"/>
              </a:rPr>
              <a:t>,</a:t>
            </a:r>
            <a:r>
              <a:rPr altLang="en-US" dirty="0" sz="2800" kumimoji="1" lang="zh-CN" smtClean="0">
                <a:latin typeface="Arial" panose="020B0604020202020204" pitchFamily="34" charset="0"/>
                <a:cs typeface="Arial" panose="020B0604020202020204" pitchFamily="34" charset="0"/>
              </a:rPr>
              <a:t> </a:t>
            </a:r>
            <a:r>
              <a:rPr altLang="zh-CN" dirty="0" sz="2800" kumimoji="1" lang="en-US" smtClean="0">
                <a:latin typeface="Arial" panose="020B0604020202020204" pitchFamily="34" charset="0"/>
                <a:cs typeface="Arial" panose="020B0604020202020204" pitchFamily="34" charset="0"/>
              </a:rPr>
              <a:t>or Effective value </a:t>
            </a:r>
            <a:r>
              <a:rPr altLang="zh-CN" dirty="0" sz="2800" i="1" kumimoji="1" lang="en-US" err="1" smtClean="0">
                <a:latin typeface="Arial" panose="020B0604020202020204" pitchFamily="34" charset="0"/>
                <a:cs typeface="Arial" panose="020B0604020202020204" pitchFamily="34" charset="0"/>
              </a:rPr>
              <a:t>U</a:t>
            </a:r>
            <a:r>
              <a:rPr altLang="zh-CN" baseline="-25000" dirty="0" sz="2800" kumimoji="1" lang="en-US" err="1" smtClean="0">
                <a:latin typeface="Arial" panose="020B0604020202020204" pitchFamily="34" charset="0"/>
                <a:cs typeface="Arial" panose="020B0604020202020204" pitchFamily="34" charset="0"/>
              </a:rPr>
              <a:t>om</a:t>
            </a:r>
            <a:endParaRPr altLang="en-US" dirty="0" sz="2800" kumimoji="1" lang="zh-CN" smtClean="0">
              <a:latin typeface="Arial" panose="020B0604020202020204" pitchFamily="34" charset="0"/>
              <a:cs typeface="Arial" panose="020B0604020202020204" pitchFamily="34" charset="0"/>
            </a:endParaRPr>
          </a:p>
        </p:txBody>
      </p:sp>
      <p:grpSp>
        <p:nvGrpSpPr>
          <p:cNvPr id="107" name="组合 40"/>
          <p:cNvGrpSpPr/>
          <p:nvPr/>
        </p:nvGrpSpPr>
        <p:grpSpPr>
          <a:xfrm>
            <a:off x="5305861" y="2872910"/>
            <a:ext cx="1233180" cy="1424390"/>
            <a:chOff x="1325461" y="2055303"/>
            <a:chExt cx="1233180" cy="964734"/>
          </a:xfrm>
        </p:grpSpPr>
        <p:sp>
          <p:nvSpPr>
            <p:cNvPr id="1048645" name="弧形 41"/>
            <p:cNvSpPr/>
            <p:nvPr/>
          </p:nvSpPr>
          <p:spPr>
            <a:xfrm>
              <a:off x="132546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46" name="弧形 49"/>
            <p:cNvSpPr/>
            <p:nvPr/>
          </p:nvSpPr>
          <p:spPr>
            <a:xfrm flipV="1">
              <a:off x="194205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8647" name="Rectangle 99"/>
          <p:cNvSpPr>
            <a:spLocks noChangeArrowheads="1"/>
          </p:cNvSpPr>
          <p:nvPr/>
        </p:nvSpPr>
        <p:spPr bwMode="auto">
          <a:xfrm>
            <a:off x="3147795" y="2983192"/>
            <a:ext cx="211891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Amplification</a:t>
            </a:r>
            <a:endParaRPr altLang="en-US" b="1" dirty="0" sz="2400" kumimoji="1" lang="zh-CN" smtClean="0">
              <a:latin typeface="Arial" panose="020B0604020202020204" pitchFamily="34" charset="0"/>
              <a:cs typeface="Arial" panose="020B0604020202020204" pitchFamily="34" charset="0"/>
            </a:endParaRPr>
          </a:p>
        </p:txBody>
      </p:sp>
      <p:grpSp>
        <p:nvGrpSpPr>
          <p:cNvPr id="108" name="组合 52"/>
          <p:cNvGrpSpPr/>
          <p:nvPr/>
        </p:nvGrpSpPr>
        <p:grpSpPr>
          <a:xfrm>
            <a:off x="1648322" y="3145610"/>
            <a:ext cx="1233180" cy="812372"/>
            <a:chOff x="1325461" y="2055303"/>
            <a:chExt cx="1233180" cy="964734"/>
          </a:xfrm>
        </p:grpSpPr>
        <p:sp>
          <p:nvSpPr>
            <p:cNvPr id="1048648" name="弧形 53"/>
            <p:cNvSpPr/>
            <p:nvPr/>
          </p:nvSpPr>
          <p:spPr>
            <a:xfrm>
              <a:off x="132546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49" name="弧形 54"/>
            <p:cNvSpPr/>
            <p:nvPr/>
          </p:nvSpPr>
          <p:spPr>
            <a:xfrm flipV="1">
              <a:off x="1942051" y="2055303"/>
              <a:ext cx="616590" cy="964734"/>
            </a:xfrm>
            <a:prstGeom prst="arc">
              <a:avLst>
                <a:gd name="adj1" fmla="val 10732335"/>
                <a:gd name="adj2" fmla="val 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5748" name="直接箭头连接符 55"/>
          <p:cNvCxnSpPr>
            <a:cxnSpLocks/>
          </p:cNvCxnSpPr>
          <p:nvPr/>
        </p:nvCxnSpPr>
        <p:spPr>
          <a:xfrm>
            <a:off x="3385226" y="3569466"/>
            <a:ext cx="1639110" cy="0"/>
          </a:xfrm>
          <a:prstGeom prst="straightConnector1"/>
          <a:ln w="22225">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145749" name="直接箭头连接符 56"/>
          <p:cNvCxnSpPr>
            <a:cxnSpLocks/>
          </p:cNvCxnSpPr>
          <p:nvPr/>
        </p:nvCxnSpPr>
        <p:spPr>
          <a:xfrm>
            <a:off x="5692898" y="2872910"/>
            <a:ext cx="2021488" cy="0"/>
          </a:xfrm>
          <a:prstGeom prst="straightConnector1"/>
          <a:ln w="22225">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145750" name="直接箭头连接符 57"/>
          <p:cNvCxnSpPr>
            <a:cxnSpLocks/>
          </p:cNvCxnSpPr>
          <p:nvPr/>
        </p:nvCxnSpPr>
        <p:spPr>
          <a:xfrm>
            <a:off x="6172185" y="4297300"/>
            <a:ext cx="1542201" cy="0"/>
          </a:xfrm>
          <a:prstGeom prst="straightConnector1"/>
          <a:ln w="22225">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145751" name="直接箭头连接符 58"/>
          <p:cNvCxnSpPr>
            <a:cxnSpLocks/>
          </p:cNvCxnSpPr>
          <p:nvPr/>
        </p:nvCxnSpPr>
        <p:spPr>
          <a:xfrm>
            <a:off x="7032916" y="2936587"/>
            <a:ext cx="0" cy="1277604"/>
          </a:xfrm>
          <a:prstGeom prst="straightConnector1"/>
          <a:ln w="22225">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8650" name="矩形 13"/>
          <p:cNvSpPr/>
          <p:nvPr/>
        </p:nvSpPr>
        <p:spPr>
          <a:xfrm>
            <a:off x="7032916" y="3354273"/>
            <a:ext cx="932179" cy="447041"/>
          </a:xfrm>
          <a:prstGeom prst="rect"/>
        </p:spPr>
        <p:txBody>
          <a:bodyPr wrap="none">
            <a:spAutoFit/>
          </a:bodyPr>
          <a:p>
            <a:pPr algn="just" fontAlgn="base">
              <a:spcBef>
                <a:spcPct val="0"/>
              </a:spcBef>
              <a:spcAft>
                <a:spcPct val="0"/>
              </a:spcAft>
            </a:pPr>
            <a:r>
              <a:rPr altLang="zh-CN" b="1" dirty="0" sz="2400" i="1" kumimoji="1" lang="en-US" err="1">
                <a:latin typeface="+mn-ea"/>
              </a:rPr>
              <a:t>U</a:t>
            </a:r>
            <a:r>
              <a:rPr altLang="zh-CN" baseline="-25000" b="1" dirty="0" sz="2400" kumimoji="1" lang="en-US" err="1">
                <a:latin typeface="+mn-ea"/>
              </a:rPr>
              <a:t>opp</a:t>
            </a:r>
            <a:endParaRPr altLang="en-US" baseline="-25000" b="1" dirty="0" sz="2400" kumimoji="1" lang="zh-CN">
              <a:latin typeface="+mn-ea"/>
            </a:endParaRPr>
          </a:p>
        </p:txBody>
      </p:sp>
      <p:sp>
        <p:nvSpPr>
          <p:cNvPr id="1048651" name="矩形 59"/>
          <p:cNvSpPr>
            <a:spLocks noChangeAspect="1" noMove="1" noResize="1" noRot="1" noAdjustHandles="1" noEditPoints="1" noChangeArrowheads="1" noChangeShapeType="1" noTextEdit="1"/>
          </p:cNvSpPr>
          <p:nvPr/>
        </p:nvSpPr>
        <p:spPr>
          <a:xfrm>
            <a:off x="3257269" y="4953180"/>
            <a:ext cx="2834687" cy="622222"/>
          </a:xfrm>
          <a:prstGeom prst="rect"/>
          <a:blipFill>
            <a:blip xmlns:r="http://schemas.openxmlformats.org/officeDocument/2006/relationships" r:embed="rId1"/>
            <a:stretch>
              <a:fillRect/>
            </a:stretch>
          </a:blipFill>
        </p:spPr>
        <p:txBody>
          <a:bodyPr/>
          <a:p>
            <a:r>
              <a:rPr altLang="en-US" lang="zh-CN">
                <a:noFill/>
              </a:rPr>
              <a:t> </a:t>
            </a: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peakzqf</cp:lastModifiedBy>
  <dcterms:created xsi:type="dcterms:W3CDTF">2018-12-06T18:34:48Z</dcterms:created>
  <dcterms:modified xsi:type="dcterms:W3CDTF">2021-10-13T07:24:07Z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1402630a883d4250a8b208399f1c3437</vt:lpwstr>
  </property>
</Properties>
</file>