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ink/ink90.xml" ContentType="application/inkml+xml"/>
  <Override PartName="/ppt/ink/ink91.xml" ContentType="application/inkml+xml"/>
  <Override PartName="/ppt/ink/ink92.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ink/ink120.xml" ContentType="application/inkml+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ink/ink294.xml" ContentType="application/inkml+xml"/>
  <Override PartName="/ppt/ink/ink448.xml" ContentType="application/inkml+xml"/>
  <Override PartName="/ppt/ink/ink476.xml" ContentType="application/inkml+xml"/>
  <Override PartName="/ppt/ink/ink477.xml" ContentType="application/inkml+xml"/>
  <Override PartName="/ppt/ink/ink478.xml" ContentType="application/inkml+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slides/slide44.xml" ContentType="application/vnd.openxmlformats-officedocument.presentationml.slide+xml"/>
  <Override PartName="/ppt/slides/slide45.xml" ContentType="application/vnd.openxmlformats-officedocument.presentationml.slide+xml"/>
  <Override PartName="/ppt/ink/ink515.xml" ContentType="application/inkml+xml"/>
  <Override PartName="/ppt/slides/slide46.xml" ContentType="application/vnd.openxmlformats-officedocument.presentationml.slide+xml"/>
  <Override PartName="/ppt/ink/ink516.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4" r:id="rId1"/>
  </p:sldMasterIdLst>
  <p:notesMasterIdLst>
    <p:notesMasterId r:id="rId2"/>
  </p:notesMasterIdLst>
  <p:sldIdLst>
    <p:sldId id="344" r:id="rId3"/>
    <p:sldId id="345"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8506" autoAdjust="0"/>
    <p:restoredTop sz="95527" autoAdjust="0"/>
  </p:normalViewPr>
  <p:slideViewPr>
    <p:cSldViewPr snapToGrid="0">
      <p:cViewPr varScale="1">
        <p:scale>
          <a:sx n="110" d="100"/>
          <a:sy n="110" d="100"/>
        </p:scale>
        <p:origin x="-9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tableStyles" Target="tableStyle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s>
</file>

<file path=ppt/ink/ink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2575.792 10738.876 177.251, 2595.807 10802.129 178.282, 2600.606 10871.873 185.106, 2603.708 10930.087 199.947, 2602.026 10975.029 217.247, 2597.307 11037.515 260.222, 2591.832 11088.584 321.731, 2579.62 11162.599 400.404, 2570.218 11212.041 476.381, 2556.75 11289.42 594.106, 2547.828 11342.628 667.226, 2543.008 11393.963 726.163, 2537.566 11440.611 769.091, 2532.028 11489.266 797.059, 2524.242 11540.157 818.363, 2511.608 11483.395 779.231, 2514.273 11428.153 739.377, 2518.563 11363.604 684.938, 2519.492 11301.194 617.651, 2524.322 11241.684 558.456, 2527.281 11193.301 533.307, 2533.318 11129.701 493.391, 2537.888 11083.622 475.274, 2549.492 11003.278 445.78, 2560.435 10952.827 433.378, 2575.45 10888.89 414.3, 2610.349 10812.782 389.625, 2646.21 10758.096 373.828, 2695.378 10704.985 369.86, 2743.069 10667.312 412.979, 2811.537 10649.242 575.904, 2878.038 10692.699 778.789, 2870.421 10757.57 798.644, 2846.969 10809.434 791.548, 2777.89 10902.561 758.133, 2732.261 10948.571 725.689, 2686.785 10973.095 676.511, 2636.091 10982.475 606.079, 2556.729 10989.163 454.752, 2530.493 10943.646 349.685, 2580.876 10897.293 338.548, 2627.17 10896.154 358.694, 2676.511 10920.825 422.084, 2727.287 10965.615 520.536, 2780.154 11030.993 649.807, 2807.187 11081.004 690.227, 2833.257 11127.783 734.081, 2861.208 11172.237 767.558, 2915.793 11267.543 835.244, 2940.037 11318.784 855.447, 2962.59 11367.244 850.793, 2983.488 11418.114 789.638, 3051.44 11431.648 247.777, 3102.359 11400.913 181.184, 3150.276 11358.43 110.062</trace>
</ink>
</file>

<file path=ppt/ink/ink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6376.31 11220.864 369.092, 6331.855 11220.083 258.209</trace>
</ink>
</file>

<file path=ppt/ink/ink10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3218.915 3649.309 220.517, 3215.204 3711.789 184.067, 3199.109 3768.082 198.01, 3172.103 3831.576 221.935, 3148.327 3884.324 233.821, 3119.693 3936.008 240.641, 3078.016 4004.617 241.146, 3048.052 4052.776 238.595, 3007.677 4105.56 235.399, 3072.749 4099.544 435.967, 3126.762 4079.864 453.129, 3186.374 4071.279 478.424, 3205.239 4117.333 561.263, 3152.397 4183.449 609.3, 3078.478 4252.073 582.176, 3029.135 4314.31 482.371, 3097.252 4324.151 486.267, 3172.897 4301.676 521.279, 3243.914 4281.497 511.071, 3271.135 4331.876 293.362</trace>
</ink>
</file>

<file path=ppt/ink/ink10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3022.593 4633.597 160.502, 3083.911 4626.121 280.328, 3134.453 4615.235 392.405, 3197.768 4583.026 482.419, 3266.467 4517.837 495.019, 3316.282 4449.594 402.361, 3349.445 4383.624 252.491, 3369.371 4327.037 177.321, 3384.047 4278.021 139.737, 3395.583 4232.891 136.826, 3395.842 4186.21 136.826, 3386.982 4128.653 136.826, 3374.187 4082.603 136.826</trace>
</ink>
</file>

<file path=ppt/ink/ink10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3317.753 4021.633 136.826, 3362.379 4013.443 213.94, 3409.402 3992.474 343.809, 3473.325 3968.147 478.843, 3543.672 3936.216 515.984, 3606.895 3912.256 332.831</trace>
</ink>
</file>

<file path=ppt/ink/ink10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3389.512 3775.222 136.826, 3418.26 3822.341 175.367, 3425.515 3870.316 215.309, 3430.567 3920.305 306.812, 3431.57 3991.089 412.63, 3431.523 4068.694 555.071, 3434.282 4145.404 521.208, 3431.945 4189.124 240.395</trace>
</ink>
</file>

<file path=ppt/ink/ink10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3382.742 4204.409 196.589, 3435.295 4177.511 236.387, 3502.085 4153.344 425.467, 3560.862 4148.189 450.079</trace>
</ink>
</file>

<file path=ppt/ink/ink10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3413.883 4314.075 136.931, 3428.412 4364.892 167.231, 3439.947 4417.24 303.236, 3446.613 4470.477 421.606, 3454.503 4532.011 615.822, 3471.291 4485.366 261.548, 3468.944 4436.496 122.28</trace>
</ink>
</file>

<file path=ppt/ink/ink10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3450.439 4323.552 136.931, 3498.733 4295.938 335.97, 3545.841 4282.295 422.951, 3601.934 4266.623 515.088, 3679.329 4264.778 724.55, 3691.477 4313.11 849.825, 3664.125 4370.023 847.842, 3635.214 4427.021 762.253, 3570.757 4487.928 442.484, 3521.809 4505.051 240.852, 3471.635 4543.501 314.613, 3523.327 4525.656 491.099, 3592.37 4497.232 427.744, 3659.96 4469.922 318.845, 3703.447 4445.431 243.007, 3747.125 4416.587 105.23</trace>
</ink>
</file>

<file path=ppt/ink/ink10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3342.124 4001.324 194.019, 3392.607 3984.1 296.756, 3436.771 3963.628 278.078, 3492.586 3936.638 154.782</trace>
</ink>
</file>

<file path=ppt/ink/ink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6305.904 11283.144 136.826, 6360.636 11269.39 399.117, 6444.673 11255.227 540.271, 6494.956 11247.241 594.653, 6576.084 11233.545 605.091, 6623.249 11232.387 513.202</trace>
</ink>
</file>

<file path=ppt/ink/ink1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3792.986 3603.277 395.377, 3853.047 3595.609 344.862, 3915.569 3590.569 466.172, 3985.544 3578.059 676.048, 4030.895 3573.382 662.017, 3997.17 3617.287 204.488, 3948.894 3650.481 149.328, 3892.424 3687.428 138.05, 3845.96 3717.366 85.492</trace>
</ink>
</file>

<file path=ppt/ink/ink1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3656.239 3948.521 175.795, 3701.043 3940.151 175.795, 3771.683 3924.395 177.656, 3824.97 3909.165 211.893, 3877.477 3883.455 271.904, 3927.272 3853.855 343.46, 3982.68 3821.9 415.86, 4046.876 3785.339 441.925, 4050.427 3740.958 1.724</trace>
</ink>
</file>

<file path=ppt/ink/ink1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3825.481 3730.543 136.826, 3859.436 3774.679 174.398, 3878.46 3830.794 283.704, 3885.696 3883.861 330.265, 3891.653 3954.523 407.521, 3896.658 4022.092 527.363, 3914.409 3963.474 256.694, 3918.867 3897.889 182.224, 3921.458 3852.118 93.63</trace>
</ink>
</file>

<file path=ppt/ink/ink1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3952.752 3675.033 136.826, 3980.58 3732.613 172.738, 3992.107 3792.674 251.779, 3998.648 3839.361 308.91, 4003.513 3889.905 384.332, 4010.786 3949.29 520.122, 4022.215 3902.357 355.641, 4024.51 3856.161 164.477</trace>
</ink>
</file>

<file path=ppt/ink/ink1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4058.359 3597.861 149.476, 4083.853 3654.319 169.622, 4102.317 3704.722 262.668, 4114.378 3751.214 380.741, 4131.592 3808.678 501.664, 4178.891 3825.088 314.788, 4189.133 3781.135 219.86</trace>
</ink>
</file>

<file path=ppt/ink/ink1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4219.478 3515.273 143.881, 4246.329 3562.487 248.939, 4272.063 3609.774 368.578, 4290.912 3659.84 510.755, 4316.938 3744.503 687.615, 4331.312 3800.765 745.843, 4344.746 3855.085 787.948, 4351.898 3911.128 824.806, 4301.486 3903.188 868.765, 4251.488 3869.957 860.266, 4195.11 3853.576 806.322, 4121.106 3860.185 588.965, 4077.622 3871.333 450.902</trace>
</ink>
</file>

<file path=ppt/ink/ink1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3904.01 4148.899 184.541, 3957.381 4141.888 199.285, 4020.583 4122.858 271.193, 4076.357 4105.966 309.718, 4123.319 4092.531 345.592, 4173.115 4085.383 372.812, 4231.753 4075.695 398.127, 4177.769 4063.501 142.411, 4128.296 4057.37 136.826, 4084.753 4052.083 136.826, 4034.227 4028.24 136.826, 4049.533 4074.48 156.954, 4062.333 4131.103 249.328, 4068.173 4184.02 355.779, 4073.02 4238.216 421.911, 4069.279 4292.614 299.18</trace>
</ink>
</file>

<file path=ppt/ink/ink1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3910.78 4376.355 324.382, 3956.984 4364.697 304.956, 4001.313 4355.464 351.879, 4066.478 4339.428 430.799, 4145.15 4318.312 489.203, 4237.329 4299.917 532.965, 4333.448 4279.567 581.312, 4381.209 4271.332 610.617, 4456.622 4239.802 504.866</trace>
</ink>
</file>

<file path=ppt/ink/ink1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4668.987 4109.636 139.546, 4673.264 4165.081 324.742, 4651.207 4210.706 373.902, 4617.835 4256.078 333.18</trace>
</ink>
</file>

<file path=ppt/ink/ink1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4960.085 3477.363 220.517, 4963.453 3527.501 249.851, 4949.253 3593.247 356.484, 4934.372 3655.439 449.886, 4917.26 3722.909 517.941, 4893.921 3791.968 554.807, 4871.999 3882.925 573.325, 4850.802 3973.476 589.906, 4832.605 4052.8 527.777, 4844.101 3987.176 260.285, 4851.866 3930.661 209.861, 4859.45 3882.083 172.239, 4869.257 3833.637 152.986, 4879.069 3786.125 142.891, 4887.926 3741.736 137.192, 4895.224 3692.346 136.826, 4903.179 3643.162 136.826, 4911.246 3599.585 136.826, 4921.379 3545.306 136.826, 4935.833 3496.555 140.384, 4971.226 3550.959 311.593, 4988.37 3602.678 426.669, 5010.631 3674.41 588.603, 5025.713 3718.492 663.034, 5043.887 3766.83 745.027, 5070.263 3819.52 796.589, 5092.197 3864.531 822.581, 5118.928 3912.396 833.404, 5208.642 3903.186 841.137, 5239.328 3844.744 841.203, 5259.412 3790.825 841.203, 5276.42 3736.829 841.203, 5284.776 3661.595 841.203, 5288.171 3600.092 841.392, 5287.682 3546.46 841.808, 5290.92 3465.078 842.709, 5288.611 3406.239 844.289, 5285.855 3334.756 847.274, 5285.328 3281.384 850.272, 5282.47 3228.306 856.609, 5227.316 3227.869 412.025</trace>
</ink>
</file>

<file path=ppt/ink/ink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6429.114 11497.061 165.445, 6474.609 11505.394 200.532, 6529.84 11512.2 336.309, 6590.49 11587.751 604.208, 6622.684 11671.055 740.725, 6642.619 11717.712 777.055, 6670.773 11665.546 646.245, 6679.62 11618.312 580.942, 6689.31 11560.745 499.226, 6698.461 11503.033 400.634, 6707.355 11442.404 319.31, 6714.334 11380.092 251.937, 6720.545 11334.664 197.324, 6731.322 11268.762 154.251, 6737.08 11223.671 140.101, 6740.968 11174.761 136.826, 6737.489 11125.461 174.077, 6828.081 11104.676 778.121, 6842.778 11152.007 407.868, 6798.715 11205.039 258.095, 6751.378 11259.455 236.694, 6813.499 11280.626 473.237, 6842.238 11355.642 497.719, 6846.258 11409.152 524.733, 6853.84 11486.264 604.542, 6878.883 11564.304 747.047, 6928.203 11580.398 749.033, 6976.128 11570.879 674.799, 7058.624 11516.578 442.623</trace>
</ink>
</file>

<file path=ppt/ink/ink1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2983.329 9135.049 161.705, 2937.486 9088.207 191.959, 2888.025 9050.688 197.335, 2838.275 9032.565 242.199, 2778.758 9024.525 320.272, 2726.258 9021.557 368.572, 2658.934 9021.76 405.467, 2585.955 9025.326 430.334, 2531.706 9028.252 441.599, 2452.623 9033.319 490.292, 2377.899 9049.364 560.97, 2310.544 9084.365 588.822, 2239.149 9130.859 594.246, 2170.789 9191.373 593.985, 2099.485 9262.655 593.996, 2045.828 9319.626 593.65, 1988.228 9385.538 593.09, 1929.054 9457.227 591.566, 1894.984 9502.896 591.6, 1868.73 9546.326 594.407, 1826.205 9633.034 605.869, 1805.346 9679.196 614.733, 1781.618 9762.091 624.533, 1769.033 9816.916 630.48, 1754.406 9882.288 636.095, 1738.465 9963.187 643.638, 1730.444 10011.622 645.995, 1722.564 10056.947 647.97, 1707.461 10142.107 646.932, 1706.188 10233.744 636.611, 1710.414 10278.735 632.036, 1718.514 10336.105 628.685, 1733.918 10426.197 626.169, 1748.048 10477.322 624.796, 1763.958 10527.042 621.854, 1783.655 10573.002 617.157, 1825.858 10645.281 599.237, 1885.959 10712.063 570.572, 1956.958 10762.277 548.675, 2025.872 10804.728 540.887, 2094.11 10840.637 536.169, 2139.52 10862.112 534.534, 2216.971 10915.701 532.641, 2284.301 10969.057 534.131, 2355.565 11019.859 538.334, 2399.092 11042.16 540.389, 2446.534 11059.808 541.942, 2544.146 11081.204 543.075, 2639.441 11101.586 542.669, 2719.836 11118.379 540.561, 2810.857 11138.817 535.948, 2907.304 11158.49 529.081, 2989.855 11170.688 526.019, 3102.264 11181.358 524.312, 3146.656 11184.654 523.996, 3207.544 11190.567 523.709, 3256.392 11192.919 523.627, 3341.82 11200.85 523.602, 3426.587 11210.451 524.832, 3478.972 11216.194 526.3, 3536.483 11220.657 528.436, 3604.595 11225.218 530.946, 3648.416 11228.288 532.463, 3715.898 11232.988 535.194, 3804.841 11240.433 539.311, 3855.192 11245.283 541.662, 3942.852 11255.747 544.985, 3988.616 11261.938 546.735, 4042.163 11267.851 548.293, 4110.454 11272.857 549.492, 4158.728 11275.844 550.54, 4229.052 11279.498 552.553, 4325.806 11283.683 555.788, 4380.438 11286.953 558.058, 4426.75 11290.364 560.375, 4514.008 11295.167 564.537, 4562.592 11293.284 566.844, 4620.938 11292.939 568.842, 4665.729 11291.104 569.911, 4734.742 11288.648 571.831, 4837.207 11290.829 574.383, 4895.193 11292.984 575.588, 4941.444 11292.302 576.428, 4989.499 11293.977 576.933, 5036.998 11295.136 577.633, 5083.848 11295.425 578.665, 5139.521 11294.423 579.816, 5186.243 11294.473 580.714, 5253.005 11294.041 582.798, 5364.363 11291.904 586.959, 5463.866 11288.857 591.738, 5573.169 11279.433 599.236, 5656.688 11272.052 606.683, 5755.044 11258.772 611.783, 5833.904 11253.066 615.144, 5909.553 11249.582 617.736, 6007.323 11244.146 622.513, 6052.313 11241.062 626.093, 6115.295 11237.434 630.471, 6224.883 11235.582 641.626, 6288.591 11237.558 645.837, 6362.942 11239.735 650.583, 6438.847 11242.98 654.514, 6485.574 11244.001 656.116, 6544.633 11244.626 658.687, 6593.758 11243.777 661.192, 6658.942 11245.795 663.967, 6766.89 11244.063 670.336, 6824.002 11245.075 672.666, 6874.619 11245.797 675.056, 6937.899 11244.339 676.688, 6984.587 11242.937 677.391, 7051.333 11239.521 678.719, 7109.563 11236.798 680.131, 7182.189 11232.781 680.714, 7226.813 11229.82 680.849, 7299.718 11225.076 681.476, 7353.317 11220.477 681.813, 7403.994 11214.445 681.865, 7466.649 11209.018 681.725, 7514.542 11205.162 680.979, 7578.639 11199.604 679.179, 7641.249 11196.366 675.605, 7741.396 11189.356 666.982, 7790.527 11184.196 659.685, 7838.772 11173.784 652.414, 7884.412 11162.668 644.677, 7930.379 11154.173 635.357, 7986.41 11146.81 627.537, 8030.883 11138.031 624.207, 8095.202 11131.071 618.83, 8208.005 11117.201 610.843, 8301.271 11103.073 603.693, 8405.962 11085.043 595.011, 8497.125 11071.506 590.504, 8591.368 11050.239 590.112, 8665.909 11033.097 590.392, 8781.959 10999.255 591.183, 8873.531 10969.415 591.142, 8924.063 10940.463 589.939, 9001.081 10888.927 581.523, 9050.265 10857.435 570.947, 9102.369 10826.252 560.557, 9180.256 10790.893 545.282, 9282.537 10758.061 535.271, 9361.806 10727.827 530.281, 9449.33 10678.255 525.183, 9501.859 10628.163 523.823, 9541.405 10573.929 524.124, 9567.791 10523.005 524.837, 9600.935 10445.868 526.722, 9634.298 10363.396 534.525, 9652.021 10312.684 549.144, 9689.055 10238.27 572.919, 9724.177 10160.184 603.134, 9752.838 10083.965 621.351, 9759.691 10035.542 629.449, 9765.704 9991.113 634.911, 9771.161 9935.854 644.625, 9771.102 9892.486 650.107, 9766.685 9826.919 659.796, 9759.529 9776.734 668.888, 9747.306 9725.057 680.714, 9732.364 9679.571 688.237, 9694.398 9591.403 713.336, 9654.397 9501.869 752.052, 9630.582 9451.888 778.061, 9601.229 9397.765 790.381, 9569.166 9343.521 797.578, 9536.263 9294.564 800.287, 9499.411 9244.513 802.884, 9411.393 9174.926 812.106, 9364.926 9154.143 815.889, 9316.864 9136.844 820.144, 9237.631 9110.905 827.223, 9176.071 9092.233 837.015, 9112.971 9073.549 845.553, 9053.056 9056.45 852.124, 8990.573 9044.282 853.657, 8936.825 9032.369 854.474, 8862.197 9024.396 855.202, 8800.674 9016.815 855.907, 8731.47 9012.125 856.551, 8643.17 9005.571 857.087, 8587.461 9001.942 857.465, 8511.367 8999.15 857.8, 8438.749 8994.003 857.952, 8365.436 8986.188 858.143, 8300.649 8987.626 858.307, 8230.833 8975.062 858.512, 8161.546 8973.195 858.741, 8091.165 8977.483 859.022, 8031.496 8979.324 859.38, 7975.985 8975.253 859.716, 7902.168 8970.852 860.229, 7825.542 8973.062 860.725, 7768.445 8975.099 861.047, 7706.287 8980.657 861.334, 7630.076 8987.468 861.566, 7548.297 8983.617 861.736, 7483.843 8983.408 861.85, 7430.164 8981.229 861.902, 7375.722 8974.554 861.926, 7317.488 8973.777 861.979, 7257.907 8973.938 862.067, 7181.126 8966.202 862.252, 7118.075 8961.982 862.437, 7042.231 8957.792 862.672, 6980.018 8950.603 862.942, 6923.218 8945.208 863.178, 6869.233 8942.877 863.364, 6804.705 8941.478 863.572, 6744.031 8934.562 863.726, 6676.629 8928.351 863.986, 6618.163 8923.687 864.175, 6539.432 8918.886 864.378, 6459.112 8915.129 864.589, 6386.341 8910.437 864.774, 6320.575 8903.107 864.955, 6265.136 8896.182 865.072, 6179.942 8884.729 865.192, 6109.128 8876.867 865.26, 6049.897 8868.315 865.272, 5967.707 8859.424 865.287, 5897.305 8846.312 865.296, 5834.686 8834.359 865.296, 5766.233 8815.894 865.252, 5709.516 8809.836 865.164, 5634.403 8790.288 864.976, 5571.242 8768.876 864.725, 5515.257 8755.662 864.441, 5456.126 8752.266 863.995, 5382.14 8746.053 863.413, 5310.398 8742.559 862.887, 5239.833 8731.257 862.441, 5179.059 8731.952 862.062, 5099.932 8727.732 861.56, 5039.668 8725.565 860.988, 4956.495 8736.752 860.63, 4896.004 8738.788 860.658, 4837.909 8737.85 860.938, 4758.767 8753.952 861.365, 4704.933 8757.854 861.841, 4652.163 8767.146 862.323, 4593.594 8773.153 862.799, 4535.301 8774.369 863.351, 4463.472 8787.982 863.485, 4393.844 8786.36 863.103, 4337.386 8786.616 862.679, 4267.805 8801.26 862.117, 4201.37 8809.825 861.594, 4140.961 8816.516 861.12, 4078.99 8834.418 860.669, 4023.835 8849.549 860.035, 3967.79 8859.003 859.67, 3915.2 8879.282 859.292, 3843.461 8897.16 859.111, 3773.665 8912.218 859.053, 3716.476 8920.453 859.047, 3655.257 8928.231 859.047, 3595.422 8932.99 859.062, 3514.925 8939.19 859.198, 3453.077 8948.81 859.444, 3380.586 8960.046 859.697, 3313.043 8970.042 859.851, 3249.237 8978.891 859.883, 3169.87 8992.042 859.884, 3094.193 9005.779 859.9, 3027.031 9017.148 859.935, 2964.577 9028.636 859.992, 2909.98 9039.471 860.057, 2855.777 9053.958 860.131, 2790.264 9073.995 860.219, 2717.023 9091.293 860.319, 2639.373 9109.825 860.436, 2586.785 9122.461 860.513, 2522.935 9138.833 860.649, 2444.746 9166.688 860.721, 2382.893 9190.721 857.98, 2330.712 9211.561 831.855, 2301.733 9166.807 724.497, 2289.63 9119.969 201.62</trace>
</ink>
</file>

<file path=ppt/ink/ink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7284.805 10803.862 724.799, 7282.133 10862.24 730.672, 7286.498 10914.146 759.774, 7296.635 10983.266 807.846, 7305.41 11034.709 827.24, 7323.077 11105.007 850.922, 7340.987 11177.961 865.924, 7354.653 11250.429 872.927, 7363.194 11308.076 875.52, 7371.139 11370.511 877.951, 7376.148 11435.444 879.743, 7379.93 11500.05 880.87, 7383.605 11563.149 881.454, 7382.73 11619.399 880.035, 7346.852 11557.935 534.401, 7338.858 11465.551 375.678, 7340.854 11420.354 2.628</trace>
</ink>
</file>

<file path=ppt/ink/ink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7248.248 11075.997 279.589, 7250.725 11123.693 310.136, 7245.309 11177.699 427.646, 7236.271 11257.044 587.6, 7234.863 11336.758 696.603, 7247.047 11382.814 570.919</trace>
</ink>
</file>

<file path=ppt/ink/ink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7353.855 11155.877 153.636, 7399.098 11215.17 286.509, 7440.86 11287.309 633.641, 7490.754 11362.871 800.472, 7542.413 11347.192 647.887, 7590.464 11348.495 6.479</trace>
</ink>
</file>

<file path=ppt/ink/ink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7505.498 10932.482 235.544, 7559.021 10923.653 234.529, 7630.477 10904.071 277.658, 7695.479 10901.472 382.892, 7761.125 10947.041 539.834, 7786.375 10998.516 644.917, 7800.592 11047.317 728.348, 7807.063 11116.798 784.463, 7810.8 11180.478 816.402, 7815.714 11255.483 838.403, 7821.209 11311.972 851.674, 7834.759 11376.884 853.273, 7849.89 11427.596 843.87, 7884.448 11481.088 820.723, 7934.933 11490.717 630.969</trace>
</ink>
</file>

<file path=ppt/ink/ink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8063.322 10648.164 702.575, 8119.309 10660.582 586.806, 8194.491 10702.975 718.155, 8256.403 10782.881 517.369</trace>
</ink>
</file>

<file path=ppt/ink/ink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8018.642 10845.833 162.93, 8085.247 10831.812 238.724, 8131.57 10820.904 285.793, 8217.623 10797.583 390.906, 8273.696 10787.392 446.117, 8341.245 10782.165 430.316, 8385.4 10803.632 94.564</trace>
</ink>
</file>

<file path=ppt/ink/ink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8149.974 10853.957 136.826, 8147.115 10928.138 427.259, 8147.908 11005.741 547.823, 8143.67 11056.628 624.341, 8137.524 11117.991 698.451, 8131.194 11171.19 761.483, 8122.239 11224.735 809.339, 8116.163 11285.359 847.09, 8121.704 11342.021 856.211, 8135.944 11397.987 802.468, 8189.405 11370.706 403.768, 8207.897 11325.523 262.303, 8225.364 11276.25 181.54, 8247.783 11219.519 141.098, 8270.747 11168.45 136.826, 8303.896 11122.318 150.292, 8353.94 11092.692 197.775, 8418.502 11080.041 288.883, 8472.799 11132.362 449.678, 8495.079 11215.704 628.412, 8494.562 11259.634 697.585, 8489.543 11306.848 756.413, 8481.452 11355.754 802.78, 8467.109 11415.176 834.634, 8452.418 11476.385 849.359, 8431.98 11539.345 859.292, 8408.187 11592.125 856.079, 8373.437 11641.614 803.937, 8351.858 11596.148 259.749</trace>
</ink>
</file>

<file path=ppt/ink/ink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3063.211 10876.973 436.07, 3135.042 10864.257 479.093, 3209.98 10874.179 612.683, 3260.685 10883.902 682.034, 3313.466 10887.756 719.79, 3358.35 10911.586 691.621, 3372.044 10973.094 217.095, 3319.957 11004.059 137.533, 3263.563 11016.554 136.826, 3215.292 11034.651 136.826, 3159.797 11046.389 136.826, 3112.14 11060.166 177.766, 3182.91 11080.332 543.473, 3226.657 11081.199 537.849, 3277.79 11086.081 526.237, 3355.661 11099.616 475.175, 3414.889 11118.826 306.958</trace>
</ink>
</file>

<file path=ppt/ink/ink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8573.758 10721.274 612.366, 8618.218 10720.009 510.288, 8671.456 10725.23 491.145, 8758.738 10722.021 486.249, 8828.314 10726.207 590.455, 8867.688 10778.555 532.06, 8819.688 10844.605 410.619, 8775.282 10892.327 350.122, 8706.8 10953.406 317.936, 8658.909 11001.251 292.985, 8611.646 11043.022 261.59, 8678.728 11041.386 320.497, 8734.79 11030.072 361.331, 8797.37 11025.885 399.057, 8860.146 11026.923 440.485, 8846.42 11087.042 477.335, 8786.373 11138.055 508.657, 8714.077 11177.623 528.19, 8644.785 11222.887 528.84, 8660.085 11267.228 546.862, 8733.589 11258.625 557.438, 8812.027 11237.745 557.233, 8879.567 11207.13 459.544, 8929.886 11153.087 175.409</trace>
</ink>
</file>

<file path=ppt/ink/ink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8775.496 10541.204 136.826, 8763.86 10496.467 139.273, 8764.121 10541.452 351.634, 8781.762 10616.182 516.608, 8817.749 10707.805 585.557, 8848.123 10794.053 647.407, 8866.928 10852.492 678.644, 8899.071 10959.042 728.935, 8920.655 11027.646 755, 8949.962 11117.33 798.53, 8967.918 11167.935 818.071, 8999.439 11260.061 844.035, 9020.479 11326.715 853.727, 9050.561 11417.831 865.741, 9076.601 11481.605 872.485, 9119.673 11555.437 876.128, 9160.864 11616.762 876.692, 9250.867 11620.24 769.383, 9255.832 11558.867 681.539, 9249.885 11508.554 634.013, 9236.835 11451.323 569.429, 9218.419 11373.715 454.175, 9204.251 11317.124 223.012</trace>
</ink>
</file>

<file path=ppt/ink/ink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8916.307 10484.342 414.833, 8914.053 10547.161 654.152, 8924.6 10593.027 756.852, 8953.55 10638.908 805.652, 8964.972 10685.344 397.283</trace>
</ink>
</file>

<file path=ppt/ink/ink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6529.025 3191.753 187.565, 6502.879 3144.483 197.854, 6457.534 3107.956 213.356, 6400.443 3071.815 257.041, 6346.011 3049.366 309.647, 6284.752 3028.614 420.375, 6200.619 3043.888 576.445, 6128.72 3086.537 657.705, 6051.332 3150.436 706.158, 6005.789 3195.218 721.248, 5961.119 3245.877 739.039, 5921.485 3302.975 756.974, 5894.169 3357.101 765.839, 5859.259 3439.477 780.888, 5842.168 3504.674 795.29, 5824.383 3585.12 808.402, 5814.727 3635.172 817.654, 5810.902 3722.522 830.418, 5815.321 3775.822 834.007, 5825.813 3849.595 839.252, 5836.518 3906.034 843.236, 5863.19 3992.919 844.444, 5883.446 4045.839 844.084, 5930.04 4113.479 842.744, 6016.184 4193.915 838.182, 6064.234 4225.589 833.59, 6112.178 4252.718 824.638, 6175.173 4277.197 814.543, 6233.996 4293.357 806.244, 6286.424 4298.258 802.231, 6356.721 4295.933 799.033, 6431.561 4287.674 795.983, 6499.127 4273.887 793.491, 6563.672 4256.821 791.151, 6609.495 4238.508 789.191, 6665.045 4204.507 786.435, 6720.807 4157.912 781.049, 6805.888 4059.322 759.308, 6835.753 4009.151 744.293, 6878.716 3935.727 713.029, 6938.874 3829.579 661.984, 6992.63 3745.236 624.209, 7026.818 3625.747 602.663, 7031.606 3570.373 601.145, 7020.628 3459.61 601.272, 7005.7 3407.126 601.638, 6985.295 3337.601 602.448, 6966.686 3283.654 603.599, 6921.646 3210.017 605.385, 6888.875 3163.339 607.66, 6806.224 3073.521 676.612, 6730.591 3010.015 755.925, 6652.879 2969.069 791.763, 6589.345 2946.18 815.921, 6512.181 2939.415 830.28, 6458.842 2939.635 836.603, 6406.56 2940.887 841.467, 6339.612 2943.736 849.1, 6251.323 2962.947 856.837, 6199.628 2980.616 859.819, 6138.06 3007.79 862.943, 6083.424 3032.312 864.098, 6032.206 3056.573 862.933, 5985.595 3092.843 845.949, 5966.672 3146.27 668.392, 6005.671 3189.982 431.298</trace>
</ink>
</file>

<file path=ppt/ink/ink29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3794.341 5742.021 136.826, 3846.673 5754.021 136.826, 3892.128 5763.097 136.826, 3962.304 5776.291 136.826, 4023.782 5785.336 136.826, 4070.853 5791.86 100.014</trace>
</ink>
</file>

<file path=ppt/ink/ink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4040.758 11683.899 646.48, 4000.769 11573.653 507.559, 3993.579 11480.103 516.783, 3992.497 11428.432 539.014, 3993.232 11382.702 550.038, 3994.669 11338.088 564.532, 3996.245 11271.65 588.45, 3997.634 11226.61 599.526, 4000.586 11131.93 618.344, 4003.838 11064.586 627.896, 4005.945 11020.948 636.163, 4009.235 10974.331 645.018, 4013.283 10921.895 653.572, 4024.808 10840.529 666.377, 4048.147 10747.455 681.701, 4088.055 10645.952 698.056, 4120.858 10589.215 711.665, 4173.748 10545.46 732.237, 4218.968 10520.835 757.081, 4270.946 10510.706 777.519, 4328.42 10526.872 793.07, 4401.476 10611.745 803.936, 4415.525 10672.587 809.636, 4408.735 10727.727 813.155, 4391.014 10776.821 815.372, 4345.789 10842.248 816.434, 4293.431 10890.233 816.864, 4248.295 10916.533 817.22, 4200.265 10935.501 817.784, 4146.67 10950.099 821.084, 4092.447 10947.944 825.548, 4040.888 10929.312 830.503, 4025.283 10879.978 776.436, 4031.19 10825.839 548.83, 4050.865 10780.741 317.761</trace>
</ink>
</file>

<file path=ppt/ink/ink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6744.582 3136.095 387.584, 6791.395 3098.617 335.557, 6842.172 3064.697 328.8, 6920.67 3020.544 365.735, 6974.264 2996.206 402.009, 7048.932 2963.942 480.035, 7134.567 2899.315 576.291, 7220.587 2843.519 693.32, 7304.481 2769.964 762.67, 7386.915 2698.343 767.712, 7381.274 2622.481 367.425, 7337.93 2590.422 166.658</trace>
</ink>
</file>

<file path=ppt/ink/ink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7265.85 2525.485 208.481, 7338.372 2513.522 240.59, 7385.332 2513.264 310.071, 7436.47 2514.811 381.843, 7494.676 2519.605 474.743, 7574.555 2543.138 703.772, 7569.109 2588.049 835.688, 7515.087 2626.243 852.542, 7446.239 2683.808 852.754, 7407.069 2728.153 806.852, 7372.303 2775.285 702.013, 7321.427 2847.245 243.632</trace>
</ink>
</file>

<file path=ppt/ink/ink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7181.905 1572.337 402.939, 7235.642 1534.006 385.904, 7294.34 1504.394 405.501, 7354.48 1478.248 390.866, 7410.09 1463.077 326.011, 7460.801 1451.242 270.723, 7514.965 1438.261 198.283, 7496.758 1487.38 391.595, 7447.35 1517.816 337.122, 7487.994 1562.382 163.675, 7521.491 1613.652 221.545, 7533.442 1667.242 278.731, 7532.896 1712.38 327.282, 7514.247 1762.208 350.105, 7449.589 1756.084 332.948, 7425.436 1711.911 271.631, 7408.602 1665.779 201.667, 7387.551 1611.397 143.803, 7371.991 1566.603 136.826, 7395.636 1648.753 213.211, 7398.955 1714.237 258.416, 7401.747 1791.412 291.662, 7403.882 1839.645 312.886, 7405.968 1891.963 353.072, 7407.822 1947.082 447.053, 7427.849 1887.554 229.87, 7442.185 1809.592 184.771, 7452.977 1745.33 155.833, 7471.277 1674.226 123.297, 7489.061 1610.938 84.152, 7502.648 1566.903 10.23</trace>
</ink>
</file>

<file path=ppt/ink/ink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7666.617 1312.388 136.826, 7688.537 1361.913 150.091, 7712.48 1407.151 268.018, 7752.582 1472.943 326.998</trace>
</ink>
</file>

<file path=ppt/ink/ink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7585.38 1466.733 150.556, 7639.883 1464.564 151.39, 7683.94 1459.719 159.347, 7739.743 1452.296 171.476, 7795.045 1447.183 191.602, 7848.183 1452.551 205.793, 7803.862 1460.733 136.826, 7759.078 1445.997 136.826, 7758.381 1496.276 230.284, 7755.771 1549.549 368.972, 7747.648 1616.168 578.543, 7742.274 1667.28 696.06, 7739.797 1725.212 759.465, 7728.656 1676.365 317.065, 7730.905 1630.05 219.93, 7753.744 1575.145 167.473, 7799.581 1545.315 182.099, 7844.061 1533.608 196.604, 7899.855 1533.006 229.876, 7944.19 1561.138 277.302, 7969.719 1627.915 370.006, 7967.738 1686.848 455.54, 7953.14 1774.396 634.226, 7938.447 1819.599 730.069, 7861.34 1841.509 859.813, 7852.192 1765.625 846.774, 7856.383 1690.423 811.969, 7860.676 1620.285 688.388, 7863.923 1574.065 487.747, 7872.263 1517.283 118.787</trace>
</ink>
</file>

<file path=ppt/ink/ink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7638.184 1512.766 356.616, 7695.295 1489.225 322.245, 7748.325 1478.571 381.991, 7813.962 1465.331 465.262, 7885.676 1458.693 489.341, 7950.494 1452.78 300.236</trace>
</ink>
</file>

<file path=ppt/ink/ink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8099.878 1331.342 136.826, 8135.837 1379.334 331.075, 8145.654 1441.792 492.661, 8171.165 1534.355 651.279, 8197.831 1621.326 509.639, 8211.802 1575.341 154.387, 8188.917 1529.624 136.826, 8177.708 1486.077 136.826, 8178.025 1439.43 136.826</trace>
</ink>
</file>

<file path=ppt/ink/ink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8260.998 1423.408 157.024, 8323.081 1418.165 181.545, 8369.43 1425.304 210.889, 8314.516 1451.363 136.826, 8254.667 1463.199 136.826, 8199.426 1467.444 136.826, 8155.134 1467.937 136.826, 8095.193 1458.175 136.826, 8044.416 1446.278 136.826, 7997.808 1427.562 136.826, 8025.038 1472.536 241.493, 8034.07 1521.393 310.702, 8037.61 1575.705 384.96, 8042.8 1647.088 471.257, 8042.251 1721.347 473.079, 8033.824 1787.215 345.534</trace>
</ink>
</file>

<file path=ppt/ink/ink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4767.825 10283.964 212.081, 4755.507 10373.854 249.206, 4751.302 10441.199 299.422, 4747.473 10510.142 360.192, 4742.189 10576.526 442.081, 4742.989 10620.618 535.927, 4786.531 10679.51 756.04, 4840.708 10683.03 781.38, 4907.892 10682.025 791.503, 4962.392 10678.622 795.11, 5017.627 10678.307 778.718, 5069.171 10682.976 644.845, 5113.009 10702.137 6.448</trace>
</ink>
</file>

<file path=ppt/ink/ink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7896.787 1707.728 268.985, 7949.473 1662.123 286.479, 8012.665 1653.586 302.202, 8063.721 1651.809 329.431, 8108.006 1650.882 346.42, 8157.392 1647.487 368.299, 8220.809 1641.871 408.476, 8315.803 1638.877 468.127, 8387.035 1644.035 482.225, 8460.006 1634.344 309.087, 8481.449 1590.813 50.956</trace>
</ink>
</file>

<file path=ppt/ink/ink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8529.077 1107.948 310.309, 8536.394 1161.129 351.6, 8540.597 1213.839 416.906, 8542.771 1258.254 466.254, 8547.188 1328.655 570.139, 8553.373 1378.662 670.655, 8561.329 1450.862 755.074, 8564.629 1502.859 814.067, 8571.889 1598.451 849.345, 8577.873 1682.983 856.369, 8577.968 1755.9 860.834, 8579.88 1809.785 863.374, 8581.937 1863.713 865.949, 8583.007 1929.702 869.441, 8561.001 1873.6 589.954, 8554.666 1829.412 224.903</trace>
</ink>
</file>

<file path=ppt/ink/ink4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8501.999 1297.495 259.004, 8561.025 1290.337 254.921, 8624.037 1285.026 294.044, 8679.516 1293.017 349.367, 8735.677 1289.49 434.8, 8817.721 1283.076 621.078, 8892.908 1324.507 807.022, 8892.209 1381.044 838.78, 8850.994 1436.564 850.386, 8789.089 1481.194 855.231, 8740.699 1507.523 856.747, 8674.283 1542.639 855.975, 8617.86 1575.673 848.065, 8573.395 1606.789 826.652, 8526.36 1620.763 407.639</trace>
</ink>
</file>

<file path=ppt/ink/ink4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8928.491 1329.989 239.477, 8934.363 1377.177 252.739, 8922.745 1446.384 375.562, 8909.238 1510.932 512.43, 8893.423 1583.563 626.049, 8893.519 1521.293 208.211, 8904.49 1471.346 144.937, 8919.285 1421.702 136.826, 8969.497 1430.041 187.151, 9013.038 1482.775 313.546, 9049.5 1532.271 488.485, 9106.342 1579.864 697.467, 9154.105 1574.172 750.051, 9174.642 1522.887 727.634, 9180.475 1471.202 668.399, 9178.919 1416.283 621.096, 9174.963 1358.294 538.604, 9166.276 1311.258 472.49, 9148.648 1221.805 334.494, 9139.223 1176.111 221.982, 9123.341 1119.056 133.684, 9109.124 1069.265 46.922</trace>
</ink>
</file>

<file path=ppt/ink/ink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9471.422 986.097 305.826, 9491.605 1049.321 319.763, 9486.268 1113.498 423.876, 9471.392 1183.953 509.706, 9438.624 1244.856 441.714, 9416.89 1294.794 371.858, 9460.25 1311.561 359.648, 9506.148 1326.311 365.971, 9498.193 1385.376 375.227, 9464.96 1437.317 307.644, 9417.214 1482.557 223.025, 9466.363 1490.248 323.353, 9515.821 1475.877 359.876, 9559.725 1512.243 276.533</trace>
</ink>
</file>

<file path=ppt/ink/ink44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11898.81 13195.935 719.711, 11878.402 13150.857 448.678, 11864.422 13091.424 99.207</trace>
</ink>
</file>

<file path=ppt/ink/ink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9398.31 1741.575 136.826, 9452.771 1687.294 151.188, 9499.451 1638.79 198.226, 9561.144 1584.355 221.469</trace>
</ink>
</file>

<file path=ppt/ink/ink4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9674.514 1052.438 242.809, 9730.388 1047.14 257.191, 9790.793 1039.141 290.368, 9860.804 1031.416 350.846, 9931.787 1023.947 411.397, 9996.573 1015.69 297.094</trace>
</ink>
</file>

<file path=ppt/ink/ink4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9751.688 919.756 170.327, 9799.714 969.604 282.251, 9819.684 1051.178 562.749, 9825.43 1131.576 590.506, 9822.379 1211.168 326.385</trace>
</ink>
</file>

<file path=ppt/ink/ink47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6184.629 6953.319 802.584, 6248.781 6959.389 778.501, 6319.196 6965.676 815.001, 6402.173 6967.492 856.53, 6467.785 6968.165 863.293, 6528.793 6971.415 864.269, 6590.796 6972.677 861.404, 6647.226 6973.225 845.082, 6701.958 6973.612 754.31, 6749.644 6989.883 209.917</trace>
</ink>
</file>

<file path=ppt/ink/ink47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6412.166 6798.924 329.091, 6402.486 6853.051 553.547, 6385.792 6934.734 712.773, 6376.281 6999.607 762.521, 6366.237 7072.35 794.025, 6359.78 7131.078 804.369, 6351.937 7205.938 818.258, 6346.516 7271.73 832.579, 6347.926 7343.993 845.32, 6353.834 7401.066 859.387, 6371.646 7454.238 868.623, 6484.515 7476.559 858.13, 6538.49 7439.129 800.042, 6584.062 7396.962 600.178</trace>
</ink>
</file>

<file path=ppt/ink/ink47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6718.259 6349.279 136.826, 6725.947 6399.608 209.932, 6725.374 6451.746 378.762, 6722.234 6540.726 588.517, 6720.331 6586.966 651.508, 6716.835 6662.944 750.778, 6712.831 6735.534 813.758, 6704.646 6825.247 851.968, 6699.13 6882.422 865.398, 6692.742 6937.639 871.842, 6683.555 7030.792 875.838, 6677.16 7102.68 878.52, 6671.71 7162.044 880.272, 6662.134 7235.44 881.561, 6654.314 7292.708 882.672, 6644.683 7351.813 883.169, 6651.263 7296.324 871.756, 6665.706 7220.187 864.641, 6680.66 7140.041 842.495, 6691.875 7088.988 818.78, 6706.125 7029.333 742.602, 6721.647 6982.521 663.632, 6775.761 6914.751 653.122, 6819.51 7021.609 853.963, 6822.722 7097.925 865.192, 6825.921 7181.812 869.989, 6830.841 7239.457 872.727, 6839.729 7298.397 876.659, 6859.419 7353.704 881.72, 6906.413 7383.806 883.341, 6962.871 7384.937 880.203, 7052.789 7354.264 867.306, 7096.369 7318.072 775.359, 7142.942 7279.222 601.774, 7187.796 7246.568 65.334</trace>
</ink>
</file>

<file path=ppt/ink/ink47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4679.898 3870.179 481.211, 4720.82 3920.193 463.355, 4750.734 3964.323 473.065, 4776.057 4008.282 498.092, 4811.942 4071.552 561.24, 4870.165 4191.586 678.635, 4897.499 4260.435 718.248, 4924.862 4336.834 756.025, 4949.857 4422.05 790.579, 4965.819 4477.033 814.427, 4989.038 4559.576 832.341, 5012.78 4643.019 848.751, 5028.101 4697.05 856.135, 5045.646 4762.709 861.729, 5062.816 4823.164 867.202, 5093.202 4949.603 872.157, 5114.365 5035.491 873.825, 5128.023 5090.839 875.133, 5144.108 5148.437 876.427, 5163.039 5204.942 877.182, 5195.644 5297.076 878.181, 5215.057 5361.283 878.091, 5239.592 5452.816 877.126, 5260.785 5532.435 875.156, 5283.741 5629.745 871.88, 5299.647 5685.824 868.869, 5316.092 5747.433 863.556, 5269.429 5647.826 788.776, 5247.905 5590.749 783.015, 5213.299 5505.019 777.152, 5190.292 5451.784 775.721, 5152.247 5361.653 756.788, 5132.01 5299.698 672.598, 5106.501 5223.793 425.96</trace>
</ink>
</file>

<file path=ppt/ink/ink4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9637.958 1306.972 138.097, 9687.33 1298.153 138.673, 9760.524 1276.452 170.878, 9813.285 1260.908 200.409, 9869.702 1251.406 246.163, 9917.773 1234.762 272.167, 9971.514 1233.612 269.314</trace>
</ink>
</file>

<file path=ppt/ink/ink48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4698.86 3706.302 389.944, 4656.426 3757.313 355.997, 4633.931 3814.97 392.826, 4614.904 3873.502 422.26, 4589.724 3949.689 477.778, 4549.587 4067.988 553.918, 4534.769 4112.201 575.13, 4510.825 4178.626 600.849, 4476.373 4281.652 593.817, 4442.675 4393.286 532.52, 4420.854 4487.848 439.453, 4409.108 4550.04 324.219</trace>
</ink>
</file>

<file path=ppt/ink/ink48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4683.961 3798.398 424.458, 4742.761 3803.116 428.913, 4809.486 3821.835 462.433, 4874.369 3841.177 561.815, 4922.744 3857.696 643.496, 4966.852 3885.836 724.973, 5068.434 3953.347 846.394, 5123.956 3986.748 863.37, 5178.834 4017.156 856.993, 5221.865 4063.995 8.57</trace>
</ink>
</file>

<file path=ppt/ink/ink48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4598.635 3782.146 136.826, 4673.992 3834.911 735.817, 4758.235 3919.236 831.161, 4789.21 3974.117 844.237, 4821.353 4020.41 853.14, 4846.156 4069.93 856.373, 4871.656 4118.929 857.789, 4897.64 4166.931 858.972, 4921.075 4233.42 859.923, 4939.557 4288.453 860.546, 4956.635 4349.92 861.27, 4968.159 4407.593 862.155, 4978.864 4468.353 863.158, 4988.136 4528.16 864.579, 4999.762 4591.294 866.116, 5013.773 4656.958 867.259, 5028.527 4712.044 868.312, 5042.904 4771.651 869.971, 5059.069 4826.388 871.229, 5071.964 4885.721 872.246, 5085.893 4951.568 873.31, 5095.654 5006.389 874.039, 5103.928 5060.027 874.3, 5110.446 5118.854 874.758, 5122.015 5182.365 875.494, 5136.618 5243.207 876.374, 5151.871 5302.952 877.149, 5166.272 5356.803 878.026, 5180.436 5415.545 878.686, 5197.181 5473.487 879.095, 5208.732 5527.17 879.265, 5217.768 5586.619 879.523, 5228.654 5655.602 879.852, 5239.646 5718.507 880.065, 5258.404 5772.174 880.271, 5281.294 5826.832 880.721, 5310.351 5886.746 881.297, 5333.22 5949.93 881.579, 5351.324 6002.583 881.717, 5365.025 6065.599 881.806, 5376.18 6128.248 881.801, 5386.455 6184.414 881.325, 5395.77 6238.748 874.117, 5352.198 6172.238 842.988, 5318.161 6115.804 772.504, 5277.831 6049.522 616.767, 5252.371 6004.699 318.103</trace>
</ink>
</file>

<file path=ppt/ink/ink48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3515.121 2630.947 319.729, 3508.627 2682.67 320.565, 3500.509 2751.474 370.842, 3494.362 2797.679 420.73, 3479.254 2892.349 495.989, 3462.125 2969.985 549.779, 3438.867 3055.649 596.167, 3424.282 3109.843 629.219, 3406.589 3165.208 661.963, 3380.209 3252.945 765.378, 3437.196 3234.62 779.374, 3481.924 3206.619 779.096, 3528.475 3184.382 777.426, 3539.52 3233.278 749.933, 3515.849 3297.975 691.449, 3493.187 3355.578 602.243, 3476.973 3401.095 549.349, 3462.4 3448.542 501.211, 3440.052 3510.548 433.665, 3494.772 3521.226 386.907, 3557.594 3501.291 380.7, 3611.752 3504.887 377.081, 3652.476 3565.854 377.064, 3635.564 3624.304 377.413, 3608.225 3694.666 376.072, 3593.181 3746.212 404.601, 3658.147 3694.033 267.744, 3681.235 3649.885 227.68, 3703.505 3605.067 199.853, 3727.515 3545.79 179.875, 3745.771 3496.277 93.671</trace>
</ink>
</file>

<file path=ppt/ink/ink48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3748.077 2675.64 136.826, 3786.675 2732.011 417.978, 3778.209 2790.198 485.719, 3759.415 2855.554 456.778, 3727.972 2930.907 376.382, 3697.201 2981.295 291.492, 3669.814 3030.393 215.078, 3725.124 3032.396 224.557, 3785.698 3008.934 268.934, 3839.753 2974.09 319.773, 3901.943 2915.685 397.776, 3923.815 2965.072 426.792, 3896.109 3019.894 332.79, 3868.831 3065.265 248.658, 3857.649 3112.383 172.077, 3914.764 3077.604 191.529, 3962.79 3051.602 245.476, 4015.882 3060.377 488.89, 3988.926 3138.179 506.539, 3951.679 3205.191 402.692, 3921.525 3262.023 319.384, 3973.223 3254.464 237.625, 4020.943 3203.215 152.46</trace>
</ink>
</file>

<file path=ppt/ink/ink48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3871.327 3155.081 187.565, 3877.125 3202.758 225.235, 3882.25 3257.145 294.033, 3885.434 3305.595 349.773, 3889.007 3354.932 327.788, 3858.213 3304.329 133.251</trace>
</ink>
</file>

<file path=ppt/ink/ink48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3762.975 3194.357 136.826, 3770.887 3249.569 246.003, 3789.511 3299.69 343.789, 3812.333 3360.175 454.203, 3839.634 3428.433 536.238, 3872.141 3508.156 589.561, 3924.841 3581.901 713.522, 3976.098 3604.114 805.358, 4026.373 3601.517 766.848, 4091.819 3586.277 608.3, 4137.379 3558.876 431.985</trace>
</ink>
</file>

<file path=ppt/ink/ink48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4243.784 2985.787 194.019, 4290.387 2937.941 217.812, 4340.641 2895.128 260.638, 4395.966 2844.824 302.013, 4440.884 2805.175 340.787, 4502.458 2746.811 466.032, 4546.543 2724.237 173.621</trace>
</ink>
</file>

<file path=ppt/ink/ink48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4446.943 2528.016 267.501, 4444.062 2573.683 293.78, 4435.177 2625.222 354.237, 4422.922 2690.153 421.312, 4412.179 2737.88 453.507, 4402.256 2783.337 462.084, 4382.906 2870.004 467.636, 4368.431 2917.702 452.606, 4338.568 2998.013 416.074, 4319.852 3050.006 392.688, 4303.321 3097.396 379.972, 4353.612 3086.635 379.22, 4404.168 3057.231 392.787, 4451.162 3031.57 474.258, 4475.923 3075.426 647.225, 4436.5 3153.112 577.92, 4396.243 3235.831 519.295, 4371.787 3307.629 452.968, 4426.053 3291.822 399.624, 4476.216 3262.798 365.377, 4495.259 3307.226 360.577, 4495.608 3371.693 373.459, 4489.717 3428.556 387.904, 4481.437 3491.915 436.049, 4475.414 3557.76 527.671, 4529.291 3513.952 509.946, 4545.552 3467.977 490.554, 4572.998 3376.062 440.289, 4592.394 3309.633 383.861, 4610.016 3238.978 284.17, 4621.66 3191.649 75.443</trace>
</ink>
</file>

<file path=ppt/ink/ink48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4632.495 2387.163 178.579, 4613.336 2445.36 311.672, 4598.919 2496.581 479.716, 4580.619 2574.556 640.328, 4572.883 2619.983 714.176, 4571.392 2668.489 770.211, 4587.283 2716.196 772.139, 4670.019 2738.667 616.354, 4719.196 2677.173 465.859, 4717.371 2620.978 263.188, 4667.562 2592.139 88.712</trace>
</ink>
</file>

<file path=ppt/ink/ink4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9689.406 1426.116 170.327, 9735.698 1468.672 355.739, 9762.455 1522.494 668.203, 9766.925 1566.888 185.954</trace>
</ink>
</file>

<file path=ppt/ink/ink4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4628.432 2575.418 136.826, 4678.198 2578.859 145.43, 4724.74 2576.147 210.11, 4782.062 2571.251 317.964, 4829.846 2573.256 425.435, 4805.204 2622.242 485.618, 4731.796 2676.109 481.856, 4675.771 2718.837 476.763, 4623.691 2772.658 466.822, 4690.979 2785.498 401.163, 4755.293 2757.791 390.024, 4805.087 2742.346 389.965, 4836.585 2806.635 579.356, 4809.053 2852.035 635.488, 4736.939 2932.893 685.247, 4666.936 3011.032 708.319, 4603.467 3079.25 695.609, 4550.04 3144.711 514.815</trace>
</ink>
</file>

<file path=ppt/ink/ink4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4796.377 3004.748 147.579, 4846.819 3007.328 167.704, 4906.165 3031.318 307.162, 4960.855 3110.302 634.662, 4972.269 3163.929 720.597, 4976.824 3208.352 751.904, 4978.319 3285.697 771.842, 4977.34 3334.163 777.357, 4973.961 3396.66 782.282, 4965.2 3456.131 785.741, 4947.891 3501.569 783.317, 4893.344 3514.471 604.885, 4843.387 3436.938 340.925, 4820.96 3379.9 262.311, 4797.576 3316.636 204.109, 4777.9 3255.508 165.408, 4763.978 3209.643 100.014</trace>
</ink>
</file>

<file path=ppt/ink/ink49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4748.973 3004.748 136.826, 4733.147 3057.552 353.046, 4705.108 3106.884 501.675, 4681.629 3151.87 597.224, 4644.524 3232.119 724.716, 4626.251 3276.469 759.099, 4651.848 3228.27 345.327</trace>
</ink>
</file>

<file path=ppt/ink/ink49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4776.061 3104.97 136.826, 4756.17 3159.795 136.826, 4729.084 3207.886 147.121, 4703.129 3265.655 176.373, 4690.608 3309.708 207.847, 4677.977 3371.871 276.848, 4735.938 3342.14 258.412, 4782.238 3282.32 182.088</trace>
</ink>
</file>

<file path=ppt/ink/ink49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5034.749 2831.391 170.327, 5005.287 2875.714 252.124, 4971.149 2944.888 568.018, 4957.14 3031.948 847.032, 5012.497 3074.619 829.734, 5067.544 3098.302 662.946</trace>
</ink>
</file>

<file path=ppt/ink/ink49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5148.518 2782.634 136.826, 5194.397 2743.13 149.053, 5241.062 2715.787 175.918, 5290.808 2694.771 217.154, 5339.626 2682.976 247.828, 5386.544 2670.351 272.19, 5460.409 2651.084 317.283, 5505.615 2638.944 343.457, 5550.862 2627.1 365.695, 5595.525 2609.98 279.327</trace>
</ink>
</file>

<file path=ppt/ink/ink49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5330.006 2461.653 204.961, 5373.396 2504.667 194.994, 5412.187 2574.356 262.356, 5429.503 2622.481 318.634, 5442.768 2688.911 392.682, 5452.378 2759.194 468.91, 5456.333 2819.481 518.133, 5462.851 2894.049 605.312, 5470.79 3000.423 711.133, 5478.122 3054.999 763.368, 5482.606 3102.928 804.222, 5493.389 3176.944 833.085, 5500.208 3240.922 845.826, 5508.379 3298.266 839.863, 5508.477 3228.279 552.908, 5504.887 3144.923 440.58, 5489.086 3075.105 299.971, 5467.209 3021.965 121.093</trace>
</ink>
</file>

<file path=ppt/ink/ink49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5297.5 2644.49 159.321, 5307.983 2700.446 176.893, 5299.857 2760.183 221.097, 5289.248 2837.027 295.639, 5281.232 2895.214 351.162, 5270.851 2956.509 412.037, 5257.213 3031.837 498.219, 5247.105 3103.714 575.069</trace>
</ink>
</file>

<file path=ppt/ink/ink49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5502.015 2691.892 150.556, 5538.413 2739.873 155.656, 5563.894 2791.986 209.005, 5583.267 2840.214 266.771, 5602.882 2892.33 319.461</trace>
</ink>
</file>

<file path=ppt/ink/ink49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5661.833 2517.181 166.345, 5681.414 2574.95 264.813, 5687.689 2620.74 336.732, 5695.041 2695.774 495.911, 5696.802 2739.749 542.143, 5701.092 2844.885 666.918, 5701.967 2894.791 727.201, 5700.731 2962.35 775.483, 5700.038 3019.665 822.405, 5700.569 3072.379 845.835, 5701.544 3128.728 845.035, 5706.125 3075.69 617.343, 5707.01 3010.345 521.387, 5704.381 2960.185 449.247, 5700.411 2892.782 371.764, 5692.616 2831.522 297.547, 5683.195 2777.536 194.992, 5674.468 2725.018 117.394</trace>
</ink>
</file>

<file path=ppt/ink/ink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4398.199 10899.989 454.284, 4452.807 10858.711 404.376, 4515.056 10849.346 388.638, 4560.364 10843.409 381.267, 4670.365 10835.048 416.604, 4729 10834.929 441.115, 4812.425 10834.843 488.778, 4928.508 10826.898 589.458, 5017.42 10823.354 681.245, 5092.314 10823.296 734.071, 5144.706 10823.769 739.982, 5191.359 10830.677 713.827, 5246.435 10844.986 633.809, 5207.093 10911.637 179.922, 5172.367 10955.072 66.364</trace>
</ink>
</file>

<file path=ppt/ink/ink5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9744.918 1434.239 136.826, 9792.484 1418.229 138.2, 9845.631 1409.761 159.864, 9908.283 1404.202 240.233, 9963.047 1407.504 380.498, 10020.053 1426.539 589.893, 9997.705 1491.168 411.913, 9934.335 1514.594 303.538, 9887.696 1526.328 269.067, 9935.229 1538.317 240.082, 9979.108 1528.965 233.502, 10031.112 1510.441 202.063</trace>
</ink>
</file>

<file path=ppt/ink/ink50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5646.934 2517.181 180.076, 5709.649 2487.709 306.554, 5784.343 2468.371 536.538, 5852.037 2504.395 842.519, 5854.486 2570.542 856.225, 5862.261 2634.722 860.145, 5881.009 2711.68 861.825, 5895.386 2773.047 862.255, 5915.167 2849.082 862.443, 5928.265 2908.86 862.492, 5945.425 2983.756 862.456, 5964.373 3044.995 860.842, 5979.385 3099.645 859.888, 5988.267 3152.629 855.29, 5928.883 3150.541 767.365, 5871.966 3116.5 601.421, 5796.752 3077.873 408.132, 5725.958 3039.678 283.746, 5668.288 3003.673 200.885, 5620.826 2969.174 156.859, 5573.512 2918.164 138.566, 5542.055 2873.982 105.912</trace>
</ink>
</file>

<file path=ppt/ink/ink50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5527.748 2842.225 212.081, 5581.348 2815.812 243.15, 5637.629 2784.561 297.011, 5697.779 2748.812 372.048, 5751.308 2724.814 432.655, 5845.672 2691.419 524.677, 5934.867 2668.805 593.622, 5989.938 2658.844 622.806, 6034.073 2650.193 642.183, 6086.393 2637.232 648.596, 6129.969 2624.146 616.101, 6176.213 2615.666 480.209</trace>
</ink>
</file>

<file path=ppt/ink/ink50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5931.357 2453.527 136.826, 5980.101 2504.82 417.452, 6003.896 2586.904 642.422, 6016.847 2646.507 735.015, 6024.95 2705.171 776.537, 6029.867 2760.849 792.9, 6036.071 2828.144 818.608, 6042.883 2903.838 839.969, 6049.659 2973.493 852.124, 6057.887 3034.094 857.306, 6069.446 2960.554 590.337, 6066.609 2905.479 475.466, 6058.449 2823.72 308.932, 6051.339 2764.725 229.327, 6031.776 2709.223 173.604, 5987.755 2643.74 142.675, 5950.942 2598.958 136.826, 5921.447 2549.531 136.826, 5907.253 2505.584 112.56</trace>
</ink>
</file>

<file path=ppt/ink/ink50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5905.624 2429.148 218.519, 5963.083 2385.809 238.518, 6023.666 2376.16 443.763, 6093.065 2377.882 768.129, 6121.055 2424.398 845.47, 6133.986 2478.827 855.288, 6145.872 2536.896 856.756, 6170.606 2620.189 857.786, 6185.431 2686.213 858.147, 6198.486 2744.878 858.55, 6209.659 2813.815 858.879, 6220.731 2889.249 859.128, 6230.841 2951.635 859.424, 6239.669 3021.125 860.066, 6246.456 3079.761 861.247, 6253.467 3137.122 863.674, 6195.707 3135.852 858.959, 6158.283 3078.316 767.613, 6124.532 2992.593 448.031, 6120.592 2946.339 380.184, 6116.44 2893.443 266.987, 6117.304 2826.549 195.595, 6120.115 2770.269 154.334, 6121.863 2720.248 139.629, 6124.235 2676.861 85.492</trace>
</ink>
</file>

<file path=ppt/ink/ink50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6035.645 2594.379 610.53, 6117.084 2572.66 559.122, 6162.257 2560.073 599.458, 6249.379 2538.907 538.883, 6316.781 2537.434 367.091</trace>
</ink>
</file>

<file path=ppt/ink/ink50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6332.257 2338.407 426.258, 6393.645 2288.425 346.522, 6463.232 2275.83 317.12, 6521.055 2262.758 347.1, 6572.539 2239.817 397.869, 6625.526 2213.69 448.761, 6687.486 2194.058 443.1</trace>
</ink>
</file>

<file path=ppt/ink/ink50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6263.183 2540.205 186.123, 6311.314 2538.523 189.983, 6359.011 2531.339 203.813, 6426.397 2522.43 217.618, 6476.982 2514.448 227.134, 6521.322 2507.781 242.724, 6581.898 2498.606 281.708, 6637.232 2491.396 346.431, 6688.486 2483.094 393.252, 6626.934 2482.479 136.826, 6570.42 2467.218 136.826, 6517.97 2442.554 136.826, 6472.367 2414.452 136.826, 6497.356 2469.684 218.403, 6506.938 2514.735 308.213, 6513.936 2566.063 381.411, 6523.08 2620.722 507.493, 6539.642 2685.118 576.887, 6573.869 2606.07 284.906, 6595.333 2545.819 226.104, 6606.157 2484.408 187.045, 6608.649 2410.719 143.534, 6606.196 2355.56 136.826, 6602.371 2308.789 136.826, 6644.595 2377.765 141.365, 6655.708 2422.072 160.56, 6663.063 2475.064 234.314, 6666.244 2524.056 399.743</trace>
</ink>
</file>

<file path=ppt/ink/ink50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6729.094 2174.53 136.826, 6735.588 2228.117 136.826, 6739.706 2282.761 141.15, 6744.429 2332.083 167.744, 6749.102 2381.171 214.885, 6756.678 2434.187 292.923, 6791.307 2385.432 155.738, 6797.769 2327.678 142.272, 6804.317 2265.817 137.439, 6807.883 2217.065 136.826, 6811.72 2161.121 136.826, 6811.254 2116.579 136.826, 6815.679 2189.264 248.713, 6823.122 2242.135 334.946, 6832.394 2305.713 399.554, 6838.054 2350.635 473.918, 6851.629 2429.598 619.218, 6869.674 2512.311 784.244, 6874.762 2563.117 831.365, 6824.874 2588.116 853.238, 6768.459 2591.929 759.946, 6715.529 2599.849 461.067, 6657.86 2615.896 237.616, 6613.648 2630.76 135.953</trace>
</ink>
</file>

<file path=ppt/ink/ink50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6454.153 2823.265 198.33, 6513.551 2817.576 196.577, 6573.168 2798.946 220.449, 6620.753 2784.341 264.75, 6665.554 2770.556 359.778, 6731.549 2752.423 485.245, 6793.358 2738.355 428.356</trace>
</ink>
</file>

<file path=ppt/ink/ink50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6670.855 2687.829 177.251, 6684.871 2740.312 268.277, 6691.054 2790.076 334.838, 6697.669 2868.714 477.407, 6700.731 2952.433 576.058, 6702.564 3037.724 548.993, 6699.111 3107.073 344.169, 6688.816 3153.179 130.534</trace>
</ink>
</file>

<file path=ppt/ink/ink5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9595.986 1051.085 162.93, 9652.52 1041.6 260.968, 9713.459 1034.229 320.991, 9777.062 1025.73 347.125, 9839.168 1022.801 353.749, 9902.279 1020.02 340.526, 9961.623 1017.458 289.478, 10009.334 1014.205 204.95</trace>
</ink>
</file>

<file path=ppt/ink/ink5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6395.914 3159.144 298.934, 6452.582 3164.949 507.042, 6505.066 3166.354 580.764, 6597.251 3162.579 683.032, 6644.864 3158.982 729.737, 6721.044 3146.177 768.134, 6774.995 3138.202 791.105, 6837.529 3132.03 802.222, 6896.722 3126.618 806.283, 6947.998 3121.653 808.994, 7023.425 3114.447 812.861, 7092.544 3107.135 814.241, 7168.923 3098.842 814.875, 7226.335 3091.602 812.453, 7273.648 3101.011 400.637</trace>
</ink>
</file>

<file path=ppt/ink/ink5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4591.863 3797.044 136.826, 4631.294 3864.885 453.877, 4654.021 3943.71 564.352, 4667.081 3996.765 620.337, 4695.044 4074.359 716.822, 4742.119 4160.401 775.67, 4779.819 4210.178 786.079, 4814.484 4264.706 794.466, 4837.757 4315.362 798.335, 4854.286 4368.612 799.864, 4874.82 4436.637 801.964, 4892.873 4495.041 803.569, 4917.555 4567.798 805.212, 4944.303 4635.612 807.836, 4968.518 4699.084 811.223, 4989.448 4756.413 806.752, 5009.052 4817.896 815.43, 5026.676 4881.787 830.379, 5039.745 4938.661 838.537, 5053.836 4993.192 847.125, 5066.186 5044.291 852.676, 5079.037 5099.232 849.671, 5089.877 5151.218 836.413, 5104.112 5203.346 838.939, 5118.316 5262.794 848.317, 5131.98 5325.529 853.274, 5145.848 5390.765 856.022, 5156.678 5447.175 857.753, 5166.184 5507.478 858.955, 5177.144 5559.527 859.44, 5197.087 5626.967 859.962, 5214.189 5683.346 860.329, 5233.838 5741.577 858.532, 5263.171 5791.514 859.839, 5288.955 5847.267 861.616, 5309.711 5897.105 862.577, 5335.295 5950.067 863.543, 5364.438 6004.498 864.659, 5390.916 6066.175 865.126, 5406.844 6129.606 865.412, 5424.342 6182.768 865.762, 5441.393 6246.589 865.964, 5456.735 6303.146 866.439, 5474.702 6358.616 867.563, 5496.237 6409.382 868.642, 5516.611 6463.924 869.258, 5529.163 6517.237 868.443, 5525.085 6562.169 573.546</trace>
</ink>
</file>

<file path=ppt/ink/ink5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5255.515 5805.548 270.975, 5308.932 5890.735 663.432, 5365.585 5973.922 778.046, 5398.44 6028.419 803.793, 5430.225 6097.062 826.747, 5448.528 6149.306 837.759, 5467.736 6215.741 845.217, 5486.888 6275.185 851.704, 5503.651 6326.486 853.608, 5520.698 6377.313 854.14, 5536.89 6431.903 854.336, 5549.573 6483.461 854.405, 5561.096 6540.843 854.514, 5570.413 6594.039 854.763, 5580.494 6659.192 855.181, 5588.965 6712.365 854.357, 5598.116 6764.564 852.987, 5606.128 6666.958 691.469, 5603.206 6577.898 426.395</trace>
</ink>
</file>

<file path=ppt/ink/ink5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7892.518 2175.884 354.098, 7870.774 2239.772 369.278, 7845.766 2313.653 419.812, 7817.08 2401.031 513.297, 7798.887 2449.083 585.526, 7760.046 2535.622 681.602, 7719.519 2618.132 736.141, 7682.591 2712.42 628.388, 7682.484 2757.114 191.196</trace>
</ink>
</file>

<file path=ppt/ink/ink5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7923.667 2160.987 175.795, 7970.044 2223.795 460.906, 7980.295 2267.232 611.637, 7998.585 2352.106 790.604, 8013.61 2411.736 839.948, 8035.26 2475.408 863.215, 8061.473 2526.2 867.058, 8142.023 2613.427 868.626, 8185.636 2646.376 868.344, 8233.179 2680.956 867.629, 8320.694 2752.62 867.348, 8373.348 2703.887 877.326, 8393.859 2628.636 880.704, 8409.921 2567.824 882.564, 8422.163 2497.093 883.302, 8434.907 2403.589 883.94, 8443.159 2342.94 884.418, 8452.366 2272.286 884.819, 8463.07 2196.861 884.635, 8478.821 2041.29 883.996, 8485.941 1909.623 882.173, 8490.507 1824.318 880.5, 8494.914 1728.989 878.284, 8499.112 1630.771 864.72, 8501.774 1567.57 852.499, 8513.117 1416.456 758.838, 8520.437 1318.653 657.687, 8523.464 1265.537 527.855, 8527.621 1213.866 374.421, 8533.144 1150.64 196.216</trace>
</ink>
</file>

<file path=ppt/ink/ink5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4400.894 3589.659 646.48, 4320.75 3547.248 659.521, 4223.69 3528.124 697.611, 4171.179 3517.868 719.767, 4091.071 3514.947 740.978, 4041.837 3517.813 761.447, 3967.425 3526.603 784.166, 3907.371 3539.043 799.125, 3836.966 3556.419 813.413, 3750.638 3574.523 825.976, 3684.624 3587.831 830.423, 3595.746 3605.447 836.932, 3525.678 3622.068 839.782, 3442.262 3650.892 840.812, 3387.194 3670.108 842.292, 3336.75 3688.535 845.507, 3235.879 3727.1 849.114, 3159.881 3761.022 852.775, 3095.683 3793.823 856.597, 3015.255 3876.319 859.429, 2966.356 3936.906 860.991, 2931.614 3987.194 862.008, 2890.05 4059.855 862.753, 2853.502 4129.038 863.453, 2824.245 4203.293 864.153, 2806.901 4267.162 864.922, 2800.877 4346.582 866.315, 2805.572 4430.775 867.975, 2816.645 4491.805 868.89, 2832.403 4551.137 869.712, 2858.864 4614.46 871.898, 2901.51 4667.309 873.838, 2968.314 4723.635 877.062, 3040.823 4760.905 879.172, 3103.292 4785.229 880.071, 3185.571 4819.793 881.513, 3250.465 4847.452 882.472, 3345.237 4898.616 883.102, 3412.637 4939.354 883.401, 3483.165 4987.444 883.532, 3553.446 5013.64 883.559, 3634 5036.317 883.56, 3742.219 5063.415 883.443, 3796.981 5073.698 883.289, 3892.768 5087.258 882.991, 3963.086 5097.027 882.836, 4072.168 5106.204 882.564, 4141.184 5107.987 882.297, 4260.073 5104.486 881.771, 4332.707 5100.989 881.336, 4430.852 5094.3 880.523, 4487.163 5088.049 879.939, 4602.121 5071.138 878.854, 4689.384 5052.275 878.126, 4745.723 5040.014 877.525, 4809.732 5020.993 876.663, 4868.504 4999.571 875.748, 4962.224 4962.193 874.212, 5019.39 4933.527 873.487, 5096.515 4895.172 872.296, 5172.091 4859.272 871.327, 5236.418 4835.72 870.905, 5301.405 4810.471 870.568, 5388.971 4774.463 870.065, 5454.299 4745.098 869.63, 5529.811 4688.874 869.242, 5580.308 4638.674 868.921, 5620.816 4573.717 868.652, 5658.453 4481.183 868.432, 5681.576 4420.399 868.288, 5700.954 4365.161 868.201, 5721.112 4298.359 868.243, 5735.611 4226.776 869.094, 5738.93 4170.055 869.795, 5738.437 4107.212 870.454, 5732.365 4037.096 871.211, 5720.31 3963.812 871.877, 5707.323 3902.345 872.676, 5691.339 3848.21 873.659, 5650.919 3771.01 875.38, 5609.763 3714.154 877.039, 5535.463 3652.736 878.308, 5480.821 3618.838 878.871, 5409.624 3583.427 879.256, 5350.101 3565.274 879.408, 5289.867 3544.443 879.524, 5209.591 3516.025 879.805, 5137.524 3481.406 880.239, 5037.13 3444.404 880.949, 4958.92 3416.641 881.729, 4876.081 3387.098 882.764, 4802.608 3368.531 883.291, 4726.714 3347.897 883.912, 4627.443 3326.984 885.025, 4543.659 3317.491 886.068, 4481.007 3314.123 886.536, 4401.165 3311.582 886.973, 4283.364 3312.86 887.621, 4211.241 3320.617 887.891, 4096.079 3342.102 888.225, 4025.746 3362.31 888.335, 3926.704 3391.694 888.407, 3865.526 3410.908 888.375, 3743.609 3453.628 888.12, 3657.63 3488.599 887.837, 3602.146 3511.252 887.577, 3545.42 3536.547 886.954, 3492.246 3560.982 886.198, 3403.121 3607.637 884.804, 3348.531 3639.151 884.127, 3267.035 3682.849 882.963, 3216.04 3706.364 881.576, 3132.762 3758.63 878.782, 3083.832 3808.127 875.426, 3024.52 3864.393 868.327, 2973.366 3907.823 846.572, 2927.567 3929.49 8.533</trace>
</ink>
</file>

<file path=ppt/ink/ink5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1570.214 11637.939 206.804, 1519.303 11609.11 302.695, 1572.983 11610.832 472.655, 1655.292 11615.432 599.277, 1699.049 11614.265 659.864, 1746.815 11611.663 733.407, 1813.706 11603.401 780.286, 1877.19 11596.65 806.229, 1930.093 11593.752 815.046, 2004.528 11575.09 821.81, 2075.957 11565.954 828.768, 2138.721 11565.094 835.845, 2197.825 11554.39 842.882, 2268.507 11544.435 854.073, 2330.701 11532.87 859.957, 2395.205 11523.786 862.049, 2457.83 11522.623 862.823, 2520.822 11526.262 863.101, 2587.713 11529.675 863.176, 2650.315 11530.026 863.061, 2704.128 11539.394 862.92, 2758.448 11546.578 862.737, 2812.835 11548.05 862.517, 2873.011 11549.611 862.513, 2940.759 11556.319 863.135, 3000.333 11554.15 863.818, 3067.162 11557.377 864.233, 3141.562 11545.017 864.426, 3205.104 11535.402 864.218, 3264.551 11543.467 863.559, 3327.967 11538.666 862.441, 3380.916 11524.698 862.113, 3432.958 11538.4 862.17, 3481.197 11571.448 861.977, 3537.487 11609.809 861.434, 3599.222 11641.002 860.668, 3663.176 11661.277 860.093, 3720.63 11680.322 859.718, 3783.099 11689.769 859.339, 3836.958 11687.872 859.43, 3902.995 11678.372 859.849, 3957.028 11658.57 859.755, 4023.526 11641.627 859.443, 4081.113 11626.416 859.021, 4134.775 11621.024 858.436, 4202.862 11616.774 857.681, 4257.844 11622.258 857.031, 4306.468 11651.832 856.972, 4391.096 11730.376 858.746, 4439.761 11756.071 859.255, 4498.727 11757.863 858.578, 4552.121 11736.135 857.787, 4604.95 11705.069 857.213, 4656.831 11683.94 857.291, 4717.506 11697.299 856.041, 4763.061 11726.561 854.343, 4814.345 11756.119 853.709, 4864.625 11773.265 853.452, 4917.149 11763.72 853.355, 4966.696 11738.898 850.141, 5013.694 11706.783 839.869, 5068.842 11701.521 845.115, 5122.629 11711.045 853.775, 5167.187 11735.216 421.013</trace>
</ink>
</file>

<file path=ppt/ink/ink5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2168.856 5252.973 296.758, 2216.239 5214.211 562.522, 2286.976 5171.169 794.883, 2332.761 5141.567 834.813, 2378.706 5110.561 854.392, 2433.808 5062.464 860.861, 2487.786 5023.601 855.916, 2535.339 4992.551 834.626, 2577.465 4909.381 434.374</trace>
</ink>
</file>

<file path=ppt/ink/ink5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2246.056 4791.139 136.826, 2250.399 4848.477 784.424, 2265.222 4926.32 847.177, 2274.876 4993.363 861.556, 2284.609 5069.168 870.541, 2293.102 5132.006 873.795, 2301.479 5186.408 875.791, 2308.962 5256.035 877.076, 2322.77 5319 875.505, 2337.747 5383.338 869.697, 2357.685 5471.019 836.193, 2374.855 5538.813 711.976, 2387.198 5583.751 606.676, 2407.893 5651.516 384.771</trace>
</ink>
</file>

<file path=ppt/ink/ink5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2423.482 5768.981 140.79, 2407.234 5704.288 825.625, 2427.789 5652.195 868.059, 2447.718 5585.829 875.367, 2468.847 5518.448 878.536, 2495.349 5455.399 879.311, 2525.226 5398.608 878.12, 2561.265 5345.869 864.51, 2596.189 5300.554 838.119, 2636.312 5248.354 721.172, 2666.471 5202.228 560.038</trace>
</ink>
</file>

<file path=ppt/ink/ink5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10165.995 816.859 461.488, 10229.82 830.375 444.578, 10277.434 840.41 528.754, 10355.638 852.042 679.454, 10402.324 865.959 706.716, 10344.188 925.497 450.889, 10271.229 955.734 353.842, 10225.952 977.611 269.264, 10269.78 998.039 224.471, 10316.141 991.296 271.642, 10373.609 979.315 311.265, 10427.6 974.545 345.566, 10381.441 961.362 183.698, 10327.889 951.715 149.548, 10277.015 939.988 137.768, 10227.321 928.526 136.826, 10183.101 917.094 136.826, 10156.898 970.915 216.982, 10161.034 1038.208 375.361, 10181.725 1091.255 517.508, 10254.694 1117.321 554.831, 10303.283 1116.241 561.204, 10349.833 1113.967 565.947, 10397.91 1113.941 568.593, 10441.638 1116.98 558.807</trace>
</ink>
</file>

<file path=ppt/ink/ink5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2358.471 4529.749 452.778, 2400.049 4598.047 541.742, 2473.969 4650.271 597.567, 2521.969 4659.491 543.454, 2571.102 4659.522 460.904, 2619.455 4653.142 369.441, 2669.343 4640.396 258.5</trace>
</ink>
</file>

<file path=ppt/ink/ink5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2832.508 4284.61 162.93, 2811.74 4354.99 593.418, 2799.401 4403.941 679.987, 2781.772 4455.405 701.716, 2760.746 4502.535 672.677, 2726.925 4551.431 587.601, 2667.209 4601.693 361.642, 2619.003 4621.604 248.605, 2567.942 4640.053 176.402, 2524.597 4656.347 148.036, 2479.869 4672.447 137.67, 2436.504 4695.492 136.826, 2456.501 4751.664 164.364, 2485.748 4806.15 227.447, 2521.714 4867.637 310.418, 2559.637 4914.093 409.18, 2612.667 4976.685 517.024, 2658.235 5036.322 529.12, 2702.486 5015.961 131.135</trace>
</ink>
</file>

<file path=ppt/ink/ink5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2495.264 4742.382 267.501, 2539.469 4728.477 266.391, 2611.492 4708.538 341.082, 2675.734 4690.337 447.777, 2754.728 4658.698 600.073, 2801.589 4636.986 692.43, 2846.402 4611.126 749.284, 2939.973 4569.334 808.957, 2992.881 4562.059 827.149, 3019.113 4609.82 850.42, 3008.373 4666.656 855.621, 2980.121 4726.824 858.203, 2952.75 4776.442 847.94, 2870.554 4794.307 220.497</trace>
</ink>
</file>

<file path=ppt/ink/ink5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2697.069 4613.718 136.826, 2680.199 4659.569 136.826, 2689.117 4709.837 141.191, 2718.107 4761.818 197.355, 2762.323 4793.668 282.447, 2812.755 4786.872 241.27</trace>
</ink>
</file>

<file path=ppt/ink/ink5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2862.304 4678.728 136.826, 2806.763 4713.38 136.826, 2757.811 4751.101 137.032, 2712.351 4787.959 138.298, 2668.71 4824.542 140.481, 2621.722 4866.292 144.238, 2675.805 4871.286 469.059, 2745.568 4839.068 581.642, 2819.438 4803.623 622.494, 2895.391 4765.681 349.871</trace>
</ink>
</file>

<file path=ppt/ink/ink5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2800.002 4907.613 136.826, 2781.045 4955.305 136.826, 2757.111 5005.361 139.094, 2737.181 5061.03 152.181, 2734.372 5108.967 212.095, 2747.014 5161.629 329.244, 2763.471 5217.521 527.793, 2784.214 5329.522 764.377, 2791.823 5393.446 817.4, 2799.156 5457.279 837.894, 2804.993 5517.281 847.398, 2813.615 5576.794 842.846, 2832.739 5527.767 509.362, 2833.481 5482.465 406.203, 2833.274 5435.074 324.996, 2831.739 5369.723 259.82, 2828.85 5317.682 244.075, 2823.523 5273.458 240.498, 2818.136 5221.386 222.481</trace>
</ink>
</file>

<file path=ppt/ink/ink52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2806.775 5087.742 136.826, 2818.574 5040.016 219.39, 2865.776 4980.683 655.931, 2955.472 4963.072 856.324, 2985.306 5010.822 857.685, 2993.654 5068.765 858.032, 3007.675 5141.417 858.168, 3023.907 5205.511 858.164, 3039.113 5263.233 858.057, 3052.451 5316.987 858.039, 3069.49 5371.669 858.107, 3085.223 5433.693 858.341, 3099.301 5488.972 858.809, 3117.034 5548.444 858.94, 3133.91 5599.466 856.526, 3050.933 5515.802 469.198, 3006.456 5459.755 310.971, 2957.846 5396.474 220.12, 2917.625 5347.28 88.507</trace>
</ink>
</file>

<file path=ppt/ink/ink52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2798.648 5234.012 136.826, 2844.756 5215.411 191.322, 2896.49 5198.893 314.212, 2952.802 5203.855 458.863, 2960.89 5259.469 331.183, 2933.879 5311.595 225.05, 2910.314 5357.877 193.655, 2879.778 5419.161 206.581, 2857.377 5478.375 246.107, 2837.884 5538.78 345.47, 2837.789 5593.016 566.874, 2903.451 5541.825 642.682, 2962.117 5480.83 618.26, 3028.594 5413.84 497.162</trace>
</ink>
</file>

<file path=ppt/ink/ink5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3154.853 4467.448 840.591, 3187.173 4514.788 765.416, 3203.651 4561.932 763.651, 3206.561 4616.175 802.045, 3205.29 4667.384 827.138, 3194.421 4728.468 812.052, 3188.018 4784.132 747.336, 3199.044 4834.316 671.101, 3238.634 4913.399 583.146, 3297.362 4993.092 545.295, 3348.855 5067.309 541.602, 3390.958 5147.678 546.647, 3416.27 5233.569 606.61, 3421.995 5281.204 676.522, 3423.409 5338.224 742.923, 3423.191 5396.924 797.354, 3421.595 5454.389 832.923, 3418.634 5507.083 852.986, 3413.991 5563.418 862.094, 3410.415 5481.727 781.943, 3411.435 5427.19 709.246, 3411.883 5376.592 603.447, 3411.119 5323.763 495.449, 3407.46 5243.386 336.819, 3400.073 5143.884 239.851, 3393.742 5074.398 213.996, 3389.627 5029.381 193.776, 3385.642 4985.25 131.329</trace>
</ink>
</file>

<file path=ppt/ink/ink5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3366.138 4713.94 136.826, 3359.873 4645.791 136.826, 3355.532 4597.576 136.826, 3352.707 4527.6 136.872, 3351.268 4462.322 140.798, 3350.373 4413.716 152.837, 3350.92 4359.193 206.368, 3358.227 4307.851 327.4, 3410.478 4395.078 769.497, 3419.371 4453.458 809.345, 3425.745 4503.75 831.624, 3431.538 4555.268 842.83, 3439.014 4615.925 853.324, 3451.237 4672.925 859.441, 3475.362 4720.592 826.523, 3481.327 4666.504 554.388, 3476.139 4598.471 332.404, 3472.653 4553.826 292.428, 3467.451 4503.594 236.886, 3459.566 4448.755 201.745, 3449.865 4402.777 176.862, 3439.807 4354.458 157.875, 3431.842 4301.78 146.46, 3434.195 4249.092 185.029, 3465.547 4201.571 363.098, 3538.39 4171.866 648.508, 3586.684 4168.157 765.269, 3639.33 4174.233 798.75, 3695.59 4184.937 830.878, 3741.963 4210.814 843.587, 3727.911 4264.494 803.964, 3682.442 4306.216 785.481, 3600.348 4375.369 768.912, 3559.322 4419.831 765.487, 3526.716 4469.351 764.696, 3567.113 4516.399 819.777, 3664.288 4466.334 823.88, 3716.701 4442.911 812.328, 3764.824 4415.768 766.799, 3810.47 4399.371 554.645, 3817.705 4443.375 160.286</trace>
</ink>
</file>

<file path=ppt/ink/ink5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10057.68 1401.746 160.502, 10104.483 1386.662 155.023, 10159.063 1365.656 168.334, 10222.232 1351.513 188.158, 10286.765 1344.255 212.9, 10357.07 1342.163 220.127, 10401.926 1340.376 223.085, 10449.536 1345.456 223.296, 10499.354 1358.229 188.251</trace>
</ink>
</file>

<file path=ppt/ink/ink53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3460.946 4705.814 136.826, 3422.135 4749.596 165.477, 3423.938 4797.058 328.975, 3449.478 4862.212 621.985, 3467.015 4912.443 748.746, 3483.639 4960.017 824.925, 3501.125 5020.405 855.183, 3523.326 5071.594 857.53, 3552.475 5119.232 785.231, 3565.421 5069.377 483.05, 3565.881 4991.046 315.54</trace>
</ink>
</file>

<file path=ppt/ink/ink53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3563.88 4839.895 136.826, 3582.014 4778.59 195.148, 3649.75 4729.319 473.258, 3726.89 4700.847 730.687, 3774.229 4687.175 817.671, 3826.075 4676.522 850.352, 3879.924 4681.973 860.526, 3899.484 4731.571 813.809, 3869.366 4779.532 692.171, 3825.903 4814.695 626.672, 3752.152 4879.733 561.027, 3673.171 4941.029 498.646, 3625.211 4994.64 439.683, 3588.49 5046.733 406.692, 3562.875 5099.327 452.05, 3653.879 5106.089 639.413, 3709.284 5094.25 676.61, 3766.324 5068.978 708.783, 3851.579 5006.903 691.609, 3897.656 4930.391 277.704</trace>
</ink>
</file>

<file path=ppt/ink/ink5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3558.462 4596.112 167.651, 3590.917 4668.728 692.839, 3603.583 4722.454 801.955, 3615.438 4789.289 849.373, 3623.539 4855.673 858.312, 3627.671 4939.553 862.488, 3632.725 5018.594 863.474, 3639.338 5095.178 862.545, 3642.122 5156.014 857.153, 3648.322 5235.647 794.135, 3649.993 5290.995 644.211, 3655.416 5338.439 452.142, 3658.115 5381.949 243.925</trace>
</ink>
</file>

<file path=ppt/ink/ink5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3463.655 5468.314 210.176, 3519.884 5439.13 676.362, 3573.627 5410.498 801.551, 3623.178 5394.162 840.303, 3677.563 5379.119 856.285, 3744.691 5360 862.971, 3810.374 5340.874 860.182, 3865.398 5318.629 825.854, 3909.587 5292.553 781.232, 3954.296 5261.708 601.532, 3983.605 5217.555 112.242</trace>
</ink>
</file>

<file path=ppt/ink/ink5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3948.527 5112.12 136.826, 3985.758 5166.634 530.26, 4018.2 5263.481 799.048, 4039.997 5323.208 850.182, 4056.541 5384.887 863.574, 4068.341 5437.601 868.766, 4072.688 5496.936 869.954, 4049.246 5442.039 803.599, 4045.347 5394.485 396.27</trace>
</ink>
</file>

<file path=ppt/ink/ink5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5477.302 11184.358 509.205, 5530.785 11224.051 383.1, 5566.524 11268.661 378.128, 5609.771 11327.71 466.184, 5652.659 11398.467 560.402, 5679.202 11449.518 617.331, 5704.504 11503.728 660.071, 5732.066 11565.996 687.93, 5773.929 11652.206 687.316, 5782.091 11729.409 255.679, 5733.099 11721.189 173.504, 5687.232 11707.138 70.197</trace>
</ink>
</file>

<file path=ppt/ink/ink5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5540.958 11425.435 141.628, 5546.393 11470.254 142.127, 5554.726 11519.595 145.427, 5562.469 11568.422 156.486, 5571.452 11626.082 181.249, 5591.978 11709.899 270.753, 5613.429 11773.905 369.324, 5650.361 11838.7 508.957, 5716.778 11896.741 638.829, 5762.08 11908.616 665.499, 5805.694 11891.581 673.161, 5853.814 11864.786 682.613, 5909.374 11794.593 696.741, 5948.798 11702.35 711.055, 5966.704 11640.565 716.321, 5987.56 11568.057 700.691, 6000.168 11497.551 668.122, 6005.259 11448.678 620.921, 6010.142 11383.972 501.14, 6013.045 11319.654 289.934</trace>
</ink>
</file>

<file path=ppt/ink/ink5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6294 11348.236 254.972, 6295.401 11422.907 246.808, 6291.376 11474.123 280.425, 6283.301 11528.479 325.786, 6274.013 11579.546 375.371, 6254.737 11651.936 446.611, 6231.826 11709.217 496.597, 6192.422 11785.019 531.349, 6147.739 11858.72 541.537, 6125.893 11907.352 543.603, 6095.124 11970.299 544.901, 6063.548 12040.703 544.357, 6122.045 12056.569 532.194, 6168.174 12046.876 523.204, 6240.927 12019.603 519.407, 6284.985 12063.188 532.417, 6250.464 12138.58 541.608, 6200.739 12204.684 527.193, 6155.378 12265.586 496.135, 6208.921 12285.716 412.443, 6256.385 12313.531 331.398, 6256.94 12377.282 268.956, 6247.582 12434.651 226.716, 6240.938 12478.403 214.376, 6233.301 12529.569 199.549, 6221.086 12586.425 188.868, 6208.743 12642.262 184.472, 6196.326 12686.747 181.62, 6234.485 12638.934 218.944, 6261.35 12586.778 224.754, 6284.995 12529.938 226.067, 6310.623 12478.364 226.095, 6336.759 12434.339 215.83, 6392.824 12362.963 187.959, 6448.139 12309.112 161.041, 6504.08 12252.387 142.338, 6540.674 12193.743 136.826, 6548.819 12123.016 136.826, 6552.073 12073.611 136.826, 6558.215 12015.516 136.826, 6567.256 11941.424 136.826, 6561.214 11895.272 136.826, 6541.122 11836.362 136.826, 6493.99 11792.884 136.826, 6524.861 11744.541 170.732, 6580.196 11724.404 229.504, 6630.26 11704.203 315.55, 6692.755 11669.263 418.529, 6756.581 11643.623 507.545, 6825.652 11614.251 499.808, 6832.521 11569.38 249.767, 6781.021 11515.02 170.787, 6740.481 11470.271 143.93, 6700.958 11413.982 136.826, 6679.28 11365.322 140.326, 6687.387 11441.801 305.234, 6691.887 11511.344 349.428, 6693.761 11580.136 407.893, 6695.475 11631.941 460.556, 6696.009 11676.876 506.381, 6697.37 11747.346 564.787, 6698.567 11792.889 579.406, 6697.75 11877.842 537.174, 6692.226 11938.89 317.045, 6754.553 11931.769 355.878, 6801.035 11922.703 367.383, 6820.594 11969.773 371.46, 6810.785 12016.607 372.935, 6783.363 12085.399 375.03, 6750.967 12145.226 378.404, 6723.466 12189.209 384.214, 6778.004 12207.789 414.02, 6847.56 12186.813 392.99, 6928.077 12181.161 351.244, 6990.728 12180.954 326.654, 7046.212 12200.01 310.895, 7059.822 12244.27 307.537, 7024.672 12290.409 344.178, 6959.404 12338.112 413.073, 6887.014 12385.319 536.212, 6840.007 12418.979 606.948, 6795.606 12451.576 694.537, 6707.658 12465.211 776.858, 6707.89 12411.892 693.847, 6736.547 12354.312 606.209, 6777.253 12285.147 443.627, 6818.834 12205.948 336.106, 6870.078 12135.117 286.901, 6903.348 12089.206 249.094, 6953.803 12038.227 215.067, 7009.497 11991.442 187.374, 7069.089 11941.472 118.259</trace>
</ink>
</file>

<file path=ppt/ink/ink5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7143.204 11449.812 364.254, 7189.533 11428.712 364.254, 7251.434 11402.939 323.621, 7300.384 11382.595 295.284, 7364.073 11358.593 292.301, 7437.28 11335.844 330.388, 7505.763 11322.072 371.308, 7558.739 11311.134 421.093, 7605.938 11303.451 462.666, 7675.685 11297.58 504.456, 7607.027 11322.611 332.593, 7530.116 11348.169 268.773, 7461.751 11387.451 228.991, 7403.917 11441.918 194.263, 7354.645 11489.046 168.275, 7320.9 11533.528 157.908, 7278.644 11586.012 145.329, 7219.071 11652.42 137.596, 7163.555 11695.704 136.826, 7117.921 11724.912 136.826, 7175.618 11735.592 142.434, 7226.461 11722.614 157.831, 7282.451 11705.878 183.901, 7340.287 11684.196 214.337, 7410.765 11660.456 257.158, 7456.658 11647.725 289.88, 7502.025 11634.042 327.766, 7565.858 11627.7 374.866, 7629.292 11614.973 388.711, 7555.992 11585.364 197.222, 7501.856 11578.731 161.879, 7445.658 11583.744 143.616, 7402.093 11585.792 137.241, 7357.115 11556.777 136.826, 7309.127 11515.935 136.826, 7322.271 11569.843 144.191, 7331.828 11616.63 160.125, 7342.023 11675.509 216.112, 7345.056 11740.322 331.707, 7347.855 11790.865 453.514, 7373.118 11746.398 373.624</trace>
</ink>
</file>

<file path=ppt/ink/ink5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7456.069 11342.818 136.826, 7485.04 11398.662 137.641, 7496.189 11454.664 152.432, 7502.688 11524.805 186.89, 7505.676 11572.517 218.17, 7507.785 11646.058 270.798, 7510.163 11693.596 327.507, 7560.142 11675.17 384.402, 7589.166 11625.373 323.341, 7612.599 11560.271 250.187, 7629.803 11508.54 205.544, 7642.743 11460.254 174.101, 7647.448 11413.834 152.607, 7651.385 11356.008 137.66, 7656.015 11305.355 136.826, 7703.915 11336.524 159.697, 7725.112 11386.951 203.684, 7753.25 11450.648 261.936, 7802.85 11452.505 187.242, 7817.045 11398.816 150.239, 7825.847 11347.983 138.247, 7829.991 11301.017 136.826, 7832.322 11242.619 136.826, 7833.707 11187.565 136.826, 7875.616 11236.229 156.835, 7888.73 11299.896 210.46, 7892.962 11346.908 227.862, 7897.943 11401.086 257.62, 7901.857 11454.576 281.757, 7904.293 11501.402 315.277, 7908.438 11565.688 396.134, 7913.332 11633.452 558.249, 7925.394 11715.023 793.366, 7938.558 11762.716 854.818, 7831.749 11718.614 714.047, 7779.659 11734.631 525.175, 7700.709 11762.271 328.315, 7618.375 11781.209 201.628, 7560.017 11797.76 137.845, 7508.262 11817.779 70.952</trace>
</ink>
</file>

<file path=ppt/ink/ink5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10351.485 1292.079 136.826, 10331.506 1335.961 156.186, 10355.753 1380.341 233.035, 10380.152 1426.505 338.153, 10408.509 1483.213 525.383, 10435.289 1569.437 720.269, 10442.69 1621.343 777.794, 10417.517 1666.721 795.637, 10361.328 1670.697 805.181, 10296.483 1654.514 813.031, 10239.489 1630.775 815.615, 10168.801 1552.415 811.174, 10213.166 1509.407 682.557, 10260.874 1491.912 590.251, 10310.758 1480.297 512.256, 10370.662 1466.033 278.645</trace>
</ink>
</file>

<file path=ppt/ink/ink5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7485.865 11949.567 194.019, 7547.174 11945.281 194.561, 7607.134 11923.92 211.413, 7671.769 11906.523 242.355, 7725.359 11892.074 297.268, 7774.069 11881.559 385.045, 7827.021 11871.126 437.747, 7878.102 11856.151 217.305</trace>
</ink>
</file>

<file path=ppt/ink/ink5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7709.339 11781.628 158.161, 7707.333 11842.24 164.905, 7711.688 11888.119 181.057, 7716.541 11946.007 208.847, 7718.924 12001.986 247.173, 7722.311 12045.771 272.47, 7726.913 12102.766 317.642, 7734.929 12165.674 374.146, 7747.105 12227.004 401.377, 7762.184 12279.74 362.169, 7773.991 12328.397 191.171, 7722.839 12311.739 136.826, 7649.446 12308.383 136.826, 7588.562 12301.864 136.826, 7527.178 12300.047 136.826, 7477.65 12303.473 136.826, 7430.491 12303.898 136.826, 7379.669 12314.218 136.826, 7334.631 12346.382 172.93, 7385.106 12354.983 376.829, 7430.04 12350.814 439.644, 7499.888 12345.638 490.634, 7553.82 12338.648 517.442, 7628.917 12327.792 562.648, 7748.464 12310.469 615.399, 7792.758 12302.855 622.668, 7854.882 12290.367 630.432, 7909.422 12278.445 597.608, 7970.857 12269.65 575.724, 8041.789 12259.653 533.127, 8087.662 12253.19 494.103, 8137.66 12243.701 450.31, 8198.063 12233.235 290.421</trace>
</ink>
</file>

<file path=ppt/ink/ink54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8402.789 11472.834 512.882, 8398.048 11550.576 464.046, 8389.332 11622.461 433.766, 8384.74 11666.003 429.958, 8374.61 11736.465 471.263, 8359.855 11835.512 540.037, 8352.292 11887.781 580.785, 8345.077 11939.062 599.169, 8329.498 12049.739 644.474, 8324.584 12104.618 674.435, 8321.456 12159.246 701.68, 8319.534 12203.48 731.23, 8346.161 12146.95 511.109, 8353.888 12099.058 484.981, 8369.684 12004.558 413.255, 8379.553 11938.631 371.945, 8387.904 11873.355 338.058, 8393.577 11822.61 312.02, 8400.639 11773.744 296.153, 8411.6 11715.827 288.709, 8418.393 11661.858 284.245, 8425.022 11606.939 282.19, 8434.32 11556.877 282.128, 8480.922 11619.87 347.021, 8515.787 11695.413 429.093, 8547.617 11749.34 510.349, 8611.677 11835.155 662.399, 8694.914 11919.307 795.945, 8780.571 11989.158 848.546, 8830.217 12012.289 862.531, 8874.854 11980.339 869.07, 8901.808 11924.34 872.279, 8916.711 11865.181 874.094, 8924.547 11799.128 875.334, 8926.155 11737.01 875.929, 8922.128 11660.163 876.271, 8916.535 11566.058 875.998, 8912.504 11508.651 875.571, 8906.71 11426.593 874.296, 8900.949 11360.232 872.313, 8899.813 11278.42 868.688, 8902.252 11201.528 856.105, 8909.866 11135.583 816.489, 8920.458 11079.812 690.959, 8935.49 11020.036 490.011, 8948.633 10954.903 148.828</trace>
</ink>
</file>

<file path=ppt/ink/ink54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9170.729 11143.729 136.826, 9219.289 11120.964 159.302, 9273.825 11092.002 181.422, 9328.531 11069.332 209.718, 9392.606 11047.795 271.331, 9455.121 11033.768 334.655, 9520.312 11019.479 413.001, 9581.909 10997.669 467.173, 9571.025 11054.395 382.278, 9520.451 11106.745 306.996, 9461.831 11155.926 235.225, 9400.018 11188.662 195.874, 9346.22 11209.834 181.261, 9299.2 11229.504 120.308, 9250.638 11246.659 70.197</trace>
</ink>
</file>

<file path=ppt/ink/ink5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9024.454 11443.04 136.826, 9070.655 11450.516 165.226, 9115.754 11436.399 195.551, 9164.444 11419.788 224.564, 9233.334 11403.021 257.892, 9310.26 11386.504 293.7, 9376.326 11367.525 328.88, 9436.244 11349.412 359.169, 9480.351 11335.862 387.472, 9556.619 11314.231 435.522, 9621.038 11293.276 404.698, 9577.199 11288.994 215.76</trace>
</ink>
</file>

<file path=ppt/ink/ink5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9299.396 11284.581 136.826, 9338 11331.136 170.229, 9352.307 11381.171 214.227, 9357.521 11441.14 276.48, 9356.961 11499.475 333.602, 9355.219 11551.028 395.92, 9349.89 11627.15 540.004, 9392.188 11565.259 365.749, 9405.112 11516.084 338.861, 9420.406 11454.248 294.454, 9432.126 11402.408 188.271</trace>
</ink>
</file>

<file path=ppt/ink/ink54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9529.643 11164.042 136.826, 9532.301 11215.464 144.116, 9530.395 11278.631 188.631, 9527.83 11333.384 251.033, 9523.177 11397.679 330.138, 9519.403 11454.872 422.941, 9518.968 11531.162 551.91, 9568.58 11485.614 621.486, 9579.363 11440.812 590.546, 9598.146 11363.567 481.989, 9616.235 11302.187 341.356, 9628.388 11254.904 247.125, 9638.515 11184.417 156.943, 9641.209 11138.424 139.827, 9647.398 11091.168 136.826, 9657.06 11148.447 170.22, 9652.662 11198.388 210.651, 9649.74 11256.592 258.621, 9656.427 11319.471 367.707, 9707.448 11304.354 304.548, 9738.911 11258.481 228.913, 9777.139 11199.689 160.585, 9795.29 11153.876 143.173, 9808.972 11103.617 137.327, 9815.437 11056.47 136.826, 9830.934 10998.906 143.008, 9828.927 11058.153 187.557, 9821 11115.478 212.56, 9817.363 11176.298 250.499, 9816.767 11235.024 301.959, 9825.92 11303.943 363.993, 9836.137 11376.528 434.548, 9843.021 11462.412 515.135, 9848.301 11546.907 605.048, 9851.563 11601.043 689.348, 9845.123 11654.361 762.666, 9765.152 11717.172 786.049, 9712.726 11726.234 666.166, 9667.978 11733.214 400.973, 9613.944 11747.311 193.759, 9566.996 11760.649 140.947, 9514.25 11779.598 136.878, 9455.461 11807.307 136.826, 9405.862 11830.553 136.826, 9458.973 11822.581 192.444, 9508.148 11804.899 239.624, 9551.604 11788.158 274.399, 9621.796 11768.67 302.275, 9666.312 11755.324 250.706</trace>
</ink>
</file>

<file path=ppt/ink/ink54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9552.666 11701.72 167.651, 9549.929 11748.1 181.27, 9547.836 11809.685 228.098, 9548.727 11861.316 254.851, 9549.437 11921.869 276.84, 9554.045 12009.023 297.906, 9559.179 12070.545 318.326, 9565.423 12140.863 344.31, 9568.695 12198.994 344.992, 9567.521 12247.662 306.707, 9557.164 12292.623 217.032, 9510.45 12329.543 136.826, 9452.071 12316.049 136.826, 9405.009 12307.202 136.826, 9474.047 12301.637 321.243, 9534.518 12303.301 335.229, 9606.447 12302.564 353.287, 9672.137 12302.533 367.424, 9728.734 12301.279 373.614, 9804.64 12299.938 383.365, 9873.006 12303.314 361.723, 9916.897 12307.538 341.521, 9972.241 12312.888 276.517, 10029.795 12315.255 116.619</trace>
</ink>
</file>

<file path=ppt/ink/ink5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10753.606 766.765 410.607, 10800.534 772.773 408.601, 10854.095 779.203 505.424, 10939.238 805.822 737.359, 10925.891 859.474 738.374, 10878.562 882.728 642.193, 10834.281 902.193 541.034, 10766.955 932.375 315.649, 10711.959 962.727 148.591, 10766.923 954.934 307.213, 10815.071 943.904 393.005, 10883.508 933.727 453.502, 10944.841 930.539 468.525</trace>
</ink>
</file>

<file path=ppt/ink/ink5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10711.635 1051.085 136.826, 10714.943 1097.728 148.321, 10724.798 1167.683 232.899, 10728.66 1237.622 373.694, 10732.772 1324.163 603.525, 10735.17 1372.294 732.274, 10737.043 1420.511 807.134, 10741.756 1470.434 735.109, 10739.19 1418.01 417.48</trace>
</ink>
</file>

<file path=ppt/ink/ink5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10765.792 1036.192 149.476, 10811.989 1015.946 185.726, 10858.079 1006.944 313.674, 10916.197 1001.269 422.4, 10995.073 999.007 594.325, 11080.286 998.556 782.806, 11085.439 1060.917 850.66, 11090.968 1116.416 855.54, 11097.07 1175.881 855.468, 11105.454 1238.874 854.996, 11116.019 1297.107 854.56, 11125.004 1357.631 854.257, 11133.005 1418.101 853.896, 11127.575 1471.273 853.934, 11071.314 1459.613 837.226, 11019.523 1433.083 786.82, 10972.847 1408.32 648.238, 10927.123 1377.06 524.008</trace>
</ink>
</file>

<file path=ppt/ink/ink5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10769.853 1193.245 181.595, 10814.278 1179.638 180.33, 10876.346 1163.321 228.597, 10929.936 1150.214 295.435, 10977.78 1155.805 373.68, 11036.806 1165.271 409.313</trace>
</ink>
</file>

<file path=ppt/ink/ink5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10856.506 1256.878 142.493, 10930.788 1242.873 153.46, 10977.379 1225.884 160.807, 11026.7 1206.381 159.628</trace>
</ink>
</file>

<file path=ppt/ink/ink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4981.748 11132.86 543.78, 4929.124 11071.596 565.771, 4845.405 11047.842 716.684, 4795.749 11053.191 772.8, 4747.8 11071.422 794.858, 4758.934 11160.453 799.132, 4804.712 11187.523 797.043, 4872.018 11218.55 790.788, 4925.798 11241.728 782.4, 4973.364 11266.771 774.128, 5046.125 11333.54 753.795, 5056.427 11386.614 752.381, 5048.239 11440.141 766.763, 5023.564 11492.002 790.323, 4993.389 11535.555 818.43, 4941.184 11571.649 840.765, 4882.996 11591.05 858.991, 4820.665 11600.405 866.474, 4770.866 11555.407 871.687, 4778.894 11487.406 872.006, 4829.396 11411.604 869.583, 4870.28 11359.751 865.53, 4914.997 11308.854 832.037, 4962.983 11280.854 231.547</trace>
</ink>
</file>

<file path=ppt/ink/ink6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10882.23 1028.068 136.826, 10908.369 1078.238 141.424, 10927.582 1134.411 198, 10936.987 1191.513 273.391, 10939.003 1237.853 361.742, 10949.889 1325.089 588.235, 10953.428 1376.561 725.595, 10950.831 1425.346 829.301, 10945.089 1477.143 866.678, 10899.683 1437.052 700.732, 10881.48 1381.939 558.208, 10868.698 1334.278 479.888, 10860.321 1290.268 321.745</trace>
</ink>
</file>

<file path=ppt/ink/ink6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10549.162 964.435 305.826, 10609.552 995.018 445.116</trace>
</ink>
</file>

<file path=ppt/ink/ink6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10635.812 1133.673 136.826, 10652.223 1184.874 136.826, 10655.43 1229.294 136.826, 10636.543 1283.76 136.826, 10615.649 1333.653 143.812, 10635.251 1386.557 206.572, 10648.948 1434.139 214.931, 10621.721 1482.052 199.51, 10563.527 1523.315 150.723, 10516.979 1537.977 137.281, 10534.998 1493.313 136.826, 10583.157 1475.242 182.007, 10628.616 1470.882 340.748, 10682.732 1481.003 629.142, 10775.161 1500.003 882.682, 10846.679 1518.318 886.266, 10941.188 1536.888 887.327, 11002.839 1546.843 887.877, 11058.094 1553.345 888.104, 11143.416 1560.03 887.351, 11198.101 1564.778 886.331, 11258.428 1563.535 881.126, 11302.129 1577.108 581.922</trace>
</ink>
</file>

<file path=ppt/ink/ink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2169.609 10598.068 143.881, 2115.94 10633.308 143.226, 2041.112 10689.534 143.22, 1980.513 10763.728 149.238, 1951.8 10831.301 155.653, 1929.161 10894.094 167.72, 1909.083 10964.848 189.521, 1895.168 11029.964 215.237, 1879.205 11132.245 265.75, 1874.959 11191.651 293.888, 1872.329 11250.799 321.763, 1871.23 11313.979 348.144, 1875.228 11431.212 396.652, 1884.018 11508.95 421.196, 1889.789 11559.093 439.691, 1904.12 11613.04 456.018, 1924.484 11666.357 471.594, 1972.776 11744.634 493.218, 2015.723 11789.807 506.08, 2079.067 11852.108 529.719, 2178.054 11957.252 555.848, 2218.033 12014.7 562.172, 2268.831 12085.037 572.335, 2358.787 12177.214 579.187, 2412.317 12215.792 579.186, 2499.659 12266.511 577.79, 2562.007 12289.502 576.43, 2665.98 12324.663 573.658, 2728.869 12344.141 571.977, 2814.315 12370.538 565.192, 2868.39 12385.003 558.483, 2984.924 12406.449 538.289, 3073.658 12421.477 521.506, 3130.953 12431.153 506.495, 3194.134 12440.327 487.698, 3256.793 12449.982 468.44, 3367.706 12463.562 434.451, 3456.502 12468.767 420.394, 3513.875 12472.071 408.44, 3589.596 12475.661 397.478, 3669.241 12476.951 390.599, 3720.527 12477.689 385.861, 3800.455 12475.288 381.547, 3886.644 12469.366 379.255, 3942.37 12465.465 378.074, 4022.785 12458.606 376.308, 4117.689 12450.74 374.802, 4178.795 12445.622 373.588, 4269.431 12432.207 367.093, 4362.412 12415.303 358.799, 4422.429 12404.329 351.37, 4492.183 12390.472 338.336, 4577.244 12375.734 323.76, 4632.069 12366.218 310.731, 4726.787 12344.661 296.709, 4822.823 12320.619 283.224, 4884.667 12305.04 271.208, 4950.323 12282.423 259.869, 5013.929 12254.406 251.288, 5136.138 12191.878 238.153, 5225.576 12138.598 234.07, 5283.167 12104.04 231.392, 5345.1 12064.286 228.669, 5405.214 12019.92 226.987, 5494.848 11946.142 224.847, 5541.604 11900.202 224.243, 5602.8 11835.374 223.444, 5647.116 11778.925 223.76, 5675.559 11711.764 224.446, 5702.844 11633.757 225.399, 5720.302 11583.304 226.268, 5739.334 11519.291 227.605, 5753.759 11466.509 229.106, 5775.645 11373.285 232.126, 5787.585 11308.643 233.917, 5799.739 11219.885 237.843, 5800.509 11162.729 240.399, 5794.887 11052.246 249.249, 5786.08 10978.277 257.548, 5780.323 10930.355 264.913, 5772.737 10880.472 274.239, 5761.955 10832.694 284.91, 5736.371 10753.222 304.271, 5714.733 10698.726 314.608, 5684.844 10627.44 332.852, 5665.019 10581.506 340.873, 5624.166 10492.479 353.612, 5591.109 10431.944 360.409, 5541.854 10353.443 371.382, 5476.762 10286.019 386.102, 5414.993 10246.302 393.822, 5342.75 10201.934 393.966, 5295.92 10173.402 393.6, 5241.465 10138.048 389.629, 5188.082 10094.957 384.082, 5098.013 10016.087 371.878, 5038.544 9954.684 364.973, 4944.982 9874.29 350.549, 4878.009 9839.017 343.435, 4760.78 9788.631 335.473, 4689.864 9764.122 335.904, 4644.014 9748.47 336.896, 4590.674 9731.572 339.128, 4541.078 9718.632 348.399, 4437.013 9703.462 368.323, 4346.334 9699.022 380.489, 4287.82 9696.26 391.502, 4217.602 9694.463 402.372, 4150.965 9696.832 412.642, 4043.024 9703.845 436.045, 3972.79 9707.915 461.646, 3927.345 9710.592 482.326, 3866.583 9718.576 507.665, 3791.754 9731.479 535.954, 3743.711 9739.863 560.775, 3659.163 9758.764 586.406, 3571.976 9778.254 610.809, 3515.597 9790.876 632.613, 3454.452 9812.049 652.161, 3391.189 9837.283 667.117, 3252.877 9895.075 683.947, 3152.409 9942.555 688.333, 3087.589 9973.313 689.928, 3019.037 10007.235 690.606, 2955.022 10043.515 689.088, 2845.78 10104.838 684.862, 2758.153 10144.632 682.239, 2701.519 10170.342 679.879, 2632.523 10202.902 677.456, 2564.616 10239.026 681.737, 2520.98 10262.228 685.669, 2460.914 10324.381 692.484, 2402.534 10396.294 700.067, 2364.857 10442.844 707.234, 2322.114 10495.679 714.318, 2281.918 10550.371 715.164, 2207.595 10638.465 714.255, 2153.743 10692.237 702.377, 2084.031 10768.297 658.721, 2044.876 10812.288 621.377, 1995.632 10894.795 533.868, 1976.399 10947.581 459.544, 1954.819 11005.767 313.978</trace>
</ink>
</file>

<file path=ppt/ink/ink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5706.107 11196.495 389.944, 5770.721 11226.027 443.439, 5851.086 11274.798 568.85, 5896.675 11304.671 643.528, 5945.568 11337.185 709.706, 5990.88 11371.844 761.893, 6075.484 11452.768 814.368, 6135.693 11536.734 714.576, 6145.866 11586.542 537.831, 6130.772 11652.95 303.545</trace>
</ink>
</file>

<file path=ppt/ink/ink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5979.604 11534.971 136.826, 6034.462 11547.703 244.845, 6099.456 11614.071 553.914, 6158.809 11676.931 763.645, 6209.529 11688.641 801.319, 6273.723 11596.772 772.69, 6285.552 11530.724 722.763, 6293.732 11485.024 653.392, 6297.139 11429.888 528.136, 6301.908 11385.766 238.894</trace>
</ink>
</file>

<file path=ppt/ink/ink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4575.565 4944.994 229.776, 4590.308 4999.258 382.92, 4607.177 5065.487 477.737, 4624.661 5120.692 565.817, 4651.599 5182.39 635.053, 4673.944 5225.986 661.77, 4704.132 5291.872 703.231, 4726.733 5336.635 722.01, 4764.295 5428.355 755.13, 4787.351 5498.472 773.989, 4820.566 5598.735 805.169, 4838.04 5653.289 818.854, 4868.097 5743.597 842.299, 4886.495 5797.391 852.702, 4911.233 5877.685 865.543, 4931.052 5942.654 869.909, 4955.112 6032.646 872.46, 4971.92 6096.988 873.776, 4992.998 6164.625 872.752, 5018.385 6216.572 864.22, 5021.443 6151.316 651.26, 5013.346 6085.778 533.184, 5006.383 6037.729 467.646, 4995.533 5975.125 356.79, 4983.248 5918.888 271.081, 4948.984 5833.712 210.362, 4928.022 5786.188 134.904</trace>
</ink>
</file>

<file path=ppt/ink/ink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4580.981 4874.591 150.556, 4553.106 4930.233 210.443, 4539.911 4974.218 258.799, 4524.646 5039.97 319.951, 4508.375 5098.792 373.914, 4485.688 5176.451 437.086, 4462.109 5249.298 474.939, 4441.801 5313.781 203.132</trace>
</ink>
</file>

<file path=ppt/ink/ink9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4524.116 4951.764 148.517, 4568.975 4932.944 237.439, 4615.717 4937.657 389.075, 4689.346 4955.578 586.679, 4777.444 4981.952 725.166, 4822.235 4991.176 670.218, 4873.37 4961.465 324.396, 4882.083 4917.401 130.448</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71" name=""/>
        <p:cNvGrpSpPr/>
        <p:nvPr/>
      </p:nvGrpSpPr>
      <p:grpSpPr>
        <a:xfrm>
          <a:off x="0" y="0"/>
          <a:ext cx="0" cy="0"/>
          <a:chOff x="0" y="0"/>
          <a:chExt cx="0" cy="0"/>
        </a:xfrm>
      </p:grpSpPr>
      <p:sp>
        <p:nvSpPr>
          <p:cNvPr id="1050435"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0436"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2019/9/9</a:t>
            </a:fld>
            <a:endParaRPr altLang="en-US" lang="zh-CN"/>
          </a:p>
        </p:txBody>
      </p:sp>
      <p:sp>
        <p:nvSpPr>
          <p:cNvPr id="1050437"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0438"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0439"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0440"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934" name="Slide Image Placeholder 1"/>
          <p:cNvSpPr>
            <a:spLocks noChangeAspect="1" noRot="1" noGrp="1"/>
          </p:cNvSpPr>
          <p:nvPr>
            <p:ph type="sldImg"/>
          </p:nvPr>
        </p:nvSpPr>
        <p:spPr>
          <a:xfrm>
            <a:off x="1182688" y="698500"/>
            <a:ext cx="4645025" cy="3484563"/>
          </a:xfrm>
        </p:spPr>
      </p:sp>
      <p:sp>
        <p:nvSpPr>
          <p:cNvPr id="1048935" name="Notes Placeholder 2"/>
          <p:cNvSpPr>
            <a:spLocks noGrp="1"/>
          </p:cNvSpPr>
          <p:nvPr>
            <p:ph type="body" idx="1"/>
          </p:nvPr>
        </p:nvSpPr>
        <p:spPr/>
        <p:txBody>
          <a:bodyPr/>
          <a:p>
            <a:endParaRPr altLang="en-US" dirty="0" lang="zh-CN"/>
          </a:p>
        </p:txBody>
      </p:sp>
      <p:sp>
        <p:nvSpPr>
          <p:cNvPr id="1048936"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765" name=""/>
        <p:cNvGrpSpPr/>
        <p:nvPr/>
      </p:nvGrpSpPr>
      <p:grpSpPr>
        <a:xfrm>
          <a:off x="0" y="0"/>
          <a:ext cx="0" cy="0"/>
          <a:chOff x="0" y="0"/>
          <a:chExt cx="0" cy="0"/>
        </a:xfrm>
      </p:grpSpPr>
      <p:sp>
        <p:nvSpPr>
          <p:cNvPr id="1050402" name="Title 1"/>
          <p:cNvSpPr>
            <a:spLocks noGrp="1"/>
          </p:cNvSpPr>
          <p:nvPr>
            <p:ph type="title"/>
          </p:nvPr>
        </p:nvSpPr>
        <p:spPr/>
        <p:txBody>
          <a:bodyPr/>
          <a:p>
            <a:r>
              <a:rPr altLang="en-US" lang="zh-CN" smtClean="0"/>
              <a:t>单击此处编辑母版标题样式</a:t>
            </a:r>
            <a:endParaRPr dirty="0" lang="en-US"/>
          </a:p>
        </p:txBody>
      </p:sp>
      <p:sp>
        <p:nvSpPr>
          <p:cNvPr id="1050403"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404" name="Date Placeholder 3"/>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405" name="Footer Placeholder 4"/>
          <p:cNvSpPr>
            <a:spLocks noGrp="1"/>
          </p:cNvSpPr>
          <p:nvPr>
            <p:ph type="ftr" sz="quarter" idx="11"/>
          </p:nvPr>
        </p:nvSpPr>
        <p:spPr/>
        <p:txBody>
          <a:bodyPr/>
          <a:p>
            <a:endParaRPr altLang="en-US" lang="zh-CN"/>
          </a:p>
        </p:txBody>
      </p:sp>
      <p:sp>
        <p:nvSpPr>
          <p:cNvPr id="1050406"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763" name=""/>
        <p:cNvGrpSpPr/>
        <p:nvPr/>
      </p:nvGrpSpPr>
      <p:grpSpPr>
        <a:xfrm>
          <a:off x="0" y="0"/>
          <a:ext cx="0" cy="0"/>
          <a:chOff x="0" y="0"/>
          <a:chExt cx="0" cy="0"/>
        </a:xfrm>
      </p:grpSpPr>
      <p:sp>
        <p:nvSpPr>
          <p:cNvPr id="1050391"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0392"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393" name="Date Placeholder 3"/>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394" name="Footer Placeholder 4"/>
          <p:cNvSpPr>
            <a:spLocks noGrp="1"/>
          </p:cNvSpPr>
          <p:nvPr>
            <p:ph type="ftr" sz="quarter" idx="11"/>
          </p:nvPr>
        </p:nvSpPr>
        <p:spPr/>
        <p:txBody>
          <a:bodyPr/>
          <a:p>
            <a:endParaRPr altLang="en-US" lang="zh-CN"/>
          </a:p>
        </p:txBody>
      </p:sp>
      <p:sp>
        <p:nvSpPr>
          <p:cNvPr id="105039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24" name=""/>
        <p:cNvGrpSpPr/>
        <p:nvPr/>
      </p:nvGrpSpPr>
      <p:grpSpPr>
        <a:xfrm>
          <a:off x="0" y="0"/>
          <a:ext cx="0" cy="0"/>
          <a:chOff x="0" y="0"/>
          <a:chExt cx="0" cy="0"/>
        </a:xfrm>
      </p:grpSpPr>
      <p:sp>
        <p:nvSpPr>
          <p:cNvPr id="1049120" name="Title 1"/>
          <p:cNvSpPr>
            <a:spLocks noGrp="1"/>
          </p:cNvSpPr>
          <p:nvPr>
            <p:ph type="title"/>
          </p:nvPr>
        </p:nvSpPr>
        <p:spPr/>
        <p:txBody>
          <a:bodyPr/>
          <a:p>
            <a:r>
              <a:rPr altLang="en-US" lang="zh-CN" smtClean="0"/>
              <a:t>单击此处编辑母版标题样式</a:t>
            </a:r>
            <a:endParaRPr dirty="0" lang="en-US"/>
          </a:p>
        </p:txBody>
      </p:sp>
      <p:sp>
        <p:nvSpPr>
          <p:cNvPr id="1049121"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122" name="Date Placeholder 3"/>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49123" name="Footer Placeholder 4"/>
          <p:cNvSpPr>
            <a:spLocks noGrp="1"/>
          </p:cNvSpPr>
          <p:nvPr>
            <p:ph type="ftr" sz="quarter" idx="11"/>
          </p:nvPr>
        </p:nvSpPr>
        <p:spPr/>
        <p:txBody>
          <a:bodyPr/>
          <a:p>
            <a:endParaRPr altLang="en-US" lang="zh-CN"/>
          </a:p>
        </p:txBody>
      </p:sp>
      <p:sp>
        <p:nvSpPr>
          <p:cNvPr id="1049124"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66" name=""/>
        <p:cNvGrpSpPr/>
        <p:nvPr/>
      </p:nvGrpSpPr>
      <p:grpSpPr>
        <a:xfrm>
          <a:off x="0" y="0"/>
          <a:ext cx="0" cy="0"/>
          <a:chOff x="0" y="0"/>
          <a:chExt cx="0" cy="0"/>
        </a:xfrm>
      </p:grpSpPr>
      <p:sp>
        <p:nvSpPr>
          <p:cNvPr id="1050407"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0408"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0409" name="Date Placeholder 3"/>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410" name="Footer Placeholder 4"/>
          <p:cNvSpPr>
            <a:spLocks noGrp="1"/>
          </p:cNvSpPr>
          <p:nvPr>
            <p:ph type="ftr" sz="quarter" idx="11"/>
          </p:nvPr>
        </p:nvSpPr>
        <p:spPr/>
        <p:txBody>
          <a:bodyPr/>
          <a:p>
            <a:endParaRPr altLang="en-US" lang="zh-CN"/>
          </a:p>
        </p:txBody>
      </p:sp>
      <p:sp>
        <p:nvSpPr>
          <p:cNvPr id="1050411"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67" name=""/>
        <p:cNvGrpSpPr/>
        <p:nvPr/>
      </p:nvGrpSpPr>
      <p:grpSpPr>
        <a:xfrm>
          <a:off x="0" y="0"/>
          <a:ext cx="0" cy="0"/>
          <a:chOff x="0" y="0"/>
          <a:chExt cx="0" cy="0"/>
        </a:xfrm>
      </p:grpSpPr>
      <p:sp>
        <p:nvSpPr>
          <p:cNvPr id="1050412" name="Title 1"/>
          <p:cNvSpPr>
            <a:spLocks noGrp="1"/>
          </p:cNvSpPr>
          <p:nvPr>
            <p:ph type="title"/>
          </p:nvPr>
        </p:nvSpPr>
        <p:spPr/>
        <p:txBody>
          <a:bodyPr/>
          <a:p>
            <a:r>
              <a:rPr altLang="en-US" lang="zh-CN" smtClean="0"/>
              <a:t>单击此处编辑母版标题样式</a:t>
            </a:r>
            <a:endParaRPr dirty="0" lang="en-US"/>
          </a:p>
        </p:txBody>
      </p:sp>
      <p:sp>
        <p:nvSpPr>
          <p:cNvPr id="1050413"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414"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415" name="Date Placeholder 4"/>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416" name="Footer Placeholder 5"/>
          <p:cNvSpPr>
            <a:spLocks noGrp="1"/>
          </p:cNvSpPr>
          <p:nvPr>
            <p:ph type="ftr" sz="quarter" idx="11"/>
          </p:nvPr>
        </p:nvSpPr>
        <p:spPr/>
        <p:txBody>
          <a:bodyPr/>
          <a:p>
            <a:endParaRPr altLang="en-US" lang="zh-CN"/>
          </a:p>
        </p:txBody>
      </p:sp>
      <p:sp>
        <p:nvSpPr>
          <p:cNvPr id="1050417"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68" name=""/>
        <p:cNvGrpSpPr/>
        <p:nvPr/>
      </p:nvGrpSpPr>
      <p:grpSpPr>
        <a:xfrm>
          <a:off x="0" y="0"/>
          <a:ext cx="0" cy="0"/>
          <a:chOff x="0" y="0"/>
          <a:chExt cx="0" cy="0"/>
        </a:xfrm>
      </p:grpSpPr>
      <p:sp>
        <p:nvSpPr>
          <p:cNvPr id="1050418"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0419"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420"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421"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422"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423" name="Date Placeholder 6"/>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424" name="Footer Placeholder 7"/>
          <p:cNvSpPr>
            <a:spLocks noGrp="1"/>
          </p:cNvSpPr>
          <p:nvPr>
            <p:ph type="ftr" sz="quarter" idx="11"/>
          </p:nvPr>
        </p:nvSpPr>
        <p:spPr/>
        <p:txBody>
          <a:bodyPr/>
          <a:p>
            <a:endParaRPr altLang="en-US" lang="zh-CN"/>
          </a:p>
        </p:txBody>
      </p:sp>
      <p:sp>
        <p:nvSpPr>
          <p:cNvPr id="1050425"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2" name=""/>
        <p:cNvGrpSpPr/>
        <p:nvPr/>
      </p:nvGrpSpPr>
      <p:grpSpPr>
        <a:xfrm>
          <a:off x="0" y="0"/>
          <a:ext cx="0" cy="0"/>
          <a:chOff x="0" y="0"/>
          <a:chExt cx="0" cy="0"/>
        </a:xfrm>
      </p:grpSpPr>
      <p:sp>
        <p:nvSpPr>
          <p:cNvPr id="1050387" name="Title 1"/>
          <p:cNvSpPr>
            <a:spLocks noGrp="1"/>
          </p:cNvSpPr>
          <p:nvPr>
            <p:ph type="title"/>
          </p:nvPr>
        </p:nvSpPr>
        <p:spPr/>
        <p:txBody>
          <a:bodyPr/>
          <a:p>
            <a:r>
              <a:rPr altLang="en-US" lang="zh-CN" smtClean="0"/>
              <a:t>单击此处编辑母版标题样式</a:t>
            </a:r>
            <a:endParaRPr dirty="0" lang="en-US"/>
          </a:p>
        </p:txBody>
      </p:sp>
      <p:sp>
        <p:nvSpPr>
          <p:cNvPr id="1050388" name="Date Placeholder 2"/>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389" name="Footer Placeholder 3"/>
          <p:cNvSpPr>
            <a:spLocks noGrp="1"/>
          </p:cNvSpPr>
          <p:nvPr>
            <p:ph type="ftr" sz="quarter" idx="11"/>
          </p:nvPr>
        </p:nvSpPr>
        <p:spPr/>
        <p:txBody>
          <a:bodyPr/>
          <a:p>
            <a:endParaRPr altLang="en-US" lang="zh-CN"/>
          </a:p>
        </p:txBody>
      </p:sp>
      <p:sp>
        <p:nvSpPr>
          <p:cNvPr id="1050390"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9" name=""/>
        <p:cNvGrpSpPr/>
        <p:nvPr/>
      </p:nvGrpSpPr>
      <p:grpSpPr>
        <a:xfrm>
          <a:off x="0" y="0"/>
          <a:ext cx="0" cy="0"/>
          <a:chOff x="0" y="0"/>
          <a:chExt cx="0" cy="0"/>
        </a:xfrm>
      </p:grpSpPr>
      <p:sp>
        <p:nvSpPr>
          <p:cNvPr id="1050426" name="Date Placeholder 1"/>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427" name="Footer Placeholder 2"/>
          <p:cNvSpPr>
            <a:spLocks noGrp="1"/>
          </p:cNvSpPr>
          <p:nvPr>
            <p:ph type="ftr" sz="quarter" idx="11"/>
          </p:nvPr>
        </p:nvSpPr>
        <p:spPr/>
        <p:txBody>
          <a:bodyPr/>
          <a:p>
            <a:endParaRPr altLang="en-US" lang="zh-CN"/>
          </a:p>
        </p:txBody>
      </p:sp>
      <p:sp>
        <p:nvSpPr>
          <p:cNvPr id="1050428"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70" name=""/>
        <p:cNvGrpSpPr/>
        <p:nvPr/>
      </p:nvGrpSpPr>
      <p:grpSpPr>
        <a:xfrm>
          <a:off x="0" y="0"/>
          <a:ext cx="0" cy="0"/>
          <a:chOff x="0" y="0"/>
          <a:chExt cx="0" cy="0"/>
        </a:xfrm>
      </p:grpSpPr>
      <p:sp>
        <p:nvSpPr>
          <p:cNvPr id="1050429"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43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43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432" name="Date Placeholder 4"/>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433" name="Footer Placeholder 5"/>
          <p:cNvSpPr>
            <a:spLocks noGrp="1"/>
          </p:cNvSpPr>
          <p:nvPr>
            <p:ph type="ftr" sz="quarter" idx="11"/>
          </p:nvPr>
        </p:nvSpPr>
        <p:spPr/>
        <p:txBody>
          <a:bodyPr/>
          <a:p>
            <a:endParaRPr altLang="en-US" lang="zh-CN"/>
          </a:p>
        </p:txBody>
      </p:sp>
      <p:sp>
        <p:nvSpPr>
          <p:cNvPr id="1050434"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4" name=""/>
        <p:cNvGrpSpPr/>
        <p:nvPr/>
      </p:nvGrpSpPr>
      <p:grpSpPr>
        <a:xfrm>
          <a:off x="0" y="0"/>
          <a:ext cx="0" cy="0"/>
          <a:chOff x="0" y="0"/>
          <a:chExt cx="0" cy="0"/>
        </a:xfrm>
      </p:grpSpPr>
      <p:sp>
        <p:nvSpPr>
          <p:cNvPr id="1050396"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397"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039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399" name="Date Placeholder 4"/>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400" name="Footer Placeholder 5"/>
          <p:cNvSpPr>
            <a:spLocks noGrp="1"/>
          </p:cNvSpPr>
          <p:nvPr>
            <p:ph type="ftr" sz="quarter" idx="11"/>
          </p:nvPr>
        </p:nvSpPr>
        <p:spPr/>
        <p:txBody>
          <a:bodyPr/>
          <a:p>
            <a:endParaRPr altLang="en-US" lang="zh-CN"/>
          </a:p>
        </p:txBody>
      </p:sp>
      <p:sp>
        <p:nvSpPr>
          <p:cNvPr id="1050401"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2019/9/9</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2.png"/><Relationship Id="rId3"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customXml" Target="../ink/ink90.xml"/><Relationship Id="rId3" Type="http://schemas.openxmlformats.org/officeDocument/2006/relationships/customXml" Target="../ink/ink91.xml"/><Relationship Id="rId4" Type="http://schemas.openxmlformats.org/officeDocument/2006/relationships/customXml" Target="../ink/ink92.xml"/><Relationship Id="rId5" Type="http://schemas.openxmlformats.org/officeDocument/2006/relationships/customXml" Target="../ink/ink102.xml"/><Relationship Id="rId6" Type="http://schemas.openxmlformats.org/officeDocument/2006/relationships/customXml" Target="../ink/ink103.xml"/><Relationship Id="rId7" Type="http://schemas.openxmlformats.org/officeDocument/2006/relationships/customXml" Target="../ink/ink104.xml"/><Relationship Id="rId8" Type="http://schemas.openxmlformats.org/officeDocument/2006/relationships/customXml" Target="../ink/ink105.xml"/><Relationship Id="rId9" Type="http://schemas.openxmlformats.org/officeDocument/2006/relationships/customXml" Target="../ink/ink106.xml"/><Relationship Id="rId10" Type="http://schemas.openxmlformats.org/officeDocument/2006/relationships/customXml" Target="../ink/ink107.xml"/><Relationship Id="rId11" Type="http://schemas.openxmlformats.org/officeDocument/2006/relationships/customXml" Target="../ink/ink108.xml"/><Relationship Id="rId12" Type="http://schemas.openxmlformats.org/officeDocument/2006/relationships/customXml" Target="../ink/ink109.xml"/><Relationship Id="rId13" Type="http://schemas.openxmlformats.org/officeDocument/2006/relationships/customXml" Target="../ink/ink110.xml"/><Relationship Id="rId14" Type="http://schemas.openxmlformats.org/officeDocument/2006/relationships/customXml" Target="../ink/ink111.xml"/><Relationship Id="rId15" Type="http://schemas.openxmlformats.org/officeDocument/2006/relationships/customXml" Target="../ink/ink112.xml"/><Relationship Id="rId16" Type="http://schemas.openxmlformats.org/officeDocument/2006/relationships/customXml" Target="../ink/ink113.xml"/><Relationship Id="rId17" Type="http://schemas.openxmlformats.org/officeDocument/2006/relationships/customXml" Target="../ink/ink114.xml"/><Relationship Id="rId18" Type="http://schemas.openxmlformats.org/officeDocument/2006/relationships/customXml" Target="../ink/ink115.xml"/><Relationship Id="rId19" Type="http://schemas.openxmlformats.org/officeDocument/2006/relationships/customXml" Target="../ink/ink116.xml"/><Relationship Id="rId20" Type="http://schemas.openxmlformats.org/officeDocument/2006/relationships/customXml" Target="../ink/ink117.xml"/><Relationship Id="rId21" Type="http://schemas.openxmlformats.org/officeDocument/2006/relationships/customXml" Target="../ink/ink118.xml"/><Relationship Id="rId22" Type="http://schemas.openxmlformats.org/officeDocument/2006/relationships/customXml" Target="../ink/ink119.xml"/><Relationship Id="rId23"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customXml" Target="../ink/ink120.xml"/><Relationship Id="rId5"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customXml" Target="../ink/ink294.xml"/><Relationship Id="rId2" Type="http://schemas.openxmlformats.org/officeDocument/2006/relationships/customXml" Target="../ink/ink448.xml"/><Relationship Id="rId3" Type="http://schemas.openxmlformats.org/officeDocument/2006/relationships/customXml" Target="../ink/ink476.xml"/><Relationship Id="rId4" Type="http://schemas.openxmlformats.org/officeDocument/2006/relationships/customXml" Target="../ink/ink477.xml"/><Relationship Id="rId5" Type="http://schemas.openxmlformats.org/officeDocument/2006/relationships/customXml" Target="../ink/ink478.xml"/><Relationship Id="rId6"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customXml" Target="../ink/ink479.xml"/><Relationship Id="rId3" Type="http://schemas.openxmlformats.org/officeDocument/2006/relationships/customXml" Target="../ink/ink480.xml"/><Relationship Id="rId4" Type="http://schemas.openxmlformats.org/officeDocument/2006/relationships/customXml" Target="../ink/ink481.xml"/><Relationship Id="rId5" Type="http://schemas.openxmlformats.org/officeDocument/2006/relationships/customXml" Target="../ink/ink482.xml"/><Relationship Id="rId6" Type="http://schemas.openxmlformats.org/officeDocument/2006/relationships/customXml" Target="../ink/ink483.xml"/><Relationship Id="rId7" Type="http://schemas.openxmlformats.org/officeDocument/2006/relationships/customXml" Target="../ink/ink484.xml"/><Relationship Id="rId8" Type="http://schemas.openxmlformats.org/officeDocument/2006/relationships/customXml" Target="../ink/ink485.xml"/><Relationship Id="rId9" Type="http://schemas.openxmlformats.org/officeDocument/2006/relationships/customXml" Target="../ink/ink486.xml"/><Relationship Id="rId10" Type="http://schemas.openxmlformats.org/officeDocument/2006/relationships/customXml" Target="../ink/ink487.xml"/><Relationship Id="rId11" Type="http://schemas.openxmlformats.org/officeDocument/2006/relationships/customXml" Target="../ink/ink488.xml"/><Relationship Id="rId12" Type="http://schemas.openxmlformats.org/officeDocument/2006/relationships/customXml" Target="../ink/ink489.xml"/><Relationship Id="rId13" Type="http://schemas.openxmlformats.org/officeDocument/2006/relationships/customXml" Target="../ink/ink490.xml"/><Relationship Id="rId14" Type="http://schemas.openxmlformats.org/officeDocument/2006/relationships/customXml" Target="../ink/ink491.xml"/><Relationship Id="rId15" Type="http://schemas.openxmlformats.org/officeDocument/2006/relationships/customXml" Target="../ink/ink492.xml"/><Relationship Id="rId16" Type="http://schemas.openxmlformats.org/officeDocument/2006/relationships/customXml" Target="../ink/ink493.xml"/><Relationship Id="rId17" Type="http://schemas.openxmlformats.org/officeDocument/2006/relationships/customXml" Target="../ink/ink494.xml"/><Relationship Id="rId18" Type="http://schemas.openxmlformats.org/officeDocument/2006/relationships/customXml" Target="../ink/ink495.xml"/><Relationship Id="rId19" Type="http://schemas.openxmlformats.org/officeDocument/2006/relationships/customXml" Target="../ink/ink496.xml"/><Relationship Id="rId20" Type="http://schemas.openxmlformats.org/officeDocument/2006/relationships/customXml" Target="../ink/ink497.xml"/><Relationship Id="rId21" Type="http://schemas.openxmlformats.org/officeDocument/2006/relationships/customXml" Target="../ink/ink498.xml"/><Relationship Id="rId22" Type="http://schemas.openxmlformats.org/officeDocument/2006/relationships/customXml" Target="../ink/ink499.xml"/><Relationship Id="rId23" Type="http://schemas.openxmlformats.org/officeDocument/2006/relationships/customXml" Target="../ink/ink500.xml"/><Relationship Id="rId24" Type="http://schemas.openxmlformats.org/officeDocument/2006/relationships/customXml" Target="../ink/ink501.xml"/><Relationship Id="rId25" Type="http://schemas.openxmlformats.org/officeDocument/2006/relationships/customXml" Target="../ink/ink502.xml"/><Relationship Id="rId26" Type="http://schemas.openxmlformats.org/officeDocument/2006/relationships/customXml" Target="../ink/ink503.xml"/><Relationship Id="rId27" Type="http://schemas.openxmlformats.org/officeDocument/2006/relationships/customXml" Target="../ink/ink504.xml"/><Relationship Id="rId28" Type="http://schemas.openxmlformats.org/officeDocument/2006/relationships/customXml" Target="../ink/ink505.xml"/><Relationship Id="rId29" Type="http://schemas.openxmlformats.org/officeDocument/2006/relationships/customXml" Target="../ink/ink506.xml"/><Relationship Id="rId30" Type="http://schemas.openxmlformats.org/officeDocument/2006/relationships/customXml" Target="../ink/ink507.xml"/><Relationship Id="rId31" Type="http://schemas.openxmlformats.org/officeDocument/2006/relationships/customXml" Target="../ink/ink508.xml"/><Relationship Id="rId32" Type="http://schemas.openxmlformats.org/officeDocument/2006/relationships/customXml" Target="../ink/ink509.xml"/><Relationship Id="rId33" Type="http://schemas.openxmlformats.org/officeDocument/2006/relationships/customXml" Target="../ink/ink510.xml"/><Relationship Id="rId34" Type="http://schemas.openxmlformats.org/officeDocument/2006/relationships/customXml" Target="../ink/ink511.xml"/><Relationship Id="rId35" Type="http://schemas.openxmlformats.org/officeDocument/2006/relationships/customXml" Target="../ink/ink512.xml"/><Relationship Id="rId36" Type="http://schemas.openxmlformats.org/officeDocument/2006/relationships/customXml" Target="../ink/ink513.xml"/><Relationship Id="rId37" Type="http://schemas.openxmlformats.org/officeDocument/2006/relationships/customXml" Target="../ink/ink514.xml"/><Relationship Id="rId38" Type="http://schemas.openxmlformats.org/officeDocument/2006/relationships/customXml" Target="../ink/ink517.xml"/><Relationship Id="rId39" Type="http://schemas.openxmlformats.org/officeDocument/2006/relationships/customXml" Target="../ink/ink518.xml"/><Relationship Id="rId40" Type="http://schemas.openxmlformats.org/officeDocument/2006/relationships/customXml" Target="../ink/ink519.xml"/><Relationship Id="rId41" Type="http://schemas.openxmlformats.org/officeDocument/2006/relationships/customXml" Target="../ink/ink520.xml"/><Relationship Id="rId42" Type="http://schemas.openxmlformats.org/officeDocument/2006/relationships/customXml" Target="../ink/ink521.xml"/><Relationship Id="rId43" Type="http://schemas.openxmlformats.org/officeDocument/2006/relationships/customXml" Target="../ink/ink522.xml"/><Relationship Id="rId44" Type="http://schemas.openxmlformats.org/officeDocument/2006/relationships/customXml" Target="../ink/ink523.xml"/><Relationship Id="rId45" Type="http://schemas.openxmlformats.org/officeDocument/2006/relationships/customXml" Target="../ink/ink524.xml"/><Relationship Id="rId46" Type="http://schemas.openxmlformats.org/officeDocument/2006/relationships/customXml" Target="../ink/ink525.xml"/><Relationship Id="rId47" Type="http://schemas.openxmlformats.org/officeDocument/2006/relationships/customXml" Target="../ink/ink526.xml"/><Relationship Id="rId48" Type="http://schemas.openxmlformats.org/officeDocument/2006/relationships/customXml" Target="../ink/ink527.xml"/><Relationship Id="rId49" Type="http://schemas.openxmlformats.org/officeDocument/2006/relationships/customXml" Target="../ink/ink528.xml"/><Relationship Id="rId50" Type="http://schemas.openxmlformats.org/officeDocument/2006/relationships/customXml" Target="../ink/ink529.xml"/><Relationship Id="rId51" Type="http://schemas.openxmlformats.org/officeDocument/2006/relationships/customXml" Target="../ink/ink530.xml"/><Relationship Id="rId52" Type="http://schemas.openxmlformats.org/officeDocument/2006/relationships/customXml" Target="../ink/ink531.xml"/><Relationship Id="rId53" Type="http://schemas.openxmlformats.org/officeDocument/2006/relationships/customXml" Target="../ink/ink532.xml"/><Relationship Id="rId54" Type="http://schemas.openxmlformats.org/officeDocument/2006/relationships/customXml" Target="../ink/ink533.xml"/><Relationship Id="rId55" Type="http://schemas.openxmlformats.org/officeDocument/2006/relationships/customXml" Target="../ink/ink534.xml"/><Relationship Id="rId56"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customXml" Target="../ink/ink515.xml"/><Relationship Id="rId2"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customXml" Target="../ink/ink516.xml"/><Relationship Id="rId5" Type="http://schemas.openxmlformats.org/officeDocument/2006/relationships/customXml" Target="../ink/ink535.xml"/><Relationship Id="rId6" Type="http://schemas.openxmlformats.org/officeDocument/2006/relationships/customXml" Target="../ink/ink536.xml"/><Relationship Id="rId7" Type="http://schemas.openxmlformats.org/officeDocument/2006/relationships/customXml" Target="../ink/ink537.xml"/><Relationship Id="rId8" Type="http://schemas.openxmlformats.org/officeDocument/2006/relationships/customXml" Target="../ink/ink538.xml"/><Relationship Id="rId9" Type="http://schemas.openxmlformats.org/officeDocument/2006/relationships/customXml" Target="../ink/ink539.xml"/><Relationship Id="rId10" Type="http://schemas.openxmlformats.org/officeDocument/2006/relationships/customXml" Target="../ink/ink540.xml"/><Relationship Id="rId11" Type="http://schemas.openxmlformats.org/officeDocument/2006/relationships/customXml" Target="../ink/ink541.xml"/><Relationship Id="rId12" Type="http://schemas.openxmlformats.org/officeDocument/2006/relationships/customXml" Target="../ink/ink542.xml"/><Relationship Id="rId13" Type="http://schemas.openxmlformats.org/officeDocument/2006/relationships/customXml" Target="../ink/ink543.xml"/><Relationship Id="rId14" Type="http://schemas.openxmlformats.org/officeDocument/2006/relationships/customXml" Target="../ink/ink544.xml"/><Relationship Id="rId15" Type="http://schemas.openxmlformats.org/officeDocument/2006/relationships/customXml" Target="../ink/ink545.xml"/><Relationship Id="rId16" Type="http://schemas.openxmlformats.org/officeDocument/2006/relationships/customXml" Target="../ink/ink546.xml"/><Relationship Id="rId17" Type="http://schemas.openxmlformats.org/officeDocument/2006/relationships/customXml" Target="../ink/ink547.xml"/><Relationship Id="rId18"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customXml" Target="../ink/ink5.xml"/><Relationship Id="rId6" Type="http://schemas.openxmlformats.org/officeDocument/2006/relationships/customXml" Target="../ink/ink6.xml"/><Relationship Id="rId7" Type="http://schemas.openxmlformats.org/officeDocument/2006/relationships/customXml" Target="../ink/ink7.xml"/><Relationship Id="rId8" Type="http://schemas.openxmlformats.org/officeDocument/2006/relationships/customXml" Target="../ink/ink8.xml"/><Relationship Id="rId9" Type="http://schemas.openxmlformats.org/officeDocument/2006/relationships/customXml" Target="../ink/ink9.xml"/><Relationship Id="rId10" Type="http://schemas.openxmlformats.org/officeDocument/2006/relationships/customXml" Target="../ink/ink10.xml"/><Relationship Id="rId11" Type="http://schemas.openxmlformats.org/officeDocument/2006/relationships/customXml" Target="../ink/ink11.xml"/><Relationship Id="rId12" Type="http://schemas.openxmlformats.org/officeDocument/2006/relationships/customXml" Target="../ink/ink12.xml"/><Relationship Id="rId13" Type="http://schemas.openxmlformats.org/officeDocument/2006/relationships/customXml" Target="../ink/ink13.xml"/><Relationship Id="rId14" Type="http://schemas.openxmlformats.org/officeDocument/2006/relationships/customXml" Target="../ink/ink14.xml"/><Relationship Id="rId15" Type="http://schemas.openxmlformats.org/officeDocument/2006/relationships/customXml" Target="../ink/ink15.xml"/><Relationship Id="rId16" Type="http://schemas.openxmlformats.org/officeDocument/2006/relationships/customXml" Target="../ink/ink16.xml"/><Relationship Id="rId17" Type="http://schemas.openxmlformats.org/officeDocument/2006/relationships/customXml" Target="../ink/ink17.xml"/><Relationship Id="rId18" Type="http://schemas.openxmlformats.org/officeDocument/2006/relationships/customXml" Target="../ink/ink18.xml"/><Relationship Id="rId19" Type="http://schemas.openxmlformats.org/officeDocument/2006/relationships/customXml" Target="../ink/ink19.xml"/><Relationship Id="rId20" Type="http://schemas.openxmlformats.org/officeDocument/2006/relationships/customXml" Target="../ink/ink20.xml"/><Relationship Id="rId21" Type="http://schemas.openxmlformats.org/officeDocument/2006/relationships/customXml" Target="../ink/ink21.xml"/><Relationship Id="rId22" Type="http://schemas.openxmlformats.org/officeDocument/2006/relationships/customXml" Target="../ink/ink22.xml"/><Relationship Id="rId23" Type="http://schemas.openxmlformats.org/officeDocument/2006/relationships/customXml" Target="../ink/ink23.xml"/><Relationship Id="rId24" Type="http://schemas.openxmlformats.org/officeDocument/2006/relationships/customXml" Target="../ink/ink32.xml"/><Relationship Id="rId25" Type="http://schemas.openxmlformats.org/officeDocument/2006/relationships/customXml" Target="../ink/ink33.xml"/><Relationship Id="rId26" Type="http://schemas.openxmlformats.org/officeDocument/2006/relationships/customXml" Target="../ink/ink34.xml"/><Relationship Id="rId27" Type="http://schemas.openxmlformats.org/officeDocument/2006/relationships/customXml" Target="../ink/ink35.xml"/><Relationship Id="rId28" Type="http://schemas.openxmlformats.org/officeDocument/2006/relationships/customXml" Target="../ink/ink36.xml"/><Relationship Id="rId29" Type="http://schemas.openxmlformats.org/officeDocument/2006/relationships/customXml" Target="../ink/ink37.xml"/><Relationship Id="rId30" Type="http://schemas.openxmlformats.org/officeDocument/2006/relationships/customXml" Target="../ink/ink38.xml"/><Relationship Id="rId31" Type="http://schemas.openxmlformats.org/officeDocument/2006/relationships/customXml" Target="../ink/ink39.xml"/><Relationship Id="rId32" Type="http://schemas.openxmlformats.org/officeDocument/2006/relationships/customXml" Target="../ink/ink40.xml"/><Relationship Id="rId33" Type="http://schemas.openxmlformats.org/officeDocument/2006/relationships/customXml" Target="../ink/ink41.xml"/><Relationship Id="rId34" Type="http://schemas.openxmlformats.org/officeDocument/2006/relationships/customXml" Target="../ink/ink42.xml"/><Relationship Id="rId35" Type="http://schemas.openxmlformats.org/officeDocument/2006/relationships/customXml" Target="../ink/ink43.xml"/><Relationship Id="rId36" Type="http://schemas.openxmlformats.org/officeDocument/2006/relationships/customXml" Target="../ink/ink44.xml"/><Relationship Id="rId37" Type="http://schemas.openxmlformats.org/officeDocument/2006/relationships/customXml" Target="../ink/ink45.xml"/><Relationship Id="rId38" Type="http://schemas.openxmlformats.org/officeDocument/2006/relationships/customXml" Target="../ink/ink46.xml"/><Relationship Id="rId39" Type="http://schemas.openxmlformats.org/officeDocument/2006/relationships/customXml" Target="../ink/ink47.xml"/><Relationship Id="rId40" Type="http://schemas.openxmlformats.org/officeDocument/2006/relationships/customXml" Target="../ink/ink48.xml"/><Relationship Id="rId41" Type="http://schemas.openxmlformats.org/officeDocument/2006/relationships/customXml" Target="../ink/ink49.xml"/><Relationship Id="rId42" Type="http://schemas.openxmlformats.org/officeDocument/2006/relationships/customXml" Target="../ink/ink50.xml"/><Relationship Id="rId43" Type="http://schemas.openxmlformats.org/officeDocument/2006/relationships/customXml" Target="../ink/ink51.xml"/><Relationship Id="rId44" Type="http://schemas.openxmlformats.org/officeDocument/2006/relationships/customXml" Target="../ink/ink52.xml"/><Relationship Id="rId45" Type="http://schemas.openxmlformats.org/officeDocument/2006/relationships/customXml" Target="../ink/ink53.xml"/><Relationship Id="rId46" Type="http://schemas.openxmlformats.org/officeDocument/2006/relationships/customXml" Target="../ink/ink54.xml"/><Relationship Id="rId47" Type="http://schemas.openxmlformats.org/officeDocument/2006/relationships/customXml" Target="../ink/ink55.xml"/><Relationship Id="rId48" Type="http://schemas.openxmlformats.org/officeDocument/2006/relationships/customXml" Target="../ink/ink56.xml"/><Relationship Id="rId49" Type="http://schemas.openxmlformats.org/officeDocument/2006/relationships/customXml" Target="../ink/ink57.xml"/><Relationship Id="rId50" Type="http://schemas.openxmlformats.org/officeDocument/2006/relationships/customXml" Target="../ink/ink58.xml"/><Relationship Id="rId51" Type="http://schemas.openxmlformats.org/officeDocument/2006/relationships/customXml" Target="../ink/ink59.xml"/><Relationship Id="rId52" Type="http://schemas.openxmlformats.org/officeDocument/2006/relationships/customXml" Target="../ink/ink60.xml"/><Relationship Id="rId53" Type="http://schemas.openxmlformats.org/officeDocument/2006/relationships/customXml" Target="../ink/ink61.xml"/><Relationship Id="rId54" Type="http://schemas.openxmlformats.org/officeDocument/2006/relationships/customXml" Target="../ink/ink62.xml"/><Relationship Id="rId55"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925"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926"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7"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8"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929" name="矩形 8"/>
          <p:cNvSpPr/>
          <p:nvPr/>
        </p:nvSpPr>
        <p:spPr>
          <a:xfrm>
            <a:off x="249970" y="2347837"/>
            <a:ext cx="8527972" cy="1158240"/>
          </a:xfrm>
          <a:prstGeom prst="rect"/>
        </p:spPr>
        <p:txBody>
          <a:bodyPr wrap="square">
            <a:spAutoFit/>
          </a:bodyPr>
          <a:p>
            <a:pPr algn="ct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3 Field-effect Transistor (FET) </a:t>
            </a:r>
          </a:p>
          <a:p>
            <a:pPr algn="ctr"/>
            <a:r>
              <a:rPr altLang="en-US" b="1" dirty="0" sz="3600" lang="zh-CN" smtClean="0">
                <a:ln w="10541" cmpd="sng">
                  <a:noFill/>
                  <a:prstDash val="solid"/>
                </a:ln>
                <a:solidFill>
                  <a:schemeClr val="accent5"/>
                </a:solidFill>
                <a:latin typeface="宋体" panose="02010600030101010101" pitchFamily="2" charset="-122"/>
                <a:ea typeface="宋体" panose="02010600030101010101" pitchFamily="2" charset="-122"/>
                <a:cs typeface="Arial" panose="020B0604020202020204" pitchFamily="34" charset="0"/>
              </a:rPr>
              <a:t>场效应晶体管</a:t>
            </a:r>
            <a:endParaRPr altLang="zh-CN" b="1" dirty="0" sz="3600" lang="en-US">
              <a:ln w="10541" cmpd="sng">
                <a:noFill/>
                <a:prstDash val="solid"/>
              </a:ln>
              <a:solidFill>
                <a:schemeClr val="accent5"/>
              </a:solidFill>
              <a:latin typeface="宋体" panose="02010600030101010101" pitchFamily="2" charset="-122"/>
              <a:ea typeface="宋体" panose="02010600030101010101" pitchFamily="2" charset="-122"/>
              <a:cs typeface="Arial" panose="020B0604020202020204" pitchFamily="34" charset="0"/>
            </a:endParaRPr>
          </a:p>
        </p:txBody>
      </p:sp>
      <p:sp>
        <p:nvSpPr>
          <p:cNvPr id="1048930" name="矩形 8"/>
          <p:cNvSpPr/>
          <p:nvPr/>
        </p:nvSpPr>
        <p:spPr>
          <a:xfrm>
            <a:off x="432289" y="3950333"/>
            <a:ext cx="8527972" cy="461665"/>
          </a:xfrm>
          <a:prstGeom prst="rect"/>
        </p:spPr>
        <p:txBody>
          <a:bodyPr wrap="square">
            <a:spAutoFit/>
          </a:bodyPr>
          <a:p>
            <a:pPr algn="ctr"/>
            <a:r>
              <a:rPr altLang="zh-CN" b="1" dirty="0" sz="24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(Chapter 1.4)</a:t>
            </a:r>
            <a:endParaRPr altLang="zh-CN" b="1" dirty="0" sz="24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48931" name="TextBox 10"/>
          <p:cNvSpPr txBox="1"/>
          <p:nvPr/>
        </p:nvSpPr>
        <p:spPr>
          <a:xfrm>
            <a:off x="1622785" y="4911551"/>
            <a:ext cx="4461383" cy="461665"/>
          </a:xfrm>
          <a:prstGeom prst="rect"/>
          <a:noFill/>
        </p:spPr>
        <p:txBody>
          <a:bodyPr rtlCol="0" wrap="square">
            <a:spAutoFit/>
          </a:bodyPr>
          <a:p>
            <a:pPr algn="ctr"/>
            <a:r>
              <a:rPr altLang="zh-CN" b="1" dirty="0" sz="2400" lang="en-US" err="1">
                <a:solidFill>
                  <a:schemeClr val="accent1">
                    <a:lumMod val="75000"/>
                  </a:schemeClr>
                </a:solidFill>
                <a:latin typeface="Arial" panose="020B0604020202020204" pitchFamily="34" charset="0"/>
                <a:ea typeface="Arial Unicode MS" pitchFamily="34" charset="-122"/>
                <a:cs typeface="Arial" panose="020B0604020202020204" pitchFamily="34" charset="0"/>
              </a:rPr>
              <a:t>Qingfeng</a:t>
            </a:r>
            <a:r>
              <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rPr>
              <a:t> Zhang </a:t>
            </a:r>
            <a:r>
              <a:rPr altLang="en-US" b="1" dirty="0" sz="2400" lang="zh-CN">
                <a:solidFill>
                  <a:schemeClr val="accent1">
                    <a:lumMod val="75000"/>
                  </a:schemeClr>
                </a:solidFill>
                <a:latin typeface="Arial" panose="020B0604020202020204" pitchFamily="34" charset="0"/>
                <a:ea typeface="Arial Unicode MS" pitchFamily="34" charset="-122"/>
                <a:cs typeface="Arial" panose="020B0604020202020204" pitchFamily="34" charset="0"/>
              </a:rPr>
              <a:t>张青峰 </a:t>
            </a:r>
            <a:endPar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endParaRPr>
          </a:p>
        </p:txBody>
      </p:sp>
      <p:sp>
        <p:nvSpPr>
          <p:cNvPr id="1048932" name="Rectangle 1"/>
          <p:cNvSpPr/>
          <p:nvPr/>
        </p:nvSpPr>
        <p:spPr>
          <a:xfrm>
            <a:off x="251520" y="5491269"/>
            <a:ext cx="7632848" cy="400110"/>
          </a:xfrm>
          <a:prstGeom prst="rect"/>
        </p:spPr>
        <p:txBody>
          <a:bodyPr wrap="square">
            <a:spAutoFit/>
          </a:bodyPr>
          <a:p>
            <a:pPr algn="ctr"/>
            <a:r>
              <a:rPr altLang="zh-CN" dirty="0" sz="2000" lang="en-US" smtClean="0">
                <a:latin typeface="Arial" panose="020B0604020202020204" pitchFamily="34" charset="0"/>
                <a:ea typeface="Arial Unicode MS" pitchFamily="34" charset="-122"/>
                <a:cs typeface="Arial" panose="020B0604020202020204" pitchFamily="34" charset="0"/>
              </a:rPr>
              <a:t>Department of Electrical and Electronic Engineering</a:t>
            </a:r>
            <a:endParaRPr altLang="zh-CN" dirty="0" sz="2000" lang="en-US">
              <a:latin typeface="Arial" panose="020B0604020202020204" pitchFamily="34" charset="0"/>
              <a:ea typeface="Arial Unicode MS" pitchFamily="34" charset="-122"/>
              <a:cs typeface="Arial" panose="020B0604020202020204" pitchFamily="34" charset="0"/>
            </a:endParaRPr>
          </a:p>
        </p:txBody>
      </p:sp>
      <p:sp>
        <p:nvSpPr>
          <p:cNvPr id="1048933" name="Rounded Rectangle 3"/>
          <p:cNvSpPr/>
          <p:nvPr/>
        </p:nvSpPr>
        <p:spPr>
          <a:xfrm>
            <a:off x="467544" y="4662690"/>
            <a:ext cx="8352928" cy="1430606"/>
          </a:xfrm>
          <a:prstGeom prst="roundRect">
            <a:avLst>
              <a:gd name="adj" fmla="val 6358"/>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26" name="组合 20"/>
          <p:cNvGrpSpPr/>
          <p:nvPr/>
        </p:nvGrpSpPr>
        <p:grpSpPr>
          <a:xfrm>
            <a:off x="7490006" y="4780743"/>
            <a:ext cx="1196794" cy="1184945"/>
            <a:chOff x="7227243" y="4993639"/>
            <a:chExt cx="1196794" cy="1184945"/>
          </a:xfrm>
        </p:grpSpPr>
        <p:pic>
          <p:nvPicPr>
            <p:cNvPr id="2097152" name="图片 21"/>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53" name="图片 22"/>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47" name="文本框 121"/>
          <p:cNvSpPr txBox="1"/>
          <p:nvPr/>
        </p:nvSpPr>
        <p:spPr>
          <a:xfrm>
            <a:off x="503089" y="1371972"/>
            <a:ext cx="2852404"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When</a:t>
            </a:r>
            <a:r>
              <a:rPr altLang="zh-CN" b="1" dirty="0" sz="2400" i="1" lang="en-US" smtClean="0">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&lt;</a:t>
            </a:r>
            <a:r>
              <a:rPr altLang="zh-CN" b="1" dirty="0" sz="2400" i="1" lang="en-US">
                <a:latin typeface="Arial" panose="020B0604020202020204" pitchFamily="34" charset="0"/>
                <a:cs typeface="Arial" panose="020B0604020202020204" pitchFamily="34" charset="0"/>
              </a:rPr>
              <a:t> U</a:t>
            </a:r>
            <a:r>
              <a:rPr altLang="zh-CN" baseline="-25000" b="1" dirty="0" sz="2400" lang="en-US">
                <a:latin typeface="Arial" panose="020B0604020202020204" pitchFamily="34" charset="0"/>
                <a:cs typeface="Arial" panose="020B0604020202020204" pitchFamily="34" charset="0"/>
              </a:rPr>
              <a:t>GS(off</a:t>
            </a:r>
            <a:r>
              <a:rPr altLang="zh-CN" baseline="-25000" b="1" dirty="0" sz="2400" lang="en-US" smtClean="0">
                <a:latin typeface="Arial" panose="020B0604020202020204" pitchFamily="34" charset="0"/>
                <a:cs typeface="Arial" panose="020B0604020202020204" pitchFamily="34" charset="0"/>
              </a:rPr>
              <a:t>)</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648" name="文本框 176"/>
          <p:cNvSpPr txBox="1"/>
          <p:nvPr/>
        </p:nvSpPr>
        <p:spPr>
          <a:xfrm>
            <a:off x="256029" y="2343420"/>
            <a:ext cx="3563909" cy="1158241"/>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Depletion regions are connected, conduction channel disappears</a:t>
            </a:r>
            <a:endParaRPr altLang="en-US" b="1" dirty="0" sz="2400" lang="zh-CN">
              <a:latin typeface="Arial" panose="020B0604020202020204" pitchFamily="34" charset="0"/>
              <a:cs typeface="Arial" panose="020B0604020202020204" pitchFamily="34" charset="0"/>
            </a:endParaRPr>
          </a:p>
        </p:txBody>
      </p:sp>
      <p:sp>
        <p:nvSpPr>
          <p:cNvPr id="1048649" name="文本框 228"/>
          <p:cNvSpPr txBox="1"/>
          <p:nvPr/>
        </p:nvSpPr>
        <p:spPr>
          <a:xfrm>
            <a:off x="206330" y="3905764"/>
            <a:ext cx="3813213" cy="1031239"/>
          </a:xfrm>
          <a:prstGeom prst="rect"/>
          <a:noFill/>
        </p:spPr>
        <p:txBody>
          <a:bodyPr rtlCol="0" wrap="square">
            <a:spAutoFit/>
          </a:bodyPr>
          <a:p>
            <a:pPr algn="just"/>
            <a:r>
              <a:rPr altLang="zh-CN" b="1" dirty="0" sz="2800" lang="en-US" smtClean="0">
                <a:latin typeface="Arial" panose="020B0604020202020204" pitchFamily="34" charset="0"/>
                <a:cs typeface="Arial" panose="020B0604020202020204" pitchFamily="34" charset="0"/>
              </a:rPr>
              <a:t>The resistance R</a:t>
            </a:r>
            <a:r>
              <a:rPr altLang="zh-CN" baseline="-25000" b="1" dirty="0" sz="2800" lang="en-US" smtClean="0">
                <a:latin typeface="Arial" panose="020B0604020202020204" pitchFamily="34" charset="0"/>
                <a:cs typeface="Arial" panose="020B0604020202020204" pitchFamily="34" charset="0"/>
              </a:rPr>
              <a:t>DS</a:t>
            </a:r>
            <a:r>
              <a:rPr altLang="zh-CN" b="1" dirty="0" sz="2800" lang="en-US" smtClean="0">
                <a:latin typeface="Arial" panose="020B0604020202020204" pitchFamily="34" charset="0"/>
                <a:cs typeface="Arial" panose="020B0604020202020204" pitchFamily="34" charset="0"/>
              </a:rPr>
              <a:t> is extremely large</a:t>
            </a:r>
            <a:endParaRPr altLang="en-US" b="1" dirty="0" sz="2800" lang="zh-CN">
              <a:latin typeface="Arial" panose="020B0604020202020204" pitchFamily="34" charset="0"/>
              <a:cs typeface="Arial" panose="020B0604020202020204" pitchFamily="34" charset="0"/>
            </a:endParaRPr>
          </a:p>
        </p:txBody>
      </p:sp>
      <p:sp>
        <p:nvSpPr>
          <p:cNvPr id="1048650" name="文本框 76"/>
          <p:cNvSpPr txBox="1"/>
          <p:nvPr/>
        </p:nvSpPr>
        <p:spPr>
          <a:xfrm>
            <a:off x="168969" y="5333168"/>
            <a:ext cx="5698497" cy="891540"/>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GS(off)</a:t>
            </a:r>
            <a:r>
              <a:rPr altLang="zh-CN" b="1" dirty="0" sz="2400" lang="en-US" smtClean="0">
                <a:latin typeface="Arial" panose="020B0604020202020204" pitchFamily="34" charset="0"/>
                <a:cs typeface="Arial" panose="020B0604020202020204" pitchFamily="34" charset="0"/>
              </a:rPr>
              <a:t> is called gate pinch-off voltage </a:t>
            </a:r>
            <a:r>
              <a:rPr altLang="en-US" b="1" dirty="0" sz="2400" lang="zh-CN" smtClean="0">
                <a:latin typeface="Arial" panose="020B0604020202020204" pitchFamily="34" charset="0"/>
                <a:cs typeface="Arial" panose="020B0604020202020204" pitchFamily="34" charset="0"/>
              </a:rPr>
              <a:t>夹断电压</a:t>
            </a:r>
            <a:endParaRPr altLang="en-US" b="1" dirty="0" sz="2400" lang="zh-CN">
              <a:latin typeface="Arial" panose="020B0604020202020204" pitchFamily="34" charset="0"/>
              <a:cs typeface="Arial" panose="020B0604020202020204" pitchFamily="34" charset="0"/>
            </a:endParaRPr>
          </a:p>
        </p:txBody>
      </p:sp>
      <p:sp>
        <p:nvSpPr>
          <p:cNvPr id="1048651" name="文本框 77"/>
          <p:cNvSpPr txBox="1"/>
          <p:nvPr/>
        </p:nvSpPr>
        <p:spPr>
          <a:xfrm>
            <a:off x="885431" y="627097"/>
            <a:ext cx="1904461" cy="612139"/>
          </a:xfrm>
          <a:prstGeom prst="rect"/>
          <a:solidFill>
            <a:schemeClr val="accent4">
              <a:lumMod val="20000"/>
              <a:lumOff val="80000"/>
            </a:schemeClr>
          </a:solidFill>
        </p:spPr>
        <p:txBody>
          <a:bodyPr rtlCol="0" wrap="square">
            <a:spAutoFit/>
          </a:bodyPr>
          <a:p>
            <a:r>
              <a:rPr altLang="zh-CN" b="1" dirty="0" sz="2800" lang="en-US" smtClean="0">
                <a:latin typeface="Arial" panose="020B0604020202020204" pitchFamily="34" charset="0"/>
                <a:cs typeface="Arial" panose="020B0604020202020204" pitchFamily="34" charset="0"/>
              </a:rPr>
              <a:t>1) </a:t>
            </a:r>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DS</a:t>
            </a:r>
            <a:r>
              <a:rPr altLang="zh-CN" b="1" dirty="0" sz="2800" lang="en-US" smtClean="0">
                <a:latin typeface="Arial" panose="020B0604020202020204" pitchFamily="34" charset="0"/>
                <a:cs typeface="Arial" panose="020B0604020202020204" pitchFamily="34" charset="0"/>
              </a:rPr>
              <a:t>=0 </a:t>
            </a:r>
            <a:endParaRPr altLang="en-US" b="1" dirty="0" sz="2800" lang="zh-CN">
              <a:latin typeface="Arial" panose="020B0604020202020204" pitchFamily="34" charset="0"/>
              <a:cs typeface="Arial" panose="020B0604020202020204" pitchFamily="34" charset="0"/>
            </a:endParaRPr>
          </a:p>
        </p:txBody>
      </p:sp>
      <p:grpSp>
        <p:nvGrpSpPr>
          <p:cNvPr id="91" name="组合 2"/>
          <p:cNvGrpSpPr/>
          <p:nvPr/>
        </p:nvGrpSpPr>
        <p:grpSpPr>
          <a:xfrm>
            <a:off x="4019543" y="368013"/>
            <a:ext cx="5000970" cy="5325311"/>
            <a:chOff x="4019543" y="368013"/>
            <a:chExt cx="5000970" cy="5325311"/>
          </a:xfrm>
        </p:grpSpPr>
        <p:grpSp>
          <p:nvGrpSpPr>
            <p:cNvPr id="92" name="组合 10"/>
            <p:cNvGrpSpPr/>
            <p:nvPr/>
          </p:nvGrpSpPr>
          <p:grpSpPr>
            <a:xfrm>
              <a:off x="4019543" y="368013"/>
              <a:ext cx="5000970" cy="5325311"/>
              <a:chOff x="3863530" y="368013"/>
              <a:chExt cx="5000970" cy="5325311"/>
            </a:xfrm>
          </p:grpSpPr>
          <p:grpSp>
            <p:nvGrpSpPr>
              <p:cNvPr id="93" name="组合 1"/>
              <p:cNvGrpSpPr/>
              <p:nvPr/>
            </p:nvGrpSpPr>
            <p:grpSpPr>
              <a:xfrm>
                <a:off x="3913034" y="368013"/>
                <a:ext cx="4951466" cy="5325311"/>
                <a:chOff x="3822027" y="376680"/>
                <a:chExt cx="4951466" cy="5325311"/>
              </a:xfrm>
            </p:grpSpPr>
            <p:grpSp>
              <p:nvGrpSpPr>
                <p:cNvPr id="94" name="组合 107"/>
                <p:cNvGrpSpPr/>
                <p:nvPr/>
              </p:nvGrpSpPr>
              <p:grpSpPr>
                <a:xfrm>
                  <a:off x="3822027" y="1665151"/>
                  <a:ext cx="4951466" cy="4036840"/>
                  <a:chOff x="2532746" y="1669059"/>
                  <a:chExt cx="4951466" cy="4036840"/>
                </a:xfrm>
              </p:grpSpPr>
              <p:grpSp>
                <p:nvGrpSpPr>
                  <p:cNvPr id="95" name="组合 108"/>
                  <p:cNvGrpSpPr/>
                  <p:nvPr/>
                </p:nvGrpSpPr>
                <p:grpSpPr>
                  <a:xfrm>
                    <a:off x="2532746" y="1846212"/>
                    <a:ext cx="4413997" cy="3859687"/>
                    <a:chOff x="3620492" y="1126824"/>
                    <a:chExt cx="4413997" cy="3859687"/>
                  </a:xfrm>
                </p:grpSpPr>
                <p:sp>
                  <p:nvSpPr>
                    <p:cNvPr id="1048652" name="文本框 117"/>
                    <p:cNvSpPr txBox="1"/>
                    <p:nvPr/>
                  </p:nvSpPr>
                  <p:spPr>
                    <a:xfrm>
                      <a:off x="3848783" y="117653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96" name="组合 122"/>
                    <p:cNvGrpSpPr/>
                    <p:nvPr/>
                  </p:nvGrpSpPr>
                  <p:grpSpPr>
                    <a:xfrm>
                      <a:off x="3620492" y="1126824"/>
                      <a:ext cx="4413997" cy="3859687"/>
                      <a:chOff x="3607491" y="910142"/>
                      <a:chExt cx="4413997" cy="3859687"/>
                    </a:xfrm>
                  </p:grpSpPr>
                  <p:grpSp>
                    <p:nvGrpSpPr>
                      <p:cNvPr id="97" name="组合 123"/>
                      <p:cNvGrpSpPr/>
                      <p:nvPr/>
                    </p:nvGrpSpPr>
                    <p:grpSpPr>
                      <a:xfrm>
                        <a:off x="3607491" y="910142"/>
                        <a:ext cx="4413997" cy="3859687"/>
                        <a:chOff x="3607491" y="910142"/>
                        <a:chExt cx="4413997" cy="3859687"/>
                      </a:xfrm>
                    </p:grpSpPr>
                    <p:grpSp>
                      <p:nvGrpSpPr>
                        <p:cNvPr id="98" name="组合 142"/>
                        <p:cNvGrpSpPr/>
                        <p:nvPr/>
                      </p:nvGrpSpPr>
                      <p:grpSpPr>
                        <a:xfrm>
                          <a:off x="3607491" y="910142"/>
                          <a:ext cx="4413997" cy="3859687"/>
                          <a:chOff x="3607491" y="910142"/>
                          <a:chExt cx="4413997" cy="3859687"/>
                        </a:xfrm>
                      </p:grpSpPr>
                      <p:grpSp>
                        <p:nvGrpSpPr>
                          <p:cNvPr id="99" name="组合 151"/>
                          <p:cNvGrpSpPr/>
                          <p:nvPr/>
                        </p:nvGrpSpPr>
                        <p:grpSpPr>
                          <a:xfrm>
                            <a:off x="3607491" y="910142"/>
                            <a:ext cx="4413997" cy="3859687"/>
                            <a:chOff x="3607491" y="910142"/>
                            <a:chExt cx="4413997" cy="3859687"/>
                          </a:xfrm>
                        </p:grpSpPr>
                        <p:grpSp>
                          <p:nvGrpSpPr>
                            <p:cNvPr id="100" name="组合 156"/>
                            <p:cNvGrpSpPr/>
                            <p:nvPr/>
                          </p:nvGrpSpPr>
                          <p:grpSpPr>
                            <a:xfrm>
                              <a:off x="3607491" y="910142"/>
                              <a:ext cx="4413997" cy="3859687"/>
                              <a:chOff x="3607491" y="910142"/>
                              <a:chExt cx="4413997" cy="3859687"/>
                            </a:xfrm>
                          </p:grpSpPr>
                          <p:grpSp>
                            <p:nvGrpSpPr>
                              <p:cNvPr id="101" name="组合 177"/>
                              <p:cNvGrpSpPr/>
                              <p:nvPr/>
                            </p:nvGrpSpPr>
                            <p:grpSpPr>
                              <a:xfrm>
                                <a:off x="3607491" y="910142"/>
                                <a:ext cx="4413997" cy="3859687"/>
                                <a:chOff x="73392" y="2610604"/>
                                <a:chExt cx="3648181" cy="3190044"/>
                              </a:xfrm>
                            </p:grpSpPr>
                            <p:grpSp>
                              <p:nvGrpSpPr>
                                <p:cNvPr id="102" name="组合 181"/>
                                <p:cNvGrpSpPr/>
                                <p:nvPr/>
                              </p:nvGrpSpPr>
                              <p:grpSpPr>
                                <a:xfrm>
                                  <a:off x="73392" y="3031941"/>
                                  <a:ext cx="3648181" cy="2078689"/>
                                  <a:chOff x="935469" y="1984114"/>
                                  <a:chExt cx="3648181" cy="2078689"/>
                                </a:xfrm>
                              </p:grpSpPr>
                              <p:sp>
                                <p:nvSpPr>
                                  <p:cNvPr id="1048653" name="矩形 195"/>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03" name="组合 196"/>
                                  <p:cNvGrpSpPr/>
                                  <p:nvPr/>
                                </p:nvGrpSpPr>
                                <p:grpSpPr>
                                  <a:xfrm>
                                    <a:off x="1041354" y="2338924"/>
                                    <a:ext cx="3542296" cy="1723879"/>
                                    <a:chOff x="24957" y="2377522"/>
                                    <a:chExt cx="3542296" cy="1723879"/>
                                  </a:xfrm>
                                </p:grpSpPr>
                                <p:sp>
                                  <p:nvSpPr>
                                    <p:cNvPr id="1048654" name="Rectangle 519"/>
                                    <p:cNvSpPr>
                                      <a:spLocks noChangeArrowheads="1"/>
                                    </p:cNvSpPr>
                                    <p:nvPr/>
                                  </p:nvSpPr>
                                  <p:spPr bwMode="auto">
                                    <a:xfrm>
                                      <a:off x="24957" y="2377522"/>
                                      <a:ext cx="354229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55" name="矩形 199"/>
                                    <p:cNvSpPr/>
                                    <p:nvPr/>
                                  </p:nvSpPr>
                                  <p:spPr>
                                    <a:xfrm>
                                      <a:off x="24957" y="3734838"/>
                                      <a:ext cx="3542295" cy="291762"/>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6" name="Text Box 629"/>
                                    <p:cNvSpPr txBox="1">
                                      <a:spLocks noChangeArrowheads="1"/>
                                    </p:cNvSpPr>
                                    <p:nvPr/>
                                  </p:nvSpPr>
                                  <p:spPr bwMode="auto">
                                    <a:xfrm>
                                      <a:off x="1607648" y="3689935"/>
                                      <a:ext cx="502796"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657" name="Text Box 629"/>
                                  <p:cNvSpPr txBox="1">
                                    <a:spLocks noChangeArrowheads="1"/>
                                  </p:cNvSpPr>
                                  <p:nvPr/>
                                </p:nvSpPr>
                                <p:spPr bwMode="auto">
                                  <a:xfrm>
                                    <a:off x="935469" y="2571699"/>
                                    <a:ext cx="430496" cy="38156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658" name="矩形 182"/>
                                <p:cNvSpPr/>
                                <p:nvPr/>
                              </p:nvSpPr>
                              <p:spPr>
                                <a:xfrm>
                                  <a:off x="179279" y="5029970"/>
                                  <a:ext cx="3542294"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9" name="矩形 183"/>
                                <p:cNvSpPr/>
                                <p:nvPr/>
                              </p:nvSpPr>
                              <p:spPr>
                                <a:xfrm>
                                  <a:off x="1880623" y="5202113"/>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0" name="Line 616"/>
                                <p:cNvSpPr>
                                  <a:spLocks noChangeShapeType="1"/>
                                </p:cNvSpPr>
                                <p:nvPr/>
                              </p:nvSpPr>
                              <p:spPr bwMode="auto">
                                <a:xfrm flipV="1">
                                  <a:off x="2002098" y="283172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61" name="Line 616"/>
                                <p:cNvSpPr>
                                  <a:spLocks noChangeShapeType="1"/>
                                </p:cNvSpPr>
                                <p:nvPr/>
                              </p:nvSpPr>
                              <p:spPr bwMode="auto">
                                <a:xfrm flipV="1">
                                  <a:off x="3340700" y="283225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62" name="Line 616"/>
                                <p:cNvSpPr>
                                  <a:spLocks noChangeShapeType="1"/>
                                </p:cNvSpPr>
                                <p:nvPr/>
                              </p:nvSpPr>
                              <p:spPr bwMode="auto">
                                <a:xfrm flipV="1">
                                  <a:off x="2028272" y="5309242"/>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63" name="椭圆 187"/>
                                <p:cNvSpPr/>
                                <p:nvPr/>
                              </p:nvSpPr>
                              <p:spPr>
                                <a:xfrm>
                                  <a:off x="1962247" y="276645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4" name="椭圆 188"/>
                                <p:cNvSpPr/>
                                <p:nvPr/>
                              </p:nvSpPr>
                              <p:spPr>
                                <a:xfrm>
                                  <a:off x="3300851" y="276698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5" name="椭圆 189"/>
                                <p:cNvSpPr/>
                                <p:nvPr/>
                              </p:nvSpPr>
                              <p:spPr>
                                <a:xfrm>
                                  <a:off x="1988424" y="557107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6" name="文本框 190"/>
                                <p:cNvSpPr txBox="1"/>
                                <p:nvPr/>
                              </p:nvSpPr>
                              <p:spPr>
                                <a:xfrm>
                                  <a:off x="1641918" y="2610604"/>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667" name="文本框 191"/>
                                <p:cNvSpPr txBox="1"/>
                                <p:nvPr/>
                              </p:nvSpPr>
                              <p:spPr>
                                <a:xfrm>
                                  <a:off x="2965292" y="2650434"/>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668" name="文本框 192"/>
                                <p:cNvSpPr txBox="1"/>
                                <p:nvPr/>
                              </p:nvSpPr>
                              <p:spPr>
                                <a:xfrm>
                                  <a:off x="1684091" y="5419081"/>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669" name="矩形 193"/>
                                <p:cNvSpPr/>
                                <p:nvPr/>
                              </p:nvSpPr>
                              <p:spPr>
                                <a:xfrm>
                                  <a:off x="1232085" y="3386681"/>
                                  <a:ext cx="1514657"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0" name="Text Box 629"/>
                                <p:cNvSpPr txBox="1">
                                  <a:spLocks noChangeArrowheads="1"/>
                                </p:cNvSpPr>
                                <p:nvPr/>
                              </p:nvSpPr>
                              <p:spPr bwMode="auto">
                                <a:xfrm>
                                  <a:off x="1748012" y="3370429"/>
                                  <a:ext cx="599203"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671" name="矩形 178"/>
                              <p:cNvSpPr/>
                              <p:nvPr/>
                            </p:nvSpPr>
                            <p:spPr>
                              <a:xfrm>
                                <a:off x="4081775" y="1413228"/>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2" name="矩形 179"/>
                              <p:cNvSpPr/>
                              <p:nvPr/>
                            </p:nvSpPr>
                            <p:spPr>
                              <a:xfrm>
                                <a:off x="5808303" y="1423100"/>
                                <a:ext cx="280921"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3" name="矩形 180"/>
                              <p:cNvSpPr/>
                              <p:nvPr/>
                            </p:nvSpPr>
                            <p:spPr>
                              <a:xfrm>
                                <a:off x="7412249" y="1413522"/>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74" name="Line 616"/>
                            <p:cNvSpPr>
                              <a:spLocks noChangeShapeType="1"/>
                            </p:cNvSpPr>
                            <p:nvPr/>
                          </p:nvSpPr>
                          <p:spPr bwMode="auto">
                            <a:xfrm flipV="1">
                              <a:off x="4220859" y="1161332"/>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75" name="椭圆 173"/>
                            <p:cNvSpPr/>
                            <p:nvPr/>
                          </p:nvSpPr>
                          <p:spPr>
                            <a:xfrm>
                              <a:off x="4172645" y="1082356"/>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76" name="矩形 154"/>
                          <p:cNvSpPr/>
                          <p:nvPr/>
                        </p:nvSpPr>
                        <p:spPr>
                          <a:xfrm>
                            <a:off x="5013747" y="2229297"/>
                            <a:ext cx="1775098" cy="607717"/>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77" name="矩形 147"/>
                        <p:cNvSpPr/>
                        <p:nvPr/>
                      </p:nvSpPr>
                      <p:spPr>
                        <a:xfrm>
                          <a:off x="4014974" y="1847870"/>
                          <a:ext cx="1013943" cy="989144"/>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8" name="矩形 149"/>
                        <p:cNvSpPr/>
                        <p:nvPr/>
                      </p:nvSpPr>
                      <p:spPr>
                        <a:xfrm>
                          <a:off x="6782963" y="1847870"/>
                          <a:ext cx="999184" cy="989144"/>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79" name="矩形 125"/>
                      <p:cNvSpPr/>
                      <p:nvPr/>
                    </p:nvSpPr>
                    <p:spPr>
                      <a:xfrm>
                        <a:off x="3730337" y="2662729"/>
                        <a:ext cx="4291147" cy="824400"/>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cxnSp>
                <p:nvCxnSpPr>
                  <p:cNvPr id="3145747" name="直接连接符 109"/>
                  <p:cNvCxnSpPr>
                    <a:cxnSpLocks/>
                  </p:cNvCxnSpPr>
                  <p:nvPr/>
                </p:nvCxnSpPr>
                <p:spPr>
                  <a:xfrm flipV="1">
                    <a:off x="4865797" y="167712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8" name="直接连接符 110"/>
                  <p:cNvCxnSpPr>
                    <a:cxnSpLocks/>
                  </p:cNvCxnSpPr>
                  <p:nvPr/>
                </p:nvCxnSpPr>
                <p:spPr>
                  <a:xfrm>
                    <a:off x="4849775" y="1677123"/>
                    <a:ext cx="26344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9" name="直接连接符 115"/>
                  <p:cNvCxnSpPr>
                    <a:cxnSpLocks/>
                  </p:cNvCxnSpPr>
                  <p:nvPr/>
                </p:nvCxnSpPr>
                <p:spPr>
                  <a:xfrm flipV="1">
                    <a:off x="7479878" y="1669059"/>
                    <a:ext cx="0" cy="38060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0" name="直接连接符 116"/>
                  <p:cNvCxnSpPr>
                    <a:cxnSpLocks/>
                  </p:cNvCxnSpPr>
                  <p:nvPr/>
                </p:nvCxnSpPr>
                <p:spPr>
                  <a:xfrm>
                    <a:off x="4946199" y="5475067"/>
                    <a:ext cx="25336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组合 201"/>
                <p:cNvGrpSpPr/>
                <p:nvPr/>
              </p:nvGrpSpPr>
              <p:grpSpPr>
                <a:xfrm>
                  <a:off x="4435393" y="376680"/>
                  <a:ext cx="3339803" cy="1650841"/>
                  <a:chOff x="4309716" y="376680"/>
                  <a:chExt cx="3339803" cy="1650841"/>
                </a:xfrm>
              </p:grpSpPr>
              <p:sp>
                <p:nvSpPr>
                  <p:cNvPr id="1048680" name="文本框 202"/>
                  <p:cNvSpPr txBox="1"/>
                  <p:nvPr/>
                </p:nvSpPr>
                <p:spPr>
                  <a:xfrm>
                    <a:off x="5749129" y="376680"/>
                    <a:ext cx="1446180"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105" name="组合 203"/>
                  <p:cNvGrpSpPr/>
                  <p:nvPr/>
                </p:nvGrpSpPr>
                <p:grpSpPr>
                  <a:xfrm>
                    <a:off x="4309716" y="851749"/>
                    <a:ext cx="3339803" cy="1175772"/>
                    <a:chOff x="4309716" y="851749"/>
                    <a:chExt cx="3339803" cy="1175772"/>
                  </a:xfrm>
                </p:grpSpPr>
                <p:grpSp>
                  <p:nvGrpSpPr>
                    <p:cNvPr id="106" name="组合 204"/>
                    <p:cNvGrpSpPr/>
                    <p:nvPr/>
                  </p:nvGrpSpPr>
                  <p:grpSpPr>
                    <a:xfrm>
                      <a:off x="4309716" y="1049891"/>
                      <a:ext cx="3339803" cy="977630"/>
                      <a:chOff x="3146112" y="1053799"/>
                      <a:chExt cx="3339803" cy="977630"/>
                    </a:xfrm>
                  </p:grpSpPr>
                  <p:cxnSp>
                    <p:nvCxnSpPr>
                      <p:cNvPr id="3145751" name="直接连接符 209"/>
                      <p:cNvCxnSpPr>
                        <a:cxnSpLocks/>
                      </p:cNvCxnSpPr>
                      <p:nvPr/>
                    </p:nvCxnSpPr>
                    <p:spPr>
                      <a:xfrm>
                        <a:off x="3146112" y="1053799"/>
                        <a:ext cx="151185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2" name="直接连接符 210"/>
                      <p:cNvCxnSpPr>
                        <a:cxnSpLocks/>
                      </p:cNvCxnSpPr>
                      <p:nvPr/>
                    </p:nvCxnSpPr>
                    <p:spPr>
                      <a:xfrm flipV="1">
                        <a:off x="3146112" y="1053799"/>
                        <a:ext cx="0" cy="6152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3" name="直接连接符 211"/>
                      <p:cNvCxnSpPr>
                        <a:cxnSpLocks/>
                      </p:cNvCxnSpPr>
                      <p:nvPr/>
                    </p:nvCxnSpPr>
                    <p:spPr>
                      <a:xfrm flipV="1">
                        <a:off x="6485915" y="1053799"/>
                        <a:ext cx="0" cy="97763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4" name="直接连接符 212"/>
                      <p:cNvCxnSpPr>
                        <a:cxnSpLocks/>
                      </p:cNvCxnSpPr>
                      <p:nvPr/>
                    </p:nvCxnSpPr>
                    <p:spPr>
                      <a:xfrm>
                        <a:off x="4745264" y="1053799"/>
                        <a:ext cx="17406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 name="组合 205"/>
                    <p:cNvGrpSpPr/>
                    <p:nvPr/>
                  </p:nvGrpSpPr>
                  <p:grpSpPr>
                    <a:xfrm flipH="1">
                      <a:off x="5722501" y="851749"/>
                      <a:ext cx="312023" cy="370629"/>
                      <a:chOff x="5853756" y="1017182"/>
                      <a:chExt cx="312023" cy="370629"/>
                    </a:xfrm>
                  </p:grpSpPr>
                  <p:cxnSp>
                    <p:nvCxnSpPr>
                      <p:cNvPr id="3145755" name="直接连接符 206"/>
                      <p:cNvCxnSpPr>
                        <a:cxnSpLocks/>
                      </p:cNvCxnSpPr>
                      <p:nvPr/>
                    </p:nvCxnSpPr>
                    <p:spPr>
                      <a:xfrm flipV="1">
                        <a:off x="5980296" y="1033505"/>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6" name="直接连接符 207"/>
                      <p:cNvCxnSpPr>
                        <a:cxnSpLocks/>
                      </p:cNvCxnSpPr>
                      <p:nvPr/>
                    </p:nvCxnSpPr>
                    <p:spPr>
                      <a:xfrm flipV="1">
                        <a:off x="6061268" y="1096899"/>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7" name="直接箭头连接符 208"/>
                      <p:cNvCxnSpPr>
                        <a:cxnSpLocks/>
                      </p:cNvCxnSpPr>
                      <p:nvPr/>
                    </p:nvCxnSpPr>
                    <p:spPr>
                      <a:xfrm flipH="1" flipV="1">
                        <a:off x="5853756" y="1017182"/>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08" name="组合 213"/>
                <p:cNvGrpSpPr/>
                <p:nvPr/>
              </p:nvGrpSpPr>
              <p:grpSpPr>
                <a:xfrm>
                  <a:off x="3887283" y="1029698"/>
                  <a:ext cx="2310914" cy="989759"/>
                  <a:chOff x="3887283" y="1029698"/>
                  <a:chExt cx="2310914" cy="989759"/>
                </a:xfrm>
              </p:grpSpPr>
              <p:grpSp>
                <p:nvGrpSpPr>
                  <p:cNvPr id="109" name="组合 214"/>
                  <p:cNvGrpSpPr/>
                  <p:nvPr/>
                </p:nvGrpSpPr>
                <p:grpSpPr>
                  <a:xfrm>
                    <a:off x="3887283" y="1029698"/>
                    <a:ext cx="2310914" cy="989759"/>
                    <a:chOff x="3761606" y="1029698"/>
                    <a:chExt cx="2310914" cy="989759"/>
                  </a:xfrm>
                </p:grpSpPr>
                <p:grpSp>
                  <p:nvGrpSpPr>
                    <p:cNvPr id="110" name="组合 219"/>
                    <p:cNvGrpSpPr/>
                    <p:nvPr/>
                  </p:nvGrpSpPr>
                  <p:grpSpPr>
                    <a:xfrm>
                      <a:off x="3761606" y="1627156"/>
                      <a:ext cx="2310914" cy="392301"/>
                      <a:chOff x="2598002" y="1631064"/>
                      <a:chExt cx="2310914" cy="392301"/>
                    </a:xfrm>
                  </p:grpSpPr>
                  <p:grpSp>
                    <p:nvGrpSpPr>
                      <p:cNvPr id="111" name="组合 221"/>
                      <p:cNvGrpSpPr/>
                      <p:nvPr/>
                    </p:nvGrpSpPr>
                    <p:grpSpPr>
                      <a:xfrm>
                        <a:off x="2598002" y="1631064"/>
                        <a:ext cx="2310914" cy="392301"/>
                        <a:chOff x="2598002" y="1631064"/>
                        <a:chExt cx="2310914" cy="392301"/>
                      </a:xfrm>
                    </p:grpSpPr>
                    <p:cxnSp>
                      <p:nvCxnSpPr>
                        <p:cNvPr id="3145758" name="直接连接符 223"/>
                        <p:cNvCxnSpPr>
                          <a:cxnSpLocks/>
                        </p:cNvCxnSpPr>
                        <p:nvPr/>
                      </p:nvCxnSpPr>
                      <p:spPr>
                        <a:xfrm>
                          <a:off x="2598002" y="1677123"/>
                          <a:ext cx="132455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9" name="直接连接符 224"/>
                        <p:cNvCxnSpPr>
                          <a:cxnSpLocks/>
                        </p:cNvCxnSpPr>
                        <p:nvPr/>
                      </p:nvCxnSpPr>
                      <p:spPr>
                        <a:xfrm flipV="1">
                          <a:off x="3146112" y="1669059"/>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81" name="椭圆 225"/>
                        <p:cNvSpPr/>
                        <p:nvPr/>
                      </p:nvSpPr>
                      <p:spPr>
                        <a:xfrm>
                          <a:off x="4812492" y="1631064"/>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60" name="直接连接符 222"/>
                      <p:cNvCxnSpPr>
                        <a:cxnSpLocks/>
                      </p:cNvCxnSpPr>
                      <p:nvPr/>
                    </p:nvCxnSpPr>
                    <p:spPr>
                      <a:xfrm>
                        <a:off x="4003530" y="1682783"/>
                        <a:ext cx="894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82" name="文本框 220"/>
                    <p:cNvSpPr txBox="1"/>
                    <p:nvPr/>
                  </p:nvSpPr>
                  <p:spPr>
                    <a:xfrm>
                      <a:off x="4357928" y="1029698"/>
                      <a:ext cx="131458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grpSp>
                <p:nvGrpSpPr>
                  <p:cNvPr id="112" name="组合 215"/>
                  <p:cNvGrpSpPr/>
                  <p:nvPr/>
                </p:nvGrpSpPr>
                <p:grpSpPr>
                  <a:xfrm flipH="1">
                    <a:off x="5103521" y="1477471"/>
                    <a:ext cx="312023" cy="370629"/>
                    <a:chOff x="5237699" y="1632139"/>
                    <a:chExt cx="312023" cy="370629"/>
                  </a:xfrm>
                </p:grpSpPr>
                <p:cxnSp>
                  <p:nvCxnSpPr>
                    <p:cNvPr id="3145761" name="直接连接符 216"/>
                    <p:cNvCxnSpPr>
                      <a:cxnSpLocks/>
                    </p:cNvCxnSpPr>
                    <p:nvPr/>
                  </p:nvCxnSpPr>
                  <p:spPr>
                    <a:xfrm flipV="1">
                      <a:off x="5364239" y="1648462"/>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2" name="直接连接符 217"/>
                    <p:cNvCxnSpPr>
                      <a:cxnSpLocks/>
                    </p:cNvCxnSpPr>
                    <p:nvPr/>
                  </p:nvCxnSpPr>
                  <p:spPr>
                    <a:xfrm flipV="1">
                      <a:off x="5445211" y="1711856"/>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3" name="直接箭头连接符 218"/>
                    <p:cNvCxnSpPr>
                      <a:cxnSpLocks/>
                    </p:cNvCxnSpPr>
                    <p:nvPr/>
                  </p:nvCxnSpPr>
                  <p:spPr>
                    <a:xfrm flipH="1" flipV="1">
                      <a:off x="5237699" y="163213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3145764" name="直接连接符 226"/>
              <p:cNvCxnSpPr>
                <a:cxnSpLocks/>
              </p:cNvCxnSpPr>
              <p:nvPr/>
            </p:nvCxnSpPr>
            <p:spPr>
              <a:xfrm flipV="1">
                <a:off x="3989750" y="1645957"/>
                <a:ext cx="0" cy="35989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5" name="直接连接符 227"/>
              <p:cNvCxnSpPr>
                <a:cxnSpLocks/>
              </p:cNvCxnSpPr>
              <p:nvPr/>
            </p:nvCxnSpPr>
            <p:spPr>
              <a:xfrm>
                <a:off x="3863530" y="2005851"/>
                <a:ext cx="247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83" name="椭圆 78"/>
            <p:cNvSpPr/>
            <p:nvPr/>
          </p:nvSpPr>
          <p:spPr>
            <a:xfrm>
              <a:off x="4629542" y="1618795"/>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49"/>
                                        </p:tgtEl>
                                        <p:attrNameLst>
                                          <p:attrName>style.visibility</p:attrName>
                                        </p:attrNameLst>
                                      </p:cBhvr>
                                      <p:to>
                                        <p:strVal val="visible"/>
                                      </p:to>
                                    </p:set>
                                    <p:animEffect transition="in" filter="wipe(down)">
                                      <p:cBhvr>
                                        <p:cTn dur="500" id="7"/>
                                        <p:tgtEl>
                                          <p:spTgt spid="104864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650"/>
                                        </p:tgtEl>
                                        <p:attrNameLst>
                                          <p:attrName>style.visibility</p:attrName>
                                        </p:attrNameLst>
                                      </p:cBhvr>
                                      <p:to>
                                        <p:strVal val="visible"/>
                                      </p:to>
                                    </p:set>
                                    <p:animEffect transition="in" filter="wipe(down)">
                                      <p:cBhvr>
                                        <p:cTn dur="500" id="12"/>
                                        <p:tgtEl>
                                          <p:spTgt spid="1048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p:bldP spid="10486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3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38" name="文本框 176"/>
          <p:cNvSpPr txBox="1">
            <a:spLocks noChangeAspect="1" noMove="1" noResize="1" noRot="1" noAdjustHandles="1" noEditPoints="1" noChangeArrowheads="1" noChangeShapeType="1" noTextEdit="1"/>
          </p:cNvSpPr>
          <p:nvPr/>
        </p:nvSpPr>
        <p:spPr>
          <a:xfrm>
            <a:off x="206506" y="2212334"/>
            <a:ext cx="3676742" cy="461665"/>
          </a:xfrm>
          <a:prstGeom prst="rect"/>
          <a:blipFill>
            <a:blip xmlns:r="http://schemas.openxmlformats.org/officeDocument/2006/relationships" r:embed="rId1"/>
            <a:stretch>
              <a:fillRect l="-2653" t="-9211" b="-30263"/>
            </a:stretch>
          </a:blipFill>
        </p:spPr>
        <p:txBody>
          <a:bodyPr/>
          <a:p>
            <a:r>
              <a:rPr altLang="en-US" lang="zh-CN">
                <a:noFill/>
              </a:rPr>
              <a:t> </a:t>
            </a:r>
          </a:p>
        </p:txBody>
      </p:sp>
      <p:sp>
        <p:nvSpPr>
          <p:cNvPr id="1048739" name="文本框 228"/>
          <p:cNvSpPr txBox="1"/>
          <p:nvPr/>
        </p:nvSpPr>
        <p:spPr>
          <a:xfrm>
            <a:off x="159939" y="4532583"/>
            <a:ext cx="3769876"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Conduction channel becomes wedge-shaped</a:t>
            </a:r>
            <a:endParaRPr altLang="en-US" b="1" dirty="0" sz="2400" lang="zh-CN">
              <a:latin typeface="Arial" panose="020B0604020202020204" pitchFamily="34" charset="0"/>
              <a:cs typeface="Arial" panose="020B0604020202020204" pitchFamily="34" charset="0"/>
            </a:endParaRPr>
          </a:p>
        </p:txBody>
      </p:sp>
      <p:sp>
        <p:nvSpPr>
          <p:cNvPr id="1048740" name="矩形 2"/>
          <p:cNvSpPr/>
          <p:nvPr/>
        </p:nvSpPr>
        <p:spPr>
          <a:xfrm>
            <a:off x="352754" y="1482330"/>
            <a:ext cx="3446780" cy="447041"/>
          </a:xfrm>
          <a:prstGeom prst="rect"/>
        </p:spPr>
        <p:txBody>
          <a:bodyPr wrap="none">
            <a:spAutoFit/>
          </a:bodyPr>
          <a:p>
            <a:r>
              <a:rPr altLang="zh-CN" b="1" dirty="0" sz="2400" lang="en-US" smtClean="0">
                <a:latin typeface="Arial" panose="020B0604020202020204" pitchFamily="34" charset="0"/>
                <a:cs typeface="Arial" panose="020B0604020202020204" pitchFamily="34" charset="0"/>
              </a:rPr>
              <a:t>When 0&lt;</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1" dirty="0" sz="2400" lang="en-US" smtClean="0">
                <a:latin typeface="Arial" panose="020B0604020202020204" pitchFamily="34" charset="0"/>
                <a:cs typeface="Arial" panose="020B0604020202020204" pitchFamily="34" charset="0"/>
              </a:rPr>
              <a:t>&lt;|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GS(off)</a:t>
            </a:r>
            <a:r>
              <a:rPr altLang="zh-CN" b="1" dirty="0" sz="2400" lang="en-US" smtClean="0">
                <a:latin typeface="Arial" panose="020B0604020202020204" pitchFamily="34" charset="0"/>
                <a:cs typeface="Arial" panose="020B0604020202020204" pitchFamily="34" charset="0"/>
              </a:rPr>
              <a:t>|:</a:t>
            </a:r>
            <a:endParaRPr altLang="en-US" dirty="0" sz="2400" lang="zh-CN"/>
          </a:p>
        </p:txBody>
      </p:sp>
      <p:sp>
        <p:nvSpPr>
          <p:cNvPr id="1048741" name="文本框 77"/>
          <p:cNvSpPr txBox="1"/>
          <p:nvPr/>
        </p:nvSpPr>
        <p:spPr>
          <a:xfrm>
            <a:off x="885431" y="627097"/>
            <a:ext cx="1904461" cy="612139"/>
          </a:xfrm>
          <a:prstGeom prst="rect"/>
          <a:solidFill>
            <a:schemeClr val="accent4">
              <a:lumMod val="20000"/>
              <a:lumOff val="80000"/>
            </a:schemeClr>
          </a:solidFill>
        </p:spPr>
        <p:txBody>
          <a:bodyPr rtlCol="0" wrap="square">
            <a:spAutoFit/>
          </a:bodyPr>
          <a:p>
            <a:r>
              <a:rPr altLang="zh-CN" b="1" dirty="0" sz="2800" lang="en-US" smtClean="0">
                <a:latin typeface="Arial" panose="020B0604020202020204" pitchFamily="34" charset="0"/>
                <a:cs typeface="Arial" panose="020B0604020202020204" pitchFamily="34" charset="0"/>
              </a:rPr>
              <a:t>2) </a:t>
            </a:r>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GS</a:t>
            </a:r>
            <a:r>
              <a:rPr altLang="zh-CN" b="1" dirty="0" sz="2800" lang="en-US" smtClean="0">
                <a:latin typeface="Arial" panose="020B0604020202020204" pitchFamily="34" charset="0"/>
                <a:cs typeface="Arial" panose="020B0604020202020204" pitchFamily="34" charset="0"/>
              </a:rPr>
              <a:t>=0 </a:t>
            </a:r>
            <a:endParaRPr altLang="en-US" b="1" dirty="0" sz="2800" lang="zh-CN">
              <a:latin typeface="Arial" panose="020B0604020202020204" pitchFamily="34" charset="0"/>
              <a:cs typeface="Arial" panose="020B0604020202020204" pitchFamily="34" charset="0"/>
            </a:endParaRPr>
          </a:p>
        </p:txBody>
      </p:sp>
      <p:sp>
        <p:nvSpPr>
          <p:cNvPr id="1048742" name="文本框 262"/>
          <p:cNvSpPr txBox="1"/>
          <p:nvPr/>
        </p:nvSpPr>
        <p:spPr>
          <a:xfrm>
            <a:off x="8187309" y="1119909"/>
            <a:ext cx="44001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5796" name="直接箭头连接符 8"/>
          <p:cNvCxnSpPr>
            <a:cxnSpLocks/>
          </p:cNvCxnSpPr>
          <p:nvPr/>
        </p:nvCxnSpPr>
        <p:spPr>
          <a:xfrm>
            <a:off x="8159290" y="1249991"/>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8743" name="文本框 263"/>
          <p:cNvSpPr txBox="1">
            <a:spLocks noChangeAspect="1" noMove="1" noResize="1" noRot="1" noAdjustHandles="1" noEditPoints="1" noChangeArrowheads="1" noChangeShapeType="1" noTextEdit="1"/>
          </p:cNvSpPr>
          <p:nvPr/>
        </p:nvSpPr>
        <p:spPr>
          <a:xfrm>
            <a:off x="178099" y="2741832"/>
            <a:ext cx="3676742" cy="461665"/>
          </a:xfrm>
          <a:prstGeom prst="rect"/>
          <a:blipFill>
            <a:blip xmlns:r="http://schemas.openxmlformats.org/officeDocument/2006/relationships" r:embed="rId2"/>
            <a:stretch>
              <a:fillRect b="-3947"/>
            </a:stretch>
          </a:blipFill>
        </p:spPr>
        <p:txBody>
          <a:bodyPr/>
          <a:p>
            <a:r>
              <a:rPr altLang="en-US" lang="zh-CN">
                <a:noFill/>
              </a:rPr>
              <a:t> </a:t>
            </a:r>
          </a:p>
        </p:txBody>
      </p:sp>
      <p:sp>
        <p:nvSpPr>
          <p:cNvPr id="1048744" name="文本框 267"/>
          <p:cNvSpPr txBox="1"/>
          <p:nvPr/>
        </p:nvSpPr>
        <p:spPr>
          <a:xfrm>
            <a:off x="100749" y="3450964"/>
            <a:ext cx="3939693"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The reverse voltage on PN is position-dependent</a:t>
            </a:r>
            <a:endParaRPr altLang="en-US" b="1" dirty="0" sz="2400" lang="zh-CN">
              <a:latin typeface="Arial" panose="020B0604020202020204" pitchFamily="34" charset="0"/>
              <a:cs typeface="Arial" panose="020B0604020202020204" pitchFamily="34" charset="0"/>
            </a:endParaRPr>
          </a:p>
        </p:txBody>
      </p:sp>
      <p:grpSp>
        <p:nvGrpSpPr>
          <p:cNvPr id="146" name="组合 14"/>
          <p:cNvGrpSpPr/>
          <p:nvPr/>
        </p:nvGrpSpPr>
        <p:grpSpPr>
          <a:xfrm>
            <a:off x="4207875" y="467687"/>
            <a:ext cx="4828620" cy="5325311"/>
            <a:chOff x="4207875" y="467687"/>
            <a:chExt cx="4828620" cy="5325311"/>
          </a:xfrm>
        </p:grpSpPr>
        <p:grpSp>
          <p:nvGrpSpPr>
            <p:cNvPr id="147" name="组合 13"/>
            <p:cNvGrpSpPr/>
            <p:nvPr/>
          </p:nvGrpSpPr>
          <p:grpSpPr>
            <a:xfrm>
              <a:off x="4207875" y="467687"/>
              <a:ext cx="4828620" cy="5325311"/>
              <a:chOff x="4207875" y="467687"/>
              <a:chExt cx="4828620" cy="5325311"/>
            </a:xfrm>
          </p:grpSpPr>
          <p:grpSp>
            <p:nvGrpSpPr>
              <p:cNvPr id="148" name="组合 6"/>
              <p:cNvGrpSpPr/>
              <p:nvPr/>
            </p:nvGrpSpPr>
            <p:grpSpPr>
              <a:xfrm>
                <a:off x="4207875" y="467687"/>
                <a:ext cx="4828620" cy="5325311"/>
                <a:chOff x="4207875" y="467687"/>
                <a:chExt cx="4828620" cy="5325311"/>
              </a:xfrm>
            </p:grpSpPr>
            <p:grpSp>
              <p:nvGrpSpPr>
                <p:cNvPr id="149" name="组合 4"/>
                <p:cNvGrpSpPr/>
                <p:nvPr/>
              </p:nvGrpSpPr>
              <p:grpSpPr>
                <a:xfrm>
                  <a:off x="4207875" y="467687"/>
                  <a:ext cx="4828620" cy="5325311"/>
                  <a:chOff x="3944873" y="376680"/>
                  <a:chExt cx="4828620" cy="5325311"/>
                </a:xfrm>
              </p:grpSpPr>
              <p:grpSp>
                <p:nvGrpSpPr>
                  <p:cNvPr id="150" name="组合 131"/>
                  <p:cNvGrpSpPr/>
                  <p:nvPr/>
                </p:nvGrpSpPr>
                <p:grpSpPr>
                  <a:xfrm>
                    <a:off x="3944873" y="1665151"/>
                    <a:ext cx="4828620" cy="4036840"/>
                    <a:chOff x="2655592" y="1669059"/>
                    <a:chExt cx="4828620" cy="4036840"/>
                  </a:xfrm>
                </p:grpSpPr>
                <p:grpSp>
                  <p:nvGrpSpPr>
                    <p:cNvPr id="151" name="组合 132"/>
                    <p:cNvGrpSpPr/>
                    <p:nvPr/>
                  </p:nvGrpSpPr>
                  <p:grpSpPr>
                    <a:xfrm>
                      <a:off x="2655592" y="1846212"/>
                      <a:ext cx="4291150" cy="3859687"/>
                      <a:chOff x="3743338" y="1126824"/>
                      <a:chExt cx="4291150" cy="3859687"/>
                    </a:xfrm>
                  </p:grpSpPr>
                  <p:sp>
                    <p:nvSpPr>
                      <p:cNvPr id="1048745" name="文本框 137"/>
                      <p:cNvSpPr txBox="1"/>
                      <p:nvPr/>
                    </p:nvSpPr>
                    <p:spPr>
                      <a:xfrm>
                        <a:off x="4281531" y="1139588"/>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152" name="组合 138"/>
                      <p:cNvGrpSpPr/>
                      <p:nvPr/>
                    </p:nvGrpSpPr>
                    <p:grpSpPr>
                      <a:xfrm>
                        <a:off x="3743338" y="1126824"/>
                        <a:ext cx="4291150" cy="3859687"/>
                        <a:chOff x="3730337" y="910142"/>
                        <a:chExt cx="4291150" cy="3859687"/>
                      </a:xfrm>
                    </p:grpSpPr>
                    <p:grpSp>
                      <p:nvGrpSpPr>
                        <p:cNvPr id="153" name="组合 139"/>
                        <p:cNvGrpSpPr/>
                        <p:nvPr/>
                      </p:nvGrpSpPr>
                      <p:grpSpPr>
                        <a:xfrm>
                          <a:off x="3735602" y="910142"/>
                          <a:ext cx="4285885" cy="3859687"/>
                          <a:chOff x="3735602" y="910142"/>
                          <a:chExt cx="4285885" cy="3859687"/>
                        </a:xfrm>
                      </p:grpSpPr>
                      <p:grpSp>
                        <p:nvGrpSpPr>
                          <p:cNvPr id="154" name="组合 141"/>
                          <p:cNvGrpSpPr/>
                          <p:nvPr/>
                        </p:nvGrpSpPr>
                        <p:grpSpPr>
                          <a:xfrm>
                            <a:off x="3735602" y="910142"/>
                            <a:ext cx="4285885" cy="3859687"/>
                            <a:chOff x="3735602" y="910142"/>
                            <a:chExt cx="4285885" cy="3859687"/>
                          </a:xfrm>
                        </p:grpSpPr>
                        <p:grpSp>
                          <p:nvGrpSpPr>
                            <p:cNvPr id="155" name="组合 145"/>
                            <p:cNvGrpSpPr/>
                            <p:nvPr/>
                          </p:nvGrpSpPr>
                          <p:grpSpPr>
                            <a:xfrm>
                              <a:off x="3735602" y="910142"/>
                              <a:ext cx="4285885" cy="3859687"/>
                              <a:chOff x="3735602" y="910142"/>
                              <a:chExt cx="4285885" cy="3859687"/>
                            </a:xfrm>
                          </p:grpSpPr>
                          <p:grpSp>
                            <p:nvGrpSpPr>
                              <p:cNvPr id="156" name="组合 148"/>
                              <p:cNvGrpSpPr/>
                              <p:nvPr/>
                            </p:nvGrpSpPr>
                            <p:grpSpPr>
                              <a:xfrm>
                                <a:off x="3735602" y="910142"/>
                                <a:ext cx="4285885" cy="3859687"/>
                                <a:chOff x="3735602" y="910142"/>
                                <a:chExt cx="4285885" cy="3859687"/>
                              </a:xfrm>
                            </p:grpSpPr>
                            <p:grpSp>
                              <p:nvGrpSpPr>
                                <p:cNvPr id="157" name="组合 153"/>
                                <p:cNvGrpSpPr/>
                                <p:nvPr/>
                              </p:nvGrpSpPr>
                              <p:grpSpPr>
                                <a:xfrm>
                                  <a:off x="3735602" y="910142"/>
                                  <a:ext cx="4285885" cy="3859687"/>
                                  <a:chOff x="179277" y="2610604"/>
                                  <a:chExt cx="3542296" cy="3190044"/>
                                </a:xfrm>
                              </p:grpSpPr>
                              <p:grpSp>
                                <p:nvGrpSpPr>
                                  <p:cNvPr id="158" name="组合 159"/>
                                  <p:cNvGrpSpPr/>
                                  <p:nvPr/>
                                </p:nvGrpSpPr>
                                <p:grpSpPr>
                                  <a:xfrm>
                                    <a:off x="179277" y="3031941"/>
                                    <a:ext cx="3542296" cy="2078689"/>
                                    <a:chOff x="1041354" y="1984114"/>
                                    <a:chExt cx="3542296" cy="2078689"/>
                                  </a:xfrm>
                                </p:grpSpPr>
                                <p:sp>
                                  <p:nvSpPr>
                                    <p:cNvPr id="1048746" name="矩形 175"/>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59" name="组合 229"/>
                                    <p:cNvGrpSpPr/>
                                    <p:nvPr/>
                                  </p:nvGrpSpPr>
                                  <p:grpSpPr>
                                    <a:xfrm>
                                      <a:off x="1041354" y="2338924"/>
                                      <a:ext cx="3542296" cy="1723879"/>
                                      <a:chOff x="24957" y="2377522"/>
                                      <a:chExt cx="3542296" cy="1723879"/>
                                    </a:xfrm>
                                  </p:grpSpPr>
                                  <p:sp>
                                    <p:nvSpPr>
                                      <p:cNvPr id="1048747" name="Rectangle 519"/>
                                      <p:cNvSpPr>
                                        <a:spLocks noChangeArrowheads="1"/>
                                      </p:cNvSpPr>
                                      <p:nvPr/>
                                    </p:nvSpPr>
                                    <p:spPr bwMode="auto">
                                      <a:xfrm>
                                        <a:off x="24957" y="2377522"/>
                                        <a:ext cx="354229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748" name="矩形 232"/>
                                      <p:cNvSpPr/>
                                      <p:nvPr/>
                                    </p:nvSpPr>
                                    <p:spPr>
                                      <a:xfrm>
                                        <a:off x="24957" y="3734838"/>
                                        <a:ext cx="3542295" cy="291762"/>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9" name="Text Box 629"/>
                                      <p:cNvSpPr txBox="1">
                                        <a:spLocks noChangeArrowheads="1"/>
                                      </p:cNvSpPr>
                                      <p:nvPr/>
                                    </p:nvSpPr>
                                    <p:spPr bwMode="auto">
                                      <a:xfrm>
                                        <a:off x="1607648" y="3689935"/>
                                        <a:ext cx="502796"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750" name="Text Box 629"/>
                                    <p:cNvSpPr txBox="1">
                                      <a:spLocks noChangeArrowheads="1"/>
                                    </p:cNvSpPr>
                                    <p:nvPr/>
                                  </p:nvSpPr>
                                  <p:spPr bwMode="auto">
                                    <a:xfrm>
                                      <a:off x="2537022" y="3016190"/>
                                      <a:ext cx="634142" cy="38156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751" name="矩形 160"/>
                                  <p:cNvSpPr/>
                                  <p:nvPr/>
                                </p:nvSpPr>
                                <p:spPr>
                                  <a:xfrm>
                                    <a:off x="179279" y="5029970"/>
                                    <a:ext cx="3542294"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2" name="矩形 161"/>
                                  <p:cNvSpPr/>
                                  <p:nvPr/>
                                </p:nvSpPr>
                                <p:spPr>
                                  <a:xfrm>
                                    <a:off x="1880623" y="5202113"/>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3" name="Line 616"/>
                                  <p:cNvSpPr>
                                    <a:spLocks noChangeShapeType="1"/>
                                  </p:cNvSpPr>
                                  <p:nvPr/>
                                </p:nvSpPr>
                                <p:spPr bwMode="auto">
                                  <a:xfrm flipV="1">
                                    <a:off x="2002098" y="283172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754" name="Line 616"/>
                                  <p:cNvSpPr>
                                    <a:spLocks noChangeShapeType="1"/>
                                  </p:cNvSpPr>
                                  <p:nvPr/>
                                </p:nvSpPr>
                                <p:spPr bwMode="auto">
                                  <a:xfrm flipV="1">
                                    <a:off x="3340700" y="283225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755" name="Line 616"/>
                                  <p:cNvSpPr>
                                    <a:spLocks noChangeShapeType="1"/>
                                  </p:cNvSpPr>
                                  <p:nvPr/>
                                </p:nvSpPr>
                                <p:spPr bwMode="auto">
                                  <a:xfrm flipV="1">
                                    <a:off x="2028272" y="5309242"/>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756" name="椭圆 165"/>
                                  <p:cNvSpPr/>
                                  <p:nvPr/>
                                </p:nvSpPr>
                                <p:spPr>
                                  <a:xfrm>
                                    <a:off x="1962247" y="276645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7" name="椭圆 166"/>
                                  <p:cNvSpPr/>
                                  <p:nvPr/>
                                </p:nvSpPr>
                                <p:spPr>
                                  <a:xfrm>
                                    <a:off x="3300851" y="276698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8" name="椭圆 167"/>
                                  <p:cNvSpPr/>
                                  <p:nvPr/>
                                </p:nvSpPr>
                                <p:spPr>
                                  <a:xfrm>
                                    <a:off x="1988424" y="557107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9" name="文本框 169"/>
                                  <p:cNvSpPr txBox="1"/>
                                  <p:nvPr/>
                                </p:nvSpPr>
                                <p:spPr>
                                  <a:xfrm>
                                    <a:off x="1641918" y="2610604"/>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760" name="文本框 170"/>
                                  <p:cNvSpPr txBox="1"/>
                                  <p:nvPr/>
                                </p:nvSpPr>
                                <p:spPr>
                                  <a:xfrm>
                                    <a:off x="2965292" y="2650434"/>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761" name="文本框 171"/>
                                  <p:cNvSpPr txBox="1"/>
                                  <p:nvPr/>
                                </p:nvSpPr>
                                <p:spPr>
                                  <a:xfrm>
                                    <a:off x="1684091" y="5419081"/>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762" name="矩形 172"/>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3" name="Text Box 629"/>
                                  <p:cNvSpPr txBox="1">
                                    <a:spLocks noChangeArrowheads="1"/>
                                  </p:cNvSpPr>
                                  <p:nvPr/>
                                </p:nvSpPr>
                                <p:spPr bwMode="auto">
                                  <a:xfrm>
                                    <a:off x="1748012" y="3370429"/>
                                    <a:ext cx="599203"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764" name="矩形 155"/>
                                <p:cNvSpPr/>
                                <p:nvPr/>
                              </p:nvSpPr>
                              <p:spPr>
                                <a:xfrm>
                                  <a:off x="4081775" y="1413228"/>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5" name="矩形 157"/>
                                <p:cNvSpPr/>
                                <p:nvPr/>
                              </p:nvSpPr>
                              <p:spPr>
                                <a:xfrm>
                                  <a:off x="5808303" y="1423100"/>
                                  <a:ext cx="280921"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6" name="矩形 158"/>
                                <p:cNvSpPr/>
                                <p:nvPr/>
                              </p:nvSpPr>
                              <p:spPr>
                                <a:xfrm>
                                  <a:off x="7412249" y="1413522"/>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67" name="Line 616"/>
                              <p:cNvSpPr>
                                <a:spLocks noChangeShapeType="1"/>
                              </p:cNvSpPr>
                              <p:nvPr/>
                            </p:nvSpPr>
                            <p:spPr bwMode="auto">
                              <a:xfrm flipV="1">
                                <a:off x="4220859" y="1161332"/>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768" name="椭圆 152"/>
                              <p:cNvSpPr/>
                              <p:nvPr/>
                            </p:nvSpPr>
                            <p:spPr>
                              <a:xfrm>
                                <a:off x="4172645" y="1082356"/>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69" name="矩形 146"/>
                            <p:cNvSpPr/>
                            <p:nvPr/>
                          </p:nvSpPr>
                          <p:spPr>
                            <a:xfrm>
                              <a:off x="5065755" y="2229298"/>
                              <a:ext cx="1775098"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70" name="矩形 143"/>
                          <p:cNvSpPr/>
                          <p:nvPr/>
                        </p:nvSpPr>
                        <p:spPr>
                          <a:xfrm>
                            <a:off x="4763101" y="1847870"/>
                            <a:ext cx="317824"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1" name="矩形 144"/>
                          <p:cNvSpPr/>
                          <p:nvPr/>
                        </p:nvSpPr>
                        <p:spPr>
                          <a:xfrm>
                            <a:off x="6834971" y="1847870"/>
                            <a:ext cx="469408"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72" name="矩形 140"/>
                        <p:cNvSpPr/>
                        <p:nvPr/>
                      </p:nvSpPr>
                      <p:spPr>
                        <a:xfrm>
                          <a:off x="3730337" y="3203640"/>
                          <a:ext cx="4291147"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cxnSp>
                  <p:nvCxnSpPr>
                    <p:cNvPr id="3145797" name="直接连接符 133"/>
                    <p:cNvCxnSpPr>
                      <a:cxnSpLocks/>
                    </p:cNvCxnSpPr>
                    <p:nvPr/>
                  </p:nvCxnSpPr>
                  <p:spPr>
                    <a:xfrm flipV="1">
                      <a:off x="4865797" y="167712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8" name="直接连接符 134"/>
                    <p:cNvCxnSpPr>
                      <a:cxnSpLocks/>
                    </p:cNvCxnSpPr>
                    <p:nvPr/>
                  </p:nvCxnSpPr>
                  <p:spPr>
                    <a:xfrm>
                      <a:off x="4849775" y="1677123"/>
                      <a:ext cx="26344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9" name="直接连接符 135"/>
                    <p:cNvCxnSpPr>
                      <a:cxnSpLocks/>
                    </p:cNvCxnSpPr>
                    <p:nvPr/>
                  </p:nvCxnSpPr>
                  <p:spPr>
                    <a:xfrm flipV="1">
                      <a:off x="7479878" y="1669059"/>
                      <a:ext cx="0" cy="38060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0" name="直接连接符 136"/>
                    <p:cNvCxnSpPr>
                      <a:cxnSpLocks/>
                    </p:cNvCxnSpPr>
                    <p:nvPr/>
                  </p:nvCxnSpPr>
                  <p:spPr>
                    <a:xfrm>
                      <a:off x="4946199" y="5475067"/>
                      <a:ext cx="25336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组合 234"/>
                  <p:cNvGrpSpPr/>
                  <p:nvPr/>
                </p:nvGrpSpPr>
                <p:grpSpPr>
                  <a:xfrm>
                    <a:off x="4435393" y="376680"/>
                    <a:ext cx="3339803" cy="1650841"/>
                    <a:chOff x="4309716" y="376680"/>
                    <a:chExt cx="3339803" cy="1650841"/>
                  </a:xfrm>
                </p:grpSpPr>
                <p:sp>
                  <p:nvSpPr>
                    <p:cNvPr id="1048773" name="文本框 235"/>
                    <p:cNvSpPr txBox="1"/>
                    <p:nvPr/>
                  </p:nvSpPr>
                  <p:spPr>
                    <a:xfrm>
                      <a:off x="5749129" y="376680"/>
                      <a:ext cx="1446180"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161" name="组合 236"/>
                    <p:cNvGrpSpPr/>
                    <p:nvPr/>
                  </p:nvGrpSpPr>
                  <p:grpSpPr>
                    <a:xfrm>
                      <a:off x="4309716" y="851749"/>
                      <a:ext cx="3339803" cy="1175772"/>
                      <a:chOff x="4309716" y="851749"/>
                      <a:chExt cx="3339803" cy="1175772"/>
                    </a:xfrm>
                  </p:grpSpPr>
                  <p:grpSp>
                    <p:nvGrpSpPr>
                      <p:cNvPr id="162" name="组合 237"/>
                      <p:cNvGrpSpPr/>
                      <p:nvPr/>
                    </p:nvGrpSpPr>
                    <p:grpSpPr>
                      <a:xfrm>
                        <a:off x="4309716" y="1049891"/>
                        <a:ext cx="3339803" cy="977630"/>
                        <a:chOff x="3146112" y="1053799"/>
                        <a:chExt cx="3339803" cy="977630"/>
                      </a:xfrm>
                    </p:grpSpPr>
                    <p:cxnSp>
                      <p:nvCxnSpPr>
                        <p:cNvPr id="3145801" name="直接连接符 242"/>
                        <p:cNvCxnSpPr>
                          <a:cxnSpLocks/>
                        </p:cNvCxnSpPr>
                        <p:nvPr/>
                      </p:nvCxnSpPr>
                      <p:spPr>
                        <a:xfrm>
                          <a:off x="3146112" y="1053799"/>
                          <a:ext cx="151185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2" name="直接连接符 243"/>
                        <p:cNvCxnSpPr>
                          <a:cxnSpLocks/>
                        </p:cNvCxnSpPr>
                        <p:nvPr/>
                      </p:nvCxnSpPr>
                      <p:spPr>
                        <a:xfrm flipV="1">
                          <a:off x="3146112" y="1053799"/>
                          <a:ext cx="0" cy="6152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3" name="直接连接符 244"/>
                        <p:cNvCxnSpPr>
                          <a:cxnSpLocks/>
                        </p:cNvCxnSpPr>
                        <p:nvPr/>
                      </p:nvCxnSpPr>
                      <p:spPr>
                        <a:xfrm flipV="1">
                          <a:off x="6485915" y="1053799"/>
                          <a:ext cx="0" cy="97763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4" name="直接连接符 245"/>
                        <p:cNvCxnSpPr>
                          <a:cxnSpLocks/>
                        </p:cNvCxnSpPr>
                        <p:nvPr/>
                      </p:nvCxnSpPr>
                      <p:spPr>
                        <a:xfrm>
                          <a:off x="4745264" y="1053799"/>
                          <a:ext cx="17406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3" name="组合 238"/>
                      <p:cNvGrpSpPr/>
                      <p:nvPr/>
                    </p:nvGrpSpPr>
                    <p:grpSpPr>
                      <a:xfrm flipH="1">
                        <a:off x="5722501" y="851749"/>
                        <a:ext cx="312023" cy="370629"/>
                        <a:chOff x="5853756" y="1017182"/>
                        <a:chExt cx="312023" cy="370629"/>
                      </a:xfrm>
                    </p:grpSpPr>
                    <p:cxnSp>
                      <p:nvCxnSpPr>
                        <p:cNvPr id="3145805" name="直接连接符 239"/>
                        <p:cNvCxnSpPr>
                          <a:cxnSpLocks/>
                        </p:cNvCxnSpPr>
                        <p:nvPr/>
                      </p:nvCxnSpPr>
                      <p:spPr>
                        <a:xfrm flipV="1">
                          <a:off x="5980296" y="1033505"/>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6" name="直接连接符 240"/>
                        <p:cNvCxnSpPr>
                          <a:cxnSpLocks/>
                        </p:cNvCxnSpPr>
                        <p:nvPr/>
                      </p:nvCxnSpPr>
                      <p:spPr>
                        <a:xfrm flipV="1">
                          <a:off x="6061268" y="1096899"/>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7" name="直接箭头连接符 241"/>
                        <p:cNvCxnSpPr>
                          <a:cxnSpLocks/>
                        </p:cNvCxnSpPr>
                        <p:nvPr/>
                      </p:nvCxnSpPr>
                      <p:spPr>
                        <a:xfrm flipH="1" flipV="1">
                          <a:off x="5853756" y="1017182"/>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64" name="组合 246"/>
                  <p:cNvGrpSpPr/>
                  <p:nvPr/>
                </p:nvGrpSpPr>
                <p:grpSpPr>
                  <a:xfrm>
                    <a:off x="4177449" y="1029698"/>
                    <a:ext cx="2020748" cy="989759"/>
                    <a:chOff x="4177449" y="1029698"/>
                    <a:chExt cx="2020748" cy="989759"/>
                  </a:xfrm>
                </p:grpSpPr>
                <p:grpSp>
                  <p:nvGrpSpPr>
                    <p:cNvPr id="165" name="组合 247"/>
                    <p:cNvGrpSpPr/>
                    <p:nvPr/>
                  </p:nvGrpSpPr>
                  <p:grpSpPr>
                    <a:xfrm>
                      <a:off x="4177449" y="1029698"/>
                      <a:ext cx="2020748" cy="989759"/>
                      <a:chOff x="4051772" y="1029698"/>
                      <a:chExt cx="2020748" cy="989759"/>
                    </a:xfrm>
                  </p:grpSpPr>
                  <p:grpSp>
                    <p:nvGrpSpPr>
                      <p:cNvPr id="166" name="组合 252"/>
                      <p:cNvGrpSpPr/>
                      <p:nvPr/>
                    </p:nvGrpSpPr>
                    <p:grpSpPr>
                      <a:xfrm>
                        <a:off x="4051772" y="1627156"/>
                        <a:ext cx="2020748" cy="392301"/>
                        <a:chOff x="2888168" y="1631064"/>
                        <a:chExt cx="2020748" cy="392301"/>
                      </a:xfrm>
                    </p:grpSpPr>
                    <p:grpSp>
                      <p:nvGrpSpPr>
                        <p:cNvPr id="167" name="组合 254"/>
                        <p:cNvGrpSpPr/>
                        <p:nvPr/>
                      </p:nvGrpSpPr>
                      <p:grpSpPr>
                        <a:xfrm>
                          <a:off x="2888168" y="1631064"/>
                          <a:ext cx="2020748" cy="392301"/>
                          <a:chOff x="2888168" y="1631064"/>
                          <a:chExt cx="2020748" cy="392301"/>
                        </a:xfrm>
                      </p:grpSpPr>
                      <p:cxnSp>
                        <p:nvCxnSpPr>
                          <p:cNvPr id="3145808" name="直接连接符 256"/>
                          <p:cNvCxnSpPr>
                            <a:cxnSpLocks/>
                          </p:cNvCxnSpPr>
                          <p:nvPr/>
                        </p:nvCxnSpPr>
                        <p:spPr>
                          <a:xfrm>
                            <a:off x="2888168" y="1677123"/>
                            <a:ext cx="103439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9" name="直接连接符 257"/>
                          <p:cNvCxnSpPr>
                            <a:cxnSpLocks/>
                          </p:cNvCxnSpPr>
                          <p:nvPr/>
                        </p:nvCxnSpPr>
                        <p:spPr>
                          <a:xfrm flipV="1">
                            <a:off x="3146112" y="1669059"/>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74" name="椭圆 258"/>
                          <p:cNvSpPr/>
                          <p:nvPr/>
                        </p:nvSpPr>
                        <p:spPr>
                          <a:xfrm>
                            <a:off x="4812492" y="1631064"/>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10" name="直接连接符 255"/>
                        <p:cNvCxnSpPr>
                          <a:cxnSpLocks/>
                        </p:cNvCxnSpPr>
                        <p:nvPr/>
                      </p:nvCxnSpPr>
                      <p:spPr>
                        <a:xfrm>
                          <a:off x="4003530" y="1682783"/>
                          <a:ext cx="894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75" name="文本框 253"/>
                      <p:cNvSpPr txBox="1"/>
                      <p:nvPr/>
                    </p:nvSpPr>
                    <p:spPr>
                      <a:xfrm>
                        <a:off x="4357928" y="1029698"/>
                        <a:ext cx="131458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grpSp>
                  <p:nvGrpSpPr>
                    <p:cNvPr id="168" name="组合 248"/>
                    <p:cNvGrpSpPr/>
                    <p:nvPr/>
                  </p:nvGrpSpPr>
                  <p:grpSpPr>
                    <a:xfrm flipH="1">
                      <a:off x="5103521" y="1477471"/>
                      <a:ext cx="312023" cy="370629"/>
                      <a:chOff x="5237699" y="1632139"/>
                      <a:chExt cx="312023" cy="370629"/>
                    </a:xfrm>
                  </p:grpSpPr>
                  <p:cxnSp>
                    <p:nvCxnSpPr>
                      <p:cNvPr id="3145811" name="直接连接符 249"/>
                      <p:cNvCxnSpPr>
                        <a:cxnSpLocks/>
                      </p:cNvCxnSpPr>
                      <p:nvPr/>
                    </p:nvCxnSpPr>
                    <p:spPr>
                      <a:xfrm flipV="1">
                        <a:off x="5364239" y="1648462"/>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2" name="直接连接符 250"/>
                      <p:cNvCxnSpPr>
                        <a:cxnSpLocks/>
                      </p:cNvCxnSpPr>
                      <p:nvPr/>
                    </p:nvCxnSpPr>
                    <p:spPr>
                      <a:xfrm flipV="1">
                        <a:off x="5445211" y="1711856"/>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3" name="直接箭头连接符 251"/>
                      <p:cNvCxnSpPr>
                        <a:cxnSpLocks/>
                      </p:cNvCxnSpPr>
                      <p:nvPr/>
                    </p:nvCxnSpPr>
                    <p:spPr>
                      <a:xfrm flipH="1" flipV="1">
                        <a:off x="5237699" y="163213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48776" name="梯形 5"/>
                <p:cNvSpPr/>
                <p:nvPr/>
              </p:nvSpPr>
              <p:spPr>
                <a:xfrm rot="16200000">
                  <a:off x="6112993" y="2086174"/>
                  <a:ext cx="480915" cy="4291147"/>
                </a:xfrm>
                <a:prstGeom prst="trapezoid">
                  <a:avLst>
                    <a:gd name="adj" fmla="val 46713"/>
                  </a:avLst>
                </a:prstGeom>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7" name="梯形 259"/>
                <p:cNvSpPr/>
                <p:nvPr/>
              </p:nvSpPr>
              <p:spPr>
                <a:xfrm rot="16200000">
                  <a:off x="6304814" y="2182056"/>
                  <a:ext cx="412934" cy="2541277"/>
                </a:xfrm>
                <a:prstGeom prst="trapezoid">
                  <a:avLst>
                    <a:gd name="adj" fmla="val 31851"/>
                  </a:avLst>
                </a:prstGeom>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8" name="Rectangle 519"/>
                <p:cNvSpPr>
                  <a:spLocks noChangeArrowheads="1"/>
                </p:cNvSpPr>
                <p:nvPr/>
              </p:nvSpPr>
              <p:spPr bwMode="auto">
                <a:xfrm>
                  <a:off x="8038198" y="3736548"/>
                  <a:ext cx="460824" cy="27210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cxnSp>
            <p:nvCxnSpPr>
              <p:cNvPr id="3145814" name="直接连接符 265"/>
              <p:cNvCxnSpPr>
                <a:cxnSpLocks/>
              </p:cNvCxnSpPr>
              <p:nvPr/>
            </p:nvCxnSpPr>
            <p:spPr>
              <a:xfrm flipV="1">
                <a:off x="4440451" y="1742837"/>
                <a:ext cx="0" cy="35989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5" name="直接连接符 266"/>
              <p:cNvCxnSpPr>
                <a:cxnSpLocks/>
              </p:cNvCxnSpPr>
              <p:nvPr/>
            </p:nvCxnSpPr>
            <p:spPr>
              <a:xfrm>
                <a:off x="4314231" y="2102731"/>
                <a:ext cx="247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79" name="椭圆 268"/>
            <p:cNvSpPr/>
            <p:nvPr/>
          </p:nvSpPr>
          <p:spPr>
            <a:xfrm>
              <a:off x="4650166" y="1713740"/>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69" name="组合 19"/>
          <p:cNvGrpSpPr/>
          <p:nvPr/>
        </p:nvGrpSpPr>
        <p:grpSpPr>
          <a:xfrm>
            <a:off x="4603994" y="3012089"/>
            <a:ext cx="3529063" cy="949538"/>
            <a:chOff x="4603994" y="3012089"/>
            <a:chExt cx="3529063" cy="949538"/>
          </a:xfrm>
        </p:grpSpPr>
        <p:grpSp>
          <p:nvGrpSpPr>
            <p:cNvPr id="170" name="组合 17"/>
            <p:cNvGrpSpPr/>
            <p:nvPr/>
          </p:nvGrpSpPr>
          <p:grpSpPr>
            <a:xfrm>
              <a:off x="4603994" y="3012089"/>
              <a:ext cx="3529063" cy="949538"/>
              <a:chOff x="4603994" y="3012089"/>
              <a:chExt cx="3529063" cy="949538"/>
            </a:xfrm>
          </p:grpSpPr>
          <p:sp>
            <p:nvSpPr>
              <p:cNvPr id="1048780" name="椭圆 1"/>
              <p:cNvSpPr/>
              <p:nvPr/>
            </p:nvSpPr>
            <p:spPr>
              <a:xfrm>
                <a:off x="4603994" y="3062121"/>
                <a:ext cx="174288" cy="174288"/>
              </a:xfrm>
              <a:prstGeom prst="ellipse"/>
              <a:gradFill>
                <a:gsLst>
                  <a:gs pos="0">
                    <a:schemeClr val="accent1">
                      <a:lumMod val="5000"/>
                      <a:lumOff val="95000"/>
                    </a:schemeClr>
                  </a:gs>
                  <a:gs pos="28000">
                    <a:schemeClr val="bg1">
                      <a:lumMod val="75000"/>
                    </a:schemeClr>
                  </a:gs>
                  <a:gs pos="67000">
                    <a:schemeClr val="tx1">
                      <a:lumMod val="50000"/>
                      <a:lumOff val="50000"/>
                    </a:schemeClr>
                  </a:gs>
                  <a:gs pos="100000">
                    <a:schemeClr val="tx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1" name="椭圆 88"/>
              <p:cNvSpPr/>
              <p:nvPr/>
            </p:nvSpPr>
            <p:spPr>
              <a:xfrm>
                <a:off x="7958769" y="3246837"/>
                <a:ext cx="174288" cy="174288"/>
              </a:xfrm>
              <a:prstGeom prst="ellipse"/>
              <a:gradFill>
                <a:gsLst>
                  <a:gs pos="0">
                    <a:schemeClr val="accent1">
                      <a:lumMod val="5000"/>
                      <a:lumOff val="95000"/>
                    </a:schemeClr>
                  </a:gs>
                  <a:gs pos="28000">
                    <a:schemeClr val="bg1">
                      <a:lumMod val="75000"/>
                    </a:schemeClr>
                  </a:gs>
                  <a:gs pos="67000">
                    <a:schemeClr val="tx1">
                      <a:lumMod val="50000"/>
                      <a:lumOff val="50000"/>
                    </a:schemeClr>
                  </a:gs>
                  <a:gs pos="100000">
                    <a:schemeClr val="tx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2" name="椭圆 89"/>
              <p:cNvSpPr/>
              <p:nvPr/>
            </p:nvSpPr>
            <p:spPr>
              <a:xfrm>
                <a:off x="5033744" y="3620778"/>
                <a:ext cx="174288" cy="174288"/>
              </a:xfrm>
              <a:prstGeom prst="ellipse"/>
              <a:gradFill>
                <a:gsLst>
                  <a:gs pos="0">
                    <a:schemeClr val="accent1">
                      <a:lumMod val="5000"/>
                      <a:lumOff val="95000"/>
                    </a:schemeClr>
                  </a:gs>
                  <a:gs pos="28000">
                    <a:schemeClr val="bg1">
                      <a:lumMod val="75000"/>
                    </a:schemeClr>
                  </a:gs>
                  <a:gs pos="67000">
                    <a:schemeClr val="tx1">
                      <a:lumMod val="50000"/>
                      <a:lumOff val="50000"/>
                    </a:schemeClr>
                  </a:gs>
                  <a:gs pos="100000">
                    <a:schemeClr val="tx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3" name="椭圆 90"/>
              <p:cNvSpPr/>
              <p:nvPr/>
            </p:nvSpPr>
            <p:spPr>
              <a:xfrm>
                <a:off x="5808527" y="3765927"/>
                <a:ext cx="174288" cy="174288"/>
              </a:xfrm>
              <a:prstGeom prst="ellipse"/>
              <a:gradFill>
                <a:gsLst>
                  <a:gs pos="0">
                    <a:schemeClr val="accent1">
                      <a:lumMod val="5000"/>
                      <a:lumOff val="95000"/>
                    </a:schemeClr>
                  </a:gs>
                  <a:gs pos="28000">
                    <a:schemeClr val="bg1">
                      <a:lumMod val="75000"/>
                    </a:schemeClr>
                  </a:gs>
                  <a:gs pos="67000">
                    <a:schemeClr val="tx1">
                      <a:lumMod val="50000"/>
                      <a:lumOff val="50000"/>
                    </a:schemeClr>
                  </a:gs>
                  <a:gs pos="100000">
                    <a:schemeClr val="tx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4" name="椭圆 91"/>
              <p:cNvSpPr/>
              <p:nvPr/>
            </p:nvSpPr>
            <p:spPr>
              <a:xfrm>
                <a:off x="6679329" y="3787339"/>
                <a:ext cx="174288" cy="174288"/>
              </a:xfrm>
              <a:prstGeom prst="ellipse"/>
              <a:gradFill>
                <a:gsLst>
                  <a:gs pos="0">
                    <a:schemeClr val="accent1">
                      <a:lumMod val="5000"/>
                      <a:lumOff val="95000"/>
                    </a:schemeClr>
                  </a:gs>
                  <a:gs pos="28000">
                    <a:schemeClr val="bg1">
                      <a:lumMod val="75000"/>
                    </a:schemeClr>
                  </a:gs>
                  <a:gs pos="67000">
                    <a:schemeClr val="tx1">
                      <a:lumMod val="50000"/>
                      <a:lumOff val="50000"/>
                    </a:schemeClr>
                  </a:gs>
                  <a:gs pos="100000">
                    <a:schemeClr val="tx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5" name="椭圆 92"/>
              <p:cNvSpPr/>
              <p:nvPr/>
            </p:nvSpPr>
            <p:spPr>
              <a:xfrm>
                <a:off x="7446588" y="3748364"/>
                <a:ext cx="174288" cy="174288"/>
              </a:xfrm>
              <a:prstGeom prst="ellipse"/>
              <a:gradFill>
                <a:gsLst>
                  <a:gs pos="0">
                    <a:schemeClr val="accent1">
                      <a:lumMod val="5000"/>
                      <a:lumOff val="95000"/>
                    </a:schemeClr>
                  </a:gs>
                  <a:gs pos="28000">
                    <a:schemeClr val="bg1">
                      <a:lumMod val="75000"/>
                    </a:schemeClr>
                  </a:gs>
                  <a:gs pos="67000">
                    <a:schemeClr val="tx1">
                      <a:lumMod val="50000"/>
                      <a:lumOff val="50000"/>
                    </a:schemeClr>
                  </a:gs>
                  <a:gs pos="100000">
                    <a:schemeClr val="tx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16" name="直接箭头连接符 9"/>
              <p:cNvCxnSpPr>
                <a:cxnSpLocks/>
              </p:cNvCxnSpPr>
              <p:nvPr/>
            </p:nvCxnSpPr>
            <p:spPr>
              <a:xfrm flipV="1">
                <a:off x="7604778" y="3762791"/>
                <a:ext cx="217965" cy="49744"/>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17" name="直接箭头连接符 95"/>
              <p:cNvCxnSpPr>
                <a:cxnSpLocks/>
              </p:cNvCxnSpPr>
              <p:nvPr/>
            </p:nvCxnSpPr>
            <p:spPr>
              <a:xfrm flipV="1">
                <a:off x="8042365" y="3012089"/>
                <a:ext cx="3060" cy="252353"/>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18" name="直接箭头连接符 99"/>
              <p:cNvCxnSpPr>
                <a:cxnSpLocks/>
              </p:cNvCxnSpPr>
              <p:nvPr/>
            </p:nvCxnSpPr>
            <p:spPr>
              <a:xfrm>
                <a:off x="4705117" y="3232544"/>
                <a:ext cx="14887" cy="249568"/>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19" name="直接箭头连接符 101"/>
              <p:cNvCxnSpPr>
                <a:cxnSpLocks/>
              </p:cNvCxnSpPr>
              <p:nvPr/>
            </p:nvCxnSpPr>
            <p:spPr>
              <a:xfrm>
                <a:off x="5200939" y="3726519"/>
                <a:ext cx="198358" cy="75433"/>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45820" name="直接箭头连接符 104"/>
            <p:cNvCxnSpPr>
              <a:cxnSpLocks/>
            </p:cNvCxnSpPr>
            <p:nvPr/>
          </p:nvCxnSpPr>
          <p:spPr>
            <a:xfrm>
              <a:off x="5981549" y="3852695"/>
              <a:ext cx="214347" cy="2690"/>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21" name="直接箭头连接符 106"/>
            <p:cNvCxnSpPr>
              <a:cxnSpLocks/>
            </p:cNvCxnSpPr>
            <p:nvPr/>
          </p:nvCxnSpPr>
          <p:spPr>
            <a:xfrm>
              <a:off x="6853617" y="3866670"/>
              <a:ext cx="214347" cy="2690"/>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69"/>
                                        </p:tgtEl>
                                        <p:attrNameLst>
                                          <p:attrName>style.visibility</p:attrName>
                                        </p:attrNameLst>
                                      </p:cBhvr>
                                      <p:to>
                                        <p:strVal val="visible"/>
                                      </p:to>
                                    </p:set>
                                    <p:animEffect transition="in" filter="wipe(down)">
                                      <p:cBhvr>
                                        <p:cTn dur="500" id="7"/>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83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36" name="文本框 176"/>
          <p:cNvSpPr txBox="1">
            <a:spLocks noChangeAspect="1" noMove="1" noResize="1" noRot="1" noAdjustHandles="1" noEditPoints="1" noChangeArrowheads="1" noChangeShapeType="1" noTextEdit="1"/>
          </p:cNvSpPr>
          <p:nvPr/>
        </p:nvSpPr>
        <p:spPr>
          <a:xfrm>
            <a:off x="240177" y="2576865"/>
            <a:ext cx="3593811" cy="830997"/>
          </a:xfrm>
          <a:prstGeom prst="rect"/>
          <a:blipFill>
            <a:blip xmlns:r="http://schemas.openxmlformats.org/officeDocument/2006/relationships" r:embed="rId1"/>
            <a:stretch>
              <a:fillRect t="-5147" b="-16912"/>
            </a:stretch>
          </a:blipFill>
        </p:spPr>
        <p:txBody>
          <a:bodyPr/>
          <a:p>
            <a:r>
              <a:rPr altLang="en-US" lang="zh-CN">
                <a:noFill/>
              </a:rPr>
              <a:t> </a:t>
            </a:r>
          </a:p>
        </p:txBody>
      </p:sp>
      <p:sp>
        <p:nvSpPr>
          <p:cNvPr id="1048837" name="矩形 2"/>
          <p:cNvSpPr/>
          <p:nvPr/>
        </p:nvSpPr>
        <p:spPr>
          <a:xfrm>
            <a:off x="564615" y="1845693"/>
            <a:ext cx="3091180" cy="447040"/>
          </a:xfrm>
          <a:prstGeom prst="rect"/>
        </p:spPr>
        <p:txBody>
          <a:bodyPr wrap="none">
            <a:spAutoFit/>
          </a:bodyPr>
          <a:p>
            <a:r>
              <a:rPr altLang="zh-CN" b="1" dirty="0" sz="2400" lang="en-US" smtClean="0">
                <a:latin typeface="Arial" panose="020B0604020202020204" pitchFamily="34" charset="0"/>
                <a:cs typeface="Arial" panose="020B0604020202020204" pitchFamily="34" charset="0"/>
              </a:rPr>
              <a:t>When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1" dirty="0" sz="2400" lang="en-US">
                <a:latin typeface="Arial" panose="020B0604020202020204" pitchFamily="34" charset="0"/>
                <a:cs typeface="Arial" panose="020B0604020202020204" pitchFamily="34" charset="0"/>
              </a:rPr>
              <a:t>=</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GS(off)</a:t>
            </a:r>
            <a:r>
              <a:rPr altLang="zh-CN" b="1" dirty="0" sz="2400" lang="en-US" smtClean="0">
                <a:latin typeface="Arial" panose="020B0604020202020204" pitchFamily="34" charset="0"/>
                <a:cs typeface="Arial" panose="020B0604020202020204" pitchFamily="34" charset="0"/>
              </a:rPr>
              <a:t>|:</a:t>
            </a:r>
            <a:endParaRPr altLang="en-US" dirty="0" sz="2400" lang="zh-CN"/>
          </a:p>
        </p:txBody>
      </p:sp>
      <p:sp>
        <p:nvSpPr>
          <p:cNvPr id="1048838" name="文本框 77"/>
          <p:cNvSpPr txBox="1"/>
          <p:nvPr/>
        </p:nvSpPr>
        <p:spPr>
          <a:xfrm>
            <a:off x="885431" y="627097"/>
            <a:ext cx="1904461" cy="612139"/>
          </a:xfrm>
          <a:prstGeom prst="rect"/>
          <a:solidFill>
            <a:schemeClr val="accent4">
              <a:lumMod val="20000"/>
              <a:lumOff val="80000"/>
            </a:schemeClr>
          </a:solidFill>
        </p:spPr>
        <p:txBody>
          <a:bodyPr rtlCol="0" wrap="square">
            <a:spAutoFit/>
          </a:bodyPr>
          <a:p>
            <a:r>
              <a:rPr altLang="zh-CN" b="1" dirty="0" sz="2800" lang="en-US" smtClean="0">
                <a:latin typeface="Arial" panose="020B0604020202020204" pitchFamily="34" charset="0"/>
                <a:cs typeface="Arial" panose="020B0604020202020204" pitchFamily="34" charset="0"/>
              </a:rPr>
              <a:t>2) </a:t>
            </a:r>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GS</a:t>
            </a:r>
            <a:r>
              <a:rPr altLang="zh-CN" b="1" dirty="0" sz="2800" lang="en-US" smtClean="0">
                <a:latin typeface="Arial" panose="020B0604020202020204" pitchFamily="34" charset="0"/>
                <a:cs typeface="Arial" panose="020B0604020202020204" pitchFamily="34" charset="0"/>
              </a:rPr>
              <a:t>=0 </a:t>
            </a:r>
            <a:endParaRPr altLang="en-US" b="1" dirty="0" sz="2800" lang="zh-CN">
              <a:latin typeface="Arial" panose="020B0604020202020204" pitchFamily="34" charset="0"/>
              <a:cs typeface="Arial" panose="020B0604020202020204" pitchFamily="34" charset="0"/>
            </a:endParaRPr>
          </a:p>
        </p:txBody>
      </p:sp>
      <p:sp>
        <p:nvSpPr>
          <p:cNvPr id="1048839" name="文本框 267"/>
          <p:cNvSpPr txBox="1"/>
          <p:nvPr/>
        </p:nvSpPr>
        <p:spPr>
          <a:xfrm>
            <a:off x="100631" y="3796610"/>
            <a:ext cx="3939693"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Pinch-off region is a point</a:t>
            </a:r>
          </a:p>
          <a:p>
            <a:pPr algn="ctr"/>
            <a:r>
              <a:rPr altLang="en-US" b="1" dirty="0" sz="2400" lang="zh-CN" smtClean="0">
                <a:latin typeface="宋体" panose="02010600030101010101" pitchFamily="2" charset="-122"/>
                <a:ea typeface="宋体" panose="02010600030101010101" pitchFamily="2" charset="-122"/>
                <a:cs typeface="Arial" panose="020B0604020202020204" pitchFamily="34" charset="0"/>
              </a:rPr>
              <a:t>点夹断</a:t>
            </a:r>
            <a:r>
              <a:rPr altLang="zh-CN" b="1" dirty="0" sz="2400" lang="en-US" smtClean="0">
                <a:latin typeface="宋体" panose="02010600030101010101" pitchFamily="2" charset="-122"/>
                <a:ea typeface="宋体" panose="02010600030101010101" pitchFamily="2" charset="-122"/>
                <a:cs typeface="Arial" panose="020B0604020202020204" pitchFamily="34" charset="0"/>
              </a:rPr>
              <a:t>(</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预夹断</a:t>
            </a:r>
            <a:r>
              <a:rPr altLang="zh-CN" b="1" dirty="0" sz="2400" lang="en-US" smtClean="0">
                <a:latin typeface="宋体" panose="02010600030101010101" pitchFamily="2" charset="-122"/>
                <a:ea typeface="宋体" panose="02010600030101010101" pitchFamily="2" charset="-122"/>
                <a:cs typeface="Arial" panose="020B0604020202020204" pitchFamily="34" charset="0"/>
              </a:rPr>
              <a:t>)</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grpSp>
        <p:nvGrpSpPr>
          <p:cNvPr id="187" name="组合 7"/>
          <p:cNvGrpSpPr/>
          <p:nvPr/>
        </p:nvGrpSpPr>
        <p:grpSpPr>
          <a:xfrm>
            <a:off x="4207875" y="467687"/>
            <a:ext cx="4828620" cy="5325311"/>
            <a:chOff x="4207875" y="467687"/>
            <a:chExt cx="4828620" cy="5325311"/>
          </a:xfrm>
        </p:grpSpPr>
        <p:grpSp>
          <p:nvGrpSpPr>
            <p:cNvPr id="188" name="组合 1"/>
            <p:cNvGrpSpPr/>
            <p:nvPr/>
          </p:nvGrpSpPr>
          <p:grpSpPr>
            <a:xfrm>
              <a:off x="4207875" y="467687"/>
              <a:ext cx="4828620" cy="5325311"/>
              <a:chOff x="4207875" y="467687"/>
              <a:chExt cx="4828620" cy="5325311"/>
            </a:xfrm>
          </p:grpSpPr>
          <p:sp>
            <p:nvSpPr>
              <p:cNvPr id="1048840" name="文本框 262"/>
              <p:cNvSpPr txBox="1"/>
              <p:nvPr/>
            </p:nvSpPr>
            <p:spPr>
              <a:xfrm>
                <a:off x="8187309" y="1119909"/>
                <a:ext cx="44001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5825" name="直接箭头连接符 8"/>
              <p:cNvCxnSpPr>
                <a:cxnSpLocks/>
              </p:cNvCxnSpPr>
              <p:nvPr/>
            </p:nvCxnSpPr>
            <p:spPr>
              <a:xfrm>
                <a:off x="8159290" y="1249991"/>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nvGrpSpPr>
              <p:cNvPr id="189" name="组合 13"/>
              <p:cNvGrpSpPr/>
              <p:nvPr/>
            </p:nvGrpSpPr>
            <p:grpSpPr>
              <a:xfrm>
                <a:off x="4207875" y="467687"/>
                <a:ext cx="4828620" cy="5325311"/>
                <a:chOff x="4207875" y="467687"/>
                <a:chExt cx="4828620" cy="5325311"/>
              </a:xfrm>
            </p:grpSpPr>
            <p:grpSp>
              <p:nvGrpSpPr>
                <p:cNvPr id="190" name="组合 6"/>
                <p:cNvGrpSpPr/>
                <p:nvPr/>
              </p:nvGrpSpPr>
              <p:grpSpPr>
                <a:xfrm>
                  <a:off x="4207875" y="467687"/>
                  <a:ext cx="4828620" cy="5325311"/>
                  <a:chOff x="4207875" y="467687"/>
                  <a:chExt cx="4828620" cy="5325311"/>
                </a:xfrm>
              </p:grpSpPr>
              <p:grpSp>
                <p:nvGrpSpPr>
                  <p:cNvPr id="191" name="组合 4"/>
                  <p:cNvGrpSpPr/>
                  <p:nvPr/>
                </p:nvGrpSpPr>
                <p:grpSpPr>
                  <a:xfrm>
                    <a:off x="4207875" y="467687"/>
                    <a:ext cx="4828620" cy="5325311"/>
                    <a:chOff x="3944873" y="376680"/>
                    <a:chExt cx="4828620" cy="5325311"/>
                  </a:xfrm>
                </p:grpSpPr>
                <p:grpSp>
                  <p:nvGrpSpPr>
                    <p:cNvPr id="192" name="组合 131"/>
                    <p:cNvGrpSpPr/>
                    <p:nvPr/>
                  </p:nvGrpSpPr>
                  <p:grpSpPr>
                    <a:xfrm>
                      <a:off x="3944873" y="1665151"/>
                      <a:ext cx="4828620" cy="4036840"/>
                      <a:chOff x="2655592" y="1669059"/>
                      <a:chExt cx="4828620" cy="4036840"/>
                    </a:xfrm>
                  </p:grpSpPr>
                  <p:grpSp>
                    <p:nvGrpSpPr>
                      <p:cNvPr id="193" name="组合 132"/>
                      <p:cNvGrpSpPr/>
                      <p:nvPr/>
                    </p:nvGrpSpPr>
                    <p:grpSpPr>
                      <a:xfrm>
                        <a:off x="2655592" y="1846212"/>
                        <a:ext cx="4291150" cy="3859687"/>
                        <a:chOff x="3743338" y="1126824"/>
                        <a:chExt cx="4291150" cy="3859687"/>
                      </a:xfrm>
                    </p:grpSpPr>
                    <p:sp>
                      <p:nvSpPr>
                        <p:cNvPr id="1048841" name="文本框 137"/>
                        <p:cNvSpPr txBox="1"/>
                        <p:nvPr/>
                      </p:nvSpPr>
                      <p:spPr>
                        <a:xfrm>
                          <a:off x="4281531" y="1139588"/>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194" name="组合 138"/>
                        <p:cNvGrpSpPr/>
                        <p:nvPr/>
                      </p:nvGrpSpPr>
                      <p:grpSpPr>
                        <a:xfrm>
                          <a:off x="3743338" y="1126824"/>
                          <a:ext cx="4291150" cy="3859687"/>
                          <a:chOff x="3730337" y="910142"/>
                          <a:chExt cx="4291150" cy="3859687"/>
                        </a:xfrm>
                      </p:grpSpPr>
                      <p:grpSp>
                        <p:nvGrpSpPr>
                          <p:cNvPr id="195" name="组合 139"/>
                          <p:cNvGrpSpPr/>
                          <p:nvPr/>
                        </p:nvGrpSpPr>
                        <p:grpSpPr>
                          <a:xfrm>
                            <a:off x="3735602" y="910142"/>
                            <a:ext cx="4285885" cy="3859687"/>
                            <a:chOff x="3735602" y="910142"/>
                            <a:chExt cx="4285885" cy="3859687"/>
                          </a:xfrm>
                        </p:grpSpPr>
                        <p:grpSp>
                          <p:nvGrpSpPr>
                            <p:cNvPr id="196" name="组合 141"/>
                            <p:cNvGrpSpPr/>
                            <p:nvPr/>
                          </p:nvGrpSpPr>
                          <p:grpSpPr>
                            <a:xfrm>
                              <a:off x="3735602" y="910142"/>
                              <a:ext cx="4285885" cy="3859687"/>
                              <a:chOff x="3735602" y="910142"/>
                              <a:chExt cx="4285885" cy="3859687"/>
                            </a:xfrm>
                          </p:grpSpPr>
                          <p:grpSp>
                            <p:nvGrpSpPr>
                              <p:cNvPr id="197" name="组合 145"/>
                              <p:cNvGrpSpPr/>
                              <p:nvPr/>
                            </p:nvGrpSpPr>
                            <p:grpSpPr>
                              <a:xfrm>
                                <a:off x="3735602" y="910142"/>
                                <a:ext cx="4285885" cy="3859687"/>
                                <a:chOff x="3735602" y="910142"/>
                                <a:chExt cx="4285885" cy="3859687"/>
                              </a:xfrm>
                            </p:grpSpPr>
                            <p:grpSp>
                              <p:nvGrpSpPr>
                                <p:cNvPr id="198" name="组合 148"/>
                                <p:cNvGrpSpPr/>
                                <p:nvPr/>
                              </p:nvGrpSpPr>
                              <p:grpSpPr>
                                <a:xfrm>
                                  <a:off x="3735602" y="910142"/>
                                  <a:ext cx="4285885" cy="3859687"/>
                                  <a:chOff x="3735602" y="910142"/>
                                  <a:chExt cx="4285885" cy="3859687"/>
                                </a:xfrm>
                              </p:grpSpPr>
                              <p:grpSp>
                                <p:nvGrpSpPr>
                                  <p:cNvPr id="199" name="组合 153"/>
                                  <p:cNvGrpSpPr/>
                                  <p:nvPr/>
                                </p:nvGrpSpPr>
                                <p:grpSpPr>
                                  <a:xfrm>
                                    <a:off x="3735602" y="910142"/>
                                    <a:ext cx="4285885" cy="3859687"/>
                                    <a:chOff x="179277" y="2610604"/>
                                    <a:chExt cx="3542296" cy="3190044"/>
                                  </a:xfrm>
                                </p:grpSpPr>
                                <p:grpSp>
                                  <p:nvGrpSpPr>
                                    <p:cNvPr id="200" name="组合 159"/>
                                    <p:cNvGrpSpPr/>
                                    <p:nvPr/>
                                  </p:nvGrpSpPr>
                                  <p:grpSpPr>
                                    <a:xfrm>
                                      <a:off x="179277" y="3031941"/>
                                      <a:ext cx="3542296" cy="1998029"/>
                                      <a:chOff x="1041354" y="1984114"/>
                                      <a:chExt cx="3542296" cy="1998029"/>
                                    </a:xfrm>
                                  </p:grpSpPr>
                                  <p:sp>
                                    <p:nvSpPr>
                                      <p:cNvPr id="1048842" name="矩形 175"/>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3" name="Rectangle 519"/>
                                      <p:cNvSpPr>
                                        <a:spLocks noChangeArrowheads="1"/>
                                      </p:cNvSpPr>
                                      <p:nvPr/>
                                    </p:nvSpPr>
                                    <p:spPr bwMode="auto">
                                      <a:xfrm>
                                        <a:off x="1041354" y="2338924"/>
                                        <a:ext cx="354229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44" name="Text Box 629"/>
                                      <p:cNvSpPr txBox="1">
                                        <a:spLocks noChangeArrowheads="1"/>
                                      </p:cNvSpPr>
                                      <p:nvPr/>
                                    </p:nvSpPr>
                                    <p:spPr bwMode="auto">
                                      <a:xfrm>
                                        <a:off x="1095831" y="2836949"/>
                                        <a:ext cx="634142" cy="38156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845" name="矩形 161"/>
                                    <p:cNvSpPr/>
                                    <p:nvPr/>
                                  </p:nvSpPr>
                                  <p:spPr>
                                    <a:xfrm>
                                      <a:off x="1880623" y="5202113"/>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6" name="Line 616"/>
                                    <p:cNvSpPr>
                                      <a:spLocks noChangeShapeType="1"/>
                                    </p:cNvSpPr>
                                    <p:nvPr/>
                                  </p:nvSpPr>
                                  <p:spPr bwMode="auto">
                                    <a:xfrm flipV="1">
                                      <a:off x="2002098" y="283172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47" name="Line 616"/>
                                    <p:cNvSpPr>
                                      <a:spLocks noChangeShapeType="1"/>
                                    </p:cNvSpPr>
                                    <p:nvPr/>
                                  </p:nvSpPr>
                                  <p:spPr bwMode="auto">
                                    <a:xfrm flipV="1">
                                      <a:off x="3340700" y="283225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48" name="Line 616"/>
                                    <p:cNvSpPr>
                                      <a:spLocks noChangeShapeType="1"/>
                                    </p:cNvSpPr>
                                    <p:nvPr/>
                                  </p:nvSpPr>
                                  <p:spPr bwMode="auto">
                                    <a:xfrm flipV="1">
                                      <a:off x="2028272" y="5309242"/>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49" name="椭圆 165"/>
                                    <p:cNvSpPr/>
                                    <p:nvPr/>
                                  </p:nvSpPr>
                                  <p:spPr>
                                    <a:xfrm>
                                      <a:off x="1962247" y="276645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0" name="椭圆 166"/>
                                    <p:cNvSpPr/>
                                    <p:nvPr/>
                                  </p:nvSpPr>
                                  <p:spPr>
                                    <a:xfrm>
                                      <a:off x="3300851" y="276698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1" name="椭圆 167"/>
                                    <p:cNvSpPr/>
                                    <p:nvPr/>
                                  </p:nvSpPr>
                                  <p:spPr>
                                    <a:xfrm>
                                      <a:off x="1988424" y="557107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2" name="文本框 169"/>
                                    <p:cNvSpPr txBox="1"/>
                                    <p:nvPr/>
                                  </p:nvSpPr>
                                  <p:spPr>
                                    <a:xfrm>
                                      <a:off x="1641918" y="2610604"/>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853" name="文本框 170"/>
                                    <p:cNvSpPr txBox="1"/>
                                    <p:nvPr/>
                                  </p:nvSpPr>
                                  <p:spPr>
                                    <a:xfrm>
                                      <a:off x="2965292" y="2650434"/>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854" name="文本框 171"/>
                                    <p:cNvSpPr txBox="1"/>
                                    <p:nvPr/>
                                  </p:nvSpPr>
                                  <p:spPr>
                                    <a:xfrm>
                                      <a:off x="1684091" y="5419081"/>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grpSp>
                              <p:sp>
                                <p:nvSpPr>
                                  <p:cNvPr id="1048855" name="矩形 155"/>
                                  <p:cNvSpPr/>
                                  <p:nvPr/>
                                </p:nvSpPr>
                                <p:spPr>
                                  <a:xfrm>
                                    <a:off x="4081775" y="1413228"/>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6" name="矩形 157"/>
                                  <p:cNvSpPr/>
                                  <p:nvPr/>
                                </p:nvSpPr>
                                <p:spPr>
                                  <a:xfrm>
                                    <a:off x="5808303" y="1423100"/>
                                    <a:ext cx="280921"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7" name="矩形 158"/>
                                  <p:cNvSpPr/>
                                  <p:nvPr/>
                                </p:nvSpPr>
                                <p:spPr>
                                  <a:xfrm>
                                    <a:off x="7412249" y="1413522"/>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58" name="Line 616"/>
                                <p:cNvSpPr>
                                  <a:spLocks noChangeShapeType="1"/>
                                </p:cNvSpPr>
                                <p:nvPr/>
                              </p:nvSpPr>
                              <p:spPr bwMode="auto">
                                <a:xfrm flipV="1">
                                  <a:off x="4220859" y="1161332"/>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59" name="椭圆 152"/>
                                <p:cNvSpPr/>
                                <p:nvPr/>
                              </p:nvSpPr>
                              <p:spPr>
                                <a:xfrm>
                                  <a:off x="4172645" y="1082356"/>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60" name="矩形 146"/>
                              <p:cNvSpPr/>
                              <p:nvPr/>
                            </p:nvSpPr>
                            <p:spPr>
                              <a:xfrm>
                                <a:off x="5065755" y="2229298"/>
                                <a:ext cx="1775098"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61" name="矩形 143"/>
                            <p:cNvSpPr/>
                            <p:nvPr/>
                          </p:nvSpPr>
                          <p:spPr>
                            <a:xfrm>
                              <a:off x="4715844" y="1847870"/>
                              <a:ext cx="365081"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2" name="矩形 144"/>
                            <p:cNvSpPr/>
                            <p:nvPr/>
                          </p:nvSpPr>
                          <p:spPr>
                            <a:xfrm>
                              <a:off x="6834971" y="1847870"/>
                              <a:ext cx="639010"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63" name="矩形 140"/>
                          <p:cNvSpPr/>
                          <p:nvPr/>
                        </p:nvSpPr>
                        <p:spPr>
                          <a:xfrm>
                            <a:off x="3730337" y="3203640"/>
                            <a:ext cx="4291147"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cxnSp>
                    <p:nvCxnSpPr>
                      <p:cNvPr id="3145826" name="直接连接符 133"/>
                      <p:cNvCxnSpPr>
                        <a:cxnSpLocks/>
                      </p:cNvCxnSpPr>
                      <p:nvPr/>
                    </p:nvCxnSpPr>
                    <p:spPr>
                      <a:xfrm flipV="1">
                        <a:off x="4865797" y="167712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7" name="直接连接符 134"/>
                      <p:cNvCxnSpPr>
                        <a:cxnSpLocks/>
                      </p:cNvCxnSpPr>
                      <p:nvPr/>
                    </p:nvCxnSpPr>
                    <p:spPr>
                      <a:xfrm>
                        <a:off x="4849775" y="1677123"/>
                        <a:ext cx="26344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8" name="直接连接符 135"/>
                      <p:cNvCxnSpPr>
                        <a:cxnSpLocks/>
                      </p:cNvCxnSpPr>
                      <p:nvPr/>
                    </p:nvCxnSpPr>
                    <p:spPr>
                      <a:xfrm flipV="1">
                        <a:off x="7479878" y="1669059"/>
                        <a:ext cx="0" cy="38060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9" name="直接连接符 136"/>
                      <p:cNvCxnSpPr>
                        <a:cxnSpLocks/>
                      </p:cNvCxnSpPr>
                      <p:nvPr/>
                    </p:nvCxnSpPr>
                    <p:spPr>
                      <a:xfrm>
                        <a:off x="4946199" y="5475067"/>
                        <a:ext cx="25336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组合 234"/>
                    <p:cNvGrpSpPr/>
                    <p:nvPr/>
                  </p:nvGrpSpPr>
                  <p:grpSpPr>
                    <a:xfrm>
                      <a:off x="4435393" y="376680"/>
                      <a:ext cx="3339803" cy="1650841"/>
                      <a:chOff x="4309716" y="376680"/>
                      <a:chExt cx="3339803" cy="1650841"/>
                    </a:xfrm>
                  </p:grpSpPr>
                  <p:sp>
                    <p:nvSpPr>
                      <p:cNvPr id="1048864" name="文本框 235"/>
                      <p:cNvSpPr txBox="1"/>
                      <p:nvPr/>
                    </p:nvSpPr>
                    <p:spPr>
                      <a:xfrm>
                        <a:off x="5749129" y="376680"/>
                        <a:ext cx="1446180"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202" name="组合 236"/>
                      <p:cNvGrpSpPr/>
                      <p:nvPr/>
                    </p:nvGrpSpPr>
                    <p:grpSpPr>
                      <a:xfrm>
                        <a:off x="4309716" y="851749"/>
                        <a:ext cx="3339803" cy="1175772"/>
                        <a:chOff x="4309716" y="851749"/>
                        <a:chExt cx="3339803" cy="1175772"/>
                      </a:xfrm>
                    </p:grpSpPr>
                    <p:grpSp>
                      <p:nvGrpSpPr>
                        <p:cNvPr id="203" name="组合 237"/>
                        <p:cNvGrpSpPr/>
                        <p:nvPr/>
                      </p:nvGrpSpPr>
                      <p:grpSpPr>
                        <a:xfrm>
                          <a:off x="4309716" y="1049891"/>
                          <a:ext cx="3339803" cy="977630"/>
                          <a:chOff x="3146112" y="1053799"/>
                          <a:chExt cx="3339803" cy="977630"/>
                        </a:xfrm>
                      </p:grpSpPr>
                      <p:cxnSp>
                        <p:nvCxnSpPr>
                          <p:cNvPr id="3145830" name="直接连接符 242"/>
                          <p:cNvCxnSpPr>
                            <a:cxnSpLocks/>
                          </p:cNvCxnSpPr>
                          <p:nvPr/>
                        </p:nvCxnSpPr>
                        <p:spPr>
                          <a:xfrm>
                            <a:off x="3146112" y="1053799"/>
                            <a:ext cx="151185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1" name="直接连接符 243"/>
                          <p:cNvCxnSpPr>
                            <a:cxnSpLocks/>
                          </p:cNvCxnSpPr>
                          <p:nvPr/>
                        </p:nvCxnSpPr>
                        <p:spPr>
                          <a:xfrm flipV="1">
                            <a:off x="3146112" y="1053799"/>
                            <a:ext cx="0" cy="6152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2" name="直接连接符 244"/>
                          <p:cNvCxnSpPr>
                            <a:cxnSpLocks/>
                          </p:cNvCxnSpPr>
                          <p:nvPr/>
                        </p:nvCxnSpPr>
                        <p:spPr>
                          <a:xfrm flipV="1">
                            <a:off x="6485915" y="1053799"/>
                            <a:ext cx="0" cy="97763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3" name="直接连接符 245"/>
                          <p:cNvCxnSpPr>
                            <a:cxnSpLocks/>
                          </p:cNvCxnSpPr>
                          <p:nvPr/>
                        </p:nvCxnSpPr>
                        <p:spPr>
                          <a:xfrm>
                            <a:off x="4745264" y="1053799"/>
                            <a:ext cx="17406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238"/>
                        <p:cNvGrpSpPr/>
                        <p:nvPr/>
                      </p:nvGrpSpPr>
                      <p:grpSpPr>
                        <a:xfrm flipH="1">
                          <a:off x="5722501" y="851749"/>
                          <a:ext cx="312023" cy="370629"/>
                          <a:chOff x="5853756" y="1017182"/>
                          <a:chExt cx="312023" cy="370629"/>
                        </a:xfrm>
                      </p:grpSpPr>
                      <p:cxnSp>
                        <p:nvCxnSpPr>
                          <p:cNvPr id="3145834" name="直接连接符 239"/>
                          <p:cNvCxnSpPr>
                            <a:cxnSpLocks/>
                          </p:cNvCxnSpPr>
                          <p:nvPr/>
                        </p:nvCxnSpPr>
                        <p:spPr>
                          <a:xfrm flipV="1">
                            <a:off x="5980296" y="1033505"/>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5" name="直接连接符 240"/>
                          <p:cNvCxnSpPr>
                            <a:cxnSpLocks/>
                          </p:cNvCxnSpPr>
                          <p:nvPr/>
                        </p:nvCxnSpPr>
                        <p:spPr>
                          <a:xfrm flipV="1">
                            <a:off x="6061268" y="1096899"/>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6" name="直接箭头连接符 241"/>
                          <p:cNvCxnSpPr>
                            <a:cxnSpLocks/>
                          </p:cNvCxnSpPr>
                          <p:nvPr/>
                        </p:nvCxnSpPr>
                        <p:spPr>
                          <a:xfrm flipH="1" flipV="1">
                            <a:off x="5853756" y="1017182"/>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05" name="组合 246"/>
                    <p:cNvGrpSpPr/>
                    <p:nvPr/>
                  </p:nvGrpSpPr>
                  <p:grpSpPr>
                    <a:xfrm>
                      <a:off x="4177449" y="1029698"/>
                      <a:ext cx="2020748" cy="989759"/>
                      <a:chOff x="4177449" y="1029698"/>
                      <a:chExt cx="2020748" cy="989759"/>
                    </a:xfrm>
                  </p:grpSpPr>
                  <p:grpSp>
                    <p:nvGrpSpPr>
                      <p:cNvPr id="206" name="组合 247"/>
                      <p:cNvGrpSpPr/>
                      <p:nvPr/>
                    </p:nvGrpSpPr>
                    <p:grpSpPr>
                      <a:xfrm>
                        <a:off x="4177449" y="1029698"/>
                        <a:ext cx="2020748" cy="989759"/>
                        <a:chOff x="4051772" y="1029698"/>
                        <a:chExt cx="2020748" cy="989759"/>
                      </a:xfrm>
                    </p:grpSpPr>
                    <p:grpSp>
                      <p:nvGrpSpPr>
                        <p:cNvPr id="207" name="组合 252"/>
                        <p:cNvGrpSpPr/>
                        <p:nvPr/>
                      </p:nvGrpSpPr>
                      <p:grpSpPr>
                        <a:xfrm>
                          <a:off x="4051772" y="1627156"/>
                          <a:ext cx="2020748" cy="392301"/>
                          <a:chOff x="2888168" y="1631064"/>
                          <a:chExt cx="2020748" cy="392301"/>
                        </a:xfrm>
                      </p:grpSpPr>
                      <p:grpSp>
                        <p:nvGrpSpPr>
                          <p:cNvPr id="208" name="组合 254"/>
                          <p:cNvGrpSpPr/>
                          <p:nvPr/>
                        </p:nvGrpSpPr>
                        <p:grpSpPr>
                          <a:xfrm>
                            <a:off x="2888168" y="1631064"/>
                            <a:ext cx="2020748" cy="392301"/>
                            <a:chOff x="2888168" y="1631064"/>
                            <a:chExt cx="2020748" cy="392301"/>
                          </a:xfrm>
                        </p:grpSpPr>
                        <p:cxnSp>
                          <p:nvCxnSpPr>
                            <p:cNvPr id="3145837" name="直接连接符 256"/>
                            <p:cNvCxnSpPr>
                              <a:cxnSpLocks/>
                            </p:cNvCxnSpPr>
                            <p:nvPr/>
                          </p:nvCxnSpPr>
                          <p:spPr>
                            <a:xfrm>
                              <a:off x="2888168" y="1677123"/>
                              <a:ext cx="103439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8" name="直接连接符 257"/>
                            <p:cNvCxnSpPr>
                              <a:cxnSpLocks/>
                            </p:cNvCxnSpPr>
                            <p:nvPr/>
                          </p:nvCxnSpPr>
                          <p:spPr>
                            <a:xfrm flipV="1">
                              <a:off x="3146112" y="1669059"/>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65" name="椭圆 258"/>
                            <p:cNvSpPr/>
                            <p:nvPr/>
                          </p:nvSpPr>
                          <p:spPr>
                            <a:xfrm>
                              <a:off x="4812492" y="1631064"/>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39" name="直接连接符 255"/>
                          <p:cNvCxnSpPr>
                            <a:cxnSpLocks/>
                          </p:cNvCxnSpPr>
                          <p:nvPr/>
                        </p:nvCxnSpPr>
                        <p:spPr>
                          <a:xfrm>
                            <a:off x="4003530" y="1682783"/>
                            <a:ext cx="894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866" name="文本框 253"/>
                        <p:cNvSpPr txBox="1"/>
                        <p:nvPr/>
                      </p:nvSpPr>
                      <p:spPr>
                        <a:xfrm>
                          <a:off x="4357928" y="1029698"/>
                          <a:ext cx="131458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grpSp>
                    <p:nvGrpSpPr>
                      <p:cNvPr id="209" name="组合 248"/>
                      <p:cNvGrpSpPr/>
                      <p:nvPr/>
                    </p:nvGrpSpPr>
                    <p:grpSpPr>
                      <a:xfrm flipH="1">
                        <a:off x="5103521" y="1477471"/>
                        <a:ext cx="312023" cy="370629"/>
                        <a:chOff x="5237699" y="1632139"/>
                        <a:chExt cx="312023" cy="370629"/>
                      </a:xfrm>
                    </p:grpSpPr>
                    <p:cxnSp>
                      <p:nvCxnSpPr>
                        <p:cNvPr id="3145840" name="直接连接符 249"/>
                        <p:cNvCxnSpPr>
                          <a:cxnSpLocks/>
                        </p:cNvCxnSpPr>
                        <p:nvPr/>
                      </p:nvCxnSpPr>
                      <p:spPr>
                        <a:xfrm flipV="1">
                          <a:off x="5364239" y="1648462"/>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1" name="直接连接符 250"/>
                        <p:cNvCxnSpPr>
                          <a:cxnSpLocks/>
                        </p:cNvCxnSpPr>
                        <p:nvPr/>
                      </p:nvCxnSpPr>
                      <p:spPr>
                        <a:xfrm flipV="1">
                          <a:off x="5445211" y="1711856"/>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2" name="直接箭头连接符 251"/>
                        <p:cNvCxnSpPr>
                          <a:cxnSpLocks/>
                        </p:cNvCxnSpPr>
                        <p:nvPr/>
                      </p:nvCxnSpPr>
                      <p:spPr>
                        <a:xfrm flipH="1" flipV="1">
                          <a:off x="5237699" y="163213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48867" name="梯形 5"/>
                  <p:cNvSpPr/>
                  <p:nvPr/>
                </p:nvSpPr>
                <p:spPr>
                  <a:xfrm rot="16200000">
                    <a:off x="5755469" y="2209694"/>
                    <a:ext cx="1195971" cy="4291149"/>
                  </a:xfrm>
                  <a:prstGeom prst="trapezoid">
                    <a:avLst>
                      <a:gd name="adj" fmla="val 37952"/>
                    </a:avLst>
                  </a:prstGeom>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8" name="梯形 259"/>
                  <p:cNvSpPr/>
                  <p:nvPr/>
                </p:nvSpPr>
                <p:spPr>
                  <a:xfrm rot="16200000">
                    <a:off x="6224629" y="2081155"/>
                    <a:ext cx="691833" cy="2761953"/>
                  </a:xfrm>
                  <a:prstGeom prst="trapezoid">
                    <a:avLst>
                      <a:gd name="adj" fmla="val 37418"/>
                    </a:avLst>
                  </a:prstGeom>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9" name="Rectangle 519"/>
                  <p:cNvSpPr>
                    <a:spLocks noChangeArrowheads="1"/>
                  </p:cNvSpPr>
                  <p:nvPr/>
                </p:nvSpPr>
                <p:spPr bwMode="auto">
                  <a:xfrm>
                    <a:off x="8187309" y="3511750"/>
                    <a:ext cx="311713" cy="27210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cxnSp>
              <p:nvCxnSpPr>
                <p:cNvPr id="3145843" name="直接连接符 265"/>
                <p:cNvCxnSpPr>
                  <a:cxnSpLocks/>
                </p:cNvCxnSpPr>
                <p:nvPr/>
              </p:nvCxnSpPr>
              <p:spPr>
                <a:xfrm flipV="1">
                  <a:off x="4440451" y="1742837"/>
                  <a:ext cx="0" cy="35989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4" name="直接连接符 266"/>
                <p:cNvCxnSpPr>
                  <a:cxnSpLocks/>
                </p:cNvCxnSpPr>
                <p:nvPr/>
              </p:nvCxnSpPr>
              <p:spPr>
                <a:xfrm>
                  <a:off x="4314231" y="2102731"/>
                  <a:ext cx="247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870" name="矩形 85"/>
              <p:cNvSpPr/>
              <p:nvPr/>
            </p:nvSpPr>
            <p:spPr>
              <a:xfrm>
                <a:off x="4213140" y="4514623"/>
                <a:ext cx="4285884" cy="35300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1" name="Text Box 629"/>
              <p:cNvSpPr txBox="1">
                <a:spLocks noChangeArrowheads="1"/>
              </p:cNvSpPr>
              <p:nvPr/>
            </p:nvSpPr>
            <p:spPr bwMode="auto">
              <a:xfrm>
                <a:off x="6128065" y="4460294"/>
                <a:ext cx="608342"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872" name="矩形 87"/>
              <p:cNvSpPr/>
              <p:nvPr/>
            </p:nvSpPr>
            <p:spPr>
              <a:xfrm>
                <a:off x="5555813" y="2872299"/>
                <a:ext cx="1763747" cy="379644"/>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3" name="Text Box 629"/>
              <p:cNvSpPr txBox="1">
                <a:spLocks noChangeArrowheads="1"/>
              </p:cNvSpPr>
              <p:nvPr/>
            </p:nvSpPr>
            <p:spPr bwMode="auto">
              <a:xfrm>
                <a:off x="6111180" y="2852636"/>
                <a:ext cx="724986"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874" name="矩形 89"/>
              <p:cNvSpPr/>
              <p:nvPr/>
            </p:nvSpPr>
            <p:spPr>
              <a:xfrm>
                <a:off x="4213142" y="4860542"/>
                <a:ext cx="4285883" cy="24183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75" name="椭圆 92"/>
            <p:cNvSpPr/>
            <p:nvPr/>
          </p:nvSpPr>
          <p:spPr>
            <a:xfrm>
              <a:off x="4651892" y="1721755"/>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96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68" name="文本框 176"/>
          <p:cNvSpPr txBox="1">
            <a:spLocks noChangeAspect="1" noMove="1" noResize="1" noRot="1" noAdjustHandles="1" noEditPoints="1" noChangeArrowheads="1" noChangeShapeType="1" noTextEdit="1"/>
          </p:cNvSpPr>
          <p:nvPr/>
        </p:nvSpPr>
        <p:spPr>
          <a:xfrm>
            <a:off x="201067" y="2590025"/>
            <a:ext cx="3963368" cy="1200329"/>
          </a:xfrm>
          <a:prstGeom prst="rect"/>
          <a:blipFill>
            <a:blip xmlns:r="http://schemas.openxmlformats.org/officeDocument/2006/relationships" r:embed="rId1"/>
            <a:stretch>
              <a:fillRect t="-3553" r="-2000" b="-11168"/>
            </a:stretch>
          </a:blipFill>
        </p:spPr>
        <p:txBody>
          <a:bodyPr/>
          <a:p>
            <a:r>
              <a:rPr altLang="en-US" lang="zh-CN">
                <a:noFill/>
              </a:rPr>
              <a:t> </a:t>
            </a:r>
          </a:p>
        </p:txBody>
      </p:sp>
      <p:sp>
        <p:nvSpPr>
          <p:cNvPr id="1048969" name="矩形 2"/>
          <p:cNvSpPr/>
          <p:nvPr/>
        </p:nvSpPr>
        <p:spPr>
          <a:xfrm>
            <a:off x="564615" y="1845693"/>
            <a:ext cx="3091180" cy="447040"/>
          </a:xfrm>
          <a:prstGeom prst="rect"/>
        </p:spPr>
        <p:txBody>
          <a:bodyPr wrap="none">
            <a:spAutoFit/>
          </a:bodyPr>
          <a:p>
            <a:r>
              <a:rPr altLang="zh-CN" b="1" dirty="0" sz="2400" lang="en-US" smtClean="0">
                <a:latin typeface="Arial" panose="020B0604020202020204" pitchFamily="34" charset="0"/>
                <a:cs typeface="Arial" panose="020B0604020202020204" pitchFamily="34" charset="0"/>
              </a:rPr>
              <a:t>When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1" dirty="0" sz="2400" lang="en-US">
                <a:latin typeface="Arial" panose="020B0604020202020204" pitchFamily="34" charset="0"/>
                <a:cs typeface="Arial" panose="020B0604020202020204" pitchFamily="34" charset="0"/>
              </a:rPr>
              <a:t>&gt;</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GS(off)</a:t>
            </a:r>
            <a:r>
              <a:rPr altLang="zh-CN" b="1" dirty="0" sz="2400" lang="en-US" smtClean="0">
                <a:latin typeface="Arial" panose="020B0604020202020204" pitchFamily="34" charset="0"/>
                <a:cs typeface="Arial" panose="020B0604020202020204" pitchFamily="34" charset="0"/>
              </a:rPr>
              <a:t>|:</a:t>
            </a:r>
            <a:endParaRPr altLang="en-US" dirty="0" sz="2400" lang="zh-CN"/>
          </a:p>
        </p:txBody>
      </p:sp>
      <p:sp>
        <p:nvSpPr>
          <p:cNvPr id="1048970" name="文本框 77"/>
          <p:cNvSpPr txBox="1"/>
          <p:nvPr/>
        </p:nvSpPr>
        <p:spPr>
          <a:xfrm>
            <a:off x="885431" y="627097"/>
            <a:ext cx="1904461" cy="612139"/>
          </a:xfrm>
          <a:prstGeom prst="rect"/>
          <a:solidFill>
            <a:schemeClr val="accent4">
              <a:lumMod val="20000"/>
              <a:lumOff val="80000"/>
            </a:schemeClr>
          </a:solidFill>
        </p:spPr>
        <p:txBody>
          <a:bodyPr rtlCol="0" wrap="square">
            <a:spAutoFit/>
          </a:bodyPr>
          <a:p>
            <a:r>
              <a:rPr altLang="zh-CN" b="1" dirty="0" sz="2800" lang="en-US" smtClean="0">
                <a:latin typeface="Arial" panose="020B0604020202020204" pitchFamily="34" charset="0"/>
                <a:cs typeface="Arial" panose="020B0604020202020204" pitchFamily="34" charset="0"/>
              </a:rPr>
              <a:t>2) </a:t>
            </a:r>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GS</a:t>
            </a:r>
            <a:r>
              <a:rPr altLang="zh-CN" b="1" dirty="0" sz="2800" lang="en-US" smtClean="0">
                <a:latin typeface="Arial" panose="020B0604020202020204" pitchFamily="34" charset="0"/>
                <a:cs typeface="Arial" panose="020B0604020202020204" pitchFamily="34" charset="0"/>
              </a:rPr>
              <a:t>=0 </a:t>
            </a:r>
            <a:endParaRPr altLang="en-US" b="1" dirty="0" sz="2800" lang="zh-CN">
              <a:latin typeface="Arial" panose="020B0604020202020204" pitchFamily="34" charset="0"/>
              <a:cs typeface="Arial" panose="020B0604020202020204" pitchFamily="34" charset="0"/>
            </a:endParaRPr>
          </a:p>
        </p:txBody>
      </p:sp>
      <p:sp>
        <p:nvSpPr>
          <p:cNvPr id="1048971" name="文本框 267"/>
          <p:cNvSpPr txBox="1"/>
          <p:nvPr/>
        </p:nvSpPr>
        <p:spPr>
          <a:xfrm>
            <a:off x="212904" y="4073021"/>
            <a:ext cx="3939693" cy="1158241"/>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Pinch-off region becomes wider and longer</a:t>
            </a:r>
          </a:p>
          <a:p>
            <a:pPr algn="ctr"/>
            <a:r>
              <a:rPr altLang="en-US" b="1" dirty="0" sz="2400" lang="zh-CN" smtClean="0">
                <a:latin typeface="宋体" panose="02010600030101010101" pitchFamily="2" charset="-122"/>
                <a:ea typeface="宋体" panose="02010600030101010101" pitchFamily="2" charset="-122"/>
                <a:cs typeface="Arial" panose="020B0604020202020204" pitchFamily="34" charset="0"/>
              </a:rPr>
              <a:t>夹断区延长</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grpSp>
        <p:nvGrpSpPr>
          <p:cNvPr id="234" name="组合 83"/>
          <p:cNvGrpSpPr/>
          <p:nvPr/>
        </p:nvGrpSpPr>
        <p:grpSpPr>
          <a:xfrm>
            <a:off x="4207875" y="467687"/>
            <a:ext cx="4828620" cy="5325311"/>
            <a:chOff x="4207875" y="467687"/>
            <a:chExt cx="4828620" cy="5325311"/>
          </a:xfrm>
        </p:grpSpPr>
        <p:grpSp>
          <p:nvGrpSpPr>
            <p:cNvPr id="235" name="组合 84"/>
            <p:cNvGrpSpPr/>
            <p:nvPr/>
          </p:nvGrpSpPr>
          <p:grpSpPr>
            <a:xfrm>
              <a:off x="4207875" y="467687"/>
              <a:ext cx="4828620" cy="5325311"/>
              <a:chOff x="4207875" y="467687"/>
              <a:chExt cx="4828620" cy="5325311"/>
            </a:xfrm>
          </p:grpSpPr>
          <p:sp>
            <p:nvSpPr>
              <p:cNvPr id="1048972" name="文本框 86"/>
              <p:cNvSpPr txBox="1"/>
              <p:nvPr/>
            </p:nvSpPr>
            <p:spPr>
              <a:xfrm>
                <a:off x="8187309" y="1119909"/>
                <a:ext cx="44001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5848" name="直接箭头连接符 87"/>
              <p:cNvCxnSpPr>
                <a:cxnSpLocks/>
              </p:cNvCxnSpPr>
              <p:nvPr/>
            </p:nvCxnSpPr>
            <p:spPr>
              <a:xfrm>
                <a:off x="8159290" y="1249991"/>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nvGrpSpPr>
              <p:cNvPr id="236" name="组合 88"/>
              <p:cNvGrpSpPr/>
              <p:nvPr/>
            </p:nvGrpSpPr>
            <p:grpSpPr>
              <a:xfrm>
                <a:off x="4207875" y="467687"/>
                <a:ext cx="4828620" cy="5325311"/>
                <a:chOff x="4207875" y="467687"/>
                <a:chExt cx="4828620" cy="5325311"/>
              </a:xfrm>
            </p:grpSpPr>
            <p:grpSp>
              <p:nvGrpSpPr>
                <p:cNvPr id="237" name="组合 94"/>
                <p:cNvGrpSpPr/>
                <p:nvPr/>
              </p:nvGrpSpPr>
              <p:grpSpPr>
                <a:xfrm>
                  <a:off x="4207875" y="467687"/>
                  <a:ext cx="4828620" cy="5325311"/>
                  <a:chOff x="4207875" y="467687"/>
                  <a:chExt cx="4828620" cy="5325311"/>
                </a:xfrm>
              </p:grpSpPr>
              <p:grpSp>
                <p:nvGrpSpPr>
                  <p:cNvPr id="238" name="组合 97"/>
                  <p:cNvGrpSpPr/>
                  <p:nvPr/>
                </p:nvGrpSpPr>
                <p:grpSpPr>
                  <a:xfrm>
                    <a:off x="4207875" y="467687"/>
                    <a:ext cx="4828620" cy="5325311"/>
                    <a:chOff x="3944873" y="376680"/>
                    <a:chExt cx="4828620" cy="5325311"/>
                  </a:xfrm>
                </p:grpSpPr>
                <p:grpSp>
                  <p:nvGrpSpPr>
                    <p:cNvPr id="239" name="组合 101"/>
                    <p:cNvGrpSpPr/>
                    <p:nvPr/>
                  </p:nvGrpSpPr>
                  <p:grpSpPr>
                    <a:xfrm>
                      <a:off x="3944873" y="1665151"/>
                      <a:ext cx="4828620" cy="4036840"/>
                      <a:chOff x="2655592" y="1669059"/>
                      <a:chExt cx="4828620" cy="4036840"/>
                    </a:xfrm>
                  </p:grpSpPr>
                  <p:grpSp>
                    <p:nvGrpSpPr>
                      <p:cNvPr id="240" name="组合 127"/>
                      <p:cNvGrpSpPr/>
                      <p:nvPr/>
                    </p:nvGrpSpPr>
                    <p:grpSpPr>
                      <a:xfrm>
                        <a:off x="2655592" y="1846212"/>
                        <a:ext cx="4291150" cy="3859687"/>
                        <a:chOff x="3743338" y="1126824"/>
                        <a:chExt cx="4291150" cy="3859687"/>
                      </a:xfrm>
                    </p:grpSpPr>
                    <p:sp>
                      <p:nvSpPr>
                        <p:cNvPr id="1048973" name="文本框 147"/>
                        <p:cNvSpPr txBox="1"/>
                        <p:nvPr/>
                      </p:nvSpPr>
                      <p:spPr>
                        <a:xfrm>
                          <a:off x="4281531" y="1139588"/>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241" name="组合 149"/>
                        <p:cNvGrpSpPr/>
                        <p:nvPr/>
                      </p:nvGrpSpPr>
                      <p:grpSpPr>
                        <a:xfrm>
                          <a:off x="3743338" y="1126824"/>
                          <a:ext cx="4291150" cy="3859687"/>
                          <a:chOff x="3730337" y="910142"/>
                          <a:chExt cx="4291150" cy="3859687"/>
                        </a:xfrm>
                      </p:grpSpPr>
                      <p:grpSp>
                        <p:nvGrpSpPr>
                          <p:cNvPr id="242" name="组合 151"/>
                          <p:cNvGrpSpPr/>
                          <p:nvPr/>
                        </p:nvGrpSpPr>
                        <p:grpSpPr>
                          <a:xfrm>
                            <a:off x="3735602" y="910142"/>
                            <a:ext cx="4285885" cy="3859687"/>
                            <a:chOff x="3735602" y="910142"/>
                            <a:chExt cx="4285885" cy="3859687"/>
                          </a:xfrm>
                        </p:grpSpPr>
                        <p:grpSp>
                          <p:nvGrpSpPr>
                            <p:cNvPr id="243" name="组合 156"/>
                            <p:cNvGrpSpPr/>
                            <p:nvPr/>
                          </p:nvGrpSpPr>
                          <p:grpSpPr>
                            <a:xfrm>
                              <a:off x="3735602" y="910142"/>
                              <a:ext cx="4285885" cy="3859687"/>
                              <a:chOff x="3735602" y="910142"/>
                              <a:chExt cx="4285885" cy="3859687"/>
                            </a:xfrm>
                          </p:grpSpPr>
                          <p:grpSp>
                            <p:nvGrpSpPr>
                              <p:cNvPr id="244" name="组合 177"/>
                              <p:cNvGrpSpPr/>
                              <p:nvPr/>
                            </p:nvGrpSpPr>
                            <p:grpSpPr>
                              <a:xfrm>
                                <a:off x="3735602" y="910142"/>
                                <a:ext cx="4285885" cy="3859687"/>
                                <a:chOff x="3735602" y="910142"/>
                                <a:chExt cx="4285885" cy="3859687"/>
                              </a:xfrm>
                            </p:grpSpPr>
                            <p:grpSp>
                              <p:nvGrpSpPr>
                                <p:cNvPr id="245" name="组合 179"/>
                                <p:cNvGrpSpPr/>
                                <p:nvPr/>
                              </p:nvGrpSpPr>
                              <p:grpSpPr>
                                <a:xfrm>
                                  <a:off x="3735602" y="910142"/>
                                  <a:ext cx="4285885" cy="3859687"/>
                                  <a:chOff x="3735602" y="910142"/>
                                  <a:chExt cx="4285885" cy="3859687"/>
                                </a:xfrm>
                              </p:grpSpPr>
                              <p:grpSp>
                                <p:nvGrpSpPr>
                                  <p:cNvPr id="246" name="组合 182"/>
                                  <p:cNvGrpSpPr/>
                                  <p:nvPr/>
                                </p:nvGrpSpPr>
                                <p:grpSpPr>
                                  <a:xfrm>
                                    <a:off x="3735602" y="910142"/>
                                    <a:ext cx="4285885" cy="3859687"/>
                                    <a:chOff x="179277" y="2610604"/>
                                    <a:chExt cx="3542296" cy="3190044"/>
                                  </a:xfrm>
                                </p:grpSpPr>
                                <p:grpSp>
                                  <p:nvGrpSpPr>
                                    <p:cNvPr id="247" name="组合 186"/>
                                    <p:cNvGrpSpPr/>
                                    <p:nvPr/>
                                  </p:nvGrpSpPr>
                                  <p:grpSpPr>
                                    <a:xfrm>
                                      <a:off x="179277" y="3031941"/>
                                      <a:ext cx="3542296" cy="1998029"/>
                                      <a:chOff x="1041354" y="1984114"/>
                                      <a:chExt cx="3542296" cy="1998029"/>
                                    </a:xfrm>
                                  </p:grpSpPr>
                                  <p:sp>
                                    <p:nvSpPr>
                                      <p:cNvPr id="1048974" name="矩形 197"/>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75" name="Rectangle 519"/>
                                      <p:cNvSpPr>
                                        <a:spLocks noChangeArrowheads="1"/>
                                      </p:cNvSpPr>
                                      <p:nvPr/>
                                    </p:nvSpPr>
                                    <p:spPr bwMode="auto">
                                      <a:xfrm>
                                        <a:off x="1041354" y="2338924"/>
                                        <a:ext cx="354229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976" name="Text Box 629"/>
                                      <p:cNvSpPr txBox="1">
                                        <a:spLocks noChangeArrowheads="1"/>
                                      </p:cNvSpPr>
                                      <p:nvPr/>
                                    </p:nvSpPr>
                                    <p:spPr bwMode="auto">
                                      <a:xfrm>
                                        <a:off x="1095831" y="2836949"/>
                                        <a:ext cx="634142" cy="38156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977" name="矩形 187"/>
                                    <p:cNvSpPr/>
                                    <p:nvPr/>
                                  </p:nvSpPr>
                                  <p:spPr>
                                    <a:xfrm>
                                      <a:off x="1880623" y="5202113"/>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78" name="Line 616"/>
                                    <p:cNvSpPr>
                                      <a:spLocks noChangeShapeType="1"/>
                                    </p:cNvSpPr>
                                    <p:nvPr/>
                                  </p:nvSpPr>
                                  <p:spPr bwMode="auto">
                                    <a:xfrm flipV="1">
                                      <a:off x="2002098" y="283172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979" name="Line 616"/>
                                    <p:cNvSpPr>
                                      <a:spLocks noChangeShapeType="1"/>
                                    </p:cNvSpPr>
                                    <p:nvPr/>
                                  </p:nvSpPr>
                                  <p:spPr bwMode="auto">
                                    <a:xfrm flipV="1">
                                      <a:off x="3340700" y="283225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980" name="Line 616"/>
                                    <p:cNvSpPr>
                                      <a:spLocks noChangeShapeType="1"/>
                                    </p:cNvSpPr>
                                    <p:nvPr/>
                                  </p:nvSpPr>
                                  <p:spPr bwMode="auto">
                                    <a:xfrm flipV="1">
                                      <a:off x="2028272" y="5309242"/>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981" name="椭圆 191"/>
                                    <p:cNvSpPr/>
                                    <p:nvPr/>
                                  </p:nvSpPr>
                                  <p:spPr>
                                    <a:xfrm>
                                      <a:off x="1962247" y="276645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2" name="椭圆 192"/>
                                    <p:cNvSpPr/>
                                    <p:nvPr/>
                                  </p:nvSpPr>
                                  <p:spPr>
                                    <a:xfrm>
                                      <a:off x="3300851" y="276698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3" name="椭圆 193"/>
                                    <p:cNvSpPr/>
                                    <p:nvPr/>
                                  </p:nvSpPr>
                                  <p:spPr>
                                    <a:xfrm>
                                      <a:off x="1988424" y="557107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4" name="文本框 194"/>
                                    <p:cNvSpPr txBox="1"/>
                                    <p:nvPr/>
                                  </p:nvSpPr>
                                  <p:spPr>
                                    <a:xfrm>
                                      <a:off x="1641918" y="2610604"/>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985" name="文本框 195"/>
                                    <p:cNvSpPr txBox="1"/>
                                    <p:nvPr/>
                                  </p:nvSpPr>
                                  <p:spPr>
                                    <a:xfrm>
                                      <a:off x="2965292" y="2650434"/>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986" name="文本框 196"/>
                                    <p:cNvSpPr txBox="1"/>
                                    <p:nvPr/>
                                  </p:nvSpPr>
                                  <p:spPr>
                                    <a:xfrm>
                                      <a:off x="1684091" y="5419081"/>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grpSp>
                              <p:sp>
                                <p:nvSpPr>
                                  <p:cNvPr id="1048987" name="矩形 183"/>
                                  <p:cNvSpPr/>
                                  <p:nvPr/>
                                </p:nvSpPr>
                                <p:spPr>
                                  <a:xfrm>
                                    <a:off x="4081775" y="1413228"/>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8" name="矩形 184"/>
                                  <p:cNvSpPr/>
                                  <p:nvPr/>
                                </p:nvSpPr>
                                <p:spPr>
                                  <a:xfrm>
                                    <a:off x="5808303" y="1423100"/>
                                    <a:ext cx="280921"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9" name="矩形 185"/>
                                  <p:cNvSpPr/>
                                  <p:nvPr/>
                                </p:nvSpPr>
                                <p:spPr>
                                  <a:xfrm>
                                    <a:off x="7412249" y="1413522"/>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90" name="Line 616"/>
                                <p:cNvSpPr>
                                  <a:spLocks noChangeShapeType="1"/>
                                </p:cNvSpPr>
                                <p:nvPr/>
                              </p:nvSpPr>
                              <p:spPr bwMode="auto">
                                <a:xfrm flipV="1">
                                  <a:off x="4220859" y="1161332"/>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991" name="椭圆 181"/>
                                <p:cNvSpPr/>
                                <p:nvPr/>
                              </p:nvSpPr>
                              <p:spPr>
                                <a:xfrm>
                                  <a:off x="4172645" y="1082356"/>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92" name="矩形 178"/>
                              <p:cNvSpPr/>
                              <p:nvPr/>
                            </p:nvSpPr>
                            <p:spPr>
                              <a:xfrm>
                                <a:off x="5065755" y="2229298"/>
                                <a:ext cx="1775098"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93" name="矩形 168"/>
                            <p:cNvSpPr/>
                            <p:nvPr/>
                          </p:nvSpPr>
                          <p:spPr>
                            <a:xfrm>
                              <a:off x="4715844" y="1847870"/>
                              <a:ext cx="365081"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4" name="矩形 173"/>
                            <p:cNvSpPr/>
                            <p:nvPr/>
                          </p:nvSpPr>
                          <p:spPr>
                            <a:xfrm>
                              <a:off x="6834971" y="1847870"/>
                              <a:ext cx="725436"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95" name="矩形 154"/>
                          <p:cNvSpPr/>
                          <p:nvPr/>
                        </p:nvSpPr>
                        <p:spPr>
                          <a:xfrm>
                            <a:off x="3730337" y="3203640"/>
                            <a:ext cx="4291147"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cxnSp>
                    <p:nvCxnSpPr>
                      <p:cNvPr id="3145849" name="直接连接符 128"/>
                      <p:cNvCxnSpPr>
                        <a:cxnSpLocks/>
                      </p:cNvCxnSpPr>
                      <p:nvPr/>
                    </p:nvCxnSpPr>
                    <p:spPr>
                      <a:xfrm flipV="1">
                        <a:off x="4865797" y="167712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0" name="直接连接符 129"/>
                      <p:cNvCxnSpPr>
                        <a:cxnSpLocks/>
                      </p:cNvCxnSpPr>
                      <p:nvPr/>
                    </p:nvCxnSpPr>
                    <p:spPr>
                      <a:xfrm>
                        <a:off x="4849775" y="1677123"/>
                        <a:ext cx="26344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1" name="直接连接符 130"/>
                      <p:cNvCxnSpPr>
                        <a:cxnSpLocks/>
                      </p:cNvCxnSpPr>
                      <p:nvPr/>
                    </p:nvCxnSpPr>
                    <p:spPr>
                      <a:xfrm flipV="1">
                        <a:off x="7479878" y="1669059"/>
                        <a:ext cx="0" cy="38060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2" name="直接连接符 142"/>
                      <p:cNvCxnSpPr>
                        <a:cxnSpLocks/>
                      </p:cNvCxnSpPr>
                      <p:nvPr/>
                    </p:nvCxnSpPr>
                    <p:spPr>
                      <a:xfrm>
                        <a:off x="4946199" y="5475067"/>
                        <a:ext cx="25336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8" name="组合 102"/>
                    <p:cNvGrpSpPr/>
                    <p:nvPr/>
                  </p:nvGrpSpPr>
                  <p:grpSpPr>
                    <a:xfrm>
                      <a:off x="4435393" y="376680"/>
                      <a:ext cx="3339803" cy="1650841"/>
                      <a:chOff x="4309716" y="376680"/>
                      <a:chExt cx="3339803" cy="1650841"/>
                    </a:xfrm>
                  </p:grpSpPr>
                  <p:sp>
                    <p:nvSpPr>
                      <p:cNvPr id="1048996" name="文本框 116"/>
                      <p:cNvSpPr txBox="1"/>
                      <p:nvPr/>
                    </p:nvSpPr>
                    <p:spPr>
                      <a:xfrm>
                        <a:off x="5749129" y="376680"/>
                        <a:ext cx="1446180"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249" name="组合 117"/>
                      <p:cNvGrpSpPr/>
                      <p:nvPr/>
                    </p:nvGrpSpPr>
                    <p:grpSpPr>
                      <a:xfrm>
                        <a:off x="4309716" y="851749"/>
                        <a:ext cx="3339803" cy="1175772"/>
                        <a:chOff x="4309716" y="851749"/>
                        <a:chExt cx="3339803" cy="1175772"/>
                      </a:xfrm>
                    </p:grpSpPr>
                    <p:grpSp>
                      <p:nvGrpSpPr>
                        <p:cNvPr id="250" name="组合 118"/>
                        <p:cNvGrpSpPr/>
                        <p:nvPr/>
                      </p:nvGrpSpPr>
                      <p:grpSpPr>
                        <a:xfrm>
                          <a:off x="4309716" y="1049891"/>
                          <a:ext cx="3339803" cy="977630"/>
                          <a:chOff x="3146112" y="1053799"/>
                          <a:chExt cx="3339803" cy="977630"/>
                        </a:xfrm>
                      </p:grpSpPr>
                      <p:cxnSp>
                        <p:nvCxnSpPr>
                          <p:cNvPr id="3145853" name="直接连接符 123"/>
                          <p:cNvCxnSpPr>
                            <a:cxnSpLocks/>
                          </p:cNvCxnSpPr>
                          <p:nvPr/>
                        </p:nvCxnSpPr>
                        <p:spPr>
                          <a:xfrm>
                            <a:off x="3146112" y="1053799"/>
                            <a:ext cx="151185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4" name="直接连接符 124"/>
                          <p:cNvCxnSpPr>
                            <a:cxnSpLocks/>
                          </p:cNvCxnSpPr>
                          <p:nvPr/>
                        </p:nvCxnSpPr>
                        <p:spPr>
                          <a:xfrm flipV="1">
                            <a:off x="3146112" y="1053799"/>
                            <a:ext cx="0" cy="6152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5" name="直接连接符 125"/>
                          <p:cNvCxnSpPr>
                            <a:cxnSpLocks/>
                          </p:cNvCxnSpPr>
                          <p:nvPr/>
                        </p:nvCxnSpPr>
                        <p:spPr>
                          <a:xfrm flipV="1">
                            <a:off x="6485915" y="1053799"/>
                            <a:ext cx="0" cy="97763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6" name="直接连接符 126"/>
                          <p:cNvCxnSpPr>
                            <a:cxnSpLocks/>
                          </p:cNvCxnSpPr>
                          <p:nvPr/>
                        </p:nvCxnSpPr>
                        <p:spPr>
                          <a:xfrm>
                            <a:off x="4745264" y="1053799"/>
                            <a:ext cx="17406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1" name="组合 119"/>
                        <p:cNvGrpSpPr/>
                        <p:nvPr/>
                      </p:nvGrpSpPr>
                      <p:grpSpPr>
                        <a:xfrm flipH="1">
                          <a:off x="5722501" y="851749"/>
                          <a:ext cx="312023" cy="370629"/>
                          <a:chOff x="5853756" y="1017182"/>
                          <a:chExt cx="312023" cy="370629"/>
                        </a:xfrm>
                      </p:grpSpPr>
                      <p:cxnSp>
                        <p:nvCxnSpPr>
                          <p:cNvPr id="3145857" name="直接连接符 120"/>
                          <p:cNvCxnSpPr>
                            <a:cxnSpLocks/>
                          </p:cNvCxnSpPr>
                          <p:nvPr/>
                        </p:nvCxnSpPr>
                        <p:spPr>
                          <a:xfrm flipV="1">
                            <a:off x="5980296" y="1033505"/>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8" name="直接连接符 121"/>
                          <p:cNvCxnSpPr>
                            <a:cxnSpLocks/>
                          </p:cNvCxnSpPr>
                          <p:nvPr/>
                        </p:nvCxnSpPr>
                        <p:spPr>
                          <a:xfrm flipV="1">
                            <a:off x="6061268" y="1096899"/>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9" name="直接箭头连接符 122"/>
                          <p:cNvCxnSpPr>
                            <a:cxnSpLocks/>
                          </p:cNvCxnSpPr>
                          <p:nvPr/>
                        </p:nvCxnSpPr>
                        <p:spPr>
                          <a:xfrm flipH="1" flipV="1">
                            <a:off x="5853756" y="1017182"/>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52" name="组合 103"/>
                    <p:cNvGrpSpPr/>
                    <p:nvPr/>
                  </p:nvGrpSpPr>
                  <p:grpSpPr>
                    <a:xfrm>
                      <a:off x="4177449" y="1029698"/>
                      <a:ext cx="2020748" cy="989759"/>
                      <a:chOff x="4177449" y="1029698"/>
                      <a:chExt cx="2020748" cy="989759"/>
                    </a:xfrm>
                  </p:grpSpPr>
                  <p:grpSp>
                    <p:nvGrpSpPr>
                      <p:cNvPr id="253" name="组合 104"/>
                      <p:cNvGrpSpPr/>
                      <p:nvPr/>
                    </p:nvGrpSpPr>
                    <p:grpSpPr>
                      <a:xfrm>
                        <a:off x="4177449" y="1029698"/>
                        <a:ext cx="2020748" cy="989759"/>
                        <a:chOff x="4051772" y="1029698"/>
                        <a:chExt cx="2020748" cy="989759"/>
                      </a:xfrm>
                    </p:grpSpPr>
                    <p:grpSp>
                      <p:nvGrpSpPr>
                        <p:cNvPr id="254" name="组合 109"/>
                        <p:cNvGrpSpPr/>
                        <p:nvPr/>
                      </p:nvGrpSpPr>
                      <p:grpSpPr>
                        <a:xfrm>
                          <a:off x="4051772" y="1627156"/>
                          <a:ext cx="2020748" cy="392301"/>
                          <a:chOff x="2888168" y="1631064"/>
                          <a:chExt cx="2020748" cy="392301"/>
                        </a:xfrm>
                      </p:grpSpPr>
                      <p:grpSp>
                        <p:nvGrpSpPr>
                          <p:cNvPr id="255" name="组合 111"/>
                          <p:cNvGrpSpPr/>
                          <p:nvPr/>
                        </p:nvGrpSpPr>
                        <p:grpSpPr>
                          <a:xfrm>
                            <a:off x="2888168" y="1631064"/>
                            <a:ext cx="2020748" cy="392301"/>
                            <a:chOff x="2888168" y="1631064"/>
                            <a:chExt cx="2020748" cy="392301"/>
                          </a:xfrm>
                        </p:grpSpPr>
                        <p:cxnSp>
                          <p:nvCxnSpPr>
                            <p:cNvPr id="3145860" name="直接连接符 113"/>
                            <p:cNvCxnSpPr>
                              <a:cxnSpLocks/>
                            </p:cNvCxnSpPr>
                            <p:nvPr/>
                          </p:nvCxnSpPr>
                          <p:spPr>
                            <a:xfrm>
                              <a:off x="2888168" y="1677123"/>
                              <a:ext cx="103439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1" name="直接连接符 114"/>
                            <p:cNvCxnSpPr>
                              <a:cxnSpLocks/>
                            </p:cNvCxnSpPr>
                            <p:nvPr/>
                          </p:nvCxnSpPr>
                          <p:spPr>
                            <a:xfrm flipV="1">
                              <a:off x="3146112" y="1669059"/>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997" name="椭圆 115"/>
                            <p:cNvSpPr/>
                            <p:nvPr/>
                          </p:nvSpPr>
                          <p:spPr>
                            <a:xfrm>
                              <a:off x="4812492" y="1631064"/>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62" name="直接连接符 112"/>
                          <p:cNvCxnSpPr>
                            <a:cxnSpLocks/>
                          </p:cNvCxnSpPr>
                          <p:nvPr/>
                        </p:nvCxnSpPr>
                        <p:spPr>
                          <a:xfrm>
                            <a:off x="4003530" y="1682783"/>
                            <a:ext cx="894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998" name="文本框 110"/>
                        <p:cNvSpPr txBox="1"/>
                        <p:nvPr/>
                      </p:nvSpPr>
                      <p:spPr>
                        <a:xfrm>
                          <a:off x="4357928" y="1029698"/>
                          <a:ext cx="131458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grpSp>
                    <p:nvGrpSpPr>
                      <p:cNvPr id="256" name="组合 105"/>
                      <p:cNvGrpSpPr/>
                      <p:nvPr/>
                    </p:nvGrpSpPr>
                    <p:grpSpPr>
                      <a:xfrm flipH="1">
                        <a:off x="5103521" y="1477471"/>
                        <a:ext cx="312023" cy="370629"/>
                        <a:chOff x="5237699" y="1632139"/>
                        <a:chExt cx="312023" cy="370629"/>
                      </a:xfrm>
                    </p:grpSpPr>
                    <p:cxnSp>
                      <p:nvCxnSpPr>
                        <p:cNvPr id="3145863" name="直接连接符 106"/>
                        <p:cNvCxnSpPr>
                          <a:cxnSpLocks/>
                        </p:cNvCxnSpPr>
                        <p:nvPr/>
                      </p:nvCxnSpPr>
                      <p:spPr>
                        <a:xfrm flipV="1">
                          <a:off x="5364239" y="1648462"/>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4" name="直接连接符 107"/>
                        <p:cNvCxnSpPr>
                          <a:cxnSpLocks/>
                        </p:cNvCxnSpPr>
                        <p:nvPr/>
                      </p:nvCxnSpPr>
                      <p:spPr>
                        <a:xfrm flipV="1">
                          <a:off x="5445211" y="1711856"/>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5" name="直接箭头连接符 108"/>
                        <p:cNvCxnSpPr>
                          <a:cxnSpLocks/>
                        </p:cNvCxnSpPr>
                        <p:nvPr/>
                      </p:nvCxnSpPr>
                      <p:spPr>
                        <a:xfrm flipH="1" flipV="1">
                          <a:off x="5237699" y="163213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48999" name="梯形 98"/>
                  <p:cNvSpPr/>
                  <p:nvPr/>
                </p:nvSpPr>
                <p:spPr>
                  <a:xfrm rot="16200000">
                    <a:off x="5688292" y="2185854"/>
                    <a:ext cx="1330328" cy="4291149"/>
                  </a:xfrm>
                  <a:prstGeom prst="trapezoid">
                    <a:avLst>
                      <a:gd name="adj" fmla="val 37952"/>
                    </a:avLst>
                  </a:prstGeom>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0" name="梯形 99"/>
                  <p:cNvSpPr/>
                  <p:nvPr/>
                </p:nvSpPr>
                <p:spPr>
                  <a:xfrm rot="16200000">
                    <a:off x="6234725" y="2006050"/>
                    <a:ext cx="758070" cy="2848377"/>
                  </a:xfrm>
                  <a:prstGeom prst="trapezoid">
                    <a:avLst>
                      <a:gd name="adj" fmla="val 37418"/>
                    </a:avLst>
                  </a:prstGeom>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1" name="Rectangle 519"/>
                  <p:cNvSpPr>
                    <a:spLocks noChangeArrowheads="1"/>
                  </p:cNvSpPr>
                  <p:nvPr/>
                </p:nvSpPr>
                <p:spPr bwMode="auto">
                  <a:xfrm>
                    <a:off x="8184994" y="3412011"/>
                    <a:ext cx="311713" cy="27210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cxnSp>
              <p:nvCxnSpPr>
                <p:cNvPr id="3145866" name="直接连接符 95"/>
                <p:cNvCxnSpPr>
                  <a:cxnSpLocks/>
                </p:cNvCxnSpPr>
                <p:nvPr/>
              </p:nvCxnSpPr>
              <p:spPr>
                <a:xfrm flipV="1">
                  <a:off x="4440451" y="1742837"/>
                  <a:ext cx="0" cy="35989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7" name="直接连接符 96"/>
                <p:cNvCxnSpPr>
                  <a:cxnSpLocks/>
                </p:cNvCxnSpPr>
                <p:nvPr/>
              </p:nvCxnSpPr>
              <p:spPr>
                <a:xfrm>
                  <a:off x="4314231" y="2102731"/>
                  <a:ext cx="247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02" name="矩形 89"/>
              <p:cNvSpPr/>
              <p:nvPr/>
            </p:nvSpPr>
            <p:spPr>
              <a:xfrm>
                <a:off x="4213140" y="4514623"/>
                <a:ext cx="4285884" cy="35300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3" name="Text Box 629"/>
              <p:cNvSpPr txBox="1">
                <a:spLocks noChangeArrowheads="1"/>
              </p:cNvSpPr>
              <p:nvPr/>
            </p:nvSpPr>
            <p:spPr bwMode="auto">
              <a:xfrm>
                <a:off x="6128065" y="4460294"/>
                <a:ext cx="608342"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04" name="矩形 91"/>
              <p:cNvSpPr/>
              <p:nvPr/>
            </p:nvSpPr>
            <p:spPr>
              <a:xfrm>
                <a:off x="5555813" y="2872299"/>
                <a:ext cx="1763747" cy="379644"/>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5" name="Text Box 629"/>
              <p:cNvSpPr txBox="1">
                <a:spLocks noChangeArrowheads="1"/>
              </p:cNvSpPr>
              <p:nvPr/>
            </p:nvSpPr>
            <p:spPr bwMode="auto">
              <a:xfrm>
                <a:off x="6111180" y="2852636"/>
                <a:ext cx="724986"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06" name="矩形 93"/>
              <p:cNvSpPr/>
              <p:nvPr/>
            </p:nvSpPr>
            <p:spPr>
              <a:xfrm>
                <a:off x="4213142" y="4860542"/>
                <a:ext cx="4285883" cy="24183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07" name="椭圆 85"/>
            <p:cNvSpPr/>
            <p:nvPr/>
          </p:nvSpPr>
          <p:spPr>
            <a:xfrm>
              <a:off x="4651892" y="1721755"/>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900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58" name="组合 83"/>
          <p:cNvGrpSpPr/>
          <p:nvPr/>
        </p:nvGrpSpPr>
        <p:grpSpPr>
          <a:xfrm>
            <a:off x="2068683" y="476076"/>
            <a:ext cx="4828620" cy="5325311"/>
            <a:chOff x="4207875" y="467687"/>
            <a:chExt cx="4828620" cy="5325311"/>
          </a:xfrm>
        </p:grpSpPr>
        <p:grpSp>
          <p:nvGrpSpPr>
            <p:cNvPr id="259" name="组合 84"/>
            <p:cNvGrpSpPr/>
            <p:nvPr/>
          </p:nvGrpSpPr>
          <p:grpSpPr>
            <a:xfrm>
              <a:off x="4207875" y="467687"/>
              <a:ext cx="4828620" cy="5325311"/>
              <a:chOff x="4207875" y="467687"/>
              <a:chExt cx="4828620" cy="5325311"/>
            </a:xfrm>
          </p:grpSpPr>
          <p:sp>
            <p:nvSpPr>
              <p:cNvPr id="1049009" name="文本框 86"/>
              <p:cNvSpPr txBox="1"/>
              <p:nvPr/>
            </p:nvSpPr>
            <p:spPr>
              <a:xfrm>
                <a:off x="8187309" y="1119909"/>
                <a:ext cx="44001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5868" name="直接箭头连接符 87"/>
              <p:cNvCxnSpPr>
                <a:cxnSpLocks/>
              </p:cNvCxnSpPr>
              <p:nvPr/>
            </p:nvCxnSpPr>
            <p:spPr>
              <a:xfrm>
                <a:off x="8159290" y="1249991"/>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nvGrpSpPr>
              <p:cNvPr id="260" name="组合 88"/>
              <p:cNvGrpSpPr/>
              <p:nvPr/>
            </p:nvGrpSpPr>
            <p:grpSpPr>
              <a:xfrm>
                <a:off x="4207875" y="467687"/>
                <a:ext cx="4828620" cy="5325311"/>
                <a:chOff x="4207875" y="467687"/>
                <a:chExt cx="4828620" cy="5325311"/>
              </a:xfrm>
            </p:grpSpPr>
            <p:grpSp>
              <p:nvGrpSpPr>
                <p:cNvPr id="261" name="组合 94"/>
                <p:cNvGrpSpPr/>
                <p:nvPr/>
              </p:nvGrpSpPr>
              <p:grpSpPr>
                <a:xfrm>
                  <a:off x="4207875" y="467687"/>
                  <a:ext cx="4828620" cy="5325311"/>
                  <a:chOff x="4207875" y="467687"/>
                  <a:chExt cx="4828620" cy="5325311"/>
                </a:xfrm>
              </p:grpSpPr>
              <p:grpSp>
                <p:nvGrpSpPr>
                  <p:cNvPr id="262" name="组合 97"/>
                  <p:cNvGrpSpPr/>
                  <p:nvPr/>
                </p:nvGrpSpPr>
                <p:grpSpPr>
                  <a:xfrm>
                    <a:off x="4207875" y="467687"/>
                    <a:ext cx="4828620" cy="5325311"/>
                    <a:chOff x="3944873" y="376680"/>
                    <a:chExt cx="4828620" cy="5325311"/>
                  </a:xfrm>
                </p:grpSpPr>
                <p:grpSp>
                  <p:nvGrpSpPr>
                    <p:cNvPr id="263" name="组合 101"/>
                    <p:cNvGrpSpPr/>
                    <p:nvPr/>
                  </p:nvGrpSpPr>
                  <p:grpSpPr>
                    <a:xfrm>
                      <a:off x="3944873" y="1665151"/>
                      <a:ext cx="4828620" cy="4036840"/>
                      <a:chOff x="2655592" y="1669059"/>
                      <a:chExt cx="4828620" cy="4036840"/>
                    </a:xfrm>
                  </p:grpSpPr>
                  <p:grpSp>
                    <p:nvGrpSpPr>
                      <p:cNvPr id="264" name="组合 127"/>
                      <p:cNvGrpSpPr/>
                      <p:nvPr/>
                    </p:nvGrpSpPr>
                    <p:grpSpPr>
                      <a:xfrm>
                        <a:off x="2655592" y="1846212"/>
                        <a:ext cx="4291150" cy="3859687"/>
                        <a:chOff x="3743338" y="1126824"/>
                        <a:chExt cx="4291150" cy="3859687"/>
                      </a:xfrm>
                    </p:grpSpPr>
                    <p:sp>
                      <p:nvSpPr>
                        <p:cNvPr id="1049010" name="文本框 147"/>
                        <p:cNvSpPr txBox="1"/>
                        <p:nvPr/>
                      </p:nvSpPr>
                      <p:spPr>
                        <a:xfrm>
                          <a:off x="4281531" y="1139588"/>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265" name="组合 149"/>
                        <p:cNvGrpSpPr/>
                        <p:nvPr/>
                      </p:nvGrpSpPr>
                      <p:grpSpPr>
                        <a:xfrm>
                          <a:off x="3743338" y="1126824"/>
                          <a:ext cx="4291150" cy="3859687"/>
                          <a:chOff x="3730337" y="910142"/>
                          <a:chExt cx="4291150" cy="3859687"/>
                        </a:xfrm>
                      </p:grpSpPr>
                      <p:grpSp>
                        <p:nvGrpSpPr>
                          <p:cNvPr id="266" name="组合 151"/>
                          <p:cNvGrpSpPr/>
                          <p:nvPr/>
                        </p:nvGrpSpPr>
                        <p:grpSpPr>
                          <a:xfrm>
                            <a:off x="3735602" y="910142"/>
                            <a:ext cx="4285885" cy="3859687"/>
                            <a:chOff x="3735602" y="910142"/>
                            <a:chExt cx="4285885" cy="3859687"/>
                          </a:xfrm>
                        </p:grpSpPr>
                        <p:grpSp>
                          <p:nvGrpSpPr>
                            <p:cNvPr id="267" name="组合 156"/>
                            <p:cNvGrpSpPr/>
                            <p:nvPr/>
                          </p:nvGrpSpPr>
                          <p:grpSpPr>
                            <a:xfrm>
                              <a:off x="3735602" y="910142"/>
                              <a:ext cx="4285885" cy="3859687"/>
                              <a:chOff x="3735602" y="910142"/>
                              <a:chExt cx="4285885" cy="3859687"/>
                            </a:xfrm>
                          </p:grpSpPr>
                          <p:grpSp>
                            <p:nvGrpSpPr>
                              <p:cNvPr id="268" name="组合 177"/>
                              <p:cNvGrpSpPr/>
                              <p:nvPr/>
                            </p:nvGrpSpPr>
                            <p:grpSpPr>
                              <a:xfrm>
                                <a:off x="3735602" y="910142"/>
                                <a:ext cx="4285885" cy="3859687"/>
                                <a:chOff x="3735602" y="910142"/>
                                <a:chExt cx="4285885" cy="3859687"/>
                              </a:xfrm>
                            </p:grpSpPr>
                            <p:grpSp>
                              <p:nvGrpSpPr>
                                <p:cNvPr id="269" name="组合 179"/>
                                <p:cNvGrpSpPr/>
                                <p:nvPr/>
                              </p:nvGrpSpPr>
                              <p:grpSpPr>
                                <a:xfrm>
                                  <a:off x="3735602" y="910142"/>
                                  <a:ext cx="4285885" cy="3859687"/>
                                  <a:chOff x="3735602" y="910142"/>
                                  <a:chExt cx="4285885" cy="3859687"/>
                                </a:xfrm>
                              </p:grpSpPr>
                              <p:grpSp>
                                <p:nvGrpSpPr>
                                  <p:cNvPr id="270" name="组合 182"/>
                                  <p:cNvGrpSpPr/>
                                  <p:nvPr/>
                                </p:nvGrpSpPr>
                                <p:grpSpPr>
                                  <a:xfrm>
                                    <a:off x="3735602" y="910142"/>
                                    <a:ext cx="4285885" cy="3859687"/>
                                    <a:chOff x="179277" y="2610604"/>
                                    <a:chExt cx="3542296" cy="3190044"/>
                                  </a:xfrm>
                                </p:grpSpPr>
                                <p:grpSp>
                                  <p:nvGrpSpPr>
                                    <p:cNvPr id="271" name="组合 186"/>
                                    <p:cNvGrpSpPr/>
                                    <p:nvPr/>
                                  </p:nvGrpSpPr>
                                  <p:grpSpPr>
                                    <a:xfrm>
                                      <a:off x="179277" y="3031941"/>
                                      <a:ext cx="3542296" cy="1998029"/>
                                      <a:chOff x="1041354" y="1984114"/>
                                      <a:chExt cx="3542296" cy="1998029"/>
                                    </a:xfrm>
                                  </p:grpSpPr>
                                  <p:sp>
                                    <p:nvSpPr>
                                      <p:cNvPr id="1049011" name="矩形 197"/>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2" name="Rectangle 519"/>
                                      <p:cNvSpPr>
                                        <a:spLocks noChangeArrowheads="1"/>
                                      </p:cNvSpPr>
                                      <p:nvPr/>
                                    </p:nvSpPr>
                                    <p:spPr bwMode="auto">
                                      <a:xfrm>
                                        <a:off x="1041354" y="2338924"/>
                                        <a:ext cx="354229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13" name="Text Box 629"/>
                                      <p:cNvSpPr txBox="1">
                                        <a:spLocks noChangeArrowheads="1"/>
                                      </p:cNvSpPr>
                                      <p:nvPr/>
                                    </p:nvSpPr>
                                    <p:spPr bwMode="auto">
                                      <a:xfrm>
                                        <a:off x="1095831" y="2836949"/>
                                        <a:ext cx="634142" cy="38156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9014" name="矩形 187"/>
                                    <p:cNvSpPr/>
                                    <p:nvPr/>
                                  </p:nvSpPr>
                                  <p:spPr>
                                    <a:xfrm>
                                      <a:off x="1880623" y="5202113"/>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5" name="Line 616"/>
                                    <p:cNvSpPr>
                                      <a:spLocks noChangeShapeType="1"/>
                                    </p:cNvSpPr>
                                    <p:nvPr/>
                                  </p:nvSpPr>
                                  <p:spPr bwMode="auto">
                                    <a:xfrm flipV="1">
                                      <a:off x="2002098" y="283172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16" name="Line 616"/>
                                    <p:cNvSpPr>
                                      <a:spLocks noChangeShapeType="1"/>
                                    </p:cNvSpPr>
                                    <p:nvPr/>
                                  </p:nvSpPr>
                                  <p:spPr bwMode="auto">
                                    <a:xfrm flipV="1">
                                      <a:off x="3340700" y="283225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17" name="Line 616"/>
                                    <p:cNvSpPr>
                                      <a:spLocks noChangeShapeType="1"/>
                                    </p:cNvSpPr>
                                    <p:nvPr/>
                                  </p:nvSpPr>
                                  <p:spPr bwMode="auto">
                                    <a:xfrm flipV="1">
                                      <a:off x="2028272" y="5309242"/>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18" name="椭圆 191"/>
                                    <p:cNvSpPr/>
                                    <p:nvPr/>
                                  </p:nvSpPr>
                                  <p:spPr>
                                    <a:xfrm>
                                      <a:off x="1962247" y="276645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9" name="椭圆 192"/>
                                    <p:cNvSpPr/>
                                    <p:nvPr/>
                                  </p:nvSpPr>
                                  <p:spPr>
                                    <a:xfrm>
                                      <a:off x="3300851" y="276698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0" name="椭圆 193"/>
                                    <p:cNvSpPr/>
                                    <p:nvPr/>
                                  </p:nvSpPr>
                                  <p:spPr>
                                    <a:xfrm>
                                      <a:off x="1988424" y="557107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1" name="文本框 194"/>
                                    <p:cNvSpPr txBox="1"/>
                                    <p:nvPr/>
                                  </p:nvSpPr>
                                  <p:spPr>
                                    <a:xfrm>
                                      <a:off x="1641918" y="2610604"/>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022" name="文本框 195"/>
                                    <p:cNvSpPr txBox="1"/>
                                    <p:nvPr/>
                                  </p:nvSpPr>
                                  <p:spPr>
                                    <a:xfrm>
                                      <a:off x="2965292" y="2650434"/>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023" name="文本框 196"/>
                                    <p:cNvSpPr txBox="1"/>
                                    <p:nvPr/>
                                  </p:nvSpPr>
                                  <p:spPr>
                                    <a:xfrm>
                                      <a:off x="1684091" y="5419081"/>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grpSp>
                              <p:sp>
                                <p:nvSpPr>
                                  <p:cNvPr id="1049024" name="矩形 183"/>
                                  <p:cNvSpPr/>
                                  <p:nvPr/>
                                </p:nvSpPr>
                                <p:spPr>
                                  <a:xfrm>
                                    <a:off x="4081775" y="1413228"/>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5" name="矩形 184"/>
                                  <p:cNvSpPr/>
                                  <p:nvPr/>
                                </p:nvSpPr>
                                <p:spPr>
                                  <a:xfrm>
                                    <a:off x="5808303" y="1423100"/>
                                    <a:ext cx="280921"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6" name="矩形 185"/>
                                  <p:cNvSpPr/>
                                  <p:nvPr/>
                                </p:nvSpPr>
                                <p:spPr>
                                  <a:xfrm>
                                    <a:off x="7412249" y="1413522"/>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27" name="Line 616"/>
                                <p:cNvSpPr>
                                  <a:spLocks noChangeShapeType="1"/>
                                </p:cNvSpPr>
                                <p:nvPr/>
                              </p:nvSpPr>
                              <p:spPr bwMode="auto">
                                <a:xfrm flipV="1">
                                  <a:off x="4220859" y="1161332"/>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28" name="椭圆 181"/>
                                <p:cNvSpPr/>
                                <p:nvPr/>
                              </p:nvSpPr>
                              <p:spPr>
                                <a:xfrm>
                                  <a:off x="4172645" y="1082356"/>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29" name="矩形 178"/>
                              <p:cNvSpPr/>
                              <p:nvPr/>
                            </p:nvSpPr>
                            <p:spPr>
                              <a:xfrm>
                                <a:off x="5065755" y="2229298"/>
                                <a:ext cx="1775098"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30" name="矩形 168"/>
                            <p:cNvSpPr/>
                            <p:nvPr/>
                          </p:nvSpPr>
                          <p:spPr>
                            <a:xfrm>
                              <a:off x="4715844" y="1847870"/>
                              <a:ext cx="365081"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1" name="矩形 173"/>
                            <p:cNvSpPr/>
                            <p:nvPr/>
                          </p:nvSpPr>
                          <p:spPr>
                            <a:xfrm>
                              <a:off x="6834971" y="1847870"/>
                              <a:ext cx="725436"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32" name="矩形 154"/>
                          <p:cNvSpPr/>
                          <p:nvPr/>
                        </p:nvSpPr>
                        <p:spPr>
                          <a:xfrm>
                            <a:off x="3730337" y="3203640"/>
                            <a:ext cx="4291147"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cxnSp>
                    <p:nvCxnSpPr>
                      <p:cNvPr id="3145869" name="直接连接符 128"/>
                      <p:cNvCxnSpPr>
                        <a:cxnSpLocks/>
                      </p:cNvCxnSpPr>
                      <p:nvPr/>
                    </p:nvCxnSpPr>
                    <p:spPr>
                      <a:xfrm flipV="1">
                        <a:off x="4865797" y="167712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0" name="直接连接符 129"/>
                      <p:cNvCxnSpPr>
                        <a:cxnSpLocks/>
                      </p:cNvCxnSpPr>
                      <p:nvPr/>
                    </p:nvCxnSpPr>
                    <p:spPr>
                      <a:xfrm>
                        <a:off x="4849775" y="1677123"/>
                        <a:ext cx="26344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1" name="直接连接符 130"/>
                      <p:cNvCxnSpPr>
                        <a:cxnSpLocks/>
                      </p:cNvCxnSpPr>
                      <p:nvPr/>
                    </p:nvCxnSpPr>
                    <p:spPr>
                      <a:xfrm flipV="1">
                        <a:off x="7479878" y="1669059"/>
                        <a:ext cx="0" cy="38060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2" name="直接连接符 142"/>
                      <p:cNvCxnSpPr>
                        <a:cxnSpLocks/>
                      </p:cNvCxnSpPr>
                      <p:nvPr/>
                    </p:nvCxnSpPr>
                    <p:spPr>
                      <a:xfrm>
                        <a:off x="4946199" y="5475067"/>
                        <a:ext cx="25336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2" name="组合 102"/>
                    <p:cNvGrpSpPr/>
                    <p:nvPr/>
                  </p:nvGrpSpPr>
                  <p:grpSpPr>
                    <a:xfrm>
                      <a:off x="4435393" y="376680"/>
                      <a:ext cx="3339803" cy="1650841"/>
                      <a:chOff x="4309716" y="376680"/>
                      <a:chExt cx="3339803" cy="1650841"/>
                    </a:xfrm>
                  </p:grpSpPr>
                  <p:sp>
                    <p:nvSpPr>
                      <p:cNvPr id="1049033" name="文本框 116"/>
                      <p:cNvSpPr txBox="1"/>
                      <p:nvPr/>
                    </p:nvSpPr>
                    <p:spPr>
                      <a:xfrm>
                        <a:off x="5749129" y="376680"/>
                        <a:ext cx="1446180"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273" name="组合 117"/>
                      <p:cNvGrpSpPr/>
                      <p:nvPr/>
                    </p:nvGrpSpPr>
                    <p:grpSpPr>
                      <a:xfrm>
                        <a:off x="4309716" y="851749"/>
                        <a:ext cx="3339803" cy="1175772"/>
                        <a:chOff x="4309716" y="851749"/>
                        <a:chExt cx="3339803" cy="1175772"/>
                      </a:xfrm>
                    </p:grpSpPr>
                    <p:grpSp>
                      <p:nvGrpSpPr>
                        <p:cNvPr id="274" name="组合 118"/>
                        <p:cNvGrpSpPr/>
                        <p:nvPr/>
                      </p:nvGrpSpPr>
                      <p:grpSpPr>
                        <a:xfrm>
                          <a:off x="4309716" y="1049891"/>
                          <a:ext cx="3339803" cy="977630"/>
                          <a:chOff x="3146112" y="1053799"/>
                          <a:chExt cx="3339803" cy="977630"/>
                        </a:xfrm>
                      </p:grpSpPr>
                      <p:cxnSp>
                        <p:nvCxnSpPr>
                          <p:cNvPr id="3145873" name="直接连接符 123"/>
                          <p:cNvCxnSpPr>
                            <a:cxnSpLocks/>
                          </p:cNvCxnSpPr>
                          <p:nvPr/>
                        </p:nvCxnSpPr>
                        <p:spPr>
                          <a:xfrm>
                            <a:off x="3146112" y="1053799"/>
                            <a:ext cx="151185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4" name="直接连接符 124"/>
                          <p:cNvCxnSpPr>
                            <a:cxnSpLocks/>
                          </p:cNvCxnSpPr>
                          <p:nvPr/>
                        </p:nvCxnSpPr>
                        <p:spPr>
                          <a:xfrm flipV="1">
                            <a:off x="3146112" y="1053799"/>
                            <a:ext cx="0" cy="6152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5" name="直接连接符 125"/>
                          <p:cNvCxnSpPr>
                            <a:cxnSpLocks/>
                          </p:cNvCxnSpPr>
                          <p:nvPr/>
                        </p:nvCxnSpPr>
                        <p:spPr>
                          <a:xfrm flipV="1">
                            <a:off x="6485915" y="1053799"/>
                            <a:ext cx="0" cy="97763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6" name="直接连接符 126"/>
                          <p:cNvCxnSpPr>
                            <a:cxnSpLocks/>
                          </p:cNvCxnSpPr>
                          <p:nvPr/>
                        </p:nvCxnSpPr>
                        <p:spPr>
                          <a:xfrm>
                            <a:off x="4745264" y="1053799"/>
                            <a:ext cx="17406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5" name="组合 119"/>
                        <p:cNvGrpSpPr/>
                        <p:nvPr/>
                      </p:nvGrpSpPr>
                      <p:grpSpPr>
                        <a:xfrm flipH="1">
                          <a:off x="5722501" y="851749"/>
                          <a:ext cx="312023" cy="370629"/>
                          <a:chOff x="5853756" y="1017182"/>
                          <a:chExt cx="312023" cy="370629"/>
                        </a:xfrm>
                      </p:grpSpPr>
                      <p:cxnSp>
                        <p:nvCxnSpPr>
                          <p:cNvPr id="3145877" name="直接连接符 120"/>
                          <p:cNvCxnSpPr>
                            <a:cxnSpLocks/>
                          </p:cNvCxnSpPr>
                          <p:nvPr/>
                        </p:nvCxnSpPr>
                        <p:spPr>
                          <a:xfrm flipV="1">
                            <a:off x="5980296" y="1033505"/>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8" name="直接连接符 121"/>
                          <p:cNvCxnSpPr>
                            <a:cxnSpLocks/>
                          </p:cNvCxnSpPr>
                          <p:nvPr/>
                        </p:nvCxnSpPr>
                        <p:spPr>
                          <a:xfrm flipV="1">
                            <a:off x="6061268" y="1096899"/>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9" name="直接箭头连接符 122"/>
                          <p:cNvCxnSpPr>
                            <a:cxnSpLocks/>
                          </p:cNvCxnSpPr>
                          <p:nvPr/>
                        </p:nvCxnSpPr>
                        <p:spPr>
                          <a:xfrm flipH="1" flipV="1">
                            <a:off x="5853756" y="1017182"/>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76" name="组合 103"/>
                    <p:cNvGrpSpPr/>
                    <p:nvPr/>
                  </p:nvGrpSpPr>
                  <p:grpSpPr>
                    <a:xfrm>
                      <a:off x="4177449" y="1029698"/>
                      <a:ext cx="2020748" cy="989759"/>
                      <a:chOff x="4177449" y="1029698"/>
                      <a:chExt cx="2020748" cy="989759"/>
                    </a:xfrm>
                  </p:grpSpPr>
                  <p:grpSp>
                    <p:nvGrpSpPr>
                      <p:cNvPr id="277" name="组合 104"/>
                      <p:cNvGrpSpPr/>
                      <p:nvPr/>
                    </p:nvGrpSpPr>
                    <p:grpSpPr>
                      <a:xfrm>
                        <a:off x="4177449" y="1029698"/>
                        <a:ext cx="2020748" cy="989759"/>
                        <a:chOff x="4051772" y="1029698"/>
                        <a:chExt cx="2020748" cy="989759"/>
                      </a:xfrm>
                    </p:grpSpPr>
                    <p:grpSp>
                      <p:nvGrpSpPr>
                        <p:cNvPr id="278" name="组合 109"/>
                        <p:cNvGrpSpPr/>
                        <p:nvPr/>
                      </p:nvGrpSpPr>
                      <p:grpSpPr>
                        <a:xfrm>
                          <a:off x="4051772" y="1627156"/>
                          <a:ext cx="2020748" cy="392301"/>
                          <a:chOff x="2888168" y="1631064"/>
                          <a:chExt cx="2020748" cy="392301"/>
                        </a:xfrm>
                      </p:grpSpPr>
                      <p:grpSp>
                        <p:nvGrpSpPr>
                          <p:cNvPr id="279" name="组合 111"/>
                          <p:cNvGrpSpPr/>
                          <p:nvPr/>
                        </p:nvGrpSpPr>
                        <p:grpSpPr>
                          <a:xfrm>
                            <a:off x="2888168" y="1631064"/>
                            <a:ext cx="2020748" cy="392301"/>
                            <a:chOff x="2888168" y="1631064"/>
                            <a:chExt cx="2020748" cy="392301"/>
                          </a:xfrm>
                        </p:grpSpPr>
                        <p:cxnSp>
                          <p:nvCxnSpPr>
                            <p:cNvPr id="3145880" name="直接连接符 113"/>
                            <p:cNvCxnSpPr>
                              <a:cxnSpLocks/>
                            </p:cNvCxnSpPr>
                            <p:nvPr/>
                          </p:nvCxnSpPr>
                          <p:spPr>
                            <a:xfrm>
                              <a:off x="2888168" y="1677123"/>
                              <a:ext cx="103439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1" name="直接连接符 114"/>
                            <p:cNvCxnSpPr>
                              <a:cxnSpLocks/>
                            </p:cNvCxnSpPr>
                            <p:nvPr/>
                          </p:nvCxnSpPr>
                          <p:spPr>
                            <a:xfrm flipV="1">
                              <a:off x="3146112" y="1669059"/>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34" name="椭圆 115"/>
                            <p:cNvSpPr/>
                            <p:nvPr/>
                          </p:nvSpPr>
                          <p:spPr>
                            <a:xfrm>
                              <a:off x="4812492" y="1631064"/>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82" name="直接连接符 112"/>
                          <p:cNvCxnSpPr>
                            <a:cxnSpLocks/>
                          </p:cNvCxnSpPr>
                          <p:nvPr/>
                        </p:nvCxnSpPr>
                        <p:spPr>
                          <a:xfrm>
                            <a:off x="4003530" y="1682783"/>
                            <a:ext cx="894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35" name="文本框 110"/>
                        <p:cNvSpPr txBox="1"/>
                        <p:nvPr/>
                      </p:nvSpPr>
                      <p:spPr>
                        <a:xfrm>
                          <a:off x="4357928" y="1029698"/>
                          <a:ext cx="131458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grpSp>
                    <p:nvGrpSpPr>
                      <p:cNvPr id="280" name="组合 105"/>
                      <p:cNvGrpSpPr/>
                      <p:nvPr/>
                    </p:nvGrpSpPr>
                    <p:grpSpPr>
                      <a:xfrm flipH="1">
                        <a:off x="5103521" y="1477471"/>
                        <a:ext cx="312023" cy="370629"/>
                        <a:chOff x="5237699" y="1632139"/>
                        <a:chExt cx="312023" cy="370629"/>
                      </a:xfrm>
                    </p:grpSpPr>
                    <p:cxnSp>
                      <p:nvCxnSpPr>
                        <p:cNvPr id="3145883" name="直接连接符 106"/>
                        <p:cNvCxnSpPr>
                          <a:cxnSpLocks/>
                        </p:cNvCxnSpPr>
                        <p:nvPr/>
                      </p:nvCxnSpPr>
                      <p:spPr>
                        <a:xfrm flipV="1">
                          <a:off x="5364239" y="1648462"/>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4" name="直接连接符 107"/>
                        <p:cNvCxnSpPr>
                          <a:cxnSpLocks/>
                        </p:cNvCxnSpPr>
                        <p:nvPr/>
                      </p:nvCxnSpPr>
                      <p:spPr>
                        <a:xfrm flipV="1">
                          <a:off x="5445211" y="1711856"/>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5" name="直接箭头连接符 108"/>
                        <p:cNvCxnSpPr>
                          <a:cxnSpLocks/>
                        </p:cNvCxnSpPr>
                        <p:nvPr/>
                      </p:nvCxnSpPr>
                      <p:spPr>
                        <a:xfrm flipH="1" flipV="1">
                          <a:off x="5237699" y="163213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49036" name="梯形 98"/>
                  <p:cNvSpPr/>
                  <p:nvPr/>
                </p:nvSpPr>
                <p:spPr>
                  <a:xfrm rot="16200000">
                    <a:off x="5688292" y="2185854"/>
                    <a:ext cx="1330328" cy="4291149"/>
                  </a:xfrm>
                  <a:prstGeom prst="trapezoid">
                    <a:avLst>
                      <a:gd name="adj" fmla="val 37952"/>
                    </a:avLst>
                  </a:prstGeom>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7" name="梯形 99"/>
                  <p:cNvSpPr/>
                  <p:nvPr/>
                </p:nvSpPr>
                <p:spPr>
                  <a:xfrm rot="16200000">
                    <a:off x="6234725" y="2006050"/>
                    <a:ext cx="758070" cy="2848377"/>
                  </a:xfrm>
                  <a:prstGeom prst="trapezoid">
                    <a:avLst>
                      <a:gd name="adj" fmla="val 37418"/>
                    </a:avLst>
                  </a:prstGeom>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8" name="Rectangle 519"/>
                  <p:cNvSpPr>
                    <a:spLocks noChangeArrowheads="1"/>
                  </p:cNvSpPr>
                  <p:nvPr/>
                </p:nvSpPr>
                <p:spPr bwMode="auto">
                  <a:xfrm>
                    <a:off x="8184994" y="3412011"/>
                    <a:ext cx="311713" cy="27210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cxnSp>
              <p:nvCxnSpPr>
                <p:cNvPr id="3145886" name="直接连接符 95"/>
                <p:cNvCxnSpPr>
                  <a:cxnSpLocks/>
                </p:cNvCxnSpPr>
                <p:nvPr/>
              </p:nvCxnSpPr>
              <p:spPr>
                <a:xfrm flipV="1">
                  <a:off x="4440451" y="1742837"/>
                  <a:ext cx="0" cy="35989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7" name="直接连接符 96"/>
                <p:cNvCxnSpPr>
                  <a:cxnSpLocks/>
                </p:cNvCxnSpPr>
                <p:nvPr/>
              </p:nvCxnSpPr>
              <p:spPr>
                <a:xfrm>
                  <a:off x="4314231" y="2102731"/>
                  <a:ext cx="247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39" name="矩形 89"/>
              <p:cNvSpPr/>
              <p:nvPr/>
            </p:nvSpPr>
            <p:spPr>
              <a:xfrm>
                <a:off x="4213140" y="4514623"/>
                <a:ext cx="4285884" cy="35300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0" name="Text Box 629"/>
              <p:cNvSpPr txBox="1">
                <a:spLocks noChangeArrowheads="1"/>
              </p:cNvSpPr>
              <p:nvPr/>
            </p:nvSpPr>
            <p:spPr bwMode="auto">
              <a:xfrm>
                <a:off x="6128065" y="4460294"/>
                <a:ext cx="608342"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41" name="矩形 91"/>
              <p:cNvSpPr/>
              <p:nvPr/>
            </p:nvSpPr>
            <p:spPr>
              <a:xfrm>
                <a:off x="5555813" y="2872299"/>
                <a:ext cx="1763747" cy="379644"/>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2" name="Text Box 629"/>
              <p:cNvSpPr txBox="1">
                <a:spLocks noChangeArrowheads="1"/>
              </p:cNvSpPr>
              <p:nvPr/>
            </p:nvSpPr>
            <p:spPr bwMode="auto">
              <a:xfrm>
                <a:off x="6111180" y="2852636"/>
                <a:ext cx="724986"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43" name="矩形 93"/>
              <p:cNvSpPr/>
              <p:nvPr/>
            </p:nvSpPr>
            <p:spPr>
              <a:xfrm>
                <a:off x="4213142" y="4860542"/>
                <a:ext cx="4285883" cy="24183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44" name="椭圆 85"/>
            <p:cNvSpPr/>
            <p:nvPr/>
          </p:nvSpPr>
          <p:spPr>
            <a:xfrm>
              <a:off x="4651892" y="1721755"/>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81" name="组合 8"/>
          <p:cNvGrpSpPr/>
          <p:nvPr/>
        </p:nvGrpSpPr>
        <p:grpSpPr>
          <a:xfrm>
            <a:off x="4613643" y="3076652"/>
            <a:ext cx="1119442" cy="624356"/>
            <a:chOff x="4613643" y="3076652"/>
            <a:chExt cx="1119442" cy="624356"/>
          </a:xfrm>
        </p:grpSpPr>
        <p:cxnSp>
          <p:nvCxnSpPr>
            <p:cNvPr id="3145888" name="直接箭头连接符 131"/>
            <p:cNvCxnSpPr>
              <a:cxnSpLocks/>
            </p:cNvCxnSpPr>
            <p:nvPr/>
          </p:nvCxnSpPr>
          <p:spPr>
            <a:xfrm flipH="1" flipV="1">
              <a:off x="4988053" y="3337167"/>
              <a:ext cx="87204" cy="304348"/>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89" name="直接箭头连接符 132"/>
            <p:cNvCxnSpPr>
              <a:cxnSpLocks/>
            </p:cNvCxnSpPr>
            <p:nvPr/>
          </p:nvCxnSpPr>
          <p:spPr>
            <a:xfrm flipH="1" flipV="1">
              <a:off x="5198129" y="3349044"/>
              <a:ext cx="124331" cy="351964"/>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90" name="直接箭头连接符 133"/>
            <p:cNvCxnSpPr>
              <a:cxnSpLocks/>
            </p:cNvCxnSpPr>
            <p:nvPr/>
          </p:nvCxnSpPr>
          <p:spPr>
            <a:xfrm flipH="1" flipV="1">
              <a:off x="5322802" y="3317083"/>
              <a:ext cx="255536" cy="328751"/>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91" name="直接箭头连接符 134"/>
            <p:cNvCxnSpPr>
              <a:cxnSpLocks/>
            </p:cNvCxnSpPr>
            <p:nvPr/>
          </p:nvCxnSpPr>
          <p:spPr>
            <a:xfrm flipH="1" flipV="1">
              <a:off x="5385286" y="3202000"/>
              <a:ext cx="271425" cy="209583"/>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92" name="直接箭头连接符 135"/>
            <p:cNvCxnSpPr>
              <a:cxnSpLocks/>
            </p:cNvCxnSpPr>
            <p:nvPr/>
          </p:nvCxnSpPr>
          <p:spPr>
            <a:xfrm flipH="1" flipV="1">
              <a:off x="4788579" y="3322689"/>
              <a:ext cx="101414" cy="327976"/>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93" name="直接箭头连接符 136"/>
            <p:cNvCxnSpPr>
              <a:cxnSpLocks/>
            </p:cNvCxnSpPr>
            <p:nvPr/>
          </p:nvCxnSpPr>
          <p:spPr>
            <a:xfrm flipH="1" flipV="1">
              <a:off x="4613643" y="3310083"/>
              <a:ext cx="75199" cy="322168"/>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94" name="直接箭头连接符 137"/>
            <p:cNvCxnSpPr>
              <a:cxnSpLocks/>
            </p:cNvCxnSpPr>
            <p:nvPr/>
          </p:nvCxnSpPr>
          <p:spPr>
            <a:xfrm flipH="1" flipV="1">
              <a:off x="5421406" y="3076652"/>
              <a:ext cx="311679" cy="119496"/>
            </a:xfrm>
            <a:prstGeom prst="straightConnector1"/>
            <a:ln>
              <a:tailEnd type="triangle"/>
            </a:ln>
          </p:spPr>
          <p:style>
            <a:lnRef idx="1">
              <a:schemeClr val="accent1"/>
            </a:lnRef>
            <a:fillRef idx="0">
              <a:schemeClr val="accent1"/>
            </a:fillRef>
            <a:effectRef idx="0">
              <a:schemeClr val="accent1"/>
            </a:effectRef>
            <a:fontRef idx="minor">
              <a:schemeClr val="tx1"/>
            </a:fontRef>
          </p:style>
        </p:cxnSp>
      </p:grpSp>
      <p:grpSp>
        <p:nvGrpSpPr>
          <p:cNvPr id="282" name="组合 138"/>
          <p:cNvGrpSpPr/>
          <p:nvPr/>
        </p:nvGrpSpPr>
        <p:grpSpPr>
          <a:xfrm flipV="1">
            <a:off x="4717117" y="3862223"/>
            <a:ext cx="1149212" cy="400497"/>
            <a:chOff x="4650441" y="3310122"/>
            <a:chExt cx="1149212" cy="386179"/>
          </a:xfrm>
        </p:grpSpPr>
        <p:cxnSp>
          <p:nvCxnSpPr>
            <p:cNvPr id="3145895" name="直接箭头连接符 139"/>
            <p:cNvCxnSpPr>
              <a:cxnSpLocks/>
            </p:cNvCxnSpPr>
            <p:nvPr/>
          </p:nvCxnSpPr>
          <p:spPr>
            <a:xfrm flipH="1" flipV="1">
              <a:off x="5023193" y="3317083"/>
              <a:ext cx="52064" cy="324432"/>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96" name="直接箭头连接符 140"/>
            <p:cNvCxnSpPr>
              <a:cxnSpLocks/>
            </p:cNvCxnSpPr>
            <p:nvPr/>
          </p:nvCxnSpPr>
          <p:spPr>
            <a:xfrm flipH="1" flipV="1">
              <a:off x="5182847" y="3324917"/>
              <a:ext cx="78032" cy="362038"/>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97" name="直接箭头连接符 141"/>
            <p:cNvCxnSpPr>
              <a:cxnSpLocks/>
            </p:cNvCxnSpPr>
            <p:nvPr/>
          </p:nvCxnSpPr>
          <p:spPr>
            <a:xfrm flipH="1" flipV="1">
              <a:off x="5334627" y="3342296"/>
              <a:ext cx="106509" cy="354005"/>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98" name="直接箭头连接符 143"/>
            <p:cNvCxnSpPr>
              <a:cxnSpLocks/>
            </p:cNvCxnSpPr>
            <p:nvPr/>
          </p:nvCxnSpPr>
          <p:spPr>
            <a:xfrm flipH="1" flipV="1">
              <a:off x="5481569" y="3327390"/>
              <a:ext cx="108466" cy="354751"/>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99" name="直接箭头连接符 144"/>
            <p:cNvCxnSpPr>
              <a:cxnSpLocks/>
            </p:cNvCxnSpPr>
            <p:nvPr/>
          </p:nvCxnSpPr>
          <p:spPr>
            <a:xfrm flipH="1" flipV="1">
              <a:off x="4812308" y="3310122"/>
              <a:ext cx="77685" cy="340543"/>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900" name="直接箭头连接符 145"/>
            <p:cNvCxnSpPr>
              <a:cxnSpLocks/>
            </p:cNvCxnSpPr>
            <p:nvPr/>
          </p:nvCxnSpPr>
          <p:spPr>
            <a:xfrm flipH="1" flipV="1">
              <a:off x="4650441" y="3310122"/>
              <a:ext cx="64616" cy="327937"/>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901" name="直接箭头连接符 146"/>
            <p:cNvCxnSpPr>
              <a:cxnSpLocks/>
            </p:cNvCxnSpPr>
            <p:nvPr/>
          </p:nvCxnSpPr>
          <p:spPr>
            <a:xfrm flipH="1" flipV="1">
              <a:off x="5675284" y="3326379"/>
              <a:ext cx="124369" cy="354117"/>
            </a:xfrm>
            <a:prstGeom prst="straightConnector1"/>
            <a:ln>
              <a:tailEnd type="triangle"/>
            </a:ln>
          </p:spPr>
          <p:style>
            <a:lnRef idx="1">
              <a:schemeClr val="accent1"/>
            </a:lnRef>
            <a:fillRef idx="0">
              <a:schemeClr val="accent1"/>
            </a:fillRef>
            <a:effectRef idx="0">
              <a:schemeClr val="accent1"/>
            </a:effectRef>
            <a:fontRef idx="minor">
              <a:schemeClr val="tx1"/>
            </a:fontRef>
          </p:style>
        </p:cxnSp>
      </p:grpSp>
      <p:grpSp>
        <p:nvGrpSpPr>
          <p:cNvPr id="283" name="组合 23"/>
          <p:cNvGrpSpPr/>
          <p:nvPr/>
        </p:nvGrpSpPr>
        <p:grpSpPr>
          <a:xfrm>
            <a:off x="4604493" y="3691429"/>
            <a:ext cx="388635" cy="174288"/>
            <a:chOff x="4428452" y="3695332"/>
            <a:chExt cx="388635" cy="174288"/>
          </a:xfrm>
        </p:grpSpPr>
        <p:sp>
          <p:nvSpPr>
            <p:cNvPr id="1049045" name="椭圆 148"/>
            <p:cNvSpPr/>
            <p:nvPr/>
          </p:nvSpPr>
          <p:spPr>
            <a:xfrm>
              <a:off x="4428452" y="3695332"/>
              <a:ext cx="174288" cy="174288"/>
            </a:xfrm>
            <a:prstGeom prst="ellipse"/>
            <a:gradFill>
              <a:gsLst>
                <a:gs pos="0">
                  <a:schemeClr val="accent1">
                    <a:lumMod val="5000"/>
                    <a:lumOff val="95000"/>
                  </a:schemeClr>
                </a:gs>
                <a:gs pos="28000">
                  <a:schemeClr val="bg1">
                    <a:lumMod val="75000"/>
                  </a:schemeClr>
                </a:gs>
                <a:gs pos="67000">
                  <a:schemeClr val="tx1">
                    <a:lumMod val="50000"/>
                    <a:lumOff val="50000"/>
                  </a:schemeClr>
                </a:gs>
                <a:gs pos="100000">
                  <a:schemeClr val="tx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2" name="直接箭头连接符 150"/>
            <p:cNvCxnSpPr>
              <a:cxnSpLocks/>
            </p:cNvCxnSpPr>
            <p:nvPr/>
          </p:nvCxnSpPr>
          <p:spPr>
            <a:xfrm>
              <a:off x="4602740" y="3774663"/>
              <a:ext cx="214347" cy="2690"/>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组合 20"/>
          <p:cNvGrpSpPr/>
          <p:nvPr/>
        </p:nvGrpSpPr>
        <p:grpSpPr>
          <a:xfrm>
            <a:off x="5115901" y="3672192"/>
            <a:ext cx="371398" cy="174288"/>
            <a:chOff x="4580852" y="3847732"/>
            <a:chExt cx="371398" cy="174288"/>
          </a:xfrm>
        </p:grpSpPr>
        <p:sp>
          <p:nvSpPr>
            <p:cNvPr id="1049046" name="椭圆 152"/>
            <p:cNvSpPr/>
            <p:nvPr/>
          </p:nvSpPr>
          <p:spPr>
            <a:xfrm>
              <a:off x="4580852" y="3847732"/>
              <a:ext cx="174288" cy="174288"/>
            </a:xfrm>
            <a:prstGeom prst="ellipse"/>
            <a:gradFill>
              <a:gsLst>
                <a:gs pos="0">
                  <a:schemeClr val="accent1">
                    <a:lumMod val="5000"/>
                    <a:lumOff val="95000"/>
                  </a:schemeClr>
                </a:gs>
                <a:gs pos="28000">
                  <a:schemeClr val="bg1">
                    <a:lumMod val="75000"/>
                  </a:schemeClr>
                </a:gs>
                <a:gs pos="67000">
                  <a:schemeClr val="tx1">
                    <a:lumMod val="50000"/>
                    <a:lumOff val="50000"/>
                  </a:schemeClr>
                </a:gs>
                <a:gs pos="100000">
                  <a:schemeClr val="tx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3" name="直接箭头连接符 153"/>
            <p:cNvCxnSpPr>
              <a:cxnSpLocks/>
            </p:cNvCxnSpPr>
            <p:nvPr/>
          </p:nvCxnSpPr>
          <p:spPr>
            <a:xfrm flipV="1">
              <a:off x="4755140" y="3891322"/>
              <a:ext cx="197110" cy="35741"/>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5" name="组合 155"/>
          <p:cNvGrpSpPr/>
          <p:nvPr/>
        </p:nvGrpSpPr>
        <p:grpSpPr>
          <a:xfrm>
            <a:off x="5564843" y="3579113"/>
            <a:ext cx="358726" cy="176505"/>
            <a:chOff x="4580852" y="3845515"/>
            <a:chExt cx="358726" cy="176505"/>
          </a:xfrm>
        </p:grpSpPr>
        <p:sp>
          <p:nvSpPr>
            <p:cNvPr id="1049047" name="椭圆 157"/>
            <p:cNvSpPr/>
            <p:nvPr/>
          </p:nvSpPr>
          <p:spPr>
            <a:xfrm>
              <a:off x="4580852" y="3847732"/>
              <a:ext cx="174288" cy="174288"/>
            </a:xfrm>
            <a:prstGeom prst="ellipse"/>
            <a:gradFill>
              <a:gsLst>
                <a:gs pos="0">
                  <a:schemeClr val="accent1">
                    <a:lumMod val="5000"/>
                    <a:lumOff val="95000"/>
                  </a:schemeClr>
                </a:gs>
                <a:gs pos="28000">
                  <a:schemeClr val="bg1">
                    <a:lumMod val="75000"/>
                  </a:schemeClr>
                </a:gs>
                <a:gs pos="67000">
                  <a:schemeClr val="tx1">
                    <a:lumMod val="50000"/>
                    <a:lumOff val="50000"/>
                  </a:schemeClr>
                </a:gs>
                <a:gs pos="100000">
                  <a:schemeClr val="tx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4" name="直接箭头连接符 158"/>
            <p:cNvCxnSpPr>
              <a:cxnSpLocks/>
            </p:cNvCxnSpPr>
            <p:nvPr/>
          </p:nvCxnSpPr>
          <p:spPr>
            <a:xfrm flipV="1">
              <a:off x="4755140" y="3845515"/>
              <a:ext cx="184438" cy="81548"/>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83"/>
                                        </p:tgtEl>
                                        <p:attrNameLst>
                                          <p:attrName>style.visibility</p:attrName>
                                        </p:attrNameLst>
                                      </p:cBhvr>
                                      <p:to>
                                        <p:strVal val="visible"/>
                                      </p:to>
                                    </p:set>
                                    <p:animEffect transition="in" filter="wipe(down)">
                                      <p:cBhvr>
                                        <p:cTn dur="500" id="7"/>
                                        <p:tgtEl>
                                          <p:spTgt spid="283"/>
                                        </p:tgtEl>
                                      </p:cBhvr>
                                    </p:animEffect>
                                  </p:childTnLst>
                                </p:cTn>
                              </p:par>
                              <p:par>
                                <p:cTn fill="hold" id="8" nodeType="withEffect" presetClass="entr" presetID="22" presetSubtype="4">
                                  <p:stCondLst>
                                    <p:cond delay="0"/>
                                  </p:stCondLst>
                                  <p:childTnLst>
                                    <p:set>
                                      <p:cBhvr>
                                        <p:cTn dur="1" fill="hold" id="9">
                                          <p:stCondLst>
                                            <p:cond delay="0"/>
                                          </p:stCondLst>
                                        </p:cTn>
                                        <p:tgtEl>
                                          <p:spTgt spid="284"/>
                                        </p:tgtEl>
                                        <p:attrNameLst>
                                          <p:attrName>style.visibility</p:attrName>
                                        </p:attrNameLst>
                                      </p:cBhvr>
                                      <p:to>
                                        <p:strVal val="visible"/>
                                      </p:to>
                                    </p:set>
                                    <p:animEffect transition="in" filter="wipe(down)">
                                      <p:cBhvr>
                                        <p:cTn dur="500" id="10"/>
                                        <p:tgtEl>
                                          <p:spTgt spid="284"/>
                                        </p:tgtEl>
                                      </p:cBhvr>
                                    </p:animEffect>
                                  </p:childTnLst>
                                </p:cTn>
                              </p:par>
                              <p:par>
                                <p:cTn fill="hold" id="11" nodeType="withEffect" presetClass="entr" presetID="22" presetSubtype="4">
                                  <p:stCondLst>
                                    <p:cond delay="0"/>
                                  </p:stCondLst>
                                  <p:childTnLst>
                                    <p:set>
                                      <p:cBhvr>
                                        <p:cTn dur="1" fill="hold" id="12">
                                          <p:stCondLst>
                                            <p:cond delay="0"/>
                                          </p:stCondLst>
                                        </p:cTn>
                                        <p:tgtEl>
                                          <p:spTgt spid="285"/>
                                        </p:tgtEl>
                                        <p:attrNameLst>
                                          <p:attrName>style.visibility</p:attrName>
                                        </p:attrNameLst>
                                      </p:cBhvr>
                                      <p:to>
                                        <p:strVal val="visible"/>
                                      </p:to>
                                    </p:set>
                                    <p:animEffect transition="in" filter="wipe(down)">
                                      <p:cBhvr>
                                        <p:cTn dur="500" id="13"/>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04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49" name="文本框 176"/>
          <p:cNvSpPr txBox="1"/>
          <p:nvPr/>
        </p:nvSpPr>
        <p:spPr>
          <a:xfrm>
            <a:off x="92552" y="2028081"/>
            <a:ext cx="4196421" cy="891540"/>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and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 will modify the channel shape together</a:t>
            </a:r>
            <a:endParaRPr altLang="en-US" b="1" dirty="0" sz="2400" lang="zh-CN">
              <a:latin typeface="Arial" panose="020B0604020202020204" pitchFamily="34" charset="0"/>
              <a:cs typeface="Arial" panose="020B0604020202020204" pitchFamily="34" charset="0"/>
            </a:endParaRPr>
          </a:p>
        </p:txBody>
      </p:sp>
      <p:sp>
        <p:nvSpPr>
          <p:cNvPr id="1049050" name="矩形 2"/>
          <p:cNvSpPr/>
          <p:nvPr/>
        </p:nvSpPr>
        <p:spPr>
          <a:xfrm>
            <a:off x="347060" y="3205172"/>
            <a:ext cx="3827780" cy="447040"/>
          </a:xfrm>
          <a:prstGeom prst="rect"/>
        </p:spPr>
        <p:txBody>
          <a:bodyPr wrap="none">
            <a:spAutoFit/>
          </a:bodyPr>
          <a:p>
            <a:r>
              <a:rPr altLang="zh-CN" b="1" dirty="0" sz="2400" lang="en-US" smtClean="0">
                <a:latin typeface="Arial" panose="020B0604020202020204" pitchFamily="34" charset="0"/>
                <a:cs typeface="Arial" panose="020B0604020202020204" pitchFamily="34" charset="0"/>
              </a:rPr>
              <a:t>When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1" dirty="0" sz="2400" lang="en-US">
                <a:latin typeface="Arial" panose="020B0604020202020204" pitchFamily="34" charset="0"/>
                <a:cs typeface="Arial" panose="020B0604020202020204" pitchFamily="34" charset="0"/>
              </a:rPr>
              <a:t>=</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GS(off)</a:t>
            </a:r>
            <a:r>
              <a:rPr altLang="zh-CN" b="1" dirty="0" sz="2400" lang="en-US" smtClean="0">
                <a:latin typeface="Arial" panose="020B0604020202020204" pitchFamily="34" charset="0"/>
                <a:cs typeface="Arial" panose="020B0604020202020204" pitchFamily="34" charset="0"/>
              </a:rPr>
              <a:t>|+</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aseline="-25000" b="1" dirty="0" sz="2400" lang="en-US" smtClean="0">
                <a:latin typeface="Arial" panose="020B0604020202020204" pitchFamily="34" charset="0"/>
                <a:cs typeface="Arial" panose="020B0604020202020204" pitchFamily="34" charset="0"/>
              </a:rPr>
              <a:t> </a:t>
            </a:r>
            <a:endParaRPr altLang="en-US" dirty="0" sz="2400" lang="zh-CN"/>
          </a:p>
        </p:txBody>
      </p:sp>
      <p:sp>
        <p:nvSpPr>
          <p:cNvPr id="1049051" name="文本框 77"/>
          <p:cNvSpPr txBox="1"/>
          <p:nvPr/>
        </p:nvSpPr>
        <p:spPr>
          <a:xfrm>
            <a:off x="508519" y="858299"/>
            <a:ext cx="2948557" cy="612139"/>
          </a:xfrm>
          <a:prstGeom prst="rect"/>
          <a:solidFill>
            <a:schemeClr val="accent4">
              <a:lumMod val="20000"/>
              <a:lumOff val="80000"/>
            </a:schemeClr>
          </a:solidFill>
        </p:spPr>
        <p:txBody>
          <a:bodyPr rtlCol="0" wrap="square">
            <a:spAutoFit/>
          </a:bodyPr>
          <a:p>
            <a:r>
              <a:rPr altLang="zh-CN" b="1" dirty="0" sz="2800" lang="en-US" smtClean="0">
                <a:latin typeface="Arial" panose="020B0604020202020204" pitchFamily="34" charset="0"/>
                <a:cs typeface="Arial" panose="020B0604020202020204" pitchFamily="34" charset="0"/>
              </a:rPr>
              <a:t>3) </a:t>
            </a:r>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GS</a:t>
            </a:r>
            <a:r>
              <a:rPr altLang="zh-CN" b="1" dirty="0" sz="2800" lang="en-US" smtClean="0">
                <a:latin typeface="Arial" panose="020B0604020202020204" pitchFamily="34" charset="0"/>
                <a:cs typeface="Arial" panose="020B0604020202020204" pitchFamily="34" charset="0"/>
              </a:rPr>
              <a:t>&lt;0</a:t>
            </a:r>
            <a:r>
              <a:rPr altLang="en-US" b="1" dirty="0" sz="2800" lang="zh-CN" smtClean="0">
                <a:latin typeface="Arial" panose="020B0604020202020204" pitchFamily="34" charset="0"/>
                <a:cs typeface="Arial" panose="020B0604020202020204" pitchFamily="34" charset="0"/>
              </a:rPr>
              <a:t>，</a:t>
            </a:r>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DS</a:t>
            </a:r>
            <a:r>
              <a:rPr altLang="zh-CN" b="1" dirty="0" sz="2800" lang="en-US" smtClean="0">
                <a:latin typeface="Arial" panose="020B0604020202020204" pitchFamily="34" charset="0"/>
                <a:cs typeface="Arial" panose="020B0604020202020204" pitchFamily="34" charset="0"/>
              </a:rPr>
              <a:t>&gt;0 </a:t>
            </a:r>
            <a:endParaRPr altLang="en-US" b="1" dirty="0" sz="2800" lang="zh-CN">
              <a:latin typeface="Arial" panose="020B0604020202020204" pitchFamily="34" charset="0"/>
              <a:cs typeface="Arial" panose="020B0604020202020204" pitchFamily="34" charset="0"/>
            </a:endParaRPr>
          </a:p>
        </p:txBody>
      </p:sp>
      <p:grpSp>
        <p:nvGrpSpPr>
          <p:cNvPr id="287" name="组合 7"/>
          <p:cNvGrpSpPr/>
          <p:nvPr/>
        </p:nvGrpSpPr>
        <p:grpSpPr>
          <a:xfrm>
            <a:off x="4207875" y="467687"/>
            <a:ext cx="4828620" cy="5325311"/>
            <a:chOff x="4207875" y="467687"/>
            <a:chExt cx="4828620" cy="5325311"/>
          </a:xfrm>
        </p:grpSpPr>
        <p:grpSp>
          <p:nvGrpSpPr>
            <p:cNvPr id="288" name="组合 1"/>
            <p:cNvGrpSpPr/>
            <p:nvPr/>
          </p:nvGrpSpPr>
          <p:grpSpPr>
            <a:xfrm>
              <a:off x="4207875" y="467687"/>
              <a:ext cx="4828620" cy="5325311"/>
              <a:chOff x="4207875" y="467687"/>
              <a:chExt cx="4828620" cy="5325311"/>
            </a:xfrm>
          </p:grpSpPr>
          <p:sp>
            <p:nvSpPr>
              <p:cNvPr id="1049052" name="文本框 262"/>
              <p:cNvSpPr txBox="1"/>
              <p:nvPr/>
            </p:nvSpPr>
            <p:spPr>
              <a:xfrm>
                <a:off x="8187309" y="1119909"/>
                <a:ext cx="44001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5905" name="直接箭头连接符 8"/>
              <p:cNvCxnSpPr>
                <a:cxnSpLocks/>
              </p:cNvCxnSpPr>
              <p:nvPr/>
            </p:nvCxnSpPr>
            <p:spPr>
              <a:xfrm>
                <a:off x="8159290" y="1249991"/>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nvGrpSpPr>
              <p:cNvPr id="289" name="组合 13"/>
              <p:cNvGrpSpPr/>
              <p:nvPr/>
            </p:nvGrpSpPr>
            <p:grpSpPr>
              <a:xfrm>
                <a:off x="4207875" y="467687"/>
                <a:ext cx="4828620" cy="5325311"/>
                <a:chOff x="4207875" y="467687"/>
                <a:chExt cx="4828620" cy="5325311"/>
              </a:xfrm>
            </p:grpSpPr>
            <p:grpSp>
              <p:nvGrpSpPr>
                <p:cNvPr id="290" name="组合 6"/>
                <p:cNvGrpSpPr/>
                <p:nvPr/>
              </p:nvGrpSpPr>
              <p:grpSpPr>
                <a:xfrm>
                  <a:off x="4207875" y="467687"/>
                  <a:ext cx="4828620" cy="5325311"/>
                  <a:chOff x="4207875" y="467687"/>
                  <a:chExt cx="4828620" cy="5325311"/>
                </a:xfrm>
              </p:grpSpPr>
              <p:grpSp>
                <p:nvGrpSpPr>
                  <p:cNvPr id="291" name="组合 4"/>
                  <p:cNvGrpSpPr/>
                  <p:nvPr/>
                </p:nvGrpSpPr>
                <p:grpSpPr>
                  <a:xfrm>
                    <a:off x="4207875" y="467687"/>
                    <a:ext cx="4828620" cy="5325311"/>
                    <a:chOff x="3944873" y="376680"/>
                    <a:chExt cx="4828620" cy="5325311"/>
                  </a:xfrm>
                </p:grpSpPr>
                <p:grpSp>
                  <p:nvGrpSpPr>
                    <p:cNvPr id="292" name="组合 131"/>
                    <p:cNvGrpSpPr/>
                    <p:nvPr/>
                  </p:nvGrpSpPr>
                  <p:grpSpPr>
                    <a:xfrm>
                      <a:off x="3944873" y="1665151"/>
                      <a:ext cx="4828620" cy="4036840"/>
                      <a:chOff x="2655592" y="1669059"/>
                      <a:chExt cx="4828620" cy="4036840"/>
                    </a:xfrm>
                  </p:grpSpPr>
                  <p:grpSp>
                    <p:nvGrpSpPr>
                      <p:cNvPr id="293" name="组合 132"/>
                      <p:cNvGrpSpPr/>
                      <p:nvPr/>
                    </p:nvGrpSpPr>
                    <p:grpSpPr>
                      <a:xfrm>
                        <a:off x="2655592" y="1846212"/>
                        <a:ext cx="4291150" cy="3859687"/>
                        <a:chOff x="3743338" y="1126824"/>
                        <a:chExt cx="4291150" cy="3859687"/>
                      </a:xfrm>
                    </p:grpSpPr>
                    <p:sp>
                      <p:nvSpPr>
                        <p:cNvPr id="1049053" name="文本框 137"/>
                        <p:cNvSpPr txBox="1"/>
                        <p:nvPr/>
                      </p:nvSpPr>
                      <p:spPr>
                        <a:xfrm>
                          <a:off x="4281531" y="1139588"/>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294" name="组合 138"/>
                        <p:cNvGrpSpPr/>
                        <p:nvPr/>
                      </p:nvGrpSpPr>
                      <p:grpSpPr>
                        <a:xfrm>
                          <a:off x="3743338" y="1126824"/>
                          <a:ext cx="4291150" cy="3859687"/>
                          <a:chOff x="3730337" y="910142"/>
                          <a:chExt cx="4291150" cy="3859687"/>
                        </a:xfrm>
                      </p:grpSpPr>
                      <p:grpSp>
                        <p:nvGrpSpPr>
                          <p:cNvPr id="295" name="组合 139"/>
                          <p:cNvGrpSpPr/>
                          <p:nvPr/>
                        </p:nvGrpSpPr>
                        <p:grpSpPr>
                          <a:xfrm>
                            <a:off x="3735602" y="910142"/>
                            <a:ext cx="4285885" cy="3859687"/>
                            <a:chOff x="3735602" y="910142"/>
                            <a:chExt cx="4285885" cy="3859687"/>
                          </a:xfrm>
                        </p:grpSpPr>
                        <p:grpSp>
                          <p:nvGrpSpPr>
                            <p:cNvPr id="296" name="组合 141"/>
                            <p:cNvGrpSpPr/>
                            <p:nvPr/>
                          </p:nvGrpSpPr>
                          <p:grpSpPr>
                            <a:xfrm>
                              <a:off x="3735602" y="910142"/>
                              <a:ext cx="4285885" cy="3859687"/>
                              <a:chOff x="3735602" y="910142"/>
                              <a:chExt cx="4285885" cy="3859687"/>
                            </a:xfrm>
                          </p:grpSpPr>
                          <p:grpSp>
                            <p:nvGrpSpPr>
                              <p:cNvPr id="297" name="组合 145"/>
                              <p:cNvGrpSpPr/>
                              <p:nvPr/>
                            </p:nvGrpSpPr>
                            <p:grpSpPr>
                              <a:xfrm>
                                <a:off x="3735602" y="910142"/>
                                <a:ext cx="4285885" cy="3859687"/>
                                <a:chOff x="3735602" y="910142"/>
                                <a:chExt cx="4285885" cy="3859687"/>
                              </a:xfrm>
                            </p:grpSpPr>
                            <p:grpSp>
                              <p:nvGrpSpPr>
                                <p:cNvPr id="298" name="组合 148"/>
                                <p:cNvGrpSpPr/>
                                <p:nvPr/>
                              </p:nvGrpSpPr>
                              <p:grpSpPr>
                                <a:xfrm>
                                  <a:off x="3735602" y="910142"/>
                                  <a:ext cx="4285885" cy="3859687"/>
                                  <a:chOff x="3735602" y="910142"/>
                                  <a:chExt cx="4285885" cy="3859687"/>
                                </a:xfrm>
                              </p:grpSpPr>
                              <p:grpSp>
                                <p:nvGrpSpPr>
                                  <p:cNvPr id="299" name="组合 153"/>
                                  <p:cNvGrpSpPr/>
                                  <p:nvPr/>
                                </p:nvGrpSpPr>
                                <p:grpSpPr>
                                  <a:xfrm>
                                    <a:off x="3735602" y="910142"/>
                                    <a:ext cx="4285885" cy="3859687"/>
                                    <a:chOff x="179277" y="2610604"/>
                                    <a:chExt cx="3542296" cy="3190044"/>
                                  </a:xfrm>
                                </p:grpSpPr>
                                <p:grpSp>
                                  <p:nvGrpSpPr>
                                    <p:cNvPr id="300" name="组合 159"/>
                                    <p:cNvGrpSpPr/>
                                    <p:nvPr/>
                                  </p:nvGrpSpPr>
                                  <p:grpSpPr>
                                    <a:xfrm>
                                      <a:off x="179277" y="3031941"/>
                                      <a:ext cx="3542296" cy="1998029"/>
                                      <a:chOff x="1041354" y="1984114"/>
                                      <a:chExt cx="3542296" cy="1998029"/>
                                    </a:xfrm>
                                  </p:grpSpPr>
                                  <p:sp>
                                    <p:nvSpPr>
                                      <p:cNvPr id="1049054" name="矩形 175"/>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55" name="Rectangle 519"/>
                                      <p:cNvSpPr>
                                        <a:spLocks noChangeArrowheads="1"/>
                                      </p:cNvSpPr>
                                      <p:nvPr/>
                                    </p:nvSpPr>
                                    <p:spPr bwMode="auto">
                                      <a:xfrm>
                                        <a:off x="1041354" y="2338924"/>
                                        <a:ext cx="354229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56" name="Text Box 629"/>
                                      <p:cNvSpPr txBox="1">
                                        <a:spLocks noChangeArrowheads="1"/>
                                      </p:cNvSpPr>
                                      <p:nvPr/>
                                    </p:nvSpPr>
                                    <p:spPr bwMode="auto">
                                      <a:xfrm>
                                        <a:off x="1095831" y="2836949"/>
                                        <a:ext cx="634142" cy="38156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9057" name="矩形 161"/>
                                    <p:cNvSpPr/>
                                    <p:nvPr/>
                                  </p:nvSpPr>
                                  <p:spPr>
                                    <a:xfrm>
                                      <a:off x="1880623" y="5202113"/>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58" name="Line 616"/>
                                    <p:cNvSpPr>
                                      <a:spLocks noChangeShapeType="1"/>
                                    </p:cNvSpPr>
                                    <p:nvPr/>
                                  </p:nvSpPr>
                                  <p:spPr bwMode="auto">
                                    <a:xfrm flipV="1">
                                      <a:off x="2002098" y="283172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59" name="Line 616"/>
                                    <p:cNvSpPr>
                                      <a:spLocks noChangeShapeType="1"/>
                                    </p:cNvSpPr>
                                    <p:nvPr/>
                                  </p:nvSpPr>
                                  <p:spPr bwMode="auto">
                                    <a:xfrm flipV="1">
                                      <a:off x="3340700" y="283225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60" name="Line 616"/>
                                    <p:cNvSpPr>
                                      <a:spLocks noChangeShapeType="1"/>
                                    </p:cNvSpPr>
                                    <p:nvPr/>
                                  </p:nvSpPr>
                                  <p:spPr bwMode="auto">
                                    <a:xfrm flipV="1">
                                      <a:off x="2028272" y="5309242"/>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61" name="椭圆 165"/>
                                    <p:cNvSpPr/>
                                    <p:nvPr/>
                                  </p:nvSpPr>
                                  <p:spPr>
                                    <a:xfrm>
                                      <a:off x="1962247" y="276645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2" name="椭圆 166"/>
                                    <p:cNvSpPr/>
                                    <p:nvPr/>
                                  </p:nvSpPr>
                                  <p:spPr>
                                    <a:xfrm>
                                      <a:off x="3300851" y="276698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3" name="椭圆 167"/>
                                    <p:cNvSpPr/>
                                    <p:nvPr/>
                                  </p:nvSpPr>
                                  <p:spPr>
                                    <a:xfrm>
                                      <a:off x="1988424" y="557107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4" name="文本框 169"/>
                                    <p:cNvSpPr txBox="1"/>
                                    <p:nvPr/>
                                  </p:nvSpPr>
                                  <p:spPr>
                                    <a:xfrm>
                                      <a:off x="1641918" y="2610604"/>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065" name="文本框 170"/>
                                    <p:cNvSpPr txBox="1"/>
                                    <p:nvPr/>
                                  </p:nvSpPr>
                                  <p:spPr>
                                    <a:xfrm>
                                      <a:off x="2965292" y="2650434"/>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066" name="文本框 171"/>
                                    <p:cNvSpPr txBox="1"/>
                                    <p:nvPr/>
                                  </p:nvSpPr>
                                  <p:spPr>
                                    <a:xfrm>
                                      <a:off x="1684091" y="5419081"/>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grpSp>
                              <p:sp>
                                <p:nvSpPr>
                                  <p:cNvPr id="1049067" name="矩形 155"/>
                                  <p:cNvSpPr/>
                                  <p:nvPr/>
                                </p:nvSpPr>
                                <p:spPr>
                                  <a:xfrm>
                                    <a:off x="4081775" y="1413228"/>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8" name="矩形 157"/>
                                  <p:cNvSpPr/>
                                  <p:nvPr/>
                                </p:nvSpPr>
                                <p:spPr>
                                  <a:xfrm>
                                    <a:off x="5808303" y="1423100"/>
                                    <a:ext cx="280921"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9" name="矩形 158"/>
                                  <p:cNvSpPr/>
                                  <p:nvPr/>
                                </p:nvSpPr>
                                <p:spPr>
                                  <a:xfrm>
                                    <a:off x="7412249" y="1413522"/>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70" name="Line 616"/>
                                <p:cNvSpPr>
                                  <a:spLocks noChangeShapeType="1"/>
                                </p:cNvSpPr>
                                <p:nvPr/>
                              </p:nvSpPr>
                              <p:spPr bwMode="auto">
                                <a:xfrm flipV="1">
                                  <a:off x="4220859" y="1161332"/>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071" name="椭圆 152"/>
                                <p:cNvSpPr/>
                                <p:nvPr/>
                              </p:nvSpPr>
                              <p:spPr>
                                <a:xfrm>
                                  <a:off x="4172645" y="1082356"/>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72" name="矩形 146"/>
                              <p:cNvSpPr/>
                              <p:nvPr/>
                            </p:nvSpPr>
                            <p:spPr>
                              <a:xfrm>
                                <a:off x="5065755" y="2229298"/>
                                <a:ext cx="1775098"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73" name="矩形 143"/>
                            <p:cNvSpPr/>
                            <p:nvPr/>
                          </p:nvSpPr>
                          <p:spPr>
                            <a:xfrm>
                              <a:off x="4715844" y="1847870"/>
                              <a:ext cx="365081"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4" name="矩形 144"/>
                            <p:cNvSpPr/>
                            <p:nvPr/>
                          </p:nvSpPr>
                          <p:spPr>
                            <a:xfrm>
                              <a:off x="6834971" y="1847870"/>
                              <a:ext cx="639010"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75" name="矩形 140"/>
                          <p:cNvSpPr/>
                          <p:nvPr/>
                        </p:nvSpPr>
                        <p:spPr>
                          <a:xfrm>
                            <a:off x="3730337" y="3203640"/>
                            <a:ext cx="4291147"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cxnSp>
                    <p:nvCxnSpPr>
                      <p:cNvPr id="3145906" name="直接连接符 133"/>
                      <p:cNvCxnSpPr>
                        <a:cxnSpLocks/>
                      </p:cNvCxnSpPr>
                      <p:nvPr/>
                    </p:nvCxnSpPr>
                    <p:spPr>
                      <a:xfrm flipV="1">
                        <a:off x="4865797" y="167712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7" name="直接连接符 134"/>
                      <p:cNvCxnSpPr>
                        <a:cxnSpLocks/>
                      </p:cNvCxnSpPr>
                      <p:nvPr/>
                    </p:nvCxnSpPr>
                    <p:spPr>
                      <a:xfrm>
                        <a:off x="4849775" y="1677123"/>
                        <a:ext cx="26344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8" name="直接连接符 135"/>
                      <p:cNvCxnSpPr>
                        <a:cxnSpLocks/>
                      </p:cNvCxnSpPr>
                      <p:nvPr/>
                    </p:nvCxnSpPr>
                    <p:spPr>
                      <a:xfrm flipV="1">
                        <a:off x="7479878" y="1669059"/>
                        <a:ext cx="0" cy="38060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9" name="直接连接符 136"/>
                      <p:cNvCxnSpPr>
                        <a:cxnSpLocks/>
                      </p:cNvCxnSpPr>
                      <p:nvPr/>
                    </p:nvCxnSpPr>
                    <p:spPr>
                      <a:xfrm>
                        <a:off x="4946199" y="5475067"/>
                        <a:ext cx="25336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1" name="组合 234"/>
                    <p:cNvGrpSpPr/>
                    <p:nvPr/>
                  </p:nvGrpSpPr>
                  <p:grpSpPr>
                    <a:xfrm>
                      <a:off x="4435393" y="376680"/>
                      <a:ext cx="3339803" cy="1650841"/>
                      <a:chOff x="4309716" y="376680"/>
                      <a:chExt cx="3339803" cy="1650841"/>
                    </a:xfrm>
                  </p:grpSpPr>
                  <p:sp>
                    <p:nvSpPr>
                      <p:cNvPr id="1049076" name="文本框 235"/>
                      <p:cNvSpPr txBox="1"/>
                      <p:nvPr/>
                    </p:nvSpPr>
                    <p:spPr>
                      <a:xfrm>
                        <a:off x="5749129" y="376680"/>
                        <a:ext cx="1446180"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302" name="组合 236"/>
                      <p:cNvGrpSpPr/>
                      <p:nvPr/>
                    </p:nvGrpSpPr>
                    <p:grpSpPr>
                      <a:xfrm>
                        <a:off x="4309716" y="851749"/>
                        <a:ext cx="3339803" cy="1175772"/>
                        <a:chOff x="4309716" y="851749"/>
                        <a:chExt cx="3339803" cy="1175772"/>
                      </a:xfrm>
                    </p:grpSpPr>
                    <p:grpSp>
                      <p:nvGrpSpPr>
                        <p:cNvPr id="303" name="组合 237"/>
                        <p:cNvGrpSpPr/>
                        <p:nvPr/>
                      </p:nvGrpSpPr>
                      <p:grpSpPr>
                        <a:xfrm>
                          <a:off x="4309716" y="1049891"/>
                          <a:ext cx="3339803" cy="977630"/>
                          <a:chOff x="3146112" y="1053799"/>
                          <a:chExt cx="3339803" cy="977630"/>
                        </a:xfrm>
                      </p:grpSpPr>
                      <p:cxnSp>
                        <p:nvCxnSpPr>
                          <p:cNvPr id="3145910" name="直接连接符 242"/>
                          <p:cNvCxnSpPr>
                            <a:cxnSpLocks/>
                          </p:cNvCxnSpPr>
                          <p:nvPr/>
                        </p:nvCxnSpPr>
                        <p:spPr>
                          <a:xfrm>
                            <a:off x="3146112" y="1053799"/>
                            <a:ext cx="151185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1" name="直接连接符 243"/>
                          <p:cNvCxnSpPr>
                            <a:cxnSpLocks/>
                          </p:cNvCxnSpPr>
                          <p:nvPr/>
                        </p:nvCxnSpPr>
                        <p:spPr>
                          <a:xfrm flipV="1">
                            <a:off x="3146112" y="1053799"/>
                            <a:ext cx="0" cy="6152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2" name="直接连接符 244"/>
                          <p:cNvCxnSpPr>
                            <a:cxnSpLocks/>
                          </p:cNvCxnSpPr>
                          <p:nvPr/>
                        </p:nvCxnSpPr>
                        <p:spPr>
                          <a:xfrm flipV="1">
                            <a:off x="6485915" y="1053799"/>
                            <a:ext cx="0" cy="97763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3" name="直接连接符 245"/>
                          <p:cNvCxnSpPr>
                            <a:cxnSpLocks/>
                          </p:cNvCxnSpPr>
                          <p:nvPr/>
                        </p:nvCxnSpPr>
                        <p:spPr>
                          <a:xfrm>
                            <a:off x="4745264" y="1053799"/>
                            <a:ext cx="17406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4" name="组合 238"/>
                        <p:cNvGrpSpPr/>
                        <p:nvPr/>
                      </p:nvGrpSpPr>
                      <p:grpSpPr>
                        <a:xfrm flipH="1">
                          <a:off x="5722501" y="851749"/>
                          <a:ext cx="312023" cy="370629"/>
                          <a:chOff x="5853756" y="1017182"/>
                          <a:chExt cx="312023" cy="370629"/>
                        </a:xfrm>
                      </p:grpSpPr>
                      <p:cxnSp>
                        <p:nvCxnSpPr>
                          <p:cNvPr id="3145914" name="直接连接符 239"/>
                          <p:cNvCxnSpPr>
                            <a:cxnSpLocks/>
                          </p:cNvCxnSpPr>
                          <p:nvPr/>
                        </p:nvCxnSpPr>
                        <p:spPr>
                          <a:xfrm flipV="1">
                            <a:off x="5980296" y="1033505"/>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5" name="直接连接符 240"/>
                          <p:cNvCxnSpPr>
                            <a:cxnSpLocks/>
                          </p:cNvCxnSpPr>
                          <p:nvPr/>
                        </p:nvCxnSpPr>
                        <p:spPr>
                          <a:xfrm flipV="1">
                            <a:off x="6061268" y="1096899"/>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6" name="直接箭头连接符 241"/>
                          <p:cNvCxnSpPr>
                            <a:cxnSpLocks/>
                          </p:cNvCxnSpPr>
                          <p:nvPr/>
                        </p:nvCxnSpPr>
                        <p:spPr>
                          <a:xfrm flipH="1" flipV="1">
                            <a:off x="5853756" y="1017182"/>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305" name="组合 246"/>
                    <p:cNvGrpSpPr/>
                    <p:nvPr/>
                  </p:nvGrpSpPr>
                  <p:grpSpPr>
                    <a:xfrm>
                      <a:off x="4177449" y="1029698"/>
                      <a:ext cx="2020748" cy="989759"/>
                      <a:chOff x="4177449" y="1029698"/>
                      <a:chExt cx="2020748" cy="989759"/>
                    </a:xfrm>
                  </p:grpSpPr>
                  <p:grpSp>
                    <p:nvGrpSpPr>
                      <p:cNvPr id="306" name="组合 247"/>
                      <p:cNvGrpSpPr/>
                      <p:nvPr/>
                    </p:nvGrpSpPr>
                    <p:grpSpPr>
                      <a:xfrm>
                        <a:off x="4177449" y="1029698"/>
                        <a:ext cx="2020748" cy="989759"/>
                        <a:chOff x="4051772" y="1029698"/>
                        <a:chExt cx="2020748" cy="989759"/>
                      </a:xfrm>
                    </p:grpSpPr>
                    <p:grpSp>
                      <p:nvGrpSpPr>
                        <p:cNvPr id="307" name="组合 252"/>
                        <p:cNvGrpSpPr/>
                        <p:nvPr/>
                      </p:nvGrpSpPr>
                      <p:grpSpPr>
                        <a:xfrm>
                          <a:off x="4051772" y="1627156"/>
                          <a:ext cx="2020748" cy="392301"/>
                          <a:chOff x="2888168" y="1631064"/>
                          <a:chExt cx="2020748" cy="392301"/>
                        </a:xfrm>
                      </p:grpSpPr>
                      <p:grpSp>
                        <p:nvGrpSpPr>
                          <p:cNvPr id="308" name="组合 254"/>
                          <p:cNvGrpSpPr/>
                          <p:nvPr/>
                        </p:nvGrpSpPr>
                        <p:grpSpPr>
                          <a:xfrm>
                            <a:off x="2888168" y="1631064"/>
                            <a:ext cx="2020748" cy="392301"/>
                            <a:chOff x="2888168" y="1631064"/>
                            <a:chExt cx="2020748" cy="392301"/>
                          </a:xfrm>
                        </p:grpSpPr>
                        <p:cxnSp>
                          <p:nvCxnSpPr>
                            <p:cNvPr id="3145917" name="直接连接符 256"/>
                            <p:cNvCxnSpPr>
                              <a:cxnSpLocks/>
                            </p:cNvCxnSpPr>
                            <p:nvPr/>
                          </p:nvCxnSpPr>
                          <p:spPr>
                            <a:xfrm>
                              <a:off x="2888168" y="1677123"/>
                              <a:ext cx="103439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8" name="直接连接符 257"/>
                            <p:cNvCxnSpPr>
                              <a:cxnSpLocks/>
                            </p:cNvCxnSpPr>
                            <p:nvPr/>
                          </p:nvCxnSpPr>
                          <p:spPr>
                            <a:xfrm flipV="1">
                              <a:off x="3146112" y="1669059"/>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77" name="椭圆 258"/>
                            <p:cNvSpPr/>
                            <p:nvPr/>
                          </p:nvSpPr>
                          <p:spPr>
                            <a:xfrm>
                              <a:off x="4812492" y="1631064"/>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19" name="直接连接符 255"/>
                          <p:cNvCxnSpPr>
                            <a:cxnSpLocks/>
                          </p:cNvCxnSpPr>
                          <p:nvPr/>
                        </p:nvCxnSpPr>
                        <p:spPr>
                          <a:xfrm>
                            <a:off x="4003530" y="1682783"/>
                            <a:ext cx="894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78" name="文本框 253"/>
                        <p:cNvSpPr txBox="1"/>
                        <p:nvPr/>
                      </p:nvSpPr>
                      <p:spPr>
                        <a:xfrm>
                          <a:off x="4357928" y="1029698"/>
                          <a:ext cx="131458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grpSp>
                    <p:nvGrpSpPr>
                      <p:cNvPr id="309" name="组合 248"/>
                      <p:cNvGrpSpPr/>
                      <p:nvPr/>
                    </p:nvGrpSpPr>
                    <p:grpSpPr>
                      <a:xfrm flipH="1">
                        <a:off x="5103521" y="1477471"/>
                        <a:ext cx="312023" cy="370629"/>
                        <a:chOff x="5237699" y="1632139"/>
                        <a:chExt cx="312023" cy="370629"/>
                      </a:xfrm>
                    </p:grpSpPr>
                    <p:cxnSp>
                      <p:nvCxnSpPr>
                        <p:cNvPr id="3145920" name="直接连接符 249"/>
                        <p:cNvCxnSpPr>
                          <a:cxnSpLocks/>
                        </p:cNvCxnSpPr>
                        <p:nvPr/>
                      </p:nvCxnSpPr>
                      <p:spPr>
                        <a:xfrm flipV="1">
                          <a:off x="5364239" y="1648462"/>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1" name="直接连接符 250"/>
                        <p:cNvCxnSpPr>
                          <a:cxnSpLocks/>
                        </p:cNvCxnSpPr>
                        <p:nvPr/>
                      </p:nvCxnSpPr>
                      <p:spPr>
                        <a:xfrm flipV="1">
                          <a:off x="5445211" y="1711856"/>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2" name="直接箭头连接符 251"/>
                        <p:cNvCxnSpPr>
                          <a:cxnSpLocks/>
                        </p:cNvCxnSpPr>
                        <p:nvPr/>
                      </p:nvCxnSpPr>
                      <p:spPr>
                        <a:xfrm flipH="1" flipV="1">
                          <a:off x="5237699" y="163213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49079" name="梯形 5"/>
                  <p:cNvSpPr/>
                  <p:nvPr/>
                </p:nvSpPr>
                <p:spPr>
                  <a:xfrm rot="16200000">
                    <a:off x="5845134" y="2217012"/>
                    <a:ext cx="1016638" cy="4291152"/>
                  </a:xfrm>
                  <a:prstGeom prst="trapezoid">
                    <a:avLst>
                      <a:gd name="adj" fmla="val 25270"/>
                    </a:avLst>
                  </a:prstGeom>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0" name="梯形 259"/>
                  <p:cNvSpPr/>
                  <p:nvPr/>
                </p:nvSpPr>
                <p:spPr>
                  <a:xfrm rot="16200000">
                    <a:off x="6224629" y="1990142"/>
                    <a:ext cx="691833" cy="2761953"/>
                  </a:xfrm>
                  <a:prstGeom prst="trapezoid">
                    <a:avLst>
                      <a:gd name="adj" fmla="val 12988"/>
                    </a:avLst>
                  </a:prstGeom>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1" name="Rectangle 519"/>
                  <p:cNvSpPr>
                    <a:spLocks noChangeArrowheads="1"/>
                  </p:cNvSpPr>
                  <p:nvPr/>
                </p:nvSpPr>
                <p:spPr bwMode="auto">
                  <a:xfrm>
                    <a:off x="8187309" y="3511750"/>
                    <a:ext cx="311713" cy="27210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cxnSp>
              <p:nvCxnSpPr>
                <p:cNvPr id="3145923" name="直接连接符 265"/>
                <p:cNvCxnSpPr>
                  <a:cxnSpLocks/>
                </p:cNvCxnSpPr>
                <p:nvPr/>
              </p:nvCxnSpPr>
              <p:spPr>
                <a:xfrm flipV="1">
                  <a:off x="4440451" y="1742837"/>
                  <a:ext cx="0" cy="35989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4" name="直接连接符 266"/>
                <p:cNvCxnSpPr>
                  <a:cxnSpLocks/>
                </p:cNvCxnSpPr>
                <p:nvPr/>
              </p:nvCxnSpPr>
              <p:spPr>
                <a:xfrm>
                  <a:off x="4314231" y="2102731"/>
                  <a:ext cx="247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82" name="矩形 85"/>
              <p:cNvSpPr/>
              <p:nvPr/>
            </p:nvSpPr>
            <p:spPr>
              <a:xfrm>
                <a:off x="4213140" y="4514623"/>
                <a:ext cx="4285884" cy="35300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3" name="Text Box 629"/>
              <p:cNvSpPr txBox="1">
                <a:spLocks noChangeArrowheads="1"/>
              </p:cNvSpPr>
              <p:nvPr/>
            </p:nvSpPr>
            <p:spPr bwMode="auto">
              <a:xfrm>
                <a:off x="6128065" y="4460294"/>
                <a:ext cx="608342"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84" name="矩形 87"/>
              <p:cNvSpPr/>
              <p:nvPr/>
            </p:nvSpPr>
            <p:spPr>
              <a:xfrm>
                <a:off x="5555813" y="2872299"/>
                <a:ext cx="1763747" cy="379644"/>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5" name="Text Box 629"/>
              <p:cNvSpPr txBox="1">
                <a:spLocks noChangeArrowheads="1"/>
              </p:cNvSpPr>
              <p:nvPr/>
            </p:nvSpPr>
            <p:spPr bwMode="auto">
              <a:xfrm>
                <a:off x="6111180" y="2852636"/>
                <a:ext cx="724986"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86" name="矩形 89"/>
              <p:cNvSpPr/>
              <p:nvPr/>
            </p:nvSpPr>
            <p:spPr>
              <a:xfrm>
                <a:off x="4213142" y="4860542"/>
                <a:ext cx="4285883" cy="24183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87" name="椭圆 92"/>
            <p:cNvSpPr/>
            <p:nvPr/>
          </p:nvSpPr>
          <p:spPr>
            <a:xfrm>
              <a:off x="4651892" y="1721755"/>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88" name="矩形 90"/>
          <p:cNvSpPr/>
          <p:nvPr/>
        </p:nvSpPr>
        <p:spPr>
          <a:xfrm>
            <a:off x="837545" y="3782098"/>
            <a:ext cx="2519680" cy="447040"/>
          </a:xfrm>
          <a:prstGeom prst="rect"/>
        </p:spPr>
        <p:txBody>
          <a:bodyPr wrap="none">
            <a:spAutoFit/>
          </a:bodyPr>
          <a:p>
            <a:r>
              <a:rPr altLang="zh-CN" b="1" dirty="0" sz="2400" lang="en-US" smtClean="0">
                <a:latin typeface="Arial" panose="020B0604020202020204" pitchFamily="34" charset="0"/>
                <a:cs typeface="Arial" panose="020B0604020202020204" pitchFamily="34" charset="0"/>
              </a:rPr>
              <a:t>or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DG</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GS(off)</a:t>
            </a:r>
            <a:r>
              <a:rPr altLang="zh-CN" b="1" dirty="0" sz="2400" lang="en-US" smtClean="0">
                <a:latin typeface="Arial" panose="020B0604020202020204" pitchFamily="34" charset="0"/>
                <a:cs typeface="Arial" panose="020B0604020202020204" pitchFamily="34" charset="0"/>
              </a:rPr>
              <a:t>|</a:t>
            </a:r>
            <a:r>
              <a:rPr altLang="zh-CN" baseline="-25000" b="1" dirty="0" sz="2400" lang="en-US" smtClean="0">
                <a:latin typeface="Arial" panose="020B0604020202020204" pitchFamily="34" charset="0"/>
                <a:cs typeface="Arial" panose="020B0604020202020204" pitchFamily="34" charset="0"/>
              </a:rPr>
              <a:t> </a:t>
            </a:r>
            <a:endParaRPr altLang="en-US" dirty="0" sz="2400" lang="zh-CN"/>
          </a:p>
        </p:txBody>
      </p:sp>
      <p:sp>
        <p:nvSpPr>
          <p:cNvPr id="1049089" name="文本框 91"/>
          <p:cNvSpPr txBox="1"/>
          <p:nvPr/>
        </p:nvSpPr>
        <p:spPr>
          <a:xfrm>
            <a:off x="-12651" y="4538423"/>
            <a:ext cx="4196421"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The channel begins to pinch off</a:t>
            </a:r>
            <a:endParaRPr altLang="en-US" b="1" dirty="0" sz="2400" lang="zh-CN">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909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96"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3.2.1 </a:t>
            </a:r>
            <a:r>
              <a:rPr altLang="zh-CN" b="1" dirty="0" sz="3200" lang="en-US" smtClean="0">
                <a:latin typeface="Arial" panose="020B0604020202020204" pitchFamily="34" charset="0"/>
                <a:cs typeface="Arial" panose="020B0604020202020204" pitchFamily="34" charset="0"/>
              </a:rPr>
              <a:t>JFET: I-V characteristics</a:t>
            </a: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097"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57" name="图片 56"/>
          <p:cNvPicPr>
            <a:picLocks noChangeAspect="1"/>
          </p:cNvPicPr>
          <p:nvPr/>
        </p:nvPicPr>
        <p:blipFill>
          <a:blip xmlns:r="http://schemas.openxmlformats.org/officeDocument/2006/relationships" r:embed="rId1"/>
          <a:stretch>
            <a:fillRect/>
          </a:stretch>
        </p:blipFill>
        <p:spPr>
          <a:xfrm>
            <a:off x="4757932" y="1131914"/>
            <a:ext cx="3702500" cy="3950276"/>
          </a:xfrm>
          <a:prstGeom prst="rect"/>
        </p:spPr>
      </p:pic>
      <p:grpSp>
        <p:nvGrpSpPr>
          <p:cNvPr id="311" name="组合 8"/>
          <p:cNvGrpSpPr/>
          <p:nvPr/>
        </p:nvGrpSpPr>
        <p:grpSpPr>
          <a:xfrm>
            <a:off x="453637" y="1517734"/>
            <a:ext cx="3808999" cy="3103334"/>
            <a:chOff x="453637" y="1517734"/>
            <a:chExt cx="3808999" cy="3103334"/>
          </a:xfrm>
        </p:grpSpPr>
        <p:grpSp>
          <p:nvGrpSpPr>
            <p:cNvPr id="312" name="组合 5"/>
            <p:cNvGrpSpPr/>
            <p:nvPr/>
          </p:nvGrpSpPr>
          <p:grpSpPr>
            <a:xfrm>
              <a:off x="453637" y="2109627"/>
              <a:ext cx="3808999" cy="2511441"/>
              <a:chOff x="462122" y="2457290"/>
              <a:chExt cx="3808999" cy="2511441"/>
            </a:xfrm>
          </p:grpSpPr>
          <p:grpSp>
            <p:nvGrpSpPr>
              <p:cNvPr id="313" name="组合 11"/>
              <p:cNvGrpSpPr/>
              <p:nvPr/>
            </p:nvGrpSpPr>
            <p:grpSpPr>
              <a:xfrm>
                <a:off x="982727" y="2457290"/>
                <a:ext cx="1812805" cy="1681741"/>
                <a:chOff x="903632" y="4594014"/>
                <a:chExt cx="1812805" cy="1681741"/>
              </a:xfrm>
            </p:grpSpPr>
            <p:grpSp>
              <p:nvGrpSpPr>
                <p:cNvPr id="314" name="组合 12"/>
                <p:cNvGrpSpPr/>
                <p:nvPr/>
              </p:nvGrpSpPr>
              <p:grpSpPr>
                <a:xfrm>
                  <a:off x="1281932" y="4594014"/>
                  <a:ext cx="1038226" cy="1562641"/>
                  <a:chOff x="263525" y="4511675"/>
                  <a:chExt cx="1038226" cy="1562641"/>
                </a:xfrm>
              </p:grpSpPr>
              <p:sp>
                <p:nvSpPr>
                  <p:cNvPr id="1049098" name="Line 45"/>
                  <p:cNvSpPr>
                    <a:spLocks noChangeShapeType="1"/>
                  </p:cNvSpPr>
                  <p:nvPr/>
                </p:nvSpPr>
                <p:spPr bwMode="auto">
                  <a:xfrm>
                    <a:off x="787400" y="4953000"/>
                    <a:ext cx="0" cy="614363"/>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099" name="Line 46"/>
                  <p:cNvSpPr>
                    <a:spLocks noChangeShapeType="1"/>
                  </p:cNvSpPr>
                  <p:nvPr/>
                </p:nvSpPr>
                <p:spPr bwMode="auto">
                  <a:xfrm>
                    <a:off x="787400" y="5099050"/>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100" name="Freeform 47"/>
                  <p:cNvSpPr/>
                  <p:nvPr/>
                </p:nvSpPr>
                <p:spPr bwMode="auto">
                  <a:xfrm>
                    <a:off x="1244600" y="4614863"/>
                    <a:ext cx="1588" cy="501650"/>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28575"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101" name="Line 48"/>
                  <p:cNvSpPr>
                    <a:spLocks noChangeShapeType="1"/>
                  </p:cNvSpPr>
                  <p:nvPr/>
                </p:nvSpPr>
                <p:spPr bwMode="auto">
                  <a:xfrm>
                    <a:off x="787400" y="5451475"/>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102" name="Line 52"/>
                  <p:cNvSpPr>
                    <a:spLocks noChangeShapeType="1"/>
                  </p:cNvSpPr>
                  <p:nvPr/>
                </p:nvSpPr>
                <p:spPr bwMode="auto">
                  <a:xfrm>
                    <a:off x="379413" y="5451475"/>
                    <a:ext cx="407988" cy="0"/>
                  </a:xfrm>
                  <a:prstGeom prst="line"/>
                  <a:noFill/>
                  <a:ln w="28575">
                    <a:solidFill>
                      <a:schemeClr val="tx1"/>
                    </a:solidFill>
                    <a:round/>
                    <a:headEnd/>
                    <a:tailEnd type="stealth" w="lg" len="lg"/>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103" name="Line 53"/>
                  <p:cNvSpPr>
                    <a:spLocks noChangeShapeType="1"/>
                  </p:cNvSpPr>
                  <p:nvPr/>
                </p:nvSpPr>
                <p:spPr bwMode="auto">
                  <a:xfrm>
                    <a:off x="1227138" y="5451475"/>
                    <a:ext cx="0" cy="530225"/>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104" name="Oval 55"/>
                  <p:cNvSpPr>
                    <a:spLocks noChangeArrowheads="1"/>
                  </p:cNvSpPr>
                  <p:nvPr/>
                </p:nvSpPr>
                <p:spPr bwMode="auto">
                  <a:xfrm>
                    <a:off x="1185863" y="4511675"/>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105" name="Oval 88"/>
                  <p:cNvSpPr>
                    <a:spLocks noChangeArrowheads="1"/>
                  </p:cNvSpPr>
                  <p:nvPr/>
                </p:nvSpPr>
                <p:spPr bwMode="auto">
                  <a:xfrm>
                    <a:off x="263525" y="538003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106" name="Oval 55"/>
                  <p:cNvSpPr>
                    <a:spLocks noChangeArrowheads="1"/>
                  </p:cNvSpPr>
                  <p:nvPr/>
                </p:nvSpPr>
                <p:spPr bwMode="auto">
                  <a:xfrm>
                    <a:off x="1169194" y="595842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107" name="文本框 13"/>
                <p:cNvSpPr txBox="1"/>
                <p:nvPr/>
              </p:nvSpPr>
              <p:spPr>
                <a:xfrm>
                  <a:off x="903632" y="5129775"/>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108" name="文本框 14"/>
                <p:cNvSpPr txBox="1"/>
                <p:nvPr/>
              </p:nvSpPr>
              <p:spPr>
                <a:xfrm>
                  <a:off x="2238079" y="4614882"/>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109" name="文本框 15"/>
                <p:cNvSpPr txBox="1"/>
                <p:nvPr/>
              </p:nvSpPr>
              <p:spPr>
                <a:xfrm>
                  <a:off x="2261566" y="5814091"/>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grpSp>
            <p:nvGrpSpPr>
              <p:cNvPr id="315" name="组合 31"/>
              <p:cNvGrpSpPr/>
              <p:nvPr/>
            </p:nvGrpSpPr>
            <p:grpSpPr>
              <a:xfrm>
                <a:off x="462122" y="2503393"/>
                <a:ext cx="3808999" cy="2465338"/>
                <a:chOff x="71597" y="1803306"/>
                <a:chExt cx="3808999" cy="2465338"/>
              </a:xfrm>
            </p:grpSpPr>
            <p:grpSp>
              <p:nvGrpSpPr>
                <p:cNvPr id="316" name="组合 32"/>
                <p:cNvGrpSpPr/>
                <p:nvPr/>
              </p:nvGrpSpPr>
              <p:grpSpPr>
                <a:xfrm>
                  <a:off x="71597" y="1803306"/>
                  <a:ext cx="3808999" cy="2465338"/>
                  <a:chOff x="71597" y="1803306"/>
                  <a:chExt cx="3808999" cy="2465338"/>
                </a:xfrm>
              </p:grpSpPr>
              <p:grpSp>
                <p:nvGrpSpPr>
                  <p:cNvPr id="317" name="组合 37"/>
                  <p:cNvGrpSpPr/>
                  <p:nvPr/>
                </p:nvGrpSpPr>
                <p:grpSpPr>
                  <a:xfrm>
                    <a:off x="71597" y="1803306"/>
                    <a:ext cx="3808999" cy="2465338"/>
                    <a:chOff x="-23771" y="2537486"/>
                    <a:chExt cx="3808999" cy="2465338"/>
                  </a:xfrm>
                </p:grpSpPr>
                <p:sp>
                  <p:nvSpPr>
                    <p:cNvPr id="1049110" name="文本框 39"/>
                    <p:cNvSpPr txBox="1"/>
                    <p:nvPr/>
                  </p:nvSpPr>
                  <p:spPr>
                    <a:xfrm>
                      <a:off x="-23771" y="3775456"/>
                      <a:ext cx="936606" cy="980440"/>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zh-CN" baseline="-25000" b="1" dirty="0" sz="2400" lang="en-US" smtClean="0">
                        <a:latin typeface="Arial" panose="020B0604020202020204" pitchFamily="34" charset="0"/>
                        <a:cs typeface="Arial" panose="020B0604020202020204" pitchFamily="34" charset="0"/>
                      </a:endParaRPr>
                    </a:p>
                    <a:p>
                      <a:pPr algn="ct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318" name="组合 40"/>
                    <p:cNvGrpSpPr/>
                    <p:nvPr/>
                  </p:nvGrpSpPr>
                  <p:grpSpPr>
                    <a:xfrm>
                      <a:off x="918413" y="2537486"/>
                      <a:ext cx="2116862" cy="2465338"/>
                      <a:chOff x="1192238" y="4078829"/>
                      <a:chExt cx="2116862" cy="2465338"/>
                    </a:xfrm>
                  </p:grpSpPr>
                  <p:grpSp>
                    <p:nvGrpSpPr>
                      <p:cNvPr id="319" name="组合 42"/>
                      <p:cNvGrpSpPr/>
                      <p:nvPr/>
                    </p:nvGrpSpPr>
                    <p:grpSpPr>
                      <a:xfrm>
                        <a:off x="1192238" y="5033252"/>
                        <a:ext cx="1923656" cy="1510915"/>
                        <a:chOff x="1192238" y="5033252"/>
                        <a:chExt cx="1923656" cy="1510915"/>
                      </a:xfrm>
                    </p:grpSpPr>
                    <p:grpSp>
                      <p:nvGrpSpPr>
                        <p:cNvPr id="320" name="组合 50"/>
                        <p:cNvGrpSpPr/>
                        <p:nvPr/>
                      </p:nvGrpSpPr>
                      <p:grpSpPr>
                        <a:xfrm>
                          <a:off x="1192238" y="5033252"/>
                          <a:ext cx="1923656" cy="1378074"/>
                          <a:chOff x="1192238" y="5033252"/>
                          <a:chExt cx="1923656" cy="1378074"/>
                        </a:xfrm>
                      </p:grpSpPr>
                      <p:grpSp>
                        <p:nvGrpSpPr>
                          <p:cNvPr id="321" name="组合 52"/>
                          <p:cNvGrpSpPr/>
                          <p:nvPr/>
                        </p:nvGrpSpPr>
                        <p:grpSpPr>
                          <a:xfrm rot="16200000">
                            <a:off x="1765843" y="5061275"/>
                            <a:ext cx="776446" cy="1923656"/>
                            <a:chOff x="3146112" y="1669061"/>
                            <a:chExt cx="776446" cy="1923656"/>
                          </a:xfrm>
                        </p:grpSpPr>
                        <p:cxnSp>
                          <p:nvCxnSpPr>
                            <p:cNvPr id="3145925" name="直接连接符 54"/>
                            <p:cNvCxnSpPr>
                              <a:cxnSpLocks/>
                            </p:cNvCxnSpPr>
                            <p:nvPr/>
                          </p:nvCxnSpPr>
                          <p:spPr>
                            <a:xfrm>
                              <a:off x="3146112" y="1677123"/>
                              <a:ext cx="77644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6" name="直接连接符 55"/>
                            <p:cNvCxnSpPr>
                              <a:cxnSpLocks/>
                            </p:cNvCxnSpPr>
                            <p:nvPr/>
                          </p:nvCxnSpPr>
                          <p:spPr>
                            <a:xfrm rot="5400000" flipH="1">
                              <a:off x="2184285" y="2630889"/>
                              <a:ext cx="192365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27" name="直接连接符 53"/>
                          <p:cNvCxnSpPr>
                            <a:cxnSpLocks/>
                          </p:cNvCxnSpPr>
                          <p:nvPr/>
                        </p:nvCxnSpPr>
                        <p:spPr>
                          <a:xfrm flipV="1">
                            <a:off x="1202934" y="5033252"/>
                            <a:ext cx="0" cy="5206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111" name="Line 53"/>
                        <p:cNvSpPr>
                          <a:spLocks noChangeShapeType="1"/>
                        </p:cNvSpPr>
                        <p:nvPr/>
                      </p:nvSpPr>
                      <p:spPr bwMode="auto">
                        <a:xfrm>
                          <a:off x="2111045" y="5595366"/>
                          <a:ext cx="0" cy="948801"/>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cxnSp>
                    <p:nvCxnSpPr>
                      <p:cNvPr id="3145928" name="直接连接符 43"/>
                      <p:cNvCxnSpPr>
                        <a:cxnSpLocks/>
                      </p:cNvCxnSpPr>
                      <p:nvPr/>
                    </p:nvCxnSpPr>
                    <p:spPr>
                      <a:xfrm flipH="1">
                        <a:off x="2187185" y="4091060"/>
                        <a:ext cx="92870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2" name="组合 44"/>
                      <p:cNvGrpSpPr/>
                      <p:nvPr/>
                    </p:nvGrpSpPr>
                    <p:grpSpPr>
                      <a:xfrm rot="5400000">
                        <a:off x="2967774" y="5072646"/>
                        <a:ext cx="312023" cy="370629"/>
                        <a:chOff x="3058324" y="5199601"/>
                        <a:chExt cx="312023" cy="370629"/>
                      </a:xfrm>
                    </p:grpSpPr>
                    <p:cxnSp>
                      <p:nvCxnSpPr>
                        <p:cNvPr id="3145929" name="直接连接符 47"/>
                        <p:cNvCxnSpPr>
                          <a:cxnSpLocks/>
                        </p:cNvCxnSpPr>
                        <p:nvPr/>
                      </p:nvCxnSpPr>
                      <p:spPr>
                        <a:xfrm flipV="1">
                          <a:off x="3184864" y="5215924"/>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0" name="直接连接符 48"/>
                        <p:cNvCxnSpPr>
                          <a:cxnSpLocks/>
                        </p:cNvCxnSpPr>
                        <p:nvPr/>
                      </p:nvCxnSpPr>
                      <p:spPr>
                        <a:xfrm flipV="1">
                          <a:off x="3265836" y="5279318"/>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1" name="直接箭头连接符 49"/>
                        <p:cNvCxnSpPr>
                          <a:cxnSpLocks/>
                        </p:cNvCxnSpPr>
                        <p:nvPr/>
                      </p:nvCxnSpPr>
                      <p:spPr>
                        <a:xfrm flipH="1" flipV="1">
                          <a:off x="3058324" y="5199601"/>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9112" name="Line 53"/>
                      <p:cNvSpPr>
                        <a:spLocks noChangeShapeType="1"/>
                      </p:cNvSpPr>
                      <p:nvPr/>
                    </p:nvSpPr>
                    <p:spPr bwMode="auto">
                      <a:xfrm>
                        <a:off x="3111290" y="4078829"/>
                        <a:ext cx="0" cy="1149660"/>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113" name="Line 53"/>
                      <p:cNvSpPr>
                        <a:spLocks noChangeShapeType="1"/>
                      </p:cNvSpPr>
                      <p:nvPr/>
                    </p:nvSpPr>
                    <p:spPr bwMode="auto">
                      <a:xfrm>
                        <a:off x="3107408" y="5331306"/>
                        <a:ext cx="0" cy="1080019"/>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114" name="文本框 41"/>
                    <p:cNvSpPr txBox="1"/>
                    <p:nvPr/>
                  </p:nvSpPr>
                  <p:spPr>
                    <a:xfrm>
                      <a:off x="2848622" y="3289610"/>
                      <a:ext cx="936606" cy="980440"/>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zh-CN" baseline="-25000" b="1" dirty="0" sz="2400" lang="en-US" smtClean="0">
                        <a:latin typeface="Arial" panose="020B0604020202020204" pitchFamily="34" charset="0"/>
                        <a:cs typeface="Arial" panose="020B0604020202020204" pitchFamily="34" charset="0"/>
                      </a:endParaRPr>
                    </a:p>
                    <a:p>
                      <a:pPr algn="ct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cxnSp>
                <p:nvCxnSpPr>
                  <p:cNvPr id="3145932" name="直接连接符 38"/>
                  <p:cNvCxnSpPr>
                    <a:cxnSpLocks/>
                  </p:cNvCxnSpPr>
                  <p:nvPr/>
                </p:nvCxnSpPr>
                <p:spPr>
                  <a:xfrm flipH="1">
                    <a:off x="1793435" y="4268644"/>
                    <a:ext cx="26642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3" name="组合 33"/>
                <p:cNvGrpSpPr/>
                <p:nvPr/>
              </p:nvGrpSpPr>
              <p:grpSpPr>
                <a:xfrm flipH="1" flipV="1">
                  <a:off x="840862" y="3152910"/>
                  <a:ext cx="370628" cy="312023"/>
                  <a:chOff x="1184351" y="3488220"/>
                  <a:chExt cx="370628" cy="312023"/>
                </a:xfrm>
              </p:grpSpPr>
              <p:cxnSp>
                <p:nvCxnSpPr>
                  <p:cNvPr id="3145933" name="直接连接符 34"/>
                  <p:cNvCxnSpPr>
                    <a:cxnSpLocks/>
                  </p:cNvCxnSpPr>
                  <p:nvPr/>
                </p:nvCxnSpPr>
                <p:spPr>
                  <a:xfrm rot="16200000" flipV="1">
                    <a:off x="1377826" y="3496550"/>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4" name="直接连接符 35"/>
                  <p:cNvCxnSpPr>
                    <a:cxnSpLocks/>
                  </p:cNvCxnSpPr>
                  <p:nvPr/>
                </p:nvCxnSpPr>
                <p:spPr>
                  <a:xfrm rot="16200000" flipV="1">
                    <a:off x="1377826" y="3478972"/>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5" name="直接箭头连接符 36"/>
                  <p:cNvCxnSpPr>
                    <a:cxnSpLocks/>
                  </p:cNvCxnSpPr>
                  <p:nvPr/>
                </p:nvCxnSpPr>
                <p:spPr>
                  <a:xfrm rot="16200000" flipH="1" flipV="1">
                    <a:off x="1205492" y="346707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49115" name="文本框 57"/>
            <p:cNvSpPr txBox="1"/>
            <p:nvPr/>
          </p:nvSpPr>
          <p:spPr>
            <a:xfrm>
              <a:off x="1365602" y="2346857"/>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cxnSp>
          <p:nvCxnSpPr>
            <p:cNvPr id="3145936" name="直接箭头连接符 58"/>
            <p:cNvCxnSpPr>
              <a:cxnSpLocks/>
            </p:cNvCxnSpPr>
            <p:nvPr/>
          </p:nvCxnSpPr>
          <p:spPr>
            <a:xfrm flipV="1">
              <a:off x="1427783" y="2865540"/>
              <a:ext cx="341647" cy="511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45937" name="直接箭头连接符 60"/>
            <p:cNvCxnSpPr>
              <a:cxnSpLocks/>
            </p:cNvCxnSpPr>
            <p:nvPr/>
          </p:nvCxnSpPr>
          <p:spPr>
            <a:xfrm flipH="1" flipV="1">
              <a:off x="2684298" y="2008566"/>
              <a:ext cx="341647" cy="511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116" name="文本框 61"/>
            <p:cNvSpPr txBox="1"/>
            <p:nvPr/>
          </p:nvSpPr>
          <p:spPr>
            <a:xfrm>
              <a:off x="2684298" y="1517734"/>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grpSp>
      <p:sp>
        <p:nvSpPr>
          <p:cNvPr id="1049117" name="文本框 62"/>
          <p:cNvSpPr txBox="1">
            <a:spLocks noChangeAspect="1" noMove="1" noResize="1" noRot="1" noAdjustHandles="1" noEditPoints="1" noChangeArrowheads="1" noChangeShapeType="1" noTextEdit="1"/>
          </p:cNvSpPr>
          <p:nvPr/>
        </p:nvSpPr>
        <p:spPr>
          <a:xfrm>
            <a:off x="2374099" y="5208730"/>
            <a:ext cx="4275494" cy="461665"/>
          </a:xfrm>
          <a:prstGeom prst="rect"/>
          <a:blipFill>
            <a:blip xmlns:r="http://schemas.openxmlformats.org/officeDocument/2006/relationships" r:embed="rId2"/>
            <a:stretch>
              <a:fillRect t="-9211" b="-30263"/>
            </a:stretch>
          </a:blipFill>
        </p:spPr>
        <p:txBody>
          <a:bodyPr/>
          <a:p>
            <a:r>
              <a:rPr altLang="en-US" lang="zh-CN">
                <a:noFill/>
              </a:rPr>
              <a:t> </a:t>
            </a:r>
          </a:p>
        </p:txBody>
      </p:sp>
      <p:sp>
        <p:nvSpPr>
          <p:cNvPr id="1049118" name="文本框 63"/>
          <p:cNvSpPr txBox="1"/>
          <p:nvPr/>
        </p:nvSpPr>
        <p:spPr>
          <a:xfrm>
            <a:off x="1990720" y="5877259"/>
            <a:ext cx="5162557"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Extremely high input resistance</a:t>
            </a:r>
            <a:endParaRPr altLang="en-US" b="1" dirty="0" sz="2400" lang="zh-CN">
              <a:latin typeface="Arial" panose="020B0604020202020204" pitchFamily="34" charset="0"/>
              <a:cs typeface="Arial" panose="020B0604020202020204" pitchFamily="34" charset="0"/>
            </a:endParaRPr>
          </a:p>
        </p:txBody>
      </p:sp>
      <p:sp>
        <p:nvSpPr>
          <p:cNvPr id="1049119" name="任意多边形 4"/>
          <p:cNvSpPr/>
          <p:nvPr/>
        </p:nvSpPr>
        <p:spPr>
          <a:xfrm>
            <a:off x="1581782" y="3254609"/>
            <a:ext cx="594116" cy="1094656"/>
          </a:xfrm>
          <a:custGeom>
            <a:avLst/>
            <a:gdLst>
              <a:gd name="connsiteX0" fmla="*/ 0 w 594116"/>
              <a:gd name="connsiteY0" fmla="*/ 988034 h 1094656"/>
              <a:gd name="connsiteX1" fmla="*/ 125676 w 594116"/>
              <a:gd name="connsiteY1" fmla="*/ 151639 h 1094656"/>
              <a:gd name="connsiteX2" fmla="*/ 455033 w 594116"/>
              <a:gd name="connsiteY2" fmla="*/ 73634 h 1094656"/>
              <a:gd name="connsiteX3" fmla="*/ 580709 w 594116"/>
              <a:gd name="connsiteY3" fmla="*/ 944697 h 1094656"/>
              <a:gd name="connsiteX4" fmla="*/ 156011 w 594116"/>
              <a:gd name="connsiteY4" fmla="*/ 1087708 h 1094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6" h="1094656">
                <a:moveTo>
                  <a:pt x="0" y="988034"/>
                </a:moveTo>
                <a:cubicBezTo>
                  <a:pt x="24918" y="646036"/>
                  <a:pt x="49837" y="304039"/>
                  <a:pt x="125676" y="151639"/>
                </a:cubicBezTo>
                <a:cubicBezTo>
                  <a:pt x="201515" y="-761"/>
                  <a:pt x="379194" y="-58542"/>
                  <a:pt x="455033" y="73634"/>
                </a:cubicBezTo>
                <a:cubicBezTo>
                  <a:pt x="530872" y="205810"/>
                  <a:pt x="630546" y="775685"/>
                  <a:pt x="580709" y="944697"/>
                </a:cubicBezTo>
                <a:cubicBezTo>
                  <a:pt x="530872" y="1113709"/>
                  <a:pt x="343441" y="1100708"/>
                  <a:pt x="156011" y="1087708"/>
                </a:cubicBezTo>
              </a:path>
            </a:pathLst>
          </a:custGeom>
          <a:noFill/>
          <a:ln>
            <a:solidFill>
              <a:schemeClr val="accent2"/>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pic>
        <p:nvPicPr>
          <p:cNvPr id="2097158" name="图片 3"/>
          <p:cNvPicPr>
            <a:picLocks noChangeAspect="1"/>
          </p:cNvPicPr>
          <p:nvPr/>
        </p:nvPicPr>
        <p:blipFill>
          <a:blip xmlns:r="http://schemas.openxmlformats.org/officeDocument/2006/relationships" r:embed="rId1"/>
          <a:stretch>
            <a:fillRect/>
          </a:stretch>
        </p:blipFill>
        <p:spPr>
          <a:xfrm>
            <a:off x="565642" y="2557145"/>
            <a:ext cx="3380523" cy="3606752"/>
          </a:xfrm>
          <a:prstGeom prst="rect"/>
        </p:spPr>
      </p:pic>
      <p:sp>
        <p:nvSpPr>
          <p:cNvPr id="104912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26" name="组合 6"/>
          <p:cNvGrpSpPr/>
          <p:nvPr/>
        </p:nvGrpSpPr>
        <p:grpSpPr>
          <a:xfrm>
            <a:off x="4332441" y="1825572"/>
            <a:ext cx="4357443" cy="3719932"/>
            <a:chOff x="4362014" y="2639864"/>
            <a:chExt cx="4357443" cy="3719932"/>
          </a:xfrm>
        </p:grpSpPr>
        <p:cxnSp>
          <p:nvCxnSpPr>
            <p:cNvPr id="3145938" name="直接箭头连接符 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39" name="直接箭头连接符 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26" name="文本框 9"/>
            <p:cNvSpPr txBox="1"/>
            <p:nvPr/>
          </p:nvSpPr>
          <p:spPr>
            <a:xfrm>
              <a:off x="4362014" y="2639864"/>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127" name="文本框 10"/>
            <p:cNvSpPr txBox="1"/>
            <p:nvPr/>
          </p:nvSpPr>
          <p:spPr>
            <a:xfrm>
              <a:off x="7958759" y="5823857"/>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grpSp>
        <p:nvGrpSpPr>
          <p:cNvPr id="327" name="组合 11"/>
          <p:cNvGrpSpPr/>
          <p:nvPr/>
        </p:nvGrpSpPr>
        <p:grpSpPr>
          <a:xfrm>
            <a:off x="4738290" y="2230355"/>
            <a:ext cx="3485186" cy="2790094"/>
            <a:chOff x="4962128" y="2026687"/>
            <a:chExt cx="3485186" cy="2790094"/>
          </a:xfrm>
        </p:grpSpPr>
        <p:cxnSp>
          <p:nvCxnSpPr>
            <p:cNvPr id="3145940" name="直接连接符 1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128" name="弧形 1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41" name="直接连接符 14"/>
            <p:cNvCxnSpPr>
              <a:cxnSpLocks/>
            </p:cNvCxnSpPr>
            <p:nvPr/>
          </p:nvCxnSpPr>
          <p:spPr>
            <a:xfrm>
              <a:off x="6006289" y="2026687"/>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8" name="组合 24"/>
          <p:cNvGrpSpPr/>
          <p:nvPr/>
        </p:nvGrpSpPr>
        <p:grpSpPr>
          <a:xfrm>
            <a:off x="4660461" y="4903886"/>
            <a:ext cx="3699087" cy="470483"/>
            <a:chOff x="5274946" y="3128688"/>
            <a:chExt cx="3699087" cy="771867"/>
          </a:xfrm>
        </p:grpSpPr>
        <p:sp>
          <p:nvSpPr>
            <p:cNvPr id="1049129" name="弧形 25"/>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42" name="直接连接符 26"/>
            <p:cNvCxnSpPr>
              <a:cxnSpLocks/>
            </p:cNvCxnSpPr>
            <p:nvPr/>
          </p:nvCxnSpPr>
          <p:spPr>
            <a:xfrm>
              <a:off x="5718795" y="3134178"/>
              <a:ext cx="3255238" cy="344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30" name="文本框 27"/>
          <p:cNvSpPr txBox="1"/>
          <p:nvPr/>
        </p:nvSpPr>
        <p:spPr>
          <a:xfrm>
            <a:off x="7152606" y="1816797"/>
            <a:ext cx="1070870"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=0V</a:t>
            </a:r>
            <a:endParaRPr altLang="en-US" b="1" dirty="0" sz="2000" lang="zh-CN">
              <a:latin typeface="Arial" panose="020B0604020202020204" pitchFamily="34" charset="0"/>
              <a:cs typeface="Arial" panose="020B0604020202020204" pitchFamily="34" charset="0"/>
            </a:endParaRPr>
          </a:p>
        </p:txBody>
      </p:sp>
      <p:sp>
        <p:nvSpPr>
          <p:cNvPr id="1049131" name="任意多边形 32"/>
          <p:cNvSpPr/>
          <p:nvPr/>
        </p:nvSpPr>
        <p:spPr>
          <a:xfrm>
            <a:off x="4740048" y="2005254"/>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2" name="Rectangle 9"/>
          <p:cNvSpPr>
            <a:spLocks noChangeArrowheads="1"/>
          </p:cNvSpPr>
          <p:nvPr/>
        </p:nvSpPr>
        <p:spPr bwMode="auto">
          <a:xfrm>
            <a:off x="4829257" y="5400335"/>
            <a:ext cx="2481749" cy="802640"/>
          </a:xfrm>
          <a:prstGeom prst="rect"/>
          <a:solidFill>
            <a:schemeClr val="bg1">
              <a:lumMod val="85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Cut-off region </a:t>
            </a:r>
            <a:r>
              <a:rPr altLang="en-US" b="1" dirty="0" sz="2400" lang="zh-CN">
                <a:latin typeface="宋体" panose="02010600030101010101" pitchFamily="2" charset="-122"/>
                <a:ea typeface="宋体" panose="02010600030101010101" pitchFamily="2" charset="-122"/>
                <a:cs typeface="Arial" panose="020B0604020202020204" pitchFamily="34" charset="0"/>
              </a:rPr>
              <a:t>夹断</a:t>
            </a:r>
            <a:r>
              <a:rPr altLang="zh-CN" b="1" dirty="0" sz="2400" lang="en-US">
                <a:latin typeface="宋体" panose="02010600030101010101" pitchFamily="2" charset="-122"/>
                <a:ea typeface="宋体" panose="02010600030101010101" pitchFamily="2" charset="-122"/>
                <a:cs typeface="Arial" panose="020B0604020202020204" pitchFamily="34" charset="0"/>
              </a:rPr>
              <a:t>/</a:t>
            </a:r>
            <a:r>
              <a:rPr altLang="en-US" b="1" dirty="0" sz="2400" lang="zh-CN">
                <a:latin typeface="宋体" panose="02010600030101010101" pitchFamily="2" charset="-122"/>
                <a:ea typeface="宋体" panose="02010600030101010101" pitchFamily="2" charset="-122"/>
                <a:cs typeface="Arial" panose="020B0604020202020204" pitchFamily="34" charset="0"/>
              </a:rPr>
              <a:t>截止区 </a:t>
            </a:r>
          </a:p>
        </p:txBody>
      </p:sp>
      <p:cxnSp>
        <p:nvCxnSpPr>
          <p:cNvPr id="3145943" name="直接连接符 34"/>
          <p:cNvCxnSpPr>
            <a:cxnSpLocks/>
          </p:cNvCxnSpPr>
          <p:nvPr/>
        </p:nvCxnSpPr>
        <p:spPr>
          <a:xfrm flipH="1">
            <a:off x="6295872" y="4945745"/>
            <a:ext cx="294490" cy="38676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133" name="文本框 36"/>
          <p:cNvSpPr txBox="1"/>
          <p:nvPr/>
        </p:nvSpPr>
        <p:spPr>
          <a:xfrm>
            <a:off x="7152606" y="2434725"/>
            <a:ext cx="1415131"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=-0.5V</a:t>
            </a:r>
            <a:endParaRPr altLang="en-US" b="1" dirty="0" sz="2000" lang="zh-CN">
              <a:latin typeface="Arial" panose="020B0604020202020204" pitchFamily="34" charset="0"/>
              <a:cs typeface="Arial" panose="020B0604020202020204" pitchFamily="34" charset="0"/>
            </a:endParaRPr>
          </a:p>
        </p:txBody>
      </p:sp>
      <p:sp>
        <p:nvSpPr>
          <p:cNvPr id="1049134" name="文本框 37"/>
          <p:cNvSpPr txBox="1"/>
          <p:nvPr/>
        </p:nvSpPr>
        <p:spPr>
          <a:xfrm>
            <a:off x="7152606" y="3146248"/>
            <a:ext cx="1231133"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=-1V</a:t>
            </a:r>
            <a:endParaRPr altLang="en-US" b="1" dirty="0" sz="2000" lang="zh-CN">
              <a:latin typeface="Arial" panose="020B0604020202020204" pitchFamily="34" charset="0"/>
              <a:cs typeface="Arial" panose="020B0604020202020204" pitchFamily="34" charset="0"/>
            </a:endParaRPr>
          </a:p>
        </p:txBody>
      </p:sp>
      <p:sp>
        <p:nvSpPr>
          <p:cNvPr id="1049135" name="文本框 38"/>
          <p:cNvSpPr txBox="1"/>
          <p:nvPr/>
        </p:nvSpPr>
        <p:spPr>
          <a:xfrm>
            <a:off x="7152606" y="3834660"/>
            <a:ext cx="1386204"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=-1.5V</a:t>
            </a:r>
            <a:endParaRPr altLang="en-US" b="1" dirty="0" sz="2000" lang="zh-CN">
              <a:latin typeface="Arial" panose="020B0604020202020204" pitchFamily="34" charset="0"/>
              <a:cs typeface="Arial" panose="020B0604020202020204" pitchFamily="34" charset="0"/>
            </a:endParaRPr>
          </a:p>
        </p:txBody>
      </p:sp>
      <p:sp>
        <p:nvSpPr>
          <p:cNvPr id="1049136" name="矩形 39"/>
          <p:cNvSpPr/>
          <p:nvPr/>
        </p:nvSpPr>
        <p:spPr>
          <a:xfrm>
            <a:off x="7016905" y="4470706"/>
            <a:ext cx="1550832" cy="472440"/>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sp>
        <p:nvSpPr>
          <p:cNvPr id="1049137" name="矩形 41"/>
          <p:cNvSpPr/>
          <p:nvPr/>
        </p:nvSpPr>
        <p:spPr>
          <a:xfrm>
            <a:off x="4854497" y="1568722"/>
            <a:ext cx="2481580" cy="396241"/>
          </a:xfrm>
          <a:prstGeom prst="rect"/>
        </p:spPr>
        <p:txBody>
          <a:bodyPr wrap="non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GS(off)</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 </a:t>
            </a:r>
            <a:endParaRPr altLang="en-US" dirty="0" sz="2000" lang="zh-CN">
              <a:solidFill>
                <a:schemeClr val="accent1">
                  <a:lumMod val="75000"/>
                </a:schemeClr>
              </a:solidFill>
            </a:endParaRPr>
          </a:p>
        </p:txBody>
      </p:sp>
      <p:sp>
        <p:nvSpPr>
          <p:cNvPr id="1049138" name="Rectangle 9"/>
          <p:cNvSpPr>
            <a:spLocks noChangeArrowheads="1"/>
          </p:cNvSpPr>
          <p:nvPr/>
        </p:nvSpPr>
        <p:spPr bwMode="auto">
          <a:xfrm>
            <a:off x="368384" y="1589755"/>
            <a:ext cx="3711317" cy="802640"/>
          </a:xfrm>
          <a:prstGeom prst="rect"/>
          <a:solidFill>
            <a:schemeClr val="accent1">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Variable resistor region</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可变电阻区</a:t>
            </a:r>
          </a:p>
        </p:txBody>
      </p:sp>
      <p:cxnSp>
        <p:nvCxnSpPr>
          <p:cNvPr id="3145944" name="直接连接符 43"/>
          <p:cNvCxnSpPr>
            <a:cxnSpLocks/>
          </p:cNvCxnSpPr>
          <p:nvPr/>
        </p:nvCxnSpPr>
        <p:spPr>
          <a:xfrm>
            <a:off x="4169414" y="2433665"/>
            <a:ext cx="885440" cy="999917"/>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139" name="Rectangle 9"/>
          <p:cNvSpPr>
            <a:spLocks noChangeArrowheads="1"/>
          </p:cNvSpPr>
          <p:nvPr/>
        </p:nvSpPr>
        <p:spPr bwMode="auto">
          <a:xfrm>
            <a:off x="4818386" y="613506"/>
            <a:ext cx="3706534" cy="802640"/>
          </a:xfrm>
          <a:prstGeom prst="rect"/>
          <a:solidFill>
            <a:schemeClr val="accent2">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Constant current region</a:t>
            </a:r>
            <a:r>
              <a:rPr altLang="en-US" b="1" dirty="0" sz="2400" lang="zh-CN">
                <a:latin typeface="宋体" panose="02010600030101010101" pitchFamily="2" charset="-122"/>
                <a:ea typeface="宋体" panose="02010600030101010101" pitchFamily="2" charset="-122"/>
                <a:cs typeface="Arial" panose="020B0604020202020204" pitchFamily="34" charset="0"/>
              </a:rPr>
              <a:t>恒流区</a:t>
            </a:r>
          </a:p>
        </p:txBody>
      </p:sp>
      <p:sp>
        <p:nvSpPr>
          <p:cNvPr id="1049140" name="文本框 47"/>
          <p:cNvSpPr txBox="1"/>
          <p:nvPr/>
        </p:nvSpPr>
        <p:spPr>
          <a:xfrm>
            <a:off x="368384" y="401981"/>
            <a:ext cx="3181591" cy="523220"/>
          </a:xfrm>
          <a:prstGeom prst="rect"/>
          <a:noFill/>
        </p:spPr>
        <p:txBody>
          <a:bodyPr rtlCol="0" wrap="square">
            <a:spAutoFit/>
          </a:bodyPr>
          <a:p>
            <a:pPr algn="ctr"/>
            <a:r>
              <a:rPr altLang="zh-CN" b="1" dirty="0" sz="2800" lang="en-US" smtClean="0">
                <a:latin typeface="Arial" panose="020B0604020202020204" pitchFamily="34" charset="0"/>
                <a:cs typeface="Arial" panose="020B0604020202020204" pitchFamily="34" charset="0"/>
              </a:rPr>
              <a:t>Output I-V curve </a:t>
            </a:r>
            <a:endParaRPr altLang="en-US" b="1" dirty="0" sz="2800" lang="zh-CN">
              <a:latin typeface="Arial" panose="020B0604020202020204" pitchFamily="34" charset="0"/>
              <a:cs typeface="Arial" panose="020B0604020202020204" pitchFamily="34" charset="0"/>
            </a:endParaRPr>
          </a:p>
        </p:txBody>
      </p:sp>
      <p:cxnSp>
        <p:nvCxnSpPr>
          <p:cNvPr id="3145945" name="直接连接符 48"/>
          <p:cNvCxnSpPr>
            <a:cxnSpLocks/>
          </p:cNvCxnSpPr>
          <p:nvPr/>
        </p:nvCxnSpPr>
        <p:spPr>
          <a:xfrm>
            <a:off x="7177383" y="1434900"/>
            <a:ext cx="1" cy="1049325"/>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29" name="组合 53"/>
          <p:cNvGrpSpPr/>
          <p:nvPr/>
        </p:nvGrpSpPr>
        <p:grpSpPr>
          <a:xfrm>
            <a:off x="4748254" y="2890738"/>
            <a:ext cx="3556187" cy="2120831"/>
            <a:chOff x="4672054" y="3128863"/>
            <a:chExt cx="3556187" cy="2120831"/>
          </a:xfrm>
        </p:grpSpPr>
        <p:grpSp>
          <p:nvGrpSpPr>
            <p:cNvPr id="330" name="组合 15"/>
            <p:cNvGrpSpPr/>
            <p:nvPr/>
          </p:nvGrpSpPr>
          <p:grpSpPr>
            <a:xfrm>
              <a:off x="5180752" y="3128863"/>
              <a:ext cx="3047489" cy="775307"/>
              <a:chOff x="5432483" y="2589096"/>
              <a:chExt cx="3047489" cy="775307"/>
            </a:xfrm>
          </p:grpSpPr>
          <p:sp>
            <p:nvSpPr>
              <p:cNvPr id="1049141" name="弧形 1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46" name="直接连接符 17"/>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47" name="直接连接符 50"/>
            <p:cNvCxnSpPr>
              <a:cxnSpLocks/>
              <a:endCxn id="1049141"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1" name="组合 59"/>
          <p:cNvGrpSpPr/>
          <p:nvPr/>
        </p:nvGrpSpPr>
        <p:grpSpPr>
          <a:xfrm>
            <a:off x="4752873" y="3586221"/>
            <a:ext cx="3650998" cy="1442615"/>
            <a:chOff x="4676673" y="3824346"/>
            <a:chExt cx="3650998" cy="1442615"/>
          </a:xfrm>
        </p:grpSpPr>
        <p:grpSp>
          <p:nvGrpSpPr>
            <p:cNvPr id="332" name="组合 57"/>
            <p:cNvGrpSpPr/>
            <p:nvPr/>
          </p:nvGrpSpPr>
          <p:grpSpPr>
            <a:xfrm>
              <a:off x="4676673" y="3824346"/>
              <a:ext cx="1300404" cy="1442615"/>
              <a:chOff x="4676673" y="3824346"/>
              <a:chExt cx="1300404" cy="1442615"/>
            </a:xfrm>
          </p:grpSpPr>
          <p:sp>
            <p:nvSpPr>
              <p:cNvPr id="1049142" name="弧形 19"/>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48" name="直接连接符 54"/>
              <p:cNvCxnSpPr>
                <a:cxnSpLocks/>
                <a:endCxn id="1049142"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49" name="直接连接符 58"/>
            <p:cNvCxnSpPr>
              <a:cxnSpLocks/>
            </p:cNvCxnSpPr>
            <p:nvPr/>
          </p:nvCxnSpPr>
          <p:spPr>
            <a:xfrm>
              <a:off x="5517508" y="3824346"/>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3" name="组合 62"/>
          <p:cNvGrpSpPr/>
          <p:nvPr/>
        </p:nvGrpSpPr>
        <p:grpSpPr>
          <a:xfrm>
            <a:off x="4777495" y="4284965"/>
            <a:ext cx="3651110" cy="775307"/>
            <a:chOff x="4701295" y="4523090"/>
            <a:chExt cx="3651110" cy="775307"/>
          </a:xfrm>
        </p:grpSpPr>
        <p:grpSp>
          <p:nvGrpSpPr>
            <p:cNvPr id="334" name="组合 21"/>
            <p:cNvGrpSpPr/>
            <p:nvPr/>
          </p:nvGrpSpPr>
          <p:grpSpPr>
            <a:xfrm>
              <a:off x="4875992" y="4523090"/>
              <a:ext cx="3476413" cy="775307"/>
              <a:chOff x="5274946" y="3134177"/>
              <a:chExt cx="3476413" cy="775307"/>
            </a:xfrm>
          </p:grpSpPr>
          <p:sp>
            <p:nvSpPr>
              <p:cNvPr id="1049143" name="弧形 2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50" name="直接连接符 23"/>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51" name="直接连接符 60"/>
            <p:cNvCxnSpPr>
              <a:cxnSpLocks/>
              <a:endCxn id="1049143"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44" name="文本框 44"/>
          <p:cNvSpPr txBox="1">
            <a:spLocks noChangeAspect="1" noMove="1" noResize="1" noRot="1" noAdjustHandles="1" noEditPoints="1" noChangeArrowheads="1" noChangeShapeType="1" noTextEdit="1"/>
          </p:cNvSpPr>
          <p:nvPr/>
        </p:nvSpPr>
        <p:spPr>
          <a:xfrm>
            <a:off x="523894" y="998935"/>
            <a:ext cx="3277051" cy="403444"/>
          </a:xfrm>
          <a:prstGeom prst="rect"/>
          <a:blipFill>
            <a:blip xmlns:r="http://schemas.openxmlformats.org/officeDocument/2006/relationships" r:embed="rId2"/>
            <a:stretch>
              <a:fillRect l="-1859" r="-372" b="-24242"/>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38"/>
                                        </p:tgtEl>
                                        <p:attrNameLst>
                                          <p:attrName>style.visibility</p:attrName>
                                        </p:attrNameLst>
                                      </p:cBhvr>
                                      <p:to>
                                        <p:strVal val="visible"/>
                                      </p:to>
                                    </p:set>
                                    <p:animEffect transition="in" filter="wipe(down)">
                                      <p:cBhvr>
                                        <p:cTn dur="500" id="7"/>
                                        <p:tgtEl>
                                          <p:spTgt spid="1049138"/>
                                        </p:tgtEl>
                                      </p:cBhvr>
                                    </p:animEffect>
                                  </p:childTnLst>
                                </p:cTn>
                              </p:par>
                              <p:par>
                                <p:cTn fill="hold" id="8" nodeType="withEffect" presetClass="entr" presetID="22" presetSubtype="4">
                                  <p:stCondLst>
                                    <p:cond delay="0"/>
                                  </p:stCondLst>
                                  <p:childTnLst>
                                    <p:set>
                                      <p:cBhvr>
                                        <p:cTn dur="1" fill="hold" id="9">
                                          <p:stCondLst>
                                            <p:cond delay="0"/>
                                          </p:stCondLst>
                                        </p:cTn>
                                        <p:tgtEl>
                                          <p:spTgt spid="3145944"/>
                                        </p:tgtEl>
                                        <p:attrNameLst>
                                          <p:attrName>style.visibility</p:attrName>
                                        </p:attrNameLst>
                                      </p:cBhvr>
                                      <p:to>
                                        <p:strVal val="visible"/>
                                      </p:to>
                                    </p:set>
                                    <p:animEffect transition="in" filter="wipe(down)">
                                      <p:cBhvr>
                                        <p:cTn dur="500" id="10"/>
                                        <p:tgtEl>
                                          <p:spTgt spid="3145944"/>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5943"/>
                                        </p:tgtEl>
                                        <p:attrNameLst>
                                          <p:attrName>style.visibility</p:attrName>
                                        </p:attrNameLst>
                                      </p:cBhvr>
                                      <p:to>
                                        <p:strVal val="visible"/>
                                      </p:to>
                                    </p:set>
                                    <p:animEffect transition="in" filter="wipe(down)">
                                      <p:cBhvr>
                                        <p:cTn dur="500" id="15"/>
                                        <p:tgtEl>
                                          <p:spTgt spid="3145943"/>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132"/>
                                        </p:tgtEl>
                                        <p:attrNameLst>
                                          <p:attrName>style.visibility</p:attrName>
                                        </p:attrNameLst>
                                      </p:cBhvr>
                                      <p:to>
                                        <p:strVal val="visible"/>
                                      </p:to>
                                    </p:set>
                                    <p:animEffect transition="in" filter="wipe(down)">
                                      <p:cBhvr>
                                        <p:cTn dur="500" id="18"/>
                                        <p:tgtEl>
                                          <p:spTgt spid="1049132"/>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9139"/>
                                        </p:tgtEl>
                                        <p:attrNameLst>
                                          <p:attrName>style.visibility</p:attrName>
                                        </p:attrNameLst>
                                      </p:cBhvr>
                                      <p:to>
                                        <p:strVal val="visible"/>
                                      </p:to>
                                    </p:set>
                                    <p:animEffect transition="in" filter="wipe(down)">
                                      <p:cBhvr>
                                        <p:cTn dur="500" id="23"/>
                                        <p:tgtEl>
                                          <p:spTgt spid="1049139"/>
                                        </p:tgtEl>
                                      </p:cBhvr>
                                    </p:animEffect>
                                  </p:childTnLst>
                                </p:cTn>
                              </p:par>
                              <p:par>
                                <p:cTn fill="hold" id="24" nodeType="withEffect" presetClass="entr" presetID="22" presetSubtype="4">
                                  <p:stCondLst>
                                    <p:cond delay="0"/>
                                  </p:stCondLst>
                                  <p:childTnLst>
                                    <p:set>
                                      <p:cBhvr>
                                        <p:cTn dur="1" fill="hold" id="25">
                                          <p:stCondLst>
                                            <p:cond delay="0"/>
                                          </p:stCondLst>
                                        </p:cTn>
                                        <p:tgtEl>
                                          <p:spTgt spid="3145945"/>
                                        </p:tgtEl>
                                        <p:attrNameLst>
                                          <p:attrName>style.visibility</p:attrName>
                                        </p:attrNameLst>
                                      </p:cBhvr>
                                      <p:to>
                                        <p:strVal val="visible"/>
                                      </p:to>
                                    </p:set>
                                    <p:animEffect transition="in" filter="wipe(down)">
                                      <p:cBhvr>
                                        <p:cTn dur="500" id="26"/>
                                        <p:tgtEl>
                                          <p:spTgt spid="3145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2" grpId="0" animBg="1"/>
      <p:bldP spid="1049138" grpId="0" animBg="1"/>
      <p:bldP spid="10491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pic>
        <p:nvPicPr>
          <p:cNvPr id="2097159" name="图片 3"/>
          <p:cNvPicPr>
            <a:picLocks noChangeAspect="1"/>
          </p:cNvPicPr>
          <p:nvPr/>
        </p:nvPicPr>
        <p:blipFill>
          <a:blip xmlns:r="http://schemas.openxmlformats.org/officeDocument/2006/relationships" r:embed="rId1"/>
          <a:stretch>
            <a:fillRect/>
          </a:stretch>
        </p:blipFill>
        <p:spPr>
          <a:xfrm>
            <a:off x="5279064" y="4012687"/>
            <a:ext cx="2550109" cy="2720766"/>
          </a:xfrm>
          <a:prstGeom prst="rect"/>
        </p:spPr>
      </p:pic>
      <p:sp>
        <p:nvSpPr>
          <p:cNvPr id="104914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46" name="Rectangle 9"/>
          <p:cNvSpPr>
            <a:spLocks noChangeArrowheads="1"/>
          </p:cNvSpPr>
          <p:nvPr/>
        </p:nvSpPr>
        <p:spPr bwMode="auto">
          <a:xfrm>
            <a:off x="346786" y="607963"/>
            <a:ext cx="3650568" cy="802640"/>
          </a:xfrm>
          <a:prstGeom prst="rect"/>
          <a:solidFill>
            <a:schemeClr val="accent1">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Variable resistor region</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可变电阻区</a:t>
            </a:r>
          </a:p>
        </p:txBody>
      </p:sp>
      <p:cxnSp>
        <p:nvCxnSpPr>
          <p:cNvPr id="3145952" name="直接连接符 43"/>
          <p:cNvCxnSpPr>
            <a:cxnSpLocks/>
          </p:cNvCxnSpPr>
          <p:nvPr/>
        </p:nvCxnSpPr>
        <p:spPr>
          <a:xfrm>
            <a:off x="3690833" y="1251965"/>
            <a:ext cx="1376413" cy="1093554"/>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147" name="文本框 40"/>
          <p:cNvSpPr txBox="1"/>
          <p:nvPr/>
        </p:nvSpPr>
        <p:spPr>
          <a:xfrm>
            <a:off x="801608" y="4711505"/>
            <a:ext cx="3043405" cy="535940"/>
          </a:xfrm>
          <a:prstGeom prst="rect"/>
          <a:noFill/>
        </p:spPr>
        <p:txBody>
          <a:bodyPr rtlCol="0" wrap="square">
            <a:spAutoFit/>
          </a:bodyPr>
          <a:p>
            <a:pPr algn="ctr"/>
            <a:r>
              <a:rPr altLang="zh-CN" b="1" dirty="0" sz="2400" lang="en-US" smtClean="0">
                <a:solidFill>
                  <a:schemeClr val="accent1">
                    <a:lumMod val="75000"/>
                  </a:schemeClr>
                </a:solidFill>
                <a:latin typeface="Arial" panose="020B0604020202020204" pitchFamily="34" charset="0"/>
                <a:cs typeface="Arial" panose="020B0604020202020204" pitchFamily="34" charset="0"/>
              </a:rPr>
              <a:t>Tunable by </a:t>
            </a:r>
            <a:r>
              <a:rPr altLang="zh-CN" b="1" dirty="0" sz="24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GS</a:t>
            </a:r>
            <a:endParaRPr altLang="en-US" b="1" dirty="0" sz="2400" lang="zh-CN">
              <a:solidFill>
                <a:schemeClr val="accent1">
                  <a:lumMod val="75000"/>
                </a:schemeClr>
              </a:solidFill>
              <a:latin typeface="Arial" panose="020B0604020202020204" pitchFamily="34" charset="0"/>
              <a:cs typeface="Arial" panose="020B0604020202020204" pitchFamily="34" charset="0"/>
            </a:endParaRPr>
          </a:p>
        </p:txBody>
      </p:sp>
      <p:sp>
        <p:nvSpPr>
          <p:cNvPr id="1049148" name="文本框 44"/>
          <p:cNvSpPr txBox="1"/>
          <p:nvPr/>
        </p:nvSpPr>
        <p:spPr>
          <a:xfrm>
            <a:off x="98956" y="2070578"/>
            <a:ext cx="4196421" cy="891540"/>
          </a:xfrm>
          <a:prstGeom prst="rect"/>
          <a:noFill/>
        </p:spPr>
        <p:txBody>
          <a:bodyPr rtlCol="0" wrap="square">
            <a:spAutoFit/>
          </a:bodyPr>
          <a:p>
            <a:pPr algn="just" indent="-342900" marL="342900">
              <a:buFont typeface="Wingdings" panose="05000000000000000000" pitchFamily="2" charset="2"/>
              <a:buChar char="p"/>
            </a:pP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is small, the channel are conducting</a:t>
            </a:r>
            <a:endParaRPr altLang="en-US" b="1" dirty="0" sz="2400" lang="zh-CN">
              <a:latin typeface="Arial" panose="020B0604020202020204" pitchFamily="34" charset="0"/>
              <a:cs typeface="Arial" panose="020B0604020202020204" pitchFamily="34" charset="0"/>
            </a:endParaRPr>
          </a:p>
        </p:txBody>
      </p:sp>
      <p:sp>
        <p:nvSpPr>
          <p:cNvPr id="1049149" name="文本框 49"/>
          <p:cNvSpPr txBox="1"/>
          <p:nvPr/>
        </p:nvSpPr>
        <p:spPr>
          <a:xfrm>
            <a:off x="107504" y="3779322"/>
            <a:ext cx="4529016"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FET behaves like a resistance-tunable resistor</a:t>
            </a:r>
            <a:endParaRPr altLang="en-US" b="1" dirty="0" sz="2400" lang="zh-CN">
              <a:latin typeface="Arial" panose="020B0604020202020204" pitchFamily="34" charset="0"/>
              <a:cs typeface="Arial" panose="020B0604020202020204" pitchFamily="34" charset="0"/>
            </a:endParaRPr>
          </a:p>
        </p:txBody>
      </p:sp>
      <p:sp>
        <p:nvSpPr>
          <p:cNvPr id="1049150" name="矩形 50"/>
          <p:cNvSpPr/>
          <p:nvPr/>
        </p:nvSpPr>
        <p:spPr>
          <a:xfrm>
            <a:off x="955789" y="3090870"/>
            <a:ext cx="2938780" cy="447040"/>
          </a:xfrm>
          <a:prstGeom prst="rect"/>
        </p:spPr>
        <p:txBody>
          <a:bodyPr wrap="none">
            <a:spAutoFit/>
          </a:bodyPr>
          <a:p>
            <a:r>
              <a:rPr altLang="zh-CN" b="1" dirty="0" sz="24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400" lang="en-US" smtClean="0">
                <a:solidFill>
                  <a:schemeClr val="accent1">
                    <a:lumMod val="75000"/>
                  </a:schemeClr>
                </a:solidFill>
                <a:latin typeface="Arial" panose="020B0604020202020204" pitchFamily="34" charset="0"/>
                <a:cs typeface="Arial" panose="020B0604020202020204" pitchFamily="34" charset="0"/>
              </a:rPr>
              <a:t>&lt;|</a:t>
            </a:r>
            <a:r>
              <a:rPr altLang="zh-CN" b="1" dirty="0" sz="24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GS(off)</a:t>
            </a:r>
            <a:r>
              <a:rPr altLang="zh-CN" b="1" dirty="0" sz="2400" lang="en-US" smtClean="0">
                <a:solidFill>
                  <a:schemeClr val="accent1">
                    <a:lumMod val="75000"/>
                  </a:schemeClr>
                </a:solidFill>
                <a:latin typeface="Arial" panose="020B0604020202020204" pitchFamily="34" charset="0"/>
                <a:cs typeface="Arial" panose="020B0604020202020204" pitchFamily="34" charset="0"/>
              </a:rPr>
              <a:t>|+</a:t>
            </a:r>
            <a:r>
              <a:rPr altLang="zh-CN" b="1" dirty="0" sz="2400" i="1" lang="en-US">
                <a:solidFill>
                  <a:schemeClr val="accent1">
                    <a:lumMod val="75000"/>
                  </a:schemeClr>
                </a:solidFill>
                <a:latin typeface="Arial" panose="020B0604020202020204" pitchFamily="34" charset="0"/>
                <a:cs typeface="Arial" panose="020B0604020202020204" pitchFamily="34" charset="0"/>
              </a:rPr>
              <a:t> </a:t>
            </a:r>
            <a:r>
              <a:rPr altLang="zh-CN" b="1" dirty="0" sz="24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 </a:t>
            </a:r>
            <a:endParaRPr altLang="en-US" dirty="0" sz="2400" lang="zh-CN">
              <a:solidFill>
                <a:schemeClr val="accent1">
                  <a:lumMod val="75000"/>
                </a:schemeClr>
              </a:solidFill>
            </a:endParaRPr>
          </a:p>
        </p:txBody>
      </p:sp>
      <p:grpSp>
        <p:nvGrpSpPr>
          <p:cNvPr id="336" name="组合 52"/>
          <p:cNvGrpSpPr/>
          <p:nvPr/>
        </p:nvGrpSpPr>
        <p:grpSpPr>
          <a:xfrm>
            <a:off x="4295377" y="607963"/>
            <a:ext cx="4357443" cy="3719932"/>
            <a:chOff x="4362014" y="2639864"/>
            <a:chExt cx="4357443" cy="3719932"/>
          </a:xfrm>
        </p:grpSpPr>
        <p:cxnSp>
          <p:nvCxnSpPr>
            <p:cNvPr id="3145953" name="直接箭头连接符 53"/>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54" name="直接箭头连接符 54"/>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51" name="文本框 55"/>
            <p:cNvSpPr txBox="1"/>
            <p:nvPr/>
          </p:nvSpPr>
          <p:spPr>
            <a:xfrm>
              <a:off x="4362014" y="2639864"/>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152" name="文本框 56"/>
            <p:cNvSpPr txBox="1"/>
            <p:nvPr/>
          </p:nvSpPr>
          <p:spPr>
            <a:xfrm>
              <a:off x="7958759" y="5823857"/>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grpSp>
        <p:nvGrpSpPr>
          <p:cNvPr id="337" name="组合 57"/>
          <p:cNvGrpSpPr/>
          <p:nvPr/>
        </p:nvGrpSpPr>
        <p:grpSpPr>
          <a:xfrm>
            <a:off x="4701226" y="1012746"/>
            <a:ext cx="3485186" cy="2790094"/>
            <a:chOff x="4962128" y="2026687"/>
            <a:chExt cx="3485186" cy="2790094"/>
          </a:xfrm>
        </p:grpSpPr>
        <p:cxnSp>
          <p:nvCxnSpPr>
            <p:cNvPr id="3145955" name="直接连接符 58"/>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153" name="弧形 59"/>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56" name="直接连接符 60"/>
            <p:cNvCxnSpPr>
              <a:cxnSpLocks/>
            </p:cNvCxnSpPr>
            <p:nvPr/>
          </p:nvCxnSpPr>
          <p:spPr>
            <a:xfrm>
              <a:off x="6006289" y="2026687"/>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8" name="组合 61"/>
          <p:cNvGrpSpPr/>
          <p:nvPr/>
        </p:nvGrpSpPr>
        <p:grpSpPr>
          <a:xfrm>
            <a:off x="4623397" y="3686277"/>
            <a:ext cx="3699087" cy="470483"/>
            <a:chOff x="5274946" y="3128688"/>
            <a:chExt cx="3699087" cy="771867"/>
          </a:xfrm>
        </p:grpSpPr>
        <p:sp>
          <p:nvSpPr>
            <p:cNvPr id="1049154" name="弧形 62"/>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57" name="直接连接符 63"/>
            <p:cNvCxnSpPr>
              <a:cxnSpLocks/>
            </p:cNvCxnSpPr>
            <p:nvPr/>
          </p:nvCxnSpPr>
          <p:spPr>
            <a:xfrm>
              <a:off x="5718795" y="3134178"/>
              <a:ext cx="3255238" cy="344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55" name="文本框 64"/>
          <p:cNvSpPr txBox="1"/>
          <p:nvPr/>
        </p:nvSpPr>
        <p:spPr>
          <a:xfrm>
            <a:off x="7115542" y="599188"/>
            <a:ext cx="1070870"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=0V</a:t>
            </a:r>
            <a:endParaRPr altLang="en-US" b="1" dirty="0" sz="2000" lang="zh-CN">
              <a:latin typeface="Arial" panose="020B0604020202020204" pitchFamily="34" charset="0"/>
              <a:cs typeface="Arial" panose="020B0604020202020204" pitchFamily="34" charset="0"/>
            </a:endParaRPr>
          </a:p>
        </p:txBody>
      </p:sp>
      <p:sp>
        <p:nvSpPr>
          <p:cNvPr id="1049156" name="任意多边形 65"/>
          <p:cNvSpPr/>
          <p:nvPr/>
        </p:nvSpPr>
        <p:spPr>
          <a:xfrm>
            <a:off x="4702984" y="787645"/>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7" name="文本框 67"/>
          <p:cNvSpPr txBox="1"/>
          <p:nvPr/>
        </p:nvSpPr>
        <p:spPr>
          <a:xfrm>
            <a:off x="7115542" y="1217116"/>
            <a:ext cx="1415131"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=-0.5V</a:t>
            </a:r>
            <a:endParaRPr altLang="en-US" b="1" dirty="0" sz="2000" lang="zh-CN">
              <a:latin typeface="Arial" panose="020B0604020202020204" pitchFamily="34" charset="0"/>
              <a:cs typeface="Arial" panose="020B0604020202020204" pitchFamily="34" charset="0"/>
            </a:endParaRPr>
          </a:p>
        </p:txBody>
      </p:sp>
      <p:sp>
        <p:nvSpPr>
          <p:cNvPr id="1049158" name="文本框 68"/>
          <p:cNvSpPr txBox="1"/>
          <p:nvPr/>
        </p:nvSpPr>
        <p:spPr>
          <a:xfrm>
            <a:off x="7115542" y="1928639"/>
            <a:ext cx="1231133"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=-1V</a:t>
            </a:r>
            <a:endParaRPr altLang="en-US" b="1" dirty="0" sz="2000" lang="zh-CN">
              <a:latin typeface="Arial" panose="020B0604020202020204" pitchFamily="34" charset="0"/>
              <a:cs typeface="Arial" panose="020B0604020202020204" pitchFamily="34" charset="0"/>
            </a:endParaRPr>
          </a:p>
        </p:txBody>
      </p:sp>
      <p:sp>
        <p:nvSpPr>
          <p:cNvPr id="1049159" name="文本框 69"/>
          <p:cNvSpPr txBox="1"/>
          <p:nvPr/>
        </p:nvSpPr>
        <p:spPr>
          <a:xfrm>
            <a:off x="7115542" y="2617051"/>
            <a:ext cx="1386204"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=-1.5V</a:t>
            </a:r>
            <a:endParaRPr altLang="en-US" b="1" dirty="0" sz="2000" lang="zh-CN">
              <a:latin typeface="Arial" panose="020B0604020202020204" pitchFamily="34" charset="0"/>
              <a:cs typeface="Arial" panose="020B0604020202020204" pitchFamily="34" charset="0"/>
            </a:endParaRPr>
          </a:p>
        </p:txBody>
      </p:sp>
      <p:sp>
        <p:nvSpPr>
          <p:cNvPr id="1049160" name="矩形 70"/>
          <p:cNvSpPr/>
          <p:nvPr/>
        </p:nvSpPr>
        <p:spPr>
          <a:xfrm>
            <a:off x="6961725" y="3268515"/>
            <a:ext cx="1706880" cy="396240"/>
          </a:xfrm>
          <a:prstGeom prst="rect"/>
        </p:spPr>
        <p:txBody>
          <a:bodyPr wrap="non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sp>
        <p:nvSpPr>
          <p:cNvPr id="1049161" name="矩形 71"/>
          <p:cNvSpPr/>
          <p:nvPr/>
        </p:nvSpPr>
        <p:spPr>
          <a:xfrm>
            <a:off x="4817433" y="351113"/>
            <a:ext cx="2481579" cy="396240"/>
          </a:xfrm>
          <a:prstGeom prst="rect"/>
        </p:spPr>
        <p:txBody>
          <a:bodyPr wrap="non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GS(off)</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 </a:t>
            </a:r>
            <a:endParaRPr altLang="en-US" dirty="0" sz="2000" lang="zh-CN">
              <a:solidFill>
                <a:schemeClr val="accent1">
                  <a:lumMod val="75000"/>
                </a:schemeClr>
              </a:solidFill>
            </a:endParaRPr>
          </a:p>
        </p:txBody>
      </p:sp>
      <p:grpSp>
        <p:nvGrpSpPr>
          <p:cNvPr id="339" name="组合 73"/>
          <p:cNvGrpSpPr/>
          <p:nvPr/>
        </p:nvGrpSpPr>
        <p:grpSpPr>
          <a:xfrm>
            <a:off x="4711190" y="1673129"/>
            <a:ext cx="3556187" cy="2120831"/>
            <a:chOff x="4672054" y="3128863"/>
            <a:chExt cx="3556187" cy="2120831"/>
          </a:xfrm>
        </p:grpSpPr>
        <p:grpSp>
          <p:nvGrpSpPr>
            <p:cNvPr id="340" name="组合 74"/>
            <p:cNvGrpSpPr/>
            <p:nvPr/>
          </p:nvGrpSpPr>
          <p:grpSpPr>
            <a:xfrm>
              <a:off x="5180752" y="3128863"/>
              <a:ext cx="3047489" cy="775307"/>
              <a:chOff x="5432483" y="2589096"/>
              <a:chExt cx="3047489" cy="775307"/>
            </a:xfrm>
          </p:grpSpPr>
          <p:sp>
            <p:nvSpPr>
              <p:cNvPr id="1049162" name="弧形 7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58" name="直接连接符 77"/>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59" name="直接连接符 75"/>
            <p:cNvCxnSpPr>
              <a:cxnSpLocks/>
              <a:endCxn id="1049162"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1" name="组合 78"/>
          <p:cNvGrpSpPr/>
          <p:nvPr/>
        </p:nvGrpSpPr>
        <p:grpSpPr>
          <a:xfrm>
            <a:off x="4715809" y="2368612"/>
            <a:ext cx="3650998" cy="1442615"/>
            <a:chOff x="4676673" y="3824346"/>
            <a:chExt cx="3650998" cy="1442615"/>
          </a:xfrm>
        </p:grpSpPr>
        <p:grpSp>
          <p:nvGrpSpPr>
            <p:cNvPr id="342" name="组合 79"/>
            <p:cNvGrpSpPr/>
            <p:nvPr/>
          </p:nvGrpSpPr>
          <p:grpSpPr>
            <a:xfrm>
              <a:off x="4676673" y="3824346"/>
              <a:ext cx="1300404" cy="1442615"/>
              <a:chOff x="4676673" y="3824346"/>
              <a:chExt cx="1300404" cy="1442615"/>
            </a:xfrm>
          </p:grpSpPr>
          <p:sp>
            <p:nvSpPr>
              <p:cNvPr id="1049163" name="弧形 81"/>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60" name="直接连接符 82"/>
              <p:cNvCxnSpPr>
                <a:cxnSpLocks/>
                <a:endCxn id="1049163"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61" name="直接连接符 80"/>
            <p:cNvCxnSpPr>
              <a:cxnSpLocks/>
            </p:cNvCxnSpPr>
            <p:nvPr/>
          </p:nvCxnSpPr>
          <p:spPr>
            <a:xfrm>
              <a:off x="5517508" y="3824346"/>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3" name="组合 83"/>
          <p:cNvGrpSpPr/>
          <p:nvPr/>
        </p:nvGrpSpPr>
        <p:grpSpPr>
          <a:xfrm>
            <a:off x="4740431" y="3067356"/>
            <a:ext cx="3651110" cy="775307"/>
            <a:chOff x="4701295" y="4523090"/>
            <a:chExt cx="3651110" cy="775307"/>
          </a:xfrm>
        </p:grpSpPr>
        <p:grpSp>
          <p:nvGrpSpPr>
            <p:cNvPr id="344" name="组合 84"/>
            <p:cNvGrpSpPr/>
            <p:nvPr/>
          </p:nvGrpSpPr>
          <p:grpSpPr>
            <a:xfrm>
              <a:off x="4875992" y="4523090"/>
              <a:ext cx="3476413" cy="775307"/>
              <a:chOff x="5274946" y="3134177"/>
              <a:chExt cx="3476413" cy="775307"/>
            </a:xfrm>
          </p:grpSpPr>
          <p:sp>
            <p:nvSpPr>
              <p:cNvPr id="1049164" name="弧形 86"/>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62" name="直接连接符 87"/>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63" name="直接连接符 85"/>
            <p:cNvCxnSpPr>
              <a:cxnSpLocks/>
              <a:endCxn id="1049164"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45" name=""/>
        <p:cNvGrpSpPr/>
        <p:nvPr/>
      </p:nvGrpSpPr>
      <p:grpSpPr>
        <a:xfrm>
          <a:off x="0" y="0"/>
          <a:ext cx="0" cy="0"/>
          <a:chOff x="0" y="0"/>
          <a:chExt cx="0" cy="0"/>
        </a:xfrm>
      </p:grpSpPr>
      <p:pic>
        <p:nvPicPr>
          <p:cNvPr id="2097160" name="图片 2"/>
          <p:cNvPicPr>
            <a:picLocks noChangeAspect="1"/>
          </p:cNvPicPr>
          <p:nvPr/>
        </p:nvPicPr>
        <p:blipFill>
          <a:blip xmlns:r="http://schemas.openxmlformats.org/officeDocument/2006/relationships" r:embed="rId1"/>
          <a:stretch>
            <a:fillRect/>
          </a:stretch>
        </p:blipFill>
        <p:spPr>
          <a:xfrm>
            <a:off x="5433557" y="3885473"/>
            <a:ext cx="2657366" cy="2855390"/>
          </a:xfrm>
          <a:prstGeom prst="rect"/>
        </p:spPr>
      </p:pic>
      <p:sp>
        <p:nvSpPr>
          <p:cNvPr id="104916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66" name="文本框 44"/>
          <p:cNvSpPr txBox="1"/>
          <p:nvPr/>
        </p:nvSpPr>
        <p:spPr>
          <a:xfrm>
            <a:off x="276913" y="1699985"/>
            <a:ext cx="3942175" cy="891540"/>
          </a:xfrm>
          <a:prstGeom prst="rect"/>
          <a:noFill/>
        </p:spPr>
        <p:txBody>
          <a:bodyPr rtlCol="0" wrap="square">
            <a:spAutoFit/>
          </a:bodyPr>
          <a:p>
            <a:pPr algn="just" indent="-342900" marL="342900">
              <a:buFont typeface="Wingdings" panose="05000000000000000000" pitchFamily="2" charset="2"/>
              <a:buChar char="p"/>
            </a:pP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is large, channel pinches off </a:t>
            </a:r>
            <a:r>
              <a:rPr altLang="en-US" b="1" dirty="0" sz="2400" lang="zh-CN">
                <a:latin typeface="宋体" panose="02010600030101010101" pitchFamily="2" charset="-122"/>
                <a:ea typeface="宋体" panose="02010600030101010101" pitchFamily="2" charset="-122"/>
                <a:cs typeface="Arial" panose="020B0604020202020204" pitchFamily="34" charset="0"/>
              </a:rPr>
              <a:t>沟道预夹断</a:t>
            </a:r>
          </a:p>
        </p:txBody>
      </p:sp>
      <p:sp>
        <p:nvSpPr>
          <p:cNvPr id="1049167" name="文本框 49"/>
          <p:cNvSpPr txBox="1"/>
          <p:nvPr/>
        </p:nvSpPr>
        <p:spPr>
          <a:xfrm>
            <a:off x="287485" y="4469291"/>
            <a:ext cx="4508573"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Also can be called as amplification region</a:t>
            </a:r>
            <a:endParaRPr altLang="en-US" b="1" dirty="0" sz="2400" lang="zh-CN">
              <a:latin typeface="Arial" panose="020B0604020202020204" pitchFamily="34" charset="0"/>
              <a:cs typeface="Arial" panose="020B0604020202020204" pitchFamily="34" charset="0"/>
            </a:endParaRPr>
          </a:p>
        </p:txBody>
      </p:sp>
      <p:sp>
        <p:nvSpPr>
          <p:cNvPr id="1049168" name="矩形 50"/>
          <p:cNvSpPr/>
          <p:nvPr/>
        </p:nvSpPr>
        <p:spPr>
          <a:xfrm>
            <a:off x="841801" y="2612714"/>
            <a:ext cx="3014980" cy="447040"/>
          </a:xfrm>
          <a:prstGeom prst="rect"/>
        </p:spPr>
        <p:txBody>
          <a:bodyPr wrap="none">
            <a:spAutoFit/>
          </a:bodyPr>
          <a:p>
            <a:r>
              <a:rPr altLang="zh-CN" b="1" dirty="0" sz="24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4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4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GS(off)</a:t>
            </a:r>
            <a:r>
              <a:rPr altLang="zh-CN" b="1" dirty="0" sz="2400" lang="en-US" smtClean="0">
                <a:solidFill>
                  <a:schemeClr val="accent1">
                    <a:lumMod val="75000"/>
                  </a:schemeClr>
                </a:solidFill>
                <a:latin typeface="Arial" panose="020B0604020202020204" pitchFamily="34" charset="0"/>
                <a:cs typeface="Arial" panose="020B0604020202020204" pitchFamily="34" charset="0"/>
              </a:rPr>
              <a:t>|+</a:t>
            </a:r>
            <a:r>
              <a:rPr altLang="zh-CN" b="1" dirty="0" sz="2400" i="1" lang="en-US">
                <a:solidFill>
                  <a:schemeClr val="accent1">
                    <a:lumMod val="75000"/>
                  </a:schemeClr>
                </a:solidFill>
                <a:latin typeface="Arial" panose="020B0604020202020204" pitchFamily="34" charset="0"/>
                <a:cs typeface="Arial" panose="020B0604020202020204" pitchFamily="34" charset="0"/>
              </a:rPr>
              <a:t> </a:t>
            </a:r>
            <a:r>
              <a:rPr altLang="zh-CN" b="1" dirty="0" sz="24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 </a:t>
            </a:r>
            <a:endParaRPr altLang="en-US" dirty="0" sz="2400" lang="zh-CN">
              <a:solidFill>
                <a:schemeClr val="accent1">
                  <a:lumMod val="75000"/>
                </a:schemeClr>
              </a:solidFill>
            </a:endParaRPr>
          </a:p>
        </p:txBody>
      </p:sp>
      <p:grpSp>
        <p:nvGrpSpPr>
          <p:cNvPr id="346" name="组合 52"/>
          <p:cNvGrpSpPr/>
          <p:nvPr/>
        </p:nvGrpSpPr>
        <p:grpSpPr>
          <a:xfrm>
            <a:off x="4295377" y="607963"/>
            <a:ext cx="4357443" cy="3719932"/>
            <a:chOff x="4362014" y="2639864"/>
            <a:chExt cx="4357443" cy="3719932"/>
          </a:xfrm>
        </p:grpSpPr>
        <p:cxnSp>
          <p:nvCxnSpPr>
            <p:cNvPr id="3145964" name="直接箭头连接符 53"/>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65" name="直接箭头连接符 54"/>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69" name="文本框 55"/>
            <p:cNvSpPr txBox="1"/>
            <p:nvPr/>
          </p:nvSpPr>
          <p:spPr>
            <a:xfrm>
              <a:off x="4362014" y="2639864"/>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170" name="文本框 56"/>
            <p:cNvSpPr txBox="1"/>
            <p:nvPr/>
          </p:nvSpPr>
          <p:spPr>
            <a:xfrm>
              <a:off x="7958759" y="5823857"/>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grpSp>
        <p:nvGrpSpPr>
          <p:cNvPr id="347" name="组合 57"/>
          <p:cNvGrpSpPr/>
          <p:nvPr/>
        </p:nvGrpSpPr>
        <p:grpSpPr>
          <a:xfrm>
            <a:off x="4701226" y="1012746"/>
            <a:ext cx="3485186" cy="2790094"/>
            <a:chOff x="4962128" y="2026687"/>
            <a:chExt cx="3485186" cy="2790094"/>
          </a:xfrm>
        </p:grpSpPr>
        <p:cxnSp>
          <p:nvCxnSpPr>
            <p:cNvPr id="3145966" name="直接连接符 58"/>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171" name="弧形 59"/>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67" name="直接连接符 60"/>
            <p:cNvCxnSpPr>
              <a:cxnSpLocks/>
            </p:cNvCxnSpPr>
            <p:nvPr/>
          </p:nvCxnSpPr>
          <p:spPr>
            <a:xfrm>
              <a:off x="6006289" y="2026687"/>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8" name="组合 61"/>
          <p:cNvGrpSpPr/>
          <p:nvPr/>
        </p:nvGrpSpPr>
        <p:grpSpPr>
          <a:xfrm>
            <a:off x="4623397" y="3686277"/>
            <a:ext cx="3699087" cy="470483"/>
            <a:chOff x="5274946" y="3128688"/>
            <a:chExt cx="3699087" cy="771867"/>
          </a:xfrm>
        </p:grpSpPr>
        <p:sp>
          <p:nvSpPr>
            <p:cNvPr id="1049172" name="弧形 62"/>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68" name="直接连接符 63"/>
            <p:cNvCxnSpPr>
              <a:cxnSpLocks/>
            </p:cNvCxnSpPr>
            <p:nvPr/>
          </p:nvCxnSpPr>
          <p:spPr>
            <a:xfrm>
              <a:off x="5718795" y="3134178"/>
              <a:ext cx="3255238" cy="344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73" name="文本框 64"/>
          <p:cNvSpPr txBox="1"/>
          <p:nvPr/>
        </p:nvSpPr>
        <p:spPr>
          <a:xfrm>
            <a:off x="7115542" y="599188"/>
            <a:ext cx="1070870"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=0V</a:t>
            </a:r>
            <a:endParaRPr altLang="en-US" b="1" dirty="0" sz="2000" lang="zh-CN">
              <a:latin typeface="Arial" panose="020B0604020202020204" pitchFamily="34" charset="0"/>
              <a:cs typeface="Arial" panose="020B0604020202020204" pitchFamily="34" charset="0"/>
            </a:endParaRPr>
          </a:p>
        </p:txBody>
      </p:sp>
      <p:sp>
        <p:nvSpPr>
          <p:cNvPr id="1049174" name="任意多边形 65"/>
          <p:cNvSpPr/>
          <p:nvPr/>
        </p:nvSpPr>
        <p:spPr>
          <a:xfrm>
            <a:off x="4702984" y="787645"/>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5" name="文本框 67"/>
          <p:cNvSpPr txBox="1"/>
          <p:nvPr/>
        </p:nvSpPr>
        <p:spPr>
          <a:xfrm>
            <a:off x="7115542" y="1217116"/>
            <a:ext cx="1415131"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=-0.5V</a:t>
            </a:r>
            <a:endParaRPr altLang="en-US" b="1" dirty="0" sz="2000" lang="zh-CN">
              <a:latin typeface="Arial" panose="020B0604020202020204" pitchFamily="34" charset="0"/>
              <a:cs typeface="Arial" panose="020B0604020202020204" pitchFamily="34" charset="0"/>
            </a:endParaRPr>
          </a:p>
        </p:txBody>
      </p:sp>
      <p:sp>
        <p:nvSpPr>
          <p:cNvPr id="1049176" name="文本框 68"/>
          <p:cNvSpPr txBox="1"/>
          <p:nvPr/>
        </p:nvSpPr>
        <p:spPr>
          <a:xfrm>
            <a:off x="7115542" y="1928639"/>
            <a:ext cx="1231133"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=-1V</a:t>
            </a:r>
            <a:endParaRPr altLang="en-US" b="1" dirty="0" sz="2000" lang="zh-CN">
              <a:latin typeface="Arial" panose="020B0604020202020204" pitchFamily="34" charset="0"/>
              <a:cs typeface="Arial" panose="020B0604020202020204" pitchFamily="34" charset="0"/>
            </a:endParaRPr>
          </a:p>
        </p:txBody>
      </p:sp>
      <p:sp>
        <p:nvSpPr>
          <p:cNvPr id="1049177" name="文本框 69"/>
          <p:cNvSpPr txBox="1"/>
          <p:nvPr/>
        </p:nvSpPr>
        <p:spPr>
          <a:xfrm>
            <a:off x="7115542" y="2617051"/>
            <a:ext cx="1386204"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=-1.5V</a:t>
            </a:r>
            <a:endParaRPr altLang="en-US" b="1" dirty="0" sz="2000" lang="zh-CN">
              <a:latin typeface="Arial" panose="020B0604020202020204" pitchFamily="34" charset="0"/>
              <a:cs typeface="Arial" panose="020B0604020202020204" pitchFamily="34" charset="0"/>
            </a:endParaRPr>
          </a:p>
        </p:txBody>
      </p:sp>
      <p:sp>
        <p:nvSpPr>
          <p:cNvPr id="1049178" name="矩形 70"/>
          <p:cNvSpPr/>
          <p:nvPr/>
        </p:nvSpPr>
        <p:spPr>
          <a:xfrm>
            <a:off x="6985662" y="3263903"/>
            <a:ext cx="1706880" cy="396240"/>
          </a:xfrm>
          <a:prstGeom prst="rect"/>
        </p:spPr>
        <p:txBody>
          <a:bodyPr wrap="non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sp>
        <p:nvSpPr>
          <p:cNvPr id="1049179" name="矩形 71"/>
          <p:cNvSpPr/>
          <p:nvPr/>
        </p:nvSpPr>
        <p:spPr>
          <a:xfrm>
            <a:off x="4817433" y="351113"/>
            <a:ext cx="2481579" cy="396240"/>
          </a:xfrm>
          <a:prstGeom prst="rect"/>
        </p:spPr>
        <p:txBody>
          <a:bodyPr wrap="non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GS(off)</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 </a:t>
            </a:r>
            <a:endParaRPr altLang="en-US" dirty="0" sz="2000" lang="zh-CN">
              <a:solidFill>
                <a:schemeClr val="accent1">
                  <a:lumMod val="75000"/>
                </a:schemeClr>
              </a:solidFill>
            </a:endParaRPr>
          </a:p>
        </p:txBody>
      </p:sp>
      <p:grpSp>
        <p:nvGrpSpPr>
          <p:cNvPr id="349" name="组合 73"/>
          <p:cNvGrpSpPr/>
          <p:nvPr/>
        </p:nvGrpSpPr>
        <p:grpSpPr>
          <a:xfrm>
            <a:off x="4711190" y="1673129"/>
            <a:ext cx="3556187" cy="2120831"/>
            <a:chOff x="4672054" y="3128863"/>
            <a:chExt cx="3556187" cy="2120831"/>
          </a:xfrm>
        </p:grpSpPr>
        <p:grpSp>
          <p:nvGrpSpPr>
            <p:cNvPr id="350" name="组合 74"/>
            <p:cNvGrpSpPr/>
            <p:nvPr/>
          </p:nvGrpSpPr>
          <p:grpSpPr>
            <a:xfrm>
              <a:off x="5180752" y="3128863"/>
              <a:ext cx="3047489" cy="775307"/>
              <a:chOff x="5432483" y="2589096"/>
              <a:chExt cx="3047489" cy="775307"/>
            </a:xfrm>
          </p:grpSpPr>
          <p:sp>
            <p:nvSpPr>
              <p:cNvPr id="1049180" name="弧形 7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69" name="直接连接符 77"/>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70" name="直接连接符 75"/>
            <p:cNvCxnSpPr>
              <a:cxnSpLocks/>
              <a:endCxn id="1049180"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1" name="组合 78"/>
          <p:cNvGrpSpPr/>
          <p:nvPr/>
        </p:nvGrpSpPr>
        <p:grpSpPr>
          <a:xfrm>
            <a:off x="4715809" y="2368612"/>
            <a:ext cx="3650998" cy="1442615"/>
            <a:chOff x="4676673" y="3824346"/>
            <a:chExt cx="3650998" cy="1442615"/>
          </a:xfrm>
        </p:grpSpPr>
        <p:grpSp>
          <p:nvGrpSpPr>
            <p:cNvPr id="352" name="组合 79"/>
            <p:cNvGrpSpPr/>
            <p:nvPr/>
          </p:nvGrpSpPr>
          <p:grpSpPr>
            <a:xfrm>
              <a:off x="4676673" y="3824346"/>
              <a:ext cx="1300404" cy="1442615"/>
              <a:chOff x="4676673" y="3824346"/>
              <a:chExt cx="1300404" cy="1442615"/>
            </a:xfrm>
          </p:grpSpPr>
          <p:sp>
            <p:nvSpPr>
              <p:cNvPr id="1049181" name="弧形 81"/>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71" name="直接连接符 82"/>
              <p:cNvCxnSpPr>
                <a:cxnSpLocks/>
                <a:endCxn id="1049181"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72" name="直接连接符 80"/>
            <p:cNvCxnSpPr>
              <a:cxnSpLocks/>
            </p:cNvCxnSpPr>
            <p:nvPr/>
          </p:nvCxnSpPr>
          <p:spPr>
            <a:xfrm>
              <a:off x="5517508" y="3824346"/>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3" name="组合 83"/>
          <p:cNvGrpSpPr/>
          <p:nvPr/>
        </p:nvGrpSpPr>
        <p:grpSpPr>
          <a:xfrm>
            <a:off x="4740431" y="3067356"/>
            <a:ext cx="3651110" cy="775307"/>
            <a:chOff x="4701295" y="4523090"/>
            <a:chExt cx="3651110" cy="775307"/>
          </a:xfrm>
        </p:grpSpPr>
        <p:grpSp>
          <p:nvGrpSpPr>
            <p:cNvPr id="354" name="组合 84"/>
            <p:cNvGrpSpPr/>
            <p:nvPr/>
          </p:nvGrpSpPr>
          <p:grpSpPr>
            <a:xfrm>
              <a:off x="4875992" y="4523090"/>
              <a:ext cx="3476413" cy="775307"/>
              <a:chOff x="5274946" y="3134177"/>
              <a:chExt cx="3476413" cy="775307"/>
            </a:xfrm>
          </p:grpSpPr>
          <p:sp>
            <p:nvSpPr>
              <p:cNvPr id="1049182" name="弧形 86"/>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73" name="直接连接符 87"/>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74" name="直接连接符 85"/>
            <p:cNvCxnSpPr>
              <a:cxnSpLocks/>
              <a:endCxn id="1049182"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83" name="Rectangle 9"/>
          <p:cNvSpPr>
            <a:spLocks noChangeArrowheads="1"/>
          </p:cNvSpPr>
          <p:nvPr/>
        </p:nvSpPr>
        <p:spPr bwMode="auto">
          <a:xfrm>
            <a:off x="287485" y="498395"/>
            <a:ext cx="3732315" cy="802640"/>
          </a:xfrm>
          <a:prstGeom prst="rect"/>
          <a:solidFill>
            <a:schemeClr val="accent2">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Constant current region</a:t>
            </a:r>
            <a:r>
              <a:rPr altLang="en-US" b="1" dirty="0" sz="2400" lang="zh-CN">
                <a:latin typeface="宋体" panose="02010600030101010101" pitchFamily="2" charset="-122"/>
                <a:ea typeface="宋体" panose="02010600030101010101" pitchFamily="2" charset="-122"/>
                <a:cs typeface="Arial" panose="020B0604020202020204" pitchFamily="34" charset="0"/>
              </a:rPr>
              <a:t>恒流区</a:t>
            </a:r>
          </a:p>
        </p:txBody>
      </p:sp>
      <p:cxnSp>
        <p:nvCxnSpPr>
          <p:cNvPr id="3145975" name="直接连接符 46"/>
          <p:cNvCxnSpPr>
            <a:cxnSpLocks/>
          </p:cNvCxnSpPr>
          <p:nvPr/>
        </p:nvCxnSpPr>
        <p:spPr>
          <a:xfrm>
            <a:off x="2709802" y="1084928"/>
            <a:ext cx="3913638" cy="1122211"/>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184" name="文本框 47"/>
          <p:cNvSpPr txBox="1"/>
          <p:nvPr/>
        </p:nvSpPr>
        <p:spPr>
          <a:xfrm>
            <a:off x="287486" y="3326270"/>
            <a:ext cx="3802815" cy="980439"/>
          </a:xfrm>
          <a:prstGeom prst="rect"/>
          <a:noFill/>
        </p:spPr>
        <p:txBody>
          <a:bodyPr rtlCol="0" wrap="square">
            <a:spAutoFit/>
          </a:bodyPr>
          <a:p>
            <a:pPr algn="just" indent="-342900" marL="342900">
              <a:buFont typeface="Wingdings" panose="05000000000000000000" pitchFamily="2" charset="2"/>
              <a:buChar char="p"/>
            </a:pPr>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is almost constant, only depends on</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9185" name="文本框 48"/>
          <p:cNvSpPr txBox="1"/>
          <p:nvPr/>
        </p:nvSpPr>
        <p:spPr>
          <a:xfrm>
            <a:off x="1310188" y="5336531"/>
            <a:ext cx="3318775" cy="461665"/>
          </a:xfrm>
          <a:prstGeom prst="rect"/>
          <a:noFill/>
        </p:spPr>
        <p:txBody>
          <a:bodyPr rtlCol="0" wrap="square">
            <a:spAutoFit/>
          </a:bodyPr>
          <a:p>
            <a:r>
              <a:rPr altLang="en-US" b="1" dirty="0" sz="2400" lang="zh-CN">
                <a:latin typeface="宋体" panose="02010600030101010101" pitchFamily="2" charset="-122"/>
                <a:ea typeface="宋体" panose="02010600030101010101" pitchFamily="2" charset="-122"/>
                <a:cs typeface="Arial" panose="020B0604020202020204" pitchFamily="34" charset="0"/>
              </a:rPr>
              <a:t>也称作放大区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93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38"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3.1 </a:t>
            </a:r>
            <a:r>
              <a:rPr altLang="zh-CN" b="1" dirty="0" sz="3200" lang="en-US" smtClean="0">
                <a:latin typeface="Arial" panose="020B0604020202020204" pitchFamily="34" charset="0"/>
                <a:cs typeface="Arial" panose="020B0604020202020204" pitchFamily="34" charset="0"/>
              </a:rPr>
              <a:t>Field-effect transistors (FETs)</a:t>
            </a: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939"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40" name="文本框 6"/>
          <p:cNvSpPr txBox="1"/>
          <p:nvPr/>
        </p:nvSpPr>
        <p:spPr>
          <a:xfrm>
            <a:off x="277732" y="1004733"/>
            <a:ext cx="8639765" cy="802640"/>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FET uses the electric field effect to control the output current</a:t>
            </a:r>
            <a:endParaRPr altLang="en-US" b="1" dirty="0" sz="2400" lang="zh-CN">
              <a:latin typeface="Arial" panose="020B0604020202020204" pitchFamily="34" charset="0"/>
              <a:cs typeface="Arial" panose="020B0604020202020204" pitchFamily="34" charset="0"/>
            </a:endParaRPr>
          </a:p>
        </p:txBody>
      </p:sp>
      <p:sp>
        <p:nvSpPr>
          <p:cNvPr id="1048941" name="文本框 7"/>
          <p:cNvSpPr txBox="1"/>
          <p:nvPr/>
        </p:nvSpPr>
        <p:spPr>
          <a:xfrm>
            <a:off x="287524" y="1859735"/>
            <a:ext cx="8558562" cy="802640"/>
          </a:xfrm>
          <a:prstGeom prst="rect"/>
          <a:noFill/>
        </p:spPr>
        <p:txBody>
          <a:bodyPr rtlCol="0" wrap="square">
            <a:spAutoFit/>
          </a:bodyPr>
          <a:p>
            <a:pPr algn="just"/>
            <a:r>
              <a:rPr altLang="en-US" b="1" dirty="0" sz="2400" lang="zh-CN" smtClean="0">
                <a:latin typeface="宋体" panose="02010600030101010101" pitchFamily="2" charset="-122"/>
                <a:ea typeface="宋体" panose="02010600030101010101" pitchFamily="2" charset="-122"/>
                <a:cs typeface="Arial" panose="020B0604020202020204" pitchFamily="34" charset="0"/>
              </a:rPr>
              <a:t>场效应晶体管，简称称场效应管，是利用电场效应来控制输出回路电流的一种半导体器件</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8942" name="文本框 8"/>
          <p:cNvSpPr txBox="1"/>
          <p:nvPr/>
        </p:nvSpPr>
        <p:spPr>
          <a:xfrm>
            <a:off x="323529" y="2792986"/>
            <a:ext cx="4105858"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Compare FET with BJT:</a:t>
            </a:r>
            <a:endParaRPr altLang="en-US" b="1" dirty="0" sz="2400" lang="zh-CN">
              <a:latin typeface="Arial" panose="020B0604020202020204" pitchFamily="34" charset="0"/>
              <a:cs typeface="Arial" panose="020B0604020202020204" pitchFamily="34" charset="0"/>
            </a:endParaRPr>
          </a:p>
        </p:txBody>
      </p:sp>
      <p:sp>
        <p:nvSpPr>
          <p:cNvPr id="1048943" name="矩形 9"/>
          <p:cNvSpPr/>
          <p:nvPr/>
        </p:nvSpPr>
        <p:spPr>
          <a:xfrm>
            <a:off x="493143" y="3491128"/>
            <a:ext cx="7105939" cy="461665"/>
          </a:xfrm>
          <a:prstGeom prst="rect"/>
        </p:spPr>
        <p:txBody>
          <a:bodyPr wrap="square">
            <a:spAutoFit/>
          </a:bodyPr>
          <a:p>
            <a:pPr algn="just"/>
            <a:r>
              <a:rPr altLang="zh-CN" b="1" dirty="0" sz="2400" lang="en-US" smtClean="0">
                <a:latin typeface="Arial" panose="020B0604020202020204" pitchFamily="34" charset="0"/>
                <a:cs typeface="Arial" panose="020B0604020202020204" pitchFamily="34" charset="0"/>
              </a:rPr>
              <a:t>BJT (Bipolar junction transistor)</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双极型晶体管</a:t>
            </a:r>
            <a:r>
              <a:rPr altLang="zh-CN" b="1" dirty="0" sz="2400" lang="en-US" smtClean="0">
                <a:latin typeface="宋体" panose="02010600030101010101" pitchFamily="2" charset="-122"/>
                <a:ea typeface="宋体" panose="02010600030101010101" pitchFamily="2" charset="-122"/>
                <a:cs typeface="Arial" panose="020B0604020202020204" pitchFamily="34" charset="0"/>
              </a:rPr>
              <a:t>:</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8944" name="矩形 10"/>
          <p:cNvSpPr/>
          <p:nvPr/>
        </p:nvSpPr>
        <p:spPr>
          <a:xfrm>
            <a:off x="700070" y="4055048"/>
            <a:ext cx="7105939" cy="461665"/>
          </a:xfrm>
          <a:prstGeom prst="rect"/>
        </p:spPr>
        <p:txBody>
          <a:bodyPr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Current-controlled device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电流控制型器件</a:t>
            </a:r>
            <a:r>
              <a:rPr altLang="zh-CN" b="1" dirty="0" sz="2400" lang="en-US" smtClean="0">
                <a:latin typeface="宋体" panose="02010600030101010101" pitchFamily="2" charset="-122"/>
                <a:ea typeface="宋体" panose="02010600030101010101" pitchFamily="2" charset="-122"/>
                <a:cs typeface="Arial" panose="020B0604020202020204" pitchFamily="34" charset="0"/>
              </a:rPr>
              <a:t> </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8945" name="圆角矩形 11"/>
          <p:cNvSpPr/>
          <p:nvPr/>
        </p:nvSpPr>
        <p:spPr>
          <a:xfrm>
            <a:off x="493143" y="3388873"/>
            <a:ext cx="7728068" cy="3074843"/>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6" name="矩形 12"/>
          <p:cNvSpPr/>
          <p:nvPr/>
        </p:nvSpPr>
        <p:spPr>
          <a:xfrm>
            <a:off x="700071" y="4613703"/>
            <a:ext cx="4886998" cy="461665"/>
          </a:xfrm>
          <a:prstGeom prst="rect"/>
        </p:spPr>
        <p:txBody>
          <a:bodyPr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Input resistance is small</a:t>
            </a:r>
            <a:endParaRPr altLang="en-US" b="1" dirty="0" sz="2400" lang="zh-CN">
              <a:latin typeface="Arial" panose="020B0604020202020204" pitchFamily="34" charset="0"/>
              <a:cs typeface="Arial" panose="020B0604020202020204" pitchFamily="34" charset="0"/>
            </a:endParaRPr>
          </a:p>
        </p:txBody>
      </p:sp>
      <p:sp>
        <p:nvSpPr>
          <p:cNvPr id="1048947" name="矩形 13"/>
          <p:cNvSpPr/>
          <p:nvPr/>
        </p:nvSpPr>
        <p:spPr>
          <a:xfrm>
            <a:off x="700071" y="5176038"/>
            <a:ext cx="7382722" cy="802640"/>
          </a:xfrm>
          <a:prstGeom prst="rect"/>
        </p:spPr>
        <p:txBody>
          <a:bodyPr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Both electrons and holes are involved in conduction</a:t>
            </a:r>
            <a:endParaRPr altLang="en-US" b="1" dirty="0" sz="2400" lang="zh-CN">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pic>
        <p:nvPicPr>
          <p:cNvPr id="2097161" name="图片 5"/>
          <p:cNvPicPr>
            <a:picLocks noChangeAspect="1"/>
          </p:cNvPicPr>
          <p:nvPr/>
        </p:nvPicPr>
        <p:blipFill>
          <a:blip xmlns:r="http://schemas.openxmlformats.org/officeDocument/2006/relationships" r:embed="rId1"/>
          <a:stretch>
            <a:fillRect/>
          </a:stretch>
        </p:blipFill>
        <p:spPr>
          <a:xfrm>
            <a:off x="5465411" y="3932125"/>
            <a:ext cx="2661408" cy="2723157"/>
          </a:xfrm>
          <a:prstGeom prst="rect"/>
        </p:spPr>
      </p:pic>
      <p:sp>
        <p:nvSpPr>
          <p:cNvPr id="1049186" name="Rectangle 9"/>
          <p:cNvSpPr>
            <a:spLocks noChangeArrowheads="1"/>
          </p:cNvSpPr>
          <p:nvPr/>
        </p:nvSpPr>
        <p:spPr bwMode="auto">
          <a:xfrm>
            <a:off x="576629" y="1673129"/>
            <a:ext cx="2507081" cy="802640"/>
          </a:xfrm>
          <a:prstGeom prst="rect"/>
          <a:solidFill>
            <a:schemeClr val="bg1">
              <a:lumMod val="85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Cut-off region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夹断</a:t>
            </a:r>
            <a:r>
              <a:rPr altLang="zh-CN" b="1" dirty="0" sz="2400" lang="en-US" smtClean="0">
                <a:latin typeface="宋体" panose="02010600030101010101" pitchFamily="2" charset="-122"/>
                <a:ea typeface="宋体" panose="02010600030101010101" pitchFamily="2" charset="-122"/>
                <a:cs typeface="Arial" panose="020B0604020202020204" pitchFamily="34" charset="0"/>
              </a:rPr>
              <a:t>/</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截止</a:t>
            </a:r>
            <a:r>
              <a:rPr altLang="en-US" b="1" dirty="0" sz="2400" lang="zh-CN">
                <a:latin typeface="宋体" panose="02010600030101010101" pitchFamily="2" charset="-122"/>
                <a:ea typeface="宋体" panose="02010600030101010101" pitchFamily="2" charset="-122"/>
                <a:cs typeface="Arial" panose="020B0604020202020204" pitchFamily="34" charset="0"/>
              </a:rPr>
              <a:t>区 </a:t>
            </a:r>
            <a:endParaRPr altLang="en-US" b="1" dirty="0" sz="2400"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18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88" name="文本框 44"/>
          <p:cNvSpPr txBox="1"/>
          <p:nvPr/>
        </p:nvSpPr>
        <p:spPr>
          <a:xfrm>
            <a:off x="706267" y="2914521"/>
            <a:ext cx="3346482"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Channel fully pinches off</a:t>
            </a:r>
            <a:endParaRPr altLang="en-US" b="1" dirty="0" sz="2400" lang="zh-CN">
              <a:latin typeface="Arial" panose="020B0604020202020204" pitchFamily="34" charset="0"/>
              <a:cs typeface="Arial" panose="020B0604020202020204" pitchFamily="34" charset="0"/>
            </a:endParaRPr>
          </a:p>
        </p:txBody>
      </p:sp>
      <p:sp>
        <p:nvSpPr>
          <p:cNvPr id="1049189" name="矩形 50"/>
          <p:cNvSpPr/>
          <p:nvPr/>
        </p:nvSpPr>
        <p:spPr>
          <a:xfrm>
            <a:off x="1449055" y="3800809"/>
            <a:ext cx="2151379" cy="447041"/>
          </a:xfrm>
          <a:prstGeom prst="rect"/>
        </p:spPr>
        <p:txBody>
          <a:bodyPr wrap="none">
            <a:spAutoFit/>
          </a:bodyPr>
          <a:p>
            <a:r>
              <a:rPr altLang="zh-CN" b="1" dirty="0" sz="24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a:solidFill>
                  <a:schemeClr val="accent1">
                    <a:lumMod val="75000"/>
                  </a:schemeClr>
                </a:solidFill>
                <a:latin typeface="Arial" panose="020B0604020202020204" pitchFamily="34" charset="0"/>
                <a:cs typeface="Arial" panose="020B0604020202020204" pitchFamily="34" charset="0"/>
              </a:rPr>
              <a:t>GS</a:t>
            </a:r>
            <a:r>
              <a:rPr altLang="zh-CN" baseline="-25000" b="1" dirty="0" sz="2400" lang="en-US">
                <a:solidFill>
                  <a:schemeClr val="accent1">
                    <a:lumMod val="75000"/>
                  </a:schemeClr>
                </a:solidFill>
                <a:latin typeface="Arial" panose="020B0604020202020204" pitchFamily="34" charset="0"/>
                <a:cs typeface="Arial" panose="020B0604020202020204" pitchFamily="34" charset="0"/>
              </a:rPr>
              <a:t> </a:t>
            </a:r>
            <a:r>
              <a:rPr altLang="zh-CN" b="1" dirty="0" sz="2400" lang="en-US">
                <a:solidFill>
                  <a:schemeClr val="accent1">
                    <a:lumMod val="75000"/>
                  </a:schemeClr>
                </a:solidFill>
                <a:latin typeface="Arial" panose="020B0604020202020204" pitchFamily="34" charset="0"/>
                <a:cs typeface="Arial" panose="020B0604020202020204" pitchFamily="34" charset="0"/>
              </a:rPr>
              <a:t>&lt;</a:t>
            </a:r>
            <a:r>
              <a:rPr altLang="zh-CN" b="1" dirty="0" sz="24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4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GS(off)</a:t>
            </a:r>
            <a:endParaRPr altLang="en-US" dirty="0" sz="2400" lang="zh-CN">
              <a:solidFill>
                <a:schemeClr val="accent1">
                  <a:lumMod val="75000"/>
                </a:schemeClr>
              </a:solidFill>
            </a:endParaRPr>
          </a:p>
        </p:txBody>
      </p:sp>
      <p:grpSp>
        <p:nvGrpSpPr>
          <p:cNvPr id="356" name="组合 52"/>
          <p:cNvGrpSpPr/>
          <p:nvPr/>
        </p:nvGrpSpPr>
        <p:grpSpPr>
          <a:xfrm>
            <a:off x="4295377" y="607963"/>
            <a:ext cx="4357443" cy="3719932"/>
            <a:chOff x="4362014" y="2639864"/>
            <a:chExt cx="4357443" cy="3719932"/>
          </a:xfrm>
        </p:grpSpPr>
        <p:cxnSp>
          <p:nvCxnSpPr>
            <p:cNvPr id="3145976" name="直接箭头连接符 53"/>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77" name="直接箭头连接符 54"/>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90" name="文本框 55"/>
            <p:cNvSpPr txBox="1"/>
            <p:nvPr/>
          </p:nvSpPr>
          <p:spPr>
            <a:xfrm>
              <a:off x="4362014" y="2639864"/>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191" name="文本框 56"/>
            <p:cNvSpPr txBox="1"/>
            <p:nvPr/>
          </p:nvSpPr>
          <p:spPr>
            <a:xfrm>
              <a:off x="7958759" y="5823857"/>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grpSp>
        <p:nvGrpSpPr>
          <p:cNvPr id="357" name="组合 57"/>
          <p:cNvGrpSpPr/>
          <p:nvPr/>
        </p:nvGrpSpPr>
        <p:grpSpPr>
          <a:xfrm>
            <a:off x="4701226" y="1012746"/>
            <a:ext cx="3485186" cy="2790094"/>
            <a:chOff x="4962128" y="2026687"/>
            <a:chExt cx="3485186" cy="2790094"/>
          </a:xfrm>
        </p:grpSpPr>
        <p:cxnSp>
          <p:nvCxnSpPr>
            <p:cNvPr id="3145978" name="直接连接符 58"/>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192" name="弧形 59"/>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79" name="直接连接符 60"/>
            <p:cNvCxnSpPr>
              <a:cxnSpLocks/>
            </p:cNvCxnSpPr>
            <p:nvPr/>
          </p:nvCxnSpPr>
          <p:spPr>
            <a:xfrm>
              <a:off x="6006289" y="2026687"/>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8" name="组合 61"/>
          <p:cNvGrpSpPr/>
          <p:nvPr/>
        </p:nvGrpSpPr>
        <p:grpSpPr>
          <a:xfrm>
            <a:off x="4623397" y="3684859"/>
            <a:ext cx="3699087" cy="471900"/>
            <a:chOff x="5274946" y="3126363"/>
            <a:chExt cx="3699087" cy="774192"/>
          </a:xfrm>
        </p:grpSpPr>
        <p:sp>
          <p:nvSpPr>
            <p:cNvPr id="1049193" name="弧形 62"/>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80" name="直接连接符 63"/>
            <p:cNvCxnSpPr>
              <a:cxnSpLocks/>
            </p:cNvCxnSpPr>
            <p:nvPr/>
          </p:nvCxnSpPr>
          <p:spPr>
            <a:xfrm>
              <a:off x="5718795" y="3126363"/>
              <a:ext cx="3255238" cy="344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94" name="文本框 64"/>
          <p:cNvSpPr txBox="1"/>
          <p:nvPr/>
        </p:nvSpPr>
        <p:spPr>
          <a:xfrm>
            <a:off x="7115542" y="599188"/>
            <a:ext cx="1070870"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=0V</a:t>
            </a:r>
            <a:endParaRPr altLang="en-US" b="1" dirty="0" sz="2000" lang="zh-CN">
              <a:latin typeface="Arial" panose="020B0604020202020204" pitchFamily="34" charset="0"/>
              <a:cs typeface="Arial" panose="020B0604020202020204" pitchFamily="34" charset="0"/>
            </a:endParaRPr>
          </a:p>
        </p:txBody>
      </p:sp>
      <p:sp>
        <p:nvSpPr>
          <p:cNvPr id="1049195" name="任意多边形 65"/>
          <p:cNvSpPr/>
          <p:nvPr/>
        </p:nvSpPr>
        <p:spPr>
          <a:xfrm>
            <a:off x="4702984" y="787645"/>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6" name="文本框 67"/>
          <p:cNvSpPr txBox="1"/>
          <p:nvPr/>
        </p:nvSpPr>
        <p:spPr>
          <a:xfrm>
            <a:off x="7115542" y="1217116"/>
            <a:ext cx="1415131"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=-0.5V</a:t>
            </a:r>
            <a:endParaRPr altLang="en-US" b="1" dirty="0" sz="2000" lang="zh-CN">
              <a:latin typeface="Arial" panose="020B0604020202020204" pitchFamily="34" charset="0"/>
              <a:cs typeface="Arial" panose="020B0604020202020204" pitchFamily="34" charset="0"/>
            </a:endParaRPr>
          </a:p>
        </p:txBody>
      </p:sp>
      <p:sp>
        <p:nvSpPr>
          <p:cNvPr id="1049197" name="文本框 68"/>
          <p:cNvSpPr txBox="1"/>
          <p:nvPr/>
        </p:nvSpPr>
        <p:spPr>
          <a:xfrm>
            <a:off x="7115542" y="1928639"/>
            <a:ext cx="1231133"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=-1V</a:t>
            </a:r>
            <a:endParaRPr altLang="en-US" b="1" dirty="0" sz="2000" lang="zh-CN">
              <a:latin typeface="Arial" panose="020B0604020202020204" pitchFamily="34" charset="0"/>
              <a:cs typeface="Arial" panose="020B0604020202020204" pitchFamily="34" charset="0"/>
            </a:endParaRPr>
          </a:p>
        </p:txBody>
      </p:sp>
      <p:sp>
        <p:nvSpPr>
          <p:cNvPr id="1049198" name="文本框 69"/>
          <p:cNvSpPr txBox="1"/>
          <p:nvPr/>
        </p:nvSpPr>
        <p:spPr>
          <a:xfrm>
            <a:off x="7115542" y="2617051"/>
            <a:ext cx="1386204"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=-1.5V</a:t>
            </a:r>
            <a:endParaRPr altLang="en-US" b="1" dirty="0" sz="2000" lang="zh-CN">
              <a:latin typeface="Arial" panose="020B0604020202020204" pitchFamily="34" charset="0"/>
              <a:cs typeface="Arial" panose="020B0604020202020204" pitchFamily="34" charset="0"/>
            </a:endParaRPr>
          </a:p>
        </p:txBody>
      </p:sp>
      <p:sp>
        <p:nvSpPr>
          <p:cNvPr id="1049199" name="矩形 70"/>
          <p:cNvSpPr/>
          <p:nvPr/>
        </p:nvSpPr>
        <p:spPr>
          <a:xfrm>
            <a:off x="7046292" y="3262561"/>
            <a:ext cx="1706880" cy="396240"/>
          </a:xfrm>
          <a:prstGeom prst="rect"/>
        </p:spPr>
        <p:txBody>
          <a:bodyPr wrap="non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sp>
        <p:nvSpPr>
          <p:cNvPr id="1049200" name="矩形 71"/>
          <p:cNvSpPr/>
          <p:nvPr/>
        </p:nvSpPr>
        <p:spPr>
          <a:xfrm>
            <a:off x="4817433" y="351113"/>
            <a:ext cx="2481579" cy="396240"/>
          </a:xfrm>
          <a:prstGeom prst="rect"/>
        </p:spPr>
        <p:txBody>
          <a:bodyPr wrap="non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GS(off)</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 </a:t>
            </a:r>
            <a:endParaRPr altLang="en-US" dirty="0" sz="2000" lang="zh-CN">
              <a:solidFill>
                <a:schemeClr val="accent1">
                  <a:lumMod val="75000"/>
                </a:schemeClr>
              </a:solidFill>
            </a:endParaRPr>
          </a:p>
        </p:txBody>
      </p:sp>
      <p:grpSp>
        <p:nvGrpSpPr>
          <p:cNvPr id="359" name="组合 73"/>
          <p:cNvGrpSpPr/>
          <p:nvPr/>
        </p:nvGrpSpPr>
        <p:grpSpPr>
          <a:xfrm>
            <a:off x="4711190" y="1673129"/>
            <a:ext cx="3556187" cy="2120831"/>
            <a:chOff x="4672054" y="3128863"/>
            <a:chExt cx="3556187" cy="2120831"/>
          </a:xfrm>
        </p:grpSpPr>
        <p:grpSp>
          <p:nvGrpSpPr>
            <p:cNvPr id="360" name="组合 74"/>
            <p:cNvGrpSpPr/>
            <p:nvPr/>
          </p:nvGrpSpPr>
          <p:grpSpPr>
            <a:xfrm>
              <a:off x="5180752" y="3128863"/>
              <a:ext cx="3047489" cy="775307"/>
              <a:chOff x="5432483" y="2589096"/>
              <a:chExt cx="3047489" cy="775307"/>
            </a:xfrm>
          </p:grpSpPr>
          <p:sp>
            <p:nvSpPr>
              <p:cNvPr id="1049201" name="弧形 7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81" name="直接连接符 77"/>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82" name="直接连接符 75"/>
            <p:cNvCxnSpPr>
              <a:cxnSpLocks/>
              <a:endCxn id="1049201"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61" name="组合 78"/>
          <p:cNvGrpSpPr/>
          <p:nvPr/>
        </p:nvGrpSpPr>
        <p:grpSpPr>
          <a:xfrm>
            <a:off x="4715809" y="2368612"/>
            <a:ext cx="3650998" cy="1442615"/>
            <a:chOff x="4676673" y="3824346"/>
            <a:chExt cx="3650998" cy="1442615"/>
          </a:xfrm>
        </p:grpSpPr>
        <p:grpSp>
          <p:nvGrpSpPr>
            <p:cNvPr id="362" name="组合 79"/>
            <p:cNvGrpSpPr/>
            <p:nvPr/>
          </p:nvGrpSpPr>
          <p:grpSpPr>
            <a:xfrm>
              <a:off x="4676673" y="3824346"/>
              <a:ext cx="1300404" cy="1442615"/>
              <a:chOff x="4676673" y="3824346"/>
              <a:chExt cx="1300404" cy="1442615"/>
            </a:xfrm>
          </p:grpSpPr>
          <p:sp>
            <p:nvSpPr>
              <p:cNvPr id="1049202" name="弧形 81"/>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83" name="直接连接符 82"/>
              <p:cNvCxnSpPr>
                <a:cxnSpLocks/>
                <a:endCxn id="1049202"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84" name="直接连接符 80"/>
            <p:cNvCxnSpPr>
              <a:cxnSpLocks/>
            </p:cNvCxnSpPr>
            <p:nvPr/>
          </p:nvCxnSpPr>
          <p:spPr>
            <a:xfrm>
              <a:off x="5517508" y="3824346"/>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63" name="组合 83"/>
          <p:cNvGrpSpPr/>
          <p:nvPr/>
        </p:nvGrpSpPr>
        <p:grpSpPr>
          <a:xfrm>
            <a:off x="4740431" y="3067356"/>
            <a:ext cx="3651110" cy="775307"/>
            <a:chOff x="4701295" y="4523090"/>
            <a:chExt cx="3651110" cy="775307"/>
          </a:xfrm>
        </p:grpSpPr>
        <p:grpSp>
          <p:nvGrpSpPr>
            <p:cNvPr id="364" name="组合 84"/>
            <p:cNvGrpSpPr/>
            <p:nvPr/>
          </p:nvGrpSpPr>
          <p:grpSpPr>
            <a:xfrm>
              <a:off x="4875992" y="4523090"/>
              <a:ext cx="3476413" cy="775307"/>
              <a:chOff x="5274946" y="3134177"/>
              <a:chExt cx="3476413" cy="775307"/>
            </a:xfrm>
          </p:grpSpPr>
          <p:sp>
            <p:nvSpPr>
              <p:cNvPr id="1049203" name="弧形 86"/>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85" name="直接连接符 87"/>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86" name="直接连接符 85"/>
            <p:cNvCxnSpPr>
              <a:cxnSpLocks/>
              <a:endCxn id="1049203"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87" name="直接连接符 46"/>
          <p:cNvCxnSpPr>
            <a:cxnSpLocks/>
          </p:cNvCxnSpPr>
          <p:nvPr/>
        </p:nvCxnSpPr>
        <p:spPr>
          <a:xfrm>
            <a:off x="3000375" y="2362831"/>
            <a:ext cx="3252788" cy="1381932"/>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204" name="文本框 47"/>
          <p:cNvSpPr txBox="1">
            <a:spLocks noChangeAspect="1" noMove="1" noResize="1" noRot="1" noAdjustHandles="1" noEditPoints="1" noChangeArrowheads="1" noChangeShapeType="1" noTextEdit="1"/>
          </p:cNvSpPr>
          <p:nvPr/>
        </p:nvSpPr>
        <p:spPr>
          <a:xfrm>
            <a:off x="716839" y="4525337"/>
            <a:ext cx="1474218" cy="461665"/>
          </a:xfrm>
          <a:prstGeom prst="rect"/>
          <a:blipFill>
            <a:blip xmlns:r="http://schemas.openxmlformats.org/officeDocument/2006/relationships" r:embed="rId2"/>
            <a:stretch>
              <a:fillRect l="-2905" t="-3947" b="-26316"/>
            </a:stretch>
          </a:blipFill>
        </p:spPr>
        <p:txBody>
          <a:bodyPr/>
          <a:p>
            <a:r>
              <a:rPr altLang="en-US" lang="zh-CN">
                <a:noFil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920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66" name="组合 6"/>
          <p:cNvGrpSpPr/>
          <p:nvPr/>
        </p:nvGrpSpPr>
        <p:grpSpPr>
          <a:xfrm>
            <a:off x="4388931" y="1283626"/>
            <a:ext cx="4372391" cy="3881681"/>
            <a:chOff x="4347066" y="2478116"/>
            <a:chExt cx="4372391" cy="3881681"/>
          </a:xfrm>
        </p:grpSpPr>
        <p:cxnSp>
          <p:nvCxnSpPr>
            <p:cNvPr id="3145988" name="直接箭头连接符 7"/>
            <p:cNvCxnSpPr>
              <a:cxnSpLocks/>
            </p:cNvCxnSpPr>
            <p:nvPr/>
          </p:nvCxnSpPr>
          <p:spPr>
            <a:xfrm flipV="1">
              <a:off x="4767863" y="2631089"/>
              <a:ext cx="0" cy="319677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89" name="直接箭头连接符 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206" name="文本框 9"/>
            <p:cNvSpPr txBox="1"/>
            <p:nvPr/>
          </p:nvSpPr>
          <p:spPr>
            <a:xfrm>
              <a:off x="4347066" y="2478116"/>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207" name="文本框 10"/>
            <p:cNvSpPr txBox="1"/>
            <p:nvPr/>
          </p:nvSpPr>
          <p:spPr>
            <a:xfrm>
              <a:off x="7958759" y="5823857"/>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grpSp>
        <p:nvGrpSpPr>
          <p:cNvPr id="367" name="组合 11"/>
          <p:cNvGrpSpPr/>
          <p:nvPr/>
        </p:nvGrpSpPr>
        <p:grpSpPr>
          <a:xfrm>
            <a:off x="4809728" y="1850157"/>
            <a:ext cx="3485186" cy="2790094"/>
            <a:chOff x="4962128" y="2026687"/>
            <a:chExt cx="3485186" cy="2790094"/>
          </a:xfrm>
        </p:grpSpPr>
        <p:cxnSp>
          <p:nvCxnSpPr>
            <p:cNvPr id="3145990" name="直接连接符 1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208" name="弧形 1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91" name="直接连接符 14"/>
            <p:cNvCxnSpPr>
              <a:cxnSpLocks/>
            </p:cNvCxnSpPr>
            <p:nvPr/>
          </p:nvCxnSpPr>
          <p:spPr>
            <a:xfrm>
              <a:off x="6006289" y="2026687"/>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68" name="组合 24"/>
          <p:cNvGrpSpPr/>
          <p:nvPr/>
        </p:nvGrpSpPr>
        <p:grpSpPr>
          <a:xfrm>
            <a:off x="4719008" y="4578746"/>
            <a:ext cx="3699087" cy="271465"/>
            <a:chOff x="5274946" y="3128688"/>
            <a:chExt cx="3699087" cy="771867"/>
          </a:xfrm>
        </p:grpSpPr>
        <p:sp>
          <p:nvSpPr>
            <p:cNvPr id="1049209" name="弧形 25"/>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92" name="直接连接符 26"/>
            <p:cNvCxnSpPr>
              <a:cxnSpLocks/>
            </p:cNvCxnSpPr>
            <p:nvPr/>
          </p:nvCxnSpPr>
          <p:spPr>
            <a:xfrm>
              <a:off x="5718795" y="3134178"/>
              <a:ext cx="3255238" cy="344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210" name="文本框 27"/>
          <p:cNvSpPr txBox="1"/>
          <p:nvPr/>
        </p:nvSpPr>
        <p:spPr>
          <a:xfrm>
            <a:off x="7224044" y="1436599"/>
            <a:ext cx="1070870"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=0V</a:t>
            </a:r>
            <a:endParaRPr altLang="en-US" b="1" dirty="0" sz="2000" lang="zh-CN">
              <a:latin typeface="Arial" panose="020B0604020202020204" pitchFamily="34" charset="0"/>
              <a:cs typeface="Arial" panose="020B0604020202020204" pitchFamily="34" charset="0"/>
            </a:endParaRPr>
          </a:p>
        </p:txBody>
      </p:sp>
      <p:sp>
        <p:nvSpPr>
          <p:cNvPr id="1049211" name="任意多边形 32"/>
          <p:cNvSpPr/>
          <p:nvPr/>
        </p:nvSpPr>
        <p:spPr>
          <a:xfrm>
            <a:off x="4811486" y="1625056"/>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2" name="文本框 36"/>
          <p:cNvSpPr txBox="1"/>
          <p:nvPr/>
        </p:nvSpPr>
        <p:spPr>
          <a:xfrm>
            <a:off x="7224044" y="2054527"/>
            <a:ext cx="1415131"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=-0.5V</a:t>
            </a:r>
            <a:endParaRPr altLang="en-US" b="1" dirty="0" sz="2000" lang="zh-CN">
              <a:latin typeface="Arial" panose="020B0604020202020204" pitchFamily="34" charset="0"/>
              <a:cs typeface="Arial" panose="020B0604020202020204" pitchFamily="34" charset="0"/>
            </a:endParaRPr>
          </a:p>
        </p:txBody>
      </p:sp>
      <p:sp>
        <p:nvSpPr>
          <p:cNvPr id="1049213" name="文本框 37"/>
          <p:cNvSpPr txBox="1"/>
          <p:nvPr/>
        </p:nvSpPr>
        <p:spPr>
          <a:xfrm>
            <a:off x="7224044" y="2766050"/>
            <a:ext cx="1231133"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=-1V</a:t>
            </a:r>
            <a:endParaRPr altLang="en-US" b="1" dirty="0" sz="2000" lang="zh-CN">
              <a:latin typeface="Arial" panose="020B0604020202020204" pitchFamily="34" charset="0"/>
              <a:cs typeface="Arial" panose="020B0604020202020204" pitchFamily="34" charset="0"/>
            </a:endParaRPr>
          </a:p>
        </p:txBody>
      </p:sp>
      <p:sp>
        <p:nvSpPr>
          <p:cNvPr id="1049214" name="文本框 38"/>
          <p:cNvSpPr txBox="1"/>
          <p:nvPr/>
        </p:nvSpPr>
        <p:spPr>
          <a:xfrm>
            <a:off x="7224044" y="3454462"/>
            <a:ext cx="1386204"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=-1.5V</a:t>
            </a:r>
            <a:endParaRPr altLang="en-US" b="1" dirty="0" sz="2000" lang="zh-CN">
              <a:latin typeface="Arial" panose="020B0604020202020204" pitchFamily="34" charset="0"/>
              <a:cs typeface="Arial" panose="020B0604020202020204" pitchFamily="34" charset="0"/>
            </a:endParaRPr>
          </a:p>
        </p:txBody>
      </p:sp>
      <p:sp>
        <p:nvSpPr>
          <p:cNvPr id="1049215" name="矩形 39"/>
          <p:cNvSpPr/>
          <p:nvPr/>
        </p:nvSpPr>
        <p:spPr>
          <a:xfrm>
            <a:off x="7141730" y="4153253"/>
            <a:ext cx="1550832"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sp>
        <p:nvSpPr>
          <p:cNvPr id="1049216" name="矩形 41"/>
          <p:cNvSpPr/>
          <p:nvPr/>
        </p:nvSpPr>
        <p:spPr>
          <a:xfrm>
            <a:off x="4925935" y="1188524"/>
            <a:ext cx="2481579" cy="396240"/>
          </a:xfrm>
          <a:prstGeom prst="rect"/>
        </p:spPr>
        <p:txBody>
          <a:bodyPr wrap="non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GS(off)</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 </a:t>
            </a:r>
            <a:endParaRPr altLang="en-US" dirty="0" sz="2000" lang="zh-CN">
              <a:solidFill>
                <a:schemeClr val="accent1">
                  <a:lumMod val="75000"/>
                </a:schemeClr>
              </a:solidFill>
            </a:endParaRPr>
          </a:p>
        </p:txBody>
      </p:sp>
      <p:sp>
        <p:nvSpPr>
          <p:cNvPr id="1049217" name="文本框 47"/>
          <p:cNvSpPr txBox="1"/>
          <p:nvPr/>
        </p:nvSpPr>
        <p:spPr>
          <a:xfrm>
            <a:off x="172282" y="511488"/>
            <a:ext cx="5024999" cy="523220"/>
          </a:xfrm>
          <a:prstGeom prst="rect"/>
          <a:noFill/>
        </p:spPr>
        <p:txBody>
          <a:bodyPr rtlCol="0" wrap="square">
            <a:spAutoFit/>
          </a:bodyPr>
          <a:p>
            <a:pPr algn="ctr"/>
            <a:r>
              <a:rPr altLang="zh-CN" b="1" dirty="0" sz="2800" lang="en-US" smtClean="0">
                <a:latin typeface="Arial" panose="020B0604020202020204" pitchFamily="34" charset="0"/>
                <a:cs typeface="Arial" panose="020B0604020202020204" pitchFamily="34" charset="0"/>
              </a:rPr>
              <a:t>Transfer curve </a:t>
            </a:r>
            <a:r>
              <a:rPr altLang="en-US" b="1" dirty="0" sz="2800" lang="zh-CN" smtClean="0">
                <a:latin typeface="宋体" panose="02010600030101010101" pitchFamily="2" charset="-122"/>
                <a:ea typeface="宋体" panose="02010600030101010101" pitchFamily="2" charset="-122"/>
                <a:cs typeface="Arial" panose="020B0604020202020204" pitchFamily="34" charset="0"/>
              </a:rPr>
              <a:t>转移特性曲线</a:t>
            </a:r>
            <a:endParaRPr altLang="en-US" b="1" dirty="0" sz="2800" lang="zh-CN">
              <a:latin typeface="宋体" panose="02010600030101010101" pitchFamily="2" charset="-122"/>
              <a:ea typeface="宋体" panose="02010600030101010101" pitchFamily="2" charset="-122"/>
              <a:cs typeface="Arial" panose="020B0604020202020204" pitchFamily="34" charset="0"/>
            </a:endParaRPr>
          </a:p>
        </p:txBody>
      </p:sp>
      <p:grpSp>
        <p:nvGrpSpPr>
          <p:cNvPr id="369" name="组合 53"/>
          <p:cNvGrpSpPr/>
          <p:nvPr/>
        </p:nvGrpSpPr>
        <p:grpSpPr>
          <a:xfrm>
            <a:off x="4819692" y="2510540"/>
            <a:ext cx="3556187" cy="2120831"/>
            <a:chOff x="4672054" y="3128863"/>
            <a:chExt cx="3556187" cy="2120831"/>
          </a:xfrm>
        </p:grpSpPr>
        <p:grpSp>
          <p:nvGrpSpPr>
            <p:cNvPr id="370" name="组合 15"/>
            <p:cNvGrpSpPr/>
            <p:nvPr/>
          </p:nvGrpSpPr>
          <p:grpSpPr>
            <a:xfrm>
              <a:off x="5180752" y="3128863"/>
              <a:ext cx="3047489" cy="775307"/>
              <a:chOff x="5432483" y="2589096"/>
              <a:chExt cx="3047489" cy="775307"/>
            </a:xfrm>
          </p:grpSpPr>
          <p:sp>
            <p:nvSpPr>
              <p:cNvPr id="1049218" name="弧形 1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93" name="直接连接符 17"/>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94" name="直接连接符 50"/>
            <p:cNvCxnSpPr>
              <a:cxnSpLocks/>
              <a:endCxn id="1049218"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1" name="组合 59"/>
          <p:cNvGrpSpPr/>
          <p:nvPr/>
        </p:nvGrpSpPr>
        <p:grpSpPr>
          <a:xfrm>
            <a:off x="4824311" y="3206023"/>
            <a:ext cx="3650998" cy="1442615"/>
            <a:chOff x="4676673" y="3824346"/>
            <a:chExt cx="3650998" cy="1442615"/>
          </a:xfrm>
        </p:grpSpPr>
        <p:grpSp>
          <p:nvGrpSpPr>
            <p:cNvPr id="372" name="组合 57"/>
            <p:cNvGrpSpPr/>
            <p:nvPr/>
          </p:nvGrpSpPr>
          <p:grpSpPr>
            <a:xfrm>
              <a:off x="4676673" y="3824346"/>
              <a:ext cx="1300404" cy="1442615"/>
              <a:chOff x="4676673" y="3824346"/>
              <a:chExt cx="1300404" cy="1442615"/>
            </a:xfrm>
          </p:grpSpPr>
          <p:sp>
            <p:nvSpPr>
              <p:cNvPr id="1049219" name="弧形 19"/>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95" name="直接连接符 54"/>
              <p:cNvCxnSpPr>
                <a:cxnSpLocks/>
                <a:endCxn id="1049219"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96" name="直接连接符 58"/>
            <p:cNvCxnSpPr>
              <a:cxnSpLocks/>
            </p:cNvCxnSpPr>
            <p:nvPr/>
          </p:nvCxnSpPr>
          <p:spPr>
            <a:xfrm>
              <a:off x="5517508" y="3824346"/>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3" name="组合 62"/>
          <p:cNvGrpSpPr/>
          <p:nvPr/>
        </p:nvGrpSpPr>
        <p:grpSpPr>
          <a:xfrm>
            <a:off x="4848933" y="3904767"/>
            <a:ext cx="3651110" cy="775307"/>
            <a:chOff x="4701295" y="4523090"/>
            <a:chExt cx="3651110" cy="775307"/>
          </a:xfrm>
        </p:grpSpPr>
        <p:grpSp>
          <p:nvGrpSpPr>
            <p:cNvPr id="374" name="组合 21"/>
            <p:cNvGrpSpPr/>
            <p:nvPr/>
          </p:nvGrpSpPr>
          <p:grpSpPr>
            <a:xfrm>
              <a:off x="4875992" y="4523090"/>
              <a:ext cx="3476413" cy="775307"/>
              <a:chOff x="5274946" y="3134177"/>
              <a:chExt cx="3476413" cy="775307"/>
            </a:xfrm>
          </p:grpSpPr>
          <p:sp>
            <p:nvSpPr>
              <p:cNvPr id="1049220" name="弧形 2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97" name="直接连接符 23"/>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98" name="直接连接符 60"/>
            <p:cNvCxnSpPr>
              <a:cxnSpLocks/>
              <a:endCxn id="1049220"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5" name="组合 44"/>
          <p:cNvGrpSpPr/>
          <p:nvPr/>
        </p:nvGrpSpPr>
        <p:grpSpPr>
          <a:xfrm>
            <a:off x="475728" y="1283626"/>
            <a:ext cx="3939377" cy="3794170"/>
            <a:chOff x="4767863" y="2486891"/>
            <a:chExt cx="3939377" cy="3794170"/>
          </a:xfrm>
        </p:grpSpPr>
        <p:cxnSp>
          <p:nvCxnSpPr>
            <p:cNvPr id="3145999" name="直接箭头连接符 46"/>
            <p:cNvCxnSpPr>
              <a:cxnSpLocks/>
            </p:cNvCxnSpPr>
            <p:nvPr/>
          </p:nvCxnSpPr>
          <p:spPr>
            <a:xfrm flipV="1">
              <a:off x="7620610" y="2639864"/>
              <a:ext cx="0" cy="318800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00" name="直接箭头连接符 49"/>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221" name="文本框 51"/>
            <p:cNvSpPr txBox="1"/>
            <p:nvPr/>
          </p:nvSpPr>
          <p:spPr>
            <a:xfrm>
              <a:off x="7201787" y="2486891"/>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222" name="文本框 52"/>
            <p:cNvSpPr txBox="1"/>
            <p:nvPr/>
          </p:nvSpPr>
          <p:spPr>
            <a:xfrm>
              <a:off x="7946542" y="5745121"/>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grpSp>
      <p:sp>
        <p:nvSpPr>
          <p:cNvPr id="1049223" name="文本框 55"/>
          <p:cNvSpPr txBox="1">
            <a:spLocks noChangeAspect="1" noMove="1" noResize="1" noRot="1" noAdjustHandles="1" noEditPoints="1" noChangeArrowheads="1" noChangeShapeType="1" noTextEdit="1"/>
          </p:cNvSpPr>
          <p:nvPr/>
        </p:nvSpPr>
        <p:spPr>
          <a:xfrm>
            <a:off x="5126292" y="556039"/>
            <a:ext cx="3275448" cy="403444"/>
          </a:xfrm>
          <a:prstGeom prst="rect"/>
          <a:blipFill>
            <a:blip xmlns:r="http://schemas.openxmlformats.org/officeDocument/2006/relationships" r:embed="rId1"/>
            <a:stretch>
              <a:fillRect l="-1862" r="-372" b="-25758"/>
            </a:stretch>
          </a:blipFill>
        </p:spPr>
        <p:txBody>
          <a:bodyPr/>
          <a:p>
            <a:r>
              <a:rPr altLang="en-US" lang="zh-CN">
                <a:noFill/>
              </a:rPr>
              <a:t> </a:t>
            </a:r>
          </a:p>
        </p:txBody>
      </p:sp>
      <p:sp>
        <p:nvSpPr>
          <p:cNvPr id="1049224" name="文本框 56"/>
          <p:cNvSpPr txBox="1"/>
          <p:nvPr/>
        </p:nvSpPr>
        <p:spPr>
          <a:xfrm>
            <a:off x="3172551" y="4578746"/>
            <a:ext cx="76069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001" name="直接连接符 61"/>
          <p:cNvCxnSpPr>
            <a:cxnSpLocks/>
          </p:cNvCxnSpPr>
          <p:nvPr/>
        </p:nvCxnSpPr>
        <p:spPr>
          <a:xfrm>
            <a:off x="3194038" y="1847134"/>
            <a:ext cx="2727664" cy="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002" name="直接连接符 63"/>
          <p:cNvCxnSpPr>
            <a:cxnSpLocks/>
          </p:cNvCxnSpPr>
          <p:nvPr/>
        </p:nvCxnSpPr>
        <p:spPr>
          <a:xfrm>
            <a:off x="2851740" y="2503665"/>
            <a:ext cx="2920499" cy="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003" name="直接连接符 64"/>
          <p:cNvCxnSpPr>
            <a:cxnSpLocks/>
            <a:stCxn id="1049227" idx="6"/>
          </p:cNvCxnSpPr>
          <p:nvPr/>
        </p:nvCxnSpPr>
        <p:spPr>
          <a:xfrm>
            <a:off x="2454241" y="3194031"/>
            <a:ext cx="3312268" cy="999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004" name="直接连接符 65"/>
          <p:cNvCxnSpPr>
            <a:cxnSpLocks/>
          </p:cNvCxnSpPr>
          <p:nvPr/>
        </p:nvCxnSpPr>
        <p:spPr>
          <a:xfrm>
            <a:off x="1717661" y="3921271"/>
            <a:ext cx="3637388" cy="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005" name="直接连接符 66"/>
          <p:cNvCxnSpPr>
            <a:cxnSpLocks/>
          </p:cNvCxnSpPr>
          <p:nvPr/>
        </p:nvCxnSpPr>
        <p:spPr>
          <a:xfrm>
            <a:off x="2851740" y="2501655"/>
            <a:ext cx="0" cy="214698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006" name="直接连接符 67"/>
          <p:cNvCxnSpPr>
            <a:cxnSpLocks/>
          </p:cNvCxnSpPr>
          <p:nvPr/>
        </p:nvCxnSpPr>
        <p:spPr>
          <a:xfrm>
            <a:off x="2361395" y="3204023"/>
            <a:ext cx="0" cy="1420576"/>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007" name="直接连接符 68"/>
          <p:cNvCxnSpPr>
            <a:cxnSpLocks/>
          </p:cNvCxnSpPr>
          <p:nvPr/>
        </p:nvCxnSpPr>
        <p:spPr>
          <a:xfrm>
            <a:off x="1797951" y="3914311"/>
            <a:ext cx="0" cy="664435"/>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225" name="椭圆 82"/>
          <p:cNvSpPr/>
          <p:nvPr/>
        </p:nvSpPr>
        <p:spPr>
          <a:xfrm>
            <a:off x="3263841" y="1790415"/>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6" name="椭圆 83"/>
          <p:cNvSpPr/>
          <p:nvPr/>
        </p:nvSpPr>
        <p:spPr>
          <a:xfrm>
            <a:off x="2792575" y="2431891"/>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7" name="椭圆 84"/>
          <p:cNvSpPr/>
          <p:nvPr/>
        </p:nvSpPr>
        <p:spPr>
          <a:xfrm>
            <a:off x="2314712" y="3124266"/>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8" name="椭圆 85"/>
          <p:cNvSpPr/>
          <p:nvPr/>
        </p:nvSpPr>
        <p:spPr>
          <a:xfrm>
            <a:off x="1729842" y="3845384"/>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9" name="椭圆 86"/>
          <p:cNvSpPr/>
          <p:nvPr/>
        </p:nvSpPr>
        <p:spPr>
          <a:xfrm>
            <a:off x="981937" y="4506136"/>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08" name="直接连接符 87"/>
          <p:cNvCxnSpPr>
            <a:cxnSpLocks/>
          </p:cNvCxnSpPr>
          <p:nvPr/>
        </p:nvCxnSpPr>
        <p:spPr>
          <a:xfrm>
            <a:off x="1084519" y="4587701"/>
            <a:ext cx="4325521" cy="1"/>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230" name="文本框 96"/>
          <p:cNvSpPr txBox="1"/>
          <p:nvPr/>
        </p:nvSpPr>
        <p:spPr>
          <a:xfrm>
            <a:off x="217180" y="5936595"/>
            <a:ext cx="8683539" cy="891539"/>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In variable resistor region, the transfer curves depend on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sp>
        <p:nvSpPr>
          <p:cNvPr id="1049231" name="文本框 97"/>
          <p:cNvSpPr txBox="1"/>
          <p:nvPr/>
        </p:nvSpPr>
        <p:spPr>
          <a:xfrm>
            <a:off x="217180" y="5068139"/>
            <a:ext cx="8559678" cy="891540"/>
          </a:xfrm>
          <a:prstGeom prst="rect"/>
          <a:noFill/>
        </p:spPr>
        <p:txBody>
          <a:bodyPr rtlCol="0"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In constant-current region, </a:t>
            </a:r>
            <a:r>
              <a:rPr altLang="zh-CN" b="1" dirty="0" sz="2400" lang="en-US">
                <a:latin typeface="Arial" panose="020B0604020202020204" pitchFamily="34" charset="0"/>
                <a:cs typeface="Arial" panose="020B0604020202020204" pitchFamily="34" charset="0"/>
              </a:rPr>
              <a:t>t</a:t>
            </a:r>
            <a:r>
              <a:rPr altLang="zh-CN" b="1" dirty="0" sz="2400" lang="en-US" smtClean="0">
                <a:latin typeface="Arial" panose="020B0604020202020204" pitchFamily="34" charset="0"/>
                <a:cs typeface="Arial" panose="020B0604020202020204" pitchFamily="34" charset="0"/>
              </a:rPr>
              <a:t>he transfer curves are independent of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sp>
        <p:nvSpPr>
          <p:cNvPr id="1049232" name="任意多边形 99"/>
          <p:cNvSpPr/>
          <p:nvPr/>
        </p:nvSpPr>
        <p:spPr>
          <a:xfrm>
            <a:off x="1019175" y="1838325"/>
            <a:ext cx="2309813" cy="2747963"/>
          </a:xfrm>
          <a:custGeom>
            <a:avLst/>
            <a:gdLst>
              <a:gd name="connsiteX0" fmla="*/ 2309813 w 2309813"/>
              <a:gd name="connsiteY0" fmla="*/ 0 h 2747963"/>
              <a:gd name="connsiteX1" fmla="*/ 995363 w 2309813"/>
              <a:gd name="connsiteY1" fmla="*/ 1819275 h 2747963"/>
              <a:gd name="connsiteX2" fmla="*/ 0 w 2309813"/>
              <a:gd name="connsiteY2" fmla="*/ 2747963 h 2747963"/>
            </a:gdLst>
            <a:ahLst/>
            <a:cxnLst>
              <a:cxn ang="0">
                <a:pos x="connsiteX0" y="connsiteY0"/>
              </a:cxn>
              <a:cxn ang="0">
                <a:pos x="connsiteX1" y="connsiteY1"/>
              </a:cxn>
              <a:cxn ang="0">
                <a:pos x="connsiteX2" y="connsiteY2"/>
              </a:cxn>
            </a:cxnLst>
            <a:rect l="l" t="t" r="r" b="b"/>
            <a:pathLst>
              <a:path w="2309813" h="2747963">
                <a:moveTo>
                  <a:pt x="2309813" y="0"/>
                </a:moveTo>
                <a:cubicBezTo>
                  <a:pt x="1845072" y="680640"/>
                  <a:pt x="1380332" y="1361281"/>
                  <a:pt x="995363" y="1819275"/>
                </a:cubicBezTo>
                <a:cubicBezTo>
                  <a:pt x="610394" y="2277269"/>
                  <a:pt x="305197" y="2512616"/>
                  <a:pt x="0" y="2747963"/>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3" name="矩形 70"/>
          <p:cNvSpPr/>
          <p:nvPr/>
        </p:nvSpPr>
        <p:spPr>
          <a:xfrm>
            <a:off x="435484" y="4640301"/>
            <a:ext cx="979927"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sp>
        <p:nvSpPr>
          <p:cNvPr id="1049234" name="文本框 71"/>
          <p:cNvSpPr txBox="1"/>
          <p:nvPr/>
        </p:nvSpPr>
        <p:spPr>
          <a:xfrm>
            <a:off x="1315223" y="4668782"/>
            <a:ext cx="855208"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-1.5V</a:t>
            </a:r>
            <a:endParaRPr altLang="en-US" b="1" dirty="0" sz="2000" lang="zh-CN">
              <a:latin typeface="Arial" panose="020B0604020202020204" pitchFamily="34" charset="0"/>
              <a:cs typeface="Arial" panose="020B0604020202020204" pitchFamily="34" charset="0"/>
            </a:endParaRPr>
          </a:p>
        </p:txBody>
      </p:sp>
      <p:sp>
        <p:nvSpPr>
          <p:cNvPr id="1049235" name="文本框 72"/>
          <p:cNvSpPr txBox="1"/>
          <p:nvPr/>
        </p:nvSpPr>
        <p:spPr>
          <a:xfrm>
            <a:off x="2035025" y="4669870"/>
            <a:ext cx="641062"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-1V</a:t>
            </a:r>
            <a:endParaRPr altLang="en-US" b="1" dirty="0" sz="2000" lang="zh-CN">
              <a:latin typeface="Arial" panose="020B0604020202020204" pitchFamily="34" charset="0"/>
              <a:cs typeface="Arial" panose="020B0604020202020204" pitchFamily="34" charset="0"/>
            </a:endParaRPr>
          </a:p>
        </p:txBody>
      </p:sp>
      <p:sp>
        <p:nvSpPr>
          <p:cNvPr id="1049236" name="文本框 73"/>
          <p:cNvSpPr txBox="1"/>
          <p:nvPr/>
        </p:nvSpPr>
        <p:spPr>
          <a:xfrm>
            <a:off x="2475182" y="4659204"/>
            <a:ext cx="91397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-0.5V</a:t>
            </a:r>
            <a:endParaRPr altLang="en-US" b="1" dirty="0" sz="2000" lang="zh-CN">
              <a:latin typeface="Arial" panose="020B0604020202020204" pitchFamily="34" charset="0"/>
              <a:cs typeface="Arial" panose="020B0604020202020204" pitchFamily="34" charset="0"/>
            </a:endParaRPr>
          </a:p>
        </p:txBody>
      </p:sp>
      <p:sp>
        <p:nvSpPr>
          <p:cNvPr id="1049237" name="椭圆 74"/>
          <p:cNvSpPr/>
          <p:nvPr/>
        </p:nvSpPr>
        <p:spPr>
          <a:xfrm>
            <a:off x="2792575" y="4551976"/>
            <a:ext cx="139529" cy="139529"/>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8" name="椭圆 75"/>
          <p:cNvSpPr/>
          <p:nvPr/>
        </p:nvSpPr>
        <p:spPr>
          <a:xfrm>
            <a:off x="2299267" y="4558273"/>
            <a:ext cx="139529" cy="139529"/>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9" name="椭圆 76"/>
          <p:cNvSpPr/>
          <p:nvPr/>
        </p:nvSpPr>
        <p:spPr>
          <a:xfrm>
            <a:off x="1738383" y="4564957"/>
            <a:ext cx="139529" cy="139529"/>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2">
            <p14:nvContentPartPr>
              <p14:cNvPr id="1050499" name=""/>
              <p14:cNvContentPartPr/>
              <p14:nvPr/>
            </p14:nvContentPartPr>
            <p14:xfrm>
              <a:off x="2196271" y="2373597"/>
              <a:ext cx="214021" cy="610357"/>
            </p14:xfrm>
          </p:contentPart>
        </mc:Choice>
        <mc:Fallback>
          <p:sp>
            <p:nvSpPr>
              <p:cNvPr id="1050499" name=""/>
              <p:cNvSpPr/>
              <p:nvPr/>
            </p:nvSpPr>
            <p:spPr>
              <a:xfrm>
                <a:off x="2196271" y="2373597"/>
                <a:ext cx="214021" cy="610357"/>
              </a:xfrm>
            </p:spPr>
          </p:sp>
        </mc:Fallback>
      </mc:AlternateContent>
      <mc:AlternateContent xmlns:mc="http://schemas.openxmlformats.org/markup-compatibility/2006">
        <mc:Choice xmlns:p14="http://schemas.microsoft.com/office/powerpoint/2010/main" Requires="p14">
          <p:contentPart p14:bwMode="auto" r:id="rId3">
            <p14:nvContentPartPr>
              <p14:cNvPr id="1050500" name=""/>
              <p14:cNvContentPartPr/>
              <p14:nvPr/>
            </p14:nvContentPartPr>
            <p14:xfrm>
              <a:off x="2132064" y="2339803"/>
              <a:ext cx="66806" cy="210811"/>
            </p14:xfrm>
          </p:contentPart>
        </mc:Choice>
        <mc:Fallback>
          <p:sp>
            <p:nvSpPr>
              <p:cNvPr id="1050500" name=""/>
              <p:cNvSpPr/>
              <p:nvPr/>
            </p:nvSpPr>
            <p:spPr>
              <a:xfrm>
                <a:off x="2132064" y="2339803"/>
                <a:ext cx="66806" cy="210811"/>
              </a:xfrm>
            </p:spPr>
          </p:sp>
        </mc:Fallback>
      </mc:AlternateContent>
      <mc:AlternateContent xmlns:mc="http://schemas.openxmlformats.org/markup-compatibility/2006">
        <mc:Choice xmlns:p14="http://schemas.microsoft.com/office/powerpoint/2010/main" Requires="p14">
          <p:contentPart p14:bwMode="auto" r:id="rId4">
            <p14:nvContentPartPr>
              <p14:cNvPr id="1050501" name=""/>
              <p14:cNvContentPartPr/>
              <p14:nvPr/>
            </p14:nvContentPartPr>
            <p14:xfrm>
              <a:off x="2171575" y="2360352"/>
              <a:ext cx="171824" cy="35411"/>
            </p14:xfrm>
          </p:contentPart>
        </mc:Choice>
        <mc:Fallback>
          <p:sp>
            <p:nvSpPr>
              <p:cNvPr id="1050501" name=""/>
              <p:cNvSpPr/>
              <p:nvPr/>
            </p:nvSpPr>
            <p:spPr>
              <a:xfrm>
                <a:off x="2171575" y="2360352"/>
                <a:ext cx="171824" cy="35411"/>
              </a:xfrm>
            </p:spPr>
          </p:sp>
        </mc:Fallback>
      </mc:AlternateContent>
      <mc:AlternateContent xmlns:mc="http://schemas.openxmlformats.org/markup-compatibility/2006">
        <mc:Choice xmlns:p14="http://schemas.microsoft.com/office/powerpoint/2010/main" Requires="p14">
          <p:contentPart p14:bwMode="auto" r:id="rId5">
            <p14:nvContentPartPr>
              <p14:cNvPr id="1050511" name=""/>
              <p14:cNvContentPartPr/>
              <p14:nvPr/>
            </p14:nvContentPartPr>
            <p14:xfrm>
              <a:off x="1443684" y="1751668"/>
              <a:ext cx="126460" cy="327632"/>
            </p14:xfrm>
          </p:contentPart>
        </mc:Choice>
        <mc:Fallback>
          <p:sp>
            <p:nvSpPr>
              <p:cNvPr id="1050511" name=""/>
              <p:cNvSpPr/>
              <p:nvPr/>
            </p:nvSpPr>
            <p:spPr>
              <a:xfrm>
                <a:off x="1443684" y="1751668"/>
                <a:ext cx="126460" cy="327632"/>
              </a:xfrm>
            </p:spPr>
          </p:sp>
        </mc:Fallback>
      </mc:AlternateContent>
      <mc:AlternateContent xmlns:mc="http://schemas.openxmlformats.org/markup-compatibility/2006">
        <mc:Choice xmlns:p14="http://schemas.microsoft.com/office/powerpoint/2010/main" Requires="p14">
          <p:contentPart p14:bwMode="auto" r:id="rId6">
            <p14:nvContentPartPr>
              <p14:cNvPr id="1050512" name=""/>
              <p14:cNvContentPartPr/>
              <p14:nvPr/>
            </p14:nvContentPartPr>
            <p14:xfrm>
              <a:off x="1450844" y="1959649"/>
              <a:ext cx="179159" cy="264476"/>
            </p14:xfrm>
          </p:contentPart>
        </mc:Choice>
        <mc:Fallback>
          <p:sp>
            <p:nvSpPr>
              <p:cNvPr id="1050512" name=""/>
              <p:cNvSpPr/>
              <p:nvPr/>
            </p:nvSpPr>
            <p:spPr>
              <a:xfrm>
                <a:off x="1450844" y="1959649"/>
                <a:ext cx="179159" cy="264476"/>
              </a:xfrm>
            </p:spPr>
          </p:sp>
        </mc:Fallback>
      </mc:AlternateContent>
      <mc:AlternateContent xmlns:mc="http://schemas.openxmlformats.org/markup-compatibility/2006">
        <mc:Choice xmlns:p14="http://schemas.microsoft.com/office/powerpoint/2010/main" Requires="p14">
          <p:contentPart p14:bwMode="auto" r:id="rId7">
            <p14:nvContentPartPr>
              <p14:cNvPr id="1050513" name=""/>
              <p14:cNvContentPartPr/>
              <p14:nvPr/>
            </p14:nvContentPartPr>
            <p14:xfrm>
              <a:off x="1592521" y="1877883"/>
              <a:ext cx="138788" cy="52500"/>
            </p14:xfrm>
          </p:contentPart>
        </mc:Choice>
        <mc:Fallback>
          <p:sp>
            <p:nvSpPr>
              <p:cNvPr id="1050513" name=""/>
              <p:cNvSpPr/>
              <p:nvPr/>
            </p:nvSpPr>
            <p:spPr>
              <a:xfrm>
                <a:off x="1592521" y="1877883"/>
                <a:ext cx="138788" cy="52500"/>
              </a:xfrm>
            </p:spPr>
          </p:sp>
        </mc:Fallback>
      </mc:AlternateContent>
      <mc:AlternateContent xmlns:mc="http://schemas.openxmlformats.org/markup-compatibility/2006">
        <mc:Choice xmlns:p14="http://schemas.microsoft.com/office/powerpoint/2010/main" Requires="p14">
          <p:contentPart p14:bwMode="auto" r:id="rId8">
            <p14:nvContentPartPr>
              <p14:cNvPr id="1050514" name=""/>
              <p14:cNvContentPartPr/>
              <p14:nvPr/>
            </p14:nvContentPartPr>
            <p14:xfrm>
              <a:off x="1626965" y="1812106"/>
              <a:ext cx="21489" cy="198672"/>
            </p14:xfrm>
          </p:contentPart>
        </mc:Choice>
        <mc:Fallback>
          <p:sp>
            <p:nvSpPr>
              <p:cNvPr id="1050514" name=""/>
              <p:cNvSpPr/>
              <p:nvPr/>
            </p:nvSpPr>
            <p:spPr>
              <a:xfrm>
                <a:off x="1626965" y="1812106"/>
                <a:ext cx="21489" cy="198672"/>
              </a:xfrm>
            </p:spPr>
          </p:sp>
        </mc:Fallback>
      </mc:AlternateContent>
      <mc:AlternateContent xmlns:mc="http://schemas.openxmlformats.org/markup-compatibility/2006">
        <mc:Choice xmlns:p14="http://schemas.microsoft.com/office/powerpoint/2010/main" Requires="p14">
          <p:contentPart p14:bwMode="auto" r:id="rId9">
            <p14:nvContentPartPr>
              <p14:cNvPr id="1050515" name=""/>
              <p14:cNvContentPartPr/>
              <p14:nvPr/>
            </p14:nvContentPartPr>
            <p14:xfrm>
              <a:off x="1623716" y="1991130"/>
              <a:ext cx="85497" cy="26985"/>
            </p14:xfrm>
          </p:contentPart>
        </mc:Choice>
        <mc:Fallback>
          <p:sp>
            <p:nvSpPr>
              <p:cNvPr id="1050515" name=""/>
              <p:cNvSpPr/>
              <p:nvPr/>
            </p:nvSpPr>
            <p:spPr>
              <a:xfrm>
                <a:off x="1623716" y="1991130"/>
                <a:ext cx="85497" cy="26985"/>
              </a:xfrm>
            </p:spPr>
          </p:sp>
        </mc:Fallback>
      </mc:AlternateContent>
      <mc:AlternateContent xmlns:mc="http://schemas.openxmlformats.org/markup-compatibility/2006">
        <mc:Choice xmlns:p14="http://schemas.microsoft.com/office/powerpoint/2010/main" Requires="p14">
          <p:contentPart p14:bwMode="auto" r:id="rId10">
            <p14:nvContentPartPr>
              <p14:cNvPr id="1050516" name=""/>
              <p14:cNvContentPartPr/>
              <p14:nvPr/>
            </p14:nvContentPartPr>
            <p14:xfrm>
              <a:off x="1638663" y="2070756"/>
              <a:ext cx="27555" cy="104609"/>
            </p14:xfrm>
          </p:contentPart>
        </mc:Choice>
        <mc:Fallback>
          <p:sp>
            <p:nvSpPr>
              <p:cNvPr id="1050516" name=""/>
              <p:cNvSpPr/>
              <p:nvPr/>
            </p:nvSpPr>
            <p:spPr>
              <a:xfrm>
                <a:off x="1638663" y="2070756"/>
                <a:ext cx="27555" cy="104609"/>
              </a:xfrm>
            </p:spPr>
          </p:sp>
        </mc:Fallback>
      </mc:AlternateContent>
      <mc:AlternateContent xmlns:mc="http://schemas.openxmlformats.org/markup-compatibility/2006">
        <mc:Choice xmlns:p14="http://schemas.microsoft.com/office/powerpoint/2010/main" Requires="p14">
          <p:contentPart p14:bwMode="auto" r:id="rId11">
            <p14:nvContentPartPr>
              <p14:cNvPr id="1050517" name=""/>
              <p14:cNvContentPartPr/>
              <p14:nvPr/>
            </p14:nvContentPartPr>
            <p14:xfrm>
              <a:off x="1656210" y="2047093"/>
              <a:ext cx="142409" cy="133787"/>
            </p14:xfrm>
          </p:contentPart>
        </mc:Choice>
        <mc:Fallback>
          <p:sp>
            <p:nvSpPr>
              <p:cNvPr id="1050517" name=""/>
              <p:cNvSpPr/>
              <p:nvPr/>
            </p:nvSpPr>
            <p:spPr>
              <a:xfrm>
                <a:off x="1656210" y="2047093"/>
                <a:ext cx="142409" cy="133787"/>
              </a:xfrm>
            </p:spPr>
          </p:sp>
        </mc:Fallback>
      </mc:AlternateContent>
      <mc:AlternateContent xmlns:mc="http://schemas.openxmlformats.org/markup-compatibility/2006">
        <mc:Choice xmlns:p14="http://schemas.microsoft.com/office/powerpoint/2010/main" Requires="p14">
          <p:contentPart p14:bwMode="auto" r:id="rId12">
            <p14:nvContentPartPr>
              <p14:cNvPr id="1050518" name=""/>
              <p14:cNvContentPartPr/>
              <p14:nvPr/>
            </p14:nvContentPartPr>
            <p14:xfrm>
              <a:off x="1604219" y="1889586"/>
              <a:ext cx="72222" cy="31049"/>
            </p14:xfrm>
          </p:contentPart>
        </mc:Choice>
        <mc:Fallback>
          <p:sp>
            <p:nvSpPr>
              <p:cNvPr id="1050518" name=""/>
              <p:cNvSpPr/>
              <p:nvPr/>
            </p:nvSpPr>
            <p:spPr>
              <a:xfrm>
                <a:off x="1604219" y="1889586"/>
                <a:ext cx="72222" cy="31049"/>
              </a:xfrm>
            </p:spPr>
          </p:sp>
        </mc:Fallback>
      </mc:AlternateContent>
      <mc:AlternateContent xmlns:mc="http://schemas.openxmlformats.org/markup-compatibility/2006">
        <mc:Choice xmlns:p14="http://schemas.microsoft.com/office/powerpoint/2010/main" Requires="p14">
          <p:contentPart p14:bwMode="auto" r:id="rId13">
            <p14:nvContentPartPr>
              <p14:cNvPr id="1050519" name=""/>
              <p14:cNvContentPartPr/>
              <p14:nvPr/>
            </p14:nvContentPartPr>
            <p14:xfrm>
              <a:off x="1820633" y="1715223"/>
              <a:ext cx="114196" cy="69112"/>
            </p14:xfrm>
          </p:contentPart>
        </mc:Choice>
        <mc:Fallback>
          <p:sp>
            <p:nvSpPr>
              <p:cNvPr id="1050519" name=""/>
              <p:cNvSpPr/>
              <p:nvPr/>
            </p:nvSpPr>
            <p:spPr>
              <a:xfrm>
                <a:off x="1820633" y="1715223"/>
                <a:ext cx="114196" cy="69112"/>
              </a:xfrm>
            </p:spPr>
          </p:sp>
        </mc:Fallback>
      </mc:AlternateContent>
      <mc:AlternateContent xmlns:mc="http://schemas.openxmlformats.org/markup-compatibility/2006">
        <mc:Choice xmlns:p14="http://schemas.microsoft.com/office/powerpoint/2010/main" Requires="p14">
          <p:contentPart p14:bwMode="auto" r:id="rId14">
            <p14:nvContentPartPr>
              <p14:cNvPr id="1050520" name=""/>
              <p14:cNvContentPartPr/>
              <p14:nvPr/>
            </p14:nvContentPartPr>
            <p14:xfrm>
              <a:off x="1754994" y="1795659"/>
              <a:ext cx="189210" cy="99630"/>
            </p14:xfrm>
          </p:contentPart>
        </mc:Choice>
        <mc:Fallback>
          <p:sp>
            <p:nvSpPr>
              <p:cNvPr id="1050520" name=""/>
              <p:cNvSpPr/>
              <p:nvPr/>
            </p:nvSpPr>
            <p:spPr>
              <a:xfrm>
                <a:off x="1754994" y="1795659"/>
                <a:ext cx="189210" cy="99630"/>
              </a:xfrm>
            </p:spPr>
          </p:sp>
        </mc:Fallback>
      </mc:AlternateContent>
      <mc:AlternateContent xmlns:mc="http://schemas.openxmlformats.org/markup-compatibility/2006">
        <mc:Choice xmlns:p14="http://schemas.microsoft.com/office/powerpoint/2010/main" Requires="p14">
          <p:contentPart p14:bwMode="auto" r:id="rId15">
            <p14:nvContentPartPr>
              <p14:cNvPr id="1050521" name=""/>
              <p14:cNvContentPartPr/>
              <p14:nvPr/>
            </p14:nvContentPartPr>
            <p14:xfrm>
              <a:off x="1836230" y="1790660"/>
              <a:ext cx="46069" cy="139943"/>
            </p14:xfrm>
          </p:contentPart>
        </mc:Choice>
        <mc:Fallback>
          <p:sp>
            <p:nvSpPr>
              <p:cNvPr id="1050521" name=""/>
              <p:cNvSpPr/>
              <p:nvPr/>
            </p:nvSpPr>
            <p:spPr>
              <a:xfrm>
                <a:off x="1836230" y="1790660"/>
                <a:ext cx="46069" cy="139943"/>
              </a:xfrm>
            </p:spPr>
          </p:sp>
        </mc:Fallback>
      </mc:AlternateContent>
      <mc:AlternateContent xmlns:mc="http://schemas.openxmlformats.org/markup-compatibility/2006">
        <mc:Choice xmlns:p14="http://schemas.microsoft.com/office/powerpoint/2010/main" Requires="p14">
          <p:contentPart p14:bwMode="auto" r:id="rId16">
            <p14:nvContentPartPr>
              <p14:cNvPr id="1050522" name=""/>
              <p14:cNvContentPartPr/>
              <p14:nvPr/>
            </p14:nvContentPartPr>
            <p14:xfrm>
              <a:off x="1897320" y="1764016"/>
              <a:ext cx="34444" cy="131643"/>
            </p14:xfrm>
          </p:contentPart>
        </mc:Choice>
        <mc:Fallback>
          <p:sp>
            <p:nvSpPr>
              <p:cNvPr id="1050522" name=""/>
              <p:cNvSpPr/>
              <p:nvPr/>
            </p:nvSpPr>
            <p:spPr>
              <a:xfrm>
                <a:off x="1897320" y="1764016"/>
                <a:ext cx="34444" cy="131643"/>
              </a:xfrm>
            </p:spPr>
          </p:sp>
        </mc:Fallback>
      </mc:AlternateContent>
      <mc:AlternateContent xmlns:mc="http://schemas.openxmlformats.org/markup-compatibility/2006">
        <mc:Choice xmlns:p14="http://schemas.microsoft.com/office/powerpoint/2010/main" Requires="p14">
          <p:contentPart p14:bwMode="auto" r:id="rId17">
            <p14:nvContentPartPr>
              <p14:cNvPr id="1050523" name=""/>
              <p14:cNvContentPartPr/>
              <p14:nvPr/>
            </p14:nvContentPartPr>
            <p14:xfrm>
              <a:off x="1948012" y="1726973"/>
              <a:ext cx="62771" cy="109069"/>
            </p14:xfrm>
          </p:contentPart>
        </mc:Choice>
        <mc:Fallback>
          <p:sp>
            <p:nvSpPr>
              <p:cNvPr id="1050523" name=""/>
              <p:cNvSpPr/>
              <p:nvPr/>
            </p:nvSpPr>
            <p:spPr>
              <a:xfrm>
                <a:off x="1948012" y="1726973"/>
                <a:ext cx="62771" cy="109069"/>
              </a:xfrm>
            </p:spPr>
          </p:sp>
        </mc:Fallback>
      </mc:AlternateContent>
      <mc:AlternateContent xmlns:mc="http://schemas.openxmlformats.org/markup-compatibility/2006">
        <mc:Choice xmlns:p14="http://schemas.microsoft.com/office/powerpoint/2010/main" Requires="p14">
          <p:contentPart p14:bwMode="auto" r:id="rId18">
            <p14:nvContentPartPr>
              <p14:cNvPr id="1050524" name=""/>
              <p14:cNvContentPartPr/>
              <p14:nvPr/>
            </p14:nvContentPartPr>
            <p14:xfrm>
              <a:off x="1957258" y="1687330"/>
              <a:ext cx="131652" cy="190010"/>
            </p14:xfrm>
          </p:contentPart>
        </mc:Choice>
        <mc:Fallback>
          <p:sp>
            <p:nvSpPr>
              <p:cNvPr id="1050524" name=""/>
              <p:cNvSpPr/>
              <p:nvPr/>
            </p:nvSpPr>
            <p:spPr>
              <a:xfrm>
                <a:off x="1957258" y="1687330"/>
                <a:ext cx="131652" cy="190010"/>
              </a:xfrm>
            </p:spPr>
          </p:sp>
        </mc:Fallback>
      </mc:AlternateContent>
      <mc:AlternateContent xmlns:mc="http://schemas.openxmlformats.org/markup-compatibility/2006">
        <mc:Choice xmlns:p14="http://schemas.microsoft.com/office/powerpoint/2010/main" Requires="p14">
          <p:contentPart p14:bwMode="auto" r:id="rId19">
            <p14:nvContentPartPr>
              <p14:cNvPr id="1050525" name=""/>
              <p14:cNvContentPartPr/>
              <p14:nvPr/>
            </p14:nvContentPartPr>
            <p14:xfrm>
              <a:off x="1873924" y="1933555"/>
              <a:ext cx="157316" cy="126899"/>
            </p14:xfrm>
          </p:contentPart>
        </mc:Choice>
        <mc:Fallback>
          <p:sp>
            <p:nvSpPr>
              <p:cNvPr id="1050525" name=""/>
              <p:cNvSpPr/>
              <p:nvPr/>
            </p:nvSpPr>
            <p:spPr>
              <a:xfrm>
                <a:off x="1873924" y="1933555"/>
                <a:ext cx="157316" cy="126899"/>
              </a:xfrm>
            </p:spPr>
          </p:sp>
        </mc:Fallback>
      </mc:AlternateContent>
      <mc:AlternateContent xmlns:mc="http://schemas.openxmlformats.org/markup-compatibility/2006">
        <mc:Choice xmlns:p14="http://schemas.microsoft.com/office/powerpoint/2010/main" Requires="p14">
          <p:contentPart p14:bwMode="auto" r:id="rId20">
            <p14:nvContentPartPr>
              <p14:cNvPr id="1050526" name=""/>
              <p14:cNvContentPartPr/>
              <p14:nvPr/>
            </p14:nvContentPartPr>
            <p14:xfrm>
              <a:off x="1877174" y="2035105"/>
              <a:ext cx="262004" cy="65545"/>
            </p14:xfrm>
          </p:contentPart>
        </mc:Choice>
        <mc:Fallback>
          <p:sp>
            <p:nvSpPr>
              <p:cNvPr id="1050526" name=""/>
              <p:cNvSpPr/>
              <p:nvPr/>
            </p:nvSpPr>
            <p:spPr>
              <a:xfrm>
                <a:off x="1877174" y="2035105"/>
                <a:ext cx="262004" cy="65545"/>
              </a:xfrm>
            </p:spPr>
          </p:sp>
        </mc:Fallback>
      </mc:AlternateContent>
      <mc:AlternateContent xmlns:mc="http://schemas.openxmlformats.org/markup-compatibility/2006">
        <mc:Choice xmlns:p14="http://schemas.microsoft.com/office/powerpoint/2010/main" Requires="p14">
          <p:contentPart p14:bwMode="auto" r:id="rId21">
            <p14:nvContentPartPr>
              <p14:cNvPr id="1050527" name=""/>
              <p14:cNvContentPartPr/>
              <p14:nvPr/>
            </p14:nvContentPartPr>
            <p14:xfrm>
              <a:off x="2216560" y="1972625"/>
              <a:ext cx="26605" cy="70292"/>
            </p14:xfrm>
          </p:contentPart>
        </mc:Choice>
        <mc:Fallback>
          <p:sp>
            <p:nvSpPr>
              <p:cNvPr id="1050527" name=""/>
              <p:cNvSpPr/>
              <p:nvPr/>
            </p:nvSpPr>
            <p:spPr>
              <a:xfrm>
                <a:off x="2216560" y="1972625"/>
                <a:ext cx="26605" cy="70292"/>
              </a:xfrm>
            </p:spPr>
          </p:sp>
        </mc:Fallback>
      </mc:AlternateContent>
      <mc:AlternateContent xmlns:mc="http://schemas.openxmlformats.org/markup-compatibility/2006">
        <mc:Choice xmlns:p14="http://schemas.microsoft.com/office/powerpoint/2010/main" Requires="p14">
          <p:contentPart p14:bwMode="auto" r:id="rId22">
            <p14:nvContentPartPr>
              <p14:cNvPr id="1050528" name=""/>
              <p14:cNvContentPartPr/>
              <p14:nvPr/>
            </p14:nvContentPartPr>
            <p14:xfrm>
              <a:off x="2319650" y="1549377"/>
              <a:ext cx="219991" cy="395966"/>
            </p14:xfrm>
          </p:contentPart>
        </mc:Choice>
        <mc:Fallback>
          <p:sp>
            <p:nvSpPr>
              <p:cNvPr id="1050528" name=""/>
              <p:cNvSpPr/>
              <p:nvPr/>
            </p:nvSpPr>
            <p:spPr>
              <a:xfrm>
                <a:off x="2319650" y="1549377"/>
                <a:ext cx="219991" cy="39596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001"/>
                                        </p:tgtEl>
                                        <p:attrNameLst>
                                          <p:attrName>style.visibility</p:attrName>
                                        </p:attrNameLst>
                                      </p:cBhvr>
                                      <p:to>
                                        <p:strVal val="visible"/>
                                      </p:to>
                                    </p:set>
                                    <p:animEffect transition="in" filter="wipe(down)">
                                      <p:cBhvr>
                                        <p:cTn dur="500" id="7"/>
                                        <p:tgtEl>
                                          <p:spTgt spid="314600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225"/>
                                        </p:tgtEl>
                                        <p:attrNameLst>
                                          <p:attrName>style.visibility</p:attrName>
                                        </p:attrNameLst>
                                      </p:cBhvr>
                                      <p:to>
                                        <p:strVal val="visible"/>
                                      </p:to>
                                    </p:set>
                                    <p:animEffect transition="in" filter="wipe(down)">
                                      <p:cBhvr>
                                        <p:cTn dur="500" id="10"/>
                                        <p:tgtEl>
                                          <p:spTgt spid="1049225"/>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6002"/>
                                        </p:tgtEl>
                                        <p:attrNameLst>
                                          <p:attrName>style.visibility</p:attrName>
                                        </p:attrNameLst>
                                      </p:cBhvr>
                                      <p:to>
                                        <p:strVal val="visible"/>
                                      </p:to>
                                    </p:set>
                                    <p:animEffect transition="in" filter="wipe(down)">
                                      <p:cBhvr>
                                        <p:cTn dur="500" id="15"/>
                                        <p:tgtEl>
                                          <p:spTgt spid="3146002"/>
                                        </p:tgtEl>
                                      </p:cBhvr>
                                    </p:animEffect>
                                  </p:childTnLst>
                                </p:cTn>
                              </p:par>
                              <p:par>
                                <p:cTn fill="hold" id="16" nodeType="withEffect" presetClass="entr" presetID="22" presetSubtype="4">
                                  <p:stCondLst>
                                    <p:cond delay="0"/>
                                  </p:stCondLst>
                                  <p:childTnLst>
                                    <p:set>
                                      <p:cBhvr>
                                        <p:cTn dur="1" fill="hold" id="17">
                                          <p:stCondLst>
                                            <p:cond delay="0"/>
                                          </p:stCondLst>
                                        </p:cTn>
                                        <p:tgtEl>
                                          <p:spTgt spid="3146005"/>
                                        </p:tgtEl>
                                        <p:attrNameLst>
                                          <p:attrName>style.visibility</p:attrName>
                                        </p:attrNameLst>
                                      </p:cBhvr>
                                      <p:to>
                                        <p:strVal val="visible"/>
                                      </p:to>
                                    </p:set>
                                    <p:animEffect transition="in" filter="wipe(down)">
                                      <p:cBhvr>
                                        <p:cTn dur="500" id="18"/>
                                        <p:tgtEl>
                                          <p:spTgt spid="3146005"/>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49226"/>
                                        </p:tgtEl>
                                        <p:attrNameLst>
                                          <p:attrName>style.visibility</p:attrName>
                                        </p:attrNameLst>
                                      </p:cBhvr>
                                      <p:to>
                                        <p:strVal val="visible"/>
                                      </p:to>
                                    </p:set>
                                    <p:animEffect transition="in" filter="wipe(down)">
                                      <p:cBhvr>
                                        <p:cTn dur="500" id="21"/>
                                        <p:tgtEl>
                                          <p:spTgt spid="1049226"/>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4">
                                  <p:stCondLst>
                                    <p:cond delay="0"/>
                                  </p:stCondLst>
                                  <p:childTnLst>
                                    <p:set>
                                      <p:cBhvr>
                                        <p:cTn dur="1" fill="hold" id="25">
                                          <p:stCondLst>
                                            <p:cond delay="0"/>
                                          </p:stCondLst>
                                        </p:cTn>
                                        <p:tgtEl>
                                          <p:spTgt spid="1049227"/>
                                        </p:tgtEl>
                                        <p:attrNameLst>
                                          <p:attrName>style.visibility</p:attrName>
                                        </p:attrNameLst>
                                      </p:cBhvr>
                                      <p:to>
                                        <p:strVal val="visible"/>
                                      </p:to>
                                    </p:set>
                                    <p:animEffect transition="in" filter="wipe(down)">
                                      <p:cBhvr>
                                        <p:cTn dur="500" id="26"/>
                                        <p:tgtEl>
                                          <p:spTgt spid="1049227"/>
                                        </p:tgtEl>
                                      </p:cBhvr>
                                    </p:animEffect>
                                  </p:childTnLst>
                                </p:cTn>
                              </p:par>
                              <p:par>
                                <p:cTn fill="hold" id="27" nodeType="withEffect" presetClass="entr" presetID="22" presetSubtype="4">
                                  <p:stCondLst>
                                    <p:cond delay="0"/>
                                  </p:stCondLst>
                                  <p:childTnLst>
                                    <p:set>
                                      <p:cBhvr>
                                        <p:cTn dur="1" fill="hold" id="28">
                                          <p:stCondLst>
                                            <p:cond delay="0"/>
                                          </p:stCondLst>
                                        </p:cTn>
                                        <p:tgtEl>
                                          <p:spTgt spid="3146003"/>
                                        </p:tgtEl>
                                        <p:attrNameLst>
                                          <p:attrName>style.visibility</p:attrName>
                                        </p:attrNameLst>
                                      </p:cBhvr>
                                      <p:to>
                                        <p:strVal val="visible"/>
                                      </p:to>
                                    </p:set>
                                    <p:animEffect transition="in" filter="wipe(down)">
                                      <p:cBhvr>
                                        <p:cTn dur="500" id="29"/>
                                        <p:tgtEl>
                                          <p:spTgt spid="3146003"/>
                                        </p:tgtEl>
                                      </p:cBhvr>
                                    </p:animEffect>
                                  </p:childTnLst>
                                </p:cTn>
                              </p:par>
                              <p:par>
                                <p:cTn fill="hold" id="30" nodeType="withEffect" presetClass="entr" presetID="22" presetSubtype="4">
                                  <p:stCondLst>
                                    <p:cond delay="0"/>
                                  </p:stCondLst>
                                  <p:childTnLst>
                                    <p:set>
                                      <p:cBhvr>
                                        <p:cTn dur="1" fill="hold" id="31">
                                          <p:stCondLst>
                                            <p:cond delay="0"/>
                                          </p:stCondLst>
                                        </p:cTn>
                                        <p:tgtEl>
                                          <p:spTgt spid="3146006"/>
                                        </p:tgtEl>
                                        <p:attrNameLst>
                                          <p:attrName>style.visibility</p:attrName>
                                        </p:attrNameLst>
                                      </p:cBhvr>
                                      <p:to>
                                        <p:strVal val="visible"/>
                                      </p:to>
                                    </p:set>
                                    <p:animEffect transition="in" filter="wipe(down)">
                                      <p:cBhvr>
                                        <p:cTn dur="500" id="32"/>
                                        <p:tgtEl>
                                          <p:spTgt spid="3146006"/>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49228"/>
                                        </p:tgtEl>
                                        <p:attrNameLst>
                                          <p:attrName>style.visibility</p:attrName>
                                        </p:attrNameLst>
                                      </p:cBhvr>
                                      <p:to>
                                        <p:strVal val="visible"/>
                                      </p:to>
                                    </p:set>
                                    <p:animEffect transition="in" filter="wipe(down)">
                                      <p:cBhvr>
                                        <p:cTn dur="500" id="37"/>
                                        <p:tgtEl>
                                          <p:spTgt spid="1049228"/>
                                        </p:tgtEl>
                                      </p:cBhvr>
                                    </p:animEffect>
                                  </p:childTnLst>
                                </p:cTn>
                              </p:par>
                              <p:par>
                                <p:cTn fill="hold" id="38" nodeType="withEffect" presetClass="entr" presetID="22" presetSubtype="4">
                                  <p:stCondLst>
                                    <p:cond delay="0"/>
                                  </p:stCondLst>
                                  <p:childTnLst>
                                    <p:set>
                                      <p:cBhvr>
                                        <p:cTn dur="1" fill="hold" id="39">
                                          <p:stCondLst>
                                            <p:cond delay="0"/>
                                          </p:stCondLst>
                                        </p:cTn>
                                        <p:tgtEl>
                                          <p:spTgt spid="3146004"/>
                                        </p:tgtEl>
                                        <p:attrNameLst>
                                          <p:attrName>style.visibility</p:attrName>
                                        </p:attrNameLst>
                                      </p:cBhvr>
                                      <p:to>
                                        <p:strVal val="visible"/>
                                      </p:to>
                                    </p:set>
                                    <p:animEffect transition="in" filter="wipe(down)">
                                      <p:cBhvr>
                                        <p:cTn dur="500" id="40"/>
                                        <p:tgtEl>
                                          <p:spTgt spid="3146004"/>
                                        </p:tgtEl>
                                      </p:cBhvr>
                                    </p:animEffect>
                                  </p:childTnLst>
                                </p:cTn>
                              </p:par>
                              <p:par>
                                <p:cTn fill="hold" id="41" nodeType="withEffect" presetClass="entr" presetID="22" presetSubtype="4">
                                  <p:stCondLst>
                                    <p:cond delay="0"/>
                                  </p:stCondLst>
                                  <p:childTnLst>
                                    <p:set>
                                      <p:cBhvr>
                                        <p:cTn dur="1" fill="hold" id="42">
                                          <p:stCondLst>
                                            <p:cond delay="0"/>
                                          </p:stCondLst>
                                        </p:cTn>
                                        <p:tgtEl>
                                          <p:spTgt spid="3146007"/>
                                        </p:tgtEl>
                                        <p:attrNameLst>
                                          <p:attrName>style.visibility</p:attrName>
                                        </p:attrNameLst>
                                      </p:cBhvr>
                                      <p:to>
                                        <p:strVal val="visible"/>
                                      </p:to>
                                    </p:set>
                                    <p:animEffect transition="in" filter="wipe(down)">
                                      <p:cBhvr>
                                        <p:cTn dur="500" id="43"/>
                                        <p:tgtEl>
                                          <p:spTgt spid="3146007"/>
                                        </p:tgtEl>
                                      </p:cBhvr>
                                    </p:animEffect>
                                  </p:childTnLst>
                                </p:cTn>
                              </p:par>
                            </p:childTnLst>
                          </p:cTn>
                        </p:par>
                      </p:childTnLst>
                    </p:cTn>
                  </p:par>
                  <p:par>
                    <p:cTn fill="hold" id="44">
                      <p:stCondLst>
                        <p:cond delay="indefinite"/>
                      </p:stCondLst>
                      <p:childTnLst>
                        <p:par>
                          <p:cTn fill="hold" id="45">
                            <p:stCondLst>
                              <p:cond delay="0"/>
                            </p:stCondLst>
                            <p:childTnLst>
                              <p:par>
                                <p:cTn fill="hold" id="46" nodeType="clickEffect" presetClass="entr" presetID="22" presetSubtype="4">
                                  <p:stCondLst>
                                    <p:cond delay="0"/>
                                  </p:stCondLst>
                                  <p:childTnLst>
                                    <p:set>
                                      <p:cBhvr>
                                        <p:cTn dur="1" fill="hold" id="47">
                                          <p:stCondLst>
                                            <p:cond delay="0"/>
                                          </p:stCondLst>
                                        </p:cTn>
                                        <p:tgtEl>
                                          <p:spTgt spid="3146008"/>
                                        </p:tgtEl>
                                        <p:attrNameLst>
                                          <p:attrName>style.visibility</p:attrName>
                                        </p:attrNameLst>
                                      </p:cBhvr>
                                      <p:to>
                                        <p:strVal val="visible"/>
                                      </p:to>
                                    </p:set>
                                    <p:animEffect transition="in" filter="wipe(down)">
                                      <p:cBhvr>
                                        <p:cTn dur="500" id="48"/>
                                        <p:tgtEl>
                                          <p:spTgt spid="3146008"/>
                                        </p:tgtEl>
                                      </p:cBhvr>
                                    </p:animEffect>
                                  </p:childTnLst>
                                </p:cTn>
                              </p:par>
                              <p:par>
                                <p:cTn fill="hold" grpId="0" id="49" nodeType="withEffect" presetClass="entr" presetID="22" presetSubtype="4">
                                  <p:stCondLst>
                                    <p:cond delay="0"/>
                                  </p:stCondLst>
                                  <p:childTnLst>
                                    <p:set>
                                      <p:cBhvr>
                                        <p:cTn dur="1" fill="hold" id="50">
                                          <p:stCondLst>
                                            <p:cond delay="0"/>
                                          </p:stCondLst>
                                        </p:cTn>
                                        <p:tgtEl>
                                          <p:spTgt spid="1049229"/>
                                        </p:tgtEl>
                                        <p:attrNameLst>
                                          <p:attrName>style.visibility</p:attrName>
                                        </p:attrNameLst>
                                      </p:cBhvr>
                                      <p:to>
                                        <p:strVal val="visible"/>
                                      </p:to>
                                    </p:set>
                                    <p:animEffect transition="in" filter="wipe(down)">
                                      <p:cBhvr>
                                        <p:cTn dur="500" id="51"/>
                                        <p:tgtEl>
                                          <p:spTgt spid="1049229"/>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4">
                                  <p:stCondLst>
                                    <p:cond delay="0"/>
                                  </p:stCondLst>
                                  <p:childTnLst>
                                    <p:set>
                                      <p:cBhvr>
                                        <p:cTn dur="1" fill="hold" id="55">
                                          <p:stCondLst>
                                            <p:cond delay="0"/>
                                          </p:stCondLst>
                                        </p:cTn>
                                        <p:tgtEl>
                                          <p:spTgt spid="1049232"/>
                                        </p:tgtEl>
                                        <p:attrNameLst>
                                          <p:attrName>style.visibility</p:attrName>
                                        </p:attrNameLst>
                                      </p:cBhvr>
                                      <p:to>
                                        <p:strVal val="visible"/>
                                      </p:to>
                                    </p:set>
                                    <p:animEffect transition="in" filter="wipe(down)">
                                      <p:cBhvr>
                                        <p:cTn dur="500" id="56"/>
                                        <p:tgtEl>
                                          <p:spTgt spid="1049232"/>
                                        </p:tgtEl>
                                      </p:cBhvr>
                                    </p:animEffect>
                                  </p:childTnLst>
                                </p:cTn>
                              </p:par>
                            </p:childTnLst>
                          </p:cTn>
                        </p:par>
                      </p:childTnLst>
                    </p:cTn>
                  </p:par>
                  <p:par>
                    <p:cTn fill="hold" id="57">
                      <p:stCondLst>
                        <p:cond delay="indefinite"/>
                      </p:stCondLst>
                      <p:childTnLst>
                        <p:par>
                          <p:cTn fill="hold" id="58">
                            <p:stCondLst>
                              <p:cond delay="0"/>
                            </p:stCondLst>
                            <p:childTnLst>
                              <p:par>
                                <p:cTn fill="hold" grpId="0" id="59" nodeType="clickEffect" presetClass="entr" presetID="22" presetSubtype="4">
                                  <p:stCondLst>
                                    <p:cond delay="0"/>
                                  </p:stCondLst>
                                  <p:childTnLst>
                                    <p:set>
                                      <p:cBhvr>
                                        <p:cTn dur="1" fill="hold" id="60">
                                          <p:stCondLst>
                                            <p:cond delay="0"/>
                                          </p:stCondLst>
                                        </p:cTn>
                                        <p:tgtEl>
                                          <p:spTgt spid="1049231"/>
                                        </p:tgtEl>
                                        <p:attrNameLst>
                                          <p:attrName>style.visibility</p:attrName>
                                        </p:attrNameLst>
                                      </p:cBhvr>
                                      <p:to>
                                        <p:strVal val="visible"/>
                                      </p:to>
                                    </p:set>
                                    <p:animEffect transition="in" filter="wipe(down)">
                                      <p:cBhvr>
                                        <p:cTn dur="500" id="61"/>
                                        <p:tgtEl>
                                          <p:spTgt spid="1049231"/>
                                        </p:tgtEl>
                                      </p:cBhvr>
                                    </p:animEffect>
                                  </p:childTnLst>
                                </p:cTn>
                              </p:par>
                            </p:childTnLst>
                          </p:cTn>
                        </p:par>
                      </p:childTnLst>
                    </p:cTn>
                  </p:par>
                  <p:par>
                    <p:cTn fill="hold" id="62">
                      <p:stCondLst>
                        <p:cond delay="indefinite"/>
                      </p:stCondLst>
                      <p:childTnLst>
                        <p:par>
                          <p:cTn fill="hold" id="63">
                            <p:stCondLst>
                              <p:cond delay="0"/>
                            </p:stCondLst>
                            <p:childTnLst>
                              <p:par>
                                <p:cTn fill="hold" grpId="0" id="64" nodeType="clickEffect" presetClass="entr" presetID="22" presetSubtype="4">
                                  <p:stCondLst>
                                    <p:cond delay="0"/>
                                  </p:stCondLst>
                                  <p:childTnLst>
                                    <p:set>
                                      <p:cBhvr>
                                        <p:cTn dur="1" fill="hold" id="65">
                                          <p:stCondLst>
                                            <p:cond delay="0"/>
                                          </p:stCondLst>
                                        </p:cTn>
                                        <p:tgtEl>
                                          <p:spTgt spid="1049230"/>
                                        </p:tgtEl>
                                        <p:attrNameLst>
                                          <p:attrName>style.visibility</p:attrName>
                                        </p:attrNameLst>
                                      </p:cBhvr>
                                      <p:to>
                                        <p:strVal val="visible"/>
                                      </p:to>
                                    </p:set>
                                    <p:animEffect transition="in" filter="wipe(down)">
                                      <p:cBhvr>
                                        <p:cTn dur="500" id="66"/>
                                        <p:tgtEl>
                                          <p:spTgt spid="104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5" grpId="0" animBg="1"/>
      <p:bldP spid="1049226" grpId="0" animBg="1"/>
      <p:bldP spid="1049227" grpId="0" animBg="1"/>
      <p:bldP spid="1049228" grpId="0" animBg="1"/>
      <p:bldP spid="1049229" grpId="0" animBg="1"/>
      <p:bldP spid="1049230" grpId="0"/>
      <p:bldP spid="1049231" grpId="0"/>
      <p:bldP spid="10492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92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41" name="文本框 97"/>
          <p:cNvSpPr txBox="1"/>
          <p:nvPr/>
        </p:nvSpPr>
        <p:spPr>
          <a:xfrm>
            <a:off x="389832" y="4258365"/>
            <a:ext cx="4350058"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At constant-current region: </a:t>
            </a:r>
            <a:endParaRPr altLang="en-US" b="1" dirty="0" sz="2400" lang="zh-CN">
              <a:latin typeface="Arial" panose="020B0604020202020204" pitchFamily="34" charset="0"/>
              <a:cs typeface="Arial" panose="020B0604020202020204" pitchFamily="34" charset="0"/>
            </a:endParaRPr>
          </a:p>
        </p:txBody>
      </p:sp>
      <p:sp>
        <p:nvSpPr>
          <p:cNvPr id="1049242" name="矩形 131"/>
          <p:cNvSpPr/>
          <p:nvPr/>
        </p:nvSpPr>
        <p:spPr>
          <a:xfrm>
            <a:off x="612406" y="3748450"/>
            <a:ext cx="1008031"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grpSp>
        <p:nvGrpSpPr>
          <p:cNvPr id="377" name="组合 3"/>
          <p:cNvGrpSpPr/>
          <p:nvPr/>
        </p:nvGrpSpPr>
        <p:grpSpPr>
          <a:xfrm>
            <a:off x="463582" y="333563"/>
            <a:ext cx="8285594" cy="3978786"/>
            <a:chOff x="463582" y="333563"/>
            <a:chExt cx="8285594" cy="3978786"/>
          </a:xfrm>
        </p:grpSpPr>
        <p:grpSp>
          <p:nvGrpSpPr>
            <p:cNvPr id="378" name="组合 2"/>
            <p:cNvGrpSpPr/>
            <p:nvPr/>
          </p:nvGrpSpPr>
          <p:grpSpPr>
            <a:xfrm>
              <a:off x="463582" y="333563"/>
              <a:ext cx="8216834" cy="3889272"/>
              <a:chOff x="475728" y="1188524"/>
              <a:chExt cx="8216834" cy="3889272"/>
            </a:xfrm>
          </p:grpSpPr>
          <p:grpSp>
            <p:nvGrpSpPr>
              <p:cNvPr id="379" name="组合 69"/>
              <p:cNvGrpSpPr/>
              <p:nvPr/>
            </p:nvGrpSpPr>
            <p:grpSpPr>
              <a:xfrm>
                <a:off x="4809728" y="1850157"/>
                <a:ext cx="3485186" cy="2790094"/>
                <a:chOff x="4962128" y="2026687"/>
                <a:chExt cx="3485186" cy="2790094"/>
              </a:xfrm>
            </p:grpSpPr>
            <p:cxnSp>
              <p:nvCxnSpPr>
                <p:cNvPr id="3146009" name="直接连接符 70"/>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243" name="弧形 71"/>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10" name="直接连接符 72"/>
                <p:cNvCxnSpPr>
                  <a:cxnSpLocks/>
                </p:cNvCxnSpPr>
                <p:nvPr/>
              </p:nvCxnSpPr>
              <p:spPr>
                <a:xfrm>
                  <a:off x="6006289" y="2026687"/>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80" name="组合 73"/>
              <p:cNvGrpSpPr/>
              <p:nvPr/>
            </p:nvGrpSpPr>
            <p:grpSpPr>
              <a:xfrm>
                <a:off x="4719008" y="4578746"/>
                <a:ext cx="3699087" cy="271465"/>
                <a:chOff x="5274946" y="3128688"/>
                <a:chExt cx="3699087" cy="771867"/>
              </a:xfrm>
            </p:grpSpPr>
            <p:sp>
              <p:nvSpPr>
                <p:cNvPr id="1049244" name="弧形 74"/>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11" name="直接连接符 75"/>
                <p:cNvCxnSpPr>
                  <a:cxnSpLocks/>
                </p:cNvCxnSpPr>
                <p:nvPr/>
              </p:nvCxnSpPr>
              <p:spPr>
                <a:xfrm>
                  <a:off x="5718795" y="3134178"/>
                  <a:ext cx="3255238" cy="344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245" name="文本框 79"/>
              <p:cNvSpPr txBox="1"/>
              <p:nvPr/>
            </p:nvSpPr>
            <p:spPr>
              <a:xfrm>
                <a:off x="7224044" y="1436599"/>
                <a:ext cx="1070870"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=0V</a:t>
                </a:r>
                <a:endParaRPr altLang="en-US" b="1" dirty="0" sz="2000" lang="zh-CN">
                  <a:latin typeface="Arial" panose="020B0604020202020204" pitchFamily="34" charset="0"/>
                  <a:cs typeface="Arial" panose="020B0604020202020204" pitchFamily="34" charset="0"/>
                </a:endParaRPr>
              </a:p>
            </p:txBody>
          </p:sp>
          <p:sp>
            <p:nvSpPr>
              <p:cNvPr id="1049246" name="任意多边形 80"/>
              <p:cNvSpPr/>
              <p:nvPr/>
            </p:nvSpPr>
            <p:spPr>
              <a:xfrm>
                <a:off x="4811486" y="1625056"/>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7" name="文本框 88"/>
              <p:cNvSpPr txBox="1"/>
              <p:nvPr/>
            </p:nvSpPr>
            <p:spPr>
              <a:xfrm>
                <a:off x="7224044" y="2054527"/>
                <a:ext cx="1415131"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=-0.5V</a:t>
                </a:r>
                <a:endParaRPr altLang="en-US" b="1" dirty="0" sz="2000" lang="zh-CN">
                  <a:latin typeface="Arial" panose="020B0604020202020204" pitchFamily="34" charset="0"/>
                  <a:cs typeface="Arial" panose="020B0604020202020204" pitchFamily="34" charset="0"/>
                </a:endParaRPr>
              </a:p>
            </p:txBody>
          </p:sp>
          <p:sp>
            <p:nvSpPr>
              <p:cNvPr id="1049248" name="文本框 89"/>
              <p:cNvSpPr txBox="1"/>
              <p:nvPr/>
            </p:nvSpPr>
            <p:spPr>
              <a:xfrm>
                <a:off x="7224044" y="2766050"/>
                <a:ext cx="1231133"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=-1V</a:t>
                </a:r>
                <a:endParaRPr altLang="en-US" b="1" dirty="0" sz="2000" lang="zh-CN">
                  <a:latin typeface="Arial" panose="020B0604020202020204" pitchFamily="34" charset="0"/>
                  <a:cs typeface="Arial" panose="020B0604020202020204" pitchFamily="34" charset="0"/>
                </a:endParaRPr>
              </a:p>
            </p:txBody>
          </p:sp>
          <p:sp>
            <p:nvSpPr>
              <p:cNvPr id="1049249" name="文本框 90"/>
              <p:cNvSpPr txBox="1"/>
              <p:nvPr/>
            </p:nvSpPr>
            <p:spPr>
              <a:xfrm>
                <a:off x="7224044" y="3454462"/>
                <a:ext cx="1386204"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=-1.5V</a:t>
                </a:r>
                <a:endParaRPr altLang="en-US" b="1" dirty="0" sz="2000" lang="zh-CN">
                  <a:latin typeface="Arial" panose="020B0604020202020204" pitchFamily="34" charset="0"/>
                  <a:cs typeface="Arial" panose="020B0604020202020204" pitchFamily="34" charset="0"/>
                </a:endParaRPr>
              </a:p>
            </p:txBody>
          </p:sp>
          <p:sp>
            <p:nvSpPr>
              <p:cNvPr id="1049250" name="矩形 91"/>
              <p:cNvSpPr/>
              <p:nvPr/>
            </p:nvSpPr>
            <p:spPr>
              <a:xfrm>
                <a:off x="7141730" y="4153253"/>
                <a:ext cx="1550832"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sp>
            <p:nvSpPr>
              <p:cNvPr id="1049251" name="矩形 92"/>
              <p:cNvSpPr/>
              <p:nvPr/>
            </p:nvSpPr>
            <p:spPr>
              <a:xfrm>
                <a:off x="4925935" y="1188524"/>
                <a:ext cx="2481580" cy="396240"/>
              </a:xfrm>
              <a:prstGeom prst="rect"/>
            </p:spPr>
            <p:txBody>
              <a:bodyPr wrap="non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GS(off)</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 </a:t>
                </a:r>
                <a:endParaRPr altLang="en-US" dirty="0" sz="2000" lang="zh-CN">
                  <a:solidFill>
                    <a:schemeClr val="accent1">
                      <a:lumMod val="75000"/>
                    </a:schemeClr>
                  </a:solidFill>
                </a:endParaRPr>
              </a:p>
            </p:txBody>
          </p:sp>
          <p:grpSp>
            <p:nvGrpSpPr>
              <p:cNvPr id="381" name="组合 93"/>
              <p:cNvGrpSpPr/>
              <p:nvPr/>
            </p:nvGrpSpPr>
            <p:grpSpPr>
              <a:xfrm>
                <a:off x="4819692" y="2510540"/>
                <a:ext cx="3556187" cy="2120831"/>
                <a:chOff x="4672054" y="3128863"/>
                <a:chExt cx="3556187" cy="2120831"/>
              </a:xfrm>
            </p:grpSpPr>
            <p:grpSp>
              <p:nvGrpSpPr>
                <p:cNvPr id="382" name="组合 94"/>
                <p:cNvGrpSpPr/>
                <p:nvPr/>
              </p:nvGrpSpPr>
              <p:grpSpPr>
                <a:xfrm>
                  <a:off x="5180752" y="3128863"/>
                  <a:ext cx="3047489" cy="775307"/>
                  <a:chOff x="5432483" y="2589096"/>
                  <a:chExt cx="3047489" cy="775307"/>
                </a:xfrm>
              </p:grpSpPr>
              <p:sp>
                <p:nvSpPr>
                  <p:cNvPr id="1049252" name="弧形 98"/>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12" name="直接连接符 99"/>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013" name="直接连接符 95"/>
                <p:cNvCxnSpPr>
                  <a:cxnSpLocks/>
                  <a:endCxn id="1049252"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83" name="组合 100"/>
              <p:cNvGrpSpPr/>
              <p:nvPr/>
            </p:nvGrpSpPr>
            <p:grpSpPr>
              <a:xfrm>
                <a:off x="4824311" y="3206023"/>
                <a:ext cx="3650998" cy="1442615"/>
                <a:chOff x="4676673" y="3824346"/>
                <a:chExt cx="3650998" cy="1442615"/>
              </a:xfrm>
            </p:grpSpPr>
            <p:grpSp>
              <p:nvGrpSpPr>
                <p:cNvPr id="384" name="组合 101"/>
                <p:cNvGrpSpPr/>
                <p:nvPr/>
              </p:nvGrpSpPr>
              <p:grpSpPr>
                <a:xfrm>
                  <a:off x="4676673" y="3824346"/>
                  <a:ext cx="1300404" cy="1442615"/>
                  <a:chOff x="4676673" y="3824346"/>
                  <a:chExt cx="1300404" cy="1442615"/>
                </a:xfrm>
              </p:grpSpPr>
              <p:sp>
                <p:nvSpPr>
                  <p:cNvPr id="1049253" name="弧形 103"/>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14" name="直接连接符 104"/>
                  <p:cNvCxnSpPr>
                    <a:cxnSpLocks/>
                    <a:endCxn id="1049253"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015" name="直接连接符 102"/>
                <p:cNvCxnSpPr>
                  <a:cxnSpLocks/>
                </p:cNvCxnSpPr>
                <p:nvPr/>
              </p:nvCxnSpPr>
              <p:spPr>
                <a:xfrm>
                  <a:off x="5517508" y="3824346"/>
                  <a:ext cx="281016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85" name="组合 105"/>
              <p:cNvGrpSpPr/>
              <p:nvPr/>
            </p:nvGrpSpPr>
            <p:grpSpPr>
              <a:xfrm>
                <a:off x="4848933" y="3904767"/>
                <a:ext cx="3651110" cy="775307"/>
                <a:chOff x="4701295" y="4523090"/>
                <a:chExt cx="3651110" cy="775307"/>
              </a:xfrm>
            </p:grpSpPr>
            <p:grpSp>
              <p:nvGrpSpPr>
                <p:cNvPr id="386" name="组合 106"/>
                <p:cNvGrpSpPr/>
                <p:nvPr/>
              </p:nvGrpSpPr>
              <p:grpSpPr>
                <a:xfrm>
                  <a:off x="4875992" y="4523090"/>
                  <a:ext cx="3476413" cy="775307"/>
                  <a:chOff x="5274946" y="3134177"/>
                  <a:chExt cx="3476413" cy="775307"/>
                </a:xfrm>
              </p:grpSpPr>
              <p:sp>
                <p:nvSpPr>
                  <p:cNvPr id="1049254" name="弧形 108"/>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16" name="直接连接符 109"/>
                  <p:cNvCxnSpPr>
                    <a:cxnSpLocks/>
                  </p:cNvCxnSpPr>
                  <p:nvPr/>
                </p:nvCxnSpPr>
                <p:spPr>
                  <a:xfrm>
                    <a:off x="5718795" y="3134177"/>
                    <a:ext cx="30325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017" name="直接连接符 107"/>
                <p:cNvCxnSpPr>
                  <a:cxnSpLocks/>
                  <a:endCxn id="1049254"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87" name="组合 110"/>
              <p:cNvGrpSpPr/>
              <p:nvPr/>
            </p:nvGrpSpPr>
            <p:grpSpPr>
              <a:xfrm>
                <a:off x="475728" y="1283626"/>
                <a:ext cx="3939377" cy="3794170"/>
                <a:chOff x="4767863" y="2486891"/>
                <a:chExt cx="3939377" cy="3794170"/>
              </a:xfrm>
            </p:grpSpPr>
            <p:cxnSp>
              <p:nvCxnSpPr>
                <p:cNvPr id="3146018" name="直接箭头连接符 111"/>
                <p:cNvCxnSpPr>
                  <a:cxnSpLocks/>
                </p:cNvCxnSpPr>
                <p:nvPr/>
              </p:nvCxnSpPr>
              <p:spPr>
                <a:xfrm flipV="1">
                  <a:off x="7620610" y="2639864"/>
                  <a:ext cx="0" cy="318800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19" name="直接箭头连接符 112"/>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255" name="文本框 113"/>
                <p:cNvSpPr txBox="1"/>
                <p:nvPr/>
              </p:nvSpPr>
              <p:spPr>
                <a:xfrm>
                  <a:off x="7201787" y="2486891"/>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256" name="文本框 114"/>
                <p:cNvSpPr txBox="1"/>
                <p:nvPr/>
              </p:nvSpPr>
              <p:spPr>
                <a:xfrm>
                  <a:off x="7946542" y="5745121"/>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grpSp>
          <p:sp>
            <p:nvSpPr>
              <p:cNvPr id="1049257" name="文本框 115"/>
              <p:cNvSpPr txBox="1"/>
              <p:nvPr/>
            </p:nvSpPr>
            <p:spPr>
              <a:xfrm>
                <a:off x="3172551" y="4578746"/>
                <a:ext cx="76069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020" name="直接连接符 116"/>
              <p:cNvCxnSpPr>
                <a:cxnSpLocks/>
              </p:cNvCxnSpPr>
              <p:nvPr/>
            </p:nvCxnSpPr>
            <p:spPr>
              <a:xfrm>
                <a:off x="3194038" y="1847134"/>
                <a:ext cx="2727664" cy="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258" name="任意多边形 129"/>
              <p:cNvSpPr/>
              <p:nvPr/>
            </p:nvSpPr>
            <p:spPr>
              <a:xfrm>
                <a:off x="1019175" y="1838325"/>
                <a:ext cx="2309813" cy="2779398"/>
              </a:xfrm>
              <a:custGeom>
                <a:avLst/>
                <a:gdLst>
                  <a:gd name="connsiteX0" fmla="*/ 2309813 w 2309813"/>
                  <a:gd name="connsiteY0" fmla="*/ 0 h 2747963"/>
                  <a:gd name="connsiteX1" fmla="*/ 995363 w 2309813"/>
                  <a:gd name="connsiteY1" fmla="*/ 1819275 h 2747963"/>
                  <a:gd name="connsiteX2" fmla="*/ 0 w 2309813"/>
                  <a:gd name="connsiteY2" fmla="*/ 2747963 h 2747963"/>
                </a:gdLst>
                <a:ahLst/>
                <a:cxnLst>
                  <a:cxn ang="0">
                    <a:pos x="connsiteX0" y="connsiteY0"/>
                  </a:cxn>
                  <a:cxn ang="0">
                    <a:pos x="connsiteX1" y="connsiteY1"/>
                  </a:cxn>
                  <a:cxn ang="0">
                    <a:pos x="connsiteX2" y="connsiteY2"/>
                  </a:cxn>
                </a:cxnLst>
                <a:rect l="l" t="t" r="r" b="b"/>
                <a:pathLst>
                  <a:path w="2309813" h="2747963">
                    <a:moveTo>
                      <a:pt x="2309813" y="0"/>
                    </a:moveTo>
                    <a:cubicBezTo>
                      <a:pt x="1845072" y="680640"/>
                      <a:pt x="1380332" y="1361281"/>
                      <a:pt x="995363" y="1819275"/>
                    </a:cubicBezTo>
                    <a:cubicBezTo>
                      <a:pt x="610394" y="2277269"/>
                      <a:pt x="305197" y="2512616"/>
                      <a:pt x="0" y="2747963"/>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59" name="文本框 130"/>
            <p:cNvSpPr txBox="1"/>
            <p:nvPr/>
          </p:nvSpPr>
          <p:spPr>
            <a:xfrm>
              <a:off x="3275819" y="910515"/>
              <a:ext cx="769003"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DSS</a:t>
              </a:r>
              <a:endParaRPr altLang="en-US" b="1" dirty="0" sz="2400" lang="zh-CN">
                <a:latin typeface="Arial" panose="020B0604020202020204" pitchFamily="34" charset="0"/>
                <a:cs typeface="Arial" panose="020B0604020202020204" pitchFamily="34" charset="0"/>
              </a:endParaRPr>
            </a:p>
          </p:txBody>
        </p:sp>
        <p:cxnSp>
          <p:nvCxnSpPr>
            <p:cNvPr id="3146021" name="直接箭头连接符 132"/>
            <p:cNvCxnSpPr>
              <a:cxnSpLocks/>
            </p:cNvCxnSpPr>
            <p:nvPr/>
          </p:nvCxnSpPr>
          <p:spPr>
            <a:xfrm>
              <a:off x="4797582" y="3780417"/>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260" name="文本框 133"/>
            <p:cNvSpPr txBox="1"/>
            <p:nvPr/>
          </p:nvSpPr>
          <p:spPr>
            <a:xfrm>
              <a:off x="7988478" y="3776410"/>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cxnSp>
          <p:nvCxnSpPr>
            <p:cNvPr id="3146022" name="直接箭头连接符 134"/>
            <p:cNvCxnSpPr>
              <a:cxnSpLocks/>
            </p:cNvCxnSpPr>
            <p:nvPr/>
          </p:nvCxnSpPr>
          <p:spPr>
            <a:xfrm flipV="1">
              <a:off x="4797582" y="590568"/>
              <a:ext cx="0" cy="319677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261" name="文本框 135"/>
            <p:cNvSpPr txBox="1"/>
            <p:nvPr/>
          </p:nvSpPr>
          <p:spPr>
            <a:xfrm>
              <a:off x="4376785" y="437595"/>
              <a:ext cx="500681"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grpSp>
      <p:sp>
        <p:nvSpPr>
          <p:cNvPr id="1049262" name="文本框 5"/>
          <p:cNvSpPr txBox="1">
            <a:spLocks noChangeAspect="1" noMove="1" noResize="1" noRot="1" noAdjustHandles="1" noEditPoints="1" noChangeArrowheads="1" noChangeShapeType="1" noTextEdit="1"/>
          </p:cNvSpPr>
          <p:nvPr/>
        </p:nvSpPr>
        <p:spPr>
          <a:xfrm>
            <a:off x="1422778" y="4871342"/>
            <a:ext cx="3694906" cy="747897"/>
          </a:xfrm>
          <a:prstGeom prst="rect"/>
          <a:blipFill>
            <a:blip xmlns:r="http://schemas.openxmlformats.org/officeDocument/2006/relationships" r:embed="rId1"/>
            <a:stretch>
              <a:fillRect/>
            </a:stretch>
          </a:blipFill>
        </p:spPr>
        <p:txBody>
          <a:bodyPr/>
          <a:p>
            <a:r>
              <a:rPr altLang="en-US" lang="zh-CN">
                <a:noFill/>
              </a:rPr>
              <a:t> </a:t>
            </a:r>
          </a:p>
        </p:txBody>
      </p:sp>
      <p:sp>
        <p:nvSpPr>
          <p:cNvPr id="1049263" name="矩形 18"/>
          <p:cNvSpPr>
            <a:spLocks noChangeAspect="1" noMove="1" noResize="1" noRot="1" noAdjustHandles="1" noEditPoints="1" noChangeArrowheads="1" noChangeShapeType="1" noTextEdit="1"/>
          </p:cNvSpPr>
          <p:nvPr/>
        </p:nvSpPr>
        <p:spPr>
          <a:xfrm>
            <a:off x="5117683" y="5000138"/>
            <a:ext cx="2517036" cy="421590"/>
          </a:xfrm>
          <a:prstGeom prst="rect"/>
          <a:blipFill>
            <a:blip xmlns:r="http://schemas.openxmlformats.org/officeDocument/2006/relationships" r:embed="rId2"/>
            <a:stretch>
              <a:fillRect b="-11594"/>
            </a:stretch>
          </a:blipFill>
        </p:spPr>
        <p:txBody>
          <a:bodyPr/>
          <a:p>
            <a:r>
              <a:rPr altLang="en-US" lang="zh-CN">
                <a:noFill/>
              </a:rPr>
              <a:t> </a:t>
            </a:r>
          </a:p>
        </p:txBody>
      </p:sp>
      <p:sp>
        <p:nvSpPr>
          <p:cNvPr id="1049264" name="文本框 136"/>
          <p:cNvSpPr txBox="1"/>
          <p:nvPr/>
        </p:nvSpPr>
        <p:spPr>
          <a:xfrm>
            <a:off x="1250310" y="5805792"/>
            <a:ext cx="6913103" cy="535940"/>
          </a:xfrm>
          <a:prstGeom prst="rect"/>
          <a:noFill/>
        </p:spPr>
        <p:txBody>
          <a:bodyPr rtlCol="0" wrap="square">
            <a:spAutoFit/>
          </a:bodyPr>
          <a:p>
            <a:pPr algn="just"/>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DSS</a:t>
            </a:r>
            <a:r>
              <a:rPr altLang="zh-CN" b="1" dirty="0" sz="2400" lang="en-US" smtClean="0">
                <a:latin typeface="Arial" panose="020B0604020202020204" pitchFamily="34" charset="0"/>
                <a:cs typeface="Arial" panose="020B0604020202020204" pitchFamily="34" charset="0"/>
              </a:rPr>
              <a:t> is the drain current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=0,</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1" dirty="0" sz="2400" lang="en-US" smtClean="0">
                <a:latin typeface="Arial" panose="020B0604020202020204" pitchFamily="34" charset="0"/>
                <a:cs typeface="Arial" panose="020B0604020202020204" pitchFamily="34" charset="0"/>
              </a:rPr>
              <a:t>&gt;|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GS(off)</a:t>
            </a:r>
            <a:r>
              <a:rPr altLang="zh-CN" b="1" dirty="0" sz="2400" lang="en-US" smtClean="0">
                <a:latin typeface="Arial" panose="020B0604020202020204" pitchFamily="34" charset="0"/>
                <a:cs typeface="Arial" panose="020B0604020202020204" pitchFamily="34" charset="0"/>
              </a:rPr>
              <a:t>|</a:t>
            </a:r>
            <a:endParaRPr altLang="en-US" dirty="0" sz="2400" 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926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66"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3.2.2 </a:t>
            </a:r>
            <a:r>
              <a:rPr altLang="zh-CN" b="1" dirty="0" sz="3200" lang="en-US" smtClean="0">
                <a:latin typeface="Arial" panose="020B0604020202020204" pitchFamily="34" charset="0"/>
                <a:cs typeface="Arial" panose="020B0604020202020204" pitchFamily="34" charset="0"/>
              </a:rPr>
              <a:t>JFET: Key parameters</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267"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68" name="文本框 59"/>
          <p:cNvSpPr txBox="1"/>
          <p:nvPr/>
        </p:nvSpPr>
        <p:spPr>
          <a:xfrm>
            <a:off x="359722" y="1729093"/>
            <a:ext cx="6913103" cy="535939"/>
          </a:xfrm>
          <a:prstGeom prst="rect"/>
          <a:noFill/>
        </p:spPr>
        <p:txBody>
          <a:bodyPr rtlCol="0"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1) Pinch-off voltage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GS(off)</a:t>
            </a:r>
            <a:r>
              <a:rPr altLang="zh-CN" b="1" dirty="0" sz="2400" lang="en-US" smtClean="0">
                <a:latin typeface="Arial" panose="020B0604020202020204" pitchFamily="34" charset="0"/>
                <a:cs typeface="Arial" panose="020B0604020202020204" pitchFamily="34" charset="0"/>
              </a:rPr>
              <a:t> </a:t>
            </a:r>
            <a:r>
              <a:rPr altLang="en-US" b="1" dirty="0" sz="2400" lang="zh-CN">
                <a:latin typeface="宋体" panose="02010600030101010101" pitchFamily="2" charset="-122"/>
                <a:ea typeface="宋体" panose="02010600030101010101" pitchFamily="2" charset="-122"/>
                <a:cs typeface="Arial" panose="020B0604020202020204" pitchFamily="34" charset="0"/>
              </a:rPr>
              <a:t>夹断电压</a:t>
            </a:r>
          </a:p>
        </p:txBody>
      </p:sp>
      <p:sp>
        <p:nvSpPr>
          <p:cNvPr id="1049269" name="文本框 64"/>
          <p:cNvSpPr txBox="1"/>
          <p:nvPr/>
        </p:nvSpPr>
        <p:spPr>
          <a:xfrm>
            <a:off x="273996" y="1191983"/>
            <a:ext cx="6913103" cy="461665"/>
          </a:xfrm>
          <a:prstGeom prst="rect"/>
          <a:noFill/>
        </p:spPr>
        <p:txBody>
          <a:bodyPr rtlCol="0"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DC parameters </a:t>
            </a:r>
            <a:r>
              <a:rPr altLang="en-US" b="1" dirty="0" sz="2400" lang="zh-CN">
                <a:latin typeface="宋体" panose="02010600030101010101" pitchFamily="2" charset="-122"/>
                <a:ea typeface="宋体" panose="02010600030101010101" pitchFamily="2" charset="-122"/>
                <a:cs typeface="Arial" panose="020B0604020202020204" pitchFamily="34" charset="0"/>
              </a:rPr>
              <a:t>直流参数</a:t>
            </a:r>
          </a:p>
        </p:txBody>
      </p:sp>
      <p:sp>
        <p:nvSpPr>
          <p:cNvPr id="1049270" name="文本框 65"/>
          <p:cNvSpPr txBox="1"/>
          <p:nvPr/>
        </p:nvSpPr>
        <p:spPr>
          <a:xfrm>
            <a:off x="359721" y="2402013"/>
            <a:ext cx="7018396" cy="535940"/>
          </a:xfrm>
          <a:prstGeom prst="rect"/>
          <a:noFill/>
        </p:spPr>
        <p:txBody>
          <a:bodyPr rtlCol="0"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2) Drain saturation current </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DSS</a:t>
            </a:r>
            <a:r>
              <a:rPr altLang="zh-CN" b="1" dirty="0" sz="2400" lang="en-US" smtClean="0">
                <a:latin typeface="Arial" panose="020B0604020202020204" pitchFamily="34" charset="0"/>
                <a:cs typeface="Arial" panose="020B0604020202020204" pitchFamily="34" charset="0"/>
              </a:rPr>
              <a:t> </a:t>
            </a:r>
            <a:r>
              <a:rPr altLang="en-US" b="1" dirty="0" sz="2400" lang="zh-CN">
                <a:latin typeface="宋体" panose="02010600030101010101" pitchFamily="2" charset="-122"/>
                <a:ea typeface="宋体" panose="02010600030101010101" pitchFamily="2" charset="-122"/>
                <a:cs typeface="Arial" panose="020B0604020202020204" pitchFamily="34" charset="0"/>
              </a:rPr>
              <a:t>漏极</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饱和电流</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9271" name="文本框 66"/>
          <p:cNvSpPr txBox="1"/>
          <p:nvPr/>
        </p:nvSpPr>
        <p:spPr>
          <a:xfrm>
            <a:off x="683814" y="2937645"/>
            <a:ext cx="7355285" cy="535939"/>
          </a:xfrm>
          <a:prstGeom prst="rect"/>
          <a:noFill/>
        </p:spPr>
        <p:txBody>
          <a:bodyPr rtlCol="0" wrap="square">
            <a:spAutoFit/>
          </a:bodyPr>
          <a:p>
            <a:pPr algn="just"/>
            <a:r>
              <a:rPr altLang="zh-CN" b="1" dirty="0" sz="2400" i="1" lang="en-US">
                <a:latin typeface="Arial" panose="020B0604020202020204" pitchFamily="34" charset="0"/>
                <a:cs typeface="Arial" panose="020B0604020202020204" pitchFamily="34" charset="0"/>
              </a:rPr>
              <a:t>I</a:t>
            </a:r>
            <a:r>
              <a:rPr altLang="zh-CN" baseline="-25000" b="1" dirty="0" sz="2400" lang="en-US">
                <a:latin typeface="Arial" panose="020B0604020202020204" pitchFamily="34" charset="0"/>
                <a:cs typeface="Arial" panose="020B0604020202020204" pitchFamily="34" charset="0"/>
              </a:rPr>
              <a:t>DSS </a:t>
            </a:r>
            <a:r>
              <a:rPr altLang="zh-CN" b="1" dirty="0" sz="2400" lang="en-US" smtClean="0">
                <a:latin typeface="Arial" panose="020B0604020202020204" pitchFamily="34" charset="0"/>
                <a:cs typeface="Arial" panose="020B0604020202020204" pitchFamily="34" charset="0"/>
              </a:rPr>
              <a:t>: The drain current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=0,</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1" dirty="0" sz="2400" lang="en-US" smtClean="0">
                <a:latin typeface="Arial" panose="020B0604020202020204" pitchFamily="34" charset="0"/>
                <a:cs typeface="Arial" panose="020B0604020202020204" pitchFamily="34" charset="0"/>
              </a:rPr>
              <a:t>&gt;|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GS(off)</a:t>
            </a:r>
            <a:r>
              <a:rPr altLang="zh-CN" b="1" dirty="0" sz="2400" lang="en-US" smtClean="0">
                <a:latin typeface="Arial" panose="020B0604020202020204" pitchFamily="34" charset="0"/>
                <a:cs typeface="Arial" panose="020B0604020202020204" pitchFamily="34" charset="0"/>
              </a:rPr>
              <a:t>|</a:t>
            </a:r>
            <a:endParaRPr altLang="en-US" dirty="0" sz="2400" lang="zh-CN"/>
          </a:p>
        </p:txBody>
      </p:sp>
      <p:sp>
        <p:nvSpPr>
          <p:cNvPr id="1049272" name="文本框 67"/>
          <p:cNvSpPr txBox="1"/>
          <p:nvPr/>
        </p:nvSpPr>
        <p:spPr>
          <a:xfrm>
            <a:off x="359721" y="3683125"/>
            <a:ext cx="8593779" cy="535940"/>
          </a:xfrm>
          <a:prstGeom prst="rect"/>
          <a:noFill/>
        </p:spPr>
        <p:txBody>
          <a:bodyPr rtlCol="0"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3) DC Input resistance </a:t>
            </a:r>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 </a:t>
            </a:r>
            <a:r>
              <a:rPr altLang="en-US" b="1" dirty="0" sz="2400" lang="zh-CN">
                <a:latin typeface="宋体" panose="02010600030101010101" pitchFamily="2" charset="-122"/>
                <a:ea typeface="宋体" panose="02010600030101010101" pitchFamily="2" charset="-122"/>
                <a:cs typeface="Arial" panose="020B0604020202020204" pitchFamily="34" charset="0"/>
              </a:rPr>
              <a:t>直流输入电阻</a:t>
            </a:r>
          </a:p>
        </p:txBody>
      </p:sp>
      <p:sp>
        <p:nvSpPr>
          <p:cNvPr id="1049273" name="文本框 68"/>
          <p:cNvSpPr txBox="1">
            <a:spLocks noChangeAspect="1" noMove="1" noResize="1" noRot="1" noAdjustHandles="1" noEditPoints="1" noChangeArrowheads="1" noChangeShapeType="1" noTextEdit="1"/>
          </p:cNvSpPr>
          <p:nvPr/>
        </p:nvSpPr>
        <p:spPr>
          <a:xfrm>
            <a:off x="776754" y="4791063"/>
            <a:ext cx="4093849" cy="753604"/>
          </a:xfrm>
          <a:prstGeom prst="rect"/>
          <a:blipFill>
            <a:blip xmlns:r="http://schemas.openxmlformats.org/officeDocument/2006/relationships" r:embed="rId1"/>
            <a:stretch>
              <a:fillRect/>
            </a:stretch>
          </a:blipFill>
        </p:spPr>
        <p:txBody>
          <a:bodyPr/>
          <a:p>
            <a:r>
              <a:rPr altLang="en-US" lang="zh-CN">
                <a:noFill/>
              </a:rPr>
              <a:t> </a:t>
            </a:r>
          </a:p>
        </p:txBody>
      </p:sp>
      <p:grpSp>
        <p:nvGrpSpPr>
          <p:cNvPr id="389" name="组合 69"/>
          <p:cNvGrpSpPr/>
          <p:nvPr/>
        </p:nvGrpSpPr>
        <p:grpSpPr>
          <a:xfrm>
            <a:off x="5049450" y="3453376"/>
            <a:ext cx="3808999" cy="3103334"/>
            <a:chOff x="453637" y="1517734"/>
            <a:chExt cx="3808999" cy="3103334"/>
          </a:xfrm>
        </p:grpSpPr>
        <p:grpSp>
          <p:nvGrpSpPr>
            <p:cNvPr id="390" name="组合 70"/>
            <p:cNvGrpSpPr/>
            <p:nvPr/>
          </p:nvGrpSpPr>
          <p:grpSpPr>
            <a:xfrm>
              <a:off x="453637" y="1866096"/>
              <a:ext cx="3808999" cy="2754972"/>
              <a:chOff x="462122" y="2213759"/>
              <a:chExt cx="3808999" cy="2754972"/>
            </a:xfrm>
          </p:grpSpPr>
          <p:grpSp>
            <p:nvGrpSpPr>
              <p:cNvPr id="391" name="组合 75"/>
              <p:cNvGrpSpPr/>
              <p:nvPr/>
            </p:nvGrpSpPr>
            <p:grpSpPr>
              <a:xfrm>
                <a:off x="982727" y="2213759"/>
                <a:ext cx="1416526" cy="1950882"/>
                <a:chOff x="903632" y="4350483"/>
                <a:chExt cx="1416526" cy="1950882"/>
              </a:xfrm>
            </p:grpSpPr>
            <p:grpSp>
              <p:nvGrpSpPr>
                <p:cNvPr id="392" name="组合 101"/>
                <p:cNvGrpSpPr/>
                <p:nvPr/>
              </p:nvGrpSpPr>
              <p:grpSpPr>
                <a:xfrm>
                  <a:off x="1281932" y="4594014"/>
                  <a:ext cx="1038226" cy="1562641"/>
                  <a:chOff x="263525" y="4511675"/>
                  <a:chExt cx="1038226" cy="1562641"/>
                </a:xfrm>
              </p:grpSpPr>
              <p:sp>
                <p:nvSpPr>
                  <p:cNvPr id="1049274" name="Line 45"/>
                  <p:cNvSpPr>
                    <a:spLocks noChangeShapeType="1"/>
                  </p:cNvSpPr>
                  <p:nvPr/>
                </p:nvSpPr>
                <p:spPr bwMode="auto">
                  <a:xfrm>
                    <a:off x="787400" y="4953000"/>
                    <a:ext cx="0" cy="614363"/>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275" name="Line 46"/>
                  <p:cNvSpPr>
                    <a:spLocks noChangeShapeType="1"/>
                  </p:cNvSpPr>
                  <p:nvPr/>
                </p:nvSpPr>
                <p:spPr bwMode="auto">
                  <a:xfrm>
                    <a:off x="787400" y="5099050"/>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276" name="Freeform 47"/>
                  <p:cNvSpPr/>
                  <p:nvPr/>
                </p:nvSpPr>
                <p:spPr bwMode="auto">
                  <a:xfrm>
                    <a:off x="1244600" y="4614863"/>
                    <a:ext cx="1588" cy="501650"/>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28575"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277" name="Line 48"/>
                  <p:cNvSpPr>
                    <a:spLocks noChangeShapeType="1"/>
                  </p:cNvSpPr>
                  <p:nvPr/>
                </p:nvSpPr>
                <p:spPr bwMode="auto">
                  <a:xfrm>
                    <a:off x="787400" y="5451475"/>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278" name="Line 52"/>
                  <p:cNvSpPr>
                    <a:spLocks noChangeShapeType="1"/>
                  </p:cNvSpPr>
                  <p:nvPr/>
                </p:nvSpPr>
                <p:spPr bwMode="auto">
                  <a:xfrm>
                    <a:off x="379413" y="5451475"/>
                    <a:ext cx="407988" cy="0"/>
                  </a:xfrm>
                  <a:prstGeom prst="line"/>
                  <a:noFill/>
                  <a:ln w="28575">
                    <a:solidFill>
                      <a:schemeClr val="tx1"/>
                    </a:solidFill>
                    <a:round/>
                    <a:headEnd/>
                    <a:tailEnd type="stealth" w="lg" len="lg"/>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279" name="Line 53"/>
                  <p:cNvSpPr>
                    <a:spLocks noChangeShapeType="1"/>
                  </p:cNvSpPr>
                  <p:nvPr/>
                </p:nvSpPr>
                <p:spPr bwMode="auto">
                  <a:xfrm>
                    <a:off x="1227138" y="5451475"/>
                    <a:ext cx="0" cy="530225"/>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280" name="Oval 55"/>
                  <p:cNvSpPr>
                    <a:spLocks noChangeArrowheads="1"/>
                  </p:cNvSpPr>
                  <p:nvPr/>
                </p:nvSpPr>
                <p:spPr bwMode="auto">
                  <a:xfrm>
                    <a:off x="1185863" y="4511675"/>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281" name="Oval 88"/>
                  <p:cNvSpPr>
                    <a:spLocks noChangeArrowheads="1"/>
                  </p:cNvSpPr>
                  <p:nvPr/>
                </p:nvSpPr>
                <p:spPr bwMode="auto">
                  <a:xfrm>
                    <a:off x="263525" y="538003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282" name="Oval 55"/>
                  <p:cNvSpPr>
                    <a:spLocks noChangeArrowheads="1"/>
                  </p:cNvSpPr>
                  <p:nvPr/>
                </p:nvSpPr>
                <p:spPr bwMode="auto">
                  <a:xfrm>
                    <a:off x="1169194" y="595842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283" name="文本框 102"/>
                <p:cNvSpPr txBox="1"/>
                <p:nvPr/>
              </p:nvSpPr>
              <p:spPr>
                <a:xfrm>
                  <a:off x="903632" y="5129775"/>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284" name="文本框 103"/>
                <p:cNvSpPr txBox="1"/>
                <p:nvPr/>
              </p:nvSpPr>
              <p:spPr>
                <a:xfrm>
                  <a:off x="1829907" y="4350483"/>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285" name="文本框 104"/>
                <p:cNvSpPr txBox="1"/>
                <p:nvPr/>
              </p:nvSpPr>
              <p:spPr>
                <a:xfrm>
                  <a:off x="1829907" y="5839701"/>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grpSp>
            <p:nvGrpSpPr>
              <p:cNvPr id="393" name="组合 76"/>
              <p:cNvGrpSpPr/>
              <p:nvPr/>
            </p:nvGrpSpPr>
            <p:grpSpPr>
              <a:xfrm>
                <a:off x="462122" y="2503393"/>
                <a:ext cx="3808999" cy="2465338"/>
                <a:chOff x="71597" y="1803306"/>
                <a:chExt cx="3808999" cy="2465338"/>
              </a:xfrm>
            </p:grpSpPr>
            <p:grpSp>
              <p:nvGrpSpPr>
                <p:cNvPr id="394" name="组合 77"/>
                <p:cNvGrpSpPr/>
                <p:nvPr/>
              </p:nvGrpSpPr>
              <p:grpSpPr>
                <a:xfrm>
                  <a:off x="71597" y="1803306"/>
                  <a:ext cx="3808999" cy="2465338"/>
                  <a:chOff x="71597" y="1803306"/>
                  <a:chExt cx="3808999" cy="2465338"/>
                </a:xfrm>
              </p:grpSpPr>
              <p:grpSp>
                <p:nvGrpSpPr>
                  <p:cNvPr id="395" name="组合 82"/>
                  <p:cNvGrpSpPr/>
                  <p:nvPr/>
                </p:nvGrpSpPr>
                <p:grpSpPr>
                  <a:xfrm>
                    <a:off x="71597" y="1803306"/>
                    <a:ext cx="3808999" cy="2465338"/>
                    <a:chOff x="-23771" y="2537486"/>
                    <a:chExt cx="3808999" cy="2465338"/>
                  </a:xfrm>
                </p:grpSpPr>
                <p:sp>
                  <p:nvSpPr>
                    <p:cNvPr id="1049286" name="文本框 84"/>
                    <p:cNvSpPr txBox="1"/>
                    <p:nvPr/>
                  </p:nvSpPr>
                  <p:spPr>
                    <a:xfrm>
                      <a:off x="-23771" y="3775456"/>
                      <a:ext cx="936606" cy="980440"/>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zh-CN" baseline="-25000" b="1" dirty="0" sz="2400" lang="en-US" smtClean="0">
                        <a:latin typeface="Arial" panose="020B0604020202020204" pitchFamily="34" charset="0"/>
                        <a:cs typeface="Arial" panose="020B0604020202020204" pitchFamily="34" charset="0"/>
                      </a:endParaRPr>
                    </a:p>
                    <a:p>
                      <a:pPr algn="ct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396" name="组合 85"/>
                    <p:cNvGrpSpPr/>
                    <p:nvPr/>
                  </p:nvGrpSpPr>
                  <p:grpSpPr>
                    <a:xfrm>
                      <a:off x="918413" y="2537486"/>
                      <a:ext cx="2116862" cy="2465338"/>
                      <a:chOff x="1192238" y="4078829"/>
                      <a:chExt cx="2116862" cy="2465338"/>
                    </a:xfrm>
                  </p:grpSpPr>
                  <p:grpSp>
                    <p:nvGrpSpPr>
                      <p:cNvPr id="397" name="组合 87"/>
                      <p:cNvGrpSpPr/>
                      <p:nvPr/>
                    </p:nvGrpSpPr>
                    <p:grpSpPr>
                      <a:xfrm>
                        <a:off x="1192238" y="5033252"/>
                        <a:ext cx="1923656" cy="1510915"/>
                        <a:chOff x="1192238" y="5033252"/>
                        <a:chExt cx="1923656" cy="1510915"/>
                      </a:xfrm>
                    </p:grpSpPr>
                    <p:grpSp>
                      <p:nvGrpSpPr>
                        <p:cNvPr id="398" name="组合 95"/>
                        <p:cNvGrpSpPr/>
                        <p:nvPr/>
                      </p:nvGrpSpPr>
                      <p:grpSpPr>
                        <a:xfrm>
                          <a:off x="1192238" y="5033252"/>
                          <a:ext cx="1923656" cy="1378074"/>
                          <a:chOff x="1192238" y="5033252"/>
                          <a:chExt cx="1923656" cy="1378074"/>
                        </a:xfrm>
                      </p:grpSpPr>
                      <p:grpSp>
                        <p:nvGrpSpPr>
                          <p:cNvPr id="399" name="组合 97"/>
                          <p:cNvGrpSpPr/>
                          <p:nvPr/>
                        </p:nvGrpSpPr>
                        <p:grpSpPr>
                          <a:xfrm rot="16200000">
                            <a:off x="1765843" y="5061275"/>
                            <a:ext cx="776446" cy="1923656"/>
                            <a:chOff x="3146112" y="1669061"/>
                            <a:chExt cx="776446" cy="1923656"/>
                          </a:xfrm>
                        </p:grpSpPr>
                        <p:cxnSp>
                          <p:nvCxnSpPr>
                            <p:cNvPr id="3146023" name="直接连接符 99"/>
                            <p:cNvCxnSpPr>
                              <a:cxnSpLocks/>
                            </p:cNvCxnSpPr>
                            <p:nvPr/>
                          </p:nvCxnSpPr>
                          <p:spPr>
                            <a:xfrm>
                              <a:off x="3146112" y="1677123"/>
                              <a:ext cx="77644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4" name="直接连接符 100"/>
                            <p:cNvCxnSpPr>
                              <a:cxnSpLocks/>
                            </p:cNvCxnSpPr>
                            <p:nvPr/>
                          </p:nvCxnSpPr>
                          <p:spPr>
                            <a:xfrm rot="5400000" flipH="1">
                              <a:off x="2184285" y="2630889"/>
                              <a:ext cx="192365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25" name="直接连接符 98"/>
                          <p:cNvCxnSpPr>
                            <a:cxnSpLocks/>
                          </p:cNvCxnSpPr>
                          <p:nvPr/>
                        </p:nvCxnSpPr>
                        <p:spPr>
                          <a:xfrm flipV="1">
                            <a:off x="1202934" y="5033252"/>
                            <a:ext cx="0" cy="5206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87" name="Line 53"/>
                        <p:cNvSpPr>
                          <a:spLocks noChangeShapeType="1"/>
                        </p:cNvSpPr>
                        <p:nvPr/>
                      </p:nvSpPr>
                      <p:spPr bwMode="auto">
                        <a:xfrm>
                          <a:off x="2111045" y="5595366"/>
                          <a:ext cx="0" cy="948801"/>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cxnSp>
                    <p:nvCxnSpPr>
                      <p:cNvPr id="3146026" name="直接连接符 88"/>
                      <p:cNvCxnSpPr>
                        <a:cxnSpLocks/>
                      </p:cNvCxnSpPr>
                      <p:nvPr/>
                    </p:nvCxnSpPr>
                    <p:spPr>
                      <a:xfrm flipH="1">
                        <a:off x="2187185" y="4091060"/>
                        <a:ext cx="92870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0" name="组合 89"/>
                      <p:cNvGrpSpPr/>
                      <p:nvPr/>
                    </p:nvGrpSpPr>
                    <p:grpSpPr>
                      <a:xfrm rot="5400000">
                        <a:off x="2967774" y="5072646"/>
                        <a:ext cx="312023" cy="370629"/>
                        <a:chOff x="3058324" y="5199601"/>
                        <a:chExt cx="312023" cy="370629"/>
                      </a:xfrm>
                    </p:grpSpPr>
                    <p:cxnSp>
                      <p:nvCxnSpPr>
                        <p:cNvPr id="3146027" name="直接连接符 92"/>
                        <p:cNvCxnSpPr>
                          <a:cxnSpLocks/>
                        </p:cNvCxnSpPr>
                        <p:nvPr/>
                      </p:nvCxnSpPr>
                      <p:spPr>
                        <a:xfrm flipV="1">
                          <a:off x="3184864" y="5215924"/>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8" name="直接连接符 93"/>
                        <p:cNvCxnSpPr>
                          <a:cxnSpLocks/>
                        </p:cNvCxnSpPr>
                        <p:nvPr/>
                      </p:nvCxnSpPr>
                      <p:spPr>
                        <a:xfrm flipV="1">
                          <a:off x="3265836" y="5279318"/>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9" name="直接箭头连接符 94"/>
                        <p:cNvCxnSpPr>
                          <a:cxnSpLocks/>
                        </p:cNvCxnSpPr>
                        <p:nvPr/>
                      </p:nvCxnSpPr>
                      <p:spPr>
                        <a:xfrm flipH="1" flipV="1">
                          <a:off x="3058324" y="5199601"/>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9288" name="Line 53"/>
                      <p:cNvSpPr>
                        <a:spLocks noChangeShapeType="1"/>
                      </p:cNvSpPr>
                      <p:nvPr/>
                    </p:nvSpPr>
                    <p:spPr bwMode="auto">
                      <a:xfrm>
                        <a:off x="3111290" y="4078829"/>
                        <a:ext cx="0" cy="1149660"/>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289" name="Line 53"/>
                      <p:cNvSpPr>
                        <a:spLocks noChangeShapeType="1"/>
                      </p:cNvSpPr>
                      <p:nvPr/>
                    </p:nvSpPr>
                    <p:spPr bwMode="auto">
                      <a:xfrm>
                        <a:off x="3107408" y="5331306"/>
                        <a:ext cx="0" cy="1080019"/>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290" name="文本框 86"/>
                    <p:cNvSpPr txBox="1"/>
                    <p:nvPr/>
                  </p:nvSpPr>
                  <p:spPr>
                    <a:xfrm>
                      <a:off x="2848622" y="3289610"/>
                      <a:ext cx="936606" cy="980440"/>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zh-CN" baseline="-25000" b="1" dirty="0" sz="2400" lang="en-US" smtClean="0">
                        <a:latin typeface="Arial" panose="020B0604020202020204" pitchFamily="34" charset="0"/>
                        <a:cs typeface="Arial" panose="020B0604020202020204" pitchFamily="34" charset="0"/>
                      </a:endParaRPr>
                    </a:p>
                    <a:p>
                      <a:pPr algn="ct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cxnSp>
                <p:nvCxnSpPr>
                  <p:cNvPr id="3146030" name="直接连接符 83"/>
                  <p:cNvCxnSpPr>
                    <a:cxnSpLocks/>
                  </p:cNvCxnSpPr>
                  <p:nvPr/>
                </p:nvCxnSpPr>
                <p:spPr>
                  <a:xfrm flipH="1">
                    <a:off x="1793435" y="4268644"/>
                    <a:ext cx="26642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1" name="组合 78"/>
                <p:cNvGrpSpPr/>
                <p:nvPr/>
              </p:nvGrpSpPr>
              <p:grpSpPr>
                <a:xfrm flipH="1" flipV="1">
                  <a:off x="840862" y="3152910"/>
                  <a:ext cx="370628" cy="312023"/>
                  <a:chOff x="1184351" y="3488220"/>
                  <a:chExt cx="370628" cy="312023"/>
                </a:xfrm>
              </p:grpSpPr>
              <p:cxnSp>
                <p:nvCxnSpPr>
                  <p:cNvPr id="3146031" name="直接连接符 79"/>
                  <p:cNvCxnSpPr>
                    <a:cxnSpLocks/>
                  </p:cNvCxnSpPr>
                  <p:nvPr/>
                </p:nvCxnSpPr>
                <p:spPr>
                  <a:xfrm rot="16200000" flipV="1">
                    <a:off x="1377826" y="3496550"/>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32" name="直接连接符 80"/>
                  <p:cNvCxnSpPr>
                    <a:cxnSpLocks/>
                  </p:cNvCxnSpPr>
                  <p:nvPr/>
                </p:nvCxnSpPr>
                <p:spPr>
                  <a:xfrm rot="16200000" flipV="1">
                    <a:off x="1377826" y="3478972"/>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33" name="直接箭头连接符 81"/>
                  <p:cNvCxnSpPr>
                    <a:cxnSpLocks/>
                  </p:cNvCxnSpPr>
                  <p:nvPr/>
                </p:nvCxnSpPr>
                <p:spPr>
                  <a:xfrm rot="16200000" flipH="1" flipV="1">
                    <a:off x="1205492" y="346707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49291" name="文本框 71"/>
            <p:cNvSpPr txBox="1"/>
            <p:nvPr/>
          </p:nvSpPr>
          <p:spPr>
            <a:xfrm>
              <a:off x="1365602" y="2346857"/>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cxnSp>
          <p:nvCxnSpPr>
            <p:cNvPr id="3146034" name="直接箭头连接符 72"/>
            <p:cNvCxnSpPr>
              <a:cxnSpLocks/>
            </p:cNvCxnSpPr>
            <p:nvPr/>
          </p:nvCxnSpPr>
          <p:spPr>
            <a:xfrm flipV="1">
              <a:off x="1427783" y="2865540"/>
              <a:ext cx="341647" cy="511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46035" name="直接箭头连接符 73"/>
            <p:cNvCxnSpPr>
              <a:cxnSpLocks/>
            </p:cNvCxnSpPr>
            <p:nvPr/>
          </p:nvCxnSpPr>
          <p:spPr>
            <a:xfrm flipH="1" flipV="1">
              <a:off x="2684298" y="2008566"/>
              <a:ext cx="341647" cy="511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292" name="文本框 74"/>
            <p:cNvSpPr txBox="1"/>
            <p:nvPr/>
          </p:nvSpPr>
          <p:spPr>
            <a:xfrm>
              <a:off x="2684298" y="1517734"/>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4929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94" name="文本框 59"/>
          <p:cNvSpPr txBox="1"/>
          <p:nvPr/>
        </p:nvSpPr>
        <p:spPr>
          <a:xfrm>
            <a:off x="289893" y="1138542"/>
            <a:ext cx="6913103" cy="535940"/>
          </a:xfrm>
          <a:prstGeom prst="rect"/>
          <a:noFill/>
        </p:spPr>
        <p:txBody>
          <a:bodyPr rtlCol="0"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1) </a:t>
            </a:r>
            <a:r>
              <a:rPr altLang="zh-CN" b="1" dirty="0" sz="2400" lang="en-US" err="1" smtClean="0">
                <a:latin typeface="Arial" panose="020B0604020202020204" pitchFamily="34" charset="0"/>
                <a:cs typeface="Arial" panose="020B0604020202020204" pitchFamily="34" charset="0"/>
              </a:rPr>
              <a:t>Transconuctance</a:t>
            </a:r>
            <a:r>
              <a:rPr altLang="zh-CN" b="1" dirty="0" sz="2400" lang="en-US" smtClean="0">
                <a:latin typeface="Arial" panose="020B0604020202020204" pitchFamily="34" charset="0"/>
                <a:cs typeface="Arial" panose="020B0604020202020204" pitchFamily="34" charset="0"/>
              </a:rPr>
              <a:t> </a:t>
            </a:r>
            <a:r>
              <a:rPr altLang="zh-CN" b="1" dirty="0" sz="2400" i="1" lang="en-US" smtClean="0">
                <a:latin typeface="Arial" panose="020B0604020202020204" pitchFamily="34" charset="0"/>
                <a:cs typeface="Arial" panose="020B0604020202020204" pitchFamily="34" charset="0"/>
              </a:rPr>
              <a:t>g</a:t>
            </a:r>
            <a:r>
              <a:rPr altLang="zh-CN" baseline="-25000" b="1" dirty="0" sz="2400" lang="en-US" smtClean="0">
                <a:latin typeface="Arial" panose="020B0604020202020204" pitchFamily="34" charset="0"/>
                <a:cs typeface="Arial" panose="020B0604020202020204" pitchFamily="34" charset="0"/>
              </a:rPr>
              <a:t>m</a:t>
            </a:r>
            <a:r>
              <a:rPr altLang="zh-CN" b="1" dirty="0" sz="2400" lang="en-US" smtClean="0">
                <a:latin typeface="Arial" panose="020B0604020202020204" pitchFamily="34" charset="0"/>
                <a:cs typeface="Arial" panose="020B0604020202020204" pitchFamily="34" charset="0"/>
              </a:rPr>
              <a:t>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互</a:t>
            </a:r>
            <a:r>
              <a:rPr altLang="en-US" b="1" dirty="0" sz="2400" lang="zh-CN">
                <a:latin typeface="宋体" panose="02010600030101010101" pitchFamily="2" charset="-122"/>
                <a:ea typeface="宋体" panose="02010600030101010101" pitchFamily="2" charset="-122"/>
                <a:cs typeface="Arial" panose="020B0604020202020204" pitchFamily="34" charset="0"/>
              </a:rPr>
              <a:t>导</a:t>
            </a:r>
            <a:r>
              <a:rPr altLang="zh-CN" b="1" dirty="0" sz="2400" lang="en-US">
                <a:latin typeface="宋体" panose="02010600030101010101" pitchFamily="2" charset="-122"/>
                <a:ea typeface="宋体" panose="02010600030101010101" pitchFamily="2" charset="-122"/>
                <a:cs typeface="Arial" panose="020B0604020202020204" pitchFamily="34" charset="0"/>
              </a:rPr>
              <a:t>/</a:t>
            </a:r>
            <a:r>
              <a:rPr altLang="en-US" b="1" dirty="0" sz="2400" lang="zh-CN">
                <a:latin typeface="宋体" panose="02010600030101010101" pitchFamily="2" charset="-122"/>
                <a:ea typeface="宋体" panose="02010600030101010101" pitchFamily="2" charset="-122"/>
                <a:cs typeface="Arial" panose="020B0604020202020204" pitchFamily="34" charset="0"/>
              </a:rPr>
              <a:t>跨导</a:t>
            </a:r>
          </a:p>
        </p:txBody>
      </p:sp>
      <p:sp>
        <p:nvSpPr>
          <p:cNvPr id="1049295" name="文本框 64"/>
          <p:cNvSpPr txBox="1"/>
          <p:nvPr/>
        </p:nvSpPr>
        <p:spPr>
          <a:xfrm>
            <a:off x="212084" y="406170"/>
            <a:ext cx="6913103" cy="461665"/>
          </a:xfrm>
          <a:prstGeom prst="rect"/>
          <a:noFill/>
        </p:spPr>
        <p:txBody>
          <a:bodyPr rtlCol="0"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AC parameters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交流参数</a:t>
            </a:r>
            <a:endParaRPr altLang="en-US" dirty="0" sz="2400" lang="zh-CN">
              <a:latin typeface="宋体" panose="02010600030101010101" pitchFamily="2" charset="-122"/>
              <a:ea typeface="宋体" panose="02010600030101010101" pitchFamily="2" charset="-122"/>
            </a:endParaRPr>
          </a:p>
        </p:txBody>
      </p:sp>
      <p:grpSp>
        <p:nvGrpSpPr>
          <p:cNvPr id="403" name="组合 69"/>
          <p:cNvGrpSpPr/>
          <p:nvPr/>
        </p:nvGrpSpPr>
        <p:grpSpPr>
          <a:xfrm>
            <a:off x="5234319" y="372734"/>
            <a:ext cx="3802176" cy="2607324"/>
            <a:chOff x="453637" y="1866096"/>
            <a:chExt cx="3802176" cy="2607324"/>
          </a:xfrm>
        </p:grpSpPr>
        <p:grpSp>
          <p:nvGrpSpPr>
            <p:cNvPr id="404" name="组合 70"/>
            <p:cNvGrpSpPr/>
            <p:nvPr/>
          </p:nvGrpSpPr>
          <p:grpSpPr>
            <a:xfrm>
              <a:off x="453637" y="1866096"/>
              <a:ext cx="3802176" cy="2607324"/>
              <a:chOff x="462122" y="2213759"/>
              <a:chExt cx="3802176" cy="2607324"/>
            </a:xfrm>
          </p:grpSpPr>
          <p:grpSp>
            <p:nvGrpSpPr>
              <p:cNvPr id="405" name="组合 75"/>
              <p:cNvGrpSpPr/>
              <p:nvPr/>
            </p:nvGrpSpPr>
            <p:grpSpPr>
              <a:xfrm>
                <a:off x="982727" y="2213759"/>
                <a:ext cx="1416526" cy="1950882"/>
                <a:chOff x="903632" y="4350483"/>
                <a:chExt cx="1416526" cy="1950882"/>
              </a:xfrm>
            </p:grpSpPr>
            <p:grpSp>
              <p:nvGrpSpPr>
                <p:cNvPr id="406" name="组合 101"/>
                <p:cNvGrpSpPr/>
                <p:nvPr/>
              </p:nvGrpSpPr>
              <p:grpSpPr>
                <a:xfrm>
                  <a:off x="1281932" y="4594014"/>
                  <a:ext cx="1038226" cy="1562641"/>
                  <a:chOff x="263525" y="4511675"/>
                  <a:chExt cx="1038226" cy="1562641"/>
                </a:xfrm>
              </p:grpSpPr>
              <p:sp>
                <p:nvSpPr>
                  <p:cNvPr id="1049296" name="Line 45"/>
                  <p:cNvSpPr>
                    <a:spLocks noChangeShapeType="1"/>
                  </p:cNvSpPr>
                  <p:nvPr/>
                </p:nvSpPr>
                <p:spPr bwMode="auto">
                  <a:xfrm>
                    <a:off x="787400" y="4953000"/>
                    <a:ext cx="0" cy="614363"/>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297" name="Line 46"/>
                  <p:cNvSpPr>
                    <a:spLocks noChangeShapeType="1"/>
                  </p:cNvSpPr>
                  <p:nvPr/>
                </p:nvSpPr>
                <p:spPr bwMode="auto">
                  <a:xfrm>
                    <a:off x="787400" y="5099050"/>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298" name="Freeform 47"/>
                  <p:cNvSpPr/>
                  <p:nvPr/>
                </p:nvSpPr>
                <p:spPr bwMode="auto">
                  <a:xfrm>
                    <a:off x="1244600" y="4614863"/>
                    <a:ext cx="1588" cy="501650"/>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28575"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299" name="Line 48"/>
                  <p:cNvSpPr>
                    <a:spLocks noChangeShapeType="1"/>
                  </p:cNvSpPr>
                  <p:nvPr/>
                </p:nvSpPr>
                <p:spPr bwMode="auto">
                  <a:xfrm>
                    <a:off x="787400" y="5451475"/>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300" name="Line 52"/>
                  <p:cNvSpPr>
                    <a:spLocks noChangeShapeType="1"/>
                  </p:cNvSpPr>
                  <p:nvPr/>
                </p:nvSpPr>
                <p:spPr bwMode="auto">
                  <a:xfrm>
                    <a:off x="379413" y="5451475"/>
                    <a:ext cx="407988" cy="0"/>
                  </a:xfrm>
                  <a:prstGeom prst="line"/>
                  <a:noFill/>
                  <a:ln w="28575">
                    <a:solidFill>
                      <a:schemeClr val="tx1"/>
                    </a:solidFill>
                    <a:round/>
                    <a:headEnd/>
                    <a:tailEnd type="stealth" w="lg" len="lg"/>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01" name="Line 53"/>
                  <p:cNvSpPr>
                    <a:spLocks noChangeShapeType="1"/>
                  </p:cNvSpPr>
                  <p:nvPr/>
                </p:nvSpPr>
                <p:spPr bwMode="auto">
                  <a:xfrm>
                    <a:off x="1227138" y="5451475"/>
                    <a:ext cx="0" cy="530225"/>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02" name="Oval 55"/>
                  <p:cNvSpPr>
                    <a:spLocks noChangeArrowheads="1"/>
                  </p:cNvSpPr>
                  <p:nvPr/>
                </p:nvSpPr>
                <p:spPr bwMode="auto">
                  <a:xfrm>
                    <a:off x="1185863" y="4511675"/>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03" name="Oval 88"/>
                  <p:cNvSpPr>
                    <a:spLocks noChangeArrowheads="1"/>
                  </p:cNvSpPr>
                  <p:nvPr/>
                </p:nvSpPr>
                <p:spPr bwMode="auto">
                  <a:xfrm>
                    <a:off x="263525" y="538003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04" name="Oval 55"/>
                  <p:cNvSpPr>
                    <a:spLocks noChangeArrowheads="1"/>
                  </p:cNvSpPr>
                  <p:nvPr/>
                </p:nvSpPr>
                <p:spPr bwMode="auto">
                  <a:xfrm>
                    <a:off x="1169194" y="595842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305" name="文本框 102"/>
                <p:cNvSpPr txBox="1"/>
                <p:nvPr/>
              </p:nvSpPr>
              <p:spPr>
                <a:xfrm>
                  <a:off x="903632" y="5129775"/>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306" name="文本框 103"/>
                <p:cNvSpPr txBox="1"/>
                <p:nvPr/>
              </p:nvSpPr>
              <p:spPr>
                <a:xfrm>
                  <a:off x="1829907" y="4350483"/>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307" name="文本框 104"/>
                <p:cNvSpPr txBox="1"/>
                <p:nvPr/>
              </p:nvSpPr>
              <p:spPr>
                <a:xfrm>
                  <a:off x="1829907" y="5839701"/>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grpSp>
            <p:nvGrpSpPr>
              <p:cNvPr id="407" name="组合 76"/>
              <p:cNvGrpSpPr/>
              <p:nvPr/>
            </p:nvGrpSpPr>
            <p:grpSpPr>
              <a:xfrm>
                <a:off x="462122" y="2503393"/>
                <a:ext cx="3802176" cy="2317690"/>
                <a:chOff x="71597" y="1803306"/>
                <a:chExt cx="3802176" cy="2317690"/>
              </a:xfrm>
            </p:grpSpPr>
            <p:grpSp>
              <p:nvGrpSpPr>
                <p:cNvPr id="408" name="组合 77"/>
                <p:cNvGrpSpPr/>
                <p:nvPr/>
              </p:nvGrpSpPr>
              <p:grpSpPr>
                <a:xfrm>
                  <a:off x="71597" y="1803306"/>
                  <a:ext cx="3802176" cy="2317690"/>
                  <a:chOff x="71597" y="1803306"/>
                  <a:chExt cx="3802176" cy="2317690"/>
                </a:xfrm>
              </p:grpSpPr>
              <p:grpSp>
                <p:nvGrpSpPr>
                  <p:cNvPr id="409" name="组合 82"/>
                  <p:cNvGrpSpPr/>
                  <p:nvPr/>
                </p:nvGrpSpPr>
                <p:grpSpPr>
                  <a:xfrm>
                    <a:off x="71597" y="1803306"/>
                    <a:ext cx="3802176" cy="2317228"/>
                    <a:chOff x="-23771" y="2537486"/>
                    <a:chExt cx="3802176" cy="2317228"/>
                  </a:xfrm>
                </p:grpSpPr>
                <p:sp>
                  <p:nvSpPr>
                    <p:cNvPr id="1049308" name="文本框 84"/>
                    <p:cNvSpPr txBox="1"/>
                    <p:nvPr/>
                  </p:nvSpPr>
                  <p:spPr>
                    <a:xfrm>
                      <a:off x="-23771" y="3775456"/>
                      <a:ext cx="936606" cy="535939"/>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zh-CN" baseline="-25000" b="1" dirty="0" sz="2400" lang="en-US" smtClean="0">
                        <a:latin typeface="Arial" panose="020B0604020202020204" pitchFamily="34" charset="0"/>
                        <a:cs typeface="Arial" panose="020B0604020202020204" pitchFamily="34" charset="0"/>
                      </a:endParaRPr>
                    </a:p>
                  </p:txBody>
                </p:sp>
                <p:grpSp>
                  <p:nvGrpSpPr>
                    <p:cNvPr id="410" name="组合 85"/>
                    <p:cNvGrpSpPr/>
                    <p:nvPr/>
                  </p:nvGrpSpPr>
                  <p:grpSpPr>
                    <a:xfrm>
                      <a:off x="918144" y="2537486"/>
                      <a:ext cx="2117131" cy="2317228"/>
                      <a:chOff x="1191969" y="4078829"/>
                      <a:chExt cx="2117131" cy="2317228"/>
                    </a:xfrm>
                  </p:grpSpPr>
                  <p:grpSp>
                    <p:nvGrpSpPr>
                      <p:cNvPr id="411" name="组合 87"/>
                      <p:cNvGrpSpPr/>
                      <p:nvPr/>
                    </p:nvGrpSpPr>
                    <p:grpSpPr>
                      <a:xfrm>
                        <a:off x="1191969" y="5033252"/>
                        <a:ext cx="1923656" cy="1362805"/>
                        <a:chOff x="1191969" y="5033252"/>
                        <a:chExt cx="1923656" cy="1362805"/>
                      </a:xfrm>
                    </p:grpSpPr>
                    <p:grpSp>
                      <p:nvGrpSpPr>
                        <p:cNvPr id="412" name="组合 95"/>
                        <p:cNvGrpSpPr/>
                        <p:nvPr/>
                      </p:nvGrpSpPr>
                      <p:grpSpPr>
                        <a:xfrm>
                          <a:off x="1191969" y="5033252"/>
                          <a:ext cx="1923656" cy="1206623"/>
                          <a:chOff x="1191969" y="5033252"/>
                          <a:chExt cx="1923656" cy="1206623"/>
                        </a:xfrm>
                      </p:grpSpPr>
                      <p:grpSp>
                        <p:nvGrpSpPr>
                          <p:cNvPr id="413" name="组合 97"/>
                          <p:cNvGrpSpPr/>
                          <p:nvPr/>
                        </p:nvGrpSpPr>
                        <p:grpSpPr>
                          <a:xfrm rot="16200000">
                            <a:off x="1851299" y="4975550"/>
                            <a:ext cx="604995" cy="1923656"/>
                            <a:chOff x="3317563" y="1668791"/>
                            <a:chExt cx="604995" cy="1923656"/>
                          </a:xfrm>
                        </p:grpSpPr>
                        <p:cxnSp>
                          <p:nvCxnSpPr>
                            <p:cNvPr id="3146036" name="直接连接符 99"/>
                            <p:cNvCxnSpPr>
                              <a:cxnSpLocks/>
                            </p:cNvCxnSpPr>
                            <p:nvPr/>
                          </p:nvCxnSpPr>
                          <p:spPr>
                            <a:xfrm rot="5400000" flipV="1">
                              <a:off x="3622933" y="1377498"/>
                              <a:ext cx="0" cy="59925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37" name="直接连接符 100"/>
                            <p:cNvCxnSpPr>
                              <a:cxnSpLocks/>
                            </p:cNvCxnSpPr>
                            <p:nvPr/>
                          </p:nvCxnSpPr>
                          <p:spPr>
                            <a:xfrm rot="5400000" flipH="1">
                              <a:off x="2355735" y="2630619"/>
                              <a:ext cx="192365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38" name="直接连接符 98"/>
                          <p:cNvCxnSpPr>
                            <a:cxnSpLocks/>
                          </p:cNvCxnSpPr>
                          <p:nvPr/>
                        </p:nvCxnSpPr>
                        <p:spPr>
                          <a:xfrm flipV="1">
                            <a:off x="1202934" y="5033252"/>
                            <a:ext cx="0" cy="5206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309" name="Line 53"/>
                        <p:cNvSpPr>
                          <a:spLocks noChangeShapeType="1"/>
                        </p:cNvSpPr>
                        <p:nvPr/>
                      </p:nvSpPr>
                      <p:spPr bwMode="auto">
                        <a:xfrm>
                          <a:off x="2111045" y="5595367"/>
                          <a:ext cx="0" cy="800690"/>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cxnSp>
                    <p:nvCxnSpPr>
                      <p:cNvPr id="3146039" name="直接连接符 88"/>
                      <p:cNvCxnSpPr>
                        <a:cxnSpLocks/>
                      </p:cNvCxnSpPr>
                      <p:nvPr/>
                    </p:nvCxnSpPr>
                    <p:spPr>
                      <a:xfrm flipH="1">
                        <a:off x="2187185" y="4091060"/>
                        <a:ext cx="92870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4" name="组合 89"/>
                      <p:cNvGrpSpPr/>
                      <p:nvPr/>
                    </p:nvGrpSpPr>
                    <p:grpSpPr>
                      <a:xfrm rot="5400000">
                        <a:off x="2967774" y="5072646"/>
                        <a:ext cx="312023" cy="370629"/>
                        <a:chOff x="3058324" y="5199601"/>
                        <a:chExt cx="312023" cy="370629"/>
                      </a:xfrm>
                    </p:grpSpPr>
                    <p:cxnSp>
                      <p:nvCxnSpPr>
                        <p:cNvPr id="3146040" name="直接连接符 92"/>
                        <p:cNvCxnSpPr>
                          <a:cxnSpLocks/>
                        </p:cNvCxnSpPr>
                        <p:nvPr/>
                      </p:nvCxnSpPr>
                      <p:spPr>
                        <a:xfrm flipV="1">
                          <a:off x="3184864" y="5215924"/>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41" name="直接连接符 93"/>
                        <p:cNvCxnSpPr>
                          <a:cxnSpLocks/>
                        </p:cNvCxnSpPr>
                        <p:nvPr/>
                      </p:nvCxnSpPr>
                      <p:spPr>
                        <a:xfrm flipV="1">
                          <a:off x="3265836" y="5279318"/>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42" name="直接箭头连接符 94"/>
                        <p:cNvCxnSpPr>
                          <a:cxnSpLocks/>
                        </p:cNvCxnSpPr>
                        <p:nvPr/>
                      </p:nvCxnSpPr>
                      <p:spPr>
                        <a:xfrm flipH="1" flipV="1">
                          <a:off x="3058324" y="5199601"/>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9310" name="Line 53"/>
                      <p:cNvSpPr>
                        <a:spLocks noChangeShapeType="1"/>
                      </p:cNvSpPr>
                      <p:nvPr/>
                    </p:nvSpPr>
                    <p:spPr bwMode="auto">
                      <a:xfrm>
                        <a:off x="3111290" y="4078829"/>
                        <a:ext cx="0" cy="1149660"/>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11" name="Line 53"/>
                      <p:cNvSpPr>
                        <a:spLocks noChangeShapeType="1"/>
                      </p:cNvSpPr>
                      <p:nvPr/>
                    </p:nvSpPr>
                    <p:spPr bwMode="auto">
                      <a:xfrm>
                        <a:off x="3107408" y="5331306"/>
                        <a:ext cx="0" cy="936163"/>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312" name="文本框 86"/>
                    <p:cNvSpPr txBox="1"/>
                    <p:nvPr/>
                  </p:nvSpPr>
                  <p:spPr>
                    <a:xfrm>
                      <a:off x="2841799" y="3419627"/>
                      <a:ext cx="936606" cy="535940"/>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zh-CN" baseline="-25000" b="1" dirty="0" sz="2400" lang="en-US" smtClean="0">
                        <a:latin typeface="Arial" panose="020B0604020202020204" pitchFamily="34" charset="0"/>
                        <a:cs typeface="Arial" panose="020B0604020202020204" pitchFamily="34" charset="0"/>
                      </a:endParaRPr>
                    </a:p>
                  </p:txBody>
                </p:sp>
              </p:grpSp>
              <p:cxnSp>
                <p:nvCxnSpPr>
                  <p:cNvPr id="3146043" name="直接连接符 83"/>
                  <p:cNvCxnSpPr>
                    <a:cxnSpLocks/>
                  </p:cNvCxnSpPr>
                  <p:nvPr/>
                </p:nvCxnSpPr>
                <p:spPr>
                  <a:xfrm flipH="1">
                    <a:off x="1793435" y="4120996"/>
                    <a:ext cx="26642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5" name="组合 78"/>
                <p:cNvGrpSpPr/>
                <p:nvPr/>
              </p:nvGrpSpPr>
              <p:grpSpPr>
                <a:xfrm flipH="1" flipV="1">
                  <a:off x="840862" y="3152910"/>
                  <a:ext cx="370628" cy="312023"/>
                  <a:chOff x="1184351" y="3488220"/>
                  <a:chExt cx="370628" cy="312023"/>
                </a:xfrm>
              </p:grpSpPr>
              <p:cxnSp>
                <p:nvCxnSpPr>
                  <p:cNvPr id="3146044" name="直接连接符 79"/>
                  <p:cNvCxnSpPr>
                    <a:cxnSpLocks/>
                  </p:cNvCxnSpPr>
                  <p:nvPr/>
                </p:nvCxnSpPr>
                <p:spPr>
                  <a:xfrm rot="16200000" flipV="1">
                    <a:off x="1377826" y="3496550"/>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45" name="直接连接符 80"/>
                  <p:cNvCxnSpPr>
                    <a:cxnSpLocks/>
                  </p:cNvCxnSpPr>
                  <p:nvPr/>
                </p:nvCxnSpPr>
                <p:spPr>
                  <a:xfrm rot="16200000" flipV="1">
                    <a:off x="1377826" y="3478972"/>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46" name="直接箭头连接符 81"/>
                  <p:cNvCxnSpPr>
                    <a:cxnSpLocks/>
                  </p:cNvCxnSpPr>
                  <p:nvPr/>
                </p:nvCxnSpPr>
                <p:spPr>
                  <a:xfrm rot="16200000" flipH="1" flipV="1">
                    <a:off x="1205492" y="346707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49313" name="文本框 71"/>
            <p:cNvSpPr txBox="1"/>
            <p:nvPr/>
          </p:nvSpPr>
          <p:spPr>
            <a:xfrm>
              <a:off x="1365602" y="2346857"/>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cxnSp>
          <p:nvCxnSpPr>
            <p:cNvPr id="3146047" name="直接箭头连接符 72"/>
            <p:cNvCxnSpPr>
              <a:cxnSpLocks/>
            </p:cNvCxnSpPr>
            <p:nvPr/>
          </p:nvCxnSpPr>
          <p:spPr>
            <a:xfrm flipV="1">
              <a:off x="1427783" y="2865540"/>
              <a:ext cx="341647" cy="511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46048" name="直接箭头连接符 73"/>
            <p:cNvCxnSpPr>
              <a:cxnSpLocks/>
            </p:cNvCxnSpPr>
            <p:nvPr/>
          </p:nvCxnSpPr>
          <p:spPr>
            <a:xfrm flipH="1" flipV="1">
              <a:off x="2628153" y="2271657"/>
              <a:ext cx="341647" cy="511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314" name="文本框 74"/>
            <p:cNvSpPr txBox="1"/>
            <p:nvPr/>
          </p:nvSpPr>
          <p:spPr>
            <a:xfrm>
              <a:off x="2655128" y="2257432"/>
              <a:ext cx="44001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grpSp>
      <p:sp>
        <p:nvSpPr>
          <p:cNvPr id="1049315" name="文本框 55"/>
          <p:cNvSpPr txBox="1">
            <a:spLocks noChangeAspect="1" noMove="1" noResize="1" noRot="1" noAdjustHandles="1" noEditPoints="1" noChangeArrowheads="1" noChangeShapeType="1" noTextEdit="1"/>
          </p:cNvSpPr>
          <p:nvPr/>
        </p:nvSpPr>
        <p:spPr>
          <a:xfrm>
            <a:off x="794724" y="1723187"/>
            <a:ext cx="4161548" cy="764312"/>
          </a:xfrm>
          <a:prstGeom prst="rect"/>
          <a:blipFill>
            <a:blip xmlns:r="http://schemas.openxmlformats.org/officeDocument/2006/relationships" r:embed="rId1"/>
            <a:stretch>
              <a:fillRect/>
            </a:stretch>
          </a:blipFill>
        </p:spPr>
        <p:txBody>
          <a:bodyPr/>
          <a:p>
            <a:r>
              <a:rPr altLang="en-US" lang="zh-CN">
                <a:noFill/>
              </a:rPr>
              <a:t> </a:t>
            </a:r>
          </a:p>
        </p:txBody>
      </p:sp>
      <p:sp>
        <p:nvSpPr>
          <p:cNvPr id="1049316" name="文本框 56"/>
          <p:cNvSpPr txBox="1"/>
          <p:nvPr/>
        </p:nvSpPr>
        <p:spPr>
          <a:xfrm>
            <a:off x="610584" y="2749226"/>
            <a:ext cx="4295200"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At constant-current region:</a:t>
            </a:r>
            <a:endParaRPr altLang="en-US" dirty="0" sz="2400" lang="zh-CN"/>
          </a:p>
        </p:txBody>
      </p:sp>
      <p:sp>
        <p:nvSpPr>
          <p:cNvPr id="1049317" name="文本框 57"/>
          <p:cNvSpPr txBox="1">
            <a:spLocks noChangeAspect="1" noMove="1" noResize="1" noRot="1" noAdjustHandles="1" noEditPoints="1" noChangeArrowheads="1" noChangeShapeType="1" noTextEdit="1"/>
          </p:cNvSpPr>
          <p:nvPr/>
        </p:nvSpPr>
        <p:spPr>
          <a:xfrm>
            <a:off x="807264" y="3428254"/>
            <a:ext cx="3694906" cy="747897"/>
          </a:xfrm>
          <a:prstGeom prst="rect"/>
          <a:blipFill>
            <a:blip xmlns:r="http://schemas.openxmlformats.org/officeDocument/2006/relationships" r:embed="rId2"/>
            <a:stretch>
              <a:fillRect/>
            </a:stretch>
          </a:blipFill>
        </p:spPr>
        <p:txBody>
          <a:bodyPr/>
          <a:p>
            <a:r>
              <a:rPr altLang="en-US" lang="zh-CN">
                <a:noFill/>
              </a:rPr>
              <a:t> </a:t>
            </a:r>
          </a:p>
        </p:txBody>
      </p:sp>
      <p:sp>
        <p:nvSpPr>
          <p:cNvPr id="1049318" name="文本框 58"/>
          <p:cNvSpPr txBox="1">
            <a:spLocks noChangeAspect="1" noMove="1" noResize="1" noRot="1" noAdjustHandles="1" noEditPoints="1" noChangeArrowheads="1" noChangeShapeType="1" noTextEdit="1"/>
          </p:cNvSpPr>
          <p:nvPr/>
        </p:nvSpPr>
        <p:spPr>
          <a:xfrm>
            <a:off x="749787" y="4359910"/>
            <a:ext cx="3880971" cy="803938"/>
          </a:xfrm>
          <a:prstGeom prst="rect"/>
          <a:blipFill>
            <a:blip xmlns:r="http://schemas.openxmlformats.org/officeDocument/2006/relationships" r:embed="rId3"/>
            <a:stretch>
              <a:fillRect/>
            </a:stretch>
          </a:blipFill>
        </p:spPr>
        <p:txBody>
          <a:bodyPr/>
          <a:p>
            <a:r>
              <a:rPr altLang="en-US" lang="zh-CN">
                <a:noFill/>
              </a:rPr>
              <a:t> </a:t>
            </a:r>
          </a:p>
        </p:txBody>
      </p:sp>
      <p:sp>
        <p:nvSpPr>
          <p:cNvPr id="1049319" name="文本框 60"/>
          <p:cNvSpPr txBox="1"/>
          <p:nvPr/>
        </p:nvSpPr>
        <p:spPr>
          <a:xfrm>
            <a:off x="1094459" y="5347607"/>
            <a:ext cx="3260074" cy="535939"/>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Larger </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DQ</a:t>
            </a:r>
            <a:r>
              <a:rPr altLang="zh-CN" b="1" dirty="0" sz="2400" lang="en-US" smtClean="0">
                <a:latin typeface="Arial" panose="020B0604020202020204" pitchFamily="34" charset="0"/>
                <a:cs typeface="Arial" panose="020B0604020202020204" pitchFamily="34" charset="0"/>
              </a:rPr>
              <a:t>, larger </a:t>
            </a:r>
            <a:r>
              <a:rPr altLang="zh-CN" b="1" dirty="0" sz="2400" i="1" lang="en-US" smtClean="0">
                <a:latin typeface="Arial" panose="020B0604020202020204" pitchFamily="34" charset="0"/>
                <a:cs typeface="Arial" panose="020B0604020202020204" pitchFamily="34" charset="0"/>
              </a:rPr>
              <a:t>g</a:t>
            </a:r>
            <a:r>
              <a:rPr altLang="zh-CN" baseline="-25000" b="1" dirty="0" sz="2400" lang="en-US" smtClean="0">
                <a:latin typeface="Arial" panose="020B0604020202020204" pitchFamily="34" charset="0"/>
                <a:cs typeface="Arial" panose="020B0604020202020204" pitchFamily="34" charset="0"/>
              </a:rPr>
              <a:t>m</a:t>
            </a:r>
            <a:endParaRPr altLang="en-US" baseline="-25000" dirty="0" sz="2400" lang="zh-CN"/>
          </a:p>
        </p:txBody>
      </p:sp>
      <p:sp>
        <p:nvSpPr>
          <p:cNvPr id="1049320" name="文本框 61"/>
          <p:cNvSpPr txBox="1"/>
          <p:nvPr/>
        </p:nvSpPr>
        <p:spPr>
          <a:xfrm>
            <a:off x="4756248" y="3546161"/>
            <a:ext cx="4187728" cy="1247139"/>
          </a:xfrm>
          <a:prstGeom prst="rect"/>
          <a:noFill/>
        </p:spPr>
        <p:txBody>
          <a:bodyPr rtlCol="0" wrap="square">
            <a:spAutoFit/>
          </a:bodyPr>
          <a:p>
            <a:pPr algn="just"/>
            <a:r>
              <a:rPr altLang="zh-CN" b="1" dirty="0" sz="2400" lang="en-US">
                <a:latin typeface="Arial" panose="020B0604020202020204" pitchFamily="34" charset="0"/>
                <a:cs typeface="Arial" panose="020B0604020202020204" pitchFamily="34" charset="0"/>
              </a:rPr>
              <a:t>2</a:t>
            </a:r>
            <a:r>
              <a:rPr altLang="zh-CN" b="1" dirty="0" sz="2400" lang="en-US" smtClean="0">
                <a:latin typeface="Arial" panose="020B0604020202020204" pitchFamily="34" charset="0"/>
                <a:cs typeface="Arial" panose="020B0604020202020204" pitchFamily="34" charset="0"/>
              </a:rPr>
              <a:t>) There exists capacitance between drain, source and gate: </a:t>
            </a:r>
            <a:r>
              <a:rPr altLang="zh-CN" b="1" dirty="0" sz="2400" lang="en-US" err="1" smtClean="0">
                <a:latin typeface="Arial" panose="020B0604020202020204" pitchFamily="34" charset="0"/>
                <a:cs typeface="Arial" panose="020B0604020202020204" pitchFamily="34" charset="0"/>
              </a:rPr>
              <a:t>C</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 </a:t>
            </a:r>
            <a:r>
              <a:rPr altLang="zh-CN" b="1" dirty="0" sz="2400" lang="en-US" err="1" smtClean="0">
                <a:latin typeface="Arial" panose="020B0604020202020204" pitchFamily="34" charset="0"/>
                <a:cs typeface="Arial" panose="020B0604020202020204" pitchFamily="34" charset="0"/>
              </a:rPr>
              <a:t>C</a:t>
            </a:r>
            <a:r>
              <a:rPr altLang="zh-CN" baseline="-25000" b="1" dirty="0" sz="2400" lang="en-US" err="1" smtClean="0">
                <a:latin typeface="Arial" panose="020B0604020202020204" pitchFamily="34" charset="0"/>
                <a:cs typeface="Arial" panose="020B0604020202020204" pitchFamily="34" charset="0"/>
              </a:rPr>
              <a:t>gd</a:t>
            </a:r>
            <a:r>
              <a:rPr altLang="zh-CN" b="1" dirty="0" sz="2400" lang="en-US" smtClean="0">
                <a:latin typeface="Arial" panose="020B0604020202020204" pitchFamily="34" charset="0"/>
                <a:cs typeface="Arial" panose="020B0604020202020204" pitchFamily="34" charset="0"/>
              </a:rPr>
              <a:t>,</a:t>
            </a:r>
            <a:r>
              <a:rPr altLang="zh-CN" b="1" dirty="0" sz="2400" lang="en-US">
                <a:latin typeface="Arial" panose="020B0604020202020204" pitchFamily="34" charset="0"/>
                <a:cs typeface="Arial" panose="020B0604020202020204" pitchFamily="34" charset="0"/>
              </a:rPr>
              <a:t> </a:t>
            </a:r>
            <a:r>
              <a:rPr altLang="zh-CN" b="1" dirty="0" sz="2400" lang="en-US" err="1" smtClean="0">
                <a:latin typeface="Arial" panose="020B0604020202020204" pitchFamily="34" charset="0"/>
                <a:cs typeface="Arial" panose="020B0604020202020204" pitchFamily="34" charset="0"/>
              </a:rPr>
              <a:t>C</a:t>
            </a:r>
            <a:r>
              <a:rPr altLang="zh-CN" baseline="-25000" b="1" dirty="0" sz="2400" lang="en-US" err="1" smtClean="0">
                <a:latin typeface="Arial" panose="020B0604020202020204" pitchFamily="34" charset="0"/>
                <a:cs typeface="Arial" panose="020B0604020202020204" pitchFamily="34" charset="0"/>
              </a:rPr>
              <a:t>ds</a:t>
            </a:r>
            <a:endParaRPr altLang="en-US" baseline="-25000" dirty="0" sz="2400" lang="zh-CN"/>
          </a:p>
        </p:txBody>
      </p:sp>
      <p:sp>
        <p:nvSpPr>
          <p:cNvPr id="1049321" name="文本框 62"/>
          <p:cNvSpPr txBox="1"/>
          <p:nvPr/>
        </p:nvSpPr>
        <p:spPr>
          <a:xfrm>
            <a:off x="4756248" y="4796962"/>
            <a:ext cx="4187728" cy="1336039"/>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In high frequency circuits, we need to consider </a:t>
            </a:r>
            <a:r>
              <a:rPr altLang="zh-CN" b="1" dirty="0" sz="2400" lang="en-US" err="1">
                <a:latin typeface="Arial" panose="020B0604020202020204" pitchFamily="34" charset="0"/>
                <a:cs typeface="Arial" panose="020B0604020202020204" pitchFamily="34" charset="0"/>
              </a:rPr>
              <a:t>C</a:t>
            </a:r>
            <a:r>
              <a:rPr altLang="zh-CN" baseline="-25000" b="1" dirty="0" sz="2400" lang="en-US" err="1">
                <a:latin typeface="Arial" panose="020B0604020202020204" pitchFamily="34" charset="0"/>
                <a:cs typeface="Arial" panose="020B0604020202020204" pitchFamily="34" charset="0"/>
              </a:rPr>
              <a:t>gs</a:t>
            </a:r>
            <a:r>
              <a:rPr altLang="zh-CN" b="1" dirty="0" sz="2400" lang="en-US">
                <a:latin typeface="Arial" panose="020B0604020202020204" pitchFamily="34" charset="0"/>
                <a:cs typeface="Arial" panose="020B0604020202020204" pitchFamily="34" charset="0"/>
              </a:rPr>
              <a:t>, </a:t>
            </a:r>
            <a:r>
              <a:rPr altLang="zh-CN" b="1" dirty="0" sz="2400" lang="en-US" err="1">
                <a:latin typeface="Arial" panose="020B0604020202020204" pitchFamily="34" charset="0"/>
                <a:cs typeface="Arial" panose="020B0604020202020204" pitchFamily="34" charset="0"/>
              </a:rPr>
              <a:t>C</a:t>
            </a:r>
            <a:r>
              <a:rPr altLang="zh-CN" baseline="-25000" b="1" dirty="0" sz="2400" lang="en-US" err="1">
                <a:latin typeface="Arial" panose="020B0604020202020204" pitchFamily="34" charset="0"/>
                <a:cs typeface="Arial" panose="020B0604020202020204" pitchFamily="34" charset="0"/>
              </a:rPr>
              <a:t>gd</a:t>
            </a:r>
            <a:r>
              <a:rPr altLang="zh-CN" b="1" dirty="0" sz="2400" lang="en-US">
                <a:latin typeface="Arial" panose="020B0604020202020204" pitchFamily="34" charset="0"/>
                <a:cs typeface="Arial" panose="020B0604020202020204" pitchFamily="34" charset="0"/>
              </a:rPr>
              <a:t>, </a:t>
            </a:r>
            <a:r>
              <a:rPr altLang="zh-CN" b="1" dirty="0" sz="2400" lang="en-US" err="1">
                <a:latin typeface="Arial" panose="020B0604020202020204" pitchFamily="34" charset="0"/>
                <a:cs typeface="Arial" panose="020B0604020202020204" pitchFamily="34" charset="0"/>
              </a:rPr>
              <a:t>C</a:t>
            </a:r>
            <a:r>
              <a:rPr altLang="zh-CN" baseline="-25000" b="1" dirty="0" sz="2400" lang="en-US" err="1">
                <a:latin typeface="Arial" panose="020B0604020202020204" pitchFamily="34" charset="0"/>
                <a:cs typeface="Arial" panose="020B0604020202020204" pitchFamily="34" charset="0"/>
              </a:rPr>
              <a:t>ds</a:t>
            </a:r>
            <a:endParaRPr altLang="en-US" baseline="-25000" dirty="0" sz="2400" lang="zh-CN"/>
          </a:p>
        </p:txBody>
      </p:sp>
      <mc:AlternateContent xmlns:mc="http://schemas.openxmlformats.org/markup-compatibility/2006">
        <mc:Choice xmlns:p14="http://schemas.microsoft.com/office/powerpoint/2010/main" Requires="p14">
          <p:contentPart p14:bwMode="auto" r:id="rId4">
            <p14:nvContentPartPr>
              <p14:cNvPr id="1050529" name=""/>
              <p14:cNvContentPartPr/>
              <p14:nvPr/>
            </p14:nvContentPartPr>
            <p14:xfrm>
              <a:off x="818970" y="4188271"/>
              <a:ext cx="3871187" cy="1233532"/>
            </p14:xfrm>
          </p:contentPart>
        </mc:Choice>
        <mc:Fallback>
          <p:sp>
            <p:nvSpPr>
              <p:cNvPr id="1050529" name=""/>
              <p:cNvSpPr/>
              <p:nvPr/>
            </p:nvSpPr>
            <p:spPr>
              <a:xfrm>
                <a:off x="818970" y="4188271"/>
                <a:ext cx="3871187" cy="123353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16"/>
                                        </p:tgtEl>
                                        <p:attrNameLst>
                                          <p:attrName>style.visibility</p:attrName>
                                        </p:attrNameLst>
                                      </p:cBhvr>
                                      <p:to>
                                        <p:strVal val="visible"/>
                                      </p:to>
                                    </p:set>
                                    <p:animEffect transition="in" filter="wipe(down)">
                                      <p:cBhvr>
                                        <p:cTn dur="500" id="7"/>
                                        <p:tgtEl>
                                          <p:spTgt spid="1049316"/>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317"/>
                                        </p:tgtEl>
                                        <p:attrNameLst>
                                          <p:attrName>style.visibility</p:attrName>
                                        </p:attrNameLst>
                                      </p:cBhvr>
                                      <p:to>
                                        <p:strVal val="visible"/>
                                      </p:to>
                                    </p:set>
                                    <p:animEffect transition="in" filter="wipe(down)">
                                      <p:cBhvr>
                                        <p:cTn dur="500" id="10"/>
                                        <p:tgtEl>
                                          <p:spTgt spid="1049317"/>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318"/>
                                        </p:tgtEl>
                                        <p:attrNameLst>
                                          <p:attrName>style.visibility</p:attrName>
                                        </p:attrNameLst>
                                      </p:cBhvr>
                                      <p:to>
                                        <p:strVal val="visible"/>
                                      </p:to>
                                    </p:set>
                                    <p:animEffect transition="in" filter="wipe(down)">
                                      <p:cBhvr>
                                        <p:cTn dur="500" id="15"/>
                                        <p:tgtEl>
                                          <p:spTgt spid="1049318"/>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319"/>
                                        </p:tgtEl>
                                        <p:attrNameLst>
                                          <p:attrName>style.visibility</p:attrName>
                                        </p:attrNameLst>
                                      </p:cBhvr>
                                      <p:to>
                                        <p:strVal val="visible"/>
                                      </p:to>
                                    </p:set>
                                    <p:animEffect transition="in" filter="wipe(down)">
                                      <p:cBhvr>
                                        <p:cTn dur="500" id="20"/>
                                        <p:tgtEl>
                                          <p:spTgt spid="1049319"/>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320"/>
                                        </p:tgtEl>
                                        <p:attrNameLst>
                                          <p:attrName>style.visibility</p:attrName>
                                        </p:attrNameLst>
                                      </p:cBhvr>
                                      <p:to>
                                        <p:strVal val="visible"/>
                                      </p:to>
                                    </p:set>
                                    <p:animEffect transition="in" filter="wipe(down)">
                                      <p:cBhvr>
                                        <p:cTn dur="500" id="25"/>
                                        <p:tgtEl>
                                          <p:spTgt spid="1049320"/>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49321"/>
                                        </p:tgtEl>
                                        <p:attrNameLst>
                                          <p:attrName>style.visibility</p:attrName>
                                        </p:attrNameLst>
                                      </p:cBhvr>
                                      <p:to>
                                        <p:strVal val="visible"/>
                                      </p:to>
                                    </p:set>
                                    <p:animEffect transition="in" filter="wipe(down)">
                                      <p:cBhvr>
                                        <p:cTn dur="500" id="28"/>
                                        <p:tgtEl>
                                          <p:spTgt spid="1049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6" grpId="0"/>
      <p:bldP spid="1049317" grpId="0"/>
      <p:bldP spid="1049318" grpId="0"/>
      <p:bldP spid="1049319" grpId="0"/>
      <p:bldP spid="1049320" grpId="0"/>
      <p:bldP spid="10493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932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23" name="文本框 59"/>
          <p:cNvSpPr txBox="1"/>
          <p:nvPr/>
        </p:nvSpPr>
        <p:spPr>
          <a:xfrm>
            <a:off x="289893" y="1138542"/>
            <a:ext cx="6913103" cy="535940"/>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1) Maximum drain current </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DSM</a:t>
            </a:r>
            <a:r>
              <a:rPr altLang="zh-CN" b="1" dirty="0" sz="2400" lang="en-US" smtClean="0">
                <a:latin typeface="Arial" panose="020B0604020202020204" pitchFamily="34" charset="0"/>
                <a:cs typeface="Arial" panose="020B0604020202020204" pitchFamily="34" charset="0"/>
              </a:rPr>
              <a:t> </a:t>
            </a:r>
            <a:endParaRPr altLang="en-US" dirty="0" sz="2400" lang="zh-CN"/>
          </a:p>
        </p:txBody>
      </p:sp>
      <p:sp>
        <p:nvSpPr>
          <p:cNvPr id="1049324" name="文本框 64"/>
          <p:cNvSpPr txBox="1"/>
          <p:nvPr/>
        </p:nvSpPr>
        <p:spPr>
          <a:xfrm>
            <a:off x="212084" y="406170"/>
            <a:ext cx="6913103" cy="461665"/>
          </a:xfrm>
          <a:prstGeom prst="rect"/>
          <a:noFill/>
        </p:spPr>
        <p:txBody>
          <a:bodyPr rtlCol="0" wrap="square">
            <a:spAutoFit/>
          </a:bodyPr>
          <a:p>
            <a:pPr algn="just" indent="-457200" marL="457200">
              <a:buFont typeface="Wingdings" panose="05000000000000000000" pitchFamily="2" charset="2"/>
              <a:buChar char="p"/>
            </a:pPr>
            <a:r>
              <a:rPr altLang="zh-CN" b="1" dirty="0" sz="2400" lang="en-US">
                <a:latin typeface="Arial" panose="020B0604020202020204" pitchFamily="34" charset="0"/>
                <a:cs typeface="Arial" panose="020B0604020202020204" pitchFamily="34" charset="0"/>
              </a:rPr>
              <a:t>Absolute maximum ratings </a:t>
            </a:r>
            <a:r>
              <a:rPr altLang="en-US" b="1" dirty="0" sz="2400" lang="zh-CN">
                <a:latin typeface="宋体" panose="02010600030101010101" pitchFamily="2" charset="-122"/>
                <a:ea typeface="宋体" panose="02010600030101010101" pitchFamily="2" charset="-122"/>
                <a:cs typeface="Arial" panose="020B0604020202020204" pitchFamily="34" charset="0"/>
              </a:rPr>
              <a:t>极限参数</a:t>
            </a:r>
            <a:endParaRPr altLang="en-US" dirty="0" sz="2400" lang="zh-CN">
              <a:latin typeface="宋体" panose="02010600030101010101" pitchFamily="2" charset="-122"/>
              <a:ea typeface="宋体" panose="02010600030101010101" pitchFamily="2" charset="-122"/>
            </a:endParaRPr>
          </a:p>
        </p:txBody>
      </p:sp>
      <p:sp>
        <p:nvSpPr>
          <p:cNvPr id="1049325" name="文本框 63"/>
          <p:cNvSpPr txBox="1"/>
          <p:nvPr/>
        </p:nvSpPr>
        <p:spPr>
          <a:xfrm>
            <a:off x="289892" y="2198487"/>
            <a:ext cx="6913103" cy="535939"/>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2) Maximum drain dissipation power </a:t>
            </a:r>
            <a:r>
              <a:rPr altLang="zh-CN" b="1" dirty="0" sz="2400" i="1" lang="en-US" smtClean="0">
                <a:latin typeface="Arial" panose="020B0604020202020204" pitchFamily="34" charset="0"/>
                <a:cs typeface="Arial" panose="020B0604020202020204" pitchFamily="34" charset="0"/>
              </a:rPr>
              <a:t>P</a:t>
            </a:r>
            <a:r>
              <a:rPr altLang="zh-CN" baseline="-25000" b="1" dirty="0" sz="2400" lang="en-US" smtClean="0">
                <a:latin typeface="Arial" panose="020B0604020202020204" pitchFamily="34" charset="0"/>
                <a:cs typeface="Arial" panose="020B0604020202020204" pitchFamily="34" charset="0"/>
              </a:rPr>
              <a:t>DSM</a:t>
            </a:r>
            <a:r>
              <a:rPr altLang="zh-CN" b="1" dirty="0" sz="2400" lang="en-US" smtClean="0">
                <a:latin typeface="Arial" panose="020B0604020202020204" pitchFamily="34" charset="0"/>
                <a:cs typeface="Arial" panose="020B0604020202020204" pitchFamily="34" charset="0"/>
              </a:rPr>
              <a:t> </a:t>
            </a:r>
            <a:endParaRPr altLang="en-US" dirty="0" sz="2400" lang="zh-CN"/>
          </a:p>
        </p:txBody>
      </p:sp>
      <p:sp>
        <p:nvSpPr>
          <p:cNvPr id="1049326" name="文本框 155"/>
          <p:cNvSpPr txBox="1"/>
          <p:nvPr/>
        </p:nvSpPr>
        <p:spPr>
          <a:xfrm>
            <a:off x="623269" y="1621199"/>
            <a:ext cx="2496170" cy="461665"/>
          </a:xfrm>
          <a:prstGeom prst="rect"/>
          <a:noFill/>
        </p:spPr>
        <p:txBody>
          <a:bodyPr rtlCol="0" wrap="square">
            <a:spAutoFit/>
          </a:bodyPr>
          <a:p>
            <a:pPr algn="just"/>
            <a:r>
              <a:rPr altLang="en-US" b="1" dirty="0" sz="2400" lang="zh-CN" smtClean="0">
                <a:latin typeface="宋体" panose="02010600030101010101" pitchFamily="2" charset="-122"/>
                <a:ea typeface="宋体" panose="02010600030101010101" pitchFamily="2" charset="-122"/>
                <a:cs typeface="Arial" panose="020B0604020202020204" pitchFamily="34" charset="0"/>
              </a:rPr>
              <a:t>最大漏极电流</a:t>
            </a:r>
            <a:endParaRPr altLang="en-US" dirty="0" sz="2400" lang="zh-CN">
              <a:latin typeface="宋体" panose="02010600030101010101" pitchFamily="2" charset="-122"/>
              <a:ea typeface="宋体" panose="02010600030101010101" pitchFamily="2" charset="-122"/>
            </a:endParaRPr>
          </a:p>
        </p:txBody>
      </p:sp>
      <p:sp>
        <p:nvSpPr>
          <p:cNvPr id="1049327" name="文本框 156"/>
          <p:cNvSpPr txBox="1"/>
          <p:nvPr/>
        </p:nvSpPr>
        <p:spPr>
          <a:xfrm>
            <a:off x="623269" y="2760869"/>
            <a:ext cx="4282106" cy="461665"/>
          </a:xfrm>
          <a:prstGeom prst="rect"/>
          <a:noFill/>
        </p:spPr>
        <p:txBody>
          <a:bodyPr rtlCol="0" wrap="square">
            <a:spAutoFit/>
          </a:bodyPr>
          <a:p>
            <a:pPr algn="just"/>
            <a:r>
              <a:rPr altLang="en-US" b="1" dirty="0" sz="2400" lang="zh-CN" smtClean="0">
                <a:latin typeface="宋体" panose="02010600030101010101" pitchFamily="2" charset="-122"/>
                <a:ea typeface="宋体" panose="02010600030101010101" pitchFamily="2" charset="-122"/>
                <a:cs typeface="Arial" panose="020B0604020202020204" pitchFamily="34" charset="0"/>
              </a:rPr>
              <a:t>漏极最大耗散功率</a:t>
            </a:r>
            <a:endParaRPr altLang="en-US" dirty="0" sz="2400" lang="zh-CN">
              <a:latin typeface="宋体" panose="02010600030101010101" pitchFamily="2" charset="-122"/>
              <a:ea typeface="宋体" panose="02010600030101010101" pitchFamily="2" charset="-122"/>
            </a:endParaRPr>
          </a:p>
        </p:txBody>
      </p:sp>
      <p:sp>
        <p:nvSpPr>
          <p:cNvPr id="1049328" name="文本框 158"/>
          <p:cNvSpPr txBox="1"/>
          <p:nvPr/>
        </p:nvSpPr>
        <p:spPr>
          <a:xfrm>
            <a:off x="289892" y="3316021"/>
            <a:ext cx="6913103" cy="535939"/>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3) Gate breakdown voltage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(BR)GS</a:t>
            </a:r>
            <a:r>
              <a:rPr altLang="zh-CN" b="1" dirty="0" sz="2400" lang="en-US" smtClean="0">
                <a:latin typeface="Arial" panose="020B0604020202020204" pitchFamily="34" charset="0"/>
                <a:cs typeface="Arial" panose="020B0604020202020204" pitchFamily="34" charset="0"/>
              </a:rPr>
              <a:t> </a:t>
            </a:r>
            <a:endParaRPr altLang="en-US" dirty="0" sz="2400" lang="zh-CN"/>
          </a:p>
        </p:txBody>
      </p:sp>
      <p:sp>
        <p:nvSpPr>
          <p:cNvPr id="1049329" name="文本框 159"/>
          <p:cNvSpPr txBox="1"/>
          <p:nvPr/>
        </p:nvSpPr>
        <p:spPr>
          <a:xfrm>
            <a:off x="647330" y="3871173"/>
            <a:ext cx="4282106" cy="461665"/>
          </a:xfrm>
          <a:prstGeom prst="rect"/>
          <a:noFill/>
        </p:spPr>
        <p:txBody>
          <a:bodyPr rtlCol="0" wrap="square">
            <a:spAutoFit/>
          </a:bodyPr>
          <a:p>
            <a:pPr algn="just"/>
            <a:r>
              <a:rPr altLang="en-US" b="1" dirty="0" sz="2400" lang="zh-CN" smtClean="0">
                <a:latin typeface="宋体" panose="02010600030101010101" pitchFamily="2" charset="-122"/>
                <a:ea typeface="宋体" panose="02010600030101010101" pitchFamily="2" charset="-122"/>
                <a:cs typeface="Arial" panose="020B0604020202020204" pitchFamily="34" charset="0"/>
              </a:rPr>
              <a:t>栅极击穿电压</a:t>
            </a:r>
            <a:endParaRPr altLang="en-US" dirty="0" sz="2400" lang="zh-CN">
              <a:latin typeface="宋体" panose="02010600030101010101" pitchFamily="2" charset="-122"/>
              <a:ea typeface="宋体" panose="02010600030101010101" pitchFamily="2" charset="-122"/>
            </a:endParaRPr>
          </a:p>
        </p:txBody>
      </p:sp>
      <p:sp>
        <p:nvSpPr>
          <p:cNvPr id="1049330" name="文本框 160"/>
          <p:cNvSpPr txBox="1"/>
          <p:nvPr/>
        </p:nvSpPr>
        <p:spPr>
          <a:xfrm>
            <a:off x="289892" y="4512276"/>
            <a:ext cx="6913103" cy="535940"/>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4) Drain-source breakdown voltage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(BR)DS</a:t>
            </a:r>
            <a:r>
              <a:rPr altLang="zh-CN" b="1" dirty="0" sz="2400" lang="en-US" smtClean="0">
                <a:latin typeface="Arial" panose="020B0604020202020204" pitchFamily="34" charset="0"/>
                <a:cs typeface="Arial" panose="020B0604020202020204" pitchFamily="34" charset="0"/>
              </a:rPr>
              <a:t> </a:t>
            </a:r>
            <a:endParaRPr altLang="en-US" dirty="0" sz="2400" lang="zh-CN"/>
          </a:p>
        </p:txBody>
      </p:sp>
      <p:sp>
        <p:nvSpPr>
          <p:cNvPr id="1049331" name="文本框 161"/>
          <p:cNvSpPr txBox="1"/>
          <p:nvPr/>
        </p:nvSpPr>
        <p:spPr>
          <a:xfrm>
            <a:off x="647330" y="5067428"/>
            <a:ext cx="4282106" cy="461665"/>
          </a:xfrm>
          <a:prstGeom prst="rect"/>
          <a:noFill/>
        </p:spPr>
        <p:txBody>
          <a:bodyPr rtlCol="0" wrap="square">
            <a:spAutoFit/>
          </a:bodyPr>
          <a:p>
            <a:pPr algn="just"/>
            <a:r>
              <a:rPr altLang="en-US" b="1" dirty="0" sz="2400" lang="zh-CN" smtClean="0">
                <a:latin typeface="宋体" panose="02010600030101010101" pitchFamily="2" charset="-122"/>
                <a:ea typeface="宋体" panose="02010600030101010101" pitchFamily="2" charset="-122"/>
                <a:cs typeface="Arial" panose="020B0604020202020204" pitchFamily="34" charset="0"/>
              </a:rPr>
              <a:t>漏源击穿电压</a:t>
            </a:r>
            <a:endParaRPr altLang="en-US" dirty="0" sz="2400" lang="zh-CN">
              <a:latin typeface="宋体" panose="02010600030101010101" pitchFamily="2" charset="-122"/>
              <a:ea typeface="宋体" panose="02010600030101010101" pitchFamily="2" charset="-122"/>
            </a:endParaRPr>
          </a:p>
        </p:txBody>
      </p:sp>
      <p:grpSp>
        <p:nvGrpSpPr>
          <p:cNvPr id="417" name="组合 162"/>
          <p:cNvGrpSpPr/>
          <p:nvPr/>
        </p:nvGrpSpPr>
        <p:grpSpPr>
          <a:xfrm>
            <a:off x="5748670" y="2049368"/>
            <a:ext cx="3059046" cy="2607324"/>
            <a:chOff x="453637" y="1866096"/>
            <a:chExt cx="3059046" cy="2607324"/>
          </a:xfrm>
        </p:grpSpPr>
        <p:grpSp>
          <p:nvGrpSpPr>
            <p:cNvPr id="418" name="组合 163"/>
            <p:cNvGrpSpPr/>
            <p:nvPr/>
          </p:nvGrpSpPr>
          <p:grpSpPr>
            <a:xfrm>
              <a:off x="453637" y="1866096"/>
              <a:ext cx="3059046" cy="2607324"/>
              <a:chOff x="462122" y="2213759"/>
              <a:chExt cx="3059046" cy="2607324"/>
            </a:xfrm>
          </p:grpSpPr>
          <p:grpSp>
            <p:nvGrpSpPr>
              <p:cNvPr id="419" name="组合 168"/>
              <p:cNvGrpSpPr/>
              <p:nvPr/>
            </p:nvGrpSpPr>
            <p:grpSpPr>
              <a:xfrm>
                <a:off x="982727" y="2213759"/>
                <a:ext cx="1416526" cy="1950882"/>
                <a:chOff x="903632" y="4350483"/>
                <a:chExt cx="1416526" cy="1950882"/>
              </a:xfrm>
            </p:grpSpPr>
            <p:grpSp>
              <p:nvGrpSpPr>
                <p:cNvPr id="420" name="组合 194"/>
                <p:cNvGrpSpPr/>
                <p:nvPr/>
              </p:nvGrpSpPr>
              <p:grpSpPr>
                <a:xfrm>
                  <a:off x="1281932" y="4594014"/>
                  <a:ext cx="1038226" cy="1562641"/>
                  <a:chOff x="263525" y="4511675"/>
                  <a:chExt cx="1038226" cy="1562641"/>
                </a:xfrm>
              </p:grpSpPr>
              <p:sp>
                <p:nvSpPr>
                  <p:cNvPr id="1049332" name="Line 45"/>
                  <p:cNvSpPr>
                    <a:spLocks noChangeShapeType="1"/>
                  </p:cNvSpPr>
                  <p:nvPr/>
                </p:nvSpPr>
                <p:spPr bwMode="auto">
                  <a:xfrm>
                    <a:off x="787400" y="4953000"/>
                    <a:ext cx="0" cy="614363"/>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333" name="Line 46"/>
                  <p:cNvSpPr>
                    <a:spLocks noChangeShapeType="1"/>
                  </p:cNvSpPr>
                  <p:nvPr/>
                </p:nvSpPr>
                <p:spPr bwMode="auto">
                  <a:xfrm>
                    <a:off x="787400" y="5099050"/>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334" name="Freeform 47"/>
                  <p:cNvSpPr/>
                  <p:nvPr/>
                </p:nvSpPr>
                <p:spPr bwMode="auto">
                  <a:xfrm>
                    <a:off x="1244600" y="4614863"/>
                    <a:ext cx="1588" cy="501650"/>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28575"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335" name="Line 48"/>
                  <p:cNvSpPr>
                    <a:spLocks noChangeShapeType="1"/>
                  </p:cNvSpPr>
                  <p:nvPr/>
                </p:nvSpPr>
                <p:spPr bwMode="auto">
                  <a:xfrm>
                    <a:off x="787400" y="5451475"/>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336" name="Line 52"/>
                  <p:cNvSpPr>
                    <a:spLocks noChangeShapeType="1"/>
                  </p:cNvSpPr>
                  <p:nvPr/>
                </p:nvSpPr>
                <p:spPr bwMode="auto">
                  <a:xfrm>
                    <a:off x="379413" y="5451475"/>
                    <a:ext cx="407988" cy="0"/>
                  </a:xfrm>
                  <a:prstGeom prst="line"/>
                  <a:noFill/>
                  <a:ln w="28575">
                    <a:solidFill>
                      <a:schemeClr val="tx1"/>
                    </a:solidFill>
                    <a:round/>
                    <a:headEnd/>
                    <a:tailEnd type="stealth" w="lg" len="lg"/>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37" name="Line 53"/>
                  <p:cNvSpPr>
                    <a:spLocks noChangeShapeType="1"/>
                  </p:cNvSpPr>
                  <p:nvPr/>
                </p:nvSpPr>
                <p:spPr bwMode="auto">
                  <a:xfrm>
                    <a:off x="1227138" y="5451475"/>
                    <a:ext cx="0" cy="530225"/>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38" name="Oval 55"/>
                  <p:cNvSpPr>
                    <a:spLocks noChangeArrowheads="1"/>
                  </p:cNvSpPr>
                  <p:nvPr/>
                </p:nvSpPr>
                <p:spPr bwMode="auto">
                  <a:xfrm>
                    <a:off x="1185863" y="4511675"/>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39" name="Oval 88"/>
                  <p:cNvSpPr>
                    <a:spLocks noChangeArrowheads="1"/>
                  </p:cNvSpPr>
                  <p:nvPr/>
                </p:nvSpPr>
                <p:spPr bwMode="auto">
                  <a:xfrm>
                    <a:off x="263525" y="538003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40" name="Oval 55"/>
                  <p:cNvSpPr>
                    <a:spLocks noChangeArrowheads="1"/>
                  </p:cNvSpPr>
                  <p:nvPr/>
                </p:nvSpPr>
                <p:spPr bwMode="auto">
                  <a:xfrm>
                    <a:off x="1169194" y="595842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341" name="文本框 195"/>
                <p:cNvSpPr txBox="1"/>
                <p:nvPr/>
              </p:nvSpPr>
              <p:spPr>
                <a:xfrm>
                  <a:off x="903632" y="5129775"/>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342" name="文本框 196"/>
                <p:cNvSpPr txBox="1"/>
                <p:nvPr/>
              </p:nvSpPr>
              <p:spPr>
                <a:xfrm>
                  <a:off x="1829907" y="4350483"/>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343" name="文本框 197"/>
                <p:cNvSpPr txBox="1"/>
                <p:nvPr/>
              </p:nvSpPr>
              <p:spPr>
                <a:xfrm>
                  <a:off x="1829907" y="5839701"/>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grpSp>
            <p:nvGrpSpPr>
              <p:cNvPr id="421" name="组合 169"/>
              <p:cNvGrpSpPr/>
              <p:nvPr/>
            </p:nvGrpSpPr>
            <p:grpSpPr>
              <a:xfrm>
                <a:off x="462122" y="2503393"/>
                <a:ext cx="3059046" cy="2317690"/>
                <a:chOff x="71597" y="1803306"/>
                <a:chExt cx="3059046" cy="2317690"/>
              </a:xfrm>
            </p:grpSpPr>
            <p:grpSp>
              <p:nvGrpSpPr>
                <p:cNvPr id="422" name="组合 170"/>
                <p:cNvGrpSpPr/>
                <p:nvPr/>
              </p:nvGrpSpPr>
              <p:grpSpPr>
                <a:xfrm>
                  <a:off x="71597" y="1803306"/>
                  <a:ext cx="3059046" cy="2317690"/>
                  <a:chOff x="71597" y="1803306"/>
                  <a:chExt cx="3059046" cy="2317690"/>
                </a:xfrm>
              </p:grpSpPr>
              <p:grpSp>
                <p:nvGrpSpPr>
                  <p:cNvPr id="423" name="组合 175"/>
                  <p:cNvGrpSpPr/>
                  <p:nvPr/>
                </p:nvGrpSpPr>
                <p:grpSpPr>
                  <a:xfrm>
                    <a:off x="71597" y="1803306"/>
                    <a:ext cx="3059046" cy="2317228"/>
                    <a:chOff x="-23771" y="2537486"/>
                    <a:chExt cx="3059046" cy="2317228"/>
                  </a:xfrm>
                </p:grpSpPr>
                <p:sp>
                  <p:nvSpPr>
                    <p:cNvPr id="1049344" name="文本框 177"/>
                    <p:cNvSpPr txBox="1"/>
                    <p:nvPr/>
                  </p:nvSpPr>
                  <p:spPr>
                    <a:xfrm>
                      <a:off x="-23771" y="3775456"/>
                      <a:ext cx="936606" cy="535939"/>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zh-CN" baseline="-25000" b="1" dirty="0" sz="2400" lang="en-US" smtClean="0">
                        <a:latin typeface="Arial" panose="020B0604020202020204" pitchFamily="34" charset="0"/>
                        <a:cs typeface="Arial" panose="020B0604020202020204" pitchFamily="34" charset="0"/>
                      </a:endParaRPr>
                    </a:p>
                  </p:txBody>
                </p:sp>
                <p:grpSp>
                  <p:nvGrpSpPr>
                    <p:cNvPr id="424" name="组合 178"/>
                    <p:cNvGrpSpPr/>
                    <p:nvPr/>
                  </p:nvGrpSpPr>
                  <p:grpSpPr>
                    <a:xfrm>
                      <a:off x="918144" y="2537486"/>
                      <a:ext cx="2117131" cy="2317228"/>
                      <a:chOff x="1191969" y="4078829"/>
                      <a:chExt cx="2117131" cy="2317228"/>
                    </a:xfrm>
                  </p:grpSpPr>
                  <p:grpSp>
                    <p:nvGrpSpPr>
                      <p:cNvPr id="425" name="组合 180"/>
                      <p:cNvGrpSpPr/>
                      <p:nvPr/>
                    </p:nvGrpSpPr>
                    <p:grpSpPr>
                      <a:xfrm>
                        <a:off x="1191969" y="5033252"/>
                        <a:ext cx="1923656" cy="1362805"/>
                        <a:chOff x="1191969" y="5033252"/>
                        <a:chExt cx="1923656" cy="1362805"/>
                      </a:xfrm>
                    </p:grpSpPr>
                    <p:grpSp>
                      <p:nvGrpSpPr>
                        <p:cNvPr id="426" name="组合 188"/>
                        <p:cNvGrpSpPr/>
                        <p:nvPr/>
                      </p:nvGrpSpPr>
                      <p:grpSpPr>
                        <a:xfrm>
                          <a:off x="1191969" y="5033252"/>
                          <a:ext cx="1923656" cy="1206623"/>
                          <a:chOff x="1191969" y="5033252"/>
                          <a:chExt cx="1923656" cy="1206623"/>
                        </a:xfrm>
                      </p:grpSpPr>
                      <p:grpSp>
                        <p:nvGrpSpPr>
                          <p:cNvPr id="427" name="组合 190"/>
                          <p:cNvGrpSpPr/>
                          <p:nvPr/>
                        </p:nvGrpSpPr>
                        <p:grpSpPr>
                          <a:xfrm rot="16200000">
                            <a:off x="1851299" y="4975550"/>
                            <a:ext cx="604995" cy="1923656"/>
                            <a:chOff x="3317563" y="1668791"/>
                            <a:chExt cx="604995" cy="1923656"/>
                          </a:xfrm>
                        </p:grpSpPr>
                        <p:cxnSp>
                          <p:nvCxnSpPr>
                            <p:cNvPr id="3146049" name="直接连接符 192"/>
                            <p:cNvCxnSpPr>
                              <a:cxnSpLocks/>
                            </p:cNvCxnSpPr>
                            <p:nvPr/>
                          </p:nvCxnSpPr>
                          <p:spPr>
                            <a:xfrm rot="5400000" flipV="1">
                              <a:off x="3622933" y="1377498"/>
                              <a:ext cx="0" cy="59925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0" name="直接连接符 193"/>
                            <p:cNvCxnSpPr>
                              <a:cxnSpLocks/>
                            </p:cNvCxnSpPr>
                            <p:nvPr/>
                          </p:nvCxnSpPr>
                          <p:spPr>
                            <a:xfrm rot="5400000" flipH="1">
                              <a:off x="2355735" y="2630619"/>
                              <a:ext cx="192365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51" name="直接连接符 191"/>
                          <p:cNvCxnSpPr>
                            <a:cxnSpLocks/>
                          </p:cNvCxnSpPr>
                          <p:nvPr/>
                        </p:nvCxnSpPr>
                        <p:spPr>
                          <a:xfrm flipV="1">
                            <a:off x="1202934" y="5033252"/>
                            <a:ext cx="0" cy="5206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345" name="Line 53"/>
                        <p:cNvSpPr>
                          <a:spLocks noChangeShapeType="1"/>
                        </p:cNvSpPr>
                        <p:nvPr/>
                      </p:nvSpPr>
                      <p:spPr bwMode="auto">
                        <a:xfrm>
                          <a:off x="2111045" y="5595367"/>
                          <a:ext cx="0" cy="800690"/>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cxnSp>
                    <p:nvCxnSpPr>
                      <p:cNvPr id="3146052" name="直接连接符 181"/>
                      <p:cNvCxnSpPr>
                        <a:cxnSpLocks/>
                      </p:cNvCxnSpPr>
                      <p:nvPr/>
                    </p:nvCxnSpPr>
                    <p:spPr>
                      <a:xfrm flipH="1">
                        <a:off x="2187185" y="4091060"/>
                        <a:ext cx="92870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8" name="组合 182"/>
                      <p:cNvGrpSpPr/>
                      <p:nvPr/>
                    </p:nvGrpSpPr>
                    <p:grpSpPr>
                      <a:xfrm rot="5400000">
                        <a:off x="2967774" y="5072646"/>
                        <a:ext cx="312023" cy="370629"/>
                        <a:chOff x="3058324" y="5199601"/>
                        <a:chExt cx="312023" cy="370629"/>
                      </a:xfrm>
                    </p:grpSpPr>
                    <p:cxnSp>
                      <p:nvCxnSpPr>
                        <p:cNvPr id="3146053" name="直接连接符 185"/>
                        <p:cNvCxnSpPr>
                          <a:cxnSpLocks/>
                        </p:cNvCxnSpPr>
                        <p:nvPr/>
                      </p:nvCxnSpPr>
                      <p:spPr>
                        <a:xfrm flipV="1">
                          <a:off x="3184864" y="5215924"/>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4" name="直接连接符 186"/>
                        <p:cNvCxnSpPr>
                          <a:cxnSpLocks/>
                        </p:cNvCxnSpPr>
                        <p:nvPr/>
                      </p:nvCxnSpPr>
                      <p:spPr>
                        <a:xfrm flipV="1">
                          <a:off x="3265836" y="5279318"/>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5" name="直接箭头连接符 187"/>
                        <p:cNvCxnSpPr>
                          <a:cxnSpLocks/>
                        </p:cNvCxnSpPr>
                        <p:nvPr/>
                      </p:nvCxnSpPr>
                      <p:spPr>
                        <a:xfrm flipH="1" flipV="1">
                          <a:off x="3058324" y="5199601"/>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9346" name="Line 53"/>
                      <p:cNvSpPr>
                        <a:spLocks noChangeShapeType="1"/>
                      </p:cNvSpPr>
                      <p:nvPr/>
                    </p:nvSpPr>
                    <p:spPr bwMode="auto">
                      <a:xfrm>
                        <a:off x="3111290" y="4078829"/>
                        <a:ext cx="0" cy="1149660"/>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47" name="Line 53"/>
                      <p:cNvSpPr>
                        <a:spLocks noChangeShapeType="1"/>
                      </p:cNvSpPr>
                      <p:nvPr/>
                    </p:nvSpPr>
                    <p:spPr bwMode="auto">
                      <a:xfrm>
                        <a:off x="3107408" y="5331306"/>
                        <a:ext cx="0" cy="936163"/>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348" name="文本框 179"/>
                    <p:cNvSpPr txBox="1"/>
                    <p:nvPr/>
                  </p:nvSpPr>
                  <p:spPr>
                    <a:xfrm>
                      <a:off x="1888816" y="3506237"/>
                      <a:ext cx="936606" cy="535940"/>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zh-CN" baseline="-25000" b="1" dirty="0" sz="2400" lang="en-US" smtClean="0">
                        <a:latin typeface="Arial" panose="020B0604020202020204" pitchFamily="34" charset="0"/>
                        <a:cs typeface="Arial" panose="020B0604020202020204" pitchFamily="34" charset="0"/>
                      </a:endParaRPr>
                    </a:p>
                  </p:txBody>
                </p:sp>
              </p:grpSp>
              <p:cxnSp>
                <p:nvCxnSpPr>
                  <p:cNvPr id="3146056" name="直接连接符 176"/>
                  <p:cNvCxnSpPr>
                    <a:cxnSpLocks/>
                  </p:cNvCxnSpPr>
                  <p:nvPr/>
                </p:nvCxnSpPr>
                <p:spPr>
                  <a:xfrm flipH="1">
                    <a:off x="1793435" y="4120996"/>
                    <a:ext cx="26642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9" name="组合 171"/>
                <p:cNvGrpSpPr/>
                <p:nvPr/>
              </p:nvGrpSpPr>
              <p:grpSpPr>
                <a:xfrm flipH="1" flipV="1">
                  <a:off x="840862" y="3152910"/>
                  <a:ext cx="370628" cy="312023"/>
                  <a:chOff x="1184351" y="3488220"/>
                  <a:chExt cx="370628" cy="312023"/>
                </a:xfrm>
              </p:grpSpPr>
              <p:cxnSp>
                <p:nvCxnSpPr>
                  <p:cNvPr id="3146057" name="直接连接符 172"/>
                  <p:cNvCxnSpPr>
                    <a:cxnSpLocks/>
                  </p:cNvCxnSpPr>
                  <p:nvPr/>
                </p:nvCxnSpPr>
                <p:spPr>
                  <a:xfrm rot="16200000" flipV="1">
                    <a:off x="1377826" y="3496550"/>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8" name="直接连接符 173"/>
                  <p:cNvCxnSpPr>
                    <a:cxnSpLocks/>
                  </p:cNvCxnSpPr>
                  <p:nvPr/>
                </p:nvCxnSpPr>
                <p:spPr>
                  <a:xfrm rot="16200000" flipV="1">
                    <a:off x="1377826" y="3478972"/>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9" name="直接箭头连接符 174"/>
                  <p:cNvCxnSpPr>
                    <a:cxnSpLocks/>
                  </p:cNvCxnSpPr>
                  <p:nvPr/>
                </p:nvCxnSpPr>
                <p:spPr>
                  <a:xfrm rot="16200000" flipH="1" flipV="1">
                    <a:off x="1205492" y="346707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49349" name="文本框 164"/>
            <p:cNvSpPr txBox="1"/>
            <p:nvPr/>
          </p:nvSpPr>
          <p:spPr>
            <a:xfrm>
              <a:off x="1365602" y="2346857"/>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cxnSp>
          <p:nvCxnSpPr>
            <p:cNvPr id="3146060" name="直接箭头连接符 165"/>
            <p:cNvCxnSpPr>
              <a:cxnSpLocks/>
            </p:cNvCxnSpPr>
            <p:nvPr/>
          </p:nvCxnSpPr>
          <p:spPr>
            <a:xfrm flipV="1">
              <a:off x="1427783" y="2865540"/>
              <a:ext cx="341647" cy="511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46061" name="直接箭头连接符 166"/>
            <p:cNvCxnSpPr>
              <a:cxnSpLocks/>
            </p:cNvCxnSpPr>
            <p:nvPr/>
          </p:nvCxnSpPr>
          <p:spPr>
            <a:xfrm flipH="1" flipV="1">
              <a:off x="2628153" y="2271657"/>
              <a:ext cx="341647" cy="511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350" name="文本框 167"/>
            <p:cNvSpPr txBox="1"/>
            <p:nvPr/>
          </p:nvSpPr>
          <p:spPr>
            <a:xfrm>
              <a:off x="2655128" y="2257432"/>
              <a:ext cx="44001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93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52" name="Rectangle 2"/>
          <p:cNvSpPr>
            <a:spLocks noChangeArrowheads="1"/>
          </p:cNvSpPr>
          <p:nvPr/>
        </p:nvSpPr>
        <p:spPr bwMode="auto">
          <a:xfrm>
            <a:off x="199188" y="394852"/>
            <a:ext cx="8509000" cy="1450340"/>
          </a:xfrm>
          <a:prstGeom prst="rect"/>
          <a:noFill/>
          <a:ln>
            <a:noFill/>
          </a:ln>
          <a:effectLst/>
        </p:spPr>
        <p:txBody>
          <a:bodyPr>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Q1:</a:t>
            </a:r>
            <a:r>
              <a:rPr altLang="en-US" b="1" dirty="0" sz="2800" kumimoji="1" lang="zh-CN" smtClean="0">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As shown in the figure</a:t>
            </a:r>
            <a:r>
              <a:rPr altLang="en-US" b="1" dirty="0" sz="2800" kumimoji="1" lang="zh-CN" smtClean="0">
                <a:latin typeface="Arial" panose="020B0604020202020204" pitchFamily="34" charset="0"/>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FET has </a:t>
            </a:r>
            <a:r>
              <a:rPr altLang="zh-CN" b="1" dirty="0" sz="2800" i="1" lang="en-US" smtClean="0">
                <a:latin typeface="Arial" panose="020B0604020202020204" pitchFamily="34" charset="0"/>
                <a:cs typeface="Arial" panose="020B0604020202020204" pitchFamily="34" charset="0"/>
              </a:rPr>
              <a:t>U</a:t>
            </a:r>
            <a:r>
              <a:rPr altLang="zh-CN" baseline="-25000" b="1" dirty="0" sz="2800" lang="en-US" smtClean="0">
                <a:latin typeface="Arial" panose="020B0604020202020204" pitchFamily="34" charset="0"/>
                <a:cs typeface="Arial" panose="020B0604020202020204" pitchFamily="34" charset="0"/>
              </a:rPr>
              <a:t>GS(off)</a:t>
            </a:r>
            <a:r>
              <a:rPr altLang="zh-CN" b="1" dirty="0" sz="2800" lang="en-US" smtClean="0">
                <a:latin typeface="Arial" panose="020B0604020202020204" pitchFamily="34" charset="0"/>
                <a:cs typeface="Arial" panose="020B0604020202020204" pitchFamily="34" charset="0"/>
              </a:rPr>
              <a:t>=-5V</a:t>
            </a:r>
            <a:r>
              <a:rPr altLang="en-US" b="1" dirty="0" sz="2800" kumimoji="1" lang="zh-CN" smtClean="0">
                <a:latin typeface="Arial" panose="020B0604020202020204" pitchFamily="34" charset="0"/>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Ask:</a:t>
            </a:r>
            <a:r>
              <a:rPr altLang="en-US" b="1" dirty="0" sz="2800" kumimoji="1" lang="zh-CN" smtClean="0">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In the three situations</a:t>
            </a:r>
            <a:r>
              <a:rPr altLang="zh-CN" b="1" dirty="0" sz="2800" kumimoji="1" lang="en-US">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listed below, FET works in which region?</a:t>
            </a:r>
            <a:endParaRPr altLang="en-US" b="1" dirty="0" sz="2800" kumimoji="1" lang="zh-CN">
              <a:latin typeface="Arial" panose="020B0604020202020204" pitchFamily="34" charset="0"/>
              <a:cs typeface="Arial" panose="020B0604020202020204" pitchFamily="34" charset="0"/>
            </a:endParaRPr>
          </a:p>
        </p:txBody>
      </p:sp>
      <p:sp>
        <p:nvSpPr>
          <p:cNvPr id="1049353" name="Rectangle 2"/>
          <p:cNvSpPr>
            <a:spLocks noChangeArrowheads="1"/>
          </p:cNvSpPr>
          <p:nvPr/>
        </p:nvSpPr>
        <p:spPr bwMode="auto">
          <a:xfrm>
            <a:off x="267379" y="1893049"/>
            <a:ext cx="4243388" cy="612139"/>
          </a:xfrm>
          <a:prstGeom prst="rect"/>
          <a:noFill/>
          <a:ln>
            <a:noFill/>
          </a:ln>
          <a:effectLst/>
        </p:spPr>
        <p:txBody>
          <a:bodyPr wrap="square">
            <a:spAutoFit/>
          </a:bodyPr>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1) </a:t>
            </a:r>
            <a:r>
              <a:rPr altLang="zh-CN" dirty="0" sz="2800" i="1" lang="en-US" err="1" smtClean="0">
                <a:latin typeface="Arial" panose="020B0604020202020204" pitchFamily="34" charset="0"/>
                <a:cs typeface="Arial" panose="020B0604020202020204" pitchFamily="34" charset="0"/>
              </a:rPr>
              <a:t>u</a:t>
            </a:r>
            <a:r>
              <a:rPr altLang="zh-CN" baseline="-25000" dirty="0" sz="2800" lang="en-US" err="1" smtClean="0">
                <a:latin typeface="Arial" panose="020B0604020202020204" pitchFamily="34" charset="0"/>
                <a:cs typeface="Arial" panose="020B0604020202020204" pitchFamily="34" charset="0"/>
              </a:rPr>
              <a:t>GS</a:t>
            </a:r>
            <a:r>
              <a:rPr altLang="zh-CN" dirty="0" sz="2800" lang="en-US" smtClean="0">
                <a:latin typeface="Arial" panose="020B0604020202020204" pitchFamily="34" charset="0"/>
                <a:cs typeface="Arial" panose="020B0604020202020204" pitchFamily="34" charset="0"/>
              </a:rPr>
              <a:t>=-8V, </a:t>
            </a:r>
            <a:r>
              <a:rPr altLang="zh-CN" dirty="0" sz="2800" i="1" lang="en-US" err="1" smtClean="0">
                <a:latin typeface="Arial" panose="020B0604020202020204" pitchFamily="34" charset="0"/>
                <a:cs typeface="Arial" panose="020B0604020202020204" pitchFamily="34" charset="0"/>
              </a:rPr>
              <a:t>u</a:t>
            </a:r>
            <a:r>
              <a:rPr altLang="zh-CN" baseline="-25000" dirty="0" sz="2800" lang="en-US" err="1" smtClean="0">
                <a:latin typeface="Arial" panose="020B0604020202020204" pitchFamily="34" charset="0"/>
                <a:cs typeface="Arial" panose="020B0604020202020204" pitchFamily="34" charset="0"/>
              </a:rPr>
              <a:t>DS</a:t>
            </a:r>
            <a:r>
              <a:rPr altLang="zh-CN" dirty="0" sz="2800" lang="en-US" smtClean="0">
                <a:latin typeface="Arial" panose="020B0604020202020204" pitchFamily="34" charset="0"/>
                <a:cs typeface="Arial" panose="020B0604020202020204" pitchFamily="34" charset="0"/>
              </a:rPr>
              <a:t>=4V </a:t>
            </a:r>
            <a:r>
              <a:rPr altLang="zh-CN" dirty="0" sz="2800" kumimoji="1" lang="en-US" smtClean="0">
                <a:latin typeface="Arial" panose="020B0604020202020204" pitchFamily="34" charset="0"/>
                <a:cs typeface="Arial" panose="020B0604020202020204" pitchFamily="34" charset="0"/>
              </a:rPr>
              <a:t> </a:t>
            </a:r>
            <a:endParaRPr altLang="en-US" dirty="0" sz="2800" kumimoji="1" lang="zh-CN">
              <a:latin typeface="Arial" panose="020B0604020202020204" pitchFamily="34" charset="0"/>
              <a:cs typeface="Arial" panose="020B0604020202020204" pitchFamily="34" charset="0"/>
            </a:endParaRPr>
          </a:p>
        </p:txBody>
      </p:sp>
      <p:sp>
        <p:nvSpPr>
          <p:cNvPr id="1049354" name="Rectangle 2"/>
          <p:cNvSpPr>
            <a:spLocks noChangeArrowheads="1"/>
          </p:cNvSpPr>
          <p:nvPr/>
        </p:nvSpPr>
        <p:spPr bwMode="auto">
          <a:xfrm>
            <a:off x="284700" y="2514493"/>
            <a:ext cx="4243388" cy="612139"/>
          </a:xfrm>
          <a:prstGeom prst="rect"/>
          <a:noFill/>
          <a:ln>
            <a:noFill/>
          </a:ln>
          <a:effectLst/>
        </p:spPr>
        <p:txBody>
          <a:bodyPr wrap="square">
            <a:spAutoFit/>
          </a:bodyPr>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2) </a:t>
            </a:r>
            <a:r>
              <a:rPr altLang="zh-CN" dirty="0" sz="2800" i="1" lang="en-US" err="1" smtClean="0">
                <a:latin typeface="Arial" panose="020B0604020202020204" pitchFamily="34" charset="0"/>
                <a:cs typeface="Arial" panose="020B0604020202020204" pitchFamily="34" charset="0"/>
              </a:rPr>
              <a:t>u</a:t>
            </a:r>
            <a:r>
              <a:rPr altLang="zh-CN" baseline="-25000" dirty="0" sz="2800" lang="en-US" err="1" smtClean="0">
                <a:latin typeface="Arial" panose="020B0604020202020204" pitchFamily="34" charset="0"/>
                <a:cs typeface="Arial" panose="020B0604020202020204" pitchFamily="34" charset="0"/>
              </a:rPr>
              <a:t>GS</a:t>
            </a:r>
            <a:r>
              <a:rPr altLang="zh-CN" dirty="0" sz="2800" lang="en-US" smtClean="0">
                <a:latin typeface="Arial" panose="020B0604020202020204" pitchFamily="34" charset="0"/>
                <a:cs typeface="Arial" panose="020B0604020202020204" pitchFamily="34" charset="0"/>
              </a:rPr>
              <a:t>=-3V, </a:t>
            </a:r>
            <a:r>
              <a:rPr altLang="zh-CN" dirty="0" sz="2800" i="1" lang="en-US" err="1" smtClean="0">
                <a:latin typeface="Arial" panose="020B0604020202020204" pitchFamily="34" charset="0"/>
                <a:cs typeface="Arial" panose="020B0604020202020204" pitchFamily="34" charset="0"/>
              </a:rPr>
              <a:t>u</a:t>
            </a:r>
            <a:r>
              <a:rPr altLang="zh-CN" baseline="-25000" dirty="0" sz="2800" lang="en-US" err="1" smtClean="0">
                <a:latin typeface="Arial" panose="020B0604020202020204" pitchFamily="34" charset="0"/>
                <a:cs typeface="Arial" panose="020B0604020202020204" pitchFamily="34" charset="0"/>
              </a:rPr>
              <a:t>DS</a:t>
            </a:r>
            <a:r>
              <a:rPr altLang="zh-CN" dirty="0" sz="2800" lang="en-US" smtClean="0">
                <a:latin typeface="Arial" panose="020B0604020202020204" pitchFamily="34" charset="0"/>
                <a:cs typeface="Arial" panose="020B0604020202020204" pitchFamily="34" charset="0"/>
              </a:rPr>
              <a:t>=4V </a:t>
            </a:r>
            <a:r>
              <a:rPr altLang="zh-CN" dirty="0" sz="2800" kumimoji="1" lang="en-US" smtClean="0">
                <a:latin typeface="Arial" panose="020B0604020202020204" pitchFamily="34" charset="0"/>
                <a:cs typeface="Arial" panose="020B0604020202020204" pitchFamily="34" charset="0"/>
              </a:rPr>
              <a:t> </a:t>
            </a:r>
            <a:endParaRPr altLang="en-US" dirty="0" sz="2800" kumimoji="1" lang="zh-CN">
              <a:latin typeface="Arial" panose="020B0604020202020204" pitchFamily="34" charset="0"/>
              <a:cs typeface="Arial" panose="020B0604020202020204" pitchFamily="34" charset="0"/>
            </a:endParaRPr>
          </a:p>
        </p:txBody>
      </p:sp>
      <p:sp>
        <p:nvSpPr>
          <p:cNvPr id="1049355" name="Rectangle 2"/>
          <p:cNvSpPr>
            <a:spLocks noChangeArrowheads="1"/>
          </p:cNvSpPr>
          <p:nvPr/>
        </p:nvSpPr>
        <p:spPr bwMode="auto">
          <a:xfrm>
            <a:off x="278983" y="3167431"/>
            <a:ext cx="4243388" cy="612139"/>
          </a:xfrm>
          <a:prstGeom prst="rect"/>
          <a:noFill/>
          <a:ln>
            <a:noFill/>
          </a:ln>
          <a:effectLst/>
        </p:spPr>
        <p:txBody>
          <a:bodyPr wrap="square">
            <a:spAutoFit/>
          </a:bodyPr>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3) </a:t>
            </a:r>
            <a:r>
              <a:rPr altLang="zh-CN" dirty="0" sz="2800" i="1" lang="en-US" err="1" smtClean="0">
                <a:latin typeface="Arial" panose="020B0604020202020204" pitchFamily="34" charset="0"/>
                <a:cs typeface="Arial" panose="020B0604020202020204" pitchFamily="34" charset="0"/>
              </a:rPr>
              <a:t>u</a:t>
            </a:r>
            <a:r>
              <a:rPr altLang="zh-CN" baseline="-25000" dirty="0" sz="2800" lang="en-US" err="1" smtClean="0">
                <a:latin typeface="Arial" panose="020B0604020202020204" pitchFamily="34" charset="0"/>
                <a:cs typeface="Arial" panose="020B0604020202020204" pitchFamily="34" charset="0"/>
              </a:rPr>
              <a:t>GS</a:t>
            </a:r>
            <a:r>
              <a:rPr altLang="zh-CN" dirty="0" sz="2800" lang="en-US" smtClean="0">
                <a:latin typeface="Arial" panose="020B0604020202020204" pitchFamily="34" charset="0"/>
                <a:cs typeface="Arial" panose="020B0604020202020204" pitchFamily="34" charset="0"/>
              </a:rPr>
              <a:t>=-3V, </a:t>
            </a:r>
            <a:r>
              <a:rPr altLang="zh-CN" dirty="0" sz="2800" i="1" lang="en-US" err="1" smtClean="0">
                <a:latin typeface="Arial" panose="020B0604020202020204" pitchFamily="34" charset="0"/>
                <a:cs typeface="Arial" panose="020B0604020202020204" pitchFamily="34" charset="0"/>
              </a:rPr>
              <a:t>u</a:t>
            </a:r>
            <a:r>
              <a:rPr altLang="zh-CN" baseline="-25000" dirty="0" sz="2800" lang="en-US" err="1" smtClean="0">
                <a:latin typeface="Arial" panose="020B0604020202020204" pitchFamily="34" charset="0"/>
                <a:cs typeface="Arial" panose="020B0604020202020204" pitchFamily="34" charset="0"/>
              </a:rPr>
              <a:t>DS</a:t>
            </a:r>
            <a:r>
              <a:rPr altLang="zh-CN" dirty="0" sz="2800" lang="en-US" smtClean="0">
                <a:latin typeface="Arial" panose="020B0604020202020204" pitchFamily="34" charset="0"/>
                <a:cs typeface="Arial" panose="020B0604020202020204" pitchFamily="34" charset="0"/>
              </a:rPr>
              <a:t>=1V </a:t>
            </a:r>
            <a:r>
              <a:rPr altLang="zh-CN" dirty="0" sz="2800" kumimoji="1" lang="en-US" smtClean="0">
                <a:latin typeface="Arial" panose="020B0604020202020204" pitchFamily="34" charset="0"/>
                <a:cs typeface="Arial" panose="020B0604020202020204" pitchFamily="34" charset="0"/>
              </a:rPr>
              <a:t> </a:t>
            </a:r>
            <a:endParaRPr altLang="en-US" dirty="0" sz="2800" kumimoji="1" lang="zh-CN">
              <a:latin typeface="Arial" panose="020B0604020202020204" pitchFamily="34" charset="0"/>
              <a:cs typeface="Arial" panose="020B0604020202020204" pitchFamily="34" charset="0"/>
            </a:endParaRPr>
          </a:p>
        </p:txBody>
      </p:sp>
      <p:sp>
        <p:nvSpPr>
          <p:cNvPr id="1049356" name="Rectangle 2"/>
          <p:cNvSpPr>
            <a:spLocks noChangeArrowheads="1"/>
          </p:cNvSpPr>
          <p:nvPr/>
        </p:nvSpPr>
        <p:spPr bwMode="auto">
          <a:xfrm>
            <a:off x="271377" y="4535743"/>
            <a:ext cx="5684170" cy="612139"/>
          </a:xfrm>
          <a:prstGeom prst="rect"/>
          <a:noFill/>
          <a:ln>
            <a:noFill/>
          </a:ln>
          <a:effectLst/>
        </p:spPr>
        <p:txBody>
          <a:bodyPr wrap="square">
            <a:spAutoFit/>
          </a:bodyPr>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1) </a:t>
            </a:r>
            <a:r>
              <a:rPr altLang="zh-CN" dirty="0" sz="2800" i="1" lang="en-US" err="1" smtClean="0">
                <a:latin typeface="Arial" panose="020B0604020202020204" pitchFamily="34" charset="0"/>
                <a:cs typeface="Arial" panose="020B0604020202020204" pitchFamily="34" charset="0"/>
              </a:rPr>
              <a:t>u</a:t>
            </a:r>
            <a:r>
              <a:rPr altLang="zh-CN" baseline="-25000" dirty="0" sz="2800" lang="en-US" err="1" smtClean="0">
                <a:latin typeface="Arial" panose="020B0604020202020204" pitchFamily="34" charset="0"/>
                <a:cs typeface="Arial" panose="020B0604020202020204" pitchFamily="34" charset="0"/>
              </a:rPr>
              <a:t>GS</a:t>
            </a:r>
            <a:r>
              <a:rPr altLang="zh-CN" dirty="0" sz="2800" lang="en-US" smtClean="0">
                <a:latin typeface="Arial" panose="020B0604020202020204" pitchFamily="34" charset="0"/>
                <a:cs typeface="Arial" panose="020B0604020202020204" pitchFamily="34" charset="0"/>
              </a:rPr>
              <a:t>&lt;</a:t>
            </a:r>
            <a:r>
              <a:rPr altLang="zh-CN" dirty="0" sz="2800" i="1" lang="en-US">
                <a:latin typeface="Arial" panose="020B0604020202020204" pitchFamily="34" charset="0"/>
                <a:cs typeface="Arial" panose="020B0604020202020204" pitchFamily="34" charset="0"/>
              </a:rPr>
              <a:t>U</a:t>
            </a:r>
            <a:r>
              <a:rPr altLang="zh-CN" baseline="-25000" dirty="0" sz="2800" lang="en-US">
                <a:latin typeface="Arial" panose="020B0604020202020204" pitchFamily="34" charset="0"/>
                <a:cs typeface="Arial" panose="020B0604020202020204" pitchFamily="34" charset="0"/>
              </a:rPr>
              <a:t>GS(off</a:t>
            </a:r>
            <a:r>
              <a:rPr altLang="zh-CN" baseline="-25000" dirty="0" sz="2800" lang="en-US" smtClean="0">
                <a:latin typeface="Arial" panose="020B0604020202020204" pitchFamily="34" charset="0"/>
                <a:cs typeface="Arial" panose="020B0604020202020204" pitchFamily="34" charset="0"/>
              </a:rPr>
              <a:t>)</a:t>
            </a:r>
            <a:r>
              <a:rPr altLang="zh-CN" dirty="0" sz="2800" lang="en-US" smtClean="0">
                <a:latin typeface="Arial" panose="020B0604020202020204" pitchFamily="34" charset="0"/>
                <a:cs typeface="Arial" panose="020B0604020202020204" pitchFamily="34" charset="0"/>
              </a:rPr>
              <a:t>, in cut-off region </a:t>
            </a:r>
            <a:endParaRPr altLang="en-US" dirty="0" sz="2800" kumimoji="1" lang="zh-CN">
              <a:latin typeface="Arial" panose="020B0604020202020204" pitchFamily="34" charset="0"/>
              <a:cs typeface="Arial" panose="020B0604020202020204" pitchFamily="34" charset="0"/>
            </a:endParaRPr>
          </a:p>
        </p:txBody>
      </p:sp>
      <p:sp>
        <p:nvSpPr>
          <p:cNvPr id="1049357" name="Rectangle 2"/>
          <p:cNvSpPr>
            <a:spLocks noChangeArrowheads="1"/>
          </p:cNvSpPr>
          <p:nvPr/>
        </p:nvSpPr>
        <p:spPr bwMode="auto">
          <a:xfrm>
            <a:off x="278983" y="3924324"/>
            <a:ext cx="1759367" cy="523220"/>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Answer:</a:t>
            </a:r>
            <a:endParaRPr altLang="en-US" b="1" dirty="0" sz="2800" kumimoji="1" lang="zh-CN">
              <a:latin typeface="Arial" panose="020B0604020202020204" pitchFamily="34" charset="0"/>
              <a:cs typeface="Arial" panose="020B0604020202020204" pitchFamily="34" charset="0"/>
            </a:endParaRPr>
          </a:p>
        </p:txBody>
      </p:sp>
      <p:grpSp>
        <p:nvGrpSpPr>
          <p:cNvPr id="431" name="组合 7"/>
          <p:cNvGrpSpPr/>
          <p:nvPr/>
        </p:nvGrpSpPr>
        <p:grpSpPr>
          <a:xfrm>
            <a:off x="4726330" y="1465875"/>
            <a:ext cx="4645003" cy="3464649"/>
            <a:chOff x="4453688" y="1574075"/>
            <a:chExt cx="4645003" cy="3464649"/>
          </a:xfrm>
        </p:grpSpPr>
        <p:cxnSp>
          <p:nvCxnSpPr>
            <p:cNvPr id="3146062" name="直接箭头连接符 121"/>
            <p:cNvCxnSpPr>
              <a:cxnSpLocks/>
            </p:cNvCxnSpPr>
            <p:nvPr/>
          </p:nvCxnSpPr>
          <p:spPr>
            <a:xfrm rot="5400000" flipV="1">
              <a:off x="6703050" y="3868761"/>
              <a:ext cx="420412" cy="629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358" name="文本框 122"/>
            <p:cNvSpPr txBox="1"/>
            <p:nvPr/>
          </p:nvSpPr>
          <p:spPr>
            <a:xfrm>
              <a:off x="6927967" y="3587859"/>
              <a:ext cx="541457"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432" name="组合 6"/>
            <p:cNvGrpSpPr/>
            <p:nvPr/>
          </p:nvGrpSpPr>
          <p:grpSpPr>
            <a:xfrm>
              <a:off x="4453688" y="1574075"/>
              <a:ext cx="4645003" cy="3464649"/>
              <a:chOff x="4453688" y="1574075"/>
              <a:chExt cx="4645003" cy="3464649"/>
            </a:xfrm>
          </p:grpSpPr>
          <p:grpSp>
            <p:nvGrpSpPr>
              <p:cNvPr id="433" name="组合 5"/>
              <p:cNvGrpSpPr/>
              <p:nvPr/>
            </p:nvGrpSpPr>
            <p:grpSpPr>
              <a:xfrm>
                <a:off x="4453688" y="1574075"/>
                <a:ext cx="4645003" cy="3464649"/>
                <a:chOff x="4587038" y="1964979"/>
                <a:chExt cx="3774750" cy="2815538"/>
              </a:xfrm>
            </p:grpSpPr>
            <p:grpSp>
              <p:nvGrpSpPr>
                <p:cNvPr id="434" name="组合 71"/>
                <p:cNvGrpSpPr/>
                <p:nvPr/>
              </p:nvGrpSpPr>
              <p:grpSpPr>
                <a:xfrm>
                  <a:off x="4587038" y="1964979"/>
                  <a:ext cx="3027687" cy="2815538"/>
                  <a:chOff x="468676" y="1657882"/>
                  <a:chExt cx="3027687" cy="2815538"/>
                </a:xfrm>
              </p:grpSpPr>
              <p:grpSp>
                <p:nvGrpSpPr>
                  <p:cNvPr id="435" name="组合 72"/>
                  <p:cNvGrpSpPr/>
                  <p:nvPr/>
                </p:nvGrpSpPr>
                <p:grpSpPr>
                  <a:xfrm>
                    <a:off x="468676" y="1917095"/>
                    <a:ext cx="3027687" cy="2556325"/>
                    <a:chOff x="477161" y="2264758"/>
                    <a:chExt cx="3027687" cy="2556325"/>
                  </a:xfrm>
                </p:grpSpPr>
                <p:grpSp>
                  <p:nvGrpSpPr>
                    <p:cNvPr id="436" name="组合 77"/>
                    <p:cNvGrpSpPr/>
                    <p:nvPr/>
                  </p:nvGrpSpPr>
                  <p:grpSpPr>
                    <a:xfrm>
                      <a:off x="1036700" y="2264758"/>
                      <a:ext cx="1362553" cy="1883042"/>
                      <a:chOff x="957605" y="4401482"/>
                      <a:chExt cx="1362553" cy="1883042"/>
                    </a:xfrm>
                  </p:grpSpPr>
                  <p:grpSp>
                    <p:nvGrpSpPr>
                      <p:cNvPr id="437" name="组合 103"/>
                      <p:cNvGrpSpPr/>
                      <p:nvPr/>
                    </p:nvGrpSpPr>
                    <p:grpSpPr>
                      <a:xfrm>
                        <a:off x="1281932" y="4594014"/>
                        <a:ext cx="1038226" cy="1562641"/>
                        <a:chOff x="263525" y="4511675"/>
                        <a:chExt cx="1038226" cy="1562641"/>
                      </a:xfrm>
                    </p:grpSpPr>
                    <p:sp>
                      <p:nvSpPr>
                        <p:cNvPr id="1049359" name="Line 45"/>
                        <p:cNvSpPr>
                          <a:spLocks noChangeShapeType="1"/>
                        </p:cNvSpPr>
                        <p:nvPr/>
                      </p:nvSpPr>
                      <p:spPr bwMode="auto">
                        <a:xfrm>
                          <a:off x="787400" y="4953000"/>
                          <a:ext cx="0" cy="614363"/>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360" name="Line 46"/>
                        <p:cNvSpPr>
                          <a:spLocks noChangeShapeType="1"/>
                        </p:cNvSpPr>
                        <p:nvPr/>
                      </p:nvSpPr>
                      <p:spPr bwMode="auto">
                        <a:xfrm>
                          <a:off x="787400" y="5099050"/>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361" name="Freeform 47"/>
                        <p:cNvSpPr/>
                        <p:nvPr/>
                      </p:nvSpPr>
                      <p:spPr bwMode="auto">
                        <a:xfrm>
                          <a:off x="1244600" y="4614863"/>
                          <a:ext cx="1588" cy="501650"/>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28575"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362" name="Line 48"/>
                        <p:cNvSpPr>
                          <a:spLocks noChangeShapeType="1"/>
                        </p:cNvSpPr>
                        <p:nvPr/>
                      </p:nvSpPr>
                      <p:spPr bwMode="auto">
                        <a:xfrm>
                          <a:off x="787400" y="5451475"/>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363" name="Line 52"/>
                        <p:cNvSpPr>
                          <a:spLocks noChangeShapeType="1"/>
                        </p:cNvSpPr>
                        <p:nvPr/>
                      </p:nvSpPr>
                      <p:spPr bwMode="auto">
                        <a:xfrm>
                          <a:off x="379413" y="5451475"/>
                          <a:ext cx="407988" cy="0"/>
                        </a:xfrm>
                        <a:prstGeom prst="line"/>
                        <a:noFill/>
                        <a:ln w="28575">
                          <a:solidFill>
                            <a:schemeClr val="tx1"/>
                          </a:solidFill>
                          <a:round/>
                          <a:headEnd/>
                          <a:tailEnd type="stealth" w="lg" len="lg"/>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64" name="Line 53"/>
                        <p:cNvSpPr>
                          <a:spLocks noChangeShapeType="1"/>
                        </p:cNvSpPr>
                        <p:nvPr/>
                      </p:nvSpPr>
                      <p:spPr bwMode="auto">
                        <a:xfrm>
                          <a:off x="1227138" y="5451475"/>
                          <a:ext cx="0" cy="530225"/>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65" name="Oval 55"/>
                        <p:cNvSpPr>
                          <a:spLocks noChangeArrowheads="1"/>
                        </p:cNvSpPr>
                        <p:nvPr/>
                      </p:nvSpPr>
                      <p:spPr bwMode="auto">
                        <a:xfrm>
                          <a:off x="1185863" y="4511675"/>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66" name="Oval 88"/>
                        <p:cNvSpPr>
                          <a:spLocks noChangeArrowheads="1"/>
                        </p:cNvSpPr>
                        <p:nvPr/>
                      </p:nvSpPr>
                      <p:spPr bwMode="auto">
                        <a:xfrm>
                          <a:off x="263525" y="538003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67" name="Oval 55"/>
                        <p:cNvSpPr>
                          <a:spLocks noChangeArrowheads="1"/>
                        </p:cNvSpPr>
                        <p:nvPr/>
                      </p:nvSpPr>
                      <p:spPr bwMode="auto">
                        <a:xfrm>
                          <a:off x="1169194" y="5958428"/>
                          <a:ext cx="115888" cy="115888"/>
                        </a:xfrm>
                        <a:prstGeom prst="ellipse"/>
                        <a:solidFill>
                          <a:schemeClr val="bg1"/>
                        </a:solid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368" name="文本框 104"/>
                      <p:cNvSpPr txBox="1"/>
                      <p:nvPr/>
                    </p:nvSpPr>
                    <p:spPr>
                      <a:xfrm>
                        <a:off x="957605" y="5217817"/>
                        <a:ext cx="320356" cy="375171"/>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369" name="文本框 105"/>
                      <p:cNvSpPr txBox="1"/>
                      <p:nvPr/>
                    </p:nvSpPr>
                    <p:spPr>
                      <a:xfrm>
                        <a:off x="1899043" y="4401482"/>
                        <a:ext cx="318799" cy="375171"/>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370" name="文本框 106"/>
                      <p:cNvSpPr txBox="1"/>
                      <p:nvPr/>
                    </p:nvSpPr>
                    <p:spPr>
                      <a:xfrm>
                        <a:off x="1898534" y="5912896"/>
                        <a:ext cx="294800" cy="371628"/>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grpSp>
                  <p:nvGrpSpPr>
                    <p:cNvPr id="438" name="组合 78"/>
                    <p:cNvGrpSpPr/>
                    <p:nvPr/>
                  </p:nvGrpSpPr>
                  <p:grpSpPr>
                    <a:xfrm>
                      <a:off x="477161" y="2515234"/>
                      <a:ext cx="3027687" cy="2305849"/>
                      <a:chOff x="86636" y="1815147"/>
                      <a:chExt cx="3027687" cy="2305849"/>
                    </a:xfrm>
                  </p:grpSpPr>
                  <p:grpSp>
                    <p:nvGrpSpPr>
                      <p:cNvPr id="439" name="组合 79"/>
                      <p:cNvGrpSpPr/>
                      <p:nvPr/>
                    </p:nvGrpSpPr>
                    <p:grpSpPr>
                      <a:xfrm>
                        <a:off x="86636" y="1815147"/>
                        <a:ext cx="3027687" cy="2305849"/>
                        <a:chOff x="86636" y="1815147"/>
                        <a:chExt cx="3027687" cy="2305849"/>
                      </a:xfrm>
                    </p:grpSpPr>
                    <p:grpSp>
                      <p:nvGrpSpPr>
                        <p:cNvPr id="440" name="组合 84"/>
                        <p:cNvGrpSpPr/>
                        <p:nvPr/>
                      </p:nvGrpSpPr>
                      <p:grpSpPr>
                        <a:xfrm>
                          <a:off x="86636" y="1815147"/>
                          <a:ext cx="3027687" cy="2305387"/>
                          <a:chOff x="-8732" y="2549327"/>
                          <a:chExt cx="3027687" cy="2305387"/>
                        </a:xfrm>
                      </p:grpSpPr>
                      <p:sp>
                        <p:nvSpPr>
                          <p:cNvPr id="1049371" name="文本框 86"/>
                          <p:cNvSpPr txBox="1"/>
                          <p:nvPr/>
                        </p:nvSpPr>
                        <p:spPr>
                          <a:xfrm>
                            <a:off x="-8732" y="4035424"/>
                            <a:ext cx="936606" cy="435531"/>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p>
                        </p:txBody>
                      </p:sp>
                      <p:grpSp>
                        <p:nvGrpSpPr>
                          <p:cNvPr id="441" name="组合 87"/>
                          <p:cNvGrpSpPr/>
                          <p:nvPr/>
                        </p:nvGrpSpPr>
                        <p:grpSpPr>
                          <a:xfrm>
                            <a:off x="918144" y="2549327"/>
                            <a:ext cx="2100811" cy="2305387"/>
                            <a:chOff x="1191969" y="4090670"/>
                            <a:chExt cx="2100811" cy="2305387"/>
                          </a:xfrm>
                        </p:grpSpPr>
                        <p:grpSp>
                          <p:nvGrpSpPr>
                            <p:cNvPr id="442" name="组合 89"/>
                            <p:cNvGrpSpPr/>
                            <p:nvPr/>
                          </p:nvGrpSpPr>
                          <p:grpSpPr>
                            <a:xfrm>
                              <a:off x="1191969" y="5028490"/>
                              <a:ext cx="1923656" cy="1367567"/>
                              <a:chOff x="1191969" y="5028490"/>
                              <a:chExt cx="1923656" cy="1367567"/>
                            </a:xfrm>
                          </p:grpSpPr>
                          <p:grpSp>
                            <p:nvGrpSpPr>
                              <p:cNvPr id="443" name="组合 97"/>
                              <p:cNvGrpSpPr/>
                              <p:nvPr/>
                            </p:nvGrpSpPr>
                            <p:grpSpPr>
                              <a:xfrm>
                                <a:off x="1191969" y="5028490"/>
                                <a:ext cx="1923656" cy="1211386"/>
                                <a:chOff x="1191969" y="5028490"/>
                                <a:chExt cx="1923656" cy="1211386"/>
                              </a:xfrm>
                            </p:grpSpPr>
                            <p:grpSp>
                              <p:nvGrpSpPr>
                                <p:cNvPr id="444" name="组合 99"/>
                                <p:cNvGrpSpPr/>
                                <p:nvPr/>
                              </p:nvGrpSpPr>
                              <p:grpSpPr>
                                <a:xfrm rot="16200000">
                                  <a:off x="1992495" y="5116746"/>
                                  <a:ext cx="322604" cy="1923656"/>
                                  <a:chOff x="3317563" y="1668791"/>
                                  <a:chExt cx="322604" cy="1923656"/>
                                </a:xfrm>
                              </p:grpSpPr>
                              <p:cxnSp>
                                <p:nvCxnSpPr>
                                  <p:cNvPr id="3146063" name="直接连接符 101"/>
                                  <p:cNvCxnSpPr>
                                    <a:cxnSpLocks/>
                                  </p:cNvCxnSpPr>
                                  <p:nvPr/>
                                </p:nvCxnSpPr>
                                <p:spPr>
                                  <a:xfrm rot="5400000" flipV="1">
                                    <a:off x="3481737" y="1518694"/>
                                    <a:ext cx="0" cy="3168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4" name="直接连接符 102"/>
                                  <p:cNvCxnSpPr>
                                    <a:cxnSpLocks/>
                                  </p:cNvCxnSpPr>
                                  <p:nvPr/>
                                </p:nvCxnSpPr>
                                <p:spPr>
                                  <a:xfrm rot="5400000" flipH="1">
                                    <a:off x="2355735" y="2630619"/>
                                    <a:ext cx="192365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65" name="直接连接符 100"/>
                                <p:cNvCxnSpPr>
                                  <a:cxnSpLocks/>
                                </p:cNvCxnSpPr>
                                <p:nvPr/>
                              </p:nvCxnSpPr>
                              <p:spPr>
                                <a:xfrm flipV="1">
                                  <a:off x="1202934" y="5028490"/>
                                  <a:ext cx="0" cy="80748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372" name="Line 53"/>
                              <p:cNvSpPr>
                                <a:spLocks noChangeShapeType="1"/>
                              </p:cNvSpPr>
                              <p:nvPr/>
                            </p:nvSpPr>
                            <p:spPr bwMode="auto">
                              <a:xfrm>
                                <a:off x="2111045" y="5595367"/>
                                <a:ext cx="0" cy="800690"/>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cxnSp>
                          <p:nvCxnSpPr>
                            <p:cNvPr id="3146066" name="直接连接符 90"/>
                            <p:cNvCxnSpPr>
                              <a:cxnSpLocks/>
                            </p:cNvCxnSpPr>
                            <p:nvPr/>
                          </p:nvCxnSpPr>
                          <p:spPr>
                            <a:xfrm flipH="1">
                              <a:off x="2187185" y="4091060"/>
                              <a:ext cx="92870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5" name="组合 91"/>
                            <p:cNvGrpSpPr/>
                            <p:nvPr/>
                          </p:nvGrpSpPr>
                          <p:grpSpPr>
                            <a:xfrm rot="5400000">
                              <a:off x="3075141" y="5491894"/>
                              <a:ext cx="80971" cy="354306"/>
                              <a:chOff x="3584934" y="5215924"/>
                              <a:chExt cx="80971" cy="354306"/>
                            </a:xfrm>
                          </p:grpSpPr>
                          <p:cxnSp>
                            <p:nvCxnSpPr>
                              <p:cNvPr id="3146067" name="直接连接符 94"/>
                              <p:cNvCxnSpPr>
                                <a:cxnSpLocks/>
                              </p:cNvCxnSpPr>
                              <p:nvPr/>
                            </p:nvCxnSpPr>
                            <p:spPr>
                              <a:xfrm flipV="1">
                                <a:off x="3584934" y="5215924"/>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8" name="直接连接符 95"/>
                              <p:cNvCxnSpPr>
                                <a:cxnSpLocks/>
                              </p:cNvCxnSpPr>
                              <p:nvPr/>
                            </p:nvCxnSpPr>
                            <p:spPr>
                              <a:xfrm flipV="1">
                                <a:off x="3665905" y="5279318"/>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373" name="Line 53"/>
                            <p:cNvSpPr>
                              <a:spLocks noChangeShapeType="1"/>
                            </p:cNvSpPr>
                            <p:nvPr/>
                          </p:nvSpPr>
                          <p:spPr bwMode="auto">
                            <a:xfrm>
                              <a:off x="3111290" y="4090670"/>
                              <a:ext cx="0" cy="1537886"/>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374" name="Line 53"/>
                            <p:cNvSpPr>
                              <a:spLocks noChangeShapeType="1"/>
                            </p:cNvSpPr>
                            <p:nvPr/>
                          </p:nvSpPr>
                          <p:spPr bwMode="auto">
                            <a:xfrm>
                              <a:off x="3107408" y="5709533"/>
                              <a:ext cx="0" cy="557936"/>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375" name="文本框 88"/>
                          <p:cNvSpPr txBox="1"/>
                          <p:nvPr/>
                        </p:nvSpPr>
                        <p:spPr>
                          <a:xfrm>
                            <a:off x="1973695" y="3378792"/>
                            <a:ext cx="936606" cy="435531"/>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zh-CN" baseline="-25000" b="1" dirty="0" sz="2400" lang="en-US" smtClean="0">
                              <a:latin typeface="Arial" panose="020B0604020202020204" pitchFamily="34" charset="0"/>
                              <a:cs typeface="Arial" panose="020B0604020202020204" pitchFamily="34" charset="0"/>
                            </a:endParaRPr>
                          </a:p>
                        </p:txBody>
                      </p:sp>
                    </p:grpSp>
                    <p:cxnSp>
                      <p:nvCxnSpPr>
                        <p:cNvPr id="3146069" name="直接连接符 85"/>
                        <p:cNvCxnSpPr>
                          <a:cxnSpLocks/>
                        </p:cNvCxnSpPr>
                        <p:nvPr/>
                      </p:nvCxnSpPr>
                      <p:spPr>
                        <a:xfrm flipH="1">
                          <a:off x="1793435" y="4120996"/>
                          <a:ext cx="26642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6" name="组合 80"/>
                      <p:cNvGrpSpPr/>
                      <p:nvPr/>
                    </p:nvGrpSpPr>
                    <p:grpSpPr>
                      <a:xfrm flipH="1" flipV="1">
                        <a:off x="840862" y="3560452"/>
                        <a:ext cx="354306" cy="66670"/>
                        <a:chOff x="1200673" y="3326031"/>
                        <a:chExt cx="354306" cy="66670"/>
                      </a:xfrm>
                    </p:grpSpPr>
                    <p:cxnSp>
                      <p:nvCxnSpPr>
                        <p:cNvPr id="3146070" name="直接连接符 81"/>
                        <p:cNvCxnSpPr>
                          <a:cxnSpLocks/>
                        </p:cNvCxnSpPr>
                        <p:nvPr/>
                      </p:nvCxnSpPr>
                      <p:spPr>
                        <a:xfrm rot="16200000" flipV="1">
                          <a:off x="1377826" y="3148878"/>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1" name="直接连接符 82"/>
                        <p:cNvCxnSpPr>
                          <a:cxnSpLocks/>
                        </p:cNvCxnSpPr>
                        <p:nvPr/>
                      </p:nvCxnSpPr>
                      <p:spPr>
                        <a:xfrm rot="16200000" flipV="1">
                          <a:off x="1377826" y="3278942"/>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049376" name="文本框 73"/>
                  <p:cNvSpPr txBox="1"/>
                  <p:nvPr/>
                </p:nvSpPr>
                <p:spPr>
                  <a:xfrm>
                    <a:off x="1417096" y="2470390"/>
                    <a:ext cx="422586" cy="43553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cxnSp>
                <p:nvCxnSpPr>
                  <p:cNvPr id="3146072" name="直接箭头连接符 74"/>
                  <p:cNvCxnSpPr>
                    <a:cxnSpLocks/>
                  </p:cNvCxnSpPr>
                  <p:nvPr/>
                </p:nvCxnSpPr>
                <p:spPr>
                  <a:xfrm flipV="1">
                    <a:off x="1446541" y="2899766"/>
                    <a:ext cx="341647" cy="511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46073" name="直接箭头连接符 75"/>
                  <p:cNvCxnSpPr>
                    <a:cxnSpLocks/>
                  </p:cNvCxnSpPr>
                  <p:nvPr/>
                </p:nvCxnSpPr>
                <p:spPr>
                  <a:xfrm flipH="1" flipV="1">
                    <a:off x="2619959" y="2075298"/>
                    <a:ext cx="341647" cy="5117"/>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377" name="文本框 76"/>
                  <p:cNvSpPr txBox="1"/>
                  <p:nvPr/>
                </p:nvSpPr>
                <p:spPr>
                  <a:xfrm>
                    <a:off x="2632813" y="1657882"/>
                    <a:ext cx="440014" cy="435531"/>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grpSp>
            <p:sp>
              <p:nvSpPr>
                <p:cNvPr id="1049378" name="文本框 116"/>
                <p:cNvSpPr txBox="1"/>
                <p:nvPr/>
              </p:nvSpPr>
              <p:spPr>
                <a:xfrm>
                  <a:off x="7425182" y="3839605"/>
                  <a:ext cx="936606" cy="435531"/>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p>
              </p:txBody>
            </p:sp>
            <p:sp>
              <p:nvSpPr>
                <p:cNvPr id="1049379" name="矩形 1"/>
                <p:cNvSpPr/>
                <p:nvPr/>
              </p:nvSpPr>
              <p:spPr>
                <a:xfrm>
                  <a:off x="7361977" y="2998466"/>
                  <a:ext cx="142875" cy="40481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80" name="文本框 117"/>
                <p:cNvSpPr txBox="1"/>
                <p:nvPr/>
              </p:nvSpPr>
              <p:spPr>
                <a:xfrm>
                  <a:off x="7496129" y="2941804"/>
                  <a:ext cx="625785" cy="435531"/>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D</a:t>
                  </a:r>
                </a:p>
              </p:txBody>
            </p:sp>
            <p:sp>
              <p:nvSpPr>
                <p:cNvPr id="1049381" name="矩形 118"/>
                <p:cNvSpPr/>
                <p:nvPr/>
              </p:nvSpPr>
              <p:spPr>
                <a:xfrm>
                  <a:off x="5456784" y="3588579"/>
                  <a:ext cx="142875" cy="40481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82" name="文本框 119"/>
                <p:cNvSpPr txBox="1"/>
                <p:nvPr/>
              </p:nvSpPr>
              <p:spPr>
                <a:xfrm>
                  <a:off x="4876722" y="3531726"/>
                  <a:ext cx="625785" cy="435531"/>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G</a:t>
                  </a:r>
                </a:p>
              </p:txBody>
            </p:sp>
          </p:grpSp>
          <p:sp>
            <p:nvSpPr>
              <p:cNvPr id="1049383" name="文本框 128"/>
              <p:cNvSpPr txBox="1"/>
              <p:nvPr/>
            </p:nvSpPr>
            <p:spPr>
              <a:xfrm>
                <a:off x="7156465" y="2132920"/>
                <a:ext cx="576269" cy="461665"/>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a:t>
                </a:r>
                <a:endParaRPr altLang="zh-CN" baseline="-25000" b="1" dirty="0" sz="2400" lang="en-US" smtClean="0">
                  <a:latin typeface="Arial" panose="020B0604020202020204" pitchFamily="34" charset="0"/>
                  <a:cs typeface="Arial" panose="020B0604020202020204" pitchFamily="34" charset="0"/>
                </a:endParaRPr>
              </a:p>
            </p:txBody>
          </p:sp>
          <p:sp>
            <p:nvSpPr>
              <p:cNvPr id="1049384" name="文本框 129"/>
              <p:cNvSpPr txBox="1"/>
              <p:nvPr/>
            </p:nvSpPr>
            <p:spPr>
              <a:xfrm>
                <a:off x="7188236" y="4331343"/>
                <a:ext cx="576269" cy="46166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_</a:t>
                </a:r>
                <a:endParaRPr altLang="zh-CN" baseline="-25000" b="1" dirty="0" sz="2400" lang="en-US" smtClean="0">
                  <a:latin typeface="Arial" panose="020B0604020202020204" pitchFamily="34" charset="0"/>
                  <a:cs typeface="Arial" panose="020B0604020202020204" pitchFamily="34" charset="0"/>
                </a:endParaRPr>
              </a:p>
            </p:txBody>
          </p:sp>
        </p:grpSp>
        <p:sp>
          <p:nvSpPr>
            <p:cNvPr id="1049385" name="文本框 131"/>
            <p:cNvSpPr txBox="1"/>
            <p:nvPr/>
          </p:nvSpPr>
          <p:spPr>
            <a:xfrm>
              <a:off x="5698580" y="3261448"/>
              <a:ext cx="576269" cy="461665"/>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a:t>
              </a:r>
              <a:endParaRPr altLang="zh-CN" baseline="-25000" b="1" dirty="0" sz="2400" lang="en-US" smtClean="0">
                <a:latin typeface="Arial" panose="020B0604020202020204" pitchFamily="34" charset="0"/>
                <a:cs typeface="Arial" panose="020B0604020202020204" pitchFamily="34" charset="0"/>
              </a:endParaRPr>
            </a:p>
          </p:txBody>
        </p:sp>
        <p:sp>
          <p:nvSpPr>
            <p:cNvPr id="1049386" name="文本框 132"/>
            <p:cNvSpPr txBox="1"/>
            <p:nvPr/>
          </p:nvSpPr>
          <p:spPr>
            <a:xfrm>
              <a:off x="5761163" y="4348040"/>
              <a:ext cx="576269" cy="46166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_</a:t>
              </a:r>
              <a:endParaRPr altLang="zh-CN" baseline="-25000" b="1" dirty="0" sz="2400" lang="en-US" smtClean="0">
                <a:latin typeface="Arial" panose="020B0604020202020204" pitchFamily="34" charset="0"/>
                <a:cs typeface="Arial" panose="020B0604020202020204" pitchFamily="34" charset="0"/>
              </a:endParaRPr>
            </a:p>
          </p:txBody>
        </p:sp>
        <p:sp>
          <p:nvSpPr>
            <p:cNvPr id="1049387" name="文本框 133"/>
            <p:cNvSpPr txBox="1"/>
            <p:nvPr/>
          </p:nvSpPr>
          <p:spPr>
            <a:xfrm>
              <a:off x="5510310" y="3804078"/>
              <a:ext cx="1152537" cy="535939"/>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zh-CN" baseline="-25000" b="1" dirty="0" sz="2400" lang="en-US" smtClean="0">
                <a:latin typeface="Arial" panose="020B0604020202020204" pitchFamily="34" charset="0"/>
                <a:cs typeface="Arial" panose="020B0604020202020204" pitchFamily="34" charset="0"/>
              </a:endParaRPr>
            </a:p>
          </p:txBody>
        </p:sp>
      </p:grpSp>
      <p:sp>
        <p:nvSpPr>
          <p:cNvPr id="1049388" name="Rectangle 2"/>
          <p:cNvSpPr>
            <a:spLocks noChangeArrowheads="1"/>
          </p:cNvSpPr>
          <p:nvPr/>
        </p:nvSpPr>
        <p:spPr bwMode="auto">
          <a:xfrm>
            <a:off x="287051" y="5170937"/>
            <a:ext cx="8336831" cy="612139"/>
          </a:xfrm>
          <a:prstGeom prst="rect"/>
          <a:noFill/>
          <a:ln>
            <a:noFill/>
          </a:ln>
          <a:effectLst/>
        </p:spPr>
        <p:txBody>
          <a:bodyPr wrap="square">
            <a:spAutoFit/>
          </a:bodyPr>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2) </a:t>
            </a:r>
            <a:r>
              <a:rPr altLang="zh-CN" dirty="0" sz="2800" i="1" lang="en-US" err="1" smtClean="0">
                <a:latin typeface="Arial" panose="020B0604020202020204" pitchFamily="34" charset="0"/>
                <a:cs typeface="Arial" panose="020B0604020202020204" pitchFamily="34" charset="0"/>
              </a:rPr>
              <a:t>u</a:t>
            </a:r>
            <a:r>
              <a:rPr altLang="zh-CN" baseline="-25000" dirty="0" sz="2800" lang="en-US" err="1" smtClean="0">
                <a:latin typeface="Arial" panose="020B0604020202020204" pitchFamily="34" charset="0"/>
                <a:cs typeface="Arial" panose="020B0604020202020204" pitchFamily="34" charset="0"/>
              </a:rPr>
              <a:t>DS</a:t>
            </a:r>
            <a:r>
              <a:rPr altLang="zh-CN" dirty="0" sz="2800" lang="en-US" smtClean="0">
                <a:latin typeface="Arial" panose="020B0604020202020204" pitchFamily="34" charset="0"/>
                <a:cs typeface="Arial" panose="020B0604020202020204" pitchFamily="34" charset="0"/>
              </a:rPr>
              <a:t>&gt;|</a:t>
            </a:r>
            <a:r>
              <a:rPr altLang="zh-CN" dirty="0" sz="2800" i="1" lang="en-US" smtClean="0">
                <a:latin typeface="Arial" panose="020B0604020202020204" pitchFamily="34" charset="0"/>
                <a:cs typeface="Arial" panose="020B0604020202020204" pitchFamily="34" charset="0"/>
              </a:rPr>
              <a:t>U</a:t>
            </a:r>
            <a:r>
              <a:rPr altLang="zh-CN" baseline="-25000" dirty="0" sz="2800" lang="en-US" smtClean="0">
                <a:latin typeface="Arial" panose="020B0604020202020204" pitchFamily="34" charset="0"/>
                <a:cs typeface="Arial" panose="020B0604020202020204" pitchFamily="34" charset="0"/>
              </a:rPr>
              <a:t>GS(off)</a:t>
            </a:r>
            <a:r>
              <a:rPr altLang="zh-CN" dirty="0" sz="2800" lang="en-US" smtClean="0">
                <a:latin typeface="Arial" panose="020B0604020202020204" pitchFamily="34" charset="0"/>
                <a:cs typeface="Arial" panose="020B0604020202020204" pitchFamily="34" charset="0"/>
              </a:rPr>
              <a:t>|+</a:t>
            </a:r>
            <a:r>
              <a:rPr altLang="zh-CN" dirty="0" sz="2800" i="1" lang="en-US" err="1">
                <a:latin typeface="Arial" panose="020B0604020202020204" pitchFamily="34" charset="0"/>
                <a:cs typeface="Arial" panose="020B0604020202020204" pitchFamily="34" charset="0"/>
              </a:rPr>
              <a:t>u</a:t>
            </a:r>
            <a:r>
              <a:rPr altLang="zh-CN" baseline="-25000" dirty="0" sz="2800" lang="en-US" err="1">
                <a:latin typeface="Arial" panose="020B0604020202020204" pitchFamily="34" charset="0"/>
                <a:cs typeface="Arial" panose="020B0604020202020204" pitchFamily="34" charset="0"/>
              </a:rPr>
              <a:t>GS</a:t>
            </a:r>
            <a:r>
              <a:rPr altLang="zh-CN" dirty="0" sz="2800" lang="en-US" smtClean="0">
                <a:latin typeface="Arial" panose="020B0604020202020204" pitchFamily="34" charset="0"/>
                <a:cs typeface="Arial" panose="020B0604020202020204" pitchFamily="34" charset="0"/>
              </a:rPr>
              <a:t>, in constant-current region </a:t>
            </a:r>
            <a:endParaRPr altLang="en-US" dirty="0" sz="2800" kumimoji="1" lang="zh-CN">
              <a:latin typeface="Arial" panose="020B0604020202020204" pitchFamily="34" charset="0"/>
              <a:cs typeface="Arial" panose="020B0604020202020204" pitchFamily="34" charset="0"/>
            </a:endParaRPr>
          </a:p>
        </p:txBody>
      </p:sp>
      <p:sp>
        <p:nvSpPr>
          <p:cNvPr id="1049389" name="Rectangle 2"/>
          <p:cNvSpPr>
            <a:spLocks noChangeArrowheads="1"/>
          </p:cNvSpPr>
          <p:nvPr/>
        </p:nvSpPr>
        <p:spPr bwMode="auto">
          <a:xfrm>
            <a:off x="285272" y="5827623"/>
            <a:ext cx="8336831" cy="612139"/>
          </a:xfrm>
          <a:prstGeom prst="rect"/>
          <a:noFill/>
          <a:ln>
            <a:noFill/>
          </a:ln>
          <a:effectLst/>
        </p:spPr>
        <p:txBody>
          <a:bodyPr wrap="square">
            <a:spAutoFit/>
          </a:bodyPr>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3) </a:t>
            </a:r>
            <a:r>
              <a:rPr altLang="zh-CN" dirty="0" sz="2800" i="1" lang="en-US" err="1" smtClean="0">
                <a:latin typeface="Arial" panose="020B0604020202020204" pitchFamily="34" charset="0"/>
                <a:cs typeface="Arial" panose="020B0604020202020204" pitchFamily="34" charset="0"/>
              </a:rPr>
              <a:t>u</a:t>
            </a:r>
            <a:r>
              <a:rPr altLang="zh-CN" baseline="-25000" dirty="0" sz="2800" lang="en-US" err="1" smtClean="0">
                <a:latin typeface="Arial" panose="020B0604020202020204" pitchFamily="34" charset="0"/>
                <a:cs typeface="Arial" panose="020B0604020202020204" pitchFamily="34" charset="0"/>
              </a:rPr>
              <a:t>DS</a:t>
            </a:r>
            <a:r>
              <a:rPr altLang="zh-CN" dirty="0" sz="2800" lang="en-US" smtClean="0">
                <a:latin typeface="Arial" panose="020B0604020202020204" pitchFamily="34" charset="0"/>
                <a:cs typeface="Arial" panose="020B0604020202020204" pitchFamily="34" charset="0"/>
              </a:rPr>
              <a:t>&lt;|</a:t>
            </a:r>
            <a:r>
              <a:rPr altLang="zh-CN" dirty="0" sz="2800" i="1" lang="en-US" smtClean="0">
                <a:latin typeface="Arial" panose="020B0604020202020204" pitchFamily="34" charset="0"/>
                <a:cs typeface="Arial" panose="020B0604020202020204" pitchFamily="34" charset="0"/>
              </a:rPr>
              <a:t>U</a:t>
            </a:r>
            <a:r>
              <a:rPr altLang="zh-CN" baseline="-25000" dirty="0" sz="2800" lang="en-US" smtClean="0">
                <a:latin typeface="Arial" panose="020B0604020202020204" pitchFamily="34" charset="0"/>
                <a:cs typeface="Arial" panose="020B0604020202020204" pitchFamily="34" charset="0"/>
              </a:rPr>
              <a:t>GS(off)</a:t>
            </a:r>
            <a:r>
              <a:rPr altLang="zh-CN" dirty="0" sz="2800" lang="en-US" smtClean="0">
                <a:latin typeface="Arial" panose="020B0604020202020204" pitchFamily="34" charset="0"/>
                <a:cs typeface="Arial" panose="020B0604020202020204" pitchFamily="34" charset="0"/>
              </a:rPr>
              <a:t>|+</a:t>
            </a:r>
            <a:r>
              <a:rPr altLang="zh-CN" dirty="0" sz="2800" i="1" lang="en-US" err="1">
                <a:latin typeface="Arial" panose="020B0604020202020204" pitchFamily="34" charset="0"/>
                <a:cs typeface="Arial" panose="020B0604020202020204" pitchFamily="34" charset="0"/>
              </a:rPr>
              <a:t>u</a:t>
            </a:r>
            <a:r>
              <a:rPr altLang="zh-CN" baseline="-25000" dirty="0" sz="2800" lang="en-US" err="1">
                <a:latin typeface="Arial" panose="020B0604020202020204" pitchFamily="34" charset="0"/>
                <a:cs typeface="Arial" panose="020B0604020202020204" pitchFamily="34" charset="0"/>
              </a:rPr>
              <a:t>GS</a:t>
            </a:r>
            <a:r>
              <a:rPr altLang="zh-CN" dirty="0" sz="2800" lang="en-US" smtClean="0">
                <a:latin typeface="Arial" panose="020B0604020202020204" pitchFamily="34" charset="0"/>
                <a:cs typeface="Arial" panose="020B0604020202020204" pitchFamily="34" charset="0"/>
              </a:rPr>
              <a:t>, in variable resistor region </a:t>
            </a:r>
            <a:endParaRPr altLang="en-US" dirty="0" sz="28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57"/>
                                        </p:tgtEl>
                                        <p:attrNameLst>
                                          <p:attrName>style.visibility</p:attrName>
                                        </p:attrNameLst>
                                      </p:cBhvr>
                                      <p:to>
                                        <p:strVal val="visible"/>
                                      </p:to>
                                    </p:set>
                                    <p:animEffect transition="in" filter="wipe(down)">
                                      <p:cBhvr>
                                        <p:cTn dur="500" id="7"/>
                                        <p:tgtEl>
                                          <p:spTgt spid="104935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356"/>
                                        </p:tgtEl>
                                        <p:attrNameLst>
                                          <p:attrName>style.visibility</p:attrName>
                                        </p:attrNameLst>
                                      </p:cBhvr>
                                      <p:to>
                                        <p:strVal val="visible"/>
                                      </p:to>
                                    </p:set>
                                    <p:animEffect transition="in" filter="wipe(down)">
                                      <p:cBhvr>
                                        <p:cTn dur="500" id="12"/>
                                        <p:tgtEl>
                                          <p:spTgt spid="104935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388"/>
                                        </p:tgtEl>
                                        <p:attrNameLst>
                                          <p:attrName>style.visibility</p:attrName>
                                        </p:attrNameLst>
                                      </p:cBhvr>
                                      <p:to>
                                        <p:strVal val="visible"/>
                                      </p:to>
                                    </p:set>
                                    <p:animEffect transition="in" filter="wipe(down)">
                                      <p:cBhvr>
                                        <p:cTn dur="500" id="17"/>
                                        <p:tgtEl>
                                          <p:spTgt spid="104938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389"/>
                                        </p:tgtEl>
                                        <p:attrNameLst>
                                          <p:attrName>style.visibility</p:attrName>
                                        </p:attrNameLst>
                                      </p:cBhvr>
                                      <p:to>
                                        <p:strVal val="visible"/>
                                      </p:to>
                                    </p:set>
                                    <p:animEffect transition="in" filter="wipe(down)">
                                      <p:cBhvr>
                                        <p:cTn dur="500" id="22"/>
                                        <p:tgtEl>
                                          <p:spTgt spid="1049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56" grpId="0"/>
      <p:bldP spid="1049357" grpId="0"/>
      <p:bldP spid="1049388" grpId="0"/>
      <p:bldP spid="104938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47" name=""/>
        <p:cNvGrpSpPr/>
        <p:nvPr/>
      </p:nvGrpSpPr>
      <p:grpSpPr>
        <a:xfrm>
          <a:off x="0" y="0"/>
          <a:ext cx="0" cy="0"/>
          <a:chOff x="0" y="0"/>
          <a:chExt cx="0" cy="0"/>
        </a:xfrm>
      </p:grpSpPr>
      <p:sp>
        <p:nvSpPr>
          <p:cNvPr id="104939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91"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3.3 </a:t>
            </a:r>
            <a:r>
              <a:rPr altLang="zh-CN" b="1" dirty="0" sz="3200" lang="en-US" smtClean="0">
                <a:latin typeface="Arial" panose="020B0604020202020204" pitchFamily="34" charset="0"/>
                <a:cs typeface="Arial" panose="020B0604020202020204" pitchFamily="34" charset="0"/>
              </a:rPr>
              <a:t>IGFET</a:t>
            </a: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392"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93" name="Rectangle 11"/>
          <p:cNvSpPr>
            <a:spLocks noChangeArrowheads="1"/>
          </p:cNvSpPr>
          <p:nvPr/>
        </p:nvSpPr>
        <p:spPr bwMode="auto">
          <a:xfrm>
            <a:off x="456405" y="1176594"/>
            <a:ext cx="8231187" cy="954107"/>
          </a:xfrm>
          <a:prstGeom prst="rect"/>
          <a:noFill/>
          <a:ln>
            <a:noFill/>
          </a:ln>
          <a:effectLst/>
        </p:spPr>
        <p:txBody>
          <a:bodyPr>
            <a:spAutoFit/>
          </a:bodyPr>
          <a:p>
            <a:pPr algn="ct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IGFET </a:t>
            </a:r>
            <a:r>
              <a:rPr altLang="zh-CN" b="1" dirty="0" sz="2800" kumimoji="1" lang="en-US">
                <a:latin typeface="Arial" panose="020B0604020202020204" pitchFamily="34" charset="0"/>
                <a:ea typeface="楷体_GB2312" pitchFamily="49" charset="-122"/>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Insulated </a:t>
            </a:r>
            <a:r>
              <a:rPr altLang="zh-CN" b="1" dirty="0" sz="2800" kumimoji="1" lang="en-US">
                <a:latin typeface="Arial" panose="020B0604020202020204" pitchFamily="34" charset="0"/>
                <a:cs typeface="Arial" panose="020B0604020202020204" pitchFamily="34" charset="0"/>
              </a:rPr>
              <a:t>Gate Field Effect Transistor</a:t>
            </a:r>
            <a:r>
              <a:rPr altLang="zh-CN" b="1" dirty="0" sz="2800" kumimoji="1" lang="en-US" smtClean="0">
                <a:latin typeface="Arial" panose="020B0604020202020204" pitchFamily="34" charset="0"/>
                <a:ea typeface="楷体_GB2312" pitchFamily="49" charset="-122"/>
                <a:cs typeface="Arial" panose="020B0604020202020204" pitchFamily="34" charset="0"/>
              </a:rPr>
              <a:t>)</a:t>
            </a:r>
          </a:p>
          <a:p>
            <a:pPr algn="ctr" fontAlgn="base">
              <a:spcBef>
                <a:spcPct val="0"/>
              </a:spcBef>
              <a:spcAft>
                <a:spcPct val="0"/>
              </a:spcAft>
            </a:pPr>
            <a:r>
              <a:rPr altLang="en-US" b="1" dirty="0" sz="2800" kumimoji="1" lang="zh-CN" smtClean="0">
                <a:latin typeface="Arial" panose="020B0604020202020204" pitchFamily="34" charset="0"/>
                <a:ea typeface="楷体_GB2312" pitchFamily="49" charset="-122"/>
                <a:cs typeface="Arial" panose="020B0604020202020204" pitchFamily="34" charset="0"/>
              </a:rPr>
              <a:t>绝缘</a:t>
            </a:r>
            <a:r>
              <a:rPr altLang="en-US" b="1" dirty="0" sz="2800" kumimoji="1" lang="zh-CN">
                <a:latin typeface="Arial" panose="020B0604020202020204" pitchFamily="34" charset="0"/>
                <a:ea typeface="楷体_GB2312" pitchFamily="49" charset="-122"/>
                <a:cs typeface="Arial" panose="020B0604020202020204" pitchFamily="34" charset="0"/>
              </a:rPr>
              <a:t>栅型场效应</a:t>
            </a:r>
            <a:r>
              <a:rPr altLang="en-US" b="1" dirty="0" sz="2800" kumimoji="1" lang="zh-CN" smtClean="0">
                <a:latin typeface="Arial" panose="020B0604020202020204" pitchFamily="34" charset="0"/>
                <a:ea typeface="楷体_GB2312" pitchFamily="49" charset="-122"/>
                <a:cs typeface="Arial" panose="020B0604020202020204" pitchFamily="34" charset="0"/>
              </a:rPr>
              <a:t>管</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grpSp>
        <p:nvGrpSpPr>
          <p:cNvPr id="448" name="组合 7"/>
          <p:cNvGrpSpPr/>
          <p:nvPr/>
        </p:nvGrpSpPr>
        <p:grpSpPr>
          <a:xfrm>
            <a:off x="281031" y="2575863"/>
            <a:ext cx="8406561" cy="1335504"/>
            <a:chOff x="281031" y="2575863"/>
            <a:chExt cx="8406561" cy="1335504"/>
          </a:xfrm>
        </p:grpSpPr>
        <p:sp>
          <p:nvSpPr>
            <p:cNvPr id="1049394" name="左大括号 5"/>
            <p:cNvSpPr/>
            <p:nvPr/>
          </p:nvSpPr>
          <p:spPr>
            <a:xfrm rot="5400000">
              <a:off x="4579340" y="584528"/>
              <a:ext cx="226503" cy="4209174"/>
            </a:xfrm>
            <a:prstGeom prst="leftBrace"/>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95" name="Rectangle 11"/>
            <p:cNvSpPr>
              <a:spLocks noChangeArrowheads="1"/>
            </p:cNvSpPr>
            <p:nvPr/>
          </p:nvSpPr>
          <p:spPr bwMode="auto">
            <a:xfrm>
              <a:off x="281031" y="2942985"/>
              <a:ext cx="3767049"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Enhancement mode</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sp>
          <p:nvSpPr>
            <p:cNvPr id="1049396" name="Rectangle 11"/>
            <p:cNvSpPr>
              <a:spLocks noChangeArrowheads="1"/>
            </p:cNvSpPr>
            <p:nvPr/>
          </p:nvSpPr>
          <p:spPr bwMode="auto">
            <a:xfrm>
              <a:off x="1093014" y="3388147"/>
              <a:ext cx="1676399" cy="523220"/>
            </a:xfrm>
            <a:prstGeom prst="rect"/>
            <a:noFill/>
            <a:ln>
              <a:noFill/>
            </a:ln>
            <a:effectLst/>
          </p:spPr>
          <p:txBody>
            <a:bodyPr wrap="square">
              <a:spAutoFit/>
            </a:bodyPr>
            <a:p>
              <a:pPr algn="ctr" fontAlgn="base">
                <a:spcBef>
                  <a:spcPct val="0"/>
                </a:spcBef>
                <a:spcAft>
                  <a:spcPct val="0"/>
                </a:spcAft>
              </a:pPr>
              <a:r>
                <a:rPr altLang="en-US" b="1" dirty="0" sz="2800" kumimoji="1" lang="zh-CN" smtClean="0">
                  <a:latin typeface="Arial" panose="020B0604020202020204" pitchFamily="34" charset="0"/>
                  <a:ea typeface="楷体_GB2312" pitchFamily="49" charset="-122"/>
                  <a:cs typeface="Arial" panose="020B0604020202020204" pitchFamily="34" charset="0"/>
                </a:rPr>
                <a:t>增强型</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sp>
          <p:nvSpPr>
            <p:cNvPr id="1049397" name="Rectangle 11"/>
            <p:cNvSpPr>
              <a:spLocks noChangeArrowheads="1"/>
            </p:cNvSpPr>
            <p:nvPr/>
          </p:nvSpPr>
          <p:spPr bwMode="auto">
            <a:xfrm>
              <a:off x="4920543" y="2938791"/>
              <a:ext cx="3767049"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Depletion mode</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sp>
          <p:nvSpPr>
            <p:cNvPr id="1049398" name="Rectangle 11"/>
            <p:cNvSpPr>
              <a:spLocks noChangeArrowheads="1"/>
            </p:cNvSpPr>
            <p:nvPr/>
          </p:nvSpPr>
          <p:spPr bwMode="auto">
            <a:xfrm>
              <a:off x="5958979" y="3348847"/>
              <a:ext cx="1676399" cy="523220"/>
            </a:xfrm>
            <a:prstGeom prst="rect"/>
            <a:noFill/>
            <a:ln>
              <a:noFill/>
            </a:ln>
            <a:effectLst/>
          </p:spPr>
          <p:txBody>
            <a:bodyPr wrap="square">
              <a:spAutoFit/>
            </a:bodyPr>
            <a:p>
              <a:pPr algn="ctr" fontAlgn="base">
                <a:spcBef>
                  <a:spcPct val="0"/>
                </a:spcBef>
                <a:spcAft>
                  <a:spcPct val="0"/>
                </a:spcAft>
              </a:pPr>
              <a:r>
                <a:rPr altLang="en-US" b="1" dirty="0" sz="2800" kumimoji="1" lang="zh-CN" smtClean="0">
                  <a:latin typeface="Arial" panose="020B0604020202020204" pitchFamily="34" charset="0"/>
                  <a:ea typeface="楷体_GB2312" pitchFamily="49" charset="-122"/>
                  <a:cs typeface="Arial" panose="020B0604020202020204" pitchFamily="34" charset="0"/>
                </a:rPr>
                <a:t>耗尽型</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grpSp>
      <p:grpSp>
        <p:nvGrpSpPr>
          <p:cNvPr id="449" name="组合 6"/>
          <p:cNvGrpSpPr/>
          <p:nvPr/>
        </p:nvGrpSpPr>
        <p:grpSpPr>
          <a:xfrm>
            <a:off x="57324" y="4243277"/>
            <a:ext cx="4127383" cy="935680"/>
            <a:chOff x="57324" y="4243277"/>
            <a:chExt cx="4127383" cy="935680"/>
          </a:xfrm>
        </p:grpSpPr>
        <p:sp>
          <p:nvSpPr>
            <p:cNvPr id="1049399" name="左大括号 24"/>
            <p:cNvSpPr/>
            <p:nvPr/>
          </p:nvSpPr>
          <p:spPr>
            <a:xfrm rot="5400000">
              <a:off x="1952187" y="3226462"/>
              <a:ext cx="226503" cy="2260133"/>
            </a:xfrm>
            <a:prstGeom prst="leftBrace"/>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400" name="Rectangle 11"/>
            <p:cNvSpPr>
              <a:spLocks noChangeArrowheads="1"/>
            </p:cNvSpPr>
            <p:nvPr/>
          </p:nvSpPr>
          <p:spPr bwMode="auto">
            <a:xfrm>
              <a:off x="57324" y="4655737"/>
              <a:ext cx="1756095"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N-type</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sp>
          <p:nvSpPr>
            <p:cNvPr id="1049401" name="Rectangle 11"/>
            <p:cNvSpPr>
              <a:spLocks noChangeArrowheads="1"/>
            </p:cNvSpPr>
            <p:nvPr/>
          </p:nvSpPr>
          <p:spPr bwMode="auto">
            <a:xfrm>
              <a:off x="2428612" y="4655737"/>
              <a:ext cx="1756095"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P-type</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grpSp>
      <p:grpSp>
        <p:nvGrpSpPr>
          <p:cNvPr id="450" name="组合 27"/>
          <p:cNvGrpSpPr/>
          <p:nvPr/>
        </p:nvGrpSpPr>
        <p:grpSpPr>
          <a:xfrm>
            <a:off x="4909112" y="4243277"/>
            <a:ext cx="4127383" cy="935680"/>
            <a:chOff x="57324" y="4243277"/>
            <a:chExt cx="4127383" cy="935680"/>
          </a:xfrm>
        </p:grpSpPr>
        <p:sp>
          <p:nvSpPr>
            <p:cNvPr id="1049402" name="左大括号 28"/>
            <p:cNvSpPr/>
            <p:nvPr/>
          </p:nvSpPr>
          <p:spPr>
            <a:xfrm rot="5400000">
              <a:off x="1952187" y="3226462"/>
              <a:ext cx="226503" cy="2260133"/>
            </a:xfrm>
            <a:prstGeom prst="leftBrace"/>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403" name="Rectangle 11"/>
            <p:cNvSpPr>
              <a:spLocks noChangeArrowheads="1"/>
            </p:cNvSpPr>
            <p:nvPr/>
          </p:nvSpPr>
          <p:spPr bwMode="auto">
            <a:xfrm>
              <a:off x="57324" y="4655737"/>
              <a:ext cx="1756095"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N-type</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sp>
          <p:nvSpPr>
            <p:cNvPr id="1049404" name="Rectangle 11"/>
            <p:cNvSpPr>
              <a:spLocks noChangeArrowheads="1"/>
            </p:cNvSpPr>
            <p:nvPr/>
          </p:nvSpPr>
          <p:spPr bwMode="auto">
            <a:xfrm>
              <a:off x="2428612" y="4655737"/>
              <a:ext cx="1756095"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P-type</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51" name=""/>
        <p:cNvGrpSpPr/>
        <p:nvPr/>
      </p:nvGrpSpPr>
      <p:grpSpPr>
        <a:xfrm>
          <a:off x="0" y="0"/>
          <a:ext cx="0" cy="0"/>
          <a:chOff x="0" y="0"/>
          <a:chExt cx="0" cy="0"/>
        </a:xfrm>
      </p:grpSpPr>
      <p:sp>
        <p:nvSpPr>
          <p:cNvPr id="104940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06"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3.3.1 Enhanced N-type </a:t>
            </a:r>
            <a:r>
              <a:rPr altLang="zh-CN" b="1" dirty="0" sz="3200" lang="en-US" smtClean="0">
                <a:latin typeface="Arial" panose="020B0604020202020204" pitchFamily="34" charset="0"/>
                <a:cs typeface="Arial" panose="020B0604020202020204" pitchFamily="34" charset="0"/>
              </a:rPr>
              <a:t>IGFET</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407"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52" name="组合 2"/>
          <p:cNvGrpSpPr/>
          <p:nvPr/>
        </p:nvGrpSpPr>
        <p:grpSpPr>
          <a:xfrm>
            <a:off x="2226468" y="1371411"/>
            <a:ext cx="6917532" cy="4353017"/>
            <a:chOff x="1883511" y="1369479"/>
            <a:chExt cx="6917532" cy="4353017"/>
          </a:xfrm>
        </p:grpSpPr>
        <p:grpSp>
          <p:nvGrpSpPr>
            <p:cNvPr id="453" name="组合 1"/>
            <p:cNvGrpSpPr/>
            <p:nvPr/>
          </p:nvGrpSpPr>
          <p:grpSpPr>
            <a:xfrm>
              <a:off x="2288919" y="1717037"/>
              <a:ext cx="4285884" cy="4005459"/>
              <a:chOff x="2288919" y="1717037"/>
              <a:chExt cx="4285884" cy="4005459"/>
            </a:xfrm>
          </p:grpSpPr>
          <p:grpSp>
            <p:nvGrpSpPr>
              <p:cNvPr id="454" name="组合 70"/>
              <p:cNvGrpSpPr/>
              <p:nvPr/>
            </p:nvGrpSpPr>
            <p:grpSpPr>
              <a:xfrm>
                <a:off x="2288919" y="1717037"/>
                <a:ext cx="4285884" cy="4005459"/>
                <a:chOff x="3748603" y="821996"/>
                <a:chExt cx="4285884" cy="4005459"/>
              </a:xfrm>
            </p:grpSpPr>
            <p:sp>
              <p:nvSpPr>
                <p:cNvPr id="1049408" name="文本框 71"/>
                <p:cNvSpPr txBox="1"/>
                <p:nvPr/>
              </p:nvSpPr>
              <p:spPr>
                <a:xfrm>
                  <a:off x="4660570" y="945805"/>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455" name="组合 75"/>
                <p:cNvGrpSpPr/>
                <p:nvPr/>
              </p:nvGrpSpPr>
              <p:grpSpPr>
                <a:xfrm>
                  <a:off x="3748603" y="821996"/>
                  <a:ext cx="4285884" cy="4005459"/>
                  <a:chOff x="3735602" y="605314"/>
                  <a:chExt cx="4285884" cy="4005459"/>
                </a:xfrm>
              </p:grpSpPr>
              <p:grpSp>
                <p:nvGrpSpPr>
                  <p:cNvPr id="456" name="组合 78"/>
                  <p:cNvGrpSpPr/>
                  <p:nvPr/>
                </p:nvGrpSpPr>
                <p:grpSpPr>
                  <a:xfrm>
                    <a:off x="3735602" y="605314"/>
                    <a:ext cx="4285884" cy="4005459"/>
                    <a:chOff x="3735602" y="605314"/>
                    <a:chExt cx="4285884" cy="4005459"/>
                  </a:xfrm>
                </p:grpSpPr>
                <p:grpSp>
                  <p:nvGrpSpPr>
                    <p:cNvPr id="457" name="组合 80"/>
                    <p:cNvGrpSpPr/>
                    <p:nvPr/>
                  </p:nvGrpSpPr>
                  <p:grpSpPr>
                    <a:xfrm>
                      <a:off x="3735602" y="605314"/>
                      <a:ext cx="4285884" cy="4005459"/>
                      <a:chOff x="3735602" y="605314"/>
                      <a:chExt cx="4285884" cy="4005459"/>
                    </a:xfrm>
                  </p:grpSpPr>
                  <p:grpSp>
                    <p:nvGrpSpPr>
                      <p:cNvPr id="458" name="组合 83"/>
                      <p:cNvGrpSpPr/>
                      <p:nvPr/>
                    </p:nvGrpSpPr>
                    <p:grpSpPr>
                      <a:xfrm>
                        <a:off x="3735602" y="605314"/>
                        <a:ext cx="4285884" cy="4005459"/>
                        <a:chOff x="179277" y="2358662"/>
                        <a:chExt cx="3542295" cy="3310525"/>
                      </a:xfrm>
                    </p:grpSpPr>
                    <p:grpSp>
                      <p:nvGrpSpPr>
                        <p:cNvPr id="459" name="组合 87"/>
                        <p:cNvGrpSpPr/>
                        <p:nvPr/>
                      </p:nvGrpSpPr>
                      <p:grpSpPr>
                        <a:xfrm>
                          <a:off x="179277" y="3031941"/>
                          <a:ext cx="3542295" cy="2048791"/>
                          <a:chOff x="1041354" y="1984114"/>
                          <a:chExt cx="3542295" cy="2048791"/>
                        </a:xfrm>
                      </p:grpSpPr>
                      <p:sp>
                        <p:nvSpPr>
                          <p:cNvPr id="1049409" name="矩形 101"/>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60" name="组合 102"/>
                          <p:cNvGrpSpPr/>
                          <p:nvPr/>
                        </p:nvGrpSpPr>
                        <p:grpSpPr>
                          <a:xfrm>
                            <a:off x="1041354" y="2325574"/>
                            <a:ext cx="3542295" cy="1707331"/>
                            <a:chOff x="24957" y="2364172"/>
                            <a:chExt cx="3542295" cy="1707331"/>
                          </a:xfrm>
                        </p:grpSpPr>
                        <p:sp>
                          <p:nvSpPr>
                            <p:cNvPr id="1049410" name="矩形 105"/>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1"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412" name="矩形 88"/>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3"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14"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15"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16" name="椭圆 93"/>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7" name="椭圆 94"/>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8" name="椭圆 95"/>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9" name="文本框 96"/>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420" name="文本框 97"/>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421" name="文本框 98"/>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422" name="矩形 99"/>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23" name="矩形 84"/>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4" name="矩形 85"/>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5" name="矩形 86"/>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26"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27" name="椭圆 82"/>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28" name="矩形 79"/>
                  <p:cNvSpPr/>
                  <p:nvPr/>
                </p:nvSpPr>
                <p:spPr>
                  <a:xfrm>
                    <a:off x="4094406" y="2640615"/>
                    <a:ext cx="1153486" cy="126249"/>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429" name="矩形 111"/>
              <p:cNvSpPr/>
              <p:nvPr/>
            </p:nvSpPr>
            <p:spPr>
              <a:xfrm rot="5400000">
                <a:off x="3277592" y="3354973"/>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0" name="矩形 112"/>
              <p:cNvSpPr/>
              <p:nvPr/>
            </p:nvSpPr>
            <p:spPr>
              <a:xfrm rot="5400000">
                <a:off x="2230714" y="3354972"/>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461" name="组合 59"/>
            <p:cNvGrpSpPr/>
            <p:nvPr/>
          </p:nvGrpSpPr>
          <p:grpSpPr>
            <a:xfrm>
              <a:off x="6336075" y="2405963"/>
              <a:ext cx="2464968" cy="777239"/>
              <a:chOff x="7782758" y="1294240"/>
              <a:chExt cx="2464968" cy="777239"/>
            </a:xfrm>
          </p:grpSpPr>
          <p:sp>
            <p:nvSpPr>
              <p:cNvPr id="1049431" name="文本框 64"/>
              <p:cNvSpPr txBox="1"/>
              <p:nvPr/>
            </p:nvSpPr>
            <p:spPr>
              <a:xfrm>
                <a:off x="8303945" y="1294240"/>
                <a:ext cx="1943781" cy="7772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SiO</a:t>
                </a:r>
                <a:r>
                  <a:rPr altLang="zh-CN" baseline="-25000" b="1" dirty="0" sz="2000" lang="en-US" smtClean="0">
                    <a:latin typeface="Arial" panose="020B0604020202020204" pitchFamily="34" charset="0"/>
                    <a:cs typeface="Arial" panose="020B0604020202020204" pitchFamily="34" charset="0"/>
                  </a:rPr>
                  <a:t>2</a:t>
                </a:r>
                <a:r>
                  <a:rPr altLang="en-US" b="1" dirty="0" sz="2000" lang="zh-CN">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insulated layer</a:t>
                </a:r>
                <a:endParaRPr altLang="en-US" b="1" dirty="0" sz="2000" lang="zh-CN">
                  <a:latin typeface="Arial" panose="020B0604020202020204" pitchFamily="34" charset="0"/>
                  <a:cs typeface="Arial" panose="020B0604020202020204" pitchFamily="34" charset="0"/>
                </a:endParaRPr>
              </a:p>
            </p:txBody>
          </p:sp>
          <p:cxnSp>
            <p:nvCxnSpPr>
              <p:cNvPr id="3146074" name="直接连接符 65"/>
              <p:cNvCxnSpPr>
                <a:cxnSpLocks/>
              </p:cNvCxnSpPr>
              <p:nvPr/>
            </p:nvCxnSpPr>
            <p:spPr>
              <a:xfrm flipH="1">
                <a:off x="7782758" y="1648183"/>
                <a:ext cx="526705" cy="4527"/>
              </a:xfrm>
              <a:prstGeom prst="line"/>
              <a:ln w="19050">
                <a:prstDash val="sysDot"/>
              </a:ln>
            </p:spPr>
            <p:style>
              <a:lnRef idx="1">
                <a:schemeClr val="accent1"/>
              </a:lnRef>
              <a:fillRef idx="0">
                <a:schemeClr val="accent1"/>
              </a:fillRef>
              <a:effectRef idx="0">
                <a:schemeClr val="accent1"/>
              </a:effectRef>
              <a:fontRef idx="minor">
                <a:schemeClr val="tx1"/>
              </a:fontRef>
            </p:style>
          </p:cxnSp>
        </p:grpSp>
        <p:sp>
          <p:nvSpPr>
            <p:cNvPr id="1049432" name="文本框 66"/>
            <p:cNvSpPr txBox="1"/>
            <p:nvPr/>
          </p:nvSpPr>
          <p:spPr>
            <a:xfrm>
              <a:off x="3885201" y="1369479"/>
              <a:ext cx="1314100"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Gate</a:t>
              </a:r>
              <a:r>
                <a:rPr altLang="en-US" b="1" dirty="0" sz="2000" lang="zh-CN">
                  <a:latin typeface="宋体" panose="02010600030101010101" pitchFamily="2" charset="-122"/>
                  <a:ea typeface="宋体" panose="02010600030101010101" pitchFamily="2" charset="-122"/>
                  <a:cs typeface="Arial" panose="020B0604020202020204" pitchFamily="34" charset="0"/>
                </a:rPr>
                <a:t>栅极</a:t>
              </a:r>
            </a:p>
          </p:txBody>
        </p:sp>
        <p:sp>
          <p:nvSpPr>
            <p:cNvPr id="1049433" name="文本框 67"/>
            <p:cNvSpPr txBox="1"/>
            <p:nvPr/>
          </p:nvSpPr>
          <p:spPr>
            <a:xfrm>
              <a:off x="5789370" y="1549369"/>
              <a:ext cx="15708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Drain</a:t>
              </a:r>
              <a:r>
                <a:rPr altLang="en-US" b="1" dirty="0" sz="2000" lang="zh-CN">
                  <a:latin typeface="宋体" panose="02010600030101010101" pitchFamily="2" charset="-122"/>
                  <a:ea typeface="宋体" panose="02010600030101010101" pitchFamily="2" charset="-122"/>
                  <a:cs typeface="Arial" panose="020B0604020202020204" pitchFamily="34" charset="0"/>
                </a:rPr>
                <a:t>漏极</a:t>
              </a:r>
            </a:p>
          </p:txBody>
        </p:sp>
        <p:sp>
          <p:nvSpPr>
            <p:cNvPr id="1049434" name="文本框 68"/>
            <p:cNvSpPr txBox="1"/>
            <p:nvPr/>
          </p:nvSpPr>
          <p:spPr>
            <a:xfrm>
              <a:off x="2005957" y="1535812"/>
              <a:ext cx="1594255"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Source</a:t>
              </a:r>
              <a:r>
                <a:rPr altLang="en-US" b="1" dirty="0" sz="2000" lang="zh-CN">
                  <a:latin typeface="宋体" panose="02010600030101010101" pitchFamily="2" charset="-122"/>
                  <a:ea typeface="宋体" panose="02010600030101010101" pitchFamily="2" charset="-122"/>
                  <a:cs typeface="Arial" panose="020B0604020202020204" pitchFamily="34" charset="0"/>
                </a:rPr>
                <a:t>源</a:t>
              </a:r>
              <a:r>
                <a:rPr altLang="en-US" b="1" dirty="0" sz="2000" lang="zh-CN" smtClean="0">
                  <a:latin typeface="宋体" panose="02010600030101010101" pitchFamily="2" charset="-122"/>
                  <a:ea typeface="宋体" panose="02010600030101010101" pitchFamily="2" charset="-122"/>
                  <a:cs typeface="Arial" panose="020B0604020202020204" pitchFamily="34" charset="0"/>
                </a:rPr>
                <a:t>极</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sp>
          <p:nvSpPr>
            <p:cNvPr id="1049435"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36" name="Rectangle 519"/>
            <p:cNvSpPr>
              <a:spLocks noChangeArrowheads="1"/>
            </p:cNvSpPr>
            <p:nvPr/>
          </p:nvSpPr>
          <p:spPr bwMode="auto">
            <a:xfrm>
              <a:off x="5198699" y="2953758"/>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37"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38" name="Text Box 629"/>
            <p:cNvSpPr txBox="1">
              <a:spLocks noChangeArrowheads="1"/>
            </p:cNvSpPr>
            <p:nvPr/>
          </p:nvSpPr>
          <p:spPr bwMode="auto">
            <a:xfrm>
              <a:off x="5336680" y="3107727"/>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39" name="矩形 113"/>
            <p:cNvSpPr/>
            <p:nvPr/>
          </p:nvSpPr>
          <p:spPr>
            <a:xfrm>
              <a:off x="5094529" y="3754495"/>
              <a:ext cx="1153486" cy="126249"/>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0" name="矩形 114"/>
            <p:cNvSpPr/>
            <p:nvPr/>
          </p:nvSpPr>
          <p:spPr>
            <a:xfrm rot="5400000">
              <a:off x="5724398" y="3357130"/>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1" name="矩形 115"/>
            <p:cNvSpPr/>
            <p:nvPr/>
          </p:nvSpPr>
          <p:spPr>
            <a:xfrm rot="5400000">
              <a:off x="4677520" y="3357129"/>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2"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43"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44" name="Line 616"/>
            <p:cNvSpPr>
              <a:spLocks noChangeShapeType="1"/>
            </p:cNvSpPr>
            <p:nvPr/>
          </p:nvSpPr>
          <p:spPr bwMode="auto">
            <a:xfrm flipV="1">
              <a:off x="1893304" y="2243146"/>
              <a:ext cx="0" cy="321979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462" name="组合 6"/>
          <p:cNvGrpSpPr/>
          <p:nvPr/>
        </p:nvGrpSpPr>
        <p:grpSpPr>
          <a:xfrm>
            <a:off x="6970417" y="4485690"/>
            <a:ext cx="1967850" cy="2250761"/>
            <a:chOff x="6970417" y="4485690"/>
            <a:chExt cx="1967850" cy="2250761"/>
          </a:xfrm>
        </p:grpSpPr>
        <p:pic>
          <p:nvPicPr>
            <p:cNvPr id="2097162" name="图片 4"/>
            <p:cNvPicPr>
              <a:picLocks noChangeAspect="1"/>
            </p:cNvPicPr>
            <p:nvPr/>
          </p:nvPicPr>
          <p:blipFill>
            <a:blip xmlns:r="http://schemas.openxmlformats.org/officeDocument/2006/relationships" r:embed="rId1"/>
            <a:stretch>
              <a:fillRect/>
            </a:stretch>
          </p:blipFill>
          <p:spPr>
            <a:xfrm>
              <a:off x="6970417" y="4949097"/>
              <a:ext cx="1967850" cy="1787354"/>
            </a:xfrm>
            <a:prstGeom prst="rect"/>
          </p:spPr>
        </p:pic>
        <p:sp>
          <p:nvSpPr>
            <p:cNvPr id="1049445" name="文本框 120"/>
            <p:cNvSpPr txBox="1"/>
            <p:nvPr/>
          </p:nvSpPr>
          <p:spPr>
            <a:xfrm>
              <a:off x="7466975" y="4485690"/>
              <a:ext cx="905396" cy="400110"/>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JFET</a:t>
              </a:r>
              <a:endParaRPr altLang="en-US" b="1" dirty="0" sz="2000" lang="zh-CN">
                <a:latin typeface="Arial" panose="020B0604020202020204" pitchFamily="34" charset="0"/>
                <a:cs typeface="Arial" panose="020B0604020202020204" pitchFamily="34" charset="0"/>
              </a:endParaRPr>
            </a:p>
          </p:txBody>
        </p:sp>
      </p:grpSp>
      <p:sp>
        <p:nvSpPr>
          <p:cNvPr id="1049446" name="文本框 124"/>
          <p:cNvSpPr txBox="1"/>
          <p:nvPr/>
        </p:nvSpPr>
        <p:spPr>
          <a:xfrm>
            <a:off x="371385" y="4781613"/>
            <a:ext cx="1494846" cy="400110"/>
          </a:xfrm>
          <a:prstGeom prst="rect"/>
          <a:solidFill>
            <a:schemeClr val="accent4">
              <a:lumMod val="20000"/>
              <a:lumOff val="80000"/>
            </a:schemeClr>
          </a:solid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MOSFET</a:t>
            </a:r>
            <a:endParaRPr altLang="en-US" b="1" dirty="0" sz="2000" lang="zh-CN">
              <a:latin typeface="Arial" panose="020B0604020202020204" pitchFamily="34" charset="0"/>
              <a:cs typeface="Arial" panose="020B0604020202020204" pitchFamily="34" charset="0"/>
            </a:endParaRPr>
          </a:p>
        </p:txBody>
      </p:sp>
      <p:grpSp>
        <p:nvGrpSpPr>
          <p:cNvPr id="463" name="组合 10"/>
          <p:cNvGrpSpPr/>
          <p:nvPr/>
        </p:nvGrpSpPr>
        <p:grpSpPr>
          <a:xfrm>
            <a:off x="82493" y="2194560"/>
            <a:ext cx="2111973" cy="1483334"/>
            <a:chOff x="58810" y="2152598"/>
            <a:chExt cx="2111973" cy="1483334"/>
          </a:xfrm>
        </p:grpSpPr>
        <p:sp>
          <p:nvSpPr>
            <p:cNvPr id="1049447" name="文本框 121"/>
            <p:cNvSpPr txBox="1"/>
            <p:nvPr/>
          </p:nvSpPr>
          <p:spPr>
            <a:xfrm>
              <a:off x="277226" y="2271386"/>
              <a:ext cx="1594255" cy="400110"/>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Metal</a:t>
              </a:r>
              <a:endParaRPr altLang="en-US" b="1" dirty="0" sz="2000" lang="zh-CN">
                <a:latin typeface="Arial" panose="020B0604020202020204" pitchFamily="34" charset="0"/>
                <a:cs typeface="Arial" panose="020B0604020202020204" pitchFamily="34" charset="0"/>
              </a:endParaRPr>
            </a:p>
          </p:txBody>
        </p:sp>
        <p:sp>
          <p:nvSpPr>
            <p:cNvPr id="1049448" name="文本框 122"/>
            <p:cNvSpPr txBox="1"/>
            <p:nvPr/>
          </p:nvSpPr>
          <p:spPr>
            <a:xfrm>
              <a:off x="297998" y="2720563"/>
              <a:ext cx="1594255" cy="400110"/>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Oxide</a:t>
              </a:r>
              <a:endParaRPr altLang="en-US" b="1" dirty="0" sz="2000" lang="zh-CN">
                <a:latin typeface="Arial" panose="020B0604020202020204" pitchFamily="34" charset="0"/>
                <a:cs typeface="Arial" panose="020B0604020202020204" pitchFamily="34" charset="0"/>
              </a:endParaRPr>
            </a:p>
          </p:txBody>
        </p:sp>
        <p:sp>
          <p:nvSpPr>
            <p:cNvPr id="1049449" name="文本框 123"/>
            <p:cNvSpPr txBox="1"/>
            <p:nvPr/>
          </p:nvSpPr>
          <p:spPr>
            <a:xfrm>
              <a:off x="61967" y="3124175"/>
              <a:ext cx="2108816" cy="400110"/>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Semiconductor</a:t>
              </a:r>
              <a:endParaRPr altLang="en-US" b="1" dirty="0" sz="2000" lang="zh-CN">
                <a:latin typeface="Arial" panose="020B0604020202020204" pitchFamily="34" charset="0"/>
                <a:cs typeface="Arial" panose="020B0604020202020204" pitchFamily="34" charset="0"/>
              </a:endParaRPr>
            </a:p>
          </p:txBody>
        </p:sp>
        <p:sp>
          <p:nvSpPr>
            <p:cNvPr id="1049450" name="圆角矩形 9"/>
            <p:cNvSpPr/>
            <p:nvPr/>
          </p:nvSpPr>
          <p:spPr>
            <a:xfrm>
              <a:off x="58810" y="2152598"/>
              <a:ext cx="2043010" cy="1483334"/>
            </a:xfrm>
            <a:prstGeom prst="roundRect">
              <a:avLst>
                <a:gd name="adj" fmla="val 7518"/>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51" name="文本框 125"/>
          <p:cNvSpPr txBox="1"/>
          <p:nvPr/>
        </p:nvSpPr>
        <p:spPr>
          <a:xfrm>
            <a:off x="100528" y="3992858"/>
            <a:ext cx="2036560"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IGFET is also called:</a:t>
            </a:r>
            <a:endParaRPr altLang="en-US" b="1" dirty="0" sz="2000" lang="zh-CN">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64" name=""/>
        <p:cNvGrpSpPr/>
        <p:nvPr/>
      </p:nvGrpSpPr>
      <p:grpSpPr>
        <a:xfrm>
          <a:off x="0" y="0"/>
          <a:ext cx="0" cy="0"/>
          <a:chOff x="0" y="0"/>
          <a:chExt cx="0" cy="0"/>
        </a:xfrm>
      </p:grpSpPr>
      <p:sp>
        <p:nvSpPr>
          <p:cNvPr id="104945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53" name="文本框 62"/>
          <p:cNvSpPr txBox="1"/>
          <p:nvPr/>
        </p:nvSpPr>
        <p:spPr>
          <a:xfrm>
            <a:off x="60496" y="464714"/>
            <a:ext cx="3149709"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Working principle:</a:t>
            </a:r>
            <a:endParaRPr altLang="en-US" b="1" dirty="0" sz="2400" lang="zh-CN">
              <a:latin typeface="Arial" panose="020B0604020202020204" pitchFamily="34" charset="0"/>
              <a:cs typeface="Arial" panose="020B0604020202020204" pitchFamily="34" charset="0"/>
            </a:endParaRPr>
          </a:p>
        </p:txBody>
      </p:sp>
      <p:grpSp>
        <p:nvGrpSpPr>
          <p:cNvPr id="465" name="组合 7"/>
          <p:cNvGrpSpPr/>
          <p:nvPr/>
        </p:nvGrpSpPr>
        <p:grpSpPr>
          <a:xfrm>
            <a:off x="1378598" y="926379"/>
            <a:ext cx="5522256" cy="5879343"/>
            <a:chOff x="3043205" y="479274"/>
            <a:chExt cx="4858293" cy="5172448"/>
          </a:xfrm>
        </p:grpSpPr>
        <p:grpSp>
          <p:nvGrpSpPr>
            <p:cNvPr id="466" name="组合 5"/>
            <p:cNvGrpSpPr/>
            <p:nvPr/>
          </p:nvGrpSpPr>
          <p:grpSpPr>
            <a:xfrm>
              <a:off x="3043205" y="479274"/>
              <a:ext cx="4858293" cy="5172448"/>
              <a:chOff x="3043205" y="479274"/>
              <a:chExt cx="4858293" cy="5172448"/>
            </a:xfrm>
          </p:grpSpPr>
          <p:grpSp>
            <p:nvGrpSpPr>
              <p:cNvPr id="467" name="组合 2"/>
              <p:cNvGrpSpPr/>
              <p:nvPr/>
            </p:nvGrpSpPr>
            <p:grpSpPr>
              <a:xfrm>
                <a:off x="3043205" y="1714636"/>
                <a:ext cx="4858293" cy="3937086"/>
                <a:chOff x="1716510" y="1717037"/>
                <a:chExt cx="4858293" cy="3937086"/>
              </a:xfrm>
            </p:grpSpPr>
            <p:grpSp>
              <p:nvGrpSpPr>
                <p:cNvPr id="468" name="组合 1"/>
                <p:cNvGrpSpPr/>
                <p:nvPr/>
              </p:nvGrpSpPr>
              <p:grpSpPr>
                <a:xfrm>
                  <a:off x="2288919" y="1717037"/>
                  <a:ext cx="4285884" cy="3937086"/>
                  <a:chOff x="2288919" y="1717037"/>
                  <a:chExt cx="4285884" cy="3937086"/>
                </a:xfrm>
              </p:grpSpPr>
              <p:grpSp>
                <p:nvGrpSpPr>
                  <p:cNvPr id="469" name="组合 70"/>
                  <p:cNvGrpSpPr/>
                  <p:nvPr/>
                </p:nvGrpSpPr>
                <p:grpSpPr>
                  <a:xfrm>
                    <a:off x="2288919" y="1717037"/>
                    <a:ext cx="4285884" cy="3937086"/>
                    <a:chOff x="3748603" y="821996"/>
                    <a:chExt cx="4285884" cy="3937086"/>
                  </a:xfrm>
                </p:grpSpPr>
                <p:sp>
                  <p:nvSpPr>
                    <p:cNvPr id="1049454" name="文本框 71"/>
                    <p:cNvSpPr txBox="1"/>
                    <p:nvPr/>
                  </p:nvSpPr>
                  <p:spPr>
                    <a:xfrm>
                      <a:off x="4281093" y="915770"/>
                      <a:ext cx="454871" cy="393292"/>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470" name="组合 75"/>
                    <p:cNvGrpSpPr/>
                    <p:nvPr/>
                  </p:nvGrpSpPr>
                  <p:grpSpPr>
                    <a:xfrm>
                      <a:off x="3748603" y="821996"/>
                      <a:ext cx="4285884" cy="3937086"/>
                      <a:chOff x="3735602" y="605314"/>
                      <a:chExt cx="4285884" cy="3937086"/>
                    </a:xfrm>
                  </p:grpSpPr>
                  <p:grpSp>
                    <p:nvGrpSpPr>
                      <p:cNvPr id="471" name="组合 78"/>
                      <p:cNvGrpSpPr/>
                      <p:nvPr/>
                    </p:nvGrpSpPr>
                    <p:grpSpPr>
                      <a:xfrm>
                        <a:off x="3735602" y="605314"/>
                        <a:ext cx="4285884" cy="3937086"/>
                        <a:chOff x="3735602" y="605314"/>
                        <a:chExt cx="4285884" cy="3937086"/>
                      </a:xfrm>
                    </p:grpSpPr>
                    <p:grpSp>
                      <p:nvGrpSpPr>
                        <p:cNvPr id="472" name="组合 80"/>
                        <p:cNvGrpSpPr/>
                        <p:nvPr/>
                      </p:nvGrpSpPr>
                      <p:grpSpPr>
                        <a:xfrm>
                          <a:off x="3735602" y="605314"/>
                          <a:ext cx="4285884" cy="3937086"/>
                          <a:chOff x="3735602" y="605314"/>
                          <a:chExt cx="4285884" cy="3937086"/>
                        </a:xfrm>
                      </p:grpSpPr>
                      <p:grpSp>
                        <p:nvGrpSpPr>
                          <p:cNvPr id="473" name="组合 83"/>
                          <p:cNvGrpSpPr/>
                          <p:nvPr/>
                        </p:nvGrpSpPr>
                        <p:grpSpPr>
                          <a:xfrm>
                            <a:off x="3735602" y="605314"/>
                            <a:ext cx="4285884" cy="3937086"/>
                            <a:chOff x="179277" y="2358662"/>
                            <a:chExt cx="3542295" cy="3254015"/>
                          </a:xfrm>
                        </p:grpSpPr>
                        <p:grpSp>
                          <p:nvGrpSpPr>
                            <p:cNvPr id="474" name="组合 87"/>
                            <p:cNvGrpSpPr/>
                            <p:nvPr/>
                          </p:nvGrpSpPr>
                          <p:grpSpPr>
                            <a:xfrm>
                              <a:off x="179277" y="3031941"/>
                              <a:ext cx="3542295" cy="2003888"/>
                              <a:chOff x="1041354" y="1984114"/>
                              <a:chExt cx="3542295" cy="2003888"/>
                            </a:xfrm>
                          </p:grpSpPr>
                          <p:sp>
                            <p:nvSpPr>
                              <p:cNvPr id="1049455" name="矩形 101"/>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75" name="组合 102"/>
                              <p:cNvGrpSpPr/>
                              <p:nvPr/>
                            </p:nvGrpSpPr>
                            <p:grpSpPr>
                              <a:xfrm>
                                <a:off x="1041354" y="2325574"/>
                                <a:ext cx="3542295" cy="1662428"/>
                                <a:chOff x="24957" y="2364172"/>
                                <a:chExt cx="3542295" cy="1662428"/>
                              </a:xfrm>
                            </p:grpSpPr>
                            <p:sp>
                              <p:nvSpPr>
                                <p:cNvPr id="1049456" name="矩形 105"/>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7" name="Text Box 629"/>
                                <p:cNvSpPr txBox="1">
                                  <a:spLocks noChangeArrowheads="1"/>
                                </p:cNvSpPr>
                                <p:nvPr/>
                              </p:nvSpPr>
                              <p:spPr bwMode="auto">
                                <a:xfrm>
                                  <a:off x="1607648" y="3689935"/>
                                  <a:ext cx="502796" cy="32505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458" name="矩形 88"/>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9"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60"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61"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62" name="椭圆 93"/>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3" name="椭圆 94"/>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4" name="椭圆 95"/>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5" name="文本框 96"/>
                            <p:cNvSpPr txBox="1"/>
                            <p:nvPr/>
                          </p:nvSpPr>
                          <p:spPr>
                            <a:xfrm>
                              <a:off x="2079992" y="2358662"/>
                              <a:ext cx="375952" cy="32505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466" name="文本框 97"/>
                            <p:cNvSpPr txBox="1"/>
                            <p:nvPr/>
                          </p:nvSpPr>
                          <p:spPr>
                            <a:xfrm>
                              <a:off x="2940920" y="2497972"/>
                              <a:ext cx="375952" cy="32505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467" name="文本框 98"/>
                            <p:cNvSpPr txBox="1"/>
                            <p:nvPr/>
                          </p:nvSpPr>
                          <p:spPr>
                            <a:xfrm>
                              <a:off x="2036492" y="5287620"/>
                              <a:ext cx="375952" cy="32505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468" name="矩形 99"/>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69" name="矩形 84"/>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0" name="矩形 85"/>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1" name="矩形 86"/>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72"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73" name="椭圆 82"/>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74" name="矩形 79"/>
                      <p:cNvSpPr/>
                      <p:nvPr/>
                    </p:nvSpPr>
                    <p:spPr>
                      <a:xfrm>
                        <a:off x="4094406" y="2640615"/>
                        <a:ext cx="1153486" cy="126249"/>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475" name="矩形 111"/>
                  <p:cNvSpPr/>
                  <p:nvPr/>
                </p:nvSpPr>
                <p:spPr>
                  <a:xfrm rot="5400000">
                    <a:off x="3277592" y="3354973"/>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6" name="矩形 112"/>
                  <p:cNvSpPr/>
                  <p:nvPr/>
                </p:nvSpPr>
                <p:spPr>
                  <a:xfrm rot="5400000">
                    <a:off x="2230714" y="3354972"/>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77"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78" name="Rectangle 519"/>
                <p:cNvSpPr>
                  <a:spLocks noChangeArrowheads="1"/>
                </p:cNvSpPr>
                <p:nvPr/>
              </p:nvSpPr>
              <p:spPr bwMode="auto">
                <a:xfrm>
                  <a:off x="5198699" y="2953758"/>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79" name="Text Box 629"/>
                <p:cNvSpPr txBox="1">
                  <a:spLocks noChangeArrowheads="1"/>
                </p:cNvSpPr>
                <p:nvPr/>
              </p:nvSpPr>
              <p:spPr bwMode="auto">
                <a:xfrm>
                  <a:off x="2874145" y="3103509"/>
                  <a:ext cx="767259" cy="437984"/>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80" name="Text Box 629"/>
                <p:cNvSpPr txBox="1">
                  <a:spLocks noChangeArrowheads="1"/>
                </p:cNvSpPr>
                <p:nvPr/>
              </p:nvSpPr>
              <p:spPr bwMode="auto">
                <a:xfrm>
                  <a:off x="5336680" y="3107727"/>
                  <a:ext cx="767259" cy="437984"/>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81" name="矩形 113"/>
                <p:cNvSpPr/>
                <p:nvPr/>
              </p:nvSpPr>
              <p:spPr>
                <a:xfrm>
                  <a:off x="5094529" y="3754495"/>
                  <a:ext cx="1153486" cy="126249"/>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2" name="矩形 114"/>
                <p:cNvSpPr/>
                <p:nvPr/>
              </p:nvSpPr>
              <p:spPr>
                <a:xfrm rot="5400000">
                  <a:off x="5724398" y="3357130"/>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3" name="矩形 115"/>
                <p:cNvSpPr/>
                <p:nvPr/>
              </p:nvSpPr>
              <p:spPr>
                <a:xfrm rot="5400000">
                  <a:off x="4677520" y="3357129"/>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4"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85"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86" name="Line 616"/>
                <p:cNvSpPr>
                  <a:spLocks noChangeShapeType="1"/>
                </p:cNvSpPr>
                <p:nvPr/>
              </p:nvSpPr>
              <p:spPr bwMode="auto">
                <a:xfrm flipV="1">
                  <a:off x="1893304" y="2243145"/>
                  <a:ext cx="0" cy="334966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87" name="Line 616"/>
                <p:cNvSpPr>
                  <a:spLocks noChangeShapeType="1"/>
                </p:cNvSpPr>
                <p:nvPr/>
              </p:nvSpPr>
              <p:spPr bwMode="auto">
                <a:xfrm rot="5400000" flipV="1">
                  <a:off x="1883510" y="5425808"/>
                  <a:ext cx="0" cy="3340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488" name="Line 616"/>
              <p:cNvSpPr>
                <a:spLocks noChangeShapeType="1"/>
              </p:cNvSpPr>
              <p:nvPr/>
            </p:nvSpPr>
            <p:spPr bwMode="auto">
              <a:xfrm flipV="1">
                <a:off x="4546061" y="1171424"/>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89" name="Line 616"/>
              <p:cNvSpPr>
                <a:spLocks noChangeShapeType="1"/>
              </p:cNvSpPr>
              <p:nvPr/>
            </p:nvSpPr>
            <p:spPr bwMode="auto">
              <a:xfrm flipV="1">
                <a:off x="6970176" y="1171423"/>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90" name="Line 616"/>
              <p:cNvSpPr>
                <a:spLocks noChangeShapeType="1"/>
              </p:cNvSpPr>
              <p:nvPr/>
            </p:nvSpPr>
            <p:spPr bwMode="auto">
              <a:xfrm rot="5400000" flipV="1">
                <a:off x="4828004" y="1598113"/>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91" name="文本框 73"/>
              <p:cNvSpPr txBox="1"/>
              <p:nvPr/>
            </p:nvSpPr>
            <p:spPr>
              <a:xfrm>
                <a:off x="4828432" y="1220313"/>
                <a:ext cx="682382" cy="471503"/>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cxnSp>
            <p:nvCxnSpPr>
              <p:cNvPr id="3146075" name="直接连接符 74"/>
              <p:cNvCxnSpPr>
                <a:cxnSpLocks/>
              </p:cNvCxnSpPr>
              <p:nvPr/>
            </p:nvCxnSpPr>
            <p:spPr>
              <a:xfrm flipH="1" flipV="1">
                <a:off x="5190917" y="1719701"/>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6" name="直接连接符 76"/>
              <p:cNvCxnSpPr>
                <a:cxnSpLocks/>
              </p:cNvCxnSpPr>
              <p:nvPr/>
            </p:nvCxnSpPr>
            <p:spPr>
              <a:xfrm flipH="1" flipV="1">
                <a:off x="5109945" y="1783095"/>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7" name="直接箭头连接符 77"/>
              <p:cNvCxnSpPr>
                <a:cxnSpLocks/>
              </p:cNvCxnSpPr>
              <p:nvPr/>
            </p:nvCxnSpPr>
            <p:spPr>
              <a:xfrm flipV="1">
                <a:off x="5005434" y="1703378"/>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492" name="Line 616"/>
              <p:cNvSpPr>
                <a:spLocks noChangeShapeType="1"/>
              </p:cNvSpPr>
              <p:nvPr/>
            </p:nvSpPr>
            <p:spPr bwMode="auto">
              <a:xfrm rot="5400000" flipV="1">
                <a:off x="5498739" y="1590879"/>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93" name="Line 616"/>
              <p:cNvSpPr>
                <a:spLocks noChangeShapeType="1"/>
              </p:cNvSpPr>
              <p:nvPr/>
            </p:nvSpPr>
            <p:spPr bwMode="auto">
              <a:xfrm flipV="1">
                <a:off x="5791128" y="1880053"/>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94" name="Line 616"/>
              <p:cNvSpPr>
                <a:spLocks noChangeShapeType="1"/>
              </p:cNvSpPr>
              <p:nvPr/>
            </p:nvSpPr>
            <p:spPr bwMode="auto">
              <a:xfrm rot="5400000" flipV="1">
                <a:off x="5144659" y="572828"/>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078" name="直接连接符 104"/>
              <p:cNvCxnSpPr>
                <a:cxnSpLocks/>
              </p:cNvCxnSpPr>
              <p:nvPr/>
            </p:nvCxnSpPr>
            <p:spPr>
              <a:xfrm flipH="1" flipV="1">
                <a:off x="5824228" y="101107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9" name="直接连接符 116"/>
              <p:cNvCxnSpPr>
                <a:cxnSpLocks/>
              </p:cNvCxnSpPr>
              <p:nvPr/>
            </p:nvCxnSpPr>
            <p:spPr>
              <a:xfrm flipH="1" flipV="1">
                <a:off x="5743256" y="1074467"/>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0" name="直接箭头连接符 126"/>
              <p:cNvCxnSpPr>
                <a:cxnSpLocks/>
              </p:cNvCxnSpPr>
              <p:nvPr/>
            </p:nvCxnSpPr>
            <p:spPr>
              <a:xfrm flipV="1">
                <a:off x="5638745" y="994750"/>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495" name="Line 616"/>
              <p:cNvSpPr>
                <a:spLocks noChangeShapeType="1"/>
              </p:cNvSpPr>
              <p:nvPr/>
            </p:nvSpPr>
            <p:spPr bwMode="auto">
              <a:xfrm rot="5400000" flipV="1">
                <a:off x="6406527" y="607775"/>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496" name="文本框 128"/>
              <p:cNvSpPr txBox="1"/>
              <p:nvPr/>
            </p:nvSpPr>
            <p:spPr>
              <a:xfrm>
                <a:off x="5470020" y="479274"/>
                <a:ext cx="682382" cy="471503"/>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497" name="文本框 129"/>
            <p:cNvSpPr txBox="1"/>
            <p:nvPr/>
          </p:nvSpPr>
          <p:spPr>
            <a:xfrm>
              <a:off x="7130146" y="1214525"/>
              <a:ext cx="440014" cy="471503"/>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081" name="直接箭头连接符 130"/>
            <p:cNvCxnSpPr>
              <a:cxnSpLocks/>
            </p:cNvCxnSpPr>
            <p:nvPr/>
          </p:nvCxnSpPr>
          <p:spPr>
            <a:xfrm>
              <a:off x="7102127" y="1344607"/>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94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49" name="矩形 9"/>
          <p:cNvSpPr/>
          <p:nvPr/>
        </p:nvSpPr>
        <p:spPr>
          <a:xfrm>
            <a:off x="795282" y="1087683"/>
            <a:ext cx="7105939" cy="461665"/>
          </a:xfrm>
          <a:prstGeom prst="rect"/>
        </p:spPr>
        <p:txBody>
          <a:bodyPr wrap="square">
            <a:spAutoFit/>
          </a:bodyPr>
          <a:p>
            <a:pPr algn="just"/>
            <a:r>
              <a:rPr altLang="zh-CN" b="1" dirty="0" sz="2400" lang="en-US" smtClean="0">
                <a:latin typeface="Arial" panose="020B0604020202020204" pitchFamily="34" charset="0"/>
                <a:cs typeface="Arial" panose="020B0604020202020204" pitchFamily="34" charset="0"/>
              </a:rPr>
              <a:t>FET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场效应晶体管</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950" name="圆角矩形 11"/>
          <p:cNvSpPr/>
          <p:nvPr/>
        </p:nvSpPr>
        <p:spPr>
          <a:xfrm>
            <a:off x="703003" y="985428"/>
            <a:ext cx="7728068" cy="4786198"/>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51" name="矩形 12"/>
          <p:cNvSpPr/>
          <p:nvPr/>
        </p:nvSpPr>
        <p:spPr>
          <a:xfrm>
            <a:off x="909931" y="1633175"/>
            <a:ext cx="6031959" cy="497839"/>
          </a:xfrm>
          <a:prstGeom prst="rect"/>
        </p:spPr>
        <p:txBody>
          <a:bodyPr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High input resistance: </a:t>
            </a:r>
            <a:r>
              <a:rPr altLang="zh-CN" b="1" dirty="0" sz="2400" kumimoji="1" lang="en-US">
                <a:latin typeface="Arial" panose="020B0604020202020204" pitchFamily="34" charset="0"/>
                <a:ea typeface="楷体_GB2312" pitchFamily="49" charset="-122"/>
                <a:cs typeface="Arial" panose="020B0604020202020204" pitchFamily="34" charset="0"/>
              </a:rPr>
              <a:t>10</a:t>
            </a:r>
            <a:r>
              <a:rPr altLang="zh-CN" baseline="30000" b="1" dirty="0" sz="2400" kumimoji="1" lang="en-US">
                <a:latin typeface="Arial" panose="020B0604020202020204" pitchFamily="34" charset="0"/>
                <a:ea typeface="楷体_GB2312" pitchFamily="49" charset="-122"/>
                <a:cs typeface="Arial" panose="020B0604020202020204" pitchFamily="34" charset="0"/>
              </a:rPr>
              <a:t>7</a:t>
            </a:r>
            <a:r>
              <a:rPr altLang="zh-CN" b="1" dirty="0" sz="2400" kumimoji="1" lang="en-US">
                <a:latin typeface="Arial" panose="020B0604020202020204" pitchFamily="34" charset="0"/>
                <a:ea typeface="楷体_GB2312" pitchFamily="49" charset="-122"/>
                <a:cs typeface="Arial" panose="020B0604020202020204" pitchFamily="34" charset="0"/>
              </a:rPr>
              <a:t> ~10</a:t>
            </a:r>
            <a:r>
              <a:rPr altLang="zh-CN" baseline="30000" b="1" dirty="0" sz="2400" kumimoji="1" lang="en-US">
                <a:latin typeface="Arial" panose="020B0604020202020204" pitchFamily="34" charset="0"/>
                <a:ea typeface="楷体_GB2312" pitchFamily="49" charset="-122"/>
                <a:cs typeface="Arial" panose="020B0604020202020204" pitchFamily="34" charset="0"/>
              </a:rPr>
              <a:t>15</a:t>
            </a:r>
            <a:r>
              <a:rPr altLang="zh-CN" b="1" dirty="0" sz="2400" kumimoji="1" lang="en-US">
                <a:latin typeface="Symbol" pitchFamily="18" charset="2"/>
                <a:ea typeface="楷体_GB2312" pitchFamily="49" charset="-122"/>
              </a:rPr>
              <a:t>W</a:t>
            </a:r>
            <a:endParaRPr altLang="en-US" b="1" dirty="0" sz="2400" lang="zh-CN">
              <a:latin typeface="Arial" panose="020B0604020202020204" pitchFamily="34" charset="0"/>
              <a:cs typeface="Arial" panose="020B0604020202020204" pitchFamily="34" charset="0"/>
            </a:endParaRPr>
          </a:p>
        </p:txBody>
      </p:sp>
      <p:sp>
        <p:nvSpPr>
          <p:cNvPr id="1048952" name="矩形 13"/>
          <p:cNvSpPr/>
          <p:nvPr/>
        </p:nvSpPr>
        <p:spPr>
          <a:xfrm>
            <a:off x="909931" y="2269253"/>
            <a:ext cx="7382722" cy="802640"/>
          </a:xfrm>
          <a:prstGeom prst="rect"/>
        </p:spPr>
        <p:txBody>
          <a:bodyPr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Only one type of carriers (electrons or holes) is involved in conduction</a:t>
            </a:r>
            <a:endParaRPr altLang="en-US" b="1" dirty="0" sz="2400" lang="zh-CN">
              <a:latin typeface="Arial" panose="020B0604020202020204" pitchFamily="34" charset="0"/>
              <a:cs typeface="Arial" panose="020B0604020202020204" pitchFamily="34" charset="0"/>
            </a:endParaRPr>
          </a:p>
        </p:txBody>
      </p:sp>
      <p:sp>
        <p:nvSpPr>
          <p:cNvPr id="1048953" name="矩形 14"/>
          <p:cNvSpPr/>
          <p:nvPr/>
        </p:nvSpPr>
        <p:spPr>
          <a:xfrm>
            <a:off x="875676" y="3189442"/>
            <a:ext cx="7382722" cy="802640"/>
          </a:xfrm>
          <a:prstGeom prst="rect"/>
        </p:spPr>
        <p:txBody>
          <a:bodyPr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Small size, light, low-power consumption, long life span</a:t>
            </a:r>
            <a:endParaRPr altLang="en-US" b="1" dirty="0" sz="2400" lang="zh-CN">
              <a:latin typeface="Arial" panose="020B0604020202020204" pitchFamily="34" charset="0"/>
              <a:cs typeface="Arial" panose="020B0604020202020204" pitchFamily="34" charset="0"/>
            </a:endParaRPr>
          </a:p>
        </p:txBody>
      </p:sp>
      <p:sp>
        <p:nvSpPr>
          <p:cNvPr id="1048954" name="矩形 15"/>
          <p:cNvSpPr/>
          <p:nvPr/>
        </p:nvSpPr>
        <p:spPr>
          <a:xfrm>
            <a:off x="875676" y="4065035"/>
            <a:ext cx="7382722" cy="802640"/>
          </a:xfrm>
          <a:prstGeom prst="rect"/>
        </p:spPr>
        <p:txBody>
          <a:bodyPr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Low noise, high stability, simple fabrication process</a:t>
            </a:r>
            <a:endParaRPr altLang="en-US" b="1" dirty="0" sz="2400" lang="zh-CN">
              <a:latin typeface="Arial" panose="020B0604020202020204" pitchFamily="34" charset="0"/>
              <a:cs typeface="Arial" panose="020B0604020202020204" pitchFamily="34" charset="0"/>
            </a:endParaRPr>
          </a:p>
        </p:txBody>
      </p:sp>
      <p:sp>
        <p:nvSpPr>
          <p:cNvPr id="1048955" name="矩形 16"/>
          <p:cNvSpPr/>
          <p:nvPr/>
        </p:nvSpPr>
        <p:spPr>
          <a:xfrm>
            <a:off x="875675" y="4940628"/>
            <a:ext cx="7555395" cy="461665"/>
          </a:xfrm>
          <a:prstGeom prst="rect"/>
        </p:spPr>
        <p:txBody>
          <a:bodyPr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Widely used in large-scale integration circuits</a:t>
            </a:r>
            <a:endParaRPr altLang="en-US" b="1" dirty="0" sz="2400" lang="zh-CN">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4949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99" name="文本框 62"/>
          <p:cNvSpPr txBox="1">
            <a:spLocks noChangeAspect="1" noMove="1" noResize="1" noRot="1" noAdjustHandles="1" noEditPoints="1" noChangeArrowheads="1" noChangeShapeType="1" noTextEdit="1"/>
          </p:cNvSpPr>
          <p:nvPr/>
        </p:nvSpPr>
        <p:spPr>
          <a:xfrm>
            <a:off x="66469" y="507639"/>
            <a:ext cx="3662771" cy="523220"/>
          </a:xfrm>
          <a:prstGeom prst="rect"/>
          <a:blipFill>
            <a:blip xmlns:r="http://schemas.openxmlformats.org/officeDocument/2006/relationships" r:embed="rId1"/>
            <a:stretch>
              <a:fillRect t="-13953" b="-29070"/>
            </a:stretch>
          </a:blipFill>
        </p:spPr>
        <p:txBody>
          <a:bodyPr/>
          <a:p>
            <a:r>
              <a:rPr altLang="en-US" lang="zh-CN">
                <a:noFill/>
              </a:rPr>
              <a:t> </a:t>
            </a:r>
          </a:p>
        </p:txBody>
      </p:sp>
      <p:grpSp>
        <p:nvGrpSpPr>
          <p:cNvPr id="477" name="组合 7"/>
          <p:cNvGrpSpPr/>
          <p:nvPr/>
        </p:nvGrpSpPr>
        <p:grpSpPr>
          <a:xfrm>
            <a:off x="3199217" y="851968"/>
            <a:ext cx="4858293" cy="5240821"/>
            <a:chOff x="3043205" y="479274"/>
            <a:chExt cx="4858293" cy="5240821"/>
          </a:xfrm>
        </p:grpSpPr>
        <p:grpSp>
          <p:nvGrpSpPr>
            <p:cNvPr id="478" name="组合 5"/>
            <p:cNvGrpSpPr/>
            <p:nvPr/>
          </p:nvGrpSpPr>
          <p:grpSpPr>
            <a:xfrm>
              <a:off x="3043205" y="479274"/>
              <a:ext cx="4858293" cy="5240821"/>
              <a:chOff x="3043205" y="479274"/>
              <a:chExt cx="4858293" cy="5240821"/>
            </a:xfrm>
          </p:grpSpPr>
          <p:grpSp>
            <p:nvGrpSpPr>
              <p:cNvPr id="479" name="组合 2"/>
              <p:cNvGrpSpPr/>
              <p:nvPr/>
            </p:nvGrpSpPr>
            <p:grpSpPr>
              <a:xfrm>
                <a:off x="3043205" y="1714636"/>
                <a:ext cx="4858293" cy="4005459"/>
                <a:chOff x="1716510" y="1717037"/>
                <a:chExt cx="4858293" cy="4005459"/>
              </a:xfrm>
            </p:grpSpPr>
            <p:grpSp>
              <p:nvGrpSpPr>
                <p:cNvPr id="480" name="组合 1"/>
                <p:cNvGrpSpPr/>
                <p:nvPr/>
              </p:nvGrpSpPr>
              <p:grpSpPr>
                <a:xfrm>
                  <a:off x="2288919" y="1717037"/>
                  <a:ext cx="4285884" cy="4005459"/>
                  <a:chOff x="2288919" y="1717037"/>
                  <a:chExt cx="4285884" cy="4005459"/>
                </a:xfrm>
              </p:grpSpPr>
              <p:grpSp>
                <p:nvGrpSpPr>
                  <p:cNvPr id="481" name="组合 70"/>
                  <p:cNvGrpSpPr/>
                  <p:nvPr/>
                </p:nvGrpSpPr>
                <p:grpSpPr>
                  <a:xfrm>
                    <a:off x="2288919" y="1717037"/>
                    <a:ext cx="4285884" cy="4005459"/>
                    <a:chOff x="3748603" y="821996"/>
                    <a:chExt cx="4285884" cy="4005459"/>
                  </a:xfrm>
                </p:grpSpPr>
                <p:sp>
                  <p:nvSpPr>
                    <p:cNvPr id="1049500" name="文本框 71"/>
                    <p:cNvSpPr txBox="1"/>
                    <p:nvPr/>
                  </p:nvSpPr>
                  <p:spPr>
                    <a:xfrm>
                      <a:off x="4281093" y="91577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482" name="组合 75"/>
                    <p:cNvGrpSpPr/>
                    <p:nvPr/>
                  </p:nvGrpSpPr>
                  <p:grpSpPr>
                    <a:xfrm>
                      <a:off x="3748603" y="821996"/>
                      <a:ext cx="4285884" cy="4005459"/>
                      <a:chOff x="3735602" y="605314"/>
                      <a:chExt cx="4285884" cy="4005459"/>
                    </a:xfrm>
                  </p:grpSpPr>
                  <p:grpSp>
                    <p:nvGrpSpPr>
                      <p:cNvPr id="483" name="组合 78"/>
                      <p:cNvGrpSpPr/>
                      <p:nvPr/>
                    </p:nvGrpSpPr>
                    <p:grpSpPr>
                      <a:xfrm>
                        <a:off x="3735602" y="605314"/>
                        <a:ext cx="4285884" cy="4005459"/>
                        <a:chOff x="3735602" y="605314"/>
                        <a:chExt cx="4285884" cy="4005459"/>
                      </a:xfrm>
                    </p:grpSpPr>
                    <p:grpSp>
                      <p:nvGrpSpPr>
                        <p:cNvPr id="484" name="组合 80"/>
                        <p:cNvGrpSpPr/>
                        <p:nvPr/>
                      </p:nvGrpSpPr>
                      <p:grpSpPr>
                        <a:xfrm>
                          <a:off x="3735602" y="605314"/>
                          <a:ext cx="4285884" cy="4005459"/>
                          <a:chOff x="3735602" y="605314"/>
                          <a:chExt cx="4285884" cy="4005459"/>
                        </a:xfrm>
                      </p:grpSpPr>
                      <p:grpSp>
                        <p:nvGrpSpPr>
                          <p:cNvPr id="485" name="组合 83"/>
                          <p:cNvGrpSpPr/>
                          <p:nvPr/>
                        </p:nvGrpSpPr>
                        <p:grpSpPr>
                          <a:xfrm>
                            <a:off x="3735602" y="605314"/>
                            <a:ext cx="4285884" cy="4005459"/>
                            <a:chOff x="179277" y="2358662"/>
                            <a:chExt cx="3542295" cy="3310525"/>
                          </a:xfrm>
                        </p:grpSpPr>
                        <p:grpSp>
                          <p:nvGrpSpPr>
                            <p:cNvPr id="486" name="组合 87"/>
                            <p:cNvGrpSpPr/>
                            <p:nvPr/>
                          </p:nvGrpSpPr>
                          <p:grpSpPr>
                            <a:xfrm>
                              <a:off x="179277" y="3031941"/>
                              <a:ext cx="3542295" cy="2048791"/>
                              <a:chOff x="1041354" y="1984114"/>
                              <a:chExt cx="3542295" cy="2048791"/>
                            </a:xfrm>
                          </p:grpSpPr>
                          <p:sp>
                            <p:nvSpPr>
                              <p:cNvPr id="1049501" name="矩形 101"/>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87" name="组合 102"/>
                              <p:cNvGrpSpPr/>
                              <p:nvPr/>
                            </p:nvGrpSpPr>
                            <p:grpSpPr>
                              <a:xfrm>
                                <a:off x="1041354" y="2325574"/>
                                <a:ext cx="3542295" cy="1707331"/>
                                <a:chOff x="24957" y="2364172"/>
                                <a:chExt cx="3542295" cy="1707331"/>
                              </a:xfrm>
                            </p:grpSpPr>
                            <p:sp>
                              <p:nvSpPr>
                                <p:cNvPr id="1049502" name="矩形 105"/>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3"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504" name="矩形 88"/>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5"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06"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07"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08" name="椭圆 93"/>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9" name="椭圆 94"/>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0" name="椭圆 95"/>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1" name="文本框 96"/>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512" name="文本框 97"/>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513" name="文本框 98"/>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514" name="矩形 99"/>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15" name="矩形 84"/>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6" name="矩形 85"/>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7" name="矩形 86"/>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18"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19" name="椭圆 82"/>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20" name="矩形 79"/>
                      <p:cNvSpPr/>
                      <p:nvPr/>
                    </p:nvSpPr>
                    <p:spPr>
                      <a:xfrm>
                        <a:off x="4094406" y="2640615"/>
                        <a:ext cx="1153486" cy="126249"/>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521" name="矩形 111"/>
                  <p:cNvSpPr/>
                  <p:nvPr/>
                </p:nvSpPr>
                <p:spPr>
                  <a:xfrm rot="5400000">
                    <a:off x="3277592" y="3354973"/>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2" name="矩形 112"/>
                  <p:cNvSpPr/>
                  <p:nvPr/>
                </p:nvSpPr>
                <p:spPr>
                  <a:xfrm rot="5400000">
                    <a:off x="2230714" y="3354972"/>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23"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24" name="Rectangle 519"/>
                <p:cNvSpPr>
                  <a:spLocks noChangeArrowheads="1"/>
                </p:cNvSpPr>
                <p:nvPr/>
              </p:nvSpPr>
              <p:spPr bwMode="auto">
                <a:xfrm>
                  <a:off x="5198699" y="2953758"/>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25"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526"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527" name="矩形 113"/>
                <p:cNvSpPr/>
                <p:nvPr/>
              </p:nvSpPr>
              <p:spPr>
                <a:xfrm>
                  <a:off x="5094529" y="3754495"/>
                  <a:ext cx="1153486" cy="126249"/>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8" name="矩形 114"/>
                <p:cNvSpPr/>
                <p:nvPr/>
              </p:nvSpPr>
              <p:spPr>
                <a:xfrm rot="5400000">
                  <a:off x="5724398" y="3357130"/>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9" name="矩形 115"/>
                <p:cNvSpPr/>
                <p:nvPr/>
              </p:nvSpPr>
              <p:spPr>
                <a:xfrm rot="5400000">
                  <a:off x="4677520" y="3357129"/>
                  <a:ext cx="930427" cy="1168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0"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31"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32" name="Line 616"/>
                <p:cNvSpPr>
                  <a:spLocks noChangeShapeType="1"/>
                </p:cNvSpPr>
                <p:nvPr/>
              </p:nvSpPr>
              <p:spPr bwMode="auto">
                <a:xfrm flipV="1">
                  <a:off x="1893304" y="2243145"/>
                  <a:ext cx="0" cy="334966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33" name="Line 616"/>
                <p:cNvSpPr>
                  <a:spLocks noChangeShapeType="1"/>
                </p:cNvSpPr>
                <p:nvPr/>
              </p:nvSpPr>
              <p:spPr bwMode="auto">
                <a:xfrm rot="5400000" flipV="1">
                  <a:off x="1883510" y="5425808"/>
                  <a:ext cx="0" cy="3340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534" name="Line 616"/>
              <p:cNvSpPr>
                <a:spLocks noChangeShapeType="1"/>
              </p:cNvSpPr>
              <p:nvPr/>
            </p:nvSpPr>
            <p:spPr bwMode="auto">
              <a:xfrm flipV="1">
                <a:off x="4546061" y="1171424"/>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35" name="Line 616"/>
              <p:cNvSpPr>
                <a:spLocks noChangeShapeType="1"/>
              </p:cNvSpPr>
              <p:nvPr/>
            </p:nvSpPr>
            <p:spPr bwMode="auto">
              <a:xfrm flipV="1">
                <a:off x="6970176" y="1171423"/>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36" name="Line 616"/>
              <p:cNvSpPr>
                <a:spLocks noChangeShapeType="1"/>
              </p:cNvSpPr>
              <p:nvPr/>
            </p:nvSpPr>
            <p:spPr bwMode="auto">
              <a:xfrm rot="5400000" flipV="1">
                <a:off x="4828004" y="1598113"/>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37" name="文本框 73"/>
              <p:cNvSpPr txBox="1"/>
              <p:nvPr/>
            </p:nvSpPr>
            <p:spPr>
              <a:xfrm>
                <a:off x="4828431" y="1239365"/>
                <a:ext cx="1086889"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082" name="直接连接符 74"/>
              <p:cNvCxnSpPr>
                <a:cxnSpLocks/>
              </p:cNvCxnSpPr>
              <p:nvPr/>
            </p:nvCxnSpPr>
            <p:spPr>
              <a:xfrm flipH="1" flipV="1">
                <a:off x="5190917" y="1719701"/>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3" name="直接连接符 76"/>
              <p:cNvCxnSpPr>
                <a:cxnSpLocks/>
              </p:cNvCxnSpPr>
              <p:nvPr/>
            </p:nvCxnSpPr>
            <p:spPr>
              <a:xfrm flipH="1" flipV="1">
                <a:off x="5109945" y="1783095"/>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4" name="直接箭头连接符 77"/>
              <p:cNvCxnSpPr>
                <a:cxnSpLocks/>
              </p:cNvCxnSpPr>
              <p:nvPr/>
            </p:nvCxnSpPr>
            <p:spPr>
              <a:xfrm flipV="1">
                <a:off x="5005434" y="1703378"/>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538" name="Line 616"/>
              <p:cNvSpPr>
                <a:spLocks noChangeShapeType="1"/>
              </p:cNvSpPr>
              <p:nvPr/>
            </p:nvSpPr>
            <p:spPr bwMode="auto">
              <a:xfrm rot="5400000" flipV="1">
                <a:off x="5498739" y="1590879"/>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39" name="Line 616"/>
              <p:cNvSpPr>
                <a:spLocks noChangeShapeType="1"/>
              </p:cNvSpPr>
              <p:nvPr/>
            </p:nvSpPr>
            <p:spPr bwMode="auto">
              <a:xfrm flipV="1">
                <a:off x="5791128" y="1880053"/>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40" name="Line 616"/>
              <p:cNvSpPr>
                <a:spLocks noChangeShapeType="1"/>
              </p:cNvSpPr>
              <p:nvPr/>
            </p:nvSpPr>
            <p:spPr bwMode="auto">
              <a:xfrm rot="5400000" flipV="1">
                <a:off x="5144659" y="572828"/>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085" name="直接连接符 104"/>
              <p:cNvCxnSpPr>
                <a:cxnSpLocks/>
              </p:cNvCxnSpPr>
              <p:nvPr/>
            </p:nvCxnSpPr>
            <p:spPr>
              <a:xfrm flipH="1" flipV="1">
                <a:off x="5824228" y="101107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6" name="直接连接符 116"/>
              <p:cNvCxnSpPr>
                <a:cxnSpLocks/>
              </p:cNvCxnSpPr>
              <p:nvPr/>
            </p:nvCxnSpPr>
            <p:spPr>
              <a:xfrm flipH="1" flipV="1">
                <a:off x="5743256" y="1074467"/>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7" name="直接箭头连接符 126"/>
              <p:cNvCxnSpPr>
                <a:cxnSpLocks/>
              </p:cNvCxnSpPr>
              <p:nvPr/>
            </p:nvCxnSpPr>
            <p:spPr>
              <a:xfrm flipV="1">
                <a:off x="5638745" y="994750"/>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541" name="Line 616"/>
              <p:cNvSpPr>
                <a:spLocks noChangeShapeType="1"/>
              </p:cNvSpPr>
              <p:nvPr/>
            </p:nvSpPr>
            <p:spPr bwMode="auto">
              <a:xfrm rot="5400000" flipV="1">
                <a:off x="6406527" y="607775"/>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42" name="文本框 128"/>
              <p:cNvSpPr txBox="1"/>
              <p:nvPr/>
            </p:nvSpPr>
            <p:spPr>
              <a:xfrm>
                <a:off x="5470020" y="479274"/>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543" name="文本框 129"/>
            <p:cNvSpPr txBox="1"/>
            <p:nvPr/>
          </p:nvSpPr>
          <p:spPr>
            <a:xfrm>
              <a:off x="7130146" y="1214525"/>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088" name="直接箭头连接符 130"/>
            <p:cNvCxnSpPr>
              <a:cxnSpLocks/>
            </p:cNvCxnSpPr>
            <p:nvPr/>
          </p:nvCxnSpPr>
          <p:spPr>
            <a:xfrm>
              <a:off x="7102127" y="1344607"/>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49544" name="文本框 65"/>
          <p:cNvSpPr txBox="1"/>
          <p:nvPr/>
        </p:nvSpPr>
        <p:spPr>
          <a:xfrm>
            <a:off x="225908" y="1367444"/>
            <a:ext cx="4260384"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One PN junction is reversed</a:t>
            </a:r>
            <a:endParaRPr altLang="en-US" b="1" dirty="0" sz="2400" lang="zh-CN">
              <a:latin typeface="Arial" panose="020B0604020202020204" pitchFamily="34" charset="0"/>
              <a:cs typeface="Arial" panose="020B0604020202020204" pitchFamily="34" charset="0"/>
            </a:endParaRPr>
          </a:p>
        </p:txBody>
      </p:sp>
      <p:sp>
        <p:nvSpPr>
          <p:cNvPr id="1049545" name="文本框 66"/>
          <p:cNvSpPr txBox="1"/>
          <p:nvPr/>
        </p:nvSpPr>
        <p:spPr>
          <a:xfrm>
            <a:off x="1554689" y="1959663"/>
            <a:ext cx="1179048" cy="612139"/>
          </a:xfrm>
          <a:prstGeom prst="rect"/>
          <a:noFill/>
        </p:spPr>
        <p:txBody>
          <a:bodyPr rtlCol="0" wrap="square">
            <a:spAutoFit/>
          </a:bodyPr>
          <a:p>
            <a:pPr algn="ctr"/>
            <a:r>
              <a:rPr altLang="zh-CN" b="1" dirty="0" sz="2800" i="1" lang="en-US" err="1" smtClean="0">
                <a:latin typeface="Arial" panose="020B0604020202020204" pitchFamily="34" charset="0"/>
                <a:cs typeface="Arial" panose="020B0604020202020204" pitchFamily="34" charset="0"/>
              </a:rPr>
              <a:t>i</a:t>
            </a:r>
            <a:r>
              <a:rPr altLang="zh-CN" baseline="-25000" b="1" dirty="0" sz="2800" lang="en-US" err="1" smtClean="0">
                <a:latin typeface="Arial" panose="020B0604020202020204" pitchFamily="34" charset="0"/>
                <a:cs typeface="Arial" panose="020B0604020202020204" pitchFamily="34" charset="0"/>
              </a:rPr>
              <a:t>D</a:t>
            </a:r>
            <a:r>
              <a:rPr altLang="zh-CN" b="1" dirty="0" sz="2800" lang="en-US" smtClean="0">
                <a:latin typeface="Arial" panose="020B0604020202020204" pitchFamily="34" charset="0"/>
                <a:cs typeface="Arial" panose="020B0604020202020204" pitchFamily="34" charset="0"/>
              </a:rPr>
              <a:t>=0</a:t>
            </a:r>
            <a:endParaRPr altLang="en-US" b="1" dirty="0" sz="2800" lang="zh-CN">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88" name=""/>
        <p:cNvGrpSpPr/>
        <p:nvPr/>
      </p:nvGrpSpPr>
      <p:grpSpPr>
        <a:xfrm>
          <a:off x="0" y="0"/>
          <a:ext cx="0" cy="0"/>
          <a:chOff x="0" y="0"/>
          <a:chExt cx="0" cy="0"/>
        </a:xfrm>
      </p:grpSpPr>
      <p:grpSp>
        <p:nvGrpSpPr>
          <p:cNvPr id="489" name="组合 7"/>
          <p:cNvGrpSpPr/>
          <p:nvPr/>
        </p:nvGrpSpPr>
        <p:grpSpPr>
          <a:xfrm>
            <a:off x="4065947" y="804298"/>
            <a:ext cx="4858293" cy="5240821"/>
            <a:chOff x="3043205" y="479274"/>
            <a:chExt cx="4858293" cy="5240821"/>
          </a:xfrm>
        </p:grpSpPr>
        <p:grpSp>
          <p:nvGrpSpPr>
            <p:cNvPr id="490" name="组合 5"/>
            <p:cNvGrpSpPr/>
            <p:nvPr/>
          </p:nvGrpSpPr>
          <p:grpSpPr>
            <a:xfrm>
              <a:off x="3043205" y="479274"/>
              <a:ext cx="4858293" cy="5240821"/>
              <a:chOff x="3043205" y="479274"/>
              <a:chExt cx="4858293" cy="5240821"/>
            </a:xfrm>
          </p:grpSpPr>
          <p:grpSp>
            <p:nvGrpSpPr>
              <p:cNvPr id="491" name="组合 2"/>
              <p:cNvGrpSpPr/>
              <p:nvPr/>
            </p:nvGrpSpPr>
            <p:grpSpPr>
              <a:xfrm>
                <a:off x="3043205" y="1714636"/>
                <a:ext cx="4858293" cy="4005459"/>
                <a:chOff x="1716510" y="1717037"/>
                <a:chExt cx="4858293" cy="4005459"/>
              </a:xfrm>
            </p:grpSpPr>
            <p:grpSp>
              <p:nvGrpSpPr>
                <p:cNvPr id="492" name="组合 1"/>
                <p:cNvGrpSpPr/>
                <p:nvPr/>
              </p:nvGrpSpPr>
              <p:grpSpPr>
                <a:xfrm>
                  <a:off x="2288919" y="1717037"/>
                  <a:ext cx="4285884" cy="4005459"/>
                  <a:chOff x="2288919" y="1717037"/>
                  <a:chExt cx="4285884" cy="4005459"/>
                </a:xfrm>
              </p:grpSpPr>
              <p:grpSp>
                <p:nvGrpSpPr>
                  <p:cNvPr id="493" name="组合 70"/>
                  <p:cNvGrpSpPr/>
                  <p:nvPr/>
                </p:nvGrpSpPr>
                <p:grpSpPr>
                  <a:xfrm>
                    <a:off x="2288919" y="1717037"/>
                    <a:ext cx="4285884" cy="4005459"/>
                    <a:chOff x="3748603" y="821996"/>
                    <a:chExt cx="4285884" cy="4005459"/>
                  </a:xfrm>
                </p:grpSpPr>
                <p:sp>
                  <p:nvSpPr>
                    <p:cNvPr id="1049546" name="文本框 71"/>
                    <p:cNvSpPr txBox="1"/>
                    <p:nvPr/>
                  </p:nvSpPr>
                  <p:spPr>
                    <a:xfrm>
                      <a:off x="4281093" y="91577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494" name="组合 75"/>
                    <p:cNvGrpSpPr/>
                    <p:nvPr/>
                  </p:nvGrpSpPr>
                  <p:grpSpPr>
                    <a:xfrm>
                      <a:off x="3748603" y="821996"/>
                      <a:ext cx="4285884" cy="4005459"/>
                      <a:chOff x="3735602" y="605314"/>
                      <a:chExt cx="4285884" cy="4005459"/>
                    </a:xfrm>
                  </p:grpSpPr>
                  <p:grpSp>
                    <p:nvGrpSpPr>
                      <p:cNvPr id="495" name="组合 78"/>
                      <p:cNvGrpSpPr/>
                      <p:nvPr/>
                    </p:nvGrpSpPr>
                    <p:grpSpPr>
                      <a:xfrm>
                        <a:off x="3735602" y="605314"/>
                        <a:ext cx="4285884" cy="4005459"/>
                        <a:chOff x="3735602" y="605314"/>
                        <a:chExt cx="4285884" cy="4005459"/>
                      </a:xfrm>
                    </p:grpSpPr>
                    <p:grpSp>
                      <p:nvGrpSpPr>
                        <p:cNvPr id="496" name="组合 80"/>
                        <p:cNvGrpSpPr/>
                        <p:nvPr/>
                      </p:nvGrpSpPr>
                      <p:grpSpPr>
                        <a:xfrm>
                          <a:off x="3735602" y="605314"/>
                          <a:ext cx="4285884" cy="4005459"/>
                          <a:chOff x="3735602" y="605314"/>
                          <a:chExt cx="4285884" cy="4005459"/>
                        </a:xfrm>
                      </p:grpSpPr>
                      <p:grpSp>
                        <p:nvGrpSpPr>
                          <p:cNvPr id="497" name="组合 83"/>
                          <p:cNvGrpSpPr/>
                          <p:nvPr/>
                        </p:nvGrpSpPr>
                        <p:grpSpPr>
                          <a:xfrm>
                            <a:off x="3735602" y="605314"/>
                            <a:ext cx="4285884" cy="4005459"/>
                            <a:chOff x="179277" y="2358662"/>
                            <a:chExt cx="3542295" cy="3310525"/>
                          </a:xfrm>
                        </p:grpSpPr>
                        <p:grpSp>
                          <p:nvGrpSpPr>
                            <p:cNvPr id="498" name="组合 87"/>
                            <p:cNvGrpSpPr/>
                            <p:nvPr/>
                          </p:nvGrpSpPr>
                          <p:grpSpPr>
                            <a:xfrm>
                              <a:off x="179277" y="3031941"/>
                              <a:ext cx="3542295" cy="2048791"/>
                              <a:chOff x="1041354" y="1984114"/>
                              <a:chExt cx="3542295" cy="2048791"/>
                            </a:xfrm>
                          </p:grpSpPr>
                          <p:sp>
                            <p:nvSpPr>
                              <p:cNvPr id="1049547" name="矩形 101"/>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99" name="组合 102"/>
                              <p:cNvGrpSpPr/>
                              <p:nvPr/>
                            </p:nvGrpSpPr>
                            <p:grpSpPr>
                              <a:xfrm>
                                <a:off x="1041354" y="2325574"/>
                                <a:ext cx="3542295" cy="1707331"/>
                                <a:chOff x="24957" y="2364172"/>
                                <a:chExt cx="3542295" cy="1707331"/>
                              </a:xfrm>
                            </p:grpSpPr>
                            <p:sp>
                              <p:nvSpPr>
                                <p:cNvPr id="1049548" name="矩形 105"/>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9"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550" name="矩形 88"/>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1"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52"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53"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54" name="椭圆 93"/>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5" name="椭圆 94"/>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6" name="椭圆 95"/>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7" name="文本框 96"/>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558" name="文本框 97"/>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559" name="文本框 98"/>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560" name="矩形 99"/>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61" name="矩形 84"/>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2" name="矩形 85"/>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3" name="矩形 86"/>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64"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65" name="椭圆 82"/>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66" name="矩形 79"/>
                      <p:cNvSpPr/>
                      <p:nvPr/>
                    </p:nvSpPr>
                    <p:spPr>
                      <a:xfrm>
                        <a:off x="4094406" y="264061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567" name="矩形 111"/>
                  <p:cNvSpPr/>
                  <p:nvPr/>
                </p:nvSpPr>
                <p:spPr>
                  <a:xfrm rot="5400000">
                    <a:off x="3277592" y="3354973"/>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8" name="矩形 112"/>
                  <p:cNvSpPr/>
                  <p:nvPr/>
                </p:nvSpPr>
                <p:spPr>
                  <a:xfrm rot="5400000">
                    <a:off x="2230714" y="3354972"/>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69"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70" name="Rectangle 519"/>
                <p:cNvSpPr>
                  <a:spLocks noChangeArrowheads="1"/>
                </p:cNvSpPr>
                <p:nvPr/>
              </p:nvSpPr>
              <p:spPr bwMode="auto">
                <a:xfrm>
                  <a:off x="5198699" y="2953758"/>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71"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572"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573" name="矩形 113"/>
                <p:cNvSpPr/>
                <p:nvPr/>
              </p:nvSpPr>
              <p:spPr>
                <a:xfrm>
                  <a:off x="5094529" y="375449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4" name="矩形 114"/>
                <p:cNvSpPr/>
                <p:nvPr/>
              </p:nvSpPr>
              <p:spPr>
                <a:xfrm rot="5400000">
                  <a:off x="5724398" y="3357130"/>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5" name="矩形 115"/>
                <p:cNvSpPr/>
                <p:nvPr/>
              </p:nvSpPr>
              <p:spPr>
                <a:xfrm rot="5400000">
                  <a:off x="4677520" y="3357129"/>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6"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77"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78" name="Line 616"/>
                <p:cNvSpPr>
                  <a:spLocks noChangeShapeType="1"/>
                </p:cNvSpPr>
                <p:nvPr/>
              </p:nvSpPr>
              <p:spPr bwMode="auto">
                <a:xfrm flipV="1">
                  <a:off x="1893304" y="2243145"/>
                  <a:ext cx="0" cy="334966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79" name="Line 616"/>
                <p:cNvSpPr>
                  <a:spLocks noChangeShapeType="1"/>
                </p:cNvSpPr>
                <p:nvPr/>
              </p:nvSpPr>
              <p:spPr bwMode="auto">
                <a:xfrm rot="5400000" flipV="1">
                  <a:off x="1883510" y="5425808"/>
                  <a:ext cx="0" cy="3340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580" name="Line 616"/>
              <p:cNvSpPr>
                <a:spLocks noChangeShapeType="1"/>
              </p:cNvSpPr>
              <p:nvPr/>
            </p:nvSpPr>
            <p:spPr bwMode="auto">
              <a:xfrm flipV="1">
                <a:off x="4546061" y="1171424"/>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81" name="Line 616"/>
              <p:cNvSpPr>
                <a:spLocks noChangeShapeType="1"/>
              </p:cNvSpPr>
              <p:nvPr/>
            </p:nvSpPr>
            <p:spPr bwMode="auto">
              <a:xfrm flipV="1">
                <a:off x="6970176" y="1171423"/>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82" name="Line 616"/>
              <p:cNvSpPr>
                <a:spLocks noChangeShapeType="1"/>
              </p:cNvSpPr>
              <p:nvPr/>
            </p:nvSpPr>
            <p:spPr bwMode="auto">
              <a:xfrm rot="5400000" flipV="1">
                <a:off x="4828004" y="1598113"/>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83" name="文本框 73"/>
              <p:cNvSpPr txBox="1"/>
              <p:nvPr/>
            </p:nvSpPr>
            <p:spPr>
              <a:xfrm>
                <a:off x="4828432" y="1220313"/>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cxnSp>
            <p:nvCxnSpPr>
              <p:cNvPr id="3146089" name="直接连接符 74"/>
              <p:cNvCxnSpPr>
                <a:cxnSpLocks/>
              </p:cNvCxnSpPr>
              <p:nvPr/>
            </p:nvCxnSpPr>
            <p:spPr>
              <a:xfrm flipH="1" flipV="1">
                <a:off x="5190917" y="1719701"/>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0" name="直接连接符 76"/>
              <p:cNvCxnSpPr>
                <a:cxnSpLocks/>
              </p:cNvCxnSpPr>
              <p:nvPr/>
            </p:nvCxnSpPr>
            <p:spPr>
              <a:xfrm flipH="1" flipV="1">
                <a:off x="5109945" y="1783095"/>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1" name="直接箭头连接符 77"/>
              <p:cNvCxnSpPr>
                <a:cxnSpLocks/>
              </p:cNvCxnSpPr>
              <p:nvPr/>
            </p:nvCxnSpPr>
            <p:spPr>
              <a:xfrm flipV="1">
                <a:off x="5005434" y="1703378"/>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584" name="Line 616"/>
              <p:cNvSpPr>
                <a:spLocks noChangeShapeType="1"/>
              </p:cNvSpPr>
              <p:nvPr/>
            </p:nvSpPr>
            <p:spPr bwMode="auto">
              <a:xfrm rot="5400000" flipV="1">
                <a:off x="5498739" y="1590879"/>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85" name="Line 616"/>
              <p:cNvSpPr>
                <a:spLocks noChangeShapeType="1"/>
              </p:cNvSpPr>
              <p:nvPr/>
            </p:nvSpPr>
            <p:spPr bwMode="auto">
              <a:xfrm flipV="1">
                <a:off x="5791128" y="1880053"/>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86" name="Line 616"/>
              <p:cNvSpPr>
                <a:spLocks noChangeShapeType="1"/>
              </p:cNvSpPr>
              <p:nvPr/>
            </p:nvSpPr>
            <p:spPr bwMode="auto">
              <a:xfrm rot="5400000" flipV="1">
                <a:off x="5144659" y="572828"/>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092" name="直接连接符 104"/>
              <p:cNvCxnSpPr>
                <a:cxnSpLocks/>
              </p:cNvCxnSpPr>
              <p:nvPr/>
            </p:nvCxnSpPr>
            <p:spPr>
              <a:xfrm flipH="1" flipV="1">
                <a:off x="5824228" y="101107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3" name="直接连接符 116"/>
              <p:cNvCxnSpPr>
                <a:cxnSpLocks/>
              </p:cNvCxnSpPr>
              <p:nvPr/>
            </p:nvCxnSpPr>
            <p:spPr>
              <a:xfrm flipH="1" flipV="1">
                <a:off x="5743256" y="1074467"/>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4" name="直接箭头连接符 126"/>
              <p:cNvCxnSpPr>
                <a:cxnSpLocks/>
              </p:cNvCxnSpPr>
              <p:nvPr/>
            </p:nvCxnSpPr>
            <p:spPr>
              <a:xfrm flipV="1">
                <a:off x="5638745" y="994750"/>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587" name="Line 616"/>
              <p:cNvSpPr>
                <a:spLocks noChangeShapeType="1"/>
              </p:cNvSpPr>
              <p:nvPr/>
            </p:nvSpPr>
            <p:spPr bwMode="auto">
              <a:xfrm rot="5400000" flipV="1">
                <a:off x="6406527" y="607775"/>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88" name="文本框 128"/>
              <p:cNvSpPr txBox="1"/>
              <p:nvPr/>
            </p:nvSpPr>
            <p:spPr>
              <a:xfrm>
                <a:off x="5470020" y="479274"/>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589" name="文本框 129"/>
            <p:cNvSpPr txBox="1"/>
            <p:nvPr/>
          </p:nvSpPr>
          <p:spPr>
            <a:xfrm>
              <a:off x="7130146" y="1214525"/>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095" name="直接箭头连接符 130"/>
            <p:cNvCxnSpPr>
              <a:cxnSpLocks/>
            </p:cNvCxnSpPr>
            <p:nvPr/>
          </p:nvCxnSpPr>
          <p:spPr>
            <a:xfrm>
              <a:off x="7102127" y="1344607"/>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49590" name="矩形 226"/>
          <p:cNvSpPr/>
          <p:nvPr/>
        </p:nvSpPr>
        <p:spPr>
          <a:xfrm>
            <a:off x="6119113" y="3270780"/>
            <a:ext cx="1376820" cy="602857"/>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92" name="文本框 62"/>
          <p:cNvSpPr txBox="1">
            <a:spLocks noChangeAspect="1" noMove="1" noResize="1" noRot="1" noAdjustHandles="1" noEditPoints="1" noChangeArrowheads="1" noChangeShapeType="1" noTextEdit="1"/>
          </p:cNvSpPr>
          <p:nvPr/>
        </p:nvSpPr>
        <p:spPr>
          <a:xfrm>
            <a:off x="66469" y="507639"/>
            <a:ext cx="3662771" cy="523220"/>
          </a:xfrm>
          <a:prstGeom prst="rect"/>
          <a:blipFill>
            <a:blip xmlns:r="http://schemas.openxmlformats.org/officeDocument/2006/relationships" r:embed="rId1"/>
            <a:stretch>
              <a:fillRect t="-13953" b="-29070"/>
            </a:stretch>
          </a:blipFill>
        </p:spPr>
        <p:txBody>
          <a:bodyPr/>
          <a:p>
            <a:r>
              <a:rPr altLang="en-US" lang="zh-CN">
                <a:noFill/>
              </a:rPr>
              <a:t> </a:t>
            </a:r>
          </a:p>
        </p:txBody>
      </p:sp>
      <p:grpSp>
        <p:nvGrpSpPr>
          <p:cNvPr id="500" name="组合 4"/>
          <p:cNvGrpSpPr/>
          <p:nvPr/>
        </p:nvGrpSpPr>
        <p:grpSpPr>
          <a:xfrm>
            <a:off x="6201972" y="2906968"/>
            <a:ext cx="1190963" cy="332379"/>
            <a:chOff x="4347170" y="2993641"/>
            <a:chExt cx="1190963" cy="332379"/>
          </a:xfrm>
        </p:grpSpPr>
        <p:cxnSp>
          <p:nvCxnSpPr>
            <p:cNvPr id="3146096" name="直接箭头连接符 67"/>
            <p:cNvCxnSpPr>
              <a:cxnSpLocks/>
            </p:cNvCxnSpPr>
            <p:nvPr/>
          </p:nvCxnSpPr>
          <p:spPr>
            <a:xfrm>
              <a:off x="4347170"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97" name="直接箭头连接符 68"/>
            <p:cNvCxnSpPr>
              <a:cxnSpLocks/>
            </p:cNvCxnSpPr>
            <p:nvPr/>
          </p:nvCxnSpPr>
          <p:spPr>
            <a:xfrm>
              <a:off x="4534541"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98" name="直接箭头连接符 120"/>
            <p:cNvCxnSpPr>
              <a:cxnSpLocks/>
            </p:cNvCxnSpPr>
            <p:nvPr/>
          </p:nvCxnSpPr>
          <p:spPr>
            <a:xfrm>
              <a:off x="4698987"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99" name="直接箭头连接符 121"/>
            <p:cNvCxnSpPr>
              <a:cxnSpLocks/>
            </p:cNvCxnSpPr>
            <p:nvPr/>
          </p:nvCxnSpPr>
          <p:spPr>
            <a:xfrm>
              <a:off x="4866296"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00" name="直接箭头连接符 122"/>
            <p:cNvCxnSpPr>
              <a:cxnSpLocks/>
            </p:cNvCxnSpPr>
            <p:nvPr/>
          </p:nvCxnSpPr>
          <p:spPr>
            <a:xfrm>
              <a:off x="5053667"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01" name="直接箭头连接符 123"/>
            <p:cNvCxnSpPr>
              <a:cxnSpLocks/>
            </p:cNvCxnSpPr>
            <p:nvPr/>
          </p:nvCxnSpPr>
          <p:spPr>
            <a:xfrm>
              <a:off x="5218113"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02" name="直接箭头连接符 124"/>
            <p:cNvCxnSpPr>
              <a:cxnSpLocks/>
            </p:cNvCxnSpPr>
            <p:nvPr/>
          </p:nvCxnSpPr>
          <p:spPr>
            <a:xfrm>
              <a:off x="5383516"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03" name="直接箭头连接符 125"/>
            <p:cNvCxnSpPr>
              <a:cxnSpLocks/>
            </p:cNvCxnSpPr>
            <p:nvPr/>
          </p:nvCxnSpPr>
          <p:spPr>
            <a:xfrm>
              <a:off x="5538133"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593" name="文本框 132"/>
          <p:cNvSpPr txBox="1">
            <a:spLocks noChangeAspect="1" noMove="1" noResize="1" noRot="1" noAdjustHandles="1" noEditPoints="1" noChangeArrowheads="1" noChangeShapeType="1" noTextEdit="1"/>
          </p:cNvSpPr>
          <p:nvPr/>
        </p:nvSpPr>
        <p:spPr>
          <a:xfrm>
            <a:off x="311946" y="2532607"/>
            <a:ext cx="3872115" cy="1200329"/>
          </a:xfrm>
          <a:prstGeom prst="rect"/>
          <a:blipFill>
            <a:blip xmlns:r="http://schemas.openxmlformats.org/officeDocument/2006/relationships" r:embed="rId2"/>
            <a:stretch>
              <a:fillRect l="-2047" t="-3553" b="-11168"/>
            </a:stretch>
          </a:blipFill>
        </p:spPr>
        <p:txBody>
          <a:bodyPr/>
          <a:p>
            <a:r>
              <a:rPr altLang="en-US" lang="zh-CN">
                <a:noFill/>
              </a:rPr>
              <a:t> </a:t>
            </a:r>
          </a:p>
        </p:txBody>
      </p:sp>
      <p:sp>
        <p:nvSpPr>
          <p:cNvPr id="1049594" name="文本框 133"/>
          <p:cNvSpPr txBox="1"/>
          <p:nvPr/>
        </p:nvSpPr>
        <p:spPr>
          <a:xfrm>
            <a:off x="352512" y="1230887"/>
            <a:ext cx="4686384" cy="12471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Gate-SiO</a:t>
            </a:r>
            <a:r>
              <a:rPr altLang="zh-CN" baseline="-25000" b="1" dirty="0" sz="2400" lang="en-US" smtClean="0">
                <a:latin typeface="Arial" panose="020B0604020202020204" pitchFamily="34" charset="0"/>
                <a:cs typeface="Arial" panose="020B0604020202020204" pitchFamily="34" charset="0"/>
              </a:rPr>
              <a:t>2</a:t>
            </a:r>
            <a:r>
              <a:rPr altLang="zh-CN" b="1" dirty="0" sz="2400" lang="en-US" smtClean="0">
                <a:latin typeface="Arial" panose="020B0604020202020204" pitchFamily="34" charset="0"/>
                <a:cs typeface="Arial" panose="020B0604020202020204" pitchFamily="34" charset="0"/>
              </a:rPr>
              <a:t>-Semiconductor can be treated as  a </a:t>
            </a:r>
            <a:r>
              <a:rPr altLang="zh-CN" b="1" dirty="0" sz="2400" lang="en-US" smtClean="0">
                <a:solidFill>
                  <a:schemeClr val="accent1"/>
                </a:solidFill>
                <a:latin typeface="Arial" panose="020B0604020202020204" pitchFamily="34" charset="0"/>
                <a:cs typeface="Arial" panose="020B0604020202020204" pitchFamily="34" charset="0"/>
              </a:rPr>
              <a:t>parallel-plate capacitor </a:t>
            </a:r>
            <a:r>
              <a:rPr altLang="en-US" b="1" dirty="0" sz="2000" lang="zh-CN">
                <a:latin typeface="宋体" panose="02010600030101010101" pitchFamily="2" charset="-122"/>
                <a:ea typeface="宋体" panose="02010600030101010101" pitchFamily="2" charset="-122"/>
                <a:cs typeface="Arial" panose="020B0604020202020204" pitchFamily="34" charset="0"/>
              </a:rPr>
              <a:t>平行板电容器</a:t>
            </a:r>
          </a:p>
        </p:txBody>
      </p:sp>
      <p:sp>
        <p:nvSpPr>
          <p:cNvPr id="1049595" name="文本框 134"/>
          <p:cNvSpPr txBox="1"/>
          <p:nvPr/>
        </p:nvSpPr>
        <p:spPr>
          <a:xfrm>
            <a:off x="339269" y="3905209"/>
            <a:ext cx="3866946" cy="1247139"/>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Electrons are attracted and holes are repulsed to SiO</a:t>
            </a:r>
            <a:r>
              <a:rPr altLang="zh-CN" baseline="-25000" b="1" dirty="0" sz="2400" lang="en-US" smtClean="0">
                <a:latin typeface="Arial" panose="020B0604020202020204" pitchFamily="34" charset="0"/>
                <a:cs typeface="Arial" panose="020B0604020202020204" pitchFamily="34" charset="0"/>
              </a:rPr>
              <a:t>2</a:t>
            </a:r>
            <a:r>
              <a:rPr altLang="zh-CN" b="1" dirty="0" sz="2400" lang="en-US" smtClean="0">
                <a:latin typeface="Arial" panose="020B0604020202020204" pitchFamily="34" charset="0"/>
                <a:cs typeface="Arial" panose="020B0604020202020204" pitchFamily="34" charset="0"/>
              </a:rPr>
              <a:t> surface</a:t>
            </a:r>
            <a:endParaRPr altLang="en-US" b="1" dirty="0" sz="2400" lang="zh-CN">
              <a:latin typeface="Arial" panose="020B0604020202020204" pitchFamily="34" charset="0"/>
              <a:cs typeface="Arial" panose="020B0604020202020204" pitchFamily="34" charset="0"/>
            </a:endParaRPr>
          </a:p>
        </p:txBody>
      </p:sp>
      <p:grpSp>
        <p:nvGrpSpPr>
          <p:cNvPr id="501" name="组合 9"/>
          <p:cNvGrpSpPr/>
          <p:nvPr/>
        </p:nvGrpSpPr>
        <p:grpSpPr>
          <a:xfrm>
            <a:off x="6251009" y="3388061"/>
            <a:ext cx="1003304" cy="556643"/>
            <a:chOff x="6225073" y="3478124"/>
            <a:chExt cx="1003304" cy="556643"/>
          </a:xfrm>
        </p:grpSpPr>
        <p:grpSp>
          <p:nvGrpSpPr>
            <p:cNvPr id="502" name="组合 8"/>
            <p:cNvGrpSpPr/>
            <p:nvPr/>
          </p:nvGrpSpPr>
          <p:grpSpPr>
            <a:xfrm>
              <a:off x="6225073" y="3573265"/>
              <a:ext cx="96424" cy="307668"/>
              <a:chOff x="6589191" y="3893542"/>
              <a:chExt cx="96424" cy="307668"/>
            </a:xfrm>
          </p:grpSpPr>
          <p:sp>
            <p:nvSpPr>
              <p:cNvPr id="1049596" name="椭圆 136"/>
              <p:cNvSpPr/>
              <p:nvPr/>
            </p:nvSpPr>
            <p:spPr>
              <a:xfrm>
                <a:off x="6589191" y="3893542"/>
                <a:ext cx="96424" cy="96424"/>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4" name="直接箭头连接符 137"/>
              <p:cNvCxnSpPr>
                <a:cxnSpLocks/>
              </p:cNvCxnSpPr>
              <p:nvPr/>
            </p:nvCxnSpPr>
            <p:spPr>
              <a:xfrm>
                <a:off x="6637403" y="3989966"/>
                <a:ext cx="0" cy="211244"/>
              </a:xfrm>
              <a:prstGeom prst="straightConnector1"/>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3" name="组合 204"/>
            <p:cNvGrpSpPr/>
            <p:nvPr/>
          </p:nvGrpSpPr>
          <p:grpSpPr>
            <a:xfrm>
              <a:off x="6624674" y="3727099"/>
              <a:ext cx="96424" cy="307668"/>
              <a:chOff x="6589191" y="3893542"/>
              <a:chExt cx="96424" cy="307668"/>
            </a:xfrm>
          </p:grpSpPr>
          <p:sp>
            <p:nvSpPr>
              <p:cNvPr id="1049597" name="椭圆 205"/>
              <p:cNvSpPr/>
              <p:nvPr/>
            </p:nvSpPr>
            <p:spPr>
              <a:xfrm>
                <a:off x="6589191" y="3893542"/>
                <a:ext cx="96424" cy="96424"/>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5" name="直接箭头连接符 206"/>
              <p:cNvCxnSpPr>
                <a:cxnSpLocks/>
              </p:cNvCxnSpPr>
              <p:nvPr/>
            </p:nvCxnSpPr>
            <p:spPr>
              <a:xfrm>
                <a:off x="6637403" y="3989966"/>
                <a:ext cx="0" cy="211244"/>
              </a:xfrm>
              <a:prstGeom prst="straightConnector1"/>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4" name="组合 207"/>
            <p:cNvGrpSpPr/>
            <p:nvPr/>
          </p:nvGrpSpPr>
          <p:grpSpPr>
            <a:xfrm>
              <a:off x="7131953" y="3478124"/>
              <a:ext cx="96424" cy="307668"/>
              <a:chOff x="6589191" y="3893542"/>
              <a:chExt cx="96424" cy="307668"/>
            </a:xfrm>
          </p:grpSpPr>
          <p:sp>
            <p:nvSpPr>
              <p:cNvPr id="1049598" name="椭圆 208"/>
              <p:cNvSpPr/>
              <p:nvPr/>
            </p:nvSpPr>
            <p:spPr>
              <a:xfrm>
                <a:off x="6589191" y="3893542"/>
                <a:ext cx="96424" cy="96424"/>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6" name="直接箭头连接符 209"/>
              <p:cNvCxnSpPr>
                <a:cxnSpLocks/>
              </p:cNvCxnSpPr>
              <p:nvPr/>
            </p:nvCxnSpPr>
            <p:spPr>
              <a:xfrm>
                <a:off x="6637403" y="3989966"/>
                <a:ext cx="0" cy="211244"/>
              </a:xfrm>
              <a:prstGeom prst="straightConnector1"/>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5" name="组合 210"/>
            <p:cNvGrpSpPr/>
            <p:nvPr/>
          </p:nvGrpSpPr>
          <p:grpSpPr>
            <a:xfrm>
              <a:off x="6871988" y="3651700"/>
              <a:ext cx="96424" cy="307668"/>
              <a:chOff x="6589191" y="3893542"/>
              <a:chExt cx="96424" cy="307668"/>
            </a:xfrm>
          </p:grpSpPr>
          <p:sp>
            <p:nvSpPr>
              <p:cNvPr id="1049599" name="椭圆 211"/>
              <p:cNvSpPr/>
              <p:nvPr/>
            </p:nvSpPr>
            <p:spPr>
              <a:xfrm>
                <a:off x="6589191" y="3893542"/>
                <a:ext cx="96424" cy="96424"/>
              </a:xfrm>
              <a:prstGeom prst="ellips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7" name="直接箭头连接符 212"/>
              <p:cNvCxnSpPr>
                <a:cxnSpLocks/>
              </p:cNvCxnSpPr>
              <p:nvPr/>
            </p:nvCxnSpPr>
            <p:spPr>
              <a:xfrm>
                <a:off x="6637403" y="3989966"/>
                <a:ext cx="0" cy="211244"/>
              </a:xfrm>
              <a:prstGeom prst="straightConnector1"/>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6" name="组合 213"/>
            <p:cNvGrpSpPr/>
            <p:nvPr/>
          </p:nvGrpSpPr>
          <p:grpSpPr>
            <a:xfrm flipV="1">
              <a:off x="6420528" y="3602953"/>
              <a:ext cx="96424" cy="307668"/>
              <a:chOff x="6589191" y="3893542"/>
              <a:chExt cx="96424" cy="307668"/>
            </a:xfrm>
            <a:solidFill>
              <a:schemeClr val="tx1"/>
            </a:solidFill>
          </p:grpSpPr>
          <p:sp>
            <p:nvSpPr>
              <p:cNvPr id="1049600" name="椭圆 214"/>
              <p:cNvSpPr/>
              <p:nvPr/>
            </p:nvSpPr>
            <p:spPr>
              <a:xfrm>
                <a:off x="6589191" y="3893542"/>
                <a:ext cx="96424" cy="96424"/>
              </a:xfrm>
              <a:prstGeom prst="ellipse"/>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8" name="直接箭头连接符 215"/>
              <p:cNvCxnSpPr>
                <a:cxnSpLocks/>
              </p:cNvCxnSpPr>
              <p:nvPr/>
            </p:nvCxnSpPr>
            <p:spPr>
              <a:xfrm>
                <a:off x="6637403" y="3989966"/>
                <a:ext cx="0" cy="211244"/>
              </a:xfrm>
              <a:prstGeom prst="straightConnector1"/>
              <a:grpFill/>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7" name="组合 216"/>
            <p:cNvGrpSpPr/>
            <p:nvPr/>
          </p:nvGrpSpPr>
          <p:grpSpPr>
            <a:xfrm flipV="1">
              <a:off x="6742833" y="3596488"/>
              <a:ext cx="96424" cy="307668"/>
              <a:chOff x="6589191" y="3893542"/>
              <a:chExt cx="96424" cy="307668"/>
            </a:xfrm>
            <a:solidFill>
              <a:schemeClr val="tx1"/>
            </a:solidFill>
          </p:grpSpPr>
          <p:sp>
            <p:nvSpPr>
              <p:cNvPr id="1049601" name="椭圆 217"/>
              <p:cNvSpPr/>
              <p:nvPr/>
            </p:nvSpPr>
            <p:spPr>
              <a:xfrm>
                <a:off x="6589191" y="3893542"/>
                <a:ext cx="96424" cy="96424"/>
              </a:xfrm>
              <a:prstGeom prst="ellipse"/>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9" name="直接箭头连接符 218"/>
              <p:cNvCxnSpPr>
                <a:cxnSpLocks/>
              </p:cNvCxnSpPr>
              <p:nvPr/>
            </p:nvCxnSpPr>
            <p:spPr>
              <a:xfrm>
                <a:off x="6637403" y="3989966"/>
                <a:ext cx="0" cy="211244"/>
              </a:xfrm>
              <a:prstGeom prst="straightConnector1"/>
              <a:grpFill/>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8" name="组合 219"/>
            <p:cNvGrpSpPr/>
            <p:nvPr/>
          </p:nvGrpSpPr>
          <p:grpSpPr>
            <a:xfrm flipV="1">
              <a:off x="7032348" y="3689646"/>
              <a:ext cx="96424" cy="307668"/>
              <a:chOff x="6589191" y="3893542"/>
              <a:chExt cx="96424" cy="307668"/>
            </a:xfrm>
            <a:solidFill>
              <a:schemeClr val="tx1"/>
            </a:solidFill>
          </p:grpSpPr>
          <p:sp>
            <p:nvSpPr>
              <p:cNvPr id="1049602" name="椭圆 220"/>
              <p:cNvSpPr/>
              <p:nvPr/>
            </p:nvSpPr>
            <p:spPr>
              <a:xfrm>
                <a:off x="6589191" y="3893542"/>
                <a:ext cx="96424" cy="96424"/>
              </a:xfrm>
              <a:prstGeom prst="ellipse"/>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0" name="直接箭头连接符 221"/>
              <p:cNvCxnSpPr>
                <a:cxnSpLocks/>
              </p:cNvCxnSpPr>
              <p:nvPr/>
            </p:nvCxnSpPr>
            <p:spPr>
              <a:xfrm>
                <a:off x="6637403" y="3989966"/>
                <a:ext cx="0" cy="211244"/>
              </a:xfrm>
              <a:prstGeom prst="straightConnector1"/>
              <a:grpFill/>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09" name=""/>
        <p:cNvGrpSpPr/>
        <p:nvPr/>
      </p:nvGrpSpPr>
      <p:grpSpPr>
        <a:xfrm>
          <a:off x="0" y="0"/>
          <a:ext cx="0" cy="0"/>
          <a:chOff x="0" y="0"/>
          <a:chExt cx="0" cy="0"/>
        </a:xfrm>
      </p:grpSpPr>
      <p:sp>
        <p:nvSpPr>
          <p:cNvPr id="104960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07" name="文本框 62"/>
          <p:cNvSpPr txBox="1">
            <a:spLocks noChangeAspect="1" noMove="1" noResize="1" noRot="1" noAdjustHandles="1" noEditPoints="1" noChangeArrowheads="1" noChangeShapeType="1" noTextEdit="1"/>
          </p:cNvSpPr>
          <p:nvPr/>
        </p:nvSpPr>
        <p:spPr>
          <a:xfrm>
            <a:off x="107504" y="493908"/>
            <a:ext cx="3662771" cy="564706"/>
          </a:xfrm>
          <a:prstGeom prst="rect"/>
          <a:blipFill>
            <a:blip xmlns:r="http://schemas.openxmlformats.org/officeDocument/2006/relationships" r:embed="rId1"/>
            <a:stretch>
              <a:fillRect t="-11828" b="-20430"/>
            </a:stretch>
          </a:blipFill>
        </p:spPr>
        <p:txBody>
          <a:bodyPr/>
          <a:p>
            <a:r>
              <a:rPr altLang="en-US" lang="zh-CN">
                <a:noFill/>
              </a:rPr>
              <a:t> </a:t>
            </a:r>
          </a:p>
        </p:txBody>
      </p:sp>
      <p:sp>
        <p:nvSpPr>
          <p:cNvPr id="1049608" name="文本框 132"/>
          <p:cNvSpPr txBox="1">
            <a:spLocks noChangeAspect="1" noMove="1" noResize="1" noRot="1" noAdjustHandles="1" noEditPoints="1" noChangeArrowheads="1" noChangeShapeType="1" noTextEdit="1"/>
          </p:cNvSpPr>
          <p:nvPr/>
        </p:nvSpPr>
        <p:spPr>
          <a:xfrm>
            <a:off x="311946" y="2532607"/>
            <a:ext cx="3872115" cy="1200329"/>
          </a:xfrm>
          <a:prstGeom prst="rect"/>
          <a:blipFill>
            <a:blip xmlns:r="http://schemas.openxmlformats.org/officeDocument/2006/relationships" r:embed="rId2"/>
            <a:stretch>
              <a:fillRect l="-2047" t="-3553" r="-787" b="-11168"/>
            </a:stretch>
          </a:blipFill>
        </p:spPr>
        <p:txBody>
          <a:bodyPr/>
          <a:p>
            <a:r>
              <a:rPr altLang="en-US" lang="zh-CN">
                <a:noFill/>
              </a:rPr>
              <a:t> </a:t>
            </a:r>
          </a:p>
        </p:txBody>
      </p:sp>
      <p:sp>
        <p:nvSpPr>
          <p:cNvPr id="1049609" name="文本框 133"/>
          <p:cNvSpPr txBox="1"/>
          <p:nvPr/>
        </p:nvSpPr>
        <p:spPr>
          <a:xfrm>
            <a:off x="352512" y="1230887"/>
            <a:ext cx="4686384" cy="12471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Gate-SiO</a:t>
            </a:r>
            <a:r>
              <a:rPr altLang="zh-CN" baseline="-25000" b="1" dirty="0" sz="2400" lang="en-US" smtClean="0">
                <a:latin typeface="Arial" panose="020B0604020202020204" pitchFamily="34" charset="0"/>
                <a:cs typeface="Arial" panose="020B0604020202020204" pitchFamily="34" charset="0"/>
              </a:rPr>
              <a:t>2</a:t>
            </a:r>
            <a:r>
              <a:rPr altLang="zh-CN" b="1" dirty="0" sz="2400" lang="en-US" smtClean="0">
                <a:latin typeface="Arial" panose="020B0604020202020204" pitchFamily="34" charset="0"/>
                <a:cs typeface="Arial" panose="020B0604020202020204" pitchFamily="34" charset="0"/>
              </a:rPr>
              <a:t>-Semiconductor can be treated as  a </a:t>
            </a:r>
            <a:r>
              <a:rPr altLang="zh-CN" b="1" dirty="0" sz="2400" lang="en-US" smtClean="0">
                <a:solidFill>
                  <a:schemeClr val="accent1"/>
                </a:solidFill>
                <a:latin typeface="Arial" panose="020B0604020202020204" pitchFamily="34" charset="0"/>
                <a:cs typeface="Arial" panose="020B0604020202020204" pitchFamily="34" charset="0"/>
              </a:rPr>
              <a:t>parallel-plate capacitor </a:t>
            </a:r>
            <a:r>
              <a:rPr altLang="en-US" b="1" dirty="0" sz="2000" lang="zh-CN">
                <a:latin typeface="宋体" panose="02010600030101010101" pitchFamily="2" charset="-122"/>
                <a:ea typeface="宋体" panose="02010600030101010101" pitchFamily="2" charset="-122"/>
                <a:cs typeface="Arial" panose="020B0604020202020204" pitchFamily="34" charset="0"/>
              </a:rPr>
              <a:t>平行板电容器</a:t>
            </a:r>
          </a:p>
        </p:txBody>
      </p:sp>
      <p:sp>
        <p:nvSpPr>
          <p:cNvPr id="1049610" name="文本框 134"/>
          <p:cNvSpPr txBox="1"/>
          <p:nvPr/>
        </p:nvSpPr>
        <p:spPr>
          <a:xfrm>
            <a:off x="339269" y="3905209"/>
            <a:ext cx="3866946" cy="1247139"/>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Electrons are attracted and holes are repulsed to SiO</a:t>
            </a:r>
            <a:r>
              <a:rPr altLang="zh-CN" baseline="-25000" b="1" dirty="0" sz="2400" lang="en-US" smtClean="0">
                <a:latin typeface="Arial" panose="020B0604020202020204" pitchFamily="34" charset="0"/>
                <a:cs typeface="Arial" panose="020B0604020202020204" pitchFamily="34" charset="0"/>
              </a:rPr>
              <a:t>2</a:t>
            </a:r>
            <a:r>
              <a:rPr altLang="zh-CN" b="1" dirty="0" sz="2400" lang="en-US" smtClean="0">
                <a:latin typeface="Arial" panose="020B0604020202020204" pitchFamily="34" charset="0"/>
                <a:cs typeface="Arial" panose="020B0604020202020204" pitchFamily="34" charset="0"/>
              </a:rPr>
              <a:t> surface</a:t>
            </a:r>
            <a:endParaRPr altLang="en-US" b="1" dirty="0" sz="2400" lang="zh-CN">
              <a:latin typeface="Arial" panose="020B0604020202020204" pitchFamily="34" charset="0"/>
              <a:cs typeface="Arial" panose="020B0604020202020204" pitchFamily="34" charset="0"/>
            </a:endParaRPr>
          </a:p>
        </p:txBody>
      </p:sp>
      <p:grpSp>
        <p:nvGrpSpPr>
          <p:cNvPr id="510" name="组合 138"/>
          <p:cNvGrpSpPr/>
          <p:nvPr/>
        </p:nvGrpSpPr>
        <p:grpSpPr>
          <a:xfrm>
            <a:off x="4065947" y="804298"/>
            <a:ext cx="4858293" cy="5240821"/>
            <a:chOff x="3043205" y="479274"/>
            <a:chExt cx="4858293" cy="5240821"/>
          </a:xfrm>
        </p:grpSpPr>
        <p:grpSp>
          <p:nvGrpSpPr>
            <p:cNvPr id="511" name="组合 139"/>
            <p:cNvGrpSpPr/>
            <p:nvPr/>
          </p:nvGrpSpPr>
          <p:grpSpPr>
            <a:xfrm>
              <a:off x="3043205" y="479274"/>
              <a:ext cx="4858293" cy="5240821"/>
              <a:chOff x="3043205" y="479274"/>
              <a:chExt cx="4858293" cy="5240821"/>
            </a:xfrm>
          </p:grpSpPr>
          <p:grpSp>
            <p:nvGrpSpPr>
              <p:cNvPr id="512" name="组合 142"/>
              <p:cNvGrpSpPr/>
              <p:nvPr/>
            </p:nvGrpSpPr>
            <p:grpSpPr>
              <a:xfrm>
                <a:off x="3043205" y="1714636"/>
                <a:ext cx="4858293" cy="4005459"/>
                <a:chOff x="1716510" y="1717037"/>
                <a:chExt cx="4858293" cy="4005459"/>
              </a:xfrm>
            </p:grpSpPr>
            <p:grpSp>
              <p:nvGrpSpPr>
                <p:cNvPr id="513" name="组合 158"/>
                <p:cNvGrpSpPr/>
                <p:nvPr/>
              </p:nvGrpSpPr>
              <p:grpSpPr>
                <a:xfrm>
                  <a:off x="2288919" y="1717037"/>
                  <a:ext cx="4285884" cy="4005459"/>
                  <a:chOff x="2288919" y="1717037"/>
                  <a:chExt cx="4285884" cy="4005459"/>
                </a:xfrm>
              </p:grpSpPr>
              <p:grpSp>
                <p:nvGrpSpPr>
                  <p:cNvPr id="514" name="组合 170"/>
                  <p:cNvGrpSpPr/>
                  <p:nvPr/>
                </p:nvGrpSpPr>
                <p:grpSpPr>
                  <a:xfrm>
                    <a:off x="2288919" y="1717037"/>
                    <a:ext cx="4285884" cy="4005459"/>
                    <a:chOff x="3748603" y="821996"/>
                    <a:chExt cx="4285884" cy="4005459"/>
                  </a:xfrm>
                </p:grpSpPr>
                <p:sp>
                  <p:nvSpPr>
                    <p:cNvPr id="1049611" name="文本框 173"/>
                    <p:cNvSpPr txBox="1"/>
                    <p:nvPr/>
                  </p:nvSpPr>
                  <p:spPr>
                    <a:xfrm>
                      <a:off x="4281093" y="91577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515" name="组合 174"/>
                    <p:cNvGrpSpPr/>
                    <p:nvPr/>
                  </p:nvGrpSpPr>
                  <p:grpSpPr>
                    <a:xfrm>
                      <a:off x="3748603" y="821996"/>
                      <a:ext cx="4285884" cy="4005459"/>
                      <a:chOff x="3735602" y="605314"/>
                      <a:chExt cx="4285884" cy="4005459"/>
                    </a:xfrm>
                  </p:grpSpPr>
                  <p:grpSp>
                    <p:nvGrpSpPr>
                      <p:cNvPr id="516" name="组合 175"/>
                      <p:cNvGrpSpPr/>
                      <p:nvPr/>
                    </p:nvGrpSpPr>
                    <p:grpSpPr>
                      <a:xfrm>
                        <a:off x="3735602" y="605314"/>
                        <a:ext cx="4285884" cy="4005459"/>
                        <a:chOff x="3735602" y="605314"/>
                        <a:chExt cx="4285884" cy="4005459"/>
                      </a:xfrm>
                    </p:grpSpPr>
                    <p:grpSp>
                      <p:nvGrpSpPr>
                        <p:cNvPr id="517" name="组合 177"/>
                        <p:cNvGrpSpPr/>
                        <p:nvPr/>
                      </p:nvGrpSpPr>
                      <p:grpSpPr>
                        <a:xfrm>
                          <a:off x="3735602" y="605314"/>
                          <a:ext cx="4285884" cy="4005459"/>
                          <a:chOff x="3735602" y="605314"/>
                          <a:chExt cx="4285884" cy="4005459"/>
                        </a:xfrm>
                      </p:grpSpPr>
                      <p:grpSp>
                        <p:nvGrpSpPr>
                          <p:cNvPr id="518" name="组合 180"/>
                          <p:cNvGrpSpPr/>
                          <p:nvPr/>
                        </p:nvGrpSpPr>
                        <p:grpSpPr>
                          <a:xfrm>
                            <a:off x="3735602" y="605314"/>
                            <a:ext cx="4285884" cy="4005459"/>
                            <a:chOff x="179277" y="2358662"/>
                            <a:chExt cx="3542295" cy="3310525"/>
                          </a:xfrm>
                        </p:grpSpPr>
                        <p:grpSp>
                          <p:nvGrpSpPr>
                            <p:cNvPr id="519" name="组合 184"/>
                            <p:cNvGrpSpPr/>
                            <p:nvPr/>
                          </p:nvGrpSpPr>
                          <p:grpSpPr>
                            <a:xfrm>
                              <a:off x="179277" y="3031941"/>
                              <a:ext cx="3542295" cy="2048791"/>
                              <a:chOff x="1041354" y="1984114"/>
                              <a:chExt cx="3542295" cy="2048791"/>
                            </a:xfrm>
                          </p:grpSpPr>
                          <p:sp>
                            <p:nvSpPr>
                              <p:cNvPr id="1049612" name="矩形 196"/>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20" name="组合 197"/>
                              <p:cNvGrpSpPr/>
                              <p:nvPr/>
                            </p:nvGrpSpPr>
                            <p:grpSpPr>
                              <a:xfrm>
                                <a:off x="1041354" y="2325574"/>
                                <a:ext cx="3542295" cy="1707331"/>
                                <a:chOff x="24957" y="2364172"/>
                                <a:chExt cx="3542295" cy="1707331"/>
                              </a:xfrm>
                            </p:grpSpPr>
                            <p:sp>
                              <p:nvSpPr>
                                <p:cNvPr id="1049613" name="矩形 198"/>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4"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615" name="矩形 185"/>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6"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17"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18"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19" name="椭圆 189"/>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0" name="椭圆 190"/>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1" name="椭圆 191"/>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2" name="文本框 192"/>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623" name="文本框 193"/>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624" name="文本框 194"/>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625" name="矩形 195"/>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26" name="矩形 181"/>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7" name="矩形 182"/>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8" name="矩形 183"/>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29"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30" name="椭圆 179"/>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31" name="矩形 176"/>
                      <p:cNvSpPr/>
                      <p:nvPr/>
                    </p:nvSpPr>
                    <p:spPr>
                      <a:xfrm>
                        <a:off x="4094406" y="264061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632" name="矩形 171"/>
                  <p:cNvSpPr/>
                  <p:nvPr/>
                </p:nvSpPr>
                <p:spPr>
                  <a:xfrm rot="5400000">
                    <a:off x="3277592" y="3354973"/>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3" name="矩形 172"/>
                  <p:cNvSpPr/>
                  <p:nvPr/>
                </p:nvSpPr>
                <p:spPr>
                  <a:xfrm rot="5400000">
                    <a:off x="2230714" y="3354972"/>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34"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35" name="Rectangle 519"/>
                <p:cNvSpPr>
                  <a:spLocks noChangeArrowheads="1"/>
                </p:cNvSpPr>
                <p:nvPr/>
              </p:nvSpPr>
              <p:spPr bwMode="auto">
                <a:xfrm>
                  <a:off x="5198699" y="2953758"/>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36"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637"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638" name="矩形 163"/>
                <p:cNvSpPr/>
                <p:nvPr/>
              </p:nvSpPr>
              <p:spPr>
                <a:xfrm>
                  <a:off x="5094529" y="375449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9" name="矩形 164"/>
                <p:cNvSpPr/>
                <p:nvPr/>
              </p:nvSpPr>
              <p:spPr>
                <a:xfrm rot="5400000">
                  <a:off x="5724398" y="3357130"/>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40" name="矩形 165"/>
                <p:cNvSpPr/>
                <p:nvPr/>
              </p:nvSpPr>
              <p:spPr>
                <a:xfrm rot="5400000">
                  <a:off x="4677520" y="3357129"/>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41"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42"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43" name="Line 616"/>
                <p:cNvSpPr>
                  <a:spLocks noChangeShapeType="1"/>
                </p:cNvSpPr>
                <p:nvPr/>
              </p:nvSpPr>
              <p:spPr bwMode="auto">
                <a:xfrm flipV="1">
                  <a:off x="1893304" y="2243145"/>
                  <a:ext cx="0" cy="334966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44" name="Line 616"/>
                <p:cNvSpPr>
                  <a:spLocks noChangeShapeType="1"/>
                </p:cNvSpPr>
                <p:nvPr/>
              </p:nvSpPr>
              <p:spPr bwMode="auto">
                <a:xfrm rot="5400000" flipV="1">
                  <a:off x="1883510" y="5425808"/>
                  <a:ext cx="0" cy="3340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645" name="Line 616"/>
              <p:cNvSpPr>
                <a:spLocks noChangeShapeType="1"/>
              </p:cNvSpPr>
              <p:nvPr/>
            </p:nvSpPr>
            <p:spPr bwMode="auto">
              <a:xfrm flipV="1">
                <a:off x="4546061" y="1171424"/>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46" name="Line 616"/>
              <p:cNvSpPr>
                <a:spLocks noChangeShapeType="1"/>
              </p:cNvSpPr>
              <p:nvPr/>
            </p:nvSpPr>
            <p:spPr bwMode="auto">
              <a:xfrm flipV="1">
                <a:off x="6970176" y="1171423"/>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47" name="Line 616"/>
              <p:cNvSpPr>
                <a:spLocks noChangeShapeType="1"/>
              </p:cNvSpPr>
              <p:nvPr/>
            </p:nvSpPr>
            <p:spPr bwMode="auto">
              <a:xfrm rot="5400000" flipV="1">
                <a:off x="4828004" y="1598113"/>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48" name="文本框 146"/>
              <p:cNvSpPr txBox="1"/>
              <p:nvPr/>
            </p:nvSpPr>
            <p:spPr>
              <a:xfrm>
                <a:off x="4828432" y="1220313"/>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cxnSp>
            <p:nvCxnSpPr>
              <p:cNvPr id="3146111" name="直接连接符 147"/>
              <p:cNvCxnSpPr>
                <a:cxnSpLocks/>
              </p:cNvCxnSpPr>
              <p:nvPr/>
            </p:nvCxnSpPr>
            <p:spPr>
              <a:xfrm flipH="1" flipV="1">
                <a:off x="5190917" y="1719701"/>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12" name="直接连接符 148"/>
              <p:cNvCxnSpPr>
                <a:cxnSpLocks/>
              </p:cNvCxnSpPr>
              <p:nvPr/>
            </p:nvCxnSpPr>
            <p:spPr>
              <a:xfrm flipH="1" flipV="1">
                <a:off x="5109945" y="1783095"/>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13" name="直接箭头连接符 149"/>
              <p:cNvCxnSpPr>
                <a:cxnSpLocks/>
              </p:cNvCxnSpPr>
              <p:nvPr/>
            </p:nvCxnSpPr>
            <p:spPr>
              <a:xfrm flipV="1">
                <a:off x="5005434" y="1703378"/>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649" name="Line 616"/>
              <p:cNvSpPr>
                <a:spLocks noChangeShapeType="1"/>
              </p:cNvSpPr>
              <p:nvPr/>
            </p:nvSpPr>
            <p:spPr bwMode="auto">
              <a:xfrm rot="5400000" flipV="1">
                <a:off x="5498739" y="1590879"/>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50" name="Line 616"/>
              <p:cNvSpPr>
                <a:spLocks noChangeShapeType="1"/>
              </p:cNvSpPr>
              <p:nvPr/>
            </p:nvSpPr>
            <p:spPr bwMode="auto">
              <a:xfrm flipV="1">
                <a:off x="5791128" y="1880053"/>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51" name="Line 616"/>
              <p:cNvSpPr>
                <a:spLocks noChangeShapeType="1"/>
              </p:cNvSpPr>
              <p:nvPr/>
            </p:nvSpPr>
            <p:spPr bwMode="auto">
              <a:xfrm rot="5400000" flipV="1">
                <a:off x="5144659" y="572828"/>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114" name="直接连接符 153"/>
              <p:cNvCxnSpPr>
                <a:cxnSpLocks/>
              </p:cNvCxnSpPr>
              <p:nvPr/>
            </p:nvCxnSpPr>
            <p:spPr>
              <a:xfrm flipH="1" flipV="1">
                <a:off x="5824228" y="101107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15" name="直接连接符 154"/>
              <p:cNvCxnSpPr>
                <a:cxnSpLocks/>
              </p:cNvCxnSpPr>
              <p:nvPr/>
            </p:nvCxnSpPr>
            <p:spPr>
              <a:xfrm flipH="1" flipV="1">
                <a:off x="5743256" y="1074467"/>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16" name="直接箭头连接符 155"/>
              <p:cNvCxnSpPr>
                <a:cxnSpLocks/>
              </p:cNvCxnSpPr>
              <p:nvPr/>
            </p:nvCxnSpPr>
            <p:spPr>
              <a:xfrm flipV="1">
                <a:off x="5638745" y="994750"/>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652" name="Line 616"/>
              <p:cNvSpPr>
                <a:spLocks noChangeShapeType="1"/>
              </p:cNvSpPr>
              <p:nvPr/>
            </p:nvSpPr>
            <p:spPr bwMode="auto">
              <a:xfrm rot="5400000" flipV="1">
                <a:off x="6406527" y="607775"/>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53" name="文本框 157"/>
              <p:cNvSpPr txBox="1"/>
              <p:nvPr/>
            </p:nvSpPr>
            <p:spPr>
              <a:xfrm>
                <a:off x="5470020" y="479274"/>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654" name="文本框 140"/>
            <p:cNvSpPr txBox="1"/>
            <p:nvPr/>
          </p:nvSpPr>
          <p:spPr>
            <a:xfrm>
              <a:off x="7130146" y="1214525"/>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117" name="直接箭头连接符 141"/>
            <p:cNvCxnSpPr>
              <a:cxnSpLocks/>
            </p:cNvCxnSpPr>
            <p:nvPr/>
          </p:nvCxnSpPr>
          <p:spPr>
            <a:xfrm>
              <a:off x="7102127" y="1344607"/>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grpSp>
        <p:nvGrpSpPr>
          <p:cNvPr id="521" name="组合 200"/>
          <p:cNvGrpSpPr/>
          <p:nvPr/>
        </p:nvGrpSpPr>
        <p:grpSpPr>
          <a:xfrm>
            <a:off x="6201972" y="2906968"/>
            <a:ext cx="1190963" cy="332379"/>
            <a:chOff x="4347170" y="2993641"/>
            <a:chExt cx="1190963" cy="332379"/>
          </a:xfrm>
        </p:grpSpPr>
        <p:cxnSp>
          <p:nvCxnSpPr>
            <p:cNvPr id="3146118" name="直接箭头连接符 201"/>
            <p:cNvCxnSpPr>
              <a:cxnSpLocks/>
            </p:cNvCxnSpPr>
            <p:nvPr/>
          </p:nvCxnSpPr>
          <p:spPr>
            <a:xfrm>
              <a:off x="4347170"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19" name="直接箭头连接符 202"/>
            <p:cNvCxnSpPr>
              <a:cxnSpLocks/>
            </p:cNvCxnSpPr>
            <p:nvPr/>
          </p:nvCxnSpPr>
          <p:spPr>
            <a:xfrm>
              <a:off x="4534541"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20" name="直接箭头连接符 203"/>
            <p:cNvCxnSpPr>
              <a:cxnSpLocks/>
            </p:cNvCxnSpPr>
            <p:nvPr/>
          </p:nvCxnSpPr>
          <p:spPr>
            <a:xfrm>
              <a:off x="4698987"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21" name="直接箭头连接符 222"/>
            <p:cNvCxnSpPr>
              <a:cxnSpLocks/>
            </p:cNvCxnSpPr>
            <p:nvPr/>
          </p:nvCxnSpPr>
          <p:spPr>
            <a:xfrm>
              <a:off x="4866296"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22" name="直接箭头连接符 223"/>
            <p:cNvCxnSpPr>
              <a:cxnSpLocks/>
            </p:cNvCxnSpPr>
            <p:nvPr/>
          </p:nvCxnSpPr>
          <p:spPr>
            <a:xfrm>
              <a:off x="5053667"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23" name="直接箭头连接符 224"/>
            <p:cNvCxnSpPr>
              <a:cxnSpLocks/>
            </p:cNvCxnSpPr>
            <p:nvPr/>
          </p:nvCxnSpPr>
          <p:spPr>
            <a:xfrm>
              <a:off x="5218113"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24" name="直接箭头连接符 225"/>
            <p:cNvCxnSpPr>
              <a:cxnSpLocks/>
            </p:cNvCxnSpPr>
            <p:nvPr/>
          </p:nvCxnSpPr>
          <p:spPr>
            <a:xfrm>
              <a:off x="5383516"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25" name="直接箭头连接符 226"/>
            <p:cNvCxnSpPr>
              <a:cxnSpLocks/>
            </p:cNvCxnSpPr>
            <p:nvPr/>
          </p:nvCxnSpPr>
          <p:spPr>
            <a:xfrm>
              <a:off x="5538133"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655" name="矩形 227"/>
          <p:cNvSpPr/>
          <p:nvPr/>
        </p:nvSpPr>
        <p:spPr>
          <a:xfrm>
            <a:off x="6119113" y="3270780"/>
            <a:ext cx="1376820" cy="226843"/>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6" name="文本框 313"/>
          <p:cNvSpPr txBox="1"/>
          <p:nvPr/>
        </p:nvSpPr>
        <p:spPr>
          <a:xfrm>
            <a:off x="277606" y="5422961"/>
            <a:ext cx="4360750" cy="891539"/>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Inversion layer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反型层</a:t>
            </a:r>
            <a:r>
              <a:rPr altLang="zh-CN" b="1" dirty="0" sz="2400" lang="en-US" smtClean="0">
                <a:latin typeface="Arial" panose="020B0604020202020204" pitchFamily="34" charset="0"/>
                <a:cs typeface="Arial" panose="020B0604020202020204" pitchFamily="34" charset="0"/>
              </a:rPr>
              <a:t>) is formed near SiO</a:t>
            </a:r>
            <a:r>
              <a:rPr altLang="zh-CN" baseline="-25000" b="1" dirty="0" sz="2400" lang="en-US" smtClean="0">
                <a:latin typeface="Arial" panose="020B0604020202020204" pitchFamily="34" charset="0"/>
                <a:cs typeface="Arial" panose="020B0604020202020204" pitchFamily="34" charset="0"/>
              </a:rPr>
              <a:t>2</a:t>
            </a:r>
            <a:r>
              <a:rPr altLang="zh-CN" b="1" dirty="0" sz="2400" lang="en-US" smtClean="0">
                <a:latin typeface="Arial" panose="020B0604020202020204" pitchFamily="34" charset="0"/>
                <a:cs typeface="Arial" panose="020B0604020202020204" pitchFamily="34" charset="0"/>
              </a:rPr>
              <a:t> surface</a:t>
            </a:r>
            <a:endParaRPr altLang="en-US" b="1" dirty="0" sz="2400" lang="zh-CN">
              <a:latin typeface="Arial" panose="020B0604020202020204" pitchFamily="34" charset="0"/>
              <a:cs typeface="Arial" panose="020B0604020202020204" pitchFamily="34" charset="0"/>
            </a:endParaRPr>
          </a:p>
        </p:txBody>
      </p:sp>
      <p:sp>
        <p:nvSpPr>
          <p:cNvPr id="1049657" name="矩形 314"/>
          <p:cNvSpPr/>
          <p:nvPr/>
        </p:nvSpPr>
        <p:spPr>
          <a:xfrm>
            <a:off x="6033431" y="3276518"/>
            <a:ext cx="1507706" cy="104025"/>
          </a:xfrm>
          <a:prstGeom prst="rect"/>
          <a:pattFill prst="sphere">
            <a:fgClr>
              <a:schemeClr val="tx1"/>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22" name=""/>
        <p:cNvGrpSpPr/>
        <p:nvPr/>
      </p:nvGrpSpPr>
      <p:grpSpPr>
        <a:xfrm>
          <a:off x="0" y="0"/>
          <a:ext cx="0" cy="0"/>
          <a:chOff x="0" y="0"/>
          <a:chExt cx="0" cy="0"/>
        </a:xfrm>
      </p:grpSpPr>
      <p:grpSp>
        <p:nvGrpSpPr>
          <p:cNvPr id="523" name="组合 6"/>
          <p:cNvGrpSpPr/>
          <p:nvPr/>
        </p:nvGrpSpPr>
        <p:grpSpPr>
          <a:xfrm>
            <a:off x="4065947" y="804298"/>
            <a:ext cx="4858293" cy="5240821"/>
            <a:chOff x="4065947" y="804298"/>
            <a:chExt cx="4858293" cy="5240821"/>
          </a:xfrm>
        </p:grpSpPr>
        <p:grpSp>
          <p:nvGrpSpPr>
            <p:cNvPr id="524" name="组合 138"/>
            <p:cNvGrpSpPr/>
            <p:nvPr/>
          </p:nvGrpSpPr>
          <p:grpSpPr>
            <a:xfrm>
              <a:off x="4065947" y="804298"/>
              <a:ext cx="4858293" cy="5240821"/>
              <a:chOff x="3043205" y="479274"/>
              <a:chExt cx="4858293" cy="5240821"/>
            </a:xfrm>
          </p:grpSpPr>
          <p:grpSp>
            <p:nvGrpSpPr>
              <p:cNvPr id="525" name="组合 139"/>
              <p:cNvGrpSpPr/>
              <p:nvPr/>
            </p:nvGrpSpPr>
            <p:grpSpPr>
              <a:xfrm>
                <a:off x="3043205" y="479274"/>
                <a:ext cx="4858293" cy="5240821"/>
                <a:chOff x="3043205" y="479274"/>
                <a:chExt cx="4858293" cy="5240821"/>
              </a:xfrm>
            </p:grpSpPr>
            <p:grpSp>
              <p:nvGrpSpPr>
                <p:cNvPr id="526" name="组合 142"/>
                <p:cNvGrpSpPr/>
                <p:nvPr/>
              </p:nvGrpSpPr>
              <p:grpSpPr>
                <a:xfrm>
                  <a:off x="3043205" y="1714636"/>
                  <a:ext cx="4858293" cy="4005459"/>
                  <a:chOff x="1716510" y="1717037"/>
                  <a:chExt cx="4858293" cy="4005459"/>
                </a:xfrm>
              </p:grpSpPr>
              <p:grpSp>
                <p:nvGrpSpPr>
                  <p:cNvPr id="527" name="组合 158"/>
                  <p:cNvGrpSpPr/>
                  <p:nvPr/>
                </p:nvGrpSpPr>
                <p:grpSpPr>
                  <a:xfrm>
                    <a:off x="2288919" y="1717037"/>
                    <a:ext cx="4285884" cy="4005459"/>
                    <a:chOff x="2288919" y="1717037"/>
                    <a:chExt cx="4285884" cy="4005459"/>
                  </a:xfrm>
                </p:grpSpPr>
                <p:grpSp>
                  <p:nvGrpSpPr>
                    <p:cNvPr id="528" name="组合 170"/>
                    <p:cNvGrpSpPr/>
                    <p:nvPr/>
                  </p:nvGrpSpPr>
                  <p:grpSpPr>
                    <a:xfrm>
                      <a:off x="2288919" y="1717037"/>
                      <a:ext cx="4285884" cy="4005459"/>
                      <a:chOff x="3748603" y="821996"/>
                      <a:chExt cx="4285884" cy="4005459"/>
                    </a:xfrm>
                  </p:grpSpPr>
                  <p:sp>
                    <p:nvSpPr>
                      <p:cNvPr id="1049658" name="文本框 173"/>
                      <p:cNvSpPr txBox="1"/>
                      <p:nvPr/>
                    </p:nvSpPr>
                    <p:spPr>
                      <a:xfrm>
                        <a:off x="4281093" y="91577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529" name="组合 174"/>
                      <p:cNvGrpSpPr/>
                      <p:nvPr/>
                    </p:nvGrpSpPr>
                    <p:grpSpPr>
                      <a:xfrm>
                        <a:off x="3748603" y="821996"/>
                        <a:ext cx="4285884" cy="4005459"/>
                        <a:chOff x="3735602" y="605314"/>
                        <a:chExt cx="4285884" cy="4005459"/>
                      </a:xfrm>
                    </p:grpSpPr>
                    <p:grpSp>
                      <p:nvGrpSpPr>
                        <p:cNvPr id="530" name="组合 175"/>
                        <p:cNvGrpSpPr/>
                        <p:nvPr/>
                      </p:nvGrpSpPr>
                      <p:grpSpPr>
                        <a:xfrm>
                          <a:off x="3735602" y="605314"/>
                          <a:ext cx="4285884" cy="4005459"/>
                          <a:chOff x="3735602" y="605314"/>
                          <a:chExt cx="4285884" cy="4005459"/>
                        </a:xfrm>
                      </p:grpSpPr>
                      <p:grpSp>
                        <p:nvGrpSpPr>
                          <p:cNvPr id="531" name="组合 177"/>
                          <p:cNvGrpSpPr/>
                          <p:nvPr/>
                        </p:nvGrpSpPr>
                        <p:grpSpPr>
                          <a:xfrm>
                            <a:off x="3735602" y="605314"/>
                            <a:ext cx="4285884" cy="4005459"/>
                            <a:chOff x="3735602" y="605314"/>
                            <a:chExt cx="4285884" cy="4005459"/>
                          </a:xfrm>
                        </p:grpSpPr>
                        <p:grpSp>
                          <p:nvGrpSpPr>
                            <p:cNvPr id="532" name="组合 180"/>
                            <p:cNvGrpSpPr/>
                            <p:nvPr/>
                          </p:nvGrpSpPr>
                          <p:grpSpPr>
                            <a:xfrm>
                              <a:off x="3735602" y="605314"/>
                              <a:ext cx="4285884" cy="4005459"/>
                              <a:chOff x="179277" y="2358662"/>
                              <a:chExt cx="3542295" cy="3310525"/>
                            </a:xfrm>
                          </p:grpSpPr>
                          <p:grpSp>
                            <p:nvGrpSpPr>
                              <p:cNvPr id="533" name="组合 184"/>
                              <p:cNvGrpSpPr/>
                              <p:nvPr/>
                            </p:nvGrpSpPr>
                            <p:grpSpPr>
                              <a:xfrm>
                                <a:off x="179277" y="3031941"/>
                                <a:ext cx="3542295" cy="2048791"/>
                                <a:chOff x="1041354" y="1984114"/>
                                <a:chExt cx="3542295" cy="2048791"/>
                              </a:xfrm>
                            </p:grpSpPr>
                            <p:sp>
                              <p:nvSpPr>
                                <p:cNvPr id="1049659" name="矩形 196"/>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34" name="组合 197"/>
                                <p:cNvGrpSpPr/>
                                <p:nvPr/>
                              </p:nvGrpSpPr>
                              <p:grpSpPr>
                                <a:xfrm>
                                  <a:off x="1041354" y="2325574"/>
                                  <a:ext cx="3542295" cy="1707331"/>
                                  <a:chOff x="24957" y="2364172"/>
                                  <a:chExt cx="3542295" cy="1707331"/>
                                </a:xfrm>
                              </p:grpSpPr>
                              <p:sp>
                                <p:nvSpPr>
                                  <p:cNvPr id="1049660" name="矩形 198"/>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1"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662" name="矩形 185"/>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3"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64"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65"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66" name="椭圆 189"/>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7" name="椭圆 190"/>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8" name="椭圆 191"/>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9" name="文本框 192"/>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670" name="文本框 193"/>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671" name="文本框 194"/>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672" name="矩形 195"/>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73" name="矩形 181"/>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4" name="矩形 182"/>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5" name="矩形 183"/>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76"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77" name="椭圆 179"/>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78" name="矩形 176"/>
                        <p:cNvSpPr/>
                        <p:nvPr/>
                      </p:nvSpPr>
                      <p:spPr>
                        <a:xfrm>
                          <a:off x="4094406" y="264061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679" name="矩形 171"/>
                    <p:cNvSpPr/>
                    <p:nvPr/>
                  </p:nvSpPr>
                  <p:spPr>
                    <a:xfrm rot="5400000">
                      <a:off x="3277592" y="3354973"/>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0" name="矩形 172"/>
                    <p:cNvSpPr/>
                    <p:nvPr/>
                  </p:nvSpPr>
                  <p:spPr>
                    <a:xfrm rot="5400000">
                      <a:off x="2230714" y="3354972"/>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81"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82" name="Rectangle 519"/>
                  <p:cNvSpPr>
                    <a:spLocks noChangeArrowheads="1"/>
                  </p:cNvSpPr>
                  <p:nvPr/>
                </p:nvSpPr>
                <p:spPr bwMode="auto">
                  <a:xfrm>
                    <a:off x="5198699" y="2953758"/>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83"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684"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685" name="矩形 163"/>
                  <p:cNvSpPr/>
                  <p:nvPr/>
                </p:nvSpPr>
                <p:spPr>
                  <a:xfrm>
                    <a:off x="5094529" y="375449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6" name="矩形 164"/>
                  <p:cNvSpPr/>
                  <p:nvPr/>
                </p:nvSpPr>
                <p:spPr>
                  <a:xfrm rot="5400000">
                    <a:off x="5724398" y="3357130"/>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7" name="矩形 165"/>
                  <p:cNvSpPr/>
                  <p:nvPr/>
                </p:nvSpPr>
                <p:spPr>
                  <a:xfrm rot="5400000">
                    <a:off x="4677520" y="3357129"/>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8"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89"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90" name="Line 616"/>
                  <p:cNvSpPr>
                    <a:spLocks noChangeShapeType="1"/>
                  </p:cNvSpPr>
                  <p:nvPr/>
                </p:nvSpPr>
                <p:spPr bwMode="auto">
                  <a:xfrm flipV="1">
                    <a:off x="1893304" y="2243145"/>
                    <a:ext cx="0" cy="334966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91" name="Line 616"/>
                  <p:cNvSpPr>
                    <a:spLocks noChangeShapeType="1"/>
                  </p:cNvSpPr>
                  <p:nvPr/>
                </p:nvSpPr>
                <p:spPr bwMode="auto">
                  <a:xfrm rot="5400000" flipV="1">
                    <a:off x="1883510" y="5425808"/>
                    <a:ext cx="0" cy="3340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692" name="Line 616"/>
                <p:cNvSpPr>
                  <a:spLocks noChangeShapeType="1"/>
                </p:cNvSpPr>
                <p:nvPr/>
              </p:nvSpPr>
              <p:spPr bwMode="auto">
                <a:xfrm flipV="1">
                  <a:off x="4546061" y="1171424"/>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93" name="Line 616"/>
                <p:cNvSpPr>
                  <a:spLocks noChangeShapeType="1"/>
                </p:cNvSpPr>
                <p:nvPr/>
              </p:nvSpPr>
              <p:spPr bwMode="auto">
                <a:xfrm flipV="1">
                  <a:off x="6970176" y="1171423"/>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94" name="Line 616"/>
                <p:cNvSpPr>
                  <a:spLocks noChangeShapeType="1"/>
                </p:cNvSpPr>
                <p:nvPr/>
              </p:nvSpPr>
              <p:spPr bwMode="auto">
                <a:xfrm rot="5400000" flipV="1">
                  <a:off x="4828004" y="1598113"/>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95" name="文本框 146"/>
                <p:cNvSpPr txBox="1"/>
                <p:nvPr/>
              </p:nvSpPr>
              <p:spPr>
                <a:xfrm>
                  <a:off x="4828432" y="1220313"/>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cxnSp>
              <p:nvCxnSpPr>
                <p:cNvPr id="3146126" name="直接连接符 147"/>
                <p:cNvCxnSpPr>
                  <a:cxnSpLocks/>
                </p:cNvCxnSpPr>
                <p:nvPr/>
              </p:nvCxnSpPr>
              <p:spPr>
                <a:xfrm flipH="1" flipV="1">
                  <a:off x="5190917" y="1719701"/>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7" name="直接连接符 148"/>
                <p:cNvCxnSpPr>
                  <a:cxnSpLocks/>
                </p:cNvCxnSpPr>
                <p:nvPr/>
              </p:nvCxnSpPr>
              <p:spPr>
                <a:xfrm flipH="1" flipV="1">
                  <a:off x="5109945" y="1783095"/>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8" name="直接箭头连接符 149"/>
                <p:cNvCxnSpPr>
                  <a:cxnSpLocks/>
                </p:cNvCxnSpPr>
                <p:nvPr/>
              </p:nvCxnSpPr>
              <p:spPr>
                <a:xfrm flipV="1">
                  <a:off x="5005434" y="1703378"/>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696" name="Line 616"/>
                <p:cNvSpPr>
                  <a:spLocks noChangeShapeType="1"/>
                </p:cNvSpPr>
                <p:nvPr/>
              </p:nvSpPr>
              <p:spPr bwMode="auto">
                <a:xfrm rot="5400000" flipV="1">
                  <a:off x="5498739" y="1590879"/>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97" name="Line 616"/>
                <p:cNvSpPr>
                  <a:spLocks noChangeShapeType="1"/>
                </p:cNvSpPr>
                <p:nvPr/>
              </p:nvSpPr>
              <p:spPr bwMode="auto">
                <a:xfrm flipV="1">
                  <a:off x="5791128" y="1880053"/>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98" name="Line 616"/>
                <p:cNvSpPr>
                  <a:spLocks noChangeShapeType="1"/>
                </p:cNvSpPr>
                <p:nvPr/>
              </p:nvSpPr>
              <p:spPr bwMode="auto">
                <a:xfrm rot="5400000" flipV="1">
                  <a:off x="5144659" y="572828"/>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129" name="直接连接符 153"/>
                <p:cNvCxnSpPr>
                  <a:cxnSpLocks/>
                </p:cNvCxnSpPr>
                <p:nvPr/>
              </p:nvCxnSpPr>
              <p:spPr>
                <a:xfrm flipH="1" flipV="1">
                  <a:off x="5824228" y="101107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0" name="直接连接符 154"/>
                <p:cNvCxnSpPr>
                  <a:cxnSpLocks/>
                </p:cNvCxnSpPr>
                <p:nvPr/>
              </p:nvCxnSpPr>
              <p:spPr>
                <a:xfrm flipH="1" flipV="1">
                  <a:off x="5743256" y="1074467"/>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1" name="直接箭头连接符 155"/>
                <p:cNvCxnSpPr>
                  <a:cxnSpLocks/>
                </p:cNvCxnSpPr>
                <p:nvPr/>
              </p:nvCxnSpPr>
              <p:spPr>
                <a:xfrm flipV="1">
                  <a:off x="5638745" y="994750"/>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699" name="Line 616"/>
                <p:cNvSpPr>
                  <a:spLocks noChangeShapeType="1"/>
                </p:cNvSpPr>
                <p:nvPr/>
              </p:nvSpPr>
              <p:spPr bwMode="auto">
                <a:xfrm rot="5400000" flipV="1">
                  <a:off x="6406527" y="607775"/>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00" name="文本框 157"/>
                <p:cNvSpPr txBox="1"/>
                <p:nvPr/>
              </p:nvSpPr>
              <p:spPr>
                <a:xfrm>
                  <a:off x="5470020" y="479274"/>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701" name="文本框 140"/>
              <p:cNvSpPr txBox="1"/>
              <p:nvPr/>
            </p:nvSpPr>
            <p:spPr>
              <a:xfrm>
                <a:off x="7130146" y="1214525"/>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132" name="直接箭头连接符 141"/>
              <p:cNvCxnSpPr>
                <a:cxnSpLocks/>
              </p:cNvCxnSpPr>
              <p:nvPr/>
            </p:nvCxnSpPr>
            <p:spPr>
              <a:xfrm>
                <a:off x="7102127" y="1344607"/>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49702" name="矩形 211"/>
            <p:cNvSpPr/>
            <p:nvPr/>
          </p:nvSpPr>
          <p:spPr>
            <a:xfrm>
              <a:off x="6119113" y="3270780"/>
              <a:ext cx="1376820" cy="226843"/>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3" name="矩形 212"/>
            <p:cNvSpPr/>
            <p:nvPr/>
          </p:nvSpPr>
          <p:spPr>
            <a:xfrm>
              <a:off x="6033431" y="3276518"/>
              <a:ext cx="1507706" cy="104025"/>
            </a:xfrm>
            <a:prstGeom prst="rect"/>
            <a:pattFill prst="sphere">
              <a:fgClr>
                <a:schemeClr val="tx1"/>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0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35" name="组合 200"/>
          <p:cNvGrpSpPr/>
          <p:nvPr/>
        </p:nvGrpSpPr>
        <p:grpSpPr>
          <a:xfrm>
            <a:off x="6201972" y="2906968"/>
            <a:ext cx="1190963" cy="332379"/>
            <a:chOff x="4347170" y="2993641"/>
            <a:chExt cx="1190963" cy="332379"/>
          </a:xfrm>
        </p:grpSpPr>
        <p:cxnSp>
          <p:nvCxnSpPr>
            <p:cNvPr id="3146133" name="直接箭头连接符 201"/>
            <p:cNvCxnSpPr>
              <a:cxnSpLocks/>
            </p:cNvCxnSpPr>
            <p:nvPr/>
          </p:nvCxnSpPr>
          <p:spPr>
            <a:xfrm>
              <a:off x="4347170"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34" name="直接箭头连接符 202"/>
            <p:cNvCxnSpPr>
              <a:cxnSpLocks/>
            </p:cNvCxnSpPr>
            <p:nvPr/>
          </p:nvCxnSpPr>
          <p:spPr>
            <a:xfrm>
              <a:off x="4534541"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35" name="直接箭头连接符 203"/>
            <p:cNvCxnSpPr>
              <a:cxnSpLocks/>
            </p:cNvCxnSpPr>
            <p:nvPr/>
          </p:nvCxnSpPr>
          <p:spPr>
            <a:xfrm>
              <a:off x="4698987"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36" name="直接箭头连接符 222"/>
            <p:cNvCxnSpPr>
              <a:cxnSpLocks/>
            </p:cNvCxnSpPr>
            <p:nvPr/>
          </p:nvCxnSpPr>
          <p:spPr>
            <a:xfrm>
              <a:off x="4866296"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37" name="直接箭头连接符 223"/>
            <p:cNvCxnSpPr>
              <a:cxnSpLocks/>
            </p:cNvCxnSpPr>
            <p:nvPr/>
          </p:nvCxnSpPr>
          <p:spPr>
            <a:xfrm>
              <a:off x="5053667"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38" name="直接箭头连接符 224"/>
            <p:cNvCxnSpPr>
              <a:cxnSpLocks/>
            </p:cNvCxnSpPr>
            <p:nvPr/>
          </p:nvCxnSpPr>
          <p:spPr>
            <a:xfrm>
              <a:off x="5218113"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39" name="直接箭头连接符 225"/>
            <p:cNvCxnSpPr>
              <a:cxnSpLocks/>
            </p:cNvCxnSpPr>
            <p:nvPr/>
          </p:nvCxnSpPr>
          <p:spPr>
            <a:xfrm>
              <a:off x="5383516"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40" name="直接箭头连接符 226"/>
            <p:cNvCxnSpPr>
              <a:cxnSpLocks/>
            </p:cNvCxnSpPr>
            <p:nvPr/>
          </p:nvCxnSpPr>
          <p:spPr>
            <a:xfrm>
              <a:off x="5538133"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705" name="文本框 313"/>
          <p:cNvSpPr txBox="1">
            <a:spLocks noChangeAspect="1" noMove="1" noResize="1" noRot="1" noAdjustHandles="1" noEditPoints="1" noChangeArrowheads="1" noChangeShapeType="1" noTextEdit="1"/>
          </p:cNvSpPr>
          <p:nvPr/>
        </p:nvSpPr>
        <p:spPr>
          <a:xfrm>
            <a:off x="468183" y="580777"/>
            <a:ext cx="4086226" cy="866584"/>
          </a:xfrm>
          <a:prstGeom prst="rect"/>
          <a:blipFill>
            <a:blip xmlns:r="http://schemas.openxmlformats.org/officeDocument/2006/relationships" r:embed="rId1"/>
            <a:stretch>
              <a:fillRect l="-2388" t="-5634" r="-1343" b="-16197"/>
            </a:stretch>
          </a:blipFill>
        </p:spPr>
        <p:txBody>
          <a:bodyPr/>
          <a:p>
            <a:r>
              <a:rPr altLang="en-US" lang="zh-CN">
                <a:noFill/>
              </a:rPr>
              <a:t> </a:t>
            </a:r>
          </a:p>
        </p:txBody>
      </p:sp>
      <p:sp>
        <p:nvSpPr>
          <p:cNvPr id="1049706" name="矩形 8"/>
          <p:cNvSpPr/>
          <p:nvPr/>
        </p:nvSpPr>
        <p:spPr>
          <a:xfrm>
            <a:off x="226022" y="1875069"/>
            <a:ext cx="4332502" cy="802640"/>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Enhanced N-type </a:t>
            </a:r>
            <a:r>
              <a:rPr altLang="zh-CN" b="1" dirty="0" sz="2400" lang="en-US" smtClean="0">
                <a:latin typeface="Arial" panose="020B0604020202020204" pitchFamily="34" charset="0"/>
                <a:cs typeface="Arial" panose="020B0604020202020204" pitchFamily="34" charset="0"/>
              </a:rPr>
              <a:t>IGFET is also called NMOS</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36" name=""/>
        <p:cNvGrpSpPr/>
        <p:nvPr/>
      </p:nvGrpSpPr>
      <p:grpSpPr>
        <a:xfrm>
          <a:off x="0" y="0"/>
          <a:ext cx="0" cy="0"/>
          <a:chOff x="0" y="0"/>
          <a:chExt cx="0" cy="0"/>
        </a:xfrm>
      </p:grpSpPr>
      <p:sp>
        <p:nvSpPr>
          <p:cNvPr id="104970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08" name="文本框 62"/>
          <p:cNvSpPr txBox="1">
            <a:spLocks noChangeAspect="1" noMove="1" noResize="1" noRot="1" noAdjustHandles="1" noEditPoints="1" noChangeArrowheads="1" noChangeShapeType="1" noTextEdit="1"/>
          </p:cNvSpPr>
          <p:nvPr/>
        </p:nvSpPr>
        <p:spPr>
          <a:xfrm>
            <a:off x="177603" y="517093"/>
            <a:ext cx="5183882" cy="564706"/>
          </a:xfrm>
          <a:prstGeom prst="rect"/>
          <a:blipFill>
            <a:blip xmlns:r="http://schemas.openxmlformats.org/officeDocument/2006/relationships" r:embed="rId1"/>
            <a:stretch>
              <a:fillRect l="-2350" t="-13043" b="-21739"/>
            </a:stretch>
          </a:blipFill>
        </p:spPr>
        <p:txBody>
          <a:bodyPr/>
          <a:p>
            <a:r>
              <a:rPr altLang="en-US" lang="zh-CN">
                <a:noFill/>
              </a:rPr>
              <a:t> </a:t>
            </a:r>
          </a:p>
        </p:txBody>
      </p:sp>
      <p:sp>
        <p:nvSpPr>
          <p:cNvPr id="1049709" name="文本框 131"/>
          <p:cNvSpPr txBox="1"/>
          <p:nvPr/>
        </p:nvSpPr>
        <p:spPr>
          <a:xfrm>
            <a:off x="218036" y="1593136"/>
            <a:ext cx="4223129" cy="891539"/>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The electric field in SiO</a:t>
            </a:r>
            <a:r>
              <a:rPr altLang="zh-CN" baseline="-25000" b="1" dirty="0" sz="2400" lang="en-US" smtClean="0">
                <a:latin typeface="Arial" panose="020B0604020202020204" pitchFamily="34" charset="0"/>
                <a:cs typeface="Arial" panose="020B0604020202020204" pitchFamily="34" charset="0"/>
              </a:rPr>
              <a:t>2</a:t>
            </a:r>
            <a:r>
              <a:rPr altLang="zh-CN" b="1" dirty="0" sz="2400" lang="en-US" smtClean="0">
                <a:latin typeface="Arial" panose="020B0604020202020204" pitchFamily="34" charset="0"/>
                <a:cs typeface="Arial" panose="020B0604020202020204" pitchFamily="34" charset="0"/>
              </a:rPr>
              <a:t> is larger</a:t>
            </a:r>
            <a:endParaRPr altLang="en-US" b="1" dirty="0" sz="2400" lang="zh-CN">
              <a:latin typeface="Arial" panose="020B0604020202020204" pitchFamily="34" charset="0"/>
              <a:cs typeface="Arial" panose="020B0604020202020204" pitchFamily="34" charset="0"/>
            </a:endParaRPr>
          </a:p>
        </p:txBody>
      </p:sp>
      <p:sp>
        <p:nvSpPr>
          <p:cNvPr id="1049710" name="文本框 235"/>
          <p:cNvSpPr txBox="1">
            <a:spLocks noChangeAspect="1" noMove="1" noResize="1" noRot="1" noAdjustHandles="1" noEditPoints="1" noChangeArrowheads="1" noChangeShapeType="1" noTextEdit="1"/>
          </p:cNvSpPr>
          <p:nvPr/>
        </p:nvSpPr>
        <p:spPr>
          <a:xfrm>
            <a:off x="225035" y="2508805"/>
            <a:ext cx="3969495" cy="1200329"/>
          </a:xfrm>
          <a:prstGeom prst="rect"/>
          <a:blipFill>
            <a:blip xmlns:r="http://schemas.openxmlformats.org/officeDocument/2006/relationships" r:embed="rId2"/>
            <a:stretch>
              <a:fillRect l="-2151" t="-3571" b="-11735"/>
            </a:stretch>
          </a:blipFill>
        </p:spPr>
        <p:txBody>
          <a:bodyPr/>
          <a:p>
            <a:r>
              <a:rPr altLang="en-US" lang="zh-CN">
                <a:noFill/>
              </a:rPr>
              <a:t> </a:t>
            </a:r>
          </a:p>
        </p:txBody>
      </p:sp>
      <p:grpSp>
        <p:nvGrpSpPr>
          <p:cNvPr id="537" name="组合 89"/>
          <p:cNvGrpSpPr/>
          <p:nvPr/>
        </p:nvGrpSpPr>
        <p:grpSpPr>
          <a:xfrm>
            <a:off x="4065947" y="804298"/>
            <a:ext cx="4858293" cy="5240821"/>
            <a:chOff x="4065947" y="804298"/>
            <a:chExt cx="4858293" cy="5240821"/>
          </a:xfrm>
        </p:grpSpPr>
        <p:grpSp>
          <p:nvGrpSpPr>
            <p:cNvPr id="538" name="组合 90"/>
            <p:cNvGrpSpPr/>
            <p:nvPr/>
          </p:nvGrpSpPr>
          <p:grpSpPr>
            <a:xfrm>
              <a:off x="4065947" y="804298"/>
              <a:ext cx="4858293" cy="5240821"/>
              <a:chOff x="3043205" y="479274"/>
              <a:chExt cx="4858293" cy="5240821"/>
            </a:xfrm>
          </p:grpSpPr>
          <p:grpSp>
            <p:nvGrpSpPr>
              <p:cNvPr id="539" name="组合 93"/>
              <p:cNvGrpSpPr/>
              <p:nvPr/>
            </p:nvGrpSpPr>
            <p:grpSpPr>
              <a:xfrm>
                <a:off x="3043205" y="479274"/>
                <a:ext cx="4858293" cy="5240821"/>
                <a:chOff x="3043205" y="479274"/>
                <a:chExt cx="4858293" cy="5240821"/>
              </a:xfrm>
            </p:grpSpPr>
            <p:grpSp>
              <p:nvGrpSpPr>
                <p:cNvPr id="540" name="组合 96"/>
                <p:cNvGrpSpPr/>
                <p:nvPr/>
              </p:nvGrpSpPr>
              <p:grpSpPr>
                <a:xfrm>
                  <a:off x="3043205" y="1714636"/>
                  <a:ext cx="4858293" cy="4005459"/>
                  <a:chOff x="1716510" y="1717037"/>
                  <a:chExt cx="4858293" cy="4005459"/>
                </a:xfrm>
              </p:grpSpPr>
              <p:grpSp>
                <p:nvGrpSpPr>
                  <p:cNvPr id="541" name="组合 113"/>
                  <p:cNvGrpSpPr/>
                  <p:nvPr/>
                </p:nvGrpSpPr>
                <p:grpSpPr>
                  <a:xfrm>
                    <a:off x="2288919" y="1717037"/>
                    <a:ext cx="4285884" cy="4005459"/>
                    <a:chOff x="2288919" y="1717037"/>
                    <a:chExt cx="4285884" cy="4005459"/>
                  </a:xfrm>
                </p:grpSpPr>
                <p:grpSp>
                  <p:nvGrpSpPr>
                    <p:cNvPr id="542" name="组合 125"/>
                    <p:cNvGrpSpPr/>
                    <p:nvPr/>
                  </p:nvGrpSpPr>
                  <p:grpSpPr>
                    <a:xfrm>
                      <a:off x="2288919" y="1717037"/>
                      <a:ext cx="4285884" cy="4005459"/>
                      <a:chOff x="3748603" y="821996"/>
                      <a:chExt cx="4285884" cy="4005459"/>
                    </a:xfrm>
                  </p:grpSpPr>
                  <p:sp>
                    <p:nvSpPr>
                      <p:cNvPr id="1049711" name="文本框 136"/>
                      <p:cNvSpPr txBox="1"/>
                      <p:nvPr/>
                    </p:nvSpPr>
                    <p:spPr>
                      <a:xfrm>
                        <a:off x="4281093" y="91577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543" name="组合 137"/>
                      <p:cNvGrpSpPr/>
                      <p:nvPr/>
                    </p:nvGrpSpPr>
                    <p:grpSpPr>
                      <a:xfrm>
                        <a:off x="3748603" y="821996"/>
                        <a:ext cx="4285884" cy="4005459"/>
                        <a:chOff x="3735602" y="605314"/>
                        <a:chExt cx="4285884" cy="4005459"/>
                      </a:xfrm>
                    </p:grpSpPr>
                    <p:grpSp>
                      <p:nvGrpSpPr>
                        <p:cNvPr id="544" name="组合 204"/>
                        <p:cNvGrpSpPr/>
                        <p:nvPr/>
                      </p:nvGrpSpPr>
                      <p:grpSpPr>
                        <a:xfrm>
                          <a:off x="3735602" y="605314"/>
                          <a:ext cx="4285884" cy="4005459"/>
                          <a:chOff x="3735602" y="605314"/>
                          <a:chExt cx="4285884" cy="4005459"/>
                        </a:xfrm>
                      </p:grpSpPr>
                      <p:grpSp>
                        <p:nvGrpSpPr>
                          <p:cNvPr id="545" name="组合 206"/>
                          <p:cNvGrpSpPr/>
                          <p:nvPr/>
                        </p:nvGrpSpPr>
                        <p:grpSpPr>
                          <a:xfrm>
                            <a:off x="3735602" y="605314"/>
                            <a:ext cx="4285884" cy="4005459"/>
                            <a:chOff x="3735602" y="605314"/>
                            <a:chExt cx="4285884" cy="4005459"/>
                          </a:xfrm>
                        </p:grpSpPr>
                        <p:grpSp>
                          <p:nvGrpSpPr>
                            <p:cNvPr id="546" name="组合 209"/>
                            <p:cNvGrpSpPr/>
                            <p:nvPr/>
                          </p:nvGrpSpPr>
                          <p:grpSpPr>
                            <a:xfrm>
                              <a:off x="3735602" y="605314"/>
                              <a:ext cx="4285884" cy="4005459"/>
                              <a:chOff x="179277" y="2358662"/>
                              <a:chExt cx="3542295" cy="3310525"/>
                            </a:xfrm>
                          </p:grpSpPr>
                          <p:grpSp>
                            <p:nvGrpSpPr>
                              <p:cNvPr id="547" name="组合 213"/>
                              <p:cNvGrpSpPr/>
                              <p:nvPr/>
                            </p:nvGrpSpPr>
                            <p:grpSpPr>
                              <a:xfrm>
                                <a:off x="179277" y="3031941"/>
                                <a:ext cx="3542295" cy="2048791"/>
                                <a:chOff x="1041354" y="1984114"/>
                                <a:chExt cx="3542295" cy="2048791"/>
                              </a:xfrm>
                            </p:grpSpPr>
                            <p:sp>
                              <p:nvSpPr>
                                <p:cNvPr id="1049712" name="矩形 231"/>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48" name="组合 232"/>
                                <p:cNvGrpSpPr/>
                                <p:nvPr/>
                              </p:nvGrpSpPr>
                              <p:grpSpPr>
                                <a:xfrm>
                                  <a:off x="1041354" y="2325574"/>
                                  <a:ext cx="3542295" cy="1707331"/>
                                  <a:chOff x="24957" y="2364172"/>
                                  <a:chExt cx="3542295" cy="1707331"/>
                                </a:xfrm>
                              </p:grpSpPr>
                              <p:sp>
                                <p:nvSpPr>
                                  <p:cNvPr id="1049713" name="矩形 233"/>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4"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715" name="矩形 214"/>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6"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17"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18"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19" name="椭圆 218"/>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0" name="椭圆 219"/>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1" name="椭圆 220"/>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2" name="文本框 221"/>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723" name="文本框 228"/>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724" name="文本框 229"/>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725" name="矩形 230"/>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26" name="矩形 210"/>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7" name="矩形 211"/>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8" name="矩形 212"/>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29"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30" name="椭圆 208"/>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31" name="矩形 205"/>
                        <p:cNvSpPr/>
                        <p:nvPr/>
                      </p:nvSpPr>
                      <p:spPr>
                        <a:xfrm>
                          <a:off x="4094406" y="264061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732" name="矩形 127"/>
                    <p:cNvSpPr/>
                    <p:nvPr/>
                  </p:nvSpPr>
                  <p:spPr>
                    <a:xfrm rot="5400000">
                      <a:off x="3277592" y="3354973"/>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3" name="矩形 133"/>
                    <p:cNvSpPr/>
                    <p:nvPr/>
                  </p:nvSpPr>
                  <p:spPr>
                    <a:xfrm rot="5400000">
                      <a:off x="2230714" y="3354972"/>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34"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35" name="Rectangle 519"/>
                  <p:cNvSpPr>
                    <a:spLocks noChangeArrowheads="1"/>
                  </p:cNvSpPr>
                  <p:nvPr/>
                </p:nvSpPr>
                <p:spPr bwMode="auto">
                  <a:xfrm>
                    <a:off x="5198699" y="2953758"/>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36"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737"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738" name="矩形 118"/>
                  <p:cNvSpPr/>
                  <p:nvPr/>
                </p:nvSpPr>
                <p:spPr>
                  <a:xfrm>
                    <a:off x="5094529" y="375449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9" name="矩形 119"/>
                  <p:cNvSpPr/>
                  <p:nvPr/>
                </p:nvSpPr>
                <p:spPr>
                  <a:xfrm rot="5400000">
                    <a:off x="5724398" y="3357130"/>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0" name="矩形 120"/>
                  <p:cNvSpPr/>
                  <p:nvPr/>
                </p:nvSpPr>
                <p:spPr>
                  <a:xfrm rot="5400000">
                    <a:off x="4677520" y="3357129"/>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1"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2"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3" name="Line 616"/>
                  <p:cNvSpPr>
                    <a:spLocks noChangeShapeType="1"/>
                  </p:cNvSpPr>
                  <p:nvPr/>
                </p:nvSpPr>
                <p:spPr bwMode="auto">
                  <a:xfrm flipV="1">
                    <a:off x="1893304" y="2243145"/>
                    <a:ext cx="0" cy="334966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4" name="Line 616"/>
                  <p:cNvSpPr>
                    <a:spLocks noChangeShapeType="1"/>
                  </p:cNvSpPr>
                  <p:nvPr/>
                </p:nvSpPr>
                <p:spPr bwMode="auto">
                  <a:xfrm rot="5400000" flipV="1">
                    <a:off x="1883510" y="5425808"/>
                    <a:ext cx="0" cy="3340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745" name="Line 616"/>
                <p:cNvSpPr>
                  <a:spLocks noChangeShapeType="1"/>
                </p:cNvSpPr>
                <p:nvPr/>
              </p:nvSpPr>
              <p:spPr bwMode="auto">
                <a:xfrm flipV="1">
                  <a:off x="4546061" y="1171424"/>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6" name="Line 616"/>
                <p:cNvSpPr>
                  <a:spLocks noChangeShapeType="1"/>
                </p:cNvSpPr>
                <p:nvPr/>
              </p:nvSpPr>
              <p:spPr bwMode="auto">
                <a:xfrm flipV="1">
                  <a:off x="6970176" y="1171423"/>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7" name="Line 616"/>
                <p:cNvSpPr>
                  <a:spLocks noChangeShapeType="1"/>
                </p:cNvSpPr>
                <p:nvPr/>
              </p:nvSpPr>
              <p:spPr bwMode="auto">
                <a:xfrm rot="5400000" flipV="1">
                  <a:off x="4828004" y="1598113"/>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48" name="文本框 100"/>
                <p:cNvSpPr txBox="1"/>
                <p:nvPr/>
              </p:nvSpPr>
              <p:spPr>
                <a:xfrm>
                  <a:off x="4828432" y="1220313"/>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cxnSp>
              <p:nvCxnSpPr>
                <p:cNvPr id="3146141" name="直接连接符 101"/>
                <p:cNvCxnSpPr>
                  <a:cxnSpLocks/>
                </p:cNvCxnSpPr>
                <p:nvPr/>
              </p:nvCxnSpPr>
              <p:spPr>
                <a:xfrm flipH="1" flipV="1">
                  <a:off x="5190917" y="1719701"/>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2" name="直接连接符 102"/>
                <p:cNvCxnSpPr>
                  <a:cxnSpLocks/>
                </p:cNvCxnSpPr>
                <p:nvPr/>
              </p:nvCxnSpPr>
              <p:spPr>
                <a:xfrm flipH="1" flipV="1">
                  <a:off x="5109945" y="1783095"/>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3" name="直接箭头连接符 103"/>
                <p:cNvCxnSpPr>
                  <a:cxnSpLocks/>
                </p:cNvCxnSpPr>
                <p:nvPr/>
              </p:nvCxnSpPr>
              <p:spPr>
                <a:xfrm flipV="1">
                  <a:off x="5005434" y="1703378"/>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749" name="Line 616"/>
                <p:cNvSpPr>
                  <a:spLocks noChangeShapeType="1"/>
                </p:cNvSpPr>
                <p:nvPr/>
              </p:nvSpPr>
              <p:spPr bwMode="auto">
                <a:xfrm rot="5400000" flipV="1">
                  <a:off x="5498739" y="1590879"/>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50" name="Line 616"/>
                <p:cNvSpPr>
                  <a:spLocks noChangeShapeType="1"/>
                </p:cNvSpPr>
                <p:nvPr/>
              </p:nvSpPr>
              <p:spPr bwMode="auto">
                <a:xfrm flipV="1">
                  <a:off x="5791128" y="1880053"/>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51" name="Line 616"/>
                <p:cNvSpPr>
                  <a:spLocks noChangeShapeType="1"/>
                </p:cNvSpPr>
                <p:nvPr/>
              </p:nvSpPr>
              <p:spPr bwMode="auto">
                <a:xfrm rot="5400000" flipV="1">
                  <a:off x="5144659" y="572828"/>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144" name="直接连接符 107"/>
                <p:cNvCxnSpPr>
                  <a:cxnSpLocks/>
                </p:cNvCxnSpPr>
                <p:nvPr/>
              </p:nvCxnSpPr>
              <p:spPr>
                <a:xfrm flipH="1" flipV="1">
                  <a:off x="5824228" y="101107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5" name="直接连接符 108"/>
                <p:cNvCxnSpPr>
                  <a:cxnSpLocks/>
                </p:cNvCxnSpPr>
                <p:nvPr/>
              </p:nvCxnSpPr>
              <p:spPr>
                <a:xfrm flipH="1" flipV="1">
                  <a:off x="5743256" y="1074467"/>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6" name="直接箭头连接符 109"/>
                <p:cNvCxnSpPr>
                  <a:cxnSpLocks/>
                </p:cNvCxnSpPr>
                <p:nvPr/>
              </p:nvCxnSpPr>
              <p:spPr>
                <a:xfrm flipV="1">
                  <a:off x="5638745" y="994750"/>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752" name="Line 616"/>
                <p:cNvSpPr>
                  <a:spLocks noChangeShapeType="1"/>
                </p:cNvSpPr>
                <p:nvPr/>
              </p:nvSpPr>
              <p:spPr bwMode="auto">
                <a:xfrm rot="5400000" flipV="1">
                  <a:off x="6406527" y="607775"/>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53" name="文本框 112"/>
                <p:cNvSpPr txBox="1"/>
                <p:nvPr/>
              </p:nvSpPr>
              <p:spPr>
                <a:xfrm>
                  <a:off x="5470020" y="479274"/>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754" name="文本框 94"/>
              <p:cNvSpPr txBox="1"/>
              <p:nvPr/>
            </p:nvSpPr>
            <p:spPr>
              <a:xfrm>
                <a:off x="7130146" y="1214525"/>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147" name="直接箭头连接符 95"/>
              <p:cNvCxnSpPr>
                <a:cxnSpLocks/>
              </p:cNvCxnSpPr>
              <p:nvPr/>
            </p:nvCxnSpPr>
            <p:spPr>
              <a:xfrm>
                <a:off x="7102127" y="1344607"/>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49755" name="矩形 91"/>
            <p:cNvSpPr/>
            <p:nvPr/>
          </p:nvSpPr>
          <p:spPr>
            <a:xfrm>
              <a:off x="6119113" y="3270780"/>
              <a:ext cx="1376820" cy="438354"/>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56" name="矩形 92"/>
            <p:cNvSpPr/>
            <p:nvPr/>
          </p:nvSpPr>
          <p:spPr>
            <a:xfrm>
              <a:off x="6033431" y="3276518"/>
              <a:ext cx="1507706" cy="309025"/>
            </a:xfrm>
            <a:prstGeom prst="rect"/>
            <a:pattFill prst="sphere">
              <a:fgClr>
                <a:schemeClr val="tx1"/>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49" name="组合 236"/>
          <p:cNvGrpSpPr/>
          <p:nvPr/>
        </p:nvGrpSpPr>
        <p:grpSpPr>
          <a:xfrm>
            <a:off x="6201972" y="2840744"/>
            <a:ext cx="1190963" cy="415940"/>
            <a:chOff x="4347170" y="2993641"/>
            <a:chExt cx="1190963" cy="332379"/>
          </a:xfrm>
        </p:grpSpPr>
        <p:cxnSp>
          <p:nvCxnSpPr>
            <p:cNvPr id="3146148" name="直接箭头连接符 237"/>
            <p:cNvCxnSpPr>
              <a:cxnSpLocks/>
            </p:cNvCxnSpPr>
            <p:nvPr/>
          </p:nvCxnSpPr>
          <p:spPr>
            <a:xfrm>
              <a:off x="4347170"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49" name="直接箭头连接符 238"/>
            <p:cNvCxnSpPr>
              <a:cxnSpLocks/>
            </p:cNvCxnSpPr>
            <p:nvPr/>
          </p:nvCxnSpPr>
          <p:spPr>
            <a:xfrm>
              <a:off x="4534541"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50" name="直接箭头连接符 239"/>
            <p:cNvCxnSpPr>
              <a:cxnSpLocks/>
            </p:cNvCxnSpPr>
            <p:nvPr/>
          </p:nvCxnSpPr>
          <p:spPr>
            <a:xfrm>
              <a:off x="4698987"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51" name="直接箭头连接符 240"/>
            <p:cNvCxnSpPr>
              <a:cxnSpLocks/>
            </p:cNvCxnSpPr>
            <p:nvPr/>
          </p:nvCxnSpPr>
          <p:spPr>
            <a:xfrm>
              <a:off x="4866296"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52" name="直接箭头连接符 241"/>
            <p:cNvCxnSpPr>
              <a:cxnSpLocks/>
            </p:cNvCxnSpPr>
            <p:nvPr/>
          </p:nvCxnSpPr>
          <p:spPr>
            <a:xfrm>
              <a:off x="5053667"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53" name="直接箭头连接符 242"/>
            <p:cNvCxnSpPr>
              <a:cxnSpLocks/>
            </p:cNvCxnSpPr>
            <p:nvPr/>
          </p:nvCxnSpPr>
          <p:spPr>
            <a:xfrm>
              <a:off x="5218113"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54" name="直接箭头连接符 243"/>
            <p:cNvCxnSpPr>
              <a:cxnSpLocks/>
            </p:cNvCxnSpPr>
            <p:nvPr/>
          </p:nvCxnSpPr>
          <p:spPr>
            <a:xfrm>
              <a:off x="5383516"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55" name="直接箭头连接符 244"/>
            <p:cNvCxnSpPr>
              <a:cxnSpLocks/>
            </p:cNvCxnSpPr>
            <p:nvPr/>
          </p:nvCxnSpPr>
          <p:spPr>
            <a:xfrm>
              <a:off x="5538133" y="2993641"/>
              <a:ext cx="0" cy="332379"/>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50" name=""/>
        <p:cNvGrpSpPr/>
        <p:nvPr/>
      </p:nvGrpSpPr>
      <p:grpSpPr>
        <a:xfrm>
          <a:off x="0" y="0"/>
          <a:ext cx="0" cy="0"/>
          <a:chOff x="0" y="0"/>
          <a:chExt cx="0" cy="0"/>
        </a:xfrm>
      </p:grpSpPr>
      <p:sp>
        <p:nvSpPr>
          <p:cNvPr id="10497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58" name="文本框 62"/>
          <p:cNvSpPr txBox="1">
            <a:spLocks noChangeAspect="1" noMove="1" noResize="1" noRot="1" noAdjustHandles="1" noEditPoints="1" noChangeArrowheads="1" noChangeShapeType="1" noTextEdit="1"/>
          </p:cNvSpPr>
          <p:nvPr/>
        </p:nvSpPr>
        <p:spPr>
          <a:xfrm>
            <a:off x="177603" y="517093"/>
            <a:ext cx="5183882" cy="564706"/>
          </a:xfrm>
          <a:prstGeom prst="rect"/>
          <a:blipFill>
            <a:blip xmlns:r="http://schemas.openxmlformats.org/officeDocument/2006/relationships" r:embed="rId1"/>
            <a:stretch>
              <a:fillRect l="-2350" t="-13043" b="-21739"/>
            </a:stretch>
          </a:blipFill>
        </p:spPr>
        <p:txBody>
          <a:bodyPr/>
          <a:p>
            <a:r>
              <a:rPr altLang="en-US" lang="zh-CN">
                <a:noFill/>
              </a:rPr>
              <a:t> </a:t>
            </a:r>
          </a:p>
        </p:txBody>
      </p:sp>
      <p:sp>
        <p:nvSpPr>
          <p:cNvPr id="1049759" name="文本框 132"/>
          <p:cNvSpPr txBox="1">
            <a:spLocks noChangeAspect="1" noMove="1" noResize="1" noRot="1" noAdjustHandles="1" noEditPoints="1" noChangeArrowheads="1" noChangeShapeType="1" noTextEdit="1"/>
          </p:cNvSpPr>
          <p:nvPr/>
        </p:nvSpPr>
        <p:spPr>
          <a:xfrm>
            <a:off x="225975" y="1278284"/>
            <a:ext cx="1568858" cy="461665"/>
          </a:xfrm>
          <a:prstGeom prst="rect"/>
          <a:blipFill>
            <a:blip xmlns:r="http://schemas.openxmlformats.org/officeDocument/2006/relationships" r:embed="rId2"/>
            <a:stretch>
              <a:fillRect l="-5058" t="-4000" b="-28000"/>
            </a:stretch>
          </a:blipFill>
        </p:spPr>
        <p:txBody>
          <a:bodyPr/>
          <a:p>
            <a:r>
              <a:rPr altLang="en-US" lang="zh-CN">
                <a:noFill/>
              </a:rPr>
              <a:t> </a:t>
            </a:r>
          </a:p>
        </p:txBody>
      </p:sp>
      <p:sp>
        <p:nvSpPr>
          <p:cNvPr id="1049760" name="文本框 134"/>
          <p:cNvSpPr txBox="1">
            <a:spLocks noChangeAspect="1" noMove="1" noResize="1" noRot="1" noAdjustHandles="1" noEditPoints="1" noChangeArrowheads="1" noChangeShapeType="1" noTextEdit="1"/>
          </p:cNvSpPr>
          <p:nvPr/>
        </p:nvSpPr>
        <p:spPr>
          <a:xfrm>
            <a:off x="225975" y="1910261"/>
            <a:ext cx="2334593" cy="461665"/>
          </a:xfrm>
          <a:prstGeom prst="rect"/>
          <a:blipFill>
            <a:blip xmlns:r="http://schemas.openxmlformats.org/officeDocument/2006/relationships" r:embed="rId3"/>
            <a:stretch>
              <a:fillRect l="-3394" t="-3947" b="-26316"/>
            </a:stretch>
          </a:blipFill>
        </p:spPr>
        <p:txBody>
          <a:bodyPr/>
          <a:p>
            <a:r>
              <a:rPr altLang="en-US" lang="zh-CN">
                <a:noFill/>
              </a:rPr>
              <a:t> </a:t>
            </a:r>
          </a:p>
        </p:txBody>
      </p:sp>
      <p:grpSp>
        <p:nvGrpSpPr>
          <p:cNvPr id="551" name="组合 138"/>
          <p:cNvGrpSpPr/>
          <p:nvPr/>
        </p:nvGrpSpPr>
        <p:grpSpPr>
          <a:xfrm>
            <a:off x="4065947" y="804298"/>
            <a:ext cx="4858293" cy="5240821"/>
            <a:chOff x="3043205" y="479274"/>
            <a:chExt cx="4858293" cy="5240821"/>
          </a:xfrm>
        </p:grpSpPr>
        <p:grpSp>
          <p:nvGrpSpPr>
            <p:cNvPr id="552" name="组合 139"/>
            <p:cNvGrpSpPr/>
            <p:nvPr/>
          </p:nvGrpSpPr>
          <p:grpSpPr>
            <a:xfrm>
              <a:off x="3043205" y="479274"/>
              <a:ext cx="4858293" cy="5240821"/>
              <a:chOff x="3043205" y="479274"/>
              <a:chExt cx="4858293" cy="5240821"/>
            </a:xfrm>
          </p:grpSpPr>
          <p:grpSp>
            <p:nvGrpSpPr>
              <p:cNvPr id="553" name="组合 142"/>
              <p:cNvGrpSpPr/>
              <p:nvPr/>
            </p:nvGrpSpPr>
            <p:grpSpPr>
              <a:xfrm>
                <a:off x="3043205" y="1714636"/>
                <a:ext cx="4858293" cy="4005459"/>
                <a:chOff x="1716510" y="1717037"/>
                <a:chExt cx="4858293" cy="4005459"/>
              </a:xfrm>
            </p:grpSpPr>
            <p:grpSp>
              <p:nvGrpSpPr>
                <p:cNvPr id="554" name="组合 158"/>
                <p:cNvGrpSpPr/>
                <p:nvPr/>
              </p:nvGrpSpPr>
              <p:grpSpPr>
                <a:xfrm>
                  <a:off x="2288919" y="1717037"/>
                  <a:ext cx="4285884" cy="4005459"/>
                  <a:chOff x="2288919" y="1717037"/>
                  <a:chExt cx="4285884" cy="4005459"/>
                </a:xfrm>
              </p:grpSpPr>
              <p:grpSp>
                <p:nvGrpSpPr>
                  <p:cNvPr id="555" name="组合 170"/>
                  <p:cNvGrpSpPr/>
                  <p:nvPr/>
                </p:nvGrpSpPr>
                <p:grpSpPr>
                  <a:xfrm>
                    <a:off x="2288919" y="1717037"/>
                    <a:ext cx="4285884" cy="4005459"/>
                    <a:chOff x="3748603" y="821996"/>
                    <a:chExt cx="4285884" cy="4005459"/>
                  </a:xfrm>
                </p:grpSpPr>
                <p:sp>
                  <p:nvSpPr>
                    <p:cNvPr id="1049761" name="文本框 173"/>
                    <p:cNvSpPr txBox="1"/>
                    <p:nvPr/>
                  </p:nvSpPr>
                  <p:spPr>
                    <a:xfrm>
                      <a:off x="4281093" y="91577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556" name="组合 174"/>
                    <p:cNvGrpSpPr/>
                    <p:nvPr/>
                  </p:nvGrpSpPr>
                  <p:grpSpPr>
                    <a:xfrm>
                      <a:off x="3748603" y="821996"/>
                      <a:ext cx="4285884" cy="4005459"/>
                      <a:chOff x="3735602" y="605314"/>
                      <a:chExt cx="4285884" cy="4005459"/>
                    </a:xfrm>
                  </p:grpSpPr>
                  <p:grpSp>
                    <p:nvGrpSpPr>
                      <p:cNvPr id="557" name="组合 175"/>
                      <p:cNvGrpSpPr/>
                      <p:nvPr/>
                    </p:nvGrpSpPr>
                    <p:grpSpPr>
                      <a:xfrm>
                        <a:off x="3735602" y="605314"/>
                        <a:ext cx="4285884" cy="4005459"/>
                        <a:chOff x="3735602" y="605314"/>
                        <a:chExt cx="4285884" cy="4005459"/>
                      </a:xfrm>
                    </p:grpSpPr>
                    <p:grpSp>
                      <p:nvGrpSpPr>
                        <p:cNvPr id="558" name="组合 177"/>
                        <p:cNvGrpSpPr/>
                        <p:nvPr/>
                      </p:nvGrpSpPr>
                      <p:grpSpPr>
                        <a:xfrm>
                          <a:off x="3735602" y="605314"/>
                          <a:ext cx="4285884" cy="4005459"/>
                          <a:chOff x="3735602" y="605314"/>
                          <a:chExt cx="4285884" cy="4005459"/>
                        </a:xfrm>
                      </p:grpSpPr>
                      <p:grpSp>
                        <p:nvGrpSpPr>
                          <p:cNvPr id="559" name="组合 180"/>
                          <p:cNvGrpSpPr/>
                          <p:nvPr/>
                        </p:nvGrpSpPr>
                        <p:grpSpPr>
                          <a:xfrm>
                            <a:off x="3735602" y="605314"/>
                            <a:ext cx="4285884" cy="4005459"/>
                            <a:chOff x="179277" y="2358662"/>
                            <a:chExt cx="3542295" cy="3310525"/>
                          </a:xfrm>
                        </p:grpSpPr>
                        <p:grpSp>
                          <p:nvGrpSpPr>
                            <p:cNvPr id="560" name="组合 184"/>
                            <p:cNvGrpSpPr/>
                            <p:nvPr/>
                          </p:nvGrpSpPr>
                          <p:grpSpPr>
                            <a:xfrm>
                              <a:off x="179277" y="3031941"/>
                              <a:ext cx="3542295" cy="2048791"/>
                              <a:chOff x="1041354" y="1984114"/>
                              <a:chExt cx="3542295" cy="2048791"/>
                            </a:xfrm>
                          </p:grpSpPr>
                          <p:sp>
                            <p:nvSpPr>
                              <p:cNvPr id="1049762" name="矩形 196"/>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61" name="组合 197"/>
                              <p:cNvGrpSpPr/>
                              <p:nvPr/>
                            </p:nvGrpSpPr>
                            <p:grpSpPr>
                              <a:xfrm>
                                <a:off x="1041354" y="2325574"/>
                                <a:ext cx="3542295" cy="1707331"/>
                                <a:chOff x="24957" y="2364172"/>
                                <a:chExt cx="3542295" cy="1707331"/>
                              </a:xfrm>
                            </p:grpSpPr>
                            <p:sp>
                              <p:nvSpPr>
                                <p:cNvPr id="1049763" name="矩形 198"/>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4"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765" name="矩形 185"/>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6"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67"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68"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69" name="椭圆 189"/>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0" name="椭圆 190"/>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1" name="椭圆 191"/>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2" name="文本框 192"/>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773" name="文本框 193"/>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774" name="文本框 194"/>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775" name="矩形 195"/>
                            <p:cNvSpPr/>
                            <p:nvPr/>
                          </p:nvSpPr>
                          <p:spPr>
                            <a:xfrm>
                              <a:off x="1289000" y="3386680"/>
                              <a:ext cx="1457742" cy="413972"/>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76" name="矩形 181"/>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7" name="矩形 182"/>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8" name="矩形 183"/>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79"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80" name="椭圆 179"/>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81" name="矩形 176"/>
                      <p:cNvSpPr/>
                      <p:nvPr/>
                    </p:nvSpPr>
                    <p:spPr>
                      <a:xfrm>
                        <a:off x="4094406" y="264061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782" name="矩形 171"/>
                  <p:cNvSpPr/>
                  <p:nvPr/>
                </p:nvSpPr>
                <p:spPr>
                  <a:xfrm rot="5400000">
                    <a:off x="3277592" y="3354973"/>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3" name="矩形 172"/>
                  <p:cNvSpPr/>
                  <p:nvPr/>
                </p:nvSpPr>
                <p:spPr>
                  <a:xfrm rot="5400000">
                    <a:off x="2230714" y="3354972"/>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84"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85" name="Rectangle 519"/>
                <p:cNvSpPr>
                  <a:spLocks noChangeArrowheads="1"/>
                </p:cNvSpPr>
                <p:nvPr/>
              </p:nvSpPr>
              <p:spPr bwMode="auto">
                <a:xfrm>
                  <a:off x="5198699" y="2949424"/>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86"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787"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788" name="矩形 163"/>
                <p:cNvSpPr/>
                <p:nvPr/>
              </p:nvSpPr>
              <p:spPr>
                <a:xfrm>
                  <a:off x="5094529" y="375449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9" name="矩形 164"/>
                <p:cNvSpPr/>
                <p:nvPr/>
              </p:nvSpPr>
              <p:spPr>
                <a:xfrm rot="5400000">
                  <a:off x="5724398" y="3357130"/>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0" name="矩形 165"/>
                <p:cNvSpPr/>
                <p:nvPr/>
              </p:nvSpPr>
              <p:spPr>
                <a:xfrm rot="5400000">
                  <a:off x="4677520" y="3357129"/>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1"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92"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93" name="Line 616"/>
                <p:cNvSpPr>
                  <a:spLocks noChangeShapeType="1"/>
                </p:cNvSpPr>
                <p:nvPr/>
              </p:nvSpPr>
              <p:spPr bwMode="auto">
                <a:xfrm flipV="1">
                  <a:off x="1893304" y="2243145"/>
                  <a:ext cx="0" cy="334966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94" name="Line 616"/>
                <p:cNvSpPr>
                  <a:spLocks noChangeShapeType="1"/>
                </p:cNvSpPr>
                <p:nvPr/>
              </p:nvSpPr>
              <p:spPr bwMode="auto">
                <a:xfrm rot="5400000" flipV="1">
                  <a:off x="1883510" y="5425808"/>
                  <a:ext cx="0" cy="3340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795" name="Line 616"/>
              <p:cNvSpPr>
                <a:spLocks noChangeShapeType="1"/>
              </p:cNvSpPr>
              <p:nvPr/>
            </p:nvSpPr>
            <p:spPr bwMode="auto">
              <a:xfrm flipV="1">
                <a:off x="4546061" y="1171424"/>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96" name="Line 616"/>
              <p:cNvSpPr>
                <a:spLocks noChangeShapeType="1"/>
              </p:cNvSpPr>
              <p:nvPr/>
            </p:nvSpPr>
            <p:spPr bwMode="auto">
              <a:xfrm flipV="1">
                <a:off x="6970176" y="1171423"/>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97" name="Line 616"/>
              <p:cNvSpPr>
                <a:spLocks noChangeShapeType="1"/>
              </p:cNvSpPr>
              <p:nvPr/>
            </p:nvSpPr>
            <p:spPr bwMode="auto">
              <a:xfrm rot="5400000" flipV="1">
                <a:off x="4828004" y="1598113"/>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798" name="文本框 146"/>
              <p:cNvSpPr txBox="1"/>
              <p:nvPr/>
            </p:nvSpPr>
            <p:spPr>
              <a:xfrm>
                <a:off x="4828432" y="1220313"/>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cxnSp>
            <p:nvCxnSpPr>
              <p:cNvPr id="3146156" name="直接连接符 147"/>
              <p:cNvCxnSpPr>
                <a:cxnSpLocks/>
              </p:cNvCxnSpPr>
              <p:nvPr/>
            </p:nvCxnSpPr>
            <p:spPr>
              <a:xfrm flipH="1" flipV="1">
                <a:off x="5190917" y="1719701"/>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57" name="直接连接符 148"/>
              <p:cNvCxnSpPr>
                <a:cxnSpLocks/>
              </p:cNvCxnSpPr>
              <p:nvPr/>
            </p:nvCxnSpPr>
            <p:spPr>
              <a:xfrm flipH="1" flipV="1">
                <a:off x="5109945" y="1783095"/>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58" name="直接箭头连接符 149"/>
              <p:cNvCxnSpPr>
                <a:cxnSpLocks/>
              </p:cNvCxnSpPr>
              <p:nvPr/>
            </p:nvCxnSpPr>
            <p:spPr>
              <a:xfrm flipV="1">
                <a:off x="5005434" y="1703378"/>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799" name="Line 616"/>
              <p:cNvSpPr>
                <a:spLocks noChangeShapeType="1"/>
              </p:cNvSpPr>
              <p:nvPr/>
            </p:nvSpPr>
            <p:spPr bwMode="auto">
              <a:xfrm rot="5400000" flipV="1">
                <a:off x="5498739" y="1590879"/>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00" name="Line 616"/>
              <p:cNvSpPr>
                <a:spLocks noChangeShapeType="1"/>
              </p:cNvSpPr>
              <p:nvPr/>
            </p:nvSpPr>
            <p:spPr bwMode="auto">
              <a:xfrm flipV="1">
                <a:off x="5791128" y="1880053"/>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01" name="Line 616"/>
              <p:cNvSpPr>
                <a:spLocks noChangeShapeType="1"/>
              </p:cNvSpPr>
              <p:nvPr/>
            </p:nvSpPr>
            <p:spPr bwMode="auto">
              <a:xfrm rot="5400000" flipV="1">
                <a:off x="5144659" y="572828"/>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159" name="直接连接符 153"/>
              <p:cNvCxnSpPr>
                <a:cxnSpLocks/>
              </p:cNvCxnSpPr>
              <p:nvPr/>
            </p:nvCxnSpPr>
            <p:spPr>
              <a:xfrm flipH="1" flipV="1">
                <a:off x="5824228" y="101107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0" name="直接连接符 154"/>
              <p:cNvCxnSpPr>
                <a:cxnSpLocks/>
              </p:cNvCxnSpPr>
              <p:nvPr/>
            </p:nvCxnSpPr>
            <p:spPr>
              <a:xfrm flipH="1" flipV="1">
                <a:off x="5743256" y="1074467"/>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1" name="直接箭头连接符 155"/>
              <p:cNvCxnSpPr>
                <a:cxnSpLocks/>
              </p:cNvCxnSpPr>
              <p:nvPr/>
            </p:nvCxnSpPr>
            <p:spPr>
              <a:xfrm flipV="1">
                <a:off x="5638745" y="994750"/>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802" name="Line 616"/>
              <p:cNvSpPr>
                <a:spLocks noChangeShapeType="1"/>
              </p:cNvSpPr>
              <p:nvPr/>
            </p:nvSpPr>
            <p:spPr bwMode="auto">
              <a:xfrm rot="5400000" flipV="1">
                <a:off x="6406527" y="607775"/>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03" name="文本框 157"/>
              <p:cNvSpPr txBox="1"/>
              <p:nvPr/>
            </p:nvSpPr>
            <p:spPr>
              <a:xfrm>
                <a:off x="5470020" y="479274"/>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804" name="文本框 140"/>
            <p:cNvSpPr txBox="1"/>
            <p:nvPr/>
          </p:nvSpPr>
          <p:spPr>
            <a:xfrm>
              <a:off x="7130146" y="1214525"/>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162" name="直接箭头连接符 141"/>
            <p:cNvCxnSpPr>
              <a:cxnSpLocks/>
            </p:cNvCxnSpPr>
            <p:nvPr/>
          </p:nvCxnSpPr>
          <p:spPr>
            <a:xfrm>
              <a:off x="7102127" y="1344607"/>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grpSp>
        <p:nvGrpSpPr>
          <p:cNvPr id="562" name="组合 200"/>
          <p:cNvGrpSpPr/>
          <p:nvPr/>
        </p:nvGrpSpPr>
        <p:grpSpPr>
          <a:xfrm>
            <a:off x="6201358" y="2850387"/>
            <a:ext cx="1190963" cy="417022"/>
            <a:chOff x="4347170" y="2993640"/>
            <a:chExt cx="1190963" cy="417022"/>
          </a:xfrm>
        </p:grpSpPr>
        <p:cxnSp>
          <p:nvCxnSpPr>
            <p:cNvPr id="3146163" name="直接箭头连接符 201"/>
            <p:cNvCxnSpPr>
              <a:cxnSpLocks/>
            </p:cNvCxnSpPr>
            <p:nvPr/>
          </p:nvCxnSpPr>
          <p:spPr>
            <a:xfrm>
              <a:off x="4347170" y="2993641"/>
              <a:ext cx="0" cy="417021"/>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64" name="直接箭头连接符 202"/>
            <p:cNvCxnSpPr>
              <a:cxnSpLocks/>
            </p:cNvCxnSpPr>
            <p:nvPr/>
          </p:nvCxnSpPr>
          <p:spPr>
            <a:xfrm>
              <a:off x="4534541" y="2993641"/>
              <a:ext cx="0" cy="382514"/>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65" name="直接箭头连接符 203"/>
            <p:cNvCxnSpPr>
              <a:cxnSpLocks/>
            </p:cNvCxnSpPr>
            <p:nvPr/>
          </p:nvCxnSpPr>
          <p:spPr>
            <a:xfrm>
              <a:off x="4698987" y="2993640"/>
              <a:ext cx="0" cy="36000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66" name="直接箭头连接符 222"/>
            <p:cNvCxnSpPr>
              <a:cxnSpLocks/>
            </p:cNvCxnSpPr>
            <p:nvPr/>
          </p:nvCxnSpPr>
          <p:spPr>
            <a:xfrm>
              <a:off x="4866296" y="2993641"/>
              <a:ext cx="0" cy="32400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67" name="直接箭头连接符 223"/>
            <p:cNvCxnSpPr>
              <a:cxnSpLocks/>
            </p:cNvCxnSpPr>
            <p:nvPr/>
          </p:nvCxnSpPr>
          <p:spPr>
            <a:xfrm>
              <a:off x="5053667" y="2993641"/>
              <a:ext cx="0" cy="29520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68" name="直接箭头连接符 224"/>
            <p:cNvCxnSpPr>
              <a:cxnSpLocks/>
            </p:cNvCxnSpPr>
            <p:nvPr/>
          </p:nvCxnSpPr>
          <p:spPr>
            <a:xfrm>
              <a:off x="5218113" y="2993641"/>
              <a:ext cx="0" cy="25200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69" name="直接箭头连接符 225"/>
            <p:cNvCxnSpPr>
              <a:cxnSpLocks/>
            </p:cNvCxnSpPr>
            <p:nvPr/>
          </p:nvCxnSpPr>
          <p:spPr>
            <a:xfrm>
              <a:off x="5383516" y="2993641"/>
              <a:ext cx="0" cy="22277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70" name="直接箭头连接符 226"/>
            <p:cNvCxnSpPr>
              <a:cxnSpLocks/>
            </p:cNvCxnSpPr>
            <p:nvPr/>
          </p:nvCxnSpPr>
          <p:spPr>
            <a:xfrm>
              <a:off x="5538133" y="2993641"/>
              <a:ext cx="0" cy="20851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805" name="矩形 227"/>
          <p:cNvSpPr/>
          <p:nvPr/>
        </p:nvSpPr>
        <p:spPr>
          <a:xfrm>
            <a:off x="6119113" y="3270781"/>
            <a:ext cx="1376820" cy="301275"/>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6" name="文本框 313"/>
          <p:cNvSpPr txBox="1"/>
          <p:nvPr/>
        </p:nvSpPr>
        <p:spPr>
          <a:xfrm>
            <a:off x="240477" y="2542238"/>
            <a:ext cx="4062980"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The potential of channel near drain is smaller</a:t>
            </a:r>
            <a:endParaRPr altLang="en-US" b="1" dirty="0" sz="2400" lang="zh-CN">
              <a:latin typeface="Arial" panose="020B0604020202020204" pitchFamily="34" charset="0"/>
              <a:cs typeface="Arial" panose="020B0604020202020204" pitchFamily="34" charset="0"/>
            </a:endParaRPr>
          </a:p>
        </p:txBody>
      </p:sp>
      <p:grpSp>
        <p:nvGrpSpPr>
          <p:cNvPr id="563" name="组合 17"/>
          <p:cNvGrpSpPr/>
          <p:nvPr/>
        </p:nvGrpSpPr>
        <p:grpSpPr>
          <a:xfrm>
            <a:off x="5708149" y="3953688"/>
            <a:ext cx="650563" cy="666174"/>
            <a:chOff x="2852250" y="2961773"/>
            <a:chExt cx="650563" cy="666174"/>
          </a:xfrm>
        </p:grpSpPr>
        <p:sp>
          <p:nvSpPr>
            <p:cNvPr id="1049807" name="矩形 16"/>
            <p:cNvSpPr>
              <a:spLocks noChangeAspect="1" noMove="1" noResize="1" noRot="1" noAdjustHandles="1" noEditPoints="1" noChangeArrowheads="1" noChangeShapeType="1" noTextEdit="1"/>
            </p:cNvSpPr>
            <p:nvPr/>
          </p:nvSpPr>
          <p:spPr>
            <a:xfrm>
              <a:off x="2852250" y="3227837"/>
              <a:ext cx="650563" cy="400110"/>
            </a:xfrm>
            <a:prstGeom prst="rect"/>
            <a:blipFill>
              <a:blip xmlns:r="http://schemas.openxmlformats.org/officeDocument/2006/relationships" r:embed="rId4"/>
              <a:stretch>
                <a:fillRect b="-1515"/>
              </a:stretch>
            </a:blipFill>
          </p:spPr>
          <p:txBody>
            <a:bodyPr/>
            <a:p>
              <a:r>
                <a:rPr altLang="en-US" lang="zh-CN">
                  <a:noFill/>
                </a:rPr>
                <a:t> </a:t>
              </a:r>
            </a:p>
          </p:txBody>
        </p:sp>
        <p:cxnSp>
          <p:nvCxnSpPr>
            <p:cNvPr id="3146171" name="直接箭头连接符 126"/>
            <p:cNvCxnSpPr>
              <a:cxnSpLocks/>
            </p:cNvCxnSpPr>
            <p:nvPr/>
          </p:nvCxnSpPr>
          <p:spPr>
            <a:xfrm flipV="1">
              <a:off x="3177531" y="2961773"/>
              <a:ext cx="0" cy="332379"/>
            </a:xfrm>
            <a:prstGeom prst="straightConnector1"/>
            <a:ln w="22225">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564" name="组合 128"/>
          <p:cNvGrpSpPr/>
          <p:nvPr/>
        </p:nvGrpSpPr>
        <p:grpSpPr>
          <a:xfrm>
            <a:off x="6938064" y="3979306"/>
            <a:ext cx="1374735" cy="666330"/>
            <a:chOff x="2578793" y="2961773"/>
            <a:chExt cx="1374735" cy="666330"/>
          </a:xfrm>
        </p:grpSpPr>
        <p:sp>
          <p:nvSpPr>
            <p:cNvPr id="1049808" name="矩形 129"/>
            <p:cNvSpPr>
              <a:spLocks noChangeAspect="1" noMove="1" noResize="1" noRot="1" noAdjustHandles="1" noEditPoints="1" noChangeArrowheads="1" noChangeShapeType="1" noTextEdit="1"/>
            </p:cNvSpPr>
            <p:nvPr/>
          </p:nvSpPr>
          <p:spPr>
            <a:xfrm>
              <a:off x="2578793" y="3227993"/>
              <a:ext cx="1374735" cy="400110"/>
            </a:xfrm>
            <a:prstGeom prst="rect"/>
            <a:blipFill>
              <a:blip xmlns:r="http://schemas.openxmlformats.org/officeDocument/2006/relationships" r:embed="rId5"/>
              <a:stretch>
                <a:fillRect b="-1515"/>
              </a:stretch>
            </a:blipFill>
          </p:spPr>
          <p:txBody>
            <a:bodyPr/>
            <a:p>
              <a:r>
                <a:rPr altLang="en-US" lang="zh-CN">
                  <a:noFill/>
                </a:rPr>
                <a:t> </a:t>
              </a:r>
            </a:p>
          </p:txBody>
        </p:sp>
        <p:cxnSp>
          <p:nvCxnSpPr>
            <p:cNvPr id="3146172" name="直接箭头连接符 130"/>
            <p:cNvCxnSpPr>
              <a:cxnSpLocks/>
            </p:cNvCxnSpPr>
            <p:nvPr/>
          </p:nvCxnSpPr>
          <p:spPr>
            <a:xfrm flipV="1">
              <a:off x="3177531" y="2961773"/>
              <a:ext cx="0" cy="332379"/>
            </a:xfrm>
            <a:prstGeom prst="straightConnector1"/>
            <a:ln w="22225">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809" name="文本框 131"/>
          <p:cNvSpPr txBox="1"/>
          <p:nvPr/>
        </p:nvSpPr>
        <p:spPr>
          <a:xfrm>
            <a:off x="230704" y="3538189"/>
            <a:ext cx="4223129" cy="8915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The electric field in SiO</a:t>
            </a:r>
            <a:r>
              <a:rPr altLang="zh-CN" baseline="-25000" b="1" dirty="0" sz="2400" lang="en-US" smtClean="0">
                <a:latin typeface="Arial" panose="020B0604020202020204" pitchFamily="34" charset="0"/>
                <a:cs typeface="Arial" panose="020B0604020202020204" pitchFamily="34" charset="0"/>
              </a:rPr>
              <a:t>2</a:t>
            </a:r>
            <a:r>
              <a:rPr altLang="zh-CN" b="1" dirty="0" sz="2400" lang="en-US" smtClean="0">
                <a:latin typeface="Arial" panose="020B0604020202020204" pitchFamily="34" charset="0"/>
                <a:cs typeface="Arial" panose="020B0604020202020204" pitchFamily="34" charset="0"/>
              </a:rPr>
              <a:t> near drain is smaller</a:t>
            </a:r>
            <a:endParaRPr altLang="en-US" b="1" dirty="0" sz="2400" lang="zh-CN">
              <a:latin typeface="Arial" panose="020B0604020202020204" pitchFamily="34" charset="0"/>
              <a:cs typeface="Arial" panose="020B0604020202020204" pitchFamily="34" charset="0"/>
            </a:endParaRPr>
          </a:p>
        </p:txBody>
      </p:sp>
      <p:sp>
        <p:nvSpPr>
          <p:cNvPr id="1049810" name="文本框 135"/>
          <p:cNvSpPr txBox="1"/>
          <p:nvPr/>
        </p:nvSpPr>
        <p:spPr>
          <a:xfrm>
            <a:off x="226333" y="4527301"/>
            <a:ext cx="4223129"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The conducting channel is wedge-shaped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楔形</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9811" name="直角三角形 18"/>
          <p:cNvSpPr/>
          <p:nvPr/>
        </p:nvSpPr>
        <p:spPr>
          <a:xfrm flipV="1">
            <a:off x="6133989" y="3572510"/>
            <a:ext cx="1409814" cy="254102"/>
          </a:xfrm>
          <a:prstGeom prst="rtTriangl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n w="0"/>
              <a:solidFill>
                <a:schemeClr val="tx1"/>
              </a:solidFill>
              <a:effectLst>
                <a:outerShdw algn="tl" blurRad="38100" dir="2700000" dist="19050" rotWithShape="0">
                  <a:schemeClr val="dk1">
                    <a:alpha val="40000"/>
                  </a:schemeClr>
                </a:outerShdw>
              </a:effectLst>
            </a:endParaRPr>
          </a:p>
        </p:txBody>
      </p:sp>
      <p:grpSp>
        <p:nvGrpSpPr>
          <p:cNvPr id="565" name="组合 137"/>
          <p:cNvGrpSpPr/>
          <p:nvPr/>
        </p:nvGrpSpPr>
        <p:grpSpPr>
          <a:xfrm>
            <a:off x="6033431" y="3276519"/>
            <a:ext cx="1507706" cy="459122"/>
            <a:chOff x="6033431" y="3276519"/>
            <a:chExt cx="1507706" cy="459122"/>
          </a:xfrm>
        </p:grpSpPr>
        <p:sp>
          <p:nvSpPr>
            <p:cNvPr id="1049812" name="矩形 204"/>
            <p:cNvSpPr/>
            <p:nvPr/>
          </p:nvSpPr>
          <p:spPr>
            <a:xfrm>
              <a:off x="6033431" y="3276519"/>
              <a:ext cx="1507706" cy="187927"/>
            </a:xfrm>
            <a:prstGeom prst="rect"/>
            <a:pattFill prst="sphere">
              <a:fgClr>
                <a:schemeClr val="tx1"/>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3" name="直角三角形 205"/>
            <p:cNvSpPr/>
            <p:nvPr/>
          </p:nvSpPr>
          <p:spPr>
            <a:xfrm flipV="1">
              <a:off x="6037258" y="3458697"/>
              <a:ext cx="1499545" cy="276944"/>
            </a:xfrm>
            <a:prstGeom prst="rtTriangle"/>
            <a:pattFill prst="sphere">
              <a:fgClr>
                <a:schemeClr val="tx1"/>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566" name=""/>
        <p:cNvGrpSpPr/>
        <p:nvPr/>
      </p:nvGrpSpPr>
      <p:grpSpPr>
        <a:xfrm>
          <a:off x="0" y="0"/>
          <a:ext cx="0" cy="0"/>
          <a:chOff x="0" y="0"/>
          <a:chExt cx="0" cy="0"/>
        </a:xfrm>
      </p:grpSpPr>
      <p:sp>
        <p:nvSpPr>
          <p:cNvPr id="104981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15" name="文本框 62"/>
          <p:cNvSpPr txBox="1">
            <a:spLocks noChangeAspect="1" noMove="1" noResize="1" noRot="1" noAdjustHandles="1" noEditPoints="1" noChangeArrowheads="1" noChangeShapeType="1" noTextEdit="1"/>
          </p:cNvSpPr>
          <p:nvPr/>
        </p:nvSpPr>
        <p:spPr>
          <a:xfrm>
            <a:off x="177603" y="517093"/>
            <a:ext cx="4549593" cy="564706"/>
          </a:xfrm>
          <a:prstGeom prst="rect"/>
          <a:blipFill>
            <a:blip xmlns:r="http://schemas.openxmlformats.org/officeDocument/2006/relationships" r:embed="rId1"/>
            <a:stretch>
              <a:fillRect l="-2681" t="-13043" b="-21739"/>
            </a:stretch>
          </a:blipFill>
        </p:spPr>
        <p:txBody>
          <a:bodyPr/>
          <a:p>
            <a:r>
              <a:rPr altLang="en-US" lang="zh-CN">
                <a:noFill/>
              </a:rPr>
              <a:t> </a:t>
            </a:r>
          </a:p>
        </p:txBody>
      </p:sp>
      <p:sp>
        <p:nvSpPr>
          <p:cNvPr id="1049816" name="文本框 132"/>
          <p:cNvSpPr txBox="1">
            <a:spLocks noChangeAspect="1" noMove="1" noResize="1" noRot="1" noAdjustHandles="1" noEditPoints="1" noChangeArrowheads="1" noChangeShapeType="1" noTextEdit="1"/>
          </p:cNvSpPr>
          <p:nvPr/>
        </p:nvSpPr>
        <p:spPr>
          <a:xfrm>
            <a:off x="225974" y="1806990"/>
            <a:ext cx="4250145" cy="830997"/>
          </a:xfrm>
          <a:prstGeom prst="rect"/>
          <a:blipFill>
            <a:blip xmlns:r="http://schemas.openxmlformats.org/officeDocument/2006/relationships" r:embed="rId2"/>
            <a:stretch>
              <a:fillRect l="-1865" t="-5109" r="-717" b="-16058"/>
            </a:stretch>
          </a:blipFill>
        </p:spPr>
        <p:txBody>
          <a:bodyPr/>
          <a:p>
            <a:r>
              <a:rPr altLang="en-US" lang="zh-CN">
                <a:noFill/>
              </a:rPr>
              <a:t> </a:t>
            </a:r>
          </a:p>
        </p:txBody>
      </p:sp>
      <p:grpSp>
        <p:nvGrpSpPr>
          <p:cNvPr id="567" name="组合 138"/>
          <p:cNvGrpSpPr/>
          <p:nvPr/>
        </p:nvGrpSpPr>
        <p:grpSpPr>
          <a:xfrm>
            <a:off x="4065947" y="961611"/>
            <a:ext cx="4858293" cy="5083508"/>
            <a:chOff x="3043205" y="636587"/>
            <a:chExt cx="4858293" cy="5083508"/>
          </a:xfrm>
        </p:grpSpPr>
        <p:grpSp>
          <p:nvGrpSpPr>
            <p:cNvPr id="568" name="组合 139"/>
            <p:cNvGrpSpPr/>
            <p:nvPr/>
          </p:nvGrpSpPr>
          <p:grpSpPr>
            <a:xfrm>
              <a:off x="3043205" y="636587"/>
              <a:ext cx="4858293" cy="5083508"/>
              <a:chOff x="3043205" y="636587"/>
              <a:chExt cx="4858293" cy="5083508"/>
            </a:xfrm>
          </p:grpSpPr>
          <p:grpSp>
            <p:nvGrpSpPr>
              <p:cNvPr id="569" name="组合 142"/>
              <p:cNvGrpSpPr/>
              <p:nvPr/>
            </p:nvGrpSpPr>
            <p:grpSpPr>
              <a:xfrm>
                <a:off x="3043205" y="1714636"/>
                <a:ext cx="4858293" cy="4005459"/>
                <a:chOff x="1716510" y="1717037"/>
                <a:chExt cx="4858293" cy="4005459"/>
              </a:xfrm>
            </p:grpSpPr>
            <p:grpSp>
              <p:nvGrpSpPr>
                <p:cNvPr id="570" name="组合 158"/>
                <p:cNvGrpSpPr/>
                <p:nvPr/>
              </p:nvGrpSpPr>
              <p:grpSpPr>
                <a:xfrm>
                  <a:off x="2288919" y="1717037"/>
                  <a:ext cx="4285884" cy="4005459"/>
                  <a:chOff x="2288919" y="1717037"/>
                  <a:chExt cx="4285884" cy="4005459"/>
                </a:xfrm>
              </p:grpSpPr>
              <p:grpSp>
                <p:nvGrpSpPr>
                  <p:cNvPr id="571" name="组合 170"/>
                  <p:cNvGrpSpPr/>
                  <p:nvPr/>
                </p:nvGrpSpPr>
                <p:grpSpPr>
                  <a:xfrm>
                    <a:off x="2288919" y="1717037"/>
                    <a:ext cx="4285884" cy="4005459"/>
                    <a:chOff x="3748603" y="821996"/>
                    <a:chExt cx="4285884" cy="4005459"/>
                  </a:xfrm>
                </p:grpSpPr>
                <p:sp>
                  <p:nvSpPr>
                    <p:cNvPr id="1049817" name="文本框 173"/>
                    <p:cNvSpPr txBox="1"/>
                    <p:nvPr/>
                  </p:nvSpPr>
                  <p:spPr>
                    <a:xfrm>
                      <a:off x="4281093" y="91577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572" name="组合 174"/>
                    <p:cNvGrpSpPr/>
                    <p:nvPr/>
                  </p:nvGrpSpPr>
                  <p:grpSpPr>
                    <a:xfrm>
                      <a:off x="3748603" y="821996"/>
                      <a:ext cx="4285884" cy="4005459"/>
                      <a:chOff x="3735602" y="605314"/>
                      <a:chExt cx="4285884" cy="4005459"/>
                    </a:xfrm>
                  </p:grpSpPr>
                  <p:grpSp>
                    <p:nvGrpSpPr>
                      <p:cNvPr id="573" name="组合 175"/>
                      <p:cNvGrpSpPr/>
                      <p:nvPr/>
                    </p:nvGrpSpPr>
                    <p:grpSpPr>
                      <a:xfrm>
                        <a:off x="3735602" y="605314"/>
                        <a:ext cx="4285884" cy="4005459"/>
                        <a:chOff x="3735602" y="605314"/>
                        <a:chExt cx="4285884" cy="4005459"/>
                      </a:xfrm>
                    </p:grpSpPr>
                    <p:grpSp>
                      <p:nvGrpSpPr>
                        <p:cNvPr id="574" name="组合 177"/>
                        <p:cNvGrpSpPr/>
                        <p:nvPr/>
                      </p:nvGrpSpPr>
                      <p:grpSpPr>
                        <a:xfrm>
                          <a:off x="3735602" y="605314"/>
                          <a:ext cx="4285884" cy="4005459"/>
                          <a:chOff x="3735602" y="605314"/>
                          <a:chExt cx="4285884" cy="4005459"/>
                        </a:xfrm>
                      </p:grpSpPr>
                      <p:grpSp>
                        <p:nvGrpSpPr>
                          <p:cNvPr id="575" name="组合 180"/>
                          <p:cNvGrpSpPr/>
                          <p:nvPr/>
                        </p:nvGrpSpPr>
                        <p:grpSpPr>
                          <a:xfrm>
                            <a:off x="3735602" y="605314"/>
                            <a:ext cx="4285884" cy="4005459"/>
                            <a:chOff x="179277" y="2358662"/>
                            <a:chExt cx="3542295" cy="3310525"/>
                          </a:xfrm>
                        </p:grpSpPr>
                        <p:grpSp>
                          <p:nvGrpSpPr>
                            <p:cNvPr id="576" name="组合 184"/>
                            <p:cNvGrpSpPr/>
                            <p:nvPr/>
                          </p:nvGrpSpPr>
                          <p:grpSpPr>
                            <a:xfrm>
                              <a:off x="179277" y="3031941"/>
                              <a:ext cx="3542295" cy="2048791"/>
                              <a:chOff x="1041354" y="1984114"/>
                              <a:chExt cx="3542295" cy="2048791"/>
                            </a:xfrm>
                          </p:grpSpPr>
                          <p:sp>
                            <p:nvSpPr>
                              <p:cNvPr id="1049818" name="矩形 196"/>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77" name="组合 197"/>
                              <p:cNvGrpSpPr/>
                              <p:nvPr/>
                            </p:nvGrpSpPr>
                            <p:grpSpPr>
                              <a:xfrm>
                                <a:off x="1041354" y="2325574"/>
                                <a:ext cx="3542295" cy="1707331"/>
                                <a:chOff x="24957" y="2364172"/>
                                <a:chExt cx="3542295" cy="1707331"/>
                              </a:xfrm>
                            </p:grpSpPr>
                            <p:sp>
                              <p:nvSpPr>
                                <p:cNvPr id="1049819" name="矩形 198"/>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0"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821" name="矩形 185"/>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2"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23"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24"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25" name="椭圆 189"/>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6" name="椭圆 190"/>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7" name="椭圆 191"/>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8" name="文本框 192"/>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829" name="文本框 193"/>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830" name="文本框 194"/>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831" name="矩形 195"/>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32" name="矩形 181"/>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33" name="矩形 182"/>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34" name="矩形 183"/>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35"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36" name="椭圆 179"/>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37" name="矩形 176"/>
                      <p:cNvSpPr/>
                      <p:nvPr/>
                    </p:nvSpPr>
                    <p:spPr>
                      <a:xfrm>
                        <a:off x="4094406" y="264061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838" name="矩形 171"/>
                  <p:cNvSpPr/>
                  <p:nvPr/>
                </p:nvSpPr>
                <p:spPr>
                  <a:xfrm rot="5400000">
                    <a:off x="3277592" y="3354973"/>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39" name="矩形 172"/>
                  <p:cNvSpPr/>
                  <p:nvPr/>
                </p:nvSpPr>
                <p:spPr>
                  <a:xfrm rot="5400000">
                    <a:off x="2230714" y="3354972"/>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40"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41" name="Rectangle 519"/>
                <p:cNvSpPr>
                  <a:spLocks noChangeArrowheads="1"/>
                </p:cNvSpPr>
                <p:nvPr/>
              </p:nvSpPr>
              <p:spPr bwMode="auto">
                <a:xfrm>
                  <a:off x="5198699" y="2949424"/>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42"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843"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844" name="矩形 163"/>
                <p:cNvSpPr/>
                <p:nvPr/>
              </p:nvSpPr>
              <p:spPr>
                <a:xfrm>
                  <a:off x="5094529" y="375449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5" name="矩形 164"/>
                <p:cNvSpPr/>
                <p:nvPr/>
              </p:nvSpPr>
              <p:spPr>
                <a:xfrm rot="5400000">
                  <a:off x="5724398" y="3357130"/>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6" name="矩形 165"/>
                <p:cNvSpPr/>
                <p:nvPr/>
              </p:nvSpPr>
              <p:spPr>
                <a:xfrm rot="5400000">
                  <a:off x="4677520" y="3357129"/>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7"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48"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49" name="Line 616"/>
                <p:cNvSpPr>
                  <a:spLocks noChangeShapeType="1"/>
                </p:cNvSpPr>
                <p:nvPr/>
              </p:nvSpPr>
              <p:spPr bwMode="auto">
                <a:xfrm flipV="1">
                  <a:off x="1893304" y="2243145"/>
                  <a:ext cx="0" cy="334966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50" name="Line 616"/>
                <p:cNvSpPr>
                  <a:spLocks noChangeShapeType="1"/>
                </p:cNvSpPr>
                <p:nvPr/>
              </p:nvSpPr>
              <p:spPr bwMode="auto">
                <a:xfrm rot="5400000" flipV="1">
                  <a:off x="1883510" y="5425808"/>
                  <a:ext cx="0" cy="3340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851" name="Line 616"/>
              <p:cNvSpPr>
                <a:spLocks noChangeShapeType="1"/>
              </p:cNvSpPr>
              <p:nvPr/>
            </p:nvSpPr>
            <p:spPr bwMode="auto">
              <a:xfrm flipV="1">
                <a:off x="4546061" y="1171424"/>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52" name="Line 616"/>
              <p:cNvSpPr>
                <a:spLocks noChangeShapeType="1"/>
              </p:cNvSpPr>
              <p:nvPr/>
            </p:nvSpPr>
            <p:spPr bwMode="auto">
              <a:xfrm flipV="1">
                <a:off x="6970176" y="1171423"/>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53" name="Line 616"/>
              <p:cNvSpPr>
                <a:spLocks noChangeShapeType="1"/>
              </p:cNvSpPr>
              <p:nvPr/>
            </p:nvSpPr>
            <p:spPr bwMode="auto">
              <a:xfrm rot="5400000" flipV="1">
                <a:off x="4828004" y="1598113"/>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54" name="文本框 146"/>
              <p:cNvSpPr txBox="1"/>
              <p:nvPr/>
            </p:nvSpPr>
            <p:spPr>
              <a:xfrm>
                <a:off x="4828432" y="1220313"/>
                <a:ext cx="682382"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cxnSp>
            <p:nvCxnSpPr>
              <p:cNvPr id="3146173" name="直接连接符 147"/>
              <p:cNvCxnSpPr>
                <a:cxnSpLocks/>
              </p:cNvCxnSpPr>
              <p:nvPr/>
            </p:nvCxnSpPr>
            <p:spPr>
              <a:xfrm flipH="1" flipV="1">
                <a:off x="5190917" y="1719701"/>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4" name="直接连接符 148"/>
              <p:cNvCxnSpPr>
                <a:cxnSpLocks/>
              </p:cNvCxnSpPr>
              <p:nvPr/>
            </p:nvCxnSpPr>
            <p:spPr>
              <a:xfrm flipH="1" flipV="1">
                <a:off x="5109945" y="1783095"/>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5" name="直接箭头连接符 149"/>
              <p:cNvCxnSpPr>
                <a:cxnSpLocks/>
              </p:cNvCxnSpPr>
              <p:nvPr/>
            </p:nvCxnSpPr>
            <p:spPr>
              <a:xfrm flipV="1">
                <a:off x="5005434" y="1703378"/>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855" name="Line 616"/>
              <p:cNvSpPr>
                <a:spLocks noChangeShapeType="1"/>
              </p:cNvSpPr>
              <p:nvPr/>
            </p:nvSpPr>
            <p:spPr bwMode="auto">
              <a:xfrm rot="5400000" flipV="1">
                <a:off x="5498739" y="1590879"/>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56" name="Line 616"/>
              <p:cNvSpPr>
                <a:spLocks noChangeShapeType="1"/>
              </p:cNvSpPr>
              <p:nvPr/>
            </p:nvSpPr>
            <p:spPr bwMode="auto">
              <a:xfrm flipV="1">
                <a:off x="5791128" y="1880053"/>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57" name="Line 616"/>
              <p:cNvSpPr>
                <a:spLocks noChangeShapeType="1"/>
              </p:cNvSpPr>
              <p:nvPr/>
            </p:nvSpPr>
            <p:spPr bwMode="auto">
              <a:xfrm rot="5400000" flipV="1">
                <a:off x="5144659" y="572828"/>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176" name="直接连接符 153"/>
              <p:cNvCxnSpPr>
                <a:cxnSpLocks/>
              </p:cNvCxnSpPr>
              <p:nvPr/>
            </p:nvCxnSpPr>
            <p:spPr>
              <a:xfrm flipH="1" flipV="1">
                <a:off x="5824228" y="101107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7" name="直接连接符 154"/>
              <p:cNvCxnSpPr>
                <a:cxnSpLocks/>
              </p:cNvCxnSpPr>
              <p:nvPr/>
            </p:nvCxnSpPr>
            <p:spPr>
              <a:xfrm flipH="1" flipV="1">
                <a:off x="5743256" y="1074467"/>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8" name="直接箭头连接符 155"/>
              <p:cNvCxnSpPr>
                <a:cxnSpLocks/>
              </p:cNvCxnSpPr>
              <p:nvPr/>
            </p:nvCxnSpPr>
            <p:spPr>
              <a:xfrm flipV="1">
                <a:off x="5638745" y="994750"/>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858" name="Line 616"/>
              <p:cNvSpPr>
                <a:spLocks noChangeShapeType="1"/>
              </p:cNvSpPr>
              <p:nvPr/>
            </p:nvSpPr>
            <p:spPr bwMode="auto">
              <a:xfrm rot="5400000" flipV="1">
                <a:off x="6406527" y="607775"/>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59" name="文本框 157"/>
              <p:cNvSpPr txBox="1"/>
              <p:nvPr/>
            </p:nvSpPr>
            <p:spPr>
              <a:xfrm>
                <a:off x="5885113" y="636587"/>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860" name="文本框 140"/>
            <p:cNvSpPr txBox="1"/>
            <p:nvPr/>
          </p:nvSpPr>
          <p:spPr>
            <a:xfrm>
              <a:off x="7130146" y="1214525"/>
              <a:ext cx="44001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179" name="直接箭头连接符 141"/>
            <p:cNvCxnSpPr>
              <a:cxnSpLocks/>
            </p:cNvCxnSpPr>
            <p:nvPr/>
          </p:nvCxnSpPr>
          <p:spPr>
            <a:xfrm>
              <a:off x="7102127" y="1344607"/>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grpSp>
        <p:nvGrpSpPr>
          <p:cNvPr id="578" name="组合 200"/>
          <p:cNvGrpSpPr/>
          <p:nvPr/>
        </p:nvGrpSpPr>
        <p:grpSpPr>
          <a:xfrm>
            <a:off x="6201358" y="2850387"/>
            <a:ext cx="1190963" cy="417022"/>
            <a:chOff x="4347170" y="2993640"/>
            <a:chExt cx="1190963" cy="417022"/>
          </a:xfrm>
        </p:grpSpPr>
        <p:cxnSp>
          <p:nvCxnSpPr>
            <p:cNvPr id="3146180" name="直接箭头连接符 201"/>
            <p:cNvCxnSpPr>
              <a:cxnSpLocks/>
            </p:cNvCxnSpPr>
            <p:nvPr/>
          </p:nvCxnSpPr>
          <p:spPr>
            <a:xfrm>
              <a:off x="4347170" y="2993641"/>
              <a:ext cx="0" cy="417021"/>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81" name="直接箭头连接符 202"/>
            <p:cNvCxnSpPr>
              <a:cxnSpLocks/>
            </p:cNvCxnSpPr>
            <p:nvPr/>
          </p:nvCxnSpPr>
          <p:spPr>
            <a:xfrm>
              <a:off x="4534541" y="2993641"/>
              <a:ext cx="0" cy="382514"/>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82" name="直接箭头连接符 203"/>
            <p:cNvCxnSpPr>
              <a:cxnSpLocks/>
            </p:cNvCxnSpPr>
            <p:nvPr/>
          </p:nvCxnSpPr>
          <p:spPr>
            <a:xfrm>
              <a:off x="4698987" y="2993640"/>
              <a:ext cx="0" cy="36000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83" name="直接箭头连接符 222"/>
            <p:cNvCxnSpPr>
              <a:cxnSpLocks/>
            </p:cNvCxnSpPr>
            <p:nvPr/>
          </p:nvCxnSpPr>
          <p:spPr>
            <a:xfrm>
              <a:off x="4866296" y="2993641"/>
              <a:ext cx="0" cy="32400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84" name="直接箭头连接符 223"/>
            <p:cNvCxnSpPr>
              <a:cxnSpLocks/>
            </p:cNvCxnSpPr>
            <p:nvPr/>
          </p:nvCxnSpPr>
          <p:spPr>
            <a:xfrm>
              <a:off x="5053667" y="2993641"/>
              <a:ext cx="0" cy="29520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85" name="直接箭头连接符 224"/>
            <p:cNvCxnSpPr>
              <a:cxnSpLocks/>
            </p:cNvCxnSpPr>
            <p:nvPr/>
          </p:nvCxnSpPr>
          <p:spPr>
            <a:xfrm>
              <a:off x="5218113" y="2993641"/>
              <a:ext cx="0" cy="25200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86" name="直接箭头连接符 225"/>
            <p:cNvCxnSpPr>
              <a:cxnSpLocks/>
            </p:cNvCxnSpPr>
            <p:nvPr/>
          </p:nvCxnSpPr>
          <p:spPr>
            <a:xfrm>
              <a:off x="5383516" y="2993641"/>
              <a:ext cx="0" cy="22277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87" name="直接箭头连接符 226"/>
            <p:cNvCxnSpPr>
              <a:cxnSpLocks/>
            </p:cNvCxnSpPr>
            <p:nvPr/>
          </p:nvCxnSpPr>
          <p:spPr>
            <a:xfrm>
              <a:off x="5538133" y="2993641"/>
              <a:ext cx="0" cy="208510"/>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861" name="矩形 227"/>
          <p:cNvSpPr/>
          <p:nvPr/>
        </p:nvSpPr>
        <p:spPr>
          <a:xfrm>
            <a:off x="6115937" y="3280344"/>
            <a:ext cx="1376820" cy="133042"/>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62" name="文本框 313"/>
          <p:cNvSpPr txBox="1"/>
          <p:nvPr/>
        </p:nvSpPr>
        <p:spPr>
          <a:xfrm>
            <a:off x="240477" y="4436044"/>
            <a:ext cx="4062980"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Channel begins to pinch off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沟道预夹断</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9863" name="文本框 89"/>
          <p:cNvSpPr txBox="1"/>
          <p:nvPr/>
        </p:nvSpPr>
        <p:spPr>
          <a:xfrm>
            <a:off x="240477" y="2976943"/>
            <a:ext cx="4062980" cy="11582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NMOS begins to enter the constant current region</a:t>
            </a:r>
            <a:endParaRPr altLang="en-US" b="1" dirty="0" sz="2400" lang="zh-CN">
              <a:latin typeface="Arial" panose="020B0604020202020204" pitchFamily="34" charset="0"/>
              <a:cs typeface="Arial" panose="020B0604020202020204" pitchFamily="34" charset="0"/>
            </a:endParaRPr>
          </a:p>
        </p:txBody>
      </p:sp>
      <p:sp>
        <p:nvSpPr>
          <p:cNvPr id="1049864" name="直角三角形 91"/>
          <p:cNvSpPr/>
          <p:nvPr/>
        </p:nvSpPr>
        <p:spPr>
          <a:xfrm flipV="1">
            <a:off x="6143966" y="3390872"/>
            <a:ext cx="1409814" cy="447248"/>
          </a:xfrm>
          <a:prstGeom prst="rtTriangl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n w="0"/>
              <a:solidFill>
                <a:schemeClr val="tx1"/>
              </a:solidFill>
              <a:effectLst>
                <a:outerShdw algn="tl" blurRad="38100" dir="2700000" dist="19050" rotWithShape="0">
                  <a:schemeClr val="dk1">
                    <a:alpha val="40000"/>
                  </a:schemeClr>
                </a:outerShdw>
              </a:effectLst>
            </a:endParaRPr>
          </a:p>
        </p:txBody>
      </p:sp>
      <p:sp>
        <p:nvSpPr>
          <p:cNvPr id="1049865" name="直角三角形 92"/>
          <p:cNvSpPr/>
          <p:nvPr/>
        </p:nvSpPr>
        <p:spPr>
          <a:xfrm flipV="1">
            <a:off x="6037258" y="3263045"/>
            <a:ext cx="1510878" cy="472595"/>
          </a:xfrm>
          <a:prstGeom prst="rtTriangle"/>
          <a:pattFill prst="sphere">
            <a:fgClr>
              <a:schemeClr val="tx1"/>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79" name=""/>
        <p:cNvGrpSpPr/>
        <p:nvPr/>
      </p:nvGrpSpPr>
      <p:grpSpPr>
        <a:xfrm>
          <a:off x="0" y="0"/>
          <a:ext cx="0" cy="0"/>
          <a:chOff x="0" y="0"/>
          <a:chExt cx="0" cy="0"/>
        </a:xfrm>
      </p:grpSpPr>
      <p:sp>
        <p:nvSpPr>
          <p:cNvPr id="10498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67" name="文本框 62"/>
          <p:cNvSpPr txBox="1">
            <a:spLocks noChangeAspect="1" noMove="1" noResize="1" noRot="1" noAdjustHandles="1" noEditPoints="1" noChangeArrowheads="1" noChangeShapeType="1" noTextEdit="1"/>
          </p:cNvSpPr>
          <p:nvPr/>
        </p:nvSpPr>
        <p:spPr>
          <a:xfrm>
            <a:off x="177603" y="517093"/>
            <a:ext cx="6847242" cy="564706"/>
          </a:xfrm>
          <a:prstGeom prst="rect"/>
          <a:blipFill>
            <a:blip xmlns:r="http://schemas.openxmlformats.org/officeDocument/2006/relationships" r:embed="rId1"/>
            <a:stretch>
              <a:fillRect l="-1781" t="-13043" b="-21739"/>
            </a:stretch>
          </a:blipFill>
        </p:spPr>
        <p:txBody>
          <a:bodyPr/>
          <a:p>
            <a:r>
              <a:rPr altLang="en-US" lang="zh-CN">
                <a:noFill/>
              </a:rPr>
              <a:t> </a:t>
            </a:r>
          </a:p>
        </p:txBody>
      </p:sp>
      <p:sp>
        <p:nvSpPr>
          <p:cNvPr id="1049868" name="文本框 132"/>
          <p:cNvSpPr txBox="1">
            <a:spLocks noChangeAspect="1" noMove="1" noResize="1" noRot="1" noAdjustHandles="1" noEditPoints="1" noChangeArrowheads="1" noChangeShapeType="1" noTextEdit="1"/>
          </p:cNvSpPr>
          <p:nvPr/>
        </p:nvSpPr>
        <p:spPr>
          <a:xfrm>
            <a:off x="225974" y="1806990"/>
            <a:ext cx="4250145" cy="830997"/>
          </a:xfrm>
          <a:prstGeom prst="rect"/>
          <a:blipFill>
            <a:blip xmlns:r="http://schemas.openxmlformats.org/officeDocument/2006/relationships" r:embed="rId2"/>
            <a:stretch>
              <a:fillRect l="-1865" t="-5109" r="-717" b="-16058"/>
            </a:stretch>
          </a:blipFill>
        </p:spPr>
        <p:txBody>
          <a:bodyPr/>
          <a:p>
            <a:r>
              <a:rPr altLang="en-US" lang="zh-CN">
                <a:noFill/>
              </a:rPr>
              <a:t> </a:t>
            </a:r>
          </a:p>
        </p:txBody>
      </p:sp>
      <p:grpSp>
        <p:nvGrpSpPr>
          <p:cNvPr id="580" name="组合 138"/>
          <p:cNvGrpSpPr/>
          <p:nvPr/>
        </p:nvGrpSpPr>
        <p:grpSpPr>
          <a:xfrm>
            <a:off x="4065947" y="961611"/>
            <a:ext cx="4858293" cy="5083508"/>
            <a:chOff x="3043205" y="636587"/>
            <a:chExt cx="4858293" cy="5083508"/>
          </a:xfrm>
        </p:grpSpPr>
        <p:grpSp>
          <p:nvGrpSpPr>
            <p:cNvPr id="581" name="组合 139"/>
            <p:cNvGrpSpPr/>
            <p:nvPr/>
          </p:nvGrpSpPr>
          <p:grpSpPr>
            <a:xfrm>
              <a:off x="3043205" y="636587"/>
              <a:ext cx="4858293" cy="5083508"/>
              <a:chOff x="3043205" y="636587"/>
              <a:chExt cx="4858293" cy="5083508"/>
            </a:xfrm>
          </p:grpSpPr>
          <p:grpSp>
            <p:nvGrpSpPr>
              <p:cNvPr id="582" name="组合 142"/>
              <p:cNvGrpSpPr/>
              <p:nvPr/>
            </p:nvGrpSpPr>
            <p:grpSpPr>
              <a:xfrm>
                <a:off x="3043205" y="1714636"/>
                <a:ext cx="4858293" cy="4005459"/>
                <a:chOff x="1716510" y="1717037"/>
                <a:chExt cx="4858293" cy="4005459"/>
              </a:xfrm>
            </p:grpSpPr>
            <p:grpSp>
              <p:nvGrpSpPr>
                <p:cNvPr id="583" name="组合 158"/>
                <p:cNvGrpSpPr/>
                <p:nvPr/>
              </p:nvGrpSpPr>
              <p:grpSpPr>
                <a:xfrm>
                  <a:off x="2288919" y="1717037"/>
                  <a:ext cx="4285884" cy="4005459"/>
                  <a:chOff x="2288919" y="1717037"/>
                  <a:chExt cx="4285884" cy="4005459"/>
                </a:xfrm>
              </p:grpSpPr>
              <p:grpSp>
                <p:nvGrpSpPr>
                  <p:cNvPr id="584" name="组合 170"/>
                  <p:cNvGrpSpPr/>
                  <p:nvPr/>
                </p:nvGrpSpPr>
                <p:grpSpPr>
                  <a:xfrm>
                    <a:off x="2288919" y="1717037"/>
                    <a:ext cx="4285884" cy="4005459"/>
                    <a:chOff x="3748603" y="821996"/>
                    <a:chExt cx="4285884" cy="4005459"/>
                  </a:xfrm>
                </p:grpSpPr>
                <p:sp>
                  <p:nvSpPr>
                    <p:cNvPr id="1049869" name="文本框 173"/>
                    <p:cNvSpPr txBox="1"/>
                    <p:nvPr/>
                  </p:nvSpPr>
                  <p:spPr>
                    <a:xfrm>
                      <a:off x="4281093" y="91577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585" name="组合 174"/>
                    <p:cNvGrpSpPr/>
                    <p:nvPr/>
                  </p:nvGrpSpPr>
                  <p:grpSpPr>
                    <a:xfrm>
                      <a:off x="3748603" y="821996"/>
                      <a:ext cx="4285884" cy="4005459"/>
                      <a:chOff x="3735602" y="605314"/>
                      <a:chExt cx="4285884" cy="4005459"/>
                    </a:xfrm>
                  </p:grpSpPr>
                  <p:grpSp>
                    <p:nvGrpSpPr>
                      <p:cNvPr id="586" name="组合 175"/>
                      <p:cNvGrpSpPr/>
                      <p:nvPr/>
                    </p:nvGrpSpPr>
                    <p:grpSpPr>
                      <a:xfrm>
                        <a:off x="3735602" y="605314"/>
                        <a:ext cx="4285884" cy="4005459"/>
                        <a:chOff x="3735602" y="605314"/>
                        <a:chExt cx="4285884" cy="4005459"/>
                      </a:xfrm>
                    </p:grpSpPr>
                    <p:grpSp>
                      <p:nvGrpSpPr>
                        <p:cNvPr id="587" name="组合 177"/>
                        <p:cNvGrpSpPr/>
                        <p:nvPr/>
                      </p:nvGrpSpPr>
                      <p:grpSpPr>
                        <a:xfrm>
                          <a:off x="3735602" y="605314"/>
                          <a:ext cx="4285884" cy="4005459"/>
                          <a:chOff x="3735602" y="605314"/>
                          <a:chExt cx="4285884" cy="4005459"/>
                        </a:xfrm>
                      </p:grpSpPr>
                      <p:grpSp>
                        <p:nvGrpSpPr>
                          <p:cNvPr id="588" name="组合 180"/>
                          <p:cNvGrpSpPr/>
                          <p:nvPr/>
                        </p:nvGrpSpPr>
                        <p:grpSpPr>
                          <a:xfrm>
                            <a:off x="3735602" y="605314"/>
                            <a:ext cx="4285884" cy="4005459"/>
                            <a:chOff x="179277" y="2358662"/>
                            <a:chExt cx="3542295" cy="3310525"/>
                          </a:xfrm>
                        </p:grpSpPr>
                        <p:grpSp>
                          <p:nvGrpSpPr>
                            <p:cNvPr id="589" name="组合 184"/>
                            <p:cNvGrpSpPr/>
                            <p:nvPr/>
                          </p:nvGrpSpPr>
                          <p:grpSpPr>
                            <a:xfrm>
                              <a:off x="179277" y="3031941"/>
                              <a:ext cx="3542295" cy="2048791"/>
                              <a:chOff x="1041354" y="1984114"/>
                              <a:chExt cx="3542295" cy="2048791"/>
                            </a:xfrm>
                          </p:grpSpPr>
                          <p:sp>
                            <p:nvSpPr>
                              <p:cNvPr id="1049870" name="矩形 196"/>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90" name="组合 197"/>
                              <p:cNvGrpSpPr/>
                              <p:nvPr/>
                            </p:nvGrpSpPr>
                            <p:grpSpPr>
                              <a:xfrm>
                                <a:off x="1041354" y="2325574"/>
                                <a:ext cx="3542295" cy="1707331"/>
                                <a:chOff x="24957" y="2364172"/>
                                <a:chExt cx="3542295" cy="1707331"/>
                              </a:xfrm>
                            </p:grpSpPr>
                            <p:sp>
                              <p:nvSpPr>
                                <p:cNvPr id="1049871" name="矩形 198"/>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2"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873" name="矩形 185"/>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4"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75"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76"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77" name="椭圆 189"/>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8" name="椭圆 190"/>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9" name="椭圆 191"/>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0" name="文本框 192"/>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881" name="文本框 193"/>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882" name="文本框 194"/>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883" name="矩形 195"/>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84" name="矩形 181"/>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5" name="矩形 182"/>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6" name="矩形 183"/>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87"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88" name="椭圆 179"/>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89" name="矩形 176"/>
                      <p:cNvSpPr/>
                      <p:nvPr/>
                    </p:nvSpPr>
                    <p:spPr>
                      <a:xfrm>
                        <a:off x="4094406" y="264061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890" name="矩形 171"/>
                  <p:cNvSpPr/>
                  <p:nvPr/>
                </p:nvSpPr>
                <p:spPr>
                  <a:xfrm rot="5400000">
                    <a:off x="3277592" y="3354973"/>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1" name="矩形 172"/>
                  <p:cNvSpPr/>
                  <p:nvPr/>
                </p:nvSpPr>
                <p:spPr>
                  <a:xfrm rot="5400000">
                    <a:off x="2230714" y="3354972"/>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92"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93" name="Rectangle 519"/>
                <p:cNvSpPr>
                  <a:spLocks noChangeArrowheads="1"/>
                </p:cNvSpPr>
                <p:nvPr/>
              </p:nvSpPr>
              <p:spPr bwMode="auto">
                <a:xfrm>
                  <a:off x="5198699" y="2949424"/>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894"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895"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896" name="矩形 163"/>
                <p:cNvSpPr/>
                <p:nvPr/>
              </p:nvSpPr>
              <p:spPr>
                <a:xfrm>
                  <a:off x="5094529" y="375449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7" name="矩形 164"/>
                <p:cNvSpPr/>
                <p:nvPr/>
              </p:nvSpPr>
              <p:spPr>
                <a:xfrm rot="5400000">
                  <a:off x="5724398" y="3357130"/>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8" name="矩形 165"/>
                <p:cNvSpPr/>
                <p:nvPr/>
              </p:nvSpPr>
              <p:spPr>
                <a:xfrm rot="5400000">
                  <a:off x="4677520" y="3357129"/>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9"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00"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01" name="Line 616"/>
                <p:cNvSpPr>
                  <a:spLocks noChangeShapeType="1"/>
                </p:cNvSpPr>
                <p:nvPr/>
              </p:nvSpPr>
              <p:spPr bwMode="auto">
                <a:xfrm flipV="1">
                  <a:off x="1893304" y="2243145"/>
                  <a:ext cx="0" cy="334966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02" name="Line 616"/>
                <p:cNvSpPr>
                  <a:spLocks noChangeShapeType="1"/>
                </p:cNvSpPr>
                <p:nvPr/>
              </p:nvSpPr>
              <p:spPr bwMode="auto">
                <a:xfrm rot="5400000" flipV="1">
                  <a:off x="1883510" y="5425808"/>
                  <a:ext cx="0" cy="3340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903" name="Line 616"/>
              <p:cNvSpPr>
                <a:spLocks noChangeShapeType="1"/>
              </p:cNvSpPr>
              <p:nvPr/>
            </p:nvSpPr>
            <p:spPr bwMode="auto">
              <a:xfrm flipV="1">
                <a:off x="4546061" y="1171424"/>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04" name="Line 616"/>
              <p:cNvSpPr>
                <a:spLocks noChangeShapeType="1"/>
              </p:cNvSpPr>
              <p:nvPr/>
            </p:nvSpPr>
            <p:spPr bwMode="auto">
              <a:xfrm flipV="1">
                <a:off x="6970176" y="1171423"/>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05" name="Line 616"/>
              <p:cNvSpPr>
                <a:spLocks noChangeShapeType="1"/>
              </p:cNvSpPr>
              <p:nvPr/>
            </p:nvSpPr>
            <p:spPr bwMode="auto">
              <a:xfrm rot="5400000" flipV="1">
                <a:off x="4828004" y="1598113"/>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06" name="文本框 146"/>
              <p:cNvSpPr txBox="1"/>
              <p:nvPr/>
            </p:nvSpPr>
            <p:spPr>
              <a:xfrm>
                <a:off x="4828432" y="1220313"/>
                <a:ext cx="682382"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cxnSp>
            <p:nvCxnSpPr>
              <p:cNvPr id="3146188" name="直接连接符 147"/>
              <p:cNvCxnSpPr>
                <a:cxnSpLocks/>
              </p:cNvCxnSpPr>
              <p:nvPr/>
            </p:nvCxnSpPr>
            <p:spPr>
              <a:xfrm flipH="1" flipV="1">
                <a:off x="5190917" y="1719701"/>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89" name="直接连接符 148"/>
              <p:cNvCxnSpPr>
                <a:cxnSpLocks/>
              </p:cNvCxnSpPr>
              <p:nvPr/>
            </p:nvCxnSpPr>
            <p:spPr>
              <a:xfrm flipH="1" flipV="1">
                <a:off x="5109945" y="1783095"/>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0" name="直接箭头连接符 149"/>
              <p:cNvCxnSpPr>
                <a:cxnSpLocks/>
              </p:cNvCxnSpPr>
              <p:nvPr/>
            </p:nvCxnSpPr>
            <p:spPr>
              <a:xfrm flipV="1">
                <a:off x="5005434" y="1703378"/>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907" name="Line 616"/>
              <p:cNvSpPr>
                <a:spLocks noChangeShapeType="1"/>
              </p:cNvSpPr>
              <p:nvPr/>
            </p:nvSpPr>
            <p:spPr bwMode="auto">
              <a:xfrm rot="5400000" flipV="1">
                <a:off x="5498739" y="1590879"/>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08" name="Line 616"/>
              <p:cNvSpPr>
                <a:spLocks noChangeShapeType="1"/>
              </p:cNvSpPr>
              <p:nvPr/>
            </p:nvSpPr>
            <p:spPr bwMode="auto">
              <a:xfrm flipV="1">
                <a:off x="5791128" y="1880053"/>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09" name="Line 616"/>
              <p:cNvSpPr>
                <a:spLocks noChangeShapeType="1"/>
              </p:cNvSpPr>
              <p:nvPr/>
            </p:nvSpPr>
            <p:spPr bwMode="auto">
              <a:xfrm rot="5400000" flipV="1">
                <a:off x="5144659" y="572828"/>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191" name="直接连接符 153"/>
              <p:cNvCxnSpPr>
                <a:cxnSpLocks/>
              </p:cNvCxnSpPr>
              <p:nvPr/>
            </p:nvCxnSpPr>
            <p:spPr>
              <a:xfrm flipH="1" flipV="1">
                <a:off x="5824228" y="101107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2" name="直接连接符 154"/>
              <p:cNvCxnSpPr>
                <a:cxnSpLocks/>
              </p:cNvCxnSpPr>
              <p:nvPr/>
            </p:nvCxnSpPr>
            <p:spPr>
              <a:xfrm flipH="1" flipV="1">
                <a:off x="5743256" y="1074467"/>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3" name="直接箭头连接符 155"/>
              <p:cNvCxnSpPr>
                <a:cxnSpLocks/>
              </p:cNvCxnSpPr>
              <p:nvPr/>
            </p:nvCxnSpPr>
            <p:spPr>
              <a:xfrm flipV="1">
                <a:off x="5638745" y="994750"/>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910" name="Line 616"/>
              <p:cNvSpPr>
                <a:spLocks noChangeShapeType="1"/>
              </p:cNvSpPr>
              <p:nvPr/>
            </p:nvSpPr>
            <p:spPr bwMode="auto">
              <a:xfrm rot="5400000" flipV="1">
                <a:off x="6406527" y="607775"/>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11" name="文本框 157"/>
              <p:cNvSpPr txBox="1"/>
              <p:nvPr/>
            </p:nvSpPr>
            <p:spPr>
              <a:xfrm>
                <a:off x="5885113" y="636587"/>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912" name="文本框 140"/>
            <p:cNvSpPr txBox="1"/>
            <p:nvPr/>
          </p:nvSpPr>
          <p:spPr>
            <a:xfrm>
              <a:off x="7130146" y="1214525"/>
              <a:ext cx="44001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194" name="直接箭头连接符 141"/>
            <p:cNvCxnSpPr>
              <a:cxnSpLocks/>
            </p:cNvCxnSpPr>
            <p:nvPr/>
          </p:nvCxnSpPr>
          <p:spPr>
            <a:xfrm>
              <a:off x="7102127" y="1344607"/>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grpSp>
        <p:nvGrpSpPr>
          <p:cNvPr id="591" name="组合 200"/>
          <p:cNvGrpSpPr/>
          <p:nvPr/>
        </p:nvGrpSpPr>
        <p:grpSpPr>
          <a:xfrm>
            <a:off x="6201357" y="2850387"/>
            <a:ext cx="883145" cy="417022"/>
            <a:chOff x="4347170" y="2993640"/>
            <a:chExt cx="877551" cy="417022"/>
          </a:xfrm>
        </p:grpSpPr>
        <p:cxnSp>
          <p:nvCxnSpPr>
            <p:cNvPr id="3146195" name="直接箭头连接符 201"/>
            <p:cNvCxnSpPr>
              <a:cxnSpLocks/>
            </p:cNvCxnSpPr>
            <p:nvPr/>
          </p:nvCxnSpPr>
          <p:spPr>
            <a:xfrm>
              <a:off x="4347170" y="2993641"/>
              <a:ext cx="0" cy="417021"/>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96" name="直接箭头连接符 202"/>
            <p:cNvCxnSpPr>
              <a:cxnSpLocks/>
            </p:cNvCxnSpPr>
            <p:nvPr/>
          </p:nvCxnSpPr>
          <p:spPr>
            <a:xfrm>
              <a:off x="4534541" y="2993641"/>
              <a:ext cx="0" cy="382514"/>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97" name="直接箭头连接符 203"/>
            <p:cNvCxnSpPr>
              <a:cxnSpLocks/>
            </p:cNvCxnSpPr>
            <p:nvPr/>
          </p:nvCxnSpPr>
          <p:spPr>
            <a:xfrm flipH="1">
              <a:off x="4696865" y="2993640"/>
              <a:ext cx="2122" cy="303874"/>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98" name="直接箭头连接符 222"/>
            <p:cNvCxnSpPr>
              <a:cxnSpLocks/>
            </p:cNvCxnSpPr>
            <p:nvPr/>
          </p:nvCxnSpPr>
          <p:spPr>
            <a:xfrm flipH="1">
              <a:off x="4866280" y="2993641"/>
              <a:ext cx="16" cy="274511"/>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199" name="直接箭头连接符 223"/>
            <p:cNvCxnSpPr>
              <a:cxnSpLocks/>
            </p:cNvCxnSpPr>
            <p:nvPr/>
          </p:nvCxnSpPr>
          <p:spPr>
            <a:xfrm flipH="1">
              <a:off x="5049193" y="2993641"/>
              <a:ext cx="4474" cy="228372"/>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00" name="直接箭头连接符 224"/>
            <p:cNvCxnSpPr>
              <a:cxnSpLocks/>
            </p:cNvCxnSpPr>
            <p:nvPr/>
          </p:nvCxnSpPr>
          <p:spPr>
            <a:xfrm>
              <a:off x="5218113" y="2993641"/>
              <a:ext cx="6608" cy="186427"/>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913" name="矩形 227"/>
          <p:cNvSpPr/>
          <p:nvPr/>
        </p:nvSpPr>
        <p:spPr>
          <a:xfrm>
            <a:off x="6119113" y="3270781"/>
            <a:ext cx="1376820" cy="208254"/>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14" name="文本框 313"/>
          <p:cNvSpPr txBox="1"/>
          <p:nvPr/>
        </p:nvSpPr>
        <p:spPr>
          <a:xfrm>
            <a:off x="248588" y="4133383"/>
            <a:ext cx="4062980"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The pinch-off region extends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夹断区延长</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9915" name="文本框 78"/>
          <p:cNvSpPr txBox="1"/>
          <p:nvPr/>
        </p:nvSpPr>
        <p:spPr>
          <a:xfrm>
            <a:off x="240477" y="2976943"/>
            <a:ext cx="4062980"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NMOS is in constant current region</a:t>
            </a:r>
            <a:endParaRPr altLang="en-US" b="1" dirty="0" sz="2400" lang="zh-CN">
              <a:latin typeface="Arial" panose="020B0604020202020204" pitchFamily="34" charset="0"/>
              <a:cs typeface="Arial" panose="020B0604020202020204" pitchFamily="34" charset="0"/>
            </a:endParaRPr>
          </a:p>
        </p:txBody>
      </p:sp>
      <p:sp>
        <p:nvSpPr>
          <p:cNvPr id="1049916" name="直角三角形 79"/>
          <p:cNvSpPr/>
          <p:nvPr/>
        </p:nvSpPr>
        <p:spPr>
          <a:xfrm flipV="1">
            <a:off x="6109792" y="3295811"/>
            <a:ext cx="1409814" cy="592151"/>
          </a:xfrm>
          <a:prstGeom prst="rtTriangl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n w="0"/>
              <a:solidFill>
                <a:schemeClr val="tx1"/>
              </a:solidFill>
              <a:effectLst>
                <a:outerShdw algn="tl" blurRad="38100" dir="2700000" dist="19050" rotWithShape="0">
                  <a:schemeClr val="dk1">
                    <a:alpha val="40000"/>
                  </a:schemeClr>
                </a:outerShdw>
              </a:effectLst>
            </a:endParaRPr>
          </a:p>
        </p:txBody>
      </p:sp>
      <p:sp>
        <p:nvSpPr>
          <p:cNvPr id="1049917" name="直角三角形 80"/>
          <p:cNvSpPr/>
          <p:nvPr/>
        </p:nvSpPr>
        <p:spPr>
          <a:xfrm flipV="1">
            <a:off x="6037258" y="3263044"/>
            <a:ext cx="1145660" cy="472595"/>
          </a:xfrm>
          <a:prstGeom prst="rtTriangle"/>
          <a:pattFill prst="sphere">
            <a:fgClr>
              <a:schemeClr val="tx1"/>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92" name=""/>
        <p:cNvGrpSpPr/>
        <p:nvPr/>
      </p:nvGrpSpPr>
      <p:grpSpPr>
        <a:xfrm>
          <a:off x="0" y="0"/>
          <a:ext cx="0" cy="0"/>
          <a:chOff x="0" y="0"/>
          <a:chExt cx="0" cy="0"/>
        </a:xfrm>
      </p:grpSpPr>
      <p:sp>
        <p:nvSpPr>
          <p:cNvPr id="104991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93" name="组合 1"/>
          <p:cNvGrpSpPr/>
          <p:nvPr/>
        </p:nvGrpSpPr>
        <p:grpSpPr>
          <a:xfrm>
            <a:off x="1918366" y="869332"/>
            <a:ext cx="4858293" cy="5083508"/>
            <a:chOff x="1498916" y="869332"/>
            <a:chExt cx="4858293" cy="5083508"/>
          </a:xfrm>
        </p:grpSpPr>
        <p:grpSp>
          <p:nvGrpSpPr>
            <p:cNvPr id="594" name="组合 138"/>
            <p:cNvGrpSpPr/>
            <p:nvPr/>
          </p:nvGrpSpPr>
          <p:grpSpPr>
            <a:xfrm>
              <a:off x="1498916" y="869332"/>
              <a:ext cx="4858293" cy="5083508"/>
              <a:chOff x="3043205" y="636587"/>
              <a:chExt cx="4858293" cy="5083508"/>
            </a:xfrm>
          </p:grpSpPr>
          <p:grpSp>
            <p:nvGrpSpPr>
              <p:cNvPr id="595" name="组合 139"/>
              <p:cNvGrpSpPr/>
              <p:nvPr/>
            </p:nvGrpSpPr>
            <p:grpSpPr>
              <a:xfrm>
                <a:off x="3043205" y="636587"/>
                <a:ext cx="4858293" cy="5083508"/>
                <a:chOff x="3043205" y="636587"/>
                <a:chExt cx="4858293" cy="5083508"/>
              </a:xfrm>
            </p:grpSpPr>
            <p:grpSp>
              <p:nvGrpSpPr>
                <p:cNvPr id="596" name="组合 142"/>
                <p:cNvGrpSpPr/>
                <p:nvPr/>
              </p:nvGrpSpPr>
              <p:grpSpPr>
                <a:xfrm>
                  <a:off x="3043205" y="1714636"/>
                  <a:ext cx="4858293" cy="4005459"/>
                  <a:chOff x="1716510" y="1717037"/>
                  <a:chExt cx="4858293" cy="4005459"/>
                </a:xfrm>
              </p:grpSpPr>
              <p:grpSp>
                <p:nvGrpSpPr>
                  <p:cNvPr id="597" name="组合 158"/>
                  <p:cNvGrpSpPr/>
                  <p:nvPr/>
                </p:nvGrpSpPr>
                <p:grpSpPr>
                  <a:xfrm>
                    <a:off x="2288919" y="1717037"/>
                    <a:ext cx="4285884" cy="4005459"/>
                    <a:chOff x="2288919" y="1717037"/>
                    <a:chExt cx="4285884" cy="4005459"/>
                  </a:xfrm>
                </p:grpSpPr>
                <p:grpSp>
                  <p:nvGrpSpPr>
                    <p:cNvPr id="598" name="组合 170"/>
                    <p:cNvGrpSpPr/>
                    <p:nvPr/>
                  </p:nvGrpSpPr>
                  <p:grpSpPr>
                    <a:xfrm>
                      <a:off x="2288919" y="1717037"/>
                      <a:ext cx="4285884" cy="4005459"/>
                      <a:chOff x="3748603" y="821996"/>
                      <a:chExt cx="4285884" cy="4005459"/>
                    </a:xfrm>
                  </p:grpSpPr>
                  <p:sp>
                    <p:nvSpPr>
                      <p:cNvPr id="1049919" name="文本框 173"/>
                      <p:cNvSpPr txBox="1"/>
                      <p:nvPr/>
                    </p:nvSpPr>
                    <p:spPr>
                      <a:xfrm>
                        <a:off x="4281093" y="91577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599" name="组合 174"/>
                      <p:cNvGrpSpPr/>
                      <p:nvPr/>
                    </p:nvGrpSpPr>
                    <p:grpSpPr>
                      <a:xfrm>
                        <a:off x="3748603" y="821996"/>
                        <a:ext cx="4285884" cy="4005459"/>
                        <a:chOff x="3735602" y="605314"/>
                        <a:chExt cx="4285884" cy="4005459"/>
                      </a:xfrm>
                    </p:grpSpPr>
                    <p:grpSp>
                      <p:nvGrpSpPr>
                        <p:cNvPr id="600" name="组合 175"/>
                        <p:cNvGrpSpPr/>
                        <p:nvPr/>
                      </p:nvGrpSpPr>
                      <p:grpSpPr>
                        <a:xfrm>
                          <a:off x="3735602" y="605314"/>
                          <a:ext cx="4285884" cy="4005459"/>
                          <a:chOff x="3735602" y="605314"/>
                          <a:chExt cx="4285884" cy="4005459"/>
                        </a:xfrm>
                      </p:grpSpPr>
                      <p:grpSp>
                        <p:nvGrpSpPr>
                          <p:cNvPr id="601" name="组合 177"/>
                          <p:cNvGrpSpPr/>
                          <p:nvPr/>
                        </p:nvGrpSpPr>
                        <p:grpSpPr>
                          <a:xfrm>
                            <a:off x="3735602" y="605314"/>
                            <a:ext cx="4285884" cy="4005459"/>
                            <a:chOff x="3735602" y="605314"/>
                            <a:chExt cx="4285884" cy="4005459"/>
                          </a:xfrm>
                        </p:grpSpPr>
                        <p:grpSp>
                          <p:nvGrpSpPr>
                            <p:cNvPr id="602" name="组合 180"/>
                            <p:cNvGrpSpPr/>
                            <p:nvPr/>
                          </p:nvGrpSpPr>
                          <p:grpSpPr>
                            <a:xfrm>
                              <a:off x="3735602" y="605314"/>
                              <a:ext cx="4285884" cy="4005459"/>
                              <a:chOff x="179277" y="2358662"/>
                              <a:chExt cx="3542295" cy="3310525"/>
                            </a:xfrm>
                          </p:grpSpPr>
                          <p:grpSp>
                            <p:nvGrpSpPr>
                              <p:cNvPr id="603" name="组合 184"/>
                              <p:cNvGrpSpPr/>
                              <p:nvPr/>
                            </p:nvGrpSpPr>
                            <p:grpSpPr>
                              <a:xfrm>
                                <a:off x="179277" y="3031941"/>
                                <a:ext cx="3542295" cy="2048791"/>
                                <a:chOff x="1041354" y="1984114"/>
                                <a:chExt cx="3542295" cy="2048791"/>
                              </a:xfrm>
                            </p:grpSpPr>
                            <p:sp>
                              <p:nvSpPr>
                                <p:cNvPr id="1049920" name="矩形 196"/>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04" name="组合 197"/>
                                <p:cNvGrpSpPr/>
                                <p:nvPr/>
                              </p:nvGrpSpPr>
                              <p:grpSpPr>
                                <a:xfrm>
                                  <a:off x="1041354" y="2325574"/>
                                  <a:ext cx="3542295" cy="1707331"/>
                                  <a:chOff x="24957" y="2364172"/>
                                  <a:chExt cx="3542295" cy="1707331"/>
                                </a:xfrm>
                              </p:grpSpPr>
                              <p:sp>
                                <p:nvSpPr>
                                  <p:cNvPr id="1049921" name="矩形 198"/>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2"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9923" name="矩形 185"/>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4"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25"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26"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27" name="椭圆 189"/>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8" name="椭圆 190"/>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9" name="椭圆 191"/>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0" name="文本框 192"/>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9931" name="文本框 193"/>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932" name="文本框 194"/>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933" name="矩形 195"/>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34" name="矩形 181"/>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5" name="矩形 182"/>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6" name="矩形 183"/>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37"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38" name="椭圆 179"/>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39" name="矩形 176"/>
                        <p:cNvSpPr/>
                        <p:nvPr/>
                      </p:nvSpPr>
                      <p:spPr>
                        <a:xfrm>
                          <a:off x="4094406" y="264061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940" name="矩形 171"/>
                    <p:cNvSpPr/>
                    <p:nvPr/>
                  </p:nvSpPr>
                  <p:spPr>
                    <a:xfrm rot="5400000">
                      <a:off x="3277592" y="3354973"/>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1" name="矩形 172"/>
                    <p:cNvSpPr/>
                    <p:nvPr/>
                  </p:nvSpPr>
                  <p:spPr>
                    <a:xfrm rot="5400000">
                      <a:off x="2230714" y="3354972"/>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42"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43" name="Rectangle 519"/>
                  <p:cNvSpPr>
                    <a:spLocks noChangeArrowheads="1"/>
                  </p:cNvSpPr>
                  <p:nvPr/>
                </p:nvSpPr>
                <p:spPr bwMode="auto">
                  <a:xfrm>
                    <a:off x="5198699" y="2949424"/>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44"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945"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946" name="矩形 163"/>
                  <p:cNvSpPr/>
                  <p:nvPr/>
                </p:nvSpPr>
                <p:spPr>
                  <a:xfrm>
                    <a:off x="5094529" y="375449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7" name="矩形 164"/>
                  <p:cNvSpPr/>
                  <p:nvPr/>
                </p:nvSpPr>
                <p:spPr>
                  <a:xfrm rot="5400000">
                    <a:off x="5724398" y="3357130"/>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8" name="矩形 165"/>
                  <p:cNvSpPr/>
                  <p:nvPr/>
                </p:nvSpPr>
                <p:spPr>
                  <a:xfrm rot="5400000">
                    <a:off x="4677520" y="3357129"/>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9" name="Line 616"/>
                  <p:cNvSpPr>
                    <a:spLocks noChangeShapeType="1"/>
                  </p:cNvSpPr>
                  <p:nvPr/>
                </p:nvSpPr>
                <p:spPr bwMode="auto">
                  <a:xfrm rot="5400000" flipV="1">
                    <a:off x="2524455" y="1603098"/>
                    <a:ext cx="0" cy="128188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50" name="Line 616"/>
                  <p:cNvSpPr>
                    <a:spLocks noChangeShapeType="1"/>
                  </p:cNvSpPr>
                  <p:nvPr/>
                </p:nvSpPr>
                <p:spPr bwMode="auto">
                  <a:xfrm rot="5400000" flipV="1">
                    <a:off x="3165133" y="4181318"/>
                    <a:ext cx="0" cy="256324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51" name="Line 616"/>
                  <p:cNvSpPr>
                    <a:spLocks noChangeShapeType="1"/>
                  </p:cNvSpPr>
                  <p:nvPr/>
                </p:nvSpPr>
                <p:spPr bwMode="auto">
                  <a:xfrm flipV="1">
                    <a:off x="1893304" y="2243145"/>
                    <a:ext cx="0" cy="334966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52" name="Line 616"/>
                  <p:cNvSpPr>
                    <a:spLocks noChangeShapeType="1"/>
                  </p:cNvSpPr>
                  <p:nvPr/>
                </p:nvSpPr>
                <p:spPr bwMode="auto">
                  <a:xfrm rot="5400000" flipV="1">
                    <a:off x="1883510" y="5425808"/>
                    <a:ext cx="0" cy="3340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953" name="Line 616"/>
                <p:cNvSpPr>
                  <a:spLocks noChangeShapeType="1"/>
                </p:cNvSpPr>
                <p:nvPr/>
              </p:nvSpPr>
              <p:spPr bwMode="auto">
                <a:xfrm flipV="1">
                  <a:off x="4546061" y="1171424"/>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54" name="Line 616"/>
                <p:cNvSpPr>
                  <a:spLocks noChangeShapeType="1"/>
                </p:cNvSpPr>
                <p:nvPr/>
              </p:nvSpPr>
              <p:spPr bwMode="auto">
                <a:xfrm flipV="1">
                  <a:off x="6970176" y="1171423"/>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55" name="Line 616"/>
                <p:cNvSpPr>
                  <a:spLocks noChangeShapeType="1"/>
                </p:cNvSpPr>
                <p:nvPr/>
              </p:nvSpPr>
              <p:spPr bwMode="auto">
                <a:xfrm rot="5400000" flipV="1">
                  <a:off x="4828004" y="1598113"/>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56" name="文本框 146"/>
                <p:cNvSpPr txBox="1"/>
                <p:nvPr/>
              </p:nvSpPr>
              <p:spPr>
                <a:xfrm>
                  <a:off x="4828432" y="1220313"/>
                  <a:ext cx="682382"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cxnSp>
              <p:nvCxnSpPr>
                <p:cNvPr id="3146201" name="直接连接符 147"/>
                <p:cNvCxnSpPr>
                  <a:cxnSpLocks/>
                </p:cNvCxnSpPr>
                <p:nvPr/>
              </p:nvCxnSpPr>
              <p:spPr>
                <a:xfrm flipH="1" flipV="1">
                  <a:off x="5190917" y="1719701"/>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2" name="直接连接符 148"/>
                <p:cNvCxnSpPr>
                  <a:cxnSpLocks/>
                </p:cNvCxnSpPr>
                <p:nvPr/>
              </p:nvCxnSpPr>
              <p:spPr>
                <a:xfrm flipH="1" flipV="1">
                  <a:off x="5109945" y="1783095"/>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3" name="直接箭头连接符 149"/>
                <p:cNvCxnSpPr>
                  <a:cxnSpLocks/>
                </p:cNvCxnSpPr>
                <p:nvPr/>
              </p:nvCxnSpPr>
              <p:spPr>
                <a:xfrm flipV="1">
                  <a:off x="5005434" y="1703378"/>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957" name="Line 616"/>
                <p:cNvSpPr>
                  <a:spLocks noChangeShapeType="1"/>
                </p:cNvSpPr>
                <p:nvPr/>
              </p:nvSpPr>
              <p:spPr bwMode="auto">
                <a:xfrm rot="5400000" flipV="1">
                  <a:off x="5498739" y="1590879"/>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58" name="Line 616"/>
                <p:cNvSpPr>
                  <a:spLocks noChangeShapeType="1"/>
                </p:cNvSpPr>
                <p:nvPr/>
              </p:nvSpPr>
              <p:spPr bwMode="auto">
                <a:xfrm flipV="1">
                  <a:off x="5791128" y="1880053"/>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59" name="Line 616"/>
                <p:cNvSpPr>
                  <a:spLocks noChangeShapeType="1"/>
                </p:cNvSpPr>
                <p:nvPr/>
              </p:nvSpPr>
              <p:spPr bwMode="auto">
                <a:xfrm rot="5400000" flipV="1">
                  <a:off x="5144659" y="572828"/>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204" name="直接连接符 153"/>
                <p:cNvCxnSpPr>
                  <a:cxnSpLocks/>
                </p:cNvCxnSpPr>
                <p:nvPr/>
              </p:nvCxnSpPr>
              <p:spPr>
                <a:xfrm flipH="1" flipV="1">
                  <a:off x="5824228" y="101107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5" name="直接连接符 154"/>
                <p:cNvCxnSpPr>
                  <a:cxnSpLocks/>
                </p:cNvCxnSpPr>
                <p:nvPr/>
              </p:nvCxnSpPr>
              <p:spPr>
                <a:xfrm flipH="1" flipV="1">
                  <a:off x="5743256" y="1074467"/>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6" name="直接箭头连接符 155"/>
                <p:cNvCxnSpPr>
                  <a:cxnSpLocks/>
                </p:cNvCxnSpPr>
                <p:nvPr/>
              </p:nvCxnSpPr>
              <p:spPr>
                <a:xfrm flipV="1">
                  <a:off x="5638745" y="994750"/>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960" name="Line 616"/>
                <p:cNvSpPr>
                  <a:spLocks noChangeShapeType="1"/>
                </p:cNvSpPr>
                <p:nvPr/>
              </p:nvSpPr>
              <p:spPr bwMode="auto">
                <a:xfrm rot="5400000" flipV="1">
                  <a:off x="6406527" y="607775"/>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961" name="文本框 157"/>
                <p:cNvSpPr txBox="1"/>
                <p:nvPr/>
              </p:nvSpPr>
              <p:spPr>
                <a:xfrm>
                  <a:off x="5885113" y="636587"/>
                  <a:ext cx="68238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962" name="文本框 140"/>
              <p:cNvSpPr txBox="1"/>
              <p:nvPr/>
            </p:nvSpPr>
            <p:spPr>
              <a:xfrm>
                <a:off x="7130146" y="1214525"/>
                <a:ext cx="44001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207" name="直接箭头连接符 141"/>
              <p:cNvCxnSpPr>
                <a:cxnSpLocks/>
              </p:cNvCxnSpPr>
              <p:nvPr/>
            </p:nvCxnSpPr>
            <p:spPr>
              <a:xfrm>
                <a:off x="7102127" y="1344607"/>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grpSp>
          <p:nvGrpSpPr>
            <p:cNvPr id="605" name="组合 200"/>
            <p:cNvGrpSpPr/>
            <p:nvPr/>
          </p:nvGrpSpPr>
          <p:grpSpPr>
            <a:xfrm>
              <a:off x="3634326" y="2758108"/>
              <a:ext cx="883145" cy="417022"/>
              <a:chOff x="4347170" y="2993640"/>
              <a:chExt cx="877551" cy="417022"/>
            </a:xfrm>
          </p:grpSpPr>
          <p:cxnSp>
            <p:nvCxnSpPr>
              <p:cNvPr id="3146208" name="直接箭头连接符 201"/>
              <p:cNvCxnSpPr>
                <a:cxnSpLocks/>
              </p:cNvCxnSpPr>
              <p:nvPr/>
            </p:nvCxnSpPr>
            <p:spPr>
              <a:xfrm>
                <a:off x="4347170" y="2993641"/>
                <a:ext cx="0" cy="417021"/>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09" name="直接箭头连接符 202"/>
              <p:cNvCxnSpPr>
                <a:cxnSpLocks/>
              </p:cNvCxnSpPr>
              <p:nvPr/>
            </p:nvCxnSpPr>
            <p:spPr>
              <a:xfrm>
                <a:off x="4534541" y="2993641"/>
                <a:ext cx="0" cy="382514"/>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10" name="直接箭头连接符 203"/>
              <p:cNvCxnSpPr>
                <a:cxnSpLocks/>
              </p:cNvCxnSpPr>
              <p:nvPr/>
            </p:nvCxnSpPr>
            <p:spPr>
              <a:xfrm flipH="1">
                <a:off x="4696865" y="2993640"/>
                <a:ext cx="2122" cy="303874"/>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11" name="直接箭头连接符 222"/>
              <p:cNvCxnSpPr>
                <a:cxnSpLocks/>
              </p:cNvCxnSpPr>
              <p:nvPr/>
            </p:nvCxnSpPr>
            <p:spPr>
              <a:xfrm flipH="1">
                <a:off x="4866280" y="2993641"/>
                <a:ext cx="16" cy="274511"/>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12" name="直接箭头连接符 223"/>
              <p:cNvCxnSpPr>
                <a:cxnSpLocks/>
              </p:cNvCxnSpPr>
              <p:nvPr/>
            </p:nvCxnSpPr>
            <p:spPr>
              <a:xfrm flipH="1">
                <a:off x="5049193" y="2993641"/>
                <a:ext cx="4474" cy="228372"/>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13" name="直接箭头连接符 224"/>
              <p:cNvCxnSpPr>
                <a:cxnSpLocks/>
              </p:cNvCxnSpPr>
              <p:nvPr/>
            </p:nvCxnSpPr>
            <p:spPr>
              <a:xfrm>
                <a:off x="5218113" y="2993641"/>
                <a:ext cx="6608" cy="186427"/>
              </a:xfrm>
              <a:prstGeom prst="straightConnector1"/>
              <a:ln w="222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963" name="矩形 227"/>
            <p:cNvSpPr/>
            <p:nvPr/>
          </p:nvSpPr>
          <p:spPr>
            <a:xfrm>
              <a:off x="3552082" y="3178502"/>
              <a:ext cx="1376820" cy="208254"/>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4" name="直角三角形 79"/>
            <p:cNvSpPr/>
            <p:nvPr/>
          </p:nvSpPr>
          <p:spPr>
            <a:xfrm flipV="1">
              <a:off x="3542761" y="3203532"/>
              <a:ext cx="1409814" cy="592151"/>
            </a:xfrm>
            <a:prstGeom prst="rtTriangl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n w="0"/>
                <a:solidFill>
                  <a:schemeClr val="tx1"/>
                </a:solidFill>
                <a:effectLst>
                  <a:outerShdw algn="tl" blurRad="38100" dir="2700000" dist="19050" rotWithShape="0">
                    <a:schemeClr val="dk1">
                      <a:alpha val="40000"/>
                    </a:schemeClr>
                  </a:outerShdw>
                </a:effectLst>
              </a:endParaRPr>
            </a:p>
          </p:txBody>
        </p:sp>
        <p:sp>
          <p:nvSpPr>
            <p:cNvPr id="1049965" name="直角三角形 80"/>
            <p:cNvSpPr/>
            <p:nvPr/>
          </p:nvSpPr>
          <p:spPr>
            <a:xfrm flipV="1">
              <a:off x="3470227" y="3170765"/>
              <a:ext cx="1145660" cy="472595"/>
            </a:xfrm>
            <a:prstGeom prst="rtTriangle"/>
            <a:pattFill prst="sphere">
              <a:fgClr>
                <a:schemeClr val="tx1"/>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214" name="直接箭头连接符 81"/>
          <p:cNvCxnSpPr>
            <a:cxnSpLocks/>
          </p:cNvCxnSpPr>
          <p:nvPr/>
        </p:nvCxnSpPr>
        <p:spPr>
          <a:xfrm flipH="1">
            <a:off x="5029854" y="3190247"/>
            <a:ext cx="93038" cy="173623"/>
          </a:xfrm>
          <a:prstGeom prst="straightConnector1"/>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46215" name="直接箭头连接符 86"/>
          <p:cNvCxnSpPr>
            <a:cxnSpLocks/>
          </p:cNvCxnSpPr>
          <p:nvPr/>
        </p:nvCxnSpPr>
        <p:spPr>
          <a:xfrm flipH="1">
            <a:off x="5145001" y="3190246"/>
            <a:ext cx="93038" cy="173623"/>
          </a:xfrm>
          <a:prstGeom prst="straightConnector1"/>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46216" name="直接箭头连接符 87"/>
          <p:cNvCxnSpPr>
            <a:cxnSpLocks/>
          </p:cNvCxnSpPr>
          <p:nvPr/>
        </p:nvCxnSpPr>
        <p:spPr>
          <a:xfrm flipH="1">
            <a:off x="5260263" y="3199766"/>
            <a:ext cx="93038" cy="173623"/>
          </a:xfrm>
          <a:prstGeom prst="straightConnector1"/>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46217" name="直接箭头连接符 88"/>
          <p:cNvCxnSpPr>
            <a:cxnSpLocks/>
          </p:cNvCxnSpPr>
          <p:nvPr/>
        </p:nvCxnSpPr>
        <p:spPr>
          <a:xfrm flipH="1">
            <a:off x="4934449" y="3164925"/>
            <a:ext cx="93038" cy="173623"/>
          </a:xfrm>
          <a:prstGeom prst="straightConnector1"/>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606" name=""/>
        <p:cNvGrpSpPr/>
        <p:nvPr/>
      </p:nvGrpSpPr>
      <p:grpSpPr>
        <a:xfrm>
          <a:off x="0" y="0"/>
          <a:ext cx="0" cy="0"/>
          <a:chOff x="0" y="0"/>
          <a:chExt cx="0" cy="0"/>
        </a:xfrm>
      </p:grpSpPr>
      <p:sp>
        <p:nvSpPr>
          <p:cNvPr id="10499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07" name="组合 6"/>
          <p:cNvGrpSpPr/>
          <p:nvPr/>
        </p:nvGrpSpPr>
        <p:grpSpPr>
          <a:xfrm>
            <a:off x="3698644" y="2156007"/>
            <a:ext cx="4357443" cy="3719932"/>
            <a:chOff x="4362014" y="2639864"/>
            <a:chExt cx="4357443" cy="3719932"/>
          </a:xfrm>
        </p:grpSpPr>
        <p:cxnSp>
          <p:nvCxnSpPr>
            <p:cNvPr id="3146218" name="直接箭头连接符 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19" name="直接箭头连接符 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967" name="文本框 9"/>
            <p:cNvSpPr txBox="1"/>
            <p:nvPr/>
          </p:nvSpPr>
          <p:spPr>
            <a:xfrm>
              <a:off x="4362014" y="2639864"/>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968" name="文本框 10"/>
            <p:cNvSpPr txBox="1"/>
            <p:nvPr/>
          </p:nvSpPr>
          <p:spPr>
            <a:xfrm>
              <a:off x="7958759" y="5823857"/>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969" name="任意多边形 32"/>
          <p:cNvSpPr/>
          <p:nvPr/>
        </p:nvSpPr>
        <p:spPr>
          <a:xfrm>
            <a:off x="4106251" y="2335689"/>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0" name="Rectangle 9"/>
          <p:cNvSpPr>
            <a:spLocks noChangeArrowheads="1"/>
          </p:cNvSpPr>
          <p:nvPr/>
        </p:nvSpPr>
        <p:spPr bwMode="auto">
          <a:xfrm>
            <a:off x="4312434" y="5730770"/>
            <a:ext cx="2507081" cy="802640"/>
          </a:xfrm>
          <a:prstGeom prst="rect"/>
          <a:solidFill>
            <a:schemeClr val="bg1">
              <a:lumMod val="85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Cut-off region </a:t>
            </a:r>
            <a:r>
              <a:rPr altLang="en-US" b="1" dirty="0" sz="2400" lang="zh-CN">
                <a:latin typeface="宋体" panose="02010600030101010101" pitchFamily="2" charset="-122"/>
                <a:ea typeface="宋体" panose="02010600030101010101" pitchFamily="2" charset="-122"/>
                <a:cs typeface="Arial" panose="020B0604020202020204" pitchFamily="34" charset="0"/>
              </a:rPr>
              <a:t>夹断</a:t>
            </a:r>
            <a:r>
              <a:rPr altLang="zh-CN" b="1" dirty="0" sz="2400" lang="en-US">
                <a:latin typeface="宋体" panose="02010600030101010101" pitchFamily="2" charset="-122"/>
                <a:ea typeface="宋体" panose="02010600030101010101" pitchFamily="2" charset="-122"/>
                <a:cs typeface="Arial" panose="020B0604020202020204" pitchFamily="34" charset="0"/>
              </a:rPr>
              <a:t>/</a:t>
            </a:r>
            <a:r>
              <a:rPr altLang="en-US" b="1" dirty="0" sz="2400" lang="zh-CN">
                <a:latin typeface="宋体" panose="02010600030101010101" pitchFamily="2" charset="-122"/>
                <a:ea typeface="宋体" panose="02010600030101010101" pitchFamily="2" charset="-122"/>
                <a:cs typeface="Arial" panose="020B0604020202020204" pitchFamily="34" charset="0"/>
              </a:rPr>
              <a:t>截止区 </a:t>
            </a:r>
          </a:p>
        </p:txBody>
      </p:sp>
      <p:cxnSp>
        <p:nvCxnSpPr>
          <p:cNvPr id="3146220" name="直接连接符 34"/>
          <p:cNvCxnSpPr>
            <a:cxnSpLocks/>
          </p:cNvCxnSpPr>
          <p:nvPr/>
        </p:nvCxnSpPr>
        <p:spPr>
          <a:xfrm flipH="1">
            <a:off x="5662075" y="5276180"/>
            <a:ext cx="294490" cy="38676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971" name="矩形 39"/>
          <p:cNvSpPr/>
          <p:nvPr/>
        </p:nvSpPr>
        <p:spPr>
          <a:xfrm>
            <a:off x="6240912" y="4799045"/>
            <a:ext cx="1549162"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49972" name="矩形 41"/>
          <p:cNvSpPr/>
          <p:nvPr/>
        </p:nvSpPr>
        <p:spPr>
          <a:xfrm>
            <a:off x="4199325" y="1935719"/>
            <a:ext cx="2097214" cy="472440"/>
          </a:xfrm>
          <a:prstGeom prst="rect"/>
        </p:spPr>
        <p:txBody>
          <a:bodyPr wrap="squar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a:solidFill>
                  <a:schemeClr val="accent1">
                    <a:lumMod val="75000"/>
                  </a:schemeClr>
                </a:solidFill>
                <a:latin typeface="Arial" panose="020B0604020202020204" pitchFamily="34" charset="0"/>
                <a:cs typeface="Arial" panose="020B0604020202020204" pitchFamily="34" charset="0"/>
              </a:rPr>
              <a:t> </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th</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a:t>
            </a:r>
            <a:endParaRPr altLang="en-US" dirty="0" sz="2000" lang="zh-CN">
              <a:solidFill>
                <a:schemeClr val="accent1">
                  <a:lumMod val="75000"/>
                </a:schemeClr>
              </a:solidFill>
            </a:endParaRPr>
          </a:p>
        </p:txBody>
      </p:sp>
      <p:sp>
        <p:nvSpPr>
          <p:cNvPr id="1049973" name="Rectangle 9"/>
          <p:cNvSpPr>
            <a:spLocks noChangeArrowheads="1"/>
          </p:cNvSpPr>
          <p:nvPr/>
        </p:nvSpPr>
        <p:spPr bwMode="auto">
          <a:xfrm>
            <a:off x="726679" y="3340786"/>
            <a:ext cx="2809774" cy="802640"/>
          </a:xfrm>
          <a:prstGeom prst="rect"/>
          <a:solidFill>
            <a:schemeClr val="accent1">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Variable resistor region</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可变电阻区</a:t>
            </a:r>
          </a:p>
        </p:txBody>
      </p:sp>
      <p:cxnSp>
        <p:nvCxnSpPr>
          <p:cNvPr id="3146221" name="直接连接符 43"/>
          <p:cNvCxnSpPr>
            <a:cxnSpLocks/>
          </p:cNvCxnSpPr>
          <p:nvPr/>
        </p:nvCxnSpPr>
        <p:spPr>
          <a:xfrm flipV="1">
            <a:off x="3716728" y="3764017"/>
            <a:ext cx="704329" cy="377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974" name="Rectangle 9"/>
          <p:cNvSpPr>
            <a:spLocks noChangeArrowheads="1"/>
          </p:cNvSpPr>
          <p:nvPr/>
        </p:nvSpPr>
        <p:spPr bwMode="auto">
          <a:xfrm>
            <a:off x="5067004" y="985370"/>
            <a:ext cx="3078473" cy="802640"/>
          </a:xfrm>
          <a:prstGeom prst="rect"/>
          <a:solidFill>
            <a:schemeClr val="accent2">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Constant current region</a:t>
            </a:r>
            <a:r>
              <a:rPr altLang="en-US" b="1" dirty="0" sz="2400" lang="zh-CN">
                <a:latin typeface="宋体" panose="02010600030101010101" pitchFamily="2" charset="-122"/>
                <a:ea typeface="宋体" panose="02010600030101010101" pitchFamily="2" charset="-122"/>
                <a:cs typeface="Arial" panose="020B0604020202020204" pitchFamily="34" charset="0"/>
              </a:rPr>
              <a:t>恒流区</a:t>
            </a:r>
          </a:p>
        </p:txBody>
      </p:sp>
      <p:sp>
        <p:nvSpPr>
          <p:cNvPr id="1049975" name="文本框 47"/>
          <p:cNvSpPr txBox="1"/>
          <p:nvPr/>
        </p:nvSpPr>
        <p:spPr>
          <a:xfrm>
            <a:off x="297327" y="557223"/>
            <a:ext cx="3181591" cy="523220"/>
          </a:xfrm>
          <a:prstGeom prst="rect"/>
          <a:noFill/>
        </p:spPr>
        <p:txBody>
          <a:bodyPr rtlCol="0" wrap="square">
            <a:spAutoFit/>
          </a:bodyPr>
          <a:p>
            <a:pPr algn="ctr"/>
            <a:r>
              <a:rPr altLang="zh-CN" b="1" dirty="0" sz="2800" lang="en-US" smtClean="0">
                <a:latin typeface="Arial" panose="020B0604020202020204" pitchFamily="34" charset="0"/>
                <a:cs typeface="Arial" panose="020B0604020202020204" pitchFamily="34" charset="0"/>
              </a:rPr>
              <a:t>Output I-V curve </a:t>
            </a:r>
            <a:endParaRPr altLang="en-US" b="1" dirty="0" sz="2800" lang="zh-CN">
              <a:latin typeface="Arial" panose="020B0604020202020204" pitchFamily="34" charset="0"/>
              <a:cs typeface="Arial" panose="020B0604020202020204" pitchFamily="34" charset="0"/>
            </a:endParaRPr>
          </a:p>
        </p:txBody>
      </p:sp>
      <p:cxnSp>
        <p:nvCxnSpPr>
          <p:cNvPr id="3146222" name="直接连接符 48"/>
          <p:cNvCxnSpPr>
            <a:cxnSpLocks/>
          </p:cNvCxnSpPr>
          <p:nvPr/>
        </p:nvCxnSpPr>
        <p:spPr>
          <a:xfrm>
            <a:off x="6493941" y="1811491"/>
            <a:ext cx="1" cy="1105088"/>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976" name="文本框 63"/>
          <p:cNvSpPr txBox="1">
            <a:spLocks noChangeAspect="1" noMove="1" noResize="1" noRot="1" noAdjustHandles="1" noEditPoints="1" noChangeArrowheads="1" noChangeShapeType="1" noTextEdit="1"/>
          </p:cNvSpPr>
          <p:nvPr/>
        </p:nvSpPr>
        <p:spPr>
          <a:xfrm>
            <a:off x="436586" y="1302140"/>
            <a:ext cx="3277051" cy="403444"/>
          </a:xfrm>
          <a:prstGeom prst="rect"/>
          <a:blipFill>
            <a:blip xmlns:r="http://schemas.openxmlformats.org/officeDocument/2006/relationships" r:embed="rId1"/>
            <a:stretch>
              <a:fillRect l="-1862" r="-559" b="-24242"/>
            </a:stretch>
          </a:blipFill>
        </p:spPr>
        <p:txBody>
          <a:bodyPr/>
          <a:p>
            <a:r>
              <a:rPr altLang="en-US" lang="zh-CN">
                <a:noFill/>
              </a:rPr>
              <a:t> </a:t>
            </a:r>
          </a:p>
        </p:txBody>
      </p:sp>
      <p:grpSp>
        <p:nvGrpSpPr>
          <p:cNvPr id="608" name="组合 11"/>
          <p:cNvGrpSpPr/>
          <p:nvPr/>
        </p:nvGrpSpPr>
        <p:grpSpPr>
          <a:xfrm>
            <a:off x="4104493" y="2560790"/>
            <a:ext cx="3485186" cy="2790094"/>
            <a:chOff x="4962128" y="2026687"/>
            <a:chExt cx="3485186" cy="2790094"/>
          </a:xfrm>
        </p:grpSpPr>
        <p:cxnSp>
          <p:nvCxnSpPr>
            <p:cNvPr id="3146223" name="直接连接符 1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977" name="弧形 1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24" name="直接连接符 14"/>
            <p:cNvCxnSpPr>
              <a:cxnSpLocks/>
            </p:cNvCxnSpPr>
            <p:nvPr/>
          </p:nvCxnSpPr>
          <p:spPr>
            <a:xfrm>
              <a:off x="6006289" y="2026687"/>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09" name="组合 53"/>
          <p:cNvGrpSpPr/>
          <p:nvPr/>
        </p:nvGrpSpPr>
        <p:grpSpPr>
          <a:xfrm>
            <a:off x="4114457" y="3221173"/>
            <a:ext cx="3471311" cy="2120831"/>
            <a:chOff x="4672054" y="3128863"/>
            <a:chExt cx="3471311" cy="2120831"/>
          </a:xfrm>
        </p:grpSpPr>
        <p:grpSp>
          <p:nvGrpSpPr>
            <p:cNvPr id="610" name="组合 15"/>
            <p:cNvGrpSpPr/>
            <p:nvPr/>
          </p:nvGrpSpPr>
          <p:grpSpPr>
            <a:xfrm>
              <a:off x="5180752" y="3128863"/>
              <a:ext cx="2962613" cy="775307"/>
              <a:chOff x="5432483" y="2589096"/>
              <a:chExt cx="2962613" cy="775307"/>
            </a:xfrm>
          </p:grpSpPr>
          <p:sp>
            <p:nvSpPr>
              <p:cNvPr id="1049978" name="弧形 1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25" name="直接连接符 17"/>
              <p:cNvCxnSpPr>
                <a:cxnSpLocks/>
              </p:cNvCxnSpPr>
              <p:nvPr/>
            </p:nvCxnSpPr>
            <p:spPr>
              <a:xfrm>
                <a:off x="5876332" y="2589096"/>
                <a:ext cx="25187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26" name="直接连接符 50"/>
            <p:cNvCxnSpPr>
              <a:cxnSpLocks/>
              <a:endCxn id="1049978"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1" name="组合 59"/>
          <p:cNvGrpSpPr/>
          <p:nvPr/>
        </p:nvGrpSpPr>
        <p:grpSpPr>
          <a:xfrm>
            <a:off x="4119076" y="3916656"/>
            <a:ext cx="3466692" cy="1442615"/>
            <a:chOff x="4676673" y="3824346"/>
            <a:chExt cx="3466692" cy="1442615"/>
          </a:xfrm>
        </p:grpSpPr>
        <p:grpSp>
          <p:nvGrpSpPr>
            <p:cNvPr id="612" name="组合 57"/>
            <p:cNvGrpSpPr/>
            <p:nvPr/>
          </p:nvGrpSpPr>
          <p:grpSpPr>
            <a:xfrm>
              <a:off x="4676673" y="3824346"/>
              <a:ext cx="1300404" cy="1442615"/>
              <a:chOff x="4676673" y="3824346"/>
              <a:chExt cx="1300404" cy="1442615"/>
            </a:xfrm>
          </p:grpSpPr>
          <p:sp>
            <p:nvSpPr>
              <p:cNvPr id="1049979" name="弧形 19"/>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27" name="直接连接符 54"/>
              <p:cNvCxnSpPr>
                <a:cxnSpLocks/>
                <a:endCxn id="1049979"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28" name="直接连接符 58"/>
            <p:cNvCxnSpPr>
              <a:cxnSpLocks/>
            </p:cNvCxnSpPr>
            <p:nvPr/>
          </p:nvCxnSpPr>
          <p:spPr>
            <a:xfrm>
              <a:off x="5517508" y="3824346"/>
              <a:ext cx="262585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3" name="组合 62"/>
          <p:cNvGrpSpPr/>
          <p:nvPr/>
        </p:nvGrpSpPr>
        <p:grpSpPr>
          <a:xfrm>
            <a:off x="4143698" y="4615400"/>
            <a:ext cx="3442070" cy="775307"/>
            <a:chOff x="4701295" y="4523090"/>
            <a:chExt cx="3442070" cy="775307"/>
          </a:xfrm>
        </p:grpSpPr>
        <p:grpSp>
          <p:nvGrpSpPr>
            <p:cNvPr id="614" name="组合 21"/>
            <p:cNvGrpSpPr/>
            <p:nvPr/>
          </p:nvGrpSpPr>
          <p:grpSpPr>
            <a:xfrm>
              <a:off x="4875992" y="4523090"/>
              <a:ext cx="3267373" cy="775307"/>
              <a:chOff x="5274946" y="3134177"/>
              <a:chExt cx="3267373" cy="775307"/>
            </a:xfrm>
          </p:grpSpPr>
          <p:sp>
            <p:nvSpPr>
              <p:cNvPr id="1049980" name="弧形 2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29" name="直接连接符 23"/>
              <p:cNvCxnSpPr>
                <a:cxnSpLocks/>
              </p:cNvCxnSpPr>
              <p:nvPr/>
            </p:nvCxnSpPr>
            <p:spPr>
              <a:xfrm>
                <a:off x="5718795" y="3134177"/>
                <a:ext cx="282352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30" name="直接连接符 60"/>
            <p:cNvCxnSpPr>
              <a:cxnSpLocks/>
              <a:endCxn id="1049980"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5" name="组合 24"/>
          <p:cNvGrpSpPr/>
          <p:nvPr/>
        </p:nvGrpSpPr>
        <p:grpSpPr>
          <a:xfrm>
            <a:off x="4026664" y="5234321"/>
            <a:ext cx="3559104" cy="470483"/>
            <a:chOff x="5274946" y="3128688"/>
            <a:chExt cx="3559104" cy="771867"/>
          </a:xfrm>
        </p:grpSpPr>
        <p:sp>
          <p:nvSpPr>
            <p:cNvPr id="1049981" name="弧形 25"/>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31" name="直接连接符 26"/>
            <p:cNvCxnSpPr>
              <a:cxnSpLocks/>
            </p:cNvCxnSpPr>
            <p:nvPr/>
          </p:nvCxnSpPr>
          <p:spPr>
            <a:xfrm>
              <a:off x="5718795" y="3134177"/>
              <a:ext cx="311525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982" name="右大括号 67"/>
          <p:cNvSpPr/>
          <p:nvPr/>
        </p:nvSpPr>
        <p:spPr>
          <a:xfrm>
            <a:off x="7665158" y="2560790"/>
            <a:ext cx="187411" cy="2054610"/>
          </a:xfrm>
          <a:prstGeom prst="rightBrace">
            <a:avLst>
              <a:gd name="adj1" fmla="val 8333"/>
              <a:gd name="adj2" fmla="val 5021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983" name="矩形 68"/>
          <p:cNvSpPr/>
          <p:nvPr/>
        </p:nvSpPr>
        <p:spPr>
          <a:xfrm>
            <a:off x="7703175" y="3596543"/>
            <a:ext cx="1549162"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&gt;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95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57" name="矩形 9"/>
          <p:cNvSpPr/>
          <p:nvPr/>
        </p:nvSpPr>
        <p:spPr>
          <a:xfrm>
            <a:off x="374918" y="1014011"/>
            <a:ext cx="7105939" cy="584775"/>
          </a:xfrm>
          <a:prstGeom prst="rect"/>
        </p:spPr>
        <p:txBody>
          <a:bodyPr wrap="square">
            <a:spAutoFit/>
          </a:bodyPr>
          <a:p>
            <a:pPr algn="just"/>
            <a:r>
              <a:rPr altLang="zh-CN" b="1" dirty="0" sz="3200" lang="en-US" smtClean="0">
                <a:latin typeface="Arial" panose="020B0604020202020204" pitchFamily="34" charset="0"/>
                <a:cs typeface="Arial" panose="020B0604020202020204" pitchFamily="34" charset="0"/>
              </a:rPr>
              <a:t>FET </a:t>
            </a:r>
            <a:r>
              <a:rPr altLang="en-US" b="1" dirty="0" sz="3200" lang="zh-CN" smtClean="0">
                <a:latin typeface="宋体" panose="02010600030101010101" pitchFamily="2" charset="-122"/>
                <a:ea typeface="宋体" panose="02010600030101010101" pitchFamily="2" charset="-122"/>
                <a:cs typeface="Arial" panose="020B0604020202020204" pitchFamily="34" charset="0"/>
              </a:rPr>
              <a:t>场效应晶体管</a:t>
            </a:r>
            <a:r>
              <a:rPr altLang="zh-CN" b="1" dirty="0" sz="3200" lang="en-US" smtClean="0">
                <a:latin typeface="宋体" panose="02010600030101010101" pitchFamily="2" charset="-122"/>
                <a:ea typeface="宋体" panose="02010600030101010101" pitchFamily="2" charset="-122"/>
                <a:cs typeface="Arial" panose="020B0604020202020204" pitchFamily="34" charset="0"/>
              </a:rPr>
              <a:t>:</a:t>
            </a:r>
            <a:endParaRPr altLang="en-US" b="1" dirty="0" sz="3200" lang="zh-CN">
              <a:latin typeface="宋体" panose="02010600030101010101" pitchFamily="2" charset="-122"/>
              <a:ea typeface="宋体" panose="02010600030101010101" pitchFamily="2" charset="-122"/>
              <a:cs typeface="Arial" panose="020B0604020202020204" pitchFamily="34" charset="0"/>
            </a:endParaRPr>
          </a:p>
        </p:txBody>
      </p:sp>
      <p:sp>
        <p:nvSpPr>
          <p:cNvPr id="1048958" name="Rectangle 2"/>
          <p:cNvSpPr>
            <a:spLocks noChangeArrowheads="1"/>
          </p:cNvSpPr>
          <p:nvPr/>
        </p:nvSpPr>
        <p:spPr bwMode="auto">
          <a:xfrm>
            <a:off x="456405" y="2265776"/>
            <a:ext cx="8231187" cy="954107"/>
          </a:xfrm>
          <a:prstGeom prst="rect"/>
          <a:noFill/>
          <a:ln>
            <a:noFill/>
          </a:ln>
          <a:effectLst/>
        </p:spPr>
        <p:txBody>
          <a:bodyPr>
            <a:spAutoFit/>
          </a:bodyPr>
          <a:p>
            <a:pPr fontAlgn="base" indent="-514350" marL="514350">
              <a:spcBef>
                <a:spcPct val="0"/>
              </a:spcBef>
              <a:spcAft>
                <a:spcPct val="0"/>
              </a:spcAft>
              <a:buAutoNum type="arabicPeriod"/>
            </a:pPr>
            <a:r>
              <a:rPr altLang="zh-CN" b="1" dirty="0" sz="2800" kumimoji="1" lang="en-US" smtClean="0">
                <a:latin typeface="Arial" panose="020B0604020202020204" pitchFamily="34" charset="0"/>
                <a:ea typeface="楷体_GB2312" pitchFamily="49" charset="-122"/>
                <a:cs typeface="Arial" panose="020B0604020202020204" pitchFamily="34" charset="0"/>
              </a:rPr>
              <a:t>JFET </a:t>
            </a:r>
            <a:r>
              <a:rPr altLang="zh-CN" b="1" dirty="0" sz="2800" kumimoji="1" lang="en-US">
                <a:latin typeface="Arial" panose="020B0604020202020204" pitchFamily="34" charset="0"/>
                <a:ea typeface="楷体_GB2312" pitchFamily="49" charset="-122"/>
                <a:cs typeface="Arial" panose="020B0604020202020204" pitchFamily="34" charset="0"/>
              </a:rPr>
              <a:t>(</a:t>
            </a:r>
            <a:r>
              <a:rPr altLang="zh-CN" b="1" dirty="0" sz="2800" kumimoji="1" lang="en-US">
                <a:latin typeface="Arial" panose="020B0604020202020204" pitchFamily="34" charset="0"/>
                <a:cs typeface="Arial" panose="020B0604020202020204" pitchFamily="34" charset="0"/>
              </a:rPr>
              <a:t>Junction Field Effect Transistor</a:t>
            </a:r>
            <a:r>
              <a:rPr altLang="zh-CN" b="1" dirty="0" sz="2800" kumimoji="1" lang="en-US" smtClean="0">
                <a:latin typeface="Arial" panose="020B0604020202020204" pitchFamily="34" charset="0"/>
                <a:ea typeface="楷体_GB2312" pitchFamily="49" charset="-122"/>
                <a:cs typeface="Arial" panose="020B0604020202020204" pitchFamily="34" charset="0"/>
              </a:rPr>
              <a:t>)</a:t>
            </a:r>
          </a:p>
          <a:p>
            <a:pPr fontAlgn="base">
              <a:spcBef>
                <a:spcPct val="0"/>
              </a:spcBef>
              <a:spcAft>
                <a:spcPct val="0"/>
              </a:spcAft>
            </a:pPr>
            <a:r>
              <a:rPr altLang="en-US" b="1" dirty="0" sz="2800" kumimoji="1" lang="zh-CN" smtClean="0">
                <a:latin typeface="Arial" panose="020B0604020202020204" pitchFamily="34" charset="0"/>
                <a:ea typeface="楷体_GB2312" pitchFamily="49" charset="-122"/>
                <a:cs typeface="Arial" panose="020B0604020202020204" pitchFamily="34" charset="0"/>
              </a:rPr>
              <a:t>     结</a:t>
            </a:r>
            <a:r>
              <a:rPr altLang="en-US" b="1" dirty="0" sz="2800" kumimoji="1" lang="zh-CN">
                <a:latin typeface="Arial" panose="020B0604020202020204" pitchFamily="34" charset="0"/>
                <a:ea typeface="楷体_GB2312" pitchFamily="49" charset="-122"/>
                <a:cs typeface="Arial" panose="020B0604020202020204" pitchFamily="34" charset="0"/>
              </a:rPr>
              <a:t>型场效应</a:t>
            </a:r>
            <a:r>
              <a:rPr altLang="en-US" b="1" dirty="0" sz="2800" kumimoji="1" lang="zh-CN" smtClean="0">
                <a:latin typeface="Arial" panose="020B0604020202020204" pitchFamily="34" charset="0"/>
                <a:ea typeface="楷体_GB2312" pitchFamily="49" charset="-122"/>
                <a:cs typeface="Arial" panose="020B0604020202020204" pitchFamily="34" charset="0"/>
              </a:rPr>
              <a:t>管</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sp>
        <p:nvSpPr>
          <p:cNvPr id="1048959" name="Rectangle 11"/>
          <p:cNvSpPr>
            <a:spLocks noChangeArrowheads="1"/>
          </p:cNvSpPr>
          <p:nvPr/>
        </p:nvSpPr>
        <p:spPr bwMode="auto">
          <a:xfrm>
            <a:off x="456405" y="3865976"/>
            <a:ext cx="8231187" cy="954107"/>
          </a:xfrm>
          <a:prstGeom prst="rect"/>
          <a:noFill/>
          <a:ln>
            <a:noFill/>
          </a:ln>
          <a:effectLst/>
        </p:spPr>
        <p:txBody>
          <a:bodyPr>
            <a:spAutoFit/>
          </a:bodyPr>
          <a:p>
            <a:pPr fontAlgn="base">
              <a:spcBef>
                <a:spcPct val="0"/>
              </a:spcBef>
              <a:spcAft>
                <a:spcPct val="0"/>
              </a:spcAft>
            </a:pPr>
            <a:r>
              <a:rPr altLang="zh-CN" b="1" dirty="0" sz="2800" kumimoji="1" lang="en-US">
                <a:latin typeface="Arial" panose="020B0604020202020204" pitchFamily="34" charset="0"/>
                <a:ea typeface="楷体_GB2312" pitchFamily="49" charset="-122"/>
                <a:cs typeface="Arial" panose="020B0604020202020204" pitchFamily="34" charset="0"/>
              </a:rPr>
              <a:t>2. </a:t>
            </a:r>
            <a:r>
              <a:rPr altLang="zh-CN" b="1" dirty="0" sz="2800" kumimoji="1" lang="en-US" smtClean="0">
                <a:latin typeface="Arial" panose="020B0604020202020204" pitchFamily="34" charset="0"/>
                <a:ea typeface="楷体_GB2312" pitchFamily="49" charset="-122"/>
                <a:cs typeface="Arial" panose="020B0604020202020204" pitchFamily="34" charset="0"/>
              </a:rPr>
              <a:t>IGFET </a:t>
            </a:r>
            <a:r>
              <a:rPr altLang="zh-CN" b="1" dirty="0" sz="2800" kumimoji="1" lang="en-US">
                <a:latin typeface="Arial" panose="020B0604020202020204" pitchFamily="34" charset="0"/>
                <a:ea typeface="楷体_GB2312" pitchFamily="49" charset="-122"/>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Insulated </a:t>
            </a:r>
            <a:r>
              <a:rPr altLang="zh-CN" b="1" dirty="0" sz="2800" kumimoji="1" lang="en-US">
                <a:latin typeface="Arial" panose="020B0604020202020204" pitchFamily="34" charset="0"/>
                <a:cs typeface="Arial" panose="020B0604020202020204" pitchFamily="34" charset="0"/>
              </a:rPr>
              <a:t>Gate Field Effect Transistor</a:t>
            </a:r>
            <a:r>
              <a:rPr altLang="zh-CN" b="1" dirty="0" sz="2800" kumimoji="1" lang="en-US" smtClean="0">
                <a:latin typeface="Arial" panose="020B0604020202020204" pitchFamily="34" charset="0"/>
                <a:ea typeface="楷体_GB2312" pitchFamily="49" charset="-122"/>
                <a:cs typeface="Arial" panose="020B0604020202020204" pitchFamily="34" charset="0"/>
              </a:rPr>
              <a:t>)</a:t>
            </a:r>
          </a:p>
          <a:p>
            <a:pPr fontAlgn="base">
              <a:spcBef>
                <a:spcPct val="0"/>
              </a:spcBef>
              <a:spcAft>
                <a:spcPct val="0"/>
              </a:spcAft>
            </a:pPr>
            <a:r>
              <a:rPr altLang="en-US" b="1" dirty="0" sz="2800" kumimoji="1" lang="zh-CN" smtClean="0">
                <a:latin typeface="Arial" panose="020B0604020202020204" pitchFamily="34" charset="0"/>
                <a:ea typeface="楷体_GB2312" pitchFamily="49" charset="-122"/>
                <a:cs typeface="Arial" panose="020B0604020202020204" pitchFamily="34" charset="0"/>
              </a:rPr>
              <a:t>    绝缘</a:t>
            </a:r>
            <a:r>
              <a:rPr altLang="en-US" b="1" dirty="0" sz="2800" kumimoji="1" lang="zh-CN">
                <a:latin typeface="Arial" panose="020B0604020202020204" pitchFamily="34" charset="0"/>
                <a:ea typeface="楷体_GB2312" pitchFamily="49" charset="-122"/>
                <a:cs typeface="Arial" panose="020B0604020202020204" pitchFamily="34" charset="0"/>
              </a:rPr>
              <a:t>栅型场效应</a:t>
            </a:r>
            <a:r>
              <a:rPr altLang="en-US" b="1" dirty="0" sz="2800" kumimoji="1" lang="zh-CN" smtClean="0">
                <a:latin typeface="Arial" panose="020B0604020202020204" pitchFamily="34" charset="0"/>
                <a:ea typeface="楷体_GB2312" pitchFamily="49" charset="-122"/>
                <a:cs typeface="Arial" panose="020B0604020202020204" pitchFamily="34" charset="0"/>
              </a:rPr>
              <a:t>管</a:t>
            </a:r>
            <a:endParaRPr altLang="zh-CN" b="1" dirty="0" sz="2800" kumimoji="1" lang="en-US">
              <a:latin typeface="Arial" panose="020B0604020202020204" pitchFamily="34" charset="0"/>
              <a:ea typeface="楷体_GB2312" pitchFamily="49" charset="-122"/>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616" name=""/>
        <p:cNvGrpSpPr/>
        <p:nvPr/>
      </p:nvGrpSpPr>
      <p:grpSpPr>
        <a:xfrm>
          <a:off x="0" y="0"/>
          <a:ext cx="0" cy="0"/>
          <a:chOff x="0" y="0"/>
          <a:chExt cx="0" cy="0"/>
        </a:xfrm>
      </p:grpSpPr>
      <p:sp>
        <p:nvSpPr>
          <p:cNvPr id="104998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85" name="Rectangle 9"/>
          <p:cNvSpPr>
            <a:spLocks noChangeArrowheads="1"/>
          </p:cNvSpPr>
          <p:nvPr/>
        </p:nvSpPr>
        <p:spPr bwMode="auto">
          <a:xfrm>
            <a:off x="492661" y="449943"/>
            <a:ext cx="2917463" cy="802640"/>
          </a:xfrm>
          <a:prstGeom prst="rect"/>
          <a:solidFill>
            <a:schemeClr val="accent1">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Variable resistor region</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可变电阻区</a:t>
            </a:r>
          </a:p>
        </p:txBody>
      </p:sp>
      <p:grpSp>
        <p:nvGrpSpPr>
          <p:cNvPr id="617" name="组合 1"/>
          <p:cNvGrpSpPr/>
          <p:nvPr/>
        </p:nvGrpSpPr>
        <p:grpSpPr>
          <a:xfrm>
            <a:off x="3180899" y="836365"/>
            <a:ext cx="5707249" cy="4492584"/>
            <a:chOff x="2283833" y="-83496"/>
            <a:chExt cx="5707249" cy="4492584"/>
          </a:xfrm>
        </p:grpSpPr>
        <p:grpSp>
          <p:nvGrpSpPr>
            <p:cNvPr id="618" name="组合 6"/>
            <p:cNvGrpSpPr/>
            <p:nvPr/>
          </p:nvGrpSpPr>
          <p:grpSpPr>
            <a:xfrm>
              <a:off x="3633639" y="689156"/>
              <a:ext cx="4357443" cy="3719932"/>
              <a:chOff x="4362014" y="2639864"/>
              <a:chExt cx="4357443" cy="3719932"/>
            </a:xfrm>
          </p:grpSpPr>
          <p:cxnSp>
            <p:nvCxnSpPr>
              <p:cNvPr id="3146232" name="直接箭头连接符 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33" name="直接箭头连接符 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986" name="文本框 9"/>
              <p:cNvSpPr txBox="1"/>
              <p:nvPr/>
            </p:nvSpPr>
            <p:spPr>
              <a:xfrm>
                <a:off x="4362014" y="2639864"/>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987" name="文本框 10"/>
              <p:cNvSpPr txBox="1"/>
              <p:nvPr/>
            </p:nvSpPr>
            <p:spPr>
              <a:xfrm>
                <a:off x="7958759" y="5823857"/>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49988" name="任意多边形 32"/>
            <p:cNvSpPr/>
            <p:nvPr/>
          </p:nvSpPr>
          <p:spPr>
            <a:xfrm>
              <a:off x="4041246" y="868838"/>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9" name="矩形 39"/>
            <p:cNvSpPr/>
            <p:nvPr/>
          </p:nvSpPr>
          <p:spPr>
            <a:xfrm>
              <a:off x="6175907" y="3332194"/>
              <a:ext cx="1549162"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49990" name="矩形 41"/>
            <p:cNvSpPr/>
            <p:nvPr/>
          </p:nvSpPr>
          <p:spPr>
            <a:xfrm>
              <a:off x="4134320" y="468868"/>
              <a:ext cx="2097214" cy="472439"/>
            </a:xfrm>
            <a:prstGeom prst="rect"/>
          </p:spPr>
          <p:txBody>
            <a:bodyPr wrap="squar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a:solidFill>
                    <a:schemeClr val="accent1">
                      <a:lumMod val="75000"/>
                    </a:schemeClr>
                  </a:solidFill>
                  <a:latin typeface="Arial" panose="020B0604020202020204" pitchFamily="34" charset="0"/>
                  <a:cs typeface="Arial" panose="020B0604020202020204" pitchFamily="34" charset="0"/>
                </a:rPr>
                <a:t> </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th</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a:t>
              </a:r>
              <a:endParaRPr altLang="en-US" dirty="0" sz="2000" lang="zh-CN">
                <a:solidFill>
                  <a:schemeClr val="accent1">
                    <a:lumMod val="75000"/>
                  </a:schemeClr>
                </a:solidFill>
              </a:endParaRPr>
            </a:p>
          </p:txBody>
        </p:sp>
        <p:cxnSp>
          <p:nvCxnSpPr>
            <p:cNvPr id="3146234" name="直接连接符 43"/>
            <p:cNvCxnSpPr>
              <a:cxnSpLocks/>
            </p:cNvCxnSpPr>
            <p:nvPr/>
          </p:nvCxnSpPr>
          <p:spPr>
            <a:xfrm>
              <a:off x="2283833" y="-83496"/>
              <a:ext cx="2072219" cy="238066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19" name="组合 11"/>
            <p:cNvGrpSpPr/>
            <p:nvPr/>
          </p:nvGrpSpPr>
          <p:grpSpPr>
            <a:xfrm>
              <a:off x="4039488" y="1093939"/>
              <a:ext cx="3485186" cy="2790094"/>
              <a:chOff x="4962128" y="2026687"/>
              <a:chExt cx="3485186" cy="2790094"/>
            </a:xfrm>
          </p:grpSpPr>
          <p:cxnSp>
            <p:nvCxnSpPr>
              <p:cNvPr id="3146235" name="直接连接符 1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991" name="弧形 1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36" name="直接连接符 14"/>
              <p:cNvCxnSpPr>
                <a:cxnSpLocks/>
              </p:cNvCxnSpPr>
              <p:nvPr/>
            </p:nvCxnSpPr>
            <p:spPr>
              <a:xfrm>
                <a:off x="6006289" y="2026687"/>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20" name="组合 53"/>
            <p:cNvGrpSpPr/>
            <p:nvPr/>
          </p:nvGrpSpPr>
          <p:grpSpPr>
            <a:xfrm>
              <a:off x="4049452" y="1754322"/>
              <a:ext cx="3471311" cy="2120831"/>
              <a:chOff x="4672054" y="3128863"/>
              <a:chExt cx="3471311" cy="2120831"/>
            </a:xfrm>
          </p:grpSpPr>
          <p:grpSp>
            <p:nvGrpSpPr>
              <p:cNvPr id="621" name="组合 15"/>
              <p:cNvGrpSpPr/>
              <p:nvPr/>
            </p:nvGrpSpPr>
            <p:grpSpPr>
              <a:xfrm>
                <a:off x="5180752" y="3128863"/>
                <a:ext cx="2962613" cy="775307"/>
                <a:chOff x="5432483" y="2589096"/>
                <a:chExt cx="2962613" cy="775307"/>
              </a:xfrm>
            </p:grpSpPr>
            <p:sp>
              <p:nvSpPr>
                <p:cNvPr id="1049992" name="弧形 1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37" name="直接连接符 17"/>
                <p:cNvCxnSpPr>
                  <a:cxnSpLocks/>
                </p:cNvCxnSpPr>
                <p:nvPr/>
              </p:nvCxnSpPr>
              <p:spPr>
                <a:xfrm>
                  <a:off x="5876332" y="2589096"/>
                  <a:ext cx="25187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38" name="直接连接符 50"/>
              <p:cNvCxnSpPr>
                <a:cxnSpLocks/>
                <a:endCxn id="1049992"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22" name="组合 59"/>
            <p:cNvGrpSpPr/>
            <p:nvPr/>
          </p:nvGrpSpPr>
          <p:grpSpPr>
            <a:xfrm>
              <a:off x="4054071" y="2449805"/>
              <a:ext cx="3466692" cy="1442615"/>
              <a:chOff x="4676673" y="3824346"/>
              <a:chExt cx="3466692" cy="1442615"/>
            </a:xfrm>
          </p:grpSpPr>
          <p:grpSp>
            <p:nvGrpSpPr>
              <p:cNvPr id="623" name="组合 57"/>
              <p:cNvGrpSpPr/>
              <p:nvPr/>
            </p:nvGrpSpPr>
            <p:grpSpPr>
              <a:xfrm>
                <a:off x="4676673" y="3824346"/>
                <a:ext cx="1300404" cy="1442615"/>
                <a:chOff x="4676673" y="3824346"/>
                <a:chExt cx="1300404" cy="1442615"/>
              </a:xfrm>
            </p:grpSpPr>
            <p:sp>
              <p:nvSpPr>
                <p:cNvPr id="1049993" name="弧形 19"/>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39" name="直接连接符 54"/>
                <p:cNvCxnSpPr>
                  <a:cxnSpLocks/>
                  <a:endCxn id="1049993"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40" name="直接连接符 58"/>
              <p:cNvCxnSpPr>
                <a:cxnSpLocks/>
              </p:cNvCxnSpPr>
              <p:nvPr/>
            </p:nvCxnSpPr>
            <p:spPr>
              <a:xfrm>
                <a:off x="5517508" y="3824346"/>
                <a:ext cx="262585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24" name="组合 62"/>
            <p:cNvGrpSpPr/>
            <p:nvPr/>
          </p:nvGrpSpPr>
          <p:grpSpPr>
            <a:xfrm>
              <a:off x="4078693" y="3148549"/>
              <a:ext cx="3442070" cy="775307"/>
              <a:chOff x="4701295" y="4523090"/>
              <a:chExt cx="3442070" cy="775307"/>
            </a:xfrm>
          </p:grpSpPr>
          <p:grpSp>
            <p:nvGrpSpPr>
              <p:cNvPr id="625" name="组合 21"/>
              <p:cNvGrpSpPr/>
              <p:nvPr/>
            </p:nvGrpSpPr>
            <p:grpSpPr>
              <a:xfrm>
                <a:off x="4875992" y="4523090"/>
                <a:ext cx="3267373" cy="775307"/>
                <a:chOff x="5274946" y="3134177"/>
                <a:chExt cx="3267373" cy="775307"/>
              </a:xfrm>
            </p:grpSpPr>
            <p:sp>
              <p:nvSpPr>
                <p:cNvPr id="1049994" name="弧形 2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41" name="直接连接符 23"/>
                <p:cNvCxnSpPr>
                  <a:cxnSpLocks/>
                </p:cNvCxnSpPr>
                <p:nvPr/>
              </p:nvCxnSpPr>
              <p:spPr>
                <a:xfrm>
                  <a:off x="5718795" y="3134177"/>
                  <a:ext cx="282352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42" name="直接连接符 60"/>
              <p:cNvCxnSpPr>
                <a:cxnSpLocks/>
                <a:endCxn id="1049994"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26" name="组合 24"/>
            <p:cNvGrpSpPr/>
            <p:nvPr/>
          </p:nvGrpSpPr>
          <p:grpSpPr>
            <a:xfrm>
              <a:off x="3961659" y="3767470"/>
              <a:ext cx="3559104" cy="470483"/>
              <a:chOff x="5274946" y="3128688"/>
              <a:chExt cx="3559104" cy="771867"/>
            </a:xfrm>
          </p:grpSpPr>
          <p:sp>
            <p:nvSpPr>
              <p:cNvPr id="1049995" name="弧形 25"/>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43" name="直接连接符 26"/>
              <p:cNvCxnSpPr>
                <a:cxnSpLocks/>
              </p:cNvCxnSpPr>
              <p:nvPr/>
            </p:nvCxnSpPr>
            <p:spPr>
              <a:xfrm>
                <a:off x="5718795" y="3134177"/>
                <a:ext cx="311525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049996" name="文本框 44"/>
          <p:cNvSpPr txBox="1"/>
          <p:nvPr/>
        </p:nvSpPr>
        <p:spPr>
          <a:xfrm>
            <a:off x="801608" y="4711505"/>
            <a:ext cx="3043405" cy="535940"/>
          </a:xfrm>
          <a:prstGeom prst="rect"/>
          <a:noFill/>
        </p:spPr>
        <p:txBody>
          <a:bodyPr rtlCol="0" wrap="square">
            <a:spAutoFit/>
          </a:bodyPr>
          <a:p>
            <a:pPr algn="ctr"/>
            <a:r>
              <a:rPr altLang="zh-CN" b="1" dirty="0" sz="2400" lang="en-US" smtClean="0">
                <a:solidFill>
                  <a:schemeClr val="accent1">
                    <a:lumMod val="75000"/>
                  </a:schemeClr>
                </a:solidFill>
                <a:latin typeface="Arial" panose="020B0604020202020204" pitchFamily="34" charset="0"/>
                <a:cs typeface="Arial" panose="020B0604020202020204" pitchFamily="34" charset="0"/>
              </a:rPr>
              <a:t>Tunable by </a:t>
            </a:r>
            <a:r>
              <a:rPr altLang="zh-CN" b="1" dirty="0" sz="24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GS</a:t>
            </a:r>
            <a:endParaRPr altLang="en-US" b="1" dirty="0" sz="2400" lang="zh-CN">
              <a:solidFill>
                <a:schemeClr val="accent1">
                  <a:lumMod val="75000"/>
                </a:schemeClr>
              </a:solidFill>
              <a:latin typeface="Arial" panose="020B0604020202020204" pitchFamily="34" charset="0"/>
              <a:cs typeface="Arial" panose="020B0604020202020204" pitchFamily="34" charset="0"/>
            </a:endParaRPr>
          </a:p>
        </p:txBody>
      </p:sp>
      <p:sp>
        <p:nvSpPr>
          <p:cNvPr id="1049997" name="文本框 45"/>
          <p:cNvSpPr txBox="1"/>
          <p:nvPr/>
        </p:nvSpPr>
        <p:spPr>
          <a:xfrm>
            <a:off x="98956" y="2070578"/>
            <a:ext cx="4196421" cy="891540"/>
          </a:xfrm>
          <a:prstGeom prst="rect"/>
          <a:noFill/>
        </p:spPr>
        <p:txBody>
          <a:bodyPr rtlCol="0" wrap="square">
            <a:spAutoFit/>
          </a:bodyPr>
          <a:p>
            <a:pPr algn="just" indent="-342900" marL="342900">
              <a:buFont typeface="Wingdings" panose="05000000000000000000" pitchFamily="2" charset="2"/>
              <a:buChar char="p"/>
            </a:pP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is small, the channel are conducting</a:t>
            </a:r>
            <a:endParaRPr altLang="en-US" b="1" dirty="0" sz="2400" lang="zh-CN">
              <a:latin typeface="Arial" panose="020B0604020202020204" pitchFamily="34" charset="0"/>
              <a:cs typeface="Arial" panose="020B0604020202020204" pitchFamily="34" charset="0"/>
            </a:endParaRPr>
          </a:p>
        </p:txBody>
      </p:sp>
      <p:sp>
        <p:nvSpPr>
          <p:cNvPr id="1049998" name="文本框 49"/>
          <p:cNvSpPr txBox="1"/>
          <p:nvPr/>
        </p:nvSpPr>
        <p:spPr>
          <a:xfrm>
            <a:off x="107504" y="3779322"/>
            <a:ext cx="4529016"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FET behaves like a resistance-tunable resistor</a:t>
            </a:r>
            <a:endParaRPr altLang="en-US" b="1" dirty="0" sz="2400" lang="zh-CN">
              <a:latin typeface="Arial" panose="020B0604020202020204" pitchFamily="34" charset="0"/>
              <a:cs typeface="Arial" panose="020B0604020202020204" pitchFamily="34" charset="0"/>
            </a:endParaRPr>
          </a:p>
        </p:txBody>
      </p:sp>
      <p:sp>
        <p:nvSpPr>
          <p:cNvPr id="1049999" name="矩形 51"/>
          <p:cNvSpPr/>
          <p:nvPr/>
        </p:nvSpPr>
        <p:spPr>
          <a:xfrm>
            <a:off x="955789" y="3090870"/>
            <a:ext cx="2964180" cy="447040"/>
          </a:xfrm>
          <a:prstGeom prst="rect"/>
        </p:spPr>
        <p:txBody>
          <a:bodyPr wrap="none">
            <a:spAutoFit/>
          </a:bodyPr>
          <a:p>
            <a:r>
              <a:rPr altLang="zh-CN" b="1" dirty="0" sz="24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400" lang="en-US" smtClean="0">
                <a:solidFill>
                  <a:schemeClr val="accent1">
                    <a:lumMod val="75000"/>
                  </a:schemeClr>
                </a:solidFill>
                <a:latin typeface="Arial" panose="020B0604020202020204" pitchFamily="34" charset="0"/>
                <a:cs typeface="Arial" panose="020B0604020202020204" pitchFamily="34" charset="0"/>
              </a:rPr>
              <a:t>&lt;</a:t>
            </a:r>
            <a:r>
              <a:rPr altLang="zh-CN" b="1" dirty="0" sz="2400" i="1" lang="en-US" smtClean="0">
                <a:solidFill>
                  <a:schemeClr val="accent1">
                    <a:lumMod val="75000"/>
                  </a:schemeClr>
                </a:solidFill>
                <a:latin typeface="Arial" panose="020B0604020202020204" pitchFamily="34" charset="0"/>
                <a:cs typeface="Arial" panose="020B0604020202020204" pitchFamily="34" charset="0"/>
              </a:rPr>
              <a:t> </a:t>
            </a:r>
            <a:r>
              <a:rPr altLang="zh-CN" b="1" dirty="0" sz="24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GS</a:t>
            </a:r>
            <a:r>
              <a:rPr altLang="zh-CN" b="1" dirty="0" sz="2400" lang="en-US" smtClean="0">
                <a:solidFill>
                  <a:schemeClr val="accent1">
                    <a:lumMod val="75000"/>
                  </a:schemeClr>
                </a:solidFill>
                <a:latin typeface="Arial" panose="020B0604020202020204" pitchFamily="34" charset="0"/>
                <a:cs typeface="Arial" panose="020B0604020202020204" pitchFamily="34" charset="0"/>
              </a:rPr>
              <a:t> - </a:t>
            </a:r>
            <a:r>
              <a:rPr altLang="zh-CN" b="1" dirty="0" sz="2400" i="1" lang="en-US">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a:solidFill>
                  <a:schemeClr val="accent1">
                    <a:lumMod val="75000"/>
                  </a:schemeClr>
                </a:solidFill>
                <a:latin typeface="Arial" panose="020B0604020202020204" pitchFamily="34" charset="0"/>
                <a:cs typeface="Arial" panose="020B0604020202020204" pitchFamily="34" charset="0"/>
              </a:rPr>
              <a:t>GS(off) </a:t>
            </a:r>
            <a:endParaRPr altLang="en-US" dirty="0" sz="2400" lang="zh-CN">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1">
            <p14:nvContentPartPr>
              <p14:cNvPr id="1050703" name=""/>
              <p14:cNvContentPartPr/>
              <p14:nvPr/>
            </p14:nvContentPartPr>
            <p14:xfrm>
              <a:off x="1821283" y="2756170"/>
              <a:ext cx="132726" cy="23922"/>
            </p14:xfrm>
          </p:contentPart>
        </mc:Choice>
        <mc:Fallback>
          <p:sp>
            <p:nvSpPr>
              <p:cNvPr id="1050703" name=""/>
              <p:cNvSpPr/>
              <p:nvPr/>
            </p:nvSpPr>
            <p:spPr>
              <a:xfrm>
                <a:off x="1821283" y="2756170"/>
                <a:ext cx="132726" cy="23922"/>
              </a:xfrm>
            </p:spPr>
          </p:sp>
        </mc:Fallback>
      </mc:AlternateContent>
      <mc:AlternateContent xmlns:mc="http://schemas.openxmlformats.org/markup-compatibility/2006">
        <mc:Choice xmlns:p14="http://schemas.microsoft.com/office/powerpoint/2010/main" Requires="p14">
          <p:contentPart p14:bwMode="auto" r:id="rId2">
            <p14:nvContentPartPr>
              <p14:cNvPr id="1050857" name=""/>
              <p14:cNvContentPartPr/>
              <p14:nvPr/>
            </p14:nvContentPartPr>
            <p14:xfrm>
              <a:off x="5694922" y="6283883"/>
              <a:ext cx="16506" cy="50165"/>
            </p14:xfrm>
          </p:contentPart>
        </mc:Choice>
        <mc:Fallback>
          <p:sp>
            <p:nvSpPr>
              <p:cNvPr id="1050857" name=""/>
              <p:cNvSpPr/>
              <p:nvPr/>
            </p:nvSpPr>
            <p:spPr>
              <a:xfrm>
                <a:off x="5694922" y="6283883"/>
                <a:ext cx="16506" cy="50165"/>
              </a:xfrm>
            </p:spPr>
          </p:sp>
        </mc:Fallback>
      </mc:AlternateContent>
      <mc:AlternateContent xmlns:mc="http://schemas.openxmlformats.org/markup-compatibility/2006">
        <mc:Choice xmlns:p14="http://schemas.microsoft.com/office/powerpoint/2010/main" Requires="p14">
          <p:contentPart p14:bwMode="auto" r:id="rId3">
            <p14:nvContentPartPr>
              <p14:cNvPr id="1050885" name=""/>
              <p14:cNvContentPartPr/>
              <p14:nvPr/>
            </p14:nvContentPartPr>
            <p14:xfrm>
              <a:off x="2968621" y="3337593"/>
              <a:ext cx="271207" cy="17550"/>
            </p14:xfrm>
          </p:contentPart>
        </mc:Choice>
        <mc:Fallback>
          <p:sp>
            <p:nvSpPr>
              <p:cNvPr id="1050885" name=""/>
              <p:cNvSpPr/>
              <p:nvPr/>
            </p:nvSpPr>
            <p:spPr>
              <a:xfrm>
                <a:off x="2968621" y="3337593"/>
                <a:ext cx="271207" cy="17550"/>
              </a:xfrm>
            </p:spPr>
          </p:sp>
        </mc:Fallback>
      </mc:AlternateContent>
      <mc:AlternateContent xmlns:mc="http://schemas.openxmlformats.org/markup-compatibility/2006">
        <mc:Choice xmlns:p14="http://schemas.microsoft.com/office/powerpoint/2010/main" Requires="p14">
          <p:contentPart p14:bwMode="auto" r:id="rId4">
            <p14:nvContentPartPr>
              <p14:cNvPr id="1050886" name=""/>
              <p14:cNvContentPartPr/>
              <p14:nvPr/>
            </p14:nvContentPartPr>
            <p14:xfrm>
              <a:off x="3046327" y="3263483"/>
              <a:ext cx="114022" cy="325264"/>
            </p14:xfrm>
          </p:contentPart>
        </mc:Choice>
        <mc:Fallback>
          <p:sp>
            <p:nvSpPr>
              <p:cNvPr id="1050886" name=""/>
              <p:cNvSpPr/>
              <p:nvPr/>
            </p:nvSpPr>
            <p:spPr>
              <a:xfrm>
                <a:off x="3046327" y="3263483"/>
                <a:ext cx="114022" cy="325264"/>
              </a:xfrm>
            </p:spPr>
          </p:sp>
        </mc:Fallback>
      </mc:AlternateContent>
      <mc:AlternateContent xmlns:mc="http://schemas.openxmlformats.org/markup-compatibility/2006">
        <mc:Choice xmlns:p14="http://schemas.microsoft.com/office/powerpoint/2010/main" Requires="p14">
          <p:contentPart p14:bwMode="auto" r:id="rId5">
            <p14:nvContentPartPr>
              <p14:cNvPr id="1050887" name=""/>
              <p14:cNvContentPartPr/>
              <p14:nvPr/>
            </p14:nvContentPartPr>
            <p14:xfrm>
              <a:off x="3189447" y="3047653"/>
              <a:ext cx="260694" cy="497116"/>
            </p14:xfrm>
          </p:contentPart>
        </mc:Choice>
        <mc:Fallback>
          <p:sp>
            <p:nvSpPr>
              <p:cNvPr id="1050887" name=""/>
              <p:cNvSpPr/>
              <p:nvPr/>
            </p:nvSpPr>
            <p:spPr>
              <a:xfrm>
                <a:off x="3189447" y="3047653"/>
                <a:ext cx="260694" cy="497116"/>
              </a:xfrm>
            </p:spPr>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627" name=""/>
        <p:cNvGrpSpPr/>
        <p:nvPr/>
      </p:nvGrpSpPr>
      <p:grpSpPr>
        <a:xfrm>
          <a:off x="0" y="0"/>
          <a:ext cx="0" cy="0"/>
          <a:chOff x="0" y="0"/>
          <a:chExt cx="0" cy="0"/>
        </a:xfrm>
      </p:grpSpPr>
      <p:sp>
        <p:nvSpPr>
          <p:cNvPr id="105000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28" name="组合 1"/>
          <p:cNvGrpSpPr/>
          <p:nvPr/>
        </p:nvGrpSpPr>
        <p:grpSpPr>
          <a:xfrm>
            <a:off x="3180899" y="836365"/>
            <a:ext cx="5707249" cy="4492584"/>
            <a:chOff x="2283833" y="-83496"/>
            <a:chExt cx="5707249" cy="4492584"/>
          </a:xfrm>
        </p:grpSpPr>
        <p:grpSp>
          <p:nvGrpSpPr>
            <p:cNvPr id="629" name="组合 6"/>
            <p:cNvGrpSpPr/>
            <p:nvPr/>
          </p:nvGrpSpPr>
          <p:grpSpPr>
            <a:xfrm>
              <a:off x="3633639" y="689156"/>
              <a:ext cx="4357443" cy="3719932"/>
              <a:chOff x="4362014" y="2639864"/>
              <a:chExt cx="4357443" cy="3719932"/>
            </a:xfrm>
          </p:grpSpPr>
          <p:cxnSp>
            <p:nvCxnSpPr>
              <p:cNvPr id="3146244" name="直接箭头连接符 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45" name="直接箭头连接符 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001" name="文本框 9"/>
              <p:cNvSpPr txBox="1"/>
              <p:nvPr/>
            </p:nvSpPr>
            <p:spPr>
              <a:xfrm>
                <a:off x="4362014" y="2639864"/>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002" name="文本框 10"/>
              <p:cNvSpPr txBox="1"/>
              <p:nvPr/>
            </p:nvSpPr>
            <p:spPr>
              <a:xfrm>
                <a:off x="7958759" y="5823857"/>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50003" name="任意多边形 32"/>
            <p:cNvSpPr/>
            <p:nvPr/>
          </p:nvSpPr>
          <p:spPr>
            <a:xfrm>
              <a:off x="4041246" y="868838"/>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4" name="矩形 39"/>
            <p:cNvSpPr/>
            <p:nvPr/>
          </p:nvSpPr>
          <p:spPr>
            <a:xfrm>
              <a:off x="6175907" y="3332194"/>
              <a:ext cx="1549162"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50005" name="矩形 41"/>
            <p:cNvSpPr/>
            <p:nvPr/>
          </p:nvSpPr>
          <p:spPr>
            <a:xfrm>
              <a:off x="4134320" y="468868"/>
              <a:ext cx="2097214" cy="472439"/>
            </a:xfrm>
            <a:prstGeom prst="rect"/>
          </p:spPr>
          <p:txBody>
            <a:bodyPr wrap="squar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a:solidFill>
                    <a:schemeClr val="accent1">
                      <a:lumMod val="75000"/>
                    </a:schemeClr>
                  </a:solidFill>
                  <a:latin typeface="Arial" panose="020B0604020202020204" pitchFamily="34" charset="0"/>
                  <a:cs typeface="Arial" panose="020B0604020202020204" pitchFamily="34" charset="0"/>
                </a:rPr>
                <a:t> </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th</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a:t>
              </a:r>
              <a:endParaRPr altLang="en-US" dirty="0" sz="2000" lang="zh-CN">
                <a:solidFill>
                  <a:schemeClr val="accent1">
                    <a:lumMod val="75000"/>
                  </a:schemeClr>
                </a:solidFill>
              </a:endParaRPr>
            </a:p>
          </p:txBody>
        </p:sp>
        <p:cxnSp>
          <p:nvCxnSpPr>
            <p:cNvPr id="3146246" name="直接连接符 43"/>
            <p:cNvCxnSpPr>
              <a:cxnSpLocks/>
            </p:cNvCxnSpPr>
            <p:nvPr/>
          </p:nvCxnSpPr>
          <p:spPr>
            <a:xfrm>
              <a:off x="2283833" y="-83496"/>
              <a:ext cx="4203639" cy="2140852"/>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30" name="组合 11"/>
            <p:cNvGrpSpPr/>
            <p:nvPr/>
          </p:nvGrpSpPr>
          <p:grpSpPr>
            <a:xfrm>
              <a:off x="4039488" y="1093939"/>
              <a:ext cx="3485186" cy="2790094"/>
              <a:chOff x="4962128" y="2026687"/>
              <a:chExt cx="3485186" cy="2790094"/>
            </a:xfrm>
          </p:grpSpPr>
          <p:cxnSp>
            <p:nvCxnSpPr>
              <p:cNvPr id="3146247" name="直接连接符 1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006" name="弧形 1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48" name="直接连接符 14"/>
              <p:cNvCxnSpPr>
                <a:cxnSpLocks/>
              </p:cNvCxnSpPr>
              <p:nvPr/>
            </p:nvCxnSpPr>
            <p:spPr>
              <a:xfrm>
                <a:off x="6006289" y="2026687"/>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31" name="组合 53"/>
            <p:cNvGrpSpPr/>
            <p:nvPr/>
          </p:nvGrpSpPr>
          <p:grpSpPr>
            <a:xfrm>
              <a:off x="4049452" y="1754322"/>
              <a:ext cx="3471311" cy="2120831"/>
              <a:chOff x="4672054" y="3128863"/>
              <a:chExt cx="3471311" cy="2120831"/>
            </a:xfrm>
          </p:grpSpPr>
          <p:grpSp>
            <p:nvGrpSpPr>
              <p:cNvPr id="632" name="组合 15"/>
              <p:cNvGrpSpPr/>
              <p:nvPr/>
            </p:nvGrpSpPr>
            <p:grpSpPr>
              <a:xfrm>
                <a:off x="5180752" y="3128863"/>
                <a:ext cx="2962613" cy="775307"/>
                <a:chOff x="5432483" y="2589096"/>
                <a:chExt cx="2962613" cy="775307"/>
              </a:xfrm>
            </p:grpSpPr>
            <p:sp>
              <p:nvSpPr>
                <p:cNvPr id="1050007" name="弧形 1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49" name="直接连接符 17"/>
                <p:cNvCxnSpPr>
                  <a:cxnSpLocks/>
                </p:cNvCxnSpPr>
                <p:nvPr/>
              </p:nvCxnSpPr>
              <p:spPr>
                <a:xfrm>
                  <a:off x="5876332" y="2589096"/>
                  <a:ext cx="25187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50" name="直接连接符 50"/>
              <p:cNvCxnSpPr>
                <a:cxnSpLocks/>
                <a:endCxn id="1050007"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33" name="组合 59"/>
            <p:cNvGrpSpPr/>
            <p:nvPr/>
          </p:nvGrpSpPr>
          <p:grpSpPr>
            <a:xfrm>
              <a:off x="4054071" y="2449805"/>
              <a:ext cx="3466692" cy="1442615"/>
              <a:chOff x="4676673" y="3824346"/>
              <a:chExt cx="3466692" cy="1442615"/>
            </a:xfrm>
          </p:grpSpPr>
          <p:grpSp>
            <p:nvGrpSpPr>
              <p:cNvPr id="634" name="组合 57"/>
              <p:cNvGrpSpPr/>
              <p:nvPr/>
            </p:nvGrpSpPr>
            <p:grpSpPr>
              <a:xfrm>
                <a:off x="4676673" y="3824346"/>
                <a:ext cx="1300404" cy="1442615"/>
                <a:chOff x="4676673" y="3824346"/>
                <a:chExt cx="1300404" cy="1442615"/>
              </a:xfrm>
            </p:grpSpPr>
            <p:sp>
              <p:nvSpPr>
                <p:cNvPr id="1050008" name="弧形 19"/>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1" name="直接连接符 54"/>
                <p:cNvCxnSpPr>
                  <a:cxnSpLocks/>
                  <a:endCxn id="1050008"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52" name="直接连接符 58"/>
              <p:cNvCxnSpPr>
                <a:cxnSpLocks/>
              </p:cNvCxnSpPr>
              <p:nvPr/>
            </p:nvCxnSpPr>
            <p:spPr>
              <a:xfrm>
                <a:off x="5517508" y="3824346"/>
                <a:ext cx="262585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35" name="组合 62"/>
            <p:cNvGrpSpPr/>
            <p:nvPr/>
          </p:nvGrpSpPr>
          <p:grpSpPr>
            <a:xfrm>
              <a:off x="4078693" y="3148549"/>
              <a:ext cx="3442070" cy="775307"/>
              <a:chOff x="4701295" y="4523090"/>
              <a:chExt cx="3442070" cy="775307"/>
            </a:xfrm>
          </p:grpSpPr>
          <p:grpSp>
            <p:nvGrpSpPr>
              <p:cNvPr id="636" name="组合 21"/>
              <p:cNvGrpSpPr/>
              <p:nvPr/>
            </p:nvGrpSpPr>
            <p:grpSpPr>
              <a:xfrm>
                <a:off x="4875992" y="4523090"/>
                <a:ext cx="3267373" cy="775307"/>
                <a:chOff x="5274946" y="3134177"/>
                <a:chExt cx="3267373" cy="775307"/>
              </a:xfrm>
            </p:grpSpPr>
            <p:sp>
              <p:nvSpPr>
                <p:cNvPr id="1050009" name="弧形 2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3" name="直接连接符 23"/>
                <p:cNvCxnSpPr>
                  <a:cxnSpLocks/>
                </p:cNvCxnSpPr>
                <p:nvPr/>
              </p:nvCxnSpPr>
              <p:spPr>
                <a:xfrm>
                  <a:off x="5718795" y="3134177"/>
                  <a:ext cx="282352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54" name="直接连接符 60"/>
              <p:cNvCxnSpPr>
                <a:cxnSpLocks/>
                <a:endCxn id="1050009"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37" name="组合 24"/>
            <p:cNvGrpSpPr/>
            <p:nvPr/>
          </p:nvGrpSpPr>
          <p:grpSpPr>
            <a:xfrm>
              <a:off x="3961659" y="3767470"/>
              <a:ext cx="3559104" cy="470483"/>
              <a:chOff x="5274946" y="3128688"/>
              <a:chExt cx="3559104" cy="771867"/>
            </a:xfrm>
          </p:grpSpPr>
          <p:sp>
            <p:nvSpPr>
              <p:cNvPr id="1050010" name="弧形 25"/>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55" name="直接连接符 26"/>
              <p:cNvCxnSpPr>
                <a:cxnSpLocks/>
              </p:cNvCxnSpPr>
              <p:nvPr/>
            </p:nvCxnSpPr>
            <p:spPr>
              <a:xfrm>
                <a:off x="5718795" y="3134177"/>
                <a:ext cx="311525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050011" name="Rectangle 9"/>
          <p:cNvSpPr>
            <a:spLocks noChangeArrowheads="1"/>
          </p:cNvSpPr>
          <p:nvPr/>
        </p:nvSpPr>
        <p:spPr bwMode="auto">
          <a:xfrm>
            <a:off x="369329" y="420866"/>
            <a:ext cx="3078473" cy="802640"/>
          </a:xfrm>
          <a:prstGeom prst="rect"/>
          <a:solidFill>
            <a:schemeClr val="accent2">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Constant current region</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恒流区</a:t>
            </a:r>
          </a:p>
        </p:txBody>
      </p:sp>
      <p:sp>
        <p:nvSpPr>
          <p:cNvPr id="1050012" name="文本框 46"/>
          <p:cNvSpPr txBox="1"/>
          <p:nvPr/>
        </p:nvSpPr>
        <p:spPr>
          <a:xfrm>
            <a:off x="276913" y="1699985"/>
            <a:ext cx="3942175" cy="891540"/>
          </a:xfrm>
          <a:prstGeom prst="rect"/>
          <a:noFill/>
        </p:spPr>
        <p:txBody>
          <a:bodyPr rtlCol="0" wrap="square">
            <a:spAutoFit/>
          </a:bodyPr>
          <a:p>
            <a:pPr algn="just" indent="-342900" marL="342900">
              <a:buFont typeface="Wingdings" panose="05000000000000000000" pitchFamily="2" charset="2"/>
              <a:buChar char="p"/>
            </a:pP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is large, channel pinches off </a:t>
            </a:r>
            <a:r>
              <a:rPr altLang="en-US" b="1" dirty="0" sz="2400" lang="zh-CN">
                <a:latin typeface="宋体" panose="02010600030101010101" pitchFamily="2" charset="-122"/>
                <a:ea typeface="宋体" panose="02010600030101010101" pitchFamily="2" charset="-122"/>
                <a:cs typeface="Arial" panose="020B0604020202020204" pitchFamily="34" charset="0"/>
              </a:rPr>
              <a:t>沟道预夹断</a:t>
            </a:r>
          </a:p>
        </p:txBody>
      </p:sp>
      <p:sp>
        <p:nvSpPr>
          <p:cNvPr id="1050013" name="文本框 47"/>
          <p:cNvSpPr txBox="1"/>
          <p:nvPr/>
        </p:nvSpPr>
        <p:spPr>
          <a:xfrm>
            <a:off x="287485" y="4582534"/>
            <a:ext cx="4508573"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Also can be called as amplification region</a:t>
            </a:r>
            <a:endParaRPr altLang="en-US" b="1" dirty="0" sz="2400" lang="zh-CN">
              <a:latin typeface="Arial" panose="020B0604020202020204" pitchFamily="34" charset="0"/>
              <a:cs typeface="Arial" panose="020B0604020202020204" pitchFamily="34" charset="0"/>
            </a:endParaRPr>
          </a:p>
        </p:txBody>
      </p:sp>
      <p:sp>
        <p:nvSpPr>
          <p:cNvPr id="1050014" name="文本框 52"/>
          <p:cNvSpPr txBox="1"/>
          <p:nvPr/>
        </p:nvSpPr>
        <p:spPr>
          <a:xfrm>
            <a:off x="287486" y="3603097"/>
            <a:ext cx="3802815" cy="980440"/>
          </a:xfrm>
          <a:prstGeom prst="rect"/>
          <a:noFill/>
        </p:spPr>
        <p:txBody>
          <a:bodyPr rtlCol="0" wrap="square">
            <a:spAutoFit/>
          </a:bodyPr>
          <a:p>
            <a:pPr algn="just" indent="-342900" marL="342900">
              <a:buFont typeface="Wingdings" panose="05000000000000000000" pitchFamily="2" charset="2"/>
              <a:buChar char="p"/>
            </a:pPr>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is almost constant, only depends on</a:t>
            </a:r>
            <a:r>
              <a:rPr altLang="zh-CN" b="1" dirty="0" sz="2400" i="1" lang="en-US">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grpSp>
        <p:nvGrpSpPr>
          <p:cNvPr id="638" name="组合 2"/>
          <p:cNvGrpSpPr/>
          <p:nvPr/>
        </p:nvGrpSpPr>
        <p:grpSpPr>
          <a:xfrm>
            <a:off x="940119" y="2551952"/>
            <a:ext cx="3147824" cy="914730"/>
            <a:chOff x="940119" y="2530982"/>
            <a:chExt cx="3147824" cy="914730"/>
          </a:xfrm>
        </p:grpSpPr>
        <p:sp>
          <p:nvSpPr>
            <p:cNvPr id="1050015" name="矩形 51"/>
            <p:cNvSpPr/>
            <p:nvPr/>
          </p:nvSpPr>
          <p:spPr>
            <a:xfrm>
              <a:off x="1123763" y="2530982"/>
              <a:ext cx="2964180" cy="447040"/>
            </a:xfrm>
            <a:prstGeom prst="rect"/>
          </p:spPr>
          <p:txBody>
            <a:bodyPr wrap="none">
              <a:spAutoFit/>
            </a:bodyPr>
            <a:p>
              <a:r>
                <a:rPr altLang="zh-CN" b="1" dirty="0" sz="24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400" lang="en-US">
                  <a:solidFill>
                    <a:schemeClr val="accent1">
                      <a:lumMod val="75000"/>
                    </a:schemeClr>
                  </a:solidFill>
                  <a:latin typeface="Arial" panose="020B0604020202020204" pitchFamily="34" charset="0"/>
                  <a:cs typeface="Arial" panose="020B0604020202020204" pitchFamily="34" charset="0"/>
                </a:rPr>
                <a:t> ≥</a:t>
              </a:r>
              <a:r>
                <a:rPr altLang="zh-CN" b="1" dirty="0" sz="2400" i="1" lang="en-US" smtClean="0">
                  <a:solidFill>
                    <a:schemeClr val="accent1">
                      <a:lumMod val="75000"/>
                    </a:schemeClr>
                  </a:solidFill>
                  <a:latin typeface="Arial" panose="020B0604020202020204" pitchFamily="34" charset="0"/>
                  <a:cs typeface="Arial" panose="020B0604020202020204" pitchFamily="34" charset="0"/>
                </a:rPr>
                <a:t> </a:t>
              </a:r>
              <a:r>
                <a:rPr altLang="zh-CN" b="1" dirty="0" sz="24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GS</a:t>
              </a:r>
              <a:r>
                <a:rPr altLang="zh-CN" b="1" dirty="0" sz="2400" lang="en-US" smtClean="0">
                  <a:solidFill>
                    <a:schemeClr val="accent1">
                      <a:lumMod val="75000"/>
                    </a:schemeClr>
                  </a:solidFill>
                  <a:latin typeface="Arial" panose="020B0604020202020204" pitchFamily="34" charset="0"/>
                  <a:cs typeface="Arial" panose="020B0604020202020204" pitchFamily="34" charset="0"/>
                </a:rPr>
                <a:t> - </a:t>
              </a:r>
              <a:r>
                <a:rPr altLang="zh-CN" b="1" dirty="0" sz="24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th</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 </a:t>
              </a:r>
              <a:endParaRPr altLang="en-US" dirty="0" sz="2400" lang="zh-CN">
                <a:solidFill>
                  <a:schemeClr val="accent1">
                    <a:lumMod val="75000"/>
                  </a:schemeClr>
                </a:solidFill>
              </a:endParaRPr>
            </a:p>
          </p:txBody>
        </p:sp>
        <p:sp>
          <p:nvSpPr>
            <p:cNvPr id="1050016" name="矩形 42"/>
            <p:cNvSpPr/>
            <p:nvPr/>
          </p:nvSpPr>
          <p:spPr>
            <a:xfrm>
              <a:off x="1125520" y="2998672"/>
              <a:ext cx="2087880" cy="447040"/>
            </a:xfrm>
            <a:prstGeom prst="rect"/>
          </p:spPr>
          <p:txBody>
            <a:bodyPr wrap="none">
              <a:spAutoFit/>
            </a:bodyPr>
            <a:p>
              <a:r>
                <a:rPr altLang="zh-CN" b="1" dirty="0" sz="24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a:solidFill>
                    <a:schemeClr val="accent1">
                      <a:lumMod val="75000"/>
                    </a:schemeClr>
                  </a:solidFill>
                  <a:latin typeface="Arial" panose="020B0604020202020204" pitchFamily="34" charset="0"/>
                  <a:cs typeface="Arial" panose="020B0604020202020204" pitchFamily="34" charset="0"/>
                </a:rPr>
                <a:t>GS</a:t>
              </a:r>
              <a:r>
                <a:rPr altLang="zh-CN" b="1" dirty="0" sz="24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400" lang="en-US">
                  <a:solidFill>
                    <a:schemeClr val="accent1">
                      <a:lumMod val="75000"/>
                    </a:schemeClr>
                  </a:solidFill>
                  <a:latin typeface="Arial" panose="020B0604020202020204" pitchFamily="34" charset="0"/>
                  <a:cs typeface="Arial" panose="020B0604020202020204" pitchFamily="34" charset="0"/>
                </a:rPr>
                <a:t>≥</a:t>
              </a:r>
              <a:r>
                <a:rPr altLang="zh-CN" b="1" dirty="0" sz="2400" i="1" lang="en-US" smtClean="0">
                  <a:solidFill>
                    <a:schemeClr val="accent1">
                      <a:lumMod val="75000"/>
                    </a:schemeClr>
                  </a:solidFill>
                  <a:latin typeface="Arial" panose="020B0604020202020204" pitchFamily="34" charset="0"/>
                  <a:cs typeface="Arial" panose="020B0604020202020204" pitchFamily="34" charset="0"/>
                </a:rPr>
                <a:t> U</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th</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 </a:t>
              </a:r>
              <a:endParaRPr altLang="en-US" dirty="0" sz="2400" lang="zh-CN">
                <a:solidFill>
                  <a:schemeClr val="accent1">
                    <a:lumMod val="75000"/>
                  </a:schemeClr>
                </a:solidFill>
              </a:endParaRPr>
            </a:p>
          </p:txBody>
        </p:sp>
        <p:sp>
          <p:nvSpPr>
            <p:cNvPr id="1050017" name="右大括号 44"/>
            <p:cNvSpPr/>
            <p:nvPr/>
          </p:nvSpPr>
          <p:spPr>
            <a:xfrm flipH="1">
              <a:off x="940119" y="2641083"/>
              <a:ext cx="122500" cy="778857"/>
            </a:xfrm>
            <a:prstGeom prst="rightBrace">
              <a:avLst>
                <a:gd name="adj1" fmla="val 8333"/>
                <a:gd name="adj2" fmla="val 5021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639" name=""/>
        <p:cNvGrpSpPr/>
        <p:nvPr/>
      </p:nvGrpSpPr>
      <p:grpSpPr>
        <a:xfrm>
          <a:off x="0" y="0"/>
          <a:ext cx="0" cy="0"/>
          <a:chOff x="0" y="0"/>
          <a:chExt cx="0" cy="0"/>
        </a:xfrm>
      </p:grpSpPr>
      <p:sp>
        <p:nvSpPr>
          <p:cNvPr id="105001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40" name="组合 1"/>
          <p:cNvGrpSpPr/>
          <p:nvPr/>
        </p:nvGrpSpPr>
        <p:grpSpPr>
          <a:xfrm>
            <a:off x="3140407" y="1388729"/>
            <a:ext cx="5747741" cy="3940220"/>
            <a:chOff x="2243341" y="468868"/>
            <a:chExt cx="5747741" cy="3940220"/>
          </a:xfrm>
        </p:grpSpPr>
        <p:grpSp>
          <p:nvGrpSpPr>
            <p:cNvPr id="641" name="组合 6"/>
            <p:cNvGrpSpPr/>
            <p:nvPr/>
          </p:nvGrpSpPr>
          <p:grpSpPr>
            <a:xfrm>
              <a:off x="3633639" y="689156"/>
              <a:ext cx="4357443" cy="3719932"/>
              <a:chOff x="4362014" y="2639864"/>
              <a:chExt cx="4357443" cy="3719932"/>
            </a:xfrm>
          </p:grpSpPr>
          <p:cxnSp>
            <p:nvCxnSpPr>
              <p:cNvPr id="3146256" name="直接箭头连接符 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57" name="直接箭头连接符 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019" name="文本框 9"/>
              <p:cNvSpPr txBox="1"/>
              <p:nvPr/>
            </p:nvSpPr>
            <p:spPr>
              <a:xfrm>
                <a:off x="4362014" y="2639864"/>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020" name="文本框 10"/>
              <p:cNvSpPr txBox="1"/>
              <p:nvPr/>
            </p:nvSpPr>
            <p:spPr>
              <a:xfrm>
                <a:off x="7958759" y="5823857"/>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50021" name="任意多边形 32"/>
            <p:cNvSpPr/>
            <p:nvPr/>
          </p:nvSpPr>
          <p:spPr>
            <a:xfrm>
              <a:off x="4041246" y="868838"/>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2" name="矩形 39"/>
            <p:cNvSpPr/>
            <p:nvPr/>
          </p:nvSpPr>
          <p:spPr>
            <a:xfrm>
              <a:off x="6175907" y="3332194"/>
              <a:ext cx="1549162"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50023" name="矩形 41"/>
            <p:cNvSpPr/>
            <p:nvPr/>
          </p:nvSpPr>
          <p:spPr>
            <a:xfrm>
              <a:off x="4134320" y="468868"/>
              <a:ext cx="2097214" cy="472440"/>
            </a:xfrm>
            <a:prstGeom prst="rect"/>
          </p:spPr>
          <p:txBody>
            <a:bodyPr wrap="squar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a:solidFill>
                    <a:schemeClr val="accent1">
                      <a:lumMod val="75000"/>
                    </a:schemeClr>
                  </a:solidFill>
                  <a:latin typeface="Arial" panose="020B0604020202020204" pitchFamily="34" charset="0"/>
                  <a:cs typeface="Arial" panose="020B0604020202020204" pitchFamily="34" charset="0"/>
                </a:rPr>
                <a:t> </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th</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a:t>
              </a:r>
              <a:endParaRPr altLang="en-US" dirty="0" sz="2000" lang="zh-CN">
                <a:solidFill>
                  <a:schemeClr val="accent1">
                    <a:lumMod val="75000"/>
                  </a:schemeClr>
                </a:solidFill>
              </a:endParaRPr>
            </a:p>
          </p:txBody>
        </p:sp>
        <p:cxnSp>
          <p:nvCxnSpPr>
            <p:cNvPr id="3146258" name="直接连接符 43"/>
            <p:cNvCxnSpPr>
              <a:cxnSpLocks/>
            </p:cNvCxnSpPr>
            <p:nvPr/>
          </p:nvCxnSpPr>
          <p:spPr>
            <a:xfrm>
              <a:off x="2243341" y="1093904"/>
              <a:ext cx="3547134" cy="2764171"/>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42" name="组合 11"/>
            <p:cNvGrpSpPr/>
            <p:nvPr/>
          </p:nvGrpSpPr>
          <p:grpSpPr>
            <a:xfrm>
              <a:off x="4039488" y="1093939"/>
              <a:ext cx="3485186" cy="2790094"/>
              <a:chOff x="4962128" y="2026687"/>
              <a:chExt cx="3485186" cy="2790094"/>
            </a:xfrm>
          </p:grpSpPr>
          <p:cxnSp>
            <p:nvCxnSpPr>
              <p:cNvPr id="3146259" name="直接连接符 1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024" name="弧形 1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0" name="直接连接符 14"/>
              <p:cNvCxnSpPr>
                <a:cxnSpLocks/>
              </p:cNvCxnSpPr>
              <p:nvPr/>
            </p:nvCxnSpPr>
            <p:spPr>
              <a:xfrm>
                <a:off x="6006289" y="2026687"/>
                <a:ext cx="244102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43" name="组合 53"/>
            <p:cNvGrpSpPr/>
            <p:nvPr/>
          </p:nvGrpSpPr>
          <p:grpSpPr>
            <a:xfrm>
              <a:off x="4049452" y="1754322"/>
              <a:ext cx="3471311" cy="2120831"/>
              <a:chOff x="4672054" y="3128863"/>
              <a:chExt cx="3471311" cy="2120831"/>
            </a:xfrm>
          </p:grpSpPr>
          <p:grpSp>
            <p:nvGrpSpPr>
              <p:cNvPr id="644" name="组合 15"/>
              <p:cNvGrpSpPr/>
              <p:nvPr/>
            </p:nvGrpSpPr>
            <p:grpSpPr>
              <a:xfrm>
                <a:off x="5180752" y="3128863"/>
                <a:ext cx="2962613" cy="775307"/>
                <a:chOff x="5432483" y="2589096"/>
                <a:chExt cx="2962613" cy="775307"/>
              </a:xfrm>
            </p:grpSpPr>
            <p:sp>
              <p:nvSpPr>
                <p:cNvPr id="1050025" name="弧形 1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1" name="直接连接符 17"/>
                <p:cNvCxnSpPr>
                  <a:cxnSpLocks/>
                </p:cNvCxnSpPr>
                <p:nvPr/>
              </p:nvCxnSpPr>
              <p:spPr>
                <a:xfrm>
                  <a:off x="5876332" y="2589096"/>
                  <a:ext cx="251876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62" name="直接连接符 50"/>
              <p:cNvCxnSpPr>
                <a:cxnSpLocks/>
                <a:endCxn id="1050025"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45" name="组合 59"/>
            <p:cNvGrpSpPr/>
            <p:nvPr/>
          </p:nvGrpSpPr>
          <p:grpSpPr>
            <a:xfrm>
              <a:off x="4054071" y="2449805"/>
              <a:ext cx="3466692" cy="1442615"/>
              <a:chOff x="4676673" y="3824346"/>
              <a:chExt cx="3466692" cy="1442615"/>
            </a:xfrm>
          </p:grpSpPr>
          <p:grpSp>
            <p:nvGrpSpPr>
              <p:cNvPr id="646" name="组合 57"/>
              <p:cNvGrpSpPr/>
              <p:nvPr/>
            </p:nvGrpSpPr>
            <p:grpSpPr>
              <a:xfrm>
                <a:off x="4676673" y="3824346"/>
                <a:ext cx="1300404" cy="1442615"/>
                <a:chOff x="4676673" y="3824346"/>
                <a:chExt cx="1300404" cy="1442615"/>
              </a:xfrm>
            </p:grpSpPr>
            <p:sp>
              <p:nvSpPr>
                <p:cNvPr id="1050026" name="弧形 19"/>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3" name="直接连接符 54"/>
                <p:cNvCxnSpPr>
                  <a:cxnSpLocks/>
                  <a:endCxn id="1050026"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64" name="直接连接符 58"/>
              <p:cNvCxnSpPr>
                <a:cxnSpLocks/>
              </p:cNvCxnSpPr>
              <p:nvPr/>
            </p:nvCxnSpPr>
            <p:spPr>
              <a:xfrm>
                <a:off x="5517508" y="3824346"/>
                <a:ext cx="262585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47" name="组合 62"/>
            <p:cNvGrpSpPr/>
            <p:nvPr/>
          </p:nvGrpSpPr>
          <p:grpSpPr>
            <a:xfrm>
              <a:off x="4078693" y="3148549"/>
              <a:ext cx="3442070" cy="775307"/>
              <a:chOff x="4701295" y="4523090"/>
              <a:chExt cx="3442070" cy="775307"/>
            </a:xfrm>
          </p:grpSpPr>
          <p:grpSp>
            <p:nvGrpSpPr>
              <p:cNvPr id="648" name="组合 21"/>
              <p:cNvGrpSpPr/>
              <p:nvPr/>
            </p:nvGrpSpPr>
            <p:grpSpPr>
              <a:xfrm>
                <a:off x="4875992" y="4523090"/>
                <a:ext cx="3267373" cy="775307"/>
                <a:chOff x="5274946" y="3134177"/>
                <a:chExt cx="3267373" cy="775307"/>
              </a:xfrm>
            </p:grpSpPr>
            <p:sp>
              <p:nvSpPr>
                <p:cNvPr id="1050027" name="弧形 2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5" name="直接连接符 23"/>
                <p:cNvCxnSpPr>
                  <a:cxnSpLocks/>
                </p:cNvCxnSpPr>
                <p:nvPr/>
              </p:nvCxnSpPr>
              <p:spPr>
                <a:xfrm>
                  <a:off x="5718795" y="3134177"/>
                  <a:ext cx="282352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66" name="直接连接符 60"/>
              <p:cNvCxnSpPr>
                <a:cxnSpLocks/>
                <a:endCxn id="1050027"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49" name="组合 24"/>
            <p:cNvGrpSpPr/>
            <p:nvPr/>
          </p:nvGrpSpPr>
          <p:grpSpPr>
            <a:xfrm>
              <a:off x="3961659" y="3767470"/>
              <a:ext cx="3559104" cy="470483"/>
              <a:chOff x="5274946" y="3128688"/>
              <a:chExt cx="3559104" cy="771867"/>
            </a:xfrm>
          </p:grpSpPr>
          <p:sp>
            <p:nvSpPr>
              <p:cNvPr id="1050028" name="弧形 25"/>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7" name="直接连接符 26"/>
              <p:cNvCxnSpPr>
                <a:cxnSpLocks/>
              </p:cNvCxnSpPr>
              <p:nvPr/>
            </p:nvCxnSpPr>
            <p:spPr>
              <a:xfrm>
                <a:off x="5718795" y="3134177"/>
                <a:ext cx="311525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050029" name="文本框 42"/>
          <p:cNvSpPr txBox="1"/>
          <p:nvPr/>
        </p:nvSpPr>
        <p:spPr>
          <a:xfrm>
            <a:off x="912712" y="2600848"/>
            <a:ext cx="2857564"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Channel fully pinches off</a:t>
            </a:r>
            <a:endParaRPr altLang="en-US" b="1" dirty="0" sz="2400" lang="zh-CN">
              <a:latin typeface="Arial" panose="020B0604020202020204" pitchFamily="34" charset="0"/>
              <a:cs typeface="Arial" panose="020B0604020202020204" pitchFamily="34" charset="0"/>
            </a:endParaRPr>
          </a:p>
        </p:txBody>
      </p:sp>
      <p:sp>
        <p:nvSpPr>
          <p:cNvPr id="1050030" name="矩形 44"/>
          <p:cNvSpPr/>
          <p:nvPr/>
        </p:nvSpPr>
        <p:spPr>
          <a:xfrm>
            <a:off x="1303282" y="3605760"/>
            <a:ext cx="2075180" cy="447041"/>
          </a:xfrm>
          <a:prstGeom prst="rect"/>
        </p:spPr>
        <p:txBody>
          <a:bodyPr wrap="none">
            <a:spAutoFit/>
          </a:bodyPr>
          <a:p>
            <a:r>
              <a:rPr altLang="zh-CN" b="1" dirty="0" sz="24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err="1">
                <a:solidFill>
                  <a:schemeClr val="accent1">
                    <a:lumMod val="75000"/>
                  </a:schemeClr>
                </a:solidFill>
                <a:latin typeface="Arial" panose="020B0604020202020204" pitchFamily="34" charset="0"/>
                <a:cs typeface="Arial" panose="020B0604020202020204" pitchFamily="34" charset="0"/>
              </a:rPr>
              <a:t>GS</a:t>
            </a:r>
            <a:r>
              <a:rPr altLang="zh-CN" baseline="-25000" b="1" dirty="0" sz="2400" lang="en-US">
                <a:solidFill>
                  <a:schemeClr val="accent1">
                    <a:lumMod val="75000"/>
                  </a:schemeClr>
                </a:solidFill>
                <a:latin typeface="Arial" panose="020B0604020202020204" pitchFamily="34" charset="0"/>
                <a:cs typeface="Arial" panose="020B0604020202020204" pitchFamily="34" charset="0"/>
              </a:rPr>
              <a:t> </a:t>
            </a:r>
            <a:r>
              <a:rPr altLang="zh-CN" b="1" dirty="0" sz="2400" lang="en-US">
                <a:solidFill>
                  <a:schemeClr val="accent1">
                    <a:lumMod val="75000"/>
                  </a:schemeClr>
                </a:solidFill>
                <a:latin typeface="Arial" panose="020B0604020202020204" pitchFamily="34" charset="0"/>
                <a:cs typeface="Arial" panose="020B0604020202020204" pitchFamily="34" charset="0"/>
              </a:rPr>
              <a:t>&lt;</a:t>
            </a:r>
            <a:r>
              <a:rPr altLang="zh-CN" b="1" dirty="0" sz="24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4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400" lang="en-US" err="1" smtClean="0">
                <a:solidFill>
                  <a:schemeClr val="accent1">
                    <a:lumMod val="75000"/>
                  </a:schemeClr>
                </a:solidFill>
                <a:latin typeface="Arial" panose="020B0604020202020204" pitchFamily="34" charset="0"/>
                <a:cs typeface="Arial" panose="020B0604020202020204" pitchFamily="34" charset="0"/>
              </a:rPr>
              <a:t>th</a:t>
            </a:r>
            <a:r>
              <a:rPr altLang="zh-CN" baseline="-25000" b="1" dirty="0" sz="2400" lang="en-US" smtClean="0">
                <a:solidFill>
                  <a:schemeClr val="accent1">
                    <a:lumMod val="75000"/>
                  </a:schemeClr>
                </a:solidFill>
                <a:latin typeface="Arial" panose="020B0604020202020204" pitchFamily="34" charset="0"/>
                <a:cs typeface="Arial" panose="020B0604020202020204" pitchFamily="34" charset="0"/>
              </a:rPr>
              <a:t>)</a:t>
            </a:r>
            <a:endParaRPr altLang="en-US" dirty="0" sz="2400" lang="zh-CN">
              <a:solidFill>
                <a:schemeClr val="accent1">
                  <a:lumMod val="75000"/>
                </a:schemeClr>
              </a:solidFill>
            </a:endParaRPr>
          </a:p>
        </p:txBody>
      </p:sp>
      <p:sp>
        <p:nvSpPr>
          <p:cNvPr id="1050031" name="文本框 45"/>
          <p:cNvSpPr txBox="1">
            <a:spLocks noChangeAspect="1" noMove="1" noResize="1" noRot="1" noAdjustHandles="1" noEditPoints="1" noChangeArrowheads="1" noChangeShapeType="1" noTextEdit="1"/>
          </p:cNvSpPr>
          <p:nvPr/>
        </p:nvSpPr>
        <p:spPr>
          <a:xfrm>
            <a:off x="942979" y="4347820"/>
            <a:ext cx="1474218" cy="461665"/>
          </a:xfrm>
          <a:prstGeom prst="rect"/>
          <a:blipFill>
            <a:blip xmlns:r="http://schemas.openxmlformats.org/officeDocument/2006/relationships" r:embed="rId1"/>
            <a:stretch>
              <a:fillRect l="-2893" t="-3947" b="-26316"/>
            </a:stretch>
          </a:blipFill>
        </p:spPr>
        <p:txBody>
          <a:bodyPr/>
          <a:p>
            <a:r>
              <a:rPr altLang="en-US" lang="zh-CN">
                <a:noFill/>
              </a:rPr>
              <a:t> </a:t>
            </a:r>
          </a:p>
        </p:txBody>
      </p:sp>
      <p:sp>
        <p:nvSpPr>
          <p:cNvPr id="1050032" name="Rectangle 9"/>
          <p:cNvSpPr>
            <a:spLocks noChangeArrowheads="1"/>
          </p:cNvSpPr>
          <p:nvPr/>
        </p:nvSpPr>
        <p:spPr bwMode="auto">
          <a:xfrm>
            <a:off x="797422" y="1239685"/>
            <a:ext cx="2507081" cy="802640"/>
          </a:xfrm>
          <a:prstGeom prst="rect"/>
          <a:solidFill>
            <a:schemeClr val="bg1">
              <a:lumMod val="85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Cut-off region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夹断</a:t>
            </a:r>
            <a:r>
              <a:rPr altLang="zh-CN" b="1" dirty="0" sz="2400" lang="en-US" smtClean="0">
                <a:latin typeface="宋体" panose="02010600030101010101" pitchFamily="2" charset="-122"/>
                <a:ea typeface="宋体" panose="02010600030101010101" pitchFamily="2" charset="-122"/>
                <a:cs typeface="Arial" panose="020B0604020202020204" pitchFamily="34" charset="0"/>
              </a:rPr>
              <a:t>/</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截止</a:t>
            </a:r>
            <a:r>
              <a:rPr altLang="en-US" b="1" dirty="0" sz="2400" lang="zh-CN">
                <a:latin typeface="宋体" panose="02010600030101010101" pitchFamily="2" charset="-122"/>
                <a:ea typeface="宋体" panose="02010600030101010101" pitchFamily="2" charset="-122"/>
                <a:cs typeface="Arial" panose="020B0604020202020204" pitchFamily="34" charset="0"/>
              </a:rPr>
              <a:t>区 </a:t>
            </a:r>
            <a:endParaRPr altLang="en-US" b="1" dirty="0" sz="2400" lang="zh-CN" smtClean="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650" name=""/>
        <p:cNvGrpSpPr/>
        <p:nvPr/>
      </p:nvGrpSpPr>
      <p:grpSpPr>
        <a:xfrm>
          <a:off x="0" y="0"/>
          <a:ext cx="0" cy="0"/>
          <a:chOff x="0" y="0"/>
          <a:chExt cx="0" cy="0"/>
        </a:xfrm>
      </p:grpSpPr>
      <p:sp>
        <p:nvSpPr>
          <p:cNvPr id="1050033" name="任意多边形 30"/>
          <p:cNvSpPr/>
          <p:nvPr/>
        </p:nvSpPr>
        <p:spPr>
          <a:xfrm>
            <a:off x="1391452" y="1828563"/>
            <a:ext cx="1830451" cy="2801340"/>
          </a:xfrm>
          <a:custGeom>
            <a:avLst/>
            <a:gdLst>
              <a:gd name="connsiteX0" fmla="*/ 0 w 2253498"/>
              <a:gd name="connsiteY0" fmla="*/ 2790870 h 2801340"/>
              <a:gd name="connsiteX1" fmla="*/ 498370 w 2253498"/>
              <a:gd name="connsiteY1" fmla="*/ 2764868 h 2801340"/>
              <a:gd name="connsiteX2" fmla="*/ 966404 w 2253498"/>
              <a:gd name="connsiteY2" fmla="*/ 2491848 h 2801340"/>
              <a:gd name="connsiteX3" fmla="*/ 1469107 w 2253498"/>
              <a:gd name="connsiteY3" fmla="*/ 1724792 h 2801340"/>
              <a:gd name="connsiteX4" fmla="*/ 2253498 w 2253498"/>
              <a:gd name="connsiteY4" fmla="*/ 0 h 280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498" h="2801340">
                <a:moveTo>
                  <a:pt x="0" y="2790870"/>
                </a:moveTo>
                <a:cubicBezTo>
                  <a:pt x="168651" y="2802787"/>
                  <a:pt x="337303" y="2814705"/>
                  <a:pt x="498370" y="2764868"/>
                </a:cubicBezTo>
                <a:cubicBezTo>
                  <a:pt x="659437" y="2715031"/>
                  <a:pt x="804615" y="2665194"/>
                  <a:pt x="966404" y="2491848"/>
                </a:cubicBezTo>
                <a:cubicBezTo>
                  <a:pt x="1128194" y="2318502"/>
                  <a:pt x="1254591" y="2140100"/>
                  <a:pt x="1469107" y="1724792"/>
                </a:cubicBezTo>
                <a:cubicBezTo>
                  <a:pt x="1683623" y="1309484"/>
                  <a:pt x="1968560" y="654742"/>
                  <a:pt x="2253498"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51" name="组合 6"/>
          <p:cNvGrpSpPr/>
          <p:nvPr/>
        </p:nvGrpSpPr>
        <p:grpSpPr>
          <a:xfrm>
            <a:off x="4388931" y="1283626"/>
            <a:ext cx="4372391" cy="3881681"/>
            <a:chOff x="4347066" y="2478116"/>
            <a:chExt cx="4372391" cy="3881681"/>
          </a:xfrm>
        </p:grpSpPr>
        <p:cxnSp>
          <p:nvCxnSpPr>
            <p:cNvPr id="3146268" name="直接箭头连接符 7"/>
            <p:cNvCxnSpPr>
              <a:cxnSpLocks/>
            </p:cNvCxnSpPr>
            <p:nvPr/>
          </p:nvCxnSpPr>
          <p:spPr>
            <a:xfrm flipV="1">
              <a:off x="4767863" y="2631089"/>
              <a:ext cx="0" cy="319677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69" name="直接箭头连接符 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035" name="文本框 9"/>
            <p:cNvSpPr txBox="1"/>
            <p:nvPr/>
          </p:nvSpPr>
          <p:spPr>
            <a:xfrm>
              <a:off x="4347066" y="2478116"/>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036" name="文本框 10"/>
            <p:cNvSpPr txBox="1"/>
            <p:nvPr/>
          </p:nvSpPr>
          <p:spPr>
            <a:xfrm>
              <a:off x="7958759" y="5823857"/>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grpSp>
        <p:nvGrpSpPr>
          <p:cNvPr id="652" name="组合 11"/>
          <p:cNvGrpSpPr/>
          <p:nvPr/>
        </p:nvGrpSpPr>
        <p:grpSpPr>
          <a:xfrm>
            <a:off x="4809728" y="1850157"/>
            <a:ext cx="3523880" cy="2790094"/>
            <a:chOff x="4962128" y="2026687"/>
            <a:chExt cx="3523880" cy="2790094"/>
          </a:xfrm>
        </p:grpSpPr>
        <p:cxnSp>
          <p:nvCxnSpPr>
            <p:cNvPr id="3146270" name="直接连接符 1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037" name="弧形 1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71" name="直接连接符 14"/>
            <p:cNvCxnSpPr>
              <a:cxnSpLocks/>
            </p:cNvCxnSpPr>
            <p:nvPr/>
          </p:nvCxnSpPr>
          <p:spPr>
            <a:xfrm>
              <a:off x="6006289" y="2026687"/>
              <a:ext cx="247971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53" name="组合 24"/>
          <p:cNvGrpSpPr/>
          <p:nvPr/>
        </p:nvGrpSpPr>
        <p:grpSpPr>
          <a:xfrm>
            <a:off x="4719008" y="4578746"/>
            <a:ext cx="3614600" cy="271465"/>
            <a:chOff x="5274946" y="3128688"/>
            <a:chExt cx="3614600" cy="771867"/>
          </a:xfrm>
        </p:grpSpPr>
        <p:sp>
          <p:nvSpPr>
            <p:cNvPr id="1050038" name="弧形 25"/>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72" name="直接连接符 26"/>
            <p:cNvCxnSpPr>
              <a:cxnSpLocks/>
            </p:cNvCxnSpPr>
            <p:nvPr/>
          </p:nvCxnSpPr>
          <p:spPr>
            <a:xfrm>
              <a:off x="5718795" y="3134178"/>
              <a:ext cx="317075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039" name="任意多边形 32"/>
          <p:cNvSpPr/>
          <p:nvPr/>
        </p:nvSpPr>
        <p:spPr>
          <a:xfrm>
            <a:off x="4811486" y="1625056"/>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0" name="矩形 39"/>
          <p:cNvSpPr/>
          <p:nvPr/>
        </p:nvSpPr>
        <p:spPr>
          <a:xfrm>
            <a:off x="7141730" y="4153253"/>
            <a:ext cx="1550832"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50041" name="文本框 47"/>
          <p:cNvSpPr txBox="1"/>
          <p:nvPr/>
        </p:nvSpPr>
        <p:spPr>
          <a:xfrm>
            <a:off x="107504" y="511488"/>
            <a:ext cx="4968002" cy="523220"/>
          </a:xfrm>
          <a:prstGeom prst="rect"/>
          <a:noFill/>
        </p:spPr>
        <p:txBody>
          <a:bodyPr rtlCol="0" wrap="square">
            <a:spAutoFit/>
          </a:bodyPr>
          <a:p>
            <a:pPr algn="ctr"/>
            <a:r>
              <a:rPr altLang="zh-CN" b="1" dirty="0" sz="2800" lang="en-US" smtClean="0">
                <a:latin typeface="Arial" panose="020B0604020202020204" pitchFamily="34" charset="0"/>
                <a:cs typeface="Arial" panose="020B0604020202020204" pitchFamily="34" charset="0"/>
              </a:rPr>
              <a:t>Transfer curve </a:t>
            </a:r>
            <a:r>
              <a:rPr altLang="en-US" b="1" dirty="0" sz="2800" lang="zh-CN" smtClean="0">
                <a:latin typeface="宋体" panose="02010600030101010101" pitchFamily="2" charset="-122"/>
                <a:ea typeface="宋体" panose="02010600030101010101" pitchFamily="2" charset="-122"/>
                <a:cs typeface="Arial" panose="020B0604020202020204" pitchFamily="34" charset="0"/>
              </a:rPr>
              <a:t>转移特性曲线</a:t>
            </a:r>
            <a:endParaRPr altLang="en-US" b="1" dirty="0" sz="2800" lang="zh-CN">
              <a:latin typeface="宋体" panose="02010600030101010101" pitchFamily="2" charset="-122"/>
              <a:ea typeface="宋体" panose="02010600030101010101" pitchFamily="2" charset="-122"/>
              <a:cs typeface="Arial" panose="020B0604020202020204" pitchFamily="34" charset="0"/>
            </a:endParaRPr>
          </a:p>
        </p:txBody>
      </p:sp>
      <p:grpSp>
        <p:nvGrpSpPr>
          <p:cNvPr id="654" name="组合 53"/>
          <p:cNvGrpSpPr/>
          <p:nvPr/>
        </p:nvGrpSpPr>
        <p:grpSpPr>
          <a:xfrm>
            <a:off x="4819692" y="2510540"/>
            <a:ext cx="3513916" cy="2120831"/>
            <a:chOff x="4672054" y="3128863"/>
            <a:chExt cx="3513916" cy="2120831"/>
          </a:xfrm>
        </p:grpSpPr>
        <p:grpSp>
          <p:nvGrpSpPr>
            <p:cNvPr id="655" name="组合 15"/>
            <p:cNvGrpSpPr/>
            <p:nvPr/>
          </p:nvGrpSpPr>
          <p:grpSpPr>
            <a:xfrm>
              <a:off x="5180752" y="3128863"/>
              <a:ext cx="3005218" cy="775307"/>
              <a:chOff x="5432483" y="2589096"/>
              <a:chExt cx="3005218" cy="775307"/>
            </a:xfrm>
          </p:grpSpPr>
          <p:sp>
            <p:nvSpPr>
              <p:cNvPr id="1050042" name="弧形 1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73" name="直接连接符 17"/>
              <p:cNvCxnSpPr>
                <a:cxnSpLocks/>
              </p:cNvCxnSpPr>
              <p:nvPr/>
            </p:nvCxnSpPr>
            <p:spPr>
              <a:xfrm>
                <a:off x="5876332" y="2589096"/>
                <a:ext cx="256136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74" name="直接连接符 50"/>
            <p:cNvCxnSpPr>
              <a:cxnSpLocks/>
              <a:endCxn id="1050042"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56" name="组合 59"/>
          <p:cNvGrpSpPr/>
          <p:nvPr/>
        </p:nvGrpSpPr>
        <p:grpSpPr>
          <a:xfrm>
            <a:off x="4824311" y="3206023"/>
            <a:ext cx="3509297" cy="1442615"/>
            <a:chOff x="4676673" y="3824346"/>
            <a:chExt cx="3509297" cy="1442615"/>
          </a:xfrm>
        </p:grpSpPr>
        <p:grpSp>
          <p:nvGrpSpPr>
            <p:cNvPr id="657" name="组合 57"/>
            <p:cNvGrpSpPr/>
            <p:nvPr/>
          </p:nvGrpSpPr>
          <p:grpSpPr>
            <a:xfrm>
              <a:off x="4676673" y="3824346"/>
              <a:ext cx="1300404" cy="1442615"/>
              <a:chOff x="4676673" y="3824346"/>
              <a:chExt cx="1300404" cy="1442615"/>
            </a:xfrm>
          </p:grpSpPr>
          <p:sp>
            <p:nvSpPr>
              <p:cNvPr id="1050043" name="弧形 19"/>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75" name="直接连接符 54"/>
              <p:cNvCxnSpPr>
                <a:cxnSpLocks/>
                <a:endCxn id="1050043"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76" name="直接连接符 58"/>
            <p:cNvCxnSpPr>
              <a:cxnSpLocks/>
            </p:cNvCxnSpPr>
            <p:nvPr/>
          </p:nvCxnSpPr>
          <p:spPr>
            <a:xfrm>
              <a:off x="5517508" y="3824346"/>
              <a:ext cx="266846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58" name="组合 62"/>
          <p:cNvGrpSpPr/>
          <p:nvPr/>
        </p:nvGrpSpPr>
        <p:grpSpPr>
          <a:xfrm>
            <a:off x="4848933" y="3904767"/>
            <a:ext cx="3484675" cy="775307"/>
            <a:chOff x="4701295" y="4523090"/>
            <a:chExt cx="3484675" cy="775307"/>
          </a:xfrm>
        </p:grpSpPr>
        <p:grpSp>
          <p:nvGrpSpPr>
            <p:cNvPr id="659" name="组合 21"/>
            <p:cNvGrpSpPr/>
            <p:nvPr/>
          </p:nvGrpSpPr>
          <p:grpSpPr>
            <a:xfrm>
              <a:off x="4875992" y="4523090"/>
              <a:ext cx="3309978" cy="775307"/>
              <a:chOff x="5274946" y="3134177"/>
              <a:chExt cx="3309978" cy="775307"/>
            </a:xfrm>
          </p:grpSpPr>
          <p:sp>
            <p:nvSpPr>
              <p:cNvPr id="1050044" name="弧形 2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77" name="直接连接符 23"/>
              <p:cNvCxnSpPr>
                <a:cxnSpLocks/>
              </p:cNvCxnSpPr>
              <p:nvPr/>
            </p:nvCxnSpPr>
            <p:spPr>
              <a:xfrm>
                <a:off x="5718795" y="3134177"/>
                <a:ext cx="286612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78" name="直接连接符 60"/>
            <p:cNvCxnSpPr>
              <a:cxnSpLocks/>
              <a:endCxn id="1050044"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60" name="组合 44"/>
          <p:cNvGrpSpPr/>
          <p:nvPr/>
        </p:nvGrpSpPr>
        <p:grpSpPr>
          <a:xfrm>
            <a:off x="475728" y="1192080"/>
            <a:ext cx="4122218" cy="3885934"/>
            <a:chOff x="4767863" y="2395345"/>
            <a:chExt cx="4122218" cy="3885934"/>
          </a:xfrm>
        </p:grpSpPr>
        <p:cxnSp>
          <p:nvCxnSpPr>
            <p:cNvPr id="3146279" name="直接箭头连接符 46"/>
            <p:cNvCxnSpPr>
              <a:cxnSpLocks/>
            </p:cNvCxnSpPr>
            <p:nvPr/>
          </p:nvCxnSpPr>
          <p:spPr>
            <a:xfrm flipV="1">
              <a:off x="4803747" y="2639864"/>
              <a:ext cx="0" cy="318800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80" name="直接箭头连接符 49"/>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045" name="文本框 51"/>
            <p:cNvSpPr txBox="1"/>
            <p:nvPr/>
          </p:nvSpPr>
          <p:spPr>
            <a:xfrm>
              <a:off x="4832772" y="239534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046" name="文本框 52"/>
            <p:cNvSpPr txBox="1"/>
            <p:nvPr/>
          </p:nvSpPr>
          <p:spPr>
            <a:xfrm>
              <a:off x="8129383" y="5745339"/>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grpSp>
      <p:sp>
        <p:nvSpPr>
          <p:cNvPr id="1050047" name="文本框 55"/>
          <p:cNvSpPr txBox="1">
            <a:spLocks noChangeAspect="1" noMove="1" noResize="1" noRot="1" noAdjustHandles="1" noEditPoints="1" noChangeArrowheads="1" noChangeShapeType="1" noTextEdit="1"/>
          </p:cNvSpPr>
          <p:nvPr/>
        </p:nvSpPr>
        <p:spPr>
          <a:xfrm>
            <a:off x="5126292" y="556039"/>
            <a:ext cx="3275448" cy="403444"/>
          </a:xfrm>
          <a:prstGeom prst="rect"/>
          <a:blipFill>
            <a:blip xmlns:r="http://schemas.openxmlformats.org/officeDocument/2006/relationships" r:embed="rId1"/>
            <a:stretch>
              <a:fillRect l="-1862" r="-372" b="-25758"/>
            </a:stretch>
          </a:blipFill>
        </p:spPr>
        <p:txBody>
          <a:bodyPr/>
          <a:p>
            <a:r>
              <a:rPr altLang="en-US" lang="zh-CN">
                <a:noFill/>
              </a:rPr>
              <a:t> </a:t>
            </a:r>
          </a:p>
        </p:txBody>
      </p:sp>
      <p:sp>
        <p:nvSpPr>
          <p:cNvPr id="1050048" name="文本框 56"/>
          <p:cNvSpPr txBox="1"/>
          <p:nvPr/>
        </p:nvSpPr>
        <p:spPr>
          <a:xfrm>
            <a:off x="232247" y="4449241"/>
            <a:ext cx="76069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281" name="直接连接符 61"/>
          <p:cNvCxnSpPr>
            <a:cxnSpLocks/>
          </p:cNvCxnSpPr>
          <p:nvPr/>
        </p:nvCxnSpPr>
        <p:spPr>
          <a:xfrm>
            <a:off x="540637" y="1847134"/>
            <a:ext cx="5381065" cy="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282" name="直接连接符 63"/>
          <p:cNvCxnSpPr>
            <a:cxnSpLocks/>
          </p:cNvCxnSpPr>
          <p:nvPr/>
        </p:nvCxnSpPr>
        <p:spPr>
          <a:xfrm flipV="1">
            <a:off x="2972822" y="2503665"/>
            <a:ext cx="2855755" cy="12252"/>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283" name="直接连接符 64"/>
          <p:cNvCxnSpPr>
            <a:cxnSpLocks/>
          </p:cNvCxnSpPr>
          <p:nvPr/>
        </p:nvCxnSpPr>
        <p:spPr>
          <a:xfrm>
            <a:off x="2813756" y="3195286"/>
            <a:ext cx="2896415" cy="8738"/>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284" name="直接连接符 65"/>
          <p:cNvCxnSpPr>
            <a:cxnSpLocks/>
          </p:cNvCxnSpPr>
          <p:nvPr/>
        </p:nvCxnSpPr>
        <p:spPr>
          <a:xfrm>
            <a:off x="2387843" y="3912603"/>
            <a:ext cx="3183891" cy="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285" name="直接连接符 66"/>
          <p:cNvCxnSpPr>
            <a:cxnSpLocks/>
          </p:cNvCxnSpPr>
          <p:nvPr/>
        </p:nvCxnSpPr>
        <p:spPr>
          <a:xfrm>
            <a:off x="2990418" y="2501655"/>
            <a:ext cx="0" cy="214698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286" name="直接连接符 67"/>
          <p:cNvCxnSpPr>
            <a:cxnSpLocks/>
          </p:cNvCxnSpPr>
          <p:nvPr/>
        </p:nvCxnSpPr>
        <p:spPr>
          <a:xfrm>
            <a:off x="2729758" y="3204023"/>
            <a:ext cx="0" cy="1420576"/>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287" name="直接连接符 68"/>
          <p:cNvCxnSpPr>
            <a:cxnSpLocks/>
          </p:cNvCxnSpPr>
          <p:nvPr/>
        </p:nvCxnSpPr>
        <p:spPr>
          <a:xfrm>
            <a:off x="2417664" y="3914311"/>
            <a:ext cx="0" cy="664435"/>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0049" name="椭圆 82"/>
          <p:cNvSpPr/>
          <p:nvPr/>
        </p:nvSpPr>
        <p:spPr>
          <a:xfrm>
            <a:off x="3146831" y="1790415"/>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0" name="椭圆 83"/>
          <p:cNvSpPr/>
          <p:nvPr/>
        </p:nvSpPr>
        <p:spPr>
          <a:xfrm>
            <a:off x="2916484" y="2446152"/>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1" name="椭圆 84"/>
          <p:cNvSpPr/>
          <p:nvPr/>
        </p:nvSpPr>
        <p:spPr>
          <a:xfrm>
            <a:off x="2660886" y="3114743"/>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2" name="椭圆 85"/>
          <p:cNvSpPr/>
          <p:nvPr/>
        </p:nvSpPr>
        <p:spPr>
          <a:xfrm>
            <a:off x="2349100" y="3848271"/>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3" name="椭圆 86"/>
          <p:cNvSpPr/>
          <p:nvPr/>
        </p:nvSpPr>
        <p:spPr>
          <a:xfrm>
            <a:off x="1728356" y="4524523"/>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88" name="直接连接符 87"/>
          <p:cNvCxnSpPr>
            <a:cxnSpLocks/>
          </p:cNvCxnSpPr>
          <p:nvPr/>
        </p:nvCxnSpPr>
        <p:spPr>
          <a:xfrm>
            <a:off x="1439881" y="4600702"/>
            <a:ext cx="4325521" cy="1"/>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0054" name="文本框 97"/>
          <p:cNvSpPr txBox="1"/>
          <p:nvPr/>
        </p:nvSpPr>
        <p:spPr>
          <a:xfrm>
            <a:off x="217180" y="5409075"/>
            <a:ext cx="8559678" cy="891540"/>
          </a:xfrm>
          <a:prstGeom prst="rect"/>
          <a:noFill/>
        </p:spPr>
        <p:txBody>
          <a:bodyPr rtlCol="0"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In constant-current region, </a:t>
            </a:r>
            <a:r>
              <a:rPr altLang="zh-CN" b="1" dirty="0" sz="2400" lang="en-US">
                <a:latin typeface="Arial" panose="020B0604020202020204" pitchFamily="34" charset="0"/>
                <a:cs typeface="Arial" panose="020B0604020202020204" pitchFamily="34" charset="0"/>
              </a:rPr>
              <a:t>t</a:t>
            </a:r>
            <a:r>
              <a:rPr altLang="zh-CN" b="1" dirty="0" sz="2400" lang="en-US" smtClean="0">
                <a:latin typeface="Arial" panose="020B0604020202020204" pitchFamily="34" charset="0"/>
                <a:cs typeface="Arial" panose="020B0604020202020204" pitchFamily="34" charset="0"/>
              </a:rPr>
              <a:t>he transfer curves are independent of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sp>
        <p:nvSpPr>
          <p:cNvPr id="1050055" name="矩形 69"/>
          <p:cNvSpPr/>
          <p:nvPr/>
        </p:nvSpPr>
        <p:spPr>
          <a:xfrm>
            <a:off x="5044516" y="1188901"/>
            <a:ext cx="2097214" cy="472440"/>
          </a:xfrm>
          <a:prstGeom prst="rect"/>
        </p:spPr>
        <p:txBody>
          <a:bodyPr wrap="squar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a:solidFill>
                  <a:schemeClr val="accent1">
                    <a:lumMod val="75000"/>
                  </a:schemeClr>
                </a:solidFill>
                <a:latin typeface="Arial" panose="020B0604020202020204" pitchFamily="34" charset="0"/>
                <a:cs typeface="Arial" panose="020B0604020202020204" pitchFamily="34" charset="0"/>
              </a:rPr>
              <a:t> </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th</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a:t>
            </a:r>
            <a:endParaRPr altLang="en-US" dirty="0" sz="2000" lang="zh-CN">
              <a:solidFill>
                <a:schemeClr val="accent1">
                  <a:lumMod val="75000"/>
                </a:schemeClr>
              </a:solidFill>
            </a:endParaRPr>
          </a:p>
        </p:txBody>
      </p:sp>
      <p:sp>
        <p:nvSpPr>
          <p:cNvPr id="1050056" name="矩形 70"/>
          <p:cNvSpPr/>
          <p:nvPr/>
        </p:nvSpPr>
        <p:spPr>
          <a:xfrm>
            <a:off x="7052923" y="1441652"/>
            <a:ext cx="1550832" cy="472440"/>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=2</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50057" name="矩形 71"/>
          <p:cNvSpPr/>
          <p:nvPr/>
        </p:nvSpPr>
        <p:spPr>
          <a:xfrm>
            <a:off x="7750640" y="3478309"/>
            <a:ext cx="816984"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GS1</a:t>
            </a:r>
            <a:endParaRPr altLang="en-US" dirty="0" sz="2000" lang="zh-CN"/>
          </a:p>
        </p:txBody>
      </p:sp>
      <p:sp>
        <p:nvSpPr>
          <p:cNvPr id="1050058" name="矩形 72"/>
          <p:cNvSpPr/>
          <p:nvPr/>
        </p:nvSpPr>
        <p:spPr>
          <a:xfrm>
            <a:off x="7738608" y="2800322"/>
            <a:ext cx="816984" cy="472440"/>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GS2</a:t>
            </a:r>
            <a:endParaRPr altLang="en-US" dirty="0" sz="2000" lang="zh-CN"/>
          </a:p>
        </p:txBody>
      </p:sp>
      <p:sp>
        <p:nvSpPr>
          <p:cNvPr id="1050059" name="矩形 73"/>
          <p:cNvSpPr/>
          <p:nvPr/>
        </p:nvSpPr>
        <p:spPr>
          <a:xfrm>
            <a:off x="7741972" y="2085208"/>
            <a:ext cx="816984"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GS3</a:t>
            </a:r>
            <a:endParaRPr altLang="en-US" dirty="0" sz="2000" lang="zh-CN"/>
          </a:p>
        </p:txBody>
      </p:sp>
      <p:cxnSp>
        <p:nvCxnSpPr>
          <p:cNvPr id="3146289" name="直接连接符 77"/>
          <p:cNvCxnSpPr>
            <a:cxnSpLocks/>
          </p:cNvCxnSpPr>
          <p:nvPr/>
        </p:nvCxnSpPr>
        <p:spPr>
          <a:xfrm>
            <a:off x="3231169" y="1860179"/>
            <a:ext cx="0" cy="274052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0060" name="矩形 79"/>
          <p:cNvSpPr/>
          <p:nvPr/>
        </p:nvSpPr>
        <p:spPr>
          <a:xfrm>
            <a:off x="1349204" y="4615515"/>
            <a:ext cx="949618" cy="472440"/>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50061" name="矩形 80"/>
          <p:cNvSpPr/>
          <p:nvPr/>
        </p:nvSpPr>
        <p:spPr>
          <a:xfrm>
            <a:off x="2832801" y="4623941"/>
            <a:ext cx="1114006"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2U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mc:AlternateContent xmlns:mc="http://schemas.openxmlformats.org/markup-compatibility/2006">
        <mc:Choice xmlns:p14="http://schemas.microsoft.com/office/powerpoint/2010/main" Requires="p14">
          <p:contentPart p14:bwMode="auto" r:id="rId2">
            <p14:nvContentPartPr>
              <p14:cNvPr id="1050888" name=""/>
              <p14:cNvContentPartPr/>
              <p14:nvPr/>
            </p14:nvContentPartPr>
            <p14:xfrm>
              <a:off x="2246351" y="1857685"/>
              <a:ext cx="305372" cy="901081"/>
            </p14:xfrm>
          </p:contentPart>
        </mc:Choice>
        <mc:Fallback>
          <p:sp>
            <p:nvSpPr>
              <p:cNvPr id="1050888" name=""/>
              <p:cNvSpPr/>
              <p:nvPr/>
            </p:nvSpPr>
            <p:spPr>
              <a:xfrm>
                <a:off x="2246351" y="1857685"/>
                <a:ext cx="305372" cy="901081"/>
              </a:xfrm>
            </p:spPr>
          </p:sp>
        </mc:Fallback>
      </mc:AlternateContent>
      <mc:AlternateContent xmlns:mc="http://schemas.openxmlformats.org/markup-compatibility/2006">
        <mc:Choice xmlns:p14="http://schemas.microsoft.com/office/powerpoint/2010/main" Requires="p14">
          <p:contentPart p14:bwMode="auto" r:id="rId3">
            <p14:nvContentPartPr>
              <p14:cNvPr id="1050889" name=""/>
              <p14:cNvContentPartPr/>
              <p14:nvPr/>
            </p14:nvContentPartPr>
            <p14:xfrm>
              <a:off x="2116371" y="1779024"/>
              <a:ext cx="139081" cy="404994"/>
            </p14:xfrm>
          </p:contentPart>
        </mc:Choice>
        <mc:Fallback>
          <p:sp>
            <p:nvSpPr>
              <p:cNvPr id="1050889" name=""/>
              <p:cNvSpPr/>
              <p:nvPr/>
            </p:nvSpPr>
            <p:spPr>
              <a:xfrm>
                <a:off x="2116371" y="1779024"/>
                <a:ext cx="139081" cy="404994"/>
              </a:xfrm>
            </p:spPr>
          </p:sp>
        </mc:Fallback>
      </mc:AlternateContent>
      <mc:AlternateContent xmlns:mc="http://schemas.openxmlformats.org/markup-compatibility/2006">
        <mc:Choice xmlns:p14="http://schemas.microsoft.com/office/powerpoint/2010/main" Requires="p14">
          <p:contentPart p14:bwMode="auto" r:id="rId4">
            <p14:nvContentPartPr>
              <p14:cNvPr id="1050890" name=""/>
              <p14:cNvContentPartPr/>
              <p14:nvPr/>
            </p14:nvContentPartPr>
            <p14:xfrm>
              <a:off x="2248301" y="1823231"/>
              <a:ext cx="258193" cy="127486"/>
            </p14:xfrm>
          </p:contentPart>
        </mc:Choice>
        <mc:Fallback>
          <p:sp>
            <p:nvSpPr>
              <p:cNvPr id="1050890" name=""/>
              <p:cNvSpPr/>
              <p:nvPr/>
            </p:nvSpPr>
            <p:spPr>
              <a:xfrm>
                <a:off x="2248301" y="1823231"/>
                <a:ext cx="258193" cy="127486"/>
              </a:xfrm>
            </p:spPr>
          </p:sp>
        </mc:Fallback>
      </mc:AlternateContent>
      <mc:AlternateContent xmlns:mc="http://schemas.openxmlformats.org/markup-compatibility/2006">
        <mc:Choice xmlns:p14="http://schemas.microsoft.com/office/powerpoint/2010/main" Requires="p14">
          <p:contentPart p14:bwMode="auto" r:id="rId5">
            <p14:nvContentPartPr>
              <p14:cNvPr id="1050891" name=""/>
              <p14:cNvContentPartPr/>
              <p14:nvPr/>
            </p14:nvContentPartPr>
            <p14:xfrm>
              <a:off x="2207344" y="1815430"/>
              <a:ext cx="382624" cy="1179168"/>
            </p14:xfrm>
          </p:contentPart>
        </mc:Choice>
        <mc:Fallback>
          <p:sp>
            <p:nvSpPr>
              <p:cNvPr id="1050891" name=""/>
              <p:cNvSpPr/>
              <p:nvPr/>
            </p:nvSpPr>
            <p:spPr>
              <a:xfrm>
                <a:off x="2207344" y="1815430"/>
                <a:ext cx="382624" cy="1179168"/>
              </a:xfrm>
            </p:spPr>
          </p:sp>
        </mc:Fallback>
      </mc:AlternateContent>
      <mc:AlternateContent xmlns:mc="http://schemas.openxmlformats.org/markup-compatibility/2006">
        <mc:Choice xmlns:p14="http://schemas.microsoft.com/office/powerpoint/2010/main" Requires="p14">
          <p:contentPart p14:bwMode="auto" r:id="rId6">
            <p14:nvContentPartPr>
              <p14:cNvPr id="1050892" name=""/>
              <p14:cNvContentPartPr/>
              <p14:nvPr/>
            </p14:nvContentPartPr>
            <p14:xfrm>
              <a:off x="1622500" y="1262854"/>
              <a:ext cx="175469" cy="535327"/>
            </p14:xfrm>
          </p:contentPart>
        </mc:Choice>
        <mc:Fallback>
          <p:sp>
            <p:nvSpPr>
              <p:cNvPr id="1050892" name=""/>
              <p:cNvSpPr/>
              <p:nvPr/>
            </p:nvSpPr>
            <p:spPr>
              <a:xfrm>
                <a:off x="1622500" y="1262854"/>
                <a:ext cx="175469" cy="535327"/>
              </a:xfrm>
            </p:spPr>
          </p:sp>
        </mc:Fallback>
      </mc:AlternateContent>
      <mc:AlternateContent xmlns:mc="http://schemas.openxmlformats.org/markup-compatibility/2006">
        <mc:Choice xmlns:p14="http://schemas.microsoft.com/office/powerpoint/2010/main" Requires="p14">
          <p:contentPart p14:bwMode="auto" r:id="rId7">
            <p14:nvContentPartPr>
              <p14:cNvPr id="1050893" name=""/>
              <p14:cNvContentPartPr/>
              <p14:nvPr/>
            </p14:nvContentPartPr>
            <p14:xfrm>
              <a:off x="1761510" y="1284307"/>
              <a:ext cx="168542" cy="281463"/>
            </p14:xfrm>
          </p:contentPart>
        </mc:Choice>
        <mc:Fallback>
          <p:sp>
            <p:nvSpPr>
              <p:cNvPr id="1050893" name=""/>
              <p:cNvSpPr/>
              <p:nvPr/>
            </p:nvSpPr>
            <p:spPr>
              <a:xfrm>
                <a:off x="1761510" y="1284307"/>
                <a:ext cx="168542" cy="281463"/>
              </a:xfrm>
            </p:spPr>
          </p:sp>
        </mc:Fallback>
      </mc:AlternateContent>
      <mc:AlternateContent xmlns:mc="http://schemas.openxmlformats.org/markup-compatibility/2006">
        <mc:Choice xmlns:p14="http://schemas.microsoft.com/office/powerpoint/2010/main" Requires="p14">
          <p:contentPart p14:bwMode="auto" r:id="rId8">
            <p14:nvContentPartPr>
              <p14:cNvPr id="1050894" name=""/>
              <p14:cNvContentPartPr/>
              <p14:nvPr/>
            </p14:nvContentPartPr>
            <p14:xfrm>
              <a:off x="1851942" y="1514438"/>
              <a:ext cx="14781" cy="95928"/>
            </p14:xfrm>
          </p:contentPart>
        </mc:Choice>
        <mc:Fallback>
          <p:sp>
            <p:nvSpPr>
              <p:cNvPr id="1050894" name=""/>
              <p:cNvSpPr/>
              <p:nvPr/>
            </p:nvSpPr>
            <p:spPr>
              <a:xfrm>
                <a:off x="1851942" y="1514438"/>
                <a:ext cx="14781" cy="95928"/>
              </a:xfrm>
            </p:spPr>
          </p:sp>
        </mc:Fallback>
      </mc:AlternateContent>
      <mc:AlternateContent xmlns:mc="http://schemas.openxmlformats.org/markup-compatibility/2006">
        <mc:Choice xmlns:p14="http://schemas.microsoft.com/office/powerpoint/2010/main" Requires="p14">
          <p:contentPart p14:bwMode="auto" r:id="rId9">
            <p14:nvContentPartPr>
              <p14:cNvPr id="1050895" name=""/>
              <p14:cNvContentPartPr/>
              <p14:nvPr/>
            </p14:nvContentPartPr>
            <p14:xfrm>
              <a:off x="1806227" y="1533291"/>
              <a:ext cx="179714" cy="196683"/>
            </p14:xfrm>
          </p:contentPart>
        </mc:Choice>
        <mc:Fallback>
          <p:sp>
            <p:nvSpPr>
              <p:cNvPr id="1050895" name=""/>
              <p:cNvSpPr/>
              <p:nvPr/>
            </p:nvSpPr>
            <p:spPr>
              <a:xfrm>
                <a:off x="1806227" y="1533291"/>
                <a:ext cx="179714" cy="196683"/>
              </a:xfrm>
            </p:spPr>
          </p:sp>
        </mc:Fallback>
      </mc:AlternateContent>
      <mc:AlternateContent xmlns:mc="http://schemas.openxmlformats.org/markup-compatibility/2006">
        <mc:Choice xmlns:p14="http://schemas.microsoft.com/office/powerpoint/2010/main" Requires="p14">
          <p:contentPart p14:bwMode="auto" r:id="rId10">
            <p14:nvContentPartPr>
              <p14:cNvPr id="1050896" name=""/>
              <p14:cNvContentPartPr/>
              <p14:nvPr/>
            </p14:nvContentPartPr>
            <p14:xfrm>
              <a:off x="2037016" y="1307633"/>
              <a:ext cx="145324" cy="125543"/>
            </p14:xfrm>
          </p:contentPart>
        </mc:Choice>
        <mc:Fallback>
          <p:sp>
            <p:nvSpPr>
              <p:cNvPr id="1050896" name=""/>
              <p:cNvSpPr/>
              <p:nvPr/>
            </p:nvSpPr>
            <p:spPr>
              <a:xfrm>
                <a:off x="2037016" y="1307633"/>
                <a:ext cx="145324" cy="125543"/>
              </a:xfrm>
            </p:spPr>
          </p:sp>
        </mc:Fallback>
      </mc:AlternateContent>
      <mc:AlternateContent xmlns:mc="http://schemas.openxmlformats.org/markup-compatibility/2006">
        <mc:Choice xmlns:p14="http://schemas.microsoft.com/office/powerpoint/2010/main" Requires="p14">
          <p:contentPart p14:bwMode="auto" r:id="rId11">
            <p14:nvContentPartPr>
              <p14:cNvPr id="1050897" name=""/>
              <p14:cNvContentPartPr/>
              <p14:nvPr/>
            </p14:nvContentPartPr>
            <p14:xfrm>
              <a:off x="2065594" y="1213447"/>
              <a:ext cx="152802" cy="494277"/>
            </p14:xfrm>
          </p:contentPart>
        </mc:Choice>
        <mc:Fallback>
          <p:sp>
            <p:nvSpPr>
              <p:cNvPr id="1050897" name=""/>
              <p:cNvSpPr/>
              <p:nvPr/>
            </p:nvSpPr>
            <p:spPr>
              <a:xfrm>
                <a:off x="2065594" y="1213447"/>
                <a:ext cx="152802" cy="494277"/>
              </a:xfrm>
            </p:spPr>
          </p:sp>
        </mc:Fallback>
      </mc:AlternateContent>
      <mc:AlternateContent xmlns:mc="http://schemas.openxmlformats.org/markup-compatibility/2006">
        <mc:Choice xmlns:p14="http://schemas.microsoft.com/office/powerpoint/2010/main" Requires="p14">
          <p:contentPart p14:bwMode="auto" r:id="rId12">
            <p14:nvContentPartPr>
              <p14:cNvPr id="1050898" name=""/>
              <p14:cNvContentPartPr/>
              <p14:nvPr/>
            </p14:nvContentPartPr>
            <p14:xfrm>
              <a:off x="2194268" y="1145838"/>
              <a:ext cx="70945" cy="168721"/>
            </p14:xfrm>
          </p:contentPart>
        </mc:Choice>
        <mc:Fallback>
          <p:sp>
            <p:nvSpPr>
              <p:cNvPr id="1050898" name=""/>
              <p:cNvSpPr/>
              <p:nvPr/>
            </p:nvSpPr>
            <p:spPr>
              <a:xfrm>
                <a:off x="2194268" y="1145838"/>
                <a:ext cx="70945" cy="168721"/>
              </a:xfrm>
            </p:spPr>
          </p:sp>
        </mc:Fallback>
      </mc:AlternateContent>
      <mc:AlternateContent xmlns:mc="http://schemas.openxmlformats.org/markup-compatibility/2006">
        <mc:Choice xmlns:p14="http://schemas.microsoft.com/office/powerpoint/2010/main" Requires="p14">
          <p:contentPart p14:bwMode="auto" r:id="rId13">
            <p14:nvContentPartPr>
              <p14:cNvPr id="1050899" name=""/>
              <p14:cNvContentPartPr/>
              <p14:nvPr/>
            </p14:nvContentPartPr>
            <p14:xfrm>
              <a:off x="2184018" y="1234200"/>
              <a:ext cx="137542" cy="275260"/>
            </p14:xfrm>
          </p:contentPart>
        </mc:Choice>
        <mc:Fallback>
          <p:sp>
            <p:nvSpPr>
              <p:cNvPr id="1050899" name=""/>
              <p:cNvSpPr/>
              <p:nvPr/>
            </p:nvSpPr>
            <p:spPr>
              <a:xfrm>
                <a:off x="2184018" y="1234200"/>
                <a:ext cx="137542" cy="275260"/>
              </a:xfrm>
            </p:spPr>
          </p:sp>
        </mc:Fallback>
      </mc:AlternateContent>
      <mc:AlternateContent xmlns:mc="http://schemas.openxmlformats.org/markup-compatibility/2006">
        <mc:Choice xmlns:p14="http://schemas.microsoft.com/office/powerpoint/2010/main" Requires="p14">
          <p:contentPart p14:bwMode="auto" r:id="rId14">
            <p14:nvContentPartPr>
              <p14:cNvPr id="1050900" name=""/>
              <p14:cNvContentPartPr/>
              <p14:nvPr/>
            </p14:nvContentPartPr>
            <p14:xfrm>
              <a:off x="2286709" y="1442278"/>
              <a:ext cx="102884" cy="244667"/>
            </p14:xfrm>
          </p:contentPart>
        </mc:Choice>
        <mc:Fallback>
          <p:sp>
            <p:nvSpPr>
              <p:cNvPr id="1050900" name=""/>
              <p:cNvSpPr/>
              <p:nvPr/>
            </p:nvSpPr>
            <p:spPr>
              <a:xfrm>
                <a:off x="2286709" y="1442278"/>
                <a:ext cx="102884" cy="244667"/>
              </a:xfrm>
            </p:spPr>
          </p:sp>
        </mc:Fallback>
      </mc:AlternateContent>
      <mc:AlternateContent xmlns:mc="http://schemas.openxmlformats.org/markup-compatibility/2006">
        <mc:Choice xmlns:p14="http://schemas.microsoft.com/office/powerpoint/2010/main" Requires="p14">
          <p:contentPart p14:bwMode="auto" r:id="rId15">
            <p14:nvContentPartPr>
              <p14:cNvPr id="1050901" name=""/>
              <p14:cNvContentPartPr/>
              <p14:nvPr/>
            </p14:nvContentPartPr>
            <p14:xfrm>
              <a:off x="2220600" y="1442278"/>
              <a:ext cx="58906" cy="130426"/>
            </p14:xfrm>
          </p:contentPart>
        </mc:Choice>
        <mc:Fallback>
          <p:sp>
            <p:nvSpPr>
              <p:cNvPr id="1050901" name=""/>
              <p:cNvSpPr/>
              <p:nvPr/>
            </p:nvSpPr>
            <p:spPr>
              <a:xfrm>
                <a:off x="2220600" y="1442278"/>
                <a:ext cx="58906" cy="130426"/>
              </a:xfrm>
            </p:spPr>
          </p:sp>
        </mc:Fallback>
      </mc:AlternateContent>
      <mc:AlternateContent xmlns:mc="http://schemas.openxmlformats.org/markup-compatibility/2006">
        <mc:Choice xmlns:p14="http://schemas.microsoft.com/office/powerpoint/2010/main" Requires="p14">
          <p:contentPart p14:bwMode="auto" r:id="rId16">
            <p14:nvContentPartPr>
              <p14:cNvPr id="1050902" name=""/>
              <p14:cNvContentPartPr/>
              <p14:nvPr/>
            </p14:nvContentPartPr>
            <p14:xfrm>
              <a:off x="2245429" y="1490385"/>
              <a:ext cx="50045" cy="128112"/>
            </p14:xfrm>
          </p:contentPart>
        </mc:Choice>
        <mc:Fallback>
          <p:sp>
            <p:nvSpPr>
              <p:cNvPr id="1050902" name=""/>
              <p:cNvSpPr/>
              <p:nvPr/>
            </p:nvSpPr>
            <p:spPr>
              <a:xfrm>
                <a:off x="2245429" y="1490385"/>
                <a:ext cx="50045" cy="128112"/>
              </a:xfrm>
            </p:spPr>
          </p:sp>
        </mc:Fallback>
      </mc:AlternateContent>
      <mc:AlternateContent xmlns:mc="http://schemas.openxmlformats.org/markup-compatibility/2006">
        <mc:Choice xmlns:p14="http://schemas.microsoft.com/office/powerpoint/2010/main" Requires="p14">
          <p:contentPart p14:bwMode="auto" r:id="rId17">
            <p14:nvContentPartPr>
              <p14:cNvPr id="1050903" name=""/>
              <p14:cNvContentPartPr/>
              <p14:nvPr/>
            </p14:nvContentPartPr>
            <p14:xfrm>
              <a:off x="2379427" y="1359067"/>
              <a:ext cx="52994" cy="128117"/>
            </p14:xfrm>
          </p:contentPart>
        </mc:Choice>
        <mc:Fallback>
          <p:sp>
            <p:nvSpPr>
              <p:cNvPr id="1050903" name=""/>
              <p:cNvSpPr/>
              <p:nvPr/>
            </p:nvSpPr>
            <p:spPr>
              <a:xfrm>
                <a:off x="2379427" y="1359067"/>
                <a:ext cx="52994" cy="128117"/>
              </a:xfrm>
            </p:spPr>
          </p:sp>
        </mc:Fallback>
      </mc:AlternateContent>
      <mc:AlternateContent xmlns:mc="http://schemas.openxmlformats.org/markup-compatibility/2006">
        <mc:Choice xmlns:p14="http://schemas.microsoft.com/office/powerpoint/2010/main" Requires="p14">
          <p:contentPart p14:bwMode="auto" r:id="rId18">
            <p14:nvContentPartPr>
              <p14:cNvPr id="1050904" name=""/>
              <p14:cNvContentPartPr/>
              <p14:nvPr/>
            </p14:nvContentPartPr>
            <p14:xfrm>
              <a:off x="2471288" y="1252790"/>
              <a:ext cx="214563" cy="82873"/>
            </p14:xfrm>
          </p:contentPart>
        </mc:Choice>
        <mc:Fallback>
          <p:sp>
            <p:nvSpPr>
              <p:cNvPr id="1050904" name=""/>
              <p:cNvSpPr/>
              <p:nvPr/>
            </p:nvSpPr>
            <p:spPr>
              <a:xfrm>
                <a:off x="2471288" y="1252790"/>
                <a:ext cx="214563" cy="82873"/>
              </a:xfrm>
            </p:spPr>
          </p:sp>
        </mc:Fallback>
      </mc:AlternateContent>
      <mc:AlternateContent xmlns:mc="http://schemas.openxmlformats.org/markup-compatibility/2006">
        <mc:Choice xmlns:p14="http://schemas.microsoft.com/office/powerpoint/2010/main" Requires="p14">
          <p:contentPart p14:bwMode="auto" r:id="rId19">
            <p14:nvContentPartPr>
              <p14:cNvPr id="1050905" name=""/>
              <p14:cNvContentPartPr/>
              <p14:nvPr/>
            </p14:nvContentPartPr>
            <p14:xfrm>
              <a:off x="2558403" y="1181593"/>
              <a:ext cx="85665" cy="401574"/>
            </p14:xfrm>
          </p:contentPart>
        </mc:Choice>
        <mc:Fallback>
          <p:sp>
            <p:nvSpPr>
              <p:cNvPr id="1050905" name=""/>
              <p:cNvSpPr/>
              <p:nvPr/>
            </p:nvSpPr>
            <p:spPr>
              <a:xfrm>
                <a:off x="2558403" y="1181593"/>
                <a:ext cx="85665" cy="401574"/>
              </a:xfrm>
            </p:spPr>
          </p:sp>
        </mc:Fallback>
      </mc:AlternateContent>
      <mc:AlternateContent xmlns:mc="http://schemas.openxmlformats.org/markup-compatibility/2006">
        <mc:Choice xmlns:p14="http://schemas.microsoft.com/office/powerpoint/2010/main" Requires="p14">
          <p:contentPart p14:bwMode="auto" r:id="rId20">
            <p14:nvContentPartPr>
              <p14:cNvPr id="1050906" name=""/>
              <p14:cNvContentPartPr/>
              <p14:nvPr/>
            </p14:nvContentPartPr>
            <p14:xfrm>
              <a:off x="2518610" y="1269355"/>
              <a:ext cx="29221" cy="220427"/>
            </p14:xfrm>
          </p:contentPart>
        </mc:Choice>
        <mc:Fallback>
          <p:sp>
            <p:nvSpPr>
              <p:cNvPr id="1050906" name=""/>
              <p:cNvSpPr/>
              <p:nvPr/>
            </p:nvSpPr>
            <p:spPr>
              <a:xfrm>
                <a:off x="2518610" y="1269355"/>
                <a:ext cx="29221" cy="220427"/>
              </a:xfrm>
            </p:spPr>
          </p:sp>
        </mc:Fallback>
      </mc:AlternateContent>
      <mc:AlternateContent xmlns:mc="http://schemas.openxmlformats.org/markup-compatibility/2006">
        <mc:Choice xmlns:p14="http://schemas.microsoft.com/office/powerpoint/2010/main" Requires="p14">
          <p:contentPart p14:bwMode="auto" r:id="rId21">
            <p14:nvContentPartPr>
              <p14:cNvPr id="1050907" name=""/>
              <p14:cNvContentPartPr/>
              <p14:nvPr/>
            </p14:nvContentPartPr>
            <p14:xfrm>
              <a:off x="2640967" y="1292108"/>
              <a:ext cx="48416" cy="96210"/>
            </p14:xfrm>
          </p:contentPart>
        </mc:Choice>
        <mc:Fallback>
          <p:sp>
            <p:nvSpPr>
              <p:cNvPr id="1050907" name=""/>
              <p:cNvSpPr/>
              <p:nvPr/>
            </p:nvSpPr>
            <p:spPr>
              <a:xfrm>
                <a:off x="2640967" y="1292108"/>
                <a:ext cx="48416" cy="96210"/>
              </a:xfrm>
            </p:spPr>
          </p:sp>
        </mc:Fallback>
      </mc:AlternateContent>
      <mc:AlternateContent xmlns:mc="http://schemas.openxmlformats.org/markup-compatibility/2006">
        <mc:Choice xmlns:p14="http://schemas.microsoft.com/office/powerpoint/2010/main" Requires="p14">
          <p:contentPart p14:bwMode="auto" r:id="rId22">
            <p14:nvContentPartPr>
              <p14:cNvPr id="1050908" name=""/>
              <p14:cNvContentPartPr/>
              <p14:nvPr/>
            </p14:nvContentPartPr>
            <p14:xfrm>
              <a:off x="2717679" y="1208246"/>
              <a:ext cx="21685" cy="293542"/>
            </p14:xfrm>
          </p:contentPart>
        </mc:Choice>
        <mc:Fallback>
          <p:sp>
            <p:nvSpPr>
              <p:cNvPr id="1050908" name=""/>
              <p:cNvSpPr/>
              <p:nvPr/>
            </p:nvSpPr>
            <p:spPr>
              <a:xfrm>
                <a:off x="2717679" y="1208246"/>
                <a:ext cx="21685" cy="293542"/>
              </a:xfrm>
            </p:spPr>
          </p:sp>
        </mc:Fallback>
      </mc:AlternateContent>
      <mc:AlternateContent xmlns:mc="http://schemas.openxmlformats.org/markup-compatibility/2006">
        <mc:Choice xmlns:p14="http://schemas.microsoft.com/office/powerpoint/2010/main" Requires="p14">
          <p:contentPart p14:bwMode="auto" r:id="rId23">
            <p14:nvContentPartPr>
              <p14:cNvPr id="1050909" name=""/>
              <p14:cNvContentPartPr/>
              <p14:nvPr/>
            </p14:nvContentPartPr>
            <p14:xfrm>
              <a:off x="2660186" y="1184818"/>
              <a:ext cx="214181" cy="328443"/>
            </p14:xfrm>
          </p:contentPart>
        </mc:Choice>
        <mc:Fallback>
          <p:sp>
            <p:nvSpPr>
              <p:cNvPr id="1050909" name=""/>
              <p:cNvSpPr/>
              <p:nvPr/>
            </p:nvSpPr>
            <p:spPr>
              <a:xfrm>
                <a:off x="2660186" y="1184818"/>
                <a:ext cx="214181" cy="328443"/>
              </a:xfrm>
            </p:spPr>
          </p:sp>
        </mc:Fallback>
      </mc:AlternateContent>
      <mc:AlternateContent xmlns:mc="http://schemas.openxmlformats.org/markup-compatibility/2006">
        <mc:Choice xmlns:p14="http://schemas.microsoft.com/office/powerpoint/2010/main" Requires="p14">
          <p:contentPart p14:bwMode="auto" r:id="rId24">
            <p14:nvContentPartPr>
              <p14:cNvPr id="1050910" name=""/>
              <p14:cNvContentPartPr/>
              <p14:nvPr/>
            </p14:nvContentPartPr>
            <p14:xfrm>
              <a:off x="2653319" y="1255519"/>
              <a:ext cx="311263" cy="108748"/>
            </p14:xfrm>
          </p:contentPart>
        </mc:Choice>
        <mc:Fallback>
          <p:sp>
            <p:nvSpPr>
              <p:cNvPr id="1050910" name=""/>
              <p:cNvSpPr/>
              <p:nvPr/>
            </p:nvSpPr>
            <p:spPr>
              <a:xfrm>
                <a:off x="2653319" y="1255519"/>
                <a:ext cx="311263" cy="108748"/>
              </a:xfrm>
            </p:spPr>
          </p:sp>
        </mc:Fallback>
      </mc:AlternateContent>
      <mc:AlternateContent xmlns:mc="http://schemas.openxmlformats.org/markup-compatibility/2006">
        <mc:Choice xmlns:p14="http://schemas.microsoft.com/office/powerpoint/2010/main" Requires="p14">
          <p:contentPart p14:bwMode="auto" r:id="rId25">
            <p14:nvContentPartPr>
              <p14:cNvPr id="1050911" name=""/>
              <p14:cNvContentPartPr/>
              <p14:nvPr/>
            </p14:nvContentPartPr>
            <p14:xfrm>
              <a:off x="2835481" y="1177692"/>
              <a:ext cx="77852" cy="278672"/>
            </p14:xfrm>
          </p:contentPart>
        </mc:Choice>
        <mc:Fallback>
          <p:sp>
            <p:nvSpPr>
              <p:cNvPr id="1050911" name=""/>
              <p:cNvSpPr/>
              <p:nvPr/>
            </p:nvSpPr>
            <p:spPr>
              <a:xfrm>
                <a:off x="2835481" y="1177692"/>
                <a:ext cx="77852" cy="278672"/>
              </a:xfrm>
            </p:spPr>
          </p:sp>
        </mc:Fallback>
      </mc:AlternateContent>
      <mc:AlternateContent xmlns:mc="http://schemas.openxmlformats.org/markup-compatibility/2006">
        <mc:Choice xmlns:p14="http://schemas.microsoft.com/office/powerpoint/2010/main" Requires="p14">
          <p:contentPart p14:bwMode="auto" r:id="rId26">
            <p14:nvContentPartPr>
              <p14:cNvPr id="1050912" name=""/>
              <p14:cNvContentPartPr/>
              <p14:nvPr/>
            </p14:nvContentPartPr>
            <p14:xfrm>
              <a:off x="2834699" y="1140556"/>
              <a:ext cx="166965" cy="365261"/>
            </p14:xfrm>
          </p:contentPart>
        </mc:Choice>
        <mc:Fallback>
          <p:sp>
            <p:nvSpPr>
              <p:cNvPr id="1050912" name=""/>
              <p:cNvSpPr/>
              <p:nvPr/>
            </p:nvSpPr>
            <p:spPr>
              <a:xfrm>
                <a:off x="2834699" y="1140556"/>
                <a:ext cx="166965" cy="365261"/>
              </a:xfrm>
            </p:spPr>
          </p:sp>
        </mc:Fallback>
      </mc:AlternateContent>
      <mc:AlternateContent xmlns:mc="http://schemas.openxmlformats.org/markup-compatibility/2006">
        <mc:Choice xmlns:p14="http://schemas.microsoft.com/office/powerpoint/2010/main" Requires="p14">
          <p:contentPart p14:bwMode="auto" r:id="rId27">
            <p14:nvContentPartPr>
              <p14:cNvPr id="1050913" name=""/>
              <p14:cNvContentPartPr/>
              <p14:nvPr/>
            </p14:nvContentPartPr>
            <p14:xfrm>
              <a:off x="2897109" y="1217968"/>
              <a:ext cx="134945" cy="27333"/>
            </p14:xfrm>
          </p:contentPart>
        </mc:Choice>
        <mc:Fallback>
          <p:sp>
            <p:nvSpPr>
              <p:cNvPr id="1050913" name=""/>
              <p:cNvSpPr/>
              <p:nvPr/>
            </p:nvSpPr>
            <p:spPr>
              <a:xfrm>
                <a:off x="2897109" y="1217968"/>
                <a:ext cx="134945" cy="27333"/>
              </a:xfrm>
            </p:spPr>
          </p:sp>
        </mc:Fallback>
      </mc:AlternateContent>
      <mc:AlternateContent xmlns:mc="http://schemas.openxmlformats.org/markup-compatibility/2006">
        <mc:Choice xmlns:p14="http://schemas.microsoft.com/office/powerpoint/2010/main" Requires="p14">
          <p:contentPart p14:bwMode="auto" r:id="rId28">
            <p14:nvContentPartPr>
              <p14:cNvPr id="1050914" name=""/>
              <p14:cNvContentPartPr/>
              <p14:nvPr/>
            </p14:nvContentPartPr>
            <p14:xfrm>
              <a:off x="3039483" y="1053147"/>
              <a:ext cx="170509" cy="69287"/>
            </p14:xfrm>
          </p:contentPart>
        </mc:Choice>
        <mc:Fallback>
          <p:sp>
            <p:nvSpPr>
              <p:cNvPr id="1050914" name=""/>
              <p:cNvSpPr/>
              <p:nvPr/>
            </p:nvSpPr>
            <p:spPr>
              <a:xfrm>
                <a:off x="3039483" y="1053147"/>
                <a:ext cx="170509" cy="69287"/>
              </a:xfrm>
            </p:spPr>
          </p:sp>
        </mc:Fallback>
      </mc:AlternateContent>
      <mc:AlternateContent xmlns:mc="http://schemas.openxmlformats.org/markup-compatibility/2006">
        <mc:Choice xmlns:p14="http://schemas.microsoft.com/office/powerpoint/2010/main" Requires="p14">
          <p:contentPart p14:bwMode="auto" r:id="rId29">
            <p14:nvContentPartPr>
              <p14:cNvPr id="1050915" name=""/>
              <p14:cNvContentPartPr/>
              <p14:nvPr/>
            </p14:nvContentPartPr>
            <p14:xfrm>
              <a:off x="3006328" y="1108218"/>
              <a:ext cx="204145" cy="180638"/>
            </p14:xfrm>
          </p:contentPart>
        </mc:Choice>
        <mc:Fallback>
          <p:sp>
            <p:nvSpPr>
              <p:cNvPr id="1050915" name=""/>
              <p:cNvSpPr/>
              <p:nvPr/>
            </p:nvSpPr>
            <p:spPr>
              <a:xfrm>
                <a:off x="3006328" y="1108218"/>
                <a:ext cx="204145" cy="180638"/>
              </a:xfrm>
            </p:spPr>
          </p:sp>
        </mc:Fallback>
      </mc:AlternateContent>
      <mc:AlternateContent xmlns:mc="http://schemas.openxmlformats.org/markup-compatibility/2006">
        <mc:Choice xmlns:p14="http://schemas.microsoft.com/office/powerpoint/2010/main" Requires="p14">
          <p:contentPart p14:bwMode="auto" r:id="rId30">
            <p14:nvContentPartPr>
              <p14:cNvPr id="1050916" name=""/>
              <p14:cNvContentPartPr/>
              <p14:nvPr/>
            </p14:nvContentPartPr>
            <p14:xfrm>
              <a:off x="3174551" y="1015957"/>
              <a:ext cx="125334" cy="246807"/>
            </p14:xfrm>
          </p:contentPart>
        </mc:Choice>
        <mc:Fallback>
          <p:sp>
            <p:nvSpPr>
              <p:cNvPr id="1050916" name=""/>
              <p:cNvSpPr/>
              <p:nvPr/>
            </p:nvSpPr>
            <p:spPr>
              <a:xfrm>
                <a:off x="3174551" y="1015957"/>
                <a:ext cx="125334" cy="246807"/>
              </a:xfrm>
            </p:spPr>
          </p:sp>
        </mc:Fallback>
      </mc:AlternateContent>
      <mc:AlternateContent xmlns:mc="http://schemas.openxmlformats.org/markup-compatibility/2006">
        <mc:Choice xmlns:p14="http://schemas.microsoft.com/office/powerpoint/2010/main" Requires="p14">
          <p:contentPart p14:bwMode="auto" r:id="rId31">
            <p14:nvContentPartPr>
              <p14:cNvPr id="1050917" name=""/>
              <p14:cNvContentPartPr/>
              <p14:nvPr/>
            </p14:nvContentPartPr>
            <p14:xfrm>
              <a:off x="3097993" y="1314410"/>
              <a:ext cx="162818" cy="40756"/>
            </p14:xfrm>
          </p:contentPart>
        </mc:Choice>
        <mc:Fallback>
          <p:sp>
            <p:nvSpPr>
              <p:cNvPr id="1050917" name=""/>
              <p:cNvSpPr/>
              <p:nvPr/>
            </p:nvSpPr>
            <p:spPr>
              <a:xfrm>
                <a:off x="3097993" y="1314410"/>
                <a:ext cx="162818" cy="40756"/>
              </a:xfrm>
            </p:spPr>
          </p:sp>
        </mc:Fallback>
      </mc:AlternateContent>
      <mc:AlternateContent xmlns:mc="http://schemas.openxmlformats.org/markup-compatibility/2006">
        <mc:Choice xmlns:p14="http://schemas.microsoft.com/office/powerpoint/2010/main" Requires="p14">
          <p:contentPart p14:bwMode="auto" r:id="rId32">
            <p14:nvContentPartPr>
              <p14:cNvPr id="1050918" name=""/>
              <p14:cNvContentPartPr/>
              <p14:nvPr/>
            </p14:nvContentPartPr>
            <p14:xfrm>
              <a:off x="3202010" y="1290158"/>
              <a:ext cx="15220" cy="223367"/>
            </p14:xfrm>
          </p:contentPart>
        </mc:Choice>
        <mc:Fallback>
          <p:sp>
            <p:nvSpPr>
              <p:cNvPr id="1050918" name=""/>
              <p:cNvSpPr/>
              <p:nvPr/>
            </p:nvSpPr>
            <p:spPr>
              <a:xfrm>
                <a:off x="3202010" y="1290158"/>
                <a:ext cx="15220" cy="223367"/>
              </a:xfrm>
            </p:spPr>
          </p:sp>
        </mc:Fallback>
      </mc:AlternateContent>
      <mc:AlternateContent xmlns:mc="http://schemas.openxmlformats.org/markup-compatibility/2006">
        <mc:Choice xmlns:p14="http://schemas.microsoft.com/office/powerpoint/2010/main" Requires="p14">
          <p:contentPart p14:bwMode="auto" r:id="rId33">
            <p14:nvContentPartPr>
              <p14:cNvPr id="1050919" name=""/>
              <p14:cNvContentPartPr/>
              <p14:nvPr/>
            </p14:nvContentPartPr>
            <p14:xfrm>
              <a:off x="3070038" y="1483969"/>
              <a:ext cx="421312" cy="35880"/>
            </p14:xfrm>
          </p:contentPart>
        </mc:Choice>
        <mc:Fallback>
          <p:sp>
            <p:nvSpPr>
              <p:cNvPr id="1050919" name=""/>
              <p:cNvSpPr/>
              <p:nvPr/>
            </p:nvSpPr>
            <p:spPr>
              <a:xfrm>
                <a:off x="3070038" y="1483969"/>
                <a:ext cx="421312" cy="35880"/>
              </a:xfrm>
            </p:spPr>
          </p:sp>
        </mc:Fallback>
      </mc:AlternateContent>
      <mc:AlternateContent xmlns:mc="http://schemas.openxmlformats.org/markup-compatibility/2006">
        <mc:Choice xmlns:p14="http://schemas.microsoft.com/office/powerpoint/2010/main" Requires="p14">
          <p:contentPart p14:bwMode="auto" r:id="rId34">
            <p14:nvContentPartPr>
              <p14:cNvPr id="1050920" name=""/>
              <p14:cNvContentPartPr/>
              <p14:nvPr/>
            </p14:nvContentPartPr>
            <p14:xfrm>
              <a:off x="2204094" y="1822581"/>
              <a:ext cx="449903" cy="1327260"/>
            </p14:xfrm>
          </p:contentPart>
        </mc:Choice>
        <mc:Fallback>
          <p:sp>
            <p:nvSpPr>
              <p:cNvPr id="1050920" name=""/>
              <p:cNvSpPr/>
              <p:nvPr/>
            </p:nvSpPr>
            <p:spPr>
              <a:xfrm>
                <a:off x="2204094" y="1822581"/>
                <a:ext cx="449903" cy="1327260"/>
              </a:xfrm>
            </p:spPr>
          </p:sp>
        </mc:Fallback>
      </mc:AlternateContent>
      <mc:AlternateContent xmlns:mc="http://schemas.openxmlformats.org/markup-compatibility/2006">
        <mc:Choice xmlns:p14="http://schemas.microsoft.com/office/powerpoint/2010/main" Requires="p14">
          <p:contentPart p14:bwMode="auto" r:id="rId35">
            <p14:nvContentPartPr>
              <p14:cNvPr id="1050921" name=""/>
              <p14:cNvContentPartPr/>
              <p14:nvPr/>
            </p14:nvContentPartPr>
            <p14:xfrm>
              <a:off x="2522647" y="2786663"/>
              <a:ext cx="168294" cy="460327"/>
            </p14:xfrm>
          </p:contentPart>
        </mc:Choice>
        <mc:Fallback>
          <p:sp>
            <p:nvSpPr>
              <p:cNvPr id="1050921" name=""/>
              <p:cNvSpPr/>
              <p:nvPr/>
            </p:nvSpPr>
            <p:spPr>
              <a:xfrm>
                <a:off x="2522647" y="2786663"/>
                <a:ext cx="168294" cy="460327"/>
              </a:xfrm>
            </p:spPr>
          </p:sp>
        </mc:Fallback>
      </mc:AlternateContent>
      <mc:AlternateContent xmlns:mc="http://schemas.openxmlformats.org/markup-compatibility/2006">
        <mc:Choice xmlns:p14="http://schemas.microsoft.com/office/powerpoint/2010/main" Requires="p14">
          <p:contentPart p14:bwMode="auto" r:id="rId36">
            <p14:nvContentPartPr>
              <p14:cNvPr id="1050922" name=""/>
              <p14:cNvContentPartPr/>
              <p14:nvPr/>
            </p14:nvContentPartPr>
            <p14:xfrm>
              <a:off x="3687592" y="1044424"/>
              <a:ext cx="100816" cy="278990"/>
            </p14:xfrm>
          </p:contentPart>
        </mc:Choice>
        <mc:Fallback>
          <p:sp>
            <p:nvSpPr>
              <p:cNvPr id="1050922" name=""/>
              <p:cNvSpPr/>
              <p:nvPr/>
            </p:nvSpPr>
            <p:spPr>
              <a:xfrm>
                <a:off x="3687592" y="1044424"/>
                <a:ext cx="100816" cy="278990"/>
              </a:xfrm>
            </p:spPr>
          </p:sp>
        </mc:Fallback>
      </mc:AlternateContent>
      <mc:AlternateContent xmlns:mc="http://schemas.openxmlformats.org/markup-compatibility/2006">
        <mc:Choice xmlns:p14="http://schemas.microsoft.com/office/powerpoint/2010/main" Requires="p14">
          <p:contentPart p14:bwMode="auto" r:id="rId37">
            <p14:nvContentPartPr>
              <p14:cNvPr id="1050923" name=""/>
              <p14:cNvContentPartPr/>
              <p14:nvPr/>
            </p14:nvContentPartPr>
            <p14:xfrm>
              <a:off x="3803360" y="552307"/>
              <a:ext cx="292549" cy="768950"/>
            </p14:xfrm>
          </p:contentPart>
        </mc:Choice>
        <mc:Fallback>
          <p:sp>
            <p:nvSpPr>
              <p:cNvPr id="1050923" name=""/>
              <p:cNvSpPr/>
              <p:nvPr/>
            </p:nvSpPr>
            <p:spPr>
              <a:xfrm>
                <a:off x="3803360" y="552307"/>
                <a:ext cx="292549" cy="768950"/>
              </a:xfrm>
            </p:spPr>
          </p:sp>
        </mc:Fallback>
      </mc:AlternateContent>
      <mc:AlternateContent xmlns:mc="http://schemas.openxmlformats.org/markup-compatibility/2006">
        <mc:Choice xmlns:p14="http://schemas.microsoft.com/office/powerpoint/2010/main" Requires="p14">
          <p:contentPart p14:bwMode="auto" r:id="rId38">
            <p14:nvContentPartPr>
              <p14:cNvPr id="1050926" name=""/>
              <p14:cNvContentPartPr/>
              <p14:nvPr/>
            </p14:nvContentPartPr>
            <p14:xfrm>
              <a:off x="1041050" y="2356503"/>
              <a:ext cx="196132" cy="164924"/>
            </p14:xfrm>
          </p:contentPart>
        </mc:Choice>
        <mc:Fallback>
          <p:sp>
            <p:nvSpPr>
              <p:cNvPr id="1050926" name=""/>
              <p:cNvSpPr/>
              <p:nvPr/>
            </p:nvSpPr>
            <p:spPr>
              <a:xfrm>
                <a:off x="1041050" y="2356503"/>
                <a:ext cx="196132" cy="164924"/>
              </a:xfrm>
            </p:spPr>
          </p:sp>
        </mc:Fallback>
      </mc:AlternateContent>
      <mc:AlternateContent xmlns:mc="http://schemas.openxmlformats.org/markup-compatibility/2006">
        <mc:Choice xmlns:p14="http://schemas.microsoft.com/office/powerpoint/2010/main" Requires="p14">
          <p:contentPart p14:bwMode="auto" r:id="rId39">
            <p14:nvContentPartPr>
              <p14:cNvPr id="1050927" name=""/>
              <p14:cNvContentPartPr/>
              <p14:nvPr/>
            </p14:nvContentPartPr>
            <p14:xfrm>
              <a:off x="1078106" y="2299746"/>
              <a:ext cx="77681" cy="412981"/>
            </p14:xfrm>
          </p:contentPart>
        </mc:Choice>
        <mc:Fallback>
          <p:sp>
            <p:nvSpPr>
              <p:cNvPr id="1050927" name=""/>
              <p:cNvSpPr/>
              <p:nvPr/>
            </p:nvSpPr>
            <p:spPr>
              <a:xfrm>
                <a:off x="1078106" y="2299746"/>
                <a:ext cx="77681" cy="412981"/>
              </a:xfrm>
            </p:spPr>
          </p:sp>
        </mc:Fallback>
      </mc:AlternateContent>
      <mc:AlternateContent xmlns:mc="http://schemas.openxmlformats.org/markup-compatibility/2006">
        <mc:Choice xmlns:p14="http://schemas.microsoft.com/office/powerpoint/2010/main" Requires="p14">
          <p:contentPart p14:bwMode="auto" r:id="rId40">
            <p14:nvContentPartPr>
              <p14:cNvPr id="1050928" name=""/>
              <p14:cNvContentPartPr/>
              <p14:nvPr/>
            </p14:nvContentPartPr>
            <p14:xfrm>
              <a:off x="1155472" y="2497069"/>
              <a:ext cx="124434" cy="272041"/>
            </p14:xfrm>
          </p:contentPart>
        </mc:Choice>
        <mc:Fallback>
          <p:sp>
            <p:nvSpPr>
              <p:cNvPr id="1050928" name=""/>
              <p:cNvSpPr/>
              <p:nvPr/>
            </p:nvSpPr>
            <p:spPr>
              <a:xfrm>
                <a:off x="1155472" y="2497069"/>
                <a:ext cx="124434" cy="272041"/>
              </a:xfrm>
            </p:spPr>
          </p:sp>
        </mc:Fallback>
      </mc:AlternateContent>
      <mc:AlternateContent xmlns:mc="http://schemas.openxmlformats.org/markup-compatibility/2006">
        <mc:Choice xmlns:p14="http://schemas.microsoft.com/office/powerpoint/2010/main" Requires="p14">
          <p:contentPart p14:bwMode="auto" r:id="rId41">
            <p14:nvContentPartPr>
              <p14:cNvPr id="1050929" name=""/>
              <p14:cNvContentPartPr/>
              <p14:nvPr/>
            </p14:nvContentPartPr>
            <p14:xfrm>
              <a:off x="1132066" y="2174279"/>
              <a:ext cx="149218" cy="62291"/>
            </p14:xfrm>
          </p:contentPart>
        </mc:Choice>
        <mc:Fallback>
          <p:sp>
            <p:nvSpPr>
              <p:cNvPr id="1050929" name=""/>
              <p:cNvSpPr/>
              <p:nvPr/>
            </p:nvSpPr>
            <p:spPr>
              <a:xfrm>
                <a:off x="1132066" y="2174279"/>
                <a:ext cx="149218" cy="62291"/>
              </a:xfrm>
            </p:spPr>
          </p:sp>
        </mc:Fallback>
      </mc:AlternateContent>
      <mc:AlternateContent xmlns:mc="http://schemas.openxmlformats.org/markup-compatibility/2006">
        <mc:Choice xmlns:p14="http://schemas.microsoft.com/office/powerpoint/2010/main" Requires="p14">
          <p:contentPart p14:bwMode="auto" r:id="rId42">
            <p14:nvContentPartPr>
              <p14:cNvPr id="1050930" name=""/>
              <p14:cNvContentPartPr/>
              <p14:nvPr/>
            </p14:nvContentPartPr>
            <p14:xfrm>
              <a:off x="1169522" y="2056613"/>
              <a:ext cx="190081" cy="360821"/>
            </p14:xfrm>
          </p:contentPart>
        </mc:Choice>
        <mc:Fallback>
          <p:sp>
            <p:nvSpPr>
              <p:cNvPr id="1050930" name=""/>
              <p:cNvSpPr/>
              <p:nvPr/>
            </p:nvSpPr>
            <p:spPr>
              <a:xfrm>
                <a:off x="1169522" y="2056613"/>
                <a:ext cx="190081" cy="360821"/>
              </a:xfrm>
            </p:spPr>
          </p:sp>
        </mc:Fallback>
      </mc:AlternateContent>
      <mc:AlternateContent xmlns:mc="http://schemas.openxmlformats.org/markup-compatibility/2006">
        <mc:Choice xmlns:p14="http://schemas.microsoft.com/office/powerpoint/2010/main" Requires="p14">
          <p:contentPart p14:bwMode="auto" r:id="rId43">
            <p14:nvContentPartPr>
              <p14:cNvPr id="1050931" name=""/>
              <p14:cNvContentPartPr/>
              <p14:nvPr/>
            </p14:nvContentPartPr>
            <p14:xfrm>
              <a:off x="1197726" y="2189788"/>
              <a:ext cx="251447" cy="111478"/>
            </p14:xfrm>
          </p:contentPart>
        </mc:Choice>
        <mc:Fallback>
          <p:sp>
            <p:nvSpPr>
              <p:cNvPr id="1050931" name=""/>
              <p:cNvSpPr/>
              <p:nvPr/>
            </p:nvSpPr>
            <p:spPr>
              <a:xfrm>
                <a:off x="1197726" y="2189788"/>
                <a:ext cx="251447" cy="111478"/>
              </a:xfrm>
            </p:spPr>
          </p:sp>
        </mc:Fallback>
      </mc:AlternateContent>
      <mc:AlternateContent xmlns:mc="http://schemas.openxmlformats.org/markup-compatibility/2006">
        <mc:Choice xmlns:p14="http://schemas.microsoft.com/office/powerpoint/2010/main" Requires="p14">
          <p:contentPart p14:bwMode="auto" r:id="rId44">
            <p14:nvContentPartPr>
              <p14:cNvPr id="1050932" name=""/>
              <p14:cNvContentPartPr/>
              <p14:nvPr/>
            </p14:nvContentPartPr>
            <p14:xfrm>
              <a:off x="1286495" y="2214584"/>
              <a:ext cx="63627" cy="86376"/>
            </p14:xfrm>
          </p:contentPart>
        </mc:Choice>
        <mc:Fallback>
          <p:sp>
            <p:nvSpPr>
              <p:cNvPr id="1050932" name=""/>
              <p:cNvSpPr/>
              <p:nvPr/>
            </p:nvSpPr>
            <p:spPr>
              <a:xfrm>
                <a:off x="1286495" y="2214584"/>
                <a:ext cx="63627" cy="86376"/>
              </a:xfrm>
            </p:spPr>
          </p:sp>
        </mc:Fallback>
      </mc:AlternateContent>
      <mc:AlternateContent xmlns:mc="http://schemas.openxmlformats.org/markup-compatibility/2006">
        <mc:Choice xmlns:p14="http://schemas.microsoft.com/office/powerpoint/2010/main" Requires="p14">
          <p:contentPart p14:bwMode="auto" r:id="rId45">
            <p14:nvContentPartPr>
              <p14:cNvPr id="1050933" name=""/>
              <p14:cNvContentPartPr/>
              <p14:nvPr/>
            </p14:nvContentPartPr>
            <p14:xfrm>
              <a:off x="1258426" y="2245789"/>
              <a:ext cx="131361" cy="92428"/>
            </p14:xfrm>
          </p:contentPart>
        </mc:Choice>
        <mc:Fallback>
          <p:sp>
            <p:nvSpPr>
              <p:cNvPr id="1050933" name=""/>
              <p:cNvSpPr/>
              <p:nvPr/>
            </p:nvSpPr>
            <p:spPr>
              <a:xfrm>
                <a:off x="1258426" y="2245789"/>
                <a:ext cx="131361" cy="92428"/>
              </a:xfrm>
            </p:spPr>
          </p:sp>
        </mc:Fallback>
      </mc:AlternateContent>
      <mc:AlternateContent xmlns:mc="http://schemas.openxmlformats.org/markup-compatibility/2006">
        <mc:Choice xmlns:p14="http://schemas.microsoft.com/office/powerpoint/2010/main" Requires="p14">
          <p:contentPart p14:bwMode="auto" r:id="rId46">
            <p14:nvContentPartPr>
              <p14:cNvPr id="1050934" name=""/>
              <p14:cNvContentPartPr/>
              <p14:nvPr/>
            </p14:nvContentPartPr>
            <p14:xfrm>
              <a:off x="1312498" y="2355654"/>
              <a:ext cx="47572" cy="321207"/>
            </p14:xfrm>
          </p:contentPart>
        </mc:Choice>
        <mc:Fallback>
          <p:sp>
            <p:nvSpPr>
              <p:cNvPr id="1050934" name=""/>
              <p:cNvSpPr/>
              <p:nvPr/>
            </p:nvSpPr>
            <p:spPr>
              <a:xfrm>
                <a:off x="1312498" y="2355654"/>
                <a:ext cx="47572" cy="321207"/>
              </a:xfrm>
            </p:spPr>
          </p:sp>
        </mc:Fallback>
      </mc:AlternateContent>
      <mc:AlternateContent xmlns:mc="http://schemas.openxmlformats.org/markup-compatibility/2006">
        <mc:Choice xmlns:p14="http://schemas.microsoft.com/office/powerpoint/2010/main" Requires="p14">
          <p:contentPart p14:bwMode="auto" r:id="rId47">
            <p14:nvContentPartPr>
              <p14:cNvPr id="1050935" name=""/>
              <p14:cNvContentPartPr/>
              <p14:nvPr/>
            </p14:nvContentPartPr>
            <p14:xfrm>
              <a:off x="1347251" y="2382274"/>
              <a:ext cx="157025" cy="305469"/>
            </p14:xfrm>
          </p:contentPart>
        </mc:Choice>
        <mc:Fallback>
          <p:sp>
            <p:nvSpPr>
              <p:cNvPr id="1050935" name=""/>
              <p:cNvSpPr/>
              <p:nvPr/>
            </p:nvSpPr>
            <p:spPr>
              <a:xfrm>
                <a:off x="1347251" y="2382274"/>
                <a:ext cx="157025" cy="305469"/>
              </a:xfrm>
            </p:spPr>
          </p:sp>
        </mc:Fallback>
      </mc:AlternateContent>
      <mc:AlternateContent xmlns:mc="http://schemas.openxmlformats.org/markup-compatibility/2006">
        <mc:Choice xmlns:p14="http://schemas.microsoft.com/office/powerpoint/2010/main" Requires="p14">
          <p:contentPart p14:bwMode="auto" r:id="rId48">
            <p14:nvContentPartPr>
              <p14:cNvPr id="1050936" name=""/>
              <p14:cNvContentPartPr/>
              <p14:nvPr/>
            </p14:nvContentPartPr>
            <p14:xfrm>
              <a:off x="1343351" y="2495468"/>
              <a:ext cx="110373" cy="189179"/>
            </p14:xfrm>
          </p:contentPart>
        </mc:Choice>
        <mc:Fallback>
          <p:sp>
            <p:nvSpPr>
              <p:cNvPr id="1050936" name=""/>
              <p:cNvSpPr/>
              <p:nvPr/>
            </p:nvSpPr>
            <p:spPr>
              <a:xfrm>
                <a:off x="1343351" y="2495468"/>
                <a:ext cx="110373" cy="189179"/>
              </a:xfrm>
            </p:spPr>
          </p:sp>
        </mc:Fallback>
      </mc:AlternateContent>
      <mc:AlternateContent xmlns:mc="http://schemas.openxmlformats.org/markup-compatibility/2006">
        <mc:Choice xmlns:p14="http://schemas.microsoft.com/office/powerpoint/2010/main" Requires="p14">
          <p:contentPart p14:bwMode="auto" r:id="rId49">
            <p14:nvContentPartPr>
              <p14:cNvPr id="1050937" name=""/>
              <p14:cNvContentPartPr/>
              <p14:nvPr/>
            </p14:nvContentPartPr>
            <p14:xfrm>
              <a:off x="1514329" y="2144375"/>
              <a:ext cx="128906" cy="526065"/>
            </p14:xfrm>
          </p:contentPart>
        </mc:Choice>
        <mc:Fallback>
          <p:sp>
            <p:nvSpPr>
              <p:cNvPr id="1050937" name=""/>
              <p:cNvSpPr/>
              <p:nvPr/>
            </p:nvSpPr>
            <p:spPr>
              <a:xfrm>
                <a:off x="1514329" y="2144375"/>
                <a:ext cx="128906" cy="526065"/>
              </a:xfrm>
            </p:spPr>
          </p:sp>
        </mc:Fallback>
      </mc:AlternateContent>
      <mc:AlternateContent xmlns:mc="http://schemas.openxmlformats.org/markup-compatibility/2006">
        <mc:Choice xmlns:p14="http://schemas.microsoft.com/office/powerpoint/2010/main" Requires="p14">
          <p:contentPart p14:bwMode="auto" r:id="rId50">
            <p14:nvContentPartPr>
              <p14:cNvPr id="1050938" name=""/>
              <p14:cNvContentPartPr/>
              <p14:nvPr/>
            </p14:nvContentPartPr>
            <p14:xfrm>
              <a:off x="1608179" y="2000715"/>
              <a:ext cx="224319" cy="265169"/>
            </p14:xfrm>
          </p:contentPart>
        </mc:Choice>
        <mc:Fallback>
          <p:sp>
            <p:nvSpPr>
              <p:cNvPr id="1050938" name=""/>
              <p:cNvSpPr/>
              <p:nvPr/>
            </p:nvSpPr>
            <p:spPr>
              <a:xfrm>
                <a:off x="1608179" y="2000715"/>
                <a:ext cx="224319" cy="265169"/>
              </a:xfrm>
            </p:spPr>
          </p:sp>
        </mc:Fallback>
      </mc:AlternateContent>
      <mc:AlternateContent xmlns:mc="http://schemas.openxmlformats.org/markup-compatibility/2006">
        <mc:Choice xmlns:p14="http://schemas.microsoft.com/office/powerpoint/2010/main" Requires="p14">
          <p:contentPart p14:bwMode="auto" r:id="rId51">
            <p14:nvContentPartPr>
              <p14:cNvPr id="1050939" name=""/>
              <p14:cNvContentPartPr/>
              <p14:nvPr/>
            </p14:nvContentPartPr>
            <p14:xfrm>
              <a:off x="1642624" y="2258790"/>
              <a:ext cx="68998" cy="198440"/>
            </p14:xfrm>
          </p:contentPart>
        </mc:Choice>
        <mc:Fallback>
          <p:sp>
            <p:nvSpPr>
              <p:cNvPr id="1050939" name=""/>
              <p:cNvSpPr/>
              <p:nvPr/>
            </p:nvSpPr>
            <p:spPr>
              <a:xfrm>
                <a:off x="1642624" y="2258790"/>
                <a:ext cx="68998" cy="198440"/>
              </a:xfrm>
            </p:spPr>
          </p:sp>
        </mc:Fallback>
      </mc:AlternateContent>
      <mc:AlternateContent xmlns:mc="http://schemas.openxmlformats.org/markup-compatibility/2006">
        <mc:Choice xmlns:p14="http://schemas.microsoft.com/office/powerpoint/2010/main" Requires="p14">
          <p:contentPart p14:bwMode="auto" r:id="rId52">
            <p14:nvContentPartPr>
              <p14:cNvPr id="1050940" name=""/>
              <p14:cNvContentPartPr/>
              <p14:nvPr/>
            </p14:nvContentPartPr>
            <p14:xfrm>
              <a:off x="1710179" y="2244730"/>
              <a:ext cx="161572" cy="206192"/>
            </p14:xfrm>
          </p:contentPart>
        </mc:Choice>
        <mc:Fallback>
          <p:sp>
            <p:nvSpPr>
              <p:cNvPr id="1050940" name=""/>
              <p:cNvSpPr/>
              <p:nvPr/>
            </p:nvSpPr>
            <p:spPr>
              <a:xfrm>
                <a:off x="1710179" y="2244730"/>
                <a:ext cx="161572" cy="206192"/>
              </a:xfrm>
            </p:spPr>
          </p:sp>
        </mc:Fallback>
      </mc:AlternateContent>
      <mc:AlternateContent xmlns:mc="http://schemas.openxmlformats.org/markup-compatibility/2006">
        <mc:Choice xmlns:p14="http://schemas.microsoft.com/office/powerpoint/2010/main" Requires="p14">
          <p:contentPart p14:bwMode="auto" r:id="rId53">
            <p14:nvContentPartPr>
              <p14:cNvPr id="1050941" name=""/>
              <p14:cNvContentPartPr/>
              <p14:nvPr/>
            </p14:nvContentPartPr>
            <p14:xfrm>
              <a:off x="1708061" y="2206133"/>
              <a:ext cx="47833" cy="377202"/>
            </p14:xfrm>
          </p:contentPart>
        </mc:Choice>
        <mc:Fallback>
          <p:sp>
            <p:nvSpPr>
              <p:cNvPr id="1050941" name=""/>
              <p:cNvSpPr/>
              <p:nvPr/>
            </p:nvSpPr>
            <p:spPr>
              <a:xfrm>
                <a:off x="1708061" y="2206133"/>
                <a:ext cx="47833" cy="377202"/>
              </a:xfrm>
            </p:spPr>
          </p:sp>
        </mc:Fallback>
      </mc:AlternateContent>
      <mc:AlternateContent xmlns:mc="http://schemas.openxmlformats.org/markup-compatibility/2006">
        <mc:Choice xmlns:p14="http://schemas.microsoft.com/office/powerpoint/2010/main" Requires="p14">
          <p:contentPart p14:bwMode="auto" r:id="rId54">
            <p14:nvContentPartPr>
              <p14:cNvPr id="1050942" name=""/>
              <p14:cNvContentPartPr/>
              <p14:nvPr/>
            </p14:nvContentPartPr>
            <p14:xfrm>
              <a:off x="1662554" y="2504426"/>
              <a:ext cx="249576" cy="120364"/>
            </p14:xfrm>
          </p:contentPart>
        </mc:Choice>
        <mc:Fallback>
          <p:sp>
            <p:nvSpPr>
              <p:cNvPr id="1050942" name=""/>
              <p:cNvSpPr/>
              <p:nvPr/>
            </p:nvSpPr>
            <p:spPr>
              <a:xfrm>
                <a:off x="1662554" y="2504426"/>
                <a:ext cx="249576" cy="120364"/>
              </a:xfrm>
            </p:spPr>
          </p:sp>
        </mc:Fallback>
      </mc:AlternateContent>
      <mc:AlternateContent xmlns:mc="http://schemas.openxmlformats.org/markup-compatibility/2006">
        <mc:Choice xmlns:p14="http://schemas.microsoft.com/office/powerpoint/2010/main" Requires="p14">
          <p:contentPart p14:bwMode="auto" r:id="rId55">
            <p14:nvContentPartPr>
              <p14:cNvPr id="1050943" name=""/>
              <p14:cNvContentPartPr/>
              <p14:nvPr/>
            </p14:nvContentPartPr>
            <p14:xfrm>
              <a:off x="1895292" y="2453817"/>
              <a:ext cx="59597" cy="184711"/>
            </p14:xfrm>
          </p:contentPart>
        </mc:Choice>
        <mc:Fallback>
          <p:sp>
            <p:nvSpPr>
              <p:cNvPr id="1050943" name=""/>
              <p:cNvSpPr/>
              <p:nvPr/>
            </p:nvSpPr>
            <p:spPr>
              <a:xfrm>
                <a:off x="1895292" y="2453817"/>
                <a:ext cx="59597" cy="18471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053"/>
                                        </p:tgtEl>
                                        <p:attrNameLst>
                                          <p:attrName>style.visibility</p:attrName>
                                        </p:attrNameLst>
                                      </p:cBhvr>
                                      <p:to>
                                        <p:strVal val="visible"/>
                                      </p:to>
                                    </p:set>
                                    <p:animEffect transition="in" filter="wipe(down)">
                                      <p:cBhvr>
                                        <p:cTn dur="500" id="7"/>
                                        <p:tgtEl>
                                          <p:spTgt spid="1050053"/>
                                        </p:tgtEl>
                                      </p:cBhvr>
                                    </p:animEffect>
                                  </p:childTnLst>
                                </p:cTn>
                              </p:par>
                              <p:par>
                                <p:cTn fill="hold" id="8" nodeType="withEffect" presetClass="entr" presetID="22" presetSubtype="4">
                                  <p:stCondLst>
                                    <p:cond delay="0"/>
                                  </p:stCondLst>
                                  <p:childTnLst>
                                    <p:set>
                                      <p:cBhvr>
                                        <p:cTn dur="1" fill="hold" id="9">
                                          <p:stCondLst>
                                            <p:cond delay="0"/>
                                          </p:stCondLst>
                                        </p:cTn>
                                        <p:tgtEl>
                                          <p:spTgt spid="3146288"/>
                                        </p:tgtEl>
                                        <p:attrNameLst>
                                          <p:attrName>style.visibility</p:attrName>
                                        </p:attrNameLst>
                                      </p:cBhvr>
                                      <p:to>
                                        <p:strVal val="visible"/>
                                      </p:to>
                                    </p:set>
                                    <p:animEffect transition="in" filter="wipe(down)">
                                      <p:cBhvr>
                                        <p:cTn dur="500" id="10"/>
                                        <p:tgtEl>
                                          <p:spTgt spid="3146288"/>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052"/>
                                        </p:tgtEl>
                                        <p:attrNameLst>
                                          <p:attrName>style.visibility</p:attrName>
                                        </p:attrNameLst>
                                      </p:cBhvr>
                                      <p:to>
                                        <p:strVal val="visible"/>
                                      </p:to>
                                    </p:set>
                                    <p:animEffect transition="in" filter="wipe(down)">
                                      <p:cBhvr>
                                        <p:cTn dur="500" id="15"/>
                                        <p:tgtEl>
                                          <p:spTgt spid="1050052"/>
                                        </p:tgtEl>
                                      </p:cBhvr>
                                    </p:animEffect>
                                  </p:childTnLst>
                                </p:cTn>
                              </p:par>
                              <p:par>
                                <p:cTn fill="hold" id="16" nodeType="withEffect" presetClass="entr" presetID="22" presetSubtype="4">
                                  <p:stCondLst>
                                    <p:cond delay="0"/>
                                  </p:stCondLst>
                                  <p:childTnLst>
                                    <p:set>
                                      <p:cBhvr>
                                        <p:cTn dur="1" fill="hold" id="17">
                                          <p:stCondLst>
                                            <p:cond delay="0"/>
                                          </p:stCondLst>
                                        </p:cTn>
                                        <p:tgtEl>
                                          <p:spTgt spid="3146287"/>
                                        </p:tgtEl>
                                        <p:attrNameLst>
                                          <p:attrName>style.visibility</p:attrName>
                                        </p:attrNameLst>
                                      </p:cBhvr>
                                      <p:to>
                                        <p:strVal val="visible"/>
                                      </p:to>
                                    </p:set>
                                    <p:animEffect transition="in" filter="wipe(down)">
                                      <p:cBhvr>
                                        <p:cTn dur="500" id="18"/>
                                        <p:tgtEl>
                                          <p:spTgt spid="3146287"/>
                                        </p:tgtEl>
                                      </p:cBhvr>
                                    </p:animEffect>
                                  </p:childTnLst>
                                </p:cTn>
                              </p:par>
                              <p:par>
                                <p:cTn fill="hold" id="19" nodeType="withEffect" presetClass="entr" presetID="22" presetSubtype="4">
                                  <p:stCondLst>
                                    <p:cond delay="0"/>
                                  </p:stCondLst>
                                  <p:childTnLst>
                                    <p:set>
                                      <p:cBhvr>
                                        <p:cTn dur="1" fill="hold" id="20">
                                          <p:stCondLst>
                                            <p:cond delay="0"/>
                                          </p:stCondLst>
                                        </p:cTn>
                                        <p:tgtEl>
                                          <p:spTgt spid="3146284"/>
                                        </p:tgtEl>
                                        <p:attrNameLst>
                                          <p:attrName>style.visibility</p:attrName>
                                        </p:attrNameLst>
                                      </p:cBhvr>
                                      <p:to>
                                        <p:strVal val="visible"/>
                                      </p:to>
                                    </p:set>
                                    <p:animEffect transition="in" filter="wipe(down)">
                                      <p:cBhvr>
                                        <p:cTn dur="500" id="21"/>
                                        <p:tgtEl>
                                          <p:spTgt spid="3146284"/>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4">
                                  <p:stCondLst>
                                    <p:cond delay="0"/>
                                  </p:stCondLst>
                                  <p:childTnLst>
                                    <p:set>
                                      <p:cBhvr>
                                        <p:cTn dur="1" fill="hold" id="25">
                                          <p:stCondLst>
                                            <p:cond delay="0"/>
                                          </p:stCondLst>
                                        </p:cTn>
                                        <p:tgtEl>
                                          <p:spTgt spid="3146286"/>
                                        </p:tgtEl>
                                        <p:attrNameLst>
                                          <p:attrName>style.visibility</p:attrName>
                                        </p:attrNameLst>
                                      </p:cBhvr>
                                      <p:to>
                                        <p:strVal val="visible"/>
                                      </p:to>
                                    </p:set>
                                    <p:animEffect transition="in" filter="wipe(down)">
                                      <p:cBhvr>
                                        <p:cTn dur="500" id="26"/>
                                        <p:tgtEl>
                                          <p:spTgt spid="3146286"/>
                                        </p:tgtEl>
                                      </p:cBhvr>
                                    </p:animEffect>
                                  </p:childTnLst>
                                </p:cTn>
                              </p:par>
                              <p:par>
                                <p:cTn fill="hold" id="27" nodeType="withEffect" presetClass="entr" presetID="22" presetSubtype="4">
                                  <p:stCondLst>
                                    <p:cond delay="0"/>
                                  </p:stCondLst>
                                  <p:childTnLst>
                                    <p:set>
                                      <p:cBhvr>
                                        <p:cTn dur="1" fill="hold" id="28">
                                          <p:stCondLst>
                                            <p:cond delay="0"/>
                                          </p:stCondLst>
                                        </p:cTn>
                                        <p:tgtEl>
                                          <p:spTgt spid="3146283"/>
                                        </p:tgtEl>
                                        <p:attrNameLst>
                                          <p:attrName>style.visibility</p:attrName>
                                        </p:attrNameLst>
                                      </p:cBhvr>
                                      <p:to>
                                        <p:strVal val="visible"/>
                                      </p:to>
                                    </p:set>
                                    <p:animEffect transition="in" filter="wipe(down)">
                                      <p:cBhvr>
                                        <p:cTn dur="500" id="29"/>
                                        <p:tgtEl>
                                          <p:spTgt spid="3146283"/>
                                        </p:tgtEl>
                                      </p:cBhvr>
                                    </p:animEffect>
                                  </p:childTnLst>
                                </p:cTn>
                              </p:par>
                              <p:par>
                                <p:cTn fill="hold" grpId="0" id="30" nodeType="withEffect" presetClass="entr" presetID="22" presetSubtype="4">
                                  <p:stCondLst>
                                    <p:cond delay="0"/>
                                  </p:stCondLst>
                                  <p:childTnLst>
                                    <p:set>
                                      <p:cBhvr>
                                        <p:cTn dur="1" fill="hold" id="31">
                                          <p:stCondLst>
                                            <p:cond delay="0"/>
                                          </p:stCondLst>
                                        </p:cTn>
                                        <p:tgtEl>
                                          <p:spTgt spid="1050051"/>
                                        </p:tgtEl>
                                        <p:attrNameLst>
                                          <p:attrName>style.visibility</p:attrName>
                                        </p:attrNameLst>
                                      </p:cBhvr>
                                      <p:to>
                                        <p:strVal val="visible"/>
                                      </p:to>
                                    </p:set>
                                    <p:animEffect transition="in" filter="wipe(down)">
                                      <p:cBhvr>
                                        <p:cTn dur="500" id="32"/>
                                        <p:tgtEl>
                                          <p:spTgt spid="1050051"/>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4">
                                  <p:stCondLst>
                                    <p:cond delay="0"/>
                                  </p:stCondLst>
                                  <p:childTnLst>
                                    <p:set>
                                      <p:cBhvr>
                                        <p:cTn dur="1" fill="hold" id="36">
                                          <p:stCondLst>
                                            <p:cond delay="0"/>
                                          </p:stCondLst>
                                        </p:cTn>
                                        <p:tgtEl>
                                          <p:spTgt spid="3146285"/>
                                        </p:tgtEl>
                                        <p:attrNameLst>
                                          <p:attrName>style.visibility</p:attrName>
                                        </p:attrNameLst>
                                      </p:cBhvr>
                                      <p:to>
                                        <p:strVal val="visible"/>
                                      </p:to>
                                    </p:set>
                                    <p:animEffect transition="in" filter="wipe(down)">
                                      <p:cBhvr>
                                        <p:cTn dur="500" id="37"/>
                                        <p:tgtEl>
                                          <p:spTgt spid="3146285"/>
                                        </p:tgtEl>
                                      </p:cBhvr>
                                    </p:animEffect>
                                  </p:childTnLst>
                                </p:cTn>
                              </p:par>
                              <p:par>
                                <p:cTn fill="hold" id="38" nodeType="withEffect" presetClass="entr" presetID="22" presetSubtype="4">
                                  <p:stCondLst>
                                    <p:cond delay="0"/>
                                  </p:stCondLst>
                                  <p:childTnLst>
                                    <p:set>
                                      <p:cBhvr>
                                        <p:cTn dur="1" fill="hold" id="39">
                                          <p:stCondLst>
                                            <p:cond delay="0"/>
                                          </p:stCondLst>
                                        </p:cTn>
                                        <p:tgtEl>
                                          <p:spTgt spid="3146282"/>
                                        </p:tgtEl>
                                        <p:attrNameLst>
                                          <p:attrName>style.visibility</p:attrName>
                                        </p:attrNameLst>
                                      </p:cBhvr>
                                      <p:to>
                                        <p:strVal val="visible"/>
                                      </p:to>
                                    </p:set>
                                    <p:animEffect transition="in" filter="wipe(down)">
                                      <p:cBhvr>
                                        <p:cTn dur="500" id="40"/>
                                        <p:tgtEl>
                                          <p:spTgt spid="3146282"/>
                                        </p:tgtEl>
                                      </p:cBhvr>
                                    </p:animEffect>
                                  </p:childTnLst>
                                </p:cTn>
                              </p:par>
                              <p:par>
                                <p:cTn fill="hold" grpId="0" id="41" nodeType="withEffect" presetClass="entr" presetID="22" presetSubtype="4">
                                  <p:stCondLst>
                                    <p:cond delay="0"/>
                                  </p:stCondLst>
                                  <p:childTnLst>
                                    <p:set>
                                      <p:cBhvr>
                                        <p:cTn dur="1" fill="hold" id="42">
                                          <p:stCondLst>
                                            <p:cond delay="0"/>
                                          </p:stCondLst>
                                        </p:cTn>
                                        <p:tgtEl>
                                          <p:spTgt spid="1050050"/>
                                        </p:tgtEl>
                                        <p:attrNameLst>
                                          <p:attrName>style.visibility</p:attrName>
                                        </p:attrNameLst>
                                      </p:cBhvr>
                                      <p:to>
                                        <p:strVal val="visible"/>
                                      </p:to>
                                    </p:set>
                                    <p:animEffect transition="in" filter="wipe(down)">
                                      <p:cBhvr>
                                        <p:cTn dur="500" id="43"/>
                                        <p:tgtEl>
                                          <p:spTgt spid="1050050"/>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50049"/>
                                        </p:tgtEl>
                                        <p:attrNameLst>
                                          <p:attrName>style.visibility</p:attrName>
                                        </p:attrNameLst>
                                      </p:cBhvr>
                                      <p:to>
                                        <p:strVal val="visible"/>
                                      </p:to>
                                    </p:set>
                                    <p:animEffect transition="in" filter="wipe(down)">
                                      <p:cBhvr>
                                        <p:cTn dur="500" id="48"/>
                                        <p:tgtEl>
                                          <p:spTgt spid="1050049"/>
                                        </p:tgtEl>
                                      </p:cBhvr>
                                    </p:animEffect>
                                  </p:childTnLst>
                                </p:cTn>
                              </p:par>
                              <p:par>
                                <p:cTn fill="hold" id="49" nodeType="withEffect" presetClass="entr" presetID="22" presetSubtype="4">
                                  <p:stCondLst>
                                    <p:cond delay="0"/>
                                  </p:stCondLst>
                                  <p:childTnLst>
                                    <p:set>
                                      <p:cBhvr>
                                        <p:cTn dur="1" fill="hold" id="50">
                                          <p:stCondLst>
                                            <p:cond delay="0"/>
                                          </p:stCondLst>
                                        </p:cTn>
                                        <p:tgtEl>
                                          <p:spTgt spid="3146289"/>
                                        </p:tgtEl>
                                        <p:attrNameLst>
                                          <p:attrName>style.visibility</p:attrName>
                                        </p:attrNameLst>
                                      </p:cBhvr>
                                      <p:to>
                                        <p:strVal val="visible"/>
                                      </p:to>
                                    </p:set>
                                    <p:animEffect transition="in" filter="wipe(down)">
                                      <p:cBhvr>
                                        <p:cTn dur="500" id="51"/>
                                        <p:tgtEl>
                                          <p:spTgt spid="3146289"/>
                                        </p:tgtEl>
                                      </p:cBhvr>
                                    </p:animEffect>
                                  </p:childTnLst>
                                </p:cTn>
                              </p:par>
                              <p:par>
                                <p:cTn fill="hold" id="52" nodeType="withEffect" presetClass="entr" presetID="22" presetSubtype="4">
                                  <p:stCondLst>
                                    <p:cond delay="0"/>
                                  </p:stCondLst>
                                  <p:childTnLst>
                                    <p:set>
                                      <p:cBhvr>
                                        <p:cTn dur="1" fill="hold" id="53">
                                          <p:stCondLst>
                                            <p:cond delay="0"/>
                                          </p:stCondLst>
                                        </p:cTn>
                                        <p:tgtEl>
                                          <p:spTgt spid="3146281"/>
                                        </p:tgtEl>
                                        <p:attrNameLst>
                                          <p:attrName>style.visibility</p:attrName>
                                        </p:attrNameLst>
                                      </p:cBhvr>
                                      <p:to>
                                        <p:strVal val="visible"/>
                                      </p:to>
                                    </p:set>
                                    <p:animEffect transition="in" filter="wipe(down)">
                                      <p:cBhvr>
                                        <p:cTn dur="500" id="54"/>
                                        <p:tgtEl>
                                          <p:spTgt spid="3146281"/>
                                        </p:tgtEl>
                                      </p:cBhvr>
                                    </p:animEffect>
                                  </p:childTnLst>
                                </p:cTn>
                              </p:par>
                            </p:childTnLst>
                          </p:cTn>
                        </p:par>
                      </p:childTnLst>
                    </p:cTn>
                  </p:par>
                  <p:par>
                    <p:cTn fill="hold" id="55">
                      <p:stCondLst>
                        <p:cond delay="indefinite"/>
                      </p:stCondLst>
                      <p:childTnLst>
                        <p:par>
                          <p:cTn fill="hold" id="56">
                            <p:stCondLst>
                              <p:cond delay="0"/>
                            </p:stCondLst>
                            <p:childTnLst>
                              <p:par>
                                <p:cTn fill="hold" grpId="0" id="57" nodeType="clickEffect" presetClass="entr" presetID="22" presetSubtype="4">
                                  <p:stCondLst>
                                    <p:cond delay="0"/>
                                  </p:stCondLst>
                                  <p:childTnLst>
                                    <p:set>
                                      <p:cBhvr>
                                        <p:cTn dur="1" fill="hold" id="58">
                                          <p:stCondLst>
                                            <p:cond delay="0"/>
                                          </p:stCondLst>
                                        </p:cTn>
                                        <p:tgtEl>
                                          <p:spTgt spid="1050033"/>
                                        </p:tgtEl>
                                        <p:attrNameLst>
                                          <p:attrName>style.visibility</p:attrName>
                                        </p:attrNameLst>
                                      </p:cBhvr>
                                      <p:to>
                                        <p:strVal val="visible"/>
                                      </p:to>
                                    </p:set>
                                    <p:animEffect transition="in" filter="wipe(down)">
                                      <p:cBhvr>
                                        <p:cTn dur="500" id="59"/>
                                        <p:tgtEl>
                                          <p:spTgt spid="1050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3" grpId="0" animBg="1"/>
      <p:bldP spid="1050049" grpId="0" animBg="1"/>
      <p:bldP spid="1050050" grpId="0" animBg="1"/>
      <p:bldP spid="1050051" grpId="0" animBg="1"/>
      <p:bldP spid="1050052" grpId="0" animBg="1"/>
      <p:bldP spid="10500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661" name=""/>
        <p:cNvGrpSpPr/>
        <p:nvPr/>
      </p:nvGrpSpPr>
      <p:grpSpPr>
        <a:xfrm>
          <a:off x="0" y="0"/>
          <a:ext cx="0" cy="0"/>
          <a:chOff x="0" y="0"/>
          <a:chExt cx="0" cy="0"/>
        </a:xfrm>
      </p:grpSpPr>
      <p:sp>
        <p:nvSpPr>
          <p:cNvPr id="1050062" name="任意多边形 30"/>
          <p:cNvSpPr/>
          <p:nvPr/>
        </p:nvSpPr>
        <p:spPr>
          <a:xfrm>
            <a:off x="1322114" y="900310"/>
            <a:ext cx="1830451" cy="2801340"/>
          </a:xfrm>
          <a:custGeom>
            <a:avLst/>
            <a:gdLst>
              <a:gd name="connsiteX0" fmla="*/ 0 w 2253498"/>
              <a:gd name="connsiteY0" fmla="*/ 2790870 h 2801340"/>
              <a:gd name="connsiteX1" fmla="*/ 498370 w 2253498"/>
              <a:gd name="connsiteY1" fmla="*/ 2764868 h 2801340"/>
              <a:gd name="connsiteX2" fmla="*/ 966404 w 2253498"/>
              <a:gd name="connsiteY2" fmla="*/ 2491848 h 2801340"/>
              <a:gd name="connsiteX3" fmla="*/ 1469107 w 2253498"/>
              <a:gd name="connsiteY3" fmla="*/ 1724792 h 2801340"/>
              <a:gd name="connsiteX4" fmla="*/ 2253498 w 2253498"/>
              <a:gd name="connsiteY4" fmla="*/ 0 h 280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498" h="2801340">
                <a:moveTo>
                  <a:pt x="0" y="2790870"/>
                </a:moveTo>
                <a:cubicBezTo>
                  <a:pt x="168651" y="2802787"/>
                  <a:pt x="337303" y="2814705"/>
                  <a:pt x="498370" y="2764868"/>
                </a:cubicBezTo>
                <a:cubicBezTo>
                  <a:pt x="659437" y="2715031"/>
                  <a:pt x="804615" y="2665194"/>
                  <a:pt x="966404" y="2491848"/>
                </a:cubicBezTo>
                <a:cubicBezTo>
                  <a:pt x="1128194" y="2318502"/>
                  <a:pt x="1254591" y="2140100"/>
                  <a:pt x="1469107" y="1724792"/>
                </a:cubicBezTo>
                <a:cubicBezTo>
                  <a:pt x="1683623" y="1309484"/>
                  <a:pt x="1968560" y="654742"/>
                  <a:pt x="2253498"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62" name="组合 6"/>
          <p:cNvGrpSpPr/>
          <p:nvPr/>
        </p:nvGrpSpPr>
        <p:grpSpPr>
          <a:xfrm>
            <a:off x="4319593" y="355373"/>
            <a:ext cx="4372391" cy="3881681"/>
            <a:chOff x="4347066" y="2478116"/>
            <a:chExt cx="4372391" cy="3881681"/>
          </a:xfrm>
        </p:grpSpPr>
        <p:cxnSp>
          <p:nvCxnSpPr>
            <p:cNvPr id="3146290" name="直接箭头连接符 7"/>
            <p:cNvCxnSpPr>
              <a:cxnSpLocks/>
            </p:cNvCxnSpPr>
            <p:nvPr/>
          </p:nvCxnSpPr>
          <p:spPr>
            <a:xfrm flipV="1">
              <a:off x="4767863" y="2631089"/>
              <a:ext cx="0" cy="319677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91" name="直接箭头连接符 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064" name="文本框 9"/>
            <p:cNvSpPr txBox="1"/>
            <p:nvPr/>
          </p:nvSpPr>
          <p:spPr>
            <a:xfrm>
              <a:off x="4347066" y="2478116"/>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065" name="文本框 10"/>
            <p:cNvSpPr txBox="1"/>
            <p:nvPr/>
          </p:nvSpPr>
          <p:spPr>
            <a:xfrm>
              <a:off x="7958759" y="5823857"/>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grpSp>
        <p:nvGrpSpPr>
          <p:cNvPr id="663" name="组合 11"/>
          <p:cNvGrpSpPr/>
          <p:nvPr/>
        </p:nvGrpSpPr>
        <p:grpSpPr>
          <a:xfrm>
            <a:off x="4740390" y="921904"/>
            <a:ext cx="3523880" cy="2790094"/>
            <a:chOff x="4962128" y="2026687"/>
            <a:chExt cx="3523880" cy="2790094"/>
          </a:xfrm>
        </p:grpSpPr>
        <p:cxnSp>
          <p:nvCxnSpPr>
            <p:cNvPr id="3146292" name="直接连接符 1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066" name="弧形 1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93" name="直接连接符 14"/>
            <p:cNvCxnSpPr>
              <a:cxnSpLocks/>
            </p:cNvCxnSpPr>
            <p:nvPr/>
          </p:nvCxnSpPr>
          <p:spPr>
            <a:xfrm>
              <a:off x="6006289" y="2026687"/>
              <a:ext cx="247971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64" name="组合 24"/>
          <p:cNvGrpSpPr/>
          <p:nvPr/>
        </p:nvGrpSpPr>
        <p:grpSpPr>
          <a:xfrm>
            <a:off x="4649670" y="3650493"/>
            <a:ext cx="3614600" cy="271465"/>
            <a:chOff x="5274946" y="3128688"/>
            <a:chExt cx="3614600" cy="771867"/>
          </a:xfrm>
        </p:grpSpPr>
        <p:sp>
          <p:nvSpPr>
            <p:cNvPr id="1050067" name="弧形 25"/>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94" name="直接连接符 26"/>
            <p:cNvCxnSpPr>
              <a:cxnSpLocks/>
            </p:cNvCxnSpPr>
            <p:nvPr/>
          </p:nvCxnSpPr>
          <p:spPr>
            <a:xfrm>
              <a:off x="5718795" y="3134178"/>
              <a:ext cx="317075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068" name="任意多边形 32"/>
          <p:cNvSpPr/>
          <p:nvPr/>
        </p:nvSpPr>
        <p:spPr>
          <a:xfrm>
            <a:off x="4742148" y="696803"/>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9" name="矩形 39"/>
          <p:cNvSpPr/>
          <p:nvPr/>
        </p:nvSpPr>
        <p:spPr>
          <a:xfrm>
            <a:off x="7072392" y="3225000"/>
            <a:ext cx="1550832"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grpSp>
        <p:nvGrpSpPr>
          <p:cNvPr id="665" name="组合 53"/>
          <p:cNvGrpSpPr/>
          <p:nvPr/>
        </p:nvGrpSpPr>
        <p:grpSpPr>
          <a:xfrm>
            <a:off x="4750354" y="1582287"/>
            <a:ext cx="3513916" cy="2120831"/>
            <a:chOff x="4672054" y="3128863"/>
            <a:chExt cx="3513916" cy="2120831"/>
          </a:xfrm>
        </p:grpSpPr>
        <p:grpSp>
          <p:nvGrpSpPr>
            <p:cNvPr id="666" name="组合 15"/>
            <p:cNvGrpSpPr/>
            <p:nvPr/>
          </p:nvGrpSpPr>
          <p:grpSpPr>
            <a:xfrm>
              <a:off x="5180752" y="3128863"/>
              <a:ext cx="3005218" cy="775307"/>
              <a:chOff x="5432483" y="2589096"/>
              <a:chExt cx="3005218" cy="775307"/>
            </a:xfrm>
          </p:grpSpPr>
          <p:sp>
            <p:nvSpPr>
              <p:cNvPr id="1050070" name="弧形 1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95" name="直接连接符 17"/>
              <p:cNvCxnSpPr>
                <a:cxnSpLocks/>
              </p:cNvCxnSpPr>
              <p:nvPr/>
            </p:nvCxnSpPr>
            <p:spPr>
              <a:xfrm>
                <a:off x="5876332" y="2589096"/>
                <a:ext cx="256136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96" name="直接连接符 50"/>
            <p:cNvCxnSpPr>
              <a:cxnSpLocks/>
              <a:endCxn id="1050070"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67" name="组合 59"/>
          <p:cNvGrpSpPr/>
          <p:nvPr/>
        </p:nvGrpSpPr>
        <p:grpSpPr>
          <a:xfrm>
            <a:off x="4754973" y="2277770"/>
            <a:ext cx="3509297" cy="1442615"/>
            <a:chOff x="4676673" y="3824346"/>
            <a:chExt cx="3509297" cy="1442615"/>
          </a:xfrm>
        </p:grpSpPr>
        <p:grpSp>
          <p:nvGrpSpPr>
            <p:cNvPr id="668" name="组合 57"/>
            <p:cNvGrpSpPr/>
            <p:nvPr/>
          </p:nvGrpSpPr>
          <p:grpSpPr>
            <a:xfrm>
              <a:off x="4676673" y="3824346"/>
              <a:ext cx="1300404" cy="1442615"/>
              <a:chOff x="4676673" y="3824346"/>
              <a:chExt cx="1300404" cy="1442615"/>
            </a:xfrm>
          </p:grpSpPr>
          <p:sp>
            <p:nvSpPr>
              <p:cNvPr id="1050071" name="弧形 19"/>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97" name="直接连接符 54"/>
              <p:cNvCxnSpPr>
                <a:cxnSpLocks/>
                <a:endCxn id="1050071"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298" name="直接连接符 58"/>
            <p:cNvCxnSpPr>
              <a:cxnSpLocks/>
            </p:cNvCxnSpPr>
            <p:nvPr/>
          </p:nvCxnSpPr>
          <p:spPr>
            <a:xfrm>
              <a:off x="5517508" y="3824346"/>
              <a:ext cx="266846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69" name="组合 62"/>
          <p:cNvGrpSpPr/>
          <p:nvPr/>
        </p:nvGrpSpPr>
        <p:grpSpPr>
          <a:xfrm>
            <a:off x="4779595" y="2976514"/>
            <a:ext cx="3484675" cy="775307"/>
            <a:chOff x="4701295" y="4523090"/>
            <a:chExt cx="3484675" cy="775307"/>
          </a:xfrm>
        </p:grpSpPr>
        <p:grpSp>
          <p:nvGrpSpPr>
            <p:cNvPr id="670" name="组合 21"/>
            <p:cNvGrpSpPr/>
            <p:nvPr/>
          </p:nvGrpSpPr>
          <p:grpSpPr>
            <a:xfrm>
              <a:off x="4875992" y="4523090"/>
              <a:ext cx="3309978" cy="775307"/>
              <a:chOff x="5274946" y="3134177"/>
              <a:chExt cx="3309978" cy="775307"/>
            </a:xfrm>
          </p:grpSpPr>
          <p:sp>
            <p:nvSpPr>
              <p:cNvPr id="1050072" name="弧形 2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99" name="直接连接符 23"/>
              <p:cNvCxnSpPr>
                <a:cxnSpLocks/>
              </p:cNvCxnSpPr>
              <p:nvPr/>
            </p:nvCxnSpPr>
            <p:spPr>
              <a:xfrm>
                <a:off x="5718795" y="3134177"/>
                <a:ext cx="286612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300" name="直接连接符 60"/>
            <p:cNvCxnSpPr>
              <a:cxnSpLocks/>
              <a:endCxn id="1050072"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71" name="组合 44"/>
          <p:cNvGrpSpPr/>
          <p:nvPr/>
        </p:nvGrpSpPr>
        <p:grpSpPr>
          <a:xfrm>
            <a:off x="406390" y="263827"/>
            <a:ext cx="4122218" cy="3885934"/>
            <a:chOff x="4767863" y="2395345"/>
            <a:chExt cx="4122218" cy="3885934"/>
          </a:xfrm>
        </p:grpSpPr>
        <p:cxnSp>
          <p:nvCxnSpPr>
            <p:cNvPr id="3146301" name="直接箭头连接符 46"/>
            <p:cNvCxnSpPr>
              <a:cxnSpLocks/>
            </p:cNvCxnSpPr>
            <p:nvPr/>
          </p:nvCxnSpPr>
          <p:spPr>
            <a:xfrm flipV="1">
              <a:off x="4803747" y="2639864"/>
              <a:ext cx="0" cy="318800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302" name="直接箭头连接符 49"/>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073" name="文本框 51"/>
            <p:cNvSpPr txBox="1"/>
            <p:nvPr/>
          </p:nvSpPr>
          <p:spPr>
            <a:xfrm>
              <a:off x="4832772" y="239534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074" name="文本框 52"/>
            <p:cNvSpPr txBox="1"/>
            <p:nvPr/>
          </p:nvSpPr>
          <p:spPr>
            <a:xfrm>
              <a:off x="8129383" y="5745339"/>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grpSp>
      <p:sp>
        <p:nvSpPr>
          <p:cNvPr id="1050075" name="文本框 56"/>
          <p:cNvSpPr txBox="1"/>
          <p:nvPr/>
        </p:nvSpPr>
        <p:spPr>
          <a:xfrm>
            <a:off x="162909" y="3520988"/>
            <a:ext cx="76069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303" name="直接连接符 61"/>
          <p:cNvCxnSpPr>
            <a:cxnSpLocks/>
          </p:cNvCxnSpPr>
          <p:nvPr/>
        </p:nvCxnSpPr>
        <p:spPr>
          <a:xfrm>
            <a:off x="471299" y="918881"/>
            <a:ext cx="5381065" cy="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304" name="直接连接符 63"/>
          <p:cNvCxnSpPr>
            <a:cxnSpLocks/>
          </p:cNvCxnSpPr>
          <p:nvPr/>
        </p:nvCxnSpPr>
        <p:spPr>
          <a:xfrm flipV="1">
            <a:off x="2903484" y="1575412"/>
            <a:ext cx="2855755" cy="12252"/>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305" name="直接连接符 64"/>
          <p:cNvCxnSpPr>
            <a:cxnSpLocks/>
          </p:cNvCxnSpPr>
          <p:nvPr/>
        </p:nvCxnSpPr>
        <p:spPr>
          <a:xfrm>
            <a:off x="2744418" y="2267033"/>
            <a:ext cx="2896415" cy="8738"/>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306" name="直接连接符 65"/>
          <p:cNvCxnSpPr>
            <a:cxnSpLocks/>
          </p:cNvCxnSpPr>
          <p:nvPr/>
        </p:nvCxnSpPr>
        <p:spPr>
          <a:xfrm>
            <a:off x="2318505" y="2984350"/>
            <a:ext cx="3183891" cy="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307" name="直接连接符 66"/>
          <p:cNvCxnSpPr>
            <a:cxnSpLocks/>
          </p:cNvCxnSpPr>
          <p:nvPr/>
        </p:nvCxnSpPr>
        <p:spPr>
          <a:xfrm>
            <a:off x="2921080" y="1573402"/>
            <a:ext cx="0" cy="214698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308" name="直接连接符 67"/>
          <p:cNvCxnSpPr>
            <a:cxnSpLocks/>
          </p:cNvCxnSpPr>
          <p:nvPr/>
        </p:nvCxnSpPr>
        <p:spPr>
          <a:xfrm>
            <a:off x="2660420" y="2275770"/>
            <a:ext cx="0" cy="1420576"/>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6309" name="直接连接符 68"/>
          <p:cNvCxnSpPr>
            <a:cxnSpLocks/>
          </p:cNvCxnSpPr>
          <p:nvPr/>
        </p:nvCxnSpPr>
        <p:spPr>
          <a:xfrm>
            <a:off x="2348326" y="2986058"/>
            <a:ext cx="0" cy="664435"/>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0076" name="椭圆 82"/>
          <p:cNvSpPr/>
          <p:nvPr/>
        </p:nvSpPr>
        <p:spPr>
          <a:xfrm>
            <a:off x="3077493" y="862162"/>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7" name="椭圆 83"/>
          <p:cNvSpPr/>
          <p:nvPr/>
        </p:nvSpPr>
        <p:spPr>
          <a:xfrm>
            <a:off x="2847146" y="1517899"/>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8" name="椭圆 84"/>
          <p:cNvSpPr/>
          <p:nvPr/>
        </p:nvSpPr>
        <p:spPr>
          <a:xfrm>
            <a:off x="2591548" y="2186490"/>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9" name="椭圆 85"/>
          <p:cNvSpPr/>
          <p:nvPr/>
        </p:nvSpPr>
        <p:spPr>
          <a:xfrm>
            <a:off x="2279762" y="2920018"/>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0" name="椭圆 86"/>
          <p:cNvSpPr/>
          <p:nvPr/>
        </p:nvSpPr>
        <p:spPr>
          <a:xfrm>
            <a:off x="1659018" y="3596270"/>
            <a:ext cx="139529" cy="139529"/>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10" name="直接连接符 87"/>
          <p:cNvCxnSpPr>
            <a:cxnSpLocks/>
          </p:cNvCxnSpPr>
          <p:nvPr/>
        </p:nvCxnSpPr>
        <p:spPr>
          <a:xfrm>
            <a:off x="1370543" y="3672449"/>
            <a:ext cx="4325521" cy="1"/>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0081" name="矩形 69"/>
          <p:cNvSpPr/>
          <p:nvPr/>
        </p:nvSpPr>
        <p:spPr>
          <a:xfrm>
            <a:off x="4975178" y="260648"/>
            <a:ext cx="2097214" cy="472439"/>
          </a:xfrm>
          <a:prstGeom prst="rect"/>
        </p:spPr>
        <p:txBody>
          <a:bodyPr wrap="squar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a:solidFill>
                  <a:schemeClr val="accent1">
                    <a:lumMod val="75000"/>
                  </a:schemeClr>
                </a:solidFill>
                <a:latin typeface="Arial" panose="020B0604020202020204" pitchFamily="34" charset="0"/>
                <a:cs typeface="Arial" panose="020B0604020202020204" pitchFamily="34" charset="0"/>
              </a:rPr>
              <a:t> </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th</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a:t>
            </a:r>
            <a:endParaRPr altLang="en-US" dirty="0" sz="2000" lang="zh-CN">
              <a:solidFill>
                <a:schemeClr val="accent1">
                  <a:lumMod val="75000"/>
                </a:schemeClr>
              </a:solidFill>
            </a:endParaRPr>
          </a:p>
        </p:txBody>
      </p:sp>
      <p:sp>
        <p:nvSpPr>
          <p:cNvPr id="1050082" name="矩形 70"/>
          <p:cNvSpPr/>
          <p:nvPr/>
        </p:nvSpPr>
        <p:spPr>
          <a:xfrm>
            <a:off x="6983585" y="513399"/>
            <a:ext cx="1550832" cy="472440"/>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=2</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50083" name="矩形 71"/>
          <p:cNvSpPr/>
          <p:nvPr/>
        </p:nvSpPr>
        <p:spPr>
          <a:xfrm>
            <a:off x="7681302" y="2550056"/>
            <a:ext cx="816984"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GS1</a:t>
            </a:r>
            <a:endParaRPr altLang="en-US" dirty="0" sz="2000" lang="zh-CN"/>
          </a:p>
        </p:txBody>
      </p:sp>
      <p:sp>
        <p:nvSpPr>
          <p:cNvPr id="1050084" name="矩形 72"/>
          <p:cNvSpPr/>
          <p:nvPr/>
        </p:nvSpPr>
        <p:spPr>
          <a:xfrm>
            <a:off x="7669270" y="1872069"/>
            <a:ext cx="816984" cy="472440"/>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GS2</a:t>
            </a:r>
            <a:endParaRPr altLang="en-US" dirty="0" sz="2000" lang="zh-CN"/>
          </a:p>
        </p:txBody>
      </p:sp>
      <p:sp>
        <p:nvSpPr>
          <p:cNvPr id="1050085" name="矩形 73"/>
          <p:cNvSpPr/>
          <p:nvPr/>
        </p:nvSpPr>
        <p:spPr>
          <a:xfrm>
            <a:off x="7672634" y="1156955"/>
            <a:ext cx="816984"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GS3</a:t>
            </a:r>
            <a:endParaRPr altLang="en-US" dirty="0" sz="2000" lang="zh-CN"/>
          </a:p>
        </p:txBody>
      </p:sp>
      <p:cxnSp>
        <p:nvCxnSpPr>
          <p:cNvPr id="3146311" name="直接连接符 77"/>
          <p:cNvCxnSpPr>
            <a:cxnSpLocks/>
          </p:cNvCxnSpPr>
          <p:nvPr/>
        </p:nvCxnSpPr>
        <p:spPr>
          <a:xfrm>
            <a:off x="3161831" y="931926"/>
            <a:ext cx="0" cy="2740523"/>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0086" name="矩形 79"/>
          <p:cNvSpPr/>
          <p:nvPr/>
        </p:nvSpPr>
        <p:spPr>
          <a:xfrm>
            <a:off x="1279866" y="3687262"/>
            <a:ext cx="949618" cy="472440"/>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50087" name="矩形 80"/>
          <p:cNvSpPr/>
          <p:nvPr/>
        </p:nvSpPr>
        <p:spPr>
          <a:xfrm>
            <a:off x="2763463" y="3695688"/>
            <a:ext cx="1114006"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2U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50088" name="文本框 74"/>
          <p:cNvSpPr txBox="1"/>
          <p:nvPr/>
        </p:nvSpPr>
        <p:spPr>
          <a:xfrm>
            <a:off x="389832" y="4258365"/>
            <a:ext cx="4350058"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At constant-current region: </a:t>
            </a:r>
            <a:endParaRPr altLang="en-US" b="1" dirty="0" sz="2400" lang="zh-CN">
              <a:latin typeface="Arial" panose="020B0604020202020204" pitchFamily="34" charset="0"/>
              <a:cs typeface="Arial" panose="020B0604020202020204" pitchFamily="34" charset="0"/>
            </a:endParaRPr>
          </a:p>
        </p:txBody>
      </p:sp>
      <p:sp>
        <p:nvSpPr>
          <p:cNvPr id="1050089" name="文本框 75"/>
          <p:cNvSpPr txBox="1">
            <a:spLocks noChangeAspect="1" noMove="1" noResize="1" noRot="1" noAdjustHandles="1" noEditPoints="1" noChangeArrowheads="1" noChangeShapeType="1" noTextEdit="1"/>
          </p:cNvSpPr>
          <p:nvPr/>
        </p:nvSpPr>
        <p:spPr>
          <a:xfrm>
            <a:off x="1422778" y="4871342"/>
            <a:ext cx="3694906" cy="747897"/>
          </a:xfrm>
          <a:prstGeom prst="rect"/>
          <a:blipFill>
            <a:blip xmlns:r="http://schemas.openxmlformats.org/officeDocument/2006/relationships" r:embed="rId1"/>
            <a:stretch>
              <a:fillRect/>
            </a:stretch>
          </a:blipFill>
        </p:spPr>
        <p:txBody>
          <a:bodyPr/>
          <a:p>
            <a:r>
              <a:rPr altLang="en-US" lang="zh-CN">
                <a:noFill/>
              </a:rPr>
              <a:t> </a:t>
            </a:r>
          </a:p>
        </p:txBody>
      </p:sp>
      <p:sp>
        <p:nvSpPr>
          <p:cNvPr id="1050090" name="矩形 76"/>
          <p:cNvSpPr>
            <a:spLocks noChangeAspect="1" noMove="1" noResize="1" noRot="1" noAdjustHandles="1" noEditPoints="1" noChangeArrowheads="1" noChangeShapeType="1" noTextEdit="1"/>
          </p:cNvSpPr>
          <p:nvPr/>
        </p:nvSpPr>
        <p:spPr>
          <a:xfrm>
            <a:off x="5100883" y="5029338"/>
            <a:ext cx="1946559" cy="421590"/>
          </a:xfrm>
          <a:prstGeom prst="rect"/>
          <a:blipFill>
            <a:blip xmlns:r="http://schemas.openxmlformats.org/officeDocument/2006/relationships" r:embed="rId2"/>
            <a:stretch>
              <a:fillRect b="-11594"/>
            </a:stretch>
          </a:blipFill>
        </p:spPr>
        <p:txBody>
          <a:bodyPr/>
          <a:p>
            <a:r>
              <a:rPr altLang="en-US" lang="zh-CN">
                <a:noFill/>
              </a:rPr>
              <a:t> </a:t>
            </a:r>
          </a:p>
        </p:txBody>
      </p:sp>
      <p:sp>
        <p:nvSpPr>
          <p:cNvPr id="1050091" name="文本框 78"/>
          <p:cNvSpPr txBox="1"/>
          <p:nvPr/>
        </p:nvSpPr>
        <p:spPr>
          <a:xfrm>
            <a:off x="1614337" y="5813114"/>
            <a:ext cx="5635859" cy="535940"/>
          </a:xfrm>
          <a:prstGeom prst="rect"/>
          <a:noFill/>
        </p:spPr>
        <p:txBody>
          <a:bodyPr rtlCol="0" wrap="square">
            <a:spAutoFit/>
          </a:bodyPr>
          <a:p>
            <a:pPr algn="just"/>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DO</a:t>
            </a:r>
            <a:r>
              <a:rPr altLang="zh-CN" b="1" dirty="0" sz="2400" lang="en-US" smtClean="0">
                <a:latin typeface="Arial" panose="020B0604020202020204" pitchFamily="34" charset="0"/>
                <a:cs typeface="Arial" panose="020B0604020202020204" pitchFamily="34" charset="0"/>
              </a:rPr>
              <a:t> is the drain current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=2</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a:t>
            </a:r>
            <a:r>
              <a:rPr altLang="zh-CN" baseline="-25000" b="1" dirty="0" sz="2400" lang="en-US" err="1" smtClean="0">
                <a:latin typeface="Arial" panose="020B0604020202020204" pitchFamily="34" charset="0"/>
                <a:cs typeface="Arial" panose="020B0604020202020204" pitchFamily="34" charset="0"/>
              </a:rPr>
              <a:t>th</a:t>
            </a:r>
            <a:r>
              <a:rPr altLang="zh-CN" baseline="-25000" b="1" dirty="0" sz="2400" lang="en-US" smtClean="0">
                <a:latin typeface="Arial" panose="020B0604020202020204" pitchFamily="34" charset="0"/>
                <a:cs typeface="Arial" panose="020B0604020202020204" pitchFamily="34" charset="0"/>
              </a:rPr>
              <a:t>)</a:t>
            </a:r>
            <a:endParaRPr altLang="en-US" dirty="0" sz="2400" lang="zh-CN"/>
          </a:p>
        </p:txBody>
      </p:sp>
      <p:sp>
        <p:nvSpPr>
          <p:cNvPr id="1050092" name="矩形 1"/>
          <p:cNvSpPr/>
          <p:nvPr/>
        </p:nvSpPr>
        <p:spPr>
          <a:xfrm>
            <a:off x="406390" y="888059"/>
            <a:ext cx="601980" cy="396240"/>
          </a:xfrm>
          <a:prstGeom prst="rect"/>
        </p:spPr>
        <p:txBody>
          <a:bodyPr wrap="none">
            <a:spAutoFit/>
          </a:bodyPr>
          <a:p>
            <a:r>
              <a:rPr altLang="zh-CN" b="1" dirty="0" sz="2000" i="1" lang="en-US">
                <a:latin typeface="Arial" panose="020B0604020202020204" pitchFamily="34" charset="0"/>
                <a:cs typeface="Arial" panose="020B0604020202020204" pitchFamily="34" charset="0"/>
              </a:rPr>
              <a:t>I</a:t>
            </a:r>
            <a:r>
              <a:rPr altLang="zh-CN" baseline="-25000" b="1" dirty="0" sz="2000" lang="en-US">
                <a:latin typeface="Arial" panose="020B0604020202020204" pitchFamily="34" charset="0"/>
                <a:cs typeface="Arial" panose="020B0604020202020204" pitchFamily="34" charset="0"/>
              </a:rPr>
              <a:t>DO</a:t>
            </a:r>
            <a:endParaRPr altLang="en-US" dirty="0" sz="2000" 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672" name=""/>
        <p:cNvGrpSpPr/>
        <p:nvPr/>
      </p:nvGrpSpPr>
      <p:grpSpPr>
        <a:xfrm>
          <a:off x="0" y="0"/>
          <a:ext cx="0" cy="0"/>
          <a:chOff x="0" y="0"/>
          <a:chExt cx="0" cy="0"/>
        </a:xfrm>
      </p:grpSpPr>
      <p:sp>
        <p:nvSpPr>
          <p:cNvPr id="105009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94"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3.3.2 Depleted N-type </a:t>
            </a:r>
            <a:r>
              <a:rPr altLang="zh-CN" b="1" dirty="0" sz="3200" lang="en-US" smtClean="0">
                <a:latin typeface="Arial" panose="020B0604020202020204" pitchFamily="34" charset="0"/>
                <a:cs typeface="Arial" panose="020B0604020202020204" pitchFamily="34" charset="0"/>
              </a:rPr>
              <a:t>IGFET/MOSFET</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095"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96" name="文本框 143"/>
          <p:cNvSpPr txBox="1"/>
          <p:nvPr/>
        </p:nvSpPr>
        <p:spPr>
          <a:xfrm>
            <a:off x="404568" y="1334386"/>
            <a:ext cx="3944417" cy="891540"/>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SiO</a:t>
            </a:r>
            <a:r>
              <a:rPr altLang="zh-CN" baseline="-25000" b="1" dirty="0" sz="2400" lang="en-US" smtClean="0">
                <a:latin typeface="Arial" panose="020B0604020202020204" pitchFamily="34" charset="0"/>
                <a:cs typeface="Arial" panose="020B0604020202020204" pitchFamily="34" charset="0"/>
              </a:rPr>
              <a:t>2</a:t>
            </a:r>
            <a:r>
              <a:rPr altLang="zh-CN" b="1" dirty="0" sz="2400" lang="en-US" smtClean="0">
                <a:latin typeface="Arial" panose="020B0604020202020204" pitchFamily="34" charset="0"/>
                <a:cs typeface="Arial" panose="020B0604020202020204" pitchFamily="34" charset="0"/>
              </a:rPr>
              <a:t> are doped with positive ions</a:t>
            </a:r>
            <a:endParaRPr altLang="en-US" b="1" dirty="0" sz="2400" lang="zh-CN">
              <a:latin typeface="Arial" panose="020B0604020202020204" pitchFamily="34" charset="0"/>
              <a:cs typeface="Arial" panose="020B0604020202020204" pitchFamily="34" charset="0"/>
            </a:endParaRPr>
          </a:p>
        </p:txBody>
      </p:sp>
      <p:sp>
        <p:nvSpPr>
          <p:cNvPr id="1050097" name="文本框 144"/>
          <p:cNvSpPr txBox="1"/>
          <p:nvPr/>
        </p:nvSpPr>
        <p:spPr>
          <a:xfrm>
            <a:off x="272280" y="2670571"/>
            <a:ext cx="3255950" cy="11582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There is an inversion layer even when </a:t>
            </a:r>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DS</a:t>
            </a:r>
            <a:r>
              <a:rPr altLang="zh-CN" b="1" dirty="0" sz="2000" lang="en-US" smtClean="0">
                <a:latin typeface="Arial" panose="020B0604020202020204" pitchFamily="34" charset="0"/>
                <a:cs typeface="Arial" panose="020B0604020202020204" pitchFamily="34" charset="0"/>
              </a:rPr>
              <a:t>=0 and </a:t>
            </a:r>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a:t>
            </a:r>
            <a:endParaRPr altLang="en-US" b="1" dirty="0" sz="2000" lang="zh-CN">
              <a:latin typeface="Arial" panose="020B0604020202020204" pitchFamily="34" charset="0"/>
              <a:cs typeface="Arial" panose="020B0604020202020204" pitchFamily="34" charset="0"/>
            </a:endParaRPr>
          </a:p>
        </p:txBody>
      </p:sp>
      <p:grpSp>
        <p:nvGrpSpPr>
          <p:cNvPr id="673" name="组合 15"/>
          <p:cNvGrpSpPr/>
          <p:nvPr/>
        </p:nvGrpSpPr>
        <p:grpSpPr>
          <a:xfrm>
            <a:off x="3453437" y="1133837"/>
            <a:ext cx="5741995" cy="5076930"/>
            <a:chOff x="3453437" y="1133837"/>
            <a:chExt cx="5741995" cy="5076930"/>
          </a:xfrm>
        </p:grpSpPr>
        <p:grpSp>
          <p:nvGrpSpPr>
            <p:cNvPr id="674" name="组合 11"/>
            <p:cNvGrpSpPr/>
            <p:nvPr/>
          </p:nvGrpSpPr>
          <p:grpSpPr>
            <a:xfrm>
              <a:off x="3453437" y="1133837"/>
              <a:ext cx="5741995" cy="5076930"/>
              <a:chOff x="1886752" y="1369141"/>
              <a:chExt cx="5741995" cy="5076930"/>
            </a:xfrm>
          </p:grpSpPr>
          <p:grpSp>
            <p:nvGrpSpPr>
              <p:cNvPr id="675" name="组合 8"/>
              <p:cNvGrpSpPr/>
              <p:nvPr/>
            </p:nvGrpSpPr>
            <p:grpSpPr>
              <a:xfrm>
                <a:off x="1886752" y="2057844"/>
                <a:ext cx="5741995" cy="4388227"/>
                <a:chOff x="2402457" y="1336201"/>
                <a:chExt cx="5741995" cy="4388227"/>
              </a:xfrm>
            </p:grpSpPr>
            <p:grpSp>
              <p:nvGrpSpPr>
                <p:cNvPr id="676" name="组合 7"/>
                <p:cNvGrpSpPr/>
                <p:nvPr/>
              </p:nvGrpSpPr>
              <p:grpSpPr>
                <a:xfrm>
                  <a:off x="2402457" y="1336201"/>
                  <a:ext cx="5741995" cy="4388227"/>
                  <a:chOff x="2402457" y="1336201"/>
                  <a:chExt cx="5741995" cy="4388227"/>
                </a:xfrm>
              </p:grpSpPr>
              <p:grpSp>
                <p:nvGrpSpPr>
                  <p:cNvPr id="677" name="组合 2"/>
                  <p:cNvGrpSpPr/>
                  <p:nvPr/>
                </p:nvGrpSpPr>
                <p:grpSpPr>
                  <a:xfrm>
                    <a:off x="2402457" y="1336201"/>
                    <a:ext cx="5741995" cy="4388227"/>
                    <a:chOff x="2059500" y="1334269"/>
                    <a:chExt cx="5741995" cy="4388227"/>
                  </a:xfrm>
                </p:grpSpPr>
                <p:grpSp>
                  <p:nvGrpSpPr>
                    <p:cNvPr id="678" name="组合 1"/>
                    <p:cNvGrpSpPr/>
                    <p:nvPr/>
                  </p:nvGrpSpPr>
                  <p:grpSpPr>
                    <a:xfrm>
                      <a:off x="2288919" y="1717037"/>
                      <a:ext cx="4285884" cy="4005459"/>
                      <a:chOff x="2288919" y="1717037"/>
                      <a:chExt cx="4285884" cy="4005459"/>
                    </a:xfrm>
                  </p:grpSpPr>
                  <p:grpSp>
                    <p:nvGrpSpPr>
                      <p:cNvPr id="679" name="组合 70"/>
                      <p:cNvGrpSpPr/>
                      <p:nvPr/>
                    </p:nvGrpSpPr>
                    <p:grpSpPr>
                      <a:xfrm>
                        <a:off x="2288919" y="1717037"/>
                        <a:ext cx="4285884" cy="4005459"/>
                        <a:chOff x="3748603" y="821996"/>
                        <a:chExt cx="4285884" cy="4005459"/>
                      </a:xfrm>
                    </p:grpSpPr>
                    <p:sp>
                      <p:nvSpPr>
                        <p:cNvPr id="1050098" name="文本框 71"/>
                        <p:cNvSpPr txBox="1"/>
                        <p:nvPr/>
                      </p:nvSpPr>
                      <p:spPr>
                        <a:xfrm>
                          <a:off x="4660570" y="945805"/>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680" name="组合 75"/>
                        <p:cNvGrpSpPr/>
                        <p:nvPr/>
                      </p:nvGrpSpPr>
                      <p:grpSpPr>
                        <a:xfrm>
                          <a:off x="3748603" y="821996"/>
                          <a:ext cx="4285884" cy="4005459"/>
                          <a:chOff x="3735602" y="605314"/>
                          <a:chExt cx="4285884" cy="4005459"/>
                        </a:xfrm>
                      </p:grpSpPr>
                      <p:grpSp>
                        <p:nvGrpSpPr>
                          <p:cNvPr id="681" name="组合 78"/>
                          <p:cNvGrpSpPr/>
                          <p:nvPr/>
                        </p:nvGrpSpPr>
                        <p:grpSpPr>
                          <a:xfrm>
                            <a:off x="3735602" y="605314"/>
                            <a:ext cx="4285884" cy="4005459"/>
                            <a:chOff x="3735602" y="605314"/>
                            <a:chExt cx="4285884" cy="4005459"/>
                          </a:xfrm>
                        </p:grpSpPr>
                        <p:grpSp>
                          <p:nvGrpSpPr>
                            <p:cNvPr id="682" name="组合 80"/>
                            <p:cNvGrpSpPr/>
                            <p:nvPr/>
                          </p:nvGrpSpPr>
                          <p:grpSpPr>
                            <a:xfrm>
                              <a:off x="3735602" y="605314"/>
                              <a:ext cx="4285884" cy="4005459"/>
                              <a:chOff x="3735602" y="605314"/>
                              <a:chExt cx="4285884" cy="4005459"/>
                            </a:xfrm>
                          </p:grpSpPr>
                          <p:grpSp>
                            <p:nvGrpSpPr>
                              <p:cNvPr id="683" name="组合 83"/>
                              <p:cNvGrpSpPr/>
                              <p:nvPr/>
                            </p:nvGrpSpPr>
                            <p:grpSpPr>
                              <a:xfrm>
                                <a:off x="3735602" y="605314"/>
                                <a:ext cx="4285884" cy="4005459"/>
                                <a:chOff x="179277" y="2358662"/>
                                <a:chExt cx="3542295" cy="3310525"/>
                              </a:xfrm>
                            </p:grpSpPr>
                            <p:grpSp>
                              <p:nvGrpSpPr>
                                <p:cNvPr id="684" name="组合 87"/>
                                <p:cNvGrpSpPr/>
                                <p:nvPr/>
                              </p:nvGrpSpPr>
                              <p:grpSpPr>
                                <a:xfrm>
                                  <a:off x="179277" y="3031941"/>
                                  <a:ext cx="3542295" cy="2048791"/>
                                  <a:chOff x="1041354" y="1984114"/>
                                  <a:chExt cx="3542295" cy="2048791"/>
                                </a:xfrm>
                              </p:grpSpPr>
                              <p:sp>
                                <p:nvSpPr>
                                  <p:cNvPr id="1050099" name="矩形 101"/>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85" name="组合 102"/>
                                  <p:cNvGrpSpPr/>
                                  <p:nvPr/>
                                </p:nvGrpSpPr>
                                <p:grpSpPr>
                                  <a:xfrm>
                                    <a:off x="1041354" y="2325574"/>
                                    <a:ext cx="3542295" cy="1707331"/>
                                    <a:chOff x="24957" y="2364172"/>
                                    <a:chExt cx="3542295" cy="1707331"/>
                                  </a:xfrm>
                                </p:grpSpPr>
                                <p:sp>
                                  <p:nvSpPr>
                                    <p:cNvPr id="1050100" name="矩形 105"/>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1"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50102" name="矩形 88"/>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3"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04"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05"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06" name="椭圆 93"/>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7" name="椭圆 94"/>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8" name="椭圆 95"/>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9" name="文本框 96"/>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50110" name="文本框 97"/>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111" name="文本框 98"/>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112" name="矩形 99"/>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13" name="矩形 84"/>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4" name="矩形 85"/>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5" name="矩形 86"/>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16"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7" name="椭圆 82"/>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18" name="矩形 79"/>
                          <p:cNvSpPr/>
                          <p:nvPr/>
                        </p:nvSpPr>
                        <p:spPr>
                          <a:xfrm>
                            <a:off x="4094406" y="264061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0119" name="矩形 111"/>
                      <p:cNvSpPr/>
                      <p:nvPr/>
                    </p:nvSpPr>
                    <p:spPr>
                      <a:xfrm rot="5400000">
                        <a:off x="3277592" y="3354973"/>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0" name="矩形 112"/>
                      <p:cNvSpPr/>
                      <p:nvPr/>
                    </p:nvSpPr>
                    <p:spPr>
                      <a:xfrm rot="5400000">
                        <a:off x="2230714" y="3354972"/>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86" name="组合 59"/>
                    <p:cNvGrpSpPr/>
                    <p:nvPr/>
                  </p:nvGrpSpPr>
                  <p:grpSpPr>
                    <a:xfrm>
                      <a:off x="5857714" y="1334269"/>
                      <a:ext cx="1943781" cy="1257882"/>
                      <a:chOff x="7304397" y="222546"/>
                      <a:chExt cx="1943781" cy="1257882"/>
                    </a:xfrm>
                  </p:grpSpPr>
                  <p:sp>
                    <p:nvSpPr>
                      <p:cNvPr id="1050121" name="文本框 64"/>
                      <p:cNvSpPr txBox="1"/>
                      <p:nvPr/>
                    </p:nvSpPr>
                    <p:spPr>
                      <a:xfrm>
                        <a:off x="7304397" y="222546"/>
                        <a:ext cx="1943781" cy="7772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SiO</a:t>
                        </a:r>
                        <a:r>
                          <a:rPr altLang="zh-CN" baseline="-25000" b="1" dirty="0" sz="2000" lang="en-US" smtClean="0">
                            <a:latin typeface="Arial" panose="020B0604020202020204" pitchFamily="34" charset="0"/>
                            <a:cs typeface="Arial" panose="020B0604020202020204" pitchFamily="34" charset="0"/>
                          </a:rPr>
                          <a:t>2</a:t>
                        </a:r>
                        <a:r>
                          <a:rPr altLang="en-US" b="1" dirty="0" sz="2000" lang="zh-CN">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insulated layer</a:t>
                        </a:r>
                        <a:endParaRPr altLang="en-US" b="1" dirty="0" sz="2000" lang="zh-CN">
                          <a:latin typeface="Arial" panose="020B0604020202020204" pitchFamily="34" charset="0"/>
                          <a:cs typeface="Arial" panose="020B0604020202020204" pitchFamily="34" charset="0"/>
                        </a:endParaRPr>
                      </a:p>
                    </p:txBody>
                  </p:sp>
                  <p:cxnSp>
                    <p:nvCxnSpPr>
                      <p:cNvPr id="3146312" name="直接连接符 65"/>
                      <p:cNvCxnSpPr>
                        <a:cxnSpLocks/>
                      </p:cNvCxnSpPr>
                      <p:nvPr/>
                    </p:nvCxnSpPr>
                    <p:spPr>
                      <a:xfrm flipH="1">
                        <a:off x="7666437" y="895916"/>
                        <a:ext cx="66060" cy="584512"/>
                      </a:xfrm>
                      <a:prstGeom prst="line"/>
                      <a:ln w="19050">
                        <a:prstDash val="sysDot"/>
                      </a:ln>
                    </p:spPr>
                    <p:style>
                      <a:lnRef idx="1">
                        <a:schemeClr val="accent1"/>
                      </a:lnRef>
                      <a:fillRef idx="0">
                        <a:schemeClr val="accent1"/>
                      </a:fillRef>
                      <a:effectRef idx="0">
                        <a:schemeClr val="accent1"/>
                      </a:effectRef>
                      <a:fontRef idx="minor">
                        <a:schemeClr val="tx1"/>
                      </a:fontRef>
                    </p:style>
                  </p:cxnSp>
                </p:grpSp>
                <p:sp>
                  <p:nvSpPr>
                    <p:cNvPr id="1050122"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3" name="Rectangle 519"/>
                    <p:cNvSpPr>
                      <a:spLocks noChangeArrowheads="1"/>
                    </p:cNvSpPr>
                    <p:nvPr/>
                  </p:nvSpPr>
                  <p:spPr bwMode="auto">
                    <a:xfrm>
                      <a:off x="5198699" y="2953758"/>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4" name="Text Box 629"/>
                    <p:cNvSpPr txBox="1">
                      <a:spLocks noChangeArrowheads="1"/>
                    </p:cNvSpPr>
                    <p:nvPr/>
                  </p:nvSpPr>
                  <p:spPr bwMode="auto">
                    <a:xfrm>
                      <a:off x="2874145" y="3103509"/>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50125"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50126" name="矩形 113"/>
                    <p:cNvSpPr/>
                    <p:nvPr/>
                  </p:nvSpPr>
                  <p:spPr>
                    <a:xfrm>
                      <a:off x="5094529" y="375449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7" name="矩形 114"/>
                    <p:cNvSpPr/>
                    <p:nvPr/>
                  </p:nvSpPr>
                  <p:spPr>
                    <a:xfrm rot="5400000">
                      <a:off x="5724398" y="3357130"/>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8" name="矩形 115"/>
                    <p:cNvSpPr/>
                    <p:nvPr/>
                  </p:nvSpPr>
                  <p:spPr>
                    <a:xfrm rot="5400000">
                      <a:off x="4677520" y="3357129"/>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9" name="Line 616"/>
                    <p:cNvSpPr>
                      <a:spLocks noChangeShapeType="1"/>
                    </p:cNvSpPr>
                    <p:nvPr/>
                  </p:nvSpPr>
                  <p:spPr bwMode="auto">
                    <a:xfrm rot="5400000" flipV="1">
                      <a:off x="2612450" y="1691092"/>
                      <a:ext cx="0" cy="11059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30" name="Line 616"/>
                    <p:cNvSpPr>
                      <a:spLocks noChangeShapeType="1"/>
                    </p:cNvSpPr>
                    <p:nvPr/>
                  </p:nvSpPr>
                  <p:spPr bwMode="auto">
                    <a:xfrm rot="5400000" flipV="1">
                      <a:off x="3255068" y="4271253"/>
                      <a:ext cx="0" cy="238337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31" name="Line 616"/>
                    <p:cNvSpPr>
                      <a:spLocks noChangeShapeType="1"/>
                    </p:cNvSpPr>
                    <p:nvPr/>
                  </p:nvSpPr>
                  <p:spPr bwMode="auto">
                    <a:xfrm flipV="1">
                      <a:off x="2064760" y="2243146"/>
                      <a:ext cx="0" cy="321979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132" name="椭圆 5"/>
                  <p:cNvSpPr/>
                  <p:nvPr/>
                </p:nvSpPr>
                <p:spPr>
                  <a:xfrm>
                    <a:off x="4042518" y="2671763"/>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33" name="椭圆 63"/>
                  <p:cNvSpPr/>
                  <p:nvPr/>
                </p:nvSpPr>
                <p:spPr>
                  <a:xfrm>
                    <a:off x="3845684" y="2672656"/>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34" name="椭圆 69"/>
                  <p:cNvSpPr/>
                  <p:nvPr/>
                </p:nvSpPr>
                <p:spPr>
                  <a:xfrm>
                    <a:off x="4433516" y="2676809"/>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35" name="椭圆 72"/>
                  <p:cNvSpPr/>
                  <p:nvPr/>
                </p:nvSpPr>
                <p:spPr>
                  <a:xfrm>
                    <a:off x="4236682" y="2677702"/>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36" name="椭圆 73"/>
                  <p:cNvSpPr/>
                  <p:nvPr/>
                </p:nvSpPr>
                <p:spPr>
                  <a:xfrm>
                    <a:off x="4823967" y="2681545"/>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37" name="椭圆 74"/>
                  <p:cNvSpPr/>
                  <p:nvPr/>
                </p:nvSpPr>
                <p:spPr>
                  <a:xfrm>
                    <a:off x="4627133" y="2682438"/>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38" name="椭圆 76"/>
                  <p:cNvSpPr/>
                  <p:nvPr/>
                </p:nvSpPr>
                <p:spPr>
                  <a:xfrm>
                    <a:off x="5214965" y="2686591"/>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39" name="椭圆 77"/>
                  <p:cNvSpPr/>
                  <p:nvPr/>
                </p:nvSpPr>
                <p:spPr>
                  <a:xfrm>
                    <a:off x="5018131" y="2687484"/>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40" name="椭圆 89"/>
                  <p:cNvSpPr/>
                  <p:nvPr/>
                </p:nvSpPr>
                <p:spPr>
                  <a:xfrm>
                    <a:off x="5601510" y="2692064"/>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41" name="椭圆 100"/>
                  <p:cNvSpPr/>
                  <p:nvPr/>
                </p:nvSpPr>
                <p:spPr>
                  <a:xfrm>
                    <a:off x="5404676" y="2692957"/>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grpSp>
            <p:sp>
              <p:nvSpPr>
                <p:cNvPr id="1050142" name="矩形 103"/>
                <p:cNvSpPr/>
                <p:nvPr/>
              </p:nvSpPr>
              <p:spPr>
                <a:xfrm>
                  <a:off x="4121659" y="2941672"/>
                  <a:ext cx="1376820" cy="226843"/>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3" name="矩形 104"/>
                <p:cNvSpPr/>
                <p:nvPr/>
              </p:nvSpPr>
              <p:spPr>
                <a:xfrm>
                  <a:off x="4035977" y="2947410"/>
                  <a:ext cx="1507706" cy="104025"/>
                </a:xfrm>
                <a:prstGeom prst="rect"/>
                <a:pattFill prst="sphere">
                  <a:fgClr>
                    <a:schemeClr val="tx1"/>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44" name="Line 616"/>
              <p:cNvSpPr>
                <a:spLocks noChangeShapeType="1"/>
              </p:cNvSpPr>
              <p:nvPr/>
            </p:nvSpPr>
            <p:spPr bwMode="auto">
              <a:xfrm flipV="1">
                <a:off x="3047608" y="1903978"/>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5" name="Line 616"/>
              <p:cNvSpPr>
                <a:spLocks noChangeShapeType="1"/>
              </p:cNvSpPr>
              <p:nvPr/>
            </p:nvSpPr>
            <p:spPr bwMode="auto">
              <a:xfrm flipV="1">
                <a:off x="5471723" y="1903977"/>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6" name="Line 616"/>
              <p:cNvSpPr>
                <a:spLocks noChangeShapeType="1"/>
              </p:cNvSpPr>
              <p:nvPr/>
            </p:nvSpPr>
            <p:spPr bwMode="auto">
              <a:xfrm rot="5400000" flipV="1">
                <a:off x="3329551" y="2330667"/>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7" name="文本框 129"/>
              <p:cNvSpPr txBox="1"/>
              <p:nvPr/>
            </p:nvSpPr>
            <p:spPr>
              <a:xfrm>
                <a:off x="3329979" y="1952867"/>
                <a:ext cx="1116960"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6313" name="直接连接符 130"/>
              <p:cNvCxnSpPr>
                <a:cxnSpLocks/>
              </p:cNvCxnSpPr>
              <p:nvPr/>
            </p:nvCxnSpPr>
            <p:spPr>
              <a:xfrm flipH="1" flipV="1">
                <a:off x="3692464" y="2452255"/>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4" name="直接连接符 131"/>
              <p:cNvCxnSpPr>
                <a:cxnSpLocks/>
              </p:cNvCxnSpPr>
              <p:nvPr/>
            </p:nvCxnSpPr>
            <p:spPr>
              <a:xfrm flipH="1" flipV="1">
                <a:off x="3611492" y="2515649"/>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5" name="直接箭头连接符 132"/>
              <p:cNvCxnSpPr>
                <a:cxnSpLocks/>
              </p:cNvCxnSpPr>
              <p:nvPr/>
            </p:nvCxnSpPr>
            <p:spPr>
              <a:xfrm flipV="1">
                <a:off x="3506981" y="2435932"/>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148" name="Line 616"/>
              <p:cNvSpPr>
                <a:spLocks noChangeShapeType="1"/>
              </p:cNvSpPr>
              <p:nvPr/>
            </p:nvSpPr>
            <p:spPr bwMode="auto">
              <a:xfrm rot="5400000" flipV="1">
                <a:off x="4000286" y="2323433"/>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9" name="Line 616"/>
              <p:cNvSpPr>
                <a:spLocks noChangeShapeType="1"/>
              </p:cNvSpPr>
              <p:nvPr/>
            </p:nvSpPr>
            <p:spPr bwMode="auto">
              <a:xfrm flipV="1">
                <a:off x="4292675" y="2612607"/>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0" name="Line 616"/>
              <p:cNvSpPr>
                <a:spLocks noChangeShapeType="1"/>
              </p:cNvSpPr>
              <p:nvPr/>
            </p:nvSpPr>
            <p:spPr bwMode="auto">
              <a:xfrm rot="5400000" flipV="1">
                <a:off x="3646206" y="1305382"/>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316" name="直接连接符 136"/>
              <p:cNvCxnSpPr>
                <a:cxnSpLocks/>
              </p:cNvCxnSpPr>
              <p:nvPr/>
            </p:nvCxnSpPr>
            <p:spPr>
              <a:xfrm flipH="1" flipV="1">
                <a:off x="4325775" y="1743627"/>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7" name="直接连接符 137"/>
              <p:cNvCxnSpPr>
                <a:cxnSpLocks/>
              </p:cNvCxnSpPr>
              <p:nvPr/>
            </p:nvCxnSpPr>
            <p:spPr>
              <a:xfrm flipH="1" flipV="1">
                <a:off x="4244803" y="1807021"/>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8" name="直接箭头连接符 138"/>
              <p:cNvCxnSpPr>
                <a:cxnSpLocks/>
              </p:cNvCxnSpPr>
              <p:nvPr/>
            </p:nvCxnSpPr>
            <p:spPr>
              <a:xfrm flipV="1">
                <a:off x="4140292" y="1727304"/>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151" name="Line 616"/>
              <p:cNvSpPr>
                <a:spLocks noChangeShapeType="1"/>
              </p:cNvSpPr>
              <p:nvPr/>
            </p:nvSpPr>
            <p:spPr bwMode="auto">
              <a:xfrm rot="5400000" flipV="1">
                <a:off x="4908074" y="1340329"/>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2" name="文本框 140"/>
              <p:cNvSpPr txBox="1"/>
              <p:nvPr/>
            </p:nvSpPr>
            <p:spPr>
              <a:xfrm>
                <a:off x="4386660" y="1369141"/>
                <a:ext cx="122523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50153" name="文本框 145"/>
            <p:cNvSpPr txBox="1"/>
            <p:nvPr/>
          </p:nvSpPr>
          <p:spPr>
            <a:xfrm>
              <a:off x="7104141" y="1387213"/>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319" name="直接箭头连接符 146"/>
            <p:cNvCxnSpPr>
              <a:cxnSpLocks/>
            </p:cNvCxnSpPr>
            <p:nvPr/>
          </p:nvCxnSpPr>
          <p:spPr>
            <a:xfrm>
              <a:off x="7123590" y="1582784"/>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50154" name="文本框 147"/>
          <p:cNvSpPr txBox="1"/>
          <p:nvPr/>
        </p:nvSpPr>
        <p:spPr>
          <a:xfrm>
            <a:off x="305205" y="3859026"/>
            <a:ext cx="3183449" cy="11582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Hence, when </a:t>
            </a:r>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DS</a:t>
            </a:r>
            <a:r>
              <a:rPr altLang="zh-CN" b="1" dirty="0" sz="2000" lang="en-US" smtClean="0">
                <a:latin typeface="Arial" panose="020B0604020202020204" pitchFamily="34" charset="0"/>
                <a:cs typeface="Arial" panose="020B0604020202020204" pitchFamily="34" charset="0"/>
              </a:rPr>
              <a:t>&gt;0 and </a:t>
            </a:r>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 </a:t>
            </a:r>
            <a:r>
              <a:rPr altLang="zh-CN" b="1" dirty="0" sz="2000" i="1" lang="en-US" err="1" smtClean="0">
                <a:latin typeface="Arial" panose="020B0604020202020204" pitchFamily="34" charset="0"/>
                <a:cs typeface="Arial" panose="020B0604020202020204" pitchFamily="34" charset="0"/>
              </a:rPr>
              <a:t>i</a:t>
            </a:r>
            <a:r>
              <a:rPr altLang="zh-CN" baseline="-25000" b="1" dirty="0" sz="2000" lang="en-US" err="1" smtClean="0">
                <a:latin typeface="Arial" panose="020B0604020202020204" pitchFamily="34" charset="0"/>
                <a:cs typeface="Arial" panose="020B0604020202020204" pitchFamily="34" charset="0"/>
              </a:rPr>
              <a:t>D</a:t>
            </a:r>
            <a:r>
              <a:rPr altLang="zh-CN" b="1" dirty="0" sz="2000" lang="en-US" smtClean="0">
                <a:latin typeface="Arial" panose="020B0604020202020204" pitchFamily="34" charset="0"/>
                <a:cs typeface="Arial" panose="020B0604020202020204" pitchFamily="34" charset="0"/>
              </a:rPr>
              <a:t>&gt;0</a:t>
            </a:r>
            <a:endParaRPr altLang="en-US" b="1" dirty="0" sz="2000" lang="zh-CN">
              <a:latin typeface="Arial" panose="020B0604020202020204" pitchFamily="34" charset="0"/>
              <a:cs typeface="Arial" panose="020B0604020202020204" pitchFamily="34" charset="0"/>
            </a:endParaRPr>
          </a:p>
          <a:p>
            <a:r>
              <a:rPr altLang="zh-CN" b="1" dirty="0" sz="2000" lang="en-US" smtClean="0">
                <a:latin typeface="Arial" panose="020B0604020202020204" pitchFamily="34" charset="0"/>
                <a:cs typeface="Arial" panose="020B0604020202020204" pitchFamily="34" charset="0"/>
              </a:rPr>
              <a:t> </a:t>
            </a:r>
            <a:endParaRPr altLang="en-US" b="1" dirty="0" sz="2000"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1">
            <p14:nvContentPartPr>
              <p14:cNvPr id="1050924" name=""/>
              <p14:cNvContentPartPr/>
              <p14:nvPr/>
            </p14:nvContentPartPr>
            <p14:xfrm>
              <a:off x="1344420" y="1589559"/>
              <a:ext cx="1410265" cy="862274"/>
            </p14:xfrm>
          </p:contentPart>
        </mc:Choice>
        <mc:Fallback>
          <p:sp>
            <p:nvSpPr>
              <p:cNvPr id="1050924" name=""/>
              <p:cNvSpPr/>
              <p:nvPr/>
            </p:nvSpPr>
            <p:spPr>
              <a:xfrm>
                <a:off x="1344420" y="1589559"/>
                <a:ext cx="1410265" cy="862274"/>
              </a:xfrm>
            </p:spPr>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687" name=""/>
        <p:cNvGrpSpPr/>
        <p:nvPr/>
      </p:nvGrpSpPr>
      <p:grpSpPr>
        <a:xfrm>
          <a:off x="0" y="0"/>
          <a:ext cx="0" cy="0"/>
          <a:chOff x="0" y="0"/>
          <a:chExt cx="0" cy="0"/>
        </a:xfrm>
      </p:grpSpPr>
      <p:sp>
        <p:nvSpPr>
          <p:cNvPr id="105015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56" name="文本框 144"/>
          <p:cNvSpPr txBox="1"/>
          <p:nvPr/>
        </p:nvSpPr>
        <p:spPr>
          <a:xfrm>
            <a:off x="423451" y="1425214"/>
            <a:ext cx="3743675"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The inversion layer becomes wider</a:t>
            </a:r>
            <a:endParaRPr altLang="en-US" b="1" dirty="0" sz="2400" lang="zh-CN">
              <a:latin typeface="Arial" panose="020B0604020202020204" pitchFamily="34" charset="0"/>
              <a:cs typeface="Arial" panose="020B0604020202020204" pitchFamily="34" charset="0"/>
            </a:endParaRPr>
          </a:p>
        </p:txBody>
      </p:sp>
      <p:grpSp>
        <p:nvGrpSpPr>
          <p:cNvPr id="688" name="组合 15"/>
          <p:cNvGrpSpPr/>
          <p:nvPr/>
        </p:nvGrpSpPr>
        <p:grpSpPr>
          <a:xfrm>
            <a:off x="4382125" y="757599"/>
            <a:ext cx="4515303" cy="5076930"/>
            <a:chOff x="3453437" y="1133837"/>
            <a:chExt cx="4515303" cy="5076930"/>
          </a:xfrm>
        </p:grpSpPr>
        <p:grpSp>
          <p:nvGrpSpPr>
            <p:cNvPr id="689" name="组合 11"/>
            <p:cNvGrpSpPr/>
            <p:nvPr/>
          </p:nvGrpSpPr>
          <p:grpSpPr>
            <a:xfrm>
              <a:off x="3453437" y="1133837"/>
              <a:ext cx="4515303" cy="5076930"/>
              <a:chOff x="1886752" y="1369141"/>
              <a:chExt cx="4515303" cy="5076930"/>
            </a:xfrm>
          </p:grpSpPr>
          <p:grpSp>
            <p:nvGrpSpPr>
              <p:cNvPr id="690" name="组合 8"/>
              <p:cNvGrpSpPr/>
              <p:nvPr/>
            </p:nvGrpSpPr>
            <p:grpSpPr>
              <a:xfrm>
                <a:off x="1886752" y="2440612"/>
                <a:ext cx="4515303" cy="4005459"/>
                <a:chOff x="2402457" y="1718969"/>
                <a:chExt cx="4515303" cy="4005459"/>
              </a:xfrm>
            </p:grpSpPr>
            <p:grpSp>
              <p:nvGrpSpPr>
                <p:cNvPr id="691" name="组合 7"/>
                <p:cNvGrpSpPr/>
                <p:nvPr/>
              </p:nvGrpSpPr>
              <p:grpSpPr>
                <a:xfrm>
                  <a:off x="2402457" y="1718969"/>
                  <a:ext cx="4515303" cy="4005459"/>
                  <a:chOff x="2402457" y="1718969"/>
                  <a:chExt cx="4515303" cy="4005459"/>
                </a:xfrm>
              </p:grpSpPr>
              <p:grpSp>
                <p:nvGrpSpPr>
                  <p:cNvPr id="692" name="组合 2"/>
                  <p:cNvGrpSpPr/>
                  <p:nvPr/>
                </p:nvGrpSpPr>
                <p:grpSpPr>
                  <a:xfrm>
                    <a:off x="2402457" y="1718969"/>
                    <a:ext cx="4515303" cy="4005459"/>
                    <a:chOff x="2059500" y="1717037"/>
                    <a:chExt cx="4515303" cy="4005459"/>
                  </a:xfrm>
                </p:grpSpPr>
                <p:grpSp>
                  <p:nvGrpSpPr>
                    <p:cNvPr id="693" name="组合 1"/>
                    <p:cNvGrpSpPr/>
                    <p:nvPr/>
                  </p:nvGrpSpPr>
                  <p:grpSpPr>
                    <a:xfrm>
                      <a:off x="2288919" y="1717037"/>
                      <a:ext cx="4285884" cy="4005459"/>
                      <a:chOff x="2288919" y="1717037"/>
                      <a:chExt cx="4285884" cy="4005459"/>
                    </a:xfrm>
                  </p:grpSpPr>
                  <p:grpSp>
                    <p:nvGrpSpPr>
                      <p:cNvPr id="694" name="组合 70"/>
                      <p:cNvGrpSpPr/>
                      <p:nvPr/>
                    </p:nvGrpSpPr>
                    <p:grpSpPr>
                      <a:xfrm>
                        <a:off x="2288919" y="1717037"/>
                        <a:ext cx="4285884" cy="4005459"/>
                        <a:chOff x="3748603" y="821996"/>
                        <a:chExt cx="4285884" cy="4005459"/>
                      </a:xfrm>
                    </p:grpSpPr>
                    <p:sp>
                      <p:nvSpPr>
                        <p:cNvPr id="1050157" name="文本框 71"/>
                        <p:cNvSpPr txBox="1"/>
                        <p:nvPr/>
                      </p:nvSpPr>
                      <p:spPr>
                        <a:xfrm>
                          <a:off x="4660570" y="945805"/>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695" name="组合 75"/>
                        <p:cNvGrpSpPr/>
                        <p:nvPr/>
                      </p:nvGrpSpPr>
                      <p:grpSpPr>
                        <a:xfrm>
                          <a:off x="3748603" y="821996"/>
                          <a:ext cx="4285884" cy="4005459"/>
                          <a:chOff x="3735602" y="605314"/>
                          <a:chExt cx="4285884" cy="4005459"/>
                        </a:xfrm>
                      </p:grpSpPr>
                      <p:grpSp>
                        <p:nvGrpSpPr>
                          <p:cNvPr id="696" name="组合 78"/>
                          <p:cNvGrpSpPr/>
                          <p:nvPr/>
                        </p:nvGrpSpPr>
                        <p:grpSpPr>
                          <a:xfrm>
                            <a:off x="3735602" y="605314"/>
                            <a:ext cx="4285884" cy="4005459"/>
                            <a:chOff x="3735602" y="605314"/>
                            <a:chExt cx="4285884" cy="4005459"/>
                          </a:xfrm>
                        </p:grpSpPr>
                        <p:grpSp>
                          <p:nvGrpSpPr>
                            <p:cNvPr id="697" name="组合 80"/>
                            <p:cNvGrpSpPr/>
                            <p:nvPr/>
                          </p:nvGrpSpPr>
                          <p:grpSpPr>
                            <a:xfrm>
                              <a:off x="3735602" y="605314"/>
                              <a:ext cx="4285884" cy="4005459"/>
                              <a:chOff x="3735602" y="605314"/>
                              <a:chExt cx="4285884" cy="4005459"/>
                            </a:xfrm>
                          </p:grpSpPr>
                          <p:grpSp>
                            <p:nvGrpSpPr>
                              <p:cNvPr id="698" name="组合 83"/>
                              <p:cNvGrpSpPr/>
                              <p:nvPr/>
                            </p:nvGrpSpPr>
                            <p:grpSpPr>
                              <a:xfrm>
                                <a:off x="3735602" y="605314"/>
                                <a:ext cx="4285884" cy="4005459"/>
                                <a:chOff x="179277" y="2358662"/>
                                <a:chExt cx="3542295" cy="3310525"/>
                              </a:xfrm>
                            </p:grpSpPr>
                            <p:grpSp>
                              <p:nvGrpSpPr>
                                <p:cNvPr id="699" name="组合 87"/>
                                <p:cNvGrpSpPr/>
                                <p:nvPr/>
                              </p:nvGrpSpPr>
                              <p:grpSpPr>
                                <a:xfrm>
                                  <a:off x="179277" y="3031941"/>
                                  <a:ext cx="3542295" cy="2048791"/>
                                  <a:chOff x="1041354" y="1984114"/>
                                  <a:chExt cx="3542295" cy="2048791"/>
                                </a:xfrm>
                              </p:grpSpPr>
                              <p:sp>
                                <p:nvSpPr>
                                  <p:cNvPr id="1050158" name="矩形 101"/>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700" name="组合 102"/>
                                  <p:cNvGrpSpPr/>
                                  <p:nvPr/>
                                </p:nvGrpSpPr>
                                <p:grpSpPr>
                                  <a:xfrm>
                                    <a:off x="1041354" y="2325574"/>
                                    <a:ext cx="3542295" cy="1707331"/>
                                    <a:chOff x="24957" y="2364172"/>
                                    <a:chExt cx="3542295" cy="1707331"/>
                                  </a:xfrm>
                                </p:grpSpPr>
                                <p:sp>
                                  <p:nvSpPr>
                                    <p:cNvPr id="1050159" name="矩形 105"/>
                                    <p:cNvSpPr/>
                                    <p:nvPr/>
                                  </p:nvSpPr>
                                  <p:spPr>
                                    <a:xfrm>
                                      <a:off x="24957" y="2364172"/>
                                      <a:ext cx="3542295" cy="1662428"/>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0" name="Text Box 629"/>
                                    <p:cNvSpPr txBox="1">
                                      <a:spLocks noChangeArrowheads="1"/>
                                    </p:cNvSpPr>
                                    <p:nvPr/>
                                  </p:nvSpPr>
                                  <p:spPr bwMode="auto">
                                    <a:xfrm>
                                      <a:off x="1607648" y="3689935"/>
                                      <a:ext cx="502796" cy="381568"/>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50161" name="矩形 88"/>
                                <p:cNvSpPr/>
                                <p:nvPr/>
                              </p:nvSpPr>
                              <p:spPr>
                                <a:xfrm>
                                  <a:off x="1580903" y="5029970"/>
                                  <a:ext cx="811223"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2" name="Line 616"/>
                                <p:cNvSpPr>
                                  <a:spLocks noChangeShapeType="1"/>
                                </p:cNvSpPr>
                                <p:nvPr/>
                              </p:nvSpPr>
                              <p:spPr bwMode="auto">
                                <a:xfrm flipV="1">
                                  <a:off x="1974689" y="271705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3" name="Line 616"/>
                                <p:cNvSpPr>
                                  <a:spLocks noChangeShapeType="1"/>
                                </p:cNvSpPr>
                                <p:nvPr/>
                              </p:nvSpPr>
                              <p:spPr bwMode="auto">
                                <a:xfrm flipV="1">
                                  <a:off x="2957900" y="2826365"/>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4" name="Line 616"/>
                                <p:cNvSpPr>
                                  <a:spLocks noChangeShapeType="1"/>
                                </p:cNvSpPr>
                                <p:nvPr/>
                              </p:nvSpPr>
                              <p:spPr bwMode="auto">
                                <a:xfrm flipV="1">
                                  <a:off x="2002579" y="5146303"/>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5" name="椭圆 93"/>
                                <p:cNvSpPr/>
                                <p:nvPr/>
                              </p:nvSpPr>
                              <p:spPr>
                                <a:xfrm>
                                  <a:off x="1934842" y="26389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6" name="椭圆 94"/>
                                <p:cNvSpPr/>
                                <p:nvPr/>
                              </p:nvSpPr>
                              <p:spPr>
                                <a:xfrm>
                                  <a:off x="2918051" y="276109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7" name="椭圆 95"/>
                                <p:cNvSpPr/>
                                <p:nvPr/>
                              </p:nvSpPr>
                              <p:spPr>
                                <a:xfrm>
                                  <a:off x="1962732" y="54148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8" name="文本框 96"/>
                                <p:cNvSpPr txBox="1"/>
                                <p:nvPr/>
                              </p:nvSpPr>
                              <p:spPr>
                                <a:xfrm>
                                  <a:off x="2079992" y="2358662"/>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50169" name="文本框 97"/>
                                <p:cNvSpPr txBox="1"/>
                                <p:nvPr/>
                              </p:nvSpPr>
                              <p:spPr>
                                <a:xfrm>
                                  <a:off x="2940920" y="2497972"/>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170" name="文本框 98"/>
                                <p:cNvSpPr txBox="1"/>
                                <p:nvPr/>
                              </p:nvSpPr>
                              <p:spPr>
                                <a:xfrm>
                                  <a:off x="2036492" y="5287620"/>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0171" name="矩形 99"/>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72" name="矩形 84"/>
                              <p:cNvSpPr/>
                              <p:nvPr/>
                            </p:nvSpPr>
                            <p:spPr>
                              <a:xfrm>
                                <a:off x="4532065" y="1414085"/>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3" name="矩形 85"/>
                              <p:cNvSpPr/>
                              <p:nvPr/>
                            </p:nvSpPr>
                            <p:spPr>
                              <a:xfrm>
                                <a:off x="5247892" y="1264940"/>
                                <a:ext cx="1273274" cy="149145"/>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4" name="矩形 86"/>
                              <p:cNvSpPr/>
                              <p:nvPr/>
                            </p:nvSpPr>
                            <p:spPr>
                              <a:xfrm>
                                <a:off x="6949093" y="1406397"/>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75" name="Line 616"/>
                            <p:cNvSpPr>
                              <a:spLocks noChangeShapeType="1"/>
                            </p:cNvSpPr>
                            <p:nvPr/>
                          </p:nvSpPr>
                          <p:spPr bwMode="auto">
                            <a:xfrm flipV="1">
                              <a:off x="4671149" y="1162189"/>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76" name="椭圆 82"/>
                            <p:cNvSpPr/>
                            <p:nvPr/>
                          </p:nvSpPr>
                          <p:spPr>
                            <a:xfrm>
                              <a:off x="4622935" y="1083213"/>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77" name="矩形 79"/>
                          <p:cNvSpPr/>
                          <p:nvPr/>
                        </p:nvSpPr>
                        <p:spPr>
                          <a:xfrm>
                            <a:off x="4094406" y="264061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0178" name="矩形 111"/>
                      <p:cNvSpPr/>
                      <p:nvPr/>
                    </p:nvSpPr>
                    <p:spPr>
                      <a:xfrm rot="5400000">
                        <a:off x="3277592" y="3354973"/>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9" name="矩形 112"/>
                      <p:cNvSpPr/>
                      <p:nvPr/>
                    </p:nvSpPr>
                    <p:spPr>
                      <a:xfrm rot="5400000">
                        <a:off x="2230714" y="3354972"/>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80" name="Rectangle 519"/>
                    <p:cNvSpPr>
                      <a:spLocks noChangeArrowheads="1"/>
                    </p:cNvSpPr>
                    <p:nvPr/>
                  </p:nvSpPr>
                  <p:spPr bwMode="auto">
                    <a:xfrm>
                      <a:off x="2754740" y="2951123"/>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81" name="Rectangle 519"/>
                    <p:cNvSpPr>
                      <a:spLocks noChangeArrowheads="1"/>
                    </p:cNvSpPr>
                    <p:nvPr/>
                  </p:nvSpPr>
                  <p:spPr bwMode="auto">
                    <a:xfrm>
                      <a:off x="5198699" y="2953758"/>
                      <a:ext cx="929253" cy="796852"/>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82" name="Text Box 629"/>
                    <p:cNvSpPr txBox="1">
                      <a:spLocks noChangeArrowheads="1"/>
                    </p:cNvSpPr>
                    <p:nvPr/>
                  </p:nvSpPr>
                  <p:spPr bwMode="auto">
                    <a:xfrm>
                      <a:off x="2874145" y="3103509"/>
                      <a:ext cx="767259" cy="497839"/>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50183" name="Text Box 629"/>
                    <p:cNvSpPr txBox="1">
                      <a:spLocks noChangeArrowheads="1"/>
                    </p:cNvSpPr>
                    <p:nvPr/>
                  </p:nvSpPr>
                  <p:spPr bwMode="auto">
                    <a:xfrm>
                      <a:off x="5336680" y="3107727"/>
                      <a:ext cx="767259" cy="4978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50184" name="矩形 113"/>
                    <p:cNvSpPr/>
                    <p:nvPr/>
                  </p:nvSpPr>
                  <p:spPr>
                    <a:xfrm>
                      <a:off x="5094529" y="3754495"/>
                      <a:ext cx="1153486" cy="12624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5" name="矩形 114"/>
                    <p:cNvSpPr/>
                    <p:nvPr/>
                  </p:nvSpPr>
                  <p:spPr>
                    <a:xfrm rot="5400000">
                      <a:off x="5724398" y="3357130"/>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6" name="矩形 115"/>
                    <p:cNvSpPr/>
                    <p:nvPr/>
                  </p:nvSpPr>
                  <p:spPr>
                    <a:xfrm rot="5400000">
                      <a:off x="4677520" y="3357129"/>
                      <a:ext cx="930427" cy="116806"/>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7" name="Line 616"/>
                    <p:cNvSpPr>
                      <a:spLocks noChangeShapeType="1"/>
                    </p:cNvSpPr>
                    <p:nvPr/>
                  </p:nvSpPr>
                  <p:spPr bwMode="auto">
                    <a:xfrm rot="5400000" flipV="1">
                      <a:off x="2612450" y="1691092"/>
                      <a:ext cx="0" cy="110590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88" name="Line 616"/>
                    <p:cNvSpPr>
                      <a:spLocks noChangeShapeType="1"/>
                    </p:cNvSpPr>
                    <p:nvPr/>
                  </p:nvSpPr>
                  <p:spPr bwMode="auto">
                    <a:xfrm rot="5400000" flipV="1">
                      <a:off x="3255068" y="4271253"/>
                      <a:ext cx="0" cy="238337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89" name="Line 616"/>
                    <p:cNvSpPr>
                      <a:spLocks noChangeShapeType="1"/>
                    </p:cNvSpPr>
                    <p:nvPr/>
                  </p:nvSpPr>
                  <p:spPr bwMode="auto">
                    <a:xfrm flipV="1">
                      <a:off x="2064760" y="2243146"/>
                      <a:ext cx="0" cy="321979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190" name="椭圆 5"/>
                  <p:cNvSpPr/>
                  <p:nvPr/>
                </p:nvSpPr>
                <p:spPr>
                  <a:xfrm>
                    <a:off x="4042518" y="2671763"/>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91" name="椭圆 63"/>
                  <p:cNvSpPr/>
                  <p:nvPr/>
                </p:nvSpPr>
                <p:spPr>
                  <a:xfrm>
                    <a:off x="3845684" y="2672656"/>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92" name="椭圆 69"/>
                  <p:cNvSpPr/>
                  <p:nvPr/>
                </p:nvSpPr>
                <p:spPr>
                  <a:xfrm>
                    <a:off x="4433516" y="2676809"/>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93" name="椭圆 72"/>
                  <p:cNvSpPr/>
                  <p:nvPr/>
                </p:nvSpPr>
                <p:spPr>
                  <a:xfrm>
                    <a:off x="4236682" y="2677702"/>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94" name="椭圆 73"/>
                  <p:cNvSpPr/>
                  <p:nvPr/>
                </p:nvSpPr>
                <p:spPr>
                  <a:xfrm>
                    <a:off x="4823967" y="2681545"/>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95" name="椭圆 74"/>
                  <p:cNvSpPr/>
                  <p:nvPr/>
                </p:nvSpPr>
                <p:spPr>
                  <a:xfrm>
                    <a:off x="4627133" y="2682438"/>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96" name="椭圆 76"/>
                  <p:cNvSpPr/>
                  <p:nvPr/>
                </p:nvSpPr>
                <p:spPr>
                  <a:xfrm>
                    <a:off x="5214965" y="2686591"/>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97" name="椭圆 77"/>
                  <p:cNvSpPr/>
                  <p:nvPr/>
                </p:nvSpPr>
                <p:spPr>
                  <a:xfrm>
                    <a:off x="5018131" y="2687484"/>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98" name="椭圆 89"/>
                  <p:cNvSpPr/>
                  <p:nvPr/>
                </p:nvSpPr>
                <p:spPr>
                  <a:xfrm>
                    <a:off x="5601510" y="2692064"/>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sp>
                <p:nvSpPr>
                  <p:cNvPr id="1050199" name="椭圆 100"/>
                  <p:cNvSpPr/>
                  <p:nvPr/>
                </p:nvSpPr>
                <p:spPr>
                  <a:xfrm>
                    <a:off x="5404676" y="2692957"/>
                    <a:ext cx="138677" cy="13867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smtClean="0">
                        <a:solidFill>
                          <a:schemeClr val="tx1"/>
                        </a:solidFill>
                      </a:rPr>
                      <a:t>+</a:t>
                    </a:r>
                    <a:endParaRPr altLang="en-US" dirty="0" sz="1600" lang="zh-CN">
                      <a:solidFill>
                        <a:schemeClr val="tx1"/>
                      </a:solidFill>
                    </a:endParaRPr>
                  </a:p>
                </p:txBody>
              </p:sp>
            </p:grpSp>
            <p:sp>
              <p:nvSpPr>
                <p:cNvPr id="1050200" name="矩形 103"/>
                <p:cNvSpPr/>
                <p:nvPr/>
              </p:nvSpPr>
              <p:spPr>
                <a:xfrm>
                  <a:off x="4121659" y="2941672"/>
                  <a:ext cx="1376820" cy="375522"/>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1" name="矩形 104"/>
                <p:cNvSpPr/>
                <p:nvPr/>
              </p:nvSpPr>
              <p:spPr>
                <a:xfrm>
                  <a:off x="4017512" y="2947410"/>
                  <a:ext cx="1526171" cy="232859"/>
                </a:xfrm>
                <a:prstGeom prst="rect"/>
                <a:pattFill prst="sphere">
                  <a:fgClr>
                    <a:schemeClr val="tx1"/>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02" name="Line 616"/>
              <p:cNvSpPr>
                <a:spLocks noChangeShapeType="1"/>
              </p:cNvSpPr>
              <p:nvPr/>
            </p:nvSpPr>
            <p:spPr bwMode="auto">
              <a:xfrm flipV="1">
                <a:off x="3047608" y="1903978"/>
                <a:ext cx="0" cy="10211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3" name="Line 616"/>
              <p:cNvSpPr>
                <a:spLocks noChangeShapeType="1"/>
              </p:cNvSpPr>
              <p:nvPr/>
            </p:nvSpPr>
            <p:spPr bwMode="auto">
              <a:xfrm flipV="1">
                <a:off x="5471723" y="1903977"/>
                <a:ext cx="0" cy="103011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4" name="Line 616"/>
              <p:cNvSpPr>
                <a:spLocks noChangeShapeType="1"/>
              </p:cNvSpPr>
              <p:nvPr/>
            </p:nvSpPr>
            <p:spPr bwMode="auto">
              <a:xfrm rot="5400000" flipV="1">
                <a:off x="3329551" y="2330667"/>
                <a:ext cx="0" cy="5638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5" name="文本框 129"/>
              <p:cNvSpPr txBox="1"/>
              <p:nvPr/>
            </p:nvSpPr>
            <p:spPr>
              <a:xfrm>
                <a:off x="3329979" y="1952867"/>
                <a:ext cx="1116960"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cxnSp>
            <p:nvCxnSpPr>
              <p:cNvPr id="3146320" name="直接连接符 130"/>
              <p:cNvCxnSpPr>
                <a:cxnSpLocks/>
              </p:cNvCxnSpPr>
              <p:nvPr/>
            </p:nvCxnSpPr>
            <p:spPr>
              <a:xfrm flipH="1" flipV="1">
                <a:off x="3692464" y="2452255"/>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1" name="直接连接符 131"/>
              <p:cNvCxnSpPr>
                <a:cxnSpLocks/>
              </p:cNvCxnSpPr>
              <p:nvPr/>
            </p:nvCxnSpPr>
            <p:spPr>
              <a:xfrm flipH="1" flipV="1">
                <a:off x="3611492" y="2515649"/>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2" name="直接箭头连接符 132"/>
              <p:cNvCxnSpPr>
                <a:cxnSpLocks/>
              </p:cNvCxnSpPr>
              <p:nvPr/>
            </p:nvCxnSpPr>
            <p:spPr>
              <a:xfrm flipV="1">
                <a:off x="3506981" y="2435932"/>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206" name="Line 616"/>
              <p:cNvSpPr>
                <a:spLocks noChangeShapeType="1"/>
              </p:cNvSpPr>
              <p:nvPr/>
            </p:nvSpPr>
            <p:spPr bwMode="auto">
              <a:xfrm rot="5400000" flipV="1">
                <a:off x="4000286" y="2323433"/>
                <a:ext cx="0" cy="57834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7" name="Line 616"/>
              <p:cNvSpPr>
                <a:spLocks noChangeShapeType="1"/>
              </p:cNvSpPr>
              <p:nvPr/>
            </p:nvSpPr>
            <p:spPr bwMode="auto">
              <a:xfrm flipV="1">
                <a:off x="4292675" y="2612607"/>
                <a:ext cx="0" cy="17098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8" name="Line 616"/>
              <p:cNvSpPr>
                <a:spLocks noChangeShapeType="1"/>
              </p:cNvSpPr>
              <p:nvPr/>
            </p:nvSpPr>
            <p:spPr bwMode="auto">
              <a:xfrm rot="5400000" flipV="1">
                <a:off x="3646206" y="1305382"/>
                <a:ext cx="0" cy="119719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cxnSp>
            <p:nvCxnSpPr>
              <p:cNvPr id="3146323" name="直接连接符 136"/>
              <p:cNvCxnSpPr>
                <a:cxnSpLocks/>
              </p:cNvCxnSpPr>
              <p:nvPr/>
            </p:nvCxnSpPr>
            <p:spPr>
              <a:xfrm flipH="1" flipV="1">
                <a:off x="4325775" y="1743627"/>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4" name="直接连接符 137"/>
              <p:cNvCxnSpPr>
                <a:cxnSpLocks/>
              </p:cNvCxnSpPr>
              <p:nvPr/>
            </p:nvCxnSpPr>
            <p:spPr>
              <a:xfrm flipH="1" flipV="1">
                <a:off x="4244803" y="1807021"/>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5" name="直接箭头连接符 138"/>
              <p:cNvCxnSpPr>
                <a:cxnSpLocks/>
              </p:cNvCxnSpPr>
              <p:nvPr/>
            </p:nvCxnSpPr>
            <p:spPr>
              <a:xfrm flipV="1">
                <a:off x="4140292" y="1727304"/>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209" name="Line 616"/>
              <p:cNvSpPr>
                <a:spLocks noChangeShapeType="1"/>
              </p:cNvSpPr>
              <p:nvPr/>
            </p:nvSpPr>
            <p:spPr bwMode="auto">
              <a:xfrm rot="5400000" flipV="1">
                <a:off x="4908074" y="1340329"/>
                <a:ext cx="0" cy="1127302"/>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10" name="文本框 140"/>
              <p:cNvSpPr txBox="1"/>
              <p:nvPr/>
            </p:nvSpPr>
            <p:spPr>
              <a:xfrm>
                <a:off x="4386660" y="1369141"/>
                <a:ext cx="1225232"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sp>
          <p:nvSpPr>
            <p:cNvPr id="1050211" name="文本框 145"/>
            <p:cNvSpPr txBox="1"/>
            <p:nvPr/>
          </p:nvSpPr>
          <p:spPr>
            <a:xfrm>
              <a:off x="7104141" y="1387213"/>
              <a:ext cx="440014"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cxnSp>
          <p:nvCxnSpPr>
            <p:cNvPr id="3146326" name="直接箭头连接符 146"/>
            <p:cNvCxnSpPr>
              <a:cxnSpLocks/>
            </p:cNvCxnSpPr>
            <p:nvPr/>
          </p:nvCxnSpPr>
          <p:spPr>
            <a:xfrm>
              <a:off x="7123590" y="1582784"/>
              <a:ext cx="0" cy="332379"/>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50212" name="文本框 120"/>
          <p:cNvSpPr txBox="1">
            <a:spLocks noChangeAspect="1" noMove="1" noResize="1" noRot="1" noAdjustHandles="1" noEditPoints="1" noChangeArrowheads="1" noChangeShapeType="1" noTextEdit="1"/>
          </p:cNvSpPr>
          <p:nvPr/>
        </p:nvSpPr>
        <p:spPr>
          <a:xfrm>
            <a:off x="362767" y="670420"/>
            <a:ext cx="1908945" cy="461665"/>
          </a:xfrm>
          <a:prstGeom prst="rect"/>
          <a:blipFill>
            <a:blip xmlns:r="http://schemas.openxmlformats.org/officeDocument/2006/relationships" r:embed="rId1"/>
            <a:stretch>
              <a:fillRect l="-5112" t="-11842" b="-27632"/>
            </a:stretch>
          </a:blipFill>
        </p:spPr>
        <p:txBody>
          <a:bodyPr/>
          <a:p>
            <a:r>
              <a:rPr altLang="en-US" lang="zh-CN">
                <a:noFill/>
              </a:rPr>
              <a:t> </a:t>
            </a:r>
          </a:p>
        </p:txBody>
      </p:sp>
      <p:sp>
        <p:nvSpPr>
          <p:cNvPr id="1050213" name="文本框 122"/>
          <p:cNvSpPr txBox="1"/>
          <p:nvPr/>
        </p:nvSpPr>
        <p:spPr>
          <a:xfrm>
            <a:off x="427530" y="3451029"/>
            <a:ext cx="3743675" cy="802640"/>
          </a:xfrm>
          <a:prstGeom prst="rect"/>
          <a:noFill/>
        </p:spPr>
        <p:txBody>
          <a:bodyPr rtlCol="0" wrap="square">
            <a:spAutoFit/>
          </a:bodyPr>
          <a:p>
            <a:pPr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The inversion layer becomes narrower</a:t>
            </a:r>
            <a:endParaRPr altLang="en-US" b="1" dirty="0" sz="2400" lang="zh-CN">
              <a:latin typeface="Arial" panose="020B0604020202020204" pitchFamily="34" charset="0"/>
              <a:cs typeface="Arial" panose="020B0604020202020204" pitchFamily="34" charset="0"/>
            </a:endParaRPr>
          </a:p>
        </p:txBody>
      </p:sp>
      <p:sp>
        <p:nvSpPr>
          <p:cNvPr id="1050214" name="文本框 123"/>
          <p:cNvSpPr txBox="1">
            <a:spLocks noChangeAspect="1" noMove="1" noResize="1" noRot="1" noAdjustHandles="1" noEditPoints="1" noChangeArrowheads="1" noChangeShapeType="1" noTextEdit="1"/>
          </p:cNvSpPr>
          <p:nvPr/>
        </p:nvSpPr>
        <p:spPr>
          <a:xfrm>
            <a:off x="366846" y="2696235"/>
            <a:ext cx="1908945" cy="461665"/>
          </a:xfrm>
          <a:prstGeom prst="rect"/>
          <a:blipFill>
            <a:blip xmlns:r="http://schemas.openxmlformats.org/officeDocument/2006/relationships" r:embed="rId2"/>
            <a:stretch>
              <a:fillRect l="-4792" t="-11842" b="-27632"/>
            </a:stretch>
          </a:blipFill>
        </p:spPr>
        <p:txBody>
          <a:bodyPr/>
          <a:p>
            <a:r>
              <a:rPr altLang="en-US" lang="zh-CN">
                <a:noFill/>
              </a:rPr>
              <a:t> </a:t>
            </a:r>
          </a:p>
        </p:txBody>
      </p:sp>
      <p:sp>
        <p:nvSpPr>
          <p:cNvPr id="1050215" name="文本框 124"/>
          <p:cNvSpPr txBox="1">
            <a:spLocks noChangeAspect="1" noMove="1" noResize="1" noRot="1" noAdjustHandles="1" noEditPoints="1" noChangeArrowheads="1" noChangeShapeType="1" noTextEdit="1"/>
          </p:cNvSpPr>
          <p:nvPr/>
        </p:nvSpPr>
        <p:spPr>
          <a:xfrm>
            <a:off x="388613" y="4660882"/>
            <a:ext cx="3743675" cy="866584"/>
          </a:xfrm>
          <a:prstGeom prst="rect"/>
          <a:blipFill>
            <a:blip xmlns:r="http://schemas.openxmlformats.org/officeDocument/2006/relationships" r:embed="rId3"/>
            <a:stretch>
              <a:fillRect l="-2280" t="-4930" r="-977" b="-6338"/>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4">
            <p14:nvContentPartPr>
              <p14:cNvPr id="1050925" name=""/>
              <p14:cNvContentPartPr/>
              <p14:nvPr/>
            </p14:nvContentPartPr>
            <p14:xfrm>
              <a:off x="729265" y="5530859"/>
              <a:ext cx="1750984" cy="120307"/>
            </p14:xfrm>
          </p:contentPart>
        </mc:Choice>
        <mc:Fallback>
          <p:sp>
            <p:nvSpPr>
              <p:cNvPr id="1050925" name=""/>
              <p:cNvSpPr/>
              <p:nvPr/>
            </p:nvSpPr>
            <p:spPr>
              <a:xfrm>
                <a:off x="729265" y="5530859"/>
                <a:ext cx="1750984" cy="120307"/>
              </a:xfrm>
            </p:spPr>
          </p:sp>
        </mc:Fallback>
      </mc:AlternateContent>
      <mc:AlternateContent xmlns:mc="http://schemas.openxmlformats.org/markup-compatibility/2006">
        <mc:Choice xmlns:p14="http://schemas.microsoft.com/office/powerpoint/2010/main" Requires="p14">
          <p:contentPart p14:bwMode="auto" r:id="rId5">
            <p14:nvContentPartPr>
              <p14:cNvPr id="1050944" name=""/>
              <p14:cNvContentPartPr/>
              <p14:nvPr/>
            </p14:nvContentPartPr>
            <p14:xfrm>
              <a:off x="2629104" y="5368492"/>
              <a:ext cx="146299" cy="261624"/>
            </p14:xfrm>
          </p:contentPart>
        </mc:Choice>
        <mc:Fallback>
          <p:sp>
            <p:nvSpPr>
              <p:cNvPr id="1050944" name=""/>
              <p:cNvSpPr/>
              <p:nvPr/>
            </p:nvSpPr>
            <p:spPr>
              <a:xfrm>
                <a:off x="2629104" y="5368492"/>
                <a:ext cx="146299" cy="261624"/>
              </a:xfrm>
            </p:spPr>
          </p:sp>
        </mc:Fallback>
      </mc:AlternateContent>
      <mc:AlternateContent xmlns:mc="http://schemas.openxmlformats.org/markup-compatibility/2006">
        <mc:Choice xmlns:p14="http://schemas.microsoft.com/office/powerpoint/2010/main" Requires="p14">
          <p:contentPart p14:bwMode="auto" r:id="rId6">
            <p14:nvContentPartPr>
              <p14:cNvPr id="1050945" name=""/>
              <p14:cNvContentPartPr/>
              <p14:nvPr/>
            </p14:nvContentPartPr>
            <p14:xfrm>
              <a:off x="2659659" y="5433434"/>
              <a:ext cx="226602" cy="282701"/>
            </p14:xfrm>
          </p:contentPart>
        </mc:Choice>
        <mc:Fallback>
          <p:sp>
            <p:nvSpPr>
              <p:cNvPr id="1050945" name=""/>
              <p:cNvSpPr/>
              <p:nvPr/>
            </p:nvSpPr>
            <p:spPr>
              <a:xfrm>
                <a:off x="2659659" y="5433434"/>
                <a:ext cx="226602" cy="282701"/>
              </a:xfrm>
            </p:spPr>
          </p:sp>
        </mc:Fallback>
      </mc:AlternateContent>
      <mc:AlternateContent xmlns:mc="http://schemas.openxmlformats.org/markup-compatibility/2006">
        <mc:Choice xmlns:p14="http://schemas.microsoft.com/office/powerpoint/2010/main" Requires="p14">
          <p:contentPart p14:bwMode="auto" r:id="rId7">
            <p14:nvContentPartPr>
              <p14:cNvPr id="1050946" name=""/>
              <p14:cNvContentPartPr/>
              <p14:nvPr/>
            </p14:nvContentPartPr>
            <p14:xfrm>
              <a:off x="2910503" y="5447153"/>
              <a:ext cx="482659" cy="642485"/>
            </p14:xfrm>
          </p:contentPart>
        </mc:Choice>
        <mc:Fallback>
          <p:sp>
            <p:nvSpPr>
              <p:cNvPr id="1050946" name=""/>
              <p:cNvSpPr/>
              <p:nvPr/>
            </p:nvSpPr>
            <p:spPr>
              <a:xfrm>
                <a:off x="2910503" y="5447153"/>
                <a:ext cx="482659" cy="642485"/>
              </a:xfrm>
            </p:spPr>
          </p:sp>
        </mc:Fallback>
      </mc:AlternateContent>
      <mc:AlternateContent xmlns:mc="http://schemas.openxmlformats.org/markup-compatibility/2006">
        <mc:Choice xmlns:p14="http://schemas.microsoft.com/office/powerpoint/2010/main" Requires="p14">
          <p:contentPart p14:bwMode="auto" r:id="rId8">
            <p14:nvContentPartPr>
              <p14:cNvPr id="1050947" name=""/>
              <p14:cNvContentPartPr/>
              <p14:nvPr/>
            </p14:nvContentPartPr>
            <p14:xfrm>
              <a:off x="3416602" y="5422838"/>
              <a:ext cx="267726" cy="236776"/>
            </p14:xfrm>
          </p:contentPart>
        </mc:Choice>
        <mc:Fallback>
          <p:sp>
            <p:nvSpPr>
              <p:cNvPr id="1050947" name=""/>
              <p:cNvSpPr/>
              <p:nvPr/>
            </p:nvSpPr>
            <p:spPr>
              <a:xfrm>
                <a:off x="3416602" y="5422838"/>
                <a:ext cx="267726" cy="236776"/>
              </a:xfrm>
            </p:spPr>
          </p:sp>
        </mc:Fallback>
      </mc:AlternateContent>
      <mc:AlternateContent xmlns:mc="http://schemas.openxmlformats.org/markup-compatibility/2006">
        <mc:Choice xmlns:p14="http://schemas.microsoft.com/office/powerpoint/2010/main" Requires="p14">
          <p:contentPart p14:bwMode="auto" r:id="rId9">
            <p14:nvContentPartPr>
              <p14:cNvPr id="1050948" name=""/>
              <p14:cNvContentPartPr/>
              <p14:nvPr/>
            </p14:nvContentPartPr>
            <p14:xfrm>
              <a:off x="3578913" y="5370031"/>
              <a:ext cx="231594" cy="302503"/>
            </p14:xfrm>
          </p:contentPart>
        </mc:Choice>
        <mc:Fallback>
          <p:sp>
            <p:nvSpPr>
              <p:cNvPr id="1050948" name=""/>
              <p:cNvSpPr/>
              <p:nvPr/>
            </p:nvSpPr>
            <p:spPr>
              <a:xfrm>
                <a:off x="3578913" y="5370031"/>
                <a:ext cx="231594" cy="302503"/>
              </a:xfrm>
            </p:spPr>
          </p:sp>
        </mc:Fallback>
      </mc:AlternateContent>
      <mc:AlternateContent xmlns:mc="http://schemas.openxmlformats.org/markup-compatibility/2006">
        <mc:Choice xmlns:p14="http://schemas.microsoft.com/office/powerpoint/2010/main" Requires="p14">
          <p:contentPart p14:bwMode="auto" r:id="rId10">
            <p14:nvContentPartPr>
              <p14:cNvPr id="1050949" name=""/>
              <p14:cNvContentPartPr/>
              <p14:nvPr/>
            </p14:nvContentPartPr>
            <p14:xfrm>
              <a:off x="3593215" y="5690952"/>
              <a:ext cx="188273" cy="44839"/>
            </p14:xfrm>
          </p:contentPart>
        </mc:Choice>
        <mc:Fallback>
          <p:sp>
            <p:nvSpPr>
              <p:cNvPr id="1050949" name=""/>
              <p:cNvSpPr/>
              <p:nvPr/>
            </p:nvSpPr>
            <p:spPr>
              <a:xfrm>
                <a:off x="3593215" y="5690952"/>
                <a:ext cx="188273" cy="44839"/>
              </a:xfrm>
            </p:spPr>
          </p:sp>
        </mc:Fallback>
      </mc:AlternateContent>
      <mc:AlternateContent xmlns:mc="http://schemas.openxmlformats.org/markup-compatibility/2006">
        <mc:Choice xmlns:p14="http://schemas.microsoft.com/office/powerpoint/2010/main" Requires="p14">
          <p:contentPart p14:bwMode="auto" r:id="rId11">
            <p14:nvContentPartPr>
              <p14:cNvPr id="1050950" name=""/>
              <p14:cNvContentPartPr/>
              <p14:nvPr/>
            </p14:nvContentPartPr>
            <p14:xfrm>
              <a:off x="3520622" y="5655181"/>
              <a:ext cx="414447" cy="275211"/>
            </p14:xfrm>
          </p:contentPart>
        </mc:Choice>
        <mc:Fallback>
          <p:sp>
            <p:nvSpPr>
              <p:cNvPr id="1050950" name=""/>
              <p:cNvSpPr/>
              <p:nvPr/>
            </p:nvSpPr>
            <p:spPr>
              <a:xfrm>
                <a:off x="3520622" y="5655181"/>
                <a:ext cx="414447" cy="275211"/>
              </a:xfrm>
            </p:spPr>
          </p:sp>
        </mc:Fallback>
      </mc:AlternateContent>
      <mc:AlternateContent xmlns:mc="http://schemas.openxmlformats.org/markup-compatibility/2006">
        <mc:Choice xmlns:p14="http://schemas.microsoft.com/office/powerpoint/2010/main" Requires="p14">
          <p:contentPart p14:bwMode="auto" r:id="rId12">
            <p14:nvContentPartPr>
              <p14:cNvPr id="1050951" name=""/>
              <p14:cNvContentPartPr/>
              <p14:nvPr/>
            </p14:nvContentPartPr>
            <p14:xfrm>
              <a:off x="3993376" y="5258353"/>
              <a:ext cx="301967" cy="599317"/>
            </p14:xfrm>
          </p:contentPart>
        </mc:Choice>
        <mc:Fallback>
          <p:sp>
            <p:nvSpPr>
              <p:cNvPr id="1050951" name=""/>
              <p:cNvSpPr/>
              <p:nvPr/>
            </p:nvSpPr>
            <p:spPr>
              <a:xfrm>
                <a:off x="3993376" y="5258353"/>
                <a:ext cx="301967" cy="599317"/>
              </a:xfrm>
            </p:spPr>
          </p:sp>
        </mc:Fallback>
      </mc:AlternateContent>
      <mc:AlternateContent xmlns:mc="http://schemas.openxmlformats.org/markup-compatibility/2006">
        <mc:Choice xmlns:p14="http://schemas.microsoft.com/office/powerpoint/2010/main" Requires="p14">
          <p:contentPart p14:bwMode="auto" r:id="rId13">
            <p14:nvContentPartPr>
              <p14:cNvPr id="1050952" name=""/>
              <p14:cNvContentPartPr/>
              <p14:nvPr/>
            </p14:nvContentPartPr>
            <p14:xfrm>
              <a:off x="4401949" y="5278881"/>
              <a:ext cx="197366" cy="119515"/>
            </p14:xfrm>
          </p:contentPart>
        </mc:Choice>
        <mc:Fallback>
          <p:sp>
            <p:nvSpPr>
              <p:cNvPr id="1050952" name=""/>
              <p:cNvSpPr/>
              <p:nvPr/>
            </p:nvSpPr>
            <p:spPr>
              <a:xfrm>
                <a:off x="4401949" y="5278881"/>
                <a:ext cx="197366" cy="119515"/>
              </a:xfrm>
            </p:spPr>
          </p:sp>
        </mc:Fallback>
      </mc:AlternateContent>
      <mc:AlternateContent xmlns:mc="http://schemas.openxmlformats.org/markup-compatibility/2006">
        <mc:Choice xmlns:p14="http://schemas.microsoft.com/office/powerpoint/2010/main" Requires="p14">
          <p:contentPart p14:bwMode="auto" r:id="rId14">
            <p14:nvContentPartPr>
              <p14:cNvPr id="1050953" name=""/>
              <p14:cNvContentPartPr/>
              <p14:nvPr/>
            </p14:nvContentPartPr>
            <p14:xfrm>
              <a:off x="4331738" y="5418717"/>
              <a:ext cx="286360" cy="77530"/>
            </p14:xfrm>
          </p:contentPart>
        </mc:Choice>
        <mc:Fallback>
          <p:sp>
            <p:nvSpPr>
              <p:cNvPr id="1050953" name=""/>
              <p:cNvSpPr/>
              <p:nvPr/>
            </p:nvSpPr>
            <p:spPr>
              <a:xfrm>
                <a:off x="4331738" y="5418717"/>
                <a:ext cx="286360" cy="77530"/>
              </a:xfrm>
            </p:spPr>
          </p:sp>
        </mc:Fallback>
      </mc:AlternateContent>
      <mc:AlternateContent xmlns:mc="http://schemas.openxmlformats.org/markup-compatibility/2006">
        <mc:Choice xmlns:p14="http://schemas.microsoft.com/office/powerpoint/2010/main" Requires="p14">
          <p:contentPart p14:bwMode="auto" r:id="rId15">
            <p14:nvContentPartPr>
              <p14:cNvPr id="1050954" name=""/>
              <p14:cNvContentPartPr/>
              <p14:nvPr/>
            </p14:nvContentPartPr>
            <p14:xfrm>
              <a:off x="4463710" y="5416599"/>
              <a:ext cx="63710" cy="164433"/>
            </p14:xfrm>
          </p:contentPart>
        </mc:Choice>
        <mc:Fallback>
          <p:sp>
            <p:nvSpPr>
              <p:cNvPr id="1050954" name=""/>
              <p:cNvSpPr/>
              <p:nvPr/>
            </p:nvSpPr>
            <p:spPr>
              <a:xfrm>
                <a:off x="4463710" y="5416599"/>
                <a:ext cx="63710" cy="164433"/>
              </a:xfrm>
            </p:spPr>
          </p:sp>
        </mc:Fallback>
      </mc:AlternateContent>
      <mc:AlternateContent xmlns:mc="http://schemas.openxmlformats.org/markup-compatibility/2006">
        <mc:Choice xmlns:p14="http://schemas.microsoft.com/office/powerpoint/2010/main" Requires="p14">
          <p:contentPart p14:bwMode="auto" r:id="rId16">
            <p14:nvContentPartPr>
              <p14:cNvPr id="1050955" name=""/>
              <p14:cNvContentPartPr/>
              <p14:nvPr/>
            </p14:nvContentPartPr>
            <p14:xfrm>
              <a:off x="4514814" y="5279475"/>
              <a:ext cx="213936" cy="399190"/>
            </p14:xfrm>
          </p:contentPart>
        </mc:Choice>
        <mc:Fallback>
          <p:sp>
            <p:nvSpPr>
              <p:cNvPr id="1050955" name=""/>
              <p:cNvSpPr/>
              <p:nvPr/>
            </p:nvSpPr>
            <p:spPr>
              <a:xfrm>
                <a:off x="4514814" y="5279475"/>
                <a:ext cx="213936" cy="399190"/>
              </a:xfrm>
            </p:spPr>
          </p:sp>
        </mc:Fallback>
      </mc:AlternateContent>
      <mc:AlternateContent xmlns:mc="http://schemas.openxmlformats.org/markup-compatibility/2006">
        <mc:Choice xmlns:p14="http://schemas.microsoft.com/office/powerpoint/2010/main" Requires="p14">
          <p:contentPart p14:bwMode="auto" r:id="rId17">
            <p14:nvContentPartPr>
              <p14:cNvPr id="1050956" name=""/>
              <p14:cNvContentPartPr/>
              <p14:nvPr/>
            </p14:nvContentPartPr>
            <p14:xfrm>
              <a:off x="4514404" y="5616825"/>
              <a:ext cx="299897" cy="301355"/>
            </p14:xfrm>
          </p:contentPart>
        </mc:Choice>
        <mc:Fallback>
          <p:sp>
            <p:nvSpPr>
              <p:cNvPr id="1050956" name=""/>
              <p:cNvSpPr/>
              <p:nvPr/>
            </p:nvSpPr>
            <p:spPr>
              <a:xfrm>
                <a:off x="4514404" y="5616825"/>
                <a:ext cx="299897" cy="301355"/>
              </a:xfrm>
            </p:spPr>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701" name=""/>
        <p:cNvGrpSpPr/>
        <p:nvPr/>
      </p:nvGrpSpPr>
      <p:grpSpPr>
        <a:xfrm>
          <a:off x="0" y="0"/>
          <a:ext cx="0" cy="0"/>
          <a:chOff x="0" y="0"/>
          <a:chExt cx="0" cy="0"/>
        </a:xfrm>
      </p:grpSpPr>
      <p:sp>
        <p:nvSpPr>
          <p:cNvPr id="105021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17" name="文本框 47"/>
          <p:cNvSpPr txBox="1"/>
          <p:nvPr/>
        </p:nvSpPr>
        <p:spPr>
          <a:xfrm>
            <a:off x="201644" y="511488"/>
            <a:ext cx="3746469" cy="523220"/>
          </a:xfrm>
          <a:prstGeom prst="rect"/>
          <a:noFill/>
        </p:spPr>
        <p:txBody>
          <a:bodyPr rtlCol="0" wrap="square">
            <a:spAutoFit/>
          </a:bodyPr>
          <a:p>
            <a:pPr algn="ctr"/>
            <a:r>
              <a:rPr altLang="zh-CN" b="1" dirty="0" sz="2800" lang="en-US" smtClean="0">
                <a:latin typeface="Arial" panose="020B0604020202020204" pitchFamily="34" charset="0"/>
                <a:cs typeface="Arial" panose="020B0604020202020204" pitchFamily="34" charset="0"/>
              </a:rPr>
              <a:t>Output I-V curve</a:t>
            </a:r>
            <a:endParaRPr altLang="en-US" b="1" dirty="0" sz="2800" lang="zh-CN">
              <a:latin typeface="Arial" panose="020B0604020202020204" pitchFamily="34" charset="0"/>
              <a:cs typeface="Arial" panose="020B0604020202020204" pitchFamily="34" charset="0"/>
            </a:endParaRPr>
          </a:p>
        </p:txBody>
      </p:sp>
      <p:grpSp>
        <p:nvGrpSpPr>
          <p:cNvPr id="702" name="组合 1"/>
          <p:cNvGrpSpPr/>
          <p:nvPr/>
        </p:nvGrpSpPr>
        <p:grpSpPr>
          <a:xfrm>
            <a:off x="107504" y="1831838"/>
            <a:ext cx="4650233" cy="3976406"/>
            <a:chOff x="4407981" y="1798501"/>
            <a:chExt cx="4650233" cy="3976406"/>
          </a:xfrm>
        </p:grpSpPr>
        <p:grpSp>
          <p:nvGrpSpPr>
            <p:cNvPr id="703" name="组合 6"/>
            <p:cNvGrpSpPr/>
            <p:nvPr/>
          </p:nvGrpSpPr>
          <p:grpSpPr>
            <a:xfrm>
              <a:off x="4407981" y="1893226"/>
              <a:ext cx="4372391" cy="3881681"/>
              <a:chOff x="4347066" y="2478116"/>
              <a:chExt cx="4372391" cy="3881681"/>
            </a:xfrm>
          </p:grpSpPr>
          <p:cxnSp>
            <p:nvCxnSpPr>
              <p:cNvPr id="3146327" name="直接箭头连接符 7"/>
              <p:cNvCxnSpPr>
                <a:cxnSpLocks/>
              </p:cNvCxnSpPr>
              <p:nvPr/>
            </p:nvCxnSpPr>
            <p:spPr>
              <a:xfrm flipV="1">
                <a:off x="4767863" y="2631089"/>
                <a:ext cx="0" cy="319677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328" name="直接箭头连接符 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18" name="文本框 9"/>
              <p:cNvSpPr txBox="1"/>
              <p:nvPr/>
            </p:nvSpPr>
            <p:spPr>
              <a:xfrm>
                <a:off x="4347066" y="2478116"/>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219" name="文本框 10"/>
              <p:cNvSpPr txBox="1"/>
              <p:nvPr/>
            </p:nvSpPr>
            <p:spPr>
              <a:xfrm>
                <a:off x="7958759" y="5823857"/>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grpSp>
          <p:nvGrpSpPr>
            <p:cNvPr id="704" name="组合 11"/>
            <p:cNvGrpSpPr/>
            <p:nvPr/>
          </p:nvGrpSpPr>
          <p:grpSpPr>
            <a:xfrm>
              <a:off x="4828778" y="2459757"/>
              <a:ext cx="3523880" cy="2790094"/>
              <a:chOff x="4962128" y="2026687"/>
              <a:chExt cx="3523880" cy="2790094"/>
            </a:xfrm>
          </p:grpSpPr>
          <p:cxnSp>
            <p:nvCxnSpPr>
              <p:cNvPr id="3146329" name="直接连接符 12"/>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20" name="弧形 13"/>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30" name="直接连接符 14"/>
              <p:cNvCxnSpPr>
                <a:cxnSpLocks/>
              </p:cNvCxnSpPr>
              <p:nvPr/>
            </p:nvCxnSpPr>
            <p:spPr>
              <a:xfrm>
                <a:off x="6006289" y="2026687"/>
                <a:ext cx="247971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5" name="组合 24"/>
            <p:cNvGrpSpPr/>
            <p:nvPr/>
          </p:nvGrpSpPr>
          <p:grpSpPr>
            <a:xfrm>
              <a:off x="4738058" y="5188346"/>
              <a:ext cx="3614600" cy="271465"/>
              <a:chOff x="5274946" y="3128688"/>
              <a:chExt cx="3614600" cy="771867"/>
            </a:xfrm>
          </p:grpSpPr>
          <p:sp>
            <p:nvSpPr>
              <p:cNvPr id="1050221" name="弧形 25"/>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31" name="直接连接符 26"/>
              <p:cNvCxnSpPr>
                <a:cxnSpLocks/>
              </p:cNvCxnSpPr>
              <p:nvPr/>
            </p:nvCxnSpPr>
            <p:spPr>
              <a:xfrm>
                <a:off x="5718795" y="3134178"/>
                <a:ext cx="317075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222" name="任意多边形 32"/>
            <p:cNvSpPr/>
            <p:nvPr/>
          </p:nvSpPr>
          <p:spPr>
            <a:xfrm>
              <a:off x="4830536" y="2234656"/>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3" name="矩形 39"/>
            <p:cNvSpPr/>
            <p:nvPr/>
          </p:nvSpPr>
          <p:spPr>
            <a:xfrm>
              <a:off x="7160779" y="4762853"/>
              <a:ext cx="1897435"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a:t>
              </a:r>
              <a:r>
                <a:rPr altLang="zh-CN" b="1" dirty="0" sz="2000" lang="en-US" smtClean="0">
                  <a:latin typeface="Arial" panose="020B0604020202020204" pitchFamily="34" charset="0"/>
                  <a:cs typeface="Arial" panose="020B0604020202020204" pitchFamily="34" charset="0"/>
                </a:rPr>
                <a:t>&gt;0</a:t>
              </a:r>
              <a:endParaRPr altLang="en-US" dirty="0" sz="2000" lang="zh-CN"/>
            </a:p>
          </p:txBody>
        </p:sp>
        <p:grpSp>
          <p:nvGrpSpPr>
            <p:cNvPr id="706" name="组合 53"/>
            <p:cNvGrpSpPr/>
            <p:nvPr/>
          </p:nvGrpSpPr>
          <p:grpSpPr>
            <a:xfrm>
              <a:off x="4838742" y="3120140"/>
              <a:ext cx="3513916" cy="2120831"/>
              <a:chOff x="4672054" y="3128863"/>
              <a:chExt cx="3513916" cy="2120831"/>
            </a:xfrm>
          </p:grpSpPr>
          <p:grpSp>
            <p:nvGrpSpPr>
              <p:cNvPr id="707" name="组合 15"/>
              <p:cNvGrpSpPr/>
              <p:nvPr/>
            </p:nvGrpSpPr>
            <p:grpSpPr>
              <a:xfrm>
                <a:off x="5180752" y="3128863"/>
                <a:ext cx="3005218" cy="775307"/>
                <a:chOff x="5432483" y="2589096"/>
                <a:chExt cx="3005218" cy="775307"/>
              </a:xfrm>
            </p:grpSpPr>
            <p:sp>
              <p:nvSpPr>
                <p:cNvPr id="1050224" name="弧形 16"/>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32" name="直接连接符 17"/>
                <p:cNvCxnSpPr>
                  <a:cxnSpLocks/>
                </p:cNvCxnSpPr>
                <p:nvPr/>
              </p:nvCxnSpPr>
              <p:spPr>
                <a:xfrm>
                  <a:off x="5876332" y="2589096"/>
                  <a:ext cx="256136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333" name="直接连接符 50"/>
              <p:cNvCxnSpPr>
                <a:cxnSpLocks/>
                <a:endCxn id="1050224"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8" name="组合 59"/>
            <p:cNvGrpSpPr/>
            <p:nvPr/>
          </p:nvGrpSpPr>
          <p:grpSpPr>
            <a:xfrm>
              <a:off x="4843361" y="3815623"/>
              <a:ext cx="3509297" cy="1442615"/>
              <a:chOff x="4676673" y="3824346"/>
              <a:chExt cx="3509297" cy="1442615"/>
            </a:xfrm>
          </p:grpSpPr>
          <p:grpSp>
            <p:nvGrpSpPr>
              <p:cNvPr id="709" name="组合 57"/>
              <p:cNvGrpSpPr/>
              <p:nvPr/>
            </p:nvGrpSpPr>
            <p:grpSpPr>
              <a:xfrm>
                <a:off x="4676673" y="3824346"/>
                <a:ext cx="1300404" cy="1442615"/>
                <a:chOff x="4676673" y="3824346"/>
                <a:chExt cx="1300404" cy="1442615"/>
              </a:xfrm>
            </p:grpSpPr>
            <p:sp>
              <p:nvSpPr>
                <p:cNvPr id="1050225" name="弧形 19"/>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34" name="直接连接符 54"/>
                <p:cNvCxnSpPr>
                  <a:cxnSpLocks/>
                  <a:endCxn id="1050225"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335" name="直接连接符 58"/>
              <p:cNvCxnSpPr>
                <a:cxnSpLocks/>
              </p:cNvCxnSpPr>
              <p:nvPr/>
            </p:nvCxnSpPr>
            <p:spPr>
              <a:xfrm>
                <a:off x="5517508" y="3824346"/>
                <a:ext cx="266846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10" name="组合 62"/>
            <p:cNvGrpSpPr/>
            <p:nvPr/>
          </p:nvGrpSpPr>
          <p:grpSpPr>
            <a:xfrm>
              <a:off x="4867983" y="4514367"/>
              <a:ext cx="3484675" cy="775307"/>
              <a:chOff x="4701295" y="4523090"/>
              <a:chExt cx="3484675" cy="775307"/>
            </a:xfrm>
          </p:grpSpPr>
          <p:grpSp>
            <p:nvGrpSpPr>
              <p:cNvPr id="711" name="组合 21"/>
              <p:cNvGrpSpPr/>
              <p:nvPr/>
            </p:nvGrpSpPr>
            <p:grpSpPr>
              <a:xfrm>
                <a:off x="4875992" y="4523090"/>
                <a:ext cx="3309978" cy="775307"/>
                <a:chOff x="5274946" y="3134177"/>
                <a:chExt cx="3309978" cy="775307"/>
              </a:xfrm>
            </p:grpSpPr>
            <p:sp>
              <p:nvSpPr>
                <p:cNvPr id="1050226" name="弧形 22"/>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36" name="直接连接符 23"/>
                <p:cNvCxnSpPr>
                  <a:cxnSpLocks/>
                </p:cNvCxnSpPr>
                <p:nvPr/>
              </p:nvCxnSpPr>
              <p:spPr>
                <a:xfrm>
                  <a:off x="5718795" y="3134177"/>
                  <a:ext cx="286612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337" name="直接连接符 60"/>
              <p:cNvCxnSpPr>
                <a:cxnSpLocks/>
                <a:endCxn id="1050226"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227" name="矩形 69"/>
            <p:cNvSpPr/>
            <p:nvPr/>
          </p:nvSpPr>
          <p:spPr>
            <a:xfrm>
              <a:off x="5063566" y="1798501"/>
              <a:ext cx="2097214" cy="472440"/>
            </a:xfrm>
            <a:prstGeom prst="rect"/>
          </p:spPr>
          <p:txBody>
            <a:bodyPr wrap="squar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a:solidFill>
                    <a:schemeClr val="accent1">
                      <a:lumMod val="75000"/>
                    </a:schemeClr>
                  </a:solidFill>
                  <a:latin typeface="Arial" panose="020B0604020202020204" pitchFamily="34" charset="0"/>
                  <a:cs typeface="Arial" panose="020B0604020202020204" pitchFamily="34" charset="0"/>
                </a:rPr>
                <a:t> </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th</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a:t>
              </a:r>
              <a:endParaRPr altLang="en-US" dirty="0" sz="2000" lang="zh-CN">
                <a:solidFill>
                  <a:schemeClr val="accent1">
                    <a:lumMod val="75000"/>
                  </a:schemeClr>
                </a:solidFill>
              </a:endParaRPr>
            </a:p>
          </p:txBody>
        </p:sp>
        <p:sp>
          <p:nvSpPr>
            <p:cNvPr id="1050228" name="矩形 70"/>
            <p:cNvSpPr/>
            <p:nvPr/>
          </p:nvSpPr>
          <p:spPr>
            <a:xfrm>
              <a:off x="7071973" y="2051252"/>
              <a:ext cx="1550832"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=2</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50229" name="矩形 71"/>
            <p:cNvSpPr/>
            <p:nvPr/>
          </p:nvSpPr>
          <p:spPr>
            <a:xfrm>
              <a:off x="7769690" y="4087909"/>
              <a:ext cx="816984"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GS1</a:t>
              </a:r>
              <a:endParaRPr altLang="en-US" dirty="0" sz="2000" lang="zh-CN"/>
            </a:p>
          </p:txBody>
        </p:sp>
        <p:sp>
          <p:nvSpPr>
            <p:cNvPr id="1050230" name="矩形 72"/>
            <p:cNvSpPr/>
            <p:nvPr/>
          </p:nvSpPr>
          <p:spPr>
            <a:xfrm>
              <a:off x="7757658" y="3409922"/>
              <a:ext cx="816984"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GS2</a:t>
              </a:r>
              <a:endParaRPr altLang="en-US" dirty="0" sz="2000" lang="zh-CN"/>
            </a:p>
          </p:txBody>
        </p:sp>
        <p:sp>
          <p:nvSpPr>
            <p:cNvPr id="1050231" name="矩形 73"/>
            <p:cNvSpPr/>
            <p:nvPr/>
          </p:nvSpPr>
          <p:spPr>
            <a:xfrm>
              <a:off x="7761022" y="2694808"/>
              <a:ext cx="816984" cy="472440"/>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GS3</a:t>
              </a:r>
              <a:endParaRPr altLang="en-US" dirty="0" sz="2000" lang="zh-CN"/>
            </a:p>
          </p:txBody>
        </p:sp>
      </p:grpSp>
      <p:grpSp>
        <p:nvGrpSpPr>
          <p:cNvPr id="712" name="组合 74"/>
          <p:cNvGrpSpPr/>
          <p:nvPr/>
        </p:nvGrpSpPr>
        <p:grpSpPr>
          <a:xfrm>
            <a:off x="4518504" y="1831838"/>
            <a:ext cx="4650233" cy="3976406"/>
            <a:chOff x="4407981" y="1798501"/>
            <a:chExt cx="4650233" cy="3976406"/>
          </a:xfrm>
        </p:grpSpPr>
        <p:grpSp>
          <p:nvGrpSpPr>
            <p:cNvPr id="713" name="组合 75"/>
            <p:cNvGrpSpPr/>
            <p:nvPr/>
          </p:nvGrpSpPr>
          <p:grpSpPr>
            <a:xfrm>
              <a:off x="4407981" y="1893226"/>
              <a:ext cx="4372391" cy="3881681"/>
              <a:chOff x="4347066" y="2478116"/>
              <a:chExt cx="4372391" cy="3881681"/>
            </a:xfrm>
          </p:grpSpPr>
          <p:cxnSp>
            <p:nvCxnSpPr>
              <p:cNvPr id="3146338" name="直接箭头连接符 116"/>
              <p:cNvCxnSpPr>
                <a:cxnSpLocks/>
              </p:cNvCxnSpPr>
              <p:nvPr/>
            </p:nvCxnSpPr>
            <p:spPr>
              <a:xfrm flipV="1">
                <a:off x="4767863" y="2631089"/>
                <a:ext cx="0" cy="319677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339" name="直接箭头连接符 117"/>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32" name="文本框 118"/>
              <p:cNvSpPr txBox="1"/>
              <p:nvPr/>
            </p:nvSpPr>
            <p:spPr>
              <a:xfrm>
                <a:off x="4347066" y="2478116"/>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233" name="文本框 119"/>
              <p:cNvSpPr txBox="1"/>
              <p:nvPr/>
            </p:nvSpPr>
            <p:spPr>
              <a:xfrm>
                <a:off x="7958759" y="5823857"/>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grpSp>
        <p:grpSp>
          <p:nvGrpSpPr>
            <p:cNvPr id="714" name="组合 76"/>
            <p:cNvGrpSpPr/>
            <p:nvPr/>
          </p:nvGrpSpPr>
          <p:grpSpPr>
            <a:xfrm>
              <a:off x="4828778" y="2459757"/>
              <a:ext cx="3523880" cy="2790094"/>
              <a:chOff x="4962128" y="2026687"/>
              <a:chExt cx="3523880" cy="2790094"/>
            </a:xfrm>
          </p:grpSpPr>
          <p:cxnSp>
            <p:nvCxnSpPr>
              <p:cNvPr id="3146340" name="直接连接符 113"/>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34" name="弧形 114"/>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41" name="直接连接符 115"/>
              <p:cNvCxnSpPr>
                <a:cxnSpLocks/>
              </p:cNvCxnSpPr>
              <p:nvPr/>
            </p:nvCxnSpPr>
            <p:spPr>
              <a:xfrm>
                <a:off x="6006289" y="2026687"/>
                <a:ext cx="247971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15" name="组合 78"/>
            <p:cNvGrpSpPr/>
            <p:nvPr/>
          </p:nvGrpSpPr>
          <p:grpSpPr>
            <a:xfrm>
              <a:off x="4738058" y="5188346"/>
              <a:ext cx="3614600" cy="271465"/>
              <a:chOff x="5274946" y="3128688"/>
              <a:chExt cx="3614600" cy="771867"/>
            </a:xfrm>
          </p:grpSpPr>
          <p:sp>
            <p:nvSpPr>
              <p:cNvPr id="1050235" name="弧形 111"/>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42" name="直接连接符 112"/>
              <p:cNvCxnSpPr>
                <a:cxnSpLocks/>
              </p:cNvCxnSpPr>
              <p:nvPr/>
            </p:nvCxnSpPr>
            <p:spPr>
              <a:xfrm>
                <a:off x="5718795" y="3134178"/>
                <a:ext cx="317075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236" name="任意多边形 81"/>
            <p:cNvSpPr/>
            <p:nvPr/>
          </p:nvSpPr>
          <p:spPr>
            <a:xfrm>
              <a:off x="4830536" y="2234656"/>
              <a:ext cx="1164466" cy="3020786"/>
            </a:xfrm>
            <a:custGeom>
              <a:avLst/>
              <a:gdLst>
                <a:gd name="connsiteX0" fmla="*/ 0 w 974271"/>
                <a:gd name="connsiteY0" fmla="*/ 3020786 h 3020786"/>
                <a:gd name="connsiteX1" fmla="*/ 440871 w 974271"/>
                <a:gd name="connsiteY1" fmla="*/ 2356758 h 3020786"/>
                <a:gd name="connsiteX2" fmla="*/ 974271 w 974271"/>
                <a:gd name="connsiteY2" fmla="*/ 0 h 3020786"/>
              </a:gdLst>
              <a:ahLst/>
              <a:cxnLst>
                <a:cxn ang="0">
                  <a:pos x="connsiteX0" y="connsiteY0"/>
                </a:cxn>
                <a:cxn ang="0">
                  <a:pos x="connsiteX1" y="connsiteY1"/>
                </a:cxn>
                <a:cxn ang="0">
                  <a:pos x="connsiteX2" y="connsiteY2"/>
                </a:cxn>
              </a:cxnLst>
              <a:rect l="l" t="t" r="r" b="b"/>
              <a:pathLst>
                <a:path w="974271" h="3020786">
                  <a:moveTo>
                    <a:pt x="0" y="3020786"/>
                  </a:moveTo>
                  <a:cubicBezTo>
                    <a:pt x="139246" y="2940504"/>
                    <a:pt x="278493" y="2860222"/>
                    <a:pt x="440871" y="2356758"/>
                  </a:cubicBezTo>
                  <a:cubicBezTo>
                    <a:pt x="603249" y="1853294"/>
                    <a:pt x="788760" y="926647"/>
                    <a:pt x="974271" y="0"/>
                  </a:cubicBezTo>
                </a:path>
              </a:pathLst>
            </a:cu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37" name="矩形 88"/>
            <p:cNvSpPr/>
            <p:nvPr/>
          </p:nvSpPr>
          <p:spPr>
            <a:xfrm>
              <a:off x="7160779" y="4762853"/>
              <a:ext cx="1897435"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a:t>
              </a:r>
              <a:r>
                <a:rPr altLang="zh-CN" b="1" dirty="0" sz="2000" lang="en-US" smtClean="0">
                  <a:latin typeface="Arial" panose="020B0604020202020204" pitchFamily="34" charset="0"/>
                  <a:cs typeface="Arial" panose="020B0604020202020204" pitchFamily="34" charset="0"/>
                </a:rPr>
                <a:t>&lt;0</a:t>
              </a:r>
              <a:endParaRPr altLang="en-US" dirty="0" sz="2000" lang="zh-CN"/>
            </a:p>
          </p:txBody>
        </p:sp>
        <p:grpSp>
          <p:nvGrpSpPr>
            <p:cNvPr id="716" name="组合 89"/>
            <p:cNvGrpSpPr/>
            <p:nvPr/>
          </p:nvGrpSpPr>
          <p:grpSpPr>
            <a:xfrm>
              <a:off x="4838742" y="3120140"/>
              <a:ext cx="3513916" cy="2120831"/>
              <a:chOff x="4672054" y="3128863"/>
              <a:chExt cx="3513916" cy="2120831"/>
            </a:xfrm>
          </p:grpSpPr>
          <p:grpSp>
            <p:nvGrpSpPr>
              <p:cNvPr id="717" name="组合 107"/>
              <p:cNvGrpSpPr/>
              <p:nvPr/>
            </p:nvGrpSpPr>
            <p:grpSpPr>
              <a:xfrm>
                <a:off x="5180752" y="3128863"/>
                <a:ext cx="3005218" cy="775307"/>
                <a:chOff x="5432483" y="2589096"/>
                <a:chExt cx="3005218" cy="775307"/>
              </a:xfrm>
            </p:grpSpPr>
            <p:sp>
              <p:nvSpPr>
                <p:cNvPr id="1050238" name="弧形 109"/>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43" name="直接连接符 110"/>
                <p:cNvCxnSpPr>
                  <a:cxnSpLocks/>
                </p:cNvCxnSpPr>
                <p:nvPr/>
              </p:nvCxnSpPr>
              <p:spPr>
                <a:xfrm>
                  <a:off x="5876332" y="2589096"/>
                  <a:ext cx="256136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344" name="直接连接符 108"/>
              <p:cNvCxnSpPr>
                <a:cxnSpLocks/>
                <a:endCxn id="1050238"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18" name="组合 90"/>
            <p:cNvGrpSpPr/>
            <p:nvPr/>
          </p:nvGrpSpPr>
          <p:grpSpPr>
            <a:xfrm>
              <a:off x="4843361" y="3815623"/>
              <a:ext cx="3509297" cy="1442615"/>
              <a:chOff x="4676673" y="3824346"/>
              <a:chExt cx="3509297" cy="1442615"/>
            </a:xfrm>
          </p:grpSpPr>
          <p:grpSp>
            <p:nvGrpSpPr>
              <p:cNvPr id="719" name="组合 103"/>
              <p:cNvGrpSpPr/>
              <p:nvPr/>
            </p:nvGrpSpPr>
            <p:grpSpPr>
              <a:xfrm>
                <a:off x="4676673" y="3824346"/>
                <a:ext cx="1300404" cy="1442615"/>
                <a:chOff x="4676673" y="3824346"/>
                <a:chExt cx="1300404" cy="1442615"/>
              </a:xfrm>
            </p:grpSpPr>
            <p:sp>
              <p:nvSpPr>
                <p:cNvPr id="1050239" name="弧形 105"/>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45" name="直接连接符 106"/>
                <p:cNvCxnSpPr>
                  <a:cxnSpLocks/>
                  <a:endCxn id="1050239"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346" name="直接连接符 104"/>
              <p:cNvCxnSpPr>
                <a:cxnSpLocks/>
              </p:cNvCxnSpPr>
              <p:nvPr/>
            </p:nvCxnSpPr>
            <p:spPr>
              <a:xfrm>
                <a:off x="5517508" y="3824346"/>
                <a:ext cx="266846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20" name="组合 91"/>
            <p:cNvGrpSpPr/>
            <p:nvPr/>
          </p:nvGrpSpPr>
          <p:grpSpPr>
            <a:xfrm>
              <a:off x="4867983" y="4514367"/>
              <a:ext cx="3484675" cy="775307"/>
              <a:chOff x="4701295" y="4523090"/>
              <a:chExt cx="3484675" cy="775307"/>
            </a:xfrm>
          </p:grpSpPr>
          <p:grpSp>
            <p:nvGrpSpPr>
              <p:cNvPr id="721" name="组合 99"/>
              <p:cNvGrpSpPr/>
              <p:nvPr/>
            </p:nvGrpSpPr>
            <p:grpSpPr>
              <a:xfrm>
                <a:off x="4875992" y="4523090"/>
                <a:ext cx="3309978" cy="775307"/>
                <a:chOff x="5274946" y="3134177"/>
                <a:chExt cx="3309978" cy="775307"/>
              </a:xfrm>
            </p:grpSpPr>
            <p:sp>
              <p:nvSpPr>
                <p:cNvPr id="1050240" name="弧形 101"/>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47" name="直接连接符 102"/>
                <p:cNvCxnSpPr>
                  <a:cxnSpLocks/>
                </p:cNvCxnSpPr>
                <p:nvPr/>
              </p:nvCxnSpPr>
              <p:spPr>
                <a:xfrm>
                  <a:off x="5718795" y="3134177"/>
                  <a:ext cx="286612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348" name="直接连接符 100"/>
              <p:cNvCxnSpPr>
                <a:cxnSpLocks/>
                <a:endCxn id="1050240"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241" name="矩形 92"/>
            <p:cNvSpPr/>
            <p:nvPr/>
          </p:nvSpPr>
          <p:spPr>
            <a:xfrm>
              <a:off x="5063566" y="1798501"/>
              <a:ext cx="2097214" cy="472440"/>
            </a:xfrm>
            <a:prstGeom prst="rect"/>
          </p:spPr>
          <p:txBody>
            <a:bodyPr wrap="square">
              <a:spAutoFit/>
            </a:bodyPr>
            <a:p>
              <a:r>
                <a:rPr altLang="zh-CN" b="1" dirty="0" sz="2000" i="1" lang="en-US" err="1"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smtClean="0">
                  <a:solidFill>
                    <a:schemeClr val="accent1">
                      <a:lumMod val="75000"/>
                    </a:schemeClr>
                  </a:solidFill>
                  <a:latin typeface="Arial" panose="020B0604020202020204" pitchFamily="34" charset="0"/>
                  <a:cs typeface="Arial" panose="020B0604020202020204" pitchFamily="34" charset="0"/>
                </a:rPr>
                <a:t>DS</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a:t>
              </a:r>
              <a:r>
                <a:rPr altLang="zh-CN" b="1" dirty="0" sz="2000" i="1" lang="en-US">
                  <a:solidFill>
                    <a:schemeClr val="accent1">
                      <a:lumMod val="75000"/>
                    </a:schemeClr>
                  </a:solidFill>
                  <a:latin typeface="Arial" panose="020B0604020202020204" pitchFamily="34" charset="0"/>
                  <a:cs typeface="Arial" panose="020B0604020202020204" pitchFamily="34" charset="0"/>
                </a:rPr>
                <a:t> </a:t>
              </a:r>
              <a:r>
                <a:rPr altLang="zh-CN" b="1" dirty="0" sz="2000" i="1" lang="en-US" err="1">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err="1">
                  <a:solidFill>
                    <a:schemeClr val="accent1">
                      <a:lumMod val="75000"/>
                    </a:schemeClr>
                  </a:solidFill>
                  <a:latin typeface="Arial" panose="020B0604020202020204" pitchFamily="34" charset="0"/>
                  <a:cs typeface="Arial" panose="020B0604020202020204" pitchFamily="34" charset="0"/>
                </a:rPr>
                <a:t>GS</a:t>
              </a:r>
              <a:r>
                <a:rPr altLang="zh-CN" baseline="-25000" b="1" dirty="0" sz="2000" lang="en-US">
                  <a:solidFill>
                    <a:schemeClr val="accent1">
                      <a:lumMod val="75000"/>
                    </a:schemeClr>
                  </a:solidFill>
                  <a:latin typeface="Arial" panose="020B0604020202020204" pitchFamily="34" charset="0"/>
                  <a:cs typeface="Arial" panose="020B0604020202020204" pitchFamily="34" charset="0"/>
                </a:rPr>
                <a:t> </a:t>
              </a:r>
              <a:r>
                <a:rPr altLang="zh-CN" b="1" dirty="0" sz="2000" lang="en-US" smtClean="0">
                  <a:solidFill>
                    <a:schemeClr val="accent1">
                      <a:lumMod val="75000"/>
                    </a:schemeClr>
                  </a:solidFill>
                  <a:latin typeface="Arial" panose="020B0604020202020204" pitchFamily="34" charset="0"/>
                  <a:cs typeface="Arial" panose="020B0604020202020204" pitchFamily="34" charset="0"/>
                </a:rPr>
                <a:t>- </a:t>
              </a:r>
              <a:r>
                <a:rPr altLang="zh-CN" b="1" dirty="0" sz="2000" i="1" lang="en-US" smtClean="0">
                  <a:solidFill>
                    <a:schemeClr val="accent1">
                      <a:lumMod val="75000"/>
                    </a:schemeClr>
                  </a:solidFill>
                  <a:latin typeface="Arial" panose="020B0604020202020204" pitchFamily="34" charset="0"/>
                  <a:cs typeface="Arial" panose="020B0604020202020204" pitchFamily="34" charset="0"/>
                </a:rPr>
                <a:t>U</a:t>
              </a:r>
              <a:r>
                <a:rPr altLang="zh-CN" baseline="-25000" b="1" dirty="0" sz="2000" lang="en-US" smtClean="0">
                  <a:solidFill>
                    <a:schemeClr val="accent1">
                      <a:lumMod val="75000"/>
                    </a:schemeClr>
                  </a:solidFill>
                  <a:latin typeface="Arial" panose="020B0604020202020204" pitchFamily="34" charset="0"/>
                  <a:cs typeface="Arial" panose="020B0604020202020204" pitchFamily="34" charset="0"/>
                </a:rPr>
                <a:t>GS(off)</a:t>
              </a:r>
              <a:endParaRPr altLang="en-US" dirty="0" sz="2000" lang="zh-CN">
                <a:solidFill>
                  <a:schemeClr val="accent1">
                    <a:lumMod val="75000"/>
                  </a:schemeClr>
                </a:solidFill>
              </a:endParaRPr>
            </a:p>
          </p:txBody>
        </p:sp>
      </p:grpSp>
      <p:sp>
        <p:nvSpPr>
          <p:cNvPr id="1050242" name="矩形 120"/>
          <p:cNvSpPr/>
          <p:nvPr/>
        </p:nvSpPr>
        <p:spPr>
          <a:xfrm>
            <a:off x="7785627" y="3383664"/>
            <a:ext cx="947701" cy="472439"/>
          </a:xfrm>
          <a:prstGeom prst="rect"/>
        </p:spPr>
        <p:txBody>
          <a:bodyPr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a:t>
            </a:r>
            <a:endParaRPr altLang="en-US" dirty="0" sz="2000" lang="zh-CN"/>
          </a:p>
        </p:txBody>
      </p:sp>
      <p:sp>
        <p:nvSpPr>
          <p:cNvPr id="1050243" name="文本框 121"/>
          <p:cNvSpPr txBox="1"/>
          <p:nvPr/>
        </p:nvSpPr>
        <p:spPr>
          <a:xfrm>
            <a:off x="881430" y="1265929"/>
            <a:ext cx="2744481"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Enhanced NMOS</a:t>
            </a:r>
            <a:endParaRPr altLang="en-US" b="1" dirty="0" sz="2400" lang="zh-CN">
              <a:latin typeface="Arial" panose="020B0604020202020204" pitchFamily="34" charset="0"/>
              <a:cs typeface="Arial" panose="020B0604020202020204" pitchFamily="34" charset="0"/>
            </a:endParaRPr>
          </a:p>
        </p:txBody>
      </p:sp>
      <p:sp>
        <p:nvSpPr>
          <p:cNvPr id="1050244" name="文本框 122"/>
          <p:cNvSpPr txBox="1"/>
          <p:nvPr/>
        </p:nvSpPr>
        <p:spPr>
          <a:xfrm>
            <a:off x="5385716" y="1270355"/>
            <a:ext cx="2744481"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Depleted NMOS</a:t>
            </a:r>
            <a:endParaRPr altLang="en-US" b="1" dirty="0" sz="2400" lang="zh-CN">
              <a:latin typeface="Arial" panose="020B0604020202020204" pitchFamily="34" charset="0"/>
              <a:cs typeface="Arial" panose="020B0604020202020204" pitchFamily="34" charset="0"/>
            </a:endParaRPr>
          </a:p>
        </p:txBody>
      </p:sp>
      <p:sp>
        <p:nvSpPr>
          <p:cNvPr id="1050245" name="文本框 123"/>
          <p:cNvSpPr txBox="1">
            <a:spLocks noChangeAspect="1" noMove="1" noResize="1" noRot="1" noAdjustHandles="1" noEditPoints="1" noChangeArrowheads="1" noChangeShapeType="1" noTextEdit="1"/>
          </p:cNvSpPr>
          <p:nvPr/>
        </p:nvSpPr>
        <p:spPr>
          <a:xfrm>
            <a:off x="3933904" y="553785"/>
            <a:ext cx="3277051" cy="403444"/>
          </a:xfrm>
          <a:prstGeom prst="rect"/>
          <a:blipFill>
            <a:blip xmlns:r="http://schemas.openxmlformats.org/officeDocument/2006/relationships" r:embed="rId1"/>
            <a:stretch>
              <a:fillRect l="-1673" r="-372" b="-24242"/>
            </a:stretch>
          </a:blipFill>
        </p:spPr>
        <p:txBody>
          <a:bodyPr/>
          <a:p>
            <a:r>
              <a:rPr altLang="en-US" lang="zh-CN">
                <a:noFill/>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722" name=""/>
        <p:cNvGrpSpPr/>
        <p:nvPr/>
      </p:nvGrpSpPr>
      <p:grpSpPr>
        <a:xfrm>
          <a:off x="0" y="0"/>
          <a:ext cx="0" cy="0"/>
          <a:chOff x="0" y="0"/>
          <a:chExt cx="0" cy="0"/>
        </a:xfrm>
      </p:grpSpPr>
      <p:sp>
        <p:nvSpPr>
          <p:cNvPr id="105024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47" name="文本框 47"/>
          <p:cNvSpPr txBox="1"/>
          <p:nvPr/>
        </p:nvSpPr>
        <p:spPr>
          <a:xfrm>
            <a:off x="107504" y="511488"/>
            <a:ext cx="4968002" cy="523220"/>
          </a:xfrm>
          <a:prstGeom prst="rect"/>
          <a:noFill/>
        </p:spPr>
        <p:txBody>
          <a:bodyPr rtlCol="0" wrap="square">
            <a:spAutoFit/>
          </a:bodyPr>
          <a:p>
            <a:pPr algn="ctr"/>
            <a:r>
              <a:rPr altLang="zh-CN" b="1" dirty="0" sz="2800" lang="en-US" smtClean="0">
                <a:latin typeface="Arial" panose="020B0604020202020204" pitchFamily="34" charset="0"/>
                <a:cs typeface="Arial" panose="020B0604020202020204" pitchFamily="34" charset="0"/>
              </a:rPr>
              <a:t>Transfer curve </a:t>
            </a:r>
            <a:r>
              <a:rPr altLang="en-US" b="1" dirty="0" sz="2800" lang="zh-CN" smtClean="0">
                <a:latin typeface="宋体" panose="02010600030101010101" pitchFamily="2" charset="-122"/>
                <a:ea typeface="宋体" panose="02010600030101010101" pitchFamily="2" charset="-122"/>
                <a:cs typeface="Arial" panose="020B0604020202020204" pitchFamily="34" charset="0"/>
              </a:rPr>
              <a:t>转移特性曲线</a:t>
            </a:r>
            <a:endParaRPr altLang="en-US" b="1" dirty="0" sz="2800" lang="zh-CN">
              <a:latin typeface="宋体" panose="02010600030101010101" pitchFamily="2" charset="-122"/>
              <a:ea typeface="宋体" panose="02010600030101010101" pitchFamily="2" charset="-122"/>
              <a:cs typeface="Arial" panose="020B0604020202020204" pitchFamily="34" charset="0"/>
            </a:endParaRPr>
          </a:p>
        </p:txBody>
      </p:sp>
      <p:sp>
        <p:nvSpPr>
          <p:cNvPr id="1050248" name="文本框 55"/>
          <p:cNvSpPr txBox="1">
            <a:spLocks noChangeAspect="1" noMove="1" noResize="1" noRot="1" noAdjustHandles="1" noEditPoints="1" noChangeArrowheads="1" noChangeShapeType="1" noTextEdit="1"/>
          </p:cNvSpPr>
          <p:nvPr/>
        </p:nvSpPr>
        <p:spPr>
          <a:xfrm>
            <a:off x="5126292" y="556039"/>
            <a:ext cx="3275448" cy="403444"/>
          </a:xfrm>
          <a:prstGeom prst="rect"/>
          <a:blipFill>
            <a:blip xmlns:r="http://schemas.openxmlformats.org/officeDocument/2006/relationships" r:embed="rId1"/>
            <a:stretch>
              <a:fillRect l="-1862" r="-372" b="-25758"/>
            </a:stretch>
          </a:blipFill>
        </p:spPr>
        <p:txBody>
          <a:bodyPr/>
          <a:p>
            <a:r>
              <a:rPr altLang="en-US" lang="zh-CN">
                <a:noFill/>
              </a:rPr>
              <a:t> </a:t>
            </a:r>
          </a:p>
        </p:txBody>
      </p:sp>
      <p:grpSp>
        <p:nvGrpSpPr>
          <p:cNvPr id="723" name="组合 5"/>
          <p:cNvGrpSpPr/>
          <p:nvPr/>
        </p:nvGrpSpPr>
        <p:grpSpPr>
          <a:xfrm>
            <a:off x="1004888" y="1864771"/>
            <a:ext cx="7553325" cy="3904071"/>
            <a:chOff x="1133475" y="1450434"/>
            <a:chExt cx="7553325" cy="3904071"/>
          </a:xfrm>
        </p:grpSpPr>
        <p:sp>
          <p:nvSpPr>
            <p:cNvPr id="1050249" name="任意多边形 92"/>
            <p:cNvSpPr/>
            <p:nvPr/>
          </p:nvSpPr>
          <p:spPr>
            <a:xfrm>
              <a:off x="2967038" y="2180854"/>
              <a:ext cx="2624137" cy="2711626"/>
            </a:xfrm>
            <a:custGeom>
              <a:avLst/>
              <a:gdLst>
                <a:gd name="connsiteX0" fmla="*/ 0 w 2253498"/>
                <a:gd name="connsiteY0" fmla="*/ 2790870 h 2801340"/>
                <a:gd name="connsiteX1" fmla="*/ 498370 w 2253498"/>
                <a:gd name="connsiteY1" fmla="*/ 2764868 h 2801340"/>
                <a:gd name="connsiteX2" fmla="*/ 966404 w 2253498"/>
                <a:gd name="connsiteY2" fmla="*/ 2491848 h 2801340"/>
                <a:gd name="connsiteX3" fmla="*/ 1469107 w 2253498"/>
                <a:gd name="connsiteY3" fmla="*/ 1724792 h 2801340"/>
                <a:gd name="connsiteX4" fmla="*/ 2253498 w 2253498"/>
                <a:gd name="connsiteY4" fmla="*/ 0 h 280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498" h="2801340">
                  <a:moveTo>
                    <a:pt x="0" y="2790870"/>
                  </a:moveTo>
                  <a:cubicBezTo>
                    <a:pt x="168651" y="2802787"/>
                    <a:pt x="337303" y="2814705"/>
                    <a:pt x="498370" y="2764868"/>
                  </a:cubicBezTo>
                  <a:cubicBezTo>
                    <a:pt x="659437" y="2715031"/>
                    <a:pt x="804615" y="2665194"/>
                    <a:pt x="966404" y="2491848"/>
                  </a:cubicBezTo>
                  <a:cubicBezTo>
                    <a:pt x="1128194" y="2318502"/>
                    <a:pt x="1254591" y="2140100"/>
                    <a:pt x="1469107" y="1724792"/>
                  </a:cubicBezTo>
                  <a:cubicBezTo>
                    <a:pt x="1683623" y="1309484"/>
                    <a:pt x="1968560" y="654742"/>
                    <a:pt x="2253498" y="0"/>
                  </a:cubicBez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724" name="组合 1"/>
            <p:cNvGrpSpPr/>
            <p:nvPr/>
          </p:nvGrpSpPr>
          <p:grpSpPr>
            <a:xfrm>
              <a:off x="1133475" y="1450434"/>
              <a:ext cx="7553325" cy="3885934"/>
              <a:chOff x="-2955379" y="1192080"/>
              <a:chExt cx="7553325" cy="3885934"/>
            </a:xfrm>
          </p:grpSpPr>
          <p:sp>
            <p:nvSpPr>
              <p:cNvPr id="1050250" name="任意多边形 30"/>
              <p:cNvSpPr/>
              <p:nvPr/>
            </p:nvSpPr>
            <p:spPr>
              <a:xfrm>
                <a:off x="1391452" y="1833326"/>
                <a:ext cx="1830451" cy="2801340"/>
              </a:xfrm>
              <a:custGeom>
                <a:avLst/>
                <a:gdLst>
                  <a:gd name="connsiteX0" fmla="*/ 0 w 2253498"/>
                  <a:gd name="connsiteY0" fmla="*/ 2790870 h 2801340"/>
                  <a:gd name="connsiteX1" fmla="*/ 498370 w 2253498"/>
                  <a:gd name="connsiteY1" fmla="*/ 2764868 h 2801340"/>
                  <a:gd name="connsiteX2" fmla="*/ 966404 w 2253498"/>
                  <a:gd name="connsiteY2" fmla="*/ 2491848 h 2801340"/>
                  <a:gd name="connsiteX3" fmla="*/ 1469107 w 2253498"/>
                  <a:gd name="connsiteY3" fmla="*/ 1724792 h 2801340"/>
                  <a:gd name="connsiteX4" fmla="*/ 2253498 w 2253498"/>
                  <a:gd name="connsiteY4" fmla="*/ 0 h 280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498" h="2801340">
                    <a:moveTo>
                      <a:pt x="0" y="2790870"/>
                    </a:moveTo>
                    <a:cubicBezTo>
                      <a:pt x="168651" y="2802787"/>
                      <a:pt x="337303" y="2814705"/>
                      <a:pt x="498370" y="2764868"/>
                    </a:cubicBezTo>
                    <a:cubicBezTo>
                      <a:pt x="659437" y="2715031"/>
                      <a:pt x="804615" y="2665194"/>
                      <a:pt x="966404" y="2491848"/>
                    </a:cubicBezTo>
                    <a:cubicBezTo>
                      <a:pt x="1128194" y="2318502"/>
                      <a:pt x="1254591" y="2140100"/>
                      <a:pt x="1469107" y="1724792"/>
                    </a:cubicBezTo>
                    <a:cubicBezTo>
                      <a:pt x="1683623" y="1309484"/>
                      <a:pt x="1968560" y="654742"/>
                      <a:pt x="2253498"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725" name="组合 44"/>
              <p:cNvGrpSpPr/>
              <p:nvPr/>
            </p:nvGrpSpPr>
            <p:grpSpPr>
              <a:xfrm>
                <a:off x="-2955379" y="1192080"/>
                <a:ext cx="7553325" cy="3885934"/>
                <a:chOff x="1336756" y="2395345"/>
                <a:chExt cx="7553325" cy="3885934"/>
              </a:xfrm>
            </p:grpSpPr>
            <p:cxnSp>
              <p:nvCxnSpPr>
                <p:cNvPr id="3146349" name="直接箭头连接符 46"/>
                <p:cNvCxnSpPr>
                  <a:cxnSpLocks/>
                </p:cNvCxnSpPr>
                <p:nvPr/>
              </p:nvCxnSpPr>
              <p:spPr>
                <a:xfrm flipV="1">
                  <a:off x="4803747" y="2639864"/>
                  <a:ext cx="0" cy="318800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350" name="直接箭头连接符 49"/>
                <p:cNvCxnSpPr>
                  <a:cxnSpLocks/>
                </p:cNvCxnSpPr>
                <p:nvPr/>
              </p:nvCxnSpPr>
              <p:spPr>
                <a:xfrm>
                  <a:off x="1336756" y="5834741"/>
                  <a:ext cx="711668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51" name="文本框 51"/>
                <p:cNvSpPr txBox="1"/>
                <p:nvPr/>
              </p:nvSpPr>
              <p:spPr>
                <a:xfrm>
                  <a:off x="4832772" y="239534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252" name="文本框 52"/>
                <p:cNvSpPr txBox="1"/>
                <p:nvPr/>
              </p:nvSpPr>
              <p:spPr>
                <a:xfrm>
                  <a:off x="8129383" y="5745339"/>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grpSp>
          <p:sp>
            <p:nvSpPr>
              <p:cNvPr id="1050253" name="文本框 56"/>
              <p:cNvSpPr txBox="1"/>
              <p:nvPr/>
            </p:nvSpPr>
            <p:spPr>
              <a:xfrm>
                <a:off x="336711" y="4613515"/>
                <a:ext cx="76069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grpSp>
        <p:sp>
          <p:nvSpPr>
            <p:cNvPr id="1050254" name="矩形 79"/>
            <p:cNvSpPr/>
            <p:nvPr/>
          </p:nvSpPr>
          <p:spPr>
            <a:xfrm>
              <a:off x="5284277" y="4871869"/>
              <a:ext cx="949618"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50255" name="矩形 91"/>
            <p:cNvSpPr/>
            <p:nvPr/>
          </p:nvSpPr>
          <p:spPr>
            <a:xfrm>
              <a:off x="2554769" y="4882066"/>
              <a:ext cx="949618"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grpSp>
      <p:sp>
        <p:nvSpPr>
          <p:cNvPr id="1050256" name="文本框 93"/>
          <p:cNvSpPr txBox="1"/>
          <p:nvPr/>
        </p:nvSpPr>
        <p:spPr>
          <a:xfrm>
            <a:off x="5433383" y="1966548"/>
            <a:ext cx="2744481" cy="461665"/>
          </a:xfrm>
          <a:prstGeom prst="rect"/>
          <a:noFill/>
        </p:spPr>
        <p:txBody>
          <a:bodyPr rtlCol="0" wrap="square">
            <a:spAutoFit/>
          </a:bodyPr>
          <a:p>
            <a:pPr algn="ctr"/>
            <a:r>
              <a:rPr altLang="zh-CN" b="1" dirty="0" sz="2400" lang="en-US" smtClean="0">
                <a:solidFill>
                  <a:srgbClr val="C00000"/>
                </a:solidFill>
                <a:latin typeface="Arial" panose="020B0604020202020204" pitchFamily="34" charset="0"/>
                <a:cs typeface="Arial" panose="020B0604020202020204" pitchFamily="34" charset="0"/>
              </a:rPr>
              <a:t>Enhanced NMOS</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50257" name="文本框 94"/>
          <p:cNvSpPr txBox="1"/>
          <p:nvPr/>
        </p:nvSpPr>
        <p:spPr>
          <a:xfrm>
            <a:off x="1663579" y="2439583"/>
            <a:ext cx="2744481" cy="461665"/>
          </a:xfrm>
          <a:prstGeom prst="rect"/>
          <a:noFill/>
        </p:spPr>
        <p:txBody>
          <a:bodyPr rtlCol="0" wrap="square">
            <a:spAutoFit/>
          </a:bodyPr>
          <a:p>
            <a:pPr algn="ctr"/>
            <a:r>
              <a:rPr altLang="zh-CN" b="1" dirty="0" sz="2400" lang="en-US" smtClean="0">
                <a:solidFill>
                  <a:srgbClr val="00B0F0"/>
                </a:solidFill>
                <a:latin typeface="Arial" panose="020B0604020202020204" pitchFamily="34" charset="0"/>
                <a:cs typeface="Arial" panose="020B0604020202020204" pitchFamily="34" charset="0"/>
              </a:rPr>
              <a:t>Depleted NMOS</a:t>
            </a:r>
            <a:endParaRPr altLang="en-US" b="1" dirty="0" sz="2400" lang="zh-CN">
              <a:solidFill>
                <a:srgbClr val="00B0F0"/>
              </a:solidFill>
              <a:latin typeface="Arial" panose="020B0604020202020204" pitchFamily="34"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726" name=""/>
        <p:cNvGrpSpPr/>
        <p:nvPr/>
      </p:nvGrpSpPr>
      <p:grpSpPr>
        <a:xfrm>
          <a:off x="0" y="0"/>
          <a:ext cx="0" cy="0"/>
          <a:chOff x="0" y="0"/>
          <a:chExt cx="0" cy="0"/>
        </a:xfrm>
      </p:grpSpPr>
      <p:sp>
        <p:nvSpPr>
          <p:cNvPr id="105025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59"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3.3.3 Summary</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26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61" name="文本框 116"/>
          <p:cNvSpPr txBox="1"/>
          <p:nvPr/>
        </p:nvSpPr>
        <p:spPr>
          <a:xfrm>
            <a:off x="782254" y="1138620"/>
            <a:ext cx="1166445"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JFET</a:t>
            </a:r>
            <a:endParaRPr altLang="en-US" b="1" dirty="0" sz="2400" lang="zh-CN">
              <a:latin typeface="Arial" panose="020B0604020202020204" pitchFamily="34" charset="0"/>
              <a:cs typeface="Arial" panose="020B0604020202020204" pitchFamily="34" charset="0"/>
            </a:endParaRPr>
          </a:p>
        </p:txBody>
      </p:sp>
      <p:grpSp>
        <p:nvGrpSpPr>
          <p:cNvPr id="727" name="组合 4"/>
          <p:cNvGrpSpPr/>
          <p:nvPr/>
        </p:nvGrpSpPr>
        <p:grpSpPr>
          <a:xfrm>
            <a:off x="323528" y="1909478"/>
            <a:ext cx="2083899" cy="2029695"/>
            <a:chOff x="533574" y="1742791"/>
            <a:chExt cx="2083899" cy="2029695"/>
          </a:xfrm>
        </p:grpSpPr>
        <p:grpSp>
          <p:nvGrpSpPr>
            <p:cNvPr id="728" name="组合 120"/>
            <p:cNvGrpSpPr/>
            <p:nvPr/>
          </p:nvGrpSpPr>
          <p:grpSpPr>
            <a:xfrm>
              <a:off x="533574" y="1742791"/>
              <a:ext cx="2083899" cy="2029695"/>
              <a:chOff x="1044996" y="4358104"/>
              <a:chExt cx="2083899" cy="2029695"/>
            </a:xfrm>
          </p:grpSpPr>
          <p:grpSp>
            <p:nvGrpSpPr>
              <p:cNvPr id="729" name="组合 121"/>
              <p:cNvGrpSpPr/>
              <p:nvPr/>
            </p:nvGrpSpPr>
            <p:grpSpPr>
              <a:xfrm>
                <a:off x="1122178" y="4358104"/>
                <a:ext cx="1885738" cy="1997441"/>
                <a:chOff x="889291" y="4332102"/>
                <a:chExt cx="1885738" cy="1997441"/>
              </a:xfrm>
            </p:grpSpPr>
            <p:grpSp>
              <p:nvGrpSpPr>
                <p:cNvPr id="730" name="组合 123"/>
                <p:cNvGrpSpPr/>
                <p:nvPr/>
              </p:nvGrpSpPr>
              <p:grpSpPr>
                <a:xfrm>
                  <a:off x="1281932" y="4594014"/>
                  <a:ext cx="1038226" cy="1562641"/>
                  <a:chOff x="263525" y="4511675"/>
                  <a:chExt cx="1038226" cy="1562641"/>
                </a:xfrm>
              </p:grpSpPr>
              <p:sp>
                <p:nvSpPr>
                  <p:cNvPr id="1050262" name="Line 45"/>
                  <p:cNvSpPr>
                    <a:spLocks noChangeShapeType="1"/>
                  </p:cNvSpPr>
                  <p:nvPr/>
                </p:nvSpPr>
                <p:spPr bwMode="auto">
                  <a:xfrm>
                    <a:off x="787400" y="4953000"/>
                    <a:ext cx="0" cy="61436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63" name="Line 46"/>
                  <p:cNvSpPr>
                    <a:spLocks noChangeShapeType="1"/>
                  </p:cNvSpPr>
                  <p:nvPr/>
                </p:nvSpPr>
                <p:spPr bwMode="auto">
                  <a:xfrm>
                    <a:off x="787400" y="5099050"/>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64" name="Freeform 47"/>
                  <p:cNvSpPr/>
                  <p:nvPr/>
                </p:nvSpPr>
                <p:spPr bwMode="auto">
                  <a:xfrm>
                    <a:off x="1244600" y="4614863"/>
                    <a:ext cx="1588" cy="501650"/>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65" name="Line 48"/>
                  <p:cNvSpPr>
                    <a:spLocks noChangeShapeType="1"/>
                  </p:cNvSpPr>
                  <p:nvPr/>
                </p:nvSpPr>
                <p:spPr bwMode="auto">
                  <a:xfrm>
                    <a:off x="787400" y="5451475"/>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66" name="Line 52"/>
                  <p:cNvSpPr>
                    <a:spLocks noChangeShapeType="1"/>
                  </p:cNvSpPr>
                  <p:nvPr/>
                </p:nvSpPr>
                <p:spPr bwMode="auto">
                  <a:xfrm>
                    <a:off x="379413" y="5451475"/>
                    <a:ext cx="407988"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267" name="Line 53"/>
                  <p:cNvSpPr>
                    <a:spLocks noChangeShapeType="1"/>
                  </p:cNvSpPr>
                  <p:nvPr/>
                </p:nvSpPr>
                <p:spPr bwMode="auto">
                  <a:xfrm>
                    <a:off x="1227138" y="5451475"/>
                    <a:ext cx="0" cy="530225"/>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268" name="Oval 55"/>
                  <p:cNvSpPr>
                    <a:spLocks noChangeArrowheads="1"/>
                  </p:cNvSpPr>
                  <p:nvPr/>
                </p:nvSpPr>
                <p:spPr bwMode="auto">
                  <a:xfrm>
                    <a:off x="1185863" y="4511675"/>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269" name="Oval 88"/>
                  <p:cNvSpPr>
                    <a:spLocks noChangeArrowheads="1"/>
                  </p:cNvSpPr>
                  <p:nvPr/>
                </p:nvSpPr>
                <p:spPr bwMode="auto">
                  <a:xfrm>
                    <a:off x="263525" y="5389564"/>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270" name="Oval 55"/>
                  <p:cNvSpPr>
                    <a:spLocks noChangeArrowheads="1"/>
                  </p:cNvSpPr>
                  <p:nvPr/>
                </p:nvSpPr>
                <p:spPr bwMode="auto">
                  <a:xfrm>
                    <a:off x="1169194" y="5958428"/>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50271" name="文本框 124"/>
                <p:cNvSpPr txBox="1"/>
                <p:nvPr/>
              </p:nvSpPr>
              <p:spPr>
                <a:xfrm>
                  <a:off x="889291" y="5270896"/>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50272" name="文本框 125"/>
                <p:cNvSpPr txBox="1"/>
                <p:nvPr/>
              </p:nvSpPr>
              <p:spPr>
                <a:xfrm>
                  <a:off x="2320158" y="433210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273" name="文本框 141"/>
                <p:cNvSpPr txBox="1"/>
                <p:nvPr/>
              </p:nvSpPr>
              <p:spPr>
                <a:xfrm>
                  <a:off x="2320158" y="5867879"/>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sp>
            <p:nvSpPr>
              <p:cNvPr id="1050274" name="圆角矩形 122"/>
              <p:cNvSpPr/>
              <p:nvPr/>
            </p:nvSpPr>
            <p:spPr>
              <a:xfrm>
                <a:off x="1044996" y="4358104"/>
                <a:ext cx="2083899" cy="2029695"/>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75" name="文本框 172"/>
            <p:cNvSpPr txBox="1"/>
            <p:nvPr/>
          </p:nvSpPr>
          <p:spPr>
            <a:xfrm>
              <a:off x="644737" y="1836634"/>
              <a:ext cx="474548"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grpSp>
      <p:grpSp>
        <p:nvGrpSpPr>
          <p:cNvPr id="731" name="组合 6"/>
          <p:cNvGrpSpPr/>
          <p:nvPr/>
        </p:nvGrpSpPr>
        <p:grpSpPr>
          <a:xfrm>
            <a:off x="323528" y="4370817"/>
            <a:ext cx="2083899" cy="2029695"/>
            <a:chOff x="533574" y="4204130"/>
            <a:chExt cx="2083899" cy="2029695"/>
          </a:xfrm>
        </p:grpSpPr>
        <p:grpSp>
          <p:nvGrpSpPr>
            <p:cNvPr id="732" name="组合 156"/>
            <p:cNvGrpSpPr/>
            <p:nvPr/>
          </p:nvGrpSpPr>
          <p:grpSpPr>
            <a:xfrm>
              <a:off x="533574" y="4204130"/>
              <a:ext cx="2083899" cy="2029695"/>
              <a:chOff x="1044996" y="4358104"/>
              <a:chExt cx="2083899" cy="2029695"/>
            </a:xfrm>
          </p:grpSpPr>
          <p:grpSp>
            <p:nvGrpSpPr>
              <p:cNvPr id="733" name="组合 157"/>
              <p:cNvGrpSpPr/>
              <p:nvPr/>
            </p:nvGrpSpPr>
            <p:grpSpPr>
              <a:xfrm>
                <a:off x="1122178" y="4358104"/>
                <a:ext cx="1885738" cy="1997441"/>
                <a:chOff x="889291" y="4332102"/>
                <a:chExt cx="1885738" cy="1997441"/>
              </a:xfrm>
            </p:grpSpPr>
            <p:grpSp>
              <p:nvGrpSpPr>
                <p:cNvPr id="734" name="组合 159"/>
                <p:cNvGrpSpPr/>
                <p:nvPr/>
              </p:nvGrpSpPr>
              <p:grpSpPr>
                <a:xfrm>
                  <a:off x="1281932" y="4594014"/>
                  <a:ext cx="1038226" cy="1562641"/>
                  <a:chOff x="263525" y="4511675"/>
                  <a:chExt cx="1038226" cy="1562641"/>
                </a:xfrm>
              </p:grpSpPr>
              <p:sp>
                <p:nvSpPr>
                  <p:cNvPr id="1050276" name="Line 45"/>
                  <p:cNvSpPr>
                    <a:spLocks noChangeShapeType="1"/>
                  </p:cNvSpPr>
                  <p:nvPr/>
                </p:nvSpPr>
                <p:spPr bwMode="auto">
                  <a:xfrm>
                    <a:off x="787400" y="4953000"/>
                    <a:ext cx="0" cy="61436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77" name="Line 46"/>
                  <p:cNvSpPr>
                    <a:spLocks noChangeShapeType="1"/>
                  </p:cNvSpPr>
                  <p:nvPr/>
                </p:nvSpPr>
                <p:spPr bwMode="auto">
                  <a:xfrm>
                    <a:off x="787400" y="5099050"/>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78" name="Freeform 47"/>
                  <p:cNvSpPr/>
                  <p:nvPr/>
                </p:nvSpPr>
                <p:spPr bwMode="auto">
                  <a:xfrm>
                    <a:off x="1244600" y="4614863"/>
                    <a:ext cx="1588" cy="501650"/>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79" name="Line 48"/>
                  <p:cNvSpPr>
                    <a:spLocks noChangeShapeType="1"/>
                  </p:cNvSpPr>
                  <p:nvPr/>
                </p:nvSpPr>
                <p:spPr bwMode="auto">
                  <a:xfrm>
                    <a:off x="787400" y="5451475"/>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80" name="Line 52"/>
                  <p:cNvSpPr>
                    <a:spLocks noChangeShapeType="1"/>
                  </p:cNvSpPr>
                  <p:nvPr/>
                </p:nvSpPr>
                <p:spPr bwMode="auto">
                  <a:xfrm flipH="1">
                    <a:off x="379413" y="5451475"/>
                    <a:ext cx="407988"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281" name="Line 53"/>
                  <p:cNvSpPr>
                    <a:spLocks noChangeShapeType="1"/>
                  </p:cNvSpPr>
                  <p:nvPr/>
                </p:nvSpPr>
                <p:spPr bwMode="auto">
                  <a:xfrm>
                    <a:off x="1227138" y="5451475"/>
                    <a:ext cx="0" cy="530225"/>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282" name="Oval 55"/>
                  <p:cNvSpPr>
                    <a:spLocks noChangeArrowheads="1"/>
                  </p:cNvSpPr>
                  <p:nvPr/>
                </p:nvSpPr>
                <p:spPr bwMode="auto">
                  <a:xfrm>
                    <a:off x="1185863" y="4511675"/>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283" name="Oval 88"/>
                  <p:cNvSpPr>
                    <a:spLocks noChangeArrowheads="1"/>
                  </p:cNvSpPr>
                  <p:nvPr/>
                </p:nvSpPr>
                <p:spPr bwMode="auto">
                  <a:xfrm>
                    <a:off x="263525" y="5389564"/>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284" name="Oval 55"/>
                  <p:cNvSpPr>
                    <a:spLocks noChangeArrowheads="1"/>
                  </p:cNvSpPr>
                  <p:nvPr/>
                </p:nvSpPr>
                <p:spPr bwMode="auto">
                  <a:xfrm>
                    <a:off x="1169194" y="5958428"/>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50285" name="文本框 160"/>
                <p:cNvSpPr txBox="1"/>
                <p:nvPr/>
              </p:nvSpPr>
              <p:spPr>
                <a:xfrm>
                  <a:off x="889291" y="5270896"/>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50286" name="文本框 161"/>
                <p:cNvSpPr txBox="1"/>
                <p:nvPr/>
              </p:nvSpPr>
              <p:spPr>
                <a:xfrm>
                  <a:off x="2320158" y="433210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287" name="文本框 162"/>
                <p:cNvSpPr txBox="1"/>
                <p:nvPr/>
              </p:nvSpPr>
              <p:spPr>
                <a:xfrm>
                  <a:off x="2320158" y="5867879"/>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sp>
            <p:nvSpPr>
              <p:cNvPr id="1050288" name="圆角矩形 158"/>
              <p:cNvSpPr/>
              <p:nvPr/>
            </p:nvSpPr>
            <p:spPr>
              <a:xfrm>
                <a:off x="1044996" y="4358104"/>
                <a:ext cx="2083899" cy="2029695"/>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89" name="文本框 173"/>
            <p:cNvSpPr txBox="1"/>
            <p:nvPr/>
          </p:nvSpPr>
          <p:spPr>
            <a:xfrm>
              <a:off x="644737" y="4338397"/>
              <a:ext cx="474548"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grpSp>
      <p:sp>
        <p:nvSpPr>
          <p:cNvPr id="1050290" name="文本框 174"/>
          <p:cNvSpPr txBox="1"/>
          <p:nvPr/>
        </p:nvSpPr>
        <p:spPr>
          <a:xfrm>
            <a:off x="2782150" y="1124988"/>
            <a:ext cx="3036774"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Enhanced MOSFET</a:t>
            </a:r>
            <a:endParaRPr altLang="en-US" b="1" dirty="0" sz="2400" lang="zh-CN">
              <a:latin typeface="Arial" panose="020B0604020202020204" pitchFamily="34" charset="0"/>
              <a:cs typeface="Arial" panose="020B0604020202020204" pitchFamily="34" charset="0"/>
            </a:endParaRPr>
          </a:p>
        </p:txBody>
      </p:sp>
      <p:sp>
        <p:nvSpPr>
          <p:cNvPr id="1050291" name="文本框 222"/>
          <p:cNvSpPr txBox="1"/>
          <p:nvPr/>
        </p:nvSpPr>
        <p:spPr>
          <a:xfrm>
            <a:off x="5920638" y="1124988"/>
            <a:ext cx="3036774"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Depleted MOSFET</a:t>
            </a:r>
            <a:endParaRPr altLang="en-US" b="1" dirty="0" sz="2400" lang="zh-CN">
              <a:latin typeface="Arial" panose="020B0604020202020204" pitchFamily="34" charset="0"/>
              <a:cs typeface="Arial" panose="020B0604020202020204" pitchFamily="34" charset="0"/>
            </a:endParaRPr>
          </a:p>
        </p:txBody>
      </p:sp>
      <p:grpSp>
        <p:nvGrpSpPr>
          <p:cNvPr id="735" name="组合 10"/>
          <p:cNvGrpSpPr/>
          <p:nvPr/>
        </p:nvGrpSpPr>
        <p:grpSpPr>
          <a:xfrm>
            <a:off x="3399159" y="1912495"/>
            <a:ext cx="2119124" cy="2029695"/>
            <a:chOff x="3399159" y="1912495"/>
            <a:chExt cx="2119124" cy="2029695"/>
          </a:xfrm>
        </p:grpSpPr>
        <p:grpSp>
          <p:nvGrpSpPr>
            <p:cNvPr id="736" name="组合 9"/>
            <p:cNvGrpSpPr/>
            <p:nvPr/>
          </p:nvGrpSpPr>
          <p:grpSpPr>
            <a:xfrm>
              <a:off x="3399159" y="1912495"/>
              <a:ext cx="2119124" cy="2029695"/>
              <a:chOff x="3322957" y="1912495"/>
              <a:chExt cx="2119124" cy="2029695"/>
            </a:xfrm>
          </p:grpSpPr>
          <p:grpSp>
            <p:nvGrpSpPr>
              <p:cNvPr id="737" name="组合 175"/>
              <p:cNvGrpSpPr/>
              <p:nvPr/>
            </p:nvGrpSpPr>
            <p:grpSpPr>
              <a:xfrm>
                <a:off x="3322957" y="1912495"/>
                <a:ext cx="2083899" cy="2029695"/>
                <a:chOff x="533574" y="1742791"/>
                <a:chExt cx="2083899" cy="2029695"/>
              </a:xfrm>
            </p:grpSpPr>
            <p:grpSp>
              <p:nvGrpSpPr>
                <p:cNvPr id="738" name="组合 176"/>
                <p:cNvGrpSpPr/>
                <p:nvPr/>
              </p:nvGrpSpPr>
              <p:grpSpPr>
                <a:xfrm>
                  <a:off x="533574" y="1742791"/>
                  <a:ext cx="2083899" cy="2029695"/>
                  <a:chOff x="1044996" y="4358104"/>
                  <a:chExt cx="2083899" cy="2029695"/>
                </a:xfrm>
              </p:grpSpPr>
              <p:grpSp>
                <p:nvGrpSpPr>
                  <p:cNvPr id="739" name="组合 178"/>
                  <p:cNvGrpSpPr/>
                  <p:nvPr/>
                </p:nvGrpSpPr>
                <p:grpSpPr>
                  <a:xfrm>
                    <a:off x="1122178" y="4358104"/>
                    <a:ext cx="1885738" cy="1997441"/>
                    <a:chOff x="889291" y="4332102"/>
                    <a:chExt cx="1885738" cy="1997441"/>
                  </a:xfrm>
                </p:grpSpPr>
                <p:sp>
                  <p:nvSpPr>
                    <p:cNvPr id="1050292" name="文本框 183"/>
                    <p:cNvSpPr txBox="1"/>
                    <p:nvPr/>
                  </p:nvSpPr>
                  <p:spPr>
                    <a:xfrm>
                      <a:off x="2320158" y="5867879"/>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740" name="组合 180"/>
                    <p:cNvGrpSpPr/>
                    <p:nvPr/>
                  </p:nvGrpSpPr>
                  <p:grpSpPr>
                    <a:xfrm>
                      <a:off x="1281932" y="4594014"/>
                      <a:ext cx="1142038" cy="1562641"/>
                      <a:chOff x="263525" y="4511675"/>
                      <a:chExt cx="1142038" cy="1562641"/>
                    </a:xfrm>
                  </p:grpSpPr>
                  <p:sp>
                    <p:nvSpPr>
                      <p:cNvPr id="1050293" name="Line 45"/>
                      <p:cNvSpPr>
                        <a:spLocks noChangeShapeType="1"/>
                      </p:cNvSpPr>
                      <p:nvPr/>
                    </p:nvSpPr>
                    <p:spPr bwMode="auto">
                      <a:xfrm>
                        <a:off x="787400" y="4967287"/>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94" name="Line 46"/>
                      <p:cNvSpPr>
                        <a:spLocks noChangeShapeType="1"/>
                      </p:cNvSpPr>
                      <p:nvPr/>
                    </p:nvSpPr>
                    <p:spPr bwMode="auto">
                      <a:xfrm>
                        <a:off x="787400" y="5060946"/>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95" name="Freeform 47"/>
                      <p:cNvSpPr/>
                      <p:nvPr/>
                    </p:nvSpPr>
                    <p:spPr bwMode="auto">
                      <a:xfrm>
                        <a:off x="1230310" y="4614863"/>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96" name="Line 48"/>
                      <p:cNvSpPr>
                        <a:spLocks noChangeShapeType="1"/>
                      </p:cNvSpPr>
                      <p:nvPr/>
                    </p:nvSpPr>
                    <p:spPr bwMode="auto">
                      <a:xfrm>
                        <a:off x="787400" y="5480053"/>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297" name="Line 52"/>
                      <p:cNvSpPr>
                        <a:spLocks noChangeShapeType="1"/>
                      </p:cNvSpPr>
                      <p:nvPr/>
                    </p:nvSpPr>
                    <p:spPr bwMode="auto">
                      <a:xfrm flipH="1">
                        <a:off x="787389" y="5265737"/>
                        <a:ext cx="618174"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298" name="Line 53"/>
                      <p:cNvSpPr>
                        <a:spLocks noChangeShapeType="1"/>
                      </p:cNvSpPr>
                      <p:nvPr/>
                    </p:nvSpPr>
                    <p:spPr bwMode="auto">
                      <a:xfrm>
                        <a:off x="1227138" y="5480053"/>
                        <a:ext cx="0" cy="501647"/>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299" name="Oval 55"/>
                      <p:cNvSpPr>
                        <a:spLocks noChangeArrowheads="1"/>
                      </p:cNvSpPr>
                      <p:nvPr/>
                    </p:nvSpPr>
                    <p:spPr bwMode="auto">
                      <a:xfrm>
                        <a:off x="1171574" y="4511675"/>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00" name="Oval 88"/>
                      <p:cNvSpPr>
                        <a:spLocks noChangeArrowheads="1"/>
                      </p:cNvSpPr>
                      <p:nvPr/>
                    </p:nvSpPr>
                    <p:spPr bwMode="auto">
                      <a:xfrm>
                        <a:off x="263525" y="5413379"/>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01" name="Oval 55"/>
                      <p:cNvSpPr>
                        <a:spLocks noChangeArrowheads="1"/>
                      </p:cNvSpPr>
                      <p:nvPr/>
                    </p:nvSpPr>
                    <p:spPr bwMode="auto">
                      <a:xfrm>
                        <a:off x="1169194" y="5958428"/>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50302" name="文本框 181"/>
                    <p:cNvSpPr txBox="1"/>
                    <p:nvPr/>
                  </p:nvSpPr>
                  <p:spPr>
                    <a:xfrm>
                      <a:off x="889291" y="5270896"/>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50303" name="文本框 182"/>
                    <p:cNvSpPr txBox="1"/>
                    <p:nvPr/>
                  </p:nvSpPr>
                  <p:spPr>
                    <a:xfrm>
                      <a:off x="2320158" y="433210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grpSp>
              <p:sp>
                <p:nvSpPr>
                  <p:cNvPr id="1050304" name="圆角矩形 179"/>
                  <p:cNvSpPr/>
                  <p:nvPr/>
                </p:nvSpPr>
                <p:spPr>
                  <a:xfrm>
                    <a:off x="1044996" y="4358104"/>
                    <a:ext cx="2083899" cy="2029695"/>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05" name="文本框 177"/>
                <p:cNvSpPr txBox="1"/>
                <p:nvPr/>
              </p:nvSpPr>
              <p:spPr>
                <a:xfrm>
                  <a:off x="644737" y="1836634"/>
                  <a:ext cx="474548"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grpSp>
          <p:sp>
            <p:nvSpPr>
              <p:cNvPr id="1050306" name="Line 45"/>
              <p:cNvSpPr>
                <a:spLocks noChangeShapeType="1"/>
              </p:cNvSpPr>
              <p:nvPr/>
            </p:nvSpPr>
            <p:spPr bwMode="auto">
              <a:xfrm>
                <a:off x="4316648" y="3044366"/>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07" name="Line 45"/>
              <p:cNvSpPr>
                <a:spLocks noChangeShapeType="1"/>
              </p:cNvSpPr>
              <p:nvPr/>
            </p:nvSpPr>
            <p:spPr bwMode="auto">
              <a:xfrm>
                <a:off x="4316644" y="2834811"/>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08" name="Freeform 47"/>
              <p:cNvSpPr/>
              <p:nvPr/>
            </p:nvSpPr>
            <p:spPr bwMode="auto">
              <a:xfrm>
                <a:off x="4196313" y="2715599"/>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09" name="Line 48"/>
              <p:cNvSpPr>
                <a:spLocks noChangeShapeType="1"/>
              </p:cNvSpPr>
              <p:nvPr/>
            </p:nvSpPr>
            <p:spPr bwMode="auto">
              <a:xfrm>
                <a:off x="3908667" y="3144369"/>
                <a:ext cx="305741"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10" name="文本框 197"/>
              <p:cNvSpPr txBox="1"/>
              <p:nvPr/>
            </p:nvSpPr>
            <p:spPr>
              <a:xfrm>
                <a:off x="4987210" y="268526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50311" name="Oval 55"/>
            <p:cNvSpPr>
              <a:spLocks noChangeArrowheads="1"/>
            </p:cNvSpPr>
            <p:nvPr/>
          </p:nvSpPr>
          <p:spPr bwMode="auto">
            <a:xfrm>
              <a:off x="4990382" y="2871084"/>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grpSp>
        <p:nvGrpSpPr>
          <p:cNvPr id="741" name="组合 14"/>
          <p:cNvGrpSpPr/>
          <p:nvPr/>
        </p:nvGrpSpPr>
        <p:grpSpPr>
          <a:xfrm>
            <a:off x="3415828" y="4366387"/>
            <a:ext cx="2119123" cy="2029695"/>
            <a:chOff x="3415828" y="4366387"/>
            <a:chExt cx="2119123" cy="2029695"/>
          </a:xfrm>
        </p:grpSpPr>
        <p:grpSp>
          <p:nvGrpSpPr>
            <p:cNvPr id="742" name="组合 198"/>
            <p:cNvGrpSpPr/>
            <p:nvPr/>
          </p:nvGrpSpPr>
          <p:grpSpPr>
            <a:xfrm>
              <a:off x="3415828" y="4366387"/>
              <a:ext cx="2119123" cy="2029695"/>
              <a:chOff x="3322957" y="1912495"/>
              <a:chExt cx="2119123" cy="2029695"/>
            </a:xfrm>
          </p:grpSpPr>
          <p:grpSp>
            <p:nvGrpSpPr>
              <p:cNvPr id="743" name="组合 199"/>
              <p:cNvGrpSpPr/>
              <p:nvPr/>
            </p:nvGrpSpPr>
            <p:grpSpPr>
              <a:xfrm>
                <a:off x="3322957" y="1912495"/>
                <a:ext cx="2083899" cy="2029695"/>
                <a:chOff x="533574" y="1742791"/>
                <a:chExt cx="2083899" cy="2029695"/>
              </a:xfrm>
            </p:grpSpPr>
            <p:grpSp>
              <p:nvGrpSpPr>
                <p:cNvPr id="744" name="组合 205"/>
                <p:cNvGrpSpPr/>
                <p:nvPr/>
              </p:nvGrpSpPr>
              <p:grpSpPr>
                <a:xfrm>
                  <a:off x="533574" y="1742791"/>
                  <a:ext cx="2083899" cy="2029695"/>
                  <a:chOff x="1044996" y="4358104"/>
                  <a:chExt cx="2083899" cy="2029695"/>
                </a:xfrm>
              </p:grpSpPr>
              <p:grpSp>
                <p:nvGrpSpPr>
                  <p:cNvPr id="745" name="组合 207"/>
                  <p:cNvGrpSpPr/>
                  <p:nvPr/>
                </p:nvGrpSpPr>
                <p:grpSpPr>
                  <a:xfrm>
                    <a:off x="1122178" y="4358104"/>
                    <a:ext cx="1885738" cy="1997441"/>
                    <a:chOff x="889291" y="4332102"/>
                    <a:chExt cx="1885738" cy="1997441"/>
                  </a:xfrm>
                </p:grpSpPr>
                <p:grpSp>
                  <p:nvGrpSpPr>
                    <p:cNvPr id="746" name="组合 209"/>
                    <p:cNvGrpSpPr/>
                    <p:nvPr/>
                  </p:nvGrpSpPr>
                  <p:grpSpPr>
                    <a:xfrm>
                      <a:off x="1281932" y="4594014"/>
                      <a:ext cx="1104731" cy="1562641"/>
                      <a:chOff x="263525" y="4511675"/>
                      <a:chExt cx="1104731" cy="1562641"/>
                    </a:xfrm>
                  </p:grpSpPr>
                  <p:sp>
                    <p:nvSpPr>
                      <p:cNvPr id="1050312" name="Line 45"/>
                      <p:cNvSpPr>
                        <a:spLocks noChangeShapeType="1"/>
                      </p:cNvSpPr>
                      <p:nvPr/>
                    </p:nvSpPr>
                    <p:spPr bwMode="auto">
                      <a:xfrm>
                        <a:off x="787400" y="4967287"/>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13" name="Line 46"/>
                      <p:cNvSpPr>
                        <a:spLocks noChangeShapeType="1"/>
                      </p:cNvSpPr>
                      <p:nvPr/>
                    </p:nvSpPr>
                    <p:spPr bwMode="auto">
                      <a:xfrm>
                        <a:off x="787400" y="5060946"/>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14" name="Freeform 47"/>
                      <p:cNvSpPr/>
                      <p:nvPr/>
                    </p:nvSpPr>
                    <p:spPr bwMode="auto">
                      <a:xfrm>
                        <a:off x="1230310" y="4614863"/>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15" name="Line 48"/>
                      <p:cNvSpPr>
                        <a:spLocks noChangeShapeType="1"/>
                      </p:cNvSpPr>
                      <p:nvPr/>
                    </p:nvSpPr>
                    <p:spPr bwMode="auto">
                      <a:xfrm>
                        <a:off x="787400" y="5480053"/>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16" name="Line 52"/>
                      <p:cNvSpPr>
                        <a:spLocks noChangeShapeType="1"/>
                      </p:cNvSpPr>
                      <p:nvPr/>
                    </p:nvSpPr>
                    <p:spPr bwMode="auto">
                      <a:xfrm>
                        <a:off x="787389" y="5265737"/>
                        <a:ext cx="580867"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17" name="Line 53"/>
                      <p:cNvSpPr>
                        <a:spLocks noChangeShapeType="1"/>
                      </p:cNvSpPr>
                      <p:nvPr/>
                    </p:nvSpPr>
                    <p:spPr bwMode="auto">
                      <a:xfrm>
                        <a:off x="1227138" y="5480053"/>
                        <a:ext cx="0" cy="501647"/>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18" name="Oval 55"/>
                      <p:cNvSpPr>
                        <a:spLocks noChangeArrowheads="1"/>
                      </p:cNvSpPr>
                      <p:nvPr/>
                    </p:nvSpPr>
                    <p:spPr bwMode="auto">
                      <a:xfrm>
                        <a:off x="1171574" y="4511675"/>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19" name="Oval 88"/>
                      <p:cNvSpPr>
                        <a:spLocks noChangeArrowheads="1"/>
                      </p:cNvSpPr>
                      <p:nvPr/>
                    </p:nvSpPr>
                    <p:spPr bwMode="auto">
                      <a:xfrm>
                        <a:off x="263525" y="5413379"/>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20" name="Oval 55"/>
                      <p:cNvSpPr>
                        <a:spLocks noChangeArrowheads="1"/>
                      </p:cNvSpPr>
                      <p:nvPr/>
                    </p:nvSpPr>
                    <p:spPr bwMode="auto">
                      <a:xfrm>
                        <a:off x="1169194" y="5958428"/>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50321" name="文本框 210"/>
                    <p:cNvSpPr txBox="1"/>
                    <p:nvPr/>
                  </p:nvSpPr>
                  <p:spPr>
                    <a:xfrm>
                      <a:off x="889291" y="5270896"/>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50322" name="文本框 211"/>
                    <p:cNvSpPr txBox="1"/>
                    <p:nvPr/>
                  </p:nvSpPr>
                  <p:spPr>
                    <a:xfrm>
                      <a:off x="2320158" y="433210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323" name="文本框 212"/>
                    <p:cNvSpPr txBox="1"/>
                    <p:nvPr/>
                  </p:nvSpPr>
                  <p:spPr>
                    <a:xfrm>
                      <a:off x="2320158" y="5867879"/>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sp>
                <p:nvSpPr>
                  <p:cNvPr id="1050324" name="圆角矩形 208"/>
                  <p:cNvSpPr/>
                  <p:nvPr/>
                </p:nvSpPr>
                <p:spPr>
                  <a:xfrm>
                    <a:off x="1044996" y="4358104"/>
                    <a:ext cx="2083899" cy="2029695"/>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25" name="文本框 206"/>
                <p:cNvSpPr txBox="1"/>
                <p:nvPr/>
              </p:nvSpPr>
              <p:spPr>
                <a:xfrm>
                  <a:off x="644737" y="1836634"/>
                  <a:ext cx="474548"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grpSp>
          <p:sp>
            <p:nvSpPr>
              <p:cNvPr id="1050326" name="Line 45"/>
              <p:cNvSpPr>
                <a:spLocks noChangeShapeType="1"/>
              </p:cNvSpPr>
              <p:nvPr/>
            </p:nvSpPr>
            <p:spPr bwMode="auto">
              <a:xfrm>
                <a:off x="4316648" y="3044366"/>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27" name="Line 45"/>
              <p:cNvSpPr>
                <a:spLocks noChangeShapeType="1"/>
              </p:cNvSpPr>
              <p:nvPr/>
            </p:nvSpPr>
            <p:spPr bwMode="auto">
              <a:xfrm>
                <a:off x="4316644" y="2834811"/>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28" name="Freeform 47"/>
              <p:cNvSpPr/>
              <p:nvPr/>
            </p:nvSpPr>
            <p:spPr bwMode="auto">
              <a:xfrm>
                <a:off x="4196313" y="2715599"/>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29" name="Line 48"/>
              <p:cNvSpPr>
                <a:spLocks noChangeShapeType="1"/>
              </p:cNvSpPr>
              <p:nvPr/>
            </p:nvSpPr>
            <p:spPr bwMode="auto">
              <a:xfrm>
                <a:off x="3908667" y="3144369"/>
                <a:ext cx="305741"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30" name="文本框 204"/>
              <p:cNvSpPr txBox="1"/>
              <p:nvPr/>
            </p:nvSpPr>
            <p:spPr>
              <a:xfrm>
                <a:off x="4987209" y="268526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50331" name="Oval 55"/>
            <p:cNvSpPr>
              <a:spLocks noChangeArrowheads="1"/>
            </p:cNvSpPr>
            <p:nvPr/>
          </p:nvSpPr>
          <p:spPr bwMode="auto">
            <a:xfrm>
              <a:off x="4996560" y="5319572"/>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grpSp>
        <p:nvGrpSpPr>
          <p:cNvPr id="747" name="组合 13"/>
          <p:cNvGrpSpPr/>
          <p:nvPr/>
        </p:nvGrpSpPr>
        <p:grpSpPr>
          <a:xfrm>
            <a:off x="6513437" y="1923792"/>
            <a:ext cx="2083899" cy="2029695"/>
            <a:chOff x="6513437" y="1923792"/>
            <a:chExt cx="2083899" cy="2029695"/>
          </a:xfrm>
        </p:grpSpPr>
        <p:grpSp>
          <p:nvGrpSpPr>
            <p:cNvPr id="748" name="组合 223"/>
            <p:cNvGrpSpPr/>
            <p:nvPr/>
          </p:nvGrpSpPr>
          <p:grpSpPr>
            <a:xfrm>
              <a:off x="6513437" y="1923792"/>
              <a:ext cx="2083899" cy="2029695"/>
              <a:chOff x="3322957" y="1912495"/>
              <a:chExt cx="2083899" cy="2029695"/>
            </a:xfrm>
          </p:grpSpPr>
          <p:grpSp>
            <p:nvGrpSpPr>
              <p:cNvPr id="749" name="组合 224"/>
              <p:cNvGrpSpPr/>
              <p:nvPr/>
            </p:nvGrpSpPr>
            <p:grpSpPr>
              <a:xfrm>
                <a:off x="3322957" y="1912495"/>
                <a:ext cx="2083899" cy="2029695"/>
                <a:chOff x="533574" y="1742791"/>
                <a:chExt cx="2083899" cy="2029695"/>
              </a:xfrm>
            </p:grpSpPr>
            <p:grpSp>
              <p:nvGrpSpPr>
                <p:cNvPr id="750" name="组合 230"/>
                <p:cNvGrpSpPr/>
                <p:nvPr/>
              </p:nvGrpSpPr>
              <p:grpSpPr>
                <a:xfrm>
                  <a:off x="533574" y="1742791"/>
                  <a:ext cx="2083899" cy="2029695"/>
                  <a:chOff x="1044996" y="4358104"/>
                  <a:chExt cx="2083899" cy="2029695"/>
                </a:xfrm>
              </p:grpSpPr>
              <p:grpSp>
                <p:nvGrpSpPr>
                  <p:cNvPr id="751" name="组合 232"/>
                  <p:cNvGrpSpPr/>
                  <p:nvPr/>
                </p:nvGrpSpPr>
                <p:grpSpPr>
                  <a:xfrm>
                    <a:off x="1122178" y="4358104"/>
                    <a:ext cx="1885738" cy="1997441"/>
                    <a:chOff x="889291" y="4332102"/>
                    <a:chExt cx="1885738" cy="1997441"/>
                  </a:xfrm>
                </p:grpSpPr>
                <p:grpSp>
                  <p:nvGrpSpPr>
                    <p:cNvPr id="752" name="组合 234"/>
                    <p:cNvGrpSpPr/>
                    <p:nvPr/>
                  </p:nvGrpSpPr>
                  <p:grpSpPr>
                    <a:xfrm>
                      <a:off x="1281932" y="4594014"/>
                      <a:ext cx="1103465" cy="1562641"/>
                      <a:chOff x="263525" y="4511675"/>
                      <a:chExt cx="1103465" cy="1562641"/>
                    </a:xfrm>
                  </p:grpSpPr>
                  <p:sp>
                    <p:nvSpPr>
                      <p:cNvPr id="1050332" name="Line 45"/>
                      <p:cNvSpPr>
                        <a:spLocks noChangeShapeType="1"/>
                      </p:cNvSpPr>
                      <p:nvPr/>
                    </p:nvSpPr>
                    <p:spPr bwMode="auto">
                      <a:xfrm>
                        <a:off x="787400" y="4967287"/>
                        <a:ext cx="0" cy="630522"/>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33" name="Line 46"/>
                      <p:cNvSpPr>
                        <a:spLocks noChangeShapeType="1"/>
                      </p:cNvSpPr>
                      <p:nvPr/>
                    </p:nvSpPr>
                    <p:spPr bwMode="auto">
                      <a:xfrm>
                        <a:off x="787400" y="5060946"/>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34" name="Freeform 47"/>
                      <p:cNvSpPr/>
                      <p:nvPr/>
                    </p:nvSpPr>
                    <p:spPr bwMode="auto">
                      <a:xfrm>
                        <a:off x="1230310" y="4614863"/>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35" name="Line 48"/>
                      <p:cNvSpPr>
                        <a:spLocks noChangeShapeType="1"/>
                      </p:cNvSpPr>
                      <p:nvPr/>
                    </p:nvSpPr>
                    <p:spPr bwMode="auto">
                      <a:xfrm>
                        <a:off x="787400" y="5480053"/>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36" name="Line 52"/>
                      <p:cNvSpPr>
                        <a:spLocks noChangeShapeType="1"/>
                      </p:cNvSpPr>
                      <p:nvPr/>
                    </p:nvSpPr>
                    <p:spPr bwMode="auto">
                      <a:xfrm flipH="1">
                        <a:off x="787389" y="5265737"/>
                        <a:ext cx="579601"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37" name="Line 53"/>
                      <p:cNvSpPr>
                        <a:spLocks noChangeShapeType="1"/>
                      </p:cNvSpPr>
                      <p:nvPr/>
                    </p:nvSpPr>
                    <p:spPr bwMode="auto">
                      <a:xfrm>
                        <a:off x="1227138" y="5480053"/>
                        <a:ext cx="0" cy="501647"/>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38" name="Oval 55"/>
                      <p:cNvSpPr>
                        <a:spLocks noChangeArrowheads="1"/>
                      </p:cNvSpPr>
                      <p:nvPr/>
                    </p:nvSpPr>
                    <p:spPr bwMode="auto">
                      <a:xfrm>
                        <a:off x="1171574" y="4511675"/>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39" name="Oval 88"/>
                      <p:cNvSpPr>
                        <a:spLocks noChangeArrowheads="1"/>
                      </p:cNvSpPr>
                      <p:nvPr/>
                    </p:nvSpPr>
                    <p:spPr bwMode="auto">
                      <a:xfrm>
                        <a:off x="263525" y="5413379"/>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40" name="Oval 55"/>
                      <p:cNvSpPr>
                        <a:spLocks noChangeArrowheads="1"/>
                      </p:cNvSpPr>
                      <p:nvPr/>
                    </p:nvSpPr>
                    <p:spPr bwMode="auto">
                      <a:xfrm>
                        <a:off x="1169194" y="5958428"/>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50341" name="文本框 235"/>
                    <p:cNvSpPr txBox="1"/>
                    <p:nvPr/>
                  </p:nvSpPr>
                  <p:spPr>
                    <a:xfrm>
                      <a:off x="889291" y="5270896"/>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50342" name="文本框 236"/>
                    <p:cNvSpPr txBox="1"/>
                    <p:nvPr/>
                  </p:nvSpPr>
                  <p:spPr>
                    <a:xfrm>
                      <a:off x="2320158" y="433210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343" name="文本框 237"/>
                    <p:cNvSpPr txBox="1"/>
                    <p:nvPr/>
                  </p:nvSpPr>
                  <p:spPr>
                    <a:xfrm>
                      <a:off x="2320158" y="5867879"/>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sp>
                <p:nvSpPr>
                  <p:cNvPr id="1050344" name="圆角矩形 233"/>
                  <p:cNvSpPr/>
                  <p:nvPr/>
                </p:nvSpPr>
                <p:spPr>
                  <a:xfrm>
                    <a:off x="1044996" y="4358104"/>
                    <a:ext cx="2083899" cy="2029695"/>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45" name="文本框 231"/>
                <p:cNvSpPr txBox="1"/>
                <p:nvPr/>
              </p:nvSpPr>
              <p:spPr>
                <a:xfrm>
                  <a:off x="644737" y="1836634"/>
                  <a:ext cx="474548"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grpSp>
          <p:sp>
            <p:nvSpPr>
              <p:cNvPr id="1050346" name="Freeform 47"/>
              <p:cNvSpPr/>
              <p:nvPr/>
            </p:nvSpPr>
            <p:spPr bwMode="auto">
              <a:xfrm>
                <a:off x="4196313" y="2715599"/>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47" name="Line 48"/>
              <p:cNvSpPr>
                <a:spLocks noChangeShapeType="1"/>
              </p:cNvSpPr>
              <p:nvPr/>
            </p:nvSpPr>
            <p:spPr bwMode="auto">
              <a:xfrm>
                <a:off x="3908667" y="3144369"/>
                <a:ext cx="305741"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48" name="文本框 229"/>
              <p:cNvSpPr txBox="1"/>
              <p:nvPr/>
            </p:nvSpPr>
            <p:spPr>
              <a:xfrm>
                <a:off x="4949107" y="268526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50349" name="Oval 55"/>
            <p:cNvSpPr>
              <a:spLocks noChangeArrowheads="1"/>
            </p:cNvSpPr>
            <p:nvPr/>
          </p:nvSpPr>
          <p:spPr bwMode="auto">
            <a:xfrm>
              <a:off x="8067353" y="2871084"/>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dirty="0" sz="2400" kumimoji="1" lang="en-US">
                <a:solidFill>
                  <a:srgbClr val="FFFFCC"/>
                </a:solidFill>
                <a:ea typeface="楷体_GB2312" pitchFamily="49" charset="-122"/>
              </a:endParaRPr>
            </a:p>
          </p:txBody>
        </p:sp>
      </p:grpSp>
      <p:grpSp>
        <p:nvGrpSpPr>
          <p:cNvPr id="753" name="组合 12"/>
          <p:cNvGrpSpPr/>
          <p:nvPr/>
        </p:nvGrpSpPr>
        <p:grpSpPr>
          <a:xfrm>
            <a:off x="6513436" y="4431861"/>
            <a:ext cx="2128649" cy="2029695"/>
            <a:chOff x="6513436" y="4431861"/>
            <a:chExt cx="2128649" cy="2029695"/>
          </a:xfrm>
        </p:grpSpPr>
        <p:grpSp>
          <p:nvGrpSpPr>
            <p:cNvPr id="754" name="组合 247"/>
            <p:cNvGrpSpPr/>
            <p:nvPr/>
          </p:nvGrpSpPr>
          <p:grpSpPr>
            <a:xfrm>
              <a:off x="6513436" y="4431861"/>
              <a:ext cx="2128649" cy="2029695"/>
              <a:chOff x="3322957" y="1912495"/>
              <a:chExt cx="2128649" cy="2029695"/>
            </a:xfrm>
          </p:grpSpPr>
          <p:grpSp>
            <p:nvGrpSpPr>
              <p:cNvPr id="755" name="组合 248"/>
              <p:cNvGrpSpPr/>
              <p:nvPr/>
            </p:nvGrpSpPr>
            <p:grpSpPr>
              <a:xfrm>
                <a:off x="3322957" y="1912495"/>
                <a:ext cx="2083899" cy="2029695"/>
                <a:chOff x="533574" y="1742791"/>
                <a:chExt cx="2083899" cy="2029695"/>
              </a:xfrm>
            </p:grpSpPr>
            <p:grpSp>
              <p:nvGrpSpPr>
                <p:cNvPr id="756" name="组合 252"/>
                <p:cNvGrpSpPr/>
                <p:nvPr/>
              </p:nvGrpSpPr>
              <p:grpSpPr>
                <a:xfrm>
                  <a:off x="533574" y="1742791"/>
                  <a:ext cx="2083899" cy="2029695"/>
                  <a:chOff x="1044996" y="4358104"/>
                  <a:chExt cx="2083899" cy="2029695"/>
                </a:xfrm>
              </p:grpSpPr>
              <p:grpSp>
                <p:nvGrpSpPr>
                  <p:cNvPr id="757" name="组合 254"/>
                  <p:cNvGrpSpPr/>
                  <p:nvPr/>
                </p:nvGrpSpPr>
                <p:grpSpPr>
                  <a:xfrm>
                    <a:off x="1122178" y="4358104"/>
                    <a:ext cx="1885738" cy="1997441"/>
                    <a:chOff x="889291" y="4332102"/>
                    <a:chExt cx="1885738" cy="1997441"/>
                  </a:xfrm>
                </p:grpSpPr>
                <p:grpSp>
                  <p:nvGrpSpPr>
                    <p:cNvPr id="758" name="组合 256"/>
                    <p:cNvGrpSpPr/>
                    <p:nvPr/>
                  </p:nvGrpSpPr>
                  <p:grpSpPr>
                    <a:xfrm>
                      <a:off x="1281932" y="4594014"/>
                      <a:ext cx="1119713" cy="1562641"/>
                      <a:chOff x="263525" y="4511675"/>
                      <a:chExt cx="1119713" cy="1562641"/>
                    </a:xfrm>
                  </p:grpSpPr>
                  <p:sp>
                    <p:nvSpPr>
                      <p:cNvPr id="1050350" name="Line 45"/>
                      <p:cNvSpPr>
                        <a:spLocks noChangeShapeType="1"/>
                      </p:cNvSpPr>
                      <p:nvPr/>
                    </p:nvSpPr>
                    <p:spPr bwMode="auto">
                      <a:xfrm>
                        <a:off x="787400" y="4967287"/>
                        <a:ext cx="0" cy="630522"/>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51" name="Line 46"/>
                      <p:cNvSpPr>
                        <a:spLocks noChangeShapeType="1"/>
                      </p:cNvSpPr>
                      <p:nvPr/>
                    </p:nvSpPr>
                    <p:spPr bwMode="auto">
                      <a:xfrm>
                        <a:off x="787400" y="5060946"/>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52" name="Freeform 47"/>
                      <p:cNvSpPr/>
                      <p:nvPr/>
                    </p:nvSpPr>
                    <p:spPr bwMode="auto">
                      <a:xfrm>
                        <a:off x="1230310" y="4614863"/>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53" name="Line 48"/>
                      <p:cNvSpPr>
                        <a:spLocks noChangeShapeType="1"/>
                      </p:cNvSpPr>
                      <p:nvPr/>
                    </p:nvSpPr>
                    <p:spPr bwMode="auto">
                      <a:xfrm>
                        <a:off x="787400" y="5480053"/>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54" name="Line 52"/>
                      <p:cNvSpPr>
                        <a:spLocks noChangeShapeType="1"/>
                      </p:cNvSpPr>
                      <p:nvPr/>
                    </p:nvSpPr>
                    <p:spPr bwMode="auto">
                      <a:xfrm>
                        <a:off x="787389" y="5265737"/>
                        <a:ext cx="595849"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55" name="Line 53"/>
                      <p:cNvSpPr>
                        <a:spLocks noChangeShapeType="1"/>
                      </p:cNvSpPr>
                      <p:nvPr/>
                    </p:nvSpPr>
                    <p:spPr bwMode="auto">
                      <a:xfrm>
                        <a:off x="1227138" y="5480053"/>
                        <a:ext cx="0" cy="501647"/>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56" name="Oval 55"/>
                      <p:cNvSpPr>
                        <a:spLocks noChangeArrowheads="1"/>
                      </p:cNvSpPr>
                      <p:nvPr/>
                    </p:nvSpPr>
                    <p:spPr bwMode="auto">
                      <a:xfrm>
                        <a:off x="1171574" y="4511675"/>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57" name="Oval 88"/>
                      <p:cNvSpPr>
                        <a:spLocks noChangeArrowheads="1"/>
                      </p:cNvSpPr>
                      <p:nvPr/>
                    </p:nvSpPr>
                    <p:spPr bwMode="auto">
                      <a:xfrm>
                        <a:off x="263525" y="5413379"/>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358" name="Oval 55"/>
                      <p:cNvSpPr>
                        <a:spLocks noChangeArrowheads="1"/>
                      </p:cNvSpPr>
                      <p:nvPr/>
                    </p:nvSpPr>
                    <p:spPr bwMode="auto">
                      <a:xfrm>
                        <a:off x="1169194" y="5958428"/>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50359" name="文本框 257"/>
                    <p:cNvSpPr txBox="1"/>
                    <p:nvPr/>
                  </p:nvSpPr>
                  <p:spPr>
                    <a:xfrm>
                      <a:off x="889291" y="5270896"/>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50360" name="文本框 258"/>
                    <p:cNvSpPr txBox="1"/>
                    <p:nvPr/>
                  </p:nvSpPr>
                  <p:spPr>
                    <a:xfrm>
                      <a:off x="2320158" y="433210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0361" name="文本框 259"/>
                    <p:cNvSpPr txBox="1"/>
                    <p:nvPr/>
                  </p:nvSpPr>
                  <p:spPr>
                    <a:xfrm>
                      <a:off x="2320158" y="5867879"/>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sp>
                <p:nvSpPr>
                  <p:cNvPr id="1050362" name="圆角矩形 255"/>
                  <p:cNvSpPr/>
                  <p:nvPr/>
                </p:nvSpPr>
                <p:spPr>
                  <a:xfrm>
                    <a:off x="1044996" y="4358104"/>
                    <a:ext cx="2083899" cy="2029695"/>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63" name="文本框 253"/>
                <p:cNvSpPr txBox="1"/>
                <p:nvPr/>
              </p:nvSpPr>
              <p:spPr>
                <a:xfrm>
                  <a:off x="644737" y="1836634"/>
                  <a:ext cx="474548" cy="461665"/>
                </a:xfrm>
                <a:prstGeom prst="rect"/>
                <a:solidFill>
                  <a:schemeClr val="accent4">
                    <a:lumMod val="20000"/>
                    <a:lumOff val="80000"/>
                  </a:schemeClr>
                </a:solid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grpSp>
          <p:sp>
            <p:nvSpPr>
              <p:cNvPr id="1050364" name="Freeform 47"/>
              <p:cNvSpPr/>
              <p:nvPr/>
            </p:nvSpPr>
            <p:spPr bwMode="auto">
              <a:xfrm>
                <a:off x="4196313" y="2715599"/>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65" name="Line 48"/>
              <p:cNvSpPr>
                <a:spLocks noChangeShapeType="1"/>
              </p:cNvSpPr>
              <p:nvPr/>
            </p:nvSpPr>
            <p:spPr bwMode="auto">
              <a:xfrm>
                <a:off x="3908667" y="3144369"/>
                <a:ext cx="305741"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366" name="文本框 251"/>
              <p:cNvSpPr txBox="1"/>
              <p:nvPr/>
            </p:nvSpPr>
            <p:spPr>
              <a:xfrm>
                <a:off x="4996735" y="268526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grpSp>
        <p:sp>
          <p:nvSpPr>
            <p:cNvPr id="1050367" name="Oval 55"/>
            <p:cNvSpPr>
              <a:spLocks noChangeArrowheads="1"/>
            </p:cNvSpPr>
            <p:nvPr/>
          </p:nvSpPr>
          <p:spPr bwMode="auto">
            <a:xfrm>
              <a:off x="8102972" y="5394730"/>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dirty="0" sz="2400" kumimoji="1" lang="en-US">
                <a:solidFill>
                  <a:srgbClr val="FFFFCC"/>
                </a:solidFill>
                <a:ea typeface="楷体_GB2312" pitchFamily="49"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96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54" name="图片 1"/>
          <p:cNvPicPr>
            <a:picLocks noChangeAspect="1"/>
          </p:cNvPicPr>
          <p:nvPr/>
        </p:nvPicPr>
        <p:blipFill>
          <a:blip xmlns:r="http://schemas.openxmlformats.org/officeDocument/2006/relationships" r:embed="rId1"/>
          <a:stretch>
            <a:fillRect/>
          </a:stretch>
        </p:blipFill>
        <p:spPr>
          <a:xfrm>
            <a:off x="1138112" y="1143736"/>
            <a:ext cx="2305064" cy="2813974"/>
          </a:xfrm>
          <a:prstGeom prst="rect"/>
        </p:spPr>
      </p:pic>
      <p:pic>
        <p:nvPicPr>
          <p:cNvPr id="2097155" name="图片 2"/>
          <p:cNvPicPr>
            <a:picLocks noChangeAspect="1"/>
          </p:cNvPicPr>
          <p:nvPr/>
        </p:nvPicPr>
        <p:blipFill>
          <a:blip xmlns:r="http://schemas.openxmlformats.org/officeDocument/2006/relationships" r:embed="rId2"/>
          <a:stretch>
            <a:fillRect/>
          </a:stretch>
        </p:blipFill>
        <p:spPr>
          <a:xfrm>
            <a:off x="512683" y="3937389"/>
            <a:ext cx="3730093" cy="2600408"/>
          </a:xfrm>
          <a:prstGeom prst="rect"/>
        </p:spPr>
      </p:pic>
      <p:sp>
        <p:nvSpPr>
          <p:cNvPr id="1048961" name="圆角矩形 17"/>
          <p:cNvSpPr/>
          <p:nvPr/>
        </p:nvSpPr>
        <p:spPr>
          <a:xfrm>
            <a:off x="278305" y="1044913"/>
            <a:ext cx="4098681" cy="5594237"/>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2" name="圆角矩形 18"/>
          <p:cNvSpPr/>
          <p:nvPr/>
        </p:nvSpPr>
        <p:spPr>
          <a:xfrm>
            <a:off x="4794690" y="1061051"/>
            <a:ext cx="4098681" cy="5578100"/>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3" name="矩形 19"/>
          <p:cNvSpPr/>
          <p:nvPr/>
        </p:nvSpPr>
        <p:spPr>
          <a:xfrm>
            <a:off x="404587" y="1147470"/>
            <a:ext cx="841621" cy="461665"/>
          </a:xfrm>
          <a:prstGeom prst="rect"/>
          <a:solidFill>
            <a:schemeClr val="accent4">
              <a:lumMod val="20000"/>
              <a:lumOff val="80000"/>
            </a:schemeClr>
          </a:solidFill>
        </p:spPr>
        <p:txBody>
          <a:bodyPr wrap="square">
            <a:spAutoFit/>
          </a:bodyPr>
          <a:p>
            <a:pPr algn="ctr"/>
            <a:r>
              <a:rPr altLang="zh-CN" b="1" dirty="0" sz="2400" lang="en-US" smtClean="0">
                <a:latin typeface="Arial" panose="020B0604020202020204" pitchFamily="34" charset="0"/>
                <a:cs typeface="Arial" panose="020B0604020202020204" pitchFamily="34" charset="0"/>
              </a:rPr>
              <a:t>BJT</a:t>
            </a:r>
            <a:endParaRPr altLang="en-US" b="1" dirty="0" sz="2400" lang="zh-CN">
              <a:latin typeface="Arial" panose="020B0604020202020204" pitchFamily="34" charset="0"/>
              <a:cs typeface="Arial" panose="020B0604020202020204" pitchFamily="34" charset="0"/>
            </a:endParaRPr>
          </a:p>
        </p:txBody>
      </p:sp>
      <p:sp>
        <p:nvSpPr>
          <p:cNvPr id="1048964" name="矩形 20"/>
          <p:cNvSpPr/>
          <p:nvPr/>
        </p:nvSpPr>
        <p:spPr>
          <a:xfrm>
            <a:off x="4893088" y="1141877"/>
            <a:ext cx="1100349" cy="461665"/>
          </a:xfrm>
          <a:prstGeom prst="rect"/>
          <a:solidFill>
            <a:schemeClr val="accent4">
              <a:lumMod val="20000"/>
              <a:lumOff val="80000"/>
            </a:schemeClr>
          </a:solidFill>
        </p:spPr>
        <p:txBody>
          <a:bodyPr wrap="square">
            <a:spAutoFit/>
          </a:bodyPr>
          <a:p>
            <a:pPr algn="ctr"/>
            <a:r>
              <a:rPr altLang="zh-CN" b="1" dirty="0" sz="2400" lang="en-US" smtClean="0">
                <a:latin typeface="Arial" panose="020B0604020202020204" pitchFamily="34" charset="0"/>
                <a:cs typeface="Arial" panose="020B0604020202020204" pitchFamily="34" charset="0"/>
              </a:rPr>
              <a:t>JFET</a:t>
            </a:r>
            <a:endParaRPr altLang="en-US" b="1" dirty="0" sz="2400" lang="zh-CN">
              <a:latin typeface="Arial" panose="020B0604020202020204" pitchFamily="34" charset="0"/>
              <a:cs typeface="Arial" panose="020B0604020202020204" pitchFamily="34" charset="0"/>
            </a:endParaRPr>
          </a:p>
        </p:txBody>
      </p:sp>
      <p:sp>
        <p:nvSpPr>
          <p:cNvPr id="1048965"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3.2 </a:t>
            </a:r>
            <a:r>
              <a:rPr altLang="zh-CN" b="1" dirty="0" sz="3200" lang="en-US" smtClean="0">
                <a:latin typeface="Arial" panose="020B0604020202020204" pitchFamily="34" charset="0"/>
                <a:cs typeface="Arial" panose="020B0604020202020204" pitchFamily="34" charset="0"/>
              </a:rPr>
              <a:t>JFET</a:t>
            </a: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96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56" name="图片 5"/>
          <p:cNvPicPr>
            <a:picLocks noChangeAspect="1"/>
          </p:cNvPicPr>
          <p:nvPr/>
        </p:nvPicPr>
        <p:blipFill>
          <a:blip xmlns:r="http://schemas.openxmlformats.org/officeDocument/2006/relationships" r:embed="rId3"/>
          <a:stretch>
            <a:fillRect/>
          </a:stretch>
        </p:blipFill>
        <p:spPr>
          <a:xfrm>
            <a:off x="5317855" y="2153868"/>
            <a:ext cx="3052349" cy="2871930"/>
          </a:xfrm>
          <a:prstGeom prst="rec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759" name=""/>
        <p:cNvGrpSpPr/>
        <p:nvPr/>
      </p:nvGrpSpPr>
      <p:grpSpPr>
        <a:xfrm>
          <a:off x="0" y="0"/>
          <a:ext cx="0" cy="0"/>
          <a:chOff x="0" y="0"/>
          <a:chExt cx="0" cy="0"/>
        </a:xfrm>
      </p:grpSpPr>
      <p:sp>
        <p:nvSpPr>
          <p:cNvPr id="105036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69" name="矩形 144"/>
          <p:cNvSpPr/>
          <p:nvPr/>
        </p:nvSpPr>
        <p:spPr>
          <a:xfrm>
            <a:off x="660140" y="415727"/>
            <a:ext cx="7105939" cy="461665"/>
          </a:xfrm>
          <a:prstGeom prst="rect"/>
        </p:spPr>
        <p:txBody>
          <a:bodyPr wrap="square">
            <a:spAutoFit/>
          </a:bodyPr>
          <a:p>
            <a:pPr algn="just"/>
            <a:r>
              <a:rPr altLang="zh-CN" b="1" dirty="0" sz="2400" lang="en-US" smtClean="0">
                <a:latin typeface="Arial" panose="020B0604020202020204" pitchFamily="34" charset="0"/>
                <a:cs typeface="Arial" panose="020B0604020202020204" pitchFamily="34" charset="0"/>
              </a:rPr>
              <a:t>FET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场效应晶体管</a:t>
            </a:r>
            <a:r>
              <a:rPr altLang="zh-CN" b="1" dirty="0" sz="2400" lang="en-US">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(Compared with BJT)</a:t>
            </a:r>
            <a:endParaRPr altLang="en-US" b="1" dirty="0" sz="2400" lang="zh-CN">
              <a:latin typeface="Arial" panose="020B0604020202020204" pitchFamily="34" charset="0"/>
              <a:cs typeface="Arial" panose="020B0604020202020204" pitchFamily="34" charset="0"/>
            </a:endParaRPr>
          </a:p>
        </p:txBody>
      </p:sp>
      <p:sp>
        <p:nvSpPr>
          <p:cNvPr id="1050370" name="圆角矩形 145"/>
          <p:cNvSpPr/>
          <p:nvPr/>
        </p:nvSpPr>
        <p:spPr>
          <a:xfrm>
            <a:off x="703003" y="1323566"/>
            <a:ext cx="7728068" cy="4286660"/>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1" name="矩形 274"/>
          <p:cNvSpPr/>
          <p:nvPr/>
        </p:nvSpPr>
        <p:spPr>
          <a:xfrm>
            <a:off x="905168" y="2829783"/>
            <a:ext cx="6905332" cy="535940"/>
          </a:xfrm>
          <a:prstGeom prst="rect"/>
        </p:spPr>
        <p:txBody>
          <a:bodyPr wrap="square">
            <a:spAutoFit/>
          </a:bodyPr>
          <a:p>
            <a:pPr algn="just"/>
            <a:r>
              <a:rPr altLang="zh-CN" b="1" dirty="0" sz="2400" lang="en-US" smtClean="0">
                <a:solidFill>
                  <a:schemeClr val="accent1"/>
                </a:solidFill>
                <a:latin typeface="Arial" panose="020B0604020202020204" pitchFamily="34" charset="0"/>
                <a:cs typeface="Arial" panose="020B0604020202020204" pitchFamily="34" charset="0"/>
              </a:rPr>
              <a:t>1) FET: Use voltage </a:t>
            </a:r>
            <a:r>
              <a:rPr altLang="zh-CN" b="1" dirty="0" sz="2400" i="1" lang="en-US" err="1" smtClean="0">
                <a:solidFill>
                  <a:schemeClr val="accent1"/>
                </a:solidFill>
                <a:latin typeface="Arial" panose="020B0604020202020204" pitchFamily="34" charset="0"/>
                <a:cs typeface="Arial" panose="020B0604020202020204" pitchFamily="34" charset="0"/>
              </a:rPr>
              <a:t>u</a:t>
            </a:r>
            <a:r>
              <a:rPr altLang="zh-CN" baseline="-25000" b="1" dirty="0" sz="2400" lang="en-US" err="1" smtClean="0">
                <a:solidFill>
                  <a:schemeClr val="accent1"/>
                </a:solidFill>
                <a:latin typeface="Arial" panose="020B0604020202020204" pitchFamily="34" charset="0"/>
                <a:cs typeface="Arial" panose="020B0604020202020204" pitchFamily="34" charset="0"/>
              </a:rPr>
              <a:t>GS</a:t>
            </a:r>
            <a:r>
              <a:rPr altLang="zh-CN" b="1" dirty="0" sz="2400" lang="en-US" smtClean="0">
                <a:solidFill>
                  <a:schemeClr val="accent1"/>
                </a:solidFill>
                <a:latin typeface="Arial" panose="020B0604020202020204" pitchFamily="34" charset="0"/>
                <a:cs typeface="Arial" panose="020B0604020202020204" pitchFamily="34" charset="0"/>
              </a:rPr>
              <a:t> to control current </a:t>
            </a:r>
            <a:r>
              <a:rPr altLang="zh-CN" b="1" dirty="0" sz="2400" i="1" lang="en-US" err="1" smtClean="0">
                <a:solidFill>
                  <a:schemeClr val="accent1"/>
                </a:solidFill>
                <a:latin typeface="Arial" panose="020B0604020202020204" pitchFamily="34" charset="0"/>
                <a:cs typeface="Arial" panose="020B0604020202020204" pitchFamily="34" charset="0"/>
              </a:rPr>
              <a:t>i</a:t>
            </a:r>
            <a:r>
              <a:rPr altLang="zh-CN" baseline="-25000" b="1" dirty="0" sz="2400" lang="en-US" err="1" smtClean="0">
                <a:solidFill>
                  <a:schemeClr val="accent1"/>
                </a:solidFill>
                <a:latin typeface="Arial" panose="020B0604020202020204" pitchFamily="34" charset="0"/>
                <a:cs typeface="Arial" panose="020B0604020202020204" pitchFamily="34" charset="0"/>
              </a:rPr>
              <a:t>D</a:t>
            </a:r>
            <a:endParaRPr altLang="en-US" baseline="-25000" b="1" dirty="0" sz="2400" lang="zh-CN">
              <a:solidFill>
                <a:schemeClr val="accent1"/>
              </a:solidFill>
              <a:latin typeface="Arial" panose="020B0604020202020204" pitchFamily="34" charset="0"/>
              <a:cs typeface="Arial" panose="020B0604020202020204" pitchFamily="34" charset="0"/>
            </a:endParaRPr>
          </a:p>
        </p:txBody>
      </p:sp>
      <p:sp>
        <p:nvSpPr>
          <p:cNvPr id="1050372" name="矩形 275"/>
          <p:cNvSpPr/>
          <p:nvPr/>
        </p:nvSpPr>
        <p:spPr>
          <a:xfrm>
            <a:off x="1252831" y="3310500"/>
            <a:ext cx="6905332" cy="535939"/>
          </a:xfrm>
          <a:prstGeom prst="rect"/>
        </p:spPr>
        <p:txBody>
          <a:bodyPr wrap="square">
            <a:spAutoFit/>
          </a:bodyPr>
          <a:p>
            <a:pPr algn="just"/>
            <a:r>
              <a:rPr altLang="zh-CN" b="1" dirty="0" sz="2400" lang="en-US" smtClean="0">
                <a:solidFill>
                  <a:schemeClr val="bg1">
                    <a:lumMod val="50000"/>
                  </a:schemeClr>
                </a:solidFill>
                <a:latin typeface="Arial" panose="020B0604020202020204" pitchFamily="34" charset="0"/>
                <a:cs typeface="Arial" panose="020B0604020202020204" pitchFamily="34" charset="0"/>
              </a:rPr>
              <a:t>BJT: Use current </a:t>
            </a:r>
            <a:r>
              <a:rPr altLang="zh-CN" b="1" dirty="0" sz="2400" i="1" lang="en-US" err="1" smtClean="0">
                <a:solidFill>
                  <a:schemeClr val="bg1">
                    <a:lumMod val="50000"/>
                  </a:schemeClr>
                </a:solidFill>
                <a:latin typeface="Arial" panose="020B0604020202020204" pitchFamily="34" charset="0"/>
                <a:cs typeface="Arial" panose="020B0604020202020204" pitchFamily="34" charset="0"/>
              </a:rPr>
              <a:t>i</a:t>
            </a:r>
            <a:r>
              <a:rPr altLang="zh-CN" baseline="-25000" b="1" dirty="0" sz="2400" lang="en-US" err="1" smtClean="0">
                <a:solidFill>
                  <a:schemeClr val="bg1">
                    <a:lumMod val="50000"/>
                  </a:schemeClr>
                </a:solidFill>
                <a:latin typeface="Arial" panose="020B0604020202020204" pitchFamily="34" charset="0"/>
                <a:cs typeface="Arial" panose="020B0604020202020204" pitchFamily="34" charset="0"/>
              </a:rPr>
              <a:t>B</a:t>
            </a:r>
            <a:r>
              <a:rPr altLang="zh-CN" b="1" dirty="0" sz="2400" lang="en-US" smtClean="0">
                <a:solidFill>
                  <a:schemeClr val="bg1">
                    <a:lumMod val="50000"/>
                  </a:schemeClr>
                </a:solidFill>
                <a:latin typeface="Arial" panose="020B0604020202020204" pitchFamily="34" charset="0"/>
                <a:cs typeface="Arial" panose="020B0604020202020204" pitchFamily="34" charset="0"/>
              </a:rPr>
              <a:t> to control current </a:t>
            </a:r>
            <a:r>
              <a:rPr altLang="zh-CN" b="1" dirty="0" sz="2400" i="1" lang="en-US" err="1" smtClean="0">
                <a:solidFill>
                  <a:schemeClr val="bg1">
                    <a:lumMod val="50000"/>
                  </a:schemeClr>
                </a:solidFill>
                <a:latin typeface="Arial" panose="020B0604020202020204" pitchFamily="34" charset="0"/>
                <a:cs typeface="Arial" panose="020B0604020202020204" pitchFamily="34" charset="0"/>
              </a:rPr>
              <a:t>i</a:t>
            </a:r>
            <a:r>
              <a:rPr altLang="zh-CN" baseline="-25000" b="1" dirty="0" sz="2400" lang="en-US" err="1" smtClean="0">
                <a:solidFill>
                  <a:schemeClr val="bg1">
                    <a:lumMod val="50000"/>
                  </a:schemeClr>
                </a:solidFill>
                <a:latin typeface="Arial" panose="020B0604020202020204" pitchFamily="34" charset="0"/>
                <a:cs typeface="Arial" panose="020B0604020202020204" pitchFamily="34" charset="0"/>
              </a:rPr>
              <a:t>C</a:t>
            </a:r>
            <a:endParaRPr altLang="en-US" baseline="-25000" b="1" dirty="0" sz="2400" lang="zh-CN">
              <a:solidFill>
                <a:schemeClr val="bg1">
                  <a:lumMod val="50000"/>
                </a:schemeClr>
              </a:solidFill>
              <a:latin typeface="Arial" panose="020B0604020202020204" pitchFamily="34" charset="0"/>
              <a:cs typeface="Arial" panose="020B0604020202020204" pitchFamily="34" charset="0"/>
            </a:endParaRPr>
          </a:p>
        </p:txBody>
      </p:sp>
      <p:sp>
        <p:nvSpPr>
          <p:cNvPr id="1050373" name="矩形 276"/>
          <p:cNvSpPr/>
          <p:nvPr/>
        </p:nvSpPr>
        <p:spPr>
          <a:xfrm>
            <a:off x="860746" y="1458352"/>
            <a:ext cx="7402191" cy="1158240"/>
          </a:xfrm>
          <a:prstGeom prst="rect"/>
        </p:spPr>
        <p:txBody>
          <a:bodyPr wrap="square">
            <a:spAutoFit/>
          </a:bodyPr>
          <a:p>
            <a:pPr algn="just" indent="-342900" marL="342900">
              <a:buFont typeface="Wingdings" panose="05000000000000000000" pitchFamily="2" charset="2"/>
              <a:buChar char="p"/>
            </a:pPr>
            <a:r>
              <a:rPr altLang="zh-CN" b="1" dirty="0" sz="2400" lang="en-US" smtClean="0">
                <a:latin typeface="Arial" panose="020B0604020202020204" pitchFamily="34" charset="0"/>
                <a:cs typeface="Arial" panose="020B0604020202020204" pitchFamily="34" charset="0"/>
              </a:rPr>
              <a:t>Gate(</a:t>
            </a:r>
            <a:r>
              <a:rPr altLang="en-US" b="1" dirty="0" sz="2400" lang="zh-CN">
                <a:latin typeface="宋体" panose="02010600030101010101" pitchFamily="2" charset="-122"/>
                <a:ea typeface="宋体" panose="02010600030101010101" pitchFamily="2" charset="-122"/>
                <a:cs typeface="Arial" panose="020B0604020202020204" pitchFamily="34" charset="0"/>
              </a:rPr>
              <a:t>栅极</a:t>
            </a:r>
            <a:r>
              <a:rPr altLang="zh-CN" b="1" dirty="0" sz="2400" lang="en-US" smtClean="0">
                <a:latin typeface="Arial" panose="020B0604020202020204" pitchFamily="34" charset="0"/>
                <a:cs typeface="Arial" panose="020B0604020202020204" pitchFamily="34" charset="0"/>
              </a:rPr>
              <a:t>), source(</a:t>
            </a:r>
            <a:r>
              <a:rPr altLang="en-US" b="1" dirty="0" sz="2400" lang="zh-CN">
                <a:latin typeface="宋体" panose="02010600030101010101" pitchFamily="2" charset="-122"/>
                <a:ea typeface="宋体" panose="02010600030101010101" pitchFamily="2" charset="-122"/>
                <a:cs typeface="Arial" panose="020B0604020202020204" pitchFamily="34" charset="0"/>
              </a:rPr>
              <a:t>源极</a:t>
            </a:r>
            <a:r>
              <a:rPr altLang="zh-CN" b="1" dirty="0" sz="2400" lang="en-US" smtClean="0">
                <a:latin typeface="Arial" panose="020B0604020202020204" pitchFamily="34" charset="0"/>
                <a:cs typeface="Arial" panose="020B0604020202020204" pitchFamily="34" charset="0"/>
              </a:rPr>
              <a:t>), and drain(</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漏</a:t>
            </a:r>
            <a:r>
              <a:rPr altLang="en-US" b="1" dirty="0" sz="2400" lang="zh-CN">
                <a:latin typeface="宋体" panose="02010600030101010101" pitchFamily="2" charset="-122"/>
                <a:ea typeface="宋体" panose="02010600030101010101" pitchFamily="2" charset="-122"/>
                <a:cs typeface="Arial" panose="020B0604020202020204" pitchFamily="34" charset="0"/>
              </a:rPr>
              <a:t>极</a:t>
            </a:r>
            <a:r>
              <a:rPr altLang="zh-CN" b="1" dirty="0" sz="2400" lang="en-US" smtClean="0">
                <a:latin typeface="Arial" panose="020B0604020202020204" pitchFamily="34" charset="0"/>
                <a:cs typeface="Arial" panose="020B0604020202020204" pitchFamily="34" charset="0"/>
              </a:rPr>
              <a:t>) in FET corresponds to the base(</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基极</a:t>
            </a:r>
            <a:r>
              <a:rPr altLang="zh-CN" b="1" dirty="0" sz="2400" lang="en-US" smtClean="0">
                <a:latin typeface="Arial" panose="020B0604020202020204" pitchFamily="34" charset="0"/>
                <a:cs typeface="Arial" panose="020B0604020202020204" pitchFamily="34" charset="0"/>
              </a:rPr>
              <a:t>), emitter(</a:t>
            </a:r>
            <a:r>
              <a:rPr altLang="en-US" b="1" dirty="0" sz="2400" lang="zh-CN">
                <a:latin typeface="宋体" panose="02010600030101010101" pitchFamily="2" charset="-122"/>
                <a:ea typeface="宋体" panose="02010600030101010101" pitchFamily="2" charset="-122"/>
                <a:cs typeface="Arial" panose="020B0604020202020204" pitchFamily="34" charset="0"/>
              </a:rPr>
              <a:t>发射极</a:t>
            </a:r>
            <a:r>
              <a:rPr altLang="zh-CN" b="1" dirty="0" sz="2400" lang="en-US" smtClean="0">
                <a:latin typeface="Arial" panose="020B0604020202020204" pitchFamily="34" charset="0"/>
                <a:cs typeface="Arial" panose="020B0604020202020204" pitchFamily="34" charset="0"/>
              </a:rPr>
              <a:t>), and collector(</a:t>
            </a:r>
            <a:r>
              <a:rPr altLang="en-US" b="1" dirty="0" sz="2400" lang="zh-CN">
                <a:latin typeface="宋体" panose="02010600030101010101" pitchFamily="2" charset="-122"/>
                <a:ea typeface="宋体" panose="02010600030101010101" pitchFamily="2" charset="-122"/>
                <a:cs typeface="Arial" panose="020B0604020202020204" pitchFamily="34" charset="0"/>
              </a:rPr>
              <a:t>集电极</a:t>
            </a:r>
            <a:r>
              <a:rPr altLang="zh-CN" b="1" dirty="0" sz="2400" lang="en-US" smtClean="0">
                <a:latin typeface="Arial" panose="020B0604020202020204" pitchFamily="34" charset="0"/>
                <a:cs typeface="Arial" panose="020B0604020202020204" pitchFamily="34" charset="0"/>
              </a:rPr>
              <a:t>) in BJT</a:t>
            </a:r>
            <a:endParaRPr altLang="en-US" baseline="-25000" b="1" dirty="0" sz="2400" lang="zh-CN">
              <a:latin typeface="Arial" panose="020B0604020202020204" pitchFamily="34" charset="0"/>
              <a:cs typeface="Arial" panose="020B0604020202020204" pitchFamily="34" charset="0"/>
            </a:endParaRPr>
          </a:p>
        </p:txBody>
      </p:sp>
      <p:sp>
        <p:nvSpPr>
          <p:cNvPr id="1050374" name="矩形 277"/>
          <p:cNvSpPr>
            <a:spLocks noChangeAspect="1" noMove="1" noResize="1" noRot="1" noAdjustHandles="1" noEditPoints="1" noChangeArrowheads="1" noChangeShapeType="1" noTextEdit="1"/>
          </p:cNvSpPr>
          <p:nvPr/>
        </p:nvSpPr>
        <p:spPr>
          <a:xfrm>
            <a:off x="905167" y="3943267"/>
            <a:ext cx="7357769" cy="830997"/>
          </a:xfrm>
          <a:prstGeom prst="rect"/>
          <a:blipFill>
            <a:blip xmlns:r="http://schemas.openxmlformats.org/officeDocument/2006/relationships" r:embed="rId1"/>
            <a:stretch>
              <a:fillRect l="-1243" t="-5882" r="-1326" b="-2206"/>
            </a:stretch>
          </a:blipFill>
        </p:spPr>
        <p:txBody>
          <a:bodyPr/>
          <a:p>
            <a:r>
              <a:rPr altLang="en-US" lang="zh-CN">
                <a:noFill/>
              </a:rPr>
              <a:t> </a:t>
            </a:r>
          </a:p>
        </p:txBody>
      </p:sp>
      <p:sp>
        <p:nvSpPr>
          <p:cNvPr id="1050375" name="矩形 278"/>
          <p:cNvSpPr/>
          <p:nvPr/>
        </p:nvSpPr>
        <p:spPr>
          <a:xfrm>
            <a:off x="1252831" y="4876440"/>
            <a:ext cx="6905332" cy="535939"/>
          </a:xfrm>
          <a:prstGeom prst="rect"/>
        </p:spPr>
        <p:txBody>
          <a:bodyPr wrap="square">
            <a:spAutoFit/>
          </a:bodyPr>
          <a:p>
            <a:pPr algn="just"/>
            <a:r>
              <a:rPr altLang="zh-CN" b="1" dirty="0" sz="2400" lang="en-US" smtClean="0">
                <a:solidFill>
                  <a:schemeClr val="bg1">
                    <a:lumMod val="50000"/>
                  </a:schemeClr>
                </a:solidFill>
                <a:latin typeface="Arial" panose="020B0604020202020204" pitchFamily="34" charset="0"/>
                <a:cs typeface="Arial" panose="020B0604020202020204" pitchFamily="34" charset="0"/>
              </a:rPr>
              <a:t>BJT: Low input resistance </a:t>
            </a:r>
            <a:r>
              <a:rPr altLang="zh-CN" b="1" dirty="0" sz="2400" i="1" lang="en-US" smtClean="0">
                <a:solidFill>
                  <a:schemeClr val="bg1">
                    <a:lumMod val="50000"/>
                  </a:schemeClr>
                </a:solidFill>
                <a:latin typeface="Arial" panose="020B0604020202020204" pitchFamily="34" charset="0"/>
                <a:cs typeface="Arial" panose="020B0604020202020204" pitchFamily="34" charset="0"/>
              </a:rPr>
              <a:t>R</a:t>
            </a:r>
            <a:r>
              <a:rPr altLang="zh-CN" baseline="-25000" b="1" dirty="0" sz="2400" lang="en-US" smtClean="0">
                <a:solidFill>
                  <a:schemeClr val="bg1">
                    <a:lumMod val="50000"/>
                  </a:schemeClr>
                </a:solidFill>
                <a:latin typeface="Arial" panose="020B0604020202020204" pitchFamily="34" charset="0"/>
                <a:cs typeface="Arial" panose="020B0604020202020204" pitchFamily="34" charset="0"/>
              </a:rPr>
              <a:t>EB</a:t>
            </a:r>
            <a:endParaRPr altLang="en-US" baseline="-25000" b="1" dirty="0" sz="2400" lang="zh-CN">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374"/>
                                        </p:tgtEl>
                                        <p:attrNameLst>
                                          <p:attrName>style.visibility</p:attrName>
                                        </p:attrNameLst>
                                      </p:cBhvr>
                                      <p:to>
                                        <p:strVal val="visible"/>
                                      </p:to>
                                    </p:set>
                                    <p:animEffect transition="in" filter="wipe(down)">
                                      <p:cBhvr>
                                        <p:cTn dur="500" id="7"/>
                                        <p:tgtEl>
                                          <p:spTgt spid="1050374"/>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375"/>
                                        </p:tgtEl>
                                        <p:attrNameLst>
                                          <p:attrName>style.visibility</p:attrName>
                                        </p:attrNameLst>
                                      </p:cBhvr>
                                      <p:to>
                                        <p:strVal val="visible"/>
                                      </p:to>
                                    </p:set>
                                    <p:animEffect transition="in" filter="wipe(down)">
                                      <p:cBhvr>
                                        <p:cTn dur="500" id="10"/>
                                        <p:tgtEl>
                                          <p:spTgt spid="1050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74" grpId="0"/>
      <p:bldP spid="105037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760" name=""/>
        <p:cNvGrpSpPr/>
        <p:nvPr/>
      </p:nvGrpSpPr>
      <p:grpSpPr>
        <a:xfrm>
          <a:off x="0" y="0"/>
          <a:ext cx="0" cy="0"/>
          <a:chOff x="0" y="0"/>
          <a:chExt cx="0" cy="0"/>
        </a:xfrm>
      </p:grpSpPr>
      <p:sp>
        <p:nvSpPr>
          <p:cNvPr id="105037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77" name="圆角矩形 145"/>
          <p:cNvSpPr/>
          <p:nvPr/>
        </p:nvSpPr>
        <p:spPr>
          <a:xfrm>
            <a:off x="722053" y="571091"/>
            <a:ext cx="7728068" cy="5815422"/>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8" name="矩形 225"/>
          <p:cNvSpPr/>
          <p:nvPr/>
        </p:nvSpPr>
        <p:spPr>
          <a:xfrm>
            <a:off x="894726" y="2594123"/>
            <a:ext cx="7382722" cy="802640"/>
          </a:xfrm>
          <a:prstGeom prst="rect"/>
        </p:spPr>
        <p:txBody>
          <a:bodyPr wrap="square">
            <a:spAutoFit/>
          </a:bodyPr>
          <a:p>
            <a:pPr algn="just"/>
            <a:r>
              <a:rPr altLang="zh-CN" b="1" dirty="0" sz="2400" lang="en-US" smtClean="0">
                <a:solidFill>
                  <a:schemeClr val="accent1"/>
                </a:solidFill>
                <a:latin typeface="Arial" panose="020B0604020202020204" pitchFamily="34" charset="0"/>
                <a:cs typeface="Arial" panose="020B0604020202020204" pitchFamily="34" charset="0"/>
              </a:rPr>
              <a:t>4) FET: Small size, light, low-power consumption, long life span</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50379" name="矩形 10"/>
          <p:cNvSpPr/>
          <p:nvPr/>
        </p:nvSpPr>
        <p:spPr>
          <a:xfrm>
            <a:off x="894724" y="740242"/>
            <a:ext cx="7382723" cy="802640"/>
          </a:xfrm>
          <a:prstGeom prst="rect"/>
        </p:spPr>
        <p:txBody>
          <a:bodyPr wrap="square">
            <a:spAutoFit/>
          </a:bodyPr>
          <a:p>
            <a:pPr algn="just"/>
            <a:r>
              <a:rPr altLang="zh-CN" b="1" dirty="0" sz="2400" lang="en-US" smtClean="0">
                <a:solidFill>
                  <a:schemeClr val="accent1"/>
                </a:solidFill>
                <a:latin typeface="Arial" panose="020B0604020202020204" pitchFamily="34" charset="0"/>
                <a:cs typeface="Arial" panose="020B0604020202020204" pitchFamily="34" charset="0"/>
              </a:rPr>
              <a:t>3) FET: </a:t>
            </a:r>
            <a:r>
              <a:rPr altLang="zh-CN" b="1" dirty="0" sz="2400" lang="en-US">
                <a:solidFill>
                  <a:schemeClr val="accent1"/>
                </a:solidFill>
                <a:latin typeface="Arial" panose="020B0604020202020204" pitchFamily="34" charset="0"/>
                <a:cs typeface="Arial" panose="020B0604020202020204" pitchFamily="34" charset="0"/>
              </a:rPr>
              <a:t>Only one type of carriers (electrons or holes) is involved in conduction</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50380" name="矩形 11"/>
          <p:cNvSpPr/>
          <p:nvPr/>
        </p:nvSpPr>
        <p:spPr>
          <a:xfrm>
            <a:off x="1323349" y="1634826"/>
            <a:ext cx="6954097" cy="802640"/>
          </a:xfrm>
          <a:prstGeom prst="rect"/>
        </p:spPr>
        <p:txBody>
          <a:bodyPr wrap="square">
            <a:spAutoFit/>
          </a:bodyPr>
          <a:p>
            <a:pPr algn="just"/>
            <a:r>
              <a:rPr altLang="zh-CN" b="1" dirty="0" sz="2400" lang="en-US" smtClean="0">
                <a:solidFill>
                  <a:schemeClr val="bg1">
                    <a:lumMod val="50000"/>
                  </a:schemeClr>
                </a:solidFill>
                <a:latin typeface="Arial" panose="020B0604020202020204" pitchFamily="34" charset="0"/>
                <a:cs typeface="Arial" panose="020B0604020202020204" pitchFamily="34" charset="0"/>
              </a:rPr>
              <a:t>BJT: Both electrons and holes are involved in conduction</a:t>
            </a:r>
            <a:endParaRPr altLang="en-US" baseline="-25000" b="1" dirty="0" sz="2400" lang="zh-CN">
              <a:solidFill>
                <a:schemeClr val="bg1">
                  <a:lumMod val="50000"/>
                </a:schemeClr>
              </a:solidFill>
              <a:latin typeface="Arial" panose="020B0604020202020204" pitchFamily="34" charset="0"/>
              <a:cs typeface="Arial" panose="020B0604020202020204" pitchFamily="34" charset="0"/>
            </a:endParaRPr>
          </a:p>
        </p:txBody>
      </p:sp>
      <p:sp>
        <p:nvSpPr>
          <p:cNvPr id="1050381" name="矩形 12"/>
          <p:cNvSpPr/>
          <p:nvPr/>
        </p:nvSpPr>
        <p:spPr>
          <a:xfrm>
            <a:off x="894724" y="3734401"/>
            <a:ext cx="7382722" cy="802640"/>
          </a:xfrm>
          <a:prstGeom prst="rect"/>
        </p:spPr>
        <p:txBody>
          <a:bodyPr wrap="square">
            <a:spAutoFit/>
          </a:bodyPr>
          <a:p>
            <a:pPr algn="just"/>
            <a:r>
              <a:rPr altLang="zh-CN" b="1" dirty="0" sz="2400" lang="en-US" smtClean="0">
                <a:solidFill>
                  <a:schemeClr val="accent1"/>
                </a:solidFill>
                <a:latin typeface="Arial" panose="020B0604020202020204" pitchFamily="34" charset="0"/>
                <a:cs typeface="Arial" panose="020B0604020202020204" pitchFamily="34" charset="0"/>
              </a:rPr>
              <a:t>5) FET: The device structure is symmetric, hence source and drain can be exchanged</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50382" name="矩形 13"/>
          <p:cNvSpPr/>
          <p:nvPr/>
        </p:nvSpPr>
        <p:spPr>
          <a:xfrm>
            <a:off x="894724" y="4869903"/>
            <a:ext cx="7382722" cy="1158240"/>
          </a:xfrm>
          <a:prstGeom prst="rect"/>
        </p:spPr>
        <p:txBody>
          <a:bodyPr wrap="square">
            <a:spAutoFit/>
          </a:bodyPr>
          <a:p>
            <a:pPr algn="just"/>
            <a:r>
              <a:rPr altLang="zh-CN" b="1" dirty="0" sz="2400" lang="en-US" smtClean="0">
                <a:solidFill>
                  <a:schemeClr val="accent1"/>
                </a:solidFill>
                <a:latin typeface="Arial" panose="020B0604020202020204" pitchFamily="34" charset="0"/>
                <a:cs typeface="Arial" panose="020B0604020202020204" pitchFamily="34" charset="0"/>
              </a:rPr>
              <a:t>6) FET: The size of FET is only about 5% of that of BJT. Hence </a:t>
            </a:r>
            <a:r>
              <a:rPr altLang="zh-CN" b="1" dirty="0" sz="2400" lang="en-US">
                <a:solidFill>
                  <a:schemeClr val="accent1"/>
                </a:solidFill>
                <a:latin typeface="Arial" panose="020B0604020202020204" pitchFamily="34" charset="0"/>
                <a:cs typeface="Arial" panose="020B0604020202020204" pitchFamily="34" charset="0"/>
              </a:rPr>
              <a:t>it is </a:t>
            </a:r>
            <a:r>
              <a:rPr altLang="zh-CN" b="1" dirty="0" sz="2400" lang="en-US" smtClean="0">
                <a:solidFill>
                  <a:schemeClr val="accent1"/>
                </a:solidFill>
                <a:latin typeface="Arial" panose="020B0604020202020204" pitchFamily="34" charset="0"/>
                <a:cs typeface="Arial" panose="020B0604020202020204" pitchFamily="34" charset="0"/>
              </a:rPr>
              <a:t>widely </a:t>
            </a:r>
            <a:r>
              <a:rPr altLang="zh-CN" b="1" dirty="0" sz="2400" lang="en-US">
                <a:solidFill>
                  <a:schemeClr val="accent1"/>
                </a:solidFill>
                <a:latin typeface="Arial" panose="020B0604020202020204" pitchFamily="34" charset="0"/>
                <a:cs typeface="Arial" panose="020B0604020202020204" pitchFamily="34" charset="0"/>
              </a:rPr>
              <a:t>used in large-scale integration </a:t>
            </a:r>
            <a:r>
              <a:rPr altLang="zh-CN" b="1" dirty="0" sz="2400" lang="en-US" smtClean="0">
                <a:solidFill>
                  <a:schemeClr val="accent1"/>
                </a:solidFill>
                <a:latin typeface="Arial" panose="020B0604020202020204" pitchFamily="34" charset="0"/>
                <a:cs typeface="Arial" panose="020B0604020202020204" pitchFamily="34" charset="0"/>
              </a:rPr>
              <a:t>circuits</a:t>
            </a:r>
            <a:endParaRPr altLang="en-US" b="1" dirty="0" sz="2400" lang="zh-CN">
              <a:solidFill>
                <a:schemeClr val="accent1"/>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378"/>
                                        </p:tgtEl>
                                        <p:attrNameLst>
                                          <p:attrName>style.visibility</p:attrName>
                                        </p:attrNameLst>
                                      </p:cBhvr>
                                      <p:to>
                                        <p:strVal val="visible"/>
                                      </p:to>
                                    </p:set>
                                    <p:animEffect transition="in" filter="wipe(down)">
                                      <p:cBhvr>
                                        <p:cTn dur="500" id="7"/>
                                        <p:tgtEl>
                                          <p:spTgt spid="105037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381"/>
                                        </p:tgtEl>
                                        <p:attrNameLst>
                                          <p:attrName>style.visibility</p:attrName>
                                        </p:attrNameLst>
                                      </p:cBhvr>
                                      <p:to>
                                        <p:strVal val="visible"/>
                                      </p:to>
                                    </p:set>
                                    <p:animEffect transition="in" filter="wipe(down)">
                                      <p:cBhvr>
                                        <p:cTn dur="500" id="12"/>
                                        <p:tgtEl>
                                          <p:spTgt spid="105038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382"/>
                                        </p:tgtEl>
                                        <p:attrNameLst>
                                          <p:attrName>style.visibility</p:attrName>
                                        </p:attrNameLst>
                                      </p:cBhvr>
                                      <p:to>
                                        <p:strVal val="visible"/>
                                      </p:to>
                                    </p:set>
                                    <p:animEffect transition="in" filter="wipe(down)">
                                      <p:cBhvr>
                                        <p:cTn dur="500" id="17"/>
                                        <p:tgtEl>
                                          <p:spTgt spid="1050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78" grpId="0"/>
      <p:bldP spid="1050381" grpId="0"/>
      <p:bldP spid="105038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761" name=""/>
        <p:cNvGrpSpPr/>
        <p:nvPr/>
      </p:nvGrpSpPr>
      <p:grpSpPr>
        <a:xfrm>
          <a:off x="0" y="0"/>
          <a:ext cx="0" cy="0"/>
          <a:chOff x="0" y="0"/>
          <a:chExt cx="0" cy="0"/>
        </a:xfrm>
      </p:grpSpPr>
      <p:sp>
        <p:nvSpPr>
          <p:cNvPr id="105038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84" name="圆角矩形 145"/>
          <p:cNvSpPr/>
          <p:nvPr/>
        </p:nvSpPr>
        <p:spPr>
          <a:xfrm>
            <a:off x="698241" y="875889"/>
            <a:ext cx="7728068" cy="4867685"/>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85" name="矩形 225"/>
          <p:cNvSpPr/>
          <p:nvPr/>
        </p:nvSpPr>
        <p:spPr>
          <a:xfrm>
            <a:off x="870913" y="2475060"/>
            <a:ext cx="7382722" cy="2936241"/>
          </a:xfrm>
          <a:prstGeom prst="rect"/>
        </p:spPr>
        <p:txBody>
          <a:bodyPr wrap="square">
            <a:spAutoFit/>
          </a:bodyPr>
          <a:p>
            <a:pPr algn="just"/>
            <a:r>
              <a:rPr altLang="zh-CN" b="1" dirty="0" sz="2400" lang="en-US" smtClean="0">
                <a:solidFill>
                  <a:schemeClr val="accent1"/>
                </a:solidFill>
                <a:latin typeface="Arial" panose="020B0604020202020204" pitchFamily="34" charset="0"/>
                <a:cs typeface="Arial" panose="020B0604020202020204" pitchFamily="34" charset="0"/>
              </a:rPr>
              <a:t>8) FET: FET is more vulnerable to environment electrostatic charges. The high input resistance and ultra-thin insulating layer make charges accumulate in FET, and breakdown the insulating layer. </a:t>
            </a:r>
            <a:r>
              <a:rPr altLang="en-US" b="1" dirty="0" sz="2400" kumimoji="1" lang="zh-CN" smtClean="0">
                <a:solidFill>
                  <a:schemeClr val="accent1"/>
                </a:solidFill>
                <a:latin typeface="宋体" panose="02010600030101010101" pitchFamily="2" charset="-122"/>
                <a:ea typeface="宋体" panose="02010600030101010101" pitchFamily="2" charset="-122"/>
              </a:rPr>
              <a:t>由于</a:t>
            </a:r>
            <a:r>
              <a:rPr altLang="zh-CN" b="1" dirty="0" sz="2400" kumimoji="1" lang="en-US">
                <a:solidFill>
                  <a:schemeClr val="accent1"/>
                </a:solidFill>
                <a:latin typeface="宋体" panose="02010600030101010101" pitchFamily="2" charset="-122"/>
                <a:ea typeface="宋体" panose="02010600030101010101" pitchFamily="2" charset="-122"/>
              </a:rPr>
              <a:t>MOS</a:t>
            </a:r>
            <a:r>
              <a:rPr altLang="en-US" b="1" dirty="0" sz="2400" kumimoji="1" lang="zh-CN">
                <a:solidFill>
                  <a:schemeClr val="accent1"/>
                </a:solidFill>
                <a:latin typeface="宋体" panose="02010600030101010101" pitchFamily="2" charset="-122"/>
                <a:ea typeface="宋体" panose="02010600030101010101" pitchFamily="2" charset="-122"/>
              </a:rPr>
              <a:t>管的输入电阻高，由外界感应产生的电荷不易泄露，而栅极上的绝缘层又很薄，这将在栅极上产生很高的电场强度，以致引起绝缘层的击穿而损坏管子</a:t>
            </a:r>
            <a:r>
              <a:rPr altLang="en-US" b="1" dirty="0" sz="2400" kumimoji="1" lang="zh-CN" smtClean="0">
                <a:solidFill>
                  <a:schemeClr val="accent1"/>
                </a:solidFill>
                <a:latin typeface="宋体" panose="02010600030101010101" pitchFamily="2" charset="-122"/>
                <a:ea typeface="宋体" panose="02010600030101010101" pitchFamily="2" charset="-122"/>
              </a:rPr>
              <a:t>。</a:t>
            </a:r>
            <a:endParaRPr altLang="en-US" b="1" dirty="0" sz="2400" kumimoji="1" lang="zh-CN">
              <a:solidFill>
                <a:schemeClr val="accent1"/>
              </a:solidFill>
              <a:latin typeface="宋体" panose="02010600030101010101" pitchFamily="2" charset="-122"/>
              <a:ea typeface="宋体" panose="02010600030101010101" pitchFamily="2" charset="-122"/>
            </a:endParaRPr>
          </a:p>
        </p:txBody>
      </p:sp>
      <p:sp>
        <p:nvSpPr>
          <p:cNvPr id="1050386" name="矩形 10"/>
          <p:cNvSpPr/>
          <p:nvPr/>
        </p:nvSpPr>
        <p:spPr>
          <a:xfrm>
            <a:off x="870912" y="1045041"/>
            <a:ext cx="7382723" cy="1158240"/>
          </a:xfrm>
          <a:prstGeom prst="rect"/>
        </p:spPr>
        <p:txBody>
          <a:bodyPr wrap="square">
            <a:spAutoFit/>
          </a:bodyPr>
          <a:p>
            <a:pPr algn="just"/>
            <a:r>
              <a:rPr altLang="zh-CN" b="1" dirty="0" sz="2400" lang="en-US" smtClean="0">
                <a:solidFill>
                  <a:schemeClr val="accent1"/>
                </a:solidFill>
                <a:latin typeface="Arial" panose="020B0604020202020204" pitchFamily="34" charset="0"/>
                <a:cs typeface="Arial" panose="020B0604020202020204" pitchFamily="34" charset="0"/>
              </a:rPr>
              <a:t>7) FET: The </a:t>
            </a:r>
            <a:r>
              <a:rPr altLang="zh-CN" b="1" dirty="0" sz="2400" lang="en-US" err="1" smtClean="0">
                <a:solidFill>
                  <a:schemeClr val="accent1"/>
                </a:solidFill>
                <a:latin typeface="Arial" panose="020B0604020202020204" pitchFamily="34" charset="0"/>
                <a:cs typeface="Arial" panose="020B0604020202020204" pitchFamily="34" charset="0"/>
              </a:rPr>
              <a:t>transconductance</a:t>
            </a:r>
            <a:r>
              <a:rPr altLang="zh-CN" b="1" dirty="0" sz="2400" lang="en-US" smtClean="0">
                <a:solidFill>
                  <a:schemeClr val="accent1"/>
                </a:solidFill>
                <a:latin typeface="Arial" panose="020B0604020202020204" pitchFamily="34" charset="0"/>
                <a:cs typeface="Arial" panose="020B0604020202020204" pitchFamily="34" charset="0"/>
              </a:rPr>
              <a:t> is smaller than that of BJT. With similar load resistance, the voltage gain is usually smaller than that of BJT.</a:t>
            </a:r>
            <a:endParaRPr altLang="en-US" b="1" dirty="0" sz="2400" lang="zh-CN">
              <a:solidFill>
                <a:schemeClr val="accent1"/>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385"/>
                                        </p:tgtEl>
                                        <p:attrNameLst>
                                          <p:attrName>style.visibility</p:attrName>
                                        </p:attrNameLst>
                                      </p:cBhvr>
                                      <p:to>
                                        <p:strVal val="visible"/>
                                      </p:to>
                                    </p:set>
                                    <p:animEffect transition="in" filter="wipe(down)">
                                      <p:cBhvr>
                                        <p:cTn dur="500" id="7"/>
                                        <p:tgtEl>
                                          <p:spTgt spid="1050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87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11" name="组合 72"/>
          <p:cNvGrpSpPr/>
          <p:nvPr/>
        </p:nvGrpSpPr>
        <p:grpSpPr>
          <a:xfrm>
            <a:off x="548483" y="2078643"/>
            <a:ext cx="3276129" cy="472440"/>
            <a:chOff x="535482" y="1419926"/>
            <a:chExt cx="3276129" cy="472440"/>
          </a:xfrm>
        </p:grpSpPr>
        <p:sp>
          <p:nvSpPr>
            <p:cNvPr id="1048877" name="文本框 43"/>
            <p:cNvSpPr txBox="1"/>
            <p:nvPr/>
          </p:nvSpPr>
          <p:spPr>
            <a:xfrm>
              <a:off x="535482" y="1419926"/>
              <a:ext cx="2752773"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SiO</a:t>
              </a:r>
              <a:r>
                <a:rPr altLang="zh-CN" baseline="-25000" b="1" dirty="0" sz="2000" lang="en-US" smtClean="0">
                  <a:latin typeface="Arial" panose="020B0604020202020204" pitchFamily="34" charset="0"/>
                  <a:cs typeface="Arial" panose="020B0604020202020204" pitchFamily="34" charset="0"/>
                </a:rPr>
                <a:t>2</a:t>
              </a:r>
              <a:r>
                <a:rPr altLang="en-US" b="1" dirty="0" sz="2000" lang="zh-CN">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protection layer</a:t>
              </a:r>
              <a:endParaRPr altLang="en-US" b="1" dirty="0" sz="2000" lang="zh-CN">
                <a:latin typeface="Arial" panose="020B0604020202020204" pitchFamily="34" charset="0"/>
                <a:cs typeface="Arial" panose="020B0604020202020204" pitchFamily="34" charset="0"/>
              </a:endParaRPr>
            </a:p>
          </p:txBody>
        </p:sp>
        <p:cxnSp>
          <p:nvCxnSpPr>
            <p:cNvPr id="3145845" name="直接连接符 44"/>
            <p:cNvCxnSpPr>
              <a:cxnSpLocks/>
            </p:cNvCxnSpPr>
            <p:nvPr/>
          </p:nvCxnSpPr>
          <p:spPr>
            <a:xfrm flipH="1">
              <a:off x="3284906" y="1643501"/>
              <a:ext cx="526705" cy="4527"/>
            </a:xfrm>
            <a:prstGeom prst="line"/>
            <a:ln w="19050">
              <a:prstDash val="sysDot"/>
            </a:ln>
          </p:spPr>
          <p:style>
            <a:lnRef idx="1">
              <a:schemeClr val="accent1"/>
            </a:lnRef>
            <a:fillRef idx="0">
              <a:schemeClr val="accent1"/>
            </a:fillRef>
            <a:effectRef idx="0">
              <a:schemeClr val="accent1"/>
            </a:effectRef>
            <a:fontRef idx="minor">
              <a:schemeClr val="tx1"/>
            </a:fontRef>
          </p:style>
        </p:cxnSp>
      </p:grpSp>
      <p:sp>
        <p:nvSpPr>
          <p:cNvPr id="1048878" name="矩形 46"/>
          <p:cNvSpPr/>
          <p:nvPr/>
        </p:nvSpPr>
        <p:spPr>
          <a:xfrm>
            <a:off x="290753" y="428854"/>
            <a:ext cx="2717163" cy="523220"/>
          </a:xfrm>
          <a:prstGeom prst="rect"/>
          <a:solidFill>
            <a:schemeClr val="accent4">
              <a:lumMod val="20000"/>
              <a:lumOff val="80000"/>
            </a:schemeClr>
          </a:solidFill>
        </p:spPr>
        <p:txBody>
          <a:bodyPr wrap="square">
            <a:spAutoFit/>
          </a:bodyPr>
          <a:p>
            <a:pPr algn="ctr"/>
            <a:r>
              <a:rPr altLang="zh-CN" b="1" dirty="0" sz="2800" lang="en-US" smtClean="0">
                <a:latin typeface="Arial" panose="020B0604020202020204" pitchFamily="34" charset="0"/>
                <a:cs typeface="Arial" panose="020B0604020202020204" pitchFamily="34" charset="0"/>
              </a:rPr>
              <a:t>N-type JFET</a:t>
            </a:r>
            <a:endParaRPr altLang="en-US" b="1" dirty="0" sz="2800" lang="zh-CN">
              <a:latin typeface="Arial" panose="020B0604020202020204" pitchFamily="34" charset="0"/>
              <a:cs typeface="Arial" panose="020B0604020202020204" pitchFamily="34" charset="0"/>
            </a:endParaRPr>
          </a:p>
        </p:txBody>
      </p:sp>
      <p:sp>
        <p:nvSpPr>
          <p:cNvPr id="1048879" name="文本框 47"/>
          <p:cNvSpPr txBox="1"/>
          <p:nvPr/>
        </p:nvSpPr>
        <p:spPr>
          <a:xfrm>
            <a:off x="5386346" y="995718"/>
            <a:ext cx="1314100"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Gate</a:t>
            </a:r>
            <a:r>
              <a:rPr altLang="en-US" b="1" dirty="0" sz="2000" lang="zh-CN">
                <a:latin typeface="宋体" panose="02010600030101010101" pitchFamily="2" charset="-122"/>
                <a:ea typeface="宋体" panose="02010600030101010101" pitchFamily="2" charset="-122"/>
                <a:cs typeface="Arial" panose="020B0604020202020204" pitchFamily="34" charset="0"/>
              </a:rPr>
              <a:t>栅极</a:t>
            </a:r>
          </a:p>
        </p:txBody>
      </p:sp>
      <p:sp>
        <p:nvSpPr>
          <p:cNvPr id="1048880" name="文本框 48"/>
          <p:cNvSpPr txBox="1"/>
          <p:nvPr/>
        </p:nvSpPr>
        <p:spPr>
          <a:xfrm>
            <a:off x="7249054" y="965190"/>
            <a:ext cx="15708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Drain</a:t>
            </a:r>
            <a:r>
              <a:rPr altLang="en-US" b="1" dirty="0" sz="2000" lang="zh-CN">
                <a:latin typeface="宋体" panose="02010600030101010101" pitchFamily="2" charset="-122"/>
                <a:ea typeface="宋体" panose="02010600030101010101" pitchFamily="2" charset="-122"/>
                <a:cs typeface="Arial" panose="020B0604020202020204" pitchFamily="34" charset="0"/>
              </a:rPr>
              <a:t>漏极</a:t>
            </a:r>
          </a:p>
        </p:txBody>
      </p:sp>
      <p:sp>
        <p:nvSpPr>
          <p:cNvPr id="1048881" name="文本框 50"/>
          <p:cNvSpPr txBox="1"/>
          <p:nvPr/>
        </p:nvSpPr>
        <p:spPr>
          <a:xfrm>
            <a:off x="3484500" y="978718"/>
            <a:ext cx="1594255"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Source</a:t>
            </a:r>
            <a:r>
              <a:rPr altLang="en-US" b="1" dirty="0" sz="2000" lang="zh-CN">
                <a:latin typeface="宋体" panose="02010600030101010101" pitchFamily="2" charset="-122"/>
                <a:ea typeface="宋体" panose="02010600030101010101" pitchFamily="2" charset="-122"/>
                <a:cs typeface="Arial" panose="020B0604020202020204" pitchFamily="34" charset="0"/>
              </a:rPr>
              <a:t>源极</a:t>
            </a:r>
          </a:p>
        </p:txBody>
      </p:sp>
      <p:sp>
        <p:nvSpPr>
          <p:cNvPr id="1048882" name="任意多边形 54"/>
          <p:cNvSpPr/>
          <p:nvPr/>
        </p:nvSpPr>
        <p:spPr>
          <a:xfrm>
            <a:off x="6005285" y="1342789"/>
            <a:ext cx="2651936" cy="4225421"/>
          </a:xfrm>
          <a:custGeom>
            <a:avLst/>
            <a:gdLst>
              <a:gd name="connsiteX0" fmla="*/ 0 w 2651936"/>
              <a:gd name="connsiteY0" fmla="*/ 443809 h 4225421"/>
              <a:gd name="connsiteX1" fmla="*/ 663048 w 2651936"/>
              <a:gd name="connsiteY1" fmla="*/ 153454 h 4225421"/>
              <a:gd name="connsiteX2" fmla="*/ 1503776 w 2651936"/>
              <a:gd name="connsiteY2" fmla="*/ 1777 h 4225421"/>
              <a:gd name="connsiteX3" fmla="*/ 2275166 w 2651936"/>
              <a:gd name="connsiteY3" fmla="*/ 248795 h 4225421"/>
              <a:gd name="connsiteX4" fmla="*/ 2626191 w 2651936"/>
              <a:gd name="connsiteY4" fmla="*/ 1067854 h 4225421"/>
              <a:gd name="connsiteX5" fmla="*/ 2574188 w 2651936"/>
              <a:gd name="connsiteY5" fmla="*/ 3473030 h 4225421"/>
              <a:gd name="connsiteX6" fmla="*/ 2166825 w 2651936"/>
              <a:gd name="connsiteY6" fmla="*/ 4179414 h 4225421"/>
              <a:gd name="connsiteX7" fmla="*/ 836394 w 2651936"/>
              <a:gd name="connsiteY7" fmla="*/ 4123077 h 4225421"/>
              <a:gd name="connsiteX8" fmla="*/ 0 w 2651936"/>
              <a:gd name="connsiteY8" fmla="*/ 3850057 h 42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1936" h="4225421">
                <a:moveTo>
                  <a:pt x="0" y="443809"/>
                </a:moveTo>
                <a:cubicBezTo>
                  <a:pt x="206209" y="335467"/>
                  <a:pt x="412419" y="227126"/>
                  <a:pt x="663048" y="153454"/>
                </a:cubicBezTo>
                <a:cubicBezTo>
                  <a:pt x="913677" y="79782"/>
                  <a:pt x="1235090" y="-14113"/>
                  <a:pt x="1503776" y="1777"/>
                </a:cubicBezTo>
                <a:cubicBezTo>
                  <a:pt x="1772462" y="17667"/>
                  <a:pt x="2088097" y="71116"/>
                  <a:pt x="2275166" y="248795"/>
                </a:cubicBezTo>
                <a:cubicBezTo>
                  <a:pt x="2462235" y="426474"/>
                  <a:pt x="2576354" y="530482"/>
                  <a:pt x="2626191" y="1067854"/>
                </a:cubicBezTo>
                <a:cubicBezTo>
                  <a:pt x="2676028" y="1605226"/>
                  <a:pt x="2650749" y="2954437"/>
                  <a:pt x="2574188" y="3473030"/>
                </a:cubicBezTo>
                <a:cubicBezTo>
                  <a:pt x="2497627" y="3991623"/>
                  <a:pt x="2456457" y="4071073"/>
                  <a:pt x="2166825" y="4179414"/>
                </a:cubicBezTo>
                <a:cubicBezTo>
                  <a:pt x="1877193" y="4287755"/>
                  <a:pt x="1197531" y="4177970"/>
                  <a:pt x="836394" y="4123077"/>
                </a:cubicBezTo>
                <a:cubicBezTo>
                  <a:pt x="475257" y="4068184"/>
                  <a:pt x="237628" y="3959120"/>
                  <a:pt x="0" y="385005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12" name="组合 74"/>
          <p:cNvGrpSpPr/>
          <p:nvPr/>
        </p:nvGrpSpPr>
        <p:grpSpPr>
          <a:xfrm>
            <a:off x="3743338" y="1253609"/>
            <a:ext cx="4291150" cy="4174938"/>
            <a:chOff x="3743338" y="811574"/>
            <a:chExt cx="4291150" cy="4174938"/>
          </a:xfrm>
        </p:grpSpPr>
        <p:sp>
          <p:nvSpPr>
            <p:cNvPr id="1048883" name="文本框 49"/>
            <p:cNvSpPr txBox="1"/>
            <p:nvPr/>
          </p:nvSpPr>
          <p:spPr>
            <a:xfrm>
              <a:off x="4054191" y="811574"/>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213" name="组合 68"/>
            <p:cNvGrpSpPr/>
            <p:nvPr/>
          </p:nvGrpSpPr>
          <p:grpSpPr>
            <a:xfrm>
              <a:off x="3743338" y="824516"/>
              <a:ext cx="4291150" cy="4161996"/>
              <a:chOff x="3730337" y="607834"/>
              <a:chExt cx="4291150" cy="4161996"/>
            </a:xfrm>
          </p:grpSpPr>
          <p:grpSp>
            <p:nvGrpSpPr>
              <p:cNvPr id="214" name="组合 65"/>
              <p:cNvGrpSpPr/>
              <p:nvPr/>
            </p:nvGrpSpPr>
            <p:grpSpPr>
              <a:xfrm>
                <a:off x="3735602" y="607834"/>
                <a:ext cx="4285885" cy="4161996"/>
                <a:chOff x="3735602" y="607834"/>
                <a:chExt cx="4285885" cy="4161996"/>
              </a:xfrm>
            </p:grpSpPr>
            <p:grpSp>
              <p:nvGrpSpPr>
                <p:cNvPr id="215" name="组合 56"/>
                <p:cNvGrpSpPr/>
                <p:nvPr/>
              </p:nvGrpSpPr>
              <p:grpSpPr>
                <a:xfrm>
                  <a:off x="3735602" y="607834"/>
                  <a:ext cx="4285885" cy="4161996"/>
                  <a:chOff x="3735602" y="607834"/>
                  <a:chExt cx="4285885" cy="4161996"/>
                </a:xfrm>
              </p:grpSpPr>
              <p:grpSp>
                <p:nvGrpSpPr>
                  <p:cNvPr id="216" name="组合 6"/>
                  <p:cNvGrpSpPr/>
                  <p:nvPr/>
                </p:nvGrpSpPr>
                <p:grpSpPr>
                  <a:xfrm>
                    <a:off x="3735602" y="607834"/>
                    <a:ext cx="4285885" cy="4161996"/>
                    <a:chOff x="3735602" y="607834"/>
                    <a:chExt cx="4285885" cy="4161996"/>
                  </a:xfrm>
                </p:grpSpPr>
                <p:grpSp>
                  <p:nvGrpSpPr>
                    <p:cNvPr id="217" name="组合 5"/>
                    <p:cNvGrpSpPr/>
                    <p:nvPr/>
                  </p:nvGrpSpPr>
                  <p:grpSpPr>
                    <a:xfrm>
                      <a:off x="3735602" y="607834"/>
                      <a:ext cx="4285885" cy="4161996"/>
                      <a:chOff x="3735602" y="607834"/>
                      <a:chExt cx="4285885" cy="4161996"/>
                    </a:xfrm>
                  </p:grpSpPr>
                  <p:grpSp>
                    <p:nvGrpSpPr>
                      <p:cNvPr id="218" name="组合 9"/>
                      <p:cNvGrpSpPr/>
                      <p:nvPr/>
                    </p:nvGrpSpPr>
                    <p:grpSpPr>
                      <a:xfrm>
                        <a:off x="3735602" y="607834"/>
                        <a:ext cx="4285885" cy="4161996"/>
                        <a:chOff x="179277" y="2360745"/>
                        <a:chExt cx="3542296" cy="3439903"/>
                      </a:xfrm>
                    </p:grpSpPr>
                    <p:grpSp>
                      <p:nvGrpSpPr>
                        <p:cNvPr id="219" name="组合 12"/>
                        <p:cNvGrpSpPr/>
                        <p:nvPr/>
                      </p:nvGrpSpPr>
                      <p:grpSpPr>
                        <a:xfrm>
                          <a:off x="179277" y="3031941"/>
                          <a:ext cx="3542296" cy="2078689"/>
                          <a:chOff x="1041354" y="1984114"/>
                          <a:chExt cx="3542296" cy="2078689"/>
                        </a:xfrm>
                      </p:grpSpPr>
                      <p:sp>
                        <p:nvSpPr>
                          <p:cNvPr id="1048884" name="矩形 32"/>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20" name="组合 31"/>
                          <p:cNvGrpSpPr/>
                          <p:nvPr/>
                        </p:nvGrpSpPr>
                        <p:grpSpPr>
                          <a:xfrm>
                            <a:off x="1041354" y="2338924"/>
                            <a:ext cx="3542296" cy="1723879"/>
                            <a:chOff x="24957" y="2377522"/>
                            <a:chExt cx="3542296" cy="1723879"/>
                          </a:xfrm>
                        </p:grpSpPr>
                        <p:sp>
                          <p:nvSpPr>
                            <p:cNvPr id="1048885" name="Rectangle 519"/>
                            <p:cNvSpPr>
                              <a:spLocks noChangeArrowheads="1"/>
                            </p:cNvSpPr>
                            <p:nvPr/>
                          </p:nvSpPr>
                          <p:spPr bwMode="auto">
                            <a:xfrm>
                              <a:off x="24957" y="2377522"/>
                              <a:ext cx="354229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86" name="矩形 37"/>
                            <p:cNvSpPr/>
                            <p:nvPr/>
                          </p:nvSpPr>
                          <p:spPr>
                            <a:xfrm>
                              <a:off x="24957" y="3734838"/>
                              <a:ext cx="3542295" cy="291762"/>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7" name="Text Box 629"/>
                            <p:cNvSpPr txBox="1">
                              <a:spLocks noChangeArrowheads="1"/>
                            </p:cNvSpPr>
                            <p:nvPr/>
                          </p:nvSpPr>
                          <p:spPr bwMode="auto">
                            <a:xfrm>
                              <a:off x="1607648" y="3689935"/>
                              <a:ext cx="502796"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888" name="Text Box 629"/>
                          <p:cNvSpPr txBox="1">
                            <a:spLocks noChangeArrowheads="1"/>
                          </p:cNvSpPr>
                          <p:nvPr/>
                        </p:nvSpPr>
                        <p:spPr bwMode="auto">
                          <a:xfrm>
                            <a:off x="2537022" y="3016190"/>
                            <a:ext cx="634142" cy="38156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889" name="矩形 16"/>
                        <p:cNvSpPr/>
                        <p:nvPr/>
                      </p:nvSpPr>
                      <p:spPr>
                        <a:xfrm>
                          <a:off x="179279" y="5029970"/>
                          <a:ext cx="3542294"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0" name="矩形 21"/>
                        <p:cNvSpPr/>
                        <p:nvPr/>
                      </p:nvSpPr>
                      <p:spPr>
                        <a:xfrm>
                          <a:off x="1880623" y="5202113"/>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1" name="Line 616"/>
                        <p:cNvSpPr>
                          <a:spLocks noChangeShapeType="1"/>
                        </p:cNvSpPr>
                        <p:nvPr/>
                      </p:nvSpPr>
                      <p:spPr bwMode="auto">
                        <a:xfrm flipV="1">
                          <a:off x="2002098" y="283172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92" name="Line 616"/>
                        <p:cNvSpPr>
                          <a:spLocks noChangeShapeType="1"/>
                        </p:cNvSpPr>
                        <p:nvPr/>
                      </p:nvSpPr>
                      <p:spPr bwMode="auto">
                        <a:xfrm flipV="1">
                          <a:off x="3340700" y="283225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93" name="Line 616"/>
                        <p:cNvSpPr>
                          <a:spLocks noChangeShapeType="1"/>
                        </p:cNvSpPr>
                        <p:nvPr/>
                      </p:nvSpPr>
                      <p:spPr bwMode="auto">
                        <a:xfrm flipV="1">
                          <a:off x="2028272" y="5309242"/>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94" name="椭圆 25"/>
                        <p:cNvSpPr/>
                        <p:nvPr/>
                      </p:nvSpPr>
                      <p:spPr>
                        <a:xfrm>
                          <a:off x="1962247" y="276645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5" name="椭圆 26"/>
                        <p:cNvSpPr/>
                        <p:nvPr/>
                      </p:nvSpPr>
                      <p:spPr>
                        <a:xfrm>
                          <a:off x="3300851" y="276698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6" name="椭圆 27"/>
                        <p:cNvSpPr/>
                        <p:nvPr/>
                      </p:nvSpPr>
                      <p:spPr>
                        <a:xfrm>
                          <a:off x="1988424" y="557107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7" name="文本框 28"/>
                        <p:cNvSpPr txBox="1"/>
                        <p:nvPr/>
                      </p:nvSpPr>
                      <p:spPr>
                        <a:xfrm>
                          <a:off x="1853965" y="2360745"/>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898" name="文本框 29"/>
                        <p:cNvSpPr txBox="1"/>
                        <p:nvPr/>
                      </p:nvSpPr>
                      <p:spPr>
                        <a:xfrm>
                          <a:off x="3192569" y="2407448"/>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899" name="文本框 30"/>
                        <p:cNvSpPr txBox="1"/>
                        <p:nvPr/>
                      </p:nvSpPr>
                      <p:spPr>
                        <a:xfrm>
                          <a:off x="1684091" y="5419081"/>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900" name="矩形 13"/>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1" name="Text Box 629"/>
                        <p:cNvSpPr txBox="1">
                          <a:spLocks noChangeArrowheads="1"/>
                        </p:cNvSpPr>
                        <p:nvPr/>
                      </p:nvSpPr>
                      <p:spPr bwMode="auto">
                        <a:xfrm>
                          <a:off x="1748012" y="3370429"/>
                          <a:ext cx="599203"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902" name="矩形 38"/>
                      <p:cNvSpPr/>
                      <p:nvPr/>
                    </p:nvSpPr>
                    <p:spPr>
                      <a:xfrm>
                        <a:off x="4081775" y="1413228"/>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3" name="矩形 39"/>
                      <p:cNvSpPr/>
                      <p:nvPr/>
                    </p:nvSpPr>
                    <p:spPr>
                      <a:xfrm>
                        <a:off x="5808303" y="1423100"/>
                        <a:ext cx="280921"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4" name="矩形 40"/>
                      <p:cNvSpPr/>
                      <p:nvPr/>
                    </p:nvSpPr>
                    <p:spPr>
                      <a:xfrm>
                        <a:off x="7412249" y="1413522"/>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05" name="Line 616"/>
                    <p:cNvSpPr>
                      <a:spLocks noChangeShapeType="1"/>
                    </p:cNvSpPr>
                    <p:nvPr/>
                  </p:nvSpPr>
                  <p:spPr bwMode="auto">
                    <a:xfrm flipV="1">
                      <a:off x="4220859" y="1161332"/>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906" name="椭圆 42"/>
                    <p:cNvSpPr/>
                    <p:nvPr/>
                  </p:nvSpPr>
                  <p:spPr>
                    <a:xfrm>
                      <a:off x="4172645" y="1082356"/>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07" name="矩形 55"/>
                  <p:cNvSpPr/>
                  <p:nvPr/>
                </p:nvSpPr>
                <p:spPr>
                  <a:xfrm>
                    <a:off x="5065755" y="2229298"/>
                    <a:ext cx="1775098"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08" name="矩形 58"/>
                <p:cNvSpPr/>
                <p:nvPr/>
              </p:nvSpPr>
              <p:spPr>
                <a:xfrm>
                  <a:off x="4763101" y="1847870"/>
                  <a:ext cx="317824"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9" name="矩形 59"/>
                <p:cNvSpPr/>
                <p:nvPr/>
              </p:nvSpPr>
              <p:spPr>
                <a:xfrm>
                  <a:off x="6834972" y="1847870"/>
                  <a:ext cx="317824"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10" name="矩形 67"/>
              <p:cNvSpPr/>
              <p:nvPr/>
            </p:nvSpPr>
            <p:spPr>
              <a:xfrm>
                <a:off x="3730337" y="3203640"/>
                <a:ext cx="4291147"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grpSp>
        <p:nvGrpSpPr>
          <p:cNvPr id="221" name="组合 73"/>
          <p:cNvGrpSpPr/>
          <p:nvPr/>
        </p:nvGrpSpPr>
        <p:grpSpPr>
          <a:xfrm>
            <a:off x="1204248" y="3012583"/>
            <a:ext cx="3723182" cy="1437202"/>
            <a:chOff x="1191247" y="2353866"/>
            <a:chExt cx="3723182" cy="1437202"/>
          </a:xfrm>
        </p:grpSpPr>
        <p:sp>
          <p:nvSpPr>
            <p:cNvPr id="1048911" name="文本框 64"/>
            <p:cNvSpPr txBox="1"/>
            <p:nvPr/>
          </p:nvSpPr>
          <p:spPr>
            <a:xfrm>
              <a:off x="1191247" y="3083182"/>
              <a:ext cx="2093659" cy="707886"/>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Depletion layer</a:t>
              </a:r>
              <a:r>
                <a:rPr altLang="en-US" b="1" dirty="0" sz="2000" lang="zh-CN" smtClean="0">
                  <a:latin typeface="宋体" panose="02010600030101010101" pitchFamily="2" charset="-122"/>
                  <a:ea typeface="宋体" panose="02010600030101010101" pitchFamily="2" charset="-122"/>
                  <a:cs typeface="Arial" panose="020B0604020202020204" pitchFamily="34" charset="0"/>
                </a:rPr>
                <a:t>耗尽层</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cxnSp>
          <p:nvCxnSpPr>
            <p:cNvPr id="3145846" name="直接连接符 69"/>
            <p:cNvCxnSpPr>
              <a:cxnSpLocks/>
            </p:cNvCxnSpPr>
            <p:nvPr/>
          </p:nvCxnSpPr>
          <p:spPr>
            <a:xfrm flipH="1">
              <a:off x="3333496" y="3345384"/>
              <a:ext cx="526705" cy="4527"/>
            </a:xfrm>
            <a:prstGeom prst="line"/>
            <a:ln w="19050">
              <a:prstDash val="sysDot"/>
            </a:ln>
          </p:spPr>
          <p:style>
            <a:lnRef idx="1">
              <a:schemeClr val="accent1"/>
            </a:lnRef>
            <a:fillRef idx="0">
              <a:schemeClr val="accent1"/>
            </a:fillRef>
            <a:effectRef idx="0">
              <a:schemeClr val="accent1"/>
            </a:effectRef>
            <a:fontRef idx="minor">
              <a:schemeClr val="tx1"/>
            </a:fontRef>
          </p:style>
        </p:cxnSp>
        <p:cxnSp>
          <p:nvCxnSpPr>
            <p:cNvPr id="3145847" name="直接连接符 70"/>
            <p:cNvCxnSpPr>
              <a:cxnSpLocks/>
            </p:cNvCxnSpPr>
            <p:nvPr/>
          </p:nvCxnSpPr>
          <p:spPr>
            <a:xfrm flipH="1">
              <a:off x="3015994" y="2353866"/>
              <a:ext cx="1898435" cy="776449"/>
            </a:xfrm>
            <a:prstGeom prst="line"/>
            <a:ln w="19050">
              <a:prstDash val="sysDot"/>
            </a:ln>
          </p:spPr>
          <p:style>
            <a:lnRef idx="1">
              <a:schemeClr val="accent1"/>
            </a:lnRef>
            <a:fillRef idx="0">
              <a:schemeClr val="accent1"/>
            </a:fillRef>
            <a:effectRef idx="0">
              <a:schemeClr val="accent1"/>
            </a:effectRef>
            <a:fontRef idx="minor">
              <a:schemeClr val="tx1"/>
            </a:fontRef>
          </p:style>
        </p:cxnSp>
      </p:grpSp>
      <p:grpSp>
        <p:nvGrpSpPr>
          <p:cNvPr id="222" name="组合 90"/>
          <p:cNvGrpSpPr/>
          <p:nvPr/>
        </p:nvGrpSpPr>
        <p:grpSpPr>
          <a:xfrm>
            <a:off x="803098" y="4571716"/>
            <a:ext cx="2083899" cy="2029695"/>
            <a:chOff x="1044996" y="4358104"/>
            <a:chExt cx="2083899" cy="2029695"/>
          </a:xfrm>
        </p:grpSpPr>
        <p:grpSp>
          <p:nvGrpSpPr>
            <p:cNvPr id="223" name="组合 88"/>
            <p:cNvGrpSpPr/>
            <p:nvPr/>
          </p:nvGrpSpPr>
          <p:grpSpPr>
            <a:xfrm>
              <a:off x="1122178" y="4358104"/>
              <a:ext cx="1885738" cy="1997441"/>
              <a:chOff x="889291" y="4332102"/>
              <a:chExt cx="1885738" cy="1997441"/>
            </a:xfrm>
          </p:grpSpPr>
          <p:grpSp>
            <p:nvGrpSpPr>
              <p:cNvPr id="224" name="组合 84"/>
              <p:cNvGrpSpPr/>
              <p:nvPr/>
            </p:nvGrpSpPr>
            <p:grpSpPr>
              <a:xfrm>
                <a:off x="1281932" y="4594014"/>
                <a:ext cx="1038226" cy="1562641"/>
                <a:chOff x="263525" y="4511675"/>
                <a:chExt cx="1038226" cy="1562641"/>
              </a:xfrm>
            </p:grpSpPr>
            <p:sp>
              <p:nvSpPr>
                <p:cNvPr id="1048912" name="Line 45"/>
                <p:cNvSpPr>
                  <a:spLocks noChangeShapeType="1"/>
                </p:cNvSpPr>
                <p:nvPr/>
              </p:nvSpPr>
              <p:spPr bwMode="auto">
                <a:xfrm>
                  <a:off x="787400" y="4953000"/>
                  <a:ext cx="0" cy="61436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13" name="Line 46"/>
                <p:cNvSpPr>
                  <a:spLocks noChangeShapeType="1"/>
                </p:cNvSpPr>
                <p:nvPr/>
              </p:nvSpPr>
              <p:spPr bwMode="auto">
                <a:xfrm>
                  <a:off x="787400" y="5099050"/>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14" name="Freeform 47"/>
                <p:cNvSpPr/>
                <p:nvPr/>
              </p:nvSpPr>
              <p:spPr bwMode="auto">
                <a:xfrm>
                  <a:off x="1244600" y="4614863"/>
                  <a:ext cx="1588" cy="501650"/>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15" name="Line 48"/>
                <p:cNvSpPr>
                  <a:spLocks noChangeShapeType="1"/>
                </p:cNvSpPr>
                <p:nvPr/>
              </p:nvSpPr>
              <p:spPr bwMode="auto">
                <a:xfrm>
                  <a:off x="787400" y="5451475"/>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16" name="Line 52"/>
                <p:cNvSpPr>
                  <a:spLocks noChangeShapeType="1"/>
                </p:cNvSpPr>
                <p:nvPr/>
              </p:nvSpPr>
              <p:spPr bwMode="auto">
                <a:xfrm>
                  <a:off x="379413" y="5451475"/>
                  <a:ext cx="407988"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917" name="Line 53"/>
                <p:cNvSpPr>
                  <a:spLocks noChangeShapeType="1"/>
                </p:cNvSpPr>
                <p:nvPr/>
              </p:nvSpPr>
              <p:spPr bwMode="auto">
                <a:xfrm>
                  <a:off x="1227138" y="5451475"/>
                  <a:ext cx="0" cy="530225"/>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918" name="Oval 55"/>
                <p:cNvSpPr>
                  <a:spLocks noChangeArrowheads="1"/>
                </p:cNvSpPr>
                <p:nvPr/>
              </p:nvSpPr>
              <p:spPr bwMode="auto">
                <a:xfrm>
                  <a:off x="1185863" y="4511675"/>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919" name="Oval 88"/>
                <p:cNvSpPr>
                  <a:spLocks noChangeArrowheads="1"/>
                </p:cNvSpPr>
                <p:nvPr/>
              </p:nvSpPr>
              <p:spPr bwMode="auto">
                <a:xfrm>
                  <a:off x="263525" y="5380038"/>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920" name="Oval 55"/>
                <p:cNvSpPr>
                  <a:spLocks noChangeArrowheads="1"/>
                </p:cNvSpPr>
                <p:nvPr/>
              </p:nvSpPr>
              <p:spPr bwMode="auto">
                <a:xfrm>
                  <a:off x="1169194" y="5958428"/>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921" name="文本框 85"/>
              <p:cNvSpPr txBox="1"/>
              <p:nvPr/>
            </p:nvSpPr>
            <p:spPr>
              <a:xfrm>
                <a:off x="889291" y="5270896"/>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922" name="文本框 86"/>
              <p:cNvSpPr txBox="1"/>
              <p:nvPr/>
            </p:nvSpPr>
            <p:spPr>
              <a:xfrm>
                <a:off x="2320158" y="433210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923" name="文本框 87"/>
              <p:cNvSpPr txBox="1"/>
              <p:nvPr/>
            </p:nvSpPr>
            <p:spPr>
              <a:xfrm>
                <a:off x="2320158" y="5867879"/>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sp>
          <p:nvSpPr>
            <p:cNvPr id="1048924" name="圆角矩形 89"/>
            <p:cNvSpPr/>
            <p:nvPr/>
          </p:nvSpPr>
          <p:spPr>
            <a:xfrm>
              <a:off x="1044996" y="4358104"/>
              <a:ext cx="2083899" cy="2029695"/>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72" name="组合 72"/>
          <p:cNvGrpSpPr/>
          <p:nvPr/>
        </p:nvGrpSpPr>
        <p:grpSpPr>
          <a:xfrm>
            <a:off x="548483" y="2078643"/>
            <a:ext cx="3276129" cy="472440"/>
            <a:chOff x="535482" y="1419926"/>
            <a:chExt cx="3276129" cy="472440"/>
          </a:xfrm>
        </p:grpSpPr>
        <p:sp>
          <p:nvSpPr>
            <p:cNvPr id="1048787" name="文本框 43"/>
            <p:cNvSpPr txBox="1"/>
            <p:nvPr/>
          </p:nvSpPr>
          <p:spPr>
            <a:xfrm>
              <a:off x="535482" y="1419926"/>
              <a:ext cx="2752773"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SiO</a:t>
              </a:r>
              <a:r>
                <a:rPr altLang="zh-CN" baseline="-25000" b="1" dirty="0" sz="2000" lang="en-US" smtClean="0">
                  <a:latin typeface="Arial" panose="020B0604020202020204" pitchFamily="34" charset="0"/>
                  <a:cs typeface="Arial" panose="020B0604020202020204" pitchFamily="34" charset="0"/>
                </a:rPr>
                <a:t>2</a:t>
              </a:r>
              <a:r>
                <a:rPr altLang="en-US" b="1" dirty="0" sz="2000" lang="zh-CN">
                  <a:latin typeface="Arial" panose="020B0604020202020204" pitchFamily="34" charset="0"/>
                  <a:cs typeface="Arial" panose="020B0604020202020204" pitchFamily="34" charset="0"/>
                </a:rPr>
                <a:t> </a:t>
              </a:r>
              <a:r>
                <a:rPr altLang="zh-CN" b="1" dirty="0" sz="2000" lang="en-US" smtClean="0">
                  <a:latin typeface="Arial" panose="020B0604020202020204" pitchFamily="34" charset="0"/>
                  <a:cs typeface="Arial" panose="020B0604020202020204" pitchFamily="34" charset="0"/>
                </a:rPr>
                <a:t>protection layer</a:t>
              </a:r>
              <a:endParaRPr altLang="en-US" b="1" dirty="0" sz="2000" lang="zh-CN">
                <a:latin typeface="Arial" panose="020B0604020202020204" pitchFamily="34" charset="0"/>
                <a:cs typeface="Arial" panose="020B0604020202020204" pitchFamily="34" charset="0"/>
              </a:endParaRPr>
            </a:p>
          </p:txBody>
        </p:sp>
        <p:cxnSp>
          <p:nvCxnSpPr>
            <p:cNvPr id="3145822" name="直接连接符 44"/>
            <p:cNvCxnSpPr>
              <a:cxnSpLocks/>
            </p:cNvCxnSpPr>
            <p:nvPr/>
          </p:nvCxnSpPr>
          <p:spPr>
            <a:xfrm flipH="1">
              <a:off x="3284906" y="1643501"/>
              <a:ext cx="526705" cy="4527"/>
            </a:xfrm>
            <a:prstGeom prst="line"/>
            <a:ln w="19050">
              <a:prstDash val="sysDot"/>
            </a:ln>
          </p:spPr>
          <p:style>
            <a:lnRef idx="1">
              <a:schemeClr val="accent1"/>
            </a:lnRef>
            <a:fillRef idx="0">
              <a:schemeClr val="accent1"/>
            </a:fillRef>
            <a:effectRef idx="0">
              <a:schemeClr val="accent1"/>
            </a:effectRef>
            <a:fontRef idx="minor">
              <a:schemeClr val="tx1"/>
            </a:fontRef>
          </p:style>
        </p:cxnSp>
      </p:grpSp>
      <p:sp>
        <p:nvSpPr>
          <p:cNvPr id="1048788" name="矩形 46"/>
          <p:cNvSpPr/>
          <p:nvPr/>
        </p:nvSpPr>
        <p:spPr>
          <a:xfrm>
            <a:off x="290753" y="428854"/>
            <a:ext cx="2717163" cy="523220"/>
          </a:xfrm>
          <a:prstGeom prst="rect"/>
          <a:solidFill>
            <a:schemeClr val="accent4">
              <a:lumMod val="20000"/>
              <a:lumOff val="80000"/>
            </a:schemeClr>
          </a:solidFill>
        </p:spPr>
        <p:txBody>
          <a:bodyPr wrap="square">
            <a:spAutoFit/>
          </a:bodyPr>
          <a:p>
            <a:pPr algn="ctr"/>
            <a:r>
              <a:rPr altLang="zh-CN" b="1" dirty="0" sz="2800" lang="en-US" smtClean="0">
                <a:latin typeface="Arial" panose="020B0604020202020204" pitchFamily="34" charset="0"/>
                <a:cs typeface="Arial" panose="020B0604020202020204" pitchFamily="34" charset="0"/>
              </a:rPr>
              <a:t>P-type JFET</a:t>
            </a:r>
            <a:endParaRPr altLang="en-US" b="1" dirty="0" sz="2800" lang="zh-CN">
              <a:latin typeface="Arial" panose="020B0604020202020204" pitchFamily="34" charset="0"/>
              <a:cs typeface="Arial" panose="020B0604020202020204" pitchFamily="34" charset="0"/>
            </a:endParaRPr>
          </a:p>
        </p:txBody>
      </p:sp>
      <p:sp>
        <p:nvSpPr>
          <p:cNvPr id="1048789" name="文本框 47"/>
          <p:cNvSpPr txBox="1"/>
          <p:nvPr/>
        </p:nvSpPr>
        <p:spPr>
          <a:xfrm>
            <a:off x="5386346" y="995718"/>
            <a:ext cx="1314100"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Gate</a:t>
            </a:r>
            <a:r>
              <a:rPr altLang="en-US" b="1" dirty="0" sz="2000" lang="zh-CN">
                <a:latin typeface="宋体" panose="02010600030101010101" pitchFamily="2" charset="-122"/>
                <a:ea typeface="宋体" panose="02010600030101010101" pitchFamily="2" charset="-122"/>
                <a:cs typeface="Arial" panose="020B0604020202020204" pitchFamily="34" charset="0"/>
              </a:rPr>
              <a:t>栅极</a:t>
            </a:r>
          </a:p>
        </p:txBody>
      </p:sp>
      <p:sp>
        <p:nvSpPr>
          <p:cNvPr id="1048790" name="文本框 48"/>
          <p:cNvSpPr txBox="1"/>
          <p:nvPr/>
        </p:nvSpPr>
        <p:spPr>
          <a:xfrm>
            <a:off x="7249054" y="965190"/>
            <a:ext cx="15708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Drain</a:t>
            </a:r>
            <a:r>
              <a:rPr altLang="en-US" b="1" dirty="0" sz="2000" lang="zh-CN">
                <a:latin typeface="宋体" panose="02010600030101010101" pitchFamily="2" charset="-122"/>
                <a:ea typeface="宋体" panose="02010600030101010101" pitchFamily="2" charset="-122"/>
                <a:cs typeface="Arial" panose="020B0604020202020204" pitchFamily="34" charset="0"/>
              </a:rPr>
              <a:t>漏极</a:t>
            </a:r>
          </a:p>
        </p:txBody>
      </p:sp>
      <p:sp>
        <p:nvSpPr>
          <p:cNvPr id="1048791" name="文本框 50"/>
          <p:cNvSpPr txBox="1"/>
          <p:nvPr/>
        </p:nvSpPr>
        <p:spPr>
          <a:xfrm>
            <a:off x="3484500" y="978718"/>
            <a:ext cx="1594255"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Source</a:t>
            </a:r>
            <a:r>
              <a:rPr altLang="en-US" b="1" dirty="0" sz="2000" lang="zh-CN">
                <a:latin typeface="宋体" panose="02010600030101010101" pitchFamily="2" charset="-122"/>
                <a:ea typeface="宋体" panose="02010600030101010101" pitchFamily="2" charset="-122"/>
                <a:cs typeface="Arial" panose="020B0604020202020204" pitchFamily="34" charset="0"/>
              </a:rPr>
              <a:t>源</a:t>
            </a:r>
            <a:r>
              <a:rPr altLang="en-US" b="1" dirty="0" sz="2000" lang="zh-CN" smtClean="0">
                <a:latin typeface="宋体" panose="02010600030101010101" pitchFamily="2" charset="-122"/>
                <a:ea typeface="宋体" panose="02010600030101010101" pitchFamily="2" charset="-122"/>
                <a:cs typeface="Arial" panose="020B0604020202020204" pitchFamily="34" charset="0"/>
              </a:rPr>
              <a:t>极</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sp>
        <p:nvSpPr>
          <p:cNvPr id="1048792" name="任意多边形 54"/>
          <p:cNvSpPr/>
          <p:nvPr/>
        </p:nvSpPr>
        <p:spPr>
          <a:xfrm>
            <a:off x="6005285" y="1342789"/>
            <a:ext cx="2651936" cy="4225421"/>
          </a:xfrm>
          <a:custGeom>
            <a:avLst/>
            <a:gdLst>
              <a:gd name="connsiteX0" fmla="*/ 0 w 2651936"/>
              <a:gd name="connsiteY0" fmla="*/ 443809 h 4225421"/>
              <a:gd name="connsiteX1" fmla="*/ 663048 w 2651936"/>
              <a:gd name="connsiteY1" fmla="*/ 153454 h 4225421"/>
              <a:gd name="connsiteX2" fmla="*/ 1503776 w 2651936"/>
              <a:gd name="connsiteY2" fmla="*/ 1777 h 4225421"/>
              <a:gd name="connsiteX3" fmla="*/ 2275166 w 2651936"/>
              <a:gd name="connsiteY3" fmla="*/ 248795 h 4225421"/>
              <a:gd name="connsiteX4" fmla="*/ 2626191 w 2651936"/>
              <a:gd name="connsiteY4" fmla="*/ 1067854 h 4225421"/>
              <a:gd name="connsiteX5" fmla="*/ 2574188 w 2651936"/>
              <a:gd name="connsiteY5" fmla="*/ 3473030 h 4225421"/>
              <a:gd name="connsiteX6" fmla="*/ 2166825 w 2651936"/>
              <a:gd name="connsiteY6" fmla="*/ 4179414 h 4225421"/>
              <a:gd name="connsiteX7" fmla="*/ 836394 w 2651936"/>
              <a:gd name="connsiteY7" fmla="*/ 4123077 h 4225421"/>
              <a:gd name="connsiteX8" fmla="*/ 0 w 2651936"/>
              <a:gd name="connsiteY8" fmla="*/ 3850057 h 42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1936" h="4225421">
                <a:moveTo>
                  <a:pt x="0" y="443809"/>
                </a:moveTo>
                <a:cubicBezTo>
                  <a:pt x="206209" y="335467"/>
                  <a:pt x="412419" y="227126"/>
                  <a:pt x="663048" y="153454"/>
                </a:cubicBezTo>
                <a:cubicBezTo>
                  <a:pt x="913677" y="79782"/>
                  <a:pt x="1235090" y="-14113"/>
                  <a:pt x="1503776" y="1777"/>
                </a:cubicBezTo>
                <a:cubicBezTo>
                  <a:pt x="1772462" y="17667"/>
                  <a:pt x="2088097" y="71116"/>
                  <a:pt x="2275166" y="248795"/>
                </a:cubicBezTo>
                <a:cubicBezTo>
                  <a:pt x="2462235" y="426474"/>
                  <a:pt x="2576354" y="530482"/>
                  <a:pt x="2626191" y="1067854"/>
                </a:cubicBezTo>
                <a:cubicBezTo>
                  <a:pt x="2676028" y="1605226"/>
                  <a:pt x="2650749" y="2954437"/>
                  <a:pt x="2574188" y="3473030"/>
                </a:cubicBezTo>
                <a:cubicBezTo>
                  <a:pt x="2497627" y="3991623"/>
                  <a:pt x="2456457" y="4071073"/>
                  <a:pt x="2166825" y="4179414"/>
                </a:cubicBezTo>
                <a:cubicBezTo>
                  <a:pt x="1877193" y="4287755"/>
                  <a:pt x="1197531" y="4177970"/>
                  <a:pt x="836394" y="4123077"/>
                </a:cubicBezTo>
                <a:cubicBezTo>
                  <a:pt x="475257" y="4068184"/>
                  <a:pt x="237628" y="3959120"/>
                  <a:pt x="0" y="385005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73" name="组合 74"/>
          <p:cNvGrpSpPr/>
          <p:nvPr/>
        </p:nvGrpSpPr>
        <p:grpSpPr>
          <a:xfrm>
            <a:off x="3743338" y="1253609"/>
            <a:ext cx="4291150" cy="4174938"/>
            <a:chOff x="3743338" y="811574"/>
            <a:chExt cx="4291150" cy="4174938"/>
          </a:xfrm>
        </p:grpSpPr>
        <p:sp>
          <p:nvSpPr>
            <p:cNvPr id="1048793" name="文本框 49"/>
            <p:cNvSpPr txBox="1"/>
            <p:nvPr/>
          </p:nvSpPr>
          <p:spPr>
            <a:xfrm>
              <a:off x="4054191" y="811574"/>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174" name="组合 68"/>
            <p:cNvGrpSpPr/>
            <p:nvPr/>
          </p:nvGrpSpPr>
          <p:grpSpPr>
            <a:xfrm>
              <a:off x="3743338" y="824516"/>
              <a:ext cx="4291150" cy="4161996"/>
              <a:chOff x="3730337" y="607834"/>
              <a:chExt cx="4291150" cy="4161996"/>
            </a:xfrm>
          </p:grpSpPr>
          <p:grpSp>
            <p:nvGrpSpPr>
              <p:cNvPr id="175" name="组合 65"/>
              <p:cNvGrpSpPr/>
              <p:nvPr/>
            </p:nvGrpSpPr>
            <p:grpSpPr>
              <a:xfrm>
                <a:off x="3735602" y="607834"/>
                <a:ext cx="4285885" cy="4161996"/>
                <a:chOff x="3735602" y="607834"/>
                <a:chExt cx="4285885" cy="4161996"/>
              </a:xfrm>
            </p:grpSpPr>
            <p:grpSp>
              <p:nvGrpSpPr>
                <p:cNvPr id="176" name="组合 56"/>
                <p:cNvGrpSpPr/>
                <p:nvPr/>
              </p:nvGrpSpPr>
              <p:grpSpPr>
                <a:xfrm>
                  <a:off x="3735602" y="607834"/>
                  <a:ext cx="4285885" cy="4161996"/>
                  <a:chOff x="3735602" y="607834"/>
                  <a:chExt cx="4285885" cy="4161996"/>
                </a:xfrm>
              </p:grpSpPr>
              <p:grpSp>
                <p:nvGrpSpPr>
                  <p:cNvPr id="177" name="组合 6"/>
                  <p:cNvGrpSpPr/>
                  <p:nvPr/>
                </p:nvGrpSpPr>
                <p:grpSpPr>
                  <a:xfrm>
                    <a:off x="3735602" y="607834"/>
                    <a:ext cx="4285885" cy="4161996"/>
                    <a:chOff x="3735602" y="607834"/>
                    <a:chExt cx="4285885" cy="4161996"/>
                  </a:xfrm>
                </p:grpSpPr>
                <p:grpSp>
                  <p:nvGrpSpPr>
                    <p:cNvPr id="178" name="组合 5"/>
                    <p:cNvGrpSpPr/>
                    <p:nvPr/>
                  </p:nvGrpSpPr>
                  <p:grpSpPr>
                    <a:xfrm>
                      <a:off x="3735602" y="607834"/>
                      <a:ext cx="4285885" cy="4161996"/>
                      <a:chOff x="3735602" y="607834"/>
                      <a:chExt cx="4285885" cy="4161996"/>
                    </a:xfrm>
                  </p:grpSpPr>
                  <p:grpSp>
                    <p:nvGrpSpPr>
                      <p:cNvPr id="179" name="组合 9"/>
                      <p:cNvGrpSpPr/>
                      <p:nvPr/>
                    </p:nvGrpSpPr>
                    <p:grpSpPr>
                      <a:xfrm>
                        <a:off x="3735602" y="607834"/>
                        <a:ext cx="4285885" cy="4161996"/>
                        <a:chOff x="179277" y="2360745"/>
                        <a:chExt cx="3542296" cy="3439903"/>
                      </a:xfrm>
                    </p:grpSpPr>
                    <p:grpSp>
                      <p:nvGrpSpPr>
                        <p:cNvPr id="180" name="组合 12"/>
                        <p:cNvGrpSpPr/>
                        <p:nvPr/>
                      </p:nvGrpSpPr>
                      <p:grpSpPr>
                        <a:xfrm>
                          <a:off x="179277" y="3031941"/>
                          <a:ext cx="3542296" cy="2078689"/>
                          <a:chOff x="1041354" y="1984114"/>
                          <a:chExt cx="3542296" cy="2078689"/>
                        </a:xfrm>
                      </p:grpSpPr>
                      <p:sp>
                        <p:nvSpPr>
                          <p:cNvPr id="1048794" name="矩形 32"/>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1" name="组合 31"/>
                          <p:cNvGrpSpPr/>
                          <p:nvPr/>
                        </p:nvGrpSpPr>
                        <p:grpSpPr>
                          <a:xfrm>
                            <a:off x="1041354" y="2338924"/>
                            <a:ext cx="3542296" cy="1723879"/>
                            <a:chOff x="24957" y="2377522"/>
                            <a:chExt cx="3542296" cy="1723879"/>
                          </a:xfrm>
                        </p:grpSpPr>
                        <p:sp>
                          <p:nvSpPr>
                            <p:cNvPr id="1048795" name="Rectangle 519"/>
                            <p:cNvSpPr>
                              <a:spLocks noChangeArrowheads="1"/>
                            </p:cNvSpPr>
                            <p:nvPr/>
                          </p:nvSpPr>
                          <p:spPr bwMode="auto">
                            <a:xfrm>
                              <a:off x="24957" y="2377522"/>
                              <a:ext cx="354229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796" name="矩形 37"/>
                            <p:cNvSpPr/>
                            <p:nvPr/>
                          </p:nvSpPr>
                          <p:spPr>
                            <a:xfrm>
                              <a:off x="24957" y="3734838"/>
                              <a:ext cx="3542295" cy="291762"/>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7" name="Text Box 629"/>
                            <p:cNvSpPr txBox="1">
                              <a:spLocks noChangeArrowheads="1"/>
                            </p:cNvSpPr>
                            <p:nvPr/>
                          </p:nvSpPr>
                          <p:spPr bwMode="auto">
                            <a:xfrm>
                              <a:off x="1607648" y="3689935"/>
                              <a:ext cx="502796"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798" name="Text Box 629"/>
                          <p:cNvSpPr txBox="1">
                            <a:spLocks noChangeArrowheads="1"/>
                          </p:cNvSpPr>
                          <p:nvPr/>
                        </p:nvSpPr>
                        <p:spPr bwMode="auto">
                          <a:xfrm>
                            <a:off x="2537022" y="3016190"/>
                            <a:ext cx="634142" cy="38156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799" name="矩形 16"/>
                        <p:cNvSpPr/>
                        <p:nvPr/>
                      </p:nvSpPr>
                      <p:spPr>
                        <a:xfrm>
                          <a:off x="179279" y="5029970"/>
                          <a:ext cx="3542294"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0" name="矩形 21"/>
                        <p:cNvSpPr/>
                        <p:nvPr/>
                      </p:nvSpPr>
                      <p:spPr>
                        <a:xfrm>
                          <a:off x="1880623" y="5202113"/>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1" name="Line 616"/>
                        <p:cNvSpPr>
                          <a:spLocks noChangeShapeType="1"/>
                        </p:cNvSpPr>
                        <p:nvPr/>
                      </p:nvSpPr>
                      <p:spPr bwMode="auto">
                        <a:xfrm flipV="1">
                          <a:off x="2002098" y="283172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02" name="Line 616"/>
                        <p:cNvSpPr>
                          <a:spLocks noChangeShapeType="1"/>
                        </p:cNvSpPr>
                        <p:nvPr/>
                      </p:nvSpPr>
                      <p:spPr bwMode="auto">
                        <a:xfrm flipV="1">
                          <a:off x="3340700" y="283225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03" name="Line 616"/>
                        <p:cNvSpPr>
                          <a:spLocks noChangeShapeType="1"/>
                        </p:cNvSpPr>
                        <p:nvPr/>
                      </p:nvSpPr>
                      <p:spPr bwMode="auto">
                        <a:xfrm flipV="1">
                          <a:off x="2028272" y="5309242"/>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04" name="椭圆 25"/>
                        <p:cNvSpPr/>
                        <p:nvPr/>
                      </p:nvSpPr>
                      <p:spPr>
                        <a:xfrm>
                          <a:off x="1962247" y="276645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5" name="椭圆 26"/>
                        <p:cNvSpPr/>
                        <p:nvPr/>
                      </p:nvSpPr>
                      <p:spPr>
                        <a:xfrm>
                          <a:off x="3300851" y="276698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6" name="椭圆 27"/>
                        <p:cNvSpPr/>
                        <p:nvPr/>
                      </p:nvSpPr>
                      <p:spPr>
                        <a:xfrm>
                          <a:off x="1988424" y="557107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7" name="文本框 28"/>
                        <p:cNvSpPr txBox="1"/>
                        <p:nvPr/>
                      </p:nvSpPr>
                      <p:spPr>
                        <a:xfrm>
                          <a:off x="1853965" y="2360745"/>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808" name="文本框 29"/>
                        <p:cNvSpPr txBox="1"/>
                        <p:nvPr/>
                      </p:nvSpPr>
                      <p:spPr>
                        <a:xfrm>
                          <a:off x="3192569" y="2407448"/>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809" name="文本框 30"/>
                        <p:cNvSpPr txBox="1"/>
                        <p:nvPr/>
                      </p:nvSpPr>
                      <p:spPr>
                        <a:xfrm>
                          <a:off x="1684091" y="5419081"/>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810" name="矩形 13"/>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1" name="Text Box 629"/>
                        <p:cNvSpPr txBox="1">
                          <a:spLocks noChangeArrowheads="1"/>
                        </p:cNvSpPr>
                        <p:nvPr/>
                      </p:nvSpPr>
                      <p:spPr bwMode="auto">
                        <a:xfrm>
                          <a:off x="1748012" y="3370429"/>
                          <a:ext cx="599203"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812" name="矩形 38"/>
                      <p:cNvSpPr/>
                      <p:nvPr/>
                    </p:nvSpPr>
                    <p:spPr>
                      <a:xfrm>
                        <a:off x="4081775" y="1413228"/>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3" name="矩形 39"/>
                      <p:cNvSpPr/>
                      <p:nvPr/>
                    </p:nvSpPr>
                    <p:spPr>
                      <a:xfrm>
                        <a:off x="5808303" y="1423100"/>
                        <a:ext cx="280921"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4" name="矩形 40"/>
                      <p:cNvSpPr/>
                      <p:nvPr/>
                    </p:nvSpPr>
                    <p:spPr>
                      <a:xfrm>
                        <a:off x="7412249" y="1413522"/>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15" name="Line 616"/>
                    <p:cNvSpPr>
                      <a:spLocks noChangeShapeType="1"/>
                    </p:cNvSpPr>
                    <p:nvPr/>
                  </p:nvSpPr>
                  <p:spPr bwMode="auto">
                    <a:xfrm flipV="1">
                      <a:off x="4220859" y="1161332"/>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16" name="椭圆 42"/>
                    <p:cNvSpPr/>
                    <p:nvPr/>
                  </p:nvSpPr>
                  <p:spPr>
                    <a:xfrm>
                      <a:off x="4172645" y="1082356"/>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17" name="矩形 55"/>
                  <p:cNvSpPr/>
                  <p:nvPr/>
                </p:nvSpPr>
                <p:spPr>
                  <a:xfrm>
                    <a:off x="5065755" y="2229298"/>
                    <a:ext cx="1775098"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18" name="矩形 58"/>
                <p:cNvSpPr/>
                <p:nvPr/>
              </p:nvSpPr>
              <p:spPr>
                <a:xfrm>
                  <a:off x="4763101" y="1847870"/>
                  <a:ext cx="317824"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9" name="矩形 59"/>
                <p:cNvSpPr/>
                <p:nvPr/>
              </p:nvSpPr>
              <p:spPr>
                <a:xfrm>
                  <a:off x="6834972" y="1847870"/>
                  <a:ext cx="317824"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20" name="矩形 67"/>
              <p:cNvSpPr/>
              <p:nvPr/>
            </p:nvSpPr>
            <p:spPr>
              <a:xfrm>
                <a:off x="3730337" y="3203640"/>
                <a:ext cx="4291147"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grpSp>
        <p:nvGrpSpPr>
          <p:cNvPr id="182" name="组合 73"/>
          <p:cNvGrpSpPr/>
          <p:nvPr/>
        </p:nvGrpSpPr>
        <p:grpSpPr>
          <a:xfrm>
            <a:off x="1204248" y="3012583"/>
            <a:ext cx="3723182" cy="1437202"/>
            <a:chOff x="1191247" y="2353866"/>
            <a:chExt cx="3723182" cy="1437202"/>
          </a:xfrm>
        </p:grpSpPr>
        <p:sp>
          <p:nvSpPr>
            <p:cNvPr id="1048821" name="文本框 64"/>
            <p:cNvSpPr txBox="1"/>
            <p:nvPr/>
          </p:nvSpPr>
          <p:spPr>
            <a:xfrm>
              <a:off x="1191247" y="3083182"/>
              <a:ext cx="2093659" cy="707886"/>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Depletion layer</a:t>
              </a:r>
              <a:r>
                <a:rPr altLang="en-US" b="1" dirty="0" sz="2000" lang="zh-CN">
                  <a:latin typeface="宋体" panose="02010600030101010101" pitchFamily="2" charset="-122"/>
                  <a:ea typeface="宋体" panose="02010600030101010101" pitchFamily="2" charset="-122"/>
                  <a:cs typeface="Arial" panose="020B0604020202020204" pitchFamily="34" charset="0"/>
                </a:rPr>
                <a:t>耗尽层</a:t>
              </a:r>
            </a:p>
          </p:txBody>
        </p:sp>
        <p:cxnSp>
          <p:nvCxnSpPr>
            <p:cNvPr id="3145823" name="直接连接符 69"/>
            <p:cNvCxnSpPr>
              <a:cxnSpLocks/>
            </p:cNvCxnSpPr>
            <p:nvPr/>
          </p:nvCxnSpPr>
          <p:spPr>
            <a:xfrm flipH="1">
              <a:off x="3333496" y="3345384"/>
              <a:ext cx="526705" cy="4527"/>
            </a:xfrm>
            <a:prstGeom prst="line"/>
            <a:ln w="19050">
              <a:prstDash val="sysDot"/>
            </a:ln>
          </p:spPr>
          <p:style>
            <a:lnRef idx="1">
              <a:schemeClr val="accent1"/>
            </a:lnRef>
            <a:fillRef idx="0">
              <a:schemeClr val="accent1"/>
            </a:fillRef>
            <a:effectRef idx="0">
              <a:schemeClr val="accent1"/>
            </a:effectRef>
            <a:fontRef idx="minor">
              <a:schemeClr val="tx1"/>
            </a:fontRef>
          </p:style>
        </p:cxnSp>
        <p:cxnSp>
          <p:nvCxnSpPr>
            <p:cNvPr id="3145824" name="直接连接符 70"/>
            <p:cNvCxnSpPr>
              <a:cxnSpLocks/>
            </p:cNvCxnSpPr>
            <p:nvPr/>
          </p:nvCxnSpPr>
          <p:spPr>
            <a:xfrm flipH="1">
              <a:off x="3015994" y="2353866"/>
              <a:ext cx="1898435" cy="776449"/>
            </a:xfrm>
            <a:prstGeom prst="line"/>
            <a:ln w="19050">
              <a:prstDash val="sysDot"/>
            </a:ln>
          </p:spPr>
          <p:style>
            <a:lnRef idx="1">
              <a:schemeClr val="accent1"/>
            </a:lnRef>
            <a:fillRef idx="0">
              <a:schemeClr val="accent1"/>
            </a:fillRef>
            <a:effectRef idx="0">
              <a:schemeClr val="accent1"/>
            </a:effectRef>
            <a:fontRef idx="minor">
              <a:schemeClr val="tx1"/>
            </a:fontRef>
          </p:style>
        </p:cxnSp>
      </p:grpSp>
      <p:grpSp>
        <p:nvGrpSpPr>
          <p:cNvPr id="183" name="组合 90"/>
          <p:cNvGrpSpPr/>
          <p:nvPr/>
        </p:nvGrpSpPr>
        <p:grpSpPr>
          <a:xfrm>
            <a:off x="803098" y="4571716"/>
            <a:ext cx="2083899" cy="2029695"/>
            <a:chOff x="1044996" y="4358104"/>
            <a:chExt cx="2083899" cy="2029695"/>
          </a:xfrm>
        </p:grpSpPr>
        <p:grpSp>
          <p:nvGrpSpPr>
            <p:cNvPr id="184" name="组合 88"/>
            <p:cNvGrpSpPr/>
            <p:nvPr/>
          </p:nvGrpSpPr>
          <p:grpSpPr>
            <a:xfrm>
              <a:off x="1122178" y="4358104"/>
              <a:ext cx="1885738" cy="1997441"/>
              <a:chOff x="889291" y="4332102"/>
              <a:chExt cx="1885738" cy="1997441"/>
            </a:xfrm>
          </p:grpSpPr>
          <p:grpSp>
            <p:nvGrpSpPr>
              <p:cNvPr id="185" name="组合 84"/>
              <p:cNvGrpSpPr/>
              <p:nvPr/>
            </p:nvGrpSpPr>
            <p:grpSpPr>
              <a:xfrm>
                <a:off x="1281932" y="4594014"/>
                <a:ext cx="1038226" cy="1562641"/>
                <a:chOff x="263525" y="4511675"/>
                <a:chExt cx="1038226" cy="1562641"/>
              </a:xfrm>
            </p:grpSpPr>
            <p:sp>
              <p:nvSpPr>
                <p:cNvPr id="1048822" name="Line 45"/>
                <p:cNvSpPr>
                  <a:spLocks noChangeShapeType="1"/>
                </p:cNvSpPr>
                <p:nvPr/>
              </p:nvSpPr>
              <p:spPr bwMode="auto">
                <a:xfrm>
                  <a:off x="787400" y="4953000"/>
                  <a:ext cx="0" cy="61436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23" name="Line 46"/>
                <p:cNvSpPr>
                  <a:spLocks noChangeShapeType="1"/>
                </p:cNvSpPr>
                <p:nvPr/>
              </p:nvSpPr>
              <p:spPr bwMode="auto">
                <a:xfrm>
                  <a:off x="787400" y="5099050"/>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24" name="Freeform 47"/>
                <p:cNvSpPr/>
                <p:nvPr/>
              </p:nvSpPr>
              <p:spPr bwMode="auto">
                <a:xfrm>
                  <a:off x="1244600" y="4614863"/>
                  <a:ext cx="1588" cy="501650"/>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25" name="Line 48"/>
                <p:cNvSpPr>
                  <a:spLocks noChangeShapeType="1"/>
                </p:cNvSpPr>
                <p:nvPr/>
              </p:nvSpPr>
              <p:spPr bwMode="auto">
                <a:xfrm>
                  <a:off x="787400" y="5451475"/>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26" name="Line 52"/>
                <p:cNvSpPr>
                  <a:spLocks noChangeShapeType="1"/>
                </p:cNvSpPr>
                <p:nvPr/>
              </p:nvSpPr>
              <p:spPr bwMode="auto">
                <a:xfrm flipH="1">
                  <a:off x="379413" y="5451475"/>
                  <a:ext cx="407988"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827" name="Line 53"/>
                <p:cNvSpPr>
                  <a:spLocks noChangeShapeType="1"/>
                </p:cNvSpPr>
                <p:nvPr/>
              </p:nvSpPr>
              <p:spPr bwMode="auto">
                <a:xfrm>
                  <a:off x="1227138" y="5451475"/>
                  <a:ext cx="0" cy="530225"/>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828" name="Oval 55"/>
                <p:cNvSpPr>
                  <a:spLocks noChangeArrowheads="1"/>
                </p:cNvSpPr>
                <p:nvPr/>
              </p:nvSpPr>
              <p:spPr bwMode="auto">
                <a:xfrm>
                  <a:off x="1185863" y="4511675"/>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829" name="Oval 88"/>
                <p:cNvSpPr>
                  <a:spLocks noChangeArrowheads="1"/>
                </p:cNvSpPr>
                <p:nvPr/>
              </p:nvSpPr>
              <p:spPr bwMode="auto">
                <a:xfrm>
                  <a:off x="263525" y="5380038"/>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830" name="Oval 55"/>
                <p:cNvSpPr>
                  <a:spLocks noChangeArrowheads="1"/>
                </p:cNvSpPr>
                <p:nvPr/>
              </p:nvSpPr>
              <p:spPr bwMode="auto">
                <a:xfrm>
                  <a:off x="1169194" y="5958428"/>
                  <a:ext cx="115888" cy="115888"/>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831" name="文本框 85"/>
              <p:cNvSpPr txBox="1"/>
              <p:nvPr/>
            </p:nvSpPr>
            <p:spPr>
              <a:xfrm>
                <a:off x="889291" y="5270896"/>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832" name="文本框 86"/>
              <p:cNvSpPr txBox="1"/>
              <p:nvPr/>
            </p:nvSpPr>
            <p:spPr>
              <a:xfrm>
                <a:off x="2320158" y="4332102"/>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833" name="文本框 87"/>
              <p:cNvSpPr txBox="1"/>
              <p:nvPr/>
            </p:nvSpPr>
            <p:spPr>
              <a:xfrm>
                <a:off x="2320158" y="5867879"/>
                <a:ext cx="454871" cy="46166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sp>
          <p:nvSpPr>
            <p:cNvPr id="1048834" name="圆角矩形 89"/>
            <p:cNvSpPr/>
            <p:nvPr/>
          </p:nvSpPr>
          <p:spPr>
            <a:xfrm>
              <a:off x="1044996" y="4358104"/>
              <a:ext cx="2083899" cy="2029695"/>
            </a:xfrm>
            <a:prstGeom prst="roundRect">
              <a:avLst>
                <a:gd name="adj" fmla="val 3480"/>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8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85" name="矩形 46"/>
          <p:cNvSpPr/>
          <p:nvPr/>
        </p:nvSpPr>
        <p:spPr>
          <a:xfrm>
            <a:off x="290753" y="428854"/>
            <a:ext cx="2717163" cy="523220"/>
          </a:xfrm>
          <a:prstGeom prst="rect"/>
          <a:solidFill>
            <a:schemeClr val="accent4">
              <a:lumMod val="20000"/>
              <a:lumOff val="80000"/>
            </a:schemeClr>
          </a:solidFill>
        </p:spPr>
        <p:txBody>
          <a:bodyPr wrap="square">
            <a:spAutoFit/>
          </a:bodyPr>
          <a:p>
            <a:pPr algn="ctr"/>
            <a:r>
              <a:rPr altLang="zh-CN" b="1" dirty="0" sz="2800" lang="en-US" smtClean="0">
                <a:latin typeface="Arial" panose="020B0604020202020204" pitchFamily="34" charset="0"/>
                <a:cs typeface="Arial" panose="020B0604020202020204" pitchFamily="34" charset="0"/>
              </a:rPr>
              <a:t>N-type JFET</a:t>
            </a:r>
            <a:endParaRPr altLang="en-US" b="1" dirty="0" sz="2800" lang="zh-CN">
              <a:latin typeface="Arial" panose="020B0604020202020204" pitchFamily="34" charset="0"/>
              <a:cs typeface="Arial" panose="020B0604020202020204" pitchFamily="34" charset="0"/>
            </a:endParaRPr>
          </a:p>
        </p:txBody>
      </p:sp>
      <p:grpSp>
        <p:nvGrpSpPr>
          <p:cNvPr id="114" name="组合 17"/>
          <p:cNvGrpSpPr/>
          <p:nvPr/>
        </p:nvGrpSpPr>
        <p:grpSpPr>
          <a:xfrm>
            <a:off x="3944873" y="1665151"/>
            <a:ext cx="4828620" cy="4036840"/>
            <a:chOff x="2655592" y="1669059"/>
            <a:chExt cx="4828620" cy="4036840"/>
          </a:xfrm>
        </p:grpSpPr>
        <p:grpSp>
          <p:nvGrpSpPr>
            <p:cNvPr id="115" name="组合 74"/>
            <p:cNvGrpSpPr/>
            <p:nvPr/>
          </p:nvGrpSpPr>
          <p:grpSpPr>
            <a:xfrm>
              <a:off x="2655592" y="1846212"/>
              <a:ext cx="4291150" cy="3859687"/>
              <a:chOff x="3743338" y="1126824"/>
              <a:chExt cx="4291150" cy="3859687"/>
            </a:xfrm>
          </p:grpSpPr>
          <p:sp>
            <p:nvSpPr>
              <p:cNvPr id="1048686" name="文本框 49"/>
              <p:cNvSpPr txBox="1"/>
              <p:nvPr/>
            </p:nvSpPr>
            <p:spPr>
              <a:xfrm>
                <a:off x="3848783" y="117653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116" name="组合 68"/>
              <p:cNvGrpSpPr/>
              <p:nvPr/>
            </p:nvGrpSpPr>
            <p:grpSpPr>
              <a:xfrm>
                <a:off x="3743338" y="1126824"/>
                <a:ext cx="4291150" cy="3859687"/>
                <a:chOff x="3730337" y="910142"/>
                <a:chExt cx="4291150" cy="3859687"/>
              </a:xfrm>
            </p:grpSpPr>
            <p:grpSp>
              <p:nvGrpSpPr>
                <p:cNvPr id="117" name="组合 65"/>
                <p:cNvGrpSpPr/>
                <p:nvPr/>
              </p:nvGrpSpPr>
              <p:grpSpPr>
                <a:xfrm>
                  <a:off x="3735602" y="910142"/>
                  <a:ext cx="4285885" cy="3859687"/>
                  <a:chOff x="3735602" y="910142"/>
                  <a:chExt cx="4285885" cy="3859687"/>
                </a:xfrm>
              </p:grpSpPr>
              <p:grpSp>
                <p:nvGrpSpPr>
                  <p:cNvPr id="118" name="组合 56"/>
                  <p:cNvGrpSpPr/>
                  <p:nvPr/>
                </p:nvGrpSpPr>
                <p:grpSpPr>
                  <a:xfrm>
                    <a:off x="3735602" y="910142"/>
                    <a:ext cx="4285885" cy="3859687"/>
                    <a:chOff x="3735602" y="910142"/>
                    <a:chExt cx="4285885" cy="3859687"/>
                  </a:xfrm>
                </p:grpSpPr>
                <p:grpSp>
                  <p:nvGrpSpPr>
                    <p:cNvPr id="119" name="组合 6"/>
                    <p:cNvGrpSpPr/>
                    <p:nvPr/>
                  </p:nvGrpSpPr>
                  <p:grpSpPr>
                    <a:xfrm>
                      <a:off x="3735602" y="910142"/>
                      <a:ext cx="4285885" cy="3859687"/>
                      <a:chOff x="3735602" y="910142"/>
                      <a:chExt cx="4285885" cy="3859687"/>
                    </a:xfrm>
                  </p:grpSpPr>
                  <p:grpSp>
                    <p:nvGrpSpPr>
                      <p:cNvPr id="120" name="组合 5"/>
                      <p:cNvGrpSpPr/>
                      <p:nvPr/>
                    </p:nvGrpSpPr>
                    <p:grpSpPr>
                      <a:xfrm>
                        <a:off x="3735602" y="910142"/>
                        <a:ext cx="4285885" cy="3859687"/>
                        <a:chOff x="3735602" y="910142"/>
                        <a:chExt cx="4285885" cy="3859687"/>
                      </a:xfrm>
                    </p:grpSpPr>
                    <p:grpSp>
                      <p:nvGrpSpPr>
                        <p:cNvPr id="121" name="组合 9"/>
                        <p:cNvGrpSpPr/>
                        <p:nvPr/>
                      </p:nvGrpSpPr>
                      <p:grpSpPr>
                        <a:xfrm>
                          <a:off x="3735602" y="910142"/>
                          <a:ext cx="4285885" cy="3859687"/>
                          <a:chOff x="179277" y="2610604"/>
                          <a:chExt cx="3542296" cy="3190044"/>
                        </a:xfrm>
                      </p:grpSpPr>
                      <p:grpSp>
                        <p:nvGrpSpPr>
                          <p:cNvPr id="122" name="组合 12"/>
                          <p:cNvGrpSpPr/>
                          <p:nvPr/>
                        </p:nvGrpSpPr>
                        <p:grpSpPr>
                          <a:xfrm>
                            <a:off x="179277" y="3031941"/>
                            <a:ext cx="3542296" cy="2078689"/>
                            <a:chOff x="1041354" y="1984114"/>
                            <a:chExt cx="3542296" cy="2078689"/>
                          </a:xfrm>
                        </p:grpSpPr>
                        <p:sp>
                          <p:nvSpPr>
                            <p:cNvPr id="1048687" name="矩形 32"/>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23" name="组合 31"/>
                            <p:cNvGrpSpPr/>
                            <p:nvPr/>
                          </p:nvGrpSpPr>
                          <p:grpSpPr>
                            <a:xfrm>
                              <a:off x="1041354" y="2338924"/>
                              <a:ext cx="3542296" cy="1723879"/>
                              <a:chOff x="24957" y="2377522"/>
                              <a:chExt cx="3542296" cy="1723879"/>
                            </a:xfrm>
                          </p:grpSpPr>
                          <p:sp>
                            <p:nvSpPr>
                              <p:cNvPr id="1048688" name="Rectangle 519"/>
                              <p:cNvSpPr>
                                <a:spLocks noChangeArrowheads="1"/>
                              </p:cNvSpPr>
                              <p:nvPr/>
                            </p:nvSpPr>
                            <p:spPr bwMode="auto">
                              <a:xfrm>
                                <a:off x="24957" y="2377522"/>
                                <a:ext cx="354229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89" name="矩形 37"/>
                              <p:cNvSpPr/>
                              <p:nvPr/>
                            </p:nvSpPr>
                            <p:spPr>
                              <a:xfrm>
                                <a:off x="24957" y="3734838"/>
                                <a:ext cx="3542295" cy="291762"/>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0" name="Text Box 629"/>
                              <p:cNvSpPr txBox="1">
                                <a:spLocks noChangeArrowheads="1"/>
                              </p:cNvSpPr>
                              <p:nvPr/>
                            </p:nvSpPr>
                            <p:spPr bwMode="auto">
                              <a:xfrm>
                                <a:off x="1607648" y="3689935"/>
                                <a:ext cx="502796"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691" name="Text Box 629"/>
                            <p:cNvSpPr txBox="1">
                              <a:spLocks noChangeArrowheads="1"/>
                            </p:cNvSpPr>
                            <p:nvPr/>
                          </p:nvSpPr>
                          <p:spPr bwMode="auto">
                            <a:xfrm>
                              <a:off x="2537022" y="3016190"/>
                              <a:ext cx="634142" cy="38156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692" name="矩形 16"/>
                          <p:cNvSpPr/>
                          <p:nvPr/>
                        </p:nvSpPr>
                        <p:spPr>
                          <a:xfrm>
                            <a:off x="179279" y="5029970"/>
                            <a:ext cx="3542294"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3" name="矩形 21"/>
                          <p:cNvSpPr/>
                          <p:nvPr/>
                        </p:nvSpPr>
                        <p:spPr>
                          <a:xfrm>
                            <a:off x="1880623" y="5202113"/>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4" name="Line 616"/>
                          <p:cNvSpPr>
                            <a:spLocks noChangeShapeType="1"/>
                          </p:cNvSpPr>
                          <p:nvPr/>
                        </p:nvSpPr>
                        <p:spPr bwMode="auto">
                          <a:xfrm flipV="1">
                            <a:off x="2002098" y="283172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95" name="Line 616"/>
                          <p:cNvSpPr>
                            <a:spLocks noChangeShapeType="1"/>
                          </p:cNvSpPr>
                          <p:nvPr/>
                        </p:nvSpPr>
                        <p:spPr bwMode="auto">
                          <a:xfrm flipV="1">
                            <a:off x="3340700" y="283225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96" name="Line 616"/>
                          <p:cNvSpPr>
                            <a:spLocks noChangeShapeType="1"/>
                          </p:cNvSpPr>
                          <p:nvPr/>
                        </p:nvSpPr>
                        <p:spPr bwMode="auto">
                          <a:xfrm flipV="1">
                            <a:off x="2028272" y="5309242"/>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97" name="椭圆 25"/>
                          <p:cNvSpPr/>
                          <p:nvPr/>
                        </p:nvSpPr>
                        <p:spPr>
                          <a:xfrm>
                            <a:off x="1962247" y="276645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8" name="椭圆 26"/>
                          <p:cNvSpPr/>
                          <p:nvPr/>
                        </p:nvSpPr>
                        <p:spPr>
                          <a:xfrm>
                            <a:off x="3300851" y="276698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9" name="椭圆 27"/>
                          <p:cNvSpPr/>
                          <p:nvPr/>
                        </p:nvSpPr>
                        <p:spPr>
                          <a:xfrm>
                            <a:off x="1988424" y="557107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0" name="文本框 28"/>
                          <p:cNvSpPr txBox="1"/>
                          <p:nvPr/>
                        </p:nvSpPr>
                        <p:spPr>
                          <a:xfrm>
                            <a:off x="1641918" y="2610604"/>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701" name="文本框 29"/>
                          <p:cNvSpPr txBox="1"/>
                          <p:nvPr/>
                        </p:nvSpPr>
                        <p:spPr>
                          <a:xfrm>
                            <a:off x="2965292" y="2650434"/>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702" name="文本框 30"/>
                          <p:cNvSpPr txBox="1"/>
                          <p:nvPr/>
                        </p:nvSpPr>
                        <p:spPr>
                          <a:xfrm>
                            <a:off x="1684091" y="5419081"/>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703" name="矩形 13"/>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4" name="Text Box 629"/>
                          <p:cNvSpPr txBox="1">
                            <a:spLocks noChangeArrowheads="1"/>
                          </p:cNvSpPr>
                          <p:nvPr/>
                        </p:nvSpPr>
                        <p:spPr bwMode="auto">
                          <a:xfrm>
                            <a:off x="1748012" y="3370429"/>
                            <a:ext cx="599203"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705" name="矩形 38"/>
                        <p:cNvSpPr/>
                        <p:nvPr/>
                      </p:nvSpPr>
                      <p:spPr>
                        <a:xfrm>
                          <a:off x="4081775" y="1413228"/>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6" name="矩形 39"/>
                        <p:cNvSpPr/>
                        <p:nvPr/>
                      </p:nvSpPr>
                      <p:spPr>
                        <a:xfrm>
                          <a:off x="5808303" y="1423100"/>
                          <a:ext cx="280921"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7" name="矩形 40"/>
                        <p:cNvSpPr/>
                        <p:nvPr/>
                      </p:nvSpPr>
                      <p:spPr>
                        <a:xfrm>
                          <a:off x="7412249" y="1413522"/>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08" name="Line 616"/>
                      <p:cNvSpPr>
                        <a:spLocks noChangeShapeType="1"/>
                      </p:cNvSpPr>
                      <p:nvPr/>
                    </p:nvSpPr>
                    <p:spPr bwMode="auto">
                      <a:xfrm flipV="1">
                        <a:off x="4220859" y="1161332"/>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709" name="椭圆 42"/>
                      <p:cNvSpPr/>
                      <p:nvPr/>
                    </p:nvSpPr>
                    <p:spPr>
                      <a:xfrm>
                        <a:off x="4172645" y="1082356"/>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10" name="矩形 55"/>
                    <p:cNvSpPr/>
                    <p:nvPr/>
                  </p:nvSpPr>
                  <p:spPr>
                    <a:xfrm>
                      <a:off x="5065755" y="2229298"/>
                      <a:ext cx="1775098"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11" name="矩形 58"/>
                  <p:cNvSpPr/>
                  <p:nvPr/>
                </p:nvSpPr>
                <p:spPr>
                  <a:xfrm>
                    <a:off x="4763101" y="1847870"/>
                    <a:ext cx="317824"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12" name="矩形 59"/>
                  <p:cNvSpPr/>
                  <p:nvPr/>
                </p:nvSpPr>
                <p:spPr>
                  <a:xfrm>
                    <a:off x="6834972" y="1847870"/>
                    <a:ext cx="317824" cy="66491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13" name="矩形 67"/>
                <p:cNvSpPr/>
                <p:nvPr/>
              </p:nvSpPr>
              <p:spPr>
                <a:xfrm>
                  <a:off x="3730337" y="3203640"/>
                  <a:ext cx="4291147" cy="28348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cxnSp>
          <p:nvCxnSpPr>
            <p:cNvPr id="3145766" name="直接连接符 2"/>
            <p:cNvCxnSpPr>
              <a:cxnSpLocks/>
            </p:cNvCxnSpPr>
            <p:nvPr/>
          </p:nvCxnSpPr>
          <p:spPr>
            <a:xfrm flipV="1">
              <a:off x="4865797" y="167712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7" name="直接连接符 71"/>
            <p:cNvCxnSpPr>
              <a:cxnSpLocks/>
            </p:cNvCxnSpPr>
            <p:nvPr/>
          </p:nvCxnSpPr>
          <p:spPr>
            <a:xfrm>
              <a:off x="4849775" y="1677123"/>
              <a:ext cx="26344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8" name="直接连接符 91"/>
            <p:cNvCxnSpPr>
              <a:cxnSpLocks/>
            </p:cNvCxnSpPr>
            <p:nvPr/>
          </p:nvCxnSpPr>
          <p:spPr>
            <a:xfrm flipV="1">
              <a:off x="7479878" y="1669059"/>
              <a:ext cx="0" cy="38060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9" name="直接连接符 92"/>
            <p:cNvCxnSpPr>
              <a:cxnSpLocks/>
            </p:cNvCxnSpPr>
            <p:nvPr/>
          </p:nvCxnSpPr>
          <p:spPr>
            <a:xfrm>
              <a:off x="4946199" y="5475067"/>
              <a:ext cx="25336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14" name="文本框 121"/>
          <p:cNvSpPr txBox="1"/>
          <p:nvPr/>
        </p:nvSpPr>
        <p:spPr>
          <a:xfrm>
            <a:off x="438505" y="4494893"/>
            <a:ext cx="2875331"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When</a:t>
            </a:r>
            <a:r>
              <a:rPr altLang="zh-CN" b="1" dirty="0" sz="2400" i="1" lang="en-US" smtClean="0">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grpSp>
        <p:nvGrpSpPr>
          <p:cNvPr id="124" name="组合 124"/>
          <p:cNvGrpSpPr/>
          <p:nvPr/>
        </p:nvGrpSpPr>
        <p:grpSpPr>
          <a:xfrm>
            <a:off x="766679" y="1513672"/>
            <a:ext cx="1242049" cy="1950882"/>
            <a:chOff x="1078109" y="4350483"/>
            <a:chExt cx="1242049" cy="1950882"/>
          </a:xfrm>
        </p:grpSpPr>
        <p:grpSp>
          <p:nvGrpSpPr>
            <p:cNvPr id="125" name="组合 126"/>
            <p:cNvGrpSpPr/>
            <p:nvPr/>
          </p:nvGrpSpPr>
          <p:grpSpPr>
            <a:xfrm>
              <a:off x="1281932" y="4594014"/>
              <a:ext cx="1038226" cy="1562641"/>
              <a:chOff x="263525" y="4511675"/>
              <a:chExt cx="1038226" cy="1562641"/>
            </a:xfrm>
          </p:grpSpPr>
          <p:sp>
            <p:nvSpPr>
              <p:cNvPr id="1048715" name="Line 45"/>
              <p:cNvSpPr>
                <a:spLocks noChangeShapeType="1"/>
              </p:cNvSpPr>
              <p:nvPr/>
            </p:nvSpPr>
            <p:spPr bwMode="auto">
              <a:xfrm>
                <a:off x="787400" y="4953000"/>
                <a:ext cx="0" cy="614363"/>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716" name="Line 46"/>
              <p:cNvSpPr>
                <a:spLocks noChangeShapeType="1"/>
              </p:cNvSpPr>
              <p:nvPr/>
            </p:nvSpPr>
            <p:spPr bwMode="auto">
              <a:xfrm>
                <a:off x="787400" y="5099050"/>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717" name="Freeform 47"/>
              <p:cNvSpPr/>
              <p:nvPr/>
            </p:nvSpPr>
            <p:spPr bwMode="auto">
              <a:xfrm>
                <a:off x="1244600" y="4614863"/>
                <a:ext cx="1588" cy="501650"/>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28575"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718" name="Line 48"/>
              <p:cNvSpPr>
                <a:spLocks noChangeShapeType="1"/>
              </p:cNvSpPr>
              <p:nvPr/>
            </p:nvSpPr>
            <p:spPr bwMode="auto">
              <a:xfrm>
                <a:off x="787400" y="5451475"/>
                <a:ext cx="457200" cy="0"/>
              </a:xfrm>
              <a:prstGeom prst="line"/>
              <a:noFill/>
              <a:ln w="28575">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719" name="Line 52"/>
              <p:cNvSpPr>
                <a:spLocks noChangeShapeType="1"/>
              </p:cNvSpPr>
              <p:nvPr/>
            </p:nvSpPr>
            <p:spPr bwMode="auto">
              <a:xfrm>
                <a:off x="379413" y="5451475"/>
                <a:ext cx="407988" cy="0"/>
              </a:xfrm>
              <a:prstGeom prst="line"/>
              <a:noFill/>
              <a:ln w="28575">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720" name="Line 53"/>
              <p:cNvSpPr>
                <a:spLocks noChangeShapeType="1"/>
              </p:cNvSpPr>
              <p:nvPr/>
            </p:nvSpPr>
            <p:spPr bwMode="auto">
              <a:xfrm>
                <a:off x="1227138" y="5451475"/>
                <a:ext cx="0" cy="530225"/>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721" name="Oval 55"/>
              <p:cNvSpPr>
                <a:spLocks noChangeArrowheads="1"/>
              </p:cNvSpPr>
              <p:nvPr/>
            </p:nvSpPr>
            <p:spPr bwMode="auto">
              <a:xfrm>
                <a:off x="1185863" y="4511675"/>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722" name="Oval 88"/>
              <p:cNvSpPr>
                <a:spLocks noChangeArrowheads="1"/>
              </p:cNvSpPr>
              <p:nvPr/>
            </p:nvSpPr>
            <p:spPr bwMode="auto">
              <a:xfrm>
                <a:off x="263525" y="538003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723" name="Oval 55"/>
              <p:cNvSpPr>
                <a:spLocks noChangeArrowheads="1"/>
              </p:cNvSpPr>
              <p:nvPr/>
            </p:nvSpPr>
            <p:spPr bwMode="auto">
              <a:xfrm>
                <a:off x="1169194" y="5958428"/>
                <a:ext cx="115888" cy="115888"/>
              </a:xfrm>
              <a:prstGeom prst="ellips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724" name="文本框 127"/>
            <p:cNvSpPr txBox="1"/>
            <p:nvPr/>
          </p:nvSpPr>
          <p:spPr>
            <a:xfrm>
              <a:off x="1078109" y="4930577"/>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725" name="文本框 128"/>
            <p:cNvSpPr txBox="1"/>
            <p:nvPr/>
          </p:nvSpPr>
          <p:spPr>
            <a:xfrm>
              <a:off x="1829907" y="4350483"/>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726" name="文本框 129"/>
            <p:cNvSpPr txBox="1"/>
            <p:nvPr/>
          </p:nvSpPr>
          <p:spPr>
            <a:xfrm>
              <a:off x="1829907" y="5839701"/>
              <a:ext cx="454871" cy="461664"/>
            </a:xfrm>
            <a:prstGeom prst="rect"/>
            <a:noFill/>
            <a:ln w="28575">
              <a:noFill/>
            </a:ln>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grpSp>
        <p:nvGrpSpPr>
          <p:cNvPr id="126" name="组合 170"/>
          <p:cNvGrpSpPr/>
          <p:nvPr/>
        </p:nvGrpSpPr>
        <p:grpSpPr>
          <a:xfrm>
            <a:off x="4435393" y="376680"/>
            <a:ext cx="3339803" cy="1650841"/>
            <a:chOff x="4309716" y="376680"/>
            <a:chExt cx="3339803" cy="1650841"/>
          </a:xfrm>
        </p:grpSpPr>
        <p:sp>
          <p:nvSpPr>
            <p:cNvPr id="1048727" name="文本框 120"/>
            <p:cNvSpPr txBox="1"/>
            <p:nvPr/>
          </p:nvSpPr>
          <p:spPr>
            <a:xfrm>
              <a:off x="5749129" y="376680"/>
              <a:ext cx="1446180"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127" name="组合 161"/>
            <p:cNvGrpSpPr/>
            <p:nvPr/>
          </p:nvGrpSpPr>
          <p:grpSpPr>
            <a:xfrm>
              <a:off x="4309716" y="851749"/>
              <a:ext cx="3339803" cy="1175772"/>
              <a:chOff x="4309716" y="851749"/>
              <a:chExt cx="3339803" cy="1175772"/>
            </a:xfrm>
          </p:grpSpPr>
          <p:grpSp>
            <p:nvGrpSpPr>
              <p:cNvPr id="128" name="组合 111"/>
              <p:cNvGrpSpPr/>
              <p:nvPr/>
            </p:nvGrpSpPr>
            <p:grpSpPr>
              <a:xfrm>
                <a:off x="4309716" y="1049891"/>
                <a:ext cx="3339803" cy="977630"/>
                <a:chOff x="3146112" y="1053799"/>
                <a:chExt cx="3339803" cy="977630"/>
              </a:xfrm>
            </p:grpSpPr>
            <p:cxnSp>
              <p:nvCxnSpPr>
                <p:cNvPr id="3145770" name="直接连接符 112"/>
                <p:cNvCxnSpPr>
                  <a:cxnSpLocks/>
                </p:cNvCxnSpPr>
                <p:nvPr/>
              </p:nvCxnSpPr>
              <p:spPr>
                <a:xfrm>
                  <a:off x="3146112" y="1053799"/>
                  <a:ext cx="151185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1" name="直接连接符 113"/>
                <p:cNvCxnSpPr>
                  <a:cxnSpLocks/>
                </p:cNvCxnSpPr>
                <p:nvPr/>
              </p:nvCxnSpPr>
              <p:spPr>
                <a:xfrm flipV="1">
                  <a:off x="3146112" y="1053799"/>
                  <a:ext cx="0" cy="6152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2" name="直接连接符 114"/>
                <p:cNvCxnSpPr>
                  <a:cxnSpLocks/>
                </p:cNvCxnSpPr>
                <p:nvPr/>
              </p:nvCxnSpPr>
              <p:spPr>
                <a:xfrm flipV="1">
                  <a:off x="6485915" y="1053799"/>
                  <a:ext cx="0" cy="97763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3" name="直接连接符 118"/>
                <p:cNvCxnSpPr>
                  <a:cxnSpLocks/>
                </p:cNvCxnSpPr>
                <p:nvPr/>
              </p:nvCxnSpPr>
              <p:spPr>
                <a:xfrm>
                  <a:off x="4745264" y="1053799"/>
                  <a:ext cx="17406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9" name="组合 160"/>
              <p:cNvGrpSpPr/>
              <p:nvPr/>
            </p:nvGrpSpPr>
            <p:grpSpPr>
              <a:xfrm flipH="1">
                <a:off x="5722501" y="851749"/>
                <a:ext cx="312023" cy="370629"/>
                <a:chOff x="5853756" y="1017182"/>
                <a:chExt cx="312023" cy="370629"/>
              </a:xfrm>
            </p:grpSpPr>
            <p:cxnSp>
              <p:nvCxnSpPr>
                <p:cNvPr id="3145774" name="直接连接符 157"/>
                <p:cNvCxnSpPr>
                  <a:cxnSpLocks/>
                </p:cNvCxnSpPr>
                <p:nvPr/>
              </p:nvCxnSpPr>
              <p:spPr>
                <a:xfrm flipV="1">
                  <a:off x="5980296" y="1033505"/>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5" name="直接连接符 158"/>
                <p:cNvCxnSpPr>
                  <a:cxnSpLocks/>
                </p:cNvCxnSpPr>
                <p:nvPr/>
              </p:nvCxnSpPr>
              <p:spPr>
                <a:xfrm flipV="1">
                  <a:off x="6061268" y="1096899"/>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6" name="直接箭头连接符 159"/>
                <p:cNvCxnSpPr>
                  <a:cxnSpLocks/>
                </p:cNvCxnSpPr>
                <p:nvPr/>
              </p:nvCxnSpPr>
              <p:spPr>
                <a:xfrm flipH="1" flipV="1">
                  <a:off x="5853756" y="1017182"/>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48728" name="文本框 176"/>
          <p:cNvSpPr txBox="1"/>
          <p:nvPr/>
        </p:nvSpPr>
        <p:spPr>
          <a:xfrm>
            <a:off x="438505" y="5240327"/>
            <a:ext cx="4371846" cy="802640"/>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Depletion region is narrow, conduction channel is wide</a:t>
            </a:r>
            <a:endParaRPr altLang="en-US" b="1" dirty="0" sz="2400" lang="zh-CN">
              <a:latin typeface="Arial" panose="020B0604020202020204" pitchFamily="34" charset="0"/>
              <a:cs typeface="Arial" panose="020B0604020202020204" pitchFamily="34" charset="0"/>
            </a:endParaRPr>
          </a:p>
        </p:txBody>
      </p:sp>
      <p:grpSp>
        <p:nvGrpSpPr>
          <p:cNvPr id="130" name="组合 184"/>
          <p:cNvGrpSpPr/>
          <p:nvPr/>
        </p:nvGrpSpPr>
        <p:grpSpPr>
          <a:xfrm>
            <a:off x="71597" y="1803306"/>
            <a:ext cx="3808999" cy="2465338"/>
            <a:chOff x="71597" y="1803306"/>
            <a:chExt cx="3808999" cy="2465338"/>
          </a:xfrm>
        </p:grpSpPr>
        <p:grpSp>
          <p:nvGrpSpPr>
            <p:cNvPr id="131" name="组合 179"/>
            <p:cNvGrpSpPr/>
            <p:nvPr/>
          </p:nvGrpSpPr>
          <p:grpSpPr>
            <a:xfrm>
              <a:off x="71597" y="1803306"/>
              <a:ext cx="3808999" cy="2465338"/>
              <a:chOff x="71597" y="1803306"/>
              <a:chExt cx="3808999" cy="2465338"/>
            </a:xfrm>
          </p:grpSpPr>
          <p:grpSp>
            <p:nvGrpSpPr>
              <p:cNvPr id="132" name="组合 175"/>
              <p:cNvGrpSpPr/>
              <p:nvPr/>
            </p:nvGrpSpPr>
            <p:grpSpPr>
              <a:xfrm>
                <a:off x="71597" y="1803306"/>
                <a:ext cx="3808999" cy="2465338"/>
                <a:chOff x="-23771" y="2537486"/>
                <a:chExt cx="3808999" cy="2465338"/>
              </a:xfrm>
            </p:grpSpPr>
            <p:sp>
              <p:nvSpPr>
                <p:cNvPr id="1048729" name="文本框 172"/>
                <p:cNvSpPr txBox="1"/>
                <p:nvPr/>
              </p:nvSpPr>
              <p:spPr>
                <a:xfrm>
                  <a:off x="-23771" y="3775456"/>
                  <a:ext cx="936606" cy="980440"/>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zh-CN" baseline="-25000" b="1" dirty="0" sz="2400" lang="en-US" smtClean="0">
                    <a:latin typeface="Arial" panose="020B0604020202020204" pitchFamily="34" charset="0"/>
                    <a:cs typeface="Arial" panose="020B0604020202020204" pitchFamily="34" charset="0"/>
                  </a:endParaRPr>
                </a:p>
                <a:p>
                  <a:pPr algn="ct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133" name="组合 169"/>
                <p:cNvGrpSpPr/>
                <p:nvPr/>
              </p:nvGrpSpPr>
              <p:grpSpPr>
                <a:xfrm>
                  <a:off x="918413" y="2537486"/>
                  <a:ext cx="2116862" cy="2465338"/>
                  <a:chOff x="1192238" y="4078829"/>
                  <a:chExt cx="2116862" cy="2465338"/>
                </a:xfrm>
              </p:grpSpPr>
              <p:grpSp>
                <p:nvGrpSpPr>
                  <p:cNvPr id="134" name="组合 153"/>
                  <p:cNvGrpSpPr/>
                  <p:nvPr/>
                </p:nvGrpSpPr>
                <p:grpSpPr>
                  <a:xfrm>
                    <a:off x="1192238" y="5033252"/>
                    <a:ext cx="1923656" cy="1510915"/>
                    <a:chOff x="1192238" y="5033252"/>
                    <a:chExt cx="1923656" cy="1510915"/>
                  </a:xfrm>
                </p:grpSpPr>
                <p:grpSp>
                  <p:nvGrpSpPr>
                    <p:cNvPr id="135" name="组合 150"/>
                    <p:cNvGrpSpPr/>
                    <p:nvPr/>
                  </p:nvGrpSpPr>
                  <p:grpSpPr>
                    <a:xfrm>
                      <a:off x="1192238" y="5033252"/>
                      <a:ext cx="1923656" cy="1378074"/>
                      <a:chOff x="1192238" y="5033252"/>
                      <a:chExt cx="1923656" cy="1378074"/>
                    </a:xfrm>
                  </p:grpSpPr>
                  <p:grpSp>
                    <p:nvGrpSpPr>
                      <p:cNvPr id="136" name="组合 140"/>
                      <p:cNvGrpSpPr/>
                      <p:nvPr/>
                    </p:nvGrpSpPr>
                    <p:grpSpPr>
                      <a:xfrm rot="16200000">
                        <a:off x="1765843" y="5061275"/>
                        <a:ext cx="776446" cy="1923656"/>
                        <a:chOff x="3146112" y="1669061"/>
                        <a:chExt cx="776446" cy="1923656"/>
                      </a:xfrm>
                    </p:grpSpPr>
                    <p:cxnSp>
                      <p:nvCxnSpPr>
                        <p:cNvPr id="3145777" name="直接连接符 145"/>
                        <p:cNvCxnSpPr>
                          <a:cxnSpLocks/>
                        </p:cNvCxnSpPr>
                        <p:nvPr/>
                      </p:nvCxnSpPr>
                      <p:spPr>
                        <a:xfrm>
                          <a:off x="3146112" y="1677123"/>
                          <a:ext cx="77644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8" name="直接连接符 146"/>
                        <p:cNvCxnSpPr>
                          <a:cxnSpLocks/>
                        </p:cNvCxnSpPr>
                        <p:nvPr/>
                      </p:nvCxnSpPr>
                      <p:spPr>
                        <a:xfrm rot="5400000" flipH="1">
                          <a:off x="2184285" y="2630889"/>
                          <a:ext cx="192365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79" name="直接连接符 148"/>
                      <p:cNvCxnSpPr>
                        <a:cxnSpLocks/>
                      </p:cNvCxnSpPr>
                      <p:nvPr/>
                    </p:nvCxnSpPr>
                    <p:spPr>
                      <a:xfrm flipV="1">
                        <a:off x="1202934" y="5033252"/>
                        <a:ext cx="0" cy="5206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30" name="Line 53"/>
                    <p:cNvSpPr>
                      <a:spLocks noChangeShapeType="1"/>
                    </p:cNvSpPr>
                    <p:nvPr/>
                  </p:nvSpPr>
                  <p:spPr bwMode="auto">
                    <a:xfrm>
                      <a:off x="2111045" y="5595366"/>
                      <a:ext cx="0" cy="948801"/>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cxnSp>
                <p:nvCxnSpPr>
                  <p:cNvPr id="3145780" name="直接连接符 155"/>
                  <p:cNvCxnSpPr>
                    <a:cxnSpLocks/>
                  </p:cNvCxnSpPr>
                  <p:nvPr/>
                </p:nvCxnSpPr>
                <p:spPr>
                  <a:xfrm flipH="1">
                    <a:off x="2187185" y="4091060"/>
                    <a:ext cx="92870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7" name="组合 165"/>
                  <p:cNvGrpSpPr/>
                  <p:nvPr/>
                </p:nvGrpSpPr>
                <p:grpSpPr>
                  <a:xfrm rot="5400000">
                    <a:off x="2967774" y="5072646"/>
                    <a:ext cx="312023" cy="370629"/>
                    <a:chOff x="3058324" y="5199601"/>
                    <a:chExt cx="312023" cy="370629"/>
                  </a:xfrm>
                </p:grpSpPr>
                <p:cxnSp>
                  <p:nvCxnSpPr>
                    <p:cNvPr id="3145781" name="直接连接符 162"/>
                    <p:cNvCxnSpPr>
                      <a:cxnSpLocks/>
                    </p:cNvCxnSpPr>
                    <p:nvPr/>
                  </p:nvCxnSpPr>
                  <p:spPr>
                    <a:xfrm flipV="1">
                      <a:off x="3184864" y="5215924"/>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2" name="直接连接符 163"/>
                    <p:cNvCxnSpPr>
                      <a:cxnSpLocks/>
                    </p:cNvCxnSpPr>
                    <p:nvPr/>
                  </p:nvCxnSpPr>
                  <p:spPr>
                    <a:xfrm flipV="1">
                      <a:off x="3265836" y="5279318"/>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3" name="直接箭头连接符 164"/>
                    <p:cNvCxnSpPr>
                      <a:cxnSpLocks/>
                    </p:cNvCxnSpPr>
                    <p:nvPr/>
                  </p:nvCxnSpPr>
                  <p:spPr>
                    <a:xfrm flipH="1" flipV="1">
                      <a:off x="3058324" y="5199601"/>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8731" name="Line 53"/>
                  <p:cNvSpPr>
                    <a:spLocks noChangeShapeType="1"/>
                  </p:cNvSpPr>
                  <p:nvPr/>
                </p:nvSpPr>
                <p:spPr bwMode="auto">
                  <a:xfrm>
                    <a:off x="3111290" y="4078829"/>
                    <a:ext cx="0" cy="1149660"/>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8732" name="Line 53"/>
                  <p:cNvSpPr>
                    <a:spLocks noChangeShapeType="1"/>
                  </p:cNvSpPr>
                  <p:nvPr/>
                </p:nvSpPr>
                <p:spPr bwMode="auto">
                  <a:xfrm>
                    <a:off x="3107408" y="5331306"/>
                    <a:ext cx="0" cy="1080019"/>
                  </a:xfrm>
                  <a:prstGeom prst="line"/>
                  <a:noFill/>
                  <a:ln w="28575">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733" name="文本框 174"/>
                <p:cNvSpPr txBox="1"/>
                <p:nvPr/>
              </p:nvSpPr>
              <p:spPr>
                <a:xfrm>
                  <a:off x="2848622" y="3289610"/>
                  <a:ext cx="936606" cy="980440"/>
                </a:xfrm>
                <a:prstGeom prst="rect"/>
                <a:noFill/>
              </p:spPr>
              <p:txBody>
                <a:bodyPr rtlCol="0" wrap="square">
                  <a:spAutoFit/>
                </a:bodyPr>
                <a:p>
                  <a:pPr algn="ct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endParaRPr altLang="zh-CN" baseline="-25000" b="1" dirty="0" sz="2400" lang="en-US" smtClean="0">
                    <a:latin typeface="Arial" panose="020B0604020202020204" pitchFamily="34" charset="0"/>
                    <a:cs typeface="Arial" panose="020B0604020202020204" pitchFamily="34" charset="0"/>
                  </a:endParaRPr>
                </a:p>
                <a:p>
                  <a:pPr algn="ct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cxnSp>
            <p:nvCxnSpPr>
              <p:cNvPr id="3145784" name="直接连接符 177"/>
              <p:cNvCxnSpPr>
                <a:cxnSpLocks/>
              </p:cNvCxnSpPr>
              <p:nvPr/>
            </p:nvCxnSpPr>
            <p:spPr>
              <a:xfrm flipH="1">
                <a:off x="1793435" y="4268644"/>
                <a:ext cx="26642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组合 183"/>
            <p:cNvGrpSpPr/>
            <p:nvPr/>
          </p:nvGrpSpPr>
          <p:grpSpPr>
            <a:xfrm flipH="1" flipV="1">
              <a:off x="840862" y="3152910"/>
              <a:ext cx="370628" cy="312023"/>
              <a:chOff x="1184351" y="3488220"/>
              <a:chExt cx="370628" cy="312023"/>
            </a:xfrm>
          </p:grpSpPr>
          <p:cxnSp>
            <p:nvCxnSpPr>
              <p:cNvPr id="3145785" name="直接连接符 180"/>
              <p:cNvCxnSpPr>
                <a:cxnSpLocks/>
              </p:cNvCxnSpPr>
              <p:nvPr/>
            </p:nvCxnSpPr>
            <p:spPr>
              <a:xfrm rot="16200000" flipV="1">
                <a:off x="1377826" y="3496550"/>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6" name="直接连接符 181"/>
              <p:cNvCxnSpPr>
                <a:cxnSpLocks/>
              </p:cNvCxnSpPr>
              <p:nvPr/>
            </p:nvCxnSpPr>
            <p:spPr>
              <a:xfrm rot="16200000" flipV="1">
                <a:off x="1377826" y="3478972"/>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7" name="直接箭头连接符 182"/>
              <p:cNvCxnSpPr>
                <a:cxnSpLocks/>
              </p:cNvCxnSpPr>
              <p:nvPr/>
            </p:nvCxnSpPr>
            <p:spPr>
              <a:xfrm rot="16200000" flipH="1" flipV="1">
                <a:off x="1205492" y="346707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39" name="组合 195"/>
          <p:cNvGrpSpPr/>
          <p:nvPr/>
        </p:nvGrpSpPr>
        <p:grpSpPr>
          <a:xfrm>
            <a:off x="4019543" y="1029698"/>
            <a:ext cx="2178654" cy="989759"/>
            <a:chOff x="4019543" y="1029698"/>
            <a:chExt cx="2178654" cy="989759"/>
          </a:xfrm>
        </p:grpSpPr>
        <p:grpSp>
          <p:nvGrpSpPr>
            <p:cNvPr id="140" name="组合 189"/>
            <p:cNvGrpSpPr/>
            <p:nvPr/>
          </p:nvGrpSpPr>
          <p:grpSpPr>
            <a:xfrm>
              <a:off x="4145763" y="1029698"/>
              <a:ext cx="2052434" cy="989759"/>
              <a:chOff x="4145763" y="1029698"/>
              <a:chExt cx="2052434" cy="989759"/>
            </a:xfrm>
          </p:grpSpPr>
          <p:grpSp>
            <p:nvGrpSpPr>
              <p:cNvPr id="141" name="组合 171"/>
              <p:cNvGrpSpPr/>
              <p:nvPr/>
            </p:nvGrpSpPr>
            <p:grpSpPr>
              <a:xfrm>
                <a:off x="4145763" y="1029698"/>
                <a:ext cx="2052434" cy="989759"/>
                <a:chOff x="4020086" y="1029698"/>
                <a:chExt cx="2052434" cy="989759"/>
              </a:xfrm>
            </p:grpSpPr>
            <p:grpSp>
              <p:nvGrpSpPr>
                <p:cNvPr id="142" name="组合 66"/>
                <p:cNvGrpSpPr/>
                <p:nvPr/>
              </p:nvGrpSpPr>
              <p:grpSpPr>
                <a:xfrm>
                  <a:off x="4020086" y="1627156"/>
                  <a:ext cx="2052434" cy="392301"/>
                  <a:chOff x="2856482" y="1631064"/>
                  <a:chExt cx="2052434" cy="392301"/>
                </a:xfrm>
              </p:grpSpPr>
              <p:grpSp>
                <p:nvGrpSpPr>
                  <p:cNvPr id="143" name="组合 20"/>
                  <p:cNvGrpSpPr/>
                  <p:nvPr/>
                </p:nvGrpSpPr>
                <p:grpSpPr>
                  <a:xfrm>
                    <a:off x="2856482" y="1631064"/>
                    <a:ext cx="2052434" cy="392301"/>
                    <a:chOff x="2856482" y="1631064"/>
                    <a:chExt cx="2052434" cy="392301"/>
                  </a:xfrm>
                </p:grpSpPr>
                <p:cxnSp>
                  <p:nvCxnSpPr>
                    <p:cNvPr id="3145788" name="直接连接符 93"/>
                    <p:cNvCxnSpPr>
                      <a:cxnSpLocks/>
                    </p:cNvCxnSpPr>
                    <p:nvPr/>
                  </p:nvCxnSpPr>
                  <p:spPr>
                    <a:xfrm>
                      <a:off x="2856482" y="1677123"/>
                      <a:ext cx="106607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9" name="直接连接符 94"/>
                    <p:cNvCxnSpPr>
                      <a:cxnSpLocks/>
                    </p:cNvCxnSpPr>
                    <p:nvPr/>
                  </p:nvCxnSpPr>
                  <p:spPr>
                    <a:xfrm flipV="1">
                      <a:off x="3146112" y="1669059"/>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34" name="椭圆 95"/>
                    <p:cNvSpPr/>
                    <p:nvPr/>
                  </p:nvSpPr>
                  <p:spPr>
                    <a:xfrm>
                      <a:off x="4812492" y="1631064"/>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90" name="直接连接符 100"/>
                  <p:cNvCxnSpPr>
                    <a:cxnSpLocks/>
                  </p:cNvCxnSpPr>
                  <p:nvPr/>
                </p:nvCxnSpPr>
                <p:spPr>
                  <a:xfrm>
                    <a:off x="4003530" y="1682783"/>
                    <a:ext cx="894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35" name="文本框 119"/>
                <p:cNvSpPr txBox="1"/>
                <p:nvPr/>
              </p:nvSpPr>
              <p:spPr>
                <a:xfrm>
                  <a:off x="4357928" y="1029698"/>
                  <a:ext cx="131458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grpSp>
            <p:nvGrpSpPr>
              <p:cNvPr id="144" name="组合 188"/>
              <p:cNvGrpSpPr/>
              <p:nvPr/>
            </p:nvGrpSpPr>
            <p:grpSpPr>
              <a:xfrm flipH="1">
                <a:off x="5103521" y="1477471"/>
                <a:ext cx="312023" cy="370629"/>
                <a:chOff x="5237699" y="1632139"/>
                <a:chExt cx="312023" cy="370629"/>
              </a:xfrm>
            </p:grpSpPr>
            <p:cxnSp>
              <p:nvCxnSpPr>
                <p:cNvPr id="3145791" name="直接连接符 185"/>
                <p:cNvCxnSpPr>
                  <a:cxnSpLocks/>
                </p:cNvCxnSpPr>
                <p:nvPr/>
              </p:nvCxnSpPr>
              <p:spPr>
                <a:xfrm flipV="1">
                  <a:off x="5364239" y="1648462"/>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2" name="直接连接符 186"/>
                <p:cNvCxnSpPr>
                  <a:cxnSpLocks/>
                </p:cNvCxnSpPr>
                <p:nvPr/>
              </p:nvCxnSpPr>
              <p:spPr>
                <a:xfrm flipV="1">
                  <a:off x="5445211" y="1711856"/>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3" name="直接箭头连接符 187"/>
                <p:cNvCxnSpPr>
                  <a:cxnSpLocks/>
                </p:cNvCxnSpPr>
                <p:nvPr/>
              </p:nvCxnSpPr>
              <p:spPr>
                <a:xfrm flipH="1" flipV="1">
                  <a:off x="5237699" y="163213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3145794" name="直接连接符 191"/>
            <p:cNvCxnSpPr>
              <a:cxnSpLocks/>
            </p:cNvCxnSpPr>
            <p:nvPr/>
          </p:nvCxnSpPr>
          <p:spPr>
            <a:xfrm flipV="1">
              <a:off x="4145763" y="1665151"/>
              <a:ext cx="0" cy="3407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5" name="直接连接符 192"/>
            <p:cNvCxnSpPr>
              <a:cxnSpLocks/>
            </p:cNvCxnSpPr>
            <p:nvPr/>
          </p:nvCxnSpPr>
          <p:spPr>
            <a:xfrm>
              <a:off x="4019543" y="2005851"/>
              <a:ext cx="247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36" name="椭圆 115"/>
          <p:cNvSpPr/>
          <p:nvPr/>
        </p:nvSpPr>
        <p:spPr>
          <a:xfrm>
            <a:off x="4382522" y="1613554"/>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7" name="文本框 121"/>
          <p:cNvSpPr txBox="1"/>
          <p:nvPr/>
        </p:nvSpPr>
        <p:spPr>
          <a:xfrm>
            <a:off x="317446" y="1544186"/>
            <a:ext cx="3166540"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When</a:t>
            </a:r>
            <a:r>
              <a:rPr altLang="zh-CN" b="1" dirty="0" sz="2400" i="1" lang="en-US" smtClean="0">
                <a:latin typeface="Arial" panose="020B0604020202020204" pitchFamily="34" charset="0"/>
                <a:cs typeface="Arial" panose="020B0604020202020204" pitchFamily="34" charset="0"/>
              </a:rPr>
              <a:t> U</a:t>
            </a:r>
            <a:r>
              <a:rPr altLang="zh-CN" baseline="-25000" b="1" dirty="0" sz="2400" lang="en-US" smtClean="0">
                <a:latin typeface="Arial" panose="020B0604020202020204" pitchFamily="34" charset="0"/>
                <a:cs typeface="Arial" panose="020B0604020202020204" pitchFamily="34" charset="0"/>
              </a:rPr>
              <a:t>GS(off)</a:t>
            </a:r>
            <a:r>
              <a:rPr altLang="zh-CN" b="1" dirty="0" sz="2400" lang="en-US" smtClean="0">
                <a:latin typeface="Arial" panose="020B0604020202020204" pitchFamily="34" charset="0"/>
                <a:cs typeface="Arial" panose="020B0604020202020204" pitchFamily="34" charset="0"/>
              </a:rPr>
              <a:t>&lt;</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&lt;0:</a:t>
            </a:r>
            <a:endParaRPr altLang="en-US" b="1" dirty="0" sz="2400" lang="zh-CN">
              <a:latin typeface="Arial" panose="020B0604020202020204" pitchFamily="34" charset="0"/>
              <a:cs typeface="Arial" panose="020B0604020202020204" pitchFamily="34" charset="0"/>
            </a:endParaRPr>
          </a:p>
        </p:txBody>
      </p:sp>
      <p:sp>
        <p:nvSpPr>
          <p:cNvPr id="1048588" name="文本框 176"/>
          <p:cNvSpPr txBox="1"/>
          <p:nvPr/>
        </p:nvSpPr>
        <p:spPr>
          <a:xfrm>
            <a:off x="80532" y="2379642"/>
            <a:ext cx="4040589" cy="1158240"/>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Depletion region becomes wider, conduction channel becomes narrower</a:t>
            </a:r>
            <a:endParaRPr altLang="en-US" b="1" dirty="0" sz="2400" lang="zh-CN">
              <a:latin typeface="Arial" panose="020B0604020202020204" pitchFamily="34" charset="0"/>
              <a:cs typeface="Arial" panose="020B0604020202020204" pitchFamily="34" charset="0"/>
            </a:endParaRPr>
          </a:p>
        </p:txBody>
      </p:sp>
      <p:sp>
        <p:nvSpPr>
          <p:cNvPr id="1048589" name="文本框 228"/>
          <p:cNvSpPr txBox="1"/>
          <p:nvPr/>
        </p:nvSpPr>
        <p:spPr>
          <a:xfrm>
            <a:off x="290753" y="4041199"/>
            <a:ext cx="3686075" cy="612139"/>
          </a:xfrm>
          <a:prstGeom prst="rect"/>
          <a:noFill/>
        </p:spPr>
        <p:txBody>
          <a:bodyPr rtlCol="0" wrap="square">
            <a:spAutoFit/>
          </a:bodyPr>
          <a:p>
            <a:pPr algn="just"/>
            <a:r>
              <a:rPr altLang="zh-CN" b="1" dirty="0" sz="2800" lang="en-US" smtClean="0">
                <a:latin typeface="Arial" panose="020B0604020202020204" pitchFamily="34" charset="0"/>
                <a:cs typeface="Arial" panose="020B0604020202020204" pitchFamily="34" charset="0"/>
              </a:rPr>
              <a:t>The resistance R</a:t>
            </a:r>
            <a:r>
              <a:rPr altLang="zh-CN" baseline="-25000" b="1" dirty="0" sz="2800" lang="en-US" smtClean="0">
                <a:latin typeface="Arial" panose="020B0604020202020204" pitchFamily="34" charset="0"/>
                <a:cs typeface="Arial" panose="020B0604020202020204" pitchFamily="34" charset="0"/>
              </a:rPr>
              <a:t>DS</a:t>
            </a:r>
            <a:r>
              <a:rPr altLang="zh-CN" b="1" dirty="0" sz="2800" lang="en-US" smtClean="0">
                <a:latin typeface="Arial" panose="020B0604020202020204" pitchFamily="34" charset="0"/>
                <a:cs typeface="Arial" panose="020B0604020202020204" pitchFamily="34" charset="0"/>
              </a:rPr>
              <a:t> </a:t>
            </a:r>
            <a:r>
              <a:rPr altLang="zh-CN" b="1" dirty="0" sz="2800" lang="en-US">
                <a:latin typeface="Arial" panose="020B0604020202020204" pitchFamily="34" charset="0"/>
                <a:cs typeface="Arial" panose="020B0604020202020204" pitchFamily="34" charset="0"/>
              </a:rPr>
              <a:t>↑</a:t>
            </a:r>
            <a:endParaRPr altLang="en-US" b="1" dirty="0" sz="2800" lang="zh-CN">
              <a:latin typeface="Arial" panose="020B0604020202020204" pitchFamily="34" charset="0"/>
              <a:cs typeface="Arial" panose="020B0604020202020204" pitchFamily="34" charset="0"/>
            </a:endParaRPr>
          </a:p>
        </p:txBody>
      </p:sp>
      <p:sp>
        <p:nvSpPr>
          <p:cNvPr id="1048590" name="文本框 230"/>
          <p:cNvSpPr txBox="1"/>
          <p:nvPr/>
        </p:nvSpPr>
        <p:spPr>
          <a:xfrm>
            <a:off x="885431" y="627097"/>
            <a:ext cx="1904461" cy="612139"/>
          </a:xfrm>
          <a:prstGeom prst="rect"/>
          <a:solidFill>
            <a:schemeClr val="accent4">
              <a:lumMod val="20000"/>
              <a:lumOff val="80000"/>
            </a:schemeClr>
          </a:solidFill>
        </p:spPr>
        <p:txBody>
          <a:bodyPr rtlCol="0" wrap="square">
            <a:spAutoFit/>
          </a:bodyPr>
          <a:p>
            <a:r>
              <a:rPr altLang="zh-CN" b="1" dirty="0" sz="2800" lang="en-US" smtClean="0">
                <a:latin typeface="Arial" panose="020B0604020202020204" pitchFamily="34" charset="0"/>
                <a:cs typeface="Arial" panose="020B0604020202020204" pitchFamily="34" charset="0"/>
              </a:rPr>
              <a:t>1) </a:t>
            </a:r>
            <a:r>
              <a:rPr altLang="zh-CN" b="1" dirty="0" sz="2800" i="1" lang="en-US" err="1" smtClean="0">
                <a:latin typeface="Arial" panose="020B0604020202020204" pitchFamily="34" charset="0"/>
                <a:cs typeface="Arial" panose="020B0604020202020204" pitchFamily="34" charset="0"/>
              </a:rPr>
              <a:t>u</a:t>
            </a:r>
            <a:r>
              <a:rPr altLang="zh-CN" baseline="-25000" b="1" dirty="0" sz="2800" lang="en-US" err="1" smtClean="0">
                <a:latin typeface="Arial" panose="020B0604020202020204" pitchFamily="34" charset="0"/>
                <a:cs typeface="Arial" panose="020B0604020202020204" pitchFamily="34" charset="0"/>
              </a:rPr>
              <a:t>DS</a:t>
            </a:r>
            <a:r>
              <a:rPr altLang="zh-CN" b="1" dirty="0" sz="2800" lang="en-US" smtClean="0">
                <a:latin typeface="Arial" panose="020B0604020202020204" pitchFamily="34" charset="0"/>
                <a:cs typeface="Arial" panose="020B0604020202020204" pitchFamily="34" charset="0"/>
              </a:rPr>
              <a:t>=0 </a:t>
            </a:r>
            <a:endParaRPr altLang="en-US" b="1" dirty="0" sz="2800" lang="zh-CN">
              <a:latin typeface="Arial" panose="020B0604020202020204" pitchFamily="34" charset="0"/>
              <a:cs typeface="Arial" panose="020B0604020202020204" pitchFamily="34" charset="0"/>
            </a:endParaRPr>
          </a:p>
        </p:txBody>
      </p:sp>
      <p:grpSp>
        <p:nvGrpSpPr>
          <p:cNvPr id="26" name="组合 11"/>
          <p:cNvGrpSpPr/>
          <p:nvPr/>
        </p:nvGrpSpPr>
        <p:grpSpPr>
          <a:xfrm>
            <a:off x="4019543" y="368013"/>
            <a:ext cx="5000970" cy="5325311"/>
            <a:chOff x="4019543" y="368013"/>
            <a:chExt cx="5000970" cy="5325311"/>
          </a:xfrm>
        </p:grpSpPr>
        <p:grpSp>
          <p:nvGrpSpPr>
            <p:cNvPr id="27" name="组合 10"/>
            <p:cNvGrpSpPr/>
            <p:nvPr/>
          </p:nvGrpSpPr>
          <p:grpSpPr>
            <a:xfrm>
              <a:off x="4019543" y="368013"/>
              <a:ext cx="5000970" cy="5325311"/>
              <a:chOff x="3863530" y="368013"/>
              <a:chExt cx="5000970" cy="5325311"/>
            </a:xfrm>
          </p:grpSpPr>
          <p:grpSp>
            <p:nvGrpSpPr>
              <p:cNvPr id="28" name="组合 1"/>
              <p:cNvGrpSpPr/>
              <p:nvPr/>
            </p:nvGrpSpPr>
            <p:grpSpPr>
              <a:xfrm>
                <a:off x="3978290" y="368013"/>
                <a:ext cx="4886210" cy="5325311"/>
                <a:chOff x="3887283" y="376680"/>
                <a:chExt cx="4886210" cy="5325311"/>
              </a:xfrm>
            </p:grpSpPr>
            <p:grpSp>
              <p:nvGrpSpPr>
                <p:cNvPr id="29" name="组合 107"/>
                <p:cNvGrpSpPr/>
                <p:nvPr/>
              </p:nvGrpSpPr>
              <p:grpSpPr>
                <a:xfrm>
                  <a:off x="3944873" y="1665151"/>
                  <a:ext cx="4828620" cy="4036840"/>
                  <a:chOff x="2655592" y="1669059"/>
                  <a:chExt cx="4828620" cy="4036840"/>
                </a:xfrm>
              </p:grpSpPr>
              <p:grpSp>
                <p:nvGrpSpPr>
                  <p:cNvPr id="30" name="组合 108"/>
                  <p:cNvGrpSpPr/>
                  <p:nvPr/>
                </p:nvGrpSpPr>
                <p:grpSpPr>
                  <a:xfrm>
                    <a:off x="2655592" y="1846212"/>
                    <a:ext cx="4291150" cy="3859687"/>
                    <a:chOff x="3743338" y="1126824"/>
                    <a:chExt cx="4291150" cy="3859687"/>
                  </a:xfrm>
                </p:grpSpPr>
                <p:sp>
                  <p:nvSpPr>
                    <p:cNvPr id="1048591" name="文本框 117"/>
                    <p:cNvSpPr txBox="1"/>
                    <p:nvPr/>
                  </p:nvSpPr>
                  <p:spPr>
                    <a:xfrm>
                      <a:off x="3848783" y="1176530"/>
                      <a:ext cx="45487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grpSp>
                  <p:nvGrpSpPr>
                    <p:cNvPr id="31" name="组合 122"/>
                    <p:cNvGrpSpPr/>
                    <p:nvPr/>
                  </p:nvGrpSpPr>
                  <p:grpSpPr>
                    <a:xfrm>
                      <a:off x="3743338" y="1126824"/>
                      <a:ext cx="4291150" cy="3859687"/>
                      <a:chOff x="3730337" y="910142"/>
                      <a:chExt cx="4291150" cy="3859687"/>
                    </a:xfrm>
                  </p:grpSpPr>
                  <p:grpSp>
                    <p:nvGrpSpPr>
                      <p:cNvPr id="32" name="组合 123"/>
                      <p:cNvGrpSpPr/>
                      <p:nvPr/>
                    </p:nvGrpSpPr>
                    <p:grpSpPr>
                      <a:xfrm>
                        <a:off x="3735602" y="910142"/>
                        <a:ext cx="4285885" cy="3859687"/>
                        <a:chOff x="3735602" y="910142"/>
                        <a:chExt cx="4285885" cy="3859687"/>
                      </a:xfrm>
                    </p:grpSpPr>
                    <p:grpSp>
                      <p:nvGrpSpPr>
                        <p:cNvPr id="33" name="组合 142"/>
                        <p:cNvGrpSpPr/>
                        <p:nvPr/>
                      </p:nvGrpSpPr>
                      <p:grpSpPr>
                        <a:xfrm>
                          <a:off x="3735602" y="910142"/>
                          <a:ext cx="4285885" cy="3859687"/>
                          <a:chOff x="3735602" y="910142"/>
                          <a:chExt cx="4285885" cy="3859687"/>
                        </a:xfrm>
                      </p:grpSpPr>
                      <p:grpSp>
                        <p:nvGrpSpPr>
                          <p:cNvPr id="34" name="组合 151"/>
                          <p:cNvGrpSpPr/>
                          <p:nvPr/>
                        </p:nvGrpSpPr>
                        <p:grpSpPr>
                          <a:xfrm>
                            <a:off x="3735602" y="910142"/>
                            <a:ext cx="4285885" cy="3859687"/>
                            <a:chOff x="3735602" y="910142"/>
                            <a:chExt cx="4285885" cy="3859687"/>
                          </a:xfrm>
                        </p:grpSpPr>
                        <p:grpSp>
                          <p:nvGrpSpPr>
                            <p:cNvPr id="35" name="组合 156"/>
                            <p:cNvGrpSpPr/>
                            <p:nvPr/>
                          </p:nvGrpSpPr>
                          <p:grpSpPr>
                            <a:xfrm>
                              <a:off x="3735602" y="910142"/>
                              <a:ext cx="4285885" cy="3859687"/>
                              <a:chOff x="3735602" y="910142"/>
                              <a:chExt cx="4285885" cy="3859687"/>
                            </a:xfrm>
                          </p:grpSpPr>
                          <p:grpSp>
                            <p:nvGrpSpPr>
                              <p:cNvPr id="36" name="组合 177"/>
                              <p:cNvGrpSpPr/>
                              <p:nvPr/>
                            </p:nvGrpSpPr>
                            <p:grpSpPr>
                              <a:xfrm>
                                <a:off x="3735602" y="910142"/>
                                <a:ext cx="4285885" cy="3859687"/>
                                <a:chOff x="179277" y="2610604"/>
                                <a:chExt cx="3542296" cy="3190044"/>
                              </a:xfrm>
                            </p:grpSpPr>
                            <p:grpSp>
                              <p:nvGrpSpPr>
                                <p:cNvPr id="37" name="组合 181"/>
                                <p:cNvGrpSpPr/>
                                <p:nvPr/>
                              </p:nvGrpSpPr>
                              <p:grpSpPr>
                                <a:xfrm>
                                  <a:off x="179277" y="3031941"/>
                                  <a:ext cx="3542296" cy="2078689"/>
                                  <a:chOff x="1041354" y="1984114"/>
                                  <a:chExt cx="3542296" cy="2078689"/>
                                </a:xfrm>
                              </p:grpSpPr>
                              <p:sp>
                                <p:nvSpPr>
                                  <p:cNvPr id="1048592" name="矩形 195"/>
                                  <p:cNvSpPr/>
                                  <p:nvPr/>
                                </p:nvSpPr>
                                <p:spPr>
                                  <a:xfrm>
                                    <a:off x="1041357" y="1984114"/>
                                    <a:ext cx="3542291"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8" name="组合 196"/>
                                  <p:cNvGrpSpPr/>
                                  <p:nvPr/>
                                </p:nvGrpSpPr>
                                <p:grpSpPr>
                                  <a:xfrm>
                                    <a:off x="1041354" y="2338924"/>
                                    <a:ext cx="3542296" cy="1723879"/>
                                    <a:chOff x="24957" y="2377522"/>
                                    <a:chExt cx="3542296" cy="1723879"/>
                                  </a:xfrm>
                                </p:grpSpPr>
                                <p:sp>
                                  <p:nvSpPr>
                                    <p:cNvPr id="1048593" name="Rectangle 519"/>
                                    <p:cNvSpPr>
                                      <a:spLocks noChangeArrowheads="1"/>
                                    </p:cNvSpPr>
                                    <p:nvPr/>
                                  </p:nvSpPr>
                                  <p:spPr bwMode="auto">
                                    <a:xfrm>
                                      <a:off x="24957" y="2377522"/>
                                      <a:ext cx="3542296" cy="1643219"/>
                                    </a:xfrm>
                                    <a:prstGeom prst="rect"/>
                                    <a:solidFill>
                                      <a:schemeClr val="accent2">
                                        <a:lumMod val="60000"/>
                                        <a:lumOff val="40000"/>
                                      </a:schemeClr>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594" name="矩形 199"/>
                                    <p:cNvSpPr/>
                                    <p:nvPr/>
                                  </p:nvSpPr>
                                  <p:spPr>
                                    <a:xfrm>
                                      <a:off x="24957" y="3734838"/>
                                      <a:ext cx="3542295" cy="291762"/>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5" name="Text Box 629"/>
                                    <p:cNvSpPr txBox="1">
                                      <a:spLocks noChangeArrowheads="1"/>
                                    </p:cNvSpPr>
                                    <p:nvPr/>
                                  </p:nvSpPr>
                                  <p:spPr bwMode="auto">
                                    <a:xfrm>
                                      <a:off x="1607648" y="3689935"/>
                                      <a:ext cx="502796"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596" name="Text Box 629"/>
                                  <p:cNvSpPr txBox="1">
                                    <a:spLocks noChangeArrowheads="1"/>
                                  </p:cNvSpPr>
                                  <p:nvPr/>
                                </p:nvSpPr>
                                <p:spPr bwMode="auto">
                                  <a:xfrm>
                                    <a:off x="2542462" y="2983714"/>
                                    <a:ext cx="634142" cy="381567"/>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597" name="矩形 182"/>
                                <p:cNvSpPr/>
                                <p:nvPr/>
                              </p:nvSpPr>
                              <p:spPr>
                                <a:xfrm>
                                  <a:off x="179279" y="5029970"/>
                                  <a:ext cx="3542294" cy="19987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8" name="矩形 183"/>
                                <p:cNvSpPr/>
                                <p:nvPr/>
                              </p:nvSpPr>
                              <p:spPr>
                                <a:xfrm>
                                  <a:off x="1880623" y="5202113"/>
                                  <a:ext cx="303721" cy="217207"/>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9" name="Line 616"/>
                                <p:cNvSpPr>
                                  <a:spLocks noChangeShapeType="1"/>
                                </p:cNvSpPr>
                                <p:nvPr/>
                              </p:nvSpPr>
                              <p:spPr bwMode="auto">
                                <a:xfrm flipV="1">
                                  <a:off x="2002098" y="2831728"/>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00" name="Line 616"/>
                                <p:cNvSpPr>
                                  <a:spLocks noChangeShapeType="1"/>
                                </p:cNvSpPr>
                                <p:nvPr/>
                              </p:nvSpPr>
                              <p:spPr bwMode="auto">
                                <a:xfrm flipV="1">
                                  <a:off x="3340700" y="2832254"/>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01" name="Line 616"/>
                                <p:cNvSpPr>
                                  <a:spLocks noChangeShapeType="1"/>
                                </p:cNvSpPr>
                                <p:nvPr/>
                              </p:nvSpPr>
                              <p:spPr bwMode="auto">
                                <a:xfrm flipV="1">
                                  <a:off x="2028272" y="5309242"/>
                                  <a:ext cx="0" cy="28263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02" name="椭圆 187"/>
                                <p:cNvSpPr/>
                                <p:nvPr/>
                              </p:nvSpPr>
                              <p:spPr>
                                <a:xfrm>
                                  <a:off x="1962247" y="276645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3" name="椭圆 188"/>
                                <p:cNvSpPr/>
                                <p:nvPr/>
                              </p:nvSpPr>
                              <p:spPr>
                                <a:xfrm>
                                  <a:off x="3300851" y="276698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4" name="椭圆 189"/>
                                <p:cNvSpPr/>
                                <p:nvPr/>
                              </p:nvSpPr>
                              <p:spPr>
                                <a:xfrm>
                                  <a:off x="1988424" y="5571077"/>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5" name="文本框 190"/>
                                <p:cNvSpPr txBox="1"/>
                                <p:nvPr/>
                              </p:nvSpPr>
                              <p:spPr>
                                <a:xfrm>
                                  <a:off x="1641918" y="2610604"/>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606" name="文本框 191"/>
                                <p:cNvSpPr txBox="1"/>
                                <p:nvPr/>
                              </p:nvSpPr>
                              <p:spPr>
                                <a:xfrm>
                                  <a:off x="2965292" y="2650434"/>
                                  <a:ext cx="375952" cy="381568"/>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8607" name="文本框 192"/>
                                <p:cNvSpPr txBox="1"/>
                                <p:nvPr/>
                              </p:nvSpPr>
                              <p:spPr>
                                <a:xfrm>
                                  <a:off x="1684091" y="5419081"/>
                                  <a:ext cx="375952" cy="381567"/>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g</a:t>
                                  </a:r>
                                  <a:endParaRPr altLang="en-US" b="1" dirty="0" sz="2400" lang="zh-CN">
                                    <a:latin typeface="Arial" panose="020B0604020202020204" pitchFamily="34" charset="0"/>
                                    <a:cs typeface="Arial" panose="020B0604020202020204" pitchFamily="34" charset="0"/>
                                  </a:endParaRPr>
                                </a:p>
                              </p:txBody>
                            </p:sp>
                            <p:sp>
                              <p:nvSpPr>
                                <p:cNvPr id="1048608" name="矩形 193"/>
                                <p:cNvSpPr/>
                                <p:nvPr/>
                              </p:nvSpPr>
                              <p:spPr>
                                <a:xfrm>
                                  <a:off x="1289000" y="3386681"/>
                                  <a:ext cx="1457742" cy="313777"/>
                                </a:xfrm>
                                <a:prstGeom prst="rect"/>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9" name="Text Box 629"/>
                                <p:cNvSpPr txBox="1">
                                  <a:spLocks noChangeArrowheads="1"/>
                                </p:cNvSpPr>
                                <p:nvPr/>
                              </p:nvSpPr>
                              <p:spPr bwMode="auto">
                                <a:xfrm>
                                  <a:off x="1748012" y="3370429"/>
                                  <a:ext cx="599203" cy="411466"/>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grpSp>
                          <p:sp>
                            <p:nvSpPr>
                              <p:cNvPr id="1048610" name="矩形 178"/>
                              <p:cNvSpPr/>
                              <p:nvPr/>
                            </p:nvSpPr>
                            <p:spPr>
                              <a:xfrm>
                                <a:off x="4081775" y="1413228"/>
                                <a:ext cx="287900"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1" name="矩形 179"/>
                              <p:cNvSpPr/>
                              <p:nvPr/>
                            </p:nvSpPr>
                            <p:spPr>
                              <a:xfrm>
                                <a:off x="5808303" y="1423100"/>
                                <a:ext cx="280921" cy="43273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2" name="矩形 180"/>
                              <p:cNvSpPr/>
                              <p:nvPr/>
                            </p:nvSpPr>
                            <p:spPr>
                              <a:xfrm>
                                <a:off x="7412249" y="1413522"/>
                                <a:ext cx="282230" cy="442101"/>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13" name="Line 616"/>
                            <p:cNvSpPr>
                              <a:spLocks noChangeShapeType="1"/>
                            </p:cNvSpPr>
                            <p:nvPr/>
                          </p:nvSpPr>
                          <p:spPr bwMode="auto">
                            <a:xfrm flipV="1">
                              <a:off x="4220859" y="1161332"/>
                              <a:ext cx="0" cy="341965"/>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614" name="椭圆 173"/>
                            <p:cNvSpPr/>
                            <p:nvPr/>
                          </p:nvSpPr>
                          <p:spPr>
                            <a:xfrm>
                              <a:off x="4172645" y="1082356"/>
                              <a:ext cx="96424" cy="964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15" name="矩形 154"/>
                          <p:cNvSpPr/>
                          <p:nvPr/>
                        </p:nvSpPr>
                        <p:spPr>
                          <a:xfrm>
                            <a:off x="5065755" y="2229298"/>
                            <a:ext cx="1775098" cy="427178"/>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16" name="矩形 147"/>
                        <p:cNvSpPr/>
                        <p:nvPr/>
                      </p:nvSpPr>
                      <p:spPr>
                        <a:xfrm>
                          <a:off x="4580021" y="1847870"/>
                          <a:ext cx="500904" cy="8086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7" name="矩形 149"/>
                        <p:cNvSpPr/>
                        <p:nvPr/>
                      </p:nvSpPr>
                      <p:spPr>
                        <a:xfrm>
                          <a:off x="6834971" y="1847870"/>
                          <a:ext cx="491615" cy="808606"/>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18" name="矩形 125"/>
                      <p:cNvSpPr/>
                      <p:nvPr/>
                    </p:nvSpPr>
                    <p:spPr>
                      <a:xfrm>
                        <a:off x="3730337" y="3002395"/>
                        <a:ext cx="4291147" cy="484733"/>
                      </a:xfrm>
                      <a:prstGeom prst="rect"/>
                      <a:pattFill prst="ltVert">
                        <a:fgClr>
                          <a:schemeClr val="tx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cxnSp>
                <p:nvCxnSpPr>
                  <p:cNvPr id="3145728" name="直接连接符 109"/>
                  <p:cNvCxnSpPr>
                    <a:cxnSpLocks/>
                  </p:cNvCxnSpPr>
                  <p:nvPr/>
                </p:nvCxnSpPr>
                <p:spPr>
                  <a:xfrm flipV="1">
                    <a:off x="4865797" y="1677123"/>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直接连接符 110"/>
                  <p:cNvCxnSpPr>
                    <a:cxnSpLocks/>
                  </p:cNvCxnSpPr>
                  <p:nvPr/>
                </p:nvCxnSpPr>
                <p:spPr>
                  <a:xfrm>
                    <a:off x="4849775" y="1677123"/>
                    <a:ext cx="26344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0" name="直接连接符 115"/>
                  <p:cNvCxnSpPr>
                    <a:cxnSpLocks/>
                  </p:cNvCxnSpPr>
                  <p:nvPr/>
                </p:nvCxnSpPr>
                <p:spPr>
                  <a:xfrm flipV="1">
                    <a:off x="7479878" y="1669059"/>
                    <a:ext cx="0" cy="38060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直接连接符 116"/>
                  <p:cNvCxnSpPr>
                    <a:cxnSpLocks/>
                  </p:cNvCxnSpPr>
                  <p:nvPr/>
                </p:nvCxnSpPr>
                <p:spPr>
                  <a:xfrm>
                    <a:off x="4946199" y="5475067"/>
                    <a:ext cx="25336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组合 201"/>
                <p:cNvGrpSpPr/>
                <p:nvPr/>
              </p:nvGrpSpPr>
              <p:grpSpPr>
                <a:xfrm>
                  <a:off x="4435393" y="376680"/>
                  <a:ext cx="3339803" cy="1650841"/>
                  <a:chOff x="4309716" y="376680"/>
                  <a:chExt cx="3339803" cy="1650841"/>
                </a:xfrm>
              </p:grpSpPr>
              <p:sp>
                <p:nvSpPr>
                  <p:cNvPr id="1048619" name="文本框 202"/>
                  <p:cNvSpPr txBox="1"/>
                  <p:nvPr/>
                </p:nvSpPr>
                <p:spPr>
                  <a:xfrm>
                    <a:off x="5749129" y="376680"/>
                    <a:ext cx="1446180"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DS</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DD</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nvGrpSpPr>
                  <p:cNvPr id="40" name="组合 203"/>
                  <p:cNvGrpSpPr/>
                  <p:nvPr/>
                </p:nvGrpSpPr>
                <p:grpSpPr>
                  <a:xfrm>
                    <a:off x="4309716" y="851749"/>
                    <a:ext cx="3339803" cy="1175772"/>
                    <a:chOff x="4309716" y="851749"/>
                    <a:chExt cx="3339803" cy="1175772"/>
                  </a:xfrm>
                </p:grpSpPr>
                <p:grpSp>
                  <p:nvGrpSpPr>
                    <p:cNvPr id="41" name="组合 204"/>
                    <p:cNvGrpSpPr/>
                    <p:nvPr/>
                  </p:nvGrpSpPr>
                  <p:grpSpPr>
                    <a:xfrm>
                      <a:off x="4309716" y="1049891"/>
                      <a:ext cx="3339803" cy="977630"/>
                      <a:chOff x="3146112" y="1053799"/>
                      <a:chExt cx="3339803" cy="977630"/>
                    </a:xfrm>
                  </p:grpSpPr>
                  <p:cxnSp>
                    <p:nvCxnSpPr>
                      <p:cNvPr id="3145732" name="直接连接符 209"/>
                      <p:cNvCxnSpPr>
                        <a:cxnSpLocks/>
                      </p:cNvCxnSpPr>
                      <p:nvPr/>
                    </p:nvCxnSpPr>
                    <p:spPr>
                      <a:xfrm>
                        <a:off x="3146112" y="1053799"/>
                        <a:ext cx="151185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3" name="直接连接符 210"/>
                      <p:cNvCxnSpPr>
                        <a:cxnSpLocks/>
                      </p:cNvCxnSpPr>
                      <p:nvPr/>
                    </p:nvCxnSpPr>
                    <p:spPr>
                      <a:xfrm flipV="1">
                        <a:off x="3146112" y="1053799"/>
                        <a:ext cx="0" cy="6152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4" name="直接连接符 211"/>
                      <p:cNvCxnSpPr>
                        <a:cxnSpLocks/>
                      </p:cNvCxnSpPr>
                      <p:nvPr/>
                    </p:nvCxnSpPr>
                    <p:spPr>
                      <a:xfrm flipV="1">
                        <a:off x="6485915" y="1053799"/>
                        <a:ext cx="0" cy="97763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5" name="直接连接符 212"/>
                      <p:cNvCxnSpPr>
                        <a:cxnSpLocks/>
                      </p:cNvCxnSpPr>
                      <p:nvPr/>
                    </p:nvCxnSpPr>
                    <p:spPr>
                      <a:xfrm>
                        <a:off x="4745264" y="1053799"/>
                        <a:ext cx="17406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组合 205"/>
                    <p:cNvGrpSpPr/>
                    <p:nvPr/>
                  </p:nvGrpSpPr>
                  <p:grpSpPr>
                    <a:xfrm flipH="1">
                      <a:off x="5722501" y="851749"/>
                      <a:ext cx="312023" cy="370629"/>
                      <a:chOff x="5853756" y="1017182"/>
                      <a:chExt cx="312023" cy="370629"/>
                    </a:xfrm>
                  </p:grpSpPr>
                  <p:cxnSp>
                    <p:nvCxnSpPr>
                      <p:cNvPr id="3145736" name="直接连接符 206"/>
                      <p:cNvCxnSpPr>
                        <a:cxnSpLocks/>
                      </p:cNvCxnSpPr>
                      <p:nvPr/>
                    </p:nvCxnSpPr>
                    <p:spPr>
                      <a:xfrm flipV="1">
                        <a:off x="5980296" y="1033505"/>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7" name="直接连接符 207"/>
                      <p:cNvCxnSpPr>
                        <a:cxnSpLocks/>
                      </p:cNvCxnSpPr>
                      <p:nvPr/>
                    </p:nvCxnSpPr>
                    <p:spPr>
                      <a:xfrm flipV="1">
                        <a:off x="6061268" y="1096899"/>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8" name="直接箭头连接符 208"/>
                      <p:cNvCxnSpPr>
                        <a:cxnSpLocks/>
                      </p:cNvCxnSpPr>
                      <p:nvPr/>
                    </p:nvCxnSpPr>
                    <p:spPr>
                      <a:xfrm flipH="1" flipV="1">
                        <a:off x="5853756" y="1017182"/>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43" name="组合 213"/>
                <p:cNvGrpSpPr/>
                <p:nvPr/>
              </p:nvGrpSpPr>
              <p:grpSpPr>
                <a:xfrm>
                  <a:off x="3887283" y="1029698"/>
                  <a:ext cx="2310914" cy="989759"/>
                  <a:chOff x="3887283" y="1029698"/>
                  <a:chExt cx="2310914" cy="989759"/>
                </a:xfrm>
              </p:grpSpPr>
              <p:grpSp>
                <p:nvGrpSpPr>
                  <p:cNvPr id="44" name="组合 214"/>
                  <p:cNvGrpSpPr/>
                  <p:nvPr/>
                </p:nvGrpSpPr>
                <p:grpSpPr>
                  <a:xfrm>
                    <a:off x="3887283" y="1029698"/>
                    <a:ext cx="2310914" cy="989759"/>
                    <a:chOff x="3761606" y="1029698"/>
                    <a:chExt cx="2310914" cy="989759"/>
                  </a:xfrm>
                </p:grpSpPr>
                <p:grpSp>
                  <p:nvGrpSpPr>
                    <p:cNvPr id="45" name="组合 219"/>
                    <p:cNvGrpSpPr/>
                    <p:nvPr/>
                  </p:nvGrpSpPr>
                  <p:grpSpPr>
                    <a:xfrm>
                      <a:off x="3761606" y="1627156"/>
                      <a:ext cx="2310914" cy="392301"/>
                      <a:chOff x="2598002" y="1631064"/>
                      <a:chExt cx="2310914" cy="392301"/>
                    </a:xfrm>
                  </p:grpSpPr>
                  <p:cxnSp>
                    <p:nvCxnSpPr>
                      <p:cNvPr id="3145739" name="直接连接符 222"/>
                      <p:cNvCxnSpPr>
                        <a:cxnSpLocks/>
                      </p:cNvCxnSpPr>
                      <p:nvPr/>
                    </p:nvCxnSpPr>
                    <p:spPr>
                      <a:xfrm>
                        <a:off x="4003530" y="1682783"/>
                        <a:ext cx="894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组合 221"/>
                      <p:cNvGrpSpPr/>
                      <p:nvPr/>
                    </p:nvGrpSpPr>
                    <p:grpSpPr>
                      <a:xfrm>
                        <a:off x="2598002" y="1631064"/>
                        <a:ext cx="2310914" cy="392301"/>
                        <a:chOff x="2598002" y="1631064"/>
                        <a:chExt cx="2310914" cy="392301"/>
                      </a:xfrm>
                    </p:grpSpPr>
                    <p:cxnSp>
                      <p:nvCxnSpPr>
                        <p:cNvPr id="3145740" name="直接连接符 223"/>
                        <p:cNvCxnSpPr>
                          <a:cxnSpLocks/>
                        </p:cNvCxnSpPr>
                        <p:nvPr/>
                      </p:nvCxnSpPr>
                      <p:spPr>
                        <a:xfrm>
                          <a:off x="2598002" y="1677123"/>
                          <a:ext cx="132455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1" name="直接连接符 224"/>
                        <p:cNvCxnSpPr>
                          <a:cxnSpLocks/>
                        </p:cNvCxnSpPr>
                        <p:nvPr/>
                      </p:nvCxnSpPr>
                      <p:spPr>
                        <a:xfrm flipV="1">
                          <a:off x="3146112" y="1669059"/>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20" name="椭圆 225"/>
                        <p:cNvSpPr/>
                        <p:nvPr/>
                      </p:nvSpPr>
                      <p:spPr>
                        <a:xfrm>
                          <a:off x="4812492" y="1631064"/>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8621" name="文本框 220"/>
                    <p:cNvSpPr txBox="1"/>
                    <p:nvPr/>
                  </p:nvSpPr>
                  <p:spPr>
                    <a:xfrm>
                      <a:off x="4357928" y="1029698"/>
                      <a:ext cx="1314586"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GG</a:t>
                      </a:r>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grpSp>
                <p:nvGrpSpPr>
                  <p:cNvPr id="47" name="组合 215"/>
                  <p:cNvGrpSpPr/>
                  <p:nvPr/>
                </p:nvGrpSpPr>
                <p:grpSpPr>
                  <a:xfrm flipH="1">
                    <a:off x="5103521" y="1477471"/>
                    <a:ext cx="312023" cy="370629"/>
                    <a:chOff x="5237699" y="1632139"/>
                    <a:chExt cx="312023" cy="370629"/>
                  </a:xfrm>
                </p:grpSpPr>
                <p:cxnSp>
                  <p:nvCxnSpPr>
                    <p:cNvPr id="3145742" name="直接连接符 216"/>
                    <p:cNvCxnSpPr>
                      <a:cxnSpLocks/>
                    </p:cNvCxnSpPr>
                    <p:nvPr/>
                  </p:nvCxnSpPr>
                  <p:spPr>
                    <a:xfrm flipV="1">
                      <a:off x="5364239" y="1648462"/>
                      <a:ext cx="0" cy="3543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3" name="直接连接符 217"/>
                    <p:cNvCxnSpPr>
                      <a:cxnSpLocks/>
                    </p:cNvCxnSpPr>
                    <p:nvPr/>
                  </p:nvCxnSpPr>
                  <p:spPr>
                    <a:xfrm flipV="1">
                      <a:off x="5445211" y="1711856"/>
                      <a:ext cx="0" cy="227518"/>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直接箭头连接符 218"/>
                    <p:cNvCxnSpPr>
                      <a:cxnSpLocks/>
                    </p:cNvCxnSpPr>
                    <p:nvPr/>
                  </p:nvCxnSpPr>
                  <p:spPr>
                    <a:xfrm flipH="1" flipV="1">
                      <a:off x="5237699" y="1632139"/>
                      <a:ext cx="312023" cy="354306"/>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3145745" name="直接连接符 226"/>
              <p:cNvCxnSpPr>
                <a:cxnSpLocks/>
              </p:cNvCxnSpPr>
              <p:nvPr/>
            </p:nvCxnSpPr>
            <p:spPr>
              <a:xfrm flipV="1">
                <a:off x="3989750" y="1645957"/>
                <a:ext cx="0" cy="35989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6" name="直接连接符 227"/>
              <p:cNvCxnSpPr>
                <a:cxnSpLocks/>
              </p:cNvCxnSpPr>
              <p:nvPr/>
            </p:nvCxnSpPr>
            <p:spPr>
              <a:xfrm>
                <a:off x="3863530" y="2005851"/>
                <a:ext cx="2474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22" name="椭圆 231"/>
            <p:cNvSpPr/>
            <p:nvPr/>
          </p:nvSpPr>
          <p:spPr>
            <a:xfrm>
              <a:off x="4639222" y="1618204"/>
              <a:ext cx="96424" cy="96424"/>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mc:AlternateContent xmlns:mc="http://schemas.openxmlformats.org/markup-compatibility/2006">
        <mc:Choice xmlns:p14="http://schemas.microsoft.com/office/powerpoint/2010/main" Requires="p14">
          <p:contentPart p14:bwMode="auto" r:id="rId1">
            <p14:nvContentPartPr>
              <p14:cNvPr id="1048623" name=""/>
              <p14:cNvContentPartPr/>
              <p14:nvPr/>
            </p14:nvContentPartPr>
            <p14:xfrm>
              <a:off x="1205571" y="5111636"/>
              <a:ext cx="306560" cy="427639"/>
            </p14:xfrm>
          </p:contentPart>
        </mc:Choice>
        <mc:Fallback>
          <p:sp>
            <p:nvSpPr>
              <p:cNvPr id="1048623" name=""/>
              <p:cNvSpPr/>
              <p:nvPr/>
            </p:nvSpPr>
            <p:spPr>
              <a:xfrm>
                <a:off x="1205571" y="5111636"/>
                <a:ext cx="306560" cy="427639"/>
              </a:xfrm>
            </p:spPr>
          </p:sp>
        </mc:Fallback>
      </mc:AlternateContent>
      <mc:AlternateContent xmlns:mc="http://schemas.openxmlformats.org/markup-compatibility/2006">
        <mc:Choice xmlns:p14="http://schemas.microsoft.com/office/powerpoint/2010/main" Requires="p14">
          <p:contentPart p14:bwMode="auto" r:id="rId2">
            <p14:nvContentPartPr>
              <p14:cNvPr id="1048624" name=""/>
              <p14:cNvContentPartPr/>
              <p14:nvPr/>
            </p14:nvContentPartPr>
            <p14:xfrm>
              <a:off x="1470341" y="5214843"/>
              <a:ext cx="168805" cy="122193"/>
            </p14:xfrm>
          </p:contentPart>
        </mc:Choice>
        <mc:Fallback>
          <p:sp>
            <p:nvSpPr>
              <p:cNvPr id="1048624" name=""/>
              <p:cNvSpPr/>
              <p:nvPr/>
            </p:nvSpPr>
            <p:spPr>
              <a:xfrm>
                <a:off x="1470341" y="5214843"/>
                <a:ext cx="168805" cy="122193"/>
              </a:xfrm>
            </p:spPr>
          </p:sp>
        </mc:Fallback>
      </mc:AlternateContent>
      <mc:AlternateContent xmlns:mc="http://schemas.openxmlformats.org/markup-compatibility/2006">
        <mc:Choice xmlns:p14="http://schemas.microsoft.com/office/powerpoint/2010/main" Requires="p14">
          <p:contentPart p14:bwMode="auto" r:id="rId3">
            <p14:nvContentPartPr>
              <p14:cNvPr id="1048625" name=""/>
              <p14:cNvContentPartPr/>
              <p14:nvPr/>
            </p14:nvContentPartPr>
            <p14:xfrm>
              <a:off x="1916398" y="5045138"/>
              <a:ext cx="203053" cy="563133"/>
            </p14:xfrm>
          </p:contentPart>
        </mc:Choice>
        <mc:Fallback>
          <p:sp>
            <p:nvSpPr>
              <p:cNvPr id="1048625" name=""/>
              <p:cNvSpPr/>
              <p:nvPr/>
            </p:nvSpPr>
            <p:spPr>
              <a:xfrm>
                <a:off x="1916398" y="5045138"/>
                <a:ext cx="203053" cy="563133"/>
              </a:xfrm>
            </p:spPr>
          </p:sp>
        </mc:Fallback>
      </mc:AlternateContent>
      <mc:AlternateContent xmlns:mc="http://schemas.openxmlformats.org/markup-compatibility/2006">
        <mc:Choice xmlns:p14="http://schemas.microsoft.com/office/powerpoint/2010/main" Requires="p14">
          <p:contentPart p14:bwMode="auto" r:id="rId4">
            <p14:nvContentPartPr>
              <p14:cNvPr id="1048626" name=""/>
              <p14:cNvContentPartPr/>
              <p14:nvPr/>
            </p14:nvContentPartPr>
            <p14:xfrm>
              <a:off x="2276250" y="4936302"/>
              <a:ext cx="177993" cy="200723"/>
            </p14:xfrm>
          </p:contentPart>
        </mc:Choice>
        <mc:Fallback>
          <p:sp>
            <p:nvSpPr>
              <p:cNvPr id="1048626" name=""/>
              <p:cNvSpPr/>
              <p:nvPr/>
            </p:nvSpPr>
            <p:spPr>
              <a:xfrm>
                <a:off x="2276250" y="4936302"/>
                <a:ext cx="177993" cy="200723"/>
              </a:xfrm>
            </p:spPr>
          </p:sp>
        </mc:Fallback>
      </mc:AlternateContent>
      <mc:AlternateContent xmlns:mc="http://schemas.openxmlformats.org/markup-compatibility/2006">
        <mc:Choice xmlns:p14="http://schemas.microsoft.com/office/powerpoint/2010/main" Requires="p14">
          <p:contentPart p14:bwMode="auto" r:id="rId5">
            <p14:nvContentPartPr>
              <p14:cNvPr id="1048627" name=""/>
              <p14:cNvContentPartPr/>
              <p14:nvPr/>
            </p14:nvContentPartPr>
            <p14:xfrm>
              <a:off x="2111135" y="5195182"/>
              <a:ext cx="407153" cy="63252"/>
            </p14:xfrm>
          </p:contentPart>
        </mc:Choice>
        <mc:Fallback>
          <p:sp>
            <p:nvSpPr>
              <p:cNvPr id="1048627" name=""/>
              <p:cNvSpPr/>
              <p:nvPr/>
            </p:nvSpPr>
            <p:spPr>
              <a:xfrm>
                <a:off x="2111135" y="5195182"/>
                <a:ext cx="407153" cy="63252"/>
              </a:xfrm>
            </p:spPr>
          </p:sp>
        </mc:Fallback>
      </mc:AlternateContent>
      <mc:AlternateContent xmlns:mc="http://schemas.openxmlformats.org/markup-compatibility/2006">
        <mc:Choice xmlns:p14="http://schemas.microsoft.com/office/powerpoint/2010/main" Requires="p14">
          <p:contentPart p14:bwMode="auto" r:id="rId6">
            <p14:nvContentPartPr>
              <p14:cNvPr id="1048628" name=""/>
              <p14:cNvContentPartPr/>
              <p14:nvPr/>
            </p14:nvContentPartPr>
            <p14:xfrm>
              <a:off x="2278944" y="5302964"/>
              <a:ext cx="148140" cy="265230"/>
            </p14:xfrm>
          </p:contentPart>
        </mc:Choice>
        <mc:Fallback>
          <p:sp>
            <p:nvSpPr>
              <p:cNvPr id="1048628" name=""/>
              <p:cNvSpPr/>
              <p:nvPr/>
            </p:nvSpPr>
            <p:spPr>
              <a:xfrm>
                <a:off x="2278944" y="5302964"/>
                <a:ext cx="148140" cy="265230"/>
              </a:xfrm>
            </p:spPr>
          </p:sp>
        </mc:Fallback>
      </mc:AlternateContent>
      <mc:AlternateContent xmlns:mc="http://schemas.openxmlformats.org/markup-compatibility/2006">
        <mc:Choice xmlns:p14="http://schemas.microsoft.com/office/powerpoint/2010/main" Requires="p14">
          <p:contentPart p14:bwMode="auto" r:id="rId7">
            <p14:nvContentPartPr>
              <p14:cNvPr id="1048629" name=""/>
              <p14:cNvContentPartPr/>
              <p14:nvPr/>
            </p14:nvContentPartPr>
            <p14:xfrm>
              <a:off x="898190" y="4653342"/>
              <a:ext cx="1886054" cy="1335948"/>
            </p14:xfrm>
          </p:contentPart>
        </mc:Choice>
        <mc:Fallback>
          <p:sp>
            <p:nvSpPr>
              <p:cNvPr id="1048629" name=""/>
              <p:cNvSpPr/>
              <p:nvPr/>
            </p:nvSpPr>
            <p:spPr>
              <a:xfrm>
                <a:off x="898190" y="4653342"/>
                <a:ext cx="1886054" cy="1335948"/>
              </a:xfrm>
            </p:spPr>
          </p:sp>
        </mc:Fallback>
      </mc:AlternateContent>
      <mc:AlternateContent xmlns:mc="http://schemas.openxmlformats.org/markup-compatibility/2006">
        <mc:Choice xmlns:p14="http://schemas.microsoft.com/office/powerpoint/2010/main" Requires="p14">
          <p:contentPart p14:bwMode="auto" r:id="rId8">
            <p14:nvContentPartPr>
              <p14:cNvPr id="1048630" name=""/>
              <p14:cNvContentPartPr/>
              <p14:nvPr/>
            </p14:nvContentPartPr>
            <p14:xfrm>
              <a:off x="2738931" y="5374317"/>
              <a:ext cx="211084" cy="219098"/>
            </p14:xfrm>
          </p:contentPart>
        </mc:Choice>
        <mc:Fallback>
          <p:sp>
            <p:nvSpPr>
              <p:cNvPr id="1048630" name=""/>
              <p:cNvSpPr/>
              <p:nvPr/>
            </p:nvSpPr>
            <p:spPr>
              <a:xfrm>
                <a:off x="2738931" y="5374317"/>
                <a:ext cx="211084" cy="219098"/>
              </a:xfrm>
            </p:spPr>
          </p:sp>
        </mc:Fallback>
      </mc:AlternateContent>
      <mc:AlternateContent xmlns:mc="http://schemas.openxmlformats.org/markup-compatibility/2006">
        <mc:Choice xmlns:p14="http://schemas.microsoft.com/office/powerpoint/2010/main" Requires="p14">
          <p:contentPart p14:bwMode="auto" r:id="rId9">
            <p14:nvContentPartPr>
              <p14:cNvPr id="1048631" name=""/>
              <p14:cNvContentPartPr/>
              <p14:nvPr/>
            </p14:nvContentPartPr>
            <p14:xfrm>
              <a:off x="2870209" y="5465167"/>
              <a:ext cx="154706" cy="145380"/>
            </p14:xfrm>
          </p:contentPart>
        </mc:Choice>
        <mc:Fallback>
          <p:sp>
            <p:nvSpPr>
              <p:cNvPr id="1048631" name=""/>
              <p:cNvSpPr/>
              <p:nvPr/>
            </p:nvSpPr>
            <p:spPr>
              <a:xfrm>
                <a:off x="2870209" y="5465167"/>
                <a:ext cx="154706" cy="145380"/>
              </a:xfrm>
            </p:spPr>
          </p:sp>
        </mc:Fallback>
      </mc:AlternateContent>
      <mc:AlternateContent xmlns:mc="http://schemas.openxmlformats.org/markup-compatibility/2006">
        <mc:Choice xmlns:p14="http://schemas.microsoft.com/office/powerpoint/2010/main" Requires="p14">
          <p:contentPart p14:bwMode="auto" r:id="rId10">
            <p14:nvContentPartPr>
              <p14:cNvPr id="1048632" name=""/>
              <p14:cNvContentPartPr/>
              <p14:nvPr/>
            </p14:nvContentPartPr>
            <p14:xfrm>
              <a:off x="3039290" y="5385639"/>
              <a:ext cx="21338" cy="375"/>
            </p14:xfrm>
          </p:contentPart>
        </mc:Choice>
        <mc:Fallback>
          <p:sp>
            <p:nvSpPr>
              <p:cNvPr id="1048632" name=""/>
              <p:cNvSpPr/>
              <p:nvPr/>
            </p:nvSpPr>
            <p:spPr>
              <a:xfrm>
                <a:off x="3039290" y="5385639"/>
                <a:ext cx="21338" cy="375"/>
              </a:xfrm>
            </p:spPr>
          </p:sp>
        </mc:Fallback>
      </mc:AlternateContent>
      <mc:AlternateContent xmlns:mc="http://schemas.openxmlformats.org/markup-compatibility/2006">
        <mc:Choice xmlns:p14="http://schemas.microsoft.com/office/powerpoint/2010/main" Requires="p14">
          <p:contentPart p14:bwMode="auto" r:id="rId11">
            <p14:nvContentPartPr>
              <p14:cNvPr id="1048633" name=""/>
              <p14:cNvContentPartPr/>
              <p14:nvPr/>
            </p14:nvContentPartPr>
            <p14:xfrm>
              <a:off x="3026833" y="5391545"/>
              <a:ext cx="152325" cy="24363"/>
            </p14:xfrm>
          </p:contentPart>
        </mc:Choice>
        <mc:Fallback>
          <p:sp>
            <p:nvSpPr>
              <p:cNvPr id="1048633" name=""/>
              <p:cNvSpPr/>
              <p:nvPr/>
            </p:nvSpPr>
            <p:spPr>
              <a:xfrm>
                <a:off x="3026833" y="5391545"/>
                <a:ext cx="152325" cy="24363"/>
              </a:xfrm>
            </p:spPr>
          </p:sp>
        </mc:Fallback>
      </mc:AlternateContent>
      <mc:AlternateContent xmlns:mc="http://schemas.openxmlformats.org/markup-compatibility/2006">
        <mc:Choice xmlns:p14="http://schemas.microsoft.com/office/powerpoint/2010/main" Requires="p14">
          <p:contentPart p14:bwMode="auto" r:id="rId12">
            <p14:nvContentPartPr>
              <p14:cNvPr id="1048634" name=""/>
              <p14:cNvContentPartPr/>
              <p14:nvPr/>
            </p14:nvContentPartPr>
            <p14:xfrm>
              <a:off x="3085974" y="5330244"/>
              <a:ext cx="302164" cy="294257"/>
            </p14:xfrm>
          </p:contentPart>
        </mc:Choice>
        <mc:Fallback>
          <p:sp>
            <p:nvSpPr>
              <p:cNvPr id="1048634" name=""/>
              <p:cNvSpPr/>
              <p:nvPr/>
            </p:nvSpPr>
            <p:spPr>
              <a:xfrm>
                <a:off x="3085974" y="5330244"/>
                <a:ext cx="302164" cy="294257"/>
              </a:xfrm>
            </p:spPr>
          </p:sp>
        </mc:Fallback>
      </mc:AlternateContent>
      <mc:AlternateContent xmlns:mc="http://schemas.openxmlformats.org/markup-compatibility/2006">
        <mc:Choice xmlns:p14="http://schemas.microsoft.com/office/powerpoint/2010/main" Requires="p14">
          <p:contentPart p14:bwMode="auto" r:id="rId13">
            <p14:nvContentPartPr>
              <p14:cNvPr id="1048635" name=""/>
              <p14:cNvContentPartPr/>
              <p14:nvPr/>
            </p14:nvContentPartPr>
            <p14:xfrm>
              <a:off x="3495423" y="5185854"/>
              <a:ext cx="48706" cy="391457"/>
            </p14:xfrm>
          </p:contentPart>
        </mc:Choice>
        <mc:Fallback>
          <p:sp>
            <p:nvSpPr>
              <p:cNvPr id="1048635" name=""/>
              <p:cNvSpPr/>
              <p:nvPr/>
            </p:nvSpPr>
            <p:spPr>
              <a:xfrm>
                <a:off x="3495423" y="5185854"/>
                <a:ext cx="48706" cy="391457"/>
              </a:xfrm>
            </p:spPr>
          </p:sp>
        </mc:Fallback>
      </mc:AlternateContent>
      <mc:AlternateContent xmlns:mc="http://schemas.openxmlformats.org/markup-compatibility/2006">
        <mc:Choice xmlns:p14="http://schemas.microsoft.com/office/powerpoint/2010/main" Requires="p14">
          <p:contentPart p14:bwMode="auto" r:id="rId14">
            <p14:nvContentPartPr>
              <p14:cNvPr id="1048636" name=""/>
              <p14:cNvContentPartPr/>
              <p14:nvPr/>
            </p14:nvContentPartPr>
            <p14:xfrm>
              <a:off x="3472734" y="5316478"/>
              <a:ext cx="7613" cy="147272"/>
            </p14:xfrm>
          </p:contentPart>
        </mc:Choice>
        <mc:Fallback>
          <p:sp>
            <p:nvSpPr>
              <p:cNvPr id="1048636" name=""/>
              <p:cNvSpPr/>
              <p:nvPr/>
            </p:nvSpPr>
            <p:spPr>
              <a:xfrm>
                <a:off x="3472734" y="5316478"/>
                <a:ext cx="7613" cy="147272"/>
              </a:xfrm>
            </p:spPr>
          </p:sp>
        </mc:Fallback>
      </mc:AlternateContent>
      <mc:AlternateContent xmlns:mc="http://schemas.openxmlformats.org/markup-compatibility/2006">
        <mc:Choice xmlns:p14="http://schemas.microsoft.com/office/powerpoint/2010/main" Requires="p14">
          <p:contentPart p14:bwMode="auto" r:id="rId15">
            <p14:nvContentPartPr>
              <p14:cNvPr id="1048637" name=""/>
              <p14:cNvContentPartPr/>
              <p14:nvPr/>
            </p14:nvContentPartPr>
            <p14:xfrm>
              <a:off x="3529850" y="5354821"/>
              <a:ext cx="113572" cy="99357"/>
            </p14:xfrm>
          </p:contentPart>
        </mc:Choice>
        <mc:Fallback>
          <p:sp>
            <p:nvSpPr>
              <p:cNvPr id="1048637" name=""/>
              <p:cNvSpPr/>
              <p:nvPr/>
            </p:nvSpPr>
            <p:spPr>
              <a:xfrm>
                <a:off x="3529850" y="5354821"/>
                <a:ext cx="113572" cy="99357"/>
              </a:xfrm>
            </p:spPr>
          </p:sp>
        </mc:Fallback>
      </mc:AlternateContent>
      <mc:AlternateContent xmlns:mc="http://schemas.openxmlformats.org/markup-compatibility/2006">
        <mc:Choice xmlns:p14="http://schemas.microsoft.com/office/powerpoint/2010/main" Requires="p14">
          <p:contentPart p14:bwMode="auto" r:id="rId16">
            <p14:nvContentPartPr>
              <p14:cNvPr id="1048638" name=""/>
              <p14:cNvContentPartPr/>
              <p14:nvPr/>
            </p14:nvContentPartPr>
            <p14:xfrm>
              <a:off x="3602638" y="5232706"/>
              <a:ext cx="206129" cy="282838"/>
            </p14:xfrm>
          </p:contentPart>
        </mc:Choice>
        <mc:Fallback>
          <p:sp>
            <p:nvSpPr>
              <p:cNvPr id="1048638" name=""/>
              <p:cNvSpPr/>
              <p:nvPr/>
            </p:nvSpPr>
            <p:spPr>
              <a:xfrm>
                <a:off x="3602638" y="5232706"/>
                <a:ext cx="206129" cy="282838"/>
              </a:xfrm>
            </p:spPr>
          </p:sp>
        </mc:Fallback>
      </mc:AlternateContent>
      <mc:AlternateContent xmlns:mc="http://schemas.openxmlformats.org/markup-compatibility/2006">
        <mc:Choice xmlns:p14="http://schemas.microsoft.com/office/powerpoint/2010/main" Requires="p14">
          <p:contentPart p14:bwMode="auto" r:id="rId17">
            <p14:nvContentPartPr>
              <p14:cNvPr id="1048639" name=""/>
              <p14:cNvContentPartPr/>
              <p14:nvPr/>
            </p14:nvContentPartPr>
            <p14:xfrm>
              <a:off x="3870394" y="5111118"/>
              <a:ext cx="92679" cy="64664"/>
            </p14:xfrm>
          </p:contentPart>
        </mc:Choice>
        <mc:Fallback>
          <p:sp>
            <p:nvSpPr>
              <p:cNvPr id="1048639" name=""/>
              <p:cNvSpPr/>
              <p:nvPr/>
            </p:nvSpPr>
            <p:spPr>
              <a:xfrm>
                <a:off x="3870394" y="5111118"/>
                <a:ext cx="92679" cy="64664"/>
              </a:xfrm>
            </p:spPr>
          </p:sp>
        </mc:Fallback>
      </mc:AlternateContent>
      <mc:AlternateContent xmlns:mc="http://schemas.openxmlformats.org/markup-compatibility/2006">
        <mc:Choice xmlns:p14="http://schemas.microsoft.com/office/powerpoint/2010/main" Requires="p14">
          <p:contentPart p14:bwMode="auto" r:id="rId18">
            <p14:nvContentPartPr>
              <p14:cNvPr id="1048640" name=""/>
              <p14:cNvContentPartPr/>
              <p14:nvPr/>
            </p14:nvContentPartPr>
            <p14:xfrm>
              <a:off x="3848948" y="5175439"/>
              <a:ext cx="176044" cy="30560"/>
            </p14:xfrm>
          </p:contentPart>
        </mc:Choice>
        <mc:Fallback>
          <p:sp>
            <p:nvSpPr>
              <p:cNvPr id="1048640" name=""/>
              <p:cNvSpPr/>
              <p:nvPr/>
            </p:nvSpPr>
            <p:spPr>
              <a:xfrm>
                <a:off x="3848948" y="5175439"/>
                <a:ext cx="176044" cy="30560"/>
              </a:xfrm>
            </p:spPr>
          </p:sp>
        </mc:Fallback>
      </mc:AlternateContent>
      <mc:AlternateContent xmlns:mc="http://schemas.openxmlformats.org/markup-compatibility/2006">
        <mc:Choice xmlns:p14="http://schemas.microsoft.com/office/powerpoint/2010/main" Requires="p14">
          <p:contentPart p14:bwMode="auto" r:id="rId19">
            <p14:nvContentPartPr>
              <p14:cNvPr id="1048641" name=""/>
              <p14:cNvContentPartPr/>
              <p14:nvPr/>
            </p14:nvContentPartPr>
            <p14:xfrm>
              <a:off x="3895758" y="5209899"/>
              <a:ext cx="181880" cy="378076"/>
            </p14:xfrm>
          </p:contentPart>
        </mc:Choice>
        <mc:Fallback>
          <p:sp>
            <p:nvSpPr>
              <p:cNvPr id="1048641" name=""/>
              <p:cNvSpPr/>
              <p:nvPr/>
            </p:nvSpPr>
            <p:spPr>
              <a:xfrm>
                <a:off x="3895758" y="5209899"/>
                <a:ext cx="181880" cy="378076"/>
              </a:xfrm>
            </p:spPr>
          </p:sp>
        </mc:Fallback>
      </mc:AlternateContent>
      <mc:AlternateContent xmlns:mc="http://schemas.openxmlformats.org/markup-compatibility/2006">
        <mc:Choice xmlns:p14="http://schemas.microsoft.com/office/powerpoint/2010/main" Requires="p14">
          <p:contentPart p14:bwMode="auto" r:id="rId20">
            <p14:nvContentPartPr>
              <p14:cNvPr id="1048642" name=""/>
              <p14:cNvContentPartPr/>
              <p14:nvPr/>
            </p14:nvContentPartPr>
            <p14:xfrm>
              <a:off x="4115403" y="5145604"/>
              <a:ext cx="170941" cy="262665"/>
            </p14:xfrm>
          </p:contentPart>
        </mc:Choice>
        <mc:Fallback>
          <p:sp>
            <p:nvSpPr>
              <p:cNvPr id="1048642" name=""/>
              <p:cNvSpPr/>
              <p:nvPr/>
            </p:nvSpPr>
            <p:spPr>
              <a:xfrm>
                <a:off x="4115403" y="5145604"/>
                <a:ext cx="170941" cy="262665"/>
              </a:xfrm>
            </p:spPr>
          </p:sp>
        </mc:Fallback>
      </mc:AlternateContent>
      <mc:AlternateContent xmlns:mc="http://schemas.openxmlformats.org/markup-compatibility/2006">
        <mc:Choice xmlns:p14="http://schemas.microsoft.com/office/powerpoint/2010/main" Requires="p14">
          <p:contentPart p14:bwMode="auto" r:id="rId21">
            <p14:nvContentPartPr>
              <p14:cNvPr id="1048643" name=""/>
              <p14:cNvContentPartPr/>
              <p14:nvPr/>
            </p14:nvContentPartPr>
            <p14:xfrm>
              <a:off x="4206653" y="5038304"/>
              <a:ext cx="236146" cy="539411"/>
            </p14:xfrm>
          </p:contentPart>
        </mc:Choice>
        <mc:Fallback>
          <p:sp>
            <p:nvSpPr>
              <p:cNvPr id="1048643" name=""/>
              <p:cNvSpPr/>
              <p:nvPr/>
            </p:nvSpPr>
            <p:spPr>
              <a:xfrm>
                <a:off x="4206653" y="5038304"/>
                <a:ext cx="236146" cy="539411"/>
              </a:xfrm>
            </p:spPr>
          </p:sp>
        </mc:Fallback>
      </mc:AlternateContent>
      <mc:AlternateContent xmlns:mc="http://schemas.openxmlformats.org/markup-compatibility/2006">
        <mc:Choice xmlns:p14="http://schemas.microsoft.com/office/powerpoint/2010/main" Requires="p14">
          <p:contentPart p14:bwMode="auto" r:id="rId22">
            <p14:nvContentPartPr>
              <p14:cNvPr id="1048644" name=""/>
              <p14:cNvContentPartPr/>
              <p14:nvPr/>
            </p14:nvContentPartPr>
            <p14:xfrm>
              <a:off x="4278745" y="5032484"/>
              <a:ext cx="24440" cy="96481"/>
            </p14:xfrm>
          </p:contentPart>
        </mc:Choice>
        <mc:Fallback>
          <p:sp>
            <p:nvSpPr>
              <p:cNvPr id="1048644" name=""/>
              <p:cNvSpPr/>
              <p:nvPr/>
            </p:nvSpPr>
            <p:spPr>
              <a:xfrm>
                <a:off x="4278745" y="5032484"/>
                <a:ext cx="24440" cy="96481"/>
              </a:xfrm>
            </p:spPr>
          </p:sp>
        </mc:Fallback>
      </mc:AlternateContent>
      <mc:AlternateContent xmlns:mc="http://schemas.openxmlformats.org/markup-compatibility/2006">
        <mc:Choice xmlns:p14="http://schemas.microsoft.com/office/powerpoint/2010/main" Requires="p14">
          <p:contentPart p14:bwMode="auto" r:id="rId23">
            <p14:nvContentPartPr>
              <p14:cNvPr id="1048645" name=""/>
              <p14:cNvContentPartPr/>
              <p14:nvPr/>
            </p14:nvContentPartPr>
            <p14:xfrm>
              <a:off x="2789233" y="1410919"/>
              <a:ext cx="585937" cy="652244"/>
            </p14:xfrm>
          </p:contentPart>
        </mc:Choice>
        <mc:Fallback>
          <p:sp>
            <p:nvSpPr>
              <p:cNvPr id="1048645" name=""/>
              <p:cNvSpPr/>
              <p:nvPr/>
            </p:nvSpPr>
            <p:spPr>
              <a:xfrm>
                <a:off x="2789233" y="1410919"/>
                <a:ext cx="585937" cy="652244"/>
              </a:xfrm>
            </p:spPr>
          </p:sp>
        </mc:Fallback>
      </mc:AlternateContent>
      <mc:AlternateContent xmlns:mc="http://schemas.openxmlformats.org/markup-compatibility/2006">
        <mc:Choice xmlns:p14="http://schemas.microsoft.com/office/powerpoint/2010/main" Requires="p14">
          <p:contentPart p14:bwMode="auto" r:id="rId24">
            <p14:nvContentPartPr>
              <p14:cNvPr id="1050441" name=""/>
              <p14:cNvContentPartPr/>
              <p14:nvPr/>
            </p14:nvContentPartPr>
            <p14:xfrm>
              <a:off x="3237399" y="1243402"/>
              <a:ext cx="308319" cy="261923"/>
            </p14:xfrm>
          </p:contentPart>
        </mc:Choice>
        <mc:Fallback>
          <p:sp>
            <p:nvSpPr>
              <p:cNvPr id="1050441" name=""/>
              <p:cNvSpPr/>
              <p:nvPr/>
            </p:nvSpPr>
            <p:spPr>
              <a:xfrm>
                <a:off x="3237399" y="1243402"/>
                <a:ext cx="308319" cy="261923"/>
              </a:xfrm>
            </p:spPr>
          </p:sp>
        </mc:Fallback>
      </mc:AlternateContent>
      <mc:AlternateContent xmlns:mc="http://schemas.openxmlformats.org/markup-compatibility/2006">
        <mc:Choice xmlns:p14="http://schemas.microsoft.com/office/powerpoint/2010/main" Requires="p14">
          <p:contentPart p14:bwMode="auto" r:id="rId25">
            <p14:nvContentPartPr>
              <p14:cNvPr id="1050442" name=""/>
              <p14:cNvContentPartPr/>
              <p14:nvPr/>
            </p14:nvContentPartPr>
            <p14:xfrm>
              <a:off x="3487608" y="1206366"/>
              <a:ext cx="148178" cy="160310"/>
            </p14:xfrm>
          </p:contentPart>
        </mc:Choice>
        <mc:Fallback>
          <p:sp>
            <p:nvSpPr>
              <p:cNvPr id="1050442" name=""/>
              <p:cNvSpPr/>
              <p:nvPr/>
            </p:nvSpPr>
            <p:spPr>
              <a:xfrm>
                <a:off x="3487608" y="1206366"/>
                <a:ext cx="148178" cy="160310"/>
              </a:xfrm>
            </p:spPr>
          </p:sp>
        </mc:Fallback>
      </mc:AlternateContent>
      <mc:AlternateContent xmlns:mc="http://schemas.openxmlformats.org/markup-compatibility/2006">
        <mc:Choice xmlns:p14="http://schemas.microsoft.com/office/powerpoint/2010/main" Requires="p14">
          <p:contentPart p14:bwMode="auto" r:id="rId26">
            <p14:nvContentPartPr>
              <p14:cNvPr id="1050443" name=""/>
              <p14:cNvContentPartPr/>
              <p14:nvPr/>
            </p14:nvContentPartPr>
            <p14:xfrm>
              <a:off x="3447314" y="690365"/>
              <a:ext cx="168737" cy="244233"/>
            </p14:xfrm>
          </p:contentPart>
        </mc:Choice>
        <mc:Fallback>
          <p:sp>
            <p:nvSpPr>
              <p:cNvPr id="1050443" name=""/>
              <p:cNvSpPr/>
              <p:nvPr/>
            </p:nvSpPr>
            <p:spPr>
              <a:xfrm>
                <a:off x="3447314" y="690365"/>
                <a:ext cx="168737" cy="244233"/>
              </a:xfrm>
            </p:spPr>
          </p:sp>
        </mc:Fallback>
      </mc:AlternateContent>
      <mc:AlternateContent xmlns:mc="http://schemas.openxmlformats.org/markup-compatibility/2006">
        <mc:Choice xmlns:p14="http://schemas.microsoft.com/office/powerpoint/2010/main" Requires="p14">
          <p:contentPart p14:bwMode="auto" r:id="rId27">
            <p14:nvContentPartPr>
              <p14:cNvPr id="1050444" name=""/>
              <p14:cNvContentPartPr/>
              <p14:nvPr/>
            </p14:nvContentPartPr>
            <p14:xfrm>
              <a:off x="3679976" y="629946"/>
              <a:ext cx="41263" cy="77066"/>
            </p14:xfrm>
          </p:contentPart>
        </mc:Choice>
        <mc:Fallback>
          <p:sp>
            <p:nvSpPr>
              <p:cNvPr id="1050444" name=""/>
              <p:cNvSpPr/>
              <p:nvPr/>
            </p:nvSpPr>
            <p:spPr>
              <a:xfrm>
                <a:off x="3679976" y="629946"/>
                <a:ext cx="41263" cy="77066"/>
              </a:xfrm>
            </p:spPr>
          </p:sp>
        </mc:Fallback>
      </mc:AlternateContent>
      <mc:AlternateContent xmlns:mc="http://schemas.openxmlformats.org/markup-compatibility/2006">
        <mc:Choice xmlns:p14="http://schemas.microsoft.com/office/powerpoint/2010/main" Requires="p14">
          <p:contentPart p14:bwMode="auto" r:id="rId28">
            <p14:nvContentPartPr>
              <p14:cNvPr id="1050445" name=""/>
              <p14:cNvContentPartPr/>
              <p14:nvPr/>
            </p14:nvContentPartPr>
            <p14:xfrm>
              <a:off x="3640982" y="694078"/>
              <a:ext cx="184482" cy="189845"/>
            </p14:xfrm>
          </p:contentPart>
        </mc:Choice>
        <mc:Fallback>
          <p:sp>
            <p:nvSpPr>
              <p:cNvPr id="1050445" name=""/>
              <p:cNvSpPr/>
              <p:nvPr/>
            </p:nvSpPr>
            <p:spPr>
              <a:xfrm>
                <a:off x="3640982" y="694078"/>
                <a:ext cx="184482" cy="189845"/>
              </a:xfrm>
            </p:spPr>
          </p:sp>
        </mc:Fallback>
      </mc:AlternateContent>
      <mc:AlternateContent xmlns:mc="http://schemas.openxmlformats.org/markup-compatibility/2006">
        <mc:Choice xmlns:p14="http://schemas.microsoft.com/office/powerpoint/2010/main" Requires="p14">
          <p:contentPart p14:bwMode="auto" r:id="rId29">
            <p14:nvContentPartPr>
              <p14:cNvPr id="1050446" name=""/>
              <p14:cNvContentPartPr/>
              <p14:nvPr/>
            </p14:nvContentPartPr>
            <p14:xfrm>
              <a:off x="3666328" y="697334"/>
              <a:ext cx="149908" cy="28793"/>
            </p14:xfrm>
          </p:contentPart>
        </mc:Choice>
        <mc:Fallback>
          <p:sp>
            <p:nvSpPr>
              <p:cNvPr id="1050446" name=""/>
              <p:cNvSpPr/>
              <p:nvPr/>
            </p:nvSpPr>
            <p:spPr>
              <a:xfrm>
                <a:off x="3666328" y="697334"/>
                <a:ext cx="149908" cy="28793"/>
              </a:xfrm>
            </p:spPr>
          </p:sp>
        </mc:Fallback>
      </mc:AlternateContent>
      <mc:AlternateContent xmlns:mc="http://schemas.openxmlformats.org/markup-compatibility/2006">
        <mc:Choice xmlns:p14="http://schemas.microsoft.com/office/powerpoint/2010/main" Requires="p14">
          <p:contentPart p14:bwMode="auto" r:id="rId30">
            <p14:nvContentPartPr>
              <p14:cNvPr id="1050447" name=""/>
              <p14:cNvContentPartPr/>
              <p14:nvPr/>
            </p14:nvContentPartPr>
            <p14:xfrm>
              <a:off x="3887941" y="639044"/>
              <a:ext cx="53723" cy="139192"/>
            </p14:xfrm>
          </p:contentPart>
        </mc:Choice>
        <mc:Fallback>
          <p:sp>
            <p:nvSpPr>
              <p:cNvPr id="1050447" name=""/>
              <p:cNvSpPr/>
              <p:nvPr/>
            </p:nvSpPr>
            <p:spPr>
              <a:xfrm>
                <a:off x="3887941" y="639044"/>
                <a:ext cx="53723" cy="139192"/>
              </a:xfrm>
            </p:spPr>
          </p:sp>
        </mc:Fallback>
      </mc:AlternateContent>
      <mc:AlternateContent xmlns:mc="http://schemas.openxmlformats.org/markup-compatibility/2006">
        <mc:Choice xmlns:p14="http://schemas.microsoft.com/office/powerpoint/2010/main" Requires="p14">
          <p:contentPart p14:bwMode="auto" r:id="rId31">
            <p14:nvContentPartPr>
              <p14:cNvPr id="1050448" name=""/>
              <p14:cNvContentPartPr/>
              <p14:nvPr/>
            </p14:nvContentPartPr>
            <p14:xfrm>
              <a:off x="3838947" y="680719"/>
              <a:ext cx="178378" cy="177143"/>
            </p14:xfrm>
          </p:contentPart>
        </mc:Choice>
        <mc:Fallback>
          <p:sp>
            <p:nvSpPr>
              <p:cNvPr id="1050448" name=""/>
              <p:cNvSpPr/>
              <p:nvPr/>
            </p:nvSpPr>
            <p:spPr>
              <a:xfrm>
                <a:off x="3838947" y="680719"/>
                <a:ext cx="178378" cy="177143"/>
              </a:xfrm>
            </p:spPr>
          </p:sp>
        </mc:Fallback>
      </mc:AlternateContent>
      <mc:AlternateContent xmlns:mc="http://schemas.openxmlformats.org/markup-compatibility/2006">
        <mc:Choice xmlns:p14="http://schemas.microsoft.com/office/powerpoint/2010/main" Requires="p14">
          <p:contentPart p14:bwMode="auto" r:id="rId32">
            <p14:nvContentPartPr>
              <p14:cNvPr id="1050449" name=""/>
              <p14:cNvContentPartPr/>
              <p14:nvPr/>
            </p14:nvContentPartPr>
            <p14:xfrm>
              <a:off x="3790457" y="763590"/>
              <a:ext cx="280638" cy="56119"/>
            </p14:xfrm>
          </p:contentPart>
        </mc:Choice>
        <mc:Fallback>
          <p:sp>
            <p:nvSpPr>
              <p:cNvPr id="1050449" name=""/>
              <p:cNvSpPr/>
              <p:nvPr/>
            </p:nvSpPr>
            <p:spPr>
              <a:xfrm>
                <a:off x="3790457" y="763590"/>
                <a:ext cx="280638" cy="56119"/>
              </a:xfrm>
            </p:spPr>
          </p:sp>
        </mc:Fallback>
      </mc:AlternateContent>
      <mc:AlternateContent xmlns:mc="http://schemas.openxmlformats.org/markup-compatibility/2006">
        <mc:Choice xmlns:p14="http://schemas.microsoft.com/office/powerpoint/2010/main" Requires="p14">
          <p:contentPart p14:bwMode="auto" r:id="rId33">
            <p14:nvContentPartPr>
              <p14:cNvPr id="1050450" name=""/>
              <p14:cNvContentPartPr/>
              <p14:nvPr/>
            </p14:nvContentPartPr>
            <p14:xfrm>
              <a:off x="4093957" y="531815"/>
              <a:ext cx="25886" cy="394441"/>
            </p14:xfrm>
          </p:contentPart>
        </mc:Choice>
        <mc:Fallback>
          <p:sp>
            <p:nvSpPr>
              <p:cNvPr id="1050450" name=""/>
              <p:cNvSpPr/>
              <p:nvPr/>
            </p:nvSpPr>
            <p:spPr>
              <a:xfrm>
                <a:off x="4093957" y="531815"/>
                <a:ext cx="25886" cy="394441"/>
              </a:xfrm>
            </p:spPr>
          </p:sp>
        </mc:Fallback>
      </mc:AlternateContent>
      <mc:AlternateContent xmlns:mc="http://schemas.openxmlformats.org/markup-compatibility/2006">
        <mc:Choice xmlns:p14="http://schemas.microsoft.com/office/powerpoint/2010/main" Requires="p14">
          <p:contentPart p14:bwMode="auto" r:id="rId34">
            <p14:nvContentPartPr>
              <p14:cNvPr id="1050451" name=""/>
              <p14:cNvContentPartPr/>
              <p14:nvPr/>
            </p14:nvContentPartPr>
            <p14:xfrm>
              <a:off x="4080959" y="615876"/>
              <a:ext cx="187636" cy="162089"/>
            </p14:xfrm>
          </p:contentPart>
        </mc:Choice>
        <mc:Fallback>
          <p:sp>
            <p:nvSpPr>
              <p:cNvPr id="1050451" name=""/>
              <p:cNvSpPr/>
              <p:nvPr/>
            </p:nvSpPr>
            <p:spPr>
              <a:xfrm>
                <a:off x="4080959" y="615876"/>
                <a:ext cx="187636" cy="162089"/>
              </a:xfrm>
            </p:spPr>
          </p:sp>
        </mc:Fallback>
      </mc:AlternateContent>
      <mc:AlternateContent xmlns:mc="http://schemas.openxmlformats.org/markup-compatibility/2006">
        <mc:Choice xmlns:p14="http://schemas.microsoft.com/office/powerpoint/2010/main" Requires="p14">
          <p:contentPart p14:bwMode="auto" r:id="rId35">
            <p14:nvContentPartPr>
              <p14:cNvPr id="1050452" name=""/>
              <p14:cNvContentPartPr/>
              <p14:nvPr/>
            </p14:nvContentPartPr>
            <p14:xfrm>
              <a:off x="4268843" y="513247"/>
              <a:ext cx="137785" cy="246863"/>
            </p14:xfrm>
          </p:contentPart>
        </mc:Choice>
        <mc:Fallback>
          <p:sp>
            <p:nvSpPr>
              <p:cNvPr id="1050452" name=""/>
              <p:cNvSpPr/>
              <p:nvPr/>
            </p:nvSpPr>
            <p:spPr>
              <a:xfrm>
                <a:off x="4268843" y="513247"/>
                <a:ext cx="137785" cy="246863"/>
              </a:xfrm>
            </p:spPr>
          </p:sp>
        </mc:Fallback>
      </mc:AlternateContent>
      <mc:AlternateContent xmlns:mc="http://schemas.openxmlformats.org/markup-compatibility/2006">
        <mc:Choice xmlns:p14="http://schemas.microsoft.com/office/powerpoint/2010/main" Requires="p14">
          <p:contentPart p14:bwMode="auto" r:id="rId36">
            <p14:nvContentPartPr>
              <p14:cNvPr id="1050453" name=""/>
              <p14:cNvContentPartPr/>
              <p14:nvPr/>
            </p14:nvContentPartPr>
            <p14:xfrm>
              <a:off x="4520107" y="473326"/>
              <a:ext cx="68560" cy="252549"/>
            </p14:xfrm>
          </p:contentPart>
        </mc:Choice>
        <mc:Fallback>
          <p:sp>
            <p:nvSpPr>
              <p:cNvPr id="1050453" name=""/>
              <p:cNvSpPr/>
              <p:nvPr/>
            </p:nvSpPr>
            <p:spPr>
              <a:xfrm>
                <a:off x="4520107" y="473326"/>
                <a:ext cx="68560" cy="252549"/>
              </a:xfrm>
            </p:spPr>
          </p:sp>
        </mc:Fallback>
      </mc:AlternateContent>
      <mc:AlternateContent xmlns:mc="http://schemas.openxmlformats.org/markup-compatibility/2006">
        <mc:Choice xmlns:p14="http://schemas.microsoft.com/office/powerpoint/2010/main" Requires="p14">
          <p:contentPart p14:bwMode="auto" r:id="rId37">
            <p14:nvContentPartPr>
              <p14:cNvPr id="1050454" name=""/>
              <p14:cNvContentPartPr/>
              <p14:nvPr/>
            </p14:nvContentPartPr>
            <p14:xfrm>
              <a:off x="4511188" y="760490"/>
              <a:ext cx="78160" cy="75465"/>
            </p14:xfrm>
          </p:contentPart>
        </mc:Choice>
        <mc:Fallback>
          <p:sp>
            <p:nvSpPr>
              <p:cNvPr id="1050454" name=""/>
              <p:cNvSpPr/>
              <p:nvPr/>
            </p:nvSpPr>
            <p:spPr>
              <a:xfrm>
                <a:off x="4511188" y="760490"/>
                <a:ext cx="78160" cy="75465"/>
              </a:xfrm>
            </p:spPr>
          </p:sp>
        </mc:Fallback>
      </mc:AlternateContent>
      <mc:AlternateContent xmlns:mc="http://schemas.openxmlformats.org/markup-compatibility/2006">
        <mc:Choice xmlns:p14="http://schemas.microsoft.com/office/powerpoint/2010/main" Requires="p14">
          <p:contentPart p14:bwMode="auto" r:id="rId38">
            <p14:nvContentPartPr>
              <p14:cNvPr id="1050455" name=""/>
              <p14:cNvContentPartPr/>
              <p14:nvPr/>
            </p14:nvContentPartPr>
            <p14:xfrm>
              <a:off x="4643766" y="487531"/>
              <a:ext cx="154588" cy="17639"/>
            </p14:xfrm>
          </p:contentPart>
        </mc:Choice>
        <mc:Fallback>
          <p:sp>
            <p:nvSpPr>
              <p:cNvPr id="1050455" name=""/>
              <p:cNvSpPr/>
              <p:nvPr/>
            </p:nvSpPr>
            <p:spPr>
              <a:xfrm>
                <a:off x="4643766" y="487531"/>
                <a:ext cx="154588" cy="17639"/>
              </a:xfrm>
            </p:spPr>
          </p:sp>
        </mc:Fallback>
      </mc:AlternateContent>
      <mc:AlternateContent xmlns:mc="http://schemas.openxmlformats.org/markup-compatibility/2006">
        <mc:Choice xmlns:p14="http://schemas.microsoft.com/office/powerpoint/2010/main" Requires="p14">
          <p:contentPart p14:bwMode="auto" r:id="rId39">
            <p14:nvContentPartPr>
              <p14:cNvPr id="1050456" name=""/>
              <p14:cNvContentPartPr/>
              <p14:nvPr/>
            </p14:nvContentPartPr>
            <p14:xfrm>
              <a:off x="4680810" y="441482"/>
              <a:ext cx="35395" cy="139877"/>
            </p14:xfrm>
          </p:contentPart>
        </mc:Choice>
        <mc:Fallback>
          <p:sp>
            <p:nvSpPr>
              <p:cNvPr id="1050456" name=""/>
              <p:cNvSpPr/>
              <p:nvPr/>
            </p:nvSpPr>
            <p:spPr>
              <a:xfrm>
                <a:off x="4680810" y="441482"/>
                <a:ext cx="35395" cy="139877"/>
              </a:xfrm>
            </p:spPr>
          </p:sp>
        </mc:Fallback>
      </mc:AlternateContent>
      <mc:AlternateContent xmlns:mc="http://schemas.openxmlformats.org/markup-compatibility/2006">
        <mc:Choice xmlns:p14="http://schemas.microsoft.com/office/powerpoint/2010/main" Requires="p14">
          <p:contentPart p14:bwMode="auto" r:id="rId40">
            <p14:nvContentPartPr>
              <p14:cNvPr id="1050457" name=""/>
              <p14:cNvContentPartPr/>
              <p14:nvPr/>
            </p14:nvContentPartPr>
            <p14:xfrm>
              <a:off x="4626219" y="592133"/>
              <a:ext cx="160107" cy="35212"/>
            </p14:xfrm>
          </p:contentPart>
        </mc:Choice>
        <mc:Fallback>
          <p:sp>
            <p:nvSpPr>
              <p:cNvPr id="1050457" name=""/>
              <p:cNvSpPr/>
              <p:nvPr/>
            </p:nvSpPr>
            <p:spPr>
              <a:xfrm>
                <a:off x="4626219" y="592133"/>
                <a:ext cx="160107" cy="35212"/>
              </a:xfrm>
            </p:spPr>
          </p:sp>
        </mc:Fallback>
      </mc:AlternateContent>
      <mc:AlternateContent xmlns:mc="http://schemas.openxmlformats.org/markup-compatibility/2006">
        <mc:Choice xmlns:p14="http://schemas.microsoft.com/office/powerpoint/2010/main" Requires="p14">
          <p:contentPart p14:bwMode="auto" r:id="rId41">
            <p14:nvContentPartPr>
              <p14:cNvPr id="1050458" name=""/>
              <p14:cNvContentPartPr/>
              <p14:nvPr/>
            </p14:nvContentPartPr>
            <p14:xfrm>
              <a:off x="4650915" y="684535"/>
              <a:ext cx="37209" cy="67570"/>
            </p14:xfrm>
          </p:contentPart>
        </mc:Choice>
        <mc:Fallback>
          <p:sp>
            <p:nvSpPr>
              <p:cNvPr id="1050458" name=""/>
              <p:cNvSpPr/>
              <p:nvPr/>
            </p:nvSpPr>
            <p:spPr>
              <a:xfrm>
                <a:off x="4650915" y="684535"/>
                <a:ext cx="37209" cy="67570"/>
              </a:xfrm>
            </p:spPr>
          </p:sp>
        </mc:Fallback>
      </mc:AlternateContent>
      <mc:AlternateContent xmlns:mc="http://schemas.openxmlformats.org/markup-compatibility/2006">
        <mc:Choice xmlns:p14="http://schemas.microsoft.com/office/powerpoint/2010/main" Requires="p14">
          <p:contentPart p14:bwMode="auto" r:id="rId42">
            <p14:nvContentPartPr>
              <p14:cNvPr id="1050459" name=""/>
              <p14:cNvContentPartPr/>
              <p14:nvPr/>
            </p14:nvContentPartPr>
            <p14:xfrm>
              <a:off x="4677560" y="674016"/>
              <a:ext cx="137373" cy="64375"/>
            </p14:xfrm>
          </p:contentPart>
        </mc:Choice>
        <mc:Fallback>
          <p:sp>
            <p:nvSpPr>
              <p:cNvPr id="1050459" name=""/>
              <p:cNvSpPr/>
              <p:nvPr/>
            </p:nvSpPr>
            <p:spPr>
              <a:xfrm>
                <a:off x="4677560" y="674016"/>
                <a:ext cx="137373" cy="64375"/>
              </a:xfrm>
            </p:spPr>
          </p:sp>
        </mc:Fallback>
      </mc:AlternateContent>
      <mc:AlternateContent xmlns:mc="http://schemas.openxmlformats.org/markup-compatibility/2006">
        <mc:Choice xmlns:p14="http://schemas.microsoft.com/office/powerpoint/2010/main" Requires="p14">
          <p:contentPart p14:bwMode="auto" r:id="rId43">
            <p14:nvContentPartPr>
              <p14:cNvPr id="1050460" name=""/>
              <p14:cNvContentPartPr/>
              <p14:nvPr/>
            </p14:nvContentPartPr>
            <p14:xfrm>
              <a:off x="4606073" y="486818"/>
              <a:ext cx="198407" cy="17702"/>
            </p14:xfrm>
          </p:contentPart>
        </mc:Choice>
        <mc:Fallback>
          <p:sp>
            <p:nvSpPr>
              <p:cNvPr id="1050460" name=""/>
              <p:cNvSpPr/>
              <p:nvPr/>
            </p:nvSpPr>
            <p:spPr>
              <a:xfrm>
                <a:off x="4606073" y="486818"/>
                <a:ext cx="198407" cy="17702"/>
              </a:xfrm>
            </p:spPr>
          </p:sp>
        </mc:Fallback>
      </mc:AlternateContent>
      <mc:AlternateContent xmlns:mc="http://schemas.openxmlformats.org/markup-compatibility/2006">
        <mc:Choice xmlns:p14="http://schemas.microsoft.com/office/powerpoint/2010/main" Requires="p14">
          <p:contentPart p14:bwMode="auto" r:id="rId44">
            <p14:nvContentPartPr>
              <p14:cNvPr id="1050461" name=""/>
              <p14:cNvContentPartPr/>
              <p14:nvPr/>
            </p14:nvContentPartPr>
            <p14:xfrm>
              <a:off x="4875311" y="392092"/>
              <a:ext cx="136674" cy="144221"/>
            </p14:xfrm>
          </p:contentPart>
        </mc:Choice>
        <mc:Fallback>
          <p:sp>
            <p:nvSpPr>
              <p:cNvPr id="1050461" name=""/>
              <p:cNvSpPr/>
              <p:nvPr/>
            </p:nvSpPr>
            <p:spPr>
              <a:xfrm>
                <a:off x="4875311" y="392092"/>
                <a:ext cx="136674" cy="144221"/>
              </a:xfrm>
            </p:spPr>
          </p:sp>
        </mc:Fallback>
      </mc:AlternateContent>
      <mc:AlternateContent xmlns:mc="http://schemas.openxmlformats.org/markup-compatibility/2006">
        <mc:Choice xmlns:p14="http://schemas.microsoft.com/office/powerpoint/2010/main" Requires="p14">
          <p:contentPart p14:bwMode="auto" r:id="rId45">
            <p14:nvContentPartPr>
              <p14:cNvPr id="1050462" name=""/>
              <p14:cNvContentPartPr/>
              <p14:nvPr/>
            </p14:nvContentPartPr>
            <p14:xfrm>
              <a:off x="4827686" y="643380"/>
              <a:ext cx="212003" cy="29457"/>
            </p14:xfrm>
          </p:contentPart>
        </mc:Choice>
        <mc:Fallback>
          <p:sp>
            <p:nvSpPr>
              <p:cNvPr id="1050462" name=""/>
              <p:cNvSpPr/>
              <p:nvPr/>
            </p:nvSpPr>
            <p:spPr>
              <a:xfrm>
                <a:off x="4827686" y="643380"/>
                <a:ext cx="212003" cy="29457"/>
              </a:xfrm>
            </p:spPr>
          </p:sp>
        </mc:Fallback>
      </mc:AlternateContent>
      <mc:AlternateContent xmlns:mc="http://schemas.openxmlformats.org/markup-compatibility/2006">
        <mc:Choice xmlns:p14="http://schemas.microsoft.com/office/powerpoint/2010/main" Requires="p14">
          <p:contentPart p14:bwMode="auto" r:id="rId46">
            <p14:nvContentPartPr>
              <p14:cNvPr id="1050463" name=""/>
              <p14:cNvContentPartPr/>
              <p14:nvPr/>
            </p14:nvContentPartPr>
            <p14:xfrm>
              <a:off x="4881024" y="620198"/>
              <a:ext cx="131467" cy="181736"/>
            </p14:xfrm>
          </p:contentPart>
        </mc:Choice>
        <mc:Fallback>
          <p:sp>
            <p:nvSpPr>
              <p:cNvPr id="1050463" name=""/>
              <p:cNvSpPr/>
              <p:nvPr/>
            </p:nvSpPr>
            <p:spPr>
              <a:xfrm>
                <a:off x="4881024" y="620198"/>
                <a:ext cx="131467" cy="181736"/>
              </a:xfrm>
            </p:spPr>
          </p:sp>
        </mc:Fallback>
      </mc:AlternateContent>
      <mc:AlternateContent xmlns:mc="http://schemas.openxmlformats.org/markup-compatibility/2006">
        <mc:Choice xmlns:p14="http://schemas.microsoft.com/office/powerpoint/2010/main" Requires="p14">
          <p:contentPart p14:bwMode="auto" r:id="rId47">
            <p14:nvContentPartPr>
              <p14:cNvPr id="1050464" name=""/>
              <p14:cNvContentPartPr/>
              <p14:nvPr/>
            </p14:nvContentPartPr>
            <p14:xfrm>
              <a:off x="5141740" y="368047"/>
              <a:ext cx="111783" cy="94061"/>
            </p14:xfrm>
          </p:contentPart>
        </mc:Choice>
        <mc:Fallback>
          <p:sp>
            <p:nvSpPr>
              <p:cNvPr id="1050464" name=""/>
              <p:cNvSpPr/>
              <p:nvPr/>
            </p:nvSpPr>
            <p:spPr>
              <a:xfrm>
                <a:off x="5141740" y="368047"/>
                <a:ext cx="111783" cy="94061"/>
              </a:xfrm>
            </p:spPr>
          </p:sp>
        </mc:Fallback>
      </mc:AlternateContent>
      <mc:AlternateContent xmlns:mc="http://schemas.openxmlformats.org/markup-compatibility/2006">
        <mc:Choice xmlns:p14="http://schemas.microsoft.com/office/powerpoint/2010/main" Requires="p14">
          <p:contentPart p14:bwMode="auto" r:id="rId48">
            <p14:nvContentPartPr>
              <p14:cNvPr id="1050465" name=""/>
              <p14:cNvContentPartPr/>
              <p14:nvPr/>
            </p14:nvContentPartPr>
            <p14:xfrm>
              <a:off x="5141584" y="504520"/>
              <a:ext cx="14458" cy="201287"/>
            </p14:xfrm>
          </p:contentPart>
        </mc:Choice>
        <mc:Fallback>
          <p:sp>
            <p:nvSpPr>
              <p:cNvPr id="1050465" name=""/>
              <p:cNvSpPr/>
              <p:nvPr/>
            </p:nvSpPr>
            <p:spPr>
              <a:xfrm>
                <a:off x="5141584" y="504520"/>
                <a:ext cx="14458" cy="201287"/>
              </a:xfrm>
            </p:spPr>
          </p:sp>
        </mc:Fallback>
      </mc:AlternateContent>
      <mc:AlternateContent xmlns:mc="http://schemas.openxmlformats.org/markup-compatibility/2006">
        <mc:Choice xmlns:p14="http://schemas.microsoft.com/office/powerpoint/2010/main" Requires="p14">
          <p:contentPart p14:bwMode="auto" r:id="rId49">
            <p14:nvContentPartPr>
              <p14:cNvPr id="1050466" name=""/>
              <p14:cNvContentPartPr/>
              <p14:nvPr/>
            </p14:nvContentPartPr>
            <p14:xfrm>
              <a:off x="5167580" y="479306"/>
              <a:ext cx="176262" cy="226904"/>
            </p14:xfrm>
          </p:contentPart>
        </mc:Choice>
        <mc:Fallback>
          <p:sp>
            <p:nvSpPr>
              <p:cNvPr id="1050466" name=""/>
              <p:cNvSpPr/>
              <p:nvPr/>
            </p:nvSpPr>
            <p:spPr>
              <a:xfrm>
                <a:off x="5167580" y="479306"/>
                <a:ext cx="176262" cy="226904"/>
              </a:xfrm>
            </p:spPr>
          </p:sp>
        </mc:Fallback>
      </mc:AlternateContent>
      <mc:AlternateContent xmlns:mc="http://schemas.openxmlformats.org/markup-compatibility/2006">
        <mc:Choice xmlns:p14="http://schemas.microsoft.com/office/powerpoint/2010/main" Requires="p14">
          <p:contentPart p14:bwMode="auto" r:id="rId50">
            <p14:nvContentPartPr>
              <p14:cNvPr id="1050467" name=""/>
              <p14:cNvContentPartPr/>
              <p14:nvPr/>
            </p14:nvContentPartPr>
            <p14:xfrm>
              <a:off x="5169529" y="552102"/>
              <a:ext cx="128137" cy="20654"/>
            </p14:xfrm>
          </p:contentPart>
        </mc:Choice>
        <mc:Fallback>
          <p:sp>
            <p:nvSpPr>
              <p:cNvPr id="1050467" name=""/>
              <p:cNvSpPr/>
              <p:nvPr/>
            </p:nvSpPr>
            <p:spPr>
              <a:xfrm>
                <a:off x="5169529" y="552102"/>
                <a:ext cx="128137" cy="20654"/>
              </a:xfrm>
            </p:spPr>
          </p:sp>
        </mc:Fallback>
      </mc:AlternateContent>
      <mc:AlternateContent xmlns:mc="http://schemas.openxmlformats.org/markup-compatibility/2006">
        <mc:Choice xmlns:p14="http://schemas.microsoft.com/office/powerpoint/2010/main" Requires="p14">
          <p:contentPart p14:bwMode="auto" r:id="rId51">
            <p14:nvContentPartPr>
              <p14:cNvPr id="1050468" name=""/>
              <p14:cNvContentPartPr/>
              <p14:nvPr/>
            </p14:nvContentPartPr>
            <p14:xfrm>
              <a:off x="5211122" y="579062"/>
              <a:ext cx="81693" cy="24238"/>
            </p14:xfrm>
          </p:contentPart>
        </mc:Choice>
        <mc:Fallback>
          <p:sp>
            <p:nvSpPr>
              <p:cNvPr id="1050468" name=""/>
              <p:cNvSpPr/>
              <p:nvPr/>
            </p:nvSpPr>
            <p:spPr>
              <a:xfrm>
                <a:off x="5211122" y="579062"/>
                <a:ext cx="81693" cy="24238"/>
              </a:xfrm>
            </p:spPr>
          </p:sp>
        </mc:Fallback>
      </mc:AlternateContent>
      <mc:AlternateContent xmlns:mc="http://schemas.openxmlformats.org/markup-compatibility/2006">
        <mc:Choice xmlns:p14="http://schemas.microsoft.com/office/powerpoint/2010/main" Requires="p14">
          <p:contentPart p14:bwMode="auto" r:id="rId52">
            <p14:nvContentPartPr>
              <p14:cNvPr id="1050469" name=""/>
              <p14:cNvContentPartPr/>
              <p14:nvPr/>
            </p14:nvContentPartPr>
            <p14:xfrm>
              <a:off x="5212954" y="493472"/>
              <a:ext cx="44691" cy="215555"/>
            </p14:xfrm>
          </p:contentPart>
        </mc:Choice>
        <mc:Fallback>
          <p:sp>
            <p:nvSpPr>
              <p:cNvPr id="1050469" name=""/>
              <p:cNvSpPr/>
              <p:nvPr/>
            </p:nvSpPr>
            <p:spPr>
              <a:xfrm>
                <a:off x="5212954" y="493472"/>
                <a:ext cx="44691" cy="215555"/>
              </a:xfrm>
            </p:spPr>
          </p:sp>
        </mc:Fallback>
      </mc:AlternateContent>
      <mc:AlternateContent xmlns:mc="http://schemas.openxmlformats.org/markup-compatibility/2006">
        <mc:Choice xmlns:p14="http://schemas.microsoft.com/office/powerpoint/2010/main" Requires="p14">
          <p:contentPart p14:bwMode="auto" r:id="rId53">
            <p14:nvContentPartPr>
              <p14:cNvPr id="1050470" name=""/>
              <p14:cNvContentPartPr/>
              <p14:nvPr/>
            </p14:nvContentPartPr>
            <p14:xfrm>
              <a:off x="5063597" y="462928"/>
              <a:ext cx="28987" cy="14680"/>
            </p14:xfrm>
          </p:contentPart>
        </mc:Choice>
        <mc:Fallback>
          <p:sp>
            <p:nvSpPr>
              <p:cNvPr id="1050470" name=""/>
              <p:cNvSpPr/>
              <p:nvPr/>
            </p:nvSpPr>
            <p:spPr>
              <a:xfrm>
                <a:off x="5063597" y="462928"/>
                <a:ext cx="28987" cy="14680"/>
              </a:xfrm>
            </p:spPr>
          </p:sp>
        </mc:Fallback>
      </mc:AlternateContent>
      <mc:AlternateContent xmlns:mc="http://schemas.openxmlformats.org/markup-compatibility/2006">
        <mc:Choice xmlns:p14="http://schemas.microsoft.com/office/powerpoint/2010/main" Requires="p14">
          <p:contentPart p14:bwMode="auto" r:id="rId54">
            <p14:nvContentPartPr>
              <p14:cNvPr id="1050471" name=""/>
              <p14:cNvContentPartPr/>
              <p14:nvPr/>
            </p14:nvContentPartPr>
            <p14:xfrm>
              <a:off x="5048149" y="544162"/>
              <a:ext cx="376872" cy="212848"/>
            </p14:xfrm>
          </p:contentPart>
        </mc:Choice>
        <mc:Fallback>
          <p:sp>
            <p:nvSpPr>
              <p:cNvPr id="1050471" name=""/>
              <p:cNvSpPr/>
              <p:nvPr/>
            </p:nvSpPr>
            <p:spPr>
              <a:xfrm>
                <a:off x="5048149" y="544162"/>
                <a:ext cx="376872" cy="21284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589"/>
                                        </p:tgtEl>
                                        <p:attrNameLst>
                                          <p:attrName>style.visibility</p:attrName>
                                        </p:attrNameLst>
                                      </p:cBhvr>
                                      <p:to>
                                        <p:strVal val="visible"/>
                                      </p:to>
                                    </p:set>
                                    <p:animEffect transition="in" filter="wipe(down)">
                                      <p:cBhvr>
                                        <p:cTn dur="500" id="7"/>
                                        <p:tgtEl>
                                          <p:spTgt spid="1048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9" grpId="0"/>
    </p:bldLst>
  </p:timing>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peakzqf</cp:lastModifiedBy>
  <dcterms:created xsi:type="dcterms:W3CDTF">2018-12-04T02:34:48Z</dcterms:created>
  <dcterms:modified xsi:type="dcterms:W3CDTF">2021-11-03T09:14:47Z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866d408f0127456ca00c50f688f97d39</vt:lpwstr>
  </property>
</Properties>
</file>