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8" r:id="rId4"/>
    <p:sldId id="284" r:id="rId5"/>
    <p:sldId id="285" r:id="rId6"/>
    <p:sldId id="286" r:id="rId7"/>
    <p:sldId id="287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c" initials="y" lastIdx="2" clrIdx="0"/>
  <p:cmAuthor id="2" name="XIA" initials="X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1D5"/>
    <a:srgbClr val="0B004C"/>
    <a:srgbClr val="0070C0"/>
    <a:srgbClr val="FFF2CC"/>
    <a:srgbClr val="595959"/>
    <a:srgbClr val="67CDCB"/>
    <a:srgbClr val="01ABA8"/>
    <a:srgbClr val="EA8540"/>
    <a:srgbClr val="40404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8" autoAdjust="0"/>
    <p:restoredTop sz="94256" autoAdjust="0"/>
  </p:normalViewPr>
  <p:slideViewPr>
    <p:cSldViewPr snapToGrid="0">
      <p:cViewPr>
        <p:scale>
          <a:sx n="66" d="100"/>
          <a:sy n="66" d="100"/>
        </p:scale>
        <p:origin x="-428" y="-48"/>
      </p:cViewPr>
      <p:guideLst>
        <p:guide orient="horz" pos="2066"/>
        <p:guide pos="38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6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F7419-B139-4427-A8AF-48A8D33B2C9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F4A84-F90C-4381-9912-31B4B2D7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9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F845-9C43-41EA-848A-085CEC62B12B}" type="datetime1">
              <a:rPr lang="en-US" altLang="zh-CN" smtClean="0"/>
              <a:t>3/7/2022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140000"/>
            <a:ext cx="12192000" cy="1699200"/>
          </a:xfrm>
          <a:prstGeom prst="rect">
            <a:avLst/>
          </a:prstGeom>
          <a:solidFill>
            <a:srgbClr val="01A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3192" y="241288"/>
            <a:ext cx="3151216" cy="825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A0BA-84A2-4F21-B82C-4495AF932D28}" type="datetime1">
              <a:rPr lang="en-US" altLang="zh-CN" smtClean="0"/>
              <a:t>3/7/2022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67B1-5420-4364-99DA-4879E83A61E0}" type="datetime1">
              <a:rPr lang="en-US" altLang="zh-CN" smtClean="0"/>
              <a:t>3/7/2022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9504A3BC-8BDC-4808-9BA4-E05E0555E2CA}" type="datetimeFigureOut">
              <a:rPr lang="zh-CN" altLang="en-US">
                <a:solidFill>
                  <a:prstClr val="black">
                    <a:tint val="75000"/>
                  </a:prstClr>
                </a:solidFill>
                <a:cs typeface="+mn-cs"/>
              </a:rPr>
              <a:t>2022/3/7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5861710D-C170-4F52-9ABA-DCE21D7BB8DF}" type="slidenum">
              <a:rPr lang="zh-CN" altLang="en-US">
                <a:solidFill>
                  <a:prstClr val="black">
                    <a:tint val="75000"/>
                  </a:prstClr>
                </a:solidFill>
                <a:cs typeface="+mn-cs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97751"/>
            <a:ext cx="12192000" cy="669600"/>
          </a:xfrm>
          <a:prstGeom prst="rect">
            <a:avLst/>
          </a:prstGeom>
          <a:solidFill>
            <a:srgbClr val="01A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1" y="6195877"/>
            <a:ext cx="5414401" cy="6714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69413"/>
            <a:ext cx="2743200" cy="365125"/>
          </a:xfrm>
        </p:spPr>
        <p:txBody>
          <a:bodyPr/>
          <a:lstStyle/>
          <a:p>
            <a:fld id="{DEB1C5B7-BC1F-4065-A5D7-DA8F8214EA2F}" type="datetime1">
              <a:rPr lang="en-US" altLang="zh-CN" smtClean="0"/>
              <a:t>3/7/2022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69413"/>
            <a:ext cx="4114800" cy="365125"/>
          </a:xfrm>
        </p:spPr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58400" y="6349051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50"/>
          <a:stretch>
            <a:fillRect/>
          </a:stretch>
        </p:blipFill>
        <p:spPr>
          <a:xfrm>
            <a:off x="9828246" y="0"/>
            <a:ext cx="2190500" cy="66675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7481-A774-4724-849E-6E81EDC652A7}" type="datetime1">
              <a:rPr lang="en-US" altLang="zh-CN" smtClean="0"/>
              <a:t>3/7/2022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EFBF-3E4C-4146-9A61-54A52684E1B3}" type="datetime1">
              <a:rPr lang="en-US" altLang="zh-CN" smtClean="0"/>
              <a:t>3/7/2022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C7FF-0BFB-4AA2-92D2-2B1FF18669C0}" type="datetime1">
              <a:rPr lang="en-US" altLang="zh-CN" smtClean="0"/>
              <a:t>3/7/2022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4083-3F2C-4AB5-B4CA-2B8A80500855}" type="datetime1">
              <a:rPr lang="en-US" altLang="zh-CN" smtClean="0"/>
              <a:t>3/7/2022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F993-1184-4565-9BBD-6CDFBE40BA1C}" type="datetime1">
              <a:rPr lang="en-US" altLang="zh-CN" smtClean="0"/>
              <a:t>3/7/2022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CBBC-AF3B-49C7-8B59-C2D5C89BA0A8}" type="datetime1">
              <a:rPr lang="en-US" altLang="zh-CN" smtClean="0"/>
              <a:t>3/7/2022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9E42-252D-4A44-AF96-4E2E517B733F}" type="datetime1">
              <a:rPr lang="en-US" altLang="zh-CN" smtClean="0"/>
              <a:t>3/7/2022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BD13E-4157-4F7F-8CB4-F724A15D7107}" type="datetime1">
              <a:rPr lang="en-US" altLang="zh-CN" smtClean="0"/>
              <a:t>3/7/2022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5FE1F-C64B-4068-A7D3-65251CAD3D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8830" y="1379220"/>
            <a:ext cx="102184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 4 – Key points about calculator APP design</a:t>
            </a:r>
            <a:endParaRPr lang="en-US" altLang="zh-CN" sz="4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4825" y="3279140"/>
            <a:ext cx="3186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Teacher: Dr. XU Linlin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7480" y="701730"/>
            <a:ext cx="34886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sz="4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2215" y="1857676"/>
            <a:ext cx="344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164" y="1618670"/>
            <a:ext cx="1158303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points about calculator APP design</a:t>
            </a:r>
            <a:endParaRPr lang="en-US" altLang="zh-CN" sz="3200" b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 listeners </a:t>
            </a:r>
            <a:r>
              <a:rPr lang="en-US" altLang="zh-CN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 multi-components and </a:t>
            </a:r>
            <a:r>
              <a:rPr lang="en-US" altLang="zh-CN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customize class;</a:t>
            </a:r>
            <a:endParaRPr lang="en-US" altLang="zh-CN" sz="24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setText();</a:t>
            </a:r>
          </a:p>
          <a:p>
            <a:pPr>
              <a:lnSpc>
                <a:spcPct val="200000"/>
              </a:lnSpc>
            </a:pPr>
            <a:r>
              <a:rPr lang="en-US" altLang="zh-CN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4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Customize method;</a:t>
            </a:r>
            <a:endParaRPr lang="en-US" altLang="zh-CN" sz="24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48125"/>
            <a:ext cx="11697335" cy="82413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 listeners for multi-components and customize class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263" y="853015"/>
            <a:ext cx="9634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en-US" altLang="zh-CN" sz="2400" b="1" smtClean="0">
                <a:solidFill>
                  <a:srgbClr val="C00000"/>
                </a:solidFill>
              </a:rPr>
              <a:t>Usage 1</a:t>
            </a:r>
            <a:r>
              <a:rPr lang="zh-CN" altLang="en-US" sz="2400" b="1" smtClean="0">
                <a:solidFill>
                  <a:srgbClr val="C00000"/>
                </a:solidFill>
              </a:rPr>
              <a:t>：</a:t>
            </a:r>
            <a:r>
              <a:rPr lang="en-US" altLang="zh-CN" sz="2400" b="1" smtClean="0">
                <a:solidFill>
                  <a:srgbClr val="C00000"/>
                </a:solidFill>
              </a:rPr>
              <a:t>set  </a:t>
            </a:r>
            <a:r>
              <a:rPr lang="en-US" altLang="zh-CN" sz="2400" b="1" err="1" smtClean="0">
                <a:solidFill>
                  <a:srgbClr val="C00000"/>
                </a:solidFill>
              </a:rPr>
              <a:t>OnClick</a:t>
            </a:r>
            <a:r>
              <a:rPr lang="en-US" altLang="zh-CN" sz="2400" b="1" smtClean="0">
                <a:solidFill>
                  <a:srgbClr val="C00000"/>
                </a:solidFill>
              </a:rPr>
              <a:t> on components 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5006" y="1346102"/>
            <a:ext cx="9500139" cy="489364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class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MainActivity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extends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AppCompatActivity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private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TextView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mtv_alert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private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Button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mbtn_login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@Override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protected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onCreate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(Bundle savedInstanceState)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super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.onCreate(savedInstanceState)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setContentView(R.layout.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activity_main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mtv_alert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 findViewById(R.id.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tv_alert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       mtv_alert.requestFocus();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mtv_alert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.setSelected(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true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mbtn_login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 findViewById(R.id.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btn_login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CC7832"/>
              </a:solidFill>
              <a:effectLst/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mbtn_login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.setOnClickListener(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new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View.OnClickListener()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@Override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onClick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(View view) {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    Toast.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makeText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(MainActivity.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this,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用户名和密码错误，请重新输入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Toast.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LENGTH_LONG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).show()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})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0139" y="1958737"/>
            <a:ext cx="2021306" cy="264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2206" y="1916043"/>
            <a:ext cx="14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Step 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0772" y="3939889"/>
            <a:ext cx="3137834" cy="264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6466" y="3668461"/>
            <a:ext cx="7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Step 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7257" y="4273619"/>
            <a:ext cx="7806090" cy="1885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00724" y="4682391"/>
            <a:ext cx="14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Step 3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408366" y="3939889"/>
            <a:ext cx="904779" cy="37921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7638" y="3675634"/>
            <a:ext cx="34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B0F0"/>
                </a:solidFill>
              </a:rPr>
              <a:t>Usage of </a:t>
            </a:r>
            <a:r>
              <a:rPr lang="en-US" altLang="zh-CN" b="1" smtClean="0">
                <a:solidFill>
                  <a:srgbClr val="00B0F0"/>
                </a:solidFill>
              </a:rPr>
              <a:t>Anonymous  </a:t>
            </a:r>
            <a:r>
              <a:rPr lang="en-US" altLang="zh-CN" b="1">
                <a:solidFill>
                  <a:srgbClr val="00B0F0"/>
                </a:solidFill>
              </a:rPr>
              <a:t>class</a:t>
            </a:r>
            <a:endParaRPr lang="zh-CN" altLang="en-US" b="1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4259" y="950390"/>
            <a:ext cx="5062890" cy="48320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private void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setListeners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获取页面上的控件</a:t>
            </a:r>
            <a:b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btn1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 findViewById(R.id.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bt_1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btn2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 findViewById(R.id.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bt_2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btn3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 findViewById(R.id.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bt_3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lang="en-US" altLang="zh-CN" sz="1400" smtClean="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…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btn0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 findViewById(R.id.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bt_0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jia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 findViewById(R.id.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bt_jia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jian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 findViewById(R.id.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bt_jian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…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back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 findViewById(R.id.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bt_back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edit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 findViewById(R.id.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et_1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// </a:t>
            </a: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按钮的单击事件</a:t>
            </a:r>
            <a:b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btn1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.setOnClickListener(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Click())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btn2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.setOnClickListener(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Click())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btn3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.setOnClickListener(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Click())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btn4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.setOnClickListener(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Click())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…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back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.setOnClickListener(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Click())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edit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.setOnClickListener(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Click())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752" y="347130"/>
            <a:ext cx="4400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400" b="1" kern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自定义方法：</a:t>
            </a:r>
            <a:r>
              <a:rPr lang="en-US" altLang="zh-CN" sz="2400" b="1" kern="0" smtClean="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</a:rPr>
              <a:t>setListeners</a:t>
            </a:r>
            <a:r>
              <a:rPr lang="en-US" altLang="zh-CN" sz="2400" b="1" kern="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400" b="1">
              <a:solidFill>
                <a:srgbClr val="1D41D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93303" y="1145406"/>
            <a:ext cx="52842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2400" b="1" smtClean="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</a:rPr>
              <a:t>nCreate</a:t>
            </a:r>
            <a:r>
              <a:rPr lang="zh-CN" altLang="en-US" sz="2400" b="1" smtClean="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</a:rPr>
              <a:t>（）</a:t>
            </a:r>
            <a:r>
              <a:rPr lang="zh-CN" altLang="en-US" sz="24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中调用该方法：</a:t>
            </a:r>
            <a:endParaRPr lang="en-US" altLang="zh-CN" sz="2400" b="1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FFC66D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</a:t>
            </a:r>
            <a:r>
              <a:rPr lang="zh-CN" altLang="zh-CN" sz="2800" b="1" smtClean="0">
                <a:solidFill>
                  <a:srgbClr val="FFC66D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setListeners</a:t>
            </a:r>
            <a:r>
              <a:rPr lang="zh-CN" altLang="zh-CN" sz="2800" b="1" smtClean="0">
                <a:solidFill>
                  <a:srgbClr val="A9B7C6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()</a:t>
            </a:r>
            <a:endParaRPr lang="en-US" altLang="zh-CN" sz="2800" b="1" ker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24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95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4892" y="1583351"/>
            <a:ext cx="4350620" cy="38164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class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Click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implements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View.OnClickListener 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String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ets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edit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.getText().toString()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@Override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public void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onClick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(View view) 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switch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(view.getId()){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case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R.id.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bt_0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en-US" altLang="zh-CN" sz="14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en-US" altLang="zh-CN" sz="1400" smtClean="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ss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+=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"0"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edit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.setText(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break;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case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R.id.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bt_1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ss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+=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"1"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edit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.setText(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break;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case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R.id.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bt_2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</a:t>
            </a:r>
            <a:endParaRPr lang="en-US" altLang="zh-CN" sz="360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A9B7C6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…</a:t>
            </a:r>
            <a:endParaRPr kumimoji="0" lang="en-US" altLang="zh-CN" sz="900" b="0" i="0" u="none" strike="noStrike" cap="none" normalizeH="0" baseline="0" smtClean="0">
              <a:ln>
                <a:noFill/>
              </a:ln>
              <a:solidFill>
                <a:srgbClr val="A9B7C6"/>
              </a:solidFill>
              <a:effectLst/>
              <a:latin typeface="Arial Unicode MS" pitchFamily="34" charset="-122"/>
              <a:ea typeface="JetBrains Mono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752" y="347130"/>
            <a:ext cx="7931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zh-CN" sz="2400" b="1" ker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写一个</a:t>
            </a:r>
            <a:r>
              <a:rPr lang="zh-CN" altLang="en-US" sz="2400" b="1" kern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自定义类</a:t>
            </a:r>
            <a:r>
              <a:rPr lang="en-US" altLang="zh-CN" sz="2400" b="1" kern="0" smtClean="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Click</a:t>
            </a:r>
            <a:r>
              <a:rPr lang="zh-CN" altLang="en-US" sz="2400" b="1" kern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，其实现</a:t>
            </a:r>
            <a:r>
              <a:rPr lang="zh-CN" altLang="zh-CN" sz="2400" b="1" kern="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View.OnClickListener </a:t>
            </a:r>
            <a:endParaRPr lang="zh-CN" altLang="en-US" sz="2400" b="1" kern="0">
              <a:solidFill>
                <a:srgbClr val="1D41D5"/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736656" y="1027133"/>
            <a:ext cx="4937761" cy="35394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case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R.id.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bt_cheng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if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.length() ==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break;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if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.contains(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 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)){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if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.indexOf(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 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 ==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.length() -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3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break;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getResult()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ss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+=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 × 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edit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.setText(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break;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CC7832"/>
              </a:solidFill>
              <a:effectLst/>
              <a:latin typeface="Arial Unicode MS" pitchFamily="34" charset="-122"/>
              <a:ea typeface="JetBrains Mon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smtClean="0">
                <a:solidFill>
                  <a:srgbClr val="CC7832"/>
                </a:solidFill>
                <a:latin typeface="Arial Unicode MS" pitchFamily="34" charset="-122"/>
                <a:ea typeface="宋体" pitchFamily="2" charset="-122"/>
                <a:cs typeface="宋体" pitchFamily="2" charset="-122"/>
              </a:rPr>
              <a:t>…</a:t>
            </a:r>
            <a:endParaRPr kumimoji="0" lang="zh-CN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44665" y="3016966"/>
            <a:ext cx="2021306" cy="264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05536" y="296464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C66D"/>
                </a:solidFill>
                <a:latin typeface="Arial Unicode MS" pitchFamily="34" charset="-122"/>
              </a:rPr>
              <a:t>运</a:t>
            </a:r>
            <a:r>
              <a:rPr lang="zh-CN" altLang="en-US" smtClean="0">
                <a:solidFill>
                  <a:srgbClr val="FFC66D"/>
                </a:solidFill>
                <a:latin typeface="Arial Unicode MS" pitchFamily="34" charset="-122"/>
              </a:rPr>
              <a:t>算方法调用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33111" y="3091736"/>
            <a:ext cx="2021306" cy="264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54417" y="3000229"/>
            <a:ext cx="1700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C66D"/>
                </a:solidFill>
                <a:latin typeface="Arial Unicode MS" pitchFamily="34" charset="-122"/>
              </a:rPr>
              <a:t>调用</a:t>
            </a:r>
            <a:r>
              <a:rPr lang="en-US" altLang="zh-CN" smtClean="0">
                <a:solidFill>
                  <a:srgbClr val="FFC66D"/>
                </a:solidFill>
                <a:latin typeface="Arial Unicode MS" pitchFamily="34" charset="-122"/>
              </a:rPr>
              <a:t>setText()</a:t>
            </a:r>
            <a:r>
              <a:rPr lang="zh-CN" altLang="en-US" smtClean="0">
                <a:solidFill>
                  <a:srgbClr val="FFC66D"/>
                </a:solidFill>
                <a:latin typeface="Arial Unicode MS" pitchFamily="34" charset="-122"/>
              </a:rPr>
              <a:t>方法</a:t>
            </a:r>
            <a:r>
              <a:rPr lang="en-US" altLang="zh-CN" smtClean="0">
                <a:solidFill>
                  <a:srgbClr val="FFC66D"/>
                </a:solidFill>
                <a:latin typeface="Arial Unicode MS" pitchFamily="34" charset="-122"/>
              </a:rPr>
              <a:t>,edit</a:t>
            </a:r>
            <a:r>
              <a:rPr lang="zh-CN" altLang="en-US" smtClean="0">
                <a:solidFill>
                  <a:srgbClr val="FFC66D"/>
                </a:solidFill>
                <a:latin typeface="Arial Unicode MS" pitchFamily="34" charset="-122"/>
              </a:rPr>
              <a:t>设置显示内容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8394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752" y="116297"/>
            <a:ext cx="9451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400" b="1" kern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自定义方法</a:t>
            </a:r>
            <a:r>
              <a:rPr lang="zh-CN" altLang="zh-CN" sz="2400">
                <a:solidFill>
                  <a:srgbClr val="FFC66D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getResult</a:t>
            </a:r>
            <a:r>
              <a:rPr lang="zh-CN" altLang="zh-CN" sz="24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() </a:t>
            </a:r>
            <a:r>
              <a:rPr lang="zh-CN" altLang="en-US" sz="2400" b="1" kern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，实现</a:t>
            </a:r>
            <a:r>
              <a:rPr lang="zh-CN" altLang="en-US" sz="2400" b="1" kern="0" smtClean="0">
                <a:solidFill>
                  <a:srgbClr val="1D41D5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加减乘除</a:t>
            </a:r>
            <a:r>
              <a:rPr lang="zh-CN" altLang="en-US" sz="2400" b="1" kern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运算，在点击事件中调用。</a:t>
            </a:r>
            <a:endParaRPr lang="zh-CN" altLang="en-US" sz="2400" b="1" ker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9132" y="597574"/>
            <a:ext cx="8864867" cy="61247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private void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getResult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() 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double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result 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if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ss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==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null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||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.equals(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))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return;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if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(!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.contains(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 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))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return;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String s1 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.substring(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.indexOf(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 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String op 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.substring(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.indexOf(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 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 +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1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.indexOf(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 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 +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2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String s2 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.substring(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ss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.indexOf(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 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 +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3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if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(!s1.equals(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 &amp;&amp; !s2.equals(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)) 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double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d1 = Double.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parseDouble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(s1)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double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d2 = Double.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parseDouble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(s2)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switch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(op) 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case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"+"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result = d1 + d2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    break;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case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"-“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result = d1 - d2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    break;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case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"×"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result = d1 * d2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    break;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case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"/"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: 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if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(d2 ==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 {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edit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.setText(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"0"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Toast.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makeText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(MainActivity.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this,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不能除以零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"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Toast.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LENGTH_SHORT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).show()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        break;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    result = d1 / d2 *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1.0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break;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kumimoji="0" lang="zh-CN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4404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8968" y="1509085"/>
            <a:ext cx="6096000" cy="304698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</a:t>
            </a:r>
            <a:r>
              <a:rPr lang="zh-CN" altLang="zh-CN" sz="160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int </a:t>
            </a: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r = (</a:t>
            </a:r>
            <a:r>
              <a:rPr lang="zh-CN" altLang="zh-CN" sz="160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int</a:t>
            </a: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) result</a:t>
            </a:r>
            <a:r>
              <a:rPr lang="zh-CN" altLang="zh-CN" sz="160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lang="zh-CN" altLang="zh-CN" sz="160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60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if </a:t>
            </a: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(r == result) {</a:t>
            </a:r>
            <a:b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lang="zh-CN" altLang="zh-CN" sz="1600">
                <a:solidFill>
                  <a:srgbClr val="9876AA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edit</a:t>
            </a: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.setText(</a:t>
            </a:r>
            <a:r>
              <a:rPr lang="zh-CN" altLang="zh-CN" sz="160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"="</a:t>
            </a: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+</a:t>
            </a:r>
            <a:r>
              <a:rPr lang="zh-CN" altLang="zh-CN" sz="160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"" </a:t>
            </a: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+ r)</a:t>
            </a:r>
            <a:r>
              <a:rPr lang="zh-CN" altLang="zh-CN" sz="160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lang="zh-CN" altLang="zh-CN" sz="160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60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lang="zh-CN" altLang="zh-CN" sz="1600">
                <a:solidFill>
                  <a:srgbClr val="9876AA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ss </a:t>
            </a: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= </a:t>
            </a:r>
            <a:r>
              <a:rPr lang="zh-CN" altLang="zh-CN" sz="160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"" </a:t>
            </a: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+ r</a:t>
            </a:r>
            <a:r>
              <a:rPr lang="zh-CN" altLang="zh-CN" sz="160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lang="zh-CN" altLang="zh-CN" sz="160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60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} </a:t>
            </a:r>
            <a:r>
              <a:rPr lang="zh-CN" altLang="zh-CN" sz="160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else </a:t>
            </a: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{</a:t>
            </a:r>
            <a:b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lang="zh-CN" altLang="zh-CN" sz="1600">
                <a:solidFill>
                  <a:srgbClr val="9876AA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edit</a:t>
            </a: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.setText(</a:t>
            </a:r>
            <a:r>
              <a:rPr lang="zh-CN" altLang="zh-CN" sz="160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"=" </a:t>
            </a: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+ result + </a:t>
            </a:r>
            <a:r>
              <a:rPr lang="zh-CN" altLang="zh-CN" sz="160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""</a:t>
            </a: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)</a:t>
            </a:r>
            <a:r>
              <a:rPr lang="zh-CN" altLang="zh-CN" sz="160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lang="zh-CN" altLang="zh-CN" sz="160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60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    </a:t>
            </a:r>
            <a:r>
              <a:rPr lang="zh-CN" altLang="zh-CN" sz="1600">
                <a:solidFill>
                  <a:srgbClr val="9876AA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ss </a:t>
            </a: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= </a:t>
            </a:r>
            <a:r>
              <a:rPr lang="zh-CN" altLang="zh-CN" sz="1600">
                <a:solidFill>
                  <a:srgbClr val="6A8759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"" </a:t>
            </a: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+ result</a:t>
            </a:r>
            <a:r>
              <a:rPr lang="zh-CN" altLang="zh-CN" sz="160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;</a:t>
            </a:r>
            <a:br>
              <a:rPr lang="zh-CN" altLang="zh-CN" sz="160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600">
                <a:solidFill>
                  <a:srgbClr val="CC7832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    </a:t>
            </a: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b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    }</a:t>
            </a:r>
            <a:b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/>
            </a:r>
            <a:b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</a:br>
            <a:r>
              <a:rPr lang="zh-CN" altLang="zh-CN" sz="1600">
                <a:solidFill>
                  <a:srgbClr val="A9B7C6"/>
                </a:solidFill>
                <a:latin typeface="Arial Unicode MS" pitchFamily="34" charset="-122"/>
                <a:ea typeface="JetBrains Mono"/>
                <a:cs typeface="宋体" pitchFamily="2" charset="-122"/>
              </a:rPr>
              <a:t>}</a:t>
            </a:r>
            <a:endParaRPr lang="zh-CN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548641" y="1060565"/>
            <a:ext cx="177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(</a:t>
            </a:r>
            <a:r>
              <a:rPr lang="zh-CN" altLang="en-US" smtClean="0"/>
              <a:t>接上页</a:t>
            </a:r>
            <a:r>
              <a:rPr lang="en-US" altLang="zh-CN" smtClean="0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5613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49fec33-5181-4194-ae76-3299644534d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169</Words>
  <Application>Microsoft Office PowerPoint</Application>
  <PresentationFormat>自定义</PresentationFormat>
  <Paragraphs>31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南方科技大学创新创业学院  专业学位硕士培养方案设计</dc:title>
  <dc:creator>JY ZHONG</dc:creator>
  <cp:lastModifiedBy>zhuwei</cp:lastModifiedBy>
  <cp:revision>1483</cp:revision>
  <cp:lastPrinted>2016-10-12T12:24:00Z</cp:lastPrinted>
  <dcterms:created xsi:type="dcterms:W3CDTF">2016-10-12T00:59:00Z</dcterms:created>
  <dcterms:modified xsi:type="dcterms:W3CDTF">2022-03-07T04:33:23Z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KSORubyTemplateID">
    <vt:lpwstr>2</vt:lpwstr>
  </property>
  <property fmtid="{D5CDD505-2E9C-101B-9397-08002B2CF9AE}" pid="4" name="ICV">
    <vt:lpwstr>05637E98682F4F318D6A72E9898FA781</vt:lpwstr>
  </property>
</Properties>
</file>