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283" r:id="rId5"/>
    <p:sldId id="282" r:id="rId6"/>
    <p:sldId id="289" r:id="rId7"/>
    <p:sldId id="281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" lastIdx="2" clrIdx="0"/>
  <p:cmAuthor id="2" name="XIA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0B004C"/>
    <a:srgbClr val="0070C0"/>
    <a:srgbClr val="FFF2CC"/>
    <a:srgbClr val="595959"/>
    <a:srgbClr val="67CDCB"/>
    <a:srgbClr val="01ABA8"/>
    <a:srgbClr val="EA8540"/>
    <a:srgbClr val="40404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4256" autoAdjust="0"/>
  </p:normalViewPr>
  <p:slideViewPr>
    <p:cSldViewPr snapToGrid="0">
      <p:cViewPr>
        <p:scale>
          <a:sx n="66" d="100"/>
          <a:sy n="66" d="100"/>
        </p:scale>
        <p:origin x="-428" y="-40"/>
      </p:cViewPr>
      <p:guideLst>
        <p:guide orient="horz" pos="2066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6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7419-B139-4427-A8AF-48A8D33B2C9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F4A84-F90C-4381-9912-31B4B2D7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F845-9C43-41EA-848A-085CEC62B12B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140000"/>
            <a:ext cx="12192000" cy="16992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3192" y="241288"/>
            <a:ext cx="3151216" cy="825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A0BA-84A2-4F21-B82C-4495AF932D28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67B1-5420-4364-99DA-4879E83A61E0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9504A3BC-8BDC-4808-9BA4-E05E0555E2CA}" type="datetimeFigureOut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2022/3/13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5861710D-C170-4F52-9ABA-DCE21D7BB8DF}" type="slidenum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97751"/>
            <a:ext cx="12192000" cy="6696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1" y="6195877"/>
            <a:ext cx="5414401" cy="671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69413"/>
            <a:ext cx="2743200" cy="365125"/>
          </a:xfrm>
        </p:spPr>
        <p:txBody>
          <a:bodyPr/>
          <a:lstStyle/>
          <a:p>
            <a:fld id="{DEB1C5B7-BC1F-4065-A5D7-DA8F8214EA2F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69413"/>
            <a:ext cx="4114800" cy="365125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58400" y="6349051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0"/>
          <a:stretch>
            <a:fillRect/>
          </a:stretch>
        </p:blipFill>
        <p:spPr>
          <a:xfrm>
            <a:off x="9828246" y="0"/>
            <a:ext cx="2190500" cy="6667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81-A774-4724-849E-6E81EDC652A7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EFBF-3E4C-4146-9A61-54A52684E1B3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C7FF-0BFB-4AA2-92D2-2B1FF18669C0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4083-3F2C-4AB5-B4CA-2B8A80500855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F993-1184-4565-9BBD-6CDFBE40BA1C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BBC-AF3B-49C7-8B59-C2D5C89BA0A8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9E42-252D-4A44-AF96-4E2E517B733F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D13E-4157-4F7F-8CB4-F724A15D7107}" type="datetime1">
              <a:rPr lang="en-US" altLang="zh-CN" smtClean="0"/>
              <a:t>3/13/2022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830" y="1379220"/>
            <a:ext cx="102184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mobile </a:t>
            </a:r>
            <a:r>
              <a:rPr 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development</a:t>
            </a:r>
            <a:endParaRPr lang="en-US" altLang="zh-CN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4825" y="3279140"/>
            <a:ext cx="318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Teacher: Dr. XU Linlin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7480" y="701730"/>
            <a:ext cx="34886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215" y="1857676"/>
            <a:ext cx="344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164" y="1618670"/>
            <a:ext cx="11583035" cy="16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 points about </a:t>
            </a:r>
            <a:r>
              <a:rPr lang="en-US" alt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Music player APP design </a:t>
            </a:r>
            <a:endParaRPr lang="en-US" altLang="zh-CN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Experiment </a:t>
            </a:r>
            <a:r>
              <a:rPr lang="en-US" alt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2: Music player APP </a:t>
            </a:r>
            <a:r>
              <a:rPr lang="en-US" altLang="zh-CN" sz="28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design 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999" y="48553"/>
            <a:ext cx="8758991" cy="9541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>
              <a:lnSpc>
                <a:spcPct val="200000"/>
              </a:lnSpc>
              <a:buFont typeface="+mj-lt"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Key points about Music player APP design </a:t>
            </a:r>
            <a:endParaRPr lang="en-US" altLang="zh-CN" sz="2800" b="1" dirty="0" err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013" y="970212"/>
            <a:ext cx="76809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800" b="1" smtClean="0">
                <a:solidFill>
                  <a:srgbClr val="1D41D5"/>
                </a:solidFill>
              </a:rPr>
              <a:t>ObjectAnimator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800" b="1" smtClean="0">
                <a:solidFill>
                  <a:srgbClr val="1D41D5"/>
                </a:solidFill>
              </a:rPr>
              <a:t>Service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800" b="1" smtClean="0">
                <a:solidFill>
                  <a:srgbClr val="1D41D5"/>
                </a:solidFill>
              </a:rPr>
              <a:t>Timer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800" b="1" smtClean="0">
                <a:solidFill>
                  <a:srgbClr val="1D41D5"/>
                </a:solidFill>
              </a:rPr>
              <a:t>MediaPlayer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800" b="1" smtClean="0">
                <a:solidFill>
                  <a:srgbClr val="1D41D5"/>
                </a:solidFill>
              </a:rPr>
              <a:t>Binder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800" b="1" smtClean="0">
                <a:solidFill>
                  <a:srgbClr val="1D41D5"/>
                </a:solidFill>
              </a:rPr>
              <a:t>Handler (</a:t>
            </a:r>
            <a:r>
              <a:rPr lang="en-US" altLang="zh-CN" sz="2800" b="1" smtClean="0">
                <a:solidFill>
                  <a:srgbClr val="00B0F0"/>
                </a:solidFill>
              </a:rPr>
              <a:t>Multi-threading</a:t>
            </a:r>
            <a:r>
              <a:rPr lang="en-US" altLang="zh-CN" sz="2800" b="1" smtClean="0">
                <a:solidFill>
                  <a:srgbClr val="1D41D5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800" b="1" smtClean="0">
                <a:solidFill>
                  <a:srgbClr val="1D41D5"/>
                </a:solidFill>
              </a:rPr>
              <a:t>SeekBar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618" y="810627"/>
            <a:ext cx="26797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3626" y="6411"/>
            <a:ext cx="8758991" cy="9541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>
              <a:lnSpc>
                <a:spcPct val="200000"/>
              </a:lnSpc>
              <a:buFont typeface="+mj-lt"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Key points about Music player APP design </a:t>
            </a:r>
            <a:endParaRPr lang="en-US" altLang="zh-CN" sz="2800" b="1" dirty="0" err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59" y="831818"/>
            <a:ext cx="7680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smtClean="0">
                <a:solidFill>
                  <a:srgbClr val="1D41D5"/>
                </a:solidFill>
              </a:rPr>
              <a:t>设计框架搭建</a:t>
            </a:r>
            <a:endParaRPr lang="en-US" altLang="zh-CN" sz="2800" b="1" smtClean="0">
              <a:solidFill>
                <a:srgbClr val="1D41D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52" y="1774711"/>
            <a:ext cx="51110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1</a:t>
            </a:r>
            <a:r>
              <a:rPr lang="zh-CN" altLang="en-US" sz="2400" b="1" smtClean="0">
                <a:solidFill>
                  <a:srgbClr val="FF0000"/>
                </a:solidFill>
              </a:rPr>
              <a:t>）新建一个</a:t>
            </a:r>
            <a:r>
              <a:rPr lang="en-US" altLang="zh-CN" sz="2400" b="1" smtClean="0">
                <a:solidFill>
                  <a:srgbClr val="FF0000"/>
                </a:solidFill>
              </a:rPr>
              <a:t>Service </a:t>
            </a:r>
            <a:r>
              <a:rPr lang="en-US" altLang="zh-CN" sz="2400" b="1">
                <a:solidFill>
                  <a:srgbClr val="FF0000"/>
                </a:solidFill>
              </a:rPr>
              <a:t>(MusicService </a:t>
            </a:r>
            <a:r>
              <a:rPr lang="zh-CN" altLang="en-US" sz="2400" b="1">
                <a:solidFill>
                  <a:srgbClr val="FF0000"/>
                </a:solidFill>
              </a:rPr>
              <a:t>）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zh-CN" altLang="en-US" sz="2400" b="1" smtClean="0">
                <a:solidFill>
                  <a:srgbClr val="002060"/>
                </a:solidFill>
              </a:rPr>
              <a:t>作用：</a:t>
            </a:r>
            <a:r>
              <a:rPr lang="zh-CN" altLang="en-US" sz="2000" b="1" smtClean="0">
                <a:solidFill>
                  <a:srgbClr val="002060"/>
                </a:solidFill>
              </a:rPr>
              <a:t>用于存储播放器的各种服务，如计时器</a:t>
            </a:r>
            <a:r>
              <a:rPr lang="zh-CN" altLang="en-US" sz="2000" b="1" smtClean="0">
                <a:solidFill>
                  <a:srgbClr val="002060"/>
                </a:solidFill>
              </a:rPr>
              <a:t>，音乐控制器</a:t>
            </a:r>
            <a:r>
              <a:rPr lang="zh-CN" altLang="en-US" sz="2000" b="1" smtClean="0">
                <a:solidFill>
                  <a:srgbClr val="002060"/>
                </a:solidFill>
              </a:rPr>
              <a:t>等。</a:t>
            </a:r>
            <a:endParaRPr lang="zh-CN" altLang="en-US" sz="2000" b="1">
              <a:solidFill>
                <a:srgbClr val="00206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" r="26485"/>
          <a:stretch/>
        </p:blipFill>
        <p:spPr bwMode="auto">
          <a:xfrm>
            <a:off x="5034601" y="1201150"/>
            <a:ext cx="7060122" cy="518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3626" y="3426031"/>
            <a:ext cx="4475746" cy="1670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是安卓</a:t>
            </a:r>
            <a:r>
              <a:rPr lang="en-US" altLang="zh-CN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大组件之一；</a:t>
            </a:r>
            <a:endParaRPr lang="en-US" altLang="zh-CN" sz="140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提供用户界面的应用程序；</a:t>
            </a:r>
            <a:endParaRPr lang="en-US" altLang="zh-CN" sz="140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长时间后台执行操作</a:t>
            </a:r>
            <a:r>
              <a:rPr lang="en-US" altLang="zh-CN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服务；</a:t>
            </a:r>
            <a:endParaRPr lang="en-US" altLang="zh-CN" sz="140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跨进程访问；</a:t>
            </a:r>
            <a:endParaRPr lang="en-US" altLang="zh-CN" sz="140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生命周期不依赖于</a:t>
            </a:r>
            <a:r>
              <a:rPr lang="en-US" altLang="zh-CN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14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40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12702" y="3139060"/>
            <a:ext cx="1487104" cy="5199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1600" b="1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52" y="5105832"/>
            <a:ext cx="5761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安卓</a:t>
            </a:r>
            <a:r>
              <a:rPr lang="en-US" altLang="zh-CN" sz="1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16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组件：</a:t>
            </a:r>
            <a:endParaRPr lang="en-US" altLang="zh-CN" sz="16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2060"/>
                </a:solidFill>
              </a:rPr>
              <a:t>Activity, Service, Broadcast Receive, ContentProvider</a:t>
            </a:r>
            <a:endParaRPr lang="zh-CN" altLang="en-US" sz="1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739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3626" y="6411"/>
            <a:ext cx="8758991" cy="9541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>
              <a:lnSpc>
                <a:spcPct val="200000"/>
              </a:lnSpc>
              <a:buFont typeface="+mj-lt"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Key points about Music player APP design </a:t>
            </a:r>
            <a:endParaRPr lang="en-US" altLang="zh-CN" sz="2800" b="1" dirty="0" err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59" y="831818"/>
            <a:ext cx="7680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b="1" smtClean="0">
                <a:solidFill>
                  <a:srgbClr val="1D41D5"/>
                </a:solidFill>
              </a:rPr>
              <a:t>MainActivity</a:t>
            </a:r>
            <a:r>
              <a:rPr lang="zh-CN" altLang="en-US" sz="2800" b="1" smtClean="0">
                <a:solidFill>
                  <a:srgbClr val="1D41D5"/>
                </a:solidFill>
              </a:rPr>
              <a:t>设计框架搭建</a:t>
            </a:r>
            <a:endParaRPr lang="en-US" altLang="zh-CN" sz="2800" b="1" smtClean="0">
              <a:solidFill>
                <a:srgbClr val="1D41D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26" y="1577517"/>
            <a:ext cx="1202837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</a:rPr>
              <a:t>bindService();</a:t>
            </a:r>
            <a:r>
              <a:rPr lang="en-US" altLang="zh-CN" sz="2000" kern="0">
                <a:solidFill>
                  <a:schemeClr val="bg1">
                    <a:lumMod val="85000"/>
                  </a:schemeClr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//</a:t>
            </a:r>
            <a:r>
              <a:rPr lang="zh-CN" altLang="en-US" sz="2000" ker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建立</a:t>
            </a:r>
            <a:r>
              <a:rPr lang="en-US" altLang="zh-CN" sz="2000" ker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Service</a:t>
            </a:r>
            <a:r>
              <a:rPr lang="zh-CN" altLang="en-US" sz="2000" ker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与</a:t>
            </a:r>
            <a:r>
              <a:rPr lang="en-US" altLang="zh-CN" sz="2000" ker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MainActivity</a:t>
            </a:r>
            <a:r>
              <a:rPr lang="zh-CN" altLang="en-US" sz="2000" ker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之间的连接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。</a:t>
            </a:r>
            <a:endParaRPr lang="en-US" altLang="zh-CN" sz="2000" kern="0" smtClean="0">
              <a:solidFill>
                <a:srgbClr val="FFFF00"/>
              </a:solidFill>
              <a:latin typeface="Courier New"/>
              <a:ea typeface="宋体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</a:rPr>
              <a:t>private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</a:rPr>
              <a:t>ServiceConnection </a:t>
            </a:r>
            <a:r>
              <a:rPr lang="en-US" altLang="zh-CN" sz="2000" kern="0">
                <a:solidFill>
                  <a:srgbClr val="9876AA"/>
                </a:solidFill>
                <a:latin typeface="Courier New"/>
                <a:ea typeface="宋体"/>
              </a:rPr>
              <a:t>connection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</a:rPr>
              <a:t>=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new 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</a:rPr>
              <a:t>ServiceConnection;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//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将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Service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的音乐控制器实例化。</a:t>
            </a:r>
            <a:endParaRPr lang="en-US" altLang="zh-CN" sz="2000" kern="0" smtClean="0">
              <a:solidFill>
                <a:srgbClr val="FFFF00"/>
              </a:solidFill>
              <a:latin typeface="Courier New"/>
              <a:ea typeface="宋体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protected void </a:t>
            </a:r>
            <a:r>
              <a:rPr lang="en-US" altLang="zh-CN" sz="2000" kern="0" smtClean="0">
                <a:solidFill>
                  <a:srgbClr val="FFC66D"/>
                </a:solidFill>
                <a:latin typeface="Courier New"/>
                <a:ea typeface="宋体"/>
              </a:rPr>
              <a:t>onCreate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</a:rPr>
              <a:t>(); 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//Activity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的入口。</a:t>
            </a:r>
            <a:endParaRPr lang="en-US" altLang="zh-CN" sz="2000" kern="0" smtClean="0">
              <a:solidFill>
                <a:srgbClr val="FFFF00"/>
              </a:solidFill>
              <a:latin typeface="Courier New"/>
              <a:ea typeface="宋体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zh-CN" sz="2000" kern="0">
              <a:solidFill>
                <a:srgbClr val="A9B7C6"/>
              </a:solidFill>
              <a:latin typeface="Courier New"/>
              <a:ea typeface="宋体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class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</a:rPr>
              <a:t>OnClick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implements 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</a:rPr>
              <a:t>View.OnClickListener; 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//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设置音乐控制按钮的监听。</a:t>
            </a:r>
            <a:endParaRPr lang="en-US" altLang="zh-CN" sz="2000" kern="0" smtClean="0">
              <a:solidFill>
                <a:srgbClr val="FFFF00"/>
              </a:solidFill>
              <a:latin typeface="Courier New"/>
              <a:ea typeface="宋体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class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</a:rPr>
              <a:t>seekBarListener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implements 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</a:rPr>
              <a:t>SeekBar.OnSeekBarChangeListener; 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//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设置进度条的监听。</a:t>
            </a:r>
            <a:endParaRPr lang="en-US" altLang="zh-CN" sz="2000" kern="0">
              <a:solidFill>
                <a:srgbClr val="FFFF00"/>
              </a:solidFill>
              <a:latin typeface="Courier New"/>
              <a:ea typeface="宋体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public static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</a:rPr>
              <a:t>Handler </a:t>
            </a:r>
            <a:r>
              <a:rPr lang="en-US" altLang="zh-CN" sz="2000" i="1" kern="0">
                <a:solidFill>
                  <a:srgbClr val="9876AA"/>
                </a:solidFill>
                <a:latin typeface="Courier New"/>
                <a:ea typeface="宋体"/>
              </a:rPr>
              <a:t>handler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</a:rPr>
              <a:t>=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new 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</a:rPr>
              <a:t>Handler(); 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//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与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Service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通信。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 </a:t>
            </a:r>
            <a:endParaRPr lang="zh-CN" altLang="en-US" sz="2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6858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3626" y="6411"/>
            <a:ext cx="8758991" cy="9541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>
              <a:lnSpc>
                <a:spcPct val="200000"/>
              </a:lnSpc>
              <a:buFont typeface="+mj-lt"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Key points about Music player APP design </a:t>
            </a:r>
            <a:endParaRPr lang="en-US" altLang="zh-CN" sz="2800" b="1" dirty="0" err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58" y="742775"/>
            <a:ext cx="7680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b="1">
                <a:solidFill>
                  <a:srgbClr val="FF0000"/>
                </a:solidFill>
              </a:rPr>
              <a:t>MusicService</a:t>
            </a:r>
            <a:r>
              <a:rPr lang="zh-CN" altLang="en-US" sz="2800" b="1" smtClean="0">
                <a:solidFill>
                  <a:srgbClr val="1D41D5"/>
                </a:solidFill>
              </a:rPr>
              <a:t>设计框架搭建</a:t>
            </a:r>
            <a:endParaRPr lang="en-US" altLang="zh-CN" sz="2800" b="1" smtClean="0">
              <a:solidFill>
                <a:srgbClr val="1D41D5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0257" y="1451712"/>
            <a:ext cx="11752450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public </a:t>
            </a:r>
            <a:r>
              <a:rPr lang="en-US" altLang="zh-CN" sz="2000" ker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MusicService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(){}</a:t>
            </a: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; 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//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空的构造函数。</a:t>
            </a:r>
            <a:endParaRPr lang="en-US" altLang="zh-CN" sz="2000" kern="0" smtClean="0">
              <a:solidFill>
                <a:srgbClr val="FFFF00"/>
              </a:solidFill>
              <a:latin typeface="Courier New"/>
              <a:ea typeface="宋体"/>
              <a:cs typeface="Times New Roman"/>
            </a:endParaRPr>
          </a:p>
          <a:p>
            <a:pPr marL="342900" indent="-342900">
              <a:buFont typeface="Wingdings" pitchFamily="2" charset="2"/>
              <a:buChar char="u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public 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IBinder </a:t>
            </a:r>
            <a:r>
              <a:rPr lang="en-US" altLang="zh-CN" sz="2000" kern="0" smtClea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onBind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(Intent intent) 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// 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返回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MusicControl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，以便绑定服务后的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MainActivity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调用</a:t>
            </a:r>
            <a:r>
              <a:rPr lang="en-US" altLang="zh-CN" sz="2000" kern="0">
                <a:solidFill>
                  <a:srgbClr val="FFFF00"/>
                </a:solidFill>
                <a:latin typeface="Courier New"/>
                <a:ea typeface="宋体"/>
              </a:rPr>
              <a:t>MusicControl 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。</a:t>
            </a:r>
            <a:endParaRPr lang="en-US" altLang="zh-CN" sz="2000" kern="0" smtClean="0">
              <a:solidFill>
                <a:srgbClr val="BBB529"/>
              </a:solidFill>
              <a:latin typeface="Courier New"/>
              <a:ea typeface="宋体"/>
              <a:cs typeface="Times New Roman"/>
            </a:endParaRPr>
          </a:p>
          <a:p>
            <a:pPr marL="342900" indent="-342900">
              <a:buFont typeface="Wingdings" pitchFamily="2" charset="2"/>
              <a:buChar char="u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public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void </a:t>
            </a:r>
            <a:r>
              <a:rPr lang="en-US" altLang="zh-CN" sz="2000" ker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onCreate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() 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//</a:t>
            </a:r>
            <a:r>
              <a:rPr lang="zh-CN" altLang="en-US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实例化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MediaPlayer</a:t>
            </a:r>
            <a:r>
              <a:rPr lang="zh-CN" altLang="en-US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。</a:t>
            </a:r>
            <a:endParaRPr lang="en-US" altLang="zh-CN" sz="2000" kern="0" smtClean="0">
              <a:solidFill>
                <a:srgbClr val="A9B7C6"/>
              </a:solidFill>
              <a:latin typeface="Courier New"/>
              <a:ea typeface="宋体"/>
              <a:cs typeface="Times New Roman"/>
            </a:endParaRPr>
          </a:p>
          <a:p>
            <a:pPr marL="342900" indent="-342900">
              <a:buFont typeface="Wingdings" pitchFamily="2" charset="2"/>
              <a:buChar char="u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public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int </a:t>
            </a:r>
            <a:r>
              <a:rPr lang="en-US" altLang="zh-CN" sz="2000" ker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onStartCommand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(Intent intent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, int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flags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, int 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startId</a:t>
            </a:r>
            <a:r>
              <a:rPr lang="zh-CN" altLang="en-US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）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//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服务开始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2000" kern="0">
                <a:solidFill>
                  <a:srgbClr val="BBB529"/>
                </a:solidFill>
                <a:latin typeface="Courier New"/>
                <a:ea typeface="宋体"/>
                <a:cs typeface="Times New Roman"/>
              </a:rPr>
              <a:t/>
            </a:r>
            <a:br>
              <a:rPr lang="en-US" altLang="zh-CN" sz="2000" kern="0">
                <a:solidFill>
                  <a:srgbClr val="BBB529"/>
                </a:solidFill>
                <a:latin typeface="Courier New"/>
                <a:ea typeface="宋体"/>
                <a:cs typeface="Times New Roman"/>
              </a:rPr>
            </a:b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public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void </a:t>
            </a:r>
            <a:r>
              <a:rPr lang="en-US" altLang="zh-CN" sz="2000" kern="0" smtClea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onDestroy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() 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//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  <a:cs typeface="Times New Roman"/>
              </a:rPr>
              <a:t>服务销毁方法</a:t>
            </a:r>
            <a:endParaRPr lang="en-US" altLang="zh-CN" sz="2000" kern="0" smtClean="0">
              <a:solidFill>
                <a:srgbClr val="FFFF00"/>
              </a:solidFill>
              <a:latin typeface="Courier New"/>
              <a:ea typeface="宋体"/>
              <a:cs typeface="Times New Roman"/>
            </a:endParaRPr>
          </a:p>
          <a:p>
            <a:pPr marL="342900" indent="-342900">
              <a:buFont typeface="Wingdings" pitchFamily="2" charset="2"/>
              <a:buChar char="u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</a:rPr>
              <a:t>class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</a:rPr>
              <a:t>MusicControl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extends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</a:rPr>
              <a:t>Binder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</a:rPr>
              <a:t>{ 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//</a:t>
            </a:r>
            <a:r>
              <a:rPr lang="zh-CN" altLang="en-US" sz="2000" kern="0">
                <a:solidFill>
                  <a:srgbClr val="FFFF00"/>
                </a:solidFill>
                <a:latin typeface="Courier New"/>
                <a:ea typeface="宋体"/>
              </a:rPr>
              <a:t>设置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Binder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类音乐控制器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/>
            </a:r>
            <a:b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</a:b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        </a:t>
            </a: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public void </a:t>
            </a:r>
            <a:r>
              <a:rPr lang="en-US" altLang="zh-CN" sz="2000" kern="0" smtClea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play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()</a:t>
            </a:r>
            <a:b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</a:b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        </a:t>
            </a: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public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void </a:t>
            </a:r>
            <a:r>
              <a:rPr lang="en-US" altLang="zh-CN" sz="2000" kern="0" smtClea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pausePlay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()</a:t>
            </a:r>
            <a:endParaRPr lang="en-US" altLang="zh-CN" sz="2000" kern="0" smtClean="0">
              <a:solidFill>
                <a:srgbClr val="FFC66D"/>
              </a:solidFill>
              <a:latin typeface="Courier New"/>
              <a:ea typeface="宋体"/>
              <a:cs typeface="Times New Roman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          public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void </a:t>
            </a:r>
            <a:r>
              <a:rPr lang="en-US" altLang="zh-CN" sz="2000" kern="0" smtClea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continuePlay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()</a:t>
            </a:r>
            <a:endParaRPr lang="en-US" altLang="zh-CN" sz="2000" kern="0" smtClean="0">
              <a:solidFill>
                <a:srgbClr val="FFC66D"/>
              </a:solidFill>
              <a:latin typeface="Courier New"/>
              <a:ea typeface="宋体"/>
              <a:cs typeface="Times New Roman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          public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void </a:t>
            </a:r>
            <a:r>
              <a:rPr lang="en-US" altLang="zh-CN" sz="2000" kern="0" smtClea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stopPlay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()</a:t>
            </a:r>
            <a:endParaRPr lang="en-US" altLang="zh-CN" sz="2000" kern="0" smtClean="0">
              <a:solidFill>
                <a:srgbClr val="FFC66D"/>
              </a:solidFill>
              <a:latin typeface="Courier New"/>
              <a:ea typeface="宋体"/>
              <a:cs typeface="Times New Roman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          public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void </a:t>
            </a:r>
            <a:r>
              <a:rPr lang="en-US" altLang="zh-CN" sz="2000" kern="0">
                <a:solidFill>
                  <a:srgbClr val="FFC66D"/>
                </a:solidFill>
                <a:latin typeface="Courier New"/>
                <a:ea typeface="宋体"/>
                <a:cs typeface="Times New Roman"/>
              </a:rPr>
              <a:t>seekTo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  <a:cs typeface="Times New Roman"/>
              </a:rPr>
              <a:t>int 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progress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/>
            </a:r>
            <a:br>
              <a:rPr lang="en-US" altLang="zh-CN" sz="2000" ker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</a:b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  <a:cs typeface="Times New Roman"/>
              </a:rPr>
              <a:t>}</a:t>
            </a:r>
          </a:p>
          <a:p>
            <a:pPr marL="342900" indent="-342900">
              <a:buFont typeface="Wingdings" pitchFamily="2" charset="2"/>
              <a:buChar char="u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CC7832"/>
                </a:solidFill>
                <a:latin typeface="Courier New"/>
                <a:ea typeface="宋体"/>
              </a:rPr>
              <a:t>public </a:t>
            </a:r>
            <a:r>
              <a:rPr lang="en-US" altLang="zh-CN" sz="2000" kern="0">
                <a:solidFill>
                  <a:srgbClr val="CC7832"/>
                </a:solidFill>
                <a:latin typeface="Courier New"/>
                <a:ea typeface="宋体"/>
              </a:rPr>
              <a:t>void </a:t>
            </a:r>
            <a:r>
              <a:rPr lang="en-US" altLang="zh-CN" sz="2000" kern="0">
                <a:solidFill>
                  <a:srgbClr val="FFC66D"/>
                </a:solidFill>
                <a:latin typeface="Courier New"/>
                <a:ea typeface="宋体"/>
              </a:rPr>
              <a:t>addTimer</a:t>
            </a:r>
            <a:r>
              <a:rPr lang="en-US" altLang="zh-CN" sz="2000" kern="0" smtClean="0">
                <a:solidFill>
                  <a:srgbClr val="A9B7C6"/>
                </a:solidFill>
                <a:latin typeface="Courier New"/>
                <a:ea typeface="宋体"/>
              </a:rPr>
              <a:t>() </a:t>
            </a:r>
            <a:r>
              <a:rPr lang="en-US" altLang="zh-CN" sz="2000" kern="0" smtClean="0">
                <a:solidFill>
                  <a:srgbClr val="FFFF00"/>
                </a:solidFill>
                <a:latin typeface="Courier New"/>
                <a:ea typeface="宋体"/>
              </a:rPr>
              <a:t>// </a:t>
            </a:r>
            <a:r>
              <a:rPr lang="zh-CN" altLang="en-US" sz="2000" kern="0" smtClean="0">
                <a:solidFill>
                  <a:srgbClr val="FFFF00"/>
                </a:solidFill>
                <a:latin typeface="Courier New"/>
                <a:ea typeface="宋体"/>
              </a:rPr>
              <a:t>设置计时器</a:t>
            </a:r>
            <a:endParaRPr lang="zh-CN" altLang="zh-CN" sz="2400" kern="100">
              <a:solidFill>
                <a:srgbClr val="FFFF00"/>
              </a:solidFill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73823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187" y="1485252"/>
            <a:ext cx="1155913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28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Requirements</a:t>
            </a:r>
            <a:r>
              <a:rPr lang="zh-CN" altLang="en-US" sz="2800" b="1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：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使用</a:t>
            </a:r>
            <a:r>
              <a:rPr lang="en-US" altLang="zh-CN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RecyclerView</a:t>
            </a:r>
            <a:r>
              <a:rPr lang="zh-CN" altLang="en-US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来得到歌曲列表（不少于</a:t>
            </a:r>
            <a:r>
              <a:rPr lang="en-US" altLang="zh-CN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3</a:t>
            </a:r>
            <a:r>
              <a:rPr lang="zh-CN" altLang="en-US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首）；</a:t>
            </a:r>
            <a:endParaRPr lang="en-US" altLang="zh-CN" sz="2000" b="1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使用</a:t>
            </a:r>
            <a:r>
              <a:rPr lang="en-US" altLang="zh-CN" sz="2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ObjectAnimator</a:t>
            </a:r>
            <a:r>
              <a:rPr lang="zh-CN" altLang="en-US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动画控件；</a:t>
            </a:r>
            <a:endParaRPr lang="en-US" altLang="zh-CN" sz="2000" b="1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实现音乐的播放、暂停、继续、退出功能</a:t>
            </a:r>
            <a:r>
              <a:rPr lang="en-US" altLang="zh-CN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实现进度条的计时功能</a:t>
            </a:r>
            <a:r>
              <a:rPr lang="zh-CN" altLang="en-US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endParaRPr lang="en-US" altLang="zh-CN" sz="2000" b="1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APP</a:t>
            </a:r>
            <a:r>
              <a:rPr lang="zh-CN" altLang="en-US" sz="2000" b="1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应具有页面跳转功能，即可从歌曲列表跳转至音乐播放界面，并在音乐播放界面实现音乐播放的控制；</a:t>
            </a:r>
            <a:endParaRPr lang="en-US" altLang="zh-CN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50" y="251326"/>
            <a:ext cx="11697335" cy="107721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>
              <a:lnSpc>
                <a:spcPct val="200000"/>
              </a:lnSpc>
              <a:buFont typeface="+mj-lt"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Experiment 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2: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Music player 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 design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49fec33-5181-4194-ae76-3299644534d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356</Words>
  <Application>Microsoft Office PowerPoint</Application>
  <PresentationFormat>自定义</PresentationFormat>
  <Paragraphs>52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南方科技大学创新创业学院  专业学位硕士培养方案设计</dc:title>
  <dc:creator>JY ZHONG</dc:creator>
  <cp:lastModifiedBy>zhuwei</cp:lastModifiedBy>
  <cp:revision>1530</cp:revision>
  <cp:lastPrinted>2016-10-12T12:24:00Z</cp:lastPrinted>
  <dcterms:created xsi:type="dcterms:W3CDTF">2016-10-12T00:59:00Z</dcterms:created>
  <dcterms:modified xsi:type="dcterms:W3CDTF">2022-03-14T00:10:04Z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RubyTemplateID">
    <vt:lpwstr>2</vt:lpwstr>
  </property>
  <property fmtid="{D5CDD505-2E9C-101B-9397-08002B2CF9AE}" pid="4" name="ICV">
    <vt:lpwstr>05637E98682F4F318D6A72E9898FA781</vt:lpwstr>
  </property>
</Properties>
</file>