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318" r:id="rId6"/>
    <p:sldId id="319" r:id="rId7"/>
    <p:sldId id="320" r:id="rId8"/>
    <p:sldId id="321" r:id="rId9"/>
    <p:sldId id="316" r:id="rId10"/>
    <p:sldId id="317" r:id="rId11"/>
    <p:sldId id="322" r:id="rId12"/>
    <p:sldId id="323" r:id="rId13"/>
    <p:sldId id="324" r:id="rId14"/>
    <p:sldId id="260"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5244" autoAdjust="0"/>
  </p:normalViewPr>
  <p:slideViewPr>
    <p:cSldViewPr snapToGrid="0" showGuides="1">
      <p:cViewPr>
        <p:scale>
          <a:sx n="90" d="100"/>
          <a:sy n="90" d="100"/>
        </p:scale>
        <p:origin x="398" y="-106"/>
      </p:cViewPr>
      <p:guideLst>
        <p:guide pos="416"/>
        <p:guide pos="7256"/>
        <p:guide orient="horz" pos="648"/>
        <p:guide orient="horz" pos="712"/>
        <p:guide orient="horz" pos="3928"/>
        <p:guide orient="horz" pos="388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SVM with Linear Kernel</c:v>
                </c:pt>
              </c:strCache>
            </c:strRef>
          </c:tx>
          <c:spPr>
            <a:ln w="28575" cap="rnd">
              <a:solidFill>
                <a:schemeClr val="accent1"/>
              </a:solidFill>
              <a:round/>
            </a:ln>
            <a:effectLst/>
          </c:spPr>
          <c:marker>
            <c:symbol val="none"/>
          </c:marker>
          <c:cat>
            <c:strRef>
              <c:f>Sheet1!$A$2:$A$7</c:f>
              <c:strCache>
                <c:ptCount val="6"/>
                <c:pt idx="0">
                  <c:v>Validation 1</c:v>
                </c:pt>
                <c:pt idx="1">
                  <c:v>Validation 2</c:v>
                </c:pt>
                <c:pt idx="2">
                  <c:v>Validation 3</c:v>
                </c:pt>
                <c:pt idx="3">
                  <c:v>Validation 4</c:v>
                </c:pt>
                <c:pt idx="4">
                  <c:v>Validation 5</c:v>
                </c:pt>
                <c:pt idx="5">
                  <c:v>Average</c:v>
                </c:pt>
              </c:strCache>
            </c:strRef>
          </c:cat>
          <c:val>
            <c:numRef>
              <c:f>Sheet1!$B$2:$B$7</c:f>
              <c:numCache>
                <c:formatCode>0.00%</c:formatCode>
                <c:ptCount val="6"/>
                <c:pt idx="0">
                  <c:v>0.99419999999999997</c:v>
                </c:pt>
                <c:pt idx="1">
                  <c:v>0.99439999999999995</c:v>
                </c:pt>
                <c:pt idx="2">
                  <c:v>0.99280000000000002</c:v>
                </c:pt>
                <c:pt idx="3">
                  <c:v>0.99360000000000004</c:v>
                </c:pt>
                <c:pt idx="4">
                  <c:v>0.995</c:v>
                </c:pt>
                <c:pt idx="5">
                  <c:v>0.99399999999999999</c:v>
                </c:pt>
              </c:numCache>
            </c:numRef>
          </c:val>
          <c:smooth val="0"/>
          <c:extLst>
            <c:ext xmlns:c16="http://schemas.microsoft.com/office/drawing/2014/chart" uri="{C3380CC4-5D6E-409C-BE32-E72D297353CC}">
              <c16:uniqueId val="{00000000-0940-4F02-8559-381E3F96D0D5}"/>
            </c:ext>
          </c:extLst>
        </c:ser>
        <c:ser>
          <c:idx val="1"/>
          <c:order val="1"/>
          <c:tx>
            <c:strRef>
              <c:f>Sheet1!$C$1</c:f>
              <c:strCache>
                <c:ptCount val="1"/>
                <c:pt idx="0">
                  <c:v>SVM with RBF Kernel</c:v>
                </c:pt>
              </c:strCache>
            </c:strRef>
          </c:tx>
          <c:spPr>
            <a:ln w="28575" cap="rnd">
              <a:solidFill>
                <a:schemeClr val="accent2"/>
              </a:solidFill>
              <a:round/>
            </a:ln>
            <a:effectLst/>
          </c:spPr>
          <c:marker>
            <c:symbol val="none"/>
          </c:marker>
          <c:cat>
            <c:strRef>
              <c:f>Sheet1!$A$2:$A$7</c:f>
              <c:strCache>
                <c:ptCount val="6"/>
                <c:pt idx="0">
                  <c:v>Validation 1</c:v>
                </c:pt>
                <c:pt idx="1">
                  <c:v>Validation 2</c:v>
                </c:pt>
                <c:pt idx="2">
                  <c:v>Validation 3</c:v>
                </c:pt>
                <c:pt idx="3">
                  <c:v>Validation 4</c:v>
                </c:pt>
                <c:pt idx="4">
                  <c:v>Validation 5</c:v>
                </c:pt>
                <c:pt idx="5">
                  <c:v>Average</c:v>
                </c:pt>
              </c:strCache>
            </c:strRef>
          </c:cat>
          <c:val>
            <c:numRef>
              <c:f>Sheet1!$C$2:$C$7</c:f>
              <c:numCache>
                <c:formatCode>0.00%</c:formatCode>
                <c:ptCount val="6"/>
                <c:pt idx="0">
                  <c:v>0.99829999999999997</c:v>
                </c:pt>
                <c:pt idx="1">
                  <c:v>0.99890000000000001</c:v>
                </c:pt>
                <c:pt idx="2">
                  <c:v>0.99780000000000002</c:v>
                </c:pt>
                <c:pt idx="3">
                  <c:v>0.99809999999999999</c:v>
                </c:pt>
                <c:pt idx="4">
                  <c:v>0.99809999999999999</c:v>
                </c:pt>
                <c:pt idx="5">
                  <c:v>0.99819999999999998</c:v>
                </c:pt>
              </c:numCache>
            </c:numRef>
          </c:val>
          <c:smooth val="0"/>
          <c:extLst>
            <c:ext xmlns:c16="http://schemas.microsoft.com/office/drawing/2014/chart" uri="{C3380CC4-5D6E-409C-BE32-E72D297353CC}">
              <c16:uniqueId val="{00000001-0940-4F02-8559-381E3F96D0D5}"/>
            </c:ext>
          </c:extLst>
        </c:ser>
        <c:ser>
          <c:idx val="2"/>
          <c:order val="2"/>
          <c:tx>
            <c:strRef>
              <c:f>Sheet1!$D$1</c:f>
              <c:strCache>
                <c:ptCount val="1"/>
                <c:pt idx="0">
                  <c:v>Neural Network with One Hidden Layer</c:v>
                </c:pt>
              </c:strCache>
            </c:strRef>
          </c:tx>
          <c:spPr>
            <a:ln w="28575" cap="rnd">
              <a:solidFill>
                <a:schemeClr val="accent3"/>
              </a:solidFill>
              <a:round/>
            </a:ln>
            <a:effectLst/>
          </c:spPr>
          <c:marker>
            <c:symbol val="none"/>
          </c:marker>
          <c:cat>
            <c:strRef>
              <c:f>Sheet1!$A$2:$A$7</c:f>
              <c:strCache>
                <c:ptCount val="6"/>
                <c:pt idx="0">
                  <c:v>Validation 1</c:v>
                </c:pt>
                <c:pt idx="1">
                  <c:v>Validation 2</c:v>
                </c:pt>
                <c:pt idx="2">
                  <c:v>Validation 3</c:v>
                </c:pt>
                <c:pt idx="3">
                  <c:v>Validation 4</c:v>
                </c:pt>
                <c:pt idx="4">
                  <c:v>Validation 5</c:v>
                </c:pt>
                <c:pt idx="5">
                  <c:v>Average</c:v>
                </c:pt>
              </c:strCache>
            </c:strRef>
          </c:cat>
          <c:val>
            <c:numRef>
              <c:f>Sheet1!$D$2:$D$7</c:f>
              <c:numCache>
                <c:formatCode>0.00%</c:formatCode>
                <c:ptCount val="6"/>
                <c:pt idx="0">
                  <c:v>0.98780000000000001</c:v>
                </c:pt>
                <c:pt idx="1">
                  <c:v>0.98440000000000005</c:v>
                </c:pt>
                <c:pt idx="2">
                  <c:v>0.98219999999999996</c:v>
                </c:pt>
                <c:pt idx="3">
                  <c:v>0.9889</c:v>
                </c:pt>
                <c:pt idx="4">
                  <c:v>0.98560000000000003</c:v>
                </c:pt>
                <c:pt idx="5">
                  <c:v>0.98580000000000001</c:v>
                </c:pt>
              </c:numCache>
            </c:numRef>
          </c:val>
          <c:smooth val="0"/>
          <c:extLst>
            <c:ext xmlns:c16="http://schemas.microsoft.com/office/drawing/2014/chart" uri="{C3380CC4-5D6E-409C-BE32-E72D297353CC}">
              <c16:uniqueId val="{00000002-0940-4F02-8559-381E3F96D0D5}"/>
            </c:ext>
          </c:extLst>
        </c:ser>
        <c:dLbls>
          <c:showLegendKey val="0"/>
          <c:showVal val="0"/>
          <c:showCatName val="0"/>
          <c:showSerName val="0"/>
          <c:showPercent val="0"/>
          <c:showBubbleSize val="0"/>
        </c:dLbls>
        <c:smooth val="0"/>
        <c:axId val="436028415"/>
        <c:axId val="1412332863"/>
      </c:lineChart>
      <c:catAx>
        <c:axId val="43602841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a:t>Cross validation</a:t>
                </a:r>
                <a:endParaRPr lang="zh-CN"/>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CN"/>
          </a:p>
        </c:txPr>
        <c:crossAx val="1412332863"/>
        <c:crosses val="autoZero"/>
        <c:auto val="1"/>
        <c:lblAlgn val="ctr"/>
        <c:lblOffset val="100"/>
        <c:noMultiLvlLbl val="0"/>
      </c:catAx>
      <c:valAx>
        <c:axId val="14123328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a:t>accuracy</a:t>
                </a:r>
                <a:endParaRPr lang="zh-CN"/>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zh-CN"/>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CN"/>
          </a:p>
        </c:txPr>
        <c:crossAx val="43602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5"/>
      </a:solidFill>
      <a:prstDash val="solid"/>
      <a:miter lim="800000"/>
    </a:ln>
    <a:effectLst/>
  </c:spPr>
  <c:txPr>
    <a:bodyPr/>
    <a:lstStyle/>
    <a:p>
      <a:pPr>
        <a:defRPr>
          <a:solidFill>
            <a:schemeClr val="dk1"/>
          </a:solidFill>
          <a:latin typeface="+mn-lt"/>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58907480314961"/>
          <c:y val="2.2699309627257035E-2"/>
          <c:w val="0.84478592519685036"/>
          <c:h val="0.7415451069423532"/>
        </c:manualLayout>
      </c:layout>
      <c:lineChart>
        <c:grouping val="standard"/>
        <c:varyColors val="0"/>
        <c:ser>
          <c:idx val="0"/>
          <c:order val="0"/>
          <c:tx>
            <c:strRef>
              <c:f>Sheet1!$B$1</c:f>
              <c:strCache>
                <c:ptCount val="1"/>
                <c:pt idx="0">
                  <c:v>accuracy</c:v>
                </c:pt>
              </c:strCache>
            </c:strRef>
          </c:tx>
          <c:spPr>
            <a:ln w="28575" cap="rnd">
              <a:solidFill>
                <a:schemeClr val="accent1"/>
              </a:solidFill>
              <a:round/>
            </a:ln>
            <a:effectLst/>
          </c:spPr>
          <c:marker>
            <c:symbol val="none"/>
          </c:marker>
          <c:cat>
            <c:numRef>
              <c:f>Sheet1!$A$2:$A$17</c:f>
              <c:numCache>
                <c:formatCode>General</c:formatCode>
                <c:ptCount val="16"/>
                <c:pt idx="0">
                  <c:v>1E-4</c:v>
                </c:pt>
                <c:pt idx="1">
                  <c:v>5.0000000000000001E-4</c:v>
                </c:pt>
                <c:pt idx="2">
                  <c:v>1E-3</c:v>
                </c:pt>
                <c:pt idx="3">
                  <c:v>5.0000000000000001E-3</c:v>
                </c:pt>
                <c:pt idx="4">
                  <c:v>0.01</c:v>
                </c:pt>
                <c:pt idx="5">
                  <c:v>0.03</c:v>
                </c:pt>
                <c:pt idx="6">
                  <c:v>0.05</c:v>
                </c:pt>
                <c:pt idx="7">
                  <c:v>0.08</c:v>
                </c:pt>
                <c:pt idx="8">
                  <c:v>0.1</c:v>
                </c:pt>
                <c:pt idx="9">
                  <c:v>0.5</c:v>
                </c:pt>
                <c:pt idx="10">
                  <c:v>1</c:v>
                </c:pt>
                <c:pt idx="11">
                  <c:v>5</c:v>
                </c:pt>
                <c:pt idx="12">
                  <c:v>10</c:v>
                </c:pt>
                <c:pt idx="13">
                  <c:v>50</c:v>
                </c:pt>
                <c:pt idx="14">
                  <c:v>500</c:v>
                </c:pt>
                <c:pt idx="15">
                  <c:v>1000</c:v>
                </c:pt>
              </c:numCache>
            </c:numRef>
          </c:cat>
          <c:val>
            <c:numRef>
              <c:f>Sheet1!$B$2:$B$17</c:f>
              <c:numCache>
                <c:formatCode>0.00%</c:formatCode>
                <c:ptCount val="16"/>
                <c:pt idx="0">
                  <c:v>0.97909999999999997</c:v>
                </c:pt>
                <c:pt idx="1">
                  <c:v>0.98799999999999999</c:v>
                </c:pt>
                <c:pt idx="2">
                  <c:v>0.99070000000000003</c:v>
                </c:pt>
                <c:pt idx="3">
                  <c:v>0.99619999999999997</c:v>
                </c:pt>
                <c:pt idx="4">
                  <c:v>0.99819999999999998</c:v>
                </c:pt>
                <c:pt idx="5">
                  <c:v>0.99909999999999999</c:v>
                </c:pt>
                <c:pt idx="6">
                  <c:v>0.99760000000000004</c:v>
                </c:pt>
                <c:pt idx="7">
                  <c:v>0.98089999999999999</c:v>
                </c:pt>
                <c:pt idx="8">
                  <c:v>0.93930000000000002</c:v>
                </c:pt>
                <c:pt idx="9">
                  <c:v>0.66669999999999996</c:v>
                </c:pt>
                <c:pt idx="10">
                  <c:v>0.66669999999999996</c:v>
                </c:pt>
                <c:pt idx="11">
                  <c:v>0.66669999999999996</c:v>
                </c:pt>
                <c:pt idx="12">
                  <c:v>0.66669999999999996</c:v>
                </c:pt>
                <c:pt idx="13">
                  <c:v>0.66669999999999996</c:v>
                </c:pt>
                <c:pt idx="14">
                  <c:v>0.66669999999999996</c:v>
                </c:pt>
                <c:pt idx="15">
                  <c:v>0.66669999999999996</c:v>
                </c:pt>
              </c:numCache>
            </c:numRef>
          </c:val>
          <c:smooth val="0"/>
          <c:extLst>
            <c:ext xmlns:c16="http://schemas.microsoft.com/office/drawing/2014/chart" uri="{C3380CC4-5D6E-409C-BE32-E72D297353CC}">
              <c16:uniqueId val="{00000000-53B9-4861-A297-B227A8C3874D}"/>
            </c:ext>
          </c:extLst>
        </c:ser>
        <c:ser>
          <c:idx val="1"/>
          <c:order val="1"/>
          <c:tx>
            <c:strRef>
              <c:f>Sheet1!$C$1</c:f>
              <c:strCache>
                <c:ptCount val="1"/>
                <c:pt idx="0">
                  <c:v>AUC</c:v>
                </c:pt>
              </c:strCache>
            </c:strRef>
          </c:tx>
          <c:spPr>
            <a:ln w="28575" cap="rnd">
              <a:solidFill>
                <a:schemeClr val="accent2"/>
              </a:solidFill>
              <a:round/>
            </a:ln>
            <a:effectLst/>
          </c:spPr>
          <c:marker>
            <c:symbol val="none"/>
          </c:marker>
          <c:cat>
            <c:numRef>
              <c:f>Sheet1!$A$2:$A$17</c:f>
              <c:numCache>
                <c:formatCode>General</c:formatCode>
                <c:ptCount val="16"/>
                <c:pt idx="0">
                  <c:v>1E-4</c:v>
                </c:pt>
                <c:pt idx="1">
                  <c:v>5.0000000000000001E-4</c:v>
                </c:pt>
                <c:pt idx="2">
                  <c:v>1E-3</c:v>
                </c:pt>
                <c:pt idx="3">
                  <c:v>5.0000000000000001E-3</c:v>
                </c:pt>
                <c:pt idx="4">
                  <c:v>0.01</c:v>
                </c:pt>
                <c:pt idx="5">
                  <c:v>0.03</c:v>
                </c:pt>
                <c:pt idx="6">
                  <c:v>0.05</c:v>
                </c:pt>
                <c:pt idx="7">
                  <c:v>0.08</c:v>
                </c:pt>
                <c:pt idx="8">
                  <c:v>0.1</c:v>
                </c:pt>
                <c:pt idx="9">
                  <c:v>0.5</c:v>
                </c:pt>
                <c:pt idx="10">
                  <c:v>1</c:v>
                </c:pt>
                <c:pt idx="11">
                  <c:v>5</c:v>
                </c:pt>
                <c:pt idx="12">
                  <c:v>10</c:v>
                </c:pt>
                <c:pt idx="13">
                  <c:v>50</c:v>
                </c:pt>
                <c:pt idx="14">
                  <c:v>500</c:v>
                </c:pt>
                <c:pt idx="15">
                  <c:v>1000</c:v>
                </c:pt>
              </c:numCache>
            </c:numRef>
          </c:cat>
          <c:val>
            <c:numRef>
              <c:f>Sheet1!$C$2:$C$17</c:f>
              <c:numCache>
                <c:formatCode>General</c:formatCode>
                <c:ptCount val="16"/>
                <c:pt idx="0">
                  <c:v>0.97399999999999998</c:v>
                </c:pt>
                <c:pt idx="1">
                  <c:v>0.98670000000000002</c:v>
                </c:pt>
                <c:pt idx="2">
                  <c:v>0.99019999999999997</c:v>
                </c:pt>
                <c:pt idx="3">
                  <c:v>0.99629999999999996</c:v>
                </c:pt>
                <c:pt idx="4">
                  <c:v>0.99819999999999998</c:v>
                </c:pt>
                <c:pt idx="5">
                  <c:v>0.99880000000000002</c:v>
                </c:pt>
                <c:pt idx="6">
                  <c:v>0.99629999999999996</c:v>
                </c:pt>
                <c:pt idx="7">
                  <c:v>0.97130000000000005</c:v>
                </c:pt>
                <c:pt idx="8">
                  <c:v>0.90900000000000003</c:v>
                </c:pt>
                <c:pt idx="9">
                  <c:v>0.5</c:v>
                </c:pt>
                <c:pt idx="10">
                  <c:v>0.5</c:v>
                </c:pt>
                <c:pt idx="11">
                  <c:v>0.5</c:v>
                </c:pt>
                <c:pt idx="12">
                  <c:v>0.5</c:v>
                </c:pt>
                <c:pt idx="13">
                  <c:v>0.5</c:v>
                </c:pt>
                <c:pt idx="14">
                  <c:v>0.5</c:v>
                </c:pt>
                <c:pt idx="15">
                  <c:v>0.5</c:v>
                </c:pt>
              </c:numCache>
            </c:numRef>
          </c:val>
          <c:smooth val="0"/>
          <c:extLst>
            <c:ext xmlns:c16="http://schemas.microsoft.com/office/drawing/2014/chart" uri="{C3380CC4-5D6E-409C-BE32-E72D297353CC}">
              <c16:uniqueId val="{00000001-53B9-4861-A297-B227A8C3874D}"/>
            </c:ext>
          </c:extLst>
        </c:ser>
        <c:dLbls>
          <c:showLegendKey val="0"/>
          <c:showVal val="0"/>
          <c:showCatName val="0"/>
          <c:showSerName val="0"/>
          <c:showPercent val="0"/>
          <c:showBubbleSize val="0"/>
        </c:dLbls>
        <c:smooth val="0"/>
        <c:axId val="436033215"/>
        <c:axId val="1316159759"/>
      </c:lineChart>
      <c:catAx>
        <c:axId val="43603321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γ</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16159759"/>
        <c:crosses val="autoZero"/>
        <c:auto val="1"/>
        <c:lblAlgn val="ctr"/>
        <c:lblOffset val="100"/>
        <c:noMultiLvlLbl val="0"/>
      </c:catAx>
      <c:valAx>
        <c:axId val="1316159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performance</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6033215"/>
        <c:crosses val="autoZero"/>
        <c:crossBetween val="between"/>
      </c:valAx>
      <c:spPr>
        <a:noFill/>
        <a:ln w="12700">
          <a:solidFill>
            <a:srgbClr val="002060"/>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D87CE-937E-4877-97DA-2BF1350D1510}" type="datetimeFigureOut">
              <a:rPr lang="zh-CN" altLang="en-US" smtClean="0"/>
              <a:t>2024/1/3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A40CE-04EA-494B-8E87-9DA217FB484B}" type="slidenum">
              <a:rPr lang="zh-CN" altLang="en-US" smtClean="0"/>
              <a:t>‹#›</a:t>
            </a:fld>
            <a:endParaRPr lang="zh-CN" altLang="en-US"/>
          </a:p>
        </p:txBody>
      </p:sp>
    </p:spTree>
    <p:extLst>
      <p:ext uri="{BB962C8B-B14F-4D97-AF65-F5344CB8AC3E}">
        <p14:creationId xmlns:p14="http://schemas.microsoft.com/office/powerpoint/2010/main" val="3889458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reason behind this is that </a:t>
            </a:r>
            <a:r>
              <a:rPr lang="en-US" altLang="zh-CN" dirty="0" err="1"/>
              <a:t>PCA</a:t>
            </a:r>
            <a:r>
              <a:rPr lang="en-US" altLang="zh-CN" dirty="0"/>
              <a:t> is to find the directions such that the variance of the projected data in the subspace is maximized while </a:t>
            </a:r>
            <a:r>
              <a:rPr lang="en-US" altLang="zh-CN" dirty="0" err="1"/>
              <a:t>LDA</a:t>
            </a:r>
            <a:r>
              <a:rPr lang="en-US" altLang="zh-CN" dirty="0"/>
              <a:t> maximizes the between-class distance and minimizes the within-class distance.</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4</a:t>
            </a:fld>
            <a:endParaRPr lang="zh-CN" altLang="en-US"/>
          </a:p>
        </p:txBody>
      </p:sp>
    </p:spTree>
    <p:extLst>
      <p:ext uri="{BB962C8B-B14F-4D97-AF65-F5344CB8AC3E}">
        <p14:creationId xmlns:p14="http://schemas.microsoft.com/office/powerpoint/2010/main" val="203751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accuracy is defined as the following. However, after running the program several time, it is discovered that there exists situations that accuracy is very low.</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5</a:t>
            </a:fld>
            <a:endParaRPr lang="zh-CN" altLang="en-US"/>
          </a:p>
        </p:txBody>
      </p:sp>
    </p:spTree>
    <p:extLst>
      <p:ext uri="{BB962C8B-B14F-4D97-AF65-F5344CB8AC3E}">
        <p14:creationId xmlns:p14="http://schemas.microsoft.com/office/powerpoint/2010/main" val="2181099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reason behind this is that K-Means is unsupervised algorithm, which means when the data points of the same category is grouped together, the label of cluster assigned to this category by K-Means do not necessarily satisfy the above </a:t>
            </a:r>
            <a:r>
              <a:rPr lang="en-US" altLang="zh-CN" dirty="0" err="1"/>
              <a:t>relationshio</a:t>
            </a:r>
            <a:r>
              <a:rPr lang="en-US" altLang="zh-CN" dirty="0"/>
              <a:t>. So the accuracy is redefined as this. Though the definition of the accuracy is not rigorous and sometimes misevaluate the result. For example, if the majority of samples with two labels are clustered into one region, the accuracy calculated can be high, but it isn’t reasonable. But it can still reflect the performance of clustering to some extent. After redefining the accuracy, the accuracy is 93.3556%. But as shown in the third figure, the final centers don’t belong to 3 classes separately, which also implies the poor robust of K-Means. </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6</a:t>
            </a:fld>
            <a:endParaRPr lang="zh-CN" altLang="en-US"/>
          </a:p>
        </p:txBody>
      </p:sp>
    </p:spTree>
    <p:extLst>
      <p:ext uri="{BB962C8B-B14F-4D97-AF65-F5344CB8AC3E}">
        <p14:creationId xmlns:p14="http://schemas.microsoft.com/office/powerpoint/2010/main" val="114110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accuracy by hierarchical clustering after </a:t>
            </a:r>
            <a:r>
              <a:rPr lang="en-US" altLang="zh-CN" dirty="0" err="1"/>
              <a:t>PCA</a:t>
            </a:r>
            <a:r>
              <a:rPr lang="en-US" altLang="zh-CN" dirty="0"/>
              <a:t> is 93.1333%, which is slightly lower than that of K-Means.</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7</a:t>
            </a:fld>
            <a:endParaRPr lang="zh-CN" altLang="en-US"/>
          </a:p>
        </p:txBody>
      </p:sp>
    </p:spTree>
    <p:extLst>
      <p:ext uri="{BB962C8B-B14F-4D97-AF65-F5344CB8AC3E}">
        <p14:creationId xmlns:p14="http://schemas.microsoft.com/office/powerpoint/2010/main" val="428399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Compared to clustering after </a:t>
            </a:r>
            <a:r>
              <a:rPr lang="en-US" altLang="zh-CN" dirty="0" err="1"/>
              <a:t>PCA</a:t>
            </a:r>
            <a:r>
              <a:rPr lang="en-US" altLang="zh-CN" dirty="0"/>
              <a:t>, the result of clustering data points after using </a:t>
            </a:r>
            <a:r>
              <a:rPr lang="en-US" altLang="zh-CN" dirty="0" err="1"/>
              <a:t>LDA</a:t>
            </a:r>
            <a:r>
              <a:rPr lang="en-US" altLang="zh-CN" dirty="0"/>
              <a:t> is better and the accuracy is higher. The reason behind this is that </a:t>
            </a:r>
            <a:r>
              <a:rPr lang="en-US" altLang="zh-CN" dirty="0" err="1"/>
              <a:t>LDA</a:t>
            </a:r>
            <a:r>
              <a:rPr lang="en-US" altLang="zh-CN" dirty="0"/>
              <a:t> makes the data points with different categories more dispersed and the data points with the same category more concentrated.</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8</a:t>
            </a:fld>
            <a:endParaRPr lang="zh-CN" altLang="en-US"/>
          </a:p>
        </p:txBody>
      </p:sp>
    </p:spTree>
    <p:extLst>
      <p:ext uri="{BB962C8B-B14F-4D97-AF65-F5344CB8AC3E}">
        <p14:creationId xmlns:p14="http://schemas.microsoft.com/office/powerpoint/2010/main" val="389424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accuracy of 5-fold accuracy validation by three </a:t>
            </a:r>
            <a:r>
              <a:rPr lang="en-US" altLang="zh-CN" dirty="0" err="1"/>
              <a:t>classifers</a:t>
            </a:r>
            <a:r>
              <a:rPr lang="en-US" altLang="zh-CN" dirty="0"/>
              <a:t> is shown in this figure. Among the 3 classifiers, the accuracy of </a:t>
            </a:r>
            <a:r>
              <a:rPr lang="en-US" altLang="zh-CN" dirty="0" err="1"/>
              <a:t>SVM</a:t>
            </a:r>
            <a:r>
              <a:rPr lang="en-US" altLang="zh-CN" dirty="0"/>
              <a:t> with RBF kernel is 99.82%, which is also the highest.</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10</a:t>
            </a:fld>
            <a:endParaRPr lang="zh-CN" altLang="en-US"/>
          </a:p>
        </p:txBody>
      </p:sp>
    </p:spTree>
    <p:extLst>
      <p:ext uri="{BB962C8B-B14F-4D97-AF65-F5344CB8AC3E}">
        <p14:creationId xmlns:p14="http://schemas.microsoft.com/office/powerpoint/2010/main" val="3944565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ROC curve and AUC by three </a:t>
            </a:r>
            <a:r>
              <a:rPr lang="en-US" altLang="zh-CN" dirty="0" err="1"/>
              <a:t>classifers</a:t>
            </a:r>
            <a:r>
              <a:rPr lang="en-US" altLang="zh-CN" dirty="0"/>
              <a:t> is shown in this figure. Among the 3 classifiers, the AUC of </a:t>
            </a:r>
            <a:r>
              <a:rPr lang="en-US" altLang="zh-CN" dirty="0" err="1"/>
              <a:t>SVM</a:t>
            </a:r>
            <a:r>
              <a:rPr lang="en-US" altLang="zh-CN" dirty="0"/>
              <a:t> with RBF kernel is 0.99817, which is also the highest.</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11</a:t>
            </a:fld>
            <a:endParaRPr lang="zh-CN" altLang="en-US"/>
          </a:p>
        </p:txBody>
      </p:sp>
    </p:spTree>
    <p:extLst>
      <p:ext uri="{BB962C8B-B14F-4D97-AF65-F5344CB8AC3E}">
        <p14:creationId xmlns:p14="http://schemas.microsoft.com/office/powerpoint/2010/main" val="65459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RBF kernel parameter γ is chosen to tune to adjust the performance of </a:t>
            </a:r>
            <a:r>
              <a:rPr lang="en-US" altLang="zh-CN" dirty="0" err="1"/>
              <a:t>SVM</a:t>
            </a:r>
            <a:r>
              <a:rPr lang="en-US" altLang="zh-CN" dirty="0"/>
              <a:t> with RBF kernel. The parameter γ is tuned from 0.0001 to 1000, and the corresponding accuracy and AUC under different γ are shown in figure. It is clear that when γ increases from 0.0001 to 1000, the classification and AUC firstly increases and then decrease. When γ ≥ 0.5, the performance of </a:t>
            </a:r>
            <a:r>
              <a:rPr lang="en-US" altLang="zh-CN" dirty="0" err="1"/>
              <a:t>SVM</a:t>
            </a:r>
            <a:r>
              <a:rPr lang="en-US" altLang="zh-CN" dirty="0"/>
              <a:t> with RBF kernel is just like random classifier. </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12</a:t>
            </a:fld>
            <a:endParaRPr lang="zh-CN" altLang="en-US"/>
          </a:p>
        </p:txBody>
      </p:sp>
    </p:spTree>
    <p:extLst>
      <p:ext uri="{BB962C8B-B14F-4D97-AF65-F5344CB8AC3E}">
        <p14:creationId xmlns:p14="http://schemas.microsoft.com/office/powerpoint/2010/main" val="3259872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ROC curve, AUC and accuracy are shown in </a:t>
            </a:r>
            <a:r>
              <a:rPr lang="en-US" altLang="zh-CN" dirty="0" err="1"/>
              <a:t>figue</a:t>
            </a:r>
            <a:r>
              <a:rPr lang="en-US" altLang="zh-CN" dirty="0"/>
              <a:t>. Between the two experiences, what is the same is that the classification accuracy and AUC of </a:t>
            </a:r>
            <a:r>
              <a:rPr lang="en-US" altLang="zh-CN" dirty="0" err="1"/>
              <a:t>SVM</a:t>
            </a:r>
            <a:r>
              <a:rPr lang="en-US" altLang="zh-CN" dirty="0"/>
              <a:t> with RBF kernel are the highest among the three classifiers. What is the different is that the classification accuracy and AUC of neural network with one hidden layer are the lowest among the three classifiers in classifying ’3’, ’6’ and ’9’ while that are the second highest in classifying ’1’, ’5’ and ’8’.</a:t>
            </a:r>
            <a:endParaRPr lang="zh-CN" altLang="en-US" dirty="0"/>
          </a:p>
        </p:txBody>
      </p:sp>
      <p:sp>
        <p:nvSpPr>
          <p:cNvPr id="4" name="灯片编号占位符 3"/>
          <p:cNvSpPr>
            <a:spLocks noGrp="1"/>
          </p:cNvSpPr>
          <p:nvPr>
            <p:ph type="sldNum" sz="quarter" idx="5"/>
          </p:nvPr>
        </p:nvSpPr>
        <p:spPr/>
        <p:txBody>
          <a:bodyPr/>
          <a:lstStyle/>
          <a:p>
            <a:fld id="{C96A40CE-04EA-494B-8E87-9DA217FB484B}" type="slidenum">
              <a:rPr lang="zh-CN" altLang="en-US" smtClean="0"/>
              <a:t>13</a:t>
            </a:fld>
            <a:endParaRPr lang="zh-CN" altLang="en-US"/>
          </a:p>
        </p:txBody>
      </p:sp>
    </p:spTree>
    <p:extLst>
      <p:ext uri="{BB962C8B-B14F-4D97-AF65-F5344CB8AC3E}">
        <p14:creationId xmlns:p14="http://schemas.microsoft.com/office/powerpoint/2010/main" val="2908932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 name="组合 14"/>
          <p:cNvGrpSpPr/>
          <p:nvPr/>
        </p:nvGrpSpPr>
        <p:grpSpPr>
          <a:xfrm>
            <a:off x="0" y="-1"/>
            <a:ext cx="12204700" cy="6858001"/>
            <a:chOff x="0" y="-1"/>
            <a:chExt cx="12204700" cy="6858001"/>
          </a:xfrm>
        </p:grpSpPr>
        <p:sp>
          <p:nvSpPr>
            <p:cNvPr id="7" name="矩形 6"/>
            <p:cNvSpPr/>
            <p:nvPr/>
          </p:nvSpPr>
          <p:spPr>
            <a:xfrm>
              <a:off x="0" y="4232801"/>
              <a:ext cx="12204700" cy="2625199"/>
            </a:xfrm>
            <a:prstGeom prst="rect">
              <a:avLst/>
            </a:prstGeom>
            <a:blipFill>
              <a:blip r:embed="rId2"/>
              <a:srcRect/>
              <a:stretch>
                <a:fillRect t="4769" b="-4954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flipH="1" flipV="1">
              <a:off x="0" y="-1"/>
              <a:ext cx="2832100" cy="783585"/>
            </a:xfrm>
            <a:custGeom>
              <a:avLst/>
              <a:gdLst>
                <a:gd name="connsiteX0" fmla="*/ 3808324 w 3808324"/>
                <a:gd name="connsiteY0" fmla="*/ 1777999 h 1777999"/>
                <a:gd name="connsiteX1" fmla="*/ 0 w 3808324"/>
                <a:gd name="connsiteY1" fmla="*/ 1777999 h 1777999"/>
                <a:gd name="connsiteX2" fmla="*/ 0 w 3808324"/>
                <a:gd name="connsiteY2" fmla="*/ 0 h 1777999"/>
                <a:gd name="connsiteX3" fmla="*/ 3808324 w 3808324"/>
                <a:gd name="connsiteY3" fmla="*/ 0 h 1777999"/>
              </a:gdLst>
              <a:ahLst/>
              <a:cxnLst>
                <a:cxn ang="0">
                  <a:pos x="connsiteX0" y="connsiteY0"/>
                </a:cxn>
                <a:cxn ang="0">
                  <a:pos x="connsiteX1" y="connsiteY1"/>
                </a:cxn>
                <a:cxn ang="0">
                  <a:pos x="connsiteX2" y="connsiteY2"/>
                </a:cxn>
                <a:cxn ang="0">
                  <a:pos x="connsiteX3" y="connsiteY3"/>
                </a:cxn>
              </a:cxnLst>
              <a:rect l="l" t="t" r="r" b="b"/>
              <a:pathLst>
                <a:path w="3808324" h="1777999">
                  <a:moveTo>
                    <a:pt x="3808324" y="1777999"/>
                  </a:moveTo>
                  <a:lnTo>
                    <a:pt x="0" y="1777999"/>
                  </a:lnTo>
                  <a:lnTo>
                    <a:pt x="0" y="0"/>
                  </a:lnTo>
                  <a:lnTo>
                    <a:pt x="3808324" y="0"/>
                  </a:lnTo>
                  <a:close/>
                </a:path>
              </a:pathLst>
            </a:custGeom>
            <a:blipFill>
              <a:blip r:embed="rId2"/>
              <a:srcRect/>
              <a:stretch>
                <a:fillRect t="4769" b="-4954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nvSpPr>
          <p:spPr>
            <a:xfrm flipV="1">
              <a:off x="7442200" y="-1"/>
              <a:ext cx="4749800" cy="1314174"/>
            </a:xfrm>
            <a:custGeom>
              <a:avLst/>
              <a:gdLst>
                <a:gd name="connsiteX0" fmla="*/ 3808324 w 3808324"/>
                <a:gd name="connsiteY0" fmla="*/ 1777999 h 1777999"/>
                <a:gd name="connsiteX1" fmla="*/ 0 w 3808324"/>
                <a:gd name="connsiteY1" fmla="*/ 1777999 h 1777999"/>
                <a:gd name="connsiteX2" fmla="*/ 0 w 3808324"/>
                <a:gd name="connsiteY2" fmla="*/ 0 h 1777999"/>
                <a:gd name="connsiteX3" fmla="*/ 3808324 w 3808324"/>
                <a:gd name="connsiteY3" fmla="*/ 0 h 1777999"/>
              </a:gdLst>
              <a:ahLst/>
              <a:cxnLst>
                <a:cxn ang="0">
                  <a:pos x="connsiteX0" y="connsiteY0"/>
                </a:cxn>
                <a:cxn ang="0">
                  <a:pos x="connsiteX1" y="connsiteY1"/>
                </a:cxn>
                <a:cxn ang="0">
                  <a:pos x="connsiteX2" y="connsiteY2"/>
                </a:cxn>
                <a:cxn ang="0">
                  <a:pos x="connsiteX3" y="connsiteY3"/>
                </a:cxn>
              </a:cxnLst>
              <a:rect l="l" t="t" r="r" b="b"/>
              <a:pathLst>
                <a:path w="3808324" h="1777999">
                  <a:moveTo>
                    <a:pt x="3808324" y="1777999"/>
                  </a:moveTo>
                  <a:lnTo>
                    <a:pt x="0" y="1777999"/>
                  </a:lnTo>
                  <a:lnTo>
                    <a:pt x="0" y="0"/>
                  </a:lnTo>
                  <a:lnTo>
                    <a:pt x="3808324" y="0"/>
                  </a:lnTo>
                  <a:close/>
                </a:path>
              </a:pathLst>
            </a:custGeom>
            <a:blipFill>
              <a:blip r:embed="rId2"/>
              <a:srcRect/>
              <a:stretch>
                <a:fillRect t="4769" b="-4954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 name="任意多边形: 形状 5"/>
          <p:cNvSpPr>
            <a:spLocks/>
          </p:cNvSpPr>
          <p:nvPr/>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 name="标题 1"/>
          <p:cNvSpPr>
            <a:spLocks noGrp="1"/>
          </p:cNvSpPr>
          <p:nvPr>
            <p:ph type="ctrTitle" hasCustomPrompt="1"/>
          </p:nvPr>
        </p:nvSpPr>
        <p:spPr>
          <a:xfrm>
            <a:off x="660400" y="1130300"/>
            <a:ext cx="10858500" cy="1371600"/>
          </a:xfrm>
        </p:spPr>
        <p:txBody>
          <a:bodyPr anchor="b">
            <a:normAutofit/>
          </a:bodyPr>
          <a:lstStyle>
            <a:lvl1pPr algn="ctr">
              <a:defRPr sz="4800"/>
            </a:lvl1pPr>
          </a:lstStyle>
          <a:p>
            <a:pPr lvl="0"/>
            <a:r>
              <a:rPr lang="en-US"/>
              <a:t>Click to add title</a:t>
            </a:r>
          </a:p>
        </p:txBody>
      </p:sp>
      <p:sp>
        <p:nvSpPr>
          <p:cNvPr id="3" name="副标题 2"/>
          <p:cNvSpPr>
            <a:spLocks noGrp="1"/>
          </p:cNvSpPr>
          <p:nvPr>
            <p:ph type="subTitle" idx="1" hasCustomPrompt="1"/>
          </p:nvPr>
        </p:nvSpPr>
        <p:spPr>
          <a:xfrm>
            <a:off x="660400" y="2501900"/>
            <a:ext cx="10858500" cy="75925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
        <p:nvSpPr>
          <p:cNvPr id="4" name="文本占位符 3"/>
          <p:cNvSpPr>
            <a:spLocks noGrp="1"/>
          </p:cNvSpPr>
          <p:nvPr>
            <p:ph type="body" sz="quarter" idx="13" hasCustomPrompt="1"/>
          </p:nvPr>
        </p:nvSpPr>
        <p:spPr>
          <a:xfrm>
            <a:off x="660400" y="3599180"/>
            <a:ext cx="10858500" cy="274320"/>
          </a:xfrm>
        </p:spPr>
        <p:txBody>
          <a:bodyPr anchor="ctr"/>
          <a:lstStyle>
            <a:lvl1pPr marL="0" indent="0" algn="ctr">
              <a:buNone/>
              <a:defRPr sz="120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3873500"/>
            <a:ext cx="10858500" cy="274320"/>
          </a:xfrm>
        </p:spPr>
        <p:txBody>
          <a:bodyPr anchor="ctr"/>
          <a:lstStyle>
            <a:lvl1pPr marL="0" indent="0" algn="ctr">
              <a:buNone/>
              <a:defRPr sz="1200">
                <a:solidFill>
                  <a:schemeClr val="tx1"/>
                </a:solidFill>
              </a:defRPr>
            </a:lvl1pPr>
          </a:lstStyle>
          <a:p>
            <a:pPr lvl="0"/>
            <a:r>
              <a:rPr lang="en-US"/>
              <a:t>www.islide.cc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p>
        </p:txBody>
      </p:sp>
      <p:sp>
        <p:nvSpPr>
          <p:cNvPr id="3" name="内容占位符 2"/>
          <p:cNvSpPr>
            <a:spLocks noGrp="1"/>
          </p:cNvSpPr>
          <p:nvPr>
            <p:ph idx="1" hasCustomPrompt="1"/>
          </p:nvPr>
        </p:nvSpPr>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reserve="1">
  <p:cSld name="Agenda">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0400" y="1500187"/>
            <a:ext cx="2836562" cy="915667"/>
          </a:xfrm>
        </p:spPr>
        <p:txBody>
          <a:bodyPr anchor="t">
            <a:normAutofit/>
          </a:bodyPr>
          <a:lstStyle>
            <a:lvl1pPr algn="r">
              <a:defRPr sz="2800"/>
            </a:lvl1pPr>
          </a:lstStyle>
          <a:p>
            <a:pPr lvl="0"/>
            <a:r>
              <a:rPr lang="en-US"/>
              <a:t>Agenda</a:t>
            </a:r>
          </a:p>
        </p:txBody>
      </p:sp>
      <p:sp>
        <p:nvSpPr>
          <p:cNvPr id="3" name="内容占位符 2"/>
          <p:cNvSpPr>
            <a:spLocks noGrp="1"/>
          </p:cNvSpPr>
          <p:nvPr>
            <p:ph sz="quarter" idx="1" hasCustomPrompt="1"/>
          </p:nvPr>
        </p:nvSpPr>
        <p:spPr>
          <a:xfrm>
            <a:off x="3745078" y="1500188"/>
            <a:ext cx="7773821" cy="4633912"/>
          </a:xfrm>
        </p:spPr>
        <p:txBody>
          <a:bodyPr/>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pPr/>
              <a:t>‹#›</a:t>
            </a:fld>
            <a:endParaRPr lang="en-US" dirty="0"/>
          </a:p>
        </p:txBody>
      </p:sp>
      <p:cxnSp>
        <p:nvCxnSpPr>
          <p:cNvPr id="7" name="直接连接符 6"/>
          <p:cNvCxnSpPr>
            <a:cxnSpLocks/>
          </p:cNvCxnSpPr>
          <p:nvPr/>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8" name="任意多边形: 形状 7"/>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组合 6"/>
          <p:cNvGrpSpPr/>
          <p:nvPr/>
        </p:nvGrpSpPr>
        <p:grpSpPr>
          <a:xfrm flipV="1">
            <a:off x="-1588" y="-429260"/>
            <a:ext cx="12206288" cy="3042919"/>
            <a:chOff x="-1588" y="4232801"/>
            <a:chExt cx="12206288" cy="3042919"/>
          </a:xfrm>
        </p:grpSpPr>
        <p:sp>
          <p:nvSpPr>
            <p:cNvPr id="8" name="任意多边形: 形状 7"/>
            <p:cNvSpPr>
              <a:spLocks/>
            </p:cNvSpPr>
            <p:nvPr/>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 name="矩形 8"/>
            <p:cNvSpPr/>
            <p:nvPr/>
          </p:nvSpPr>
          <p:spPr>
            <a:xfrm>
              <a:off x="0" y="4232801"/>
              <a:ext cx="12204700" cy="2625199"/>
            </a:xfrm>
            <a:prstGeom prst="rect">
              <a:avLst/>
            </a:prstGeom>
            <a:blipFill>
              <a:blip r:embed="rId2"/>
              <a:srcRect/>
              <a:stretch>
                <a:fillRect t="4769" b="-4954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a:xfrm>
            <a:off x="3371850" y="2967879"/>
            <a:ext cx="5435600" cy="1371600"/>
          </a:xfrm>
        </p:spPr>
        <p:txBody>
          <a:bodyPr anchor="b">
            <a:normAutofit/>
          </a:bodyPr>
          <a:lstStyle>
            <a:lvl1pPr algn="ctr">
              <a:defRPr sz="3600"/>
            </a:lvl1pPr>
          </a:lstStyle>
          <a:p>
            <a:pPr lvl="0"/>
            <a:r>
              <a:rPr lang="en-US"/>
              <a:t>Click to add title</a:t>
            </a:r>
          </a:p>
        </p:txBody>
      </p:sp>
      <p:sp>
        <p:nvSpPr>
          <p:cNvPr id="3" name="文本占位符 2"/>
          <p:cNvSpPr>
            <a:spLocks noGrp="1"/>
          </p:cNvSpPr>
          <p:nvPr>
            <p:ph type="body" idx="1" hasCustomPrompt="1"/>
          </p:nvPr>
        </p:nvSpPr>
        <p:spPr>
          <a:xfrm>
            <a:off x="3371850" y="4344984"/>
            <a:ext cx="5435600" cy="1371600"/>
          </a:xfrm>
        </p:spPr>
        <p:txBody>
          <a:bodyPr>
            <a:normAutofit/>
          </a:bodyPr>
          <a:lstStyle>
            <a:lvl1pPr marL="0" indent="0" algn="ctr">
              <a:buNone/>
              <a:defRPr sz="1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losing" preserve="1">
  <p:cSld name="Closing">
    <p:spTree>
      <p:nvGrpSpPr>
        <p:cNvPr id="1" name=""/>
        <p:cNvGrpSpPr/>
        <p:nvPr/>
      </p:nvGrpSpPr>
      <p:grpSpPr>
        <a:xfrm>
          <a:off x="0" y="0"/>
          <a:ext cx="0" cy="0"/>
          <a:chOff x="0" y="0"/>
          <a:chExt cx="0" cy="0"/>
        </a:xfrm>
      </p:grpSpPr>
      <p:grpSp>
        <p:nvGrpSpPr>
          <p:cNvPr id="3" name="组合 2"/>
          <p:cNvGrpSpPr/>
          <p:nvPr/>
        </p:nvGrpSpPr>
        <p:grpSpPr>
          <a:xfrm>
            <a:off x="-1588" y="4232801"/>
            <a:ext cx="12206288" cy="3042919"/>
            <a:chOff x="-1588" y="4232801"/>
            <a:chExt cx="12206288" cy="3042919"/>
          </a:xfrm>
        </p:grpSpPr>
        <p:sp>
          <p:nvSpPr>
            <p:cNvPr id="6" name="任意多边形: 形状 5"/>
            <p:cNvSpPr>
              <a:spLocks/>
            </p:cNvSpPr>
            <p:nvPr/>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7" name="矩形 6"/>
            <p:cNvSpPr/>
            <p:nvPr/>
          </p:nvSpPr>
          <p:spPr>
            <a:xfrm>
              <a:off x="0" y="4232801"/>
              <a:ext cx="12204700" cy="2625199"/>
            </a:xfrm>
            <a:prstGeom prst="rect">
              <a:avLst/>
            </a:prstGeom>
            <a:blipFill>
              <a:blip r:embed="rId2"/>
              <a:srcRect/>
              <a:stretch>
                <a:fillRect t="4769" b="-4954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a:xfrm>
            <a:off x="660400" y="1803400"/>
            <a:ext cx="10858500" cy="1371600"/>
          </a:xfrm>
        </p:spPr>
        <p:txBody>
          <a:bodyPr anchor="ctr">
            <a:noAutofit/>
          </a:bodyPr>
          <a:lstStyle>
            <a:lvl1pPr algn="ctr">
              <a:defRPr sz="4800"/>
            </a:lvl1pPr>
          </a:lstStyle>
          <a:p>
            <a:pPr lvl="0"/>
            <a:r>
              <a:rPr lang="en-US"/>
              <a:t>Click to add title</a:t>
            </a:r>
          </a:p>
        </p:txBody>
      </p:sp>
      <p:sp>
        <p:nvSpPr>
          <p:cNvPr id="4" name="文本占位符 3"/>
          <p:cNvSpPr>
            <a:spLocks noGrp="1"/>
          </p:cNvSpPr>
          <p:nvPr>
            <p:ph type="body" sz="quarter" idx="13" hasCustomPrompt="1"/>
          </p:nvPr>
        </p:nvSpPr>
        <p:spPr>
          <a:xfrm>
            <a:off x="660400" y="3540761"/>
            <a:ext cx="10858500" cy="274320"/>
          </a:xfrm>
        </p:spPr>
        <p:txBody>
          <a:bodyPr anchor="ctr"/>
          <a:lstStyle>
            <a:lvl1pPr marL="0" indent="0" algn="ctr">
              <a:buNone/>
              <a:defRPr sz="120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3815081"/>
            <a:ext cx="10858500" cy="274320"/>
          </a:xfrm>
        </p:spPr>
        <p:txBody>
          <a:bodyPr anchor="ctr"/>
          <a:lstStyle>
            <a:lvl1pPr marL="0" indent="0" algn="ctr">
              <a:buNone/>
              <a:defRPr sz="1200">
                <a:solidFill>
                  <a:schemeClr val="tx1"/>
                </a:solidFill>
              </a:defRPr>
            </a:lvl1pPr>
          </a:lstStyle>
          <a:p>
            <a:pPr lvl="0"/>
            <a:r>
              <a:rPr lang="en-US"/>
              <a:t>www.islide.cc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2.jp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9581-8E49-3187-0831-CA722CECBF42}"/>
              </a:ext>
            </a:extLst>
          </p:cNvPr>
          <p:cNvSpPr>
            <a:spLocks noGrp="1"/>
          </p:cNvSpPr>
          <p:nvPr>
            <p:ph type="ctrTitle"/>
          </p:nvPr>
        </p:nvSpPr>
        <p:spPr>
          <a:xfrm>
            <a:off x="660400" y="1130300"/>
            <a:ext cx="10858500" cy="1371600"/>
          </a:xfrm>
        </p:spPr>
        <p:txBody>
          <a:bodyPr/>
          <a:lstStyle/>
          <a:p>
            <a:r>
              <a:rPr lang="en-US" dirty="0"/>
              <a:t>Assignment 2</a:t>
            </a:r>
          </a:p>
        </p:txBody>
      </p:sp>
      <p:sp>
        <p:nvSpPr>
          <p:cNvPr id="5" name="Text Placeholder 4">
            <a:extLst>
              <a:ext uri="{FF2B5EF4-FFF2-40B4-BE49-F238E27FC236}">
                <a16:creationId xmlns:a16="http://schemas.microsoft.com/office/drawing/2014/main" id="{78632ADE-C80C-1FF6-5F58-C394A61B4187}"/>
              </a:ext>
            </a:extLst>
          </p:cNvPr>
          <p:cNvSpPr>
            <a:spLocks noGrp="1"/>
          </p:cNvSpPr>
          <p:nvPr>
            <p:ph type="body" sz="quarter" idx="13"/>
          </p:nvPr>
        </p:nvSpPr>
        <p:spPr>
          <a:xfrm>
            <a:off x="666750" y="3050540"/>
            <a:ext cx="10858500" cy="274320"/>
          </a:xfrm>
        </p:spPr>
        <p:txBody>
          <a:bodyPr>
            <a:noAutofit/>
          </a:bodyPr>
          <a:lstStyle/>
          <a:p>
            <a:r>
              <a:rPr lang="en-US" sz="2000" dirty="0" err="1"/>
              <a:t>Xudong</a:t>
            </a:r>
            <a:r>
              <a:rPr lang="en-US" sz="2000" dirty="0"/>
              <a:t> Zhang</a:t>
            </a:r>
          </a:p>
        </p:txBody>
      </p:sp>
      <p:sp>
        <p:nvSpPr>
          <p:cNvPr id="4" name="Text Placeholder 3">
            <a:extLst>
              <a:ext uri="{FF2B5EF4-FFF2-40B4-BE49-F238E27FC236}">
                <a16:creationId xmlns:a16="http://schemas.microsoft.com/office/drawing/2014/main" id="{E31CE4B6-13B2-A1E8-AD90-494C80D91D37}"/>
              </a:ext>
            </a:extLst>
          </p:cNvPr>
          <p:cNvSpPr>
            <a:spLocks noGrp="1"/>
          </p:cNvSpPr>
          <p:nvPr>
            <p:ph type="body" sz="quarter" idx="14"/>
          </p:nvPr>
        </p:nvSpPr>
        <p:spPr>
          <a:xfrm>
            <a:off x="666750" y="3429000"/>
            <a:ext cx="10858500" cy="274320"/>
          </a:xfrm>
        </p:spPr>
        <p:txBody>
          <a:bodyPr>
            <a:normAutofit fontScale="92500"/>
          </a:bodyPr>
          <a:lstStyle/>
          <a:p>
            <a:r>
              <a:rPr lang="en-US" dirty="0"/>
              <a:t>January 1, 2024</a:t>
            </a:r>
          </a:p>
        </p:txBody>
      </p:sp>
    </p:spTree>
    <p:extLst>
      <p:ext uri="{BB962C8B-B14F-4D97-AF65-F5344CB8AC3E}">
        <p14:creationId xmlns:p14="http://schemas.microsoft.com/office/powerpoint/2010/main" val="323459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3B6C-42B3-4C83-A3AA-003A19366FE7}"/>
              </a:ext>
            </a:extLst>
          </p:cNvPr>
          <p:cNvSpPr>
            <a:spLocks noGrp="1"/>
          </p:cNvSpPr>
          <p:nvPr>
            <p:ph type="title"/>
          </p:nvPr>
        </p:nvSpPr>
        <p:spPr>
          <a:xfrm>
            <a:off x="660400" y="128587"/>
            <a:ext cx="10858500" cy="900112"/>
          </a:xfrm>
        </p:spPr>
        <p:txBody>
          <a:bodyPr/>
          <a:lstStyle/>
          <a:p>
            <a:r>
              <a:rPr lang="en-US" dirty="0"/>
              <a:t>Accuracy of Classification by Three Classifiers</a:t>
            </a:r>
          </a:p>
        </p:txBody>
      </p:sp>
      <p:sp>
        <p:nvSpPr>
          <p:cNvPr id="3" name="Slide Number Placeholder 2">
            <a:extLst>
              <a:ext uri="{FF2B5EF4-FFF2-40B4-BE49-F238E27FC236}">
                <a16:creationId xmlns:a16="http://schemas.microsoft.com/office/drawing/2014/main" id="{F4E56927-04D0-FB43-72E2-620718CE2BFD}"/>
              </a:ext>
            </a:extLst>
          </p:cNvPr>
          <p:cNvSpPr>
            <a:spLocks noGrp="1"/>
          </p:cNvSpPr>
          <p:nvPr>
            <p:ph type="sldNum" sz="quarter" idx="12"/>
          </p:nvPr>
        </p:nvSpPr>
        <p:spPr>
          <a:xfrm>
            <a:off x="7861300" y="6409690"/>
            <a:ext cx="3657600" cy="274320"/>
          </a:xfrm>
        </p:spPr>
        <p:txBody>
          <a:bodyPr/>
          <a:lstStyle/>
          <a:p>
            <a:fld id="{C8BB1146-E542-4D4E-B8E9-6919A11DDD48}" type="slidenum">
              <a:rPr lang="en-US" smtClean="0"/>
              <a:pPr/>
              <a:t>10</a:t>
            </a:fld>
            <a:endParaRPr lang="en-US"/>
          </a:p>
        </p:txBody>
      </p:sp>
      <p:graphicFrame>
        <p:nvGraphicFramePr>
          <p:cNvPr id="6" name="图表 5">
            <a:extLst>
              <a:ext uri="{FF2B5EF4-FFF2-40B4-BE49-F238E27FC236}">
                <a16:creationId xmlns:a16="http://schemas.microsoft.com/office/drawing/2014/main" id="{A585C156-57A1-EB00-3BD9-D6F074EDFB07}"/>
              </a:ext>
            </a:extLst>
          </p:cNvPr>
          <p:cNvGraphicFramePr/>
          <p:nvPr>
            <p:extLst>
              <p:ext uri="{D42A27DB-BD31-4B8C-83A1-F6EECF244321}">
                <p14:modId xmlns:p14="http://schemas.microsoft.com/office/powerpoint/2010/main" val="1832273472"/>
              </p:ext>
            </p:extLst>
          </p:nvPr>
        </p:nvGraphicFramePr>
        <p:xfrm>
          <a:off x="2247899" y="1227667"/>
          <a:ext cx="7035800" cy="4021666"/>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a:extLst>
              <a:ext uri="{FF2B5EF4-FFF2-40B4-BE49-F238E27FC236}">
                <a16:creationId xmlns:a16="http://schemas.microsoft.com/office/drawing/2014/main" id="{F175BCF0-4767-FB65-E917-AC55A6790BC2}"/>
              </a:ext>
            </a:extLst>
          </p:cNvPr>
          <p:cNvSpPr txBox="1"/>
          <p:nvPr/>
        </p:nvSpPr>
        <p:spPr>
          <a:xfrm>
            <a:off x="2484964" y="5448301"/>
            <a:ext cx="7205136" cy="646331"/>
          </a:xfrm>
          <a:prstGeom prst="rect">
            <a:avLst/>
          </a:prstGeom>
          <a:noFill/>
        </p:spPr>
        <p:txBody>
          <a:bodyPr wrap="square" rtlCol="0">
            <a:spAutoFit/>
          </a:bodyPr>
          <a:lstStyle/>
          <a:p>
            <a:pPr algn="ctr"/>
            <a:r>
              <a:rPr lang="en-US" altLang="zh-CN" dirty="0">
                <a:solidFill>
                  <a:srgbClr val="00B0F0"/>
                </a:solidFill>
              </a:rPr>
              <a:t>Highest</a:t>
            </a:r>
            <a:r>
              <a:rPr lang="en-US" altLang="zh-CN" dirty="0"/>
              <a:t>:  </a:t>
            </a:r>
            <a:r>
              <a:rPr lang="en-US" altLang="zh-CN" dirty="0" err="1"/>
              <a:t>SVM</a:t>
            </a:r>
            <a:r>
              <a:rPr lang="en-US" altLang="zh-CN" dirty="0"/>
              <a:t> with RBF Kernel(</a:t>
            </a:r>
            <a:r>
              <a:rPr lang="en-US" altLang="zh-CN" dirty="0">
                <a:solidFill>
                  <a:srgbClr val="FF0000"/>
                </a:solidFill>
              </a:rPr>
              <a:t>99.82%</a:t>
            </a:r>
            <a:r>
              <a:rPr lang="en-US" altLang="zh-CN" dirty="0"/>
              <a:t>), </a:t>
            </a:r>
          </a:p>
          <a:p>
            <a:pPr algn="ctr"/>
            <a:r>
              <a:rPr lang="en-US" altLang="zh-CN" dirty="0">
                <a:solidFill>
                  <a:srgbClr val="00B0F0"/>
                </a:solidFill>
              </a:rPr>
              <a:t>Lowest</a:t>
            </a:r>
            <a:r>
              <a:rPr lang="en-US" altLang="zh-CN" dirty="0"/>
              <a:t>: Neural Network with One Hidden Layer(</a:t>
            </a:r>
            <a:r>
              <a:rPr lang="en-US" altLang="zh-CN" dirty="0">
                <a:solidFill>
                  <a:srgbClr val="FF0000"/>
                </a:solidFill>
              </a:rPr>
              <a:t>98.58%</a:t>
            </a:r>
            <a:r>
              <a:rPr lang="en-US" altLang="zh-CN" dirty="0"/>
              <a:t>) </a:t>
            </a:r>
            <a:endParaRPr lang="zh-CN" altLang="en-US" dirty="0"/>
          </a:p>
        </p:txBody>
      </p:sp>
    </p:spTree>
    <p:extLst>
      <p:ext uri="{BB962C8B-B14F-4D97-AF65-F5344CB8AC3E}">
        <p14:creationId xmlns:p14="http://schemas.microsoft.com/office/powerpoint/2010/main" val="191870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3B6C-42B3-4C83-A3AA-003A19366FE7}"/>
              </a:ext>
            </a:extLst>
          </p:cNvPr>
          <p:cNvSpPr>
            <a:spLocks noGrp="1"/>
          </p:cNvSpPr>
          <p:nvPr>
            <p:ph type="title"/>
          </p:nvPr>
        </p:nvSpPr>
        <p:spPr>
          <a:xfrm>
            <a:off x="660400" y="128587"/>
            <a:ext cx="10858500" cy="900112"/>
          </a:xfrm>
        </p:spPr>
        <p:txBody>
          <a:bodyPr/>
          <a:lstStyle/>
          <a:p>
            <a:r>
              <a:rPr lang="en-US" dirty="0"/>
              <a:t>ROC and AUC of Classification by Three Classifiers</a:t>
            </a:r>
          </a:p>
        </p:txBody>
      </p:sp>
      <p:sp>
        <p:nvSpPr>
          <p:cNvPr id="3" name="Slide Number Placeholder 2">
            <a:extLst>
              <a:ext uri="{FF2B5EF4-FFF2-40B4-BE49-F238E27FC236}">
                <a16:creationId xmlns:a16="http://schemas.microsoft.com/office/drawing/2014/main" id="{F4E56927-04D0-FB43-72E2-620718CE2BFD}"/>
              </a:ext>
            </a:extLst>
          </p:cNvPr>
          <p:cNvSpPr>
            <a:spLocks noGrp="1"/>
          </p:cNvSpPr>
          <p:nvPr>
            <p:ph type="sldNum" sz="quarter" idx="12"/>
          </p:nvPr>
        </p:nvSpPr>
        <p:spPr>
          <a:xfrm>
            <a:off x="7861300" y="6409690"/>
            <a:ext cx="3657600" cy="274320"/>
          </a:xfrm>
        </p:spPr>
        <p:txBody>
          <a:bodyPr/>
          <a:lstStyle/>
          <a:p>
            <a:fld id="{C8BB1146-E542-4D4E-B8E9-6919A11DDD48}" type="slidenum">
              <a:rPr lang="en-US" smtClean="0"/>
              <a:pPr/>
              <a:t>11</a:t>
            </a:fld>
            <a:endParaRPr lang="en-US"/>
          </a:p>
        </p:txBody>
      </p:sp>
      <p:pic>
        <p:nvPicPr>
          <p:cNvPr id="5" name="图片 4">
            <a:extLst>
              <a:ext uri="{FF2B5EF4-FFF2-40B4-BE49-F238E27FC236}">
                <a16:creationId xmlns:a16="http://schemas.microsoft.com/office/drawing/2014/main" id="{99477A0B-5280-8729-38DE-4329E7059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452" y="1202964"/>
            <a:ext cx="3134309" cy="24426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9" name="图片 8">
            <a:extLst>
              <a:ext uri="{FF2B5EF4-FFF2-40B4-BE49-F238E27FC236}">
                <a16:creationId xmlns:a16="http://schemas.microsoft.com/office/drawing/2014/main" id="{1137BCA4-CDE2-1FC2-BB1D-D2229635C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0330" y="1202963"/>
            <a:ext cx="2977411" cy="24426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a:extLst>
              <a:ext uri="{FF2B5EF4-FFF2-40B4-BE49-F238E27FC236}">
                <a16:creationId xmlns:a16="http://schemas.microsoft.com/office/drawing/2014/main" id="{CDD1796B-D372-D6EF-FC74-C29056F353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452" y="3723217"/>
            <a:ext cx="3134309" cy="24426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3" name="图片 12">
            <a:extLst>
              <a:ext uri="{FF2B5EF4-FFF2-40B4-BE49-F238E27FC236}">
                <a16:creationId xmlns:a16="http://schemas.microsoft.com/office/drawing/2014/main" id="{00D27CC8-1497-4419-4DEC-E1683FBE0A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0330" y="3723216"/>
            <a:ext cx="2977411" cy="24426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6" name="文本框 15">
            <a:extLst>
              <a:ext uri="{FF2B5EF4-FFF2-40B4-BE49-F238E27FC236}">
                <a16:creationId xmlns:a16="http://schemas.microsoft.com/office/drawing/2014/main" id="{9CE9C335-1133-5C83-8A94-10B695E03BF1}"/>
              </a:ext>
            </a:extLst>
          </p:cNvPr>
          <p:cNvSpPr txBox="1"/>
          <p:nvPr/>
        </p:nvSpPr>
        <p:spPr>
          <a:xfrm>
            <a:off x="6716182" y="2199722"/>
            <a:ext cx="5947836" cy="3046988"/>
          </a:xfrm>
          <a:prstGeom prst="rect">
            <a:avLst/>
          </a:prstGeom>
          <a:noFill/>
        </p:spPr>
        <p:txBody>
          <a:bodyPr wrap="square" rtlCol="0">
            <a:spAutoFit/>
          </a:bodyPr>
          <a:lstStyle/>
          <a:p>
            <a:pPr algn="ctr"/>
            <a:r>
              <a:rPr lang="en-US" altLang="zh-CN" sz="1600" dirty="0">
                <a:solidFill>
                  <a:srgbClr val="00B0F0"/>
                </a:solidFill>
              </a:rPr>
              <a:t>Highest</a:t>
            </a:r>
            <a:r>
              <a:rPr lang="en-US" altLang="zh-CN" sz="1600" dirty="0"/>
              <a:t>:  </a:t>
            </a:r>
            <a:r>
              <a:rPr lang="en-US" altLang="zh-CN" sz="1600" dirty="0" err="1"/>
              <a:t>SVM</a:t>
            </a:r>
            <a:r>
              <a:rPr lang="en-US" altLang="zh-CN" sz="1600" dirty="0"/>
              <a:t> with RBF Kernel(</a:t>
            </a:r>
            <a:r>
              <a:rPr lang="en-US" altLang="zh-CN" sz="1600" dirty="0">
                <a:solidFill>
                  <a:srgbClr val="FF0000"/>
                </a:solidFill>
              </a:rPr>
              <a:t>0.99817</a:t>
            </a:r>
            <a:r>
              <a:rPr lang="en-US" altLang="zh-CN" sz="1600" dirty="0"/>
              <a:t>)</a:t>
            </a:r>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r>
              <a:rPr lang="en-US" altLang="zh-CN" sz="1600" dirty="0"/>
              <a:t> </a:t>
            </a:r>
          </a:p>
          <a:p>
            <a:pPr algn="ctr"/>
            <a:r>
              <a:rPr lang="en-US" altLang="zh-CN" sz="1600" dirty="0">
                <a:solidFill>
                  <a:srgbClr val="00B0F0"/>
                </a:solidFill>
              </a:rPr>
              <a:t>Lowest</a:t>
            </a:r>
            <a:r>
              <a:rPr lang="en-US" altLang="zh-CN" sz="1600" dirty="0"/>
              <a:t>: NN with One Hidden Layer(</a:t>
            </a:r>
            <a:r>
              <a:rPr lang="en-US" altLang="zh-CN" sz="1600" dirty="0">
                <a:solidFill>
                  <a:srgbClr val="FF0000"/>
                </a:solidFill>
              </a:rPr>
              <a:t>0.98417</a:t>
            </a:r>
            <a:r>
              <a:rPr lang="en-US" altLang="zh-CN" sz="1600" dirty="0"/>
              <a:t>) </a:t>
            </a:r>
            <a:endParaRPr lang="zh-CN" altLang="en-US" sz="1600" dirty="0"/>
          </a:p>
        </p:txBody>
      </p:sp>
    </p:spTree>
    <p:extLst>
      <p:ext uri="{BB962C8B-B14F-4D97-AF65-F5344CB8AC3E}">
        <p14:creationId xmlns:p14="http://schemas.microsoft.com/office/powerpoint/2010/main" val="410080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ABBBC-25D4-8750-932E-5B5C9C237D7A}"/>
              </a:ext>
            </a:extLst>
          </p:cNvPr>
          <p:cNvSpPr>
            <a:spLocks noGrp="1"/>
          </p:cNvSpPr>
          <p:nvPr>
            <p:ph type="title"/>
          </p:nvPr>
        </p:nvSpPr>
        <p:spPr/>
        <p:txBody>
          <a:bodyPr/>
          <a:lstStyle/>
          <a:p>
            <a:r>
              <a:rPr lang="en-US" altLang="zh-CN" dirty="0"/>
              <a:t>Parameter Adjustment</a:t>
            </a:r>
            <a:endParaRPr lang="zh-CN" altLang="en-US" dirty="0"/>
          </a:p>
        </p:txBody>
      </p:sp>
      <p:graphicFrame>
        <p:nvGraphicFramePr>
          <p:cNvPr id="5" name="图表 4">
            <a:extLst>
              <a:ext uri="{FF2B5EF4-FFF2-40B4-BE49-F238E27FC236}">
                <a16:creationId xmlns:a16="http://schemas.microsoft.com/office/drawing/2014/main" id="{7AE32FA4-731E-EA3E-16B3-7558CAFFDABD}"/>
              </a:ext>
            </a:extLst>
          </p:cNvPr>
          <p:cNvGraphicFramePr/>
          <p:nvPr>
            <p:extLst>
              <p:ext uri="{D42A27DB-BD31-4B8C-83A1-F6EECF244321}">
                <p14:modId xmlns:p14="http://schemas.microsoft.com/office/powerpoint/2010/main" val="836055922"/>
              </p:ext>
            </p:extLst>
          </p:nvPr>
        </p:nvGraphicFramePr>
        <p:xfrm>
          <a:off x="2048933" y="1413933"/>
          <a:ext cx="7332133" cy="42756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25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B18B3-EBB7-E6B6-960F-A02A258F0FA3}"/>
              </a:ext>
            </a:extLst>
          </p:cNvPr>
          <p:cNvSpPr>
            <a:spLocks noGrp="1"/>
          </p:cNvSpPr>
          <p:nvPr>
            <p:ph type="title"/>
          </p:nvPr>
        </p:nvSpPr>
        <p:spPr/>
        <p:txBody>
          <a:bodyPr/>
          <a:lstStyle/>
          <a:p>
            <a:r>
              <a:rPr lang="en-US" altLang="zh-CN" dirty="0"/>
              <a:t>Exploration with Another three number(1,5,8)</a:t>
            </a:r>
            <a:endParaRPr lang="zh-CN" altLang="en-US" dirty="0"/>
          </a:p>
        </p:txBody>
      </p:sp>
      <p:pic>
        <p:nvPicPr>
          <p:cNvPr id="4" name="图片 3">
            <a:extLst>
              <a:ext uri="{FF2B5EF4-FFF2-40B4-BE49-F238E27FC236}">
                <a16:creationId xmlns:a16="http://schemas.microsoft.com/office/drawing/2014/main" id="{435A17AE-36C3-9460-DAB8-297644671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21" y="1276155"/>
            <a:ext cx="3363629" cy="26003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189FC000-6051-240F-E5CE-01D0DB053F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836" y="1276155"/>
            <a:ext cx="3363628" cy="26003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a:extLst>
              <a:ext uri="{FF2B5EF4-FFF2-40B4-BE49-F238E27FC236}">
                <a16:creationId xmlns:a16="http://schemas.microsoft.com/office/drawing/2014/main" id="{134CBD7E-1C15-356F-8802-2446D66DA3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650" y="1276155"/>
            <a:ext cx="3363629" cy="26003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9" name="文本框 8">
            <a:extLst>
              <a:ext uri="{FF2B5EF4-FFF2-40B4-BE49-F238E27FC236}">
                <a16:creationId xmlns:a16="http://schemas.microsoft.com/office/drawing/2014/main" id="{B514D8B4-8258-1C6D-79A0-A4AF372FB5AA}"/>
              </a:ext>
            </a:extLst>
          </p:cNvPr>
          <p:cNvSpPr txBox="1"/>
          <p:nvPr/>
        </p:nvSpPr>
        <p:spPr>
          <a:xfrm>
            <a:off x="1700335" y="4191668"/>
            <a:ext cx="1676400" cy="369332"/>
          </a:xfrm>
          <a:prstGeom prst="rect">
            <a:avLst/>
          </a:prstGeom>
          <a:noFill/>
        </p:spPr>
        <p:txBody>
          <a:bodyPr wrap="square" rtlCol="0">
            <a:spAutoFit/>
          </a:bodyPr>
          <a:lstStyle/>
          <a:p>
            <a:pPr algn="ctr"/>
            <a:r>
              <a:rPr lang="en-US" altLang="zh-CN" dirty="0">
                <a:solidFill>
                  <a:srgbClr val="FF0000"/>
                </a:solidFill>
              </a:rPr>
              <a:t>95.87%</a:t>
            </a:r>
            <a:endParaRPr lang="zh-CN" altLang="en-US" dirty="0">
              <a:solidFill>
                <a:srgbClr val="FF0000"/>
              </a:solidFill>
            </a:endParaRPr>
          </a:p>
        </p:txBody>
      </p:sp>
      <p:sp>
        <p:nvSpPr>
          <p:cNvPr id="10" name="文本框 9">
            <a:extLst>
              <a:ext uri="{FF2B5EF4-FFF2-40B4-BE49-F238E27FC236}">
                <a16:creationId xmlns:a16="http://schemas.microsoft.com/office/drawing/2014/main" id="{2AFD4222-84B6-4A26-A84D-92ED8E2D5D22}"/>
              </a:ext>
            </a:extLst>
          </p:cNvPr>
          <p:cNvSpPr txBox="1"/>
          <p:nvPr/>
        </p:nvSpPr>
        <p:spPr>
          <a:xfrm>
            <a:off x="5251450" y="4191668"/>
            <a:ext cx="1676400" cy="369332"/>
          </a:xfrm>
          <a:prstGeom prst="rect">
            <a:avLst/>
          </a:prstGeom>
          <a:noFill/>
        </p:spPr>
        <p:txBody>
          <a:bodyPr wrap="square" rtlCol="0">
            <a:spAutoFit/>
          </a:bodyPr>
          <a:lstStyle/>
          <a:p>
            <a:pPr algn="ctr"/>
            <a:r>
              <a:rPr lang="en-US" altLang="zh-CN" dirty="0">
                <a:solidFill>
                  <a:srgbClr val="FF0000"/>
                </a:solidFill>
              </a:rPr>
              <a:t>98.89%</a:t>
            </a:r>
            <a:endParaRPr lang="zh-CN" altLang="en-US" dirty="0">
              <a:solidFill>
                <a:srgbClr val="FF0000"/>
              </a:solidFill>
            </a:endParaRPr>
          </a:p>
        </p:txBody>
      </p:sp>
      <p:sp>
        <p:nvSpPr>
          <p:cNvPr id="11" name="文本框 8">
            <a:extLst>
              <a:ext uri="{FF2B5EF4-FFF2-40B4-BE49-F238E27FC236}">
                <a16:creationId xmlns:a16="http://schemas.microsoft.com/office/drawing/2014/main" id="{B514D8B4-8258-1C6D-79A0-A4AF372FB5AA}"/>
              </a:ext>
            </a:extLst>
          </p:cNvPr>
          <p:cNvSpPr txBox="1"/>
          <p:nvPr/>
        </p:nvSpPr>
        <p:spPr>
          <a:xfrm>
            <a:off x="8815267" y="4191668"/>
            <a:ext cx="1676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rgbClr val="FF0000"/>
                </a:solidFill>
              </a:rPr>
              <a:t>96.04%</a:t>
            </a:r>
            <a:endParaRPr lang="zh-CN" altLang="en-US" dirty="0">
              <a:solidFill>
                <a:srgbClr val="FF0000"/>
              </a:solidFill>
            </a:endParaRPr>
          </a:p>
        </p:txBody>
      </p:sp>
    </p:spTree>
    <p:extLst>
      <p:ext uri="{BB962C8B-B14F-4D97-AF65-F5344CB8AC3E}">
        <p14:creationId xmlns:p14="http://schemas.microsoft.com/office/powerpoint/2010/main" val="237130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E43C-6009-55B7-3CD7-F576BE07EA00}"/>
              </a:ext>
            </a:extLst>
          </p:cNvPr>
          <p:cNvSpPr>
            <a:spLocks noGrp="1"/>
          </p:cNvSpPr>
          <p:nvPr>
            <p:ph type="title"/>
          </p:nvPr>
        </p:nvSpPr>
        <p:spPr>
          <a:xfrm>
            <a:off x="660400" y="1803400"/>
            <a:ext cx="10858500" cy="1371600"/>
          </a:xfrm>
        </p:spPr>
        <p:txBody>
          <a:bodyPr/>
          <a:lstStyle/>
          <a:p>
            <a:r>
              <a:rPr lang="en-US" altLang="zh-CN" dirty="0"/>
              <a:t>Thank you</a:t>
            </a:r>
            <a:endParaRPr lang="en-US" dirty="0"/>
          </a:p>
        </p:txBody>
      </p:sp>
      <p:sp>
        <p:nvSpPr>
          <p:cNvPr id="3" name="Text Placeholder 2">
            <a:extLst>
              <a:ext uri="{FF2B5EF4-FFF2-40B4-BE49-F238E27FC236}">
                <a16:creationId xmlns:a16="http://schemas.microsoft.com/office/drawing/2014/main" id="{0DC19463-4BE3-41C4-A74D-3A89E67991A2}"/>
              </a:ext>
            </a:extLst>
          </p:cNvPr>
          <p:cNvSpPr>
            <a:spLocks noGrp="1"/>
          </p:cNvSpPr>
          <p:nvPr>
            <p:ph type="body" sz="quarter" idx="13"/>
          </p:nvPr>
        </p:nvSpPr>
        <p:spPr>
          <a:xfrm>
            <a:off x="660400" y="3540761"/>
            <a:ext cx="10858500" cy="274320"/>
          </a:xfrm>
        </p:spPr>
        <p:txBody>
          <a:bodyPr>
            <a:normAutofit fontScale="92500"/>
          </a:bodyPr>
          <a:lstStyle/>
          <a:p>
            <a:r>
              <a:rPr lang="en-US" dirty="0"/>
              <a:t>Presenter name</a:t>
            </a:r>
          </a:p>
        </p:txBody>
      </p:sp>
      <p:sp>
        <p:nvSpPr>
          <p:cNvPr id="4" name="Text Placeholder 3">
            <a:extLst>
              <a:ext uri="{FF2B5EF4-FFF2-40B4-BE49-F238E27FC236}">
                <a16:creationId xmlns:a16="http://schemas.microsoft.com/office/drawing/2014/main" id="{1E87CAB3-675F-C721-2929-C6E487846324}"/>
              </a:ext>
            </a:extLst>
          </p:cNvPr>
          <p:cNvSpPr>
            <a:spLocks noGrp="1"/>
          </p:cNvSpPr>
          <p:nvPr>
            <p:ph type="body" sz="quarter" idx="14"/>
          </p:nvPr>
        </p:nvSpPr>
        <p:spPr>
          <a:xfrm>
            <a:off x="660400" y="3815081"/>
            <a:ext cx="10858500" cy="274320"/>
          </a:xfrm>
        </p:spPr>
        <p:txBody>
          <a:bodyPr>
            <a:normAutofit fontScale="92500"/>
          </a:bodyPr>
          <a:lstStyle/>
          <a:p>
            <a:r>
              <a:rPr lang="en-US" dirty="0"/>
              <a:t>www.islide.cc</a:t>
            </a:r>
          </a:p>
        </p:txBody>
      </p:sp>
    </p:spTree>
    <p:extLst>
      <p:ext uri="{BB962C8B-B14F-4D97-AF65-F5344CB8AC3E}">
        <p14:creationId xmlns:p14="http://schemas.microsoft.com/office/powerpoint/2010/main" val="404479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4AA1-09D7-EC3A-301E-028F418A25B3}"/>
              </a:ext>
            </a:extLst>
          </p:cNvPr>
          <p:cNvSpPr>
            <a:spLocks noGrp="1"/>
          </p:cNvSpPr>
          <p:nvPr>
            <p:ph type="title"/>
          </p:nvPr>
        </p:nvSpPr>
        <p:spPr>
          <a:xfrm>
            <a:off x="660400" y="1500187"/>
            <a:ext cx="2836562" cy="915667"/>
          </a:xfrm>
        </p:spPr>
        <p:txBody>
          <a:bodyPr/>
          <a:lstStyle/>
          <a:p>
            <a:r>
              <a:rPr lang="en-US" dirty="0"/>
              <a:t>Agenda</a:t>
            </a:r>
          </a:p>
        </p:txBody>
      </p:sp>
      <p:sp>
        <p:nvSpPr>
          <p:cNvPr id="3" name="Content Placeholder 2">
            <a:extLst>
              <a:ext uri="{FF2B5EF4-FFF2-40B4-BE49-F238E27FC236}">
                <a16:creationId xmlns:a16="http://schemas.microsoft.com/office/drawing/2014/main" id="{94C7ACB6-4040-4F8E-DAE4-CD916FCA3B1A}"/>
              </a:ext>
            </a:extLst>
          </p:cNvPr>
          <p:cNvSpPr>
            <a:spLocks noGrp="1"/>
          </p:cNvSpPr>
          <p:nvPr>
            <p:ph sz="quarter" idx="1"/>
          </p:nvPr>
        </p:nvSpPr>
        <p:spPr>
          <a:xfrm>
            <a:off x="3745078" y="1500188"/>
            <a:ext cx="5508989" cy="4299479"/>
          </a:xfrm>
        </p:spPr>
        <p:txBody>
          <a:bodyPr/>
          <a:lstStyle/>
          <a:p>
            <a:r>
              <a:rPr lang="en-US" dirty="0"/>
              <a:t>Dimensionality Reduction and Clustering</a:t>
            </a:r>
          </a:p>
          <a:p>
            <a:endParaRPr lang="en-US" dirty="0"/>
          </a:p>
          <a:p>
            <a:endParaRPr lang="en-US" dirty="0"/>
          </a:p>
          <a:p>
            <a:endParaRPr lang="en-US" dirty="0"/>
          </a:p>
          <a:p>
            <a:r>
              <a:rPr lang="en-US" dirty="0"/>
              <a:t>Classification</a:t>
            </a:r>
          </a:p>
        </p:txBody>
      </p:sp>
      <p:sp>
        <p:nvSpPr>
          <p:cNvPr id="4" name="Slide Number Placeholder 3">
            <a:extLst>
              <a:ext uri="{FF2B5EF4-FFF2-40B4-BE49-F238E27FC236}">
                <a16:creationId xmlns:a16="http://schemas.microsoft.com/office/drawing/2014/main" id="{9C40017B-9BDF-5D77-335B-2FE0EAEE92E6}"/>
              </a:ext>
            </a:extLst>
          </p:cNvPr>
          <p:cNvSpPr>
            <a:spLocks noGrp="1"/>
          </p:cNvSpPr>
          <p:nvPr>
            <p:ph type="sldNum" sz="quarter" idx="12"/>
          </p:nvPr>
        </p:nvSpPr>
        <p:spPr/>
        <p:txBody>
          <a:bodyPr/>
          <a:lstStyle/>
          <a:p>
            <a:fld id="{C8BB1146-E542-4D4E-B8E9-6919A11DDD48}" type="slidenum">
              <a:rPr lang="en-US" smtClean="0"/>
              <a:pPr/>
              <a:t>2</a:t>
            </a:fld>
            <a:endParaRPr lang="en-US" dirty="0"/>
          </a:p>
        </p:txBody>
      </p:sp>
    </p:spTree>
    <p:extLst>
      <p:ext uri="{BB962C8B-B14F-4D97-AF65-F5344CB8AC3E}">
        <p14:creationId xmlns:p14="http://schemas.microsoft.com/office/powerpoint/2010/main" val="336171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4FCC-5933-6E59-5552-E329458E4D5C}"/>
              </a:ext>
            </a:extLst>
          </p:cNvPr>
          <p:cNvSpPr>
            <a:spLocks noGrp="1"/>
          </p:cNvSpPr>
          <p:nvPr>
            <p:ph type="title"/>
          </p:nvPr>
        </p:nvSpPr>
        <p:spPr>
          <a:xfrm>
            <a:off x="3371850" y="2967879"/>
            <a:ext cx="5435600" cy="1371600"/>
          </a:xfrm>
        </p:spPr>
        <p:txBody>
          <a:bodyPr>
            <a:normAutofit fontScale="90000"/>
          </a:bodyPr>
          <a:lstStyle/>
          <a:p>
            <a:r>
              <a:rPr lang="en-US" dirty="0"/>
              <a:t>Dimensionality Reduction and Clustering</a:t>
            </a:r>
          </a:p>
        </p:txBody>
      </p:sp>
      <p:sp>
        <p:nvSpPr>
          <p:cNvPr id="4" name="Slide Number Placeholder 3">
            <a:extLst>
              <a:ext uri="{FF2B5EF4-FFF2-40B4-BE49-F238E27FC236}">
                <a16:creationId xmlns:a16="http://schemas.microsoft.com/office/drawing/2014/main" id="{FD1D7CBC-F975-8DE9-35EC-139DE50F2B9A}"/>
              </a:ext>
            </a:extLst>
          </p:cNvPr>
          <p:cNvSpPr>
            <a:spLocks noGrp="1"/>
          </p:cNvSpPr>
          <p:nvPr>
            <p:ph type="sldNum" sz="quarter" idx="12"/>
          </p:nvPr>
        </p:nvSpPr>
        <p:spPr>
          <a:xfrm>
            <a:off x="7861300" y="6409690"/>
            <a:ext cx="3657600" cy="274320"/>
          </a:xfrm>
        </p:spPr>
        <p:txBody>
          <a:bodyPr/>
          <a:lstStyle/>
          <a:p>
            <a:fld id="{C8BB1146-E542-4D4E-B8E9-6919A11DDD48}" type="slidenum">
              <a:rPr lang="en-US" smtClean="0"/>
              <a:pPr/>
              <a:t>3</a:t>
            </a:fld>
            <a:endParaRPr lang="en-US"/>
          </a:p>
        </p:txBody>
      </p:sp>
    </p:spTree>
    <p:extLst>
      <p:ext uri="{BB962C8B-B14F-4D97-AF65-F5344CB8AC3E}">
        <p14:creationId xmlns:p14="http://schemas.microsoft.com/office/powerpoint/2010/main" val="27081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3B6C-42B3-4C83-A3AA-003A19366FE7}"/>
              </a:ext>
            </a:extLst>
          </p:cNvPr>
          <p:cNvSpPr>
            <a:spLocks noGrp="1"/>
          </p:cNvSpPr>
          <p:nvPr>
            <p:ph type="title"/>
          </p:nvPr>
        </p:nvSpPr>
        <p:spPr>
          <a:xfrm>
            <a:off x="660400" y="128587"/>
            <a:ext cx="10858500" cy="900112"/>
          </a:xfrm>
        </p:spPr>
        <p:txBody>
          <a:bodyPr/>
          <a:lstStyle/>
          <a:p>
            <a:r>
              <a:rPr lang="en-US" dirty="0"/>
              <a:t>Dimensionality Reduction by </a:t>
            </a:r>
            <a:r>
              <a:rPr lang="en-US" dirty="0" err="1"/>
              <a:t>PCA</a:t>
            </a:r>
            <a:r>
              <a:rPr lang="en-US" dirty="0"/>
              <a:t> and </a:t>
            </a:r>
            <a:r>
              <a:rPr lang="en-US" dirty="0" err="1"/>
              <a:t>LDA</a:t>
            </a:r>
            <a:endParaRPr lang="en-US" dirty="0"/>
          </a:p>
        </p:txBody>
      </p:sp>
      <p:sp>
        <p:nvSpPr>
          <p:cNvPr id="3" name="Slide Number Placeholder 2">
            <a:extLst>
              <a:ext uri="{FF2B5EF4-FFF2-40B4-BE49-F238E27FC236}">
                <a16:creationId xmlns:a16="http://schemas.microsoft.com/office/drawing/2014/main" id="{F4E56927-04D0-FB43-72E2-620718CE2BFD}"/>
              </a:ext>
            </a:extLst>
          </p:cNvPr>
          <p:cNvSpPr>
            <a:spLocks noGrp="1"/>
          </p:cNvSpPr>
          <p:nvPr>
            <p:ph type="sldNum" sz="quarter" idx="12"/>
          </p:nvPr>
        </p:nvSpPr>
        <p:spPr>
          <a:xfrm>
            <a:off x="7861300" y="6409690"/>
            <a:ext cx="3657600" cy="274320"/>
          </a:xfrm>
        </p:spPr>
        <p:txBody>
          <a:bodyPr/>
          <a:lstStyle/>
          <a:p>
            <a:fld id="{C8BB1146-E542-4D4E-B8E9-6919A11DDD48}" type="slidenum">
              <a:rPr lang="en-US" smtClean="0"/>
              <a:pPr/>
              <a:t>4</a:t>
            </a:fld>
            <a:endParaRPr lang="en-US"/>
          </a:p>
        </p:txBody>
      </p:sp>
      <p:pic>
        <p:nvPicPr>
          <p:cNvPr id="5" name="图片 4">
            <a:extLst>
              <a:ext uri="{FF2B5EF4-FFF2-40B4-BE49-F238E27FC236}">
                <a16:creationId xmlns:a16="http://schemas.microsoft.com/office/drawing/2014/main" id="{92F8F314-24CE-69D9-45D9-48EF9510D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51" y="1196340"/>
            <a:ext cx="4059628" cy="339312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9" name="图片 8">
            <a:extLst>
              <a:ext uri="{FF2B5EF4-FFF2-40B4-BE49-F238E27FC236}">
                <a16:creationId xmlns:a16="http://schemas.microsoft.com/office/drawing/2014/main" id="{3D9EDE77-FFA2-FF2D-DC7B-F192ED01C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5920" y="1196341"/>
            <a:ext cx="4405008" cy="339312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0" name="文本框 9">
            <a:extLst>
              <a:ext uri="{FF2B5EF4-FFF2-40B4-BE49-F238E27FC236}">
                <a16:creationId xmlns:a16="http://schemas.microsoft.com/office/drawing/2014/main" id="{69AC20D3-31BA-2BB9-3A31-16B6A711280D}"/>
              </a:ext>
            </a:extLst>
          </p:cNvPr>
          <p:cNvSpPr txBox="1"/>
          <p:nvPr/>
        </p:nvSpPr>
        <p:spPr>
          <a:xfrm>
            <a:off x="1896534" y="5015328"/>
            <a:ext cx="9355666" cy="646331"/>
          </a:xfrm>
          <a:prstGeom prst="rect">
            <a:avLst/>
          </a:prstGeom>
          <a:noFill/>
        </p:spPr>
        <p:txBody>
          <a:bodyPr wrap="square" rtlCol="0">
            <a:spAutoFit/>
          </a:bodyPr>
          <a:lstStyle/>
          <a:p>
            <a:r>
              <a:rPr lang="en-US" altLang="zh-CN" dirty="0"/>
              <a:t>Comparison: </a:t>
            </a:r>
            <a:r>
              <a:rPr lang="en-US" altLang="zh-CN" dirty="0" err="1"/>
              <a:t>LDA</a:t>
            </a:r>
            <a:r>
              <a:rPr lang="en-US" altLang="zh-CN" dirty="0"/>
              <a:t> 	 </a:t>
            </a:r>
            <a:r>
              <a:rPr lang="en-US" altLang="zh-CN" dirty="0">
                <a:solidFill>
                  <a:srgbClr val="00B0F0"/>
                </a:solidFill>
              </a:rPr>
              <a:t>different</a:t>
            </a:r>
            <a:r>
              <a:rPr lang="en-US" altLang="zh-CN" dirty="0"/>
              <a:t> categories more </a:t>
            </a:r>
            <a:r>
              <a:rPr lang="en-US" altLang="zh-CN" dirty="0">
                <a:solidFill>
                  <a:srgbClr val="00B0F0"/>
                </a:solidFill>
              </a:rPr>
              <a:t>dispersed</a:t>
            </a:r>
            <a:r>
              <a:rPr lang="en-US" altLang="zh-CN" dirty="0"/>
              <a:t> </a:t>
            </a:r>
          </a:p>
          <a:p>
            <a:r>
              <a:rPr lang="en-US" altLang="zh-CN" dirty="0"/>
              <a:t>		               </a:t>
            </a:r>
            <a:r>
              <a:rPr lang="en-US" altLang="zh-CN" dirty="0">
                <a:solidFill>
                  <a:srgbClr val="00B0F0"/>
                </a:solidFill>
              </a:rPr>
              <a:t>same</a:t>
            </a:r>
            <a:r>
              <a:rPr lang="en-US" altLang="zh-CN" dirty="0"/>
              <a:t> categories more </a:t>
            </a:r>
            <a:r>
              <a:rPr lang="en-US" altLang="zh-CN" dirty="0">
                <a:solidFill>
                  <a:srgbClr val="00B0F0"/>
                </a:solidFill>
              </a:rPr>
              <a:t>concentrated</a:t>
            </a:r>
            <a:endParaRPr lang="zh-CN" altLang="en-US" dirty="0">
              <a:solidFill>
                <a:srgbClr val="00B0F0"/>
              </a:solidFill>
            </a:endParaRPr>
          </a:p>
        </p:txBody>
      </p:sp>
    </p:spTree>
    <p:extLst>
      <p:ext uri="{BB962C8B-B14F-4D97-AF65-F5344CB8AC3E}">
        <p14:creationId xmlns:p14="http://schemas.microsoft.com/office/powerpoint/2010/main" val="283538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9407E-BCF3-1F5D-8BEA-8A59DB589050}"/>
              </a:ext>
            </a:extLst>
          </p:cNvPr>
          <p:cNvSpPr>
            <a:spLocks noGrp="1"/>
          </p:cNvSpPr>
          <p:nvPr>
            <p:ph type="title"/>
          </p:nvPr>
        </p:nvSpPr>
        <p:spPr/>
        <p:txBody>
          <a:bodyPr/>
          <a:lstStyle/>
          <a:p>
            <a:r>
              <a:rPr lang="en-US" altLang="zh-CN" dirty="0"/>
              <a:t>Clustering by K-Means after </a:t>
            </a:r>
            <a:r>
              <a:rPr lang="en-US" altLang="zh-CN" dirty="0" err="1"/>
              <a:t>PCA</a:t>
            </a:r>
            <a:endParaRPr lang="zh-CN" altLang="en-US" dirty="0"/>
          </a:p>
        </p:txBody>
      </p:sp>
      <p:pic>
        <p:nvPicPr>
          <p:cNvPr id="4" name="图片 3">
            <a:extLst>
              <a:ext uri="{FF2B5EF4-FFF2-40B4-BE49-F238E27FC236}">
                <a16:creationId xmlns:a16="http://schemas.microsoft.com/office/drawing/2014/main" id="{9ECAB005-6282-A911-89AC-7D1617CFA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113" y="1194044"/>
            <a:ext cx="3929748" cy="325558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AF87C7B2-BC9E-9588-1BB6-E16CFF230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846" y="1253312"/>
            <a:ext cx="4031825" cy="325558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7BE33E9-707B-D279-65BC-F4B6E4129E25}"/>
                  </a:ext>
                </a:extLst>
              </p:cNvPr>
              <p:cNvSpPr txBox="1"/>
              <p:nvPr/>
            </p:nvSpPr>
            <p:spPr>
              <a:xfrm>
                <a:off x="4211830" y="4910667"/>
                <a:ext cx="3707425" cy="6201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𝐴𝐶𝐶</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sup>
                            <m:e>
                              <m:r>
                                <a:rPr lang="en-US" altLang="zh-CN" b="0" i="1" smtClean="0">
                                  <a:latin typeface="Cambria Math" panose="02040503050406030204" pitchFamily="18" charset="0"/>
                                </a:rPr>
                                <m:t>(3∗</m:t>
                              </m:r>
                              <m:r>
                                <a:rPr lang="en-US" altLang="zh-CN" b="0" i="1" smtClean="0">
                                  <a:latin typeface="Cambria Math" panose="02040503050406030204" pitchFamily="18" charset="0"/>
                                </a:rPr>
                                <m:t>𝑐𝑙𝑢𝑠𝑡𝑒𝑟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𝑙𝑎𝑏𝑒𝑙</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num>
                        <m:den>
                          <m:r>
                            <a:rPr lang="en-US" altLang="zh-CN" b="0" i="1" smtClean="0">
                              <a:latin typeface="Cambria Math" panose="02040503050406030204" pitchFamily="18" charset="0"/>
                            </a:rPr>
                            <m:t>𝑡𝑜𝑡𝑎𝑙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𝑠𝑎𝑚𝑝𝑙𝑒𝑠</m:t>
                          </m:r>
                        </m:den>
                      </m:f>
                    </m:oMath>
                  </m:oMathPara>
                </a14:m>
                <a:endParaRPr lang="zh-CN" altLang="en-US" dirty="0"/>
              </a:p>
            </p:txBody>
          </p:sp>
        </mc:Choice>
        <mc:Fallback>
          <p:sp>
            <p:nvSpPr>
              <p:cNvPr id="7" name="文本框 6">
                <a:extLst>
                  <a:ext uri="{FF2B5EF4-FFF2-40B4-BE49-F238E27FC236}">
                    <a16:creationId xmlns:a16="http://schemas.microsoft.com/office/drawing/2014/main" id="{C7BE33E9-707B-D279-65BC-F4B6E4129E25}"/>
                  </a:ext>
                </a:extLst>
              </p:cNvPr>
              <p:cNvSpPr txBox="1">
                <a:spLocks noRot="1" noChangeAspect="1" noMove="1" noResize="1" noEditPoints="1" noAdjustHandles="1" noChangeArrowheads="1" noChangeShapeType="1" noTextEdit="1"/>
              </p:cNvSpPr>
              <p:nvPr/>
            </p:nvSpPr>
            <p:spPr>
              <a:xfrm>
                <a:off x="4211830" y="4910667"/>
                <a:ext cx="3707425" cy="62010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849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77C466C0-2E9A-AD62-40DF-8E2838CAA438}"/>
              </a:ext>
            </a:extLst>
          </p:cNvPr>
          <p:cNvSpPr>
            <a:spLocks noGrp="1"/>
          </p:cNvSpPr>
          <p:nvPr>
            <p:ph type="title"/>
          </p:nvPr>
        </p:nvSpPr>
        <p:spPr>
          <a:xfrm>
            <a:off x="660400" y="128588"/>
            <a:ext cx="10858500" cy="900112"/>
          </a:xfrm>
        </p:spPr>
        <p:txBody>
          <a:bodyPr/>
          <a:lstStyle/>
          <a:p>
            <a:r>
              <a:rPr lang="en-US" altLang="zh-CN" dirty="0"/>
              <a:t>Clustering by K-Means after </a:t>
            </a:r>
            <a:r>
              <a:rPr lang="en-US" altLang="zh-CN" dirty="0" err="1"/>
              <a:t>PCA</a:t>
            </a:r>
            <a:endParaRPr lang="zh-CN" altLang="en-US" dirty="0"/>
          </a:p>
        </p:txBody>
      </p:sp>
      <p:pic>
        <p:nvPicPr>
          <p:cNvPr id="5" name="图片 4">
            <a:extLst>
              <a:ext uri="{FF2B5EF4-FFF2-40B4-BE49-F238E27FC236}">
                <a16:creationId xmlns:a16="http://schemas.microsoft.com/office/drawing/2014/main" id="{524F3960-6144-1269-6752-965B751EE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9" y="1387685"/>
            <a:ext cx="3032829" cy="260238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图片 6">
            <a:extLst>
              <a:ext uri="{FF2B5EF4-FFF2-40B4-BE49-F238E27FC236}">
                <a16:creationId xmlns:a16="http://schemas.microsoft.com/office/drawing/2014/main" id="{111ED0A4-927C-8765-D0CE-5E9A3A2BF4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238" y="1387685"/>
            <a:ext cx="3032829" cy="260238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9" name="图片 8">
            <a:extLst>
              <a:ext uri="{FF2B5EF4-FFF2-40B4-BE49-F238E27FC236}">
                <a16:creationId xmlns:a16="http://schemas.microsoft.com/office/drawing/2014/main" id="{6DAC99B6-8EDC-9B13-CE5B-394F584699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9991" y="1387685"/>
            <a:ext cx="3160010" cy="260238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412BCF67-21C3-76D0-B3E2-84E884DB2FD6}"/>
                  </a:ext>
                </a:extLst>
              </p:cNvPr>
              <p:cNvSpPr txBox="1"/>
              <p:nvPr/>
            </p:nvSpPr>
            <p:spPr>
              <a:xfrm>
                <a:off x="2280593" y="4546601"/>
                <a:ext cx="8066118" cy="6201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𝐴𝐶𝐶</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𝑠𝑎𝑚𝑝𝑙𝑒𝑠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𝑐𝑙𝑢𝑠𝑡𝑒𝑟𝑒𝑑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𝑠𝑎𝑚𝑒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𝑟𝑒𝑔𝑖𝑜𝑛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𝑤𝑖𝑡h</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𝑙𝑎𝑏𝑒𝑙</m:t>
                                  </m:r>
                                </m:e>
                              </m:func>
                            </m:e>
                          </m:nary>
                        </m:num>
                        <m:den>
                          <m:r>
                            <a:rPr lang="en-US" altLang="zh-CN" b="0" i="1" smtClean="0">
                              <a:latin typeface="Cambria Math" panose="02040503050406030204" pitchFamily="18" charset="0"/>
                            </a:rPr>
                            <m:t>𝑡𝑜𝑡𝑎𝑙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𝑠𝑎𝑚𝑝𝑙𝑒𝑠</m:t>
                          </m:r>
                        </m:den>
                      </m:f>
                    </m:oMath>
                  </m:oMathPara>
                </a14:m>
                <a:endParaRPr lang="zh-CN" altLang="en-US" dirty="0"/>
              </a:p>
            </p:txBody>
          </p:sp>
        </mc:Choice>
        <mc:Fallback>
          <p:sp>
            <p:nvSpPr>
              <p:cNvPr id="10" name="文本框 9">
                <a:extLst>
                  <a:ext uri="{FF2B5EF4-FFF2-40B4-BE49-F238E27FC236}">
                    <a16:creationId xmlns:a16="http://schemas.microsoft.com/office/drawing/2014/main" id="{412BCF67-21C3-76D0-B3E2-84E884DB2FD6}"/>
                  </a:ext>
                </a:extLst>
              </p:cNvPr>
              <p:cNvSpPr txBox="1">
                <a:spLocks noRot="1" noChangeAspect="1" noMove="1" noResize="1" noEditPoints="1" noAdjustHandles="1" noChangeArrowheads="1" noChangeShapeType="1" noTextEdit="1"/>
              </p:cNvSpPr>
              <p:nvPr/>
            </p:nvSpPr>
            <p:spPr>
              <a:xfrm>
                <a:off x="2280593" y="4546601"/>
                <a:ext cx="8066118" cy="62010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687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5037C2BB-4E6E-E062-FDDB-291976DF84AD}"/>
              </a:ext>
            </a:extLst>
          </p:cNvPr>
          <p:cNvSpPr>
            <a:spLocks noGrp="1"/>
          </p:cNvSpPr>
          <p:nvPr>
            <p:ph type="title"/>
          </p:nvPr>
        </p:nvSpPr>
        <p:spPr>
          <a:xfrm>
            <a:off x="660400" y="128588"/>
            <a:ext cx="10858500" cy="900112"/>
          </a:xfrm>
        </p:spPr>
        <p:txBody>
          <a:bodyPr/>
          <a:lstStyle/>
          <a:p>
            <a:r>
              <a:rPr lang="en-US" altLang="zh-CN" dirty="0"/>
              <a:t>Hierarchical clustering after </a:t>
            </a:r>
            <a:r>
              <a:rPr lang="en-US" altLang="zh-CN" dirty="0" err="1"/>
              <a:t>PCA</a:t>
            </a:r>
            <a:endParaRPr lang="zh-CN" altLang="en-US" dirty="0"/>
          </a:p>
        </p:txBody>
      </p:sp>
      <p:pic>
        <p:nvPicPr>
          <p:cNvPr id="5" name="图片 4">
            <a:extLst>
              <a:ext uri="{FF2B5EF4-FFF2-40B4-BE49-F238E27FC236}">
                <a16:creationId xmlns:a16="http://schemas.microsoft.com/office/drawing/2014/main" id="{C83F2E0E-2A25-2F44-035D-561F92721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483" y="1308100"/>
            <a:ext cx="4154171" cy="359112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图片 6">
            <a:extLst>
              <a:ext uri="{FF2B5EF4-FFF2-40B4-BE49-F238E27FC236}">
                <a16:creationId xmlns:a16="http://schemas.microsoft.com/office/drawing/2014/main" id="{F0BB8A10-401F-E2EA-A27D-0D601C838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018" y="1308100"/>
            <a:ext cx="4154171" cy="359112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文本框 7">
            <a:extLst>
              <a:ext uri="{FF2B5EF4-FFF2-40B4-BE49-F238E27FC236}">
                <a16:creationId xmlns:a16="http://schemas.microsoft.com/office/drawing/2014/main" id="{FE907E2C-B72C-08A4-1708-1820DEA2BF78}"/>
              </a:ext>
            </a:extLst>
          </p:cNvPr>
          <p:cNvSpPr txBox="1"/>
          <p:nvPr/>
        </p:nvSpPr>
        <p:spPr>
          <a:xfrm>
            <a:off x="4741331" y="5180568"/>
            <a:ext cx="2421467" cy="369332"/>
          </a:xfrm>
          <a:prstGeom prst="rect">
            <a:avLst/>
          </a:prstGeom>
          <a:noFill/>
        </p:spPr>
        <p:txBody>
          <a:bodyPr wrap="square" rtlCol="0">
            <a:spAutoFit/>
          </a:bodyPr>
          <a:lstStyle/>
          <a:p>
            <a:r>
              <a:rPr lang="en-US" altLang="zh-CN" dirty="0"/>
              <a:t>Accuracy:  93.1333%</a:t>
            </a:r>
            <a:endParaRPr lang="zh-CN" altLang="en-US" dirty="0"/>
          </a:p>
        </p:txBody>
      </p:sp>
    </p:spTree>
    <p:extLst>
      <p:ext uri="{BB962C8B-B14F-4D97-AF65-F5344CB8AC3E}">
        <p14:creationId xmlns:p14="http://schemas.microsoft.com/office/powerpoint/2010/main" val="402521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93560D4F-572F-6F24-3E67-50DDF6C476BC}"/>
              </a:ext>
            </a:extLst>
          </p:cNvPr>
          <p:cNvSpPr>
            <a:spLocks noGrp="1"/>
          </p:cNvSpPr>
          <p:nvPr>
            <p:ph type="title"/>
          </p:nvPr>
        </p:nvSpPr>
        <p:spPr>
          <a:xfrm>
            <a:off x="660400" y="128588"/>
            <a:ext cx="10858500" cy="900112"/>
          </a:xfrm>
        </p:spPr>
        <p:txBody>
          <a:bodyPr/>
          <a:lstStyle/>
          <a:p>
            <a:r>
              <a:rPr lang="en-US" altLang="zh-CN" dirty="0"/>
              <a:t>Clustering by K-Means and Hierarchical after </a:t>
            </a:r>
            <a:r>
              <a:rPr lang="en-US" altLang="zh-CN" dirty="0" err="1"/>
              <a:t>LDA</a:t>
            </a:r>
            <a:endParaRPr lang="zh-CN" altLang="en-US" dirty="0"/>
          </a:p>
        </p:txBody>
      </p:sp>
      <p:pic>
        <p:nvPicPr>
          <p:cNvPr id="5" name="图片 4">
            <a:extLst>
              <a:ext uri="{FF2B5EF4-FFF2-40B4-BE49-F238E27FC236}">
                <a16:creationId xmlns:a16="http://schemas.microsoft.com/office/drawing/2014/main" id="{CB8DE9B0-AB8B-607A-6C65-59C822EEE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718" y="1378796"/>
            <a:ext cx="3200401" cy="257513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图片 6">
            <a:extLst>
              <a:ext uri="{FF2B5EF4-FFF2-40B4-BE49-F238E27FC236}">
                <a16:creationId xmlns:a16="http://schemas.microsoft.com/office/drawing/2014/main" id="{E39A2E28-7C14-34CE-13F3-157CA82DA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795" y="1378796"/>
            <a:ext cx="3200400" cy="257513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9" name="图片 8">
            <a:extLst>
              <a:ext uri="{FF2B5EF4-FFF2-40B4-BE49-F238E27FC236}">
                <a16:creationId xmlns:a16="http://schemas.microsoft.com/office/drawing/2014/main" id="{51F8CC4D-0F29-3C1A-5D38-870FE684A9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3824" y="1378796"/>
            <a:ext cx="3200400" cy="257513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0" name="文本框 9">
            <a:extLst>
              <a:ext uri="{FF2B5EF4-FFF2-40B4-BE49-F238E27FC236}">
                <a16:creationId xmlns:a16="http://schemas.microsoft.com/office/drawing/2014/main" id="{A60E3878-5F48-CAE8-0545-7754E31D0D2E}"/>
              </a:ext>
            </a:extLst>
          </p:cNvPr>
          <p:cNvSpPr txBox="1"/>
          <p:nvPr/>
        </p:nvSpPr>
        <p:spPr>
          <a:xfrm>
            <a:off x="2607427" y="4985835"/>
            <a:ext cx="7205136" cy="369332"/>
          </a:xfrm>
          <a:prstGeom prst="rect">
            <a:avLst/>
          </a:prstGeom>
          <a:noFill/>
        </p:spPr>
        <p:txBody>
          <a:bodyPr wrap="square" rtlCol="0">
            <a:spAutoFit/>
          </a:bodyPr>
          <a:lstStyle/>
          <a:p>
            <a:r>
              <a:rPr lang="en-US" altLang="zh-CN" dirty="0"/>
              <a:t>Accuracy:  98.8000%(K-Means), 98.8444%(Hierarchical clustering)</a:t>
            </a:r>
            <a:endParaRPr lang="zh-CN" altLang="en-US" dirty="0"/>
          </a:p>
        </p:txBody>
      </p:sp>
    </p:spTree>
    <p:extLst>
      <p:ext uri="{BB962C8B-B14F-4D97-AF65-F5344CB8AC3E}">
        <p14:creationId xmlns:p14="http://schemas.microsoft.com/office/powerpoint/2010/main" val="28977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4FCC-5933-6E59-5552-E329458E4D5C}"/>
              </a:ext>
            </a:extLst>
          </p:cNvPr>
          <p:cNvSpPr>
            <a:spLocks noGrp="1"/>
          </p:cNvSpPr>
          <p:nvPr>
            <p:ph type="title"/>
          </p:nvPr>
        </p:nvSpPr>
        <p:spPr>
          <a:xfrm>
            <a:off x="3371850" y="2967879"/>
            <a:ext cx="5435600" cy="1371600"/>
          </a:xfrm>
        </p:spPr>
        <p:txBody>
          <a:bodyPr>
            <a:normAutofit/>
          </a:bodyPr>
          <a:lstStyle/>
          <a:p>
            <a:r>
              <a:rPr lang="en-US" dirty="0"/>
              <a:t>Classification</a:t>
            </a:r>
          </a:p>
        </p:txBody>
      </p:sp>
      <p:sp>
        <p:nvSpPr>
          <p:cNvPr id="4" name="Slide Number Placeholder 3">
            <a:extLst>
              <a:ext uri="{FF2B5EF4-FFF2-40B4-BE49-F238E27FC236}">
                <a16:creationId xmlns:a16="http://schemas.microsoft.com/office/drawing/2014/main" id="{FD1D7CBC-F975-8DE9-35EC-139DE50F2B9A}"/>
              </a:ext>
            </a:extLst>
          </p:cNvPr>
          <p:cNvSpPr>
            <a:spLocks noGrp="1"/>
          </p:cNvSpPr>
          <p:nvPr>
            <p:ph type="sldNum" sz="quarter" idx="12"/>
          </p:nvPr>
        </p:nvSpPr>
        <p:spPr>
          <a:xfrm>
            <a:off x="7861300" y="6409690"/>
            <a:ext cx="3657600" cy="274320"/>
          </a:xfrm>
        </p:spPr>
        <p:txBody>
          <a:bodyPr/>
          <a:lstStyle/>
          <a:p>
            <a:fld id="{C8BB1146-E542-4D4E-B8E9-6919A11DDD48}" type="slidenum">
              <a:rPr lang="en-US" smtClean="0"/>
              <a:pPr/>
              <a:t>9</a:t>
            </a:fld>
            <a:endParaRPr lang="en-US"/>
          </a:p>
        </p:txBody>
      </p:sp>
    </p:spTree>
    <p:extLst>
      <p:ext uri="{BB962C8B-B14F-4D97-AF65-F5344CB8AC3E}">
        <p14:creationId xmlns:p14="http://schemas.microsoft.com/office/powerpoint/2010/main" val="2915270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Designed by iSlide">
  <a:themeElements>
    <a:clrScheme name="57">
      <a:dk1>
        <a:srgbClr val="000000"/>
      </a:dk1>
      <a:lt1>
        <a:srgbClr val="FFFFFF"/>
      </a:lt1>
      <a:dk2>
        <a:srgbClr val="44546A"/>
      </a:dk2>
      <a:lt2>
        <a:srgbClr val="E7E6E6"/>
      </a:lt2>
      <a:accent1>
        <a:srgbClr val="A53078"/>
      </a:accent1>
      <a:accent2>
        <a:srgbClr val="704495"/>
      </a:accent2>
      <a:accent3>
        <a:srgbClr val="6B57A0"/>
      </a:accent3>
      <a:accent4>
        <a:srgbClr val="7580BC"/>
      </a:accent4>
      <a:accent5>
        <a:srgbClr val="7179A9"/>
      </a:accent5>
      <a:accent6>
        <a:srgbClr val="67AAD6"/>
      </a:accent6>
      <a:hlink>
        <a:srgbClr val="0563C1"/>
      </a:hlink>
      <a:folHlink>
        <a:srgbClr val="954F72"/>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 Presentation Template</Template>
  <TotalTime>233</TotalTime>
  <Words>707</Words>
  <Application>Microsoft Office PowerPoint</Application>
  <PresentationFormat>宽屏</PresentationFormat>
  <Paragraphs>74</Paragraphs>
  <Slides>14</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Arial</vt:lpstr>
      <vt:lpstr>Cambria Math</vt:lpstr>
      <vt:lpstr>Designed by iSlide</vt:lpstr>
      <vt:lpstr>Assignment 2</vt:lpstr>
      <vt:lpstr>Agenda</vt:lpstr>
      <vt:lpstr>Dimensionality Reduction and Clustering</vt:lpstr>
      <vt:lpstr>Dimensionality Reduction by PCA and LDA</vt:lpstr>
      <vt:lpstr>Clustering by K-Means after PCA</vt:lpstr>
      <vt:lpstr>Clustering by K-Means after PCA</vt:lpstr>
      <vt:lpstr>Hierarchical clustering after PCA</vt:lpstr>
      <vt:lpstr>Clustering by K-Means and Hierarchical after LDA</vt:lpstr>
      <vt:lpstr>Classification</vt:lpstr>
      <vt:lpstr>Accuracy of Classification by Three Classifiers</vt:lpstr>
      <vt:lpstr>ROC and AUC of Classification by Three Classifiers</vt:lpstr>
      <vt:lpstr>Parameter Adjustment</vt:lpstr>
      <vt:lpstr>Exploration with Another three number(1,5,8)</vt:lpstr>
      <vt:lpstr>Thank you</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iSlide</dc:creator>
  <cp:lastModifiedBy>旭东 张</cp:lastModifiedBy>
  <cp:revision>2</cp:revision>
  <cp:lastPrinted>2023-11-06T16:00:00Z</cp:lastPrinted>
  <dcterms:created xsi:type="dcterms:W3CDTF">2023-11-06T16:00:00Z</dcterms:created>
  <dcterms:modified xsi:type="dcterms:W3CDTF">2024-01-03T08:35:51Z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07c23b4b-f23e-44c3-a9ad-b24173362479</vt:lpwstr>
  </property>
</Properties>
</file>