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70" r:id="rId12"/>
    <p:sldId id="275" r:id="rId13"/>
    <p:sldId id="268" r:id="rId14"/>
    <p:sldId id="271" r:id="rId15"/>
    <p:sldId id="272" r:id="rId16"/>
    <p:sldId id="269" r:id="rId17"/>
    <p:sldId id="273" r:id="rId18"/>
    <p:sldId id="274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2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逸涵" userId="13f77808-610f-4ab3-abed-5867f7198295" providerId="ADAL" clId="{EE70364E-67B4-444E-B53C-48B9AC97E1CB}"/>
    <pc:docChg chg="custSel addSld delSld modSld">
      <pc:chgData name="孙逸涵" userId="13f77808-610f-4ab3-abed-5867f7198295" providerId="ADAL" clId="{EE70364E-67B4-444E-B53C-48B9AC97E1CB}" dt="2023-03-02T01:27:15.367" v="255" actId="20577"/>
      <pc:docMkLst>
        <pc:docMk/>
      </pc:docMkLst>
      <pc:sldChg chg="addSp modSp new mod">
        <pc:chgData name="孙逸涵" userId="13f77808-610f-4ab3-abed-5867f7198295" providerId="ADAL" clId="{EE70364E-67B4-444E-B53C-48B9AC97E1CB}" dt="2023-03-02T01:22:45.569" v="183" actId="14100"/>
        <pc:sldMkLst>
          <pc:docMk/>
          <pc:sldMk cId="3899428472" sldId="256"/>
        </pc:sldMkLst>
        <pc:spChg chg="mod">
          <ac:chgData name="孙逸涵" userId="13f77808-610f-4ab3-abed-5867f7198295" providerId="ADAL" clId="{EE70364E-67B4-444E-B53C-48B9AC97E1CB}" dt="2023-03-02T01:22:45.569" v="183" actId="14100"/>
          <ac:spMkLst>
            <pc:docMk/>
            <pc:sldMk cId="3899428472" sldId="256"/>
            <ac:spMk id="2" creationId="{73201A50-F6BB-5787-8A37-1EF71C5354CD}"/>
          </ac:spMkLst>
        </pc:spChg>
        <pc:spChg chg="mod">
          <ac:chgData name="孙逸涵" userId="13f77808-610f-4ab3-abed-5867f7198295" providerId="ADAL" clId="{EE70364E-67B4-444E-B53C-48B9AC97E1CB}" dt="2023-03-02T01:21:25.214" v="169" actId="1076"/>
          <ac:spMkLst>
            <pc:docMk/>
            <pc:sldMk cId="3899428472" sldId="256"/>
            <ac:spMk id="3" creationId="{7CB76CBA-1E5E-AF25-DDF1-7A57827514D5}"/>
          </ac:spMkLst>
        </pc:spChg>
        <pc:spChg chg="add mod">
          <ac:chgData name="孙逸涵" userId="13f77808-610f-4ab3-abed-5867f7198295" providerId="ADAL" clId="{EE70364E-67B4-444E-B53C-48B9AC97E1CB}" dt="2023-03-02T01:19:03.016" v="134" actId="1035"/>
          <ac:spMkLst>
            <pc:docMk/>
            <pc:sldMk cId="3899428472" sldId="256"/>
            <ac:spMk id="4" creationId="{0674B84A-1F26-A29D-84E4-69FAE40F36CC}"/>
          </ac:spMkLst>
        </pc:spChg>
        <pc:spChg chg="add mod">
          <ac:chgData name="孙逸涵" userId="13f77808-610f-4ab3-abed-5867f7198295" providerId="ADAL" clId="{EE70364E-67B4-444E-B53C-48B9AC97E1CB}" dt="2023-03-02T01:19:06.335" v="139" actId="1035"/>
          <ac:spMkLst>
            <pc:docMk/>
            <pc:sldMk cId="3899428472" sldId="256"/>
            <ac:spMk id="5" creationId="{55262E29-BD9F-DA36-3E0C-94D43EC3F47D}"/>
          </ac:spMkLst>
        </pc:spChg>
        <pc:picChg chg="add mod">
          <ac:chgData name="孙逸涵" userId="13f77808-610f-4ab3-abed-5867f7198295" providerId="ADAL" clId="{EE70364E-67B4-444E-B53C-48B9AC97E1CB}" dt="2023-03-02T01:10:29.750" v="18" actId="1076"/>
          <ac:picMkLst>
            <pc:docMk/>
            <pc:sldMk cId="3899428472" sldId="256"/>
            <ac:picMk id="7" creationId="{8BD40E96-4C9A-1EE8-A60A-A035EEFE5D30}"/>
          </ac:picMkLst>
        </pc:picChg>
      </pc:sldChg>
      <pc:sldChg chg="addSp delSp modSp add del mod">
        <pc:chgData name="孙逸涵" userId="13f77808-610f-4ab3-abed-5867f7198295" providerId="ADAL" clId="{EE70364E-67B4-444E-B53C-48B9AC97E1CB}" dt="2023-03-02T01:17:12.547" v="106" actId="47"/>
        <pc:sldMkLst>
          <pc:docMk/>
          <pc:sldMk cId="67382111" sldId="257"/>
        </pc:sldMkLst>
        <pc:spChg chg="del">
          <ac:chgData name="孙逸涵" userId="13f77808-610f-4ab3-abed-5867f7198295" providerId="ADAL" clId="{EE70364E-67B4-444E-B53C-48B9AC97E1CB}" dt="2023-03-02T01:12:49.009" v="31" actId="478"/>
          <ac:spMkLst>
            <pc:docMk/>
            <pc:sldMk cId="67382111" sldId="257"/>
            <ac:spMk id="2" creationId="{73201A50-F6BB-5787-8A37-1EF71C5354CD}"/>
          </ac:spMkLst>
        </pc:spChg>
        <pc:spChg chg="mod">
          <ac:chgData name="孙逸涵" userId="13f77808-610f-4ab3-abed-5867f7198295" providerId="ADAL" clId="{EE70364E-67B4-444E-B53C-48B9AC97E1CB}" dt="2023-03-02T01:12:56.200" v="33" actId="1076"/>
          <ac:spMkLst>
            <pc:docMk/>
            <pc:sldMk cId="67382111" sldId="257"/>
            <ac:spMk id="3" creationId="{7CB76CBA-1E5E-AF25-DDF1-7A57827514D5}"/>
          </ac:spMkLst>
        </pc:spChg>
        <pc:spChg chg="mod">
          <ac:chgData name="孙逸涵" userId="13f77808-610f-4ab3-abed-5867f7198295" providerId="ADAL" clId="{EE70364E-67B4-444E-B53C-48B9AC97E1CB}" dt="2023-03-02T01:17:06.317" v="105"/>
          <ac:spMkLst>
            <pc:docMk/>
            <pc:sldMk cId="67382111" sldId="257"/>
            <ac:spMk id="4" creationId="{0674B84A-1F26-A29D-84E4-69FAE40F36CC}"/>
          </ac:spMkLst>
        </pc:spChg>
        <pc:spChg chg="add del mod">
          <ac:chgData name="孙逸涵" userId="13f77808-610f-4ab3-abed-5867f7198295" providerId="ADAL" clId="{EE70364E-67B4-444E-B53C-48B9AC97E1CB}" dt="2023-03-02T01:12:52.012" v="32" actId="478"/>
          <ac:spMkLst>
            <pc:docMk/>
            <pc:sldMk cId="67382111" sldId="257"/>
            <ac:spMk id="8" creationId="{864F8C15-2CE5-1410-F782-CE8270CFACA9}"/>
          </ac:spMkLst>
        </pc:spChg>
      </pc:sldChg>
      <pc:sldChg chg="addSp delSp modSp add mod">
        <pc:chgData name="孙逸涵" userId="13f77808-610f-4ab3-abed-5867f7198295" providerId="ADAL" clId="{EE70364E-67B4-444E-B53C-48B9AC97E1CB}" dt="2023-03-02T01:27:15.367" v="255" actId="20577"/>
        <pc:sldMkLst>
          <pc:docMk/>
          <pc:sldMk cId="1954265975" sldId="257"/>
        </pc:sldMkLst>
        <pc:spChg chg="del">
          <ac:chgData name="孙逸涵" userId="13f77808-610f-4ab3-abed-5867f7198295" providerId="ADAL" clId="{EE70364E-67B4-444E-B53C-48B9AC97E1CB}" dt="2023-03-02T01:19:40.102" v="141" actId="478"/>
          <ac:spMkLst>
            <pc:docMk/>
            <pc:sldMk cId="1954265975" sldId="257"/>
            <ac:spMk id="2" creationId="{73201A50-F6BB-5787-8A37-1EF71C5354CD}"/>
          </ac:spMkLst>
        </pc:spChg>
        <pc:spChg chg="mod">
          <ac:chgData name="孙逸涵" userId="13f77808-610f-4ab3-abed-5867f7198295" providerId="ADAL" clId="{EE70364E-67B4-444E-B53C-48B9AC97E1CB}" dt="2023-03-02T01:27:15.367" v="255" actId="20577"/>
          <ac:spMkLst>
            <pc:docMk/>
            <pc:sldMk cId="1954265975" sldId="257"/>
            <ac:spMk id="3" creationId="{7CB76CBA-1E5E-AF25-DDF1-7A57827514D5}"/>
          </ac:spMkLst>
        </pc:spChg>
        <pc:spChg chg="add del mod">
          <ac:chgData name="孙逸涵" userId="13f77808-610f-4ab3-abed-5867f7198295" providerId="ADAL" clId="{EE70364E-67B4-444E-B53C-48B9AC97E1CB}" dt="2023-03-02T01:19:41.941" v="142" actId="478"/>
          <ac:spMkLst>
            <pc:docMk/>
            <pc:sldMk cId="1954265975" sldId="257"/>
            <ac:spMk id="8" creationId="{635825EE-2E3F-BF83-E4C9-3FE620255C19}"/>
          </ac:spMkLst>
        </pc:spChg>
        <pc:spChg chg="add mod">
          <ac:chgData name="孙逸涵" userId="13f77808-610f-4ab3-abed-5867f7198295" providerId="ADAL" clId="{EE70364E-67B4-444E-B53C-48B9AC97E1CB}" dt="2023-03-02T01:27:05.043" v="241" actId="20577"/>
          <ac:spMkLst>
            <pc:docMk/>
            <pc:sldMk cId="1954265975" sldId="257"/>
            <ac:spMk id="9" creationId="{ED5BC0B7-0B89-ED48-AD74-4B2F49AE15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C60F1-9CAA-6223-D1DF-CB58AA5D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957D8-6B9C-1805-3E1C-6FA1811D8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B7FBE-603E-2A0D-B780-62119593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54847-BD19-0C36-CE49-85A76BB4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54E7E-8DC0-D941-EB13-6F7F4EE0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1122-0411-579D-EE7E-D118E80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8988F-0975-206F-35EC-6489EE4A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EC528-8DE1-87A6-3A63-E91F17A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C2B11-D8EC-B21A-793A-3CAC2F7A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2B979-1495-50FB-68CD-EC6606A8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655AF4-5D19-A6EC-3B14-12245FA94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B2FBC-9409-62A1-0A3C-9CC302586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1AE0C-CAD6-0690-519E-D35B68D8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071C8-8388-7FD0-E976-A1FF4BB9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4B4B4-CF13-CF61-DB7B-70E040F0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E3AC-3242-50E3-1E5B-C96DC4A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80037-CAFF-04A6-7DE1-0E6CE073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C3A28-26A4-023F-1C68-4C53BCC9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C5061-7D4F-650C-ED68-2F26701E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FD50D-3581-5661-1854-0EF2081A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33E9-22F0-E3EF-0D47-145076D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B671E-FD80-2934-6B5A-E98E128BD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B8B94-5636-F435-5907-81DCCB21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A1A71-87BE-2311-26AB-0435A37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C8DEB-21C2-34EC-B181-9E79749A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4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4C22C-2370-1281-3199-6B817F8A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D4D6E-C8C5-F3FC-6367-92284F8E6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31875-4CB3-9C2E-03D8-57943D45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BA655-54F8-FE35-5CB4-D9C81EBB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B561C-0520-4380-BB18-9E77B3CB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958D-5809-84EF-ADEA-5160D8DD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2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E08C-4433-048D-AD1F-89DBD041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9E89C-99FB-7DE4-063C-07329060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D280A-980B-0C3B-CA0F-703430AF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58541F-0BA4-382C-EBA8-563E77CA9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080890-8B20-7B63-1011-6382445A9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E800D-DEF4-0C06-AF52-195133A1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00965-2328-9A67-2C1B-2883E7C2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1C8985-70AB-9636-8BFB-CE6F22B3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5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EEAB2-A16C-CA97-3FED-5CA9A6BE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14ED0A-5F94-9CD0-F47C-2558D888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0E8B1E-0D3C-16CC-77F3-BB0954F4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D7347-037D-33EC-3F2F-05122C1B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3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6F2622-A288-FBE0-9833-81BF06E2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0740A6-C7A4-DF63-9D40-A82FEFF1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5795F5-A16C-F30B-4BBE-7AE6408A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8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C408-8624-FA30-1815-0649E14E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7FD63-70ED-E69A-AC48-088FCF8A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B0D61-762B-1AE4-85F7-643E3396F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93C6C-2515-29B5-BAAB-DEC7DE89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E49B3-7F18-025F-FBB3-3041E913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B8F20-444E-76EF-76F9-960D2E0B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FBE73-73B9-58D9-6F94-50C57C47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80480B-9D4F-A11A-A3BB-EE184D905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8CE99-2E75-3687-030E-9AFF8955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02D8E-C40C-52DD-081D-57303F38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8D5C2-B96A-356D-EDE1-E653077F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29202-5192-D595-B35F-71F34951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0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EFE4A-9508-03CD-8468-4767CEC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EDDE5-7040-7645-B870-FD1F51F5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8EFFD-C9DC-CD0E-13B0-2C898F363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A4A9-D2CD-4F28-A1B9-104E0999ABA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82F5D-BD4F-84C0-2A80-5B70FFEB9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61072-F36B-CA4E-CB0A-96FF5F106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4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1A50-F6BB-5787-8A37-1EF71C53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21" y="276776"/>
            <a:ext cx="11733958" cy="31522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modulation schemes of 5G system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76CBA-1E5E-AF25-DDF1-7A5782751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9474"/>
            <a:ext cx="9144000" cy="165576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孙逸涵 张旭东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12012128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12011923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uplink shared channel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CB00241-B149-AF94-B803-9782D2AFCB72}"/>
                  </a:ext>
                </a:extLst>
              </p:cNvPr>
              <p:cNvSpPr txBox="1"/>
              <p:nvPr/>
            </p:nvSpPr>
            <p:spPr>
              <a:xfrm>
                <a:off x="636092" y="1515460"/>
                <a:ext cx="10919816" cy="2373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For the single codeword </a:t>
                </a:r>
                <a14:m>
                  <m:oMath xmlns:m="http://schemas.openxmlformats.org/officeDocument/2006/math"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the block of scrambled bits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altLang="zh-CN" sz="24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bit</m:t>
                            </m:r>
                          </m:sub>
                          <m:sup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shall be modulated using one of the modulation schemes in table below, resulting in a block of complex-valued modulation symbols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altLang="zh-CN" sz="24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symb</m:t>
                            </m:r>
                          </m:sub>
                          <m:sup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CB00241-B149-AF94-B803-9782D2AF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2" y="1515460"/>
                <a:ext cx="10919816" cy="2373470"/>
              </a:xfrm>
              <a:prstGeom prst="rect">
                <a:avLst/>
              </a:prstGeom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4D378A1-79B4-F788-76A8-7715B262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62" y="3983672"/>
            <a:ext cx="8826475" cy="216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02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uplink control channel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3D020034-C7DB-E807-23B0-F6C4E4F8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8673"/>
            <a:ext cx="3186112" cy="61128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PUCCH format 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5897D-5375-84F3-F706-E43912442C85}"/>
              </a:ext>
            </a:extLst>
          </p:cNvPr>
          <p:cNvSpPr txBox="1">
            <a:spLocks/>
          </p:cNvSpPr>
          <p:nvPr/>
        </p:nvSpPr>
        <p:spPr>
          <a:xfrm>
            <a:off x="7481888" y="1788673"/>
            <a:ext cx="3186112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PUCCH format 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660307-844B-F7A3-B507-541412E1D361}"/>
                  </a:ext>
                </a:extLst>
              </p:cNvPr>
              <p:cNvSpPr txBox="1"/>
              <p:nvPr/>
            </p:nvSpPr>
            <p:spPr>
              <a:xfrm>
                <a:off x="659308" y="2881443"/>
                <a:ext cx="4915496" cy="1988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The block of bits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(0),...,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</m:sSub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shall be modulated using BPSK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</m:sSub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and QPSK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</m:sSub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resulting in a complex-valued symbol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(0)</m:t>
                    </m:r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660307-844B-F7A3-B507-541412E1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08" y="2881443"/>
                <a:ext cx="4915496" cy="1988942"/>
              </a:xfrm>
              <a:prstGeom prst="rect">
                <a:avLst/>
              </a:prstGeom>
              <a:blipFill>
                <a:blip r:embed="rId3"/>
                <a:stretch>
                  <a:fillRect l="-1239" r="-248" b="-4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3EF8D-42E7-CABF-DFF3-46B8DE2CD21E}"/>
                  </a:ext>
                </a:extLst>
              </p:cNvPr>
              <p:cNvSpPr txBox="1"/>
              <p:nvPr/>
            </p:nvSpPr>
            <p:spPr>
              <a:xfrm>
                <a:off x="6330202" y="2881443"/>
                <a:ext cx="5489483" cy="2067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The block of scrambled bits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</m:sSub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shall be modulated using QPSK, resulting in a block of complex-valued modulation symbols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bit</m:t>
                            </m:r>
                          </m:sub>
                        </m:sSub>
                      </m:num>
                      <m:den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3EF8D-42E7-CABF-DFF3-46B8DE2C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02" y="2881443"/>
                <a:ext cx="5489483" cy="2067617"/>
              </a:xfrm>
              <a:prstGeom prst="rect">
                <a:avLst/>
              </a:prstGeom>
              <a:blipFill>
                <a:blip r:embed="rId4"/>
                <a:stretch>
                  <a:fillRect l="-1110" r="-9989" b="-30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7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uplink control channel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3D020034-C7DB-E807-23B0-F6C4E4F8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025" y="1710715"/>
            <a:ext cx="4171950" cy="61128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PUCCH formats 3 and 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E2D3CF-A3E9-5FE6-90DA-0D0735D2F478}"/>
                  </a:ext>
                </a:extLst>
              </p:cNvPr>
              <p:cNvSpPr txBox="1"/>
              <p:nvPr/>
            </p:nvSpPr>
            <p:spPr>
              <a:xfrm>
                <a:off x="2428875" y="2859101"/>
                <a:ext cx="7334250" cy="2179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The block of scrambled bits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</m:sSub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shall be modulated using QPSK unless π/2-BPSK is configured, resulting in a block of complex-valued modulation symbols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bit</m:t>
                            </m:r>
                          </m:sub>
                        </m:sSub>
                      </m:num>
                      <m:den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for QPSK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</m:sSub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for π/2-BPSK.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E2D3CF-A3E9-5FE6-90DA-0D0735D2F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5" y="2859101"/>
                <a:ext cx="7334250" cy="2179892"/>
              </a:xfrm>
              <a:prstGeom prst="rect">
                <a:avLst/>
              </a:prstGeom>
              <a:blipFill>
                <a:blip r:embed="rId3"/>
                <a:stretch>
                  <a:fillRect l="-831" r="-1163" b="-28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5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downlink shared channel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4DF5985-149D-1CAC-D16B-96E5FB8C1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8"/>
          <a:stretch/>
        </p:blipFill>
        <p:spPr>
          <a:xfrm>
            <a:off x="3713450" y="3909721"/>
            <a:ext cx="4765100" cy="216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8571984-B7AE-D382-D980-8BAD2403B1AC}"/>
                  </a:ext>
                </a:extLst>
              </p:cNvPr>
              <p:cNvSpPr txBox="1"/>
              <p:nvPr/>
            </p:nvSpPr>
            <p:spPr>
              <a:xfrm>
                <a:off x="-7144" y="1516445"/>
                <a:ext cx="12206288" cy="2224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altLang="zh-CN" sz="2400" dirty="0">
                    <a:latin typeface="Times New Roman" panose="02020603050405020304" pitchFamily="18" charset="0"/>
                  </a:rPr>
                  <a:t>For each codeword 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altLang="zh-CN" sz="2400" dirty="0">
                    <a:latin typeface="Times New Roman" panose="02020603050405020304" pitchFamily="18" charset="0"/>
                  </a:rPr>
                  <a:t>, the </a:t>
                </a:r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UE shall assume the block of scrambled bits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…, 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  <m:sup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bSup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are modulated using one of the modulation schemes in </a:t>
                </a:r>
                <a:r>
                  <a:rPr lang="en-GB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t</a:t>
                </a:r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able below, resulting in a block of complex-valued modulation symbols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  <m:sup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sup>
                    </m:sSubSup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8571984-B7AE-D382-D980-8BAD2403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4" y="1516445"/>
                <a:ext cx="12206288" cy="2224583"/>
              </a:xfrm>
              <a:prstGeom prst="rect">
                <a:avLst/>
              </a:prstGeom>
              <a:blipFill>
                <a:blip r:embed="rId4"/>
                <a:stretch>
                  <a:fillRect l="-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48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downlink control channel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F50741-F1B9-ED65-CC1C-D71B1976A18E}"/>
                  </a:ext>
                </a:extLst>
              </p:cNvPr>
              <p:cNvSpPr txBox="1"/>
              <p:nvPr/>
            </p:nvSpPr>
            <p:spPr>
              <a:xfrm>
                <a:off x="1521618" y="2279137"/>
                <a:ext cx="9148763" cy="191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The UE shall assume the block of bits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acc>
                      <m:accPr>
                        <m:chr m:val="̃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altLang="zh-CN" sz="24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bit</m:t>
                            </m:r>
                          </m:sub>
                        </m:sSub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to be QPSK modulated, resulting in a block of complex-valued modulation symbols </a:t>
                </a:r>
                <a14:m>
                  <m:oMath xmlns:m="http://schemas.openxmlformats.org/officeDocument/2006/math"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F50741-F1B9-ED65-CC1C-D71B1976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618" y="2279137"/>
                <a:ext cx="9148763" cy="1910779"/>
              </a:xfrm>
              <a:prstGeom prst="rect">
                <a:avLst/>
              </a:prstGeom>
              <a:blipFill>
                <a:blip r:embed="rId3"/>
                <a:stretch>
                  <a:fillRect l="-1067" r="-1533" b="-4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79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channel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404BB7-6CB8-7CE8-4685-B5D5E4B094A5}"/>
                  </a:ext>
                </a:extLst>
              </p:cNvPr>
              <p:cNvSpPr txBox="1"/>
              <p:nvPr/>
            </p:nvSpPr>
            <p:spPr>
              <a:xfrm>
                <a:off x="1614487" y="2200340"/>
                <a:ext cx="8963025" cy="1908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The UE shall assume the block of bits </a:t>
                </a:r>
                <a14:m>
                  <m:oMath xmlns:m="http://schemas.openxmlformats.org/officeDocument/2006/math"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are QPSK modulated, resulting in a block of complex-valued modulation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PBCH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PBCH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404BB7-6CB8-7CE8-4685-B5D5E4B09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87" y="2200340"/>
                <a:ext cx="8963025" cy="1908536"/>
              </a:xfrm>
              <a:prstGeom prst="rect">
                <a:avLst/>
              </a:prstGeom>
              <a:blipFill>
                <a:blip r:embed="rId3"/>
                <a:stretch>
                  <a:fillRect l="-1088" r="-1633" b="-4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10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sidelink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shared channel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42EF98-ED18-B1D0-5436-1641FAE94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856" y="4233563"/>
            <a:ext cx="5297144" cy="180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2343CB-1350-463C-B4E7-97531BBE37A3}"/>
                  </a:ext>
                </a:extLst>
              </p:cNvPr>
              <p:cNvSpPr txBox="1"/>
              <p:nvPr/>
            </p:nvSpPr>
            <p:spPr>
              <a:xfrm>
                <a:off x="350044" y="1531137"/>
                <a:ext cx="11491911" cy="3078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900"/>
                  </a:spcAft>
                </a:pPr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For the single codeword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𝑞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=0</m:t>
                    </m:r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the block of scrambled bits shall be modulated, resulting in a block of complex-valued modulation symbols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𝑑</m:t>
                        </m:r>
                      </m:e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(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𝑞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,…,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𝑑</m:t>
                        </m:r>
                      </m:e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(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𝑞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symb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(</m:t>
                            </m:r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𝑞</m:t>
                            </m:r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)</m:t>
                            </m:r>
                          </m:sup>
                        </m:sSub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symb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(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𝑞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)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symb</m:t>
                        </m:r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,1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(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𝑞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)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symb</m:t>
                        </m:r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,2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(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𝑞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Aft>
                    <a:spcPts val="900"/>
                  </a:spcAft>
                </a:pPr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Modulation for </a:t>
                </a:r>
                <a14:m>
                  <m:oMath xmlns:m="http://schemas.openxmlformats.org/officeDocument/2006/math"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0≤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&lt;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m:t>bit</m:t>
                        </m:r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m:t>SCI</m:t>
                        </m:r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(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𝑞</m:t>
                        </m:r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shall be done using QPSK,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symb</m:t>
                        </m:r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,1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(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𝑞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)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bit</m:t>
                            </m:r>
                            <m:r>
                              <m:rPr>
                                <m:nor/>
                              </m:rPr>
                              <a:rPr lang="en-GB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SCI</m:t>
                            </m:r>
                            <m:r>
                              <m:rPr>
                                <m:nor/>
                              </m:rPr>
                              <a:rPr lang="en-GB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(</m:t>
                            </m:r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𝑞</m:t>
                            </m:r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Modulation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m:t>bit</m:t>
                        </m:r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m:t>SCI</m:t>
                        </m:r>
                        <m:r>
                          <m:rPr>
                            <m:nor/>
                          </m:rPr>
                          <a:rPr lang="en-GB" altLang="zh-CN" sz="20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&lt; 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  <m:sup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 shall be done using one of the modulation schemes in table below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  <m:r>
                          <m:rPr>
                            <m:nor/>
                          </m:rPr>
                          <a:rPr lang="en-US" altLang="zh-CN" sz="2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bit</m:t>
                            </m:r>
                            <m:r>
                              <m:rPr>
                                <m:nor/>
                              </m:rPr>
                              <a:rPr lang="en-US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data</m:t>
                            </m:r>
                          </m:sub>
                          <m:sup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20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2343CB-1350-463C-B4E7-97531BBE3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4" y="1531137"/>
                <a:ext cx="11491911" cy="3078600"/>
              </a:xfrm>
              <a:prstGeom prst="rect">
                <a:avLst/>
              </a:prstGeom>
              <a:blipFill>
                <a:blip r:embed="rId4"/>
                <a:stretch>
                  <a:fillRect l="-530" b="-27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76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sidelink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channel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C11EC0-9844-2549-54A4-B5FE6636F823}"/>
                  </a:ext>
                </a:extLst>
              </p:cNvPr>
              <p:cNvSpPr txBox="1"/>
              <p:nvPr/>
            </p:nvSpPr>
            <p:spPr>
              <a:xfrm>
                <a:off x="1738610" y="2256825"/>
                <a:ext cx="8714780" cy="1908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The block of scrambled bits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acc>
                      <m:accPr>
                        <m:chr m:val="̃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shall be modulated using QPSK, resulting in a block of complex-valued modulation symbols </a:t>
                </a:r>
                <a14:m>
                  <m:oMath xmlns:m="http://schemas.openxmlformats.org/officeDocument/2006/math"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altLang="zh-CN" sz="24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bit</m:t>
                            </m:r>
                          </m:sub>
                        </m:sSub>
                      </m:num>
                      <m:den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C11EC0-9844-2549-54A4-B5FE6636F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10" y="2256825"/>
                <a:ext cx="8714780" cy="1908536"/>
              </a:xfrm>
              <a:prstGeom prst="rect">
                <a:avLst/>
              </a:prstGeom>
              <a:blipFill>
                <a:blip r:embed="rId3"/>
                <a:stretch>
                  <a:fillRect l="-1049" r="-1958" b="-41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0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sidelink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broadcast channel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079EC53-54FD-FCDB-3256-A0ABD509F7BC}"/>
                  </a:ext>
                </a:extLst>
              </p:cNvPr>
              <p:cNvSpPr txBox="1"/>
              <p:nvPr/>
            </p:nvSpPr>
            <p:spPr>
              <a:xfrm>
                <a:off x="1897856" y="2203668"/>
                <a:ext cx="8396288" cy="1908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The block of bits </a:t>
                </a:r>
                <a14:m>
                  <m:oMath xmlns:m="http://schemas.openxmlformats.org/officeDocument/2006/math"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bit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shall be QPSK modulated, resulting in a block of complex-valued modulation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PSBCH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PSBCH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zh-CN" sz="24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symb</m:t>
                        </m:r>
                      </m:sub>
                    </m:sSub>
                    <m:r>
                      <a:rPr lang="en-GB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altLang="zh-CN" sz="24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bit</m:t>
                            </m:r>
                          </m:sub>
                        </m:sSub>
                      </m:num>
                      <m:den>
                        <m:r>
                          <a:rPr lang="en-GB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079EC53-54FD-FCDB-3256-A0ABD509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56" y="2203668"/>
                <a:ext cx="8396288" cy="1908536"/>
              </a:xfrm>
              <a:prstGeom prst="rect">
                <a:avLst/>
              </a:prstGeom>
              <a:blipFill>
                <a:blip r:embed="rId3"/>
                <a:stretch>
                  <a:fillRect l="-1089" r="-6894" b="-40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39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2993678" y="2086330"/>
            <a:ext cx="6204643" cy="1342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altLang="zh-CN" sz="7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30BC271F-83F4-98C8-5E2E-7578E93F7FA2}"/>
              </a:ext>
            </a:extLst>
          </p:cNvPr>
          <p:cNvSpPr txBox="1">
            <a:spLocks/>
          </p:cNvSpPr>
          <p:nvPr/>
        </p:nvSpPr>
        <p:spPr>
          <a:xfrm>
            <a:off x="3505305" y="4259826"/>
            <a:ext cx="5181390" cy="11477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Yihan Sun: 12012128@mail.sustech.edu.cn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Zhang: 12011923@mail.sustech.edu.cn</a:t>
            </a:r>
          </a:p>
        </p:txBody>
      </p:sp>
    </p:spTree>
    <p:extLst>
      <p:ext uri="{BB962C8B-B14F-4D97-AF65-F5344CB8AC3E}">
        <p14:creationId xmlns:p14="http://schemas.microsoft.com/office/powerpoint/2010/main" val="72923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296669" y="562330"/>
            <a:ext cx="3598662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A1FA422C-5B85-78D0-2B6E-37796109A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29" y="1592015"/>
            <a:ext cx="10809941" cy="4080124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the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Internet protocol stack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the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OSI Reference Model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modulation schemes of 5G system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corresponding to the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physical layer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Therefore, our first key word to find the destination document on the 3GPP website’s </a:t>
            </a:r>
            <a:r>
              <a:rPr lang="pt-BR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Specification release version matrix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modulation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the second is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physical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26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296669" y="562330"/>
            <a:ext cx="3598662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A1FA422C-5B85-78D0-2B6E-37796109A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437" y="1662261"/>
            <a:ext cx="11287125" cy="4032327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Then, we need to find the one that corresponds to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 the list of documents we found.</a:t>
            </a:r>
          </a:p>
          <a:p>
            <a:pPr algn="l">
              <a:lnSpc>
                <a:spcPct val="100000"/>
              </a:lnSpc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the list of documents we found, we can find that the documents correspond to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E-UTRA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which are corresponding to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4G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respectively. Thus, our third key word to find the destination document is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And, in that document, we can find the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supported modulation schemes of 5G system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519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1752600" y="562330"/>
            <a:ext cx="8686799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appropriate PHY Specifications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0BEF0A-1473-A31B-EE86-1D9CCB711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249014"/>
            <a:ext cx="9360000" cy="49140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70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1566561" y="527808"/>
            <a:ext cx="9058878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newest version of the document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6CF384-915F-8A7D-BDF1-2F89780F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3" y="1168753"/>
            <a:ext cx="4977469" cy="50400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D6AA47-919D-B22B-C257-91924BD488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"/>
          <a:stretch/>
        </p:blipFill>
        <p:spPr>
          <a:xfrm>
            <a:off x="5765940" y="1168753"/>
            <a:ext cx="4902060" cy="504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848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1396602" y="562329"/>
            <a:ext cx="9398795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the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in document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EAF2D9-B234-2E8F-66EA-8E089381F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6" r="11827"/>
          <a:stretch/>
        </p:blipFill>
        <p:spPr>
          <a:xfrm>
            <a:off x="1416000" y="1384417"/>
            <a:ext cx="9360000" cy="464319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6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0E119A14-FF05-25AC-2478-C386AC24EAA1}"/>
              </a:ext>
            </a:extLst>
          </p:cNvPr>
          <p:cNvGrpSpPr/>
          <p:nvPr/>
        </p:nvGrpSpPr>
        <p:grpSpPr>
          <a:xfrm>
            <a:off x="229020" y="1170019"/>
            <a:ext cx="5400000" cy="5027387"/>
            <a:chOff x="229020" y="1170019"/>
            <a:chExt cx="5400000" cy="502738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EE13A0-74FC-A24D-09A3-DBC3F497D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6" b="1974"/>
            <a:stretch/>
          </p:blipFill>
          <p:spPr>
            <a:xfrm>
              <a:off x="229020" y="1170019"/>
              <a:ext cx="5400000" cy="295053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E6D67B6-6866-FECC-2C43-CAB9A3029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5"/>
            <a:stretch/>
          </p:blipFill>
          <p:spPr>
            <a:xfrm>
              <a:off x="229020" y="4120554"/>
              <a:ext cx="5400000" cy="1050914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F1BE13-FC9E-E40E-8D50-95DDC736F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6"/>
            <a:stretch/>
          </p:blipFill>
          <p:spPr>
            <a:xfrm>
              <a:off x="229020" y="5171468"/>
              <a:ext cx="5400000" cy="1025938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60215A-8BDB-F3F8-6D0F-721331AC8DBB}"/>
              </a:ext>
            </a:extLst>
          </p:cNvPr>
          <p:cNvGrpSpPr/>
          <p:nvPr/>
        </p:nvGrpSpPr>
        <p:grpSpPr>
          <a:xfrm>
            <a:off x="5915489" y="1512125"/>
            <a:ext cx="5400000" cy="4047124"/>
            <a:chOff x="5915489" y="1512125"/>
            <a:chExt cx="5400000" cy="404712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9CC6EBF-D128-2170-BE63-2CD7386C8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489" y="1512125"/>
              <a:ext cx="5400000" cy="1086454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8511E5F-0CF0-FFEE-8A01-2735D0178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489" y="2598579"/>
              <a:ext cx="5400000" cy="152197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F14B4B3-1196-E3D2-0963-6ED7B921A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489" y="4120554"/>
              <a:ext cx="5400000" cy="143869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" name="副标题 2">
            <a:extLst>
              <a:ext uri="{FF2B5EF4-FFF2-40B4-BE49-F238E27FC236}">
                <a16:creationId xmlns:a16="http://schemas.microsoft.com/office/drawing/2014/main" id="{B6DF40FB-9DBF-94CC-8B69-F1F15F738B36}"/>
              </a:ext>
            </a:extLst>
          </p:cNvPr>
          <p:cNvSpPr txBox="1">
            <a:spLocks/>
          </p:cNvSpPr>
          <p:nvPr/>
        </p:nvSpPr>
        <p:spPr>
          <a:xfrm>
            <a:off x="1588517" y="562329"/>
            <a:ext cx="9014964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5G system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6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1588517" y="562329"/>
            <a:ext cx="9014964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schemes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5G system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A1FA422C-5B85-78D0-2B6E-37796109A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236" y="1736653"/>
            <a:ext cx="11231527" cy="3478285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the document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38211-h40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can find that the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modulation mapper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5G system are: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BPSK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QPSK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16QAM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64QAM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256QAM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1024QAM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5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upconversion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7FA9EF4A-906D-2C86-2563-561D912B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732" y="4119558"/>
            <a:ext cx="1853389" cy="61128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PRACH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EDFF0DE9-6836-0325-2809-C1641472A3D0}"/>
              </a:ext>
            </a:extLst>
          </p:cNvPr>
          <p:cNvSpPr txBox="1">
            <a:spLocks/>
          </p:cNvSpPr>
          <p:nvPr/>
        </p:nvSpPr>
        <p:spPr>
          <a:xfrm>
            <a:off x="8129881" y="4119558"/>
            <a:ext cx="1853389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RIM-RS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17A6C0-06B8-E1ED-6071-CD91E355F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2" r="9208"/>
          <a:stretch/>
        </p:blipFill>
        <p:spPr>
          <a:xfrm>
            <a:off x="1870982" y="4929430"/>
            <a:ext cx="2528887" cy="72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5381C6-30CA-02AC-17E2-CA143A9DA2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764"/>
          <a:stretch/>
        </p:blipFill>
        <p:spPr>
          <a:xfrm>
            <a:off x="6995922" y="4929430"/>
            <a:ext cx="4121306" cy="72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副标题 2">
                <a:extLst>
                  <a:ext uri="{FF2B5EF4-FFF2-40B4-BE49-F238E27FC236}">
                    <a16:creationId xmlns:a16="http://schemas.microsoft.com/office/drawing/2014/main" id="{8FBE1216-99EF-A24A-9546-6C9BFD232C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500" y="1885356"/>
                <a:ext cx="11150565" cy="182590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Modulation and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upconversion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the 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of the complex-valued OFDM baseband signal for antenna port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subcarrier spacing configuration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and OFDM symbol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in a subframe assumed to start 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is given by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副标题 2">
                <a:extLst>
                  <a:ext uri="{FF2B5EF4-FFF2-40B4-BE49-F238E27FC236}">
                    <a16:creationId xmlns:a16="http://schemas.microsoft.com/office/drawing/2014/main" id="{8FBE1216-99EF-A24A-9546-6C9BFD232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885356"/>
                <a:ext cx="11150565" cy="1825901"/>
              </a:xfrm>
              <a:prstGeom prst="rect">
                <a:avLst/>
              </a:prstGeom>
              <a:blipFill>
                <a:blip r:embed="rId5"/>
                <a:stretch>
                  <a:fillRect l="-875" r="-1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1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983</Words>
  <Application>Microsoft Office PowerPoint</Application>
  <PresentationFormat>宽屏</PresentationFormat>
  <Paragraphs>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Assignment 1 Supported modulation schemes of 5G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Supported modulation schemes of 5G system</dc:title>
  <dc:creator>孙逸涵</dc:creator>
  <cp:lastModifiedBy>孙逸涵</cp:lastModifiedBy>
  <cp:revision>60</cp:revision>
  <dcterms:created xsi:type="dcterms:W3CDTF">2023-03-02T01:07:39Z</dcterms:created>
  <dcterms:modified xsi:type="dcterms:W3CDTF">2023-03-06T04:45:35Z</dcterms:modified>
</cp:coreProperties>
</file>