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84" r:id="rId5"/>
    <p:sldId id="273" r:id="rId6"/>
    <p:sldId id="274" r:id="rId7"/>
    <p:sldId id="276" r:id="rId8"/>
    <p:sldId id="279" r:id="rId9"/>
    <p:sldId id="280" r:id="rId10"/>
    <p:sldId id="282" r:id="rId11"/>
    <p:sldId id="285"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67" d="100"/>
          <a:sy n="67" d="100"/>
        </p:scale>
        <p:origin x="62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孙逸涵" userId="13f77808-610f-4ab3-abed-5867f7198295" providerId="ADAL" clId="{EE70364E-67B4-444E-B53C-48B9AC97E1CB}"/>
    <pc:docChg chg="custSel addSld delSld modSld">
      <pc:chgData name="孙逸涵" userId="13f77808-610f-4ab3-abed-5867f7198295" providerId="ADAL" clId="{EE70364E-67B4-444E-B53C-48B9AC97E1CB}" dt="2023-03-02T01:27:15.367" v="255" actId="20577"/>
      <pc:docMkLst>
        <pc:docMk/>
      </pc:docMkLst>
      <pc:sldChg chg="addSp modSp new mod">
        <pc:chgData name="孙逸涵" userId="13f77808-610f-4ab3-abed-5867f7198295" providerId="ADAL" clId="{EE70364E-67B4-444E-B53C-48B9AC97E1CB}" dt="2023-03-02T01:22:45.569" v="183" actId="14100"/>
        <pc:sldMkLst>
          <pc:docMk/>
          <pc:sldMk cId="3899428472" sldId="256"/>
        </pc:sldMkLst>
        <pc:spChg chg="mod">
          <ac:chgData name="孙逸涵" userId="13f77808-610f-4ab3-abed-5867f7198295" providerId="ADAL" clId="{EE70364E-67B4-444E-B53C-48B9AC97E1CB}" dt="2023-03-02T01:22:45.569" v="183" actId="14100"/>
          <ac:spMkLst>
            <pc:docMk/>
            <pc:sldMk cId="3899428472" sldId="256"/>
            <ac:spMk id="2" creationId="{73201A50-F6BB-5787-8A37-1EF71C5354CD}"/>
          </ac:spMkLst>
        </pc:spChg>
        <pc:spChg chg="mod">
          <ac:chgData name="孙逸涵" userId="13f77808-610f-4ab3-abed-5867f7198295" providerId="ADAL" clId="{EE70364E-67B4-444E-B53C-48B9AC97E1CB}" dt="2023-03-02T01:21:25.214" v="169" actId="1076"/>
          <ac:spMkLst>
            <pc:docMk/>
            <pc:sldMk cId="3899428472" sldId="256"/>
            <ac:spMk id="3" creationId="{7CB76CBA-1E5E-AF25-DDF1-7A57827514D5}"/>
          </ac:spMkLst>
        </pc:spChg>
        <pc:spChg chg="add mod">
          <ac:chgData name="孙逸涵" userId="13f77808-610f-4ab3-abed-5867f7198295" providerId="ADAL" clId="{EE70364E-67B4-444E-B53C-48B9AC97E1CB}" dt="2023-03-02T01:19:03.016" v="134" actId="1035"/>
          <ac:spMkLst>
            <pc:docMk/>
            <pc:sldMk cId="3899428472" sldId="256"/>
            <ac:spMk id="4" creationId="{0674B84A-1F26-A29D-84E4-69FAE40F36CC}"/>
          </ac:spMkLst>
        </pc:spChg>
        <pc:spChg chg="add mod">
          <ac:chgData name="孙逸涵" userId="13f77808-610f-4ab3-abed-5867f7198295" providerId="ADAL" clId="{EE70364E-67B4-444E-B53C-48B9AC97E1CB}" dt="2023-03-02T01:19:06.335" v="139" actId="1035"/>
          <ac:spMkLst>
            <pc:docMk/>
            <pc:sldMk cId="3899428472" sldId="256"/>
            <ac:spMk id="5" creationId="{55262E29-BD9F-DA36-3E0C-94D43EC3F47D}"/>
          </ac:spMkLst>
        </pc:spChg>
        <pc:picChg chg="add mod">
          <ac:chgData name="孙逸涵" userId="13f77808-610f-4ab3-abed-5867f7198295" providerId="ADAL" clId="{EE70364E-67B4-444E-B53C-48B9AC97E1CB}" dt="2023-03-02T01:10:29.750" v="18" actId="1076"/>
          <ac:picMkLst>
            <pc:docMk/>
            <pc:sldMk cId="3899428472" sldId="256"/>
            <ac:picMk id="7" creationId="{8BD40E96-4C9A-1EE8-A60A-A035EEFE5D30}"/>
          </ac:picMkLst>
        </pc:picChg>
      </pc:sldChg>
      <pc:sldChg chg="addSp delSp modSp add del mod">
        <pc:chgData name="孙逸涵" userId="13f77808-610f-4ab3-abed-5867f7198295" providerId="ADAL" clId="{EE70364E-67B4-444E-B53C-48B9AC97E1CB}" dt="2023-03-02T01:17:12.547" v="106" actId="47"/>
        <pc:sldMkLst>
          <pc:docMk/>
          <pc:sldMk cId="67382111" sldId="257"/>
        </pc:sldMkLst>
        <pc:spChg chg="del">
          <ac:chgData name="孙逸涵" userId="13f77808-610f-4ab3-abed-5867f7198295" providerId="ADAL" clId="{EE70364E-67B4-444E-B53C-48B9AC97E1CB}" dt="2023-03-02T01:12:49.009" v="31" actId="478"/>
          <ac:spMkLst>
            <pc:docMk/>
            <pc:sldMk cId="67382111" sldId="257"/>
            <ac:spMk id="2" creationId="{73201A50-F6BB-5787-8A37-1EF71C5354CD}"/>
          </ac:spMkLst>
        </pc:spChg>
        <pc:spChg chg="mod">
          <ac:chgData name="孙逸涵" userId="13f77808-610f-4ab3-abed-5867f7198295" providerId="ADAL" clId="{EE70364E-67B4-444E-B53C-48B9AC97E1CB}" dt="2023-03-02T01:12:56.200" v="33" actId="1076"/>
          <ac:spMkLst>
            <pc:docMk/>
            <pc:sldMk cId="67382111" sldId="257"/>
            <ac:spMk id="3" creationId="{7CB76CBA-1E5E-AF25-DDF1-7A57827514D5}"/>
          </ac:spMkLst>
        </pc:spChg>
        <pc:spChg chg="mod">
          <ac:chgData name="孙逸涵" userId="13f77808-610f-4ab3-abed-5867f7198295" providerId="ADAL" clId="{EE70364E-67B4-444E-B53C-48B9AC97E1CB}" dt="2023-03-02T01:17:06.317" v="105"/>
          <ac:spMkLst>
            <pc:docMk/>
            <pc:sldMk cId="67382111" sldId="257"/>
            <ac:spMk id="4" creationId="{0674B84A-1F26-A29D-84E4-69FAE40F36CC}"/>
          </ac:spMkLst>
        </pc:spChg>
        <pc:spChg chg="add del mod">
          <ac:chgData name="孙逸涵" userId="13f77808-610f-4ab3-abed-5867f7198295" providerId="ADAL" clId="{EE70364E-67B4-444E-B53C-48B9AC97E1CB}" dt="2023-03-02T01:12:52.012" v="32" actId="478"/>
          <ac:spMkLst>
            <pc:docMk/>
            <pc:sldMk cId="67382111" sldId="257"/>
            <ac:spMk id="8" creationId="{864F8C15-2CE5-1410-F782-CE8270CFACA9}"/>
          </ac:spMkLst>
        </pc:spChg>
      </pc:sldChg>
      <pc:sldChg chg="addSp delSp modSp add mod">
        <pc:chgData name="孙逸涵" userId="13f77808-610f-4ab3-abed-5867f7198295" providerId="ADAL" clId="{EE70364E-67B4-444E-B53C-48B9AC97E1CB}" dt="2023-03-02T01:27:15.367" v="255" actId="20577"/>
        <pc:sldMkLst>
          <pc:docMk/>
          <pc:sldMk cId="1954265975" sldId="257"/>
        </pc:sldMkLst>
        <pc:spChg chg="del">
          <ac:chgData name="孙逸涵" userId="13f77808-610f-4ab3-abed-5867f7198295" providerId="ADAL" clId="{EE70364E-67B4-444E-B53C-48B9AC97E1CB}" dt="2023-03-02T01:19:40.102" v="141" actId="478"/>
          <ac:spMkLst>
            <pc:docMk/>
            <pc:sldMk cId="1954265975" sldId="257"/>
            <ac:spMk id="2" creationId="{73201A50-F6BB-5787-8A37-1EF71C5354CD}"/>
          </ac:spMkLst>
        </pc:spChg>
        <pc:spChg chg="mod">
          <ac:chgData name="孙逸涵" userId="13f77808-610f-4ab3-abed-5867f7198295" providerId="ADAL" clId="{EE70364E-67B4-444E-B53C-48B9AC97E1CB}" dt="2023-03-02T01:27:15.367" v="255" actId="20577"/>
          <ac:spMkLst>
            <pc:docMk/>
            <pc:sldMk cId="1954265975" sldId="257"/>
            <ac:spMk id="3" creationId="{7CB76CBA-1E5E-AF25-DDF1-7A57827514D5}"/>
          </ac:spMkLst>
        </pc:spChg>
        <pc:spChg chg="add del mod">
          <ac:chgData name="孙逸涵" userId="13f77808-610f-4ab3-abed-5867f7198295" providerId="ADAL" clId="{EE70364E-67B4-444E-B53C-48B9AC97E1CB}" dt="2023-03-02T01:19:41.941" v="142" actId="478"/>
          <ac:spMkLst>
            <pc:docMk/>
            <pc:sldMk cId="1954265975" sldId="257"/>
            <ac:spMk id="8" creationId="{635825EE-2E3F-BF83-E4C9-3FE620255C19}"/>
          </ac:spMkLst>
        </pc:spChg>
        <pc:spChg chg="add mod">
          <ac:chgData name="孙逸涵" userId="13f77808-610f-4ab3-abed-5867f7198295" providerId="ADAL" clId="{EE70364E-67B4-444E-B53C-48B9AC97E1CB}" dt="2023-03-02T01:27:05.043" v="241" actId="20577"/>
          <ac:spMkLst>
            <pc:docMk/>
            <pc:sldMk cId="1954265975" sldId="257"/>
            <ac:spMk id="9" creationId="{ED5BC0B7-0B89-ED48-AD74-4B2F49AE15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C60F1-9CAA-6223-D1DF-CB58AA5DF1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4957D8-6B9C-1805-3E1C-6FA1811D8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2B7FBE-603E-2A0D-B780-62119593DD27}"/>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5" name="页脚占位符 4">
            <a:extLst>
              <a:ext uri="{FF2B5EF4-FFF2-40B4-BE49-F238E27FC236}">
                <a16:creationId xmlns:a16="http://schemas.microsoft.com/office/drawing/2014/main" id="{6B954847-BD19-0C36-CE49-85A76BB4B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54E7E-8DC0-D941-EB13-6F7F4EE0F938}"/>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77502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F1122-0411-579D-EE7E-D118E806FE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D8988F-0975-206F-35EC-6489EE4A38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0EC528-8DE1-87A6-3A63-E91F17A79FC2}"/>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5" name="页脚占位符 4">
            <a:extLst>
              <a:ext uri="{FF2B5EF4-FFF2-40B4-BE49-F238E27FC236}">
                <a16:creationId xmlns:a16="http://schemas.microsoft.com/office/drawing/2014/main" id="{321C2B11-D8EC-B21A-793A-3CAC2F7AE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92B979-1495-50FB-68CD-EC6606A8EF3D}"/>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9709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655AF4-5D19-A6EC-3B14-12245FA94A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2B2FBC-9409-62A1-0A3C-9CC3025865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31AE0C-CAD6-0690-519E-D35B68D8E1C5}"/>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5" name="页脚占位符 4">
            <a:extLst>
              <a:ext uri="{FF2B5EF4-FFF2-40B4-BE49-F238E27FC236}">
                <a16:creationId xmlns:a16="http://schemas.microsoft.com/office/drawing/2014/main" id="{B84071C8-8388-7FD0-E976-A1FF4BB98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C4B4B4-CF13-CF61-DB7B-70E040F034A5}"/>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420137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3E3AC-3242-50E3-1E5B-C96DC4AA55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B80037-CAFF-04A6-7DE1-0E6CE073F8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9C3A28-26A4-023F-1C68-4C53BCC9BCC7}"/>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5" name="页脚占位符 4">
            <a:extLst>
              <a:ext uri="{FF2B5EF4-FFF2-40B4-BE49-F238E27FC236}">
                <a16:creationId xmlns:a16="http://schemas.microsoft.com/office/drawing/2014/main" id="{7D6C5061-7D4F-650C-ED68-2F26701EC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FD50D-3581-5661-1854-0EF2081A2EBC}"/>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2344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933E9-22F0-E3EF-0D47-145076D05D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5B671E-FD80-2934-6B5A-E98E128BD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EB8B94-5636-F435-5907-81DCCB21B06B}"/>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5" name="页脚占位符 4">
            <a:extLst>
              <a:ext uri="{FF2B5EF4-FFF2-40B4-BE49-F238E27FC236}">
                <a16:creationId xmlns:a16="http://schemas.microsoft.com/office/drawing/2014/main" id="{8C7A1A71-87BE-2311-26AB-0435A3719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4C8DEB-21C2-34EC-B181-9E79749A943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2964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4C22C-2370-1281-3199-6B817F8A87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ED4D6E-C8C5-F3FC-6367-92284F8E6A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031875-4CB3-9C2E-03D8-57943D454E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DBA655-54F8-FE35-5CB4-D9C81EBB9C13}"/>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6" name="页脚占位符 5">
            <a:extLst>
              <a:ext uri="{FF2B5EF4-FFF2-40B4-BE49-F238E27FC236}">
                <a16:creationId xmlns:a16="http://schemas.microsoft.com/office/drawing/2014/main" id="{9E6B561C-0520-4380-BB18-9E77B3CBA0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F2958D-5809-84EF-ADEA-5160D8DD0F2F}"/>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72242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5E08C-4433-048D-AD1F-89DBD0417B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89E89C-99FB-7DE4-063C-073290608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AD280A-980B-0C3B-CA0F-703430AFC09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58541F-0BA4-382C-EBA8-563E77CA9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080890-8B20-7B63-1011-6382445A99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DE800D-DEF4-0C06-AF52-195133A1E871}"/>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8" name="页脚占位符 7">
            <a:extLst>
              <a:ext uri="{FF2B5EF4-FFF2-40B4-BE49-F238E27FC236}">
                <a16:creationId xmlns:a16="http://schemas.microsoft.com/office/drawing/2014/main" id="{67E00965-2328-9A67-2C1B-2883E7C209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1C8985-70AB-9636-8BFB-CE6F22B36169}"/>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19743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EAB2-A16C-CA97-3FED-5CA9A6BE10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14ED0A-5F94-9CD0-F47C-2558D888C26E}"/>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4" name="页脚占位符 3">
            <a:extLst>
              <a:ext uri="{FF2B5EF4-FFF2-40B4-BE49-F238E27FC236}">
                <a16:creationId xmlns:a16="http://schemas.microsoft.com/office/drawing/2014/main" id="{470E8B1E-0D3C-16CC-77F3-BB0954F4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0D7347-037D-33EC-3F2F-05122C1B521B}"/>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59823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6F2622-A288-FBE0-9833-81BF06E210DE}"/>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3" name="页脚占位符 2">
            <a:extLst>
              <a:ext uri="{FF2B5EF4-FFF2-40B4-BE49-F238E27FC236}">
                <a16:creationId xmlns:a16="http://schemas.microsoft.com/office/drawing/2014/main" id="{BB0740A6-C7A4-DF63-9D40-A82FEFF1E9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5795F5-A16C-F30B-4BBE-7AE6408AAB3E}"/>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679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8C408-8624-FA30-1815-0649E14E5D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487FD63-70ED-E69A-AC48-088FCF8A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7B0D61-762B-1AE4-85F7-643E3396F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F93C6C-2515-29B5-BAAB-DEC7DE89A4F8}"/>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6" name="页脚占位符 5">
            <a:extLst>
              <a:ext uri="{FF2B5EF4-FFF2-40B4-BE49-F238E27FC236}">
                <a16:creationId xmlns:a16="http://schemas.microsoft.com/office/drawing/2014/main" id="{3D5E49B3-7F18-025F-FBB3-3041E9134A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B8F20-444E-76EF-76F9-960D2E0B92F2}"/>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38416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FBE73-73B9-58D9-6F94-50C57C4782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80480B-9D4F-A11A-A3BB-EE184D90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C8CE99-2E75-3687-030E-9AFF89553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F02D8E-C40C-52DD-081D-57303F38347E}"/>
              </a:ext>
            </a:extLst>
          </p:cNvPr>
          <p:cNvSpPr>
            <a:spLocks noGrp="1"/>
          </p:cNvSpPr>
          <p:nvPr>
            <p:ph type="dt" sz="half" idx="10"/>
          </p:nvPr>
        </p:nvSpPr>
        <p:spPr/>
        <p:txBody>
          <a:bodyPr/>
          <a:lstStyle/>
          <a:p>
            <a:fld id="{1050A4A9-D2CD-4F28-A1B9-104E0999ABA8}" type="datetimeFigureOut">
              <a:rPr lang="zh-CN" altLang="en-US" smtClean="0"/>
              <a:t>2023/3/29</a:t>
            </a:fld>
            <a:endParaRPr lang="zh-CN" altLang="en-US"/>
          </a:p>
        </p:txBody>
      </p:sp>
      <p:sp>
        <p:nvSpPr>
          <p:cNvPr id="6" name="页脚占位符 5">
            <a:extLst>
              <a:ext uri="{FF2B5EF4-FFF2-40B4-BE49-F238E27FC236}">
                <a16:creationId xmlns:a16="http://schemas.microsoft.com/office/drawing/2014/main" id="{9FC8D5C2-B96A-356D-EDE1-E653077F4D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829202-5192-D595-B35F-71F349515360}"/>
              </a:ext>
            </a:extLst>
          </p:cNvPr>
          <p:cNvSpPr>
            <a:spLocks noGrp="1"/>
          </p:cNvSpPr>
          <p:nvPr>
            <p:ph type="sldNum" sz="quarter" idx="12"/>
          </p:nvPr>
        </p:nvSpPr>
        <p:spPr/>
        <p:txBody>
          <a:body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384820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2EFE4A-9508-03CD-8468-4767CECC3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6EDDE5-7040-7645-B870-FD1F51F51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D8EFFD-C9DC-CD0E-13B0-2C898F363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0A4A9-D2CD-4F28-A1B9-104E0999ABA8}" type="datetimeFigureOut">
              <a:rPr lang="zh-CN" altLang="en-US" smtClean="0"/>
              <a:t>2023/3/29</a:t>
            </a:fld>
            <a:endParaRPr lang="zh-CN" altLang="en-US"/>
          </a:p>
        </p:txBody>
      </p:sp>
      <p:sp>
        <p:nvSpPr>
          <p:cNvPr id="5" name="页脚占位符 4">
            <a:extLst>
              <a:ext uri="{FF2B5EF4-FFF2-40B4-BE49-F238E27FC236}">
                <a16:creationId xmlns:a16="http://schemas.microsoft.com/office/drawing/2014/main" id="{A7582F5D-BD4F-84C0-2A80-5B70FFEB9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561072-F36B-CA4E-CB0A-96FF5F106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EA12C-6E16-43BE-B2E8-3C76B58CC8FD}" type="slidenum">
              <a:rPr lang="zh-CN" altLang="en-US" smtClean="0"/>
              <a:t>‹#›</a:t>
            </a:fld>
            <a:endParaRPr lang="zh-CN" altLang="en-US"/>
          </a:p>
        </p:txBody>
      </p:sp>
    </p:spTree>
    <p:extLst>
      <p:ext uri="{BB962C8B-B14F-4D97-AF65-F5344CB8AC3E}">
        <p14:creationId xmlns:p14="http://schemas.microsoft.com/office/powerpoint/2010/main" val="201634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7.pn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0.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01A50-F6BB-5787-8A37-1EF71C5354CD}"/>
              </a:ext>
            </a:extLst>
          </p:cNvPr>
          <p:cNvSpPr>
            <a:spLocks noGrp="1"/>
          </p:cNvSpPr>
          <p:nvPr>
            <p:ph type="ctrTitle"/>
          </p:nvPr>
        </p:nvSpPr>
        <p:spPr>
          <a:xfrm>
            <a:off x="164306" y="0"/>
            <a:ext cx="11863388" cy="3909475"/>
          </a:xfrm>
        </p:spPr>
        <p:txBody>
          <a:bodyPr anchor="ctr">
            <a:normAutofit fontScale="90000"/>
          </a:bodyPr>
          <a:lstStyle/>
          <a:p>
            <a:pPr>
              <a:lnSpc>
                <a:spcPct val="180000"/>
              </a:lnSpc>
            </a:pPr>
            <a:r>
              <a:rPr lang="en-US" altLang="zh-CN" sz="6700" dirty="0">
                <a:latin typeface="Times New Roman" panose="02020603050405020304" pitchFamily="18" charset="0"/>
                <a:cs typeface="Times New Roman" panose="02020603050405020304" pitchFamily="18" charset="0"/>
              </a:rPr>
              <a:t>Assignment 4</a:t>
            </a:r>
            <a:br>
              <a:rPr lang="en-US" altLang="zh-CN" sz="7200" dirty="0">
                <a:latin typeface="Times New Roman" panose="02020603050405020304" pitchFamily="18" charset="0"/>
                <a:cs typeface="Times New Roman" panose="02020603050405020304" pitchFamily="18" charset="0"/>
              </a:rPr>
            </a:br>
            <a:r>
              <a:rPr lang="en-US" altLang="zh-CN" sz="4400" dirty="0">
                <a:latin typeface="Times New Roman" panose="02020603050405020304" pitchFamily="18" charset="0"/>
                <a:cs typeface="Times New Roman" panose="02020603050405020304" pitchFamily="18" charset="0"/>
              </a:rPr>
              <a:t>Synchronization of PSS with different signal bandwidths in AWGN channel</a:t>
            </a:r>
            <a:endParaRPr lang="zh-CN" altLang="en-US" sz="72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7CB76CBA-1E5E-AF25-DDF1-7A57827514D5}"/>
              </a:ext>
            </a:extLst>
          </p:cNvPr>
          <p:cNvSpPr>
            <a:spLocks noGrp="1"/>
          </p:cNvSpPr>
          <p:nvPr>
            <p:ph type="subTitle" idx="1"/>
          </p:nvPr>
        </p:nvSpPr>
        <p:spPr>
          <a:xfrm>
            <a:off x="1524000" y="4129957"/>
            <a:ext cx="9144000" cy="1655762"/>
          </a:xfrm>
        </p:spPr>
        <p:txBody>
          <a:bodyPr anchor="ctr">
            <a:norm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Group member: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孙逸涵 张旭东</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800" dirty="0">
                <a:latin typeface="Times New Roman" panose="02020603050405020304" pitchFamily="18" charset="0"/>
                <a:cs typeface="Times New Roman" panose="02020603050405020304" pitchFamily="18" charset="0"/>
              </a:rPr>
              <a:t>SID: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12012128</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12011923</a:t>
            </a:r>
            <a:endParaRPr lang="zh-CN" altLang="en-US" sz="2800" dirty="0">
              <a:latin typeface="Times New Roman" panose="02020603050405020304" pitchFamily="18" charset="0"/>
              <a:cs typeface="Times New Roman" panose="02020603050405020304" pitchFamily="18" charset="0"/>
            </a:endParaRPr>
          </a:p>
        </p:txBody>
      </p:sp>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Tree>
    <p:extLst>
      <p:ext uri="{BB962C8B-B14F-4D97-AF65-F5344CB8AC3E}">
        <p14:creationId xmlns:p14="http://schemas.microsoft.com/office/powerpoint/2010/main" val="389942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10</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762595" y="562329"/>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Result —— Information of </a:t>
            </a:r>
            <a:r>
              <a:rPr lang="en-US" altLang="zh-CN" sz="3600" b="1" dirty="0" err="1">
                <a:latin typeface="Times New Roman" panose="02020603050405020304" pitchFamily="18" charset="0"/>
                <a:cs typeface="Times New Roman" panose="02020603050405020304" pitchFamily="18" charset="0"/>
              </a:rPr>
              <a:t>enb</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3" name="图片 2">
            <a:extLst>
              <a:ext uri="{FF2B5EF4-FFF2-40B4-BE49-F238E27FC236}">
                <a16:creationId xmlns:a16="http://schemas.microsoft.com/office/drawing/2014/main" id="{D5051DFF-8D52-E6F9-5E1C-D4ECAF554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000" y="1617749"/>
            <a:ext cx="9360000" cy="417652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304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等线" panose="02010600030101010101" pitchFamily="2" charset="-122"/>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8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等线"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8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762595" y="562329"/>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altLang="zh-CN" sz="3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Theoretical analysis</a:t>
            </a: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D4A9BE8-909A-9DAE-C785-E137D0589136}"/>
                  </a:ext>
                </a:extLst>
              </p:cNvPr>
              <p:cNvSpPr txBox="1"/>
              <p:nvPr/>
            </p:nvSpPr>
            <p:spPr>
              <a:xfrm>
                <a:off x="4259825" y="2233474"/>
                <a:ext cx="3672349" cy="104015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𝑦</m:t>
                      </m:r>
                      <m:d>
                        <m:dPr>
                          <m:begChr m:val="["/>
                          <m:end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ꝏ</m:t>
                          </m:r>
                        </m:sub>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ꝏ</m:t>
                          </m:r>
                        </m:sup>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d>
                            <m:dPr>
                              <m:begChr m:val="["/>
                              <m:endChr m:val="]"/>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nary>
                    </m:oMath>
                  </m:oMathPara>
                </a14:m>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2" name="文本框 1">
                <a:extLst>
                  <a:ext uri="{FF2B5EF4-FFF2-40B4-BE49-F238E27FC236}">
                    <a16:creationId xmlns:a16="http://schemas.microsoft.com/office/drawing/2014/main" id="{1D4A9BE8-909A-9DAE-C785-E137D0589136}"/>
                  </a:ext>
                </a:extLst>
              </p:cNvPr>
              <p:cNvSpPr txBox="1">
                <a:spLocks noRot="1" noChangeAspect="1" noMove="1" noResize="1" noEditPoints="1" noAdjustHandles="1" noChangeArrowheads="1" noChangeShapeType="1" noTextEdit="1"/>
              </p:cNvSpPr>
              <p:nvPr/>
            </p:nvSpPr>
            <p:spPr>
              <a:xfrm>
                <a:off x="4259825" y="2233474"/>
                <a:ext cx="3672349" cy="1040157"/>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F938E6FF-5E47-5ED7-8874-C724D4335727}"/>
              </a:ext>
            </a:extLst>
          </p:cNvPr>
          <p:cNvSpPr txBox="1"/>
          <p:nvPr/>
        </p:nvSpPr>
        <p:spPr>
          <a:xfrm>
            <a:off x="1055255" y="1253850"/>
            <a:ext cx="75118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formula of convolution is</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0693E8EB-67C0-A887-CEAE-D6547C534BAB}"/>
              </a:ext>
            </a:extLst>
          </p:cNvPr>
          <p:cNvSpPr txBox="1"/>
          <p:nvPr/>
        </p:nvSpPr>
        <p:spPr>
          <a:xfrm>
            <a:off x="1055255" y="3730036"/>
            <a:ext cx="10666810"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interval where the signal is [501,562] in both of transmitted signal and received signal. For cross correlation and auto correlation, the index where the first peak occur is 1001 and the index where the maximum value occur is 1062 according to the formula. The above figures are in line with the theoretical analysis, which proves our simulation is correct.</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2267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12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2993678" y="2086330"/>
            <a:ext cx="6204643" cy="134267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7200" dirty="0">
                <a:latin typeface="Times New Roman" panose="02020603050405020304" pitchFamily="18" charset="0"/>
                <a:cs typeface="Times New Roman" panose="02020603050405020304" pitchFamily="18" charset="0"/>
              </a:rPr>
              <a:t>Thank you!</a:t>
            </a:r>
            <a:endParaRPr lang="en-US" altLang="zh-CN" sz="7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页脚占位符 3">
            <a:extLst>
              <a:ext uri="{FF2B5EF4-FFF2-40B4-BE49-F238E27FC236}">
                <a16:creationId xmlns:a16="http://schemas.microsoft.com/office/drawing/2014/main" id="{30BC271F-83F4-98C8-5E2E-7578E93F7FA2}"/>
              </a:ext>
            </a:extLst>
          </p:cNvPr>
          <p:cNvSpPr txBox="1">
            <a:spLocks/>
          </p:cNvSpPr>
          <p:nvPr/>
        </p:nvSpPr>
        <p:spPr>
          <a:xfrm>
            <a:off x="3505305" y="4259826"/>
            <a:ext cx="5181390" cy="1147761"/>
          </a:xfrm>
          <a:prstGeom prst="rect">
            <a:avLst/>
          </a:prstGeom>
        </p:spPr>
        <p:txBody>
          <a:bodyPr vert="horz" lIns="91440" tIns="45720" rIns="91440" bIns="45720" rtlCol="0" anchor="t"/>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Times New Roman" panose="02020603050405020304" pitchFamily="18" charset="0"/>
                <a:cs typeface="Times New Roman" panose="02020603050405020304" pitchFamily="18" charset="0"/>
              </a:rPr>
              <a:t>Yihan Sun: 12012128@mail.sustech.edu.cn</a:t>
            </a:r>
          </a:p>
          <a:p>
            <a:pPr>
              <a:lnSpc>
                <a:spcPct val="150000"/>
              </a:lnSpc>
            </a:pPr>
            <a:r>
              <a:rPr lang="en-US" altLang="zh-CN" sz="2000" dirty="0" err="1">
                <a:latin typeface="Times New Roman" panose="02020603050405020304" pitchFamily="18" charset="0"/>
                <a:cs typeface="Times New Roman" panose="02020603050405020304" pitchFamily="18" charset="0"/>
              </a:rPr>
              <a:t>Xudong</a:t>
            </a:r>
            <a:r>
              <a:rPr lang="en-US" altLang="zh-CN" sz="2000" dirty="0">
                <a:latin typeface="Times New Roman" panose="02020603050405020304" pitchFamily="18" charset="0"/>
                <a:cs typeface="Times New Roman" panose="02020603050405020304" pitchFamily="18" charset="0"/>
              </a:rPr>
              <a:t> Zhang: 12011923@mail.sustech.edu.cn</a:t>
            </a:r>
          </a:p>
        </p:txBody>
      </p:sp>
    </p:spTree>
    <p:extLst>
      <p:ext uri="{BB962C8B-B14F-4D97-AF65-F5344CB8AC3E}">
        <p14:creationId xmlns:p14="http://schemas.microsoft.com/office/powerpoint/2010/main" val="72923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2</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296669" y="562330"/>
            <a:ext cx="3598662"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Analysis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副标题 2">
                <a:extLst>
                  <a:ext uri="{FF2B5EF4-FFF2-40B4-BE49-F238E27FC236}">
                    <a16:creationId xmlns:a16="http://schemas.microsoft.com/office/drawing/2014/main" id="{A1FA422C-5B85-78D0-2B6E-37796109A086}"/>
                  </a:ext>
                </a:extLst>
              </p:cNvPr>
              <p:cNvSpPr>
                <a:spLocks noGrp="1"/>
              </p:cNvSpPr>
              <p:nvPr>
                <p:ph type="subTitle" idx="1"/>
              </p:nvPr>
            </p:nvSpPr>
            <p:spPr>
              <a:xfrm>
                <a:off x="640531" y="1173614"/>
                <a:ext cx="10910938" cy="2151477"/>
              </a:xfrm>
            </p:spPr>
            <p:txBody>
              <a:bodyPr anchor="ctr">
                <a:normAutofit/>
              </a:bodyPr>
              <a:lstStyle/>
              <a:p>
                <a:pPr algn="l">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In this assignment, we choose that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Zadoff</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-Chu root sequence index </a:t>
                </a:r>
                <a14:m>
                  <m:oMath xmlns:m="http://schemas.openxmlformats.org/officeDocument/2006/math">
                    <m:r>
                      <a:rPr lang="en-US" altLang="zh-CN" sz="2800" i="1" dirty="0" smtClean="0">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800" i="1" dirty="0" smtClean="0">
                        <a:latin typeface="Cambria Math" panose="02040503050406030204" pitchFamily="18" charset="0"/>
                        <a:ea typeface="微软雅黑" panose="020B0503020204020204" pitchFamily="34" charset="-122"/>
                        <a:cs typeface="Times New Roman" panose="02020603050405020304" pitchFamily="18" charset="0"/>
                      </a:rPr>
                      <m:t>=25</m:t>
                    </m:r>
                  </m:oMath>
                </a14:m>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as the example to demonstrate the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synchronization of PSS</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with different signal bandwidths in AWGN channel.</a:t>
                </a:r>
              </a:p>
            </p:txBody>
          </p:sp>
        </mc:Choice>
        <mc:Fallback>
          <p:sp>
            <p:nvSpPr>
              <p:cNvPr id="8" name="副标题 2">
                <a:extLst>
                  <a:ext uri="{FF2B5EF4-FFF2-40B4-BE49-F238E27FC236}">
                    <a16:creationId xmlns:a16="http://schemas.microsoft.com/office/drawing/2014/main" id="{A1FA422C-5B85-78D0-2B6E-37796109A086}"/>
                  </a:ext>
                </a:extLst>
              </p:cNvPr>
              <p:cNvSpPr>
                <a:spLocks noGrp="1" noRot="1" noChangeAspect="1" noMove="1" noResize="1" noEditPoints="1" noAdjustHandles="1" noChangeArrowheads="1" noChangeShapeType="1" noTextEdit="1"/>
              </p:cNvSpPr>
              <p:nvPr>
                <p:ph type="subTitle" idx="1"/>
              </p:nvPr>
            </p:nvSpPr>
            <p:spPr>
              <a:xfrm>
                <a:off x="640531" y="1173614"/>
                <a:ext cx="10910938" cy="2151477"/>
              </a:xfrm>
              <a:blipFill>
                <a:blip r:embed="rId3"/>
                <a:stretch>
                  <a:fillRect l="-1117" b="-312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7956F17-3FD8-3F58-3A11-237E529619AC}"/>
              </a:ext>
            </a:extLst>
          </p:cNvPr>
          <p:cNvPicPr>
            <a:picLocks noChangeAspect="1"/>
          </p:cNvPicPr>
          <p:nvPr/>
        </p:nvPicPr>
        <p:blipFill>
          <a:blip r:embed="rId4"/>
          <a:stretch>
            <a:fillRect/>
          </a:stretch>
        </p:blipFill>
        <p:spPr>
          <a:xfrm>
            <a:off x="640531" y="3806941"/>
            <a:ext cx="3674803" cy="1080000"/>
          </a:xfrm>
          <a:prstGeom prst="rect">
            <a:avLst/>
          </a:prstGeom>
        </p:spPr>
      </p:pic>
      <p:pic>
        <p:nvPicPr>
          <p:cNvPr id="6" name="图片 5">
            <a:extLst>
              <a:ext uri="{FF2B5EF4-FFF2-40B4-BE49-F238E27FC236}">
                <a16:creationId xmlns:a16="http://schemas.microsoft.com/office/drawing/2014/main" id="{B352FA52-124D-273A-0D53-F97F60420107}"/>
              </a:ext>
            </a:extLst>
          </p:cNvPr>
          <p:cNvPicPr>
            <a:picLocks noChangeAspect="1"/>
          </p:cNvPicPr>
          <p:nvPr/>
        </p:nvPicPr>
        <p:blipFill rotWithShape="1">
          <a:blip r:embed="rId5"/>
          <a:srcRect l="35017" t="-1" r="35049" b="26817"/>
          <a:stretch/>
        </p:blipFill>
        <p:spPr>
          <a:xfrm>
            <a:off x="6096000" y="3527913"/>
            <a:ext cx="3600000" cy="1638055"/>
          </a:xfrm>
          <a:prstGeom prst="rect">
            <a:avLst/>
          </a:prstGeom>
        </p:spPr>
      </p:pic>
      <mc:AlternateContent xmlns:mc="http://schemas.openxmlformats.org/markup-compatibility/2006">
        <mc:Choice xmlns:a14="http://schemas.microsoft.com/office/drawing/2010/main" Requires="a14">
          <p:sp>
            <p:nvSpPr>
              <p:cNvPr id="12" name="副标题 2">
                <a:extLst>
                  <a:ext uri="{FF2B5EF4-FFF2-40B4-BE49-F238E27FC236}">
                    <a16:creationId xmlns:a16="http://schemas.microsoft.com/office/drawing/2014/main" id="{7259CEFB-42B1-406C-38FB-7168FBE11C02}"/>
                  </a:ext>
                </a:extLst>
              </p:cNvPr>
              <p:cNvSpPr txBox="1">
                <a:spLocks/>
              </p:cNvSpPr>
              <p:nvPr/>
            </p:nvSpPr>
            <p:spPr>
              <a:xfrm>
                <a:off x="640531" y="5368790"/>
                <a:ext cx="10910938" cy="66527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where PSS with indices </a:t>
                </a:r>
                <a14:m>
                  <m:oMath xmlns:m="http://schemas.openxmlformats.org/officeDocument/2006/math">
                    <m:r>
                      <a:rPr lang="en-US" altLang="zh-CN" sz="2800" i="1" dirty="0" smtClean="0">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800" i="1" dirty="0" smtClean="0">
                        <a:latin typeface="Cambria Math" panose="02040503050406030204" pitchFamily="18" charset="0"/>
                        <a:ea typeface="微软雅黑" panose="020B0503020204020204" pitchFamily="34" charset="-122"/>
                        <a:cs typeface="Times New Roman" panose="02020603050405020304" pitchFamily="18" charset="0"/>
                      </a:rPr>
                      <m:t>=29</m:t>
                    </m:r>
                  </m:oMath>
                </a14:m>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and </a:t>
                </a:r>
                <a14:m>
                  <m:oMath xmlns:m="http://schemas.openxmlformats.org/officeDocument/2006/math">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=34</m:t>
                    </m:r>
                  </m:oMath>
                </a14:m>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is also the same as </a:t>
                </a:r>
                <a14:m>
                  <m:oMath xmlns:m="http://schemas.openxmlformats.org/officeDocument/2006/math">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𝑢</m:t>
                    </m:r>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=25</m:t>
                    </m:r>
                  </m:oMath>
                </a14:m>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p:sp>
            <p:nvSpPr>
              <p:cNvPr id="12" name="副标题 2">
                <a:extLst>
                  <a:ext uri="{FF2B5EF4-FFF2-40B4-BE49-F238E27FC236}">
                    <a16:creationId xmlns:a16="http://schemas.microsoft.com/office/drawing/2014/main" id="{7259CEFB-42B1-406C-38FB-7168FBE11C02}"/>
                  </a:ext>
                </a:extLst>
              </p:cNvPr>
              <p:cNvSpPr txBox="1">
                <a:spLocks noRot="1" noChangeAspect="1" noMove="1" noResize="1" noEditPoints="1" noAdjustHandles="1" noChangeArrowheads="1" noChangeShapeType="1" noTextEdit="1"/>
              </p:cNvSpPr>
              <p:nvPr/>
            </p:nvSpPr>
            <p:spPr>
              <a:xfrm>
                <a:off x="640531" y="5368790"/>
                <a:ext cx="10910938" cy="665272"/>
              </a:xfrm>
              <a:prstGeom prst="rect">
                <a:avLst/>
              </a:prstGeom>
              <a:blipFill>
                <a:blip r:embed="rId6"/>
                <a:stretch>
                  <a:fillRect l="-1117" b="-25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163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3</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296669" y="562330"/>
            <a:ext cx="3598662"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Analysis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副标题 2">
            <a:extLst>
              <a:ext uri="{FF2B5EF4-FFF2-40B4-BE49-F238E27FC236}">
                <a16:creationId xmlns:a16="http://schemas.microsoft.com/office/drawing/2014/main" id="{A1FA422C-5B85-78D0-2B6E-37796109A086}"/>
              </a:ext>
            </a:extLst>
          </p:cNvPr>
          <p:cNvSpPr>
            <a:spLocks noGrp="1"/>
          </p:cNvSpPr>
          <p:nvPr>
            <p:ph type="subTitle" idx="1"/>
          </p:nvPr>
        </p:nvSpPr>
        <p:spPr>
          <a:xfrm>
            <a:off x="477498" y="1173614"/>
            <a:ext cx="11237003" cy="2084463"/>
          </a:xfrm>
        </p:spPr>
        <p:txBody>
          <a:bodyPr anchor="t">
            <a:normAutofit/>
          </a:bodyPr>
          <a:lstStyle/>
          <a:p>
            <a:pPr algn="l">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To implement different signal bandwidths, we set the property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NDLRB</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(Number of resource blocks) of the struct </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enb</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to different values.</a:t>
            </a:r>
          </a:p>
          <a:p>
            <a:pPr algn="l">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In this case, we choose 6, 25, and 100 as the example.</a:t>
            </a:r>
          </a:p>
        </p:txBody>
      </p:sp>
      <p:pic>
        <p:nvPicPr>
          <p:cNvPr id="3" name="图片 2">
            <a:extLst>
              <a:ext uri="{FF2B5EF4-FFF2-40B4-BE49-F238E27FC236}">
                <a16:creationId xmlns:a16="http://schemas.microsoft.com/office/drawing/2014/main" id="{45431880-2C80-6BD2-31DD-97F7CD5D364E}"/>
              </a:ext>
            </a:extLst>
          </p:cNvPr>
          <p:cNvPicPr>
            <a:picLocks noChangeAspect="1"/>
          </p:cNvPicPr>
          <p:nvPr/>
        </p:nvPicPr>
        <p:blipFill>
          <a:blip r:embed="rId3"/>
          <a:stretch>
            <a:fillRect/>
          </a:stretch>
        </p:blipFill>
        <p:spPr>
          <a:xfrm>
            <a:off x="3216000" y="3271663"/>
            <a:ext cx="5760000" cy="2953165"/>
          </a:xfrm>
          <a:prstGeom prst="rect">
            <a:avLst/>
          </a:prstGeom>
        </p:spPr>
      </p:pic>
    </p:spTree>
    <p:extLst>
      <p:ext uri="{BB962C8B-B14F-4D97-AF65-F5344CB8AC3E}">
        <p14:creationId xmlns:p14="http://schemas.microsoft.com/office/powerpoint/2010/main" val="195426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4</a:t>
            </a:fld>
            <a:endParaRPr lang="zh-CN" altLang="en-US" sz="1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sp>
        <p:nvSpPr>
          <p:cNvPr id="9" name="副标题 2">
            <a:extLst>
              <a:ext uri="{FF2B5EF4-FFF2-40B4-BE49-F238E27FC236}">
                <a16:creationId xmlns:a16="http://schemas.microsoft.com/office/drawing/2014/main" id="{ED5BC0B7-0B89-ED48-AD74-4B2F49AE15E3}"/>
              </a:ext>
            </a:extLst>
          </p:cNvPr>
          <p:cNvSpPr txBox="1">
            <a:spLocks/>
          </p:cNvSpPr>
          <p:nvPr/>
        </p:nvSpPr>
        <p:spPr>
          <a:xfrm>
            <a:off x="4296669" y="562330"/>
            <a:ext cx="3598662"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Analysis</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副标题 2">
            <a:extLst>
              <a:ext uri="{FF2B5EF4-FFF2-40B4-BE49-F238E27FC236}">
                <a16:creationId xmlns:a16="http://schemas.microsoft.com/office/drawing/2014/main" id="{A1FA422C-5B85-78D0-2B6E-37796109A086}"/>
              </a:ext>
            </a:extLst>
          </p:cNvPr>
          <p:cNvSpPr>
            <a:spLocks noGrp="1"/>
          </p:cNvSpPr>
          <p:nvPr>
            <p:ph type="subTitle" idx="1"/>
          </p:nvPr>
        </p:nvSpPr>
        <p:spPr>
          <a:xfrm>
            <a:off x="477498" y="1515461"/>
            <a:ext cx="11244567" cy="2875395"/>
          </a:xfrm>
        </p:spPr>
        <p:txBody>
          <a:bodyPr anchor="t">
            <a:normAutofit/>
          </a:bodyPr>
          <a:lstStyle/>
          <a:p>
            <a:pPr algn="l">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To demonstrate the synchronization of PSS, we use the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Auto-Correlation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between the received signals, the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Cross-Correlation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between the transmitted signal and received signal, and the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comparison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between the transmitted signal and received signal with proper AWGN noise power to explore that.</a:t>
            </a:r>
          </a:p>
        </p:txBody>
      </p:sp>
    </p:spTree>
    <p:extLst>
      <p:ext uri="{BB962C8B-B14F-4D97-AF65-F5344CB8AC3E}">
        <p14:creationId xmlns:p14="http://schemas.microsoft.com/office/powerpoint/2010/main" val="140805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5</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762595" y="562329"/>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Code —— Generation of Tx signal</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14" name="图片 13">
            <a:extLst>
              <a:ext uri="{FF2B5EF4-FFF2-40B4-BE49-F238E27FC236}">
                <a16:creationId xmlns:a16="http://schemas.microsoft.com/office/drawing/2014/main" id="{45D05CAB-EEBF-C21C-AAE0-966CECF88F8E}"/>
              </a:ext>
            </a:extLst>
          </p:cNvPr>
          <p:cNvPicPr>
            <a:picLocks noChangeAspect="1"/>
          </p:cNvPicPr>
          <p:nvPr/>
        </p:nvPicPr>
        <p:blipFill>
          <a:blip r:embed="rId3"/>
          <a:stretch>
            <a:fillRect/>
          </a:stretch>
        </p:blipFill>
        <p:spPr>
          <a:xfrm>
            <a:off x="505420" y="1515460"/>
            <a:ext cx="4500000" cy="182407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4" name="图片 23">
            <a:extLst>
              <a:ext uri="{FF2B5EF4-FFF2-40B4-BE49-F238E27FC236}">
                <a16:creationId xmlns:a16="http://schemas.microsoft.com/office/drawing/2014/main" id="{319ACFD5-37D7-050D-6A89-A6BF8CE54002}"/>
              </a:ext>
            </a:extLst>
          </p:cNvPr>
          <p:cNvPicPr>
            <a:picLocks noChangeAspect="1"/>
          </p:cNvPicPr>
          <p:nvPr/>
        </p:nvPicPr>
        <p:blipFill>
          <a:blip r:embed="rId4"/>
          <a:stretch>
            <a:fillRect/>
          </a:stretch>
        </p:blipFill>
        <p:spPr>
          <a:xfrm>
            <a:off x="7107598" y="1597579"/>
            <a:ext cx="4500000" cy="165983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7" name="图片 26">
            <a:extLst>
              <a:ext uri="{FF2B5EF4-FFF2-40B4-BE49-F238E27FC236}">
                <a16:creationId xmlns:a16="http://schemas.microsoft.com/office/drawing/2014/main" id="{33152311-41FA-F5C8-B4F8-E84303FBB856}"/>
              </a:ext>
            </a:extLst>
          </p:cNvPr>
          <p:cNvPicPr>
            <a:picLocks noChangeAspect="1"/>
          </p:cNvPicPr>
          <p:nvPr/>
        </p:nvPicPr>
        <p:blipFill>
          <a:blip r:embed="rId5"/>
          <a:stretch>
            <a:fillRect/>
          </a:stretch>
        </p:blipFill>
        <p:spPr>
          <a:xfrm>
            <a:off x="3767018" y="3792078"/>
            <a:ext cx="4657964" cy="172411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29" name="副标题 2">
                <a:extLst>
                  <a:ext uri="{FF2B5EF4-FFF2-40B4-BE49-F238E27FC236}">
                    <a16:creationId xmlns:a16="http://schemas.microsoft.com/office/drawing/2014/main" id="{0D85885F-0DBB-C32B-B226-CC2B6C82C17D}"/>
                  </a:ext>
                </a:extLst>
              </p:cNvPr>
              <p:cNvSpPr>
                <a:spLocks noGrp="1"/>
              </p:cNvSpPr>
              <p:nvPr>
                <p:ph type="subTitle" idx="1"/>
              </p:nvPr>
            </p:nvSpPr>
            <p:spPr>
              <a:xfrm>
                <a:off x="1979756" y="3429000"/>
                <a:ext cx="1551328" cy="705439"/>
              </a:xfrm>
            </p:spPr>
            <p:txBody>
              <a:bodyPr anchor="ctr">
                <a:norm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𝑅𝐵</m:t>
                          </m:r>
                        </m:sub>
                      </m:sSub>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=6</m:t>
                      </m:r>
                    </m:oMath>
                  </m:oMathPara>
                </a14:m>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9" name="副标题 2">
                <a:extLst>
                  <a:ext uri="{FF2B5EF4-FFF2-40B4-BE49-F238E27FC236}">
                    <a16:creationId xmlns:a16="http://schemas.microsoft.com/office/drawing/2014/main" id="{0D85885F-0DBB-C32B-B226-CC2B6C82C17D}"/>
                  </a:ext>
                </a:extLst>
              </p:cNvPr>
              <p:cNvSpPr>
                <a:spLocks noGrp="1" noRot="1" noChangeAspect="1" noMove="1" noResize="1" noEditPoints="1" noAdjustHandles="1" noChangeArrowheads="1" noChangeShapeType="1" noTextEdit="1"/>
              </p:cNvSpPr>
              <p:nvPr>
                <p:ph type="subTitle" idx="1"/>
              </p:nvPr>
            </p:nvSpPr>
            <p:spPr>
              <a:xfrm>
                <a:off x="1979756" y="3429000"/>
                <a:ext cx="1551328" cy="705439"/>
              </a:xfr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副标题 2">
                <a:extLst>
                  <a:ext uri="{FF2B5EF4-FFF2-40B4-BE49-F238E27FC236}">
                    <a16:creationId xmlns:a16="http://schemas.microsoft.com/office/drawing/2014/main" id="{9C695554-E01D-B4AB-B4EC-8B93A1EA59C6}"/>
                  </a:ext>
                </a:extLst>
              </p:cNvPr>
              <p:cNvSpPr txBox="1">
                <a:spLocks/>
              </p:cNvSpPr>
              <p:nvPr/>
            </p:nvSpPr>
            <p:spPr>
              <a:xfrm>
                <a:off x="8581934" y="3429000"/>
                <a:ext cx="1551328" cy="70543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𝑅𝐵</m:t>
                          </m:r>
                        </m:sub>
                      </m:sSub>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25</m:t>
                      </m:r>
                    </m:oMath>
                  </m:oMathPara>
                </a14:m>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0" name="副标题 2">
                <a:extLst>
                  <a:ext uri="{FF2B5EF4-FFF2-40B4-BE49-F238E27FC236}">
                    <a16:creationId xmlns:a16="http://schemas.microsoft.com/office/drawing/2014/main" id="{9C695554-E01D-B4AB-B4EC-8B93A1EA59C6}"/>
                  </a:ext>
                </a:extLst>
              </p:cNvPr>
              <p:cNvSpPr txBox="1">
                <a:spLocks noRot="1" noChangeAspect="1" noMove="1" noResize="1" noEditPoints="1" noAdjustHandles="1" noChangeArrowheads="1" noChangeShapeType="1" noTextEdit="1"/>
              </p:cNvSpPr>
              <p:nvPr/>
            </p:nvSpPr>
            <p:spPr>
              <a:xfrm>
                <a:off x="8581934" y="3429000"/>
                <a:ext cx="1551328" cy="70543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副标题 2">
                <a:extLst>
                  <a:ext uri="{FF2B5EF4-FFF2-40B4-BE49-F238E27FC236}">
                    <a16:creationId xmlns:a16="http://schemas.microsoft.com/office/drawing/2014/main" id="{FFCD59D5-D8E8-12B8-8754-9FC768C6752F}"/>
                  </a:ext>
                </a:extLst>
              </p:cNvPr>
              <p:cNvSpPr txBox="1">
                <a:spLocks/>
              </p:cNvSpPr>
              <p:nvPr/>
            </p:nvSpPr>
            <p:spPr>
              <a:xfrm>
                <a:off x="5320336" y="5537550"/>
                <a:ext cx="1551328" cy="705439"/>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𝑅𝐵</m:t>
                          </m:r>
                        </m:sub>
                      </m:sSub>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100</m:t>
                      </m:r>
                    </m:oMath>
                  </m:oMathPara>
                </a14:m>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1" name="副标题 2">
                <a:extLst>
                  <a:ext uri="{FF2B5EF4-FFF2-40B4-BE49-F238E27FC236}">
                    <a16:creationId xmlns:a16="http://schemas.microsoft.com/office/drawing/2014/main" id="{FFCD59D5-D8E8-12B8-8754-9FC768C6752F}"/>
                  </a:ext>
                </a:extLst>
              </p:cNvPr>
              <p:cNvSpPr txBox="1">
                <a:spLocks noRot="1" noChangeAspect="1" noMove="1" noResize="1" noEditPoints="1" noAdjustHandles="1" noChangeArrowheads="1" noChangeShapeType="1" noTextEdit="1"/>
              </p:cNvSpPr>
              <p:nvPr/>
            </p:nvSpPr>
            <p:spPr>
              <a:xfrm>
                <a:off x="5320336" y="5537550"/>
                <a:ext cx="1551328" cy="705439"/>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490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6</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762595" y="562329"/>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Code —— Generation of Rx signal</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mc:AlternateContent xmlns:mc="http://schemas.openxmlformats.org/markup-compatibility/2006" xmlns:a14="http://schemas.microsoft.com/office/drawing/2010/main">
        <mc:Choice Requires="a14">
          <p:sp>
            <p:nvSpPr>
              <p:cNvPr id="29" name="副标题 2">
                <a:extLst>
                  <a:ext uri="{FF2B5EF4-FFF2-40B4-BE49-F238E27FC236}">
                    <a16:creationId xmlns:a16="http://schemas.microsoft.com/office/drawing/2014/main" id="{0D85885F-0DBB-C32B-B226-CC2B6C82C17D}"/>
                  </a:ext>
                </a:extLst>
              </p:cNvPr>
              <p:cNvSpPr>
                <a:spLocks noGrp="1"/>
              </p:cNvSpPr>
              <p:nvPr>
                <p:ph type="subTitle" idx="1"/>
              </p:nvPr>
            </p:nvSpPr>
            <p:spPr>
              <a:xfrm>
                <a:off x="8277134" y="2603695"/>
                <a:ext cx="1336801" cy="719999"/>
              </a:xfrm>
            </p:spPr>
            <p:txBody>
              <a:bodyPr anchor="ctr">
                <a:norm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𝑅𝐵</m:t>
                          </m:r>
                        </m:sub>
                      </m:sSub>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=6</m:t>
                      </m:r>
                    </m:oMath>
                  </m:oMathPara>
                </a14:m>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9" name="副标题 2">
                <a:extLst>
                  <a:ext uri="{FF2B5EF4-FFF2-40B4-BE49-F238E27FC236}">
                    <a16:creationId xmlns:a16="http://schemas.microsoft.com/office/drawing/2014/main" id="{0D85885F-0DBB-C32B-B226-CC2B6C82C17D}"/>
                  </a:ext>
                </a:extLst>
              </p:cNvPr>
              <p:cNvSpPr>
                <a:spLocks noGrp="1" noRot="1" noChangeAspect="1" noMove="1" noResize="1" noEditPoints="1" noAdjustHandles="1" noChangeArrowheads="1" noChangeShapeType="1" noTextEdit="1"/>
              </p:cNvSpPr>
              <p:nvPr>
                <p:ph type="subTitle" idx="1"/>
              </p:nvPr>
            </p:nvSpPr>
            <p:spPr>
              <a:xfrm>
                <a:off x="8277134" y="2603695"/>
                <a:ext cx="1336801" cy="719999"/>
              </a:xfr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副标题 2">
                <a:extLst>
                  <a:ext uri="{FF2B5EF4-FFF2-40B4-BE49-F238E27FC236}">
                    <a16:creationId xmlns:a16="http://schemas.microsoft.com/office/drawing/2014/main" id="{9C695554-E01D-B4AB-B4EC-8B93A1EA59C6}"/>
                  </a:ext>
                </a:extLst>
              </p:cNvPr>
              <p:cNvSpPr txBox="1">
                <a:spLocks/>
              </p:cNvSpPr>
              <p:nvPr/>
            </p:nvSpPr>
            <p:spPr>
              <a:xfrm>
                <a:off x="8277134" y="3806507"/>
                <a:ext cx="1476466" cy="71999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𝑅𝐵</m:t>
                          </m:r>
                        </m:sub>
                      </m:sSub>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25</m:t>
                      </m:r>
                    </m:oMath>
                  </m:oMathPara>
                </a14:m>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0" name="副标题 2">
                <a:extLst>
                  <a:ext uri="{FF2B5EF4-FFF2-40B4-BE49-F238E27FC236}">
                    <a16:creationId xmlns:a16="http://schemas.microsoft.com/office/drawing/2014/main" id="{9C695554-E01D-B4AB-B4EC-8B93A1EA59C6}"/>
                  </a:ext>
                </a:extLst>
              </p:cNvPr>
              <p:cNvSpPr txBox="1">
                <a:spLocks noRot="1" noChangeAspect="1" noMove="1" noResize="1" noEditPoints="1" noAdjustHandles="1" noChangeArrowheads="1" noChangeShapeType="1" noTextEdit="1"/>
              </p:cNvSpPr>
              <p:nvPr/>
            </p:nvSpPr>
            <p:spPr>
              <a:xfrm>
                <a:off x="8277134" y="3806507"/>
                <a:ext cx="1476466" cy="7199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副标题 2">
                <a:extLst>
                  <a:ext uri="{FF2B5EF4-FFF2-40B4-BE49-F238E27FC236}">
                    <a16:creationId xmlns:a16="http://schemas.microsoft.com/office/drawing/2014/main" id="{FFCD59D5-D8E8-12B8-8754-9FC768C6752F}"/>
                  </a:ext>
                </a:extLst>
              </p:cNvPr>
              <p:cNvSpPr txBox="1">
                <a:spLocks/>
              </p:cNvSpPr>
              <p:nvPr/>
            </p:nvSpPr>
            <p:spPr>
              <a:xfrm>
                <a:off x="8277134" y="5003145"/>
                <a:ext cx="1657442" cy="71999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𝑅𝐵</m:t>
                          </m:r>
                        </m:sub>
                      </m:sSub>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100</m:t>
                      </m:r>
                    </m:oMath>
                  </m:oMathPara>
                </a14:m>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1" name="副标题 2">
                <a:extLst>
                  <a:ext uri="{FF2B5EF4-FFF2-40B4-BE49-F238E27FC236}">
                    <a16:creationId xmlns:a16="http://schemas.microsoft.com/office/drawing/2014/main" id="{FFCD59D5-D8E8-12B8-8754-9FC768C6752F}"/>
                  </a:ext>
                </a:extLst>
              </p:cNvPr>
              <p:cNvSpPr txBox="1">
                <a:spLocks noRot="1" noChangeAspect="1" noMove="1" noResize="1" noEditPoints="1" noAdjustHandles="1" noChangeArrowheads="1" noChangeShapeType="1" noTextEdit="1"/>
              </p:cNvSpPr>
              <p:nvPr/>
            </p:nvSpPr>
            <p:spPr>
              <a:xfrm>
                <a:off x="8277134" y="5003145"/>
                <a:ext cx="1657442" cy="719999"/>
              </a:xfrm>
              <a:prstGeom prst="rect">
                <a:avLst/>
              </a:prstGeom>
              <a:blipFill>
                <a:blip r:embed="rId5"/>
                <a:stretch>
                  <a:fillRect/>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EEE1677F-413F-0A8D-5BEB-6B851A5C8CE6}"/>
              </a:ext>
            </a:extLst>
          </p:cNvPr>
          <p:cNvPicPr>
            <a:picLocks noChangeAspect="1"/>
          </p:cNvPicPr>
          <p:nvPr/>
        </p:nvPicPr>
        <p:blipFill>
          <a:blip r:embed="rId6"/>
          <a:stretch>
            <a:fillRect/>
          </a:stretch>
        </p:blipFill>
        <p:spPr>
          <a:xfrm>
            <a:off x="1135058" y="1688881"/>
            <a:ext cx="1421051" cy="432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图片 7">
            <a:extLst>
              <a:ext uri="{FF2B5EF4-FFF2-40B4-BE49-F238E27FC236}">
                <a16:creationId xmlns:a16="http://schemas.microsoft.com/office/drawing/2014/main" id="{8B05D037-1A24-0E6A-E2F7-C7A82EE80DD3}"/>
              </a:ext>
            </a:extLst>
          </p:cNvPr>
          <p:cNvPicPr>
            <a:picLocks noChangeAspect="1"/>
          </p:cNvPicPr>
          <p:nvPr/>
        </p:nvPicPr>
        <p:blipFill>
          <a:blip r:embed="rId7"/>
          <a:stretch>
            <a:fillRect/>
          </a:stretch>
        </p:blipFill>
        <p:spPr>
          <a:xfrm>
            <a:off x="1135058" y="3806508"/>
            <a:ext cx="6057935" cy="72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1" name="图片 10">
            <a:extLst>
              <a:ext uri="{FF2B5EF4-FFF2-40B4-BE49-F238E27FC236}">
                <a16:creationId xmlns:a16="http://schemas.microsoft.com/office/drawing/2014/main" id="{82AFBAF6-41AA-C168-9085-1127D7BE51F7}"/>
              </a:ext>
            </a:extLst>
          </p:cNvPr>
          <p:cNvPicPr>
            <a:picLocks noChangeAspect="1"/>
          </p:cNvPicPr>
          <p:nvPr/>
        </p:nvPicPr>
        <p:blipFill>
          <a:blip r:embed="rId8"/>
          <a:stretch>
            <a:fillRect/>
          </a:stretch>
        </p:blipFill>
        <p:spPr>
          <a:xfrm>
            <a:off x="1135058" y="2603694"/>
            <a:ext cx="5554284" cy="72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3" name="图片 12">
            <a:extLst>
              <a:ext uri="{FF2B5EF4-FFF2-40B4-BE49-F238E27FC236}">
                <a16:creationId xmlns:a16="http://schemas.microsoft.com/office/drawing/2014/main" id="{52842A51-4646-DE06-F8E9-986709461771}"/>
              </a:ext>
            </a:extLst>
          </p:cNvPr>
          <p:cNvPicPr>
            <a:picLocks noChangeAspect="1"/>
          </p:cNvPicPr>
          <p:nvPr/>
        </p:nvPicPr>
        <p:blipFill>
          <a:blip r:embed="rId9"/>
          <a:stretch>
            <a:fillRect/>
          </a:stretch>
        </p:blipFill>
        <p:spPr>
          <a:xfrm>
            <a:off x="1135058" y="5003145"/>
            <a:ext cx="5667100" cy="720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8" name="副标题 2">
            <a:extLst>
              <a:ext uri="{FF2B5EF4-FFF2-40B4-BE49-F238E27FC236}">
                <a16:creationId xmlns:a16="http://schemas.microsoft.com/office/drawing/2014/main" id="{014AAC2B-7CD3-FCCC-9330-7541AD0D7EEF}"/>
              </a:ext>
            </a:extLst>
          </p:cNvPr>
          <p:cNvSpPr txBox="1">
            <a:spLocks/>
          </p:cNvSpPr>
          <p:nvPr/>
        </p:nvSpPr>
        <p:spPr>
          <a:xfrm>
            <a:off x="8277134" y="1525109"/>
            <a:ext cx="1786029" cy="75954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Noise Power</a:t>
            </a:r>
          </a:p>
        </p:txBody>
      </p:sp>
      <p:cxnSp>
        <p:nvCxnSpPr>
          <p:cNvPr id="23" name="直接连接符 22">
            <a:extLst>
              <a:ext uri="{FF2B5EF4-FFF2-40B4-BE49-F238E27FC236}">
                <a16:creationId xmlns:a16="http://schemas.microsoft.com/office/drawing/2014/main" id="{75E79547-F132-24FD-D93C-BB1CA138D20B}"/>
              </a:ext>
            </a:extLst>
          </p:cNvPr>
          <p:cNvCxnSpPr>
            <a:cxnSpLocks/>
            <a:stCxn id="11" idx="3"/>
            <a:endCxn id="29" idx="1"/>
          </p:cNvCxnSpPr>
          <p:nvPr/>
        </p:nvCxnSpPr>
        <p:spPr>
          <a:xfrm>
            <a:off x="6689342" y="2963694"/>
            <a:ext cx="1587792"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FB8FA4B-91E6-9298-EF7A-7FA21B631D4E}"/>
              </a:ext>
            </a:extLst>
          </p:cNvPr>
          <p:cNvCxnSpPr>
            <a:cxnSpLocks/>
            <a:stCxn id="8" idx="3"/>
            <a:endCxn id="30" idx="1"/>
          </p:cNvCxnSpPr>
          <p:nvPr/>
        </p:nvCxnSpPr>
        <p:spPr>
          <a:xfrm flipV="1">
            <a:off x="7192993" y="4166507"/>
            <a:ext cx="108414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B54D94A-AF1B-CDA2-5409-70FD9CA7CBEA}"/>
              </a:ext>
            </a:extLst>
          </p:cNvPr>
          <p:cNvCxnSpPr>
            <a:cxnSpLocks/>
            <a:stCxn id="13" idx="3"/>
            <a:endCxn id="31" idx="1"/>
          </p:cNvCxnSpPr>
          <p:nvPr/>
        </p:nvCxnSpPr>
        <p:spPr>
          <a:xfrm>
            <a:off x="6802158" y="5363145"/>
            <a:ext cx="14749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A74E2B0-DFC9-9DAF-0AF0-BF034D6DD00D}"/>
              </a:ext>
            </a:extLst>
          </p:cNvPr>
          <p:cNvCxnSpPr>
            <a:cxnSpLocks/>
            <a:stCxn id="3" idx="3"/>
            <a:endCxn id="18" idx="1"/>
          </p:cNvCxnSpPr>
          <p:nvPr/>
        </p:nvCxnSpPr>
        <p:spPr>
          <a:xfrm>
            <a:off x="2556109" y="1904881"/>
            <a:ext cx="57210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31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7</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762595" y="562329"/>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Result —— Auto-Correlation</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11" name="图片 10">
            <a:extLst>
              <a:ext uri="{FF2B5EF4-FFF2-40B4-BE49-F238E27FC236}">
                <a16:creationId xmlns:a16="http://schemas.microsoft.com/office/drawing/2014/main" id="{C349E2EE-AE8E-7F42-8685-DF0DD5B2E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000" y="1280527"/>
            <a:ext cx="9360000" cy="4850972"/>
          </a:xfrm>
          <a:prstGeom prst="rect">
            <a:avLst/>
          </a:prstGeom>
        </p:spPr>
      </p:pic>
    </p:spTree>
    <p:extLst>
      <p:ext uri="{BB962C8B-B14F-4D97-AF65-F5344CB8AC3E}">
        <p14:creationId xmlns:p14="http://schemas.microsoft.com/office/powerpoint/2010/main" val="186517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8</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762595" y="562329"/>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Result —— Cross-Correlation</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3" name="图片 2">
            <a:extLst>
              <a:ext uri="{FF2B5EF4-FFF2-40B4-BE49-F238E27FC236}">
                <a16:creationId xmlns:a16="http://schemas.microsoft.com/office/drawing/2014/main" id="{5BD46290-3150-05EA-42CC-60DD3D459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000" y="1213385"/>
            <a:ext cx="9360000" cy="5025029"/>
          </a:xfrm>
          <a:prstGeom prst="rect">
            <a:avLst/>
          </a:prstGeom>
        </p:spPr>
      </p:pic>
    </p:spTree>
    <p:extLst>
      <p:ext uri="{BB962C8B-B14F-4D97-AF65-F5344CB8AC3E}">
        <p14:creationId xmlns:p14="http://schemas.microsoft.com/office/powerpoint/2010/main" val="23025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674B84A-1F26-A29D-84E4-69FAE40F36CC}"/>
              </a:ext>
            </a:extLst>
          </p:cNvPr>
          <p:cNvSpPr>
            <a:spLocks noGrp="1"/>
          </p:cNvSpPr>
          <p:nvPr>
            <p:ph type="ftr" sz="quarter" idx="11"/>
          </p:nvPr>
        </p:nvSpPr>
        <p:spPr>
          <a:xfrm>
            <a:off x="3380586" y="6238414"/>
            <a:ext cx="5430828" cy="342809"/>
          </a:xfrm>
        </p:spPr>
        <p:txBody>
          <a:bodyPr/>
          <a:lstStyle/>
          <a:p>
            <a:r>
              <a:rPr lang="en-US" altLang="zh-CN" sz="1800" dirty="0">
                <a:latin typeface="Times New Roman" panose="02020603050405020304" pitchFamily="18" charset="0"/>
                <a:cs typeface="Times New Roman" panose="02020603050405020304" pitchFamily="18" charset="0"/>
              </a:rPr>
              <a:t>EE312: Design of Modern Communication Systems</a:t>
            </a:r>
          </a:p>
        </p:txBody>
      </p:sp>
      <p:sp>
        <p:nvSpPr>
          <p:cNvPr id="5" name="灯片编号占位符 4">
            <a:extLst>
              <a:ext uri="{FF2B5EF4-FFF2-40B4-BE49-F238E27FC236}">
                <a16:creationId xmlns:a16="http://schemas.microsoft.com/office/drawing/2014/main" id="{55262E29-BD9F-DA36-3E0C-94D43EC3F47D}"/>
              </a:ext>
            </a:extLst>
          </p:cNvPr>
          <p:cNvSpPr>
            <a:spLocks noGrp="1"/>
          </p:cNvSpPr>
          <p:nvPr>
            <p:ph type="sldNum" sz="quarter" idx="12"/>
          </p:nvPr>
        </p:nvSpPr>
        <p:spPr>
          <a:xfrm>
            <a:off x="9613935" y="6238414"/>
            <a:ext cx="2108130" cy="342809"/>
          </a:xfrm>
        </p:spPr>
        <p:txBody>
          <a:bodyPr/>
          <a:lstStyle/>
          <a:p>
            <a:fld id="{7D9BB5D0-35E4-459D-AEF3-FE4D7C45CC19}" type="slidenum">
              <a:rPr lang="zh-CN" altLang="en-US" sz="1800" smtClean="0">
                <a:latin typeface="Times New Roman" panose="02020603050405020304" pitchFamily="18" charset="0"/>
                <a:cs typeface="Times New Roman" panose="02020603050405020304" pitchFamily="18" charset="0"/>
              </a:rPr>
              <a:t>9</a:t>
            </a:fld>
            <a:endParaRPr lang="zh-CN" altLang="en-US" sz="1800" dirty="0">
              <a:latin typeface="Times New Roman" panose="02020603050405020304" pitchFamily="18" charset="0"/>
              <a:cs typeface="Times New Roman" panose="02020603050405020304" pitchFamily="18" charset="0"/>
            </a:endParaRPr>
          </a:p>
        </p:txBody>
      </p:sp>
      <p:sp>
        <p:nvSpPr>
          <p:cNvPr id="9" name="副标题 2">
            <a:extLst>
              <a:ext uri="{FF2B5EF4-FFF2-40B4-BE49-F238E27FC236}">
                <a16:creationId xmlns:a16="http://schemas.microsoft.com/office/drawing/2014/main" id="{ED5BC0B7-0B89-ED48-AD74-4B2F49AE15E3}"/>
              </a:ext>
            </a:extLst>
          </p:cNvPr>
          <p:cNvSpPr txBox="1">
            <a:spLocks/>
          </p:cNvSpPr>
          <p:nvPr/>
        </p:nvSpPr>
        <p:spPr>
          <a:xfrm>
            <a:off x="762595" y="562329"/>
            <a:ext cx="10666810" cy="611284"/>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altLang="zh-CN" sz="3600" b="1" dirty="0">
                <a:latin typeface="Times New Roman" panose="02020603050405020304" pitchFamily="18" charset="0"/>
                <a:cs typeface="Times New Roman" panose="02020603050405020304" pitchFamily="18" charset="0"/>
              </a:rPr>
              <a:t>MATLAB Result —— Comparison</a:t>
            </a:r>
            <a:endParaRPr lang="en-US" altLang="zh-CN"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8BD40E96-4C9A-1EE8-A60A-A035EEFE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20482"/>
            <a:ext cx="1294979" cy="1294979"/>
          </a:xfrm>
          <a:prstGeom prst="rect">
            <a:avLst/>
          </a:prstGeom>
        </p:spPr>
      </p:pic>
      <p:pic>
        <p:nvPicPr>
          <p:cNvPr id="3" name="图片 2">
            <a:extLst>
              <a:ext uri="{FF2B5EF4-FFF2-40B4-BE49-F238E27FC236}">
                <a16:creationId xmlns:a16="http://schemas.microsoft.com/office/drawing/2014/main" id="{A7A604E9-5A1E-EA0E-B8ED-431E7EE5F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000" y="1235764"/>
            <a:ext cx="9360000" cy="4940499"/>
          </a:xfrm>
          <a:prstGeom prst="rect">
            <a:avLst/>
          </a:prstGeom>
        </p:spPr>
      </p:pic>
    </p:spTree>
    <p:extLst>
      <p:ext uri="{BB962C8B-B14F-4D97-AF65-F5344CB8AC3E}">
        <p14:creationId xmlns:p14="http://schemas.microsoft.com/office/powerpoint/2010/main" val="9369531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419</Words>
  <Application>Microsoft Office PowerPoint</Application>
  <PresentationFormat>宽屏</PresentationFormat>
  <Paragraphs>55</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微软雅黑</vt:lpstr>
      <vt:lpstr>Arial</vt:lpstr>
      <vt:lpstr>Cambria Math</vt:lpstr>
      <vt:lpstr>Times New Roman</vt:lpstr>
      <vt:lpstr>Office 主题​​</vt:lpstr>
      <vt:lpstr>Assignment 4 Synchronization of PSS with different signal bandwidths in AWGN channel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Supported modulation schemes of 5G system</dc:title>
  <dc:creator>孙逸涵</dc:creator>
  <cp:lastModifiedBy>孙逸涵</cp:lastModifiedBy>
  <cp:revision>173</cp:revision>
  <dcterms:created xsi:type="dcterms:W3CDTF">2023-03-02T01:07:39Z</dcterms:created>
  <dcterms:modified xsi:type="dcterms:W3CDTF">2023-03-29T15:38:18Z</dcterms:modified>
</cp:coreProperties>
</file>