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89" r:id="rId6"/>
    <p:sldId id="287" r:id="rId7"/>
    <p:sldId id="290" r:id="rId8"/>
    <p:sldId id="291" r:id="rId9"/>
    <p:sldId id="288" r:id="rId10"/>
    <p:sldId id="292" r:id="rId11"/>
    <p:sldId id="274" r:id="rId12"/>
    <p:sldId id="293" r:id="rId13"/>
    <p:sldId id="294" r:id="rId14"/>
    <p:sldId id="295" r:id="rId15"/>
    <p:sldId id="296" r:id="rId16"/>
    <p:sldId id="297" r:id="rId17"/>
    <p:sldId id="26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78" d="100"/>
          <a:sy n="78" d="100"/>
        </p:scale>
        <p:origin x="67" y="2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孙逸涵" userId="13f77808-610f-4ab3-abed-5867f7198295" providerId="ADAL" clId="{EE70364E-67B4-444E-B53C-48B9AC97E1CB}"/>
    <pc:docChg chg="custSel addSld delSld modSld">
      <pc:chgData name="孙逸涵" userId="13f77808-610f-4ab3-abed-5867f7198295" providerId="ADAL" clId="{EE70364E-67B4-444E-B53C-48B9AC97E1CB}" dt="2023-03-02T01:27:15.367" v="255" actId="20577"/>
      <pc:docMkLst>
        <pc:docMk/>
      </pc:docMkLst>
      <pc:sldChg chg="addSp modSp new mod">
        <pc:chgData name="孙逸涵" userId="13f77808-610f-4ab3-abed-5867f7198295" providerId="ADAL" clId="{EE70364E-67B4-444E-B53C-48B9AC97E1CB}" dt="2023-03-02T01:22:45.569" v="183" actId="14100"/>
        <pc:sldMkLst>
          <pc:docMk/>
          <pc:sldMk cId="3899428472" sldId="256"/>
        </pc:sldMkLst>
        <pc:spChg chg="mod">
          <ac:chgData name="孙逸涵" userId="13f77808-610f-4ab3-abed-5867f7198295" providerId="ADAL" clId="{EE70364E-67B4-444E-B53C-48B9AC97E1CB}" dt="2023-03-02T01:22:45.569" v="183" actId="14100"/>
          <ac:spMkLst>
            <pc:docMk/>
            <pc:sldMk cId="3899428472" sldId="256"/>
            <ac:spMk id="2" creationId="{73201A50-F6BB-5787-8A37-1EF71C5354CD}"/>
          </ac:spMkLst>
        </pc:spChg>
        <pc:spChg chg="mod">
          <ac:chgData name="孙逸涵" userId="13f77808-610f-4ab3-abed-5867f7198295" providerId="ADAL" clId="{EE70364E-67B4-444E-B53C-48B9AC97E1CB}" dt="2023-03-02T01:21:25.214" v="169" actId="1076"/>
          <ac:spMkLst>
            <pc:docMk/>
            <pc:sldMk cId="3899428472" sldId="256"/>
            <ac:spMk id="3" creationId="{7CB76CBA-1E5E-AF25-DDF1-7A57827514D5}"/>
          </ac:spMkLst>
        </pc:spChg>
        <pc:spChg chg="add mod">
          <ac:chgData name="孙逸涵" userId="13f77808-610f-4ab3-abed-5867f7198295" providerId="ADAL" clId="{EE70364E-67B4-444E-B53C-48B9AC97E1CB}" dt="2023-03-02T01:19:03.016" v="134" actId="1035"/>
          <ac:spMkLst>
            <pc:docMk/>
            <pc:sldMk cId="3899428472" sldId="256"/>
            <ac:spMk id="4" creationId="{0674B84A-1F26-A29D-84E4-69FAE40F36CC}"/>
          </ac:spMkLst>
        </pc:spChg>
        <pc:spChg chg="add mod">
          <ac:chgData name="孙逸涵" userId="13f77808-610f-4ab3-abed-5867f7198295" providerId="ADAL" clId="{EE70364E-67B4-444E-B53C-48B9AC97E1CB}" dt="2023-03-02T01:19:06.335" v="139" actId="1035"/>
          <ac:spMkLst>
            <pc:docMk/>
            <pc:sldMk cId="3899428472" sldId="256"/>
            <ac:spMk id="5" creationId="{55262E29-BD9F-DA36-3E0C-94D43EC3F47D}"/>
          </ac:spMkLst>
        </pc:spChg>
        <pc:picChg chg="add mod">
          <ac:chgData name="孙逸涵" userId="13f77808-610f-4ab3-abed-5867f7198295" providerId="ADAL" clId="{EE70364E-67B4-444E-B53C-48B9AC97E1CB}" dt="2023-03-02T01:10:29.750" v="18" actId="1076"/>
          <ac:picMkLst>
            <pc:docMk/>
            <pc:sldMk cId="3899428472" sldId="256"/>
            <ac:picMk id="7" creationId="{8BD40E96-4C9A-1EE8-A60A-A035EEFE5D30}"/>
          </ac:picMkLst>
        </pc:picChg>
      </pc:sldChg>
      <pc:sldChg chg="addSp delSp modSp add del mod">
        <pc:chgData name="孙逸涵" userId="13f77808-610f-4ab3-abed-5867f7198295" providerId="ADAL" clId="{EE70364E-67B4-444E-B53C-48B9AC97E1CB}" dt="2023-03-02T01:17:12.547" v="106" actId="47"/>
        <pc:sldMkLst>
          <pc:docMk/>
          <pc:sldMk cId="67382111" sldId="257"/>
        </pc:sldMkLst>
        <pc:spChg chg="del">
          <ac:chgData name="孙逸涵" userId="13f77808-610f-4ab3-abed-5867f7198295" providerId="ADAL" clId="{EE70364E-67B4-444E-B53C-48B9AC97E1CB}" dt="2023-03-02T01:12:49.009" v="31" actId="478"/>
          <ac:spMkLst>
            <pc:docMk/>
            <pc:sldMk cId="67382111" sldId="257"/>
            <ac:spMk id="2" creationId="{73201A50-F6BB-5787-8A37-1EF71C5354CD}"/>
          </ac:spMkLst>
        </pc:spChg>
        <pc:spChg chg="mod">
          <ac:chgData name="孙逸涵" userId="13f77808-610f-4ab3-abed-5867f7198295" providerId="ADAL" clId="{EE70364E-67B4-444E-B53C-48B9AC97E1CB}" dt="2023-03-02T01:12:56.200" v="33" actId="1076"/>
          <ac:spMkLst>
            <pc:docMk/>
            <pc:sldMk cId="67382111" sldId="257"/>
            <ac:spMk id="3" creationId="{7CB76CBA-1E5E-AF25-DDF1-7A57827514D5}"/>
          </ac:spMkLst>
        </pc:spChg>
        <pc:spChg chg="mod">
          <ac:chgData name="孙逸涵" userId="13f77808-610f-4ab3-abed-5867f7198295" providerId="ADAL" clId="{EE70364E-67B4-444E-B53C-48B9AC97E1CB}" dt="2023-03-02T01:17:06.317" v="105"/>
          <ac:spMkLst>
            <pc:docMk/>
            <pc:sldMk cId="67382111" sldId="257"/>
            <ac:spMk id="4" creationId="{0674B84A-1F26-A29D-84E4-69FAE40F36CC}"/>
          </ac:spMkLst>
        </pc:spChg>
        <pc:spChg chg="add del mod">
          <ac:chgData name="孙逸涵" userId="13f77808-610f-4ab3-abed-5867f7198295" providerId="ADAL" clId="{EE70364E-67B4-444E-B53C-48B9AC97E1CB}" dt="2023-03-02T01:12:52.012" v="32" actId="478"/>
          <ac:spMkLst>
            <pc:docMk/>
            <pc:sldMk cId="67382111" sldId="257"/>
            <ac:spMk id="8" creationId="{864F8C15-2CE5-1410-F782-CE8270CFACA9}"/>
          </ac:spMkLst>
        </pc:spChg>
      </pc:sldChg>
      <pc:sldChg chg="addSp delSp modSp add mod">
        <pc:chgData name="孙逸涵" userId="13f77808-610f-4ab3-abed-5867f7198295" providerId="ADAL" clId="{EE70364E-67B4-444E-B53C-48B9AC97E1CB}" dt="2023-03-02T01:27:15.367" v="255" actId="20577"/>
        <pc:sldMkLst>
          <pc:docMk/>
          <pc:sldMk cId="1954265975" sldId="257"/>
        </pc:sldMkLst>
        <pc:spChg chg="del">
          <ac:chgData name="孙逸涵" userId="13f77808-610f-4ab3-abed-5867f7198295" providerId="ADAL" clId="{EE70364E-67B4-444E-B53C-48B9AC97E1CB}" dt="2023-03-02T01:19:40.102" v="141" actId="478"/>
          <ac:spMkLst>
            <pc:docMk/>
            <pc:sldMk cId="1954265975" sldId="257"/>
            <ac:spMk id="2" creationId="{73201A50-F6BB-5787-8A37-1EF71C5354CD}"/>
          </ac:spMkLst>
        </pc:spChg>
        <pc:spChg chg="mod">
          <ac:chgData name="孙逸涵" userId="13f77808-610f-4ab3-abed-5867f7198295" providerId="ADAL" clId="{EE70364E-67B4-444E-B53C-48B9AC97E1CB}" dt="2023-03-02T01:27:15.367" v="255" actId="20577"/>
          <ac:spMkLst>
            <pc:docMk/>
            <pc:sldMk cId="1954265975" sldId="257"/>
            <ac:spMk id="3" creationId="{7CB76CBA-1E5E-AF25-DDF1-7A57827514D5}"/>
          </ac:spMkLst>
        </pc:spChg>
        <pc:spChg chg="add del mod">
          <ac:chgData name="孙逸涵" userId="13f77808-610f-4ab3-abed-5867f7198295" providerId="ADAL" clId="{EE70364E-67B4-444E-B53C-48B9AC97E1CB}" dt="2023-03-02T01:19:41.941" v="142" actId="478"/>
          <ac:spMkLst>
            <pc:docMk/>
            <pc:sldMk cId="1954265975" sldId="257"/>
            <ac:spMk id="8" creationId="{635825EE-2E3F-BF83-E4C9-3FE620255C19}"/>
          </ac:spMkLst>
        </pc:spChg>
        <pc:spChg chg="add mod">
          <ac:chgData name="孙逸涵" userId="13f77808-610f-4ab3-abed-5867f7198295" providerId="ADAL" clId="{EE70364E-67B4-444E-B53C-48B9AC97E1CB}" dt="2023-03-02T01:27:05.043" v="241" actId="20577"/>
          <ac:spMkLst>
            <pc:docMk/>
            <pc:sldMk cId="1954265975" sldId="257"/>
            <ac:spMk id="9" creationId="{ED5BC0B7-0B89-ED48-AD74-4B2F49AE15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C60F1-9CAA-6223-D1DF-CB58AA5DF1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4957D8-6B9C-1805-3E1C-6FA1811D8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2B7FBE-603E-2A0D-B780-62119593DD27}"/>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6B954847-BD19-0C36-CE49-85A76BB4B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54E7E-8DC0-D941-EB13-6F7F4EE0F938}"/>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77502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F1122-0411-579D-EE7E-D118E806FE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D8988F-0975-206F-35EC-6489EE4A38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0EC528-8DE1-87A6-3A63-E91F17A79FC2}"/>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321C2B11-D8EC-B21A-793A-3CAC2F7AE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92B979-1495-50FB-68CD-EC6606A8EF3D}"/>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9709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655AF4-5D19-A6EC-3B14-12245FA94A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2B2FBC-9409-62A1-0A3C-9CC3025865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1AE0C-CAD6-0690-519E-D35B68D8E1C5}"/>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B84071C8-8388-7FD0-E976-A1FF4BB98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4B4B4-CF13-CF61-DB7B-70E040F034A5}"/>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420137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3E3AC-3242-50E3-1E5B-C96DC4AA55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B80037-CAFF-04A6-7DE1-0E6CE073F8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9C3A28-26A4-023F-1C68-4C53BCC9BCC7}"/>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7D6C5061-7D4F-650C-ED68-2F26701EC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FD50D-3581-5661-1854-0EF2081A2EBC}"/>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2344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933E9-22F0-E3EF-0D47-145076D05D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5B671E-FD80-2934-6B5A-E98E128BD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EB8B94-5636-F435-5907-81DCCB21B06B}"/>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8C7A1A71-87BE-2311-26AB-0435A3719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4C8DEB-21C2-34EC-B181-9E79749A943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2964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4C22C-2370-1281-3199-6B817F8A87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ED4D6E-C8C5-F3FC-6367-92284F8E6A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031875-4CB3-9C2E-03D8-57943D454E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DBA655-54F8-FE35-5CB4-D9C81EBB9C13}"/>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6" name="页脚占位符 5">
            <a:extLst>
              <a:ext uri="{FF2B5EF4-FFF2-40B4-BE49-F238E27FC236}">
                <a16:creationId xmlns:a16="http://schemas.microsoft.com/office/drawing/2014/main" id="{9E6B561C-0520-4380-BB18-9E77B3CBA0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F2958D-5809-84EF-ADEA-5160D8DD0F2F}"/>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72242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5E08C-4433-048D-AD1F-89DBD0417B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89E89C-99FB-7DE4-063C-073290608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AD280A-980B-0C3B-CA0F-703430AFC0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58541F-0BA4-382C-EBA8-563E77CA9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080890-8B20-7B63-1011-6382445A99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DE800D-DEF4-0C06-AF52-195133A1E871}"/>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8" name="页脚占位符 7">
            <a:extLst>
              <a:ext uri="{FF2B5EF4-FFF2-40B4-BE49-F238E27FC236}">
                <a16:creationId xmlns:a16="http://schemas.microsoft.com/office/drawing/2014/main" id="{67E00965-2328-9A67-2C1B-2883E7C209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1C8985-70AB-9636-8BFB-CE6F22B36169}"/>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9743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EAB2-A16C-CA97-3FED-5CA9A6BE10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14ED0A-5F94-9CD0-F47C-2558D888C26E}"/>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4" name="页脚占位符 3">
            <a:extLst>
              <a:ext uri="{FF2B5EF4-FFF2-40B4-BE49-F238E27FC236}">
                <a16:creationId xmlns:a16="http://schemas.microsoft.com/office/drawing/2014/main" id="{470E8B1E-0D3C-16CC-77F3-BB0954F4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0D7347-037D-33EC-3F2F-05122C1B521B}"/>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9823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6F2622-A288-FBE0-9833-81BF06E210DE}"/>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3" name="页脚占位符 2">
            <a:extLst>
              <a:ext uri="{FF2B5EF4-FFF2-40B4-BE49-F238E27FC236}">
                <a16:creationId xmlns:a16="http://schemas.microsoft.com/office/drawing/2014/main" id="{BB0740A6-C7A4-DF63-9D40-A82FEFF1E9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5795F5-A16C-F30B-4BBE-7AE6408AAB3E}"/>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679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8C408-8624-FA30-1815-0649E14E5D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87FD63-70ED-E69A-AC48-088FCF8A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7B0D61-762B-1AE4-85F7-643E3396F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F93C6C-2515-29B5-BAAB-DEC7DE89A4F8}"/>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6" name="页脚占位符 5">
            <a:extLst>
              <a:ext uri="{FF2B5EF4-FFF2-40B4-BE49-F238E27FC236}">
                <a16:creationId xmlns:a16="http://schemas.microsoft.com/office/drawing/2014/main" id="{3D5E49B3-7F18-025F-FBB3-3041E9134A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B8F20-444E-76EF-76F9-960D2E0B92F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38416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FBE73-73B9-58D9-6F94-50C57C4782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80480B-9D4F-A11A-A3BB-EE184D90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C8CE99-2E75-3687-030E-9AFF89553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F02D8E-C40C-52DD-081D-57303F38347E}"/>
              </a:ext>
            </a:extLst>
          </p:cNvPr>
          <p:cNvSpPr>
            <a:spLocks noGrp="1"/>
          </p:cNvSpPr>
          <p:nvPr>
            <p:ph type="dt" sz="half" idx="10"/>
          </p:nvPr>
        </p:nvSpPr>
        <p:spPr/>
        <p:txBody>
          <a:bodyPr/>
          <a:lstStyle/>
          <a:p>
            <a:fld id="{1050A4A9-D2CD-4F28-A1B9-104E0999ABA8}" type="datetimeFigureOut">
              <a:rPr lang="zh-CN" altLang="en-US" smtClean="0"/>
              <a:t>2023/4/6</a:t>
            </a:fld>
            <a:endParaRPr lang="zh-CN" altLang="en-US"/>
          </a:p>
        </p:txBody>
      </p:sp>
      <p:sp>
        <p:nvSpPr>
          <p:cNvPr id="6" name="页脚占位符 5">
            <a:extLst>
              <a:ext uri="{FF2B5EF4-FFF2-40B4-BE49-F238E27FC236}">
                <a16:creationId xmlns:a16="http://schemas.microsoft.com/office/drawing/2014/main" id="{9FC8D5C2-B96A-356D-EDE1-E653077F4D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829202-5192-D595-B35F-71F349515360}"/>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384820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2EFE4A-9508-03CD-8468-4767CECC3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6EDDE5-7040-7645-B870-FD1F51F51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D8EFFD-C9DC-CD0E-13B0-2C898F363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0A4A9-D2CD-4F28-A1B9-104E0999ABA8}"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A7582F5D-BD4F-84C0-2A80-5B70FFEB9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561072-F36B-CA4E-CB0A-96FF5F106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1634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CB76CBA-1E5E-AF25-DDF1-7A57827514D5}"/>
              </a:ext>
            </a:extLst>
          </p:cNvPr>
          <p:cNvSpPr>
            <a:spLocks noGrp="1"/>
          </p:cNvSpPr>
          <p:nvPr>
            <p:ph type="subTitle" idx="1"/>
          </p:nvPr>
        </p:nvSpPr>
        <p:spPr>
          <a:xfrm>
            <a:off x="1524000" y="4129957"/>
            <a:ext cx="9144000" cy="1655762"/>
          </a:xfrm>
        </p:spPr>
        <p:txBody>
          <a:bodyPr anchor="ctr">
            <a:norm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Group member: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孙逸涵 张旭东</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800" dirty="0">
                <a:latin typeface="Times New Roman" panose="02020603050405020304" pitchFamily="18" charset="0"/>
                <a:cs typeface="Times New Roman" panose="02020603050405020304" pitchFamily="18" charset="0"/>
              </a:rPr>
              <a:t>SID: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12012128</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12011923</a:t>
            </a:r>
            <a:endParaRPr lang="zh-CN" altLang="en-US" sz="2800" dirty="0">
              <a:latin typeface="Times New Roman" panose="02020603050405020304" pitchFamily="18" charset="0"/>
              <a:cs typeface="Times New Roman" panose="02020603050405020304" pitchFamily="18" charset="0"/>
            </a:endParaRPr>
          </a:p>
        </p:txBody>
      </p:sp>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标题 1">
            <a:extLst>
              <a:ext uri="{FF2B5EF4-FFF2-40B4-BE49-F238E27FC236}">
                <a16:creationId xmlns:a16="http://schemas.microsoft.com/office/drawing/2014/main" id="{BDB6036F-FCF5-6F34-703D-C54870063D23}"/>
              </a:ext>
            </a:extLst>
          </p:cNvPr>
          <p:cNvSpPr>
            <a:spLocks noGrp="1"/>
          </p:cNvSpPr>
          <p:nvPr>
            <p:ph type="ctrTitle"/>
          </p:nvPr>
        </p:nvSpPr>
        <p:spPr>
          <a:xfrm>
            <a:off x="229021" y="276776"/>
            <a:ext cx="11733958" cy="3152223"/>
          </a:xfrm>
        </p:spPr>
        <p:txBody>
          <a:bodyPr anchor="ctr">
            <a:normAutofit fontScale="90000"/>
          </a:bodyPr>
          <a:lstStyle/>
          <a:p>
            <a:pPr>
              <a:lnSpc>
                <a:spcPct val="200000"/>
              </a:lnSpc>
            </a:pPr>
            <a:r>
              <a:rPr lang="en-US" altLang="zh-CN" sz="7200" dirty="0">
                <a:latin typeface="Times New Roman" panose="02020603050405020304" pitchFamily="18" charset="0"/>
                <a:cs typeface="Times New Roman" panose="02020603050405020304" pitchFamily="18" charset="0"/>
              </a:rPr>
              <a:t>Assignment 5</a:t>
            </a:r>
            <a:br>
              <a:rPr lang="en-US" altLang="zh-CN" sz="7200" dirty="0">
                <a:latin typeface="Times New Roman" panose="02020603050405020304" pitchFamily="18" charset="0"/>
                <a:cs typeface="Times New Roman" panose="02020603050405020304" pitchFamily="18" charset="0"/>
              </a:rPr>
            </a:br>
            <a:r>
              <a:rPr lang="en-US" altLang="zh-CN" sz="4400" dirty="0">
                <a:latin typeface="Times New Roman" panose="02020603050405020304" pitchFamily="18" charset="0"/>
                <a:cs typeface="Times New Roman" panose="02020603050405020304" pitchFamily="18" charset="0"/>
              </a:rPr>
              <a:t>CSMA/CA based channel contention</a:t>
            </a:r>
            <a:endParaRPr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42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90D2379-A86B-95B0-09E5-85AAC3789FCB}"/>
              </a:ext>
            </a:extLst>
          </p:cNvPr>
          <p:cNvPicPr>
            <a:picLocks noChangeAspect="1"/>
          </p:cNvPicPr>
          <p:nvPr/>
        </p:nvPicPr>
        <p:blipFill>
          <a:blip r:embed="rId2"/>
          <a:stretch>
            <a:fillRect/>
          </a:stretch>
        </p:blipFill>
        <p:spPr>
          <a:xfrm>
            <a:off x="4532835" y="678516"/>
            <a:ext cx="7430144" cy="4991533"/>
          </a:xfrm>
          <a:prstGeom prst="rect">
            <a:avLst/>
          </a:prstGeom>
        </p:spPr>
      </p:pic>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10</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3716" y="67232"/>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Waiting of CSMA/CA</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副标题 2">
            <a:extLst>
              <a:ext uri="{FF2B5EF4-FFF2-40B4-BE49-F238E27FC236}">
                <a16:creationId xmlns:a16="http://schemas.microsoft.com/office/drawing/2014/main" id="{A1FA422C-5B85-78D0-2B6E-37796109A086}"/>
              </a:ext>
            </a:extLst>
          </p:cNvPr>
          <p:cNvSpPr>
            <a:spLocks noGrp="1"/>
          </p:cNvSpPr>
          <p:nvPr>
            <p:ph type="subTitle" idx="1"/>
          </p:nvPr>
        </p:nvSpPr>
        <p:spPr>
          <a:xfrm>
            <a:off x="74479" y="3686175"/>
            <a:ext cx="7245484" cy="2552239"/>
          </a:xfrm>
        </p:spPr>
        <p:txBody>
          <a:bodyPr anchor="t">
            <a:noAutofit/>
          </a:bodyPr>
          <a:lstStyle/>
          <a:p>
            <a:pPr marL="514350" indent="-514350" algn="l">
              <a:lnSpc>
                <a:spcPct val="150000"/>
              </a:lnSpc>
              <a:buFont typeface="+mj-lt"/>
              <a:buAutoNum type="arabicPeriod"/>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Backoff time=Random()×</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aSlotTime</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lgn="l">
              <a:lnSpc>
                <a:spcPct val="150000"/>
              </a:lnSpc>
              <a:buFont typeface="+mj-lt"/>
              <a:buAutoNum type="arabicPeriod"/>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Random():”Pseudorandom integer drawn from a uniform distribution over the interval [0,CW],where CW is an integer within the range of values of the PHY characteristics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aCWmin</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aCWmax</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23525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11</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831421" y="210108"/>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Code —— Carrier sensing</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29" name="副标题 2">
            <a:extLst>
              <a:ext uri="{FF2B5EF4-FFF2-40B4-BE49-F238E27FC236}">
                <a16:creationId xmlns:a16="http://schemas.microsoft.com/office/drawing/2014/main" id="{0D85885F-0DBB-C32B-B226-CC2B6C82C17D}"/>
              </a:ext>
            </a:extLst>
          </p:cNvPr>
          <p:cNvSpPr>
            <a:spLocks noGrp="1"/>
          </p:cNvSpPr>
          <p:nvPr>
            <p:ph type="subTitle" idx="1"/>
          </p:nvPr>
        </p:nvSpPr>
        <p:spPr>
          <a:xfrm>
            <a:off x="8010903" y="2706718"/>
            <a:ext cx="1557665" cy="378758"/>
          </a:xfrm>
        </p:spPr>
        <p:txBody>
          <a:bodyPr anchor="ctr">
            <a:no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Initialization</a:t>
            </a:r>
          </a:p>
        </p:txBody>
      </p:sp>
      <p:sp>
        <p:nvSpPr>
          <p:cNvPr id="31" name="副标题 2">
            <a:extLst>
              <a:ext uri="{FF2B5EF4-FFF2-40B4-BE49-F238E27FC236}">
                <a16:creationId xmlns:a16="http://schemas.microsoft.com/office/drawing/2014/main" id="{FFCD59D5-D8E8-12B8-8754-9FC768C6752F}"/>
              </a:ext>
            </a:extLst>
          </p:cNvPr>
          <p:cNvSpPr txBox="1">
            <a:spLocks/>
          </p:cNvSpPr>
          <p:nvPr/>
        </p:nvSpPr>
        <p:spPr>
          <a:xfrm>
            <a:off x="8010903" y="4252776"/>
            <a:ext cx="3538160" cy="185615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Find the node with the minimum counter and index of node, check the existence of collisions</a:t>
            </a:r>
          </a:p>
        </p:txBody>
      </p:sp>
      <p:sp>
        <p:nvSpPr>
          <p:cNvPr id="18" name="副标题 2">
            <a:extLst>
              <a:ext uri="{FF2B5EF4-FFF2-40B4-BE49-F238E27FC236}">
                <a16:creationId xmlns:a16="http://schemas.microsoft.com/office/drawing/2014/main" id="{014AAC2B-7CD3-FCCC-9330-7541AD0D7EEF}"/>
              </a:ext>
            </a:extLst>
          </p:cNvPr>
          <p:cNvSpPr txBox="1">
            <a:spLocks/>
          </p:cNvSpPr>
          <p:nvPr/>
        </p:nvSpPr>
        <p:spPr>
          <a:xfrm>
            <a:off x="8010903" y="765605"/>
            <a:ext cx="1986885" cy="1294978"/>
          </a:xfrm>
          <a:prstGeom prst="rect">
            <a:avLst/>
          </a:prstGeom>
        </p:spPr>
        <p:txBody>
          <a:bodyPr vert="horz" lIns="91440" tIns="45720" rIns="91440" bIns="45720" rtlCol="0" anchor="ctr">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Number of nodes</a:t>
            </a:r>
          </a:p>
          <a:p>
            <a:pPr>
              <a:lnSpc>
                <a:spcPct val="12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packet size</a:t>
            </a:r>
          </a:p>
          <a:p>
            <a:pPr>
              <a:lnSpc>
                <a:spcPct val="12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Simulation time</a:t>
            </a:r>
          </a:p>
        </p:txBody>
      </p:sp>
      <p:cxnSp>
        <p:nvCxnSpPr>
          <p:cNvPr id="23" name="直接连接符 22">
            <a:extLst>
              <a:ext uri="{FF2B5EF4-FFF2-40B4-BE49-F238E27FC236}">
                <a16:creationId xmlns:a16="http://schemas.microsoft.com/office/drawing/2014/main" id="{75E79547-F132-24FD-D93C-BB1CA138D20B}"/>
              </a:ext>
            </a:extLst>
          </p:cNvPr>
          <p:cNvCxnSpPr>
            <a:cxnSpLocks/>
            <a:stCxn id="8" idx="3"/>
            <a:endCxn id="29" idx="1"/>
          </p:cNvCxnSpPr>
          <p:nvPr/>
        </p:nvCxnSpPr>
        <p:spPr>
          <a:xfrm flipV="1">
            <a:off x="6176505" y="2896097"/>
            <a:ext cx="1834398" cy="33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B54D94A-AF1B-CDA2-5409-70FD9CA7CBEA}"/>
              </a:ext>
            </a:extLst>
          </p:cNvPr>
          <p:cNvCxnSpPr>
            <a:cxnSpLocks/>
            <a:stCxn id="27" idx="3"/>
            <a:endCxn id="31" idx="1"/>
          </p:cNvCxnSpPr>
          <p:nvPr/>
        </p:nvCxnSpPr>
        <p:spPr>
          <a:xfrm>
            <a:off x="6819831" y="5180855"/>
            <a:ext cx="1191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A74E2B0-DFC9-9DAF-0AF0-BF034D6DD00D}"/>
              </a:ext>
            </a:extLst>
          </p:cNvPr>
          <p:cNvCxnSpPr>
            <a:cxnSpLocks/>
            <a:stCxn id="6" idx="3"/>
          </p:cNvCxnSpPr>
          <p:nvPr/>
        </p:nvCxnSpPr>
        <p:spPr>
          <a:xfrm>
            <a:off x="4952769" y="1229098"/>
            <a:ext cx="30581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FF39E047-0A39-DABE-BCB1-A506499D0B1C}"/>
              </a:ext>
            </a:extLst>
          </p:cNvPr>
          <p:cNvPicPr>
            <a:picLocks noChangeAspect="1"/>
          </p:cNvPicPr>
          <p:nvPr/>
        </p:nvPicPr>
        <p:blipFill>
          <a:blip r:embed="rId3"/>
          <a:stretch>
            <a:fillRect/>
          </a:stretch>
        </p:blipFill>
        <p:spPr>
          <a:xfrm>
            <a:off x="1066232" y="821392"/>
            <a:ext cx="3886537" cy="8154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7" name="图片 26">
            <a:extLst>
              <a:ext uri="{FF2B5EF4-FFF2-40B4-BE49-F238E27FC236}">
                <a16:creationId xmlns:a16="http://schemas.microsoft.com/office/drawing/2014/main" id="{808FD81D-1B28-8873-01A9-F4947A4B05FC}"/>
              </a:ext>
            </a:extLst>
          </p:cNvPr>
          <p:cNvPicPr>
            <a:picLocks noChangeAspect="1"/>
          </p:cNvPicPr>
          <p:nvPr/>
        </p:nvPicPr>
        <p:blipFill>
          <a:blip r:embed="rId4"/>
          <a:stretch>
            <a:fillRect/>
          </a:stretch>
        </p:blipFill>
        <p:spPr>
          <a:xfrm>
            <a:off x="1066232" y="4186359"/>
            <a:ext cx="5753599" cy="198899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图片 7">
            <a:extLst>
              <a:ext uri="{FF2B5EF4-FFF2-40B4-BE49-F238E27FC236}">
                <a16:creationId xmlns:a16="http://schemas.microsoft.com/office/drawing/2014/main" id="{383DC05F-AF0B-27AB-F60D-94D1F7CB2990}"/>
              </a:ext>
            </a:extLst>
          </p:cNvPr>
          <p:cNvPicPr>
            <a:picLocks noChangeAspect="1"/>
          </p:cNvPicPr>
          <p:nvPr/>
        </p:nvPicPr>
        <p:blipFill>
          <a:blip r:embed="rId5"/>
          <a:stretch>
            <a:fillRect/>
          </a:stretch>
        </p:blipFill>
        <p:spPr>
          <a:xfrm>
            <a:off x="1066232" y="1904947"/>
            <a:ext cx="5110273" cy="198899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4431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12</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831421" y="210108"/>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Code —— waiting and backoff</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29" name="副标题 2">
            <a:extLst>
              <a:ext uri="{FF2B5EF4-FFF2-40B4-BE49-F238E27FC236}">
                <a16:creationId xmlns:a16="http://schemas.microsoft.com/office/drawing/2014/main" id="{0D85885F-0DBB-C32B-B226-CC2B6C82C17D}"/>
              </a:ext>
            </a:extLst>
          </p:cNvPr>
          <p:cNvSpPr>
            <a:spLocks noGrp="1"/>
          </p:cNvSpPr>
          <p:nvPr>
            <p:ph type="subTitle" idx="1"/>
          </p:nvPr>
        </p:nvSpPr>
        <p:spPr>
          <a:xfrm>
            <a:off x="7092890" y="4018706"/>
            <a:ext cx="3451285" cy="1294979"/>
          </a:xfrm>
        </p:spPr>
        <p:txBody>
          <a:bodyPr anchor="ctr">
            <a:no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The node decrease the backoff counter by one slot time for the channel is idle for one slot time</a:t>
            </a:r>
          </a:p>
        </p:txBody>
      </p:sp>
      <p:sp>
        <p:nvSpPr>
          <p:cNvPr id="31" name="副标题 2">
            <a:extLst>
              <a:ext uri="{FF2B5EF4-FFF2-40B4-BE49-F238E27FC236}">
                <a16:creationId xmlns:a16="http://schemas.microsoft.com/office/drawing/2014/main" id="{FFCD59D5-D8E8-12B8-8754-9FC768C6752F}"/>
              </a:ext>
            </a:extLst>
          </p:cNvPr>
          <p:cNvSpPr txBox="1">
            <a:spLocks/>
          </p:cNvSpPr>
          <p:nvPr/>
        </p:nvSpPr>
        <p:spPr>
          <a:xfrm>
            <a:off x="7092890" y="5635031"/>
            <a:ext cx="2208273" cy="55985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Calculate the utility</a:t>
            </a:r>
          </a:p>
        </p:txBody>
      </p:sp>
      <p:sp>
        <p:nvSpPr>
          <p:cNvPr id="18" name="副标题 2">
            <a:extLst>
              <a:ext uri="{FF2B5EF4-FFF2-40B4-BE49-F238E27FC236}">
                <a16:creationId xmlns:a16="http://schemas.microsoft.com/office/drawing/2014/main" id="{014AAC2B-7CD3-FCCC-9330-7541AD0D7EEF}"/>
              </a:ext>
            </a:extLst>
          </p:cNvPr>
          <p:cNvSpPr txBox="1">
            <a:spLocks/>
          </p:cNvSpPr>
          <p:nvPr/>
        </p:nvSpPr>
        <p:spPr>
          <a:xfrm>
            <a:off x="7092890" y="1957685"/>
            <a:ext cx="2065081" cy="477053"/>
          </a:xfrm>
          <a:prstGeom prst="rect">
            <a:avLst/>
          </a:prstGeom>
        </p:spPr>
        <p:txBody>
          <a:bodyPr vert="horz" lIns="91440" tIns="45720" rIns="91440" bIns="45720" rtlCol="0" anchor="ctr">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Backoff strategy 1</a:t>
            </a:r>
          </a:p>
        </p:txBody>
      </p:sp>
      <p:cxnSp>
        <p:nvCxnSpPr>
          <p:cNvPr id="23" name="直接连接符 22">
            <a:extLst>
              <a:ext uri="{FF2B5EF4-FFF2-40B4-BE49-F238E27FC236}">
                <a16:creationId xmlns:a16="http://schemas.microsoft.com/office/drawing/2014/main" id="{75E79547-F132-24FD-D93C-BB1CA138D20B}"/>
              </a:ext>
            </a:extLst>
          </p:cNvPr>
          <p:cNvCxnSpPr>
            <a:cxnSpLocks/>
            <a:stCxn id="10" idx="3"/>
            <a:endCxn id="29" idx="1"/>
          </p:cNvCxnSpPr>
          <p:nvPr/>
        </p:nvCxnSpPr>
        <p:spPr>
          <a:xfrm flipV="1">
            <a:off x="3947214" y="4666196"/>
            <a:ext cx="314567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B54D94A-AF1B-CDA2-5409-70FD9CA7CBEA}"/>
              </a:ext>
            </a:extLst>
          </p:cNvPr>
          <p:cNvCxnSpPr>
            <a:cxnSpLocks/>
            <a:stCxn id="12" idx="3"/>
            <a:endCxn id="31" idx="1"/>
          </p:cNvCxnSpPr>
          <p:nvPr/>
        </p:nvCxnSpPr>
        <p:spPr>
          <a:xfrm>
            <a:off x="3444250" y="5914960"/>
            <a:ext cx="3648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A74E2B0-DFC9-9DAF-0AF0-BF034D6DD00D}"/>
              </a:ext>
            </a:extLst>
          </p:cNvPr>
          <p:cNvCxnSpPr>
            <a:cxnSpLocks/>
            <a:stCxn id="3" idx="3"/>
            <a:endCxn id="18" idx="1"/>
          </p:cNvCxnSpPr>
          <p:nvPr/>
        </p:nvCxnSpPr>
        <p:spPr>
          <a:xfrm flipV="1">
            <a:off x="6164826" y="2196212"/>
            <a:ext cx="928064" cy="105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B4BC5D3-3B89-F519-5531-AD4CF3B30767}"/>
              </a:ext>
            </a:extLst>
          </p:cNvPr>
          <p:cNvPicPr>
            <a:picLocks noChangeAspect="1"/>
          </p:cNvPicPr>
          <p:nvPr/>
        </p:nvPicPr>
        <p:blipFill>
          <a:blip r:embed="rId3"/>
          <a:stretch>
            <a:fillRect/>
          </a:stretch>
        </p:blipFill>
        <p:spPr>
          <a:xfrm>
            <a:off x="1043742" y="812186"/>
            <a:ext cx="5121084" cy="278916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图片 9">
            <a:extLst>
              <a:ext uri="{FF2B5EF4-FFF2-40B4-BE49-F238E27FC236}">
                <a16:creationId xmlns:a16="http://schemas.microsoft.com/office/drawing/2014/main" id="{BE4D0B7D-D2CE-AC17-A655-84023EAFB1B0}"/>
              </a:ext>
            </a:extLst>
          </p:cNvPr>
          <p:cNvPicPr>
            <a:picLocks noChangeAspect="1"/>
          </p:cNvPicPr>
          <p:nvPr/>
        </p:nvPicPr>
        <p:blipFill>
          <a:blip r:embed="rId4"/>
          <a:stretch>
            <a:fillRect/>
          </a:stretch>
        </p:blipFill>
        <p:spPr>
          <a:xfrm>
            <a:off x="1043742" y="3763148"/>
            <a:ext cx="2903472" cy="180609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2" name="图片 11">
            <a:extLst>
              <a:ext uri="{FF2B5EF4-FFF2-40B4-BE49-F238E27FC236}">
                <a16:creationId xmlns:a16="http://schemas.microsoft.com/office/drawing/2014/main" id="{CFA77ED6-E94F-E77B-9A1B-35B9D5B70CB8}"/>
              </a:ext>
            </a:extLst>
          </p:cNvPr>
          <p:cNvPicPr>
            <a:picLocks noChangeAspect="1"/>
          </p:cNvPicPr>
          <p:nvPr/>
        </p:nvPicPr>
        <p:blipFill>
          <a:blip r:embed="rId5"/>
          <a:stretch>
            <a:fillRect/>
          </a:stretch>
        </p:blipFill>
        <p:spPr>
          <a:xfrm>
            <a:off x="1043742" y="5789219"/>
            <a:ext cx="2400508" cy="25148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949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13</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831421" y="210108"/>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Code —— waiting and backoff</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29" name="副标题 2">
            <a:extLst>
              <a:ext uri="{FF2B5EF4-FFF2-40B4-BE49-F238E27FC236}">
                <a16:creationId xmlns:a16="http://schemas.microsoft.com/office/drawing/2014/main" id="{0D85885F-0DBB-C32B-B226-CC2B6C82C17D}"/>
              </a:ext>
            </a:extLst>
          </p:cNvPr>
          <p:cNvSpPr>
            <a:spLocks noGrp="1"/>
          </p:cNvSpPr>
          <p:nvPr>
            <p:ph type="subTitle" idx="1"/>
          </p:nvPr>
        </p:nvSpPr>
        <p:spPr>
          <a:xfrm>
            <a:off x="7775149" y="4516166"/>
            <a:ext cx="2090708" cy="477053"/>
          </a:xfrm>
        </p:spPr>
        <p:txBody>
          <a:bodyPr anchor="ctr">
            <a:no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Backoff strategy 3</a:t>
            </a:r>
          </a:p>
        </p:txBody>
      </p:sp>
      <p:sp>
        <p:nvSpPr>
          <p:cNvPr id="18" name="副标题 2">
            <a:extLst>
              <a:ext uri="{FF2B5EF4-FFF2-40B4-BE49-F238E27FC236}">
                <a16:creationId xmlns:a16="http://schemas.microsoft.com/office/drawing/2014/main" id="{014AAC2B-7CD3-FCCC-9330-7541AD0D7EEF}"/>
              </a:ext>
            </a:extLst>
          </p:cNvPr>
          <p:cNvSpPr txBox="1">
            <a:spLocks/>
          </p:cNvSpPr>
          <p:nvPr/>
        </p:nvSpPr>
        <p:spPr>
          <a:xfrm>
            <a:off x="7775149" y="1864781"/>
            <a:ext cx="2090708" cy="477053"/>
          </a:xfrm>
          <a:prstGeom prst="rect">
            <a:avLst/>
          </a:prstGeom>
        </p:spPr>
        <p:txBody>
          <a:bodyPr vert="horz" lIns="91440" tIns="45720" rIns="91440" bIns="45720" rtlCol="0" anchor="ctr">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Backoff strategy 2</a:t>
            </a:r>
          </a:p>
        </p:txBody>
      </p:sp>
      <p:cxnSp>
        <p:nvCxnSpPr>
          <p:cNvPr id="23" name="直接连接符 22">
            <a:extLst>
              <a:ext uri="{FF2B5EF4-FFF2-40B4-BE49-F238E27FC236}">
                <a16:creationId xmlns:a16="http://schemas.microsoft.com/office/drawing/2014/main" id="{75E79547-F132-24FD-D93C-BB1CA138D20B}"/>
              </a:ext>
            </a:extLst>
          </p:cNvPr>
          <p:cNvCxnSpPr>
            <a:cxnSpLocks/>
            <a:stCxn id="17" idx="3"/>
            <a:endCxn id="29" idx="1"/>
          </p:cNvCxnSpPr>
          <p:nvPr/>
        </p:nvCxnSpPr>
        <p:spPr>
          <a:xfrm flipV="1">
            <a:off x="4716900" y="4754693"/>
            <a:ext cx="30582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A74E2B0-DFC9-9DAF-0AF0-BF034D6DD00D}"/>
              </a:ext>
            </a:extLst>
          </p:cNvPr>
          <p:cNvCxnSpPr>
            <a:cxnSpLocks/>
            <a:stCxn id="6" idx="3"/>
            <a:endCxn id="18" idx="1"/>
          </p:cNvCxnSpPr>
          <p:nvPr/>
        </p:nvCxnSpPr>
        <p:spPr>
          <a:xfrm flipV="1">
            <a:off x="4648314" y="2103308"/>
            <a:ext cx="3126835" cy="3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2245CEA-5B9B-6A4F-35E5-02875F275CEF}"/>
              </a:ext>
            </a:extLst>
          </p:cNvPr>
          <p:cNvPicPr>
            <a:picLocks noChangeAspect="1"/>
          </p:cNvPicPr>
          <p:nvPr/>
        </p:nvPicPr>
        <p:blipFill>
          <a:blip r:embed="rId3"/>
          <a:stretch>
            <a:fillRect/>
          </a:stretch>
        </p:blipFill>
        <p:spPr>
          <a:xfrm>
            <a:off x="1043742" y="918295"/>
            <a:ext cx="3604572" cy="237764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7" name="图片 16">
            <a:extLst>
              <a:ext uri="{FF2B5EF4-FFF2-40B4-BE49-F238E27FC236}">
                <a16:creationId xmlns:a16="http://schemas.microsoft.com/office/drawing/2014/main" id="{3383B913-06A4-E8F2-C666-CDC65551FFBF}"/>
              </a:ext>
            </a:extLst>
          </p:cNvPr>
          <p:cNvPicPr>
            <a:picLocks noChangeAspect="1"/>
          </p:cNvPicPr>
          <p:nvPr/>
        </p:nvPicPr>
        <p:blipFill>
          <a:blip r:embed="rId4"/>
          <a:stretch>
            <a:fillRect/>
          </a:stretch>
        </p:blipFill>
        <p:spPr>
          <a:xfrm>
            <a:off x="1043742" y="3562060"/>
            <a:ext cx="3673158" cy="238526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440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FA16740-DB37-6FAB-AFEC-C7CC337B6FA5}"/>
              </a:ext>
            </a:extLst>
          </p:cNvPr>
          <p:cNvPicPr>
            <a:picLocks noChangeAspect="1"/>
          </p:cNvPicPr>
          <p:nvPr/>
        </p:nvPicPr>
        <p:blipFill>
          <a:blip r:embed="rId2"/>
          <a:stretch>
            <a:fillRect/>
          </a:stretch>
        </p:blipFill>
        <p:spPr>
          <a:xfrm>
            <a:off x="1197244" y="3558915"/>
            <a:ext cx="3116849" cy="258083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14</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831421" y="210108"/>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Code —— waiting and backoff</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29" name="副标题 2">
            <a:extLst>
              <a:ext uri="{FF2B5EF4-FFF2-40B4-BE49-F238E27FC236}">
                <a16:creationId xmlns:a16="http://schemas.microsoft.com/office/drawing/2014/main" id="{0D85885F-0DBB-C32B-B226-CC2B6C82C17D}"/>
              </a:ext>
            </a:extLst>
          </p:cNvPr>
          <p:cNvSpPr>
            <a:spLocks noGrp="1"/>
          </p:cNvSpPr>
          <p:nvPr>
            <p:ph type="subTitle" idx="1"/>
          </p:nvPr>
        </p:nvSpPr>
        <p:spPr>
          <a:xfrm>
            <a:off x="7397604" y="4610806"/>
            <a:ext cx="2107416" cy="477052"/>
          </a:xfrm>
        </p:spPr>
        <p:txBody>
          <a:bodyPr anchor="ctr">
            <a:no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Backoff strategy 5</a:t>
            </a:r>
          </a:p>
        </p:txBody>
      </p:sp>
      <p:sp>
        <p:nvSpPr>
          <p:cNvPr id="18" name="副标题 2">
            <a:extLst>
              <a:ext uri="{FF2B5EF4-FFF2-40B4-BE49-F238E27FC236}">
                <a16:creationId xmlns:a16="http://schemas.microsoft.com/office/drawing/2014/main" id="{014AAC2B-7CD3-FCCC-9330-7541AD0D7EEF}"/>
              </a:ext>
            </a:extLst>
          </p:cNvPr>
          <p:cNvSpPr txBox="1">
            <a:spLocks/>
          </p:cNvSpPr>
          <p:nvPr/>
        </p:nvSpPr>
        <p:spPr>
          <a:xfrm>
            <a:off x="7430942" y="1857989"/>
            <a:ext cx="2107416" cy="477053"/>
          </a:xfrm>
          <a:prstGeom prst="rect">
            <a:avLst/>
          </a:prstGeom>
        </p:spPr>
        <p:txBody>
          <a:bodyPr vert="horz" lIns="91440" tIns="45720" rIns="91440" bIns="45720" rtlCol="0" anchor="ctr">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Backoff strategy 4</a:t>
            </a:r>
          </a:p>
        </p:txBody>
      </p:sp>
      <p:cxnSp>
        <p:nvCxnSpPr>
          <p:cNvPr id="23" name="直接连接符 22">
            <a:extLst>
              <a:ext uri="{FF2B5EF4-FFF2-40B4-BE49-F238E27FC236}">
                <a16:creationId xmlns:a16="http://schemas.microsoft.com/office/drawing/2014/main" id="{75E79547-F132-24FD-D93C-BB1CA138D20B}"/>
              </a:ext>
            </a:extLst>
          </p:cNvPr>
          <p:cNvCxnSpPr>
            <a:cxnSpLocks/>
            <a:stCxn id="12" idx="3"/>
            <a:endCxn id="29" idx="1"/>
          </p:cNvCxnSpPr>
          <p:nvPr/>
        </p:nvCxnSpPr>
        <p:spPr>
          <a:xfrm>
            <a:off x="4314093" y="4849331"/>
            <a:ext cx="308351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A74E2B0-DFC9-9DAF-0AF0-BF034D6DD00D}"/>
              </a:ext>
            </a:extLst>
          </p:cNvPr>
          <p:cNvCxnSpPr>
            <a:cxnSpLocks/>
            <a:stCxn id="3" idx="3"/>
            <a:endCxn id="18" idx="1"/>
          </p:cNvCxnSpPr>
          <p:nvPr/>
        </p:nvCxnSpPr>
        <p:spPr>
          <a:xfrm flipV="1">
            <a:off x="4314093" y="2096516"/>
            <a:ext cx="31168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0969BE2-D003-66A1-8902-A7A6F5998142}"/>
              </a:ext>
            </a:extLst>
          </p:cNvPr>
          <p:cNvPicPr>
            <a:picLocks noChangeAspect="1"/>
          </p:cNvPicPr>
          <p:nvPr/>
        </p:nvPicPr>
        <p:blipFill>
          <a:blip r:embed="rId4"/>
          <a:stretch>
            <a:fillRect/>
          </a:stretch>
        </p:blipFill>
        <p:spPr>
          <a:xfrm>
            <a:off x="1203418" y="892150"/>
            <a:ext cx="3110675" cy="24087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16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15</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831421" y="210108"/>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Result —— different strategies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10" name="图片 9">
            <a:extLst>
              <a:ext uri="{FF2B5EF4-FFF2-40B4-BE49-F238E27FC236}">
                <a16:creationId xmlns:a16="http://schemas.microsoft.com/office/drawing/2014/main" id="{45989DD2-891E-A3C7-7584-AD178ABD0378}"/>
              </a:ext>
            </a:extLst>
          </p:cNvPr>
          <p:cNvPicPr>
            <a:picLocks noChangeAspect="1"/>
          </p:cNvPicPr>
          <p:nvPr/>
        </p:nvPicPr>
        <p:blipFill>
          <a:blip r:embed="rId3"/>
          <a:stretch>
            <a:fillRect/>
          </a:stretch>
        </p:blipFill>
        <p:spPr>
          <a:xfrm>
            <a:off x="3576000" y="773764"/>
            <a:ext cx="5040000" cy="3950061"/>
          </a:xfrm>
          <a:prstGeom prst="rect">
            <a:avLst/>
          </a:prstGeom>
        </p:spPr>
      </p:pic>
      <p:sp>
        <p:nvSpPr>
          <p:cNvPr id="13" name="文本框 12">
            <a:extLst>
              <a:ext uri="{FF2B5EF4-FFF2-40B4-BE49-F238E27FC236}">
                <a16:creationId xmlns:a16="http://schemas.microsoft.com/office/drawing/2014/main" id="{C3A7E8A8-1FBA-45B7-F238-A387C43FFD40}"/>
              </a:ext>
            </a:extLst>
          </p:cNvPr>
          <p:cNvSpPr txBox="1"/>
          <p:nvPr/>
        </p:nvSpPr>
        <p:spPr>
          <a:xfrm>
            <a:off x="250347" y="4723825"/>
            <a:ext cx="11691306" cy="1537409"/>
          </a:xfrm>
          <a:prstGeom prst="rect">
            <a:avLst/>
          </a:prstGeom>
          <a:noFill/>
        </p:spPr>
        <p:txBody>
          <a:bodyPr wrap="square" rtlCol="0">
            <a:spAutoFit/>
          </a:bodyPr>
          <a:lstStyle/>
          <a:p>
            <a:pPr>
              <a:lnSpc>
                <a:spcPct val="120000"/>
              </a:lnSpc>
            </a:pPr>
            <a:r>
              <a:rPr lang="en-US" altLang="zh-CN" sz="2000" dirty="0">
                <a:latin typeface="Times New Roman" panose="02020603050405020304" pitchFamily="18" charset="0"/>
                <a:cs typeface="Times New Roman" panose="02020603050405020304" pitchFamily="18" charset="0"/>
              </a:rPr>
              <a:t>From the above picture, what can be known is that with number of nodes increasing, the network utilization under strategy3 and strategy5 is higher than that under strategy1, strategy2 and strategy4, which means the performance of strategy3 and strategy5 under large number of nodes is better. However, under small number of nodes, the performance of strategy3 is better than strategy5.</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84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16</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831421" y="210108"/>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Result —— different initial CW</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13" name="文本框 12">
            <a:extLst>
              <a:ext uri="{FF2B5EF4-FFF2-40B4-BE49-F238E27FC236}">
                <a16:creationId xmlns:a16="http://schemas.microsoft.com/office/drawing/2014/main" id="{C3A7E8A8-1FBA-45B7-F238-A387C43FFD40}"/>
              </a:ext>
            </a:extLst>
          </p:cNvPr>
          <p:cNvSpPr txBox="1"/>
          <p:nvPr/>
        </p:nvSpPr>
        <p:spPr>
          <a:xfrm>
            <a:off x="240717" y="3925597"/>
            <a:ext cx="11710566" cy="2390141"/>
          </a:xfrm>
          <a:prstGeom prst="rect">
            <a:avLst/>
          </a:prstGeom>
          <a:noFill/>
        </p:spPr>
        <p:txBody>
          <a:bodyPr wrap="square" rtlCol="0">
            <a:spAutoFit/>
          </a:bodyPr>
          <a:lstStyle/>
          <a:p>
            <a:pPr>
              <a:lnSpc>
                <a:spcPct val="120000"/>
              </a:lnSpc>
            </a:pPr>
            <a:r>
              <a:rPr lang="en-US" altLang="zh-CN" dirty="0">
                <a:latin typeface="Times New Roman" panose="02020603050405020304" pitchFamily="18" charset="0"/>
                <a:cs typeface="Times New Roman" panose="02020603050405020304" pitchFamily="18" charset="0"/>
              </a:rPr>
              <a:t>From the above picture, what can be known is that when number of nodes and the size of packet are fixed,  the probability of collision for initial attempt decreases with initial CW increasing. According to the mechanism of backoff strategy, it can be predicted that probability of collision for first retransmission decreases with initial CW increasing. The same is true for the second retransmission, the third retransmission and so on. In a conclusion, initial CW is closely related to the probability of collision. When initial CW increase, the probability of collision for initial attempt, the first retransmission, the second retransmission and so on decreases. However, when initial CW increases to a certain level, the utilization will decrease according to the mechanism of backoff strategy.</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B754714-60D0-E72B-DBCE-ABB69A213296}"/>
              </a:ext>
            </a:extLst>
          </p:cNvPr>
          <p:cNvPicPr>
            <a:picLocks noChangeAspect="1"/>
          </p:cNvPicPr>
          <p:nvPr/>
        </p:nvPicPr>
        <p:blipFill rotWithShape="1">
          <a:blip r:embed="rId3"/>
          <a:srcRect t="1274"/>
          <a:stretch/>
        </p:blipFill>
        <p:spPr>
          <a:xfrm>
            <a:off x="3936000" y="695322"/>
            <a:ext cx="4320000" cy="3230275"/>
          </a:xfrm>
          <a:prstGeom prst="rect">
            <a:avLst/>
          </a:prstGeom>
        </p:spPr>
      </p:pic>
    </p:spTree>
    <p:extLst>
      <p:ext uri="{BB962C8B-B14F-4D97-AF65-F5344CB8AC3E}">
        <p14:creationId xmlns:p14="http://schemas.microsoft.com/office/powerpoint/2010/main" val="2304001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17</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2993678" y="2086330"/>
            <a:ext cx="6204643" cy="134267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7200" dirty="0">
                <a:latin typeface="Times New Roman" panose="02020603050405020304" pitchFamily="18" charset="0"/>
                <a:cs typeface="Times New Roman" panose="02020603050405020304" pitchFamily="18" charset="0"/>
              </a:rPr>
              <a:t>Thank you!</a:t>
            </a:r>
            <a:endParaRPr lang="en-US" altLang="zh-CN" sz="7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页脚占位符 3">
            <a:extLst>
              <a:ext uri="{FF2B5EF4-FFF2-40B4-BE49-F238E27FC236}">
                <a16:creationId xmlns:a16="http://schemas.microsoft.com/office/drawing/2014/main" id="{30BC271F-83F4-98C8-5E2E-7578E93F7FA2}"/>
              </a:ext>
            </a:extLst>
          </p:cNvPr>
          <p:cNvSpPr txBox="1">
            <a:spLocks/>
          </p:cNvSpPr>
          <p:nvPr/>
        </p:nvSpPr>
        <p:spPr>
          <a:xfrm>
            <a:off x="3505305" y="4259826"/>
            <a:ext cx="5181390" cy="1147761"/>
          </a:xfrm>
          <a:prstGeom prst="rect">
            <a:avLst/>
          </a:prstGeom>
        </p:spPr>
        <p:txBody>
          <a:bodyPr vert="horz" lIns="91440" tIns="45720" rIns="91440" bIns="45720" rtlCol="0" anchor="t"/>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Times New Roman" panose="02020603050405020304" pitchFamily="18" charset="0"/>
                <a:cs typeface="Times New Roman" panose="02020603050405020304" pitchFamily="18" charset="0"/>
              </a:rPr>
              <a:t>Yihan Sun: 12012128@mail.sustech.edu.cn</a:t>
            </a:r>
          </a:p>
          <a:p>
            <a:pPr>
              <a:lnSpc>
                <a:spcPct val="150000"/>
              </a:lnSpc>
            </a:pPr>
            <a:r>
              <a:rPr lang="en-US" altLang="zh-CN" sz="2000" dirty="0" err="1">
                <a:latin typeface="Times New Roman" panose="02020603050405020304" pitchFamily="18" charset="0"/>
                <a:cs typeface="Times New Roman" panose="02020603050405020304" pitchFamily="18" charset="0"/>
              </a:rPr>
              <a:t>Xudong</a:t>
            </a:r>
            <a:r>
              <a:rPr lang="en-US" altLang="zh-CN" sz="2000" dirty="0">
                <a:latin typeface="Times New Roman" panose="02020603050405020304" pitchFamily="18" charset="0"/>
                <a:cs typeface="Times New Roman" panose="02020603050405020304" pitchFamily="18" charset="0"/>
              </a:rPr>
              <a:t> Zhang: 12011923@mail.sustech.edu.cn</a:t>
            </a:r>
          </a:p>
        </p:txBody>
      </p:sp>
    </p:spTree>
    <p:extLst>
      <p:ext uri="{BB962C8B-B14F-4D97-AF65-F5344CB8AC3E}">
        <p14:creationId xmlns:p14="http://schemas.microsoft.com/office/powerpoint/2010/main" val="72923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Sections on DCF</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870FD8F5-E679-DDEF-6923-59751235655C}"/>
              </a:ext>
            </a:extLst>
          </p:cNvPr>
          <p:cNvPicPr>
            <a:picLocks noChangeAspect="1"/>
          </p:cNvPicPr>
          <p:nvPr/>
        </p:nvPicPr>
        <p:blipFill>
          <a:blip r:embed="rId3"/>
          <a:stretch>
            <a:fillRect/>
          </a:stretch>
        </p:blipFill>
        <p:spPr>
          <a:xfrm>
            <a:off x="6191836" y="2501861"/>
            <a:ext cx="5760000" cy="339470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6" name="副标题 2">
            <a:extLst>
              <a:ext uri="{FF2B5EF4-FFF2-40B4-BE49-F238E27FC236}">
                <a16:creationId xmlns:a16="http://schemas.microsoft.com/office/drawing/2014/main" id="{B702FDDF-AF41-1AAA-66BC-4AC6FBB3A3CA}"/>
              </a:ext>
            </a:extLst>
          </p:cNvPr>
          <p:cNvSpPr>
            <a:spLocks noGrp="1"/>
          </p:cNvSpPr>
          <p:nvPr>
            <p:ph type="subTitle" idx="1"/>
          </p:nvPr>
        </p:nvSpPr>
        <p:spPr>
          <a:xfrm>
            <a:off x="473716" y="1324751"/>
            <a:ext cx="11244567" cy="799114"/>
          </a:xfrm>
        </p:spPr>
        <p:txBody>
          <a:bodyPr anchor="t">
            <a:norm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Related sections: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10.2.2,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10.3</a:t>
            </a:r>
          </a:p>
        </p:txBody>
      </p:sp>
      <p:pic>
        <p:nvPicPr>
          <p:cNvPr id="10" name="图片 9">
            <a:extLst>
              <a:ext uri="{FF2B5EF4-FFF2-40B4-BE49-F238E27FC236}">
                <a16:creationId xmlns:a16="http://schemas.microsoft.com/office/drawing/2014/main" id="{DAFFF9FD-9E64-35CA-1AE3-5B7E165478E3}"/>
              </a:ext>
            </a:extLst>
          </p:cNvPr>
          <p:cNvPicPr>
            <a:picLocks noChangeAspect="1"/>
          </p:cNvPicPr>
          <p:nvPr/>
        </p:nvPicPr>
        <p:blipFill>
          <a:blip r:embed="rId4"/>
          <a:stretch>
            <a:fillRect/>
          </a:stretch>
        </p:blipFill>
        <p:spPr>
          <a:xfrm>
            <a:off x="240165" y="2687809"/>
            <a:ext cx="5760000" cy="302281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0805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Sections on PSS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副标题 2">
            <a:extLst>
              <a:ext uri="{FF2B5EF4-FFF2-40B4-BE49-F238E27FC236}">
                <a16:creationId xmlns:a16="http://schemas.microsoft.com/office/drawing/2014/main" id="{78594103-3AD9-EC35-A4F3-0D7E04804BE4}"/>
              </a:ext>
            </a:extLst>
          </p:cNvPr>
          <p:cNvSpPr>
            <a:spLocks noGrp="1"/>
          </p:cNvSpPr>
          <p:nvPr>
            <p:ph type="subTitle" idx="1"/>
          </p:nvPr>
        </p:nvSpPr>
        <p:spPr>
          <a:xfrm>
            <a:off x="473716" y="1324751"/>
            <a:ext cx="11244567" cy="799114"/>
          </a:xfrm>
        </p:spPr>
        <p:txBody>
          <a:bodyPr anchor="t">
            <a:norm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Related sections: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6.11.1 in 36.211</a:t>
            </a:r>
          </a:p>
        </p:txBody>
      </p:sp>
      <p:grpSp>
        <p:nvGrpSpPr>
          <p:cNvPr id="19" name="组合 18">
            <a:extLst>
              <a:ext uri="{FF2B5EF4-FFF2-40B4-BE49-F238E27FC236}">
                <a16:creationId xmlns:a16="http://schemas.microsoft.com/office/drawing/2014/main" id="{C41F947E-6C43-CFAA-A6C4-200863DA9C2B}"/>
              </a:ext>
            </a:extLst>
          </p:cNvPr>
          <p:cNvGrpSpPr/>
          <p:nvPr/>
        </p:nvGrpSpPr>
        <p:grpSpPr>
          <a:xfrm>
            <a:off x="1130586" y="2973367"/>
            <a:ext cx="4500000" cy="2293170"/>
            <a:chOff x="1471539" y="3288012"/>
            <a:chExt cx="4500000" cy="2293170"/>
          </a:xfrm>
        </p:grpSpPr>
        <p:pic>
          <p:nvPicPr>
            <p:cNvPr id="14" name="图片 13">
              <a:extLst>
                <a:ext uri="{FF2B5EF4-FFF2-40B4-BE49-F238E27FC236}">
                  <a16:creationId xmlns:a16="http://schemas.microsoft.com/office/drawing/2014/main" id="{FF2368B1-6D74-64BE-AF66-DD30C0B09A47}"/>
                </a:ext>
              </a:extLst>
            </p:cNvPr>
            <p:cNvPicPr>
              <a:picLocks noChangeAspect="1"/>
            </p:cNvPicPr>
            <p:nvPr/>
          </p:nvPicPr>
          <p:blipFill>
            <a:blip r:embed="rId3"/>
            <a:stretch>
              <a:fillRect/>
            </a:stretch>
          </p:blipFill>
          <p:spPr>
            <a:xfrm>
              <a:off x="1471539" y="3288012"/>
              <a:ext cx="4500000" cy="122981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6" name="图片 15">
              <a:extLst>
                <a:ext uri="{FF2B5EF4-FFF2-40B4-BE49-F238E27FC236}">
                  <a16:creationId xmlns:a16="http://schemas.microsoft.com/office/drawing/2014/main" id="{DEA1FB4D-F0B7-294F-A373-2298DCA190D2}"/>
                </a:ext>
              </a:extLst>
            </p:cNvPr>
            <p:cNvPicPr>
              <a:picLocks noChangeAspect="1"/>
            </p:cNvPicPr>
            <p:nvPr/>
          </p:nvPicPr>
          <p:blipFill>
            <a:blip r:embed="rId4"/>
            <a:stretch>
              <a:fillRect/>
            </a:stretch>
          </p:blipFill>
          <p:spPr>
            <a:xfrm>
              <a:off x="1471539" y="4517825"/>
              <a:ext cx="4500000" cy="106335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pic>
        <p:nvPicPr>
          <p:cNvPr id="18" name="图片 17">
            <a:extLst>
              <a:ext uri="{FF2B5EF4-FFF2-40B4-BE49-F238E27FC236}">
                <a16:creationId xmlns:a16="http://schemas.microsoft.com/office/drawing/2014/main" id="{75AA9F94-76DC-6112-30CC-D489AB2CA204}"/>
              </a:ext>
            </a:extLst>
          </p:cNvPr>
          <p:cNvPicPr>
            <a:picLocks noChangeAspect="1"/>
          </p:cNvPicPr>
          <p:nvPr/>
        </p:nvPicPr>
        <p:blipFill>
          <a:blip r:embed="rId5"/>
          <a:stretch>
            <a:fillRect/>
          </a:stretch>
        </p:blipFill>
        <p:spPr>
          <a:xfrm>
            <a:off x="6561414" y="2001490"/>
            <a:ext cx="4500000" cy="42369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509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Sections on SSS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副标题 2">
            <a:extLst>
              <a:ext uri="{FF2B5EF4-FFF2-40B4-BE49-F238E27FC236}">
                <a16:creationId xmlns:a16="http://schemas.microsoft.com/office/drawing/2014/main" id="{044CCC65-36D9-DBC9-DCB9-978E641272D7}"/>
              </a:ext>
            </a:extLst>
          </p:cNvPr>
          <p:cNvSpPr>
            <a:spLocks noGrp="1"/>
          </p:cNvSpPr>
          <p:nvPr>
            <p:ph type="subTitle" idx="1"/>
          </p:nvPr>
        </p:nvSpPr>
        <p:spPr>
          <a:xfrm>
            <a:off x="473716" y="1324751"/>
            <a:ext cx="11244567" cy="799114"/>
          </a:xfrm>
        </p:spPr>
        <p:txBody>
          <a:bodyPr anchor="t">
            <a:norm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Related sections: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6.11.2 in 36.211</a:t>
            </a:r>
          </a:p>
        </p:txBody>
      </p:sp>
      <p:grpSp>
        <p:nvGrpSpPr>
          <p:cNvPr id="22" name="组合 21">
            <a:extLst>
              <a:ext uri="{FF2B5EF4-FFF2-40B4-BE49-F238E27FC236}">
                <a16:creationId xmlns:a16="http://schemas.microsoft.com/office/drawing/2014/main" id="{BB17BFE6-BC25-5909-5C33-C5E989F6293F}"/>
              </a:ext>
            </a:extLst>
          </p:cNvPr>
          <p:cNvGrpSpPr/>
          <p:nvPr/>
        </p:nvGrpSpPr>
        <p:grpSpPr>
          <a:xfrm>
            <a:off x="876512" y="2176432"/>
            <a:ext cx="4500000" cy="4009414"/>
            <a:chOff x="549645" y="2229000"/>
            <a:chExt cx="4500000" cy="4009414"/>
          </a:xfrm>
        </p:grpSpPr>
        <p:pic>
          <p:nvPicPr>
            <p:cNvPr id="13" name="图片 12">
              <a:extLst>
                <a:ext uri="{FF2B5EF4-FFF2-40B4-BE49-F238E27FC236}">
                  <a16:creationId xmlns:a16="http://schemas.microsoft.com/office/drawing/2014/main" id="{AA749F71-741D-574C-F7BE-FC80D81367A2}"/>
                </a:ext>
              </a:extLst>
            </p:cNvPr>
            <p:cNvPicPr>
              <a:picLocks noChangeAspect="1"/>
            </p:cNvPicPr>
            <p:nvPr/>
          </p:nvPicPr>
          <p:blipFill>
            <a:blip r:embed="rId3"/>
            <a:stretch>
              <a:fillRect/>
            </a:stretch>
          </p:blipFill>
          <p:spPr>
            <a:xfrm>
              <a:off x="549645" y="2229000"/>
              <a:ext cx="4500000" cy="120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5" name="图片 14">
              <a:extLst>
                <a:ext uri="{FF2B5EF4-FFF2-40B4-BE49-F238E27FC236}">
                  <a16:creationId xmlns:a16="http://schemas.microsoft.com/office/drawing/2014/main" id="{92850476-F1CD-3A8A-E8F1-64EBE1E2D62D}"/>
                </a:ext>
              </a:extLst>
            </p:cNvPr>
            <p:cNvPicPr>
              <a:picLocks noChangeAspect="1"/>
            </p:cNvPicPr>
            <p:nvPr/>
          </p:nvPicPr>
          <p:blipFill rotWithShape="1">
            <a:blip r:embed="rId4"/>
            <a:srcRect t="4438" b="51892"/>
            <a:stretch/>
          </p:blipFill>
          <p:spPr>
            <a:xfrm>
              <a:off x="549645" y="3390438"/>
              <a:ext cx="4500000" cy="284797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pic>
        <p:nvPicPr>
          <p:cNvPr id="21" name="图片 20">
            <a:extLst>
              <a:ext uri="{FF2B5EF4-FFF2-40B4-BE49-F238E27FC236}">
                <a16:creationId xmlns:a16="http://schemas.microsoft.com/office/drawing/2014/main" id="{E5754A7C-5EC3-8338-9393-4C1CF31CD5E9}"/>
              </a:ext>
            </a:extLst>
          </p:cNvPr>
          <p:cNvPicPr>
            <a:picLocks noChangeAspect="1"/>
          </p:cNvPicPr>
          <p:nvPr/>
        </p:nvPicPr>
        <p:blipFill rotWithShape="1">
          <a:blip r:embed="rId4"/>
          <a:srcRect t="51165"/>
          <a:stretch/>
        </p:blipFill>
        <p:spPr>
          <a:xfrm>
            <a:off x="6815489" y="2588699"/>
            <a:ext cx="4500000" cy="318488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8728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5</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Sections on SSS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副标题 2">
            <a:extLst>
              <a:ext uri="{FF2B5EF4-FFF2-40B4-BE49-F238E27FC236}">
                <a16:creationId xmlns:a16="http://schemas.microsoft.com/office/drawing/2014/main" id="{044CCC65-36D9-DBC9-DCB9-978E641272D7}"/>
              </a:ext>
            </a:extLst>
          </p:cNvPr>
          <p:cNvSpPr>
            <a:spLocks noGrp="1"/>
          </p:cNvSpPr>
          <p:nvPr>
            <p:ph type="subTitle" idx="1"/>
          </p:nvPr>
        </p:nvSpPr>
        <p:spPr>
          <a:xfrm>
            <a:off x="473716" y="1324751"/>
            <a:ext cx="11244567" cy="799114"/>
          </a:xfrm>
        </p:spPr>
        <p:txBody>
          <a:bodyPr anchor="t">
            <a:norm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Related sections: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6.11.2 in 36.211</a:t>
            </a:r>
          </a:p>
        </p:txBody>
      </p:sp>
      <p:grpSp>
        <p:nvGrpSpPr>
          <p:cNvPr id="3" name="组合 2">
            <a:extLst>
              <a:ext uri="{FF2B5EF4-FFF2-40B4-BE49-F238E27FC236}">
                <a16:creationId xmlns:a16="http://schemas.microsoft.com/office/drawing/2014/main" id="{0856DE31-5E0A-2C2C-095F-F7284D3CC738}"/>
              </a:ext>
            </a:extLst>
          </p:cNvPr>
          <p:cNvGrpSpPr/>
          <p:nvPr/>
        </p:nvGrpSpPr>
        <p:grpSpPr>
          <a:xfrm>
            <a:off x="6757157" y="2471480"/>
            <a:ext cx="4500000" cy="3419318"/>
            <a:chOff x="6987376" y="2477249"/>
            <a:chExt cx="4500000" cy="3419318"/>
          </a:xfrm>
        </p:grpSpPr>
        <p:pic>
          <p:nvPicPr>
            <p:cNvPr id="19" name="图片 18">
              <a:extLst>
                <a:ext uri="{FF2B5EF4-FFF2-40B4-BE49-F238E27FC236}">
                  <a16:creationId xmlns:a16="http://schemas.microsoft.com/office/drawing/2014/main" id="{E6E5753B-3157-B025-34C4-ED271E25A720}"/>
                </a:ext>
              </a:extLst>
            </p:cNvPr>
            <p:cNvPicPr>
              <a:picLocks noChangeAspect="1"/>
            </p:cNvPicPr>
            <p:nvPr/>
          </p:nvPicPr>
          <p:blipFill>
            <a:blip r:embed="rId3"/>
            <a:stretch>
              <a:fillRect/>
            </a:stretch>
          </p:blipFill>
          <p:spPr>
            <a:xfrm>
              <a:off x="6987376" y="4548318"/>
              <a:ext cx="4500000" cy="134824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0" name="图片 19">
              <a:extLst>
                <a:ext uri="{FF2B5EF4-FFF2-40B4-BE49-F238E27FC236}">
                  <a16:creationId xmlns:a16="http://schemas.microsoft.com/office/drawing/2014/main" id="{F252BB39-C6DA-0949-B48A-81729FACDA36}"/>
                </a:ext>
              </a:extLst>
            </p:cNvPr>
            <p:cNvPicPr>
              <a:picLocks noChangeAspect="1"/>
            </p:cNvPicPr>
            <p:nvPr/>
          </p:nvPicPr>
          <p:blipFill rotWithShape="1">
            <a:blip r:embed="rId4"/>
            <a:srcRect t="65482"/>
            <a:stretch/>
          </p:blipFill>
          <p:spPr>
            <a:xfrm>
              <a:off x="6987376" y="2477249"/>
              <a:ext cx="4500000" cy="207106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pic>
        <p:nvPicPr>
          <p:cNvPr id="2" name="图片 1">
            <a:extLst>
              <a:ext uri="{FF2B5EF4-FFF2-40B4-BE49-F238E27FC236}">
                <a16:creationId xmlns:a16="http://schemas.microsoft.com/office/drawing/2014/main" id="{DB430A2E-8411-2AF1-FF20-E77BB9BB346D}"/>
              </a:ext>
            </a:extLst>
          </p:cNvPr>
          <p:cNvPicPr>
            <a:picLocks noChangeAspect="1"/>
          </p:cNvPicPr>
          <p:nvPr/>
        </p:nvPicPr>
        <p:blipFill rotWithShape="1">
          <a:blip r:embed="rId4"/>
          <a:srcRect t="5031" b="37026"/>
          <a:stretch/>
        </p:blipFill>
        <p:spPr>
          <a:xfrm>
            <a:off x="934844" y="2442827"/>
            <a:ext cx="4500000" cy="347662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610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6</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Sections on PBCH</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副标题 2">
            <a:extLst>
              <a:ext uri="{FF2B5EF4-FFF2-40B4-BE49-F238E27FC236}">
                <a16:creationId xmlns:a16="http://schemas.microsoft.com/office/drawing/2014/main" id="{B2E16E81-D5CF-2782-0FE0-83DE7DB7EC88}"/>
              </a:ext>
            </a:extLst>
          </p:cNvPr>
          <p:cNvSpPr>
            <a:spLocks noGrp="1"/>
          </p:cNvSpPr>
          <p:nvPr>
            <p:ph type="subTitle" idx="1"/>
          </p:nvPr>
        </p:nvSpPr>
        <p:spPr>
          <a:xfrm>
            <a:off x="473716" y="1115904"/>
            <a:ext cx="11244567" cy="799114"/>
          </a:xfrm>
        </p:spPr>
        <p:txBody>
          <a:bodyPr anchor="t">
            <a:norm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Related sections: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6.6 in 36.211</a:t>
            </a:r>
          </a:p>
        </p:txBody>
      </p:sp>
      <p:pic>
        <p:nvPicPr>
          <p:cNvPr id="10" name="图片 9">
            <a:extLst>
              <a:ext uri="{FF2B5EF4-FFF2-40B4-BE49-F238E27FC236}">
                <a16:creationId xmlns:a16="http://schemas.microsoft.com/office/drawing/2014/main" id="{4597783F-A988-9987-4E86-D03D873D8089}"/>
              </a:ext>
            </a:extLst>
          </p:cNvPr>
          <p:cNvPicPr>
            <a:picLocks noChangeAspect="1"/>
          </p:cNvPicPr>
          <p:nvPr/>
        </p:nvPicPr>
        <p:blipFill rotWithShape="1">
          <a:blip r:embed="rId3"/>
          <a:srcRect t="27223" b="902"/>
          <a:stretch/>
        </p:blipFill>
        <p:spPr>
          <a:xfrm>
            <a:off x="6561414" y="1676400"/>
            <a:ext cx="4500000" cy="456201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nvGrpSpPr>
          <p:cNvPr id="12" name="组合 11">
            <a:extLst>
              <a:ext uri="{FF2B5EF4-FFF2-40B4-BE49-F238E27FC236}">
                <a16:creationId xmlns:a16="http://schemas.microsoft.com/office/drawing/2014/main" id="{E5F421D3-802C-BC6D-4D00-1D25E73A1FEB}"/>
              </a:ext>
            </a:extLst>
          </p:cNvPr>
          <p:cNvGrpSpPr/>
          <p:nvPr/>
        </p:nvGrpSpPr>
        <p:grpSpPr>
          <a:xfrm>
            <a:off x="1130587" y="1924735"/>
            <a:ext cx="4500000" cy="4313679"/>
            <a:chOff x="1070858" y="1433474"/>
            <a:chExt cx="4500000" cy="4313679"/>
          </a:xfrm>
        </p:grpSpPr>
        <p:pic>
          <p:nvPicPr>
            <p:cNvPr id="3" name="图片 2">
              <a:extLst>
                <a:ext uri="{FF2B5EF4-FFF2-40B4-BE49-F238E27FC236}">
                  <a16:creationId xmlns:a16="http://schemas.microsoft.com/office/drawing/2014/main" id="{63025FAD-7D75-DFC7-94FD-0CDF73183ADD}"/>
                </a:ext>
              </a:extLst>
            </p:cNvPr>
            <p:cNvPicPr>
              <a:picLocks noChangeAspect="1"/>
            </p:cNvPicPr>
            <p:nvPr/>
          </p:nvPicPr>
          <p:blipFill>
            <a:blip r:embed="rId4"/>
            <a:stretch>
              <a:fillRect/>
            </a:stretch>
          </p:blipFill>
          <p:spPr>
            <a:xfrm>
              <a:off x="1070858" y="1433474"/>
              <a:ext cx="4500000" cy="265909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a:extLst>
                <a:ext uri="{FF2B5EF4-FFF2-40B4-BE49-F238E27FC236}">
                  <a16:creationId xmlns:a16="http://schemas.microsoft.com/office/drawing/2014/main" id="{0A380A2F-FD7E-8901-9E29-26EB0B20EF45}"/>
                </a:ext>
              </a:extLst>
            </p:cNvPr>
            <p:cNvPicPr>
              <a:picLocks noChangeAspect="1"/>
            </p:cNvPicPr>
            <p:nvPr/>
          </p:nvPicPr>
          <p:blipFill rotWithShape="1">
            <a:blip r:embed="rId3"/>
            <a:srcRect b="73931"/>
            <a:stretch/>
          </p:blipFill>
          <p:spPr>
            <a:xfrm>
              <a:off x="1070858" y="4092565"/>
              <a:ext cx="4500000" cy="165458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278128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7</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Sections on PBCH</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副标题 2">
            <a:extLst>
              <a:ext uri="{FF2B5EF4-FFF2-40B4-BE49-F238E27FC236}">
                <a16:creationId xmlns:a16="http://schemas.microsoft.com/office/drawing/2014/main" id="{B2E16E81-D5CF-2782-0FE0-83DE7DB7EC88}"/>
              </a:ext>
            </a:extLst>
          </p:cNvPr>
          <p:cNvSpPr>
            <a:spLocks noGrp="1"/>
          </p:cNvSpPr>
          <p:nvPr>
            <p:ph type="subTitle" idx="1"/>
          </p:nvPr>
        </p:nvSpPr>
        <p:spPr>
          <a:xfrm>
            <a:off x="473716" y="1324751"/>
            <a:ext cx="11244567" cy="799114"/>
          </a:xfrm>
        </p:spPr>
        <p:txBody>
          <a:bodyPr anchor="t">
            <a:norm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Related sections: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6.6 in 36.211</a:t>
            </a:r>
          </a:p>
        </p:txBody>
      </p:sp>
      <p:pic>
        <p:nvPicPr>
          <p:cNvPr id="3" name="图片 2">
            <a:extLst>
              <a:ext uri="{FF2B5EF4-FFF2-40B4-BE49-F238E27FC236}">
                <a16:creationId xmlns:a16="http://schemas.microsoft.com/office/drawing/2014/main" id="{80BC451A-9DDD-2D5B-E25B-D9D15EFD7BDC}"/>
              </a:ext>
            </a:extLst>
          </p:cNvPr>
          <p:cNvPicPr>
            <a:picLocks noChangeAspect="1"/>
          </p:cNvPicPr>
          <p:nvPr/>
        </p:nvPicPr>
        <p:blipFill rotWithShape="1">
          <a:blip r:embed="rId3"/>
          <a:srcRect b="49072"/>
          <a:stretch/>
        </p:blipFill>
        <p:spPr>
          <a:xfrm>
            <a:off x="1043487" y="2562157"/>
            <a:ext cx="4500000" cy="323796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nvGrpSpPr>
          <p:cNvPr id="12" name="组合 11">
            <a:extLst>
              <a:ext uri="{FF2B5EF4-FFF2-40B4-BE49-F238E27FC236}">
                <a16:creationId xmlns:a16="http://schemas.microsoft.com/office/drawing/2014/main" id="{B86F2B8F-43E9-3A4E-CDD5-317DC61037F7}"/>
              </a:ext>
            </a:extLst>
          </p:cNvPr>
          <p:cNvGrpSpPr/>
          <p:nvPr/>
        </p:nvGrpSpPr>
        <p:grpSpPr>
          <a:xfrm>
            <a:off x="6648514" y="2255218"/>
            <a:ext cx="4500000" cy="3851843"/>
            <a:chOff x="6272276" y="1410248"/>
            <a:chExt cx="4500000" cy="3851843"/>
          </a:xfrm>
        </p:grpSpPr>
        <p:pic>
          <p:nvPicPr>
            <p:cNvPr id="10" name="图片 9">
              <a:extLst>
                <a:ext uri="{FF2B5EF4-FFF2-40B4-BE49-F238E27FC236}">
                  <a16:creationId xmlns:a16="http://schemas.microsoft.com/office/drawing/2014/main" id="{1646853E-145B-E557-6E11-B5FA052154A9}"/>
                </a:ext>
              </a:extLst>
            </p:cNvPr>
            <p:cNvPicPr>
              <a:picLocks noChangeAspect="1"/>
            </p:cNvPicPr>
            <p:nvPr/>
          </p:nvPicPr>
          <p:blipFill>
            <a:blip r:embed="rId4"/>
            <a:stretch>
              <a:fillRect/>
            </a:stretch>
          </p:blipFill>
          <p:spPr>
            <a:xfrm>
              <a:off x="6272276" y="4317434"/>
              <a:ext cx="4500000" cy="94465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a:extLst>
                <a:ext uri="{FF2B5EF4-FFF2-40B4-BE49-F238E27FC236}">
                  <a16:creationId xmlns:a16="http://schemas.microsoft.com/office/drawing/2014/main" id="{A8646507-E77F-631F-6893-6487B30DB853}"/>
                </a:ext>
              </a:extLst>
            </p:cNvPr>
            <p:cNvPicPr>
              <a:picLocks noChangeAspect="1"/>
            </p:cNvPicPr>
            <p:nvPr/>
          </p:nvPicPr>
          <p:blipFill rotWithShape="1">
            <a:blip r:embed="rId3"/>
            <a:srcRect t="54275"/>
            <a:stretch/>
          </p:blipFill>
          <p:spPr>
            <a:xfrm>
              <a:off x="6272276" y="1410248"/>
              <a:ext cx="4500000" cy="290718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221779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8</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Procedure of CSMA/CA</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副标题 2">
            <a:extLst>
              <a:ext uri="{FF2B5EF4-FFF2-40B4-BE49-F238E27FC236}">
                <a16:creationId xmlns:a16="http://schemas.microsoft.com/office/drawing/2014/main" id="{A1FA422C-5B85-78D0-2B6E-37796109A086}"/>
              </a:ext>
            </a:extLst>
          </p:cNvPr>
          <p:cNvSpPr>
            <a:spLocks noGrp="1"/>
          </p:cNvSpPr>
          <p:nvPr>
            <p:ph type="subTitle" idx="1"/>
          </p:nvPr>
        </p:nvSpPr>
        <p:spPr>
          <a:xfrm>
            <a:off x="229021" y="1321521"/>
            <a:ext cx="11733958" cy="4768986"/>
          </a:xfrm>
        </p:spPr>
        <p:txBody>
          <a:bodyPr anchor="t">
            <a:noAutofit/>
          </a:bodyPr>
          <a:lstStyle/>
          <a:p>
            <a:pPr marL="514350" indent="-514350" algn="l">
              <a:lnSpc>
                <a:spcPct val="120000"/>
              </a:lnSpc>
              <a:buFont typeface="+mj-lt"/>
              <a:buAutoNum type="arabicPeriod"/>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Carrier sensing: a STA having a packet to transmit checks the state of the medium.</a:t>
            </a:r>
          </a:p>
          <a:p>
            <a:pPr marL="514350" indent="-514350" algn="l">
              <a:lnSpc>
                <a:spcPct val="120000"/>
              </a:lnSpc>
              <a:buFont typeface="+mj-lt"/>
              <a:buAutoNum type="arabicPeriod"/>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Wait: the STA waits if it senses a busy medium. Moreover, it determines a random back-off period by setting an internal timer to an integer number of slot times</a:t>
            </a:r>
          </a:p>
          <a:p>
            <a:pPr marL="514350" indent="-514350" algn="l">
              <a:lnSpc>
                <a:spcPct val="120000"/>
              </a:lnSpc>
              <a:buFont typeface="+mj-lt"/>
              <a:buAutoNum type="arabicPeriod"/>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Still wait: the station defers until this medium is idle for one DIFS period.</a:t>
            </a:r>
          </a:p>
          <a:p>
            <a:pPr marL="514350" indent="-514350" algn="l">
              <a:lnSpc>
                <a:spcPct val="120000"/>
              </a:lnSpc>
              <a:buFont typeface="+mj-lt"/>
              <a:buAutoNum type="arabicPeriod"/>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Countdown: after DIFS, an internal timer is set. If the timer reaches zero, the station begins transmission. The receiving host receives the data frame correctly, waits for a SIFS, and then issues an acknowledgement of the data frame. If the source station does not receive an ACK within a specified period of time, it must retransmit the frame until it receives the ACK, or give up sending the frame after several retransmission failures.</a:t>
            </a:r>
          </a:p>
          <a:p>
            <a:pPr marL="514350" indent="-514350" algn="l">
              <a:lnSpc>
                <a:spcPct val="120000"/>
              </a:lnSpc>
              <a:buFont typeface="+mj-lt"/>
              <a:buAutoNum type="arabicPeriod"/>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Suspension: however, if the channel is seized by another station before the timer reaches zero, the timer setting is suspended at the decremented value for subsequent transmission.</a:t>
            </a:r>
          </a:p>
        </p:txBody>
      </p:sp>
    </p:spTree>
    <p:extLst>
      <p:ext uri="{BB962C8B-B14F-4D97-AF65-F5344CB8AC3E}">
        <p14:creationId xmlns:p14="http://schemas.microsoft.com/office/powerpoint/2010/main" val="194870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9</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77498" y="562330"/>
            <a:ext cx="11244567"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Example of CSMA/CA</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39C9D62D-6D8E-D9C0-7DCC-401501DA6B46}"/>
              </a:ext>
            </a:extLst>
          </p:cNvPr>
          <p:cNvPicPr>
            <a:picLocks noChangeAspect="1"/>
          </p:cNvPicPr>
          <p:nvPr/>
        </p:nvPicPr>
        <p:blipFill>
          <a:blip r:embed="rId3"/>
          <a:stretch>
            <a:fillRect/>
          </a:stretch>
        </p:blipFill>
        <p:spPr>
          <a:xfrm>
            <a:off x="1854248" y="1218443"/>
            <a:ext cx="8572838" cy="5019971"/>
          </a:xfrm>
          <a:prstGeom prst="rect">
            <a:avLst/>
          </a:prstGeom>
        </p:spPr>
      </p:pic>
    </p:spTree>
    <p:extLst>
      <p:ext uri="{BB962C8B-B14F-4D97-AF65-F5344CB8AC3E}">
        <p14:creationId xmlns:p14="http://schemas.microsoft.com/office/powerpoint/2010/main" val="2108957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777</Words>
  <Application>Microsoft Office PowerPoint</Application>
  <PresentationFormat>宽屏</PresentationFormat>
  <Paragraphs>82</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微软雅黑</vt:lpstr>
      <vt:lpstr>Arial</vt:lpstr>
      <vt:lpstr>Times New Roman</vt:lpstr>
      <vt:lpstr>Office 主题​​</vt:lpstr>
      <vt:lpstr>Assignment 5 CSMA/CA based channel contention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Supported modulation schemes of 5G system</dc:title>
  <dc:creator>孙逸涵</dc:creator>
  <cp:lastModifiedBy>张 旭东</cp:lastModifiedBy>
  <cp:revision>207</cp:revision>
  <dcterms:created xsi:type="dcterms:W3CDTF">2023-03-02T01:07:39Z</dcterms:created>
  <dcterms:modified xsi:type="dcterms:W3CDTF">2023-04-06T09:44:11Z</dcterms:modified>
</cp:coreProperties>
</file>