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7" r:id="rId4"/>
    <p:sldId id="295" r:id="rId5"/>
    <p:sldId id="298" r:id="rId6"/>
    <p:sldId id="296" r:id="rId7"/>
    <p:sldId id="300" r:id="rId8"/>
    <p:sldId id="301" r:id="rId9"/>
    <p:sldId id="302" r:id="rId10"/>
    <p:sldId id="303" r:id="rId11"/>
    <p:sldId id="304" r:id="rId12"/>
    <p:sldId id="305" r:id="rId13"/>
    <p:sldId id="306"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67" d="100"/>
          <a:sy n="67" d="100"/>
        </p:scale>
        <p:origin x="62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逸涵" userId="13f77808-610f-4ab3-abed-5867f7198295" providerId="ADAL" clId="{EE70364E-67B4-444E-B53C-48B9AC97E1CB}"/>
    <pc:docChg chg="custSel addSld delSld modSld">
      <pc:chgData name="孙逸涵" userId="13f77808-610f-4ab3-abed-5867f7198295" providerId="ADAL" clId="{EE70364E-67B4-444E-B53C-48B9AC97E1CB}" dt="2023-03-02T01:27:15.367" v="255" actId="20577"/>
      <pc:docMkLst>
        <pc:docMk/>
      </pc:docMkLst>
      <pc:sldChg chg="addSp modSp new mod">
        <pc:chgData name="孙逸涵" userId="13f77808-610f-4ab3-abed-5867f7198295" providerId="ADAL" clId="{EE70364E-67B4-444E-B53C-48B9AC97E1CB}" dt="2023-03-02T01:22:45.569" v="183" actId="14100"/>
        <pc:sldMkLst>
          <pc:docMk/>
          <pc:sldMk cId="3899428472" sldId="256"/>
        </pc:sldMkLst>
        <pc:spChg chg="mod">
          <ac:chgData name="孙逸涵" userId="13f77808-610f-4ab3-abed-5867f7198295" providerId="ADAL" clId="{EE70364E-67B4-444E-B53C-48B9AC97E1CB}" dt="2023-03-02T01:22:45.569" v="183" actId="14100"/>
          <ac:spMkLst>
            <pc:docMk/>
            <pc:sldMk cId="3899428472" sldId="256"/>
            <ac:spMk id="2" creationId="{73201A50-F6BB-5787-8A37-1EF71C5354CD}"/>
          </ac:spMkLst>
        </pc:spChg>
        <pc:spChg chg="mod">
          <ac:chgData name="孙逸涵" userId="13f77808-610f-4ab3-abed-5867f7198295" providerId="ADAL" clId="{EE70364E-67B4-444E-B53C-48B9AC97E1CB}" dt="2023-03-02T01:21:25.214" v="169" actId="1076"/>
          <ac:spMkLst>
            <pc:docMk/>
            <pc:sldMk cId="3899428472" sldId="256"/>
            <ac:spMk id="3" creationId="{7CB76CBA-1E5E-AF25-DDF1-7A57827514D5}"/>
          </ac:spMkLst>
        </pc:spChg>
        <pc:spChg chg="add mod">
          <ac:chgData name="孙逸涵" userId="13f77808-610f-4ab3-abed-5867f7198295" providerId="ADAL" clId="{EE70364E-67B4-444E-B53C-48B9AC97E1CB}" dt="2023-03-02T01:19:03.016" v="134" actId="1035"/>
          <ac:spMkLst>
            <pc:docMk/>
            <pc:sldMk cId="3899428472" sldId="256"/>
            <ac:spMk id="4" creationId="{0674B84A-1F26-A29D-84E4-69FAE40F36CC}"/>
          </ac:spMkLst>
        </pc:spChg>
        <pc:spChg chg="add mod">
          <ac:chgData name="孙逸涵" userId="13f77808-610f-4ab3-abed-5867f7198295" providerId="ADAL" clId="{EE70364E-67B4-444E-B53C-48B9AC97E1CB}" dt="2023-03-02T01:19:06.335" v="139" actId="1035"/>
          <ac:spMkLst>
            <pc:docMk/>
            <pc:sldMk cId="3899428472" sldId="256"/>
            <ac:spMk id="5" creationId="{55262E29-BD9F-DA36-3E0C-94D43EC3F47D}"/>
          </ac:spMkLst>
        </pc:spChg>
        <pc:picChg chg="add mod">
          <ac:chgData name="孙逸涵" userId="13f77808-610f-4ab3-abed-5867f7198295" providerId="ADAL" clId="{EE70364E-67B4-444E-B53C-48B9AC97E1CB}" dt="2023-03-02T01:10:29.750" v="18" actId="1076"/>
          <ac:picMkLst>
            <pc:docMk/>
            <pc:sldMk cId="3899428472" sldId="256"/>
            <ac:picMk id="7" creationId="{8BD40E96-4C9A-1EE8-A60A-A035EEFE5D30}"/>
          </ac:picMkLst>
        </pc:picChg>
      </pc:sldChg>
      <pc:sldChg chg="addSp delSp modSp add del mod">
        <pc:chgData name="孙逸涵" userId="13f77808-610f-4ab3-abed-5867f7198295" providerId="ADAL" clId="{EE70364E-67B4-444E-B53C-48B9AC97E1CB}" dt="2023-03-02T01:17:12.547" v="106" actId="47"/>
        <pc:sldMkLst>
          <pc:docMk/>
          <pc:sldMk cId="67382111" sldId="257"/>
        </pc:sldMkLst>
        <pc:spChg chg="del">
          <ac:chgData name="孙逸涵" userId="13f77808-610f-4ab3-abed-5867f7198295" providerId="ADAL" clId="{EE70364E-67B4-444E-B53C-48B9AC97E1CB}" dt="2023-03-02T01:12:49.009" v="31" actId="478"/>
          <ac:spMkLst>
            <pc:docMk/>
            <pc:sldMk cId="67382111" sldId="257"/>
            <ac:spMk id="2" creationId="{73201A50-F6BB-5787-8A37-1EF71C5354CD}"/>
          </ac:spMkLst>
        </pc:spChg>
        <pc:spChg chg="mod">
          <ac:chgData name="孙逸涵" userId="13f77808-610f-4ab3-abed-5867f7198295" providerId="ADAL" clId="{EE70364E-67B4-444E-B53C-48B9AC97E1CB}" dt="2023-03-02T01:12:56.200" v="33" actId="1076"/>
          <ac:spMkLst>
            <pc:docMk/>
            <pc:sldMk cId="67382111" sldId="257"/>
            <ac:spMk id="3" creationId="{7CB76CBA-1E5E-AF25-DDF1-7A57827514D5}"/>
          </ac:spMkLst>
        </pc:spChg>
        <pc:spChg chg="mod">
          <ac:chgData name="孙逸涵" userId="13f77808-610f-4ab3-abed-5867f7198295" providerId="ADAL" clId="{EE70364E-67B4-444E-B53C-48B9AC97E1CB}" dt="2023-03-02T01:17:06.317" v="105"/>
          <ac:spMkLst>
            <pc:docMk/>
            <pc:sldMk cId="67382111" sldId="257"/>
            <ac:spMk id="4" creationId="{0674B84A-1F26-A29D-84E4-69FAE40F36CC}"/>
          </ac:spMkLst>
        </pc:spChg>
        <pc:spChg chg="add del mod">
          <ac:chgData name="孙逸涵" userId="13f77808-610f-4ab3-abed-5867f7198295" providerId="ADAL" clId="{EE70364E-67B4-444E-B53C-48B9AC97E1CB}" dt="2023-03-02T01:12:52.012" v="32" actId="478"/>
          <ac:spMkLst>
            <pc:docMk/>
            <pc:sldMk cId="67382111" sldId="257"/>
            <ac:spMk id="8" creationId="{864F8C15-2CE5-1410-F782-CE8270CFACA9}"/>
          </ac:spMkLst>
        </pc:spChg>
      </pc:sldChg>
      <pc:sldChg chg="addSp delSp modSp add mod">
        <pc:chgData name="孙逸涵" userId="13f77808-610f-4ab3-abed-5867f7198295" providerId="ADAL" clId="{EE70364E-67B4-444E-B53C-48B9AC97E1CB}" dt="2023-03-02T01:27:15.367" v="255" actId="20577"/>
        <pc:sldMkLst>
          <pc:docMk/>
          <pc:sldMk cId="1954265975" sldId="257"/>
        </pc:sldMkLst>
        <pc:spChg chg="del">
          <ac:chgData name="孙逸涵" userId="13f77808-610f-4ab3-abed-5867f7198295" providerId="ADAL" clId="{EE70364E-67B4-444E-B53C-48B9AC97E1CB}" dt="2023-03-02T01:19:40.102" v="141" actId="478"/>
          <ac:spMkLst>
            <pc:docMk/>
            <pc:sldMk cId="1954265975" sldId="257"/>
            <ac:spMk id="2" creationId="{73201A50-F6BB-5787-8A37-1EF71C5354CD}"/>
          </ac:spMkLst>
        </pc:spChg>
        <pc:spChg chg="mod">
          <ac:chgData name="孙逸涵" userId="13f77808-610f-4ab3-abed-5867f7198295" providerId="ADAL" clId="{EE70364E-67B4-444E-B53C-48B9AC97E1CB}" dt="2023-03-02T01:27:15.367" v="255" actId="20577"/>
          <ac:spMkLst>
            <pc:docMk/>
            <pc:sldMk cId="1954265975" sldId="257"/>
            <ac:spMk id="3" creationId="{7CB76CBA-1E5E-AF25-DDF1-7A57827514D5}"/>
          </ac:spMkLst>
        </pc:spChg>
        <pc:spChg chg="add del mod">
          <ac:chgData name="孙逸涵" userId="13f77808-610f-4ab3-abed-5867f7198295" providerId="ADAL" clId="{EE70364E-67B4-444E-B53C-48B9AC97E1CB}" dt="2023-03-02T01:19:41.941" v="142" actId="478"/>
          <ac:spMkLst>
            <pc:docMk/>
            <pc:sldMk cId="1954265975" sldId="257"/>
            <ac:spMk id="8" creationId="{635825EE-2E3F-BF83-E4C9-3FE620255C19}"/>
          </ac:spMkLst>
        </pc:spChg>
        <pc:spChg chg="add mod">
          <ac:chgData name="孙逸涵" userId="13f77808-610f-4ab3-abed-5867f7198295" providerId="ADAL" clId="{EE70364E-67B4-444E-B53C-48B9AC97E1CB}" dt="2023-03-02T01:27:05.043" v="241" actId="20577"/>
          <ac:spMkLst>
            <pc:docMk/>
            <pc:sldMk cId="1954265975" sldId="257"/>
            <ac:spMk id="9" creationId="{ED5BC0B7-0B89-ED48-AD74-4B2F49AE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60F1-9CAA-6223-D1DF-CB58AA5DF1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957D8-6B9C-1805-3E1C-6FA1811D8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2B7FBE-603E-2A0D-B780-62119593DD27}"/>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5" name="页脚占位符 4">
            <a:extLst>
              <a:ext uri="{FF2B5EF4-FFF2-40B4-BE49-F238E27FC236}">
                <a16:creationId xmlns:a16="http://schemas.microsoft.com/office/drawing/2014/main" id="{6B954847-BD19-0C36-CE49-85A76BB4B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54E7E-8DC0-D941-EB13-6F7F4EE0F938}"/>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7750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F1122-0411-579D-EE7E-D118E806FE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D8988F-0975-206F-35EC-6489EE4A38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EC528-8DE1-87A6-3A63-E91F17A79FC2}"/>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5" name="页脚占位符 4">
            <a:extLst>
              <a:ext uri="{FF2B5EF4-FFF2-40B4-BE49-F238E27FC236}">
                <a16:creationId xmlns:a16="http://schemas.microsoft.com/office/drawing/2014/main" id="{321C2B11-D8EC-B21A-793A-3CAC2F7AE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2B979-1495-50FB-68CD-EC6606A8EF3D}"/>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9709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55AF4-5D19-A6EC-3B14-12245FA94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2B2FBC-9409-62A1-0A3C-9CC302586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1AE0C-CAD6-0690-519E-D35B68D8E1C5}"/>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5" name="页脚占位符 4">
            <a:extLst>
              <a:ext uri="{FF2B5EF4-FFF2-40B4-BE49-F238E27FC236}">
                <a16:creationId xmlns:a16="http://schemas.microsoft.com/office/drawing/2014/main" id="{B84071C8-8388-7FD0-E976-A1FF4BB98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4B4B4-CF13-CF61-DB7B-70E040F034A5}"/>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420137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E3AC-3242-50E3-1E5B-C96DC4AA5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80037-CAFF-04A6-7DE1-0E6CE073F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3A28-26A4-023F-1C68-4C53BCC9BCC7}"/>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5" name="页脚占位符 4">
            <a:extLst>
              <a:ext uri="{FF2B5EF4-FFF2-40B4-BE49-F238E27FC236}">
                <a16:creationId xmlns:a16="http://schemas.microsoft.com/office/drawing/2014/main" id="{7D6C5061-7D4F-650C-ED68-2F26701EC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FD50D-3581-5661-1854-0EF2081A2EBC}"/>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234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33E9-22F0-E3EF-0D47-145076D05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B671E-FD80-2934-6B5A-E98E128BD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B8B94-5636-F435-5907-81DCCB21B06B}"/>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5" name="页脚占位符 4">
            <a:extLst>
              <a:ext uri="{FF2B5EF4-FFF2-40B4-BE49-F238E27FC236}">
                <a16:creationId xmlns:a16="http://schemas.microsoft.com/office/drawing/2014/main" id="{8C7A1A71-87BE-2311-26AB-0435A3719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C8DEB-21C2-34EC-B181-9E79749A943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296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4C22C-2370-1281-3199-6B817F8A8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D4D6E-C8C5-F3FC-6367-92284F8E6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31875-4CB3-9C2E-03D8-57943D454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BA655-54F8-FE35-5CB4-D9C81EBB9C13}"/>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6" name="页脚占位符 5">
            <a:extLst>
              <a:ext uri="{FF2B5EF4-FFF2-40B4-BE49-F238E27FC236}">
                <a16:creationId xmlns:a16="http://schemas.microsoft.com/office/drawing/2014/main" id="{9E6B561C-0520-4380-BB18-9E77B3CBA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2958D-5809-84EF-ADEA-5160D8DD0F2F}"/>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7224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5E08C-4433-048D-AD1F-89DBD0417B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89E89C-99FB-7DE4-063C-073290608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AD280A-980B-0C3B-CA0F-703430AFC0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58541F-0BA4-382C-EBA8-563E77CA9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080890-8B20-7B63-1011-6382445A99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E800D-DEF4-0C06-AF52-195133A1E871}"/>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8" name="页脚占位符 7">
            <a:extLst>
              <a:ext uri="{FF2B5EF4-FFF2-40B4-BE49-F238E27FC236}">
                <a16:creationId xmlns:a16="http://schemas.microsoft.com/office/drawing/2014/main" id="{67E00965-2328-9A67-2C1B-2883E7C209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1C8985-70AB-9636-8BFB-CE6F22B36169}"/>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9743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EAB2-A16C-CA97-3FED-5CA9A6BE10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14ED0A-5F94-9CD0-F47C-2558D888C26E}"/>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4" name="页脚占位符 3">
            <a:extLst>
              <a:ext uri="{FF2B5EF4-FFF2-40B4-BE49-F238E27FC236}">
                <a16:creationId xmlns:a16="http://schemas.microsoft.com/office/drawing/2014/main" id="{470E8B1E-0D3C-16CC-77F3-BB0954F4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0D7347-037D-33EC-3F2F-05122C1B521B}"/>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982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6F2622-A288-FBE0-9833-81BF06E210DE}"/>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3" name="页脚占位符 2">
            <a:extLst>
              <a:ext uri="{FF2B5EF4-FFF2-40B4-BE49-F238E27FC236}">
                <a16:creationId xmlns:a16="http://schemas.microsoft.com/office/drawing/2014/main" id="{BB0740A6-C7A4-DF63-9D40-A82FEFF1E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5795F5-A16C-F30B-4BBE-7AE6408AAB3E}"/>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679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8C408-8624-FA30-1815-0649E14E5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7FD63-70ED-E69A-AC48-088FCF8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B0D61-762B-1AE4-85F7-643E3396F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93C6C-2515-29B5-BAAB-DEC7DE89A4F8}"/>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6" name="页脚占位符 5">
            <a:extLst>
              <a:ext uri="{FF2B5EF4-FFF2-40B4-BE49-F238E27FC236}">
                <a16:creationId xmlns:a16="http://schemas.microsoft.com/office/drawing/2014/main" id="{3D5E49B3-7F18-025F-FBB3-3041E9134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B8F20-444E-76EF-76F9-960D2E0B92F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384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BE73-73B9-58D9-6F94-50C57C478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0480B-9D4F-A11A-A3BB-EE184D90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8CE99-2E75-3687-030E-9AFF8955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02D8E-C40C-52DD-081D-57303F38347E}"/>
              </a:ext>
            </a:extLst>
          </p:cNvPr>
          <p:cNvSpPr>
            <a:spLocks noGrp="1"/>
          </p:cNvSpPr>
          <p:nvPr>
            <p:ph type="dt" sz="half" idx="10"/>
          </p:nvPr>
        </p:nvSpPr>
        <p:spPr/>
        <p:txBody>
          <a:bodyPr/>
          <a:lstStyle/>
          <a:p>
            <a:fld id="{1050A4A9-D2CD-4F28-A1B9-104E0999ABA8}" type="datetimeFigureOut">
              <a:rPr lang="zh-CN" altLang="en-US" smtClean="0"/>
              <a:t>2023/5/18</a:t>
            </a:fld>
            <a:endParaRPr lang="zh-CN" altLang="en-US"/>
          </a:p>
        </p:txBody>
      </p:sp>
      <p:sp>
        <p:nvSpPr>
          <p:cNvPr id="6" name="页脚占位符 5">
            <a:extLst>
              <a:ext uri="{FF2B5EF4-FFF2-40B4-BE49-F238E27FC236}">
                <a16:creationId xmlns:a16="http://schemas.microsoft.com/office/drawing/2014/main" id="{9FC8D5C2-B96A-356D-EDE1-E653077F4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829202-5192-D595-B35F-71F349515360}"/>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384820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EFE4A-9508-03CD-8468-4767CECC3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6EDDE5-7040-7645-B870-FD1F51F5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8EFFD-C9DC-CD0E-13B0-2C898F36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0A4A9-D2CD-4F28-A1B9-104E0999ABA8}" type="datetimeFigureOut">
              <a:rPr lang="zh-CN" altLang="en-US" smtClean="0"/>
              <a:t>2023/5/18</a:t>
            </a:fld>
            <a:endParaRPr lang="zh-CN" altLang="en-US"/>
          </a:p>
        </p:txBody>
      </p:sp>
      <p:sp>
        <p:nvSpPr>
          <p:cNvPr id="5" name="页脚占位符 4">
            <a:extLst>
              <a:ext uri="{FF2B5EF4-FFF2-40B4-BE49-F238E27FC236}">
                <a16:creationId xmlns:a16="http://schemas.microsoft.com/office/drawing/2014/main" id="{A7582F5D-BD4F-84C0-2A80-5B70FFEB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61072-F36B-CA4E-CB0A-96FF5F106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163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CB76CBA-1E5E-AF25-DDF1-7A57827514D5}"/>
              </a:ext>
            </a:extLst>
          </p:cNvPr>
          <p:cNvSpPr>
            <a:spLocks noGrp="1"/>
          </p:cNvSpPr>
          <p:nvPr>
            <p:ph type="subTitle" idx="1"/>
          </p:nvPr>
        </p:nvSpPr>
        <p:spPr>
          <a:xfrm>
            <a:off x="1524000" y="4129957"/>
            <a:ext cx="9144000" cy="1655762"/>
          </a:xfrm>
        </p:spPr>
        <p:txBody>
          <a:bodyPr anchor="ctr">
            <a:norm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Group member: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孙逸涵 张旭东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cs typeface="Times New Roman" panose="02020603050405020304" pitchFamily="18" charset="0"/>
              </a:rPr>
              <a:t>SID: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12012128</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12011923</a:t>
            </a:r>
            <a:endParaRPr lang="zh-CN" altLang="en-US" sz="280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标题 1">
            <a:extLst>
              <a:ext uri="{FF2B5EF4-FFF2-40B4-BE49-F238E27FC236}">
                <a16:creationId xmlns:a16="http://schemas.microsoft.com/office/drawing/2014/main" id="{BDB6036F-FCF5-6F34-703D-C54870063D23}"/>
              </a:ext>
            </a:extLst>
          </p:cNvPr>
          <p:cNvSpPr>
            <a:spLocks noGrp="1"/>
          </p:cNvSpPr>
          <p:nvPr>
            <p:ph type="ctrTitle"/>
          </p:nvPr>
        </p:nvSpPr>
        <p:spPr>
          <a:xfrm>
            <a:off x="229021" y="276776"/>
            <a:ext cx="11733958" cy="3152223"/>
          </a:xfrm>
        </p:spPr>
        <p:txBody>
          <a:bodyPr anchor="ctr">
            <a:normAutofit fontScale="90000"/>
          </a:bodyPr>
          <a:lstStyle/>
          <a:p>
            <a:pPr>
              <a:lnSpc>
                <a:spcPct val="200000"/>
              </a:lnSpc>
            </a:pPr>
            <a:r>
              <a:rPr lang="en-US" altLang="zh-CN" sz="7200" dirty="0">
                <a:latin typeface="Times New Roman" panose="02020603050405020304" pitchFamily="18" charset="0"/>
                <a:cs typeface="Times New Roman" panose="02020603050405020304" pitchFamily="18" charset="0"/>
              </a:rPr>
              <a:t>Assignment 8</a:t>
            </a:r>
            <a:br>
              <a:rPr lang="en-US" altLang="zh-CN" sz="72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MIMO Detector for 4×2 STBC</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4059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Maximum Likelihood (ML)</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017EDCCF-D7F2-F764-C33D-D7B73370A235}"/>
              </a:ext>
            </a:extLst>
          </p:cNvPr>
          <p:cNvPicPr>
            <a:picLocks noChangeAspect="1"/>
          </p:cNvPicPr>
          <p:nvPr/>
        </p:nvPicPr>
        <p:blipFill>
          <a:blip r:embed="rId3"/>
          <a:stretch>
            <a:fillRect/>
          </a:stretch>
        </p:blipFill>
        <p:spPr>
          <a:xfrm>
            <a:off x="1306866" y="1173614"/>
            <a:ext cx="2360566" cy="597611"/>
          </a:xfrm>
          <a:prstGeom prst="rect">
            <a:avLst/>
          </a:prstGeom>
          <a:ln w="19050">
            <a:solidFill>
              <a:schemeClr val="tx1"/>
            </a:solidFill>
          </a:ln>
        </p:spPr>
      </p:pic>
      <p:sp>
        <p:nvSpPr>
          <p:cNvPr id="8" name="文本框 7">
            <a:extLst>
              <a:ext uri="{FF2B5EF4-FFF2-40B4-BE49-F238E27FC236}">
                <a16:creationId xmlns:a16="http://schemas.microsoft.com/office/drawing/2014/main" id="{E5E8E1FE-C6B3-0222-9C54-6DD0586E96AA}"/>
              </a:ext>
            </a:extLst>
          </p:cNvPr>
          <p:cNvSpPr txBox="1"/>
          <p:nvPr/>
        </p:nvSpPr>
        <p:spPr>
          <a:xfrm>
            <a:off x="6558117" y="973381"/>
            <a:ext cx="4247535" cy="1015663"/>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Generate the bit sequence to be sent and the modulated symbols, store the bit sequence</a:t>
            </a:r>
            <a:endParaRPr lang="zh-CN" altLang="en-US" sz="2000" dirty="0">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6DC91E13-5678-A00C-B1B4-2181F36B8DF4}"/>
              </a:ext>
            </a:extLst>
          </p:cNvPr>
          <p:cNvCxnSpPr>
            <a:cxnSpLocks/>
            <a:stCxn id="6" idx="3"/>
            <a:endCxn id="8" idx="1"/>
          </p:cNvCxnSpPr>
          <p:nvPr/>
        </p:nvCxnSpPr>
        <p:spPr>
          <a:xfrm>
            <a:off x="3667432" y="1472420"/>
            <a:ext cx="2890685" cy="87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F93C0EC8-DECC-BC63-5B76-C30D4209B9C8}"/>
              </a:ext>
            </a:extLst>
          </p:cNvPr>
          <p:cNvPicPr>
            <a:picLocks noChangeAspect="1"/>
          </p:cNvPicPr>
          <p:nvPr/>
        </p:nvPicPr>
        <p:blipFill>
          <a:blip r:embed="rId4"/>
          <a:stretch>
            <a:fillRect/>
          </a:stretch>
        </p:blipFill>
        <p:spPr>
          <a:xfrm>
            <a:off x="1306866" y="2011941"/>
            <a:ext cx="1721469" cy="960496"/>
          </a:xfrm>
          <a:prstGeom prst="rect">
            <a:avLst/>
          </a:prstGeom>
          <a:ln w="19050">
            <a:solidFill>
              <a:schemeClr val="tx1"/>
            </a:solidFill>
          </a:ln>
        </p:spPr>
      </p:pic>
      <p:sp>
        <p:nvSpPr>
          <p:cNvPr id="14" name="文本框 13">
            <a:extLst>
              <a:ext uri="{FF2B5EF4-FFF2-40B4-BE49-F238E27FC236}">
                <a16:creationId xmlns:a16="http://schemas.microsoft.com/office/drawing/2014/main" id="{28157EEC-996D-3399-ABB1-5BD788749456}"/>
              </a:ext>
            </a:extLst>
          </p:cNvPr>
          <p:cNvSpPr txBox="1"/>
          <p:nvPr/>
        </p:nvSpPr>
        <p:spPr>
          <a:xfrm>
            <a:off x="6558117" y="2156759"/>
            <a:ext cx="3588774"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Generate and store channel matrixes of full rank </a:t>
            </a:r>
            <a:endParaRPr lang="zh-CN" altLang="en-US" sz="2000"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90D74FD3-A209-74B1-87EA-971323F99CEA}"/>
              </a:ext>
            </a:extLst>
          </p:cNvPr>
          <p:cNvCxnSpPr>
            <a:cxnSpLocks/>
            <a:stCxn id="13" idx="3"/>
            <a:endCxn id="14" idx="1"/>
          </p:cNvCxnSpPr>
          <p:nvPr/>
        </p:nvCxnSpPr>
        <p:spPr>
          <a:xfrm>
            <a:off x="3028335" y="2492189"/>
            <a:ext cx="3529782" cy="18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2FA5B440-8213-3858-700A-B47FA8625582}"/>
              </a:ext>
            </a:extLst>
          </p:cNvPr>
          <p:cNvPicPr>
            <a:picLocks noChangeAspect="1"/>
          </p:cNvPicPr>
          <p:nvPr/>
        </p:nvPicPr>
        <p:blipFill>
          <a:blip r:embed="rId5"/>
          <a:stretch>
            <a:fillRect/>
          </a:stretch>
        </p:blipFill>
        <p:spPr>
          <a:xfrm>
            <a:off x="1306866" y="3302883"/>
            <a:ext cx="1721469" cy="834004"/>
          </a:xfrm>
          <a:prstGeom prst="rect">
            <a:avLst/>
          </a:prstGeom>
          <a:ln w="19050">
            <a:solidFill>
              <a:schemeClr val="tx1"/>
            </a:solidFill>
          </a:ln>
        </p:spPr>
      </p:pic>
      <p:sp>
        <p:nvSpPr>
          <p:cNvPr id="20" name="文本框 19">
            <a:extLst>
              <a:ext uri="{FF2B5EF4-FFF2-40B4-BE49-F238E27FC236}">
                <a16:creationId xmlns:a16="http://schemas.microsoft.com/office/drawing/2014/main" id="{54FB9B7C-414A-9130-AA03-BB0178307266}"/>
              </a:ext>
            </a:extLst>
          </p:cNvPr>
          <p:cNvSpPr txBox="1"/>
          <p:nvPr/>
        </p:nvSpPr>
        <p:spPr>
          <a:xfrm>
            <a:off x="6538453" y="3367790"/>
            <a:ext cx="3942735"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Received signal under different SNR and store them</a:t>
            </a:r>
            <a:endParaRPr lang="zh-CN" altLang="en-US" sz="2000" dirty="0">
              <a:latin typeface="Times New Roman" panose="02020603050405020304" pitchFamily="18" charset="0"/>
              <a:cs typeface="Times New Roman" panose="02020603050405020304" pitchFamily="18" charset="0"/>
            </a:endParaRPr>
          </a:p>
        </p:txBody>
      </p:sp>
      <p:cxnSp>
        <p:nvCxnSpPr>
          <p:cNvPr id="24" name="直接连接符 23">
            <a:extLst>
              <a:ext uri="{FF2B5EF4-FFF2-40B4-BE49-F238E27FC236}">
                <a16:creationId xmlns:a16="http://schemas.microsoft.com/office/drawing/2014/main" id="{F62D48EF-96BC-13CB-02DF-B5C2DC22D6D3}"/>
              </a:ext>
            </a:extLst>
          </p:cNvPr>
          <p:cNvCxnSpPr>
            <a:cxnSpLocks/>
            <a:stCxn id="19" idx="3"/>
            <a:endCxn id="20" idx="1"/>
          </p:cNvCxnSpPr>
          <p:nvPr/>
        </p:nvCxnSpPr>
        <p:spPr>
          <a:xfrm>
            <a:off x="3028335" y="3719885"/>
            <a:ext cx="3510118" cy="18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F7758911-4DA8-17FE-AF88-2E6CBDFC6E1D}"/>
              </a:ext>
            </a:extLst>
          </p:cNvPr>
          <p:cNvPicPr>
            <a:picLocks noChangeAspect="1"/>
          </p:cNvPicPr>
          <p:nvPr/>
        </p:nvPicPr>
        <p:blipFill>
          <a:blip r:embed="rId6"/>
          <a:stretch>
            <a:fillRect/>
          </a:stretch>
        </p:blipFill>
        <p:spPr>
          <a:xfrm>
            <a:off x="1306866" y="4424579"/>
            <a:ext cx="2063064" cy="1813835"/>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11863CA5-D6B7-6DE6-E5C7-F59F0DC4C2BD}"/>
                  </a:ext>
                </a:extLst>
              </p:cNvPr>
              <p:cNvSpPr txBox="1"/>
              <p:nvPr/>
            </p:nvSpPr>
            <p:spPr>
              <a:xfrm>
                <a:off x="6558117" y="4665608"/>
                <a:ext cx="3687097" cy="133177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Calculate vector distance and find estimated </a:t>
                </a:r>
                <a14:m>
                  <m:oMath xmlns:m="http://schemas.openxmlformats.org/officeDocument/2006/math">
                    <m:acc>
                      <m:accPr>
                        <m:chr m:val="̂"/>
                        <m:ctrlPr>
                          <a:rPr lang="en-US" altLang="zh-CN" sz="200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𝑋</m:t>
                        </m:r>
                      </m:e>
                    </m:acc>
                  </m:oMath>
                </a14:m>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which minimize the distance,  demodulate and calculate BER</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8" name="文本框 37">
                <a:extLst>
                  <a:ext uri="{FF2B5EF4-FFF2-40B4-BE49-F238E27FC236}">
                    <a16:creationId xmlns:a16="http://schemas.microsoft.com/office/drawing/2014/main" id="{11863CA5-D6B7-6DE6-E5C7-F59F0DC4C2BD}"/>
                  </a:ext>
                </a:extLst>
              </p:cNvPr>
              <p:cNvSpPr txBox="1">
                <a:spLocks noRot="1" noChangeAspect="1" noMove="1" noResize="1" noEditPoints="1" noAdjustHandles="1" noChangeArrowheads="1" noChangeShapeType="1" noTextEdit="1"/>
              </p:cNvSpPr>
              <p:nvPr/>
            </p:nvSpPr>
            <p:spPr>
              <a:xfrm>
                <a:off x="6558117" y="4665608"/>
                <a:ext cx="3687097" cy="1331775"/>
              </a:xfrm>
              <a:prstGeom prst="rect">
                <a:avLst/>
              </a:prstGeom>
              <a:blipFill>
                <a:blip r:embed="rId7"/>
                <a:stretch>
                  <a:fillRect l="-1818" t="-2283" r="-1818" b="-7306"/>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D6FF0FAD-E98E-A654-A899-78D035E982E8}"/>
              </a:ext>
            </a:extLst>
          </p:cNvPr>
          <p:cNvCxnSpPr>
            <a:stCxn id="31" idx="3"/>
            <a:endCxn id="38" idx="1"/>
          </p:cNvCxnSpPr>
          <p:nvPr/>
        </p:nvCxnSpPr>
        <p:spPr>
          <a:xfrm flipV="1">
            <a:off x="3369930" y="5331496"/>
            <a:ext cx="3188187"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09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Average BER versus SNR</a:t>
            </a:r>
          </a:p>
        </p:txBody>
      </p:sp>
      <p:pic>
        <p:nvPicPr>
          <p:cNvPr id="3" name="图片 2">
            <a:extLst>
              <a:ext uri="{FF2B5EF4-FFF2-40B4-BE49-F238E27FC236}">
                <a16:creationId xmlns:a16="http://schemas.microsoft.com/office/drawing/2014/main" id="{25675DDB-9088-390D-A554-CB7510B18F9C}"/>
              </a:ext>
            </a:extLst>
          </p:cNvPr>
          <p:cNvPicPr>
            <a:picLocks noChangeAspect="1"/>
          </p:cNvPicPr>
          <p:nvPr/>
        </p:nvPicPr>
        <p:blipFill>
          <a:blip r:embed="rId3"/>
          <a:stretch>
            <a:fillRect/>
          </a:stretch>
        </p:blipFill>
        <p:spPr>
          <a:xfrm>
            <a:off x="2855999" y="1006968"/>
            <a:ext cx="6480000" cy="5054978"/>
          </a:xfrm>
          <a:prstGeom prst="rect">
            <a:avLst/>
          </a:prstGeom>
        </p:spPr>
      </p:pic>
    </p:spTree>
    <p:extLst>
      <p:ext uri="{BB962C8B-B14F-4D97-AF65-F5344CB8AC3E}">
        <p14:creationId xmlns:p14="http://schemas.microsoft.com/office/powerpoint/2010/main" val="162970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 and analysis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4E365A1-E4A3-5B1E-FAC5-98183CB0D5A8}"/>
                  </a:ext>
                </a:extLst>
              </p:cNvPr>
              <p:cNvSpPr txBox="1"/>
              <p:nvPr/>
            </p:nvSpPr>
            <p:spPr>
              <a:xfrm>
                <a:off x="1212056" y="1073206"/>
                <a:ext cx="9767887" cy="4922501"/>
              </a:xfrm>
              <a:prstGeom prst="rect">
                <a:avLst/>
              </a:prstGeom>
              <a:noFill/>
            </p:spPr>
            <p:txBody>
              <a:bodyPr wrap="square">
                <a:spAutoFit/>
              </a:bodyPr>
              <a:lstStyle/>
              <a:p>
                <a:pPr>
                  <a:lnSpc>
                    <a:spcPct val="200000"/>
                  </a:lnSpc>
                </a:pPr>
                <a:r>
                  <a:rPr lang="en-US" altLang="zh-CN" sz="2000" dirty="0">
                    <a:latin typeface="Times New Roman" panose="02020603050405020304" pitchFamily="18" charset="0"/>
                    <a:cs typeface="Times New Roman" panose="02020603050405020304" pitchFamily="18" charset="0"/>
                  </a:rPr>
                  <a:t>From the result, it is obvious that with SNR increasing, BER calculated by three methods decreases. Besides, the BER calculated by Zero Forcing algorithm is always higher than that calculated by Minimum mean square error under the same SNR. When SNR is not greater than </a:t>
                </a:r>
                <a14:m>
                  <m:oMath xmlns:m="http://schemas.openxmlformats.org/officeDocument/2006/math">
                    <m:r>
                      <a:rPr lang="en-US" altLang="zh-CN" sz="2000" b="0" i="1" smtClean="0">
                        <a:latin typeface="Cambria Math" panose="02040503050406030204" pitchFamily="18" charset="0"/>
                      </a:rPr>
                      <m:t>0</m:t>
                    </m:r>
                    <m:r>
                      <m:rPr>
                        <m:sty m:val="p"/>
                      </m:rPr>
                      <a:rPr lang="en-US" altLang="zh-CN" sz="2000" b="0" i="0" smtClean="0">
                        <a:latin typeface="Cambria Math" panose="02040503050406030204" pitchFamily="18" charset="0"/>
                      </a:rPr>
                      <m:t>dB</m:t>
                    </m:r>
                  </m:oMath>
                </a14:m>
                <a:r>
                  <a:rPr lang="en-US" altLang="zh-CN" sz="2000" dirty="0">
                    <a:latin typeface="Times New Roman" panose="02020603050405020304" pitchFamily="18" charset="0"/>
                    <a:cs typeface="Times New Roman" panose="02020603050405020304" pitchFamily="18" charset="0"/>
                  </a:rPr>
                  <a:t>, the BER calculated by Maximum likelihood is higher than those calculated by Zero Forcing algorithm and Minimum mean square error. When SNR is greater than </a:t>
                </a:r>
                <a14:m>
                  <m:oMath xmlns:m="http://schemas.openxmlformats.org/officeDocument/2006/math">
                    <m:r>
                      <a:rPr lang="en-US" altLang="zh-CN" sz="2000" b="0" i="1" smtClean="0">
                        <a:latin typeface="Cambria Math" panose="02040503050406030204" pitchFamily="18" charset="0"/>
                      </a:rPr>
                      <m:t>0</m:t>
                    </m:r>
                    <m:r>
                      <m:rPr>
                        <m:sty m:val="p"/>
                      </m:rPr>
                      <a:rPr lang="en-US" altLang="zh-CN" sz="2000" b="0" i="0" smtClean="0">
                        <a:latin typeface="Cambria Math" panose="02040503050406030204" pitchFamily="18" charset="0"/>
                      </a:rPr>
                      <m:t>dB</m:t>
                    </m:r>
                  </m:oMath>
                </a14:m>
                <a:r>
                  <a:rPr lang="en-US" altLang="zh-CN" sz="2000" dirty="0">
                    <a:latin typeface="Times New Roman" panose="02020603050405020304" pitchFamily="18" charset="0"/>
                    <a:cs typeface="Times New Roman" panose="02020603050405020304" pitchFamily="18" charset="0"/>
                  </a:rPr>
                  <a:t>, the BER calculated by Maximum likelihood is lower than those calculated by Zero Forcing algorithm and Minimum mean square error. However, the computation time of Maximum likelihood is very higher, whose complexity of time is </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A4E365A1-E4A3-5B1E-FAC5-98183CB0D5A8}"/>
                  </a:ext>
                </a:extLst>
              </p:cNvPr>
              <p:cNvSpPr txBox="1">
                <a:spLocks noRot="1" noChangeAspect="1" noMove="1" noResize="1" noEditPoints="1" noAdjustHandles="1" noChangeArrowheads="1" noChangeShapeType="1" noTextEdit="1"/>
              </p:cNvSpPr>
              <p:nvPr/>
            </p:nvSpPr>
            <p:spPr>
              <a:xfrm>
                <a:off x="1212056" y="1073206"/>
                <a:ext cx="9767887" cy="4922501"/>
              </a:xfrm>
              <a:prstGeom prst="rect">
                <a:avLst/>
              </a:prstGeom>
              <a:blipFill>
                <a:blip r:embed="rId3"/>
                <a:stretch>
                  <a:fillRect l="-687" r="-874" b="-1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136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0942B04-C22E-F41B-398B-B126211258A5}"/>
              </a:ext>
            </a:extLst>
          </p:cNvPr>
          <p:cNvPicPr>
            <a:picLocks noChangeAspect="1"/>
          </p:cNvPicPr>
          <p:nvPr/>
        </p:nvPicPr>
        <p:blipFill rotWithShape="1">
          <a:blip r:embed="rId2"/>
          <a:srcRect t="422"/>
          <a:stretch/>
        </p:blipFill>
        <p:spPr>
          <a:xfrm>
            <a:off x="136114" y="117356"/>
            <a:ext cx="4320000" cy="612105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6CCC75C-9C65-5DAF-A974-D2804F0521AC}"/>
              </a:ext>
            </a:extLst>
          </p:cNvPr>
          <p:cNvPicPr>
            <a:picLocks noChangeAspect="1"/>
          </p:cNvPicPr>
          <p:nvPr/>
        </p:nvPicPr>
        <p:blipFill rotWithShape="1">
          <a:blip r:embed="rId4"/>
          <a:srcRect t="435" r="1606" b="1"/>
          <a:stretch/>
        </p:blipFill>
        <p:spPr>
          <a:xfrm>
            <a:off x="8455886" y="1806779"/>
            <a:ext cx="3600000" cy="324444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10" name="图片 9">
            <a:extLst>
              <a:ext uri="{FF2B5EF4-FFF2-40B4-BE49-F238E27FC236}">
                <a16:creationId xmlns:a16="http://schemas.microsoft.com/office/drawing/2014/main" id="{9D5ACA4D-2630-BFFC-E9EC-0204B2973A4F}"/>
              </a:ext>
            </a:extLst>
          </p:cNvPr>
          <p:cNvPicPr>
            <a:picLocks noChangeAspect="1"/>
          </p:cNvPicPr>
          <p:nvPr/>
        </p:nvPicPr>
        <p:blipFill>
          <a:blip r:embed="rId5"/>
          <a:stretch>
            <a:fillRect/>
          </a:stretch>
        </p:blipFill>
        <p:spPr>
          <a:xfrm>
            <a:off x="4656000" y="1473094"/>
            <a:ext cx="3600000" cy="3911811"/>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7092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2993678" y="2086330"/>
            <a:ext cx="6204643" cy="1342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7200" dirty="0">
                <a:latin typeface="Times New Roman" panose="02020603050405020304" pitchFamily="18" charset="0"/>
                <a:cs typeface="Times New Roman" panose="02020603050405020304" pitchFamily="18" charset="0"/>
              </a:rPr>
              <a:t>Thank you!</a:t>
            </a:r>
            <a:endParaRPr lang="en-US" altLang="zh-CN" sz="7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3">
            <a:extLst>
              <a:ext uri="{FF2B5EF4-FFF2-40B4-BE49-F238E27FC236}">
                <a16:creationId xmlns:a16="http://schemas.microsoft.com/office/drawing/2014/main" id="{30BC271F-83F4-98C8-5E2E-7578E93F7FA2}"/>
              </a:ext>
            </a:extLst>
          </p:cNvPr>
          <p:cNvSpPr txBox="1">
            <a:spLocks/>
          </p:cNvSpPr>
          <p:nvPr/>
        </p:nvSpPr>
        <p:spPr>
          <a:xfrm>
            <a:off x="3505305" y="4259826"/>
            <a:ext cx="5181390" cy="1147761"/>
          </a:xfrm>
          <a:prstGeom prst="rect">
            <a:avLst/>
          </a:prstGeom>
        </p:spPr>
        <p:txBody>
          <a:bodyPr vert="horz" lIns="91440" tIns="45720" rIns="91440" bIns="45720" rtlCol="0" anchor="t"/>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cs typeface="Times New Roman" panose="02020603050405020304" pitchFamily="18" charset="0"/>
              </a:rPr>
              <a:t>Yihan Sun: 12012128@mail.sustech.edu.cn</a:t>
            </a:r>
          </a:p>
          <a:p>
            <a:pPr>
              <a:lnSpc>
                <a:spcPct val="150000"/>
              </a:lnSpc>
            </a:pPr>
            <a:r>
              <a:rPr lang="en-US" altLang="zh-CN" sz="2000" dirty="0">
                <a:latin typeface="Times New Roman" panose="02020603050405020304" pitchFamily="18" charset="0"/>
                <a:cs typeface="Times New Roman" panose="02020603050405020304" pitchFamily="18" charset="0"/>
              </a:rPr>
              <a:t>Xudong Zhang: 12011923@mail.sustech.edu.cn</a:t>
            </a:r>
          </a:p>
        </p:txBody>
      </p:sp>
    </p:spTree>
    <p:extLst>
      <p:ext uri="{BB962C8B-B14F-4D97-AF65-F5344CB8AC3E}">
        <p14:creationId xmlns:p14="http://schemas.microsoft.com/office/powerpoint/2010/main" val="7292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86A72BF4-B26C-F385-D075-B5DC710839E7}"/>
              </a:ext>
            </a:extLst>
          </p:cNvPr>
          <p:cNvPicPr>
            <a:picLocks noChangeAspect="1"/>
          </p:cNvPicPr>
          <p:nvPr/>
        </p:nvPicPr>
        <p:blipFill rotWithShape="1">
          <a:blip r:embed="rId3"/>
          <a:srcRect l="738" t="3972" b="1404"/>
          <a:stretch/>
        </p:blipFill>
        <p:spPr>
          <a:xfrm>
            <a:off x="2503531" y="1257540"/>
            <a:ext cx="7200000" cy="196628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10" name="图片 9">
            <a:extLst>
              <a:ext uri="{FF2B5EF4-FFF2-40B4-BE49-F238E27FC236}">
                <a16:creationId xmlns:a16="http://schemas.microsoft.com/office/drawing/2014/main" id="{ED40BD7C-F922-3603-5DA2-80638D28330F}"/>
              </a:ext>
            </a:extLst>
          </p:cNvPr>
          <p:cNvPicPr>
            <a:picLocks noChangeAspect="1"/>
          </p:cNvPicPr>
          <p:nvPr/>
        </p:nvPicPr>
        <p:blipFill rotWithShape="1">
          <a:blip r:embed="rId4"/>
          <a:srcRect l="2310" t="5821" r="1663" b="6722"/>
          <a:stretch/>
        </p:blipFill>
        <p:spPr>
          <a:xfrm>
            <a:off x="3396000" y="3962937"/>
            <a:ext cx="5400000" cy="204163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1" name="文本框 10">
            <a:extLst>
              <a:ext uri="{FF2B5EF4-FFF2-40B4-BE49-F238E27FC236}">
                <a16:creationId xmlns:a16="http://schemas.microsoft.com/office/drawing/2014/main" id="{EDEA904D-2F8D-6ADC-2561-ACC98F51C234}"/>
              </a:ext>
            </a:extLst>
          </p:cNvPr>
          <p:cNvSpPr txBox="1"/>
          <p:nvPr/>
        </p:nvSpPr>
        <p:spPr>
          <a:xfrm>
            <a:off x="2885494" y="3223827"/>
            <a:ext cx="6421012" cy="505267"/>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4×2 Space-Time Block Code</a:t>
            </a:r>
            <a:endParaRPr lang="zh-CN" altLang="en-US" sz="2000" dirty="0">
              <a:latin typeface="Times New Roman" panose="02020603050405020304" pitchFamily="18" charset="0"/>
              <a:cs typeface="Times New Roman" panose="02020603050405020304" pitchFamily="18" charset="0"/>
            </a:endParaRPr>
          </a:p>
        </p:txBody>
      </p:sp>
      <p:sp>
        <p:nvSpPr>
          <p:cNvPr id="17" name="箭头: 左弧形 16">
            <a:extLst>
              <a:ext uri="{FF2B5EF4-FFF2-40B4-BE49-F238E27FC236}">
                <a16:creationId xmlns:a16="http://schemas.microsoft.com/office/drawing/2014/main" id="{307F8B89-640B-C978-7E92-BC742E53D992}"/>
              </a:ext>
            </a:extLst>
          </p:cNvPr>
          <p:cNvSpPr/>
          <p:nvPr/>
        </p:nvSpPr>
        <p:spPr>
          <a:xfrm rot="20451243">
            <a:off x="1588381" y="2066171"/>
            <a:ext cx="1282493" cy="34185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194870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8AD0CC28-7C91-00BE-70B7-A8DE346DCCF8}"/>
              </a:ext>
            </a:extLst>
          </p:cNvPr>
          <p:cNvSpPr txBox="1"/>
          <p:nvPr/>
        </p:nvSpPr>
        <p:spPr>
          <a:xfrm>
            <a:off x="848625" y="1515461"/>
            <a:ext cx="10494750" cy="188365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To simplify our calculation, and also get a more intuitive understanding, we choose to use </a:t>
            </a:r>
            <a:r>
              <a:rPr lang="en-US" altLang="zh-CN" sz="2000" b="1" dirty="0">
                <a:latin typeface="Times New Roman" panose="02020603050405020304" pitchFamily="18" charset="0"/>
                <a:cs typeface="Times New Roman" panose="02020603050405020304" pitchFamily="18" charset="0"/>
              </a:rPr>
              <a:t>real signal</a:t>
            </a:r>
            <a:r>
              <a:rPr lang="en-US" altLang="zh-CN" sz="2000" dirty="0">
                <a:latin typeface="Times New Roman" panose="02020603050405020304" pitchFamily="18" charset="0"/>
                <a:cs typeface="Times New Roman" panose="02020603050405020304" pitchFamily="18" charset="0"/>
              </a:rPr>
              <a:t> to transmit on the </a:t>
            </a:r>
            <a:r>
              <a:rPr lang="en-US" altLang="zh-CN" sz="2000" b="1" dirty="0">
                <a:latin typeface="Times New Roman" panose="02020603050405020304" pitchFamily="18" charset="0"/>
                <a:cs typeface="Times New Roman" panose="02020603050405020304" pitchFamily="18" charset="0"/>
              </a:rPr>
              <a:t>real AWGN channel</a:t>
            </a:r>
            <a:r>
              <a:rPr lang="en-US" altLang="zh-CN" sz="2000" dirty="0">
                <a:latin typeface="Times New Roman" panose="02020603050405020304" pitchFamily="18" charset="0"/>
                <a:cs typeface="Times New Roman" panose="02020603050405020304" pitchFamily="18" charset="0"/>
              </a:rPr>
              <a:t>.</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Therefore, the expression becomes:</a:t>
            </a:r>
            <a:endParaRPr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2E12EBE-0866-2CC6-2D95-474D64733674}"/>
              </a:ext>
            </a:extLst>
          </p:cNvPr>
          <p:cNvPicPr>
            <a:picLocks noChangeAspect="1"/>
          </p:cNvPicPr>
          <p:nvPr/>
        </p:nvPicPr>
        <p:blipFill rotWithShape="1">
          <a:blip r:embed="rId3">
            <a:extLst>
              <a:ext uri="{28A0092B-C50C-407E-A947-70E740481C1C}">
                <a14:useLocalDpi xmlns:a14="http://schemas.microsoft.com/office/drawing/2010/main" val="0"/>
              </a:ext>
            </a:extLst>
          </a:blip>
          <a:srcRect l="8087" t="7124" r="15390" b="16613"/>
          <a:stretch/>
        </p:blipFill>
        <p:spPr>
          <a:xfrm>
            <a:off x="2496000" y="3622441"/>
            <a:ext cx="7200000" cy="23926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022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Initialization</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7FE20900-B934-EC35-334B-205451D97253}"/>
              </a:ext>
            </a:extLst>
          </p:cNvPr>
          <p:cNvSpPr txBox="1"/>
          <p:nvPr/>
        </p:nvSpPr>
        <p:spPr>
          <a:xfrm>
            <a:off x="632831" y="1515461"/>
            <a:ext cx="10926338" cy="960328"/>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In this assignment, we use QPSK modulation scheme, and generate 1000 realizations of channel matrix for SNR ranging from -10dB to 20dB with step 2dB.</a:t>
            </a:r>
          </a:p>
        </p:txBody>
      </p:sp>
      <p:pic>
        <p:nvPicPr>
          <p:cNvPr id="10" name="图片 9">
            <a:extLst>
              <a:ext uri="{FF2B5EF4-FFF2-40B4-BE49-F238E27FC236}">
                <a16:creationId xmlns:a16="http://schemas.microsoft.com/office/drawing/2014/main" id="{D5AE5C4C-31C2-B681-DB64-B5F0BA0BC1C6}"/>
              </a:ext>
            </a:extLst>
          </p:cNvPr>
          <p:cNvPicPr>
            <a:picLocks noChangeAspect="1"/>
          </p:cNvPicPr>
          <p:nvPr/>
        </p:nvPicPr>
        <p:blipFill>
          <a:blip r:embed="rId3"/>
          <a:stretch>
            <a:fillRect/>
          </a:stretch>
        </p:blipFill>
        <p:spPr>
          <a:xfrm>
            <a:off x="4296000" y="2620526"/>
            <a:ext cx="3600000" cy="808474"/>
          </a:xfrm>
          <a:prstGeom prst="rect">
            <a:avLst/>
          </a:prstGeom>
          <a:ln w="19050">
            <a:solidFill>
              <a:schemeClr val="tx1"/>
            </a:solidFill>
          </a:ln>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742F3FB6-E32E-571E-CA64-92617CEAFD45}"/>
                  </a:ext>
                </a:extLst>
              </p:cNvPr>
              <p:cNvSpPr txBox="1"/>
              <p:nvPr/>
            </p:nvSpPr>
            <p:spPr>
              <a:xfrm>
                <a:off x="632831" y="3654134"/>
                <a:ext cx="10926338" cy="498663"/>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And to simplify the calculation further, all of the channel matrix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𝐻</m:t>
                    </m:r>
                  </m:oMath>
                </a14:m>
                <a:r>
                  <a:rPr lang="en-US" altLang="zh-CN" sz="2000" dirty="0">
                    <a:latin typeface="Times New Roman" panose="02020603050405020304" pitchFamily="18" charset="0"/>
                    <a:cs typeface="Times New Roman" panose="02020603050405020304" pitchFamily="18" charset="0"/>
                  </a:rPr>
                  <a:t> we generated are full rank.</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742F3FB6-E32E-571E-CA64-92617CEAFD45}"/>
                  </a:ext>
                </a:extLst>
              </p:cNvPr>
              <p:cNvSpPr txBox="1">
                <a:spLocks noRot="1" noChangeAspect="1" noMove="1" noResize="1" noEditPoints="1" noAdjustHandles="1" noChangeArrowheads="1" noChangeShapeType="1" noTextEdit="1"/>
              </p:cNvSpPr>
              <p:nvPr/>
            </p:nvSpPr>
            <p:spPr>
              <a:xfrm>
                <a:off x="632831" y="3654134"/>
                <a:ext cx="10926338" cy="498663"/>
              </a:xfrm>
              <a:prstGeom prst="rect">
                <a:avLst/>
              </a:prstGeom>
              <a:blipFill>
                <a:blip r:embed="rId4"/>
                <a:stretch>
                  <a:fillRect l="-614" b="-2073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886A82E2-7165-1F26-0ABA-6745D6FDC672}"/>
              </a:ext>
            </a:extLst>
          </p:cNvPr>
          <p:cNvPicPr>
            <a:picLocks noChangeAspect="1"/>
          </p:cNvPicPr>
          <p:nvPr/>
        </p:nvPicPr>
        <p:blipFill>
          <a:blip r:embed="rId5"/>
          <a:stretch>
            <a:fillRect/>
          </a:stretch>
        </p:blipFill>
        <p:spPr>
          <a:xfrm>
            <a:off x="3936000" y="4292207"/>
            <a:ext cx="4320000" cy="1714909"/>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54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Zero-forcing (ZF)</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ACBA2241-5A82-3A46-B0B7-EDA5EA661BA3}"/>
                  </a:ext>
                </a:extLst>
              </p:cNvPr>
              <p:cNvSpPr txBox="1"/>
              <p:nvPr/>
            </p:nvSpPr>
            <p:spPr>
              <a:xfrm>
                <a:off x="614071" y="1521209"/>
                <a:ext cx="10963857" cy="1532664"/>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For </a:t>
                </a:r>
                <a:r>
                  <a:rPr lang="en-US" altLang="zh-CN" sz="2000" b="1" dirty="0">
                    <a:latin typeface="Times New Roman" panose="02020603050405020304" pitchFamily="18" charset="0"/>
                    <a:cs typeface="Times New Roman" panose="02020603050405020304" pitchFamily="18" charset="0"/>
                  </a:rPr>
                  <a:t>Zero-forcing</a:t>
                </a:r>
                <a:r>
                  <a:rPr lang="en-US" altLang="zh-CN" sz="2000" dirty="0">
                    <a:latin typeface="Times New Roman" panose="02020603050405020304" pitchFamily="18" charset="0"/>
                    <a:cs typeface="Times New Roman" panose="02020603050405020304" pitchFamily="18" charset="0"/>
                  </a:rPr>
                  <a:t> algorithm, we multiply the received signal vector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𝑌</m:t>
                    </m:r>
                  </m:oMath>
                </a14:m>
                <a:r>
                  <a:rPr lang="en-US" altLang="zh-CN" sz="2000" dirty="0">
                    <a:latin typeface="Times New Roman" panose="02020603050405020304" pitchFamily="18" charset="0"/>
                    <a:cs typeface="Times New Roman" panose="02020603050405020304" pitchFamily="18" charset="0"/>
                  </a:rPr>
                  <a:t> left by the inverse of the channel matrix </a:t>
                </a:r>
                <a14:m>
                  <m:oMath xmlns:m="http://schemas.openxmlformats.org/officeDocument/2006/math">
                    <m:sSup>
                      <m:sSupPr>
                        <m:ctrlPr>
                          <a:rPr lang="en-US" altLang="zh-CN" sz="2000" i="1" dirty="0" smtClean="0">
                            <a:latin typeface="Cambria Math" panose="02040503050406030204" pitchFamily="18" charset="0"/>
                            <a:cs typeface="Times New Roman" panose="02020603050405020304" pitchFamily="18" charset="0"/>
                          </a:rPr>
                        </m:ctrlPr>
                      </m:sSupPr>
                      <m:e>
                        <m:r>
                          <a:rPr lang="en-US" altLang="zh-CN" sz="2000" i="1" dirty="0">
                            <a:latin typeface="Cambria Math" panose="02040503050406030204" pitchFamily="18" charset="0"/>
                            <a:cs typeface="Times New Roman" panose="02020603050405020304" pitchFamily="18" charset="0"/>
                          </a:rPr>
                          <m:t>𝐻</m:t>
                        </m:r>
                      </m:e>
                      <m:sup>
                        <m:r>
                          <a:rPr lang="en-US" altLang="zh-CN" sz="2000" i="1" dirty="0">
                            <a:latin typeface="Cambria Math" panose="02040503050406030204" pitchFamily="18" charset="0"/>
                            <a:cs typeface="Times New Roman" panose="02020603050405020304" pitchFamily="18" charset="0"/>
                          </a:rPr>
                          <m:t>−1</m:t>
                        </m:r>
                      </m:sup>
                    </m:sSup>
                  </m:oMath>
                </a14:m>
                <a:r>
                  <a:rPr lang="en-US" altLang="zh-CN" sz="2000" dirty="0">
                    <a:latin typeface="Times New Roman" panose="02020603050405020304" pitchFamily="18" charset="0"/>
                    <a:cs typeface="Times New Roman" panose="02020603050405020304" pitchFamily="18" charset="0"/>
                  </a:rPr>
                  <a:t> to estimate the information signal vector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𝑋</m:t>
                    </m:r>
                  </m:oMath>
                </a14:m>
                <a:r>
                  <a:rPr lang="en-US" altLang="zh-CN" sz="2000" dirty="0">
                    <a:latin typeface="Times New Roman" panose="02020603050405020304" pitchFamily="18" charset="0"/>
                    <a:cs typeface="Times New Roman" panose="02020603050405020304" pitchFamily="18" charset="0"/>
                  </a:rPr>
                  <a:t>, where: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cs typeface="Times New Roman" panose="02020603050405020304" pitchFamily="18" charset="0"/>
                            </a:rPr>
                            <m:t>𝑋</m:t>
                          </m:r>
                        </m:e>
                      </m:acc>
                      <m:r>
                        <a:rPr lang="en-US" altLang="zh-CN" sz="2000" b="0" i="1" smtClean="0">
                          <a:latin typeface="Cambria Math" panose="02040503050406030204" pitchFamily="18" charset="0"/>
                          <a:cs typeface="Times New Roman" panose="02020603050405020304" pitchFamily="18" charset="0"/>
                        </a:rPr>
                        <m:t>=</m:t>
                      </m:r>
                      <m:sSup>
                        <m:sSupPr>
                          <m:ctrlPr>
                            <a:rPr lang="en-US" altLang="zh-CN" sz="2000" i="1" dirty="0">
                              <a:latin typeface="Cambria Math" panose="02040503050406030204" pitchFamily="18" charset="0"/>
                              <a:cs typeface="Times New Roman" panose="02020603050405020304" pitchFamily="18" charset="0"/>
                            </a:rPr>
                          </m:ctrlPr>
                        </m:sSupPr>
                        <m:e>
                          <m:r>
                            <a:rPr lang="en-US" altLang="zh-CN" sz="2000" i="1" dirty="0">
                              <a:latin typeface="Cambria Math" panose="02040503050406030204" pitchFamily="18" charset="0"/>
                              <a:cs typeface="Times New Roman" panose="02020603050405020304" pitchFamily="18" charset="0"/>
                            </a:rPr>
                            <m:t>𝐻</m:t>
                          </m:r>
                        </m:e>
                        <m:sup>
                          <m:r>
                            <a:rPr lang="en-US" altLang="zh-CN" sz="2000" i="1" dirty="0">
                              <a:latin typeface="Cambria Math" panose="02040503050406030204" pitchFamily="18" charset="0"/>
                              <a:cs typeface="Times New Roman" panose="02020603050405020304" pitchFamily="18" charset="0"/>
                            </a:rPr>
                            <m:t>−1</m:t>
                          </m:r>
                        </m:sup>
                      </m:sSup>
                      <m:r>
                        <a:rPr lang="en-US" altLang="zh-CN" sz="2000" i="1" dirty="0">
                          <a:latin typeface="Cambria Math" panose="02040503050406030204" pitchFamily="18" charset="0"/>
                          <a:cs typeface="Times New Roman" panose="02020603050405020304" pitchFamily="18" charset="0"/>
                        </a:rPr>
                        <m:t>𝑌</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𝑋</m:t>
                      </m:r>
                      <m:r>
                        <a:rPr lang="en-US" altLang="zh-CN" sz="2000" b="0" i="1" dirty="0" smtClean="0">
                          <a:latin typeface="Cambria Math" panose="02040503050406030204" pitchFamily="18" charset="0"/>
                          <a:cs typeface="Times New Roman" panose="02020603050405020304" pitchFamily="18" charset="0"/>
                        </a:rPr>
                        <m:t>+</m:t>
                      </m:r>
                      <m:sSup>
                        <m:sSupPr>
                          <m:ctrlPr>
                            <a:rPr lang="en-US" altLang="zh-CN" sz="2000" i="1" dirty="0">
                              <a:latin typeface="Cambria Math" panose="02040503050406030204" pitchFamily="18" charset="0"/>
                              <a:cs typeface="Times New Roman" panose="02020603050405020304" pitchFamily="18" charset="0"/>
                            </a:rPr>
                          </m:ctrlPr>
                        </m:sSupPr>
                        <m:e>
                          <m:r>
                            <a:rPr lang="en-US" altLang="zh-CN" sz="2000" i="1" dirty="0">
                              <a:latin typeface="Cambria Math" panose="02040503050406030204" pitchFamily="18" charset="0"/>
                              <a:cs typeface="Times New Roman" panose="02020603050405020304" pitchFamily="18" charset="0"/>
                            </a:rPr>
                            <m:t>𝐻</m:t>
                          </m:r>
                        </m:e>
                        <m:sup>
                          <m:r>
                            <a:rPr lang="en-US" altLang="zh-CN" sz="2000" i="1" dirty="0">
                              <a:latin typeface="Cambria Math" panose="02040503050406030204" pitchFamily="18" charset="0"/>
                              <a:cs typeface="Times New Roman" panose="02020603050405020304" pitchFamily="18" charset="0"/>
                            </a:rPr>
                            <m:t>−1</m:t>
                          </m:r>
                        </m:sup>
                      </m:sSup>
                      <m:r>
                        <a:rPr lang="en-US" altLang="zh-CN" sz="2000" b="0" i="1" dirty="0" smtClean="0">
                          <a:latin typeface="Cambria Math" panose="02040503050406030204" pitchFamily="18" charset="0"/>
                          <a:cs typeface="Times New Roman" panose="02020603050405020304" pitchFamily="18" charset="0"/>
                        </a:rPr>
                        <m:t>𝑍</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ACBA2241-5A82-3A46-B0B7-EDA5EA661BA3}"/>
                  </a:ext>
                </a:extLst>
              </p:cNvPr>
              <p:cNvSpPr txBox="1">
                <a:spLocks noRot="1" noChangeAspect="1" noMove="1" noResize="1" noEditPoints="1" noAdjustHandles="1" noChangeArrowheads="1" noChangeShapeType="1" noTextEdit="1"/>
              </p:cNvSpPr>
              <p:nvPr/>
            </p:nvSpPr>
            <p:spPr>
              <a:xfrm>
                <a:off x="614071" y="1521209"/>
                <a:ext cx="10963857" cy="1532664"/>
              </a:xfrm>
              <a:prstGeom prst="rect">
                <a:avLst/>
              </a:prstGeom>
              <a:blipFill>
                <a:blip r:embed="rId3"/>
                <a:stretch>
                  <a:fillRect l="-61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1628FB59-9D24-1008-CC8F-CD6C9F0CFA50}"/>
              </a:ext>
            </a:extLst>
          </p:cNvPr>
          <p:cNvPicPr>
            <a:picLocks noChangeAspect="1"/>
          </p:cNvPicPr>
          <p:nvPr/>
        </p:nvPicPr>
        <p:blipFill rotWithShape="1">
          <a:blip r:embed="rId4"/>
          <a:srcRect l="16020" t="70198" r="23485" b="19952"/>
          <a:stretch/>
        </p:blipFill>
        <p:spPr>
          <a:xfrm>
            <a:off x="3548654" y="3444128"/>
            <a:ext cx="5094689" cy="7200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706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Zero-forcing (ZF)</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BC2EB4B-AB15-0BE3-6894-B76F20C6DA59}"/>
              </a:ext>
            </a:extLst>
          </p:cNvPr>
          <p:cNvPicPr>
            <a:picLocks noChangeAspect="1"/>
          </p:cNvPicPr>
          <p:nvPr/>
        </p:nvPicPr>
        <p:blipFill rotWithShape="1">
          <a:blip r:embed="rId3"/>
          <a:srcRect l="15996" t="70431" r="24003" b="24585"/>
          <a:stretch/>
        </p:blipFill>
        <p:spPr>
          <a:xfrm>
            <a:off x="988139" y="4883095"/>
            <a:ext cx="3495699" cy="2520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19D771FF-2FEE-ED14-44F9-85F87ACBF54A}"/>
              </a:ext>
            </a:extLst>
          </p:cNvPr>
          <p:cNvPicPr>
            <a:picLocks noChangeAspect="1"/>
          </p:cNvPicPr>
          <p:nvPr/>
        </p:nvPicPr>
        <p:blipFill>
          <a:blip r:embed="rId4"/>
          <a:stretch>
            <a:fillRect/>
          </a:stretch>
        </p:blipFill>
        <p:spPr>
          <a:xfrm>
            <a:off x="988139" y="1248724"/>
            <a:ext cx="3134162" cy="533474"/>
          </a:xfrm>
          <a:prstGeom prst="rect">
            <a:avLst/>
          </a:prstGeom>
          <a:ln w="19050">
            <a:solidFill>
              <a:schemeClr val="tx1"/>
            </a:solidFill>
          </a:ln>
        </p:spPr>
      </p:pic>
      <p:sp>
        <p:nvSpPr>
          <p:cNvPr id="8" name="文本框 7">
            <a:extLst>
              <a:ext uri="{FF2B5EF4-FFF2-40B4-BE49-F238E27FC236}">
                <a16:creationId xmlns:a16="http://schemas.microsoft.com/office/drawing/2014/main" id="{25E68D0B-7D45-EE74-6F78-153CFE713124}"/>
              </a:ext>
            </a:extLst>
          </p:cNvPr>
          <p:cNvSpPr txBox="1"/>
          <p:nvPr/>
        </p:nvSpPr>
        <p:spPr>
          <a:xfrm>
            <a:off x="6725265" y="1173923"/>
            <a:ext cx="3942735"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Generate the bits to be sent and the modulated symbols</a:t>
            </a:r>
            <a:endParaRPr lang="zh-CN" altLang="en-US" sz="2000" dirty="0">
              <a:latin typeface="Times New Roman" panose="02020603050405020304" pitchFamily="18" charset="0"/>
              <a:cs typeface="Times New Roman" panose="02020603050405020304" pitchFamily="18" charset="0"/>
            </a:endParaRPr>
          </a:p>
        </p:txBody>
      </p:sp>
      <p:cxnSp>
        <p:nvCxnSpPr>
          <p:cNvPr id="10" name="直接连接符 9">
            <a:extLst>
              <a:ext uri="{FF2B5EF4-FFF2-40B4-BE49-F238E27FC236}">
                <a16:creationId xmlns:a16="http://schemas.microsoft.com/office/drawing/2014/main" id="{3DDA168A-760E-735E-296A-CFB4177DE9B2}"/>
              </a:ext>
            </a:extLst>
          </p:cNvPr>
          <p:cNvCxnSpPr>
            <a:cxnSpLocks/>
          </p:cNvCxnSpPr>
          <p:nvPr/>
        </p:nvCxnSpPr>
        <p:spPr>
          <a:xfrm>
            <a:off x="4122301" y="1497088"/>
            <a:ext cx="2602964"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pic>
        <p:nvPicPr>
          <p:cNvPr id="11" name="图片 10">
            <a:extLst>
              <a:ext uri="{FF2B5EF4-FFF2-40B4-BE49-F238E27FC236}">
                <a16:creationId xmlns:a16="http://schemas.microsoft.com/office/drawing/2014/main" id="{1709218E-C236-1B70-A721-C6B11E63AA5B}"/>
              </a:ext>
            </a:extLst>
          </p:cNvPr>
          <p:cNvPicPr>
            <a:picLocks noChangeAspect="1"/>
          </p:cNvPicPr>
          <p:nvPr/>
        </p:nvPicPr>
        <p:blipFill>
          <a:blip r:embed="rId5"/>
          <a:stretch>
            <a:fillRect/>
          </a:stretch>
        </p:blipFill>
        <p:spPr>
          <a:xfrm>
            <a:off x="988139" y="1943797"/>
            <a:ext cx="3477110" cy="1762371"/>
          </a:xfrm>
          <a:prstGeom prst="rect">
            <a:avLst/>
          </a:prstGeom>
          <a:ln w="19050">
            <a:solidFill>
              <a:schemeClr val="tx1"/>
            </a:solidFill>
          </a:ln>
        </p:spPr>
      </p:pic>
      <p:sp>
        <p:nvSpPr>
          <p:cNvPr id="12" name="文本框 11">
            <a:extLst>
              <a:ext uri="{FF2B5EF4-FFF2-40B4-BE49-F238E27FC236}">
                <a16:creationId xmlns:a16="http://schemas.microsoft.com/office/drawing/2014/main" id="{117411D6-110E-4332-8D8C-B46D808FA205}"/>
              </a:ext>
            </a:extLst>
          </p:cNvPr>
          <p:cNvSpPr txBox="1"/>
          <p:nvPr/>
        </p:nvSpPr>
        <p:spPr>
          <a:xfrm>
            <a:off x="6725265" y="2471039"/>
            <a:ext cx="3588774"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Generate a channel matrix of full rank</a:t>
            </a:r>
            <a:endParaRPr lang="zh-CN" altLang="en-US" sz="2000" dirty="0">
              <a:latin typeface="Times New Roman" panose="02020603050405020304" pitchFamily="18" charset="0"/>
              <a:cs typeface="Times New Roman" panose="02020603050405020304" pitchFamily="18" charset="0"/>
            </a:endParaRPr>
          </a:p>
        </p:txBody>
      </p:sp>
      <p:cxnSp>
        <p:nvCxnSpPr>
          <p:cNvPr id="13" name="直接连接符 12">
            <a:extLst>
              <a:ext uri="{FF2B5EF4-FFF2-40B4-BE49-F238E27FC236}">
                <a16:creationId xmlns:a16="http://schemas.microsoft.com/office/drawing/2014/main" id="{0428F9CE-4683-DEEA-3550-4A6D967640BA}"/>
              </a:ext>
            </a:extLst>
          </p:cNvPr>
          <p:cNvCxnSpPr>
            <a:stCxn id="11" idx="3"/>
            <a:endCxn id="12" idx="1"/>
          </p:cNvCxnSpPr>
          <p:nvPr/>
        </p:nvCxnSpPr>
        <p:spPr>
          <a:xfrm flipV="1">
            <a:off x="4465249" y="2824982"/>
            <a:ext cx="2260016"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86601831-F0F1-76AF-1149-4C91999B6101}"/>
              </a:ext>
            </a:extLst>
          </p:cNvPr>
          <p:cNvPicPr>
            <a:picLocks noChangeAspect="1"/>
          </p:cNvPicPr>
          <p:nvPr/>
        </p:nvPicPr>
        <p:blipFill>
          <a:blip r:embed="rId6"/>
          <a:stretch>
            <a:fillRect/>
          </a:stretch>
        </p:blipFill>
        <p:spPr>
          <a:xfrm>
            <a:off x="988139" y="3840861"/>
            <a:ext cx="3086531" cy="724001"/>
          </a:xfrm>
          <a:prstGeom prst="rect">
            <a:avLst/>
          </a:prstGeom>
          <a:ln w="19050">
            <a:solidFill>
              <a:schemeClr val="tx1"/>
            </a:solidFill>
          </a:ln>
        </p:spPr>
      </p:pic>
      <p:sp>
        <p:nvSpPr>
          <p:cNvPr id="15" name="文本框 14">
            <a:extLst>
              <a:ext uri="{FF2B5EF4-FFF2-40B4-BE49-F238E27FC236}">
                <a16:creationId xmlns:a16="http://schemas.microsoft.com/office/drawing/2014/main" id="{90F7BD4C-0AEA-3E08-BD11-BFB34BF124A8}"/>
              </a:ext>
            </a:extLst>
          </p:cNvPr>
          <p:cNvSpPr txBox="1"/>
          <p:nvPr/>
        </p:nvSpPr>
        <p:spPr>
          <a:xfrm>
            <a:off x="6725264" y="3999655"/>
            <a:ext cx="394273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Received signal under different SNR</a:t>
            </a:r>
            <a:endParaRPr lang="zh-CN" altLang="en-US" sz="2000"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009C66AB-E48C-7DEC-2EC4-C4FB9A62CAD5}"/>
              </a:ext>
            </a:extLst>
          </p:cNvPr>
          <p:cNvCxnSpPr>
            <a:stCxn id="14" idx="3"/>
            <a:endCxn id="15" idx="1"/>
          </p:cNvCxnSpPr>
          <p:nvPr/>
        </p:nvCxnSpPr>
        <p:spPr>
          <a:xfrm flipV="1">
            <a:off x="4074670" y="4199710"/>
            <a:ext cx="2650594" cy="31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3C4C4114-828B-758D-5C4C-7BF8DE3ECA5F}"/>
                  </a:ext>
                </a:extLst>
              </p:cNvPr>
              <p:cNvSpPr txBox="1"/>
              <p:nvPr/>
            </p:nvSpPr>
            <p:spPr>
              <a:xfrm>
                <a:off x="6725264" y="4804873"/>
                <a:ext cx="3687097" cy="40844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Get estimated </a:t>
                </a:r>
                <a14:m>
                  <m:oMath xmlns:m="http://schemas.openxmlformats.org/officeDocument/2006/math">
                    <m:acc>
                      <m:accPr>
                        <m:chr m:val="̂"/>
                        <m:ctrlPr>
                          <a:rPr lang="en-US" altLang="zh-CN" sz="200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𝑋</m:t>
                        </m:r>
                      </m:e>
                    </m:acc>
                  </m:oMath>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3C4C4114-828B-758D-5C4C-7BF8DE3ECA5F}"/>
                  </a:ext>
                </a:extLst>
              </p:cNvPr>
              <p:cNvSpPr txBox="1">
                <a:spLocks noRot="1" noChangeAspect="1" noMove="1" noResize="1" noEditPoints="1" noAdjustHandles="1" noChangeArrowheads="1" noChangeShapeType="1" noTextEdit="1"/>
              </p:cNvSpPr>
              <p:nvPr/>
            </p:nvSpPr>
            <p:spPr>
              <a:xfrm>
                <a:off x="6725264" y="4804873"/>
                <a:ext cx="3687097" cy="408445"/>
              </a:xfrm>
              <a:prstGeom prst="rect">
                <a:avLst/>
              </a:prstGeom>
              <a:blipFill>
                <a:blip r:embed="rId7"/>
                <a:stretch>
                  <a:fillRect l="-1653" t="-7463" b="-26866"/>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F5949001-F781-D250-4390-3160BCB64337}"/>
              </a:ext>
            </a:extLst>
          </p:cNvPr>
          <p:cNvCxnSpPr>
            <a:cxnSpLocks/>
            <a:stCxn id="2" idx="3"/>
            <a:endCxn id="18" idx="1"/>
          </p:cNvCxnSpPr>
          <p:nvPr/>
        </p:nvCxnSpPr>
        <p:spPr>
          <a:xfrm>
            <a:off x="4483838" y="5009095"/>
            <a:ext cx="2241426"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0398948D-EDF3-9CC5-E311-23AF96AE5A99}"/>
              </a:ext>
            </a:extLst>
          </p:cNvPr>
          <p:cNvPicPr>
            <a:picLocks noChangeAspect="1"/>
          </p:cNvPicPr>
          <p:nvPr/>
        </p:nvPicPr>
        <p:blipFill>
          <a:blip r:embed="rId8"/>
          <a:stretch>
            <a:fillRect/>
          </a:stretch>
        </p:blipFill>
        <p:spPr>
          <a:xfrm>
            <a:off x="988139" y="5436795"/>
            <a:ext cx="3448531" cy="562053"/>
          </a:xfrm>
          <a:prstGeom prst="rect">
            <a:avLst/>
          </a:prstGeom>
          <a:ln w="19050">
            <a:solidFill>
              <a:schemeClr val="tx1"/>
            </a:solidFill>
          </a:ln>
        </p:spPr>
      </p:pic>
      <p:sp>
        <p:nvSpPr>
          <p:cNvPr id="21" name="文本框 20">
            <a:extLst>
              <a:ext uri="{FF2B5EF4-FFF2-40B4-BE49-F238E27FC236}">
                <a16:creationId xmlns:a16="http://schemas.microsoft.com/office/drawing/2014/main" id="{924F039D-ECA3-EBA7-6289-75AB17648958}"/>
              </a:ext>
            </a:extLst>
          </p:cNvPr>
          <p:cNvSpPr txBox="1"/>
          <p:nvPr/>
        </p:nvSpPr>
        <p:spPr>
          <a:xfrm>
            <a:off x="6725264" y="5517766"/>
            <a:ext cx="375592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Demodulation and calculate BER</a:t>
            </a:r>
            <a:endParaRPr lang="zh-CN" altLang="en-US" sz="2000"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A17ACE68-B03D-5DB3-B703-40F55BF76A23}"/>
              </a:ext>
            </a:extLst>
          </p:cNvPr>
          <p:cNvCxnSpPr>
            <a:stCxn id="20" idx="3"/>
            <a:endCxn id="21" idx="1"/>
          </p:cNvCxnSpPr>
          <p:nvPr/>
        </p:nvCxnSpPr>
        <p:spPr>
          <a:xfrm flipV="1">
            <a:off x="4436670" y="5717821"/>
            <a:ext cx="2288594"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41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363403"/>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Minimum Mean Square Error (MMSE)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F7824CF-A213-5BC7-B7FF-E42482867734}"/>
                  </a:ext>
                </a:extLst>
              </p:cNvPr>
              <p:cNvSpPr txBox="1"/>
              <p:nvPr/>
            </p:nvSpPr>
            <p:spPr>
              <a:xfrm>
                <a:off x="1570196" y="999683"/>
                <a:ext cx="9051608" cy="5213735"/>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Suppose that the transmitted signal estimated from the received signal is </a:t>
                </a:r>
                <a14:m>
                  <m:oMath xmlns:m="http://schemas.openxmlformats.org/officeDocument/2006/math">
                    <m:acc>
                      <m:accPr>
                        <m:chr m:val="̂"/>
                        <m:ctrlPr>
                          <a:rPr lang="en-US" altLang="zh-CN" sz="200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𝑋</m:t>
                        </m:r>
                      </m:e>
                    </m:acc>
                  </m:oMath>
                </a14:m>
                <a:r>
                  <a:rPr lang="en-US" altLang="zh-CN" sz="2000" dirty="0">
                    <a:latin typeface="Times New Roman" panose="02020603050405020304" pitchFamily="18" charset="0"/>
                    <a:cs typeface="Times New Roman" panose="02020603050405020304" pitchFamily="18" charset="0"/>
                  </a:rPr>
                  <a:t>, where </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sz="200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𝑋</m:t>
                          </m:r>
                        </m:e>
                      </m:acc>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𝑄𝑌</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𝑄𝐻𝑋</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𝑄𝑍</m:t>
                      </m:r>
                    </m:oMath>
                  </m:oMathPara>
                </a14:m>
                <a:endParaRPr lang="en-US" altLang="zh-CN" sz="2000" b="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Then the error is</a:t>
                </a: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𝑋</m:t>
                          </m:r>
                        </m:e>
                      </m:acc>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𝐼</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𝑄𝑍</m:t>
                      </m:r>
                    </m:oMath>
                  </m:oMathPara>
                </a14:m>
                <a:endParaRPr lang="en-US" altLang="zh-CN" sz="2000" b="0" dirty="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r>
                  <a:rPr lang="en-US" altLang="zh-CN" sz="2000" b="0" dirty="0">
                    <a:latin typeface="Times New Roman" panose="02020603050405020304" pitchFamily="18" charset="0"/>
                    <a:cs typeface="Times New Roman" panose="02020603050405020304" pitchFamily="18" charset="0"/>
                  </a:rPr>
                  <a:t>The expectation of error is </a:t>
                </a: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𝐸</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𝐻</m:t>
                              </m:r>
                            </m:sup>
                          </m:sSup>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𝐸</m:t>
                      </m:r>
                      <m:d>
                        <m:dPr>
                          <m:begChr m:val="["/>
                          <m:endChr m:val="]"/>
                          <m:ctrlPr>
                            <a:rPr lang="en-US" altLang="zh-CN" sz="2000" b="0" i="1" smtClean="0">
                              <a:latin typeface="Cambria Math" panose="02040503050406030204" pitchFamily="18" charset="0"/>
                              <a:cs typeface="Times New Roman" panose="02020603050405020304" pitchFamily="18" charset="0"/>
                            </a:rPr>
                          </m:ctrlPr>
                        </m:dPr>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𝐼</m:t>
                              </m:r>
                            </m:e>
                          </m:d>
                          <m:r>
                            <a:rPr lang="en-US" altLang="zh-CN" sz="2000" b="0" i="1" smtClean="0">
                              <a:latin typeface="Cambria Math" panose="02040503050406030204" pitchFamily="18" charset="0"/>
                              <a:cs typeface="Times New Roman" panose="02020603050405020304" pitchFamily="18" charset="0"/>
                            </a:rPr>
                            <m:t>𝑋</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𝑋</m:t>
                              </m:r>
                            </m:e>
                            <m:sup>
                              <m:r>
                                <a:rPr lang="en-US" altLang="zh-CN" sz="2000" b="0" i="1" smtClean="0">
                                  <a:latin typeface="Cambria Math" panose="02040503050406030204" pitchFamily="18" charset="0"/>
                                  <a:cs typeface="Times New Roman" panose="02020603050405020304" pitchFamily="18" charset="0"/>
                                </a:rPr>
                                <m:t>𝐻</m:t>
                              </m:r>
                            </m:sup>
                          </m:sSup>
                          <m:sSup>
                            <m:sSupPr>
                              <m:ctrlPr>
                                <a:rPr lang="en-US" altLang="zh-CN" sz="2000" b="0" i="1" smtClean="0">
                                  <a:latin typeface="Cambria Math" panose="02040503050406030204" pitchFamily="18" charset="0"/>
                                  <a:cs typeface="Times New Roman" panose="02020603050405020304" pitchFamily="18" charset="0"/>
                                </a:rPr>
                              </m:ctrlPr>
                            </m:sSupPr>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𝐼</m:t>
                                  </m:r>
                                </m:e>
                              </m:d>
                            </m:e>
                            <m:sup>
                              <m:r>
                                <a:rPr lang="en-US" altLang="zh-CN" sz="2000" b="0" i="1" smtClean="0">
                                  <a:latin typeface="Cambria Math" panose="02040503050406030204" pitchFamily="18" charset="0"/>
                                  <a:cs typeface="Times New Roman" panose="02020603050405020304" pitchFamily="18" charset="0"/>
                                </a:rPr>
                                <m:t>𝐻</m:t>
                              </m:r>
                            </m:sup>
                          </m:s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𝑄𝑍</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𝑍</m:t>
                              </m:r>
                            </m:e>
                            <m:sup>
                              <m:r>
                                <a:rPr lang="en-US" altLang="zh-CN" sz="2000" b="0" i="1" smtClean="0">
                                  <a:latin typeface="Cambria Math" panose="02040503050406030204" pitchFamily="18" charset="0"/>
                                  <a:cs typeface="Times New Roman" panose="02020603050405020304" pitchFamily="18" charset="0"/>
                                </a:rPr>
                                <m:t>𝐻</m:t>
                              </m:r>
                            </m:sup>
                          </m:sSup>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𝑄</m:t>
                              </m:r>
                            </m:e>
                            <m:sup>
                              <m:r>
                                <a:rPr lang="en-US" altLang="zh-CN" sz="2000" b="0" i="1" smtClean="0">
                                  <a:latin typeface="Cambria Math" panose="02040503050406030204" pitchFamily="18" charset="0"/>
                                  <a:cs typeface="Times New Roman" panose="02020603050405020304" pitchFamily="18" charset="0"/>
                                </a:rPr>
                                <m:t>𝐻</m:t>
                              </m:r>
                            </m:sup>
                          </m:sSup>
                        </m:e>
                      </m:d>
                    </m:oMath>
                  </m:oMathPara>
                </a14:m>
                <a:endParaRPr lang="en-US" altLang="zh-CN" sz="2000" b="0" dirty="0">
                  <a:latin typeface="Times New Roman" panose="02020603050405020304" pitchFamily="18" charset="0"/>
                  <a:cs typeface="Times New Roman" panose="02020603050405020304" pitchFamily="18" charset="0"/>
                </a:endParaRPr>
              </a:p>
              <a:p>
                <a:pPr>
                  <a:lnSpc>
                    <a:spcPct val="150000"/>
                  </a:lnSpc>
                </a:pPr>
                <a:r>
                  <a:rPr lang="en-US" altLang="zh-CN" sz="2000" b="0" dirty="0">
                    <a:latin typeface="Times New Roman" panose="02020603050405020304" pitchFamily="18" charset="0"/>
                    <a:cs typeface="Times New Roman" panose="02020603050405020304" pitchFamily="18" charset="0"/>
                  </a:rPr>
                  <a:t>The final expression of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𝐸</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𝐻</m:t>
                            </m:r>
                          </m:sup>
                        </m:sSup>
                      </m:e>
                    </m:d>
                  </m:oMath>
                </a14:m>
                <a:r>
                  <a:rPr lang="en-US" altLang="zh-CN" sz="2000" b="0" dirty="0">
                    <a:latin typeface="Times New Roman" panose="02020603050405020304" pitchFamily="18" charset="0"/>
                    <a:cs typeface="Times New Roman" panose="02020603050405020304" pitchFamily="18" charset="0"/>
                  </a:rPr>
                  <a:t> is</a:t>
                </a: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𝐸</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𝐻</m:t>
                              </m:r>
                            </m:sup>
                          </m:sSup>
                        </m:e>
                      </m:d>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zh-CN" altLang="en-US" sz="2000" b="0" i="1" smtClean="0">
                              <a:latin typeface="Cambria Math" panose="02040503050406030204" pitchFamily="18" charset="0"/>
                              <a:cs typeface="Times New Roman" panose="02020603050405020304" pitchFamily="18" charset="0"/>
                            </a:rPr>
                            <m:t>𝜎</m:t>
                          </m:r>
                        </m:e>
                        <m:sup>
                          <m:r>
                            <a:rPr lang="en-US" altLang="zh-CN" sz="2000" b="0" i="1" smtClean="0">
                              <a:latin typeface="Cambria Math" panose="02040503050406030204" pitchFamily="18" charset="0"/>
                              <a:cs typeface="Times New Roman" panose="02020603050405020304" pitchFamily="18" charset="0"/>
                            </a:rPr>
                            <m:t>2</m:t>
                          </m:r>
                        </m:sup>
                      </m:s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𝐼</m:t>
                          </m:r>
                        </m:e>
                      </m:d>
                      <m:sSup>
                        <m:sSupPr>
                          <m:ctrlPr>
                            <a:rPr lang="en-US" altLang="zh-CN" sz="2000" b="0" i="1" smtClean="0">
                              <a:latin typeface="Cambria Math" panose="02040503050406030204" pitchFamily="18" charset="0"/>
                              <a:cs typeface="Times New Roman" panose="02020603050405020304" pitchFamily="18" charset="0"/>
                            </a:rPr>
                          </m:ctrlPr>
                        </m:sSupPr>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𝐼</m:t>
                              </m:r>
                            </m:e>
                          </m:d>
                        </m:e>
                        <m:sup>
                          <m:r>
                            <a:rPr lang="en-US" altLang="zh-CN" sz="2000" b="0" i="1" smtClean="0">
                              <a:latin typeface="Cambria Math" panose="02040503050406030204" pitchFamily="18" charset="0"/>
                              <a:cs typeface="Times New Roman" panose="02020603050405020304" pitchFamily="18" charset="0"/>
                            </a:rPr>
                            <m:t>𝐻</m:t>
                          </m:r>
                        </m:sup>
                      </m:sSup>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zh-CN" altLang="en-US" sz="2000" b="0" i="1" smtClean="0">
                              <a:latin typeface="Cambria Math" panose="02040503050406030204" pitchFamily="18" charset="0"/>
                              <a:cs typeface="Times New Roman" panose="02020603050405020304" pitchFamily="18" charset="0"/>
                            </a:rPr>
                            <m:t>𝜎</m:t>
                          </m:r>
                        </m:e>
                        <m:sub>
                          <m:r>
                            <a:rPr lang="en-US" altLang="zh-CN" sz="2000" b="0" i="1" smtClean="0">
                              <a:latin typeface="Cambria Math" panose="02040503050406030204" pitchFamily="18" charset="0"/>
                              <a:cs typeface="Times New Roman" panose="02020603050405020304" pitchFamily="18" charset="0"/>
                            </a:rPr>
                            <m:t>𝑧</m:t>
                          </m:r>
                        </m:sub>
                        <m:sup>
                          <m:r>
                            <a:rPr lang="en-US" altLang="zh-CN" sz="2000" b="0" i="1" smtClean="0">
                              <a:latin typeface="Cambria Math" panose="02040503050406030204" pitchFamily="18" charset="0"/>
                              <a:cs typeface="Times New Roman" panose="02020603050405020304" pitchFamily="18" charset="0"/>
                            </a:rPr>
                            <m:t>2</m:t>
                          </m:r>
                        </m:sup>
                      </m:sSubSup>
                      <m:r>
                        <a:rPr lang="en-US" altLang="zh-CN" sz="2000" b="0" i="1" smtClean="0">
                          <a:latin typeface="Cambria Math" panose="02040503050406030204" pitchFamily="18" charset="0"/>
                          <a:cs typeface="Times New Roman" panose="02020603050405020304" pitchFamily="18" charset="0"/>
                        </a:rPr>
                        <m:t>𝑄</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𝑄</m:t>
                          </m:r>
                        </m:e>
                        <m:sup>
                          <m:r>
                            <a:rPr lang="en-US" altLang="zh-CN" sz="2000" b="0" i="1" smtClean="0">
                              <a:latin typeface="Cambria Math" panose="02040503050406030204" pitchFamily="18" charset="0"/>
                              <a:cs typeface="Times New Roman" panose="02020603050405020304" pitchFamily="18" charset="0"/>
                            </a:rPr>
                            <m:t>𝐻</m:t>
                          </m:r>
                        </m:sup>
                      </m:sSup>
                    </m:oMath>
                  </m:oMathPara>
                </a14:m>
                <a:endParaRPr lang="en-US" altLang="zh-CN" sz="2000" b="0" dirty="0">
                  <a:latin typeface="Times New Roman" panose="02020603050405020304" pitchFamily="18" charset="0"/>
                  <a:cs typeface="Times New Roman" panose="02020603050405020304" pitchFamily="18" charset="0"/>
                </a:endParaRPr>
              </a:p>
              <a:p>
                <a:pPr>
                  <a:lnSpc>
                    <a:spcPct val="150000"/>
                  </a:lnSpc>
                </a:pPr>
                <a:r>
                  <a:rPr lang="en-US" altLang="zh-CN" sz="2000" b="0" dirty="0">
                    <a:latin typeface="Times New Roman" panose="02020603050405020304" pitchFamily="18" charset="0"/>
                    <a:cs typeface="Times New Roman" panose="02020603050405020304" pitchFamily="18" charset="0"/>
                  </a:rPr>
                  <a:t>To make the difference between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𝑋</m:t>
                    </m:r>
                  </m:oMath>
                </a14:m>
                <a:r>
                  <a:rPr lang="en-US" altLang="zh-CN" sz="2000" b="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altLang="zh-CN" sz="2000" b="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𝑋</m:t>
                        </m:r>
                      </m:e>
                    </m:acc>
                  </m:oMath>
                </a14:m>
                <a:r>
                  <a:rPr lang="en-US" altLang="zh-CN" sz="2000" b="0" dirty="0">
                    <a:latin typeface="Times New Roman" panose="02020603050405020304" pitchFamily="18" charset="0"/>
                    <a:cs typeface="Times New Roman" panose="02020603050405020304" pitchFamily="18" charset="0"/>
                  </a:rPr>
                  <a:t> minimal, we should</a:t>
                </a: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cs typeface="Times New Roman" panose="02020603050405020304" pitchFamily="18" charset="0"/>
                            </a:rPr>
                          </m:ctrlPr>
                        </m:funcPr>
                        <m:fName>
                          <m:limLow>
                            <m:limLowPr>
                              <m:ctrlPr>
                                <a:rPr lang="en-US" altLang="zh-CN" sz="2000" b="0" i="1" smtClean="0">
                                  <a:latin typeface="Cambria Math" panose="02040503050406030204" pitchFamily="18" charset="0"/>
                                  <a:cs typeface="Times New Roman" panose="02020603050405020304" pitchFamily="18" charset="0"/>
                                </a:rPr>
                              </m:ctrlPr>
                            </m:limLowPr>
                            <m:e>
                              <m:r>
                                <m:rPr>
                                  <m:sty m:val="p"/>
                                </m:rPr>
                                <a:rPr lang="en-US" altLang="zh-CN" sz="2000" b="0" i="0" smtClean="0">
                                  <a:latin typeface="Cambria Math" panose="02040503050406030204" pitchFamily="18" charset="0"/>
                                  <a:cs typeface="Times New Roman" panose="02020603050405020304" pitchFamily="18" charset="0"/>
                                </a:rPr>
                                <m:t>min</m:t>
                              </m:r>
                            </m:e>
                            <m:lim>
                              <m:r>
                                <a:rPr lang="en-US" altLang="zh-CN" sz="2000" b="0" i="1" smtClean="0">
                                  <a:latin typeface="Cambria Math" panose="02040503050406030204" pitchFamily="18" charset="0"/>
                                  <a:cs typeface="Times New Roman" panose="02020603050405020304" pitchFamily="18" charset="0"/>
                                </a:rPr>
                                <m:t>𝑄</m:t>
                              </m:r>
                            </m:lim>
                          </m:limLow>
                        </m:fName>
                        <m:e>
                          <m:r>
                            <a:rPr lang="en-US" altLang="zh-CN" sz="2000" b="0" i="1" smtClean="0">
                              <a:latin typeface="Cambria Math" panose="02040503050406030204" pitchFamily="18" charset="0"/>
                              <a:cs typeface="Times New Roman" panose="02020603050405020304" pitchFamily="18" charset="0"/>
                            </a:rPr>
                            <m:t>𝑡𝑟𝑎𝑐𝑒</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zh-CN" altLang="en-US" sz="2000" b="0" i="1" smtClean="0">
                                  <a:latin typeface="Cambria Math" panose="02040503050406030204" pitchFamily="18" charset="0"/>
                                  <a:cs typeface="Times New Roman" panose="02020603050405020304" pitchFamily="18" charset="0"/>
                                </a:rPr>
                                <m:t>𝜎</m:t>
                              </m:r>
                            </m:e>
                            <m:sup>
                              <m:r>
                                <a:rPr lang="en-US" altLang="zh-CN" sz="2000" b="0" i="1" smtClean="0">
                                  <a:latin typeface="Cambria Math" panose="02040503050406030204" pitchFamily="18" charset="0"/>
                                  <a:cs typeface="Times New Roman" panose="02020603050405020304" pitchFamily="18" charset="0"/>
                                </a:rPr>
                                <m:t>2</m:t>
                              </m:r>
                            </m:sup>
                          </m:s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𝐼</m:t>
                              </m:r>
                            </m:e>
                          </m:d>
                          <m:sSup>
                            <m:sSupPr>
                              <m:ctrlPr>
                                <a:rPr lang="en-US" altLang="zh-CN" sz="2000" b="0" i="1" smtClean="0">
                                  <a:latin typeface="Cambria Math" panose="02040503050406030204" pitchFamily="18" charset="0"/>
                                  <a:cs typeface="Times New Roman" panose="02020603050405020304" pitchFamily="18" charset="0"/>
                                </a:rPr>
                              </m:ctrlPr>
                            </m:sSupPr>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𝑄𝐻</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𝐼</m:t>
                                  </m:r>
                                </m:e>
                              </m:d>
                            </m:e>
                            <m:sup>
                              <m:r>
                                <a:rPr lang="en-US" altLang="zh-CN" sz="2000" b="0" i="1" smtClean="0">
                                  <a:latin typeface="Cambria Math" panose="02040503050406030204" pitchFamily="18" charset="0"/>
                                  <a:cs typeface="Times New Roman" panose="02020603050405020304" pitchFamily="18" charset="0"/>
                                </a:rPr>
                                <m:t>𝐻</m:t>
                              </m:r>
                            </m:sup>
                          </m:sSup>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zh-CN" altLang="en-US" sz="2000" b="0" i="1" smtClean="0">
                                  <a:latin typeface="Cambria Math" panose="02040503050406030204" pitchFamily="18" charset="0"/>
                                  <a:cs typeface="Times New Roman" panose="02020603050405020304" pitchFamily="18" charset="0"/>
                                </a:rPr>
                                <m:t>𝜎</m:t>
                              </m:r>
                            </m:e>
                            <m:sub>
                              <m:r>
                                <a:rPr lang="en-US" altLang="zh-CN" sz="2000" b="0" i="1" smtClean="0">
                                  <a:latin typeface="Cambria Math" panose="02040503050406030204" pitchFamily="18" charset="0"/>
                                  <a:cs typeface="Times New Roman" panose="02020603050405020304" pitchFamily="18" charset="0"/>
                                </a:rPr>
                                <m:t>𝑧</m:t>
                              </m:r>
                            </m:sub>
                            <m:sup>
                              <m:r>
                                <a:rPr lang="en-US" altLang="zh-CN" sz="2000" b="0" i="1" smtClean="0">
                                  <a:latin typeface="Cambria Math" panose="02040503050406030204" pitchFamily="18" charset="0"/>
                                  <a:cs typeface="Times New Roman" panose="02020603050405020304" pitchFamily="18" charset="0"/>
                                </a:rPr>
                                <m:t>2</m:t>
                              </m:r>
                            </m:sup>
                          </m:sSubSup>
                          <m:r>
                            <a:rPr lang="en-US" altLang="zh-CN" sz="2000" b="0" i="1" smtClean="0">
                              <a:latin typeface="Cambria Math" panose="02040503050406030204" pitchFamily="18" charset="0"/>
                              <a:cs typeface="Times New Roman" panose="02020603050405020304" pitchFamily="18" charset="0"/>
                            </a:rPr>
                            <m:t>𝑄</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𝑄</m:t>
                              </m:r>
                            </m:e>
                            <m:sup>
                              <m:r>
                                <a:rPr lang="en-US" altLang="zh-CN" sz="2000" b="0" i="1" smtClean="0">
                                  <a:latin typeface="Cambria Math" panose="02040503050406030204" pitchFamily="18" charset="0"/>
                                  <a:cs typeface="Times New Roman" panose="02020603050405020304" pitchFamily="18" charset="0"/>
                                </a:rPr>
                                <m:t>𝐻</m:t>
                              </m:r>
                            </m:sup>
                          </m:sSup>
                          <m:r>
                            <a:rPr lang="en-US" altLang="zh-CN" sz="2000" b="0" i="1" smtClean="0">
                              <a:latin typeface="Cambria Math" panose="02040503050406030204" pitchFamily="18" charset="0"/>
                              <a:cs typeface="Times New Roman" panose="02020603050405020304" pitchFamily="18" charset="0"/>
                            </a:rPr>
                            <m:t>]</m:t>
                          </m:r>
                        </m:e>
                      </m:func>
                    </m:oMath>
                  </m:oMathPara>
                </a14:m>
                <a:endParaRPr lang="en-US" altLang="zh-CN" sz="2000" b="0"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5F7824CF-A213-5BC7-B7FF-E42482867734}"/>
                  </a:ext>
                </a:extLst>
              </p:cNvPr>
              <p:cNvSpPr txBox="1">
                <a:spLocks noRot="1" noChangeAspect="1" noMove="1" noResize="1" noEditPoints="1" noAdjustHandles="1" noChangeArrowheads="1" noChangeShapeType="1" noTextEdit="1"/>
              </p:cNvSpPr>
              <p:nvPr/>
            </p:nvSpPr>
            <p:spPr>
              <a:xfrm>
                <a:off x="1570196" y="999683"/>
                <a:ext cx="9051608" cy="5213735"/>
              </a:xfrm>
              <a:prstGeom prst="rect">
                <a:avLst/>
              </a:prstGeom>
              <a:blipFill>
                <a:blip r:embed="rId3"/>
                <a:stretch>
                  <a:fillRect l="-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087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363403"/>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Minimum Mean Square Error (MMSE)</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3066A0A8-EF16-593F-9721-C543074D7699}"/>
              </a:ext>
            </a:extLst>
          </p:cNvPr>
          <p:cNvPicPr>
            <a:picLocks noChangeAspect="1"/>
          </p:cNvPicPr>
          <p:nvPr/>
        </p:nvPicPr>
        <p:blipFill>
          <a:blip r:embed="rId3"/>
          <a:stretch>
            <a:fillRect/>
          </a:stretch>
        </p:blipFill>
        <p:spPr>
          <a:xfrm>
            <a:off x="988139" y="1248724"/>
            <a:ext cx="3134162" cy="533474"/>
          </a:xfrm>
          <a:prstGeom prst="rect">
            <a:avLst/>
          </a:prstGeom>
          <a:ln w="19050">
            <a:solidFill>
              <a:schemeClr val="tx1"/>
            </a:solidFill>
          </a:ln>
        </p:spPr>
      </p:pic>
      <p:sp>
        <p:nvSpPr>
          <p:cNvPr id="8" name="文本框 7">
            <a:extLst>
              <a:ext uri="{FF2B5EF4-FFF2-40B4-BE49-F238E27FC236}">
                <a16:creationId xmlns:a16="http://schemas.microsoft.com/office/drawing/2014/main" id="{AD570253-067A-48A9-1A57-25C7E8412E7E}"/>
              </a:ext>
            </a:extLst>
          </p:cNvPr>
          <p:cNvSpPr txBox="1"/>
          <p:nvPr/>
        </p:nvSpPr>
        <p:spPr>
          <a:xfrm>
            <a:off x="6725265" y="1173923"/>
            <a:ext cx="3942735"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Generate the bits to be sent and the modulated symbols</a:t>
            </a:r>
            <a:endParaRPr lang="zh-CN" altLang="en-US" sz="2000" dirty="0">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07585F7C-2738-37D7-F1EB-A60AF95D5D6E}"/>
              </a:ext>
            </a:extLst>
          </p:cNvPr>
          <p:cNvCxnSpPr>
            <a:cxnSpLocks/>
          </p:cNvCxnSpPr>
          <p:nvPr/>
        </p:nvCxnSpPr>
        <p:spPr>
          <a:xfrm>
            <a:off x="4122301" y="1497088"/>
            <a:ext cx="2602964"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pic>
        <p:nvPicPr>
          <p:cNvPr id="13" name="图片 12">
            <a:extLst>
              <a:ext uri="{FF2B5EF4-FFF2-40B4-BE49-F238E27FC236}">
                <a16:creationId xmlns:a16="http://schemas.microsoft.com/office/drawing/2014/main" id="{878284B1-C890-6A00-F833-AE35819367CE}"/>
              </a:ext>
            </a:extLst>
          </p:cNvPr>
          <p:cNvPicPr>
            <a:picLocks noChangeAspect="1"/>
          </p:cNvPicPr>
          <p:nvPr/>
        </p:nvPicPr>
        <p:blipFill>
          <a:blip r:embed="rId4"/>
          <a:stretch>
            <a:fillRect/>
          </a:stretch>
        </p:blipFill>
        <p:spPr>
          <a:xfrm>
            <a:off x="988139" y="1943797"/>
            <a:ext cx="3477110" cy="1762371"/>
          </a:xfrm>
          <a:prstGeom prst="rect">
            <a:avLst/>
          </a:prstGeom>
          <a:ln w="19050">
            <a:solidFill>
              <a:schemeClr val="tx1"/>
            </a:solidFill>
          </a:ln>
        </p:spPr>
      </p:pic>
      <p:sp>
        <p:nvSpPr>
          <p:cNvPr id="14" name="文本框 13">
            <a:extLst>
              <a:ext uri="{FF2B5EF4-FFF2-40B4-BE49-F238E27FC236}">
                <a16:creationId xmlns:a16="http://schemas.microsoft.com/office/drawing/2014/main" id="{0ABF8FF3-EE3E-6240-75CA-EBB98AAA2619}"/>
              </a:ext>
            </a:extLst>
          </p:cNvPr>
          <p:cNvSpPr txBox="1"/>
          <p:nvPr/>
        </p:nvSpPr>
        <p:spPr>
          <a:xfrm>
            <a:off x="6725265" y="2471039"/>
            <a:ext cx="3588774"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Generate a channel matrix of full rank</a:t>
            </a:r>
            <a:endParaRPr lang="zh-CN" altLang="en-US" sz="2000" dirty="0">
              <a:latin typeface="Times New Roman" panose="02020603050405020304" pitchFamily="18" charset="0"/>
              <a:cs typeface="Times New Roman" panose="02020603050405020304" pitchFamily="18" charset="0"/>
            </a:endParaRPr>
          </a:p>
        </p:txBody>
      </p:sp>
      <p:cxnSp>
        <p:nvCxnSpPr>
          <p:cNvPr id="20" name="直接连接符 19">
            <a:extLst>
              <a:ext uri="{FF2B5EF4-FFF2-40B4-BE49-F238E27FC236}">
                <a16:creationId xmlns:a16="http://schemas.microsoft.com/office/drawing/2014/main" id="{CDC2D8CF-2170-CB30-4C6F-E9EA93E8245F}"/>
              </a:ext>
            </a:extLst>
          </p:cNvPr>
          <p:cNvCxnSpPr>
            <a:stCxn id="13" idx="3"/>
            <a:endCxn id="14" idx="1"/>
          </p:cNvCxnSpPr>
          <p:nvPr/>
        </p:nvCxnSpPr>
        <p:spPr>
          <a:xfrm flipV="1">
            <a:off x="4465249" y="2824982"/>
            <a:ext cx="2260016"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E14D2874-4239-25C7-A852-CE040A7B7047}"/>
              </a:ext>
            </a:extLst>
          </p:cNvPr>
          <p:cNvPicPr>
            <a:picLocks noChangeAspect="1"/>
          </p:cNvPicPr>
          <p:nvPr/>
        </p:nvPicPr>
        <p:blipFill>
          <a:blip r:embed="rId5"/>
          <a:stretch>
            <a:fillRect/>
          </a:stretch>
        </p:blipFill>
        <p:spPr>
          <a:xfrm>
            <a:off x="988139" y="3840861"/>
            <a:ext cx="3086531" cy="724001"/>
          </a:xfrm>
          <a:prstGeom prst="rect">
            <a:avLst/>
          </a:prstGeom>
          <a:ln w="19050">
            <a:solidFill>
              <a:schemeClr val="tx1"/>
            </a:solidFill>
          </a:ln>
        </p:spPr>
      </p:pic>
      <p:sp>
        <p:nvSpPr>
          <p:cNvPr id="23" name="文本框 22">
            <a:extLst>
              <a:ext uri="{FF2B5EF4-FFF2-40B4-BE49-F238E27FC236}">
                <a16:creationId xmlns:a16="http://schemas.microsoft.com/office/drawing/2014/main" id="{0E50D1B8-9750-5CEC-6E62-2AFD0A568324}"/>
              </a:ext>
            </a:extLst>
          </p:cNvPr>
          <p:cNvSpPr txBox="1"/>
          <p:nvPr/>
        </p:nvSpPr>
        <p:spPr>
          <a:xfrm>
            <a:off x="6725264" y="3999655"/>
            <a:ext cx="394273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Received signal under different SNR</a:t>
            </a:r>
            <a:endParaRPr lang="zh-CN" altLang="en-US" sz="2000"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705F7703-8649-0A73-F1E1-6B94CE061115}"/>
              </a:ext>
            </a:extLst>
          </p:cNvPr>
          <p:cNvCxnSpPr>
            <a:stCxn id="22" idx="3"/>
            <a:endCxn id="23" idx="1"/>
          </p:cNvCxnSpPr>
          <p:nvPr/>
        </p:nvCxnSpPr>
        <p:spPr>
          <a:xfrm flipV="1">
            <a:off x="4074670" y="4199710"/>
            <a:ext cx="2650594" cy="31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9FAB311E-6F7F-82F0-C8E2-1C27B33492FE}"/>
              </a:ext>
            </a:extLst>
          </p:cNvPr>
          <p:cNvPicPr>
            <a:picLocks noChangeAspect="1"/>
          </p:cNvPicPr>
          <p:nvPr/>
        </p:nvPicPr>
        <p:blipFill>
          <a:blip r:embed="rId6"/>
          <a:stretch>
            <a:fillRect/>
          </a:stretch>
        </p:blipFill>
        <p:spPr>
          <a:xfrm>
            <a:off x="988139" y="4726953"/>
            <a:ext cx="3543795" cy="552527"/>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0976FC5-25D3-6EE6-9CE0-981C26090E2E}"/>
                  </a:ext>
                </a:extLst>
              </p:cNvPr>
              <p:cNvSpPr txBox="1"/>
              <p:nvPr/>
            </p:nvSpPr>
            <p:spPr>
              <a:xfrm>
                <a:off x="6725264" y="4804873"/>
                <a:ext cx="3687097" cy="40844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Get estimated </a:t>
                </a:r>
                <a14:m>
                  <m:oMath xmlns:m="http://schemas.openxmlformats.org/officeDocument/2006/math">
                    <m:acc>
                      <m:accPr>
                        <m:chr m:val="̂"/>
                        <m:ctrlPr>
                          <a:rPr lang="en-US" altLang="zh-CN" sz="2000" i="1" smtClean="0">
                            <a:latin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cs typeface="Times New Roman" panose="02020603050405020304" pitchFamily="18" charset="0"/>
                          </a:rPr>
                          <m:t>𝑋</m:t>
                        </m:r>
                      </m:e>
                    </m:acc>
                  </m:oMath>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D0976FC5-25D3-6EE6-9CE0-981C26090E2E}"/>
                  </a:ext>
                </a:extLst>
              </p:cNvPr>
              <p:cNvSpPr txBox="1">
                <a:spLocks noRot="1" noChangeAspect="1" noMove="1" noResize="1" noEditPoints="1" noAdjustHandles="1" noChangeArrowheads="1" noChangeShapeType="1" noTextEdit="1"/>
              </p:cNvSpPr>
              <p:nvPr/>
            </p:nvSpPr>
            <p:spPr>
              <a:xfrm>
                <a:off x="6725264" y="4804873"/>
                <a:ext cx="3687097" cy="408445"/>
              </a:xfrm>
              <a:prstGeom prst="rect">
                <a:avLst/>
              </a:prstGeom>
              <a:blipFill>
                <a:blip r:embed="rId7"/>
                <a:stretch>
                  <a:fillRect l="-1653" t="-7463" b="-26866"/>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656938A7-6257-4E3A-DBE4-50B0F75762F0}"/>
              </a:ext>
            </a:extLst>
          </p:cNvPr>
          <p:cNvCxnSpPr>
            <a:stCxn id="29" idx="3"/>
            <a:endCxn id="32" idx="1"/>
          </p:cNvCxnSpPr>
          <p:nvPr/>
        </p:nvCxnSpPr>
        <p:spPr>
          <a:xfrm>
            <a:off x="4531934" y="5003217"/>
            <a:ext cx="2193330" cy="58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475B4D23-C0EE-45D4-D9A6-C0B08FA1E44A}"/>
              </a:ext>
            </a:extLst>
          </p:cNvPr>
          <p:cNvPicPr>
            <a:picLocks noChangeAspect="1"/>
          </p:cNvPicPr>
          <p:nvPr/>
        </p:nvPicPr>
        <p:blipFill>
          <a:blip r:embed="rId8"/>
          <a:stretch>
            <a:fillRect/>
          </a:stretch>
        </p:blipFill>
        <p:spPr>
          <a:xfrm>
            <a:off x="988139" y="5436795"/>
            <a:ext cx="3448531" cy="562053"/>
          </a:xfrm>
          <a:prstGeom prst="rect">
            <a:avLst/>
          </a:prstGeom>
          <a:ln w="19050">
            <a:solidFill>
              <a:schemeClr val="tx1"/>
            </a:solidFill>
          </a:ln>
        </p:spPr>
      </p:pic>
      <p:sp>
        <p:nvSpPr>
          <p:cNvPr id="37" name="文本框 36">
            <a:extLst>
              <a:ext uri="{FF2B5EF4-FFF2-40B4-BE49-F238E27FC236}">
                <a16:creationId xmlns:a16="http://schemas.microsoft.com/office/drawing/2014/main" id="{15A4B77F-FB07-B167-9667-F4E4CE6648D1}"/>
              </a:ext>
            </a:extLst>
          </p:cNvPr>
          <p:cNvSpPr txBox="1"/>
          <p:nvPr/>
        </p:nvSpPr>
        <p:spPr>
          <a:xfrm>
            <a:off x="6725264" y="5517766"/>
            <a:ext cx="375592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Demodulation and calculate BER</a:t>
            </a:r>
            <a:endParaRPr lang="zh-CN" altLang="en-US" sz="2000" dirty="0">
              <a:latin typeface="Times New Roman" panose="02020603050405020304" pitchFamily="18" charset="0"/>
              <a:cs typeface="Times New Roman" panose="02020603050405020304" pitchFamily="18" charset="0"/>
            </a:endParaRPr>
          </a:p>
        </p:txBody>
      </p:sp>
      <p:cxnSp>
        <p:nvCxnSpPr>
          <p:cNvPr id="39" name="直接连接符 38">
            <a:extLst>
              <a:ext uri="{FF2B5EF4-FFF2-40B4-BE49-F238E27FC236}">
                <a16:creationId xmlns:a16="http://schemas.microsoft.com/office/drawing/2014/main" id="{53B2E7F3-26FE-7CB7-4BB8-1B392D24FDC2}"/>
              </a:ext>
            </a:extLst>
          </p:cNvPr>
          <p:cNvCxnSpPr>
            <a:stCxn id="36" idx="3"/>
            <a:endCxn id="37" idx="1"/>
          </p:cNvCxnSpPr>
          <p:nvPr/>
        </p:nvCxnSpPr>
        <p:spPr>
          <a:xfrm flipV="1">
            <a:off x="4436670" y="5717821"/>
            <a:ext cx="2288594"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7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Maximum Likelihood (ML)</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F7824CF-A213-5BC7-B7FF-E42482867734}"/>
                  </a:ext>
                </a:extLst>
              </p:cNvPr>
              <p:cNvSpPr txBox="1"/>
              <p:nvPr/>
            </p:nvSpPr>
            <p:spPr>
              <a:xfrm>
                <a:off x="1433513" y="1515461"/>
                <a:ext cx="9324974" cy="3622915"/>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As we all know, the choice of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𝑋</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 finite. There exists a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𝑋</m:t>
                    </m:r>
                  </m:oMath>
                </a14:m>
                <a:r>
                  <a:rPr lang="en-US" altLang="zh-CN" sz="2400" dirty="0">
                    <a:latin typeface="Times New Roman" panose="02020603050405020304" pitchFamily="18" charset="0"/>
                    <a:cs typeface="Times New Roman" panose="02020603050405020304" pitchFamily="18" charset="0"/>
                  </a:rPr>
                  <a:t>, which makes </a:t>
                </a:r>
                <a14:m>
                  <m:oMath xmlns:m="http://schemas.openxmlformats.org/officeDocument/2006/math">
                    <m:d>
                      <m:dPr>
                        <m:begChr m:val="|"/>
                        <m:endChr m:val="|"/>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𝑌</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𝐻𝑋</m:t>
                        </m:r>
                      </m:e>
                    </m:d>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minimize. So, to find the estimated signal </a:t>
                </a:r>
                <a14:m>
                  <m:oMath xmlns:m="http://schemas.openxmlformats.org/officeDocument/2006/math">
                    <m:acc>
                      <m:accPr>
                        <m:chr m:val="̂"/>
                        <m:ctrlPr>
                          <a:rPr lang="en-US" altLang="zh-CN" sz="2400" i="1" smtClean="0">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𝑋</m:t>
                        </m:r>
                      </m:e>
                    </m:acc>
                  </m:oMath>
                </a14:m>
                <a:r>
                  <a:rPr lang="en-US" altLang="zh-CN" sz="2400" dirty="0">
                    <a:latin typeface="Times New Roman" panose="02020603050405020304" pitchFamily="18" charset="0"/>
                    <a:cs typeface="Times New Roman" panose="02020603050405020304" pitchFamily="18" charset="0"/>
                  </a:rPr>
                  <a:t>, for each possible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𝑋</m:t>
                    </m:r>
                  </m:oMath>
                </a14:m>
                <a:r>
                  <a:rPr lang="en-US" altLang="zh-CN" sz="2400" dirty="0">
                    <a:latin typeface="Times New Roman" panose="02020603050405020304" pitchFamily="18" charset="0"/>
                    <a:cs typeface="Times New Roman" panose="02020603050405020304" pitchFamily="18" charset="0"/>
                  </a:rPr>
                  <a:t>, calculate vector distance</a:t>
                </a:r>
              </a:p>
              <a:p>
                <a:pPr algn="ct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𝑌</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𝐻𝑋</m:t>
                      </m:r>
                      <m:r>
                        <a:rPr lang="en-US" altLang="zh-CN" sz="2400" b="0" i="1" smtClean="0">
                          <a:latin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Choose the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𝑋</m:t>
                    </m:r>
                  </m:oMath>
                </a14:m>
                <a:r>
                  <a:rPr lang="en-US" altLang="zh-CN" sz="2400" dirty="0">
                    <a:latin typeface="Times New Roman" panose="02020603050405020304" pitchFamily="18" charset="0"/>
                    <a:cs typeface="Times New Roman" panose="02020603050405020304" pitchFamily="18" charset="0"/>
                  </a:rPr>
                  <a:t>, which minimize the distance. Thus,</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sz="2400" i="1" smtClean="0">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𝑋</m:t>
                          </m:r>
                        </m:e>
                      </m:acc>
                      <m:r>
                        <a:rPr lang="en-US" altLang="zh-CN" sz="2400" b="0" i="1" smtClean="0">
                          <a:latin typeface="Cambria Math" panose="02040503050406030204" pitchFamily="18" charset="0"/>
                          <a:cs typeface="Times New Roman" panose="02020603050405020304" pitchFamily="18" charset="0"/>
                        </a:rPr>
                        <m:t>=</m:t>
                      </m:r>
                      <m:func>
                        <m:funcPr>
                          <m:ctrlPr>
                            <a:rPr lang="en-US" altLang="zh-CN" sz="2400" b="0" i="1" smtClean="0">
                              <a:latin typeface="Cambria Math" panose="02040503050406030204" pitchFamily="18" charset="0"/>
                              <a:cs typeface="Times New Roman" panose="02020603050405020304" pitchFamily="18" charset="0"/>
                            </a:rPr>
                          </m:ctrlPr>
                        </m:funcPr>
                        <m:fName>
                          <m:limLow>
                            <m:limLowPr>
                              <m:ctrlPr>
                                <a:rPr lang="en-US" altLang="zh-CN" sz="2400" b="0" i="1" smtClean="0">
                                  <a:latin typeface="Cambria Math" panose="02040503050406030204" pitchFamily="18" charset="0"/>
                                  <a:cs typeface="Times New Roman" panose="02020603050405020304" pitchFamily="18" charset="0"/>
                                </a:rPr>
                              </m:ctrlPr>
                            </m:limLowPr>
                            <m:e>
                              <m:r>
                                <m:rPr>
                                  <m:sty m:val="p"/>
                                </m:rPr>
                                <a:rPr lang="en-US" altLang="zh-CN" sz="2400" b="0" i="0" smtClean="0">
                                  <a:latin typeface="Cambria Math" panose="02040503050406030204" pitchFamily="18" charset="0"/>
                                  <a:cs typeface="Times New Roman" panose="02020603050405020304" pitchFamily="18" charset="0"/>
                                </a:rPr>
                                <m:t>min</m:t>
                              </m:r>
                            </m:e>
                            <m:lim>
                              <m:r>
                                <a:rPr lang="en-US" altLang="zh-CN" sz="2400" b="0" i="1" smtClean="0">
                                  <a:latin typeface="Cambria Math" panose="02040503050406030204" pitchFamily="18" charset="0"/>
                                  <a:cs typeface="Times New Roman" panose="02020603050405020304" pitchFamily="18" charset="0"/>
                                </a:rPr>
                                <m:t>𝑋</m:t>
                              </m:r>
                            </m:lim>
                          </m:limLow>
                        </m:fName>
                        <m:e>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𝑌</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𝐻𝑋</m:t>
                          </m:r>
                          <m:r>
                            <a:rPr lang="en-US" altLang="zh-CN" sz="2400" b="0" i="1" smtClean="0">
                              <a:latin typeface="Cambria Math" panose="02040503050406030204" pitchFamily="18" charset="0"/>
                              <a:cs typeface="Times New Roman" panose="02020603050405020304" pitchFamily="18" charset="0"/>
                            </a:rPr>
                            <m:t>|</m:t>
                          </m:r>
                        </m:e>
                      </m:func>
                    </m:oMath>
                  </m:oMathPara>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5F7824CF-A213-5BC7-B7FF-E42482867734}"/>
                  </a:ext>
                </a:extLst>
              </p:cNvPr>
              <p:cNvSpPr txBox="1">
                <a:spLocks noRot="1" noChangeAspect="1" noMove="1" noResize="1" noEditPoints="1" noAdjustHandles="1" noChangeArrowheads="1" noChangeShapeType="1" noTextEdit="1"/>
              </p:cNvSpPr>
              <p:nvPr/>
            </p:nvSpPr>
            <p:spPr>
              <a:xfrm>
                <a:off x="1433513" y="1515461"/>
                <a:ext cx="9324974" cy="3622915"/>
              </a:xfrm>
              <a:prstGeom prst="rect">
                <a:avLst/>
              </a:prstGeom>
              <a:blipFill>
                <a:blip r:embed="rId3"/>
                <a:stretch>
                  <a:fillRect l="-980" r="-2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20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689</Words>
  <Application>Microsoft Office PowerPoint</Application>
  <PresentationFormat>宽屏</PresentationFormat>
  <Paragraphs>83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Arial</vt:lpstr>
      <vt:lpstr>Cambria Math</vt:lpstr>
      <vt:lpstr>Times New Roman</vt:lpstr>
      <vt:lpstr>Office 主题​​</vt:lpstr>
      <vt:lpstr>Assignment 8 MIMO Detector for 4×2 STBC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Supported modulation schemes of 5G system</dc:title>
  <dc:creator>孙逸涵</dc:creator>
  <cp:lastModifiedBy>孙逸涵</cp:lastModifiedBy>
  <cp:revision>270</cp:revision>
  <dcterms:created xsi:type="dcterms:W3CDTF">2023-03-02T01:07:39Z</dcterms:created>
  <dcterms:modified xsi:type="dcterms:W3CDTF">2023-05-18T08:50:13Z</dcterms:modified>
</cp:coreProperties>
</file>