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306" r:id="rId4"/>
    <p:sldId id="307" r:id="rId5"/>
    <p:sldId id="308" r:id="rId6"/>
    <p:sldId id="309" r:id="rId7"/>
    <p:sldId id="310" r:id="rId8"/>
    <p:sldId id="311" r:id="rId9"/>
    <p:sldId id="312" r:id="rId10"/>
    <p:sldId id="324" r:id="rId11"/>
    <p:sldId id="304" r:id="rId12"/>
    <p:sldId id="305" r:id="rId13"/>
    <p:sldId id="313" r:id="rId14"/>
    <p:sldId id="314" r:id="rId15"/>
    <p:sldId id="325" r:id="rId16"/>
    <p:sldId id="326" r:id="rId17"/>
    <p:sldId id="315" r:id="rId18"/>
    <p:sldId id="322" r:id="rId19"/>
    <p:sldId id="318" r:id="rId20"/>
    <p:sldId id="319" r:id="rId21"/>
    <p:sldId id="323" r:id="rId22"/>
    <p:sldId id="320" r:id="rId23"/>
    <p:sldId id="321" r:id="rId24"/>
    <p:sldId id="317" r:id="rId25"/>
    <p:sldId id="26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showGuides="1">
      <p:cViewPr varScale="1">
        <p:scale>
          <a:sx n="86" d="100"/>
          <a:sy n="86" d="100"/>
        </p:scale>
        <p:origin x="533"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孙逸涵" userId="13f77808-610f-4ab3-abed-5867f7198295" providerId="ADAL" clId="{EE70364E-67B4-444E-B53C-48B9AC97E1CB}"/>
    <pc:docChg chg="custSel addSld delSld modSld">
      <pc:chgData name="孙逸涵" userId="13f77808-610f-4ab3-abed-5867f7198295" providerId="ADAL" clId="{EE70364E-67B4-444E-B53C-48B9AC97E1CB}" dt="2023-03-02T01:27:15.367" v="255" actId="20577"/>
      <pc:docMkLst>
        <pc:docMk/>
      </pc:docMkLst>
      <pc:sldChg chg="addSp modSp new mod">
        <pc:chgData name="孙逸涵" userId="13f77808-610f-4ab3-abed-5867f7198295" providerId="ADAL" clId="{EE70364E-67B4-444E-B53C-48B9AC97E1CB}" dt="2023-03-02T01:22:45.569" v="183" actId="14100"/>
        <pc:sldMkLst>
          <pc:docMk/>
          <pc:sldMk cId="3899428472" sldId="256"/>
        </pc:sldMkLst>
        <pc:spChg chg="mod">
          <ac:chgData name="孙逸涵" userId="13f77808-610f-4ab3-abed-5867f7198295" providerId="ADAL" clId="{EE70364E-67B4-444E-B53C-48B9AC97E1CB}" dt="2023-03-02T01:22:45.569" v="183" actId="14100"/>
          <ac:spMkLst>
            <pc:docMk/>
            <pc:sldMk cId="3899428472" sldId="256"/>
            <ac:spMk id="2" creationId="{73201A50-F6BB-5787-8A37-1EF71C5354CD}"/>
          </ac:spMkLst>
        </pc:spChg>
        <pc:spChg chg="mod">
          <ac:chgData name="孙逸涵" userId="13f77808-610f-4ab3-abed-5867f7198295" providerId="ADAL" clId="{EE70364E-67B4-444E-B53C-48B9AC97E1CB}" dt="2023-03-02T01:21:25.214" v="169" actId="1076"/>
          <ac:spMkLst>
            <pc:docMk/>
            <pc:sldMk cId="3899428472" sldId="256"/>
            <ac:spMk id="3" creationId="{7CB76CBA-1E5E-AF25-DDF1-7A57827514D5}"/>
          </ac:spMkLst>
        </pc:spChg>
        <pc:spChg chg="add mod">
          <ac:chgData name="孙逸涵" userId="13f77808-610f-4ab3-abed-5867f7198295" providerId="ADAL" clId="{EE70364E-67B4-444E-B53C-48B9AC97E1CB}" dt="2023-03-02T01:19:03.016" v="134" actId="1035"/>
          <ac:spMkLst>
            <pc:docMk/>
            <pc:sldMk cId="3899428472" sldId="256"/>
            <ac:spMk id="4" creationId="{0674B84A-1F26-A29D-84E4-69FAE40F36CC}"/>
          </ac:spMkLst>
        </pc:spChg>
        <pc:spChg chg="add mod">
          <ac:chgData name="孙逸涵" userId="13f77808-610f-4ab3-abed-5867f7198295" providerId="ADAL" clId="{EE70364E-67B4-444E-B53C-48B9AC97E1CB}" dt="2023-03-02T01:19:06.335" v="139" actId="1035"/>
          <ac:spMkLst>
            <pc:docMk/>
            <pc:sldMk cId="3899428472" sldId="256"/>
            <ac:spMk id="5" creationId="{55262E29-BD9F-DA36-3E0C-94D43EC3F47D}"/>
          </ac:spMkLst>
        </pc:spChg>
        <pc:picChg chg="add mod">
          <ac:chgData name="孙逸涵" userId="13f77808-610f-4ab3-abed-5867f7198295" providerId="ADAL" clId="{EE70364E-67B4-444E-B53C-48B9AC97E1CB}" dt="2023-03-02T01:10:29.750" v="18" actId="1076"/>
          <ac:picMkLst>
            <pc:docMk/>
            <pc:sldMk cId="3899428472" sldId="256"/>
            <ac:picMk id="7" creationId="{8BD40E96-4C9A-1EE8-A60A-A035EEFE5D30}"/>
          </ac:picMkLst>
        </pc:picChg>
      </pc:sldChg>
      <pc:sldChg chg="addSp delSp modSp add del mod">
        <pc:chgData name="孙逸涵" userId="13f77808-610f-4ab3-abed-5867f7198295" providerId="ADAL" clId="{EE70364E-67B4-444E-B53C-48B9AC97E1CB}" dt="2023-03-02T01:17:12.547" v="106" actId="47"/>
        <pc:sldMkLst>
          <pc:docMk/>
          <pc:sldMk cId="67382111" sldId="257"/>
        </pc:sldMkLst>
        <pc:spChg chg="del">
          <ac:chgData name="孙逸涵" userId="13f77808-610f-4ab3-abed-5867f7198295" providerId="ADAL" clId="{EE70364E-67B4-444E-B53C-48B9AC97E1CB}" dt="2023-03-02T01:12:49.009" v="31" actId="478"/>
          <ac:spMkLst>
            <pc:docMk/>
            <pc:sldMk cId="67382111" sldId="257"/>
            <ac:spMk id="2" creationId="{73201A50-F6BB-5787-8A37-1EF71C5354CD}"/>
          </ac:spMkLst>
        </pc:spChg>
        <pc:spChg chg="mod">
          <ac:chgData name="孙逸涵" userId="13f77808-610f-4ab3-abed-5867f7198295" providerId="ADAL" clId="{EE70364E-67B4-444E-B53C-48B9AC97E1CB}" dt="2023-03-02T01:12:56.200" v="33" actId="1076"/>
          <ac:spMkLst>
            <pc:docMk/>
            <pc:sldMk cId="67382111" sldId="257"/>
            <ac:spMk id="3" creationId="{7CB76CBA-1E5E-AF25-DDF1-7A57827514D5}"/>
          </ac:spMkLst>
        </pc:spChg>
        <pc:spChg chg="mod">
          <ac:chgData name="孙逸涵" userId="13f77808-610f-4ab3-abed-5867f7198295" providerId="ADAL" clId="{EE70364E-67B4-444E-B53C-48B9AC97E1CB}" dt="2023-03-02T01:17:06.317" v="105"/>
          <ac:spMkLst>
            <pc:docMk/>
            <pc:sldMk cId="67382111" sldId="257"/>
            <ac:spMk id="4" creationId="{0674B84A-1F26-A29D-84E4-69FAE40F36CC}"/>
          </ac:spMkLst>
        </pc:spChg>
        <pc:spChg chg="add del mod">
          <ac:chgData name="孙逸涵" userId="13f77808-610f-4ab3-abed-5867f7198295" providerId="ADAL" clId="{EE70364E-67B4-444E-B53C-48B9AC97E1CB}" dt="2023-03-02T01:12:52.012" v="32" actId="478"/>
          <ac:spMkLst>
            <pc:docMk/>
            <pc:sldMk cId="67382111" sldId="257"/>
            <ac:spMk id="8" creationId="{864F8C15-2CE5-1410-F782-CE8270CFACA9}"/>
          </ac:spMkLst>
        </pc:spChg>
      </pc:sldChg>
      <pc:sldChg chg="addSp delSp modSp add mod">
        <pc:chgData name="孙逸涵" userId="13f77808-610f-4ab3-abed-5867f7198295" providerId="ADAL" clId="{EE70364E-67B4-444E-B53C-48B9AC97E1CB}" dt="2023-03-02T01:27:15.367" v="255" actId="20577"/>
        <pc:sldMkLst>
          <pc:docMk/>
          <pc:sldMk cId="1954265975" sldId="257"/>
        </pc:sldMkLst>
        <pc:spChg chg="del">
          <ac:chgData name="孙逸涵" userId="13f77808-610f-4ab3-abed-5867f7198295" providerId="ADAL" clId="{EE70364E-67B4-444E-B53C-48B9AC97E1CB}" dt="2023-03-02T01:19:40.102" v="141" actId="478"/>
          <ac:spMkLst>
            <pc:docMk/>
            <pc:sldMk cId="1954265975" sldId="257"/>
            <ac:spMk id="2" creationId="{73201A50-F6BB-5787-8A37-1EF71C5354CD}"/>
          </ac:spMkLst>
        </pc:spChg>
        <pc:spChg chg="mod">
          <ac:chgData name="孙逸涵" userId="13f77808-610f-4ab3-abed-5867f7198295" providerId="ADAL" clId="{EE70364E-67B4-444E-B53C-48B9AC97E1CB}" dt="2023-03-02T01:27:15.367" v="255" actId="20577"/>
          <ac:spMkLst>
            <pc:docMk/>
            <pc:sldMk cId="1954265975" sldId="257"/>
            <ac:spMk id="3" creationId="{7CB76CBA-1E5E-AF25-DDF1-7A57827514D5}"/>
          </ac:spMkLst>
        </pc:spChg>
        <pc:spChg chg="add del mod">
          <ac:chgData name="孙逸涵" userId="13f77808-610f-4ab3-abed-5867f7198295" providerId="ADAL" clId="{EE70364E-67B4-444E-B53C-48B9AC97E1CB}" dt="2023-03-02T01:19:41.941" v="142" actId="478"/>
          <ac:spMkLst>
            <pc:docMk/>
            <pc:sldMk cId="1954265975" sldId="257"/>
            <ac:spMk id="8" creationId="{635825EE-2E3F-BF83-E4C9-3FE620255C19}"/>
          </ac:spMkLst>
        </pc:spChg>
        <pc:spChg chg="add mod">
          <ac:chgData name="孙逸涵" userId="13f77808-610f-4ab3-abed-5867f7198295" providerId="ADAL" clId="{EE70364E-67B4-444E-B53C-48B9AC97E1CB}" dt="2023-03-02T01:27:05.043" v="241" actId="20577"/>
          <ac:spMkLst>
            <pc:docMk/>
            <pc:sldMk cId="1954265975" sldId="257"/>
            <ac:spMk id="9" creationId="{ED5BC0B7-0B89-ED48-AD74-4B2F49AE15E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C60F1-9CAA-6223-D1DF-CB58AA5DF13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4957D8-6B9C-1805-3E1C-6FA1811D86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F2B7FBE-603E-2A0D-B780-62119593DD27}"/>
              </a:ext>
            </a:extLst>
          </p:cNvPr>
          <p:cNvSpPr>
            <a:spLocks noGrp="1"/>
          </p:cNvSpPr>
          <p:nvPr>
            <p:ph type="dt" sz="half" idx="10"/>
          </p:nvPr>
        </p:nvSpPr>
        <p:spPr/>
        <p:txBody>
          <a:bodyPr/>
          <a:lstStyle/>
          <a:p>
            <a:fld id="{1050A4A9-D2CD-4F28-A1B9-104E0999ABA8}" type="datetimeFigureOut">
              <a:rPr lang="zh-CN" altLang="en-US" smtClean="0"/>
              <a:t>2023/6/10</a:t>
            </a:fld>
            <a:endParaRPr lang="zh-CN" altLang="en-US"/>
          </a:p>
        </p:txBody>
      </p:sp>
      <p:sp>
        <p:nvSpPr>
          <p:cNvPr id="5" name="页脚占位符 4">
            <a:extLst>
              <a:ext uri="{FF2B5EF4-FFF2-40B4-BE49-F238E27FC236}">
                <a16:creationId xmlns:a16="http://schemas.microsoft.com/office/drawing/2014/main" id="{6B954847-BD19-0C36-CE49-85A76BB4B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D54E7E-8DC0-D941-EB13-6F7F4EE0F938}"/>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177502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F1122-0411-579D-EE7E-D118E806FE0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8D8988F-0975-206F-35EC-6489EE4A38C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0EC528-8DE1-87A6-3A63-E91F17A79FC2}"/>
              </a:ext>
            </a:extLst>
          </p:cNvPr>
          <p:cNvSpPr>
            <a:spLocks noGrp="1"/>
          </p:cNvSpPr>
          <p:nvPr>
            <p:ph type="dt" sz="half" idx="10"/>
          </p:nvPr>
        </p:nvSpPr>
        <p:spPr/>
        <p:txBody>
          <a:bodyPr/>
          <a:lstStyle/>
          <a:p>
            <a:fld id="{1050A4A9-D2CD-4F28-A1B9-104E0999ABA8}" type="datetimeFigureOut">
              <a:rPr lang="zh-CN" altLang="en-US" smtClean="0"/>
              <a:t>2023/6/10</a:t>
            </a:fld>
            <a:endParaRPr lang="zh-CN" altLang="en-US"/>
          </a:p>
        </p:txBody>
      </p:sp>
      <p:sp>
        <p:nvSpPr>
          <p:cNvPr id="5" name="页脚占位符 4">
            <a:extLst>
              <a:ext uri="{FF2B5EF4-FFF2-40B4-BE49-F238E27FC236}">
                <a16:creationId xmlns:a16="http://schemas.microsoft.com/office/drawing/2014/main" id="{321C2B11-D8EC-B21A-793A-3CAC2F7AE2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92B979-1495-50FB-68CD-EC6606A8EF3D}"/>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97092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E655AF4-5D19-A6EC-3B14-12245FA94A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02B2FBC-9409-62A1-0A3C-9CC30258654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31AE0C-CAD6-0690-519E-D35B68D8E1C5}"/>
              </a:ext>
            </a:extLst>
          </p:cNvPr>
          <p:cNvSpPr>
            <a:spLocks noGrp="1"/>
          </p:cNvSpPr>
          <p:nvPr>
            <p:ph type="dt" sz="half" idx="10"/>
          </p:nvPr>
        </p:nvSpPr>
        <p:spPr/>
        <p:txBody>
          <a:bodyPr/>
          <a:lstStyle/>
          <a:p>
            <a:fld id="{1050A4A9-D2CD-4F28-A1B9-104E0999ABA8}" type="datetimeFigureOut">
              <a:rPr lang="zh-CN" altLang="en-US" smtClean="0"/>
              <a:t>2023/6/10</a:t>
            </a:fld>
            <a:endParaRPr lang="zh-CN" altLang="en-US"/>
          </a:p>
        </p:txBody>
      </p:sp>
      <p:sp>
        <p:nvSpPr>
          <p:cNvPr id="5" name="页脚占位符 4">
            <a:extLst>
              <a:ext uri="{FF2B5EF4-FFF2-40B4-BE49-F238E27FC236}">
                <a16:creationId xmlns:a16="http://schemas.microsoft.com/office/drawing/2014/main" id="{B84071C8-8388-7FD0-E976-A1FF4BB987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C4B4B4-CF13-CF61-DB7B-70E040F034A5}"/>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4201370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3E3AC-3242-50E3-1E5B-C96DC4AA55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B80037-CAFF-04A6-7DE1-0E6CE073F8A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9C3A28-26A4-023F-1C68-4C53BCC9BCC7}"/>
              </a:ext>
            </a:extLst>
          </p:cNvPr>
          <p:cNvSpPr>
            <a:spLocks noGrp="1"/>
          </p:cNvSpPr>
          <p:nvPr>
            <p:ph type="dt" sz="half" idx="10"/>
          </p:nvPr>
        </p:nvSpPr>
        <p:spPr/>
        <p:txBody>
          <a:bodyPr/>
          <a:lstStyle/>
          <a:p>
            <a:fld id="{1050A4A9-D2CD-4F28-A1B9-104E0999ABA8}" type="datetimeFigureOut">
              <a:rPr lang="zh-CN" altLang="en-US" smtClean="0"/>
              <a:t>2023/6/10</a:t>
            </a:fld>
            <a:endParaRPr lang="zh-CN" altLang="en-US"/>
          </a:p>
        </p:txBody>
      </p:sp>
      <p:sp>
        <p:nvSpPr>
          <p:cNvPr id="5" name="页脚占位符 4">
            <a:extLst>
              <a:ext uri="{FF2B5EF4-FFF2-40B4-BE49-F238E27FC236}">
                <a16:creationId xmlns:a16="http://schemas.microsoft.com/office/drawing/2014/main" id="{7D6C5061-7D4F-650C-ED68-2F26701EC4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EFD50D-3581-5661-1854-0EF2081A2EBC}"/>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12344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933E9-22F0-E3EF-0D47-145076D05DB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95B671E-FD80-2934-6B5A-E98E128BD2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BEB8B94-5636-F435-5907-81DCCB21B06B}"/>
              </a:ext>
            </a:extLst>
          </p:cNvPr>
          <p:cNvSpPr>
            <a:spLocks noGrp="1"/>
          </p:cNvSpPr>
          <p:nvPr>
            <p:ph type="dt" sz="half" idx="10"/>
          </p:nvPr>
        </p:nvSpPr>
        <p:spPr/>
        <p:txBody>
          <a:bodyPr/>
          <a:lstStyle/>
          <a:p>
            <a:fld id="{1050A4A9-D2CD-4F28-A1B9-104E0999ABA8}" type="datetimeFigureOut">
              <a:rPr lang="zh-CN" altLang="en-US" smtClean="0"/>
              <a:t>2023/6/10</a:t>
            </a:fld>
            <a:endParaRPr lang="zh-CN" altLang="en-US"/>
          </a:p>
        </p:txBody>
      </p:sp>
      <p:sp>
        <p:nvSpPr>
          <p:cNvPr id="5" name="页脚占位符 4">
            <a:extLst>
              <a:ext uri="{FF2B5EF4-FFF2-40B4-BE49-F238E27FC236}">
                <a16:creationId xmlns:a16="http://schemas.microsoft.com/office/drawing/2014/main" id="{8C7A1A71-87BE-2311-26AB-0435A37196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4C8DEB-21C2-34EC-B181-9E79749A9432}"/>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529642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4C22C-2370-1281-3199-6B817F8A87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ED4D6E-C8C5-F3FC-6367-92284F8E6A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D031875-4CB3-9C2E-03D8-57943D454E5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3DBA655-54F8-FE35-5CB4-D9C81EBB9C13}"/>
              </a:ext>
            </a:extLst>
          </p:cNvPr>
          <p:cNvSpPr>
            <a:spLocks noGrp="1"/>
          </p:cNvSpPr>
          <p:nvPr>
            <p:ph type="dt" sz="half" idx="10"/>
          </p:nvPr>
        </p:nvSpPr>
        <p:spPr/>
        <p:txBody>
          <a:bodyPr/>
          <a:lstStyle/>
          <a:p>
            <a:fld id="{1050A4A9-D2CD-4F28-A1B9-104E0999ABA8}" type="datetimeFigureOut">
              <a:rPr lang="zh-CN" altLang="en-US" smtClean="0"/>
              <a:t>2023/6/10</a:t>
            </a:fld>
            <a:endParaRPr lang="zh-CN" altLang="en-US"/>
          </a:p>
        </p:txBody>
      </p:sp>
      <p:sp>
        <p:nvSpPr>
          <p:cNvPr id="6" name="页脚占位符 5">
            <a:extLst>
              <a:ext uri="{FF2B5EF4-FFF2-40B4-BE49-F238E27FC236}">
                <a16:creationId xmlns:a16="http://schemas.microsoft.com/office/drawing/2014/main" id="{9E6B561C-0520-4380-BB18-9E77B3CBA0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F2958D-5809-84EF-ADEA-5160D8DD0F2F}"/>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722427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E5E08C-4433-048D-AD1F-89DBD0417BD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489E89C-99FB-7DE4-063C-073290608A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AD280A-980B-0C3B-CA0F-703430AFC09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D58541F-0BA4-382C-EBA8-563E77CA9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6080890-8B20-7B63-1011-6382445A99A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FDE800D-DEF4-0C06-AF52-195133A1E871}"/>
              </a:ext>
            </a:extLst>
          </p:cNvPr>
          <p:cNvSpPr>
            <a:spLocks noGrp="1"/>
          </p:cNvSpPr>
          <p:nvPr>
            <p:ph type="dt" sz="half" idx="10"/>
          </p:nvPr>
        </p:nvSpPr>
        <p:spPr/>
        <p:txBody>
          <a:bodyPr/>
          <a:lstStyle/>
          <a:p>
            <a:fld id="{1050A4A9-D2CD-4F28-A1B9-104E0999ABA8}" type="datetimeFigureOut">
              <a:rPr lang="zh-CN" altLang="en-US" smtClean="0"/>
              <a:t>2023/6/10</a:t>
            </a:fld>
            <a:endParaRPr lang="zh-CN" altLang="en-US"/>
          </a:p>
        </p:txBody>
      </p:sp>
      <p:sp>
        <p:nvSpPr>
          <p:cNvPr id="8" name="页脚占位符 7">
            <a:extLst>
              <a:ext uri="{FF2B5EF4-FFF2-40B4-BE49-F238E27FC236}">
                <a16:creationId xmlns:a16="http://schemas.microsoft.com/office/drawing/2014/main" id="{67E00965-2328-9A67-2C1B-2883E7C2090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51C8985-70AB-9636-8BFB-CE6F22B36169}"/>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197435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EEEAB2-A16C-CA97-3FED-5CA9A6BE102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914ED0A-5F94-9CD0-F47C-2558D888C26E}"/>
              </a:ext>
            </a:extLst>
          </p:cNvPr>
          <p:cNvSpPr>
            <a:spLocks noGrp="1"/>
          </p:cNvSpPr>
          <p:nvPr>
            <p:ph type="dt" sz="half" idx="10"/>
          </p:nvPr>
        </p:nvSpPr>
        <p:spPr/>
        <p:txBody>
          <a:bodyPr/>
          <a:lstStyle/>
          <a:p>
            <a:fld id="{1050A4A9-D2CD-4F28-A1B9-104E0999ABA8}" type="datetimeFigureOut">
              <a:rPr lang="zh-CN" altLang="en-US" smtClean="0"/>
              <a:t>2023/6/10</a:t>
            </a:fld>
            <a:endParaRPr lang="zh-CN" altLang="en-US"/>
          </a:p>
        </p:txBody>
      </p:sp>
      <p:sp>
        <p:nvSpPr>
          <p:cNvPr id="4" name="页脚占位符 3">
            <a:extLst>
              <a:ext uri="{FF2B5EF4-FFF2-40B4-BE49-F238E27FC236}">
                <a16:creationId xmlns:a16="http://schemas.microsoft.com/office/drawing/2014/main" id="{470E8B1E-0D3C-16CC-77F3-BB0954F4FC9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0D7347-037D-33EC-3F2F-05122C1B521B}"/>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598230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E6F2622-A288-FBE0-9833-81BF06E210DE}"/>
              </a:ext>
            </a:extLst>
          </p:cNvPr>
          <p:cNvSpPr>
            <a:spLocks noGrp="1"/>
          </p:cNvSpPr>
          <p:nvPr>
            <p:ph type="dt" sz="half" idx="10"/>
          </p:nvPr>
        </p:nvSpPr>
        <p:spPr/>
        <p:txBody>
          <a:bodyPr/>
          <a:lstStyle/>
          <a:p>
            <a:fld id="{1050A4A9-D2CD-4F28-A1B9-104E0999ABA8}" type="datetimeFigureOut">
              <a:rPr lang="zh-CN" altLang="en-US" smtClean="0"/>
              <a:t>2023/6/10</a:t>
            </a:fld>
            <a:endParaRPr lang="zh-CN" altLang="en-US"/>
          </a:p>
        </p:txBody>
      </p:sp>
      <p:sp>
        <p:nvSpPr>
          <p:cNvPr id="3" name="页脚占位符 2">
            <a:extLst>
              <a:ext uri="{FF2B5EF4-FFF2-40B4-BE49-F238E27FC236}">
                <a16:creationId xmlns:a16="http://schemas.microsoft.com/office/drawing/2014/main" id="{BB0740A6-C7A4-DF63-9D40-A82FEFF1E91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5795F5-A16C-F30B-4BBE-7AE6408AAB3E}"/>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06798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8C408-8624-FA30-1815-0649E14E5D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487FD63-70ED-E69A-AC48-088FCF8AE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77B0D61-762B-1AE4-85F7-643E3396F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6F93C6C-2515-29B5-BAAB-DEC7DE89A4F8}"/>
              </a:ext>
            </a:extLst>
          </p:cNvPr>
          <p:cNvSpPr>
            <a:spLocks noGrp="1"/>
          </p:cNvSpPr>
          <p:nvPr>
            <p:ph type="dt" sz="half" idx="10"/>
          </p:nvPr>
        </p:nvSpPr>
        <p:spPr/>
        <p:txBody>
          <a:bodyPr/>
          <a:lstStyle/>
          <a:p>
            <a:fld id="{1050A4A9-D2CD-4F28-A1B9-104E0999ABA8}" type="datetimeFigureOut">
              <a:rPr lang="zh-CN" altLang="en-US" smtClean="0"/>
              <a:t>2023/6/10</a:t>
            </a:fld>
            <a:endParaRPr lang="zh-CN" altLang="en-US"/>
          </a:p>
        </p:txBody>
      </p:sp>
      <p:sp>
        <p:nvSpPr>
          <p:cNvPr id="6" name="页脚占位符 5">
            <a:extLst>
              <a:ext uri="{FF2B5EF4-FFF2-40B4-BE49-F238E27FC236}">
                <a16:creationId xmlns:a16="http://schemas.microsoft.com/office/drawing/2014/main" id="{3D5E49B3-7F18-025F-FBB3-3041E9134A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0B8F20-444E-76EF-76F9-960D2E0B92F2}"/>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384164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FBE73-73B9-58D9-6F94-50C57C4782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80480B-9D4F-A11A-A3BB-EE184D905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5C8CE99-2E75-3687-030E-9AFF89553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FF02D8E-C40C-52DD-081D-57303F38347E}"/>
              </a:ext>
            </a:extLst>
          </p:cNvPr>
          <p:cNvSpPr>
            <a:spLocks noGrp="1"/>
          </p:cNvSpPr>
          <p:nvPr>
            <p:ph type="dt" sz="half" idx="10"/>
          </p:nvPr>
        </p:nvSpPr>
        <p:spPr/>
        <p:txBody>
          <a:bodyPr/>
          <a:lstStyle/>
          <a:p>
            <a:fld id="{1050A4A9-D2CD-4F28-A1B9-104E0999ABA8}" type="datetimeFigureOut">
              <a:rPr lang="zh-CN" altLang="en-US" smtClean="0"/>
              <a:t>2023/6/10</a:t>
            </a:fld>
            <a:endParaRPr lang="zh-CN" altLang="en-US"/>
          </a:p>
        </p:txBody>
      </p:sp>
      <p:sp>
        <p:nvSpPr>
          <p:cNvPr id="6" name="页脚占位符 5">
            <a:extLst>
              <a:ext uri="{FF2B5EF4-FFF2-40B4-BE49-F238E27FC236}">
                <a16:creationId xmlns:a16="http://schemas.microsoft.com/office/drawing/2014/main" id="{9FC8D5C2-B96A-356D-EDE1-E653077F4D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829202-5192-D595-B35F-71F349515360}"/>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3848201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2EFE4A-9508-03CD-8468-4767CECC3E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76EDDE5-7040-7645-B870-FD1F51F51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D8EFFD-C9DC-CD0E-13B0-2C898F3639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0A4A9-D2CD-4F28-A1B9-104E0999ABA8}" type="datetimeFigureOut">
              <a:rPr lang="zh-CN" altLang="en-US" smtClean="0"/>
              <a:t>2023/6/10</a:t>
            </a:fld>
            <a:endParaRPr lang="zh-CN" altLang="en-US"/>
          </a:p>
        </p:txBody>
      </p:sp>
      <p:sp>
        <p:nvSpPr>
          <p:cNvPr id="5" name="页脚占位符 4">
            <a:extLst>
              <a:ext uri="{FF2B5EF4-FFF2-40B4-BE49-F238E27FC236}">
                <a16:creationId xmlns:a16="http://schemas.microsoft.com/office/drawing/2014/main" id="{A7582F5D-BD4F-84C0-2A80-5B70FFEB9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561072-F36B-CA4E-CB0A-96FF5F106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016340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NULL"/><Relationship Id="rId5" Type="http://schemas.openxmlformats.org/officeDocument/2006/relationships/image" Target="../media/image5.png"/><Relationship Id="rId10" Type="http://schemas.openxmlformats.org/officeDocument/2006/relationships/image" Target="NULL"/><Relationship Id="rId4" Type="http://schemas.openxmlformats.org/officeDocument/2006/relationships/image" Target="../media/image8.png"/><Relationship Id="rId9" Type="http://schemas.openxmlformats.org/officeDocument/2006/relationships/image" Target="NUL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12.png"/><Relationship Id="rId7" Type="http://schemas.openxmlformats.org/officeDocument/2006/relationships/image" Target="../media/image8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60.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NUL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4.png"/><Relationship Id="rId7" Type="http://schemas.openxmlformats.org/officeDocument/2006/relationships/image" Target="NUL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7.png"/><Relationship Id="rId10" Type="http://schemas.openxmlformats.org/officeDocument/2006/relationships/image" Target="NULL"/><Relationship Id="rId4" Type="http://schemas.openxmlformats.org/officeDocument/2006/relationships/image" Target="../media/image6.png"/><Relationship Id="rId9" Type="http://schemas.openxmlformats.org/officeDocument/2006/relationships/image" Target="NUL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CB76CBA-1E5E-AF25-DDF1-7A57827514D5}"/>
              </a:ext>
            </a:extLst>
          </p:cNvPr>
          <p:cNvSpPr>
            <a:spLocks noGrp="1"/>
          </p:cNvSpPr>
          <p:nvPr>
            <p:ph type="subTitle" idx="1"/>
          </p:nvPr>
        </p:nvSpPr>
        <p:spPr>
          <a:xfrm>
            <a:off x="1524000" y="4129957"/>
            <a:ext cx="9144000" cy="1655762"/>
          </a:xfrm>
        </p:spPr>
        <p:txBody>
          <a:bodyPr anchor="ctr">
            <a:normAutofit/>
          </a:bodyPr>
          <a:lstStyle/>
          <a:p>
            <a:pPr>
              <a:lnSpc>
                <a:spcPct val="150000"/>
              </a:lnSpc>
            </a:pPr>
            <a:r>
              <a:rPr lang="en-US" altLang="zh-CN" sz="2800" dirty="0">
                <a:latin typeface="Times New Roman" panose="02020603050405020304" pitchFamily="18" charset="0"/>
                <a:cs typeface="Times New Roman" panose="02020603050405020304" pitchFamily="18" charset="0"/>
              </a:rPr>
              <a:t>Group member: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孙逸涵 张旭东</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800" dirty="0">
                <a:latin typeface="Times New Roman" panose="02020603050405020304" pitchFamily="18" charset="0"/>
                <a:cs typeface="Times New Roman" panose="02020603050405020304" pitchFamily="18" charset="0"/>
              </a:rPr>
              <a:t>SID:</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12012128</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12011923</a:t>
            </a:r>
            <a:endParaRPr lang="zh-CN" altLang="en-US" sz="2800" dirty="0">
              <a:latin typeface="Times New Roman" panose="02020603050405020304" pitchFamily="18" charset="0"/>
              <a:cs typeface="Times New Roman" panose="02020603050405020304" pitchFamily="18" charset="0"/>
            </a:endParaRPr>
          </a:p>
        </p:txBody>
      </p:sp>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标题 1">
            <a:extLst>
              <a:ext uri="{FF2B5EF4-FFF2-40B4-BE49-F238E27FC236}">
                <a16:creationId xmlns:a16="http://schemas.microsoft.com/office/drawing/2014/main" id="{BDB6036F-FCF5-6F34-703D-C54870063D23}"/>
              </a:ext>
            </a:extLst>
          </p:cNvPr>
          <p:cNvSpPr>
            <a:spLocks noGrp="1"/>
          </p:cNvSpPr>
          <p:nvPr>
            <p:ph type="ctrTitle"/>
          </p:nvPr>
        </p:nvSpPr>
        <p:spPr>
          <a:xfrm>
            <a:off x="229021" y="276776"/>
            <a:ext cx="11733958" cy="3152223"/>
          </a:xfrm>
        </p:spPr>
        <p:txBody>
          <a:bodyPr anchor="ctr">
            <a:normAutofit fontScale="90000"/>
          </a:bodyPr>
          <a:lstStyle/>
          <a:p>
            <a:pPr>
              <a:lnSpc>
                <a:spcPct val="200000"/>
              </a:lnSpc>
            </a:pPr>
            <a:r>
              <a:rPr lang="en-US" altLang="zh-CN" sz="7200" dirty="0">
                <a:latin typeface="Times New Roman" panose="02020603050405020304" pitchFamily="18" charset="0"/>
                <a:cs typeface="Times New Roman" panose="02020603050405020304" pitchFamily="18" charset="0"/>
              </a:rPr>
              <a:t>Assignment 9</a:t>
            </a:r>
            <a:br>
              <a:rPr lang="en-US" altLang="zh-CN" sz="7200" dirty="0">
                <a:latin typeface="Times New Roman" panose="02020603050405020304" pitchFamily="18" charset="0"/>
                <a:cs typeface="Times New Roman" panose="02020603050405020304" pitchFamily="18" charset="0"/>
              </a:rPr>
            </a:br>
            <a:r>
              <a:rPr lang="en-US" altLang="zh-CN" sz="4400" dirty="0">
                <a:latin typeface="Times New Roman" panose="02020603050405020304" pitchFamily="18" charset="0"/>
                <a:cs typeface="Times New Roman" panose="02020603050405020304" pitchFamily="18" charset="0"/>
              </a:rPr>
              <a:t>DOA Estimation &amp; Passive Sensing</a:t>
            </a:r>
            <a:endParaRPr lang="zh-CN" alt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428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10</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2" name="标题 1">
            <a:extLst>
              <a:ext uri="{FF2B5EF4-FFF2-40B4-BE49-F238E27FC236}">
                <a16:creationId xmlns:a16="http://schemas.microsoft.com/office/drawing/2014/main" id="{F1CE5570-B513-1F74-89AF-3F00D04429A3}"/>
              </a:ext>
            </a:extLst>
          </p:cNvPr>
          <p:cNvSpPr txBox="1">
            <a:spLocks/>
          </p:cNvSpPr>
          <p:nvPr/>
        </p:nvSpPr>
        <p:spPr>
          <a:xfrm>
            <a:off x="555338" y="307115"/>
            <a:ext cx="7364730" cy="607681"/>
          </a:xfrm>
          <a:prstGeom prst="rect">
            <a:avLst/>
          </a:prstGeom>
        </p:spPr>
        <p:txBody>
          <a:bodyPr>
            <a:norm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ysClr val="windowText" lastClr="000000"/>
                </a:solidFill>
                <a:effectLst/>
                <a:uLnTx/>
                <a:uFillTx/>
                <a:latin typeface="微软雅黑"/>
                <a:ea typeface="微软雅黑"/>
                <a:cs typeface="+mn-cs"/>
              </a:rPr>
              <a:t>Doppler sensing</a:t>
            </a: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3" name="内容占位符 41">
                <a:extLst>
                  <a:ext uri="{FF2B5EF4-FFF2-40B4-BE49-F238E27FC236}">
                    <a16:creationId xmlns:a16="http://schemas.microsoft.com/office/drawing/2014/main" id="{CA61FD14-CE14-4523-0588-2321A38B7D77}"/>
                  </a:ext>
                </a:extLst>
              </p:cNvPr>
              <p:cNvSpPr txBox="1">
                <a:spLocks/>
              </p:cNvSpPr>
              <p:nvPr/>
            </p:nvSpPr>
            <p:spPr>
              <a:xfrm>
                <a:off x="555338" y="1218621"/>
                <a:ext cx="6576913" cy="4641405"/>
              </a:xfr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14:m>
                  <m:oMath xmlns:m="http://schemas.openxmlformats.org/officeDocument/2006/math">
                    <m:sSub>
                      <m:sSubPr>
                        <m:ctrlPr>
                          <a:rPr lang="en-US" sz="2000" i="1" smtClean="0">
                            <a:solidFill>
                              <a:srgbClr val="ED6C00"/>
                            </a:solidFill>
                            <a:latin typeface="Cambria Math" panose="02040503050406030204" pitchFamily="18" charset="0"/>
                            <a:cs typeface="Cambria Math" panose="02040503050406030204" pitchFamily="18" charset="0"/>
                          </a:rPr>
                        </m:ctrlPr>
                      </m:sSubPr>
                      <m:e>
                        <m:r>
                          <a:rPr lang="en-US" sz="2000" i="1">
                            <a:solidFill>
                              <a:srgbClr val="ED6C00"/>
                            </a:solidFill>
                            <a:latin typeface="Cambria Math" panose="02040503050406030204" pitchFamily="18" charset="0"/>
                            <a:ea typeface="MS Mincho" charset="0"/>
                            <a:cs typeface="Cambria Math" panose="02040503050406030204" pitchFamily="18" charset="0"/>
                          </a:rPr>
                          <m:t>𝜃</m:t>
                        </m:r>
                      </m:e>
                      <m:sub>
                        <m:r>
                          <a:rPr lang="en-US" sz="2000" i="1">
                            <a:solidFill>
                              <a:srgbClr val="ED6C00"/>
                            </a:solidFill>
                            <a:latin typeface="Cambria Math" panose="02040503050406030204" pitchFamily="18" charset="0"/>
                            <a:cs typeface="Cambria Math" panose="02040503050406030204" pitchFamily="18" charset="0"/>
                          </a:rPr>
                          <m:t>𝑐</m:t>
                        </m:r>
                      </m:sub>
                    </m:sSub>
                  </m:oMath>
                </a14:m>
                <a:r>
                  <a:rPr lang="zh-CN" altLang="en-US" sz="2000" dirty="0">
                    <a:solidFill>
                      <a:srgbClr val="ED6C00"/>
                    </a:solidFill>
                    <a:latin typeface="Cambria Math" panose="02040503050406030204" pitchFamily="18" charset="0"/>
                    <a:cs typeface="Cambria Math" panose="02040503050406030204" pitchFamily="18" charset="0"/>
                  </a:rPr>
                  <a:t>：</a:t>
                </a:r>
                <a:r>
                  <a:rPr lang="en-US" sz="2000" dirty="0">
                    <a:latin typeface="Arial" panose="020B0604020202020204" pitchFamily="34" charset="0"/>
                    <a:cs typeface="Arial" panose="020B0604020202020204" pitchFamily="34" charset="0"/>
                  </a:rPr>
                  <a:t>estimated via the phased array of the passive receiver, e.g., </a:t>
                </a:r>
                <a:r>
                  <a:rPr lang="en-US" sz="2000" dirty="0">
                    <a:solidFill>
                      <a:srgbClr val="FF0000"/>
                    </a:solidFill>
                    <a:latin typeface="Arial" panose="020B0604020202020204" pitchFamily="34" charset="0"/>
                    <a:cs typeface="Arial" panose="020B0604020202020204" pitchFamily="34" charset="0"/>
                  </a:rPr>
                  <a:t>MUSIC algorithm</a:t>
                </a:r>
                <a:endParaRPr lang="en-US" sz="2000" dirty="0">
                  <a:latin typeface="Arial" panose="020B0604020202020204" pitchFamily="34" charset="0"/>
                  <a:cs typeface="Arial" panose="020B0604020202020204" pitchFamily="34" charset="0"/>
                </a:endParaRPr>
              </a:p>
              <a:p>
                <a:r>
                  <a:rPr lang="en-US" sz="2000" dirty="0">
                    <a:solidFill>
                      <a:srgbClr val="ED6C00"/>
                    </a:solidFill>
                    <a:latin typeface="Arial" panose="020B0604020202020204" pitchFamily="34" charset="0"/>
                    <a:cs typeface="Arial" panose="020B0604020202020204" pitchFamily="34" charset="0"/>
                    <a:sym typeface="+mn-ea"/>
                  </a:rPr>
                  <a:t>s</a:t>
                </a:r>
                <a:r>
                  <a:rPr lang="en-US"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sym typeface="+mn-ea"/>
                  </a:rPr>
                  <a:t>estimated </a:t>
                </a:r>
                <a:r>
                  <a:rPr lang="en-US" sz="2000" dirty="0">
                    <a:latin typeface="Arial" panose="020B0604020202020204" pitchFamily="34" charset="0"/>
                    <a:cs typeface="Arial" panose="020B0604020202020204" pitchFamily="34" charset="0"/>
                  </a:rPr>
                  <a:t>with </a:t>
                </a:r>
                <a14:m>
                  <m:oMath xmlns:m="http://schemas.openxmlformats.org/officeDocument/2006/math">
                    <m:sSub>
                      <m:sSubPr>
                        <m:ctrlPr>
                          <a:rPr lang="en-US" sz="2000" i="1" smtClean="0">
                            <a:solidFill>
                              <a:srgbClr val="ED6C00"/>
                            </a:solidFill>
                            <a:latin typeface="Cambria Math" panose="02040503050406030204" pitchFamily="18" charset="0"/>
                            <a:cs typeface="Cambria Math" panose="02040503050406030204" pitchFamily="18" charset="0"/>
                          </a:rPr>
                        </m:ctrlPr>
                      </m:sSubPr>
                      <m:e>
                        <m:r>
                          <a:rPr lang="en-US" sz="2000" i="1">
                            <a:solidFill>
                              <a:srgbClr val="ED6C00"/>
                            </a:solidFill>
                            <a:latin typeface="Cambria Math" panose="02040503050406030204" pitchFamily="18" charset="0"/>
                            <a:ea typeface="MS Mincho" charset="0"/>
                            <a:cs typeface="Cambria Math" panose="02040503050406030204" pitchFamily="18" charset="0"/>
                          </a:rPr>
                          <m:t>𝜌</m:t>
                        </m:r>
                      </m:e>
                      <m:sub>
                        <m:r>
                          <a:rPr lang="en-US" sz="2000" i="1">
                            <a:solidFill>
                              <a:srgbClr val="ED6C00"/>
                            </a:solidFill>
                            <a:latin typeface="Cambria Math" panose="02040503050406030204" pitchFamily="18" charset="0"/>
                            <a:cs typeface="Cambria Math" panose="02040503050406030204" pitchFamily="18" charset="0"/>
                          </a:rPr>
                          <m:t>𝑏𝑠</m:t>
                        </m:r>
                      </m:sub>
                    </m:sSub>
                  </m:oMath>
                </a14:m>
                <a:r>
                  <a:rPr lang="en-US" sz="2000" dirty="0">
                    <a:latin typeface="Arial" panose="020B0604020202020204" pitchFamily="34" charset="0"/>
                    <a:cs typeface="Arial" panose="020B0604020202020204" pitchFamily="34" charset="0"/>
                  </a:rPr>
                  <a:t> and </a:t>
                </a:r>
                <a14:m>
                  <m:oMath xmlns:m="http://schemas.openxmlformats.org/officeDocument/2006/math">
                    <m:acc>
                      <m:accPr>
                        <m:chr m:val="̂"/>
                        <m:ctrlPr>
                          <a:rPr lang="en-US" altLang="zh-CN" sz="2000" i="1" smtClean="0">
                            <a:solidFill>
                              <a:srgbClr val="ED6C00"/>
                            </a:solidFill>
                            <a:latin typeface="Cambria Math" panose="02040503050406030204" pitchFamily="18" charset="0"/>
                            <a:cs typeface="Cambria Math" panose="02040503050406030204" pitchFamily="18" charset="0"/>
                          </a:rPr>
                        </m:ctrlPr>
                      </m:accPr>
                      <m:e>
                        <m:r>
                          <a:rPr lang="en-US" altLang="zh-CN" sz="2000" i="1">
                            <a:solidFill>
                              <a:srgbClr val="ED6C00"/>
                            </a:solidFill>
                            <a:latin typeface="Cambria Math" panose="02040503050406030204" pitchFamily="18" charset="0"/>
                            <a:ea typeface="MS Mincho" charset="0"/>
                            <a:cs typeface="Cambria Math" panose="02040503050406030204" pitchFamily="18" charset="0"/>
                          </a:rPr>
                          <m:t>𝜏</m:t>
                        </m:r>
                      </m:e>
                    </m:acc>
                  </m:oMath>
                </a14:m>
                <a:endParaRPr lang="en-US" sz="2000" dirty="0">
                  <a:latin typeface="Arial" panose="020B0604020202020204" pitchFamily="34" charset="0"/>
                  <a:cs typeface="Arial" panose="020B0604020202020204" pitchFamily="34" charset="0"/>
                </a:endParaRPr>
              </a:p>
              <a:p>
                <a14:m>
                  <m:oMath xmlns:m="http://schemas.openxmlformats.org/officeDocument/2006/math">
                    <m:sSub>
                      <m:sSubPr>
                        <m:ctrlPr>
                          <a:rPr lang="en-US" sz="2000" i="1" smtClean="0">
                            <a:solidFill>
                              <a:srgbClr val="ED6C00"/>
                            </a:solidFill>
                            <a:latin typeface="Cambria Math" panose="02040503050406030204" pitchFamily="18" charset="0"/>
                            <a:cs typeface="Cambria Math" panose="02040503050406030204" pitchFamily="18" charset="0"/>
                          </a:rPr>
                        </m:ctrlPr>
                      </m:sSubPr>
                      <m:e>
                        <m:r>
                          <a:rPr lang="en-US" sz="2000" i="1">
                            <a:solidFill>
                              <a:srgbClr val="ED6C00"/>
                            </a:solidFill>
                            <a:latin typeface="Cambria Math" panose="02040503050406030204" pitchFamily="18" charset="0"/>
                            <a:ea typeface="MS Mincho" charset="0"/>
                            <a:cs typeface="Cambria Math" panose="02040503050406030204" pitchFamily="18" charset="0"/>
                          </a:rPr>
                          <m:t>𝜌</m:t>
                        </m:r>
                      </m:e>
                      <m:sub>
                        <m:r>
                          <a:rPr lang="en-US" sz="2000" i="1">
                            <a:solidFill>
                              <a:srgbClr val="ED6C00"/>
                            </a:solidFill>
                            <a:latin typeface="Cambria Math" panose="02040503050406030204" pitchFamily="18" charset="0"/>
                            <a:cs typeface="Cambria Math" panose="02040503050406030204" pitchFamily="18" charset="0"/>
                          </a:rPr>
                          <m:t>𝑐</m:t>
                        </m:r>
                      </m:sub>
                    </m:sSub>
                  </m:oMath>
                </a14:m>
                <a:r>
                  <a:rPr lang="en-US"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sym typeface="+mn-ea"/>
                  </a:rPr>
                  <a:t> estimated </a:t>
                </a:r>
                <a:r>
                  <a:rPr lang="en-US" sz="2000" dirty="0">
                    <a:latin typeface="Arial" panose="020B0604020202020204" pitchFamily="34" charset="0"/>
                    <a:cs typeface="Arial" panose="020B0604020202020204" pitchFamily="34" charset="0"/>
                  </a:rPr>
                  <a:t>with </a:t>
                </a:r>
                <a14:m>
                  <m:oMath xmlns:m="http://schemas.openxmlformats.org/officeDocument/2006/math">
                    <m:sSub>
                      <m:sSubPr>
                        <m:ctrlPr>
                          <a:rPr lang="en-US" sz="2000" i="1" smtClean="0">
                            <a:solidFill>
                              <a:srgbClr val="ED6C00"/>
                            </a:solidFill>
                            <a:latin typeface="Cambria Math" panose="02040503050406030204" pitchFamily="18" charset="0"/>
                            <a:cs typeface="Cambria Math" panose="02040503050406030204" pitchFamily="18" charset="0"/>
                          </a:rPr>
                        </m:ctrlPr>
                      </m:sSubPr>
                      <m:e>
                        <m:r>
                          <a:rPr lang="en-US" sz="2000" i="1">
                            <a:solidFill>
                              <a:srgbClr val="ED6C00"/>
                            </a:solidFill>
                            <a:latin typeface="Cambria Math" panose="02040503050406030204" pitchFamily="18" charset="0"/>
                            <a:ea typeface="MS Mincho" charset="0"/>
                            <a:cs typeface="Cambria Math" panose="02040503050406030204" pitchFamily="18" charset="0"/>
                          </a:rPr>
                          <m:t>𝜌</m:t>
                        </m:r>
                      </m:e>
                      <m:sub>
                        <m:r>
                          <a:rPr lang="en-US" sz="2000" i="1">
                            <a:solidFill>
                              <a:srgbClr val="ED6C00"/>
                            </a:solidFill>
                            <a:latin typeface="Cambria Math" panose="02040503050406030204" pitchFamily="18" charset="0"/>
                            <a:cs typeface="Cambria Math" panose="02040503050406030204" pitchFamily="18" charset="0"/>
                          </a:rPr>
                          <m:t>𝑏𝑠</m:t>
                        </m:r>
                      </m:sub>
                    </m:sSub>
                  </m:oMath>
                </a14:m>
                <a:r>
                  <a:rPr lang="en-US" sz="2000" dirty="0">
                    <a:solidFill>
                      <a:srgbClr val="ED6C00"/>
                    </a:solidFill>
                    <a:latin typeface="Arial" panose="020B0604020202020204" pitchFamily="34" charset="0"/>
                    <a:cs typeface="Arial" panose="020B0604020202020204" pitchFamily="34" charset="0"/>
                  </a:rPr>
                  <a:t>, </a:t>
                </a:r>
                <a14:m>
                  <m:oMath xmlns:m="http://schemas.openxmlformats.org/officeDocument/2006/math">
                    <m:r>
                      <a:rPr lang="en-US" sz="2000" i="1">
                        <a:solidFill>
                          <a:srgbClr val="ED6C00"/>
                        </a:solidFill>
                        <a:latin typeface="Cambria Math" panose="02040503050406030204" pitchFamily="18" charset="0"/>
                        <a:ea typeface="MS Mincho" charset="0"/>
                        <a:cs typeface="Cambria Math" panose="02040503050406030204" pitchFamily="18" charset="0"/>
                      </a:rPr>
                      <m:t>𝜃</m:t>
                    </m:r>
                  </m:oMath>
                </a14:m>
                <a:r>
                  <a:rPr lang="en-US" sz="2000" dirty="0">
                    <a:solidFill>
                      <a:srgbClr val="ED6C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and </a:t>
                </a:r>
                <a14:m>
                  <m:oMath xmlns:m="http://schemas.openxmlformats.org/officeDocument/2006/math">
                    <m:r>
                      <a:rPr lang="en-US" altLang="zh-CN" sz="2000" b="1" i="1" dirty="0">
                        <a:solidFill>
                          <a:srgbClr val="ED6C00"/>
                        </a:solidFill>
                        <a:latin typeface="Cambria Math" panose="02040503050406030204" pitchFamily="18" charset="0"/>
                        <a:cs typeface="Cambria Math" panose="02040503050406030204" pitchFamily="18" charset="0"/>
                      </a:rPr>
                      <m:t>𝒔</m:t>
                    </m:r>
                  </m:oMath>
                </a14:m>
                <a:r>
                  <a:rPr lang="en-US" sz="2000" dirty="0">
                    <a:latin typeface="Arial" panose="020B0604020202020204" pitchFamily="34" charset="0"/>
                    <a:cs typeface="Arial" panose="020B0604020202020204" pitchFamily="34" charset="0"/>
                  </a:rPr>
                  <a:t>, </a:t>
                </a:r>
                <a14:m>
                  <m:oMath xmlns:m="http://schemas.openxmlformats.org/officeDocument/2006/math">
                    <m:sSub>
                      <m:sSubPr>
                        <m:ctrlPr>
                          <a:rPr lang="en-US" sz="2000" i="1" smtClean="0">
                            <a:solidFill>
                              <a:srgbClr val="ED6C00"/>
                            </a:solidFill>
                            <a:latin typeface="Cambria Math" panose="02040503050406030204" pitchFamily="18" charset="0"/>
                            <a:cs typeface="Cambria Math" panose="02040503050406030204" pitchFamily="18" charset="0"/>
                          </a:rPr>
                        </m:ctrlPr>
                      </m:sSubPr>
                      <m:e>
                        <m:r>
                          <a:rPr lang="en-US" sz="2000" i="1">
                            <a:solidFill>
                              <a:srgbClr val="ED6C00"/>
                            </a:solidFill>
                            <a:latin typeface="Cambria Math" panose="02040503050406030204" pitchFamily="18" charset="0"/>
                            <a:ea typeface="MS Mincho" charset="0"/>
                            <a:cs typeface="Cambria Math" panose="02040503050406030204" pitchFamily="18" charset="0"/>
                          </a:rPr>
                          <m:t>𝜌</m:t>
                        </m:r>
                      </m:e>
                      <m:sub>
                        <m:r>
                          <a:rPr lang="en-US" sz="2000" i="1">
                            <a:solidFill>
                              <a:srgbClr val="ED6C00"/>
                            </a:solidFill>
                            <a:latin typeface="Cambria Math" panose="02040503050406030204" pitchFamily="18" charset="0"/>
                            <a:cs typeface="Cambria Math" panose="02040503050406030204" pitchFamily="18" charset="0"/>
                          </a:rPr>
                          <m:t>𝑐</m:t>
                        </m:r>
                      </m:sub>
                    </m:sSub>
                  </m:oMath>
                </a14:m>
                <a:r>
                  <a:rPr lang="en-US" sz="2000" dirty="0">
                    <a:latin typeface="Arial" panose="020B0604020202020204" pitchFamily="34" charset="0"/>
                    <a:cs typeface="Arial" panose="020B0604020202020204" pitchFamily="34" charset="0"/>
                  </a:rPr>
                  <a:t> </a:t>
                </a:r>
              </a:p>
              <a:p>
                <a14:m>
                  <m:oMath xmlns:m="http://schemas.openxmlformats.org/officeDocument/2006/math">
                    <m:sSub>
                      <m:sSubPr>
                        <m:ctrlPr>
                          <a:rPr lang="en-US" sz="2000" i="1">
                            <a:solidFill>
                              <a:srgbClr val="ED6C00"/>
                            </a:solidFill>
                            <a:latin typeface="Cambria Math" panose="02040503050406030204" pitchFamily="18" charset="0"/>
                            <a:cs typeface="Cambria Math" panose="02040503050406030204" pitchFamily="18" charset="0"/>
                          </a:rPr>
                        </m:ctrlPr>
                      </m:sSubPr>
                      <m:e>
                        <m:r>
                          <a:rPr lang="en-US" sz="2000" i="1">
                            <a:solidFill>
                              <a:srgbClr val="ED6C00"/>
                            </a:solidFill>
                            <a:latin typeface="Cambria Math" panose="02040503050406030204" pitchFamily="18" charset="0"/>
                            <a:cs typeface="Cambria Math" panose="02040503050406030204" pitchFamily="18" charset="0"/>
                          </a:rPr>
                          <m:t>𝑣</m:t>
                        </m:r>
                      </m:e>
                      <m:sub>
                        <m:r>
                          <a:rPr lang="en-US" sz="2000" i="1">
                            <a:solidFill>
                              <a:srgbClr val="ED6C00"/>
                            </a:solidFill>
                            <a:latin typeface="Cambria Math" panose="02040503050406030204" pitchFamily="18" charset="0"/>
                            <a:cs typeface="Cambria Math" panose="02040503050406030204" pitchFamily="18" charset="0"/>
                          </a:rPr>
                          <m:t>𝑐</m:t>
                        </m:r>
                      </m:sub>
                    </m:sSub>
                  </m:oMath>
                </a14:m>
                <a:r>
                  <a:rPr lang="en-US" sz="2000" dirty="0">
                    <a:latin typeface="Arial" panose="020B0604020202020204" pitchFamily="34" charset="0"/>
                    <a:cs typeface="Arial" panose="020B0604020202020204" pitchFamily="34" charset="0"/>
                  </a:rPr>
                  <a:t>: with the direction of car’s velocity and </a:t>
                </a:r>
                <a14:m>
                  <m:oMath xmlns:m="http://schemas.openxmlformats.org/officeDocument/2006/math">
                    <m:acc>
                      <m:accPr>
                        <m:chr m:val="̂"/>
                        <m:ctrlPr>
                          <a:rPr lang="en-US" altLang="zh-CN" sz="2000" i="1" smtClean="0">
                            <a:solidFill>
                              <a:srgbClr val="ED6C00"/>
                            </a:solidFill>
                            <a:latin typeface="Cambria Math" panose="02040503050406030204" pitchFamily="18" charset="0"/>
                            <a:cs typeface="Cambria Math" panose="02040503050406030204" pitchFamily="18" charset="0"/>
                          </a:rPr>
                        </m:ctrlPr>
                      </m:accPr>
                      <m:e>
                        <m:r>
                          <a:rPr lang="en-US" altLang="zh-CN" sz="2000" i="1">
                            <a:solidFill>
                              <a:srgbClr val="ED6C00"/>
                            </a:solidFill>
                            <a:latin typeface="Cambria Math" panose="02040503050406030204" pitchFamily="18" charset="0"/>
                            <a:cs typeface="Cambria Math" panose="02040503050406030204" pitchFamily="18" charset="0"/>
                          </a:rPr>
                          <m:t>𝑓</m:t>
                        </m:r>
                      </m:e>
                    </m:acc>
                  </m:oMath>
                </a14:m>
                <a:r>
                  <a:rPr lang="en-US" altLang="zh-CN" sz="2000" dirty="0">
                    <a:solidFill>
                      <a:srgbClr val="ED6C00"/>
                    </a:solidFill>
                    <a:latin typeface="Arial" panose="020B0604020202020204" pitchFamily="34" charset="0"/>
                    <a:cs typeface="Arial" panose="020B0604020202020204" pitchFamily="34" charset="0"/>
                  </a:rPr>
                  <a:t> </a:t>
                </a:r>
              </a:p>
              <a:p>
                <a:r>
                  <a:rPr lang="en-US" altLang="zh-CN" sz="2000" dirty="0">
                    <a:solidFill>
                      <a:srgbClr val="FF0000"/>
                    </a:solidFill>
                    <a:latin typeface="Calibri" panose="020F0502020204030204" pitchFamily="34" charset="0"/>
                    <a:cs typeface="Calibri" panose="020F0502020204030204" pitchFamily="34" charset="0"/>
                    <a:sym typeface="+mn-ea"/>
                  </a:rPr>
                  <a:t>Ambiguity Function</a:t>
                </a:r>
                <a:endParaRPr lang="en-US" altLang="zh-CN" sz="2000" dirty="0">
                  <a:latin typeface="Calibri" panose="020F0502020204030204" pitchFamily="34" charset="0"/>
                  <a:cs typeface="Calibri" panose="020F050202020403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How to calculate the velocity </a:t>
                </a:r>
                <a14:m>
                  <m:oMath xmlns:m="http://schemas.openxmlformats.org/officeDocument/2006/math">
                    <m:sSub>
                      <m:sSubPr>
                        <m:ctrlPr>
                          <a:rPr lang="en-US" sz="2000" i="1">
                            <a:solidFill>
                              <a:srgbClr val="ED6C00"/>
                            </a:solidFill>
                            <a:latin typeface="Cambria Math" panose="02040503050406030204" pitchFamily="18" charset="0"/>
                            <a:cs typeface="Cambria Math" panose="02040503050406030204" pitchFamily="18" charset="0"/>
                          </a:rPr>
                        </m:ctrlPr>
                      </m:sSubPr>
                      <m:e>
                        <m:r>
                          <a:rPr lang="en-US" sz="2000" i="1">
                            <a:solidFill>
                              <a:srgbClr val="ED6C00"/>
                            </a:solidFill>
                            <a:latin typeface="Cambria Math" panose="02040503050406030204" pitchFamily="18" charset="0"/>
                            <a:cs typeface="Cambria Math" panose="02040503050406030204" pitchFamily="18" charset="0"/>
                          </a:rPr>
                          <m:t>𝑣</m:t>
                        </m:r>
                      </m:e>
                      <m:sub>
                        <m:r>
                          <a:rPr lang="en-US" sz="2000" i="1">
                            <a:solidFill>
                              <a:srgbClr val="ED6C00"/>
                            </a:solidFill>
                            <a:latin typeface="Cambria Math" panose="02040503050406030204" pitchFamily="18" charset="0"/>
                            <a:cs typeface="Cambria Math" panose="02040503050406030204" pitchFamily="18" charset="0"/>
                          </a:rPr>
                          <m:t>𝑐</m:t>
                        </m:r>
                      </m:sub>
                    </m:sSub>
                  </m:oMath>
                </a14:m>
                <a:r>
                  <a:rPr lang="zh-CN" altLang="en-US" sz="2000" dirty="0">
                    <a:solidFill>
                      <a:srgbClr val="ED6C00"/>
                    </a:solidFill>
                    <a:latin typeface="Cambria Math" panose="02040503050406030204" pitchFamily="18" charset="0"/>
                    <a:cs typeface="Cambria Math" panose="02040503050406030204" pitchFamily="18" charset="0"/>
                  </a:rPr>
                  <a:t>？</a:t>
                </a:r>
              </a:p>
              <a:p>
                <a14:m>
                  <m:oMath xmlns:m="http://schemas.openxmlformats.org/officeDocument/2006/math">
                    <m:sSub>
                      <m:sSubPr>
                        <m:ctrlPr>
                          <a:rPr lang="en-US" sz="3200" i="1">
                            <a:solidFill>
                              <a:srgbClr val="ED6C00"/>
                            </a:solidFill>
                            <a:latin typeface="Cambria Math" panose="02040503050406030204" pitchFamily="18" charset="0"/>
                            <a:cs typeface="Cambria Math" panose="02040503050406030204" pitchFamily="18" charset="0"/>
                          </a:rPr>
                        </m:ctrlPr>
                      </m:sSubPr>
                      <m:e>
                        <m:r>
                          <a:rPr lang="en-US" sz="3200" i="1">
                            <a:solidFill>
                              <a:srgbClr val="ED6C00"/>
                            </a:solidFill>
                            <a:latin typeface="Cambria Math" panose="02040503050406030204" pitchFamily="18" charset="0"/>
                            <a:cs typeface="Cambria Math" panose="02040503050406030204" pitchFamily="18" charset="0"/>
                          </a:rPr>
                          <m:t>𝑣</m:t>
                        </m:r>
                      </m:e>
                      <m:sub>
                        <m:r>
                          <a:rPr lang="en-US" sz="3200" i="1">
                            <a:solidFill>
                              <a:srgbClr val="ED6C00"/>
                            </a:solidFill>
                            <a:latin typeface="Cambria Math" panose="02040503050406030204" pitchFamily="18" charset="0"/>
                            <a:cs typeface="Cambria Math" panose="02040503050406030204" pitchFamily="18" charset="0"/>
                          </a:rPr>
                          <m:t>𝑐</m:t>
                        </m:r>
                      </m:sub>
                    </m:sSub>
                    <m:r>
                      <a:rPr lang="en-US" sz="3200" i="1">
                        <a:solidFill>
                          <a:srgbClr val="ED6C00"/>
                        </a:solidFill>
                        <a:latin typeface="Cambria Math" panose="02040503050406030204" pitchFamily="18" charset="0"/>
                        <a:cs typeface="Cambria Math" panose="02040503050406030204" pitchFamily="18" charset="0"/>
                      </a:rPr>
                      <m:t>=</m:t>
                    </m:r>
                    <m:f>
                      <m:fPr>
                        <m:ctrlPr>
                          <a:rPr lang="en-US" sz="3200" i="1">
                            <a:solidFill>
                              <a:srgbClr val="ED6C00"/>
                            </a:solidFill>
                            <a:latin typeface="Cambria Math" panose="02040503050406030204" pitchFamily="18" charset="0"/>
                            <a:cs typeface="Cambria Math" panose="02040503050406030204" pitchFamily="18" charset="0"/>
                          </a:rPr>
                        </m:ctrlPr>
                      </m:fPr>
                      <m:num>
                        <m:r>
                          <a:rPr lang="en-US" sz="3200" i="1">
                            <a:solidFill>
                              <a:srgbClr val="ED6C00"/>
                            </a:solidFill>
                            <a:latin typeface="Cambria Math" panose="02040503050406030204" pitchFamily="18" charset="0"/>
                            <a:cs typeface="Cambria Math" panose="02040503050406030204" pitchFamily="18" charset="0"/>
                          </a:rPr>
                          <m:t>𝑐</m:t>
                        </m:r>
                        <m:r>
                          <a:rPr lang="en-US" sz="3200" i="1">
                            <a:solidFill>
                              <a:srgbClr val="ED6C00"/>
                            </a:solidFill>
                            <a:latin typeface="Cambria Math" panose="02040503050406030204" pitchFamily="18" charset="0"/>
                            <a:cs typeface="Cambria Math" panose="02040503050406030204" pitchFamily="18" charset="0"/>
                          </a:rPr>
                          <m:t>∗</m:t>
                        </m:r>
                        <m:r>
                          <a:rPr lang="en-US" sz="3200" i="1">
                            <a:solidFill>
                              <a:srgbClr val="ED6C00"/>
                            </a:solidFill>
                            <a:latin typeface="Cambria Math" panose="02040503050406030204" pitchFamily="18" charset="0"/>
                            <a:cs typeface="Cambria Math" panose="02040503050406030204" pitchFamily="18" charset="0"/>
                          </a:rPr>
                          <m:t>𝑓</m:t>
                        </m:r>
                      </m:num>
                      <m:den>
                        <m:r>
                          <a:rPr lang="en-US" sz="3200" i="1">
                            <a:solidFill>
                              <a:srgbClr val="ED6C00"/>
                            </a:solidFill>
                            <a:latin typeface="Cambria Math" panose="02040503050406030204" pitchFamily="18" charset="0"/>
                            <a:ea typeface="MS Mincho" charset="0"/>
                            <a:cs typeface="Cambria Math" panose="02040503050406030204" pitchFamily="18" charset="0"/>
                          </a:rPr>
                          <m:t>2</m:t>
                        </m:r>
                        <m:sSub>
                          <m:sSubPr>
                            <m:ctrlPr>
                              <a:rPr lang="en-US" sz="3200" i="1">
                                <a:solidFill>
                                  <a:srgbClr val="ED6C00"/>
                                </a:solidFill>
                                <a:latin typeface="Cambria Math" panose="02040503050406030204" pitchFamily="18" charset="0"/>
                                <a:ea typeface="MS Mincho" charset="0"/>
                                <a:cs typeface="Cambria Math" panose="02040503050406030204" pitchFamily="18" charset="0"/>
                              </a:rPr>
                            </m:ctrlPr>
                          </m:sSubPr>
                          <m:e>
                            <m:r>
                              <a:rPr lang="en-US" sz="3200" i="1">
                                <a:solidFill>
                                  <a:srgbClr val="ED6C00"/>
                                </a:solidFill>
                                <a:latin typeface="Cambria Math" panose="02040503050406030204" pitchFamily="18" charset="0"/>
                                <a:ea typeface="MS Mincho" charset="0"/>
                                <a:cs typeface="Cambria Math" panose="02040503050406030204" pitchFamily="18" charset="0"/>
                              </a:rPr>
                              <m:t>𝑓</m:t>
                            </m:r>
                          </m:e>
                          <m:sub>
                            <m:r>
                              <a:rPr lang="en-US" sz="3200" i="1">
                                <a:solidFill>
                                  <a:srgbClr val="ED6C00"/>
                                </a:solidFill>
                                <a:latin typeface="Cambria Math" panose="02040503050406030204" pitchFamily="18" charset="0"/>
                                <a:ea typeface="MS Mincho" charset="0"/>
                                <a:cs typeface="Cambria Math" panose="02040503050406030204" pitchFamily="18" charset="0"/>
                              </a:rPr>
                              <m:t>𝑐</m:t>
                            </m:r>
                          </m:sub>
                        </m:sSub>
                      </m:den>
                    </m:f>
                  </m:oMath>
                </a14:m>
                <a:r>
                  <a:rPr lang="en-US" altLang="zh-CN" sz="3200" dirty="0">
                    <a:solidFill>
                      <a:srgbClr val="ED6C00"/>
                    </a:solidFill>
                    <a:latin typeface="Cambria Math" panose="02040503050406030204" pitchFamily="18" charset="0"/>
                    <a:cs typeface="Cambria Math" panose="02040503050406030204" pitchFamily="18" charset="0"/>
                  </a:rPr>
                  <a:t>  </a:t>
                </a:r>
                <a:r>
                  <a:rPr lang="en-US" sz="2000" dirty="0">
                    <a:solidFill>
                      <a:srgbClr val="FF0000"/>
                    </a:solidFill>
                    <a:latin typeface="Arial" panose="020B0604020202020204" pitchFamily="34" charset="0"/>
                    <a:cs typeface="Arial" panose="020B0604020202020204" pitchFamily="34" charset="0"/>
                  </a:rPr>
                  <a:t>where </a:t>
                </a:r>
                <a14:m>
                  <m:oMath xmlns:m="http://schemas.openxmlformats.org/officeDocument/2006/math">
                    <m:sSub>
                      <m:sSubPr>
                        <m:ctrlPr>
                          <a:rPr lang="en-US" sz="2000" i="1" dirty="0">
                            <a:solidFill>
                              <a:srgbClr val="FF0000"/>
                            </a:solidFill>
                            <a:latin typeface="Cambria Math" panose="02040503050406030204" pitchFamily="18" charset="0"/>
                            <a:cs typeface="Arial" panose="020B0604020202020204" pitchFamily="34" charset="0"/>
                          </a:rPr>
                        </m:ctrlPr>
                      </m:sSubPr>
                      <m:e>
                        <m:r>
                          <a:rPr lang="en-US" sz="2000" dirty="0">
                            <a:solidFill>
                              <a:srgbClr val="FF0000"/>
                            </a:solidFill>
                            <a:latin typeface="Cambria Math" panose="02040503050406030204" pitchFamily="18" charset="0"/>
                            <a:cs typeface="Arial" panose="020B0604020202020204" pitchFamily="34" charset="0"/>
                          </a:rPr>
                          <m:t>𝑓</m:t>
                        </m:r>
                      </m:e>
                      <m:sub>
                        <m:r>
                          <a:rPr lang="en-US" sz="2000" dirty="0">
                            <a:solidFill>
                              <a:srgbClr val="FF0000"/>
                            </a:solidFill>
                            <a:latin typeface="Cambria Math" panose="02040503050406030204" pitchFamily="18" charset="0"/>
                            <a:cs typeface="Arial" panose="020B0604020202020204" pitchFamily="34" charset="0"/>
                          </a:rPr>
                          <m:t>𝑐</m:t>
                        </m:r>
                      </m:sub>
                    </m:sSub>
                  </m:oMath>
                </a14:m>
                <a:r>
                  <a:rPr lang="en-US" sz="2000" dirty="0">
                    <a:solidFill>
                      <a:srgbClr val="FF0000"/>
                    </a:solidFill>
                    <a:latin typeface="Arial" panose="020B0604020202020204" pitchFamily="34" charset="0"/>
                    <a:cs typeface="Arial" panose="020B0604020202020204" pitchFamily="34" charset="0"/>
                  </a:rPr>
                  <a:t> is carrier frequency, </a:t>
                </a:r>
                <a14:m>
                  <m:oMath xmlns:m="http://schemas.openxmlformats.org/officeDocument/2006/math">
                    <m:r>
                      <a:rPr lang="en-US" sz="2000" i="1" dirty="0">
                        <a:solidFill>
                          <a:srgbClr val="FF0000"/>
                        </a:solidFill>
                        <a:latin typeface="Cambria Math" panose="02040503050406030204" pitchFamily="18" charset="0"/>
                        <a:cs typeface="Cambria Math" panose="02040503050406030204" pitchFamily="18" charset="0"/>
                      </a:rPr>
                      <m:t>𝑓</m:t>
                    </m:r>
                  </m:oMath>
                </a14:m>
                <a:r>
                  <a:rPr lang="en-US" altLang="zh-CN" sz="2000" dirty="0">
                    <a:solidFill>
                      <a:srgbClr val="FF0000"/>
                    </a:solidFill>
                    <a:latin typeface="Arial" panose="020B0604020202020204" pitchFamily="34" charset="0"/>
                    <a:cs typeface="Arial" panose="020B0604020202020204" pitchFamily="34" charset="0"/>
                  </a:rPr>
                  <a:t> is the </a:t>
                </a:r>
              </a:p>
              <a:p>
                <a:pPr marL="0" indent="0">
                  <a:buFont typeface="Arial" panose="020B0604020202020204" pitchFamily="34" charset="0"/>
                  <a:buNone/>
                </a:pPr>
                <a:r>
                  <a:rPr lang="en-US" altLang="zh-CN" sz="2000" dirty="0">
                    <a:solidFill>
                      <a:srgbClr val="FF0000"/>
                    </a:solidFill>
                    <a:latin typeface="Arial" panose="020B0604020202020204" pitchFamily="34" charset="0"/>
                    <a:cs typeface="Arial" panose="020B0604020202020204" pitchFamily="34" charset="0"/>
                  </a:rPr>
                  <a:t>Doppler frequency offset.</a:t>
                </a:r>
              </a:p>
            </p:txBody>
          </p:sp>
        </mc:Choice>
        <mc:Fallback xmlns="">
          <p:sp>
            <p:nvSpPr>
              <p:cNvPr id="3" name="内容占位符 41">
                <a:extLst>
                  <a:ext uri="{FF2B5EF4-FFF2-40B4-BE49-F238E27FC236}">
                    <a16:creationId xmlns:a16="http://schemas.microsoft.com/office/drawing/2014/main" id="{CA61FD14-CE14-4523-0588-2321A38B7D77}"/>
                  </a:ext>
                </a:extLst>
              </p:cNvPr>
              <p:cNvSpPr txBox="1">
                <a:spLocks noRot="1" noChangeAspect="1" noMove="1" noResize="1" noEditPoints="1" noAdjustHandles="1" noChangeArrowheads="1" noChangeShapeType="1" noTextEdit="1"/>
              </p:cNvSpPr>
              <p:nvPr/>
            </p:nvSpPr>
            <p:spPr>
              <a:xfrm>
                <a:off x="555338" y="1218621"/>
                <a:ext cx="6576913" cy="4641405"/>
              </a:xfrm>
              <a:blipFill>
                <a:blip r:embed="rId3"/>
                <a:stretch>
                  <a:fillRect/>
                </a:stretch>
              </a:blipFill>
            </p:spPr>
            <p:txBody>
              <a:bodyPr/>
              <a:lstStyle/>
              <a:p>
                <a:r>
                  <a:rPr lang="zh-CN" altLang="en-US">
                    <a:noFill/>
                  </a:rPr>
                  <a:t> </a:t>
                </a:r>
              </a:p>
            </p:txBody>
          </p:sp>
        </mc:Fallback>
      </mc:AlternateContent>
      <p:sp>
        <p:nvSpPr>
          <p:cNvPr id="8" name="饼形 18">
            <a:extLst>
              <a:ext uri="{FF2B5EF4-FFF2-40B4-BE49-F238E27FC236}">
                <a16:creationId xmlns:a16="http://schemas.microsoft.com/office/drawing/2014/main" id="{67DD53D8-F2F7-765E-DA9A-6E355B4443BE}"/>
              </a:ext>
            </a:extLst>
          </p:cNvPr>
          <p:cNvSpPr/>
          <p:nvPr/>
        </p:nvSpPr>
        <p:spPr>
          <a:xfrm>
            <a:off x="7950313" y="4545609"/>
            <a:ext cx="859803" cy="822960"/>
          </a:xfrm>
          <a:prstGeom prst="pie">
            <a:avLst>
              <a:gd name="adj1" fmla="val 19080287"/>
              <a:gd name="adj2" fmla="val 21580598"/>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pic>
        <p:nvPicPr>
          <p:cNvPr id="10" name="Picture 4" descr="5g Base Station Icon Clipart , Png Download - Cell Tower, Transparent Png -  kindpng">
            <a:extLst>
              <a:ext uri="{FF2B5EF4-FFF2-40B4-BE49-F238E27FC236}">
                <a16:creationId xmlns:a16="http://schemas.microsoft.com/office/drawing/2014/main" id="{099CFD06-405A-77D9-AFC7-F330D2B33E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08616" y="1282342"/>
            <a:ext cx="905290" cy="116014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Free icon - Free vector icons - Free SVG, PSD, PNG, EPS, Ai &amp; Icon Font">
            <a:extLst>
              <a:ext uri="{FF2B5EF4-FFF2-40B4-BE49-F238E27FC236}">
                <a16:creationId xmlns:a16="http://schemas.microsoft.com/office/drawing/2014/main" id="{4BC2B7B7-E018-47DE-2E9C-120EDADA71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0098" y="2689345"/>
            <a:ext cx="1112837" cy="1112837"/>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948C38C1-372D-C9C6-C846-65E83C7F102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16995" y="5085345"/>
            <a:ext cx="847103" cy="847103"/>
          </a:xfrm>
          <a:prstGeom prst="rect">
            <a:avLst/>
          </a:prstGeom>
        </p:spPr>
      </p:pic>
      <p:cxnSp>
        <p:nvCxnSpPr>
          <p:cNvPr id="13" name="直接箭头连接符 12">
            <a:extLst>
              <a:ext uri="{FF2B5EF4-FFF2-40B4-BE49-F238E27FC236}">
                <a16:creationId xmlns:a16="http://schemas.microsoft.com/office/drawing/2014/main" id="{F537F960-C94C-1958-7569-29E80A50E959}"/>
              </a:ext>
            </a:extLst>
          </p:cNvPr>
          <p:cNvCxnSpPr/>
          <p:nvPr/>
        </p:nvCxnSpPr>
        <p:spPr>
          <a:xfrm>
            <a:off x="8380215" y="4957088"/>
            <a:ext cx="3098800" cy="0"/>
          </a:xfrm>
          <a:prstGeom prst="straightConnector1">
            <a:avLst/>
          </a:prstGeom>
          <a:ln w="38100">
            <a:solidFill>
              <a:srgbClr val="2BB7B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8F083CA-AA60-1E17-394D-713A972E3995}"/>
              </a:ext>
            </a:extLst>
          </p:cNvPr>
          <p:cNvCxnSpPr/>
          <p:nvPr/>
        </p:nvCxnSpPr>
        <p:spPr>
          <a:xfrm flipH="1" flipV="1">
            <a:off x="7461262" y="2528848"/>
            <a:ext cx="918953" cy="2428240"/>
          </a:xfrm>
          <a:prstGeom prst="straightConnector1">
            <a:avLst/>
          </a:prstGeom>
          <a:ln w="38100">
            <a:solidFill>
              <a:srgbClr val="2BB7B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饼形 14">
            <a:extLst>
              <a:ext uri="{FF2B5EF4-FFF2-40B4-BE49-F238E27FC236}">
                <a16:creationId xmlns:a16="http://schemas.microsoft.com/office/drawing/2014/main" id="{1969787E-2216-B581-46A7-A2543F03DFCA}"/>
              </a:ext>
            </a:extLst>
          </p:cNvPr>
          <p:cNvSpPr/>
          <p:nvPr/>
        </p:nvSpPr>
        <p:spPr>
          <a:xfrm>
            <a:off x="8116055" y="4703088"/>
            <a:ext cx="508000" cy="508000"/>
          </a:xfrm>
          <a:prstGeom prst="pie">
            <a:avLst>
              <a:gd name="adj1" fmla="val 15033598"/>
              <a:gd name="adj2" fmla="val 5498"/>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cxnSp>
        <p:nvCxnSpPr>
          <p:cNvPr id="16" name="直接箭头连接符 15">
            <a:extLst>
              <a:ext uri="{FF2B5EF4-FFF2-40B4-BE49-F238E27FC236}">
                <a16:creationId xmlns:a16="http://schemas.microsoft.com/office/drawing/2014/main" id="{AEE2DE76-B222-8D9E-A26C-6371F84B97DD}"/>
              </a:ext>
            </a:extLst>
          </p:cNvPr>
          <p:cNvCxnSpPr/>
          <p:nvPr/>
        </p:nvCxnSpPr>
        <p:spPr>
          <a:xfrm flipV="1">
            <a:off x="8380215" y="3534688"/>
            <a:ext cx="1599883" cy="1422400"/>
          </a:xfrm>
          <a:prstGeom prst="straightConnector1">
            <a:avLst/>
          </a:prstGeom>
          <a:ln w="38100">
            <a:solidFill>
              <a:srgbClr val="2BB7B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F76EEAA7-FA67-E212-692D-82F1B98AFFC7}"/>
                  </a:ext>
                </a:extLst>
              </p:cNvPr>
              <p:cNvSpPr/>
              <p:nvPr/>
            </p:nvSpPr>
            <p:spPr>
              <a:xfrm>
                <a:off x="10144415" y="3665259"/>
                <a:ext cx="1403461"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𝜌</m:t>
                          </m:r>
                        </m:e>
                        <m:sub>
                          <m:r>
                            <a:rPr lang="en-US" b="0" i="1" smtClean="0">
                              <a:solidFill>
                                <a:schemeClr val="tx1"/>
                              </a:solidFill>
                              <a:latin typeface="Cambria Math" panose="02040503050406030204" pitchFamily="18" charset="0"/>
                            </a:rPr>
                            <m:t>𝑐</m:t>
                          </m:r>
                        </m:sub>
                      </m:sSub>
                      <m:r>
                        <a:rPr lang="en-US" b="0"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b="0" i="1" smtClean="0">
                              <a:solidFill>
                                <a:srgbClr val="ED6C00"/>
                              </a:solidFill>
                              <a:latin typeface="Cambria Math" panose="02040503050406030204" pitchFamily="18" charset="0"/>
                            </a:rPr>
                          </m:ctrlPr>
                        </m:sSubPr>
                        <m:e>
                          <m:r>
                            <a:rPr lang="en-US" b="0" i="1" smtClean="0">
                              <a:solidFill>
                                <a:srgbClr val="ED6C00"/>
                              </a:solidFill>
                              <a:latin typeface="Cambria Math" panose="02040503050406030204" pitchFamily="18" charset="0"/>
                            </a:rPr>
                            <m:t>𝑣</m:t>
                          </m:r>
                        </m:e>
                        <m:sub>
                          <m:r>
                            <a:rPr lang="en-US" b="0" i="1" smtClean="0">
                              <a:solidFill>
                                <a:srgbClr val="ED6C00"/>
                              </a:solidFill>
                              <a:latin typeface="Cambria Math" panose="02040503050406030204" pitchFamily="18" charset="0"/>
                            </a:rPr>
                            <m:t>𝑐</m:t>
                          </m:r>
                        </m:sub>
                      </m:sSub>
                      <m:r>
                        <a:rPr lang="en-US" b="0" i="1" smtClean="0">
                          <a:latin typeface="Cambria Math" panose="02040503050406030204" pitchFamily="18" charset="0"/>
                        </a:rPr>
                        <m:t>=?</m:t>
                      </m:r>
                    </m:oMath>
                  </m:oMathPara>
                </a14:m>
                <a:endParaRPr lang="en-US" dirty="0"/>
              </a:p>
            </p:txBody>
          </p:sp>
        </mc:Choice>
        <mc:Fallback xmlns="">
          <p:sp>
            <p:nvSpPr>
              <p:cNvPr id="17" name="矩形 16">
                <a:extLst>
                  <a:ext uri="{FF2B5EF4-FFF2-40B4-BE49-F238E27FC236}">
                    <a16:creationId xmlns:a16="http://schemas.microsoft.com/office/drawing/2014/main" id="{F76EEAA7-FA67-E212-692D-82F1B98AFFC7}"/>
                  </a:ext>
                </a:extLst>
              </p:cNvPr>
              <p:cNvSpPr>
                <a:spLocks noRot="1" noChangeAspect="1" noMove="1" noResize="1" noEditPoints="1" noAdjustHandles="1" noChangeArrowheads="1" noChangeShapeType="1" noTextEdit="1"/>
              </p:cNvSpPr>
              <p:nvPr/>
            </p:nvSpPr>
            <p:spPr>
              <a:xfrm>
                <a:off x="10144415" y="3665259"/>
                <a:ext cx="1403461" cy="369332"/>
              </a:xfrm>
              <a:prstGeom prst="rect">
                <a:avLst/>
              </a:prstGeom>
              <a:blipFill>
                <a:blip r:embed="rId7"/>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FE23D6B9-7668-B249-B13A-51B44DD11967}"/>
                  </a:ext>
                </a:extLst>
              </p:cNvPr>
              <p:cNvSpPr/>
              <p:nvPr/>
            </p:nvSpPr>
            <p:spPr>
              <a:xfrm>
                <a:off x="9015266" y="1893849"/>
                <a:ext cx="1729833"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b="1" i="1" dirty="0" smtClean="0">
                          <a:solidFill>
                            <a:srgbClr val="ED6C00"/>
                          </a:solidFill>
                          <a:latin typeface="Cambria Math" panose="02040503050406030204" pitchFamily="18" charset="0"/>
                          <a:cs typeface="Calibri" panose="020F0502020204030204" pitchFamily="34" charset="0"/>
                        </a:rPr>
                        <m:t>𝒔</m:t>
                      </m:r>
                      <m:r>
                        <a:rPr lang="en-US" altLang="zh-CN" b="1" i="1" dirty="0" smtClean="0">
                          <a:solidFill>
                            <a:srgbClr val="ED6C00"/>
                          </a:solidFill>
                          <a:latin typeface="Cambria Math" panose="02040503050406030204" pitchFamily="18" charset="0"/>
                          <a:cs typeface="Calibri" panose="020F0502020204030204" pitchFamily="34" charset="0"/>
                        </a:rPr>
                        <m:t>=</m:t>
                      </m:r>
                      <m:sSub>
                        <m:sSubPr>
                          <m:ctrlPr>
                            <a:rPr lang="en-US" altLang="zh-CN" b="1" i="1" dirty="0" smtClean="0">
                              <a:solidFill>
                                <a:srgbClr val="ED6C00"/>
                              </a:solidFill>
                              <a:latin typeface="Cambria Math" panose="02040503050406030204" pitchFamily="18" charset="0"/>
                              <a:cs typeface="Calibri" panose="020F0502020204030204" pitchFamily="34" charset="0"/>
                            </a:rPr>
                          </m:ctrlPr>
                        </m:sSubPr>
                        <m:e>
                          <m:r>
                            <a:rPr lang="en-US" altLang="zh-CN" b="1" i="1" dirty="0" smtClean="0">
                              <a:solidFill>
                                <a:srgbClr val="ED6C00"/>
                              </a:solidFill>
                              <a:latin typeface="Cambria Math" panose="02040503050406030204" pitchFamily="18" charset="0"/>
                              <a:cs typeface="Calibri" panose="020F0502020204030204" pitchFamily="34" charset="0"/>
                            </a:rPr>
                            <m:t>𝝆</m:t>
                          </m:r>
                        </m:e>
                        <m:sub>
                          <m:r>
                            <a:rPr lang="en-US" altLang="zh-CN" b="1" i="1" dirty="0" smtClean="0">
                              <a:solidFill>
                                <a:srgbClr val="ED6C00"/>
                              </a:solidFill>
                              <a:latin typeface="Cambria Math" panose="02040503050406030204" pitchFamily="18" charset="0"/>
                              <a:cs typeface="Calibri" panose="020F0502020204030204" pitchFamily="34" charset="0"/>
                            </a:rPr>
                            <m:t>𝒄</m:t>
                          </m:r>
                        </m:sub>
                      </m:sSub>
                      <m:r>
                        <a:rPr lang="en-US" altLang="zh-CN" b="1" i="1" dirty="0" smtClean="0">
                          <a:solidFill>
                            <a:srgbClr val="ED6C00"/>
                          </a:solidFill>
                          <a:latin typeface="Cambria Math" panose="02040503050406030204" pitchFamily="18" charset="0"/>
                          <a:cs typeface="Calibri" panose="020F0502020204030204" pitchFamily="34" charset="0"/>
                        </a:rPr>
                        <m:t>+</m:t>
                      </m:r>
                      <m:sSub>
                        <m:sSubPr>
                          <m:ctrlPr>
                            <a:rPr lang="en-US" altLang="zh-CN" b="1" i="1" dirty="0" smtClean="0">
                              <a:solidFill>
                                <a:srgbClr val="ED6C00"/>
                              </a:solidFill>
                              <a:latin typeface="Cambria Math" panose="02040503050406030204" pitchFamily="18" charset="0"/>
                              <a:cs typeface="Calibri" panose="020F0502020204030204" pitchFamily="34" charset="0"/>
                            </a:rPr>
                          </m:ctrlPr>
                        </m:sSubPr>
                        <m:e>
                          <m:r>
                            <a:rPr lang="en-US" altLang="zh-CN" b="1" i="1" dirty="0" smtClean="0">
                              <a:solidFill>
                                <a:srgbClr val="ED6C00"/>
                              </a:solidFill>
                              <a:latin typeface="Cambria Math" panose="02040503050406030204" pitchFamily="18" charset="0"/>
                              <a:cs typeface="Calibri" panose="020F0502020204030204" pitchFamily="34" charset="0"/>
                            </a:rPr>
                            <m:t>𝒅</m:t>
                          </m:r>
                        </m:e>
                        <m:sub>
                          <m:r>
                            <a:rPr lang="en-US" altLang="zh-CN" b="1" i="1" dirty="0" smtClean="0">
                              <a:solidFill>
                                <a:srgbClr val="ED6C00"/>
                              </a:solidFill>
                              <a:latin typeface="Cambria Math" panose="02040503050406030204" pitchFamily="18" charset="0"/>
                              <a:cs typeface="Calibri" panose="020F0502020204030204" pitchFamily="34" charset="0"/>
                            </a:rPr>
                            <m:t>𝒃𝒔</m:t>
                          </m:r>
                          <m:r>
                            <a:rPr lang="en-US" altLang="zh-CN" b="1" i="1" dirty="0" smtClean="0">
                              <a:solidFill>
                                <a:srgbClr val="ED6C00"/>
                              </a:solidFill>
                              <a:latin typeface="Cambria Math" panose="02040503050406030204" pitchFamily="18" charset="0"/>
                              <a:cs typeface="Calibri" panose="020F0502020204030204" pitchFamily="34" charset="0"/>
                            </a:rPr>
                            <m:t>−</m:t>
                          </m:r>
                          <m:r>
                            <a:rPr lang="en-US" altLang="zh-CN" b="1" i="1" dirty="0" smtClean="0">
                              <a:solidFill>
                                <a:srgbClr val="ED6C00"/>
                              </a:solidFill>
                              <a:latin typeface="Cambria Math" panose="02040503050406030204" pitchFamily="18" charset="0"/>
                              <a:cs typeface="Calibri" panose="020F0502020204030204" pitchFamily="34" charset="0"/>
                            </a:rPr>
                            <m:t>𝒄</m:t>
                          </m:r>
                        </m:sub>
                      </m:sSub>
                    </m:oMath>
                  </m:oMathPara>
                </a14:m>
                <a:endParaRPr lang="en-US" dirty="0"/>
              </a:p>
            </p:txBody>
          </p:sp>
        </mc:Choice>
        <mc:Fallback xmlns="">
          <p:sp>
            <p:nvSpPr>
              <p:cNvPr id="18" name="矩形 17">
                <a:extLst>
                  <a:ext uri="{FF2B5EF4-FFF2-40B4-BE49-F238E27FC236}">
                    <a16:creationId xmlns:a16="http://schemas.microsoft.com/office/drawing/2014/main" id="{FE23D6B9-7668-B249-B13A-51B44DD11967}"/>
                  </a:ext>
                </a:extLst>
              </p:cNvPr>
              <p:cNvSpPr>
                <a:spLocks noRot="1" noChangeAspect="1" noMove="1" noResize="1" noEditPoints="1" noAdjustHandles="1" noChangeArrowheads="1" noChangeShapeType="1" noTextEdit="1"/>
              </p:cNvSpPr>
              <p:nvPr/>
            </p:nvSpPr>
            <p:spPr>
              <a:xfrm>
                <a:off x="9015266" y="1893849"/>
                <a:ext cx="1729833" cy="369332"/>
              </a:xfrm>
              <a:prstGeom prst="rect">
                <a:avLst/>
              </a:prstGeom>
              <a:blipFill>
                <a:blip r:embed="rId8"/>
                <a:stretch>
                  <a:fillRect b="-6667"/>
                </a:stretch>
              </a:blipFill>
            </p:spPr>
            <p:txBody>
              <a:bodyPr/>
              <a:lstStyle/>
              <a:p>
                <a:r>
                  <a:rPr lang="zh-CN" altLang="en-US">
                    <a:noFill/>
                  </a:rPr>
                  <a:t> </a:t>
                </a:r>
              </a:p>
            </p:txBody>
          </p:sp>
        </mc:Fallback>
      </mc:AlternateContent>
      <p:cxnSp>
        <p:nvCxnSpPr>
          <p:cNvPr id="19" name="直接箭头连接符 18">
            <a:extLst>
              <a:ext uri="{FF2B5EF4-FFF2-40B4-BE49-F238E27FC236}">
                <a16:creationId xmlns:a16="http://schemas.microsoft.com/office/drawing/2014/main" id="{B078DCAA-163D-6D49-031F-026E80099B05}"/>
              </a:ext>
            </a:extLst>
          </p:cNvPr>
          <p:cNvCxnSpPr/>
          <p:nvPr/>
        </p:nvCxnSpPr>
        <p:spPr>
          <a:xfrm flipH="1" flipV="1">
            <a:off x="7454227" y="2528848"/>
            <a:ext cx="2464542" cy="979489"/>
          </a:xfrm>
          <a:prstGeom prst="straightConnector1">
            <a:avLst/>
          </a:prstGeom>
          <a:ln w="38100">
            <a:solidFill>
              <a:srgbClr val="2BB7B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EB84D17C-738D-5DC6-1A21-F88488F0FADD}"/>
                  </a:ext>
                </a:extLst>
              </p:cNvPr>
              <p:cNvSpPr/>
              <p:nvPr/>
            </p:nvSpPr>
            <p:spPr>
              <a:xfrm>
                <a:off x="7954941" y="3899695"/>
                <a:ext cx="1494448"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𝑏𝑠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𝑐</m:t>
                          </m:r>
                        </m:sub>
                      </m:sSub>
                    </m:oMath>
                  </m:oMathPara>
                </a14:m>
                <a:endParaRPr lang="en-US" dirty="0"/>
              </a:p>
            </p:txBody>
          </p:sp>
        </mc:Choice>
        <mc:Fallback xmlns="">
          <p:sp>
            <p:nvSpPr>
              <p:cNvPr id="20" name="矩形 19">
                <a:extLst>
                  <a:ext uri="{FF2B5EF4-FFF2-40B4-BE49-F238E27FC236}">
                    <a16:creationId xmlns:a16="http://schemas.microsoft.com/office/drawing/2014/main" id="{EB84D17C-738D-5DC6-1A21-F88488F0FADD}"/>
                  </a:ext>
                </a:extLst>
              </p:cNvPr>
              <p:cNvSpPr>
                <a:spLocks noRot="1" noChangeAspect="1" noMove="1" noResize="1" noEditPoints="1" noAdjustHandles="1" noChangeArrowheads="1" noChangeShapeType="1" noTextEdit="1"/>
              </p:cNvSpPr>
              <p:nvPr/>
            </p:nvSpPr>
            <p:spPr>
              <a:xfrm>
                <a:off x="7954941" y="3899695"/>
                <a:ext cx="1494448"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59EDDE94-9015-A743-309C-CCE5526A621F}"/>
                  </a:ext>
                </a:extLst>
              </p:cNvPr>
              <p:cNvSpPr/>
              <p:nvPr/>
            </p:nvSpPr>
            <p:spPr>
              <a:xfrm>
                <a:off x="8580616" y="2689345"/>
                <a:ext cx="800155"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b="1" i="1" dirty="0">
                              <a:solidFill>
                                <a:srgbClr val="ED6C00"/>
                              </a:solidFill>
                              <a:latin typeface="Cambria Math" panose="02040503050406030204" pitchFamily="18" charset="0"/>
                              <a:cs typeface="Calibri" panose="020F0502020204030204" pitchFamily="34" charset="0"/>
                            </a:rPr>
                          </m:ctrlPr>
                        </m:sSubPr>
                        <m:e>
                          <m:r>
                            <a:rPr lang="en-US" altLang="zh-CN" b="1" i="1" dirty="0">
                              <a:solidFill>
                                <a:srgbClr val="ED6C00"/>
                              </a:solidFill>
                              <a:latin typeface="Cambria Math" panose="02040503050406030204" pitchFamily="18" charset="0"/>
                              <a:cs typeface="Calibri" panose="020F0502020204030204" pitchFamily="34" charset="0"/>
                            </a:rPr>
                            <m:t>𝒅</m:t>
                          </m:r>
                        </m:e>
                        <m:sub>
                          <m:r>
                            <a:rPr lang="en-US" altLang="zh-CN" b="1" i="1" dirty="0">
                              <a:solidFill>
                                <a:srgbClr val="ED6C00"/>
                              </a:solidFill>
                              <a:latin typeface="Cambria Math" panose="02040503050406030204" pitchFamily="18" charset="0"/>
                              <a:cs typeface="Calibri" panose="020F0502020204030204" pitchFamily="34" charset="0"/>
                            </a:rPr>
                            <m:t>𝒃𝒔</m:t>
                          </m:r>
                          <m:r>
                            <a:rPr lang="en-US" altLang="zh-CN" b="1" i="1" dirty="0">
                              <a:solidFill>
                                <a:srgbClr val="ED6C00"/>
                              </a:solidFill>
                              <a:latin typeface="Cambria Math" panose="02040503050406030204" pitchFamily="18" charset="0"/>
                              <a:cs typeface="Calibri" panose="020F0502020204030204" pitchFamily="34" charset="0"/>
                            </a:rPr>
                            <m:t>−</m:t>
                          </m:r>
                          <m:r>
                            <a:rPr lang="en-US" altLang="zh-CN" b="1" i="1" dirty="0">
                              <a:solidFill>
                                <a:srgbClr val="ED6C00"/>
                              </a:solidFill>
                              <a:latin typeface="Cambria Math" panose="02040503050406030204" pitchFamily="18" charset="0"/>
                              <a:cs typeface="Calibri" panose="020F0502020204030204" pitchFamily="34" charset="0"/>
                            </a:rPr>
                            <m:t>𝒄</m:t>
                          </m:r>
                        </m:sub>
                      </m:sSub>
                    </m:oMath>
                  </m:oMathPara>
                </a14:m>
                <a:endParaRPr lang="en-US" dirty="0"/>
              </a:p>
            </p:txBody>
          </p:sp>
        </mc:Choice>
        <mc:Fallback xmlns="">
          <p:sp>
            <p:nvSpPr>
              <p:cNvPr id="21" name="矩形 20">
                <a:extLst>
                  <a:ext uri="{FF2B5EF4-FFF2-40B4-BE49-F238E27FC236}">
                    <a16:creationId xmlns:a16="http://schemas.microsoft.com/office/drawing/2014/main" id="{59EDDE94-9015-A743-309C-CCE5526A621F}"/>
                  </a:ext>
                </a:extLst>
              </p:cNvPr>
              <p:cNvSpPr>
                <a:spLocks noRot="1" noChangeAspect="1" noMove="1" noResize="1" noEditPoints="1" noAdjustHandles="1" noChangeArrowheads="1" noChangeShapeType="1" noTextEdit="1"/>
              </p:cNvSpPr>
              <p:nvPr/>
            </p:nvSpPr>
            <p:spPr>
              <a:xfrm>
                <a:off x="8580616" y="2689345"/>
                <a:ext cx="800155" cy="369332"/>
              </a:xfrm>
              <a:prstGeom prst="rect">
                <a:avLst/>
              </a:prstGeom>
              <a:blipFill>
                <a:blip r:embed="rId10"/>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2ED67D23-42C7-BF2B-B5BD-848DEBD24E60}"/>
                  </a:ext>
                </a:extLst>
              </p:cNvPr>
              <p:cNvSpPr/>
              <p:nvPr/>
            </p:nvSpPr>
            <p:spPr>
              <a:xfrm>
                <a:off x="6808214" y="3300749"/>
                <a:ext cx="9694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𝜌</m:t>
                          </m:r>
                        </m:e>
                        <m:sub>
                          <m:r>
                            <a:rPr lang="en-US" sz="1800" b="0" i="1" smtClean="0">
                              <a:latin typeface="Cambria Math" panose="02040503050406030204" pitchFamily="18" charset="0"/>
                            </a:rPr>
                            <m:t>𝑏𝑠</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𝜃</m:t>
                          </m:r>
                        </m:e>
                        <m:sub>
                          <m:r>
                            <a:rPr lang="en-US" sz="1800" b="0" i="1" smtClean="0">
                              <a:latin typeface="Cambria Math" panose="02040503050406030204" pitchFamily="18" charset="0"/>
                            </a:rPr>
                            <m:t>𝑏𝑠</m:t>
                          </m:r>
                        </m:sub>
                      </m:sSub>
                    </m:oMath>
                  </m:oMathPara>
                </a14:m>
                <a:endParaRPr lang="en-US" sz="1800" dirty="0"/>
              </a:p>
            </p:txBody>
          </p:sp>
        </mc:Choice>
        <mc:Fallback xmlns="">
          <p:sp>
            <p:nvSpPr>
              <p:cNvPr id="22" name="矩形 21">
                <a:extLst>
                  <a:ext uri="{FF2B5EF4-FFF2-40B4-BE49-F238E27FC236}">
                    <a16:creationId xmlns:a16="http://schemas.microsoft.com/office/drawing/2014/main" id="{2ED67D23-42C7-BF2B-B5BD-848DEBD24E60}"/>
                  </a:ext>
                </a:extLst>
              </p:cNvPr>
              <p:cNvSpPr>
                <a:spLocks noRot="1" noChangeAspect="1" noMove="1" noResize="1" noEditPoints="1" noAdjustHandles="1" noChangeArrowheads="1" noChangeShapeType="1" noTextEdit="1"/>
              </p:cNvSpPr>
              <p:nvPr/>
            </p:nvSpPr>
            <p:spPr>
              <a:xfrm>
                <a:off x="6808214" y="3300749"/>
                <a:ext cx="969496" cy="369332"/>
              </a:xfrm>
              <a:prstGeom prst="rect">
                <a:avLst/>
              </a:prstGeom>
              <a:blipFill>
                <a:blip r:embed="rId11"/>
                <a:stretch>
                  <a:fillRect b="-65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187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11</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MATLAB Code - MUSIC</a:t>
            </a:r>
          </a:p>
        </p:txBody>
      </p:sp>
      <p:pic>
        <p:nvPicPr>
          <p:cNvPr id="2" name="图片 1">
            <a:extLst>
              <a:ext uri="{FF2B5EF4-FFF2-40B4-BE49-F238E27FC236}">
                <a16:creationId xmlns:a16="http://schemas.microsoft.com/office/drawing/2014/main" id="{8B524C8B-8E6C-434E-D269-BCDFC861F049}"/>
              </a:ext>
            </a:extLst>
          </p:cNvPr>
          <p:cNvPicPr>
            <a:picLocks noChangeAspect="1"/>
          </p:cNvPicPr>
          <p:nvPr/>
        </p:nvPicPr>
        <p:blipFill>
          <a:blip r:embed="rId3"/>
          <a:stretch>
            <a:fillRect/>
          </a:stretch>
        </p:blipFill>
        <p:spPr>
          <a:xfrm>
            <a:off x="473716" y="3981227"/>
            <a:ext cx="2475372" cy="14400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6" name="图片 5">
            <a:extLst>
              <a:ext uri="{FF2B5EF4-FFF2-40B4-BE49-F238E27FC236}">
                <a16:creationId xmlns:a16="http://schemas.microsoft.com/office/drawing/2014/main" id="{0DC13319-00D6-A236-0D94-3FE09901D587}"/>
              </a:ext>
            </a:extLst>
          </p:cNvPr>
          <p:cNvPicPr>
            <a:picLocks noChangeAspect="1"/>
          </p:cNvPicPr>
          <p:nvPr/>
        </p:nvPicPr>
        <p:blipFill>
          <a:blip r:embed="rId4"/>
          <a:stretch>
            <a:fillRect/>
          </a:stretch>
        </p:blipFill>
        <p:spPr>
          <a:xfrm>
            <a:off x="473716" y="1018985"/>
            <a:ext cx="7270589" cy="18000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8" name="文本框 15">
            <a:extLst>
              <a:ext uri="{FF2B5EF4-FFF2-40B4-BE49-F238E27FC236}">
                <a16:creationId xmlns:a16="http://schemas.microsoft.com/office/drawing/2014/main" id="{C3F5BE54-C6D6-0454-CBAE-DC84702B56C0}"/>
              </a:ext>
            </a:extLst>
          </p:cNvPr>
          <p:cNvSpPr txBox="1"/>
          <p:nvPr/>
        </p:nvSpPr>
        <p:spPr>
          <a:xfrm>
            <a:off x="8222754" y="1681195"/>
            <a:ext cx="2214890" cy="475579"/>
          </a:xfrm>
          <a:prstGeom prst="rect">
            <a:avLst/>
          </a:prstGeom>
          <a:noFill/>
        </p:spPr>
        <p:txBody>
          <a:bodyPr wrap="square" lIns="68580" tIns="34290" rIns="68580" bIns="34290"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sym typeface="+mn-lt"/>
              </a:rPr>
              <a:t>Initialize parameters</a:t>
            </a:r>
          </a:p>
        </p:txBody>
      </p:sp>
      <p:sp>
        <p:nvSpPr>
          <p:cNvPr id="10" name="文本框 15">
            <a:extLst>
              <a:ext uri="{FF2B5EF4-FFF2-40B4-BE49-F238E27FC236}">
                <a16:creationId xmlns:a16="http://schemas.microsoft.com/office/drawing/2014/main" id="{2F1BB852-6918-1509-03EF-A8C2C8808ED1}"/>
              </a:ext>
            </a:extLst>
          </p:cNvPr>
          <p:cNvSpPr txBox="1"/>
          <p:nvPr/>
        </p:nvSpPr>
        <p:spPr>
          <a:xfrm>
            <a:off x="4177096" y="3309275"/>
            <a:ext cx="6490904" cy="2783904"/>
          </a:xfrm>
          <a:prstGeom prst="rect">
            <a:avLst/>
          </a:prstGeom>
          <a:noFill/>
        </p:spPr>
        <p:txBody>
          <a:bodyPr wrap="square" lIns="68580" tIns="34290" rIns="68580" bIns="34290" rtlCol="0">
            <a:spAutoFit/>
          </a:bodyPr>
          <a:lstStyle/>
          <a:p>
            <a:pPr marL="285750" indent="-28575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lt"/>
              </a:rPr>
              <a:t>Calculate covariance matrix</a:t>
            </a:r>
          </a:p>
          <a:p>
            <a:pPr marL="285750" indent="-28575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lt"/>
              </a:rPr>
              <a:t>Eigenvalue decomposition</a:t>
            </a:r>
          </a:p>
          <a:p>
            <a:pPr marL="285750" indent="-28575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lt"/>
              </a:rPr>
              <a:t>Arrange the eigenvalues of Rx in descending order</a:t>
            </a:r>
          </a:p>
          <a:p>
            <a:pPr marL="285750" indent="-28575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lt"/>
              </a:rPr>
              <a:t>Arrange corresponding eigenvectors in corresponding order</a:t>
            </a:r>
          </a:p>
          <a:p>
            <a:pPr marL="285750" indent="-28575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lt"/>
              </a:rPr>
              <a:t>Calculate the sum of the eigenvalues</a:t>
            </a:r>
          </a:p>
          <a:p>
            <a:pPr marL="285750" indent="-28575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lt"/>
              </a:rPr>
              <a:t>Create cumulative array of eigenvalues</a:t>
            </a:r>
          </a:p>
        </p:txBody>
      </p:sp>
    </p:spTree>
    <p:extLst>
      <p:ext uri="{BB962C8B-B14F-4D97-AF65-F5344CB8AC3E}">
        <p14:creationId xmlns:p14="http://schemas.microsoft.com/office/powerpoint/2010/main" val="1629705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12</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MATLAB Code - MUSIC</a:t>
            </a:r>
          </a:p>
        </p:txBody>
      </p:sp>
      <p:pic>
        <p:nvPicPr>
          <p:cNvPr id="3" name="图片 2">
            <a:extLst>
              <a:ext uri="{FF2B5EF4-FFF2-40B4-BE49-F238E27FC236}">
                <a16:creationId xmlns:a16="http://schemas.microsoft.com/office/drawing/2014/main" id="{59228F29-448E-BDE8-5819-09D5F4307543}"/>
              </a:ext>
            </a:extLst>
          </p:cNvPr>
          <p:cNvPicPr>
            <a:picLocks noChangeAspect="1"/>
          </p:cNvPicPr>
          <p:nvPr/>
        </p:nvPicPr>
        <p:blipFill>
          <a:blip r:embed="rId3"/>
          <a:stretch>
            <a:fillRect/>
          </a:stretch>
        </p:blipFill>
        <p:spPr>
          <a:xfrm>
            <a:off x="473716" y="1922215"/>
            <a:ext cx="4483018" cy="7920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6" name="图片 5">
            <a:extLst>
              <a:ext uri="{FF2B5EF4-FFF2-40B4-BE49-F238E27FC236}">
                <a16:creationId xmlns:a16="http://schemas.microsoft.com/office/drawing/2014/main" id="{D71AD47C-A461-6E0B-964C-4BFF63E98549}"/>
              </a:ext>
            </a:extLst>
          </p:cNvPr>
          <p:cNvPicPr>
            <a:picLocks noChangeAspect="1"/>
          </p:cNvPicPr>
          <p:nvPr/>
        </p:nvPicPr>
        <p:blipFill>
          <a:blip r:embed="rId4"/>
          <a:stretch>
            <a:fillRect/>
          </a:stretch>
        </p:blipFill>
        <p:spPr>
          <a:xfrm>
            <a:off x="473716" y="4413548"/>
            <a:ext cx="5025179" cy="10080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a14="http://schemas.microsoft.com/office/drawing/2010/main">
        <mc:Choice Requires="a14">
          <p:sp>
            <p:nvSpPr>
              <p:cNvPr id="8" name="文本框 15">
                <a:extLst>
                  <a:ext uri="{FF2B5EF4-FFF2-40B4-BE49-F238E27FC236}">
                    <a16:creationId xmlns:a16="http://schemas.microsoft.com/office/drawing/2014/main" id="{A314DC29-513B-23FB-E9D6-1E3B58897F9E}"/>
                  </a:ext>
                </a:extLst>
              </p:cNvPr>
              <p:cNvSpPr txBox="1"/>
              <p:nvPr/>
            </p:nvSpPr>
            <p:spPr>
              <a:xfrm>
                <a:off x="5263421" y="830500"/>
                <a:ext cx="5571267" cy="2975430"/>
              </a:xfrm>
              <a:prstGeom prst="rect">
                <a:avLst/>
              </a:prstGeom>
              <a:noFill/>
            </p:spPr>
            <p:txBody>
              <a:bodyPr wrap="square" lIns="68580" tIns="34290" rIns="68580" bIns="34290" rtlCol="0">
                <a:spAutoFit/>
              </a:bodyPr>
              <a:lstStyle/>
              <a:p>
                <a:pPr marL="285750" indent="-285750">
                  <a:lnSpc>
                    <a:spcPct val="150000"/>
                  </a:lnSpc>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sym typeface="+mn-lt"/>
                  </a:rPr>
                  <a:t>Set threshold value close to 1 to delimit the range of noise space</a:t>
                </a:r>
              </a:p>
              <a:p>
                <a:pPr marL="285750" indent="-285750">
                  <a:lnSpc>
                    <a:spcPct val="150000"/>
                  </a:lnSpc>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sym typeface="+mn-lt"/>
                  </a:rPr>
                  <a:t>When </a:t>
                </a:r>
                <a14:m>
                  <m:oMath xmlns:m="http://schemas.openxmlformats.org/officeDocument/2006/math">
                    <m:f>
                      <m:fPr>
                        <m:ctrlPr>
                          <a:rPr lang="en-US" altLang="zh-CN" sz="2000" i="1" dirty="0" smtClean="0">
                            <a:solidFill>
                              <a:schemeClr val="tx1"/>
                            </a:solidFill>
                            <a:latin typeface="Cambria Math" panose="02040503050406030204" pitchFamily="18" charset="0"/>
                            <a:cs typeface="+mn-ea"/>
                            <a:sym typeface="+mn-lt"/>
                          </a:rPr>
                        </m:ctrlPr>
                      </m:fPr>
                      <m:num>
                        <m:r>
                          <a:rPr lang="en-US" altLang="zh-CN" sz="2000" i="1" dirty="0">
                            <a:solidFill>
                              <a:schemeClr val="tx1"/>
                            </a:solidFill>
                            <a:latin typeface="Cambria Math" panose="02040503050406030204" pitchFamily="18" charset="0"/>
                            <a:cs typeface="+mn-ea"/>
                            <a:sym typeface="+mn-lt"/>
                          </a:rPr>
                          <m:t>𝑃</m:t>
                        </m:r>
                        <m:r>
                          <a:rPr lang="en-US" altLang="zh-CN" sz="2000" i="1" dirty="0" err="1">
                            <a:solidFill>
                              <a:schemeClr val="tx1"/>
                            </a:solidFill>
                            <a:latin typeface="Cambria Math" panose="02040503050406030204" pitchFamily="18" charset="0"/>
                            <a:cs typeface="+mn-ea"/>
                            <a:sym typeface="+mn-lt"/>
                          </a:rPr>
                          <m:t>_</m:t>
                        </m:r>
                        <m:r>
                          <a:rPr lang="en-US" altLang="zh-CN" sz="2000" b="0" i="1" dirty="0" smtClean="0">
                            <a:solidFill>
                              <a:schemeClr val="tx1"/>
                            </a:solidFill>
                            <a:latin typeface="Cambria Math" panose="02040503050406030204" pitchFamily="18" charset="0"/>
                            <a:cs typeface="+mn-ea"/>
                            <a:sym typeface="+mn-lt"/>
                          </a:rPr>
                          <m:t>𝑐</m:t>
                        </m:r>
                        <m:r>
                          <a:rPr lang="en-US" altLang="zh-CN" sz="2000" i="1" dirty="0" err="1">
                            <a:solidFill>
                              <a:schemeClr val="tx1"/>
                            </a:solidFill>
                            <a:latin typeface="Cambria Math" panose="02040503050406030204" pitchFamily="18" charset="0"/>
                            <a:cs typeface="+mn-ea"/>
                            <a:sym typeface="+mn-lt"/>
                          </a:rPr>
                          <m:t>𝑢𝑚</m:t>
                        </m:r>
                      </m:num>
                      <m:den>
                        <m:r>
                          <a:rPr lang="en-US" altLang="zh-CN" sz="2000" i="1" dirty="0">
                            <a:solidFill>
                              <a:schemeClr val="tx1"/>
                            </a:solidFill>
                            <a:latin typeface="Cambria Math" panose="02040503050406030204" pitchFamily="18" charset="0"/>
                            <a:cs typeface="+mn-ea"/>
                            <a:sym typeface="+mn-lt"/>
                          </a:rPr>
                          <m:t>𝑃</m:t>
                        </m:r>
                      </m:den>
                    </m:f>
                    <m:r>
                      <a:rPr lang="en-US" altLang="zh-CN" sz="2000" i="1" dirty="0" smtClean="0">
                        <a:solidFill>
                          <a:schemeClr val="tx1"/>
                        </a:solidFill>
                        <a:latin typeface="Cambria Math" panose="02040503050406030204" pitchFamily="18" charset="0"/>
                        <a:cs typeface="+mn-ea"/>
                        <a:sym typeface="+mn-lt"/>
                      </a:rPr>
                      <m:t> &gt; </m:t>
                    </m:r>
                    <m:r>
                      <a:rPr lang="en-US" altLang="zh-CN" sz="2000" i="1" dirty="0" smtClean="0">
                        <a:solidFill>
                          <a:schemeClr val="tx1"/>
                        </a:solidFill>
                        <a:latin typeface="Cambria Math" panose="02040503050406030204" pitchFamily="18" charset="0"/>
                        <a:cs typeface="+mn-ea"/>
                        <a:sym typeface="+mn-lt"/>
                      </a:rPr>
                      <m:t>𝑡h𝑟𝑒𝑠h𝑜𝑙𝑑</m:t>
                    </m:r>
                  </m:oMath>
                </a14:m>
                <a:r>
                  <a:rPr lang="en-US" altLang="zh-CN" sz="2000" dirty="0">
                    <a:solidFill>
                      <a:schemeClr val="tx1"/>
                    </a:solidFill>
                    <a:latin typeface="Times New Roman" panose="02020603050405020304" pitchFamily="18" charset="0"/>
                    <a:cs typeface="Times New Roman" panose="02020603050405020304" pitchFamily="18" charset="0"/>
                    <a:sym typeface="+mn-lt"/>
                  </a:rPr>
                  <a:t>, the iteration ends. All the eigenvalues between index we find and the last element of U are taken as the corresponding eigenvalues of noise subspace</a:t>
                </a:r>
              </a:p>
            </p:txBody>
          </p:sp>
        </mc:Choice>
        <mc:Fallback xmlns="">
          <p:sp>
            <p:nvSpPr>
              <p:cNvPr id="8" name="文本框 15">
                <a:extLst>
                  <a:ext uri="{FF2B5EF4-FFF2-40B4-BE49-F238E27FC236}">
                    <a16:creationId xmlns:a16="http://schemas.microsoft.com/office/drawing/2014/main" id="{A314DC29-513B-23FB-E9D6-1E3B58897F9E}"/>
                  </a:ext>
                </a:extLst>
              </p:cNvPr>
              <p:cNvSpPr txBox="1">
                <a:spLocks noRot="1" noChangeAspect="1" noMove="1" noResize="1" noEditPoints="1" noAdjustHandles="1" noChangeArrowheads="1" noChangeShapeType="1" noTextEdit="1"/>
              </p:cNvSpPr>
              <p:nvPr/>
            </p:nvSpPr>
            <p:spPr>
              <a:xfrm>
                <a:off x="5263421" y="830500"/>
                <a:ext cx="5571267" cy="2975430"/>
              </a:xfrm>
              <a:prstGeom prst="rect">
                <a:avLst/>
              </a:prstGeom>
              <a:blipFill>
                <a:blip r:embed="rId5"/>
                <a:stretch>
                  <a:fillRect l="-1313" r="-2298" b="-3074"/>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B0B050E2-BED5-1728-3663-796F86366CA9}"/>
              </a:ext>
            </a:extLst>
          </p:cNvPr>
          <p:cNvGrpSpPr/>
          <p:nvPr/>
        </p:nvGrpSpPr>
        <p:grpSpPr>
          <a:xfrm>
            <a:off x="6095999" y="3966102"/>
            <a:ext cx="4985358" cy="2061398"/>
            <a:chOff x="6095999" y="3966102"/>
            <a:chExt cx="4985358" cy="2061398"/>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17A73CF-1ACC-B854-2AE0-39763D2D6788}"/>
                    </a:ext>
                  </a:extLst>
                </p:cNvPr>
                <p:cNvSpPr txBox="1"/>
                <p:nvPr/>
              </p:nvSpPr>
              <p:spPr>
                <a:xfrm>
                  <a:off x="6095999" y="3966102"/>
                  <a:ext cx="2581273" cy="12262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1" i="1" dirty="0" smtClean="0">
                            <a:solidFill>
                              <a:schemeClr val="tx1"/>
                            </a:solidFill>
                            <a:latin typeface="Cambria Math" panose="02040503050406030204" pitchFamily="18" charset="0"/>
                            <a:cs typeface="+mn-ea"/>
                            <a:sym typeface="+mn-lt"/>
                          </a:rPr>
                          <m:t>𝒂</m:t>
                        </m:r>
                        <m:d>
                          <m:dPr>
                            <m:ctrlPr>
                              <a:rPr lang="en-US" altLang="zh-CN" sz="2000" b="0" i="1" dirty="0" smtClean="0">
                                <a:solidFill>
                                  <a:schemeClr val="tx1"/>
                                </a:solidFill>
                                <a:latin typeface="Cambria Math" panose="02040503050406030204" pitchFamily="18" charset="0"/>
                                <a:cs typeface="+mn-ea"/>
                                <a:sym typeface="+mn-lt"/>
                              </a:rPr>
                            </m:ctrlPr>
                          </m:dPr>
                          <m:e>
                            <m:sSub>
                              <m:sSubPr>
                                <m:ctrlPr>
                                  <a:rPr lang="en-US" altLang="zh-CN" sz="2000" b="0" i="1" dirty="0" smtClean="0">
                                    <a:solidFill>
                                      <a:schemeClr val="tx1"/>
                                    </a:solidFill>
                                    <a:latin typeface="Cambria Math" panose="02040503050406030204" pitchFamily="18" charset="0"/>
                                    <a:cs typeface="+mn-ea"/>
                                    <a:sym typeface="+mn-lt"/>
                                  </a:rPr>
                                </m:ctrlPr>
                              </m:sSubPr>
                              <m:e>
                                <m:r>
                                  <a:rPr lang="zh-CN" altLang="en-US" sz="2000" b="0" i="1" dirty="0" smtClean="0">
                                    <a:solidFill>
                                      <a:schemeClr val="tx1"/>
                                    </a:solidFill>
                                    <a:latin typeface="Cambria Math" panose="02040503050406030204" pitchFamily="18" charset="0"/>
                                    <a:cs typeface="+mn-ea"/>
                                    <a:sym typeface="+mn-lt"/>
                                  </a:rPr>
                                  <m:t>𝜃</m:t>
                                </m:r>
                              </m:e>
                              <m:sub>
                                <m:r>
                                  <a:rPr lang="en-US" altLang="zh-CN" sz="2000" b="0" i="1" dirty="0" smtClean="0">
                                    <a:solidFill>
                                      <a:schemeClr val="tx1"/>
                                    </a:solidFill>
                                    <a:latin typeface="Cambria Math" panose="02040503050406030204" pitchFamily="18" charset="0"/>
                                    <a:cs typeface="+mn-ea"/>
                                    <a:sym typeface="+mn-lt"/>
                                  </a:rPr>
                                  <m:t>𝑖</m:t>
                                </m:r>
                              </m:sub>
                            </m:sSub>
                          </m:e>
                        </m:d>
                        <m:r>
                          <a:rPr lang="en-US" altLang="zh-CN" sz="2000" b="0" i="1" dirty="0" smtClean="0">
                            <a:solidFill>
                              <a:schemeClr val="tx1"/>
                            </a:solidFill>
                            <a:latin typeface="Cambria Math" panose="02040503050406030204" pitchFamily="18" charset="0"/>
                            <a:cs typeface="+mn-ea"/>
                            <a:sym typeface="+mn-lt"/>
                          </a:rPr>
                          <m:t>=</m:t>
                        </m:r>
                        <m:r>
                          <a:rPr lang="en-US" altLang="zh-CN" sz="2000" i="1" dirty="0" smtClean="0">
                            <a:solidFill>
                              <a:schemeClr val="tx1"/>
                            </a:solidFill>
                            <a:latin typeface="Cambria Math" panose="02040503050406030204" pitchFamily="18" charset="0"/>
                            <a:cs typeface="+mn-ea"/>
                            <a:sym typeface="+mn-lt"/>
                          </a:rPr>
                          <m:t> </m:t>
                        </m:r>
                        <m:d>
                          <m:dPr>
                            <m:begChr m:val="["/>
                            <m:endChr m:val="]"/>
                            <m:ctrlPr>
                              <a:rPr lang="en-US" altLang="zh-CN" sz="2000" i="1" dirty="0" smtClean="0">
                                <a:solidFill>
                                  <a:schemeClr val="tx1"/>
                                </a:solidFill>
                                <a:latin typeface="Cambria Math" panose="02040503050406030204" pitchFamily="18" charset="0"/>
                                <a:cs typeface="+mn-ea"/>
                                <a:sym typeface="+mn-lt"/>
                              </a:rPr>
                            </m:ctrlPr>
                          </m:dPr>
                          <m:e>
                            <m:m>
                              <m:mPr>
                                <m:mcs>
                                  <m:mc>
                                    <m:mcPr>
                                      <m:count m:val="1"/>
                                      <m:mcJc m:val="center"/>
                                    </m:mcPr>
                                  </m:mc>
                                </m:mcs>
                                <m:ctrlPr>
                                  <a:rPr lang="en-US" altLang="zh-CN" sz="2000" b="0" i="1" dirty="0" smtClean="0">
                                    <a:solidFill>
                                      <a:schemeClr val="tx1"/>
                                    </a:solidFill>
                                    <a:latin typeface="Cambria Math" panose="02040503050406030204" pitchFamily="18" charset="0"/>
                                    <a:cs typeface="+mn-ea"/>
                                    <a:sym typeface="+mn-lt"/>
                                  </a:rPr>
                                </m:ctrlPr>
                              </m:mPr>
                              <m:mr>
                                <m:e>
                                  <m:r>
                                    <m:rPr>
                                      <m:brk m:alnAt="7"/>
                                    </m:rPr>
                                    <a:rPr lang="en-US" altLang="zh-CN" sz="2000" b="0" i="1" dirty="0" smtClean="0">
                                      <a:solidFill>
                                        <a:schemeClr val="tx1"/>
                                      </a:solidFill>
                                      <a:latin typeface="Cambria Math" panose="02040503050406030204" pitchFamily="18" charset="0"/>
                                      <a:cs typeface="+mn-ea"/>
                                      <a:sym typeface="+mn-lt"/>
                                    </a:rPr>
                                    <m:t>1</m:t>
                                  </m:r>
                                </m:e>
                              </m:mr>
                              <m:mr>
                                <m:e>
                                  <m:sSup>
                                    <m:sSupPr>
                                      <m:ctrlPr>
                                        <a:rPr lang="en-US" altLang="zh-CN" sz="2000" b="0" i="1" dirty="0" smtClean="0">
                                          <a:solidFill>
                                            <a:schemeClr val="tx1"/>
                                          </a:solidFill>
                                          <a:latin typeface="Cambria Math" panose="02040503050406030204" pitchFamily="18" charset="0"/>
                                          <a:cs typeface="+mn-ea"/>
                                          <a:sym typeface="+mn-lt"/>
                                        </a:rPr>
                                      </m:ctrlPr>
                                    </m:sSupPr>
                                    <m:e>
                                      <m:r>
                                        <a:rPr lang="en-US" altLang="zh-CN" sz="2000" b="0" i="1" dirty="0" smtClean="0">
                                          <a:solidFill>
                                            <a:schemeClr val="tx1"/>
                                          </a:solidFill>
                                          <a:latin typeface="Cambria Math" panose="02040503050406030204" pitchFamily="18" charset="0"/>
                                          <a:cs typeface="+mn-ea"/>
                                          <a:sym typeface="+mn-lt"/>
                                        </a:rPr>
                                        <m:t>𝑒</m:t>
                                      </m:r>
                                    </m:e>
                                    <m:sup>
                                      <m:r>
                                        <a:rPr lang="en-US" altLang="zh-CN" sz="2000" b="0" i="1" dirty="0" smtClean="0">
                                          <a:solidFill>
                                            <a:schemeClr val="tx1"/>
                                          </a:solidFill>
                                          <a:latin typeface="Cambria Math" panose="02040503050406030204" pitchFamily="18" charset="0"/>
                                          <a:cs typeface="+mn-ea"/>
                                          <a:sym typeface="+mn-lt"/>
                                        </a:rPr>
                                        <m:t>−</m:t>
                                      </m:r>
                                      <m:r>
                                        <a:rPr lang="en-US" altLang="zh-CN" sz="2000" b="0" i="1" dirty="0" smtClean="0">
                                          <a:solidFill>
                                            <a:schemeClr val="tx1"/>
                                          </a:solidFill>
                                          <a:latin typeface="Cambria Math" panose="02040503050406030204" pitchFamily="18" charset="0"/>
                                          <a:cs typeface="+mn-ea"/>
                                          <a:sym typeface="+mn-lt"/>
                                        </a:rPr>
                                        <m:t>𝑗</m:t>
                                      </m:r>
                                      <m:sSubSup>
                                        <m:sSubSupPr>
                                          <m:ctrlPr>
                                            <a:rPr lang="en-US" altLang="zh-CN" sz="2000" b="0" i="1" dirty="0" smtClean="0">
                                              <a:solidFill>
                                                <a:schemeClr val="tx1"/>
                                              </a:solidFill>
                                              <a:latin typeface="Cambria Math" panose="02040503050406030204" pitchFamily="18" charset="0"/>
                                              <a:cs typeface="+mn-ea"/>
                                              <a:sym typeface="+mn-lt"/>
                                            </a:rPr>
                                          </m:ctrlPr>
                                        </m:sSubSupPr>
                                        <m:e>
                                          <m:r>
                                            <a:rPr lang="zh-CN" altLang="en-US" sz="2000" b="0" i="1" dirty="0" smtClean="0">
                                              <a:solidFill>
                                                <a:schemeClr val="tx1"/>
                                              </a:solidFill>
                                              <a:latin typeface="Cambria Math" panose="02040503050406030204" pitchFamily="18" charset="0"/>
                                              <a:cs typeface="+mn-ea"/>
                                              <a:sym typeface="+mn-lt"/>
                                            </a:rPr>
                                            <m:t>𝜙</m:t>
                                          </m:r>
                                        </m:e>
                                        <m:sub>
                                          <m:r>
                                            <a:rPr lang="en-US" altLang="zh-CN" sz="2000" b="0" i="1" dirty="0" smtClean="0">
                                              <a:solidFill>
                                                <a:schemeClr val="tx1"/>
                                              </a:solidFill>
                                              <a:latin typeface="Cambria Math" panose="02040503050406030204" pitchFamily="18" charset="0"/>
                                              <a:cs typeface="+mn-ea"/>
                                              <a:sym typeface="+mn-lt"/>
                                            </a:rPr>
                                            <m:t>𝑖</m:t>
                                          </m:r>
                                        </m:sub>
                                        <m:sup>
                                          <m:r>
                                            <a:rPr lang="en-US" altLang="zh-CN" sz="2000" b="0" i="1" dirty="0" smtClean="0">
                                              <a:solidFill>
                                                <a:schemeClr val="tx1"/>
                                              </a:solidFill>
                                              <a:latin typeface="Cambria Math" panose="02040503050406030204" pitchFamily="18" charset="0"/>
                                              <a:cs typeface="+mn-ea"/>
                                              <a:sym typeface="+mn-lt"/>
                                            </a:rPr>
                                            <m:t>…</m:t>
                                          </m:r>
                                        </m:sup>
                                      </m:sSubSup>
                                    </m:sup>
                                  </m:sSup>
                                </m:e>
                              </m:mr>
                              <m:mr>
                                <m:e>
                                  <m:r>
                                    <a:rPr lang="en-US" altLang="zh-CN" sz="2000" b="0" i="1" dirty="0" smtClean="0">
                                      <a:solidFill>
                                        <a:schemeClr val="tx1"/>
                                      </a:solidFill>
                                      <a:latin typeface="Cambria Math" panose="02040503050406030204" pitchFamily="18" charset="0"/>
                                      <a:cs typeface="+mn-ea"/>
                                      <a:sym typeface="+mn-lt"/>
                                    </a:rPr>
                                    <m:t>⋯</m:t>
                                  </m:r>
                                </m:e>
                              </m:mr>
                              <m:mr>
                                <m:e>
                                  <m:sSup>
                                    <m:sSupPr>
                                      <m:ctrlPr>
                                        <a:rPr lang="en-US" altLang="zh-CN" sz="2000" i="1" dirty="0" smtClean="0">
                                          <a:solidFill>
                                            <a:schemeClr val="tx1"/>
                                          </a:solidFill>
                                          <a:latin typeface="Cambria Math" panose="02040503050406030204" pitchFamily="18" charset="0"/>
                                          <a:cs typeface="+mn-ea"/>
                                          <a:sym typeface="+mn-lt"/>
                                        </a:rPr>
                                      </m:ctrlPr>
                                    </m:sSupPr>
                                    <m:e>
                                      <m:r>
                                        <a:rPr lang="en-US" altLang="zh-CN" sz="2000" b="0" i="1" dirty="0" smtClean="0">
                                          <a:solidFill>
                                            <a:schemeClr val="tx1"/>
                                          </a:solidFill>
                                          <a:latin typeface="Cambria Math" panose="02040503050406030204" pitchFamily="18" charset="0"/>
                                          <a:cs typeface="+mn-ea"/>
                                          <a:sym typeface="+mn-lt"/>
                                        </a:rPr>
                                        <m:t>𝑒</m:t>
                                      </m:r>
                                    </m:e>
                                    <m:sup>
                                      <m:r>
                                        <a:rPr lang="en-US" altLang="zh-CN" sz="2000" b="0" i="1" dirty="0" smtClean="0">
                                          <a:solidFill>
                                            <a:schemeClr val="tx1"/>
                                          </a:solidFill>
                                          <a:latin typeface="Cambria Math" panose="02040503050406030204" pitchFamily="18" charset="0"/>
                                          <a:cs typeface="+mn-ea"/>
                                          <a:sym typeface="+mn-lt"/>
                                        </a:rPr>
                                        <m:t>−</m:t>
                                      </m:r>
                                      <m:r>
                                        <a:rPr lang="en-US" altLang="zh-CN" sz="2000" b="0" i="1" dirty="0" smtClean="0">
                                          <a:solidFill>
                                            <a:schemeClr val="tx1"/>
                                          </a:solidFill>
                                          <a:latin typeface="Cambria Math" panose="02040503050406030204" pitchFamily="18" charset="0"/>
                                          <a:cs typeface="+mn-ea"/>
                                          <a:sym typeface="+mn-lt"/>
                                        </a:rPr>
                                        <m:t>𝑗</m:t>
                                      </m:r>
                                      <m:r>
                                        <a:rPr lang="en-US" altLang="zh-CN" sz="2000" b="0" i="1" dirty="0" smtClean="0">
                                          <a:solidFill>
                                            <a:schemeClr val="tx1"/>
                                          </a:solidFill>
                                          <a:latin typeface="Cambria Math" panose="02040503050406030204" pitchFamily="18" charset="0"/>
                                          <a:cs typeface="+mn-ea"/>
                                          <a:sym typeface="+mn-lt"/>
                                        </a:rPr>
                                        <m:t>(</m:t>
                                      </m:r>
                                      <m:r>
                                        <a:rPr lang="en-US" altLang="zh-CN" sz="2000" b="0" i="1" dirty="0" smtClean="0">
                                          <a:solidFill>
                                            <a:schemeClr val="tx1"/>
                                          </a:solidFill>
                                          <a:latin typeface="Cambria Math" panose="02040503050406030204" pitchFamily="18" charset="0"/>
                                          <a:cs typeface="+mn-ea"/>
                                          <a:sym typeface="+mn-lt"/>
                                        </a:rPr>
                                        <m:t>𝑁</m:t>
                                      </m:r>
                                      <m:r>
                                        <a:rPr lang="en-US" altLang="zh-CN" sz="2000" b="0" i="1" dirty="0" smtClean="0">
                                          <a:solidFill>
                                            <a:schemeClr val="tx1"/>
                                          </a:solidFill>
                                          <a:latin typeface="Cambria Math" panose="02040503050406030204" pitchFamily="18" charset="0"/>
                                          <a:cs typeface="+mn-ea"/>
                                          <a:sym typeface="+mn-lt"/>
                                        </a:rPr>
                                        <m:t>−1)</m:t>
                                      </m:r>
                                      <m:sSub>
                                        <m:sSubPr>
                                          <m:ctrlPr>
                                            <a:rPr lang="en-US" altLang="zh-CN" sz="2000" i="1" dirty="0" smtClean="0">
                                              <a:solidFill>
                                                <a:schemeClr val="tx1"/>
                                              </a:solidFill>
                                              <a:latin typeface="Cambria Math" panose="02040503050406030204" pitchFamily="18" charset="0"/>
                                              <a:cs typeface="+mn-ea"/>
                                              <a:sym typeface="+mn-lt"/>
                                            </a:rPr>
                                          </m:ctrlPr>
                                        </m:sSubPr>
                                        <m:e>
                                          <m:r>
                                            <a:rPr lang="zh-CN" altLang="en-US" sz="2000" i="1" dirty="0" smtClean="0">
                                              <a:solidFill>
                                                <a:schemeClr val="tx1"/>
                                              </a:solidFill>
                                              <a:latin typeface="Cambria Math" panose="02040503050406030204" pitchFamily="18" charset="0"/>
                                              <a:cs typeface="+mn-ea"/>
                                              <a:sym typeface="+mn-lt"/>
                                            </a:rPr>
                                            <m:t>𝜙</m:t>
                                          </m:r>
                                        </m:e>
                                        <m:sub>
                                          <m:r>
                                            <a:rPr lang="en-US" altLang="zh-CN" sz="2000" b="0" i="1" dirty="0" smtClean="0">
                                              <a:solidFill>
                                                <a:schemeClr val="tx1"/>
                                              </a:solidFill>
                                              <a:latin typeface="Cambria Math" panose="02040503050406030204" pitchFamily="18" charset="0"/>
                                              <a:cs typeface="+mn-ea"/>
                                              <a:sym typeface="+mn-lt"/>
                                            </a:rPr>
                                            <m:t>𝑖</m:t>
                                          </m:r>
                                        </m:sub>
                                      </m:sSub>
                                    </m:sup>
                                  </m:sSup>
                                </m:e>
                              </m:mr>
                            </m:m>
                          </m:e>
                        </m:d>
                      </m:oMath>
                    </m:oMathPara>
                  </a14:m>
                  <a:endParaRPr lang="zh-CN" altLang="en-US" sz="2800" dirty="0">
                    <a:solidFill>
                      <a:schemeClr val="tx1"/>
                    </a:solidFill>
                  </a:endParaRPr>
                </a:p>
              </p:txBody>
            </p:sp>
          </mc:Choice>
          <mc:Fallback xmlns="">
            <p:sp>
              <p:nvSpPr>
                <p:cNvPr id="13" name="文本框 12">
                  <a:extLst>
                    <a:ext uri="{FF2B5EF4-FFF2-40B4-BE49-F238E27FC236}">
                      <a16:creationId xmlns:a16="http://schemas.microsoft.com/office/drawing/2014/main" id="{717A73CF-1ACC-B854-2AE0-39763D2D6788}"/>
                    </a:ext>
                  </a:extLst>
                </p:cNvPr>
                <p:cNvSpPr txBox="1">
                  <a:spLocks noRot="1" noChangeAspect="1" noMove="1" noResize="1" noEditPoints="1" noAdjustHandles="1" noChangeArrowheads="1" noChangeShapeType="1" noTextEdit="1"/>
                </p:cNvSpPr>
                <p:nvPr/>
              </p:nvSpPr>
              <p:spPr>
                <a:xfrm>
                  <a:off x="6095999" y="3966102"/>
                  <a:ext cx="2581273" cy="122623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D3F8A30-F36E-598B-3C52-BDB5EC29D48A}"/>
                    </a:ext>
                  </a:extLst>
                </p:cNvPr>
                <p:cNvSpPr txBox="1"/>
                <p:nvPr/>
              </p:nvSpPr>
              <p:spPr>
                <a:xfrm>
                  <a:off x="8973227" y="4240888"/>
                  <a:ext cx="2108130" cy="6766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tx1"/>
                                </a:solidFill>
                                <a:latin typeface="Cambria Math" panose="02040503050406030204" pitchFamily="18" charset="0"/>
                                <a:cs typeface="+mn-ea"/>
                                <a:sym typeface="+mn-lt"/>
                              </a:rPr>
                            </m:ctrlPr>
                          </m:sSubPr>
                          <m:e>
                            <m:r>
                              <a:rPr lang="zh-CN" altLang="en-US" sz="2000" b="0" i="1" dirty="0" smtClean="0">
                                <a:solidFill>
                                  <a:schemeClr val="tx1"/>
                                </a:solidFill>
                                <a:latin typeface="Cambria Math" panose="02040503050406030204" pitchFamily="18" charset="0"/>
                                <a:cs typeface="+mn-ea"/>
                                <a:sym typeface="+mn-lt"/>
                              </a:rPr>
                              <m:t>𝜙</m:t>
                            </m:r>
                          </m:e>
                          <m:sub>
                            <m:r>
                              <a:rPr lang="en-US" altLang="zh-CN" sz="2000" b="0" i="1" dirty="0" smtClean="0">
                                <a:solidFill>
                                  <a:schemeClr val="tx1"/>
                                </a:solidFill>
                                <a:latin typeface="Cambria Math" panose="02040503050406030204" pitchFamily="18" charset="0"/>
                                <a:cs typeface="+mn-ea"/>
                                <a:sym typeface="+mn-lt"/>
                              </a:rPr>
                              <m:t>𝑖</m:t>
                            </m:r>
                          </m:sub>
                        </m:sSub>
                        <m:r>
                          <a:rPr lang="en-US" altLang="zh-CN" sz="2000" b="0" i="1" dirty="0" smtClean="0">
                            <a:solidFill>
                              <a:schemeClr val="tx1"/>
                            </a:solidFill>
                            <a:latin typeface="Cambria Math" panose="02040503050406030204" pitchFamily="18" charset="0"/>
                            <a:cs typeface="+mn-ea"/>
                            <a:sym typeface="+mn-lt"/>
                          </a:rPr>
                          <m:t>=</m:t>
                        </m:r>
                        <m:f>
                          <m:fPr>
                            <m:ctrlPr>
                              <a:rPr lang="en-US" altLang="zh-CN" sz="2000" b="0" i="1" dirty="0" smtClean="0">
                                <a:solidFill>
                                  <a:schemeClr val="tx1"/>
                                </a:solidFill>
                                <a:latin typeface="Cambria Math" panose="02040503050406030204" pitchFamily="18" charset="0"/>
                                <a:cs typeface="+mn-ea"/>
                                <a:sym typeface="+mn-lt"/>
                              </a:rPr>
                            </m:ctrlPr>
                          </m:fPr>
                          <m:num>
                            <m:r>
                              <a:rPr lang="en-US" altLang="zh-CN" sz="2000" b="0" i="1" dirty="0" smtClean="0">
                                <a:solidFill>
                                  <a:schemeClr val="tx1"/>
                                </a:solidFill>
                                <a:latin typeface="Cambria Math" panose="02040503050406030204" pitchFamily="18" charset="0"/>
                                <a:cs typeface="+mn-ea"/>
                                <a:sym typeface="+mn-lt"/>
                              </a:rPr>
                              <m:t>2</m:t>
                            </m:r>
                            <m:r>
                              <a:rPr lang="zh-CN" altLang="en-US" sz="2000" b="0" i="1" dirty="0" smtClean="0">
                                <a:solidFill>
                                  <a:schemeClr val="tx1"/>
                                </a:solidFill>
                                <a:latin typeface="Cambria Math" panose="02040503050406030204" pitchFamily="18" charset="0"/>
                                <a:cs typeface="+mn-ea"/>
                                <a:sym typeface="+mn-lt"/>
                              </a:rPr>
                              <m:t>𝜋</m:t>
                            </m:r>
                            <m:r>
                              <a:rPr lang="en-US" altLang="zh-CN" sz="2000" b="0" i="1" dirty="0" smtClean="0">
                                <a:solidFill>
                                  <a:schemeClr val="tx1"/>
                                </a:solidFill>
                                <a:latin typeface="Cambria Math" panose="02040503050406030204" pitchFamily="18" charset="0"/>
                                <a:cs typeface="+mn-ea"/>
                                <a:sym typeface="+mn-lt"/>
                              </a:rPr>
                              <m:t>𝑑</m:t>
                            </m:r>
                          </m:num>
                          <m:den>
                            <m:r>
                              <a:rPr lang="zh-CN" altLang="en-US" sz="2000" b="0" i="1" dirty="0" smtClean="0">
                                <a:solidFill>
                                  <a:schemeClr val="tx1"/>
                                </a:solidFill>
                                <a:latin typeface="Cambria Math" panose="02040503050406030204" pitchFamily="18" charset="0"/>
                                <a:cs typeface="+mn-ea"/>
                                <a:sym typeface="+mn-lt"/>
                              </a:rPr>
                              <m:t>𝜆</m:t>
                            </m:r>
                          </m:den>
                        </m:f>
                        <m:func>
                          <m:funcPr>
                            <m:ctrlPr>
                              <a:rPr lang="en-US" altLang="zh-CN" sz="2000" b="0" i="1" dirty="0" smtClean="0">
                                <a:solidFill>
                                  <a:schemeClr val="tx1"/>
                                </a:solidFill>
                                <a:latin typeface="Cambria Math" panose="02040503050406030204" pitchFamily="18" charset="0"/>
                                <a:cs typeface="+mn-ea"/>
                                <a:sym typeface="+mn-lt"/>
                              </a:rPr>
                            </m:ctrlPr>
                          </m:funcPr>
                          <m:fName>
                            <m:r>
                              <m:rPr>
                                <m:sty m:val="p"/>
                              </m:rPr>
                              <a:rPr lang="en-US" altLang="zh-CN" sz="2000" b="0" i="0" dirty="0" smtClean="0">
                                <a:solidFill>
                                  <a:schemeClr val="tx1"/>
                                </a:solidFill>
                                <a:latin typeface="Cambria Math" panose="02040503050406030204" pitchFamily="18" charset="0"/>
                                <a:cs typeface="+mn-ea"/>
                                <a:sym typeface="+mn-lt"/>
                              </a:rPr>
                              <m:t>sin</m:t>
                            </m:r>
                          </m:fName>
                          <m:e>
                            <m:sSub>
                              <m:sSubPr>
                                <m:ctrlPr>
                                  <a:rPr lang="en-US" altLang="zh-CN" sz="2000" i="1" dirty="0">
                                    <a:solidFill>
                                      <a:schemeClr val="tx1"/>
                                    </a:solidFill>
                                    <a:latin typeface="Cambria Math" panose="02040503050406030204" pitchFamily="18" charset="0"/>
                                    <a:cs typeface="+mn-ea"/>
                                    <a:sym typeface="+mn-lt"/>
                                  </a:rPr>
                                </m:ctrlPr>
                              </m:sSubPr>
                              <m:e>
                                <m:r>
                                  <a:rPr lang="zh-CN" altLang="en-US" sz="2000" i="1" dirty="0">
                                    <a:solidFill>
                                      <a:schemeClr val="tx1"/>
                                    </a:solidFill>
                                    <a:latin typeface="Cambria Math" panose="02040503050406030204" pitchFamily="18" charset="0"/>
                                    <a:cs typeface="+mn-ea"/>
                                    <a:sym typeface="+mn-lt"/>
                                  </a:rPr>
                                  <m:t>𝜃</m:t>
                                </m:r>
                              </m:e>
                              <m:sub>
                                <m:r>
                                  <a:rPr lang="en-US" altLang="zh-CN" sz="2000" i="1" dirty="0">
                                    <a:solidFill>
                                      <a:schemeClr val="tx1"/>
                                    </a:solidFill>
                                    <a:latin typeface="Cambria Math" panose="02040503050406030204" pitchFamily="18" charset="0"/>
                                    <a:cs typeface="+mn-ea"/>
                                    <a:sym typeface="+mn-lt"/>
                                  </a:rPr>
                                  <m:t>𝑖</m:t>
                                </m:r>
                              </m:sub>
                            </m:sSub>
                          </m:e>
                        </m:func>
                      </m:oMath>
                    </m:oMathPara>
                  </a14:m>
                  <a:endParaRPr lang="zh-CN" altLang="en-US" sz="2000" dirty="0"/>
                </a:p>
              </p:txBody>
            </p:sp>
          </mc:Choice>
          <mc:Fallback xmlns="">
            <p:sp>
              <p:nvSpPr>
                <p:cNvPr id="14" name="文本框 13">
                  <a:extLst>
                    <a:ext uri="{FF2B5EF4-FFF2-40B4-BE49-F238E27FC236}">
                      <a16:creationId xmlns:a16="http://schemas.microsoft.com/office/drawing/2014/main" id="{2D3F8A30-F36E-598B-3C52-BDB5EC29D48A}"/>
                    </a:ext>
                  </a:extLst>
                </p:cNvPr>
                <p:cNvSpPr txBox="1">
                  <a:spLocks noRot="1" noChangeAspect="1" noMove="1" noResize="1" noEditPoints="1" noAdjustHandles="1" noChangeArrowheads="1" noChangeShapeType="1" noTextEdit="1"/>
                </p:cNvSpPr>
                <p:nvPr/>
              </p:nvSpPr>
              <p:spPr>
                <a:xfrm>
                  <a:off x="8973227" y="4240888"/>
                  <a:ext cx="2108130" cy="67666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8A0D79D-ACFE-E9F1-3E74-4C828B50E59C}"/>
                    </a:ext>
                  </a:extLst>
                </p:cNvPr>
                <p:cNvSpPr txBox="1"/>
                <p:nvPr/>
              </p:nvSpPr>
              <p:spPr>
                <a:xfrm>
                  <a:off x="6096001" y="5192335"/>
                  <a:ext cx="2715414" cy="8351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i="1" dirty="0" smtClean="0">
                            <a:solidFill>
                              <a:schemeClr val="tx1"/>
                            </a:solidFill>
                            <a:latin typeface="Cambria Math" panose="02040503050406030204" pitchFamily="18" charset="0"/>
                            <a:cs typeface="+mn-ea"/>
                            <a:sym typeface="+mn-lt"/>
                          </a:rPr>
                          <m:t>𝑃</m:t>
                        </m:r>
                        <m:d>
                          <m:dPr>
                            <m:ctrlPr>
                              <a:rPr lang="en-US" altLang="zh-CN" sz="2000" b="0" i="1" dirty="0" smtClean="0">
                                <a:solidFill>
                                  <a:schemeClr val="tx1"/>
                                </a:solidFill>
                                <a:latin typeface="Cambria Math" panose="02040503050406030204" pitchFamily="18" charset="0"/>
                                <a:cs typeface="+mn-ea"/>
                                <a:sym typeface="+mn-lt"/>
                              </a:rPr>
                            </m:ctrlPr>
                          </m:dPr>
                          <m:e>
                            <m:r>
                              <a:rPr lang="zh-CN" altLang="en-US" sz="2000" b="0" i="1" dirty="0" smtClean="0">
                                <a:solidFill>
                                  <a:schemeClr val="tx1"/>
                                </a:solidFill>
                                <a:latin typeface="Cambria Math" panose="02040503050406030204" pitchFamily="18" charset="0"/>
                                <a:cs typeface="+mn-ea"/>
                                <a:sym typeface="+mn-lt"/>
                              </a:rPr>
                              <m:t>𝜃</m:t>
                            </m:r>
                          </m:e>
                        </m:d>
                        <m:r>
                          <a:rPr lang="en-US" altLang="zh-CN" sz="2000" b="0" i="1" dirty="0" smtClean="0">
                            <a:solidFill>
                              <a:schemeClr val="tx1"/>
                            </a:solidFill>
                            <a:latin typeface="Cambria Math" panose="02040503050406030204" pitchFamily="18" charset="0"/>
                            <a:cs typeface="+mn-ea"/>
                            <a:sym typeface="+mn-lt"/>
                          </a:rPr>
                          <m:t>=</m:t>
                        </m:r>
                        <m:r>
                          <a:rPr lang="en-US" altLang="zh-CN" sz="2000" i="1" dirty="0" smtClean="0">
                            <a:solidFill>
                              <a:schemeClr val="tx1"/>
                            </a:solidFill>
                            <a:latin typeface="Cambria Math" panose="02040503050406030204" pitchFamily="18" charset="0"/>
                            <a:cs typeface="+mn-ea"/>
                            <a:sym typeface="+mn-lt"/>
                          </a:rPr>
                          <m:t> </m:t>
                        </m:r>
                        <m:f>
                          <m:fPr>
                            <m:ctrlPr>
                              <a:rPr lang="en-US" altLang="zh-CN" sz="2000" i="1" dirty="0" smtClean="0">
                                <a:solidFill>
                                  <a:schemeClr val="tx1"/>
                                </a:solidFill>
                                <a:latin typeface="Cambria Math" panose="02040503050406030204" pitchFamily="18" charset="0"/>
                                <a:cs typeface="+mn-ea"/>
                                <a:sym typeface="+mn-lt"/>
                              </a:rPr>
                            </m:ctrlPr>
                          </m:fPr>
                          <m:num>
                            <m:r>
                              <a:rPr lang="en-US" altLang="zh-CN" sz="2000" b="0" i="1" dirty="0" smtClean="0">
                                <a:solidFill>
                                  <a:schemeClr val="tx1"/>
                                </a:solidFill>
                                <a:latin typeface="Cambria Math" panose="02040503050406030204" pitchFamily="18" charset="0"/>
                                <a:cs typeface="+mn-ea"/>
                                <a:sym typeface="+mn-lt"/>
                              </a:rPr>
                              <m:t>1</m:t>
                            </m:r>
                          </m:num>
                          <m:den>
                            <m:sSup>
                              <m:sSupPr>
                                <m:ctrlPr>
                                  <a:rPr lang="en-US" altLang="zh-CN" sz="2000" i="1" dirty="0" smtClean="0">
                                    <a:solidFill>
                                      <a:schemeClr val="tx1"/>
                                    </a:solidFill>
                                    <a:latin typeface="Cambria Math" panose="02040503050406030204" pitchFamily="18" charset="0"/>
                                    <a:cs typeface="+mn-ea"/>
                                    <a:sym typeface="+mn-lt"/>
                                  </a:rPr>
                                </m:ctrlPr>
                              </m:sSupPr>
                              <m:e>
                                <m:d>
                                  <m:dPr>
                                    <m:begChr m:val="‖"/>
                                    <m:endChr m:val="‖"/>
                                    <m:ctrlPr>
                                      <a:rPr lang="en-US" altLang="zh-CN" sz="2000" i="1" dirty="0" smtClean="0">
                                        <a:solidFill>
                                          <a:schemeClr val="tx1"/>
                                        </a:solidFill>
                                        <a:latin typeface="Cambria Math" panose="02040503050406030204" pitchFamily="18" charset="0"/>
                                        <a:cs typeface="+mn-ea"/>
                                        <a:sym typeface="+mn-lt"/>
                                      </a:rPr>
                                    </m:ctrlPr>
                                  </m:dPr>
                                  <m:e>
                                    <m:sSubSup>
                                      <m:sSubSupPr>
                                        <m:ctrlPr>
                                          <a:rPr lang="en-US" altLang="zh-CN" sz="2000" i="1" dirty="0" smtClean="0">
                                            <a:solidFill>
                                              <a:schemeClr val="tx1"/>
                                            </a:solidFill>
                                            <a:latin typeface="Cambria Math" panose="02040503050406030204" pitchFamily="18" charset="0"/>
                                            <a:cs typeface="+mn-ea"/>
                                            <a:sym typeface="+mn-lt"/>
                                          </a:rPr>
                                        </m:ctrlPr>
                                      </m:sSubSupPr>
                                      <m:e>
                                        <m:r>
                                          <a:rPr lang="en-US" altLang="zh-CN" sz="2000" b="1" i="1" dirty="0" smtClean="0">
                                            <a:solidFill>
                                              <a:schemeClr val="tx1"/>
                                            </a:solidFill>
                                            <a:latin typeface="Cambria Math" panose="02040503050406030204" pitchFamily="18" charset="0"/>
                                            <a:cs typeface="+mn-ea"/>
                                            <a:sym typeface="+mn-lt"/>
                                          </a:rPr>
                                          <m:t>𝑽</m:t>
                                        </m:r>
                                      </m:e>
                                      <m:sub>
                                        <m:r>
                                          <a:rPr lang="en-US" altLang="zh-CN" sz="2000" b="0" i="1" dirty="0" smtClean="0">
                                            <a:solidFill>
                                              <a:schemeClr val="tx1"/>
                                            </a:solidFill>
                                            <a:latin typeface="Cambria Math" panose="02040503050406030204" pitchFamily="18" charset="0"/>
                                            <a:cs typeface="+mn-ea"/>
                                            <a:sym typeface="+mn-lt"/>
                                          </a:rPr>
                                          <m:t>𝑛𝑜𝑖𝑠𝑒</m:t>
                                        </m:r>
                                      </m:sub>
                                      <m:sup>
                                        <m:r>
                                          <a:rPr lang="en-US" altLang="zh-CN" sz="2000" b="0" i="1" dirty="0" smtClean="0">
                                            <a:solidFill>
                                              <a:schemeClr val="tx1"/>
                                            </a:solidFill>
                                            <a:latin typeface="Cambria Math" panose="02040503050406030204" pitchFamily="18" charset="0"/>
                                            <a:cs typeface="+mn-ea"/>
                                            <a:sym typeface="+mn-lt"/>
                                          </a:rPr>
                                          <m:t>𝑇</m:t>
                                        </m:r>
                                      </m:sup>
                                    </m:sSubSup>
                                    <m:r>
                                      <a:rPr lang="en-US" altLang="zh-CN" sz="2000" b="1" i="1" dirty="0" smtClean="0">
                                        <a:solidFill>
                                          <a:schemeClr val="tx1"/>
                                        </a:solidFill>
                                        <a:latin typeface="Cambria Math" panose="02040503050406030204" pitchFamily="18" charset="0"/>
                                        <a:cs typeface="+mn-ea"/>
                                        <a:sym typeface="+mn-lt"/>
                                      </a:rPr>
                                      <m:t>𝒂</m:t>
                                    </m:r>
                                    <m:r>
                                      <a:rPr lang="en-US" altLang="zh-CN" sz="2000" b="0" i="1" dirty="0" smtClean="0">
                                        <a:solidFill>
                                          <a:schemeClr val="tx1"/>
                                        </a:solidFill>
                                        <a:latin typeface="Cambria Math" panose="02040503050406030204" pitchFamily="18" charset="0"/>
                                        <a:cs typeface="+mn-ea"/>
                                        <a:sym typeface="+mn-lt"/>
                                      </a:rPr>
                                      <m:t>(</m:t>
                                    </m:r>
                                    <m:r>
                                      <a:rPr lang="zh-CN" altLang="en-US" sz="2000" b="0" i="1" dirty="0" smtClean="0">
                                        <a:solidFill>
                                          <a:schemeClr val="tx1"/>
                                        </a:solidFill>
                                        <a:latin typeface="Cambria Math" panose="02040503050406030204" pitchFamily="18" charset="0"/>
                                        <a:cs typeface="+mn-ea"/>
                                        <a:sym typeface="+mn-lt"/>
                                      </a:rPr>
                                      <m:t>𝜃</m:t>
                                    </m:r>
                                    <m:r>
                                      <a:rPr lang="en-US" altLang="zh-CN" sz="2000" b="0" i="1" dirty="0" smtClean="0">
                                        <a:solidFill>
                                          <a:schemeClr val="tx1"/>
                                        </a:solidFill>
                                        <a:latin typeface="Cambria Math" panose="02040503050406030204" pitchFamily="18" charset="0"/>
                                        <a:cs typeface="+mn-ea"/>
                                        <a:sym typeface="+mn-lt"/>
                                      </a:rPr>
                                      <m:t>)</m:t>
                                    </m:r>
                                  </m:e>
                                </m:d>
                              </m:e>
                              <m:sup>
                                <m:r>
                                  <a:rPr lang="en-US" altLang="zh-CN" sz="2000" b="0" i="1" dirty="0" smtClean="0">
                                    <a:solidFill>
                                      <a:schemeClr val="tx1"/>
                                    </a:solidFill>
                                    <a:latin typeface="Cambria Math" panose="02040503050406030204" pitchFamily="18" charset="0"/>
                                    <a:cs typeface="+mn-ea"/>
                                    <a:sym typeface="+mn-lt"/>
                                  </a:rPr>
                                  <m:t>2</m:t>
                                </m:r>
                              </m:sup>
                            </m:sSup>
                          </m:den>
                        </m:f>
                      </m:oMath>
                    </m:oMathPara>
                  </a14:m>
                  <a:endParaRPr lang="zh-CN" altLang="en-US" sz="2000" dirty="0"/>
                </a:p>
              </p:txBody>
            </p:sp>
          </mc:Choice>
          <mc:Fallback xmlns="">
            <p:sp>
              <p:nvSpPr>
                <p:cNvPr id="11" name="文本框 10">
                  <a:extLst>
                    <a:ext uri="{FF2B5EF4-FFF2-40B4-BE49-F238E27FC236}">
                      <a16:creationId xmlns:a16="http://schemas.microsoft.com/office/drawing/2014/main" id="{B8A0D79D-ACFE-E9F1-3E74-4C828B50E59C}"/>
                    </a:ext>
                  </a:extLst>
                </p:cNvPr>
                <p:cNvSpPr txBox="1">
                  <a:spLocks noRot="1" noChangeAspect="1" noMove="1" noResize="1" noEditPoints="1" noAdjustHandles="1" noChangeArrowheads="1" noChangeShapeType="1" noTextEdit="1"/>
                </p:cNvSpPr>
                <p:nvPr/>
              </p:nvSpPr>
              <p:spPr>
                <a:xfrm>
                  <a:off x="6096001" y="5192335"/>
                  <a:ext cx="2715414" cy="835165"/>
                </a:xfrm>
                <a:prstGeom prst="rect">
                  <a:avLst/>
                </a:prstGeom>
                <a:blipFill>
                  <a:blip r:embed="rId8"/>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37296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13</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MATLAB Code - Passive Sensing</a:t>
            </a:r>
          </a:p>
        </p:txBody>
      </p:sp>
      <p:pic>
        <p:nvPicPr>
          <p:cNvPr id="11" name="图片 10">
            <a:extLst>
              <a:ext uri="{FF2B5EF4-FFF2-40B4-BE49-F238E27FC236}">
                <a16:creationId xmlns:a16="http://schemas.microsoft.com/office/drawing/2014/main" id="{CEE1E28B-11BB-6FF9-CED0-F993034B1544}"/>
              </a:ext>
            </a:extLst>
          </p:cNvPr>
          <p:cNvPicPr>
            <a:picLocks noChangeAspect="1"/>
          </p:cNvPicPr>
          <p:nvPr/>
        </p:nvPicPr>
        <p:blipFill>
          <a:blip r:embed="rId3"/>
          <a:stretch>
            <a:fillRect/>
          </a:stretch>
        </p:blipFill>
        <p:spPr>
          <a:xfrm>
            <a:off x="473716" y="1864725"/>
            <a:ext cx="6089611" cy="3339464"/>
          </a:xfrm>
          <a:prstGeom prst="rect">
            <a:avLst/>
          </a:prstGeom>
          <a:ln w="19050">
            <a:solidFill>
              <a:schemeClr val="tx1"/>
            </a:solidFill>
          </a:ln>
        </p:spPr>
      </p:pic>
      <p:sp>
        <p:nvSpPr>
          <p:cNvPr id="12" name="文本框 11">
            <a:extLst>
              <a:ext uri="{FF2B5EF4-FFF2-40B4-BE49-F238E27FC236}">
                <a16:creationId xmlns:a16="http://schemas.microsoft.com/office/drawing/2014/main" id="{4B2EA6E9-083E-2DEE-6EC2-F4DD060F53EC}"/>
              </a:ext>
            </a:extLst>
          </p:cNvPr>
          <p:cNvSpPr txBox="1"/>
          <p:nvPr/>
        </p:nvSpPr>
        <p:spPr>
          <a:xfrm>
            <a:off x="6982606" y="2368966"/>
            <a:ext cx="4980373" cy="21200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sym typeface="+mn-lt"/>
              </a:rPr>
              <a:t>F</a:t>
            </a:r>
            <a:r>
              <a:rPr lang="en-US" altLang="zh-CN" sz="1800" dirty="0">
                <a:solidFill>
                  <a:schemeClr val="tx1"/>
                </a:solidFill>
                <a:latin typeface="Times New Roman" panose="02020603050405020304" pitchFamily="18" charset="0"/>
                <a:cs typeface="Times New Roman" panose="02020603050405020304" pitchFamily="18" charset="0"/>
                <a:sym typeface="+mn-lt"/>
              </a:rPr>
              <a:t>unction </a:t>
            </a:r>
            <a:r>
              <a:rPr lang="en-US" altLang="zh-CN" sz="1800" b="1" dirty="0" err="1">
                <a:solidFill>
                  <a:schemeClr val="tx1"/>
                </a:solidFill>
                <a:latin typeface="Times New Roman" panose="02020603050405020304" pitchFamily="18" charset="0"/>
                <a:cs typeface="Times New Roman" panose="02020603050405020304" pitchFamily="18" charset="0"/>
                <a:sym typeface="+mn-lt"/>
              </a:rPr>
              <a:t>beamSteering</a:t>
            </a:r>
            <a:r>
              <a:rPr lang="en-US" altLang="zh-CN" sz="1800" dirty="0">
                <a:solidFill>
                  <a:schemeClr val="tx1"/>
                </a:solidFill>
                <a:latin typeface="Times New Roman" panose="02020603050405020304" pitchFamily="18" charset="0"/>
                <a:cs typeface="Times New Roman" panose="02020603050405020304" pitchFamily="18" charset="0"/>
                <a:sym typeface="+mn-lt"/>
              </a:rPr>
              <a:t> is used to recover the initial signal from the received signal. Due to the difference in receiving distance, there will be a phase deviation of the signal received by each antenna. </a:t>
            </a:r>
          </a:p>
        </p:txBody>
      </p:sp>
    </p:spTree>
    <p:extLst>
      <p:ext uri="{BB962C8B-B14F-4D97-AF65-F5344CB8AC3E}">
        <p14:creationId xmlns:p14="http://schemas.microsoft.com/office/powerpoint/2010/main" val="146848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14</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MATLAB Code - Passive Sensing</a:t>
            </a:r>
          </a:p>
        </p:txBody>
      </p:sp>
      <p:pic>
        <p:nvPicPr>
          <p:cNvPr id="3" name="图片 2">
            <a:extLst>
              <a:ext uri="{FF2B5EF4-FFF2-40B4-BE49-F238E27FC236}">
                <a16:creationId xmlns:a16="http://schemas.microsoft.com/office/drawing/2014/main" id="{327FA952-E440-061A-AFAB-2F1BD8EAE4E5}"/>
              </a:ext>
            </a:extLst>
          </p:cNvPr>
          <p:cNvPicPr>
            <a:picLocks noChangeAspect="1"/>
          </p:cNvPicPr>
          <p:nvPr/>
        </p:nvPicPr>
        <p:blipFill>
          <a:blip r:embed="rId3"/>
          <a:stretch>
            <a:fillRect/>
          </a:stretch>
        </p:blipFill>
        <p:spPr>
          <a:xfrm>
            <a:off x="1039070" y="867971"/>
            <a:ext cx="3817015" cy="2416767"/>
          </a:xfrm>
          <a:prstGeom prst="rect">
            <a:avLst/>
          </a:prstGeom>
          <a:ln w="19050">
            <a:solidFill>
              <a:schemeClr val="tx1"/>
            </a:solidFill>
          </a:ln>
        </p:spPr>
      </p:pic>
      <p:pic>
        <p:nvPicPr>
          <p:cNvPr id="8" name="图片 7">
            <a:extLst>
              <a:ext uri="{FF2B5EF4-FFF2-40B4-BE49-F238E27FC236}">
                <a16:creationId xmlns:a16="http://schemas.microsoft.com/office/drawing/2014/main" id="{EE69FF29-AA0A-9123-B162-BA06D8ADEABB}"/>
              </a:ext>
            </a:extLst>
          </p:cNvPr>
          <p:cNvPicPr>
            <a:picLocks noChangeAspect="1"/>
          </p:cNvPicPr>
          <p:nvPr/>
        </p:nvPicPr>
        <p:blipFill>
          <a:blip r:embed="rId4"/>
          <a:stretch>
            <a:fillRect/>
          </a:stretch>
        </p:blipFill>
        <p:spPr>
          <a:xfrm>
            <a:off x="1039071" y="3667715"/>
            <a:ext cx="3817014" cy="2416767"/>
          </a:xfrm>
          <a:prstGeom prst="rect">
            <a:avLst/>
          </a:prstGeom>
          <a:ln w="19050">
            <a:solidFill>
              <a:schemeClr val="tx1"/>
            </a:solidFill>
          </a:ln>
        </p:spPr>
      </p:pic>
      <p:sp>
        <p:nvSpPr>
          <p:cNvPr id="11" name="文本框 10">
            <a:extLst>
              <a:ext uri="{FF2B5EF4-FFF2-40B4-BE49-F238E27FC236}">
                <a16:creationId xmlns:a16="http://schemas.microsoft.com/office/drawing/2014/main" id="{19149D96-388A-9276-7A82-D998F598C6BD}"/>
              </a:ext>
            </a:extLst>
          </p:cNvPr>
          <p:cNvSpPr txBox="1"/>
          <p:nvPr/>
        </p:nvSpPr>
        <p:spPr>
          <a:xfrm>
            <a:off x="6170300" y="3003366"/>
            <a:ext cx="3559626" cy="87357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sym typeface="+mn-lt"/>
              </a:rPr>
              <a:t>F</a:t>
            </a:r>
            <a:r>
              <a:rPr lang="en-US" altLang="zh-CN" sz="1800" dirty="0">
                <a:solidFill>
                  <a:schemeClr val="tx1"/>
                </a:solidFill>
                <a:latin typeface="Times New Roman" panose="02020603050405020304" pitchFamily="18" charset="0"/>
                <a:cs typeface="Times New Roman" panose="02020603050405020304" pitchFamily="18" charset="0"/>
                <a:sym typeface="+mn-lt"/>
              </a:rPr>
              <a:t>unction </a:t>
            </a:r>
            <a:r>
              <a:rPr lang="en-US" altLang="zh-CN" b="1" dirty="0" err="1">
                <a:latin typeface="Times New Roman" panose="02020603050405020304" pitchFamily="18" charset="0"/>
                <a:cs typeface="Times New Roman" panose="02020603050405020304" pitchFamily="18" charset="0"/>
                <a:sym typeface="+mn-lt"/>
              </a:rPr>
              <a:t>getAmbiguity</a:t>
            </a:r>
            <a:r>
              <a:rPr lang="en-US" altLang="zh-CN" sz="1800" dirty="0">
                <a:solidFill>
                  <a:schemeClr val="tx1"/>
                </a:solidFill>
                <a:latin typeface="Times New Roman" panose="02020603050405020304" pitchFamily="18" charset="0"/>
                <a:cs typeface="Times New Roman" panose="02020603050405020304" pitchFamily="18" charset="0"/>
                <a:sym typeface="+mn-lt"/>
              </a:rPr>
              <a:t> is used to calculate Ambiguity function.</a:t>
            </a:r>
          </a:p>
        </p:txBody>
      </p:sp>
    </p:spTree>
    <p:extLst>
      <p:ext uri="{BB962C8B-B14F-4D97-AF65-F5344CB8AC3E}">
        <p14:creationId xmlns:p14="http://schemas.microsoft.com/office/powerpoint/2010/main" val="3947602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15</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MATLAB Code - Passive Sensing</a:t>
            </a:r>
          </a:p>
        </p:txBody>
      </p:sp>
      <p:pic>
        <p:nvPicPr>
          <p:cNvPr id="3" name="图片 2">
            <a:extLst>
              <a:ext uri="{FF2B5EF4-FFF2-40B4-BE49-F238E27FC236}">
                <a16:creationId xmlns:a16="http://schemas.microsoft.com/office/drawing/2014/main" id="{42AB5115-527F-3F2B-C7EC-88D6AB48922E}"/>
              </a:ext>
            </a:extLst>
          </p:cNvPr>
          <p:cNvPicPr>
            <a:picLocks noChangeAspect="1"/>
          </p:cNvPicPr>
          <p:nvPr/>
        </p:nvPicPr>
        <p:blipFill>
          <a:blip r:embed="rId3"/>
          <a:stretch>
            <a:fillRect/>
          </a:stretch>
        </p:blipFill>
        <p:spPr>
          <a:xfrm>
            <a:off x="1201328" y="821951"/>
            <a:ext cx="3651936" cy="2712506"/>
          </a:xfrm>
          <a:prstGeom prst="rect">
            <a:avLst/>
          </a:prstGeom>
          <a:ln w="19050">
            <a:solidFill>
              <a:schemeClr val="tx1"/>
            </a:solidFill>
          </a:ln>
        </p:spPr>
      </p:pic>
      <p:pic>
        <p:nvPicPr>
          <p:cNvPr id="8" name="图片 7">
            <a:extLst>
              <a:ext uri="{FF2B5EF4-FFF2-40B4-BE49-F238E27FC236}">
                <a16:creationId xmlns:a16="http://schemas.microsoft.com/office/drawing/2014/main" id="{340674A3-E696-703D-E684-92C75DDC67DC}"/>
              </a:ext>
            </a:extLst>
          </p:cNvPr>
          <p:cNvPicPr>
            <a:picLocks noChangeAspect="1"/>
          </p:cNvPicPr>
          <p:nvPr/>
        </p:nvPicPr>
        <p:blipFill>
          <a:blip r:embed="rId4"/>
          <a:stretch>
            <a:fillRect/>
          </a:stretch>
        </p:blipFill>
        <p:spPr>
          <a:xfrm>
            <a:off x="1201328" y="3882026"/>
            <a:ext cx="3907771" cy="2356388"/>
          </a:xfrm>
          <a:prstGeom prst="rect">
            <a:avLst/>
          </a:prstGeom>
          <a:ln w="19050">
            <a:solidFill>
              <a:schemeClr val="tx1"/>
            </a:solidFill>
          </a:ln>
        </p:spPr>
      </p:pic>
      <p:sp>
        <p:nvSpPr>
          <p:cNvPr id="10" name="文本框 9">
            <a:extLst>
              <a:ext uri="{FF2B5EF4-FFF2-40B4-BE49-F238E27FC236}">
                <a16:creationId xmlns:a16="http://schemas.microsoft.com/office/drawing/2014/main" id="{59C58302-C19C-AE07-2A3C-61AA363EB5A1}"/>
              </a:ext>
            </a:extLst>
          </p:cNvPr>
          <p:cNvSpPr txBox="1"/>
          <p:nvPr/>
        </p:nvSpPr>
        <p:spPr>
          <a:xfrm>
            <a:off x="6096000" y="2719280"/>
            <a:ext cx="5699145" cy="12890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sym typeface="+mn-lt"/>
              </a:rPr>
              <a:t>F</a:t>
            </a:r>
            <a:r>
              <a:rPr lang="en-US" altLang="zh-CN" sz="1800" dirty="0">
                <a:solidFill>
                  <a:schemeClr val="tx1"/>
                </a:solidFill>
                <a:latin typeface="Times New Roman" panose="02020603050405020304" pitchFamily="18" charset="0"/>
                <a:cs typeface="Times New Roman" panose="02020603050405020304" pitchFamily="18" charset="0"/>
                <a:sym typeface="+mn-lt"/>
              </a:rPr>
              <a:t>unction </a:t>
            </a:r>
            <a:r>
              <a:rPr lang="en-US" altLang="zh-CN" b="1" dirty="0" err="1">
                <a:latin typeface="Times New Roman" panose="02020603050405020304" pitchFamily="18" charset="0"/>
                <a:cs typeface="Times New Roman" panose="02020603050405020304" pitchFamily="18" charset="0"/>
                <a:sym typeface="+mn-lt"/>
              </a:rPr>
              <a:t>getDopplerFre</a:t>
            </a:r>
            <a:r>
              <a:rPr lang="en-US" altLang="zh-CN" sz="1800" dirty="0">
                <a:solidFill>
                  <a:schemeClr val="tx1"/>
                </a:solidFill>
                <a:latin typeface="Times New Roman" panose="02020603050405020304" pitchFamily="18" charset="0"/>
                <a:cs typeface="Times New Roman" panose="02020603050405020304" pitchFamily="18" charset="0"/>
                <a:sym typeface="+mn-lt"/>
              </a:rPr>
              <a:t> is used to calculate doppler frequency using the result calculated in function </a:t>
            </a:r>
            <a:r>
              <a:rPr lang="en-US" altLang="zh-CN" sz="1800" b="1" dirty="0" err="1">
                <a:solidFill>
                  <a:schemeClr val="tx1"/>
                </a:solidFill>
                <a:latin typeface="Times New Roman" panose="02020603050405020304" pitchFamily="18" charset="0"/>
                <a:cs typeface="Times New Roman" panose="02020603050405020304" pitchFamily="18" charset="0"/>
                <a:sym typeface="+mn-lt"/>
              </a:rPr>
              <a:t>getAmbiguity</a:t>
            </a:r>
            <a:r>
              <a:rPr lang="en-US" altLang="zh-CN" sz="1800" b="1" dirty="0">
                <a:solidFill>
                  <a:schemeClr val="tx1"/>
                </a:solidFill>
                <a:latin typeface="Times New Roman" panose="02020603050405020304" pitchFamily="18" charset="0"/>
                <a:cs typeface="Times New Roman" panose="02020603050405020304" pitchFamily="18" charset="0"/>
                <a:sym typeface="+mn-lt"/>
              </a:rPr>
              <a:t>.</a:t>
            </a:r>
          </a:p>
        </p:txBody>
      </p:sp>
    </p:spTree>
    <p:extLst>
      <p:ext uri="{BB962C8B-B14F-4D97-AF65-F5344CB8AC3E}">
        <p14:creationId xmlns:p14="http://schemas.microsoft.com/office/powerpoint/2010/main" val="3928220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16</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MATLAB Code - Passive Sensing</a:t>
            </a:r>
          </a:p>
        </p:txBody>
      </p:sp>
      <p:pic>
        <p:nvPicPr>
          <p:cNvPr id="6" name="图片 5" descr="20220615040230">
            <a:extLst>
              <a:ext uri="{FF2B5EF4-FFF2-40B4-BE49-F238E27FC236}">
                <a16:creationId xmlns:a16="http://schemas.microsoft.com/office/drawing/2014/main" id="{6273D5FF-BF1C-3A13-52EA-8FCF3838C6AF}"/>
              </a:ext>
            </a:extLst>
          </p:cNvPr>
          <p:cNvPicPr>
            <a:picLocks noChangeAspect="1"/>
          </p:cNvPicPr>
          <p:nvPr/>
        </p:nvPicPr>
        <p:blipFill>
          <a:blip r:embed="rId3"/>
          <a:stretch>
            <a:fillRect/>
          </a:stretch>
        </p:blipFill>
        <p:spPr>
          <a:xfrm>
            <a:off x="712902" y="867972"/>
            <a:ext cx="5014999" cy="3144736"/>
          </a:xfrm>
          <a:prstGeom prst="rect">
            <a:avLst/>
          </a:prstGeom>
          <a:ln w="19050">
            <a:solidFill>
              <a:schemeClr val="tx1"/>
            </a:solidFill>
          </a:ln>
        </p:spPr>
      </p:pic>
      <p:pic>
        <p:nvPicPr>
          <p:cNvPr id="8" name="图片 7" descr="20220615040506">
            <a:extLst>
              <a:ext uri="{FF2B5EF4-FFF2-40B4-BE49-F238E27FC236}">
                <a16:creationId xmlns:a16="http://schemas.microsoft.com/office/drawing/2014/main" id="{63717D0A-1CF8-5064-FCC7-FA9AA50E63AC}"/>
              </a:ext>
            </a:extLst>
          </p:cNvPr>
          <p:cNvPicPr>
            <a:picLocks noChangeAspect="1"/>
          </p:cNvPicPr>
          <p:nvPr/>
        </p:nvPicPr>
        <p:blipFill>
          <a:blip r:embed="rId4"/>
          <a:stretch>
            <a:fillRect/>
          </a:stretch>
        </p:blipFill>
        <p:spPr>
          <a:xfrm>
            <a:off x="696100" y="4294046"/>
            <a:ext cx="5031801" cy="1944368"/>
          </a:xfrm>
          <a:prstGeom prst="rect">
            <a:avLst/>
          </a:prstGeom>
          <a:ln w="19050">
            <a:solidFill>
              <a:schemeClr val="tx1"/>
            </a:solidFill>
          </a:ln>
        </p:spPr>
      </p:pic>
      <p:sp>
        <p:nvSpPr>
          <p:cNvPr id="10" name="文本框 9">
            <a:extLst>
              <a:ext uri="{FF2B5EF4-FFF2-40B4-BE49-F238E27FC236}">
                <a16:creationId xmlns:a16="http://schemas.microsoft.com/office/drawing/2014/main" id="{3AFF78F4-14E6-E80C-01F6-D4E04B5B5F07}"/>
              </a:ext>
            </a:extLst>
          </p:cNvPr>
          <p:cNvSpPr txBox="1"/>
          <p:nvPr/>
        </p:nvSpPr>
        <p:spPr>
          <a:xfrm>
            <a:off x="6096000" y="2719280"/>
            <a:ext cx="5699145" cy="17045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sym typeface="+mn-lt"/>
              </a:rPr>
              <a:t>The data is segmented in the process of solving the Doppler frequency offset of multi-segment motion data and drawing the relationship of the position of the mover with time</a:t>
            </a:r>
            <a:endParaRPr lang="en-US" altLang="zh-CN" sz="1800" b="1" dirty="0">
              <a:solidFill>
                <a:schemeClr val="tx1"/>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3643753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17</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Analysis - DOA Estimation</a:t>
            </a:r>
          </a:p>
        </p:txBody>
      </p:sp>
      <p:sp>
        <p:nvSpPr>
          <p:cNvPr id="2" name="文本框 15">
            <a:extLst>
              <a:ext uri="{FF2B5EF4-FFF2-40B4-BE49-F238E27FC236}">
                <a16:creationId xmlns:a16="http://schemas.microsoft.com/office/drawing/2014/main" id="{6F84595E-90B6-5D8F-065A-607260212B57}"/>
              </a:ext>
            </a:extLst>
          </p:cNvPr>
          <p:cNvSpPr txBox="1"/>
          <p:nvPr/>
        </p:nvSpPr>
        <p:spPr>
          <a:xfrm>
            <a:off x="878786" y="1515461"/>
            <a:ext cx="10434425" cy="3707233"/>
          </a:xfrm>
          <a:prstGeom prst="rect">
            <a:avLst/>
          </a:prstGeom>
          <a:noFill/>
        </p:spPr>
        <p:txBody>
          <a:bodyPr wrap="square" lIns="68580" tIns="34290" rIns="68580" bIns="34290"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sym typeface="+mn-lt"/>
              </a:rPr>
              <a:t>Due to the influence of the mover, which introduces Doppler frequency to the received signals, the 8 Surveillance Channel Antennas Array can not receive the signals caused by the scattering of the base station signal by the scattering clusters outside the base station. Thus, the DOA estimation results of the 8 Surveillance Channel Antennas Array are very different from that of the 4 Reference Channel Antennas Array.</a:t>
            </a:r>
          </a:p>
          <a:p>
            <a:pPr>
              <a:lnSpc>
                <a:spcPct val="150000"/>
              </a:lnSpc>
            </a:pPr>
            <a:endParaRPr lang="en-US" altLang="zh-CN" sz="2000" dirty="0">
              <a:latin typeface="Times New Roman" panose="02020603050405020304" pitchFamily="18" charset="0"/>
              <a:cs typeface="Times New Roman" panose="02020603050405020304" pitchFamily="18" charset="0"/>
              <a:sym typeface="+mn-lt"/>
            </a:endParaRPr>
          </a:p>
          <a:p>
            <a:pPr>
              <a:lnSpc>
                <a:spcPct val="150000"/>
              </a:lnSpc>
            </a:pPr>
            <a:r>
              <a:rPr lang="en-US" altLang="zh-CN" sz="2000" dirty="0">
                <a:latin typeface="Times New Roman" panose="02020603050405020304" pitchFamily="18" charset="0"/>
                <a:cs typeface="Times New Roman" panose="02020603050405020304" pitchFamily="18" charset="0"/>
                <a:sym typeface="+mn-lt"/>
              </a:rPr>
              <a:t>Therefore, to accurately find the position of the main scattering clusters in the external environment, we need to use the detection results of 4 Reference Channel Antennas Array to locate.</a:t>
            </a:r>
          </a:p>
        </p:txBody>
      </p:sp>
    </p:spTree>
    <p:extLst>
      <p:ext uri="{BB962C8B-B14F-4D97-AF65-F5344CB8AC3E}">
        <p14:creationId xmlns:p14="http://schemas.microsoft.com/office/powerpoint/2010/main" val="205762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2924889-AF70-A76B-37E7-D27B2BA0C9A0}"/>
              </a:ext>
            </a:extLst>
          </p:cNvPr>
          <p:cNvPicPr>
            <a:picLocks noChangeAspect="1"/>
          </p:cNvPicPr>
          <p:nvPr/>
        </p:nvPicPr>
        <p:blipFill rotWithShape="1">
          <a:blip r:embed="rId2"/>
          <a:srcRect l="1065" r="3809"/>
          <a:stretch/>
        </p:blipFill>
        <p:spPr>
          <a:xfrm>
            <a:off x="6096000" y="1374456"/>
            <a:ext cx="5492320" cy="4320000"/>
          </a:xfrm>
          <a:prstGeom prst="rect">
            <a:avLst/>
          </a:prstGeom>
        </p:spPr>
      </p:pic>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18</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Results - DOA Estimation</a:t>
            </a:r>
          </a:p>
        </p:txBody>
      </p:sp>
      <p:pic>
        <p:nvPicPr>
          <p:cNvPr id="17" name="图片 16">
            <a:extLst>
              <a:ext uri="{FF2B5EF4-FFF2-40B4-BE49-F238E27FC236}">
                <a16:creationId xmlns:a16="http://schemas.microsoft.com/office/drawing/2014/main" id="{90634DBD-BEFF-E375-765A-62D68AFBC874}"/>
              </a:ext>
            </a:extLst>
          </p:cNvPr>
          <p:cNvPicPr>
            <a:picLocks noChangeAspect="1"/>
          </p:cNvPicPr>
          <p:nvPr/>
        </p:nvPicPr>
        <p:blipFill rotWithShape="1">
          <a:blip r:embed="rId4"/>
          <a:srcRect t="740" r="2128"/>
          <a:stretch/>
        </p:blipFill>
        <p:spPr>
          <a:xfrm>
            <a:off x="473716" y="1374457"/>
            <a:ext cx="5622284" cy="4320000"/>
          </a:xfrm>
          <a:prstGeom prst="rect">
            <a:avLst/>
          </a:prstGeom>
        </p:spPr>
      </p:pic>
      <p:sp>
        <p:nvSpPr>
          <p:cNvPr id="18" name="文本框 15">
            <a:extLst>
              <a:ext uri="{FF2B5EF4-FFF2-40B4-BE49-F238E27FC236}">
                <a16:creationId xmlns:a16="http://schemas.microsoft.com/office/drawing/2014/main" id="{5C70ACDF-0AA6-3537-E09F-B6A84FF1F89D}"/>
              </a:ext>
            </a:extLst>
          </p:cNvPr>
          <p:cNvSpPr txBox="1"/>
          <p:nvPr/>
        </p:nvSpPr>
        <p:spPr>
          <a:xfrm>
            <a:off x="2177413" y="5694457"/>
            <a:ext cx="2214890" cy="475579"/>
          </a:xfrm>
          <a:prstGeom prst="rect">
            <a:avLst/>
          </a:prstGeom>
          <a:noFill/>
        </p:spPr>
        <p:txBody>
          <a:bodyPr wrap="square" lIns="68580" tIns="34290" rIns="68580" bIns="34290" rtlCol="0">
            <a:spAutoFit/>
          </a:bodyPr>
          <a:lstStyle/>
          <a:p>
            <a:pPr algn="ctr">
              <a:lnSpc>
                <a:spcPct val="150000"/>
              </a:lnSpc>
            </a:pPr>
            <a:r>
              <a:rPr lang="en-US" altLang="zh-CN" sz="2000" dirty="0">
                <a:latin typeface="Times New Roman" panose="02020603050405020304" pitchFamily="18" charset="0"/>
                <a:cs typeface="Times New Roman" panose="02020603050405020304" pitchFamily="18" charset="0"/>
                <a:sym typeface="+mn-lt"/>
              </a:rPr>
              <a:t>Reference Channel</a:t>
            </a:r>
          </a:p>
        </p:txBody>
      </p:sp>
      <p:sp>
        <p:nvSpPr>
          <p:cNvPr id="19" name="文本框 15">
            <a:extLst>
              <a:ext uri="{FF2B5EF4-FFF2-40B4-BE49-F238E27FC236}">
                <a16:creationId xmlns:a16="http://schemas.microsoft.com/office/drawing/2014/main" id="{44501014-4172-7AEB-9A9E-E27EDC68D3FA}"/>
              </a:ext>
            </a:extLst>
          </p:cNvPr>
          <p:cNvSpPr txBox="1"/>
          <p:nvPr/>
        </p:nvSpPr>
        <p:spPr>
          <a:xfrm>
            <a:off x="7799697" y="5694456"/>
            <a:ext cx="2378244" cy="475579"/>
          </a:xfrm>
          <a:prstGeom prst="rect">
            <a:avLst/>
          </a:prstGeom>
          <a:noFill/>
        </p:spPr>
        <p:txBody>
          <a:bodyPr wrap="square" lIns="68580" tIns="34290" rIns="68580" bIns="34290" rtlCol="0">
            <a:spAutoFit/>
          </a:bodyPr>
          <a:lstStyle/>
          <a:p>
            <a:pPr algn="ctr">
              <a:lnSpc>
                <a:spcPct val="150000"/>
              </a:lnSpc>
            </a:pPr>
            <a:r>
              <a:rPr lang="en-US" altLang="zh-CN" sz="2000" dirty="0">
                <a:latin typeface="Times New Roman" panose="02020603050405020304" pitchFamily="18" charset="0"/>
                <a:cs typeface="Times New Roman" panose="02020603050405020304" pitchFamily="18" charset="0"/>
                <a:sym typeface="+mn-lt"/>
              </a:rPr>
              <a:t>Surveillance Channel</a:t>
            </a:r>
          </a:p>
        </p:txBody>
      </p:sp>
    </p:spTree>
    <p:extLst>
      <p:ext uri="{BB962C8B-B14F-4D97-AF65-F5344CB8AC3E}">
        <p14:creationId xmlns:p14="http://schemas.microsoft.com/office/powerpoint/2010/main" val="4117885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19</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Results - DOA Estimation</a:t>
            </a:r>
          </a:p>
        </p:txBody>
      </p:sp>
      <p:grpSp>
        <p:nvGrpSpPr>
          <p:cNvPr id="2" name="组合 1">
            <a:extLst>
              <a:ext uri="{FF2B5EF4-FFF2-40B4-BE49-F238E27FC236}">
                <a16:creationId xmlns:a16="http://schemas.microsoft.com/office/drawing/2014/main" id="{7F55FDCF-1155-2432-512B-50D8ACDFF323}"/>
              </a:ext>
            </a:extLst>
          </p:cNvPr>
          <p:cNvGrpSpPr/>
          <p:nvPr/>
        </p:nvGrpSpPr>
        <p:grpSpPr>
          <a:xfrm>
            <a:off x="469935" y="830500"/>
            <a:ext cx="8059552" cy="5407914"/>
            <a:chOff x="0" y="761415"/>
            <a:chExt cx="5422325" cy="3936206"/>
          </a:xfrm>
        </p:grpSpPr>
        <p:pic>
          <p:nvPicPr>
            <p:cNvPr id="3" name="图片 2">
              <a:extLst>
                <a:ext uri="{FF2B5EF4-FFF2-40B4-BE49-F238E27FC236}">
                  <a16:creationId xmlns:a16="http://schemas.microsoft.com/office/drawing/2014/main" id="{C3DBF304-B024-2ED7-10CC-43C7FC2CEF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61415"/>
              <a:ext cx="5422325" cy="3936206"/>
            </a:xfrm>
            <a:prstGeom prst="rect">
              <a:avLst/>
            </a:prstGeom>
          </p:spPr>
        </p:pic>
        <p:sp>
          <p:nvSpPr>
            <p:cNvPr id="6" name="椭圆 5">
              <a:extLst>
                <a:ext uri="{FF2B5EF4-FFF2-40B4-BE49-F238E27FC236}">
                  <a16:creationId xmlns:a16="http://schemas.microsoft.com/office/drawing/2014/main" id="{BE4CA3C1-76DE-0F1E-C2EC-CDFA501F05E8}"/>
                </a:ext>
              </a:extLst>
            </p:cNvPr>
            <p:cNvSpPr/>
            <p:nvPr/>
          </p:nvSpPr>
          <p:spPr>
            <a:xfrm>
              <a:off x="2425303" y="2432447"/>
              <a:ext cx="382191" cy="3536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a:extLst>
                <a:ext uri="{FF2B5EF4-FFF2-40B4-BE49-F238E27FC236}">
                  <a16:creationId xmlns:a16="http://schemas.microsoft.com/office/drawing/2014/main" id="{A22666AE-CB92-1669-D146-F4A78CE5B1AA}"/>
                </a:ext>
              </a:extLst>
            </p:cNvPr>
            <p:cNvSpPr/>
            <p:nvPr/>
          </p:nvSpPr>
          <p:spPr>
            <a:xfrm>
              <a:off x="4656535" y="2466975"/>
              <a:ext cx="382191" cy="3536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DD892189-96C3-6F69-F2AA-5555DD261C5E}"/>
                </a:ext>
              </a:extLst>
            </p:cNvPr>
            <p:cNvSpPr/>
            <p:nvPr/>
          </p:nvSpPr>
          <p:spPr>
            <a:xfrm rot="20137219">
              <a:off x="2734178" y="3992818"/>
              <a:ext cx="1259129" cy="6370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AE70FB3B-4271-50F0-DB44-CCA68820DFE3}"/>
                </a:ext>
              </a:extLst>
            </p:cNvPr>
            <p:cNvSpPr/>
            <p:nvPr/>
          </p:nvSpPr>
          <p:spPr>
            <a:xfrm rot="19641374">
              <a:off x="576620" y="1249752"/>
              <a:ext cx="1621147" cy="84687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dirty="0"/>
            </a:p>
          </p:txBody>
        </p:sp>
        <p:cxnSp>
          <p:nvCxnSpPr>
            <p:cNvPr id="12" name="直接连接符 11">
              <a:extLst>
                <a:ext uri="{FF2B5EF4-FFF2-40B4-BE49-F238E27FC236}">
                  <a16:creationId xmlns:a16="http://schemas.microsoft.com/office/drawing/2014/main" id="{D9BD6699-A377-AFCD-4520-0984EB1AD8A8}"/>
                </a:ext>
              </a:extLst>
            </p:cNvPr>
            <p:cNvCxnSpPr>
              <a:stCxn id="11" idx="5"/>
              <a:endCxn id="8" idx="1"/>
            </p:cNvCxnSpPr>
            <p:nvPr/>
          </p:nvCxnSpPr>
          <p:spPr>
            <a:xfrm>
              <a:off x="2031328" y="1616137"/>
              <a:ext cx="2681178" cy="9026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A573AE2-C721-48E1-166D-6C2DC8CA85F7}"/>
                </a:ext>
              </a:extLst>
            </p:cNvPr>
            <p:cNvCxnSpPr>
              <a:cxnSpLocks/>
              <a:stCxn id="6" idx="6"/>
              <a:endCxn id="8" idx="2"/>
            </p:cNvCxnSpPr>
            <p:nvPr/>
          </p:nvCxnSpPr>
          <p:spPr>
            <a:xfrm>
              <a:off x="2807494" y="2609255"/>
              <a:ext cx="1849041" cy="345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196DFDF-BFE4-5B50-E932-0DFB06A9D628}"/>
                </a:ext>
              </a:extLst>
            </p:cNvPr>
            <p:cNvCxnSpPr>
              <a:cxnSpLocks/>
              <a:stCxn id="10" idx="7"/>
              <a:endCxn id="8" idx="3"/>
            </p:cNvCxnSpPr>
            <p:nvPr/>
          </p:nvCxnSpPr>
          <p:spPr>
            <a:xfrm flipV="1">
              <a:off x="3676247" y="2768805"/>
              <a:ext cx="1036259" cy="11536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文本框 15">
              <a:extLst>
                <a:ext uri="{FF2B5EF4-FFF2-40B4-BE49-F238E27FC236}">
                  <a16:creationId xmlns:a16="http://schemas.microsoft.com/office/drawing/2014/main" id="{AFFE2B48-5187-CCB3-5F12-B646FFF01891}"/>
                </a:ext>
              </a:extLst>
            </p:cNvPr>
            <p:cNvSpPr txBox="1"/>
            <p:nvPr/>
          </p:nvSpPr>
          <p:spPr>
            <a:xfrm>
              <a:off x="2013382" y="2435196"/>
              <a:ext cx="401542" cy="330860"/>
            </a:xfrm>
            <a:prstGeom prst="rect">
              <a:avLst/>
            </a:prstGeom>
            <a:noFill/>
          </p:spPr>
          <p:txBody>
            <a:bodyPr wrap="square" lIns="68580" tIns="34290" rIns="68580" bIns="34290" rtlCol="0">
              <a:spAutoFit/>
            </a:bodyPr>
            <a:lstStyle/>
            <a:p>
              <a:pPr algn="ctr"/>
              <a:r>
                <a:rPr lang="en-US" altLang="zh-CN" sz="1700" b="1" dirty="0">
                  <a:solidFill>
                    <a:srgbClr val="FF0000"/>
                  </a:solidFill>
                  <a:cs typeface="+mn-ea"/>
                  <a:sym typeface="+mn-lt"/>
                </a:rPr>
                <a:t>Tx</a:t>
              </a:r>
            </a:p>
          </p:txBody>
        </p:sp>
        <p:sp>
          <p:nvSpPr>
            <p:cNvPr id="16" name="文本框 15">
              <a:extLst>
                <a:ext uri="{FF2B5EF4-FFF2-40B4-BE49-F238E27FC236}">
                  <a16:creationId xmlns:a16="http://schemas.microsoft.com/office/drawing/2014/main" id="{9F5E005E-84A2-71C1-39FC-124B7886E035}"/>
                </a:ext>
              </a:extLst>
            </p:cNvPr>
            <p:cNvSpPr txBox="1"/>
            <p:nvPr/>
          </p:nvSpPr>
          <p:spPr>
            <a:xfrm>
              <a:off x="4639288" y="2820591"/>
              <a:ext cx="416683" cy="330860"/>
            </a:xfrm>
            <a:prstGeom prst="rect">
              <a:avLst/>
            </a:prstGeom>
            <a:noFill/>
          </p:spPr>
          <p:txBody>
            <a:bodyPr wrap="square" lIns="68580" tIns="34290" rIns="68580" bIns="34290" rtlCol="0">
              <a:spAutoFit/>
            </a:bodyPr>
            <a:lstStyle/>
            <a:p>
              <a:pPr algn="ctr"/>
              <a:r>
                <a:rPr lang="en-US" altLang="zh-CN" sz="1700" b="1" dirty="0">
                  <a:solidFill>
                    <a:srgbClr val="FF0000"/>
                  </a:solidFill>
                  <a:cs typeface="+mn-ea"/>
                  <a:sym typeface="+mn-lt"/>
                </a:rPr>
                <a:t>Rx</a:t>
              </a:r>
            </a:p>
          </p:txBody>
        </p:sp>
      </p:grpSp>
    </p:spTree>
    <p:extLst>
      <p:ext uri="{BB962C8B-B14F-4D97-AF65-F5344CB8AC3E}">
        <p14:creationId xmlns:p14="http://schemas.microsoft.com/office/powerpoint/2010/main" val="3106050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2</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182" name="矩形 181">
            <a:extLst>
              <a:ext uri="{FF2B5EF4-FFF2-40B4-BE49-F238E27FC236}">
                <a16:creationId xmlns:a16="http://schemas.microsoft.com/office/drawing/2014/main" id="{6CA14C20-55F1-605F-FB84-DFE40EFD1B59}"/>
              </a:ext>
            </a:extLst>
          </p:cNvPr>
          <p:cNvSpPr/>
          <p:nvPr/>
        </p:nvSpPr>
        <p:spPr>
          <a:xfrm>
            <a:off x="1140381" y="5084335"/>
            <a:ext cx="2497553" cy="542779"/>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67">
              <a:solidFill>
                <a:prstClr val="white"/>
              </a:solidFill>
              <a:latin typeface="微软雅黑"/>
              <a:ea typeface="微软雅黑"/>
            </a:endParaRPr>
          </a:p>
        </p:txBody>
      </p:sp>
      <p:sp>
        <p:nvSpPr>
          <p:cNvPr id="183" name="标题 1">
            <a:extLst>
              <a:ext uri="{FF2B5EF4-FFF2-40B4-BE49-F238E27FC236}">
                <a16:creationId xmlns:a16="http://schemas.microsoft.com/office/drawing/2014/main" id="{12013A39-0EFC-5269-A147-3AF3EA91E411}"/>
              </a:ext>
            </a:extLst>
          </p:cNvPr>
          <p:cNvSpPr txBox="1">
            <a:spLocks/>
          </p:cNvSpPr>
          <p:nvPr/>
        </p:nvSpPr>
        <p:spPr>
          <a:xfrm>
            <a:off x="-2646896" y="137034"/>
            <a:ext cx="10284983" cy="9351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667" dirty="0"/>
              <a:t>Introduction of DOA</a:t>
            </a:r>
            <a:endParaRPr lang="zh-CN" altLang="en-US" sz="2667" dirty="0"/>
          </a:p>
        </p:txBody>
      </p:sp>
      <p:grpSp>
        <p:nvGrpSpPr>
          <p:cNvPr id="184" name="işļíd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59C3C83-50DB-ACCD-3E4A-FC918D550411}"/>
              </a:ext>
            </a:extLst>
          </p:cNvPr>
          <p:cNvGrpSpPr>
            <a:grpSpLocks noChangeAspect="1"/>
          </p:cNvGrpSpPr>
          <p:nvPr/>
        </p:nvGrpSpPr>
        <p:grpSpPr>
          <a:xfrm>
            <a:off x="1225771" y="1346901"/>
            <a:ext cx="9238342" cy="4748115"/>
            <a:chOff x="1373255" y="1208625"/>
            <a:chExt cx="9445474" cy="4854572"/>
          </a:xfrm>
        </p:grpSpPr>
        <p:grpSp>
          <p:nvGrpSpPr>
            <p:cNvPr id="185" name="íṣlîḍe">
              <a:extLst>
                <a:ext uri="{FF2B5EF4-FFF2-40B4-BE49-F238E27FC236}">
                  <a16:creationId xmlns:a16="http://schemas.microsoft.com/office/drawing/2014/main" id="{47024374-C898-6B33-FD5D-9F15D058AA53}"/>
                </a:ext>
              </a:extLst>
            </p:cNvPr>
            <p:cNvGrpSpPr/>
            <p:nvPr/>
          </p:nvGrpSpPr>
          <p:grpSpPr>
            <a:xfrm>
              <a:off x="4980011" y="1208625"/>
              <a:ext cx="5838718" cy="4854572"/>
              <a:chOff x="4980011" y="1208625"/>
              <a:chExt cx="5838718" cy="4854572"/>
            </a:xfrm>
          </p:grpSpPr>
          <p:grpSp>
            <p:nvGrpSpPr>
              <p:cNvPr id="194" name="išḷíḋè">
                <a:extLst>
                  <a:ext uri="{FF2B5EF4-FFF2-40B4-BE49-F238E27FC236}">
                    <a16:creationId xmlns:a16="http://schemas.microsoft.com/office/drawing/2014/main" id="{744743AD-81E6-5A78-8288-E5F6A25AFB3A}"/>
                  </a:ext>
                </a:extLst>
              </p:cNvPr>
              <p:cNvGrpSpPr/>
              <p:nvPr/>
            </p:nvGrpSpPr>
            <p:grpSpPr>
              <a:xfrm>
                <a:off x="4980011" y="1651517"/>
                <a:ext cx="2900261" cy="2258456"/>
                <a:chOff x="4814101" y="1314952"/>
                <a:chExt cx="3614505" cy="2814638"/>
              </a:xfrm>
              <a:solidFill>
                <a:schemeClr val="tx2">
                  <a:lumMod val="20000"/>
                  <a:lumOff val="80000"/>
                </a:schemeClr>
              </a:solidFill>
            </p:grpSpPr>
            <p:sp>
              <p:nvSpPr>
                <p:cNvPr id="336" name="iṡlîḓe">
                  <a:extLst>
                    <a:ext uri="{FF2B5EF4-FFF2-40B4-BE49-F238E27FC236}">
                      <a16:creationId xmlns:a16="http://schemas.microsoft.com/office/drawing/2014/main" id="{C8AAF9B4-8122-F0F7-7FA4-89CD53E5A78E}"/>
                    </a:ext>
                  </a:extLst>
                </p:cNvPr>
                <p:cNvSpPr/>
                <p:nvPr/>
              </p:nvSpPr>
              <p:spPr bwMode="auto">
                <a:xfrm>
                  <a:off x="7011500" y="1314952"/>
                  <a:ext cx="246623" cy="19964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grpFill/>
                <a:ln>
                  <a:noFill/>
                </a:ln>
              </p:spPr>
              <p:txBody>
                <a:bodyPr anchor="ctr"/>
                <a:lstStyle/>
                <a:p>
                  <a:pPr algn="ctr" defTabSz="914377"/>
                  <a:endParaRPr sz="1867">
                    <a:solidFill>
                      <a:prstClr val="black"/>
                    </a:solidFill>
                    <a:latin typeface="微软雅黑"/>
                    <a:ea typeface="微软雅黑"/>
                  </a:endParaRPr>
                </a:p>
              </p:txBody>
            </p:sp>
            <p:sp>
              <p:nvSpPr>
                <p:cNvPr id="337" name="ïṩ1îḑé">
                  <a:extLst>
                    <a:ext uri="{FF2B5EF4-FFF2-40B4-BE49-F238E27FC236}">
                      <a16:creationId xmlns:a16="http://schemas.microsoft.com/office/drawing/2014/main" id="{E5FEB682-9171-9065-5DD3-CC81979F3A1D}"/>
                    </a:ext>
                  </a:extLst>
                </p:cNvPr>
                <p:cNvSpPr/>
                <p:nvPr/>
              </p:nvSpPr>
              <p:spPr bwMode="auto">
                <a:xfrm>
                  <a:off x="7246379" y="2080266"/>
                  <a:ext cx="246623" cy="246623"/>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grpFill/>
                <a:ln>
                  <a:noFill/>
                </a:ln>
              </p:spPr>
              <p:txBody>
                <a:bodyPr anchor="ctr"/>
                <a:lstStyle/>
                <a:p>
                  <a:pPr algn="ctr" defTabSz="914377"/>
                  <a:endParaRPr sz="1867">
                    <a:solidFill>
                      <a:prstClr val="black"/>
                    </a:solidFill>
                    <a:latin typeface="微软雅黑"/>
                    <a:ea typeface="微软雅黑"/>
                  </a:endParaRPr>
                </a:p>
              </p:txBody>
            </p:sp>
            <p:sp>
              <p:nvSpPr>
                <p:cNvPr id="338" name="islîḋè">
                  <a:extLst>
                    <a:ext uri="{FF2B5EF4-FFF2-40B4-BE49-F238E27FC236}">
                      <a16:creationId xmlns:a16="http://schemas.microsoft.com/office/drawing/2014/main" id="{4B7BCB5E-5EAD-D10A-7C93-F08FE2DE2D16}"/>
                    </a:ext>
                  </a:extLst>
                </p:cNvPr>
                <p:cNvSpPr/>
                <p:nvPr/>
              </p:nvSpPr>
              <p:spPr bwMode="auto">
                <a:xfrm>
                  <a:off x="6616120" y="2281872"/>
                  <a:ext cx="211391" cy="172245"/>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grpFill/>
                <a:ln>
                  <a:noFill/>
                </a:ln>
              </p:spPr>
              <p:txBody>
                <a:bodyPr anchor="ctr"/>
                <a:lstStyle/>
                <a:p>
                  <a:pPr algn="ctr" defTabSz="914377"/>
                  <a:endParaRPr sz="1867">
                    <a:solidFill>
                      <a:prstClr val="black"/>
                    </a:solidFill>
                    <a:latin typeface="微软雅黑"/>
                    <a:ea typeface="微软雅黑"/>
                  </a:endParaRPr>
                </a:p>
              </p:txBody>
            </p:sp>
            <p:sp>
              <p:nvSpPr>
                <p:cNvPr id="339" name="îṧḷîḋe">
                  <a:extLst>
                    <a:ext uri="{FF2B5EF4-FFF2-40B4-BE49-F238E27FC236}">
                      <a16:creationId xmlns:a16="http://schemas.microsoft.com/office/drawing/2014/main" id="{062867AF-60C3-D237-C476-F99897B796BC}"/>
                    </a:ext>
                  </a:extLst>
                </p:cNvPr>
                <p:cNvSpPr/>
                <p:nvPr/>
              </p:nvSpPr>
              <p:spPr bwMode="auto">
                <a:xfrm>
                  <a:off x="6242269" y="1630081"/>
                  <a:ext cx="211391" cy="183989"/>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grpFill/>
                <a:ln>
                  <a:noFill/>
                </a:ln>
              </p:spPr>
              <p:txBody>
                <a:bodyPr anchor="ctr"/>
                <a:lstStyle/>
                <a:p>
                  <a:pPr algn="ctr" defTabSz="914377"/>
                  <a:endParaRPr sz="1867">
                    <a:solidFill>
                      <a:prstClr val="black"/>
                    </a:solidFill>
                    <a:latin typeface="微软雅黑"/>
                    <a:ea typeface="微软雅黑"/>
                  </a:endParaRPr>
                </a:p>
              </p:txBody>
            </p:sp>
            <p:sp>
              <p:nvSpPr>
                <p:cNvPr id="340" name="iṡļïďe">
                  <a:extLst>
                    <a:ext uri="{FF2B5EF4-FFF2-40B4-BE49-F238E27FC236}">
                      <a16:creationId xmlns:a16="http://schemas.microsoft.com/office/drawing/2014/main" id="{1870F680-C56A-D08A-4AF9-D0E8F1DC8E07}"/>
                    </a:ext>
                  </a:extLst>
                </p:cNvPr>
                <p:cNvSpPr/>
                <p:nvPr/>
              </p:nvSpPr>
              <p:spPr bwMode="auto">
                <a:xfrm>
                  <a:off x="5806087" y="1515560"/>
                  <a:ext cx="197691" cy="191818"/>
                </a:xfrm>
                <a:custGeom>
                  <a:avLst/>
                  <a:gdLst>
                    <a:gd name="T0" fmla="*/ 39 w 62"/>
                    <a:gd name="T1" fmla="*/ 42 h 60"/>
                    <a:gd name="T2" fmla="*/ 37 w 62"/>
                    <a:gd name="T3" fmla="*/ 38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8 h 60"/>
                    <a:gd name="T16" fmla="*/ 23 w 62"/>
                    <a:gd name="T17" fmla="*/ 42 h 60"/>
                    <a:gd name="T18" fmla="*/ 0 w 62"/>
                    <a:gd name="T19" fmla="*/ 60 h 60"/>
                    <a:gd name="T20" fmla="*/ 31 w 62"/>
                    <a:gd name="T21" fmla="*/ 60 h 60"/>
                    <a:gd name="T22" fmla="*/ 62 w 62"/>
                    <a:gd name="T23" fmla="*/ 60 h 60"/>
                    <a:gd name="T24" fmla="*/ 39 w 62"/>
                    <a:gd name="T25"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0">
                      <a:moveTo>
                        <a:pt x="39" y="42"/>
                      </a:moveTo>
                      <a:cubicBezTo>
                        <a:pt x="37" y="42"/>
                        <a:pt x="37" y="38"/>
                        <a:pt x="37" y="38"/>
                      </a:cubicBezTo>
                      <a:cubicBezTo>
                        <a:pt x="37" y="38"/>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8"/>
                        <a:pt x="25" y="38"/>
                      </a:cubicBezTo>
                      <a:cubicBezTo>
                        <a:pt x="25" y="38"/>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grpFill/>
                <a:ln>
                  <a:noFill/>
                </a:ln>
              </p:spPr>
              <p:txBody>
                <a:bodyPr anchor="ctr"/>
                <a:lstStyle/>
                <a:p>
                  <a:pPr algn="ctr" defTabSz="914377"/>
                  <a:endParaRPr sz="1867">
                    <a:solidFill>
                      <a:prstClr val="black"/>
                    </a:solidFill>
                    <a:latin typeface="微软雅黑"/>
                    <a:ea typeface="微软雅黑"/>
                  </a:endParaRPr>
                </a:p>
              </p:txBody>
            </p:sp>
            <p:sp>
              <p:nvSpPr>
                <p:cNvPr id="341" name="iṧḻíḓê">
                  <a:extLst>
                    <a:ext uri="{FF2B5EF4-FFF2-40B4-BE49-F238E27FC236}">
                      <a16:creationId xmlns:a16="http://schemas.microsoft.com/office/drawing/2014/main" id="{0BA55568-03B8-2F57-C090-8A4D8E439A33}"/>
                    </a:ext>
                  </a:extLst>
                </p:cNvPr>
                <p:cNvSpPr/>
                <p:nvPr/>
              </p:nvSpPr>
              <p:spPr bwMode="auto">
                <a:xfrm>
                  <a:off x="6771087" y="1745564"/>
                  <a:ext cx="150715" cy="150714"/>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grpFill/>
                <a:ln>
                  <a:noFill/>
                </a:ln>
              </p:spPr>
              <p:txBody>
                <a:bodyPr anchor="ctr"/>
                <a:lstStyle/>
                <a:p>
                  <a:pPr algn="ctr" defTabSz="914377"/>
                  <a:endParaRPr sz="1867">
                    <a:solidFill>
                      <a:prstClr val="black"/>
                    </a:solidFill>
                    <a:latin typeface="微软雅黑"/>
                    <a:ea typeface="微软雅黑"/>
                  </a:endParaRPr>
                </a:p>
              </p:txBody>
            </p:sp>
            <p:sp>
              <p:nvSpPr>
                <p:cNvPr id="342" name="îṡlíḋê">
                  <a:extLst>
                    <a:ext uri="{FF2B5EF4-FFF2-40B4-BE49-F238E27FC236}">
                      <a16:creationId xmlns:a16="http://schemas.microsoft.com/office/drawing/2014/main" id="{12E5BACE-907F-6615-174F-8E6876685A71}"/>
                    </a:ext>
                  </a:extLst>
                </p:cNvPr>
                <p:cNvSpPr/>
                <p:nvPr/>
              </p:nvSpPr>
              <p:spPr bwMode="auto">
                <a:xfrm>
                  <a:off x="8191769" y="2620489"/>
                  <a:ext cx="236837" cy="266197"/>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43" name="ïṧḷíḍè">
                  <a:extLst>
                    <a:ext uri="{FF2B5EF4-FFF2-40B4-BE49-F238E27FC236}">
                      <a16:creationId xmlns:a16="http://schemas.microsoft.com/office/drawing/2014/main" id="{7E6C97C5-6B60-9BB3-7339-15DB2A01D2E8}"/>
                    </a:ext>
                  </a:extLst>
                </p:cNvPr>
                <p:cNvSpPr/>
                <p:nvPr/>
              </p:nvSpPr>
              <p:spPr bwMode="auto">
                <a:xfrm>
                  <a:off x="8084116" y="2039163"/>
                  <a:ext cx="303387" cy="264239"/>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44" name="í$ļiḍé">
                  <a:extLst>
                    <a:ext uri="{FF2B5EF4-FFF2-40B4-BE49-F238E27FC236}">
                      <a16:creationId xmlns:a16="http://schemas.microsoft.com/office/drawing/2014/main" id="{5CFE2891-6148-409B-BEF5-46F1D99D2433}"/>
                    </a:ext>
                  </a:extLst>
                </p:cNvPr>
                <p:cNvSpPr/>
                <p:nvPr/>
              </p:nvSpPr>
              <p:spPr bwMode="auto">
                <a:xfrm>
                  <a:off x="7751370" y="2444330"/>
                  <a:ext cx="236837" cy="236836"/>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45" name="iṧ1iḓê">
                  <a:extLst>
                    <a:ext uri="{FF2B5EF4-FFF2-40B4-BE49-F238E27FC236}">
                      <a16:creationId xmlns:a16="http://schemas.microsoft.com/office/drawing/2014/main" id="{D6E885B8-1916-ECB5-A8C3-7F6FF9584407}"/>
                    </a:ext>
                  </a:extLst>
                </p:cNvPr>
                <p:cNvSpPr/>
                <p:nvPr/>
              </p:nvSpPr>
              <p:spPr bwMode="auto">
                <a:xfrm>
                  <a:off x="7222892" y="3976918"/>
                  <a:ext cx="205520" cy="152672"/>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46" name="íslîḋè">
                  <a:extLst>
                    <a:ext uri="{FF2B5EF4-FFF2-40B4-BE49-F238E27FC236}">
                      <a16:creationId xmlns:a16="http://schemas.microsoft.com/office/drawing/2014/main" id="{679324B6-ABC3-5195-4694-6E26F052A014}"/>
                    </a:ext>
                  </a:extLst>
                </p:cNvPr>
                <p:cNvSpPr/>
                <p:nvPr/>
              </p:nvSpPr>
              <p:spPr bwMode="auto">
                <a:xfrm>
                  <a:off x="8054756" y="1359970"/>
                  <a:ext cx="246623" cy="246623"/>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47" name="íṣ1ïďe">
                  <a:extLst>
                    <a:ext uri="{FF2B5EF4-FFF2-40B4-BE49-F238E27FC236}">
                      <a16:creationId xmlns:a16="http://schemas.microsoft.com/office/drawing/2014/main" id="{31DEDC94-F20F-8CCF-65EC-524187EE72F6}"/>
                    </a:ext>
                  </a:extLst>
                </p:cNvPr>
                <p:cNvSpPr/>
                <p:nvPr/>
              </p:nvSpPr>
              <p:spPr bwMode="auto">
                <a:xfrm>
                  <a:off x="7590869" y="1725991"/>
                  <a:ext cx="252496" cy="191818"/>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48" name="îṥḷiďê">
                  <a:extLst>
                    <a:ext uri="{FF2B5EF4-FFF2-40B4-BE49-F238E27FC236}">
                      <a16:creationId xmlns:a16="http://schemas.microsoft.com/office/drawing/2014/main" id="{69018B29-7472-022F-B2C4-C93BFF22E89D}"/>
                    </a:ext>
                  </a:extLst>
                </p:cNvPr>
                <p:cNvSpPr/>
                <p:nvPr/>
              </p:nvSpPr>
              <p:spPr bwMode="auto">
                <a:xfrm>
                  <a:off x="7334459" y="2704655"/>
                  <a:ext cx="219221" cy="217263"/>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49" name="išḷíḑé">
                  <a:extLst>
                    <a:ext uri="{FF2B5EF4-FFF2-40B4-BE49-F238E27FC236}">
                      <a16:creationId xmlns:a16="http://schemas.microsoft.com/office/drawing/2014/main" id="{07514D4A-303D-01D6-85C2-C17D0FAE9922}"/>
                    </a:ext>
                  </a:extLst>
                </p:cNvPr>
                <p:cNvSpPr/>
                <p:nvPr/>
              </p:nvSpPr>
              <p:spPr bwMode="auto">
                <a:xfrm>
                  <a:off x="6575015" y="3595239"/>
                  <a:ext cx="229008" cy="230965"/>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grpFill/>
                <a:ln>
                  <a:noFill/>
                </a:ln>
              </p:spPr>
              <p:txBody>
                <a:bodyPr anchor="ctr"/>
                <a:lstStyle/>
                <a:p>
                  <a:pPr algn="ctr" defTabSz="914377"/>
                  <a:endParaRPr sz="1867">
                    <a:solidFill>
                      <a:prstClr val="black"/>
                    </a:solidFill>
                    <a:latin typeface="微软雅黑"/>
                    <a:ea typeface="微软雅黑"/>
                  </a:endParaRPr>
                </a:p>
              </p:txBody>
            </p:sp>
            <p:sp>
              <p:nvSpPr>
                <p:cNvPr id="350" name="îşḻïḋe">
                  <a:extLst>
                    <a:ext uri="{FF2B5EF4-FFF2-40B4-BE49-F238E27FC236}">
                      <a16:creationId xmlns:a16="http://schemas.microsoft.com/office/drawing/2014/main" id="{FC6B6B96-A6D9-7622-3E06-442BE62E1956}"/>
                    </a:ext>
                  </a:extLst>
                </p:cNvPr>
                <p:cNvSpPr/>
                <p:nvPr/>
              </p:nvSpPr>
              <p:spPr bwMode="auto">
                <a:xfrm>
                  <a:off x="5843656" y="2888235"/>
                  <a:ext cx="150715" cy="150714"/>
                </a:xfrm>
                <a:custGeom>
                  <a:avLst/>
                  <a:gdLst>
                    <a:gd name="T0" fmla="*/ 23 w 47"/>
                    <a:gd name="T1" fmla="*/ 0 h 47"/>
                    <a:gd name="T2" fmla="*/ 0 w 47"/>
                    <a:gd name="T3" fmla="*/ 24 h 47"/>
                    <a:gd name="T4" fmla="*/ 23 w 47"/>
                    <a:gd name="T5" fmla="*/ 47 h 47"/>
                    <a:gd name="T6" fmla="*/ 47 w 47"/>
                    <a:gd name="T7" fmla="*/ 24 h 47"/>
                    <a:gd name="T8" fmla="*/ 23 w 47"/>
                    <a:gd name="T9" fmla="*/ 0 h 47"/>
                    <a:gd name="T10" fmla="*/ 5 w 47"/>
                    <a:gd name="T11" fmla="*/ 24 h 47"/>
                    <a:gd name="T12" fmla="*/ 23 w 47"/>
                    <a:gd name="T13" fmla="*/ 6 h 47"/>
                    <a:gd name="T14" fmla="*/ 23 w 47"/>
                    <a:gd name="T15" fmla="*/ 42 h 47"/>
                    <a:gd name="T16" fmla="*/ 5 w 47"/>
                    <a:gd name="T17"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23" y="0"/>
                      </a:moveTo>
                      <a:cubicBezTo>
                        <a:pt x="10" y="0"/>
                        <a:pt x="0" y="11"/>
                        <a:pt x="0" y="24"/>
                      </a:cubicBezTo>
                      <a:cubicBezTo>
                        <a:pt x="0" y="37"/>
                        <a:pt x="10" y="47"/>
                        <a:pt x="23" y="47"/>
                      </a:cubicBezTo>
                      <a:cubicBezTo>
                        <a:pt x="36" y="47"/>
                        <a:pt x="47" y="37"/>
                        <a:pt x="47" y="24"/>
                      </a:cubicBezTo>
                      <a:cubicBezTo>
                        <a:pt x="47" y="11"/>
                        <a:pt x="36" y="0"/>
                        <a:pt x="23" y="0"/>
                      </a:cubicBezTo>
                      <a:close/>
                      <a:moveTo>
                        <a:pt x="5" y="24"/>
                      </a:moveTo>
                      <a:cubicBezTo>
                        <a:pt x="5" y="14"/>
                        <a:pt x="13" y="6"/>
                        <a:pt x="23" y="6"/>
                      </a:cubicBezTo>
                      <a:cubicBezTo>
                        <a:pt x="23" y="42"/>
                        <a:pt x="23" y="42"/>
                        <a:pt x="23" y="42"/>
                      </a:cubicBezTo>
                      <a:cubicBezTo>
                        <a:pt x="13" y="42"/>
                        <a:pt x="5" y="34"/>
                        <a:pt x="5" y="24"/>
                      </a:cubicBezTo>
                      <a:close/>
                    </a:path>
                  </a:pathLst>
                </a:custGeom>
                <a:grpFill/>
                <a:ln>
                  <a:noFill/>
                </a:ln>
              </p:spPr>
              <p:txBody>
                <a:bodyPr anchor="ctr"/>
                <a:lstStyle/>
                <a:p>
                  <a:pPr algn="ctr" defTabSz="914377"/>
                  <a:endParaRPr sz="1867">
                    <a:solidFill>
                      <a:prstClr val="black"/>
                    </a:solidFill>
                    <a:latin typeface="微软雅黑"/>
                    <a:ea typeface="微软雅黑"/>
                  </a:endParaRPr>
                </a:p>
              </p:txBody>
            </p:sp>
            <p:sp>
              <p:nvSpPr>
                <p:cNvPr id="351" name="íṧlíḋe">
                  <a:extLst>
                    <a:ext uri="{FF2B5EF4-FFF2-40B4-BE49-F238E27FC236}">
                      <a16:creationId xmlns:a16="http://schemas.microsoft.com/office/drawing/2014/main" id="{24ABDB8B-CDD4-AEEE-7217-AC0E1A32DF5E}"/>
                    </a:ext>
                  </a:extLst>
                </p:cNvPr>
                <p:cNvSpPr/>
                <p:nvPr/>
              </p:nvSpPr>
              <p:spPr bwMode="auto">
                <a:xfrm>
                  <a:off x="5900419" y="2101389"/>
                  <a:ext cx="215306" cy="199648"/>
                </a:xfrm>
                <a:custGeom>
                  <a:avLst/>
                  <a:gdLst>
                    <a:gd name="T0" fmla="*/ 34 w 67"/>
                    <a:gd name="T1" fmla="*/ 8 h 62"/>
                    <a:gd name="T2" fmla="*/ 23 w 67"/>
                    <a:gd name="T3" fmla="*/ 10 h 62"/>
                    <a:gd name="T4" fmla="*/ 15 w 67"/>
                    <a:gd name="T5" fmla="*/ 14 h 62"/>
                    <a:gd name="T6" fmla="*/ 8 w 67"/>
                    <a:gd name="T7" fmla="*/ 27 h 62"/>
                    <a:gd name="T8" fmla="*/ 11 w 67"/>
                    <a:gd name="T9" fmla="*/ 35 h 62"/>
                    <a:gd name="T10" fmla="*/ 17 w 67"/>
                    <a:gd name="T11" fmla="*/ 41 h 62"/>
                    <a:gd name="T12" fmla="*/ 21 w 67"/>
                    <a:gd name="T13" fmla="*/ 47 h 62"/>
                    <a:gd name="T14" fmla="*/ 21 w 67"/>
                    <a:gd name="T15" fmla="*/ 49 h 62"/>
                    <a:gd name="T16" fmla="*/ 22 w 67"/>
                    <a:gd name="T17" fmla="*/ 48 h 62"/>
                    <a:gd name="T18" fmla="*/ 28 w 67"/>
                    <a:gd name="T19" fmla="*/ 45 h 62"/>
                    <a:gd name="T20" fmla="*/ 29 w 67"/>
                    <a:gd name="T21" fmla="*/ 46 h 62"/>
                    <a:gd name="T22" fmla="*/ 34 w 67"/>
                    <a:gd name="T23" fmla="*/ 46 h 62"/>
                    <a:gd name="T24" fmla="*/ 44 w 67"/>
                    <a:gd name="T25" fmla="*/ 44 h 62"/>
                    <a:gd name="T26" fmla="*/ 52 w 67"/>
                    <a:gd name="T27" fmla="*/ 40 h 62"/>
                    <a:gd name="T28" fmla="*/ 59 w 67"/>
                    <a:gd name="T29" fmla="*/ 27 h 62"/>
                    <a:gd name="T30" fmla="*/ 52 w 67"/>
                    <a:gd name="T31" fmla="*/ 14 h 62"/>
                    <a:gd name="T32" fmla="*/ 44 w 67"/>
                    <a:gd name="T33" fmla="*/ 10 h 62"/>
                    <a:gd name="T34" fmla="*/ 34 w 67"/>
                    <a:gd name="T35" fmla="*/ 8 h 62"/>
                    <a:gd name="T36" fmla="*/ 34 w 67"/>
                    <a:gd name="T37" fmla="*/ 0 h 62"/>
                    <a:gd name="T38" fmla="*/ 34 w 67"/>
                    <a:gd name="T39" fmla="*/ 0 h 62"/>
                    <a:gd name="T40" fmla="*/ 67 w 67"/>
                    <a:gd name="T41" fmla="*/ 27 h 62"/>
                    <a:gd name="T42" fmla="*/ 34 w 67"/>
                    <a:gd name="T43" fmla="*/ 54 h 62"/>
                    <a:gd name="T44" fmla="*/ 28 w 67"/>
                    <a:gd name="T45" fmla="*/ 54 h 62"/>
                    <a:gd name="T46" fmla="*/ 4 w 67"/>
                    <a:gd name="T47" fmla="*/ 62 h 62"/>
                    <a:gd name="T48" fmla="*/ 4 w 67"/>
                    <a:gd name="T49" fmla="*/ 61 h 62"/>
                    <a:gd name="T50" fmla="*/ 13 w 67"/>
                    <a:gd name="T51" fmla="*/ 50 h 62"/>
                    <a:gd name="T52" fmla="*/ 12 w 67"/>
                    <a:gd name="T53" fmla="*/ 48 h 62"/>
                    <a:gd name="T54" fmla="*/ 0 w 67"/>
                    <a:gd name="T55" fmla="*/ 27 h 62"/>
                    <a:gd name="T56" fmla="*/ 34 w 67"/>
                    <a:gd name="T5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62">
                      <a:moveTo>
                        <a:pt x="34" y="8"/>
                      </a:moveTo>
                      <a:cubicBezTo>
                        <a:pt x="30" y="8"/>
                        <a:pt x="26" y="9"/>
                        <a:pt x="23" y="10"/>
                      </a:cubicBezTo>
                      <a:cubicBezTo>
                        <a:pt x="20" y="11"/>
                        <a:pt x="17" y="12"/>
                        <a:pt x="15" y="14"/>
                      </a:cubicBezTo>
                      <a:cubicBezTo>
                        <a:pt x="11" y="18"/>
                        <a:pt x="8" y="22"/>
                        <a:pt x="8" y="27"/>
                      </a:cubicBezTo>
                      <a:cubicBezTo>
                        <a:pt x="8" y="30"/>
                        <a:pt x="9" y="32"/>
                        <a:pt x="11" y="35"/>
                      </a:cubicBezTo>
                      <a:cubicBezTo>
                        <a:pt x="12" y="37"/>
                        <a:pt x="14" y="39"/>
                        <a:pt x="17" y="41"/>
                      </a:cubicBezTo>
                      <a:cubicBezTo>
                        <a:pt x="19" y="42"/>
                        <a:pt x="20" y="45"/>
                        <a:pt x="21" y="47"/>
                      </a:cubicBezTo>
                      <a:cubicBezTo>
                        <a:pt x="21" y="48"/>
                        <a:pt x="21" y="48"/>
                        <a:pt x="21" y="49"/>
                      </a:cubicBezTo>
                      <a:cubicBezTo>
                        <a:pt x="21" y="49"/>
                        <a:pt x="22" y="48"/>
                        <a:pt x="22" y="48"/>
                      </a:cubicBezTo>
                      <a:cubicBezTo>
                        <a:pt x="24" y="46"/>
                        <a:pt x="26" y="45"/>
                        <a:pt x="28" y="45"/>
                      </a:cubicBezTo>
                      <a:cubicBezTo>
                        <a:pt x="29" y="45"/>
                        <a:pt x="29" y="45"/>
                        <a:pt x="29" y="46"/>
                      </a:cubicBezTo>
                      <a:cubicBezTo>
                        <a:pt x="31" y="46"/>
                        <a:pt x="32" y="46"/>
                        <a:pt x="34" y="46"/>
                      </a:cubicBezTo>
                      <a:cubicBezTo>
                        <a:pt x="37" y="46"/>
                        <a:pt x="41" y="45"/>
                        <a:pt x="44" y="44"/>
                      </a:cubicBezTo>
                      <a:cubicBezTo>
                        <a:pt x="47" y="43"/>
                        <a:pt x="50" y="42"/>
                        <a:pt x="52" y="40"/>
                      </a:cubicBezTo>
                      <a:cubicBezTo>
                        <a:pt x="56" y="36"/>
                        <a:pt x="59" y="32"/>
                        <a:pt x="59" y="27"/>
                      </a:cubicBezTo>
                      <a:cubicBezTo>
                        <a:pt x="59" y="22"/>
                        <a:pt x="56" y="18"/>
                        <a:pt x="52" y="14"/>
                      </a:cubicBezTo>
                      <a:cubicBezTo>
                        <a:pt x="50" y="12"/>
                        <a:pt x="47" y="11"/>
                        <a:pt x="44" y="10"/>
                      </a:cubicBezTo>
                      <a:cubicBezTo>
                        <a:pt x="41" y="9"/>
                        <a:pt x="37" y="8"/>
                        <a:pt x="34" y="8"/>
                      </a:cubicBezTo>
                      <a:close/>
                      <a:moveTo>
                        <a:pt x="34" y="0"/>
                      </a:moveTo>
                      <a:cubicBezTo>
                        <a:pt x="34" y="0"/>
                        <a:pt x="34" y="0"/>
                        <a:pt x="34" y="0"/>
                      </a:cubicBezTo>
                      <a:cubicBezTo>
                        <a:pt x="52" y="0"/>
                        <a:pt x="67" y="12"/>
                        <a:pt x="67" y="27"/>
                      </a:cubicBezTo>
                      <a:cubicBezTo>
                        <a:pt x="67" y="42"/>
                        <a:pt x="52" y="54"/>
                        <a:pt x="34" y="54"/>
                      </a:cubicBezTo>
                      <a:cubicBezTo>
                        <a:pt x="32" y="54"/>
                        <a:pt x="30" y="54"/>
                        <a:pt x="28" y="54"/>
                      </a:cubicBezTo>
                      <a:cubicBezTo>
                        <a:pt x="21" y="61"/>
                        <a:pt x="13" y="62"/>
                        <a:pt x="4" y="62"/>
                      </a:cubicBezTo>
                      <a:cubicBezTo>
                        <a:pt x="4" y="61"/>
                        <a:pt x="4" y="61"/>
                        <a:pt x="4" y="61"/>
                      </a:cubicBezTo>
                      <a:cubicBezTo>
                        <a:pt x="9" y="59"/>
                        <a:pt x="13" y="55"/>
                        <a:pt x="13" y="50"/>
                      </a:cubicBezTo>
                      <a:cubicBezTo>
                        <a:pt x="13" y="49"/>
                        <a:pt x="13" y="49"/>
                        <a:pt x="12" y="48"/>
                      </a:cubicBezTo>
                      <a:cubicBezTo>
                        <a:pt x="5" y="43"/>
                        <a:pt x="0" y="36"/>
                        <a:pt x="0" y="27"/>
                      </a:cubicBezTo>
                      <a:cubicBezTo>
                        <a:pt x="0" y="12"/>
                        <a:pt x="15" y="0"/>
                        <a:pt x="34" y="0"/>
                      </a:cubicBezTo>
                      <a:close/>
                    </a:path>
                  </a:pathLst>
                </a:custGeom>
                <a:grpFill/>
                <a:ln>
                  <a:noFill/>
                </a:ln>
              </p:spPr>
              <p:txBody>
                <a:bodyPr anchor="ctr"/>
                <a:lstStyle/>
                <a:p>
                  <a:pPr algn="ctr" defTabSz="914377"/>
                  <a:endParaRPr sz="1867">
                    <a:solidFill>
                      <a:prstClr val="black"/>
                    </a:solidFill>
                    <a:latin typeface="微软雅黑"/>
                    <a:ea typeface="微软雅黑"/>
                  </a:endParaRPr>
                </a:p>
              </p:txBody>
            </p:sp>
            <p:sp>
              <p:nvSpPr>
                <p:cNvPr id="352" name="iśľiḓê">
                  <a:extLst>
                    <a:ext uri="{FF2B5EF4-FFF2-40B4-BE49-F238E27FC236}">
                      <a16:creationId xmlns:a16="http://schemas.microsoft.com/office/drawing/2014/main" id="{C865C210-6FF4-11B5-B08E-9B514E37F5EB}"/>
                    </a:ext>
                  </a:extLst>
                </p:cNvPr>
                <p:cNvSpPr/>
                <p:nvPr/>
              </p:nvSpPr>
              <p:spPr bwMode="auto">
                <a:xfrm>
                  <a:off x="6312733" y="2886686"/>
                  <a:ext cx="207477" cy="203562"/>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grpFill/>
                <a:ln>
                  <a:noFill/>
                </a:ln>
              </p:spPr>
              <p:txBody>
                <a:bodyPr anchor="ctr"/>
                <a:lstStyle/>
                <a:p>
                  <a:pPr algn="ctr" defTabSz="914377"/>
                  <a:endParaRPr sz="1867">
                    <a:solidFill>
                      <a:prstClr val="black"/>
                    </a:solidFill>
                    <a:latin typeface="微软雅黑"/>
                    <a:ea typeface="微软雅黑"/>
                  </a:endParaRPr>
                </a:p>
              </p:txBody>
            </p:sp>
            <p:sp>
              <p:nvSpPr>
                <p:cNvPr id="353" name="íślíďê">
                  <a:extLst>
                    <a:ext uri="{FF2B5EF4-FFF2-40B4-BE49-F238E27FC236}">
                      <a16:creationId xmlns:a16="http://schemas.microsoft.com/office/drawing/2014/main" id="{87F6A3C1-1D3E-7FF1-60CD-9A4F53F110C6}"/>
                    </a:ext>
                  </a:extLst>
                </p:cNvPr>
                <p:cNvSpPr/>
                <p:nvPr/>
              </p:nvSpPr>
              <p:spPr bwMode="auto">
                <a:xfrm>
                  <a:off x="5156634" y="2140536"/>
                  <a:ext cx="262282" cy="281855"/>
                </a:xfrm>
                <a:custGeom>
                  <a:avLst/>
                  <a:gdLst>
                    <a:gd name="T0" fmla="*/ 78 w 82"/>
                    <a:gd name="T1" fmla="*/ 22 h 88"/>
                    <a:gd name="T2" fmla="*/ 50 w 82"/>
                    <a:gd name="T3" fmla="*/ 2 h 88"/>
                    <a:gd name="T4" fmla="*/ 40 w 82"/>
                    <a:gd name="T5" fmla="*/ 4 h 88"/>
                    <a:gd name="T6" fmla="*/ 3 w 82"/>
                    <a:gd name="T7" fmla="*/ 55 h 88"/>
                    <a:gd name="T8" fmla="*/ 4 w 82"/>
                    <a:gd name="T9" fmla="*/ 65 h 88"/>
                    <a:gd name="T10" fmla="*/ 32 w 82"/>
                    <a:gd name="T11" fmla="*/ 85 h 88"/>
                    <a:gd name="T12" fmla="*/ 42 w 82"/>
                    <a:gd name="T13" fmla="*/ 84 h 88"/>
                    <a:gd name="T14" fmla="*/ 80 w 82"/>
                    <a:gd name="T15" fmla="*/ 33 h 88"/>
                    <a:gd name="T16" fmla="*/ 78 w 82"/>
                    <a:gd name="T17" fmla="*/ 22 h 88"/>
                    <a:gd name="T18" fmla="*/ 54 w 82"/>
                    <a:gd name="T19" fmla="*/ 9 h 88"/>
                    <a:gd name="T20" fmla="*/ 70 w 82"/>
                    <a:gd name="T21" fmla="*/ 21 h 88"/>
                    <a:gd name="T22" fmla="*/ 68 w 82"/>
                    <a:gd name="T23" fmla="*/ 23 h 88"/>
                    <a:gd name="T24" fmla="*/ 53 w 82"/>
                    <a:gd name="T25" fmla="*/ 11 h 88"/>
                    <a:gd name="T26" fmla="*/ 54 w 82"/>
                    <a:gd name="T27" fmla="*/ 9 h 88"/>
                    <a:gd name="T28" fmla="*/ 21 w 82"/>
                    <a:gd name="T29" fmla="*/ 71 h 88"/>
                    <a:gd name="T30" fmla="*/ 20 w 82"/>
                    <a:gd name="T31" fmla="*/ 64 h 88"/>
                    <a:gd name="T32" fmla="*/ 27 w 82"/>
                    <a:gd name="T33" fmla="*/ 63 h 88"/>
                    <a:gd name="T34" fmla="*/ 28 w 82"/>
                    <a:gd name="T35" fmla="*/ 70 h 88"/>
                    <a:gd name="T36" fmla="*/ 21 w 82"/>
                    <a:gd name="T37" fmla="*/ 71 h 88"/>
                    <a:gd name="T38" fmla="*/ 45 w 82"/>
                    <a:gd name="T39" fmla="*/ 71 h 88"/>
                    <a:gd name="T40" fmla="*/ 14 w 82"/>
                    <a:gd name="T41" fmla="*/ 48 h 88"/>
                    <a:gd name="T42" fmla="*/ 43 w 82"/>
                    <a:gd name="T43" fmla="*/ 9 h 88"/>
                    <a:gd name="T44" fmla="*/ 74 w 82"/>
                    <a:gd name="T45" fmla="*/ 32 h 88"/>
                    <a:gd name="T46" fmla="*/ 45 w 82"/>
                    <a:gd name="T47" fmla="*/ 7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88">
                      <a:moveTo>
                        <a:pt x="78" y="22"/>
                      </a:moveTo>
                      <a:cubicBezTo>
                        <a:pt x="50" y="2"/>
                        <a:pt x="50" y="2"/>
                        <a:pt x="50" y="2"/>
                      </a:cubicBezTo>
                      <a:cubicBezTo>
                        <a:pt x="47" y="0"/>
                        <a:pt x="43" y="1"/>
                        <a:pt x="40" y="4"/>
                      </a:cubicBezTo>
                      <a:cubicBezTo>
                        <a:pt x="3" y="55"/>
                        <a:pt x="3" y="55"/>
                        <a:pt x="3" y="55"/>
                      </a:cubicBezTo>
                      <a:cubicBezTo>
                        <a:pt x="0" y="58"/>
                        <a:pt x="1" y="63"/>
                        <a:pt x="4" y="65"/>
                      </a:cubicBezTo>
                      <a:cubicBezTo>
                        <a:pt x="32" y="85"/>
                        <a:pt x="32" y="85"/>
                        <a:pt x="32" y="85"/>
                      </a:cubicBezTo>
                      <a:cubicBezTo>
                        <a:pt x="35" y="88"/>
                        <a:pt x="40" y="87"/>
                        <a:pt x="42" y="84"/>
                      </a:cubicBezTo>
                      <a:cubicBezTo>
                        <a:pt x="80" y="33"/>
                        <a:pt x="80" y="33"/>
                        <a:pt x="80" y="33"/>
                      </a:cubicBezTo>
                      <a:cubicBezTo>
                        <a:pt x="82" y="29"/>
                        <a:pt x="81" y="25"/>
                        <a:pt x="78" y="22"/>
                      </a:cubicBezTo>
                      <a:close/>
                      <a:moveTo>
                        <a:pt x="54" y="9"/>
                      </a:moveTo>
                      <a:cubicBezTo>
                        <a:pt x="70" y="21"/>
                        <a:pt x="70" y="21"/>
                        <a:pt x="70" y="21"/>
                      </a:cubicBezTo>
                      <a:cubicBezTo>
                        <a:pt x="68" y="23"/>
                        <a:pt x="68" y="23"/>
                        <a:pt x="68" y="23"/>
                      </a:cubicBezTo>
                      <a:cubicBezTo>
                        <a:pt x="53" y="11"/>
                        <a:pt x="53" y="11"/>
                        <a:pt x="53" y="11"/>
                      </a:cubicBezTo>
                      <a:lnTo>
                        <a:pt x="54" y="9"/>
                      </a:lnTo>
                      <a:close/>
                      <a:moveTo>
                        <a:pt x="21" y="71"/>
                      </a:moveTo>
                      <a:cubicBezTo>
                        <a:pt x="19" y="70"/>
                        <a:pt x="18" y="67"/>
                        <a:pt x="20" y="64"/>
                      </a:cubicBezTo>
                      <a:cubicBezTo>
                        <a:pt x="22" y="62"/>
                        <a:pt x="25" y="62"/>
                        <a:pt x="27" y="63"/>
                      </a:cubicBezTo>
                      <a:cubicBezTo>
                        <a:pt x="29" y="65"/>
                        <a:pt x="29" y="68"/>
                        <a:pt x="28" y="70"/>
                      </a:cubicBezTo>
                      <a:cubicBezTo>
                        <a:pt x="26" y="72"/>
                        <a:pt x="23" y="73"/>
                        <a:pt x="21" y="71"/>
                      </a:cubicBezTo>
                      <a:close/>
                      <a:moveTo>
                        <a:pt x="45" y="71"/>
                      </a:moveTo>
                      <a:cubicBezTo>
                        <a:pt x="14" y="48"/>
                        <a:pt x="14" y="48"/>
                        <a:pt x="14" y="48"/>
                      </a:cubicBezTo>
                      <a:cubicBezTo>
                        <a:pt x="43" y="9"/>
                        <a:pt x="43" y="9"/>
                        <a:pt x="43" y="9"/>
                      </a:cubicBezTo>
                      <a:cubicBezTo>
                        <a:pt x="74" y="32"/>
                        <a:pt x="74" y="32"/>
                        <a:pt x="74" y="32"/>
                      </a:cubicBezTo>
                      <a:lnTo>
                        <a:pt x="45" y="71"/>
                      </a:lnTo>
                      <a:close/>
                    </a:path>
                  </a:pathLst>
                </a:custGeom>
                <a:grpFill/>
                <a:ln>
                  <a:noFill/>
                </a:ln>
              </p:spPr>
              <p:txBody>
                <a:bodyPr anchor="ctr"/>
                <a:lstStyle/>
                <a:p>
                  <a:pPr algn="ctr" defTabSz="914377"/>
                  <a:endParaRPr sz="1867">
                    <a:solidFill>
                      <a:prstClr val="black"/>
                    </a:solidFill>
                    <a:latin typeface="微软雅黑"/>
                    <a:ea typeface="微软雅黑"/>
                  </a:endParaRPr>
                </a:p>
              </p:txBody>
            </p:sp>
            <p:sp>
              <p:nvSpPr>
                <p:cNvPr id="354" name="ïšľïďé">
                  <a:extLst>
                    <a:ext uri="{FF2B5EF4-FFF2-40B4-BE49-F238E27FC236}">
                      <a16:creationId xmlns:a16="http://schemas.microsoft.com/office/drawing/2014/main" id="{BFD3B416-F503-5CC5-1BEE-61113025EECF}"/>
                    </a:ext>
                  </a:extLst>
                </p:cNvPr>
                <p:cNvSpPr/>
                <p:nvPr/>
              </p:nvSpPr>
              <p:spPr bwMode="auto">
                <a:xfrm>
                  <a:off x="4814101" y="2956741"/>
                  <a:ext cx="137013" cy="152672"/>
                </a:xfrm>
                <a:custGeom>
                  <a:avLst/>
                  <a:gdLst>
                    <a:gd name="T0" fmla="*/ 34 w 43"/>
                    <a:gd name="T1" fmla="*/ 15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4 h 48"/>
                    <a:gd name="T14" fmla="*/ 16 w 43"/>
                    <a:gd name="T15" fmla="*/ 3 h 48"/>
                    <a:gd name="T16" fmla="*/ 10 w 43"/>
                    <a:gd name="T17" fmla="*/ 1 h 48"/>
                    <a:gd name="T18" fmla="*/ 6 w 43"/>
                    <a:gd name="T19" fmla="*/ 3 h 48"/>
                    <a:gd name="T20" fmla="*/ 7 w 43"/>
                    <a:gd name="T21" fmla="*/ 12 h 48"/>
                    <a:gd name="T22" fmla="*/ 10 w 43"/>
                    <a:gd name="T23" fmla="*/ 15 h 48"/>
                    <a:gd name="T24" fmla="*/ 0 w 43"/>
                    <a:gd name="T25" fmla="*/ 15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5 h 48"/>
                    <a:gd name="T40" fmla="*/ 34 w 43"/>
                    <a:gd name="T41" fmla="*/ 15 h 48"/>
                    <a:gd name="T42" fmla="*/ 29 w 43"/>
                    <a:gd name="T43" fmla="*/ 5 h 48"/>
                    <a:gd name="T44" fmla="*/ 34 w 43"/>
                    <a:gd name="T45" fmla="*/ 3 h 48"/>
                    <a:gd name="T46" fmla="*/ 35 w 43"/>
                    <a:gd name="T47" fmla="*/ 4 h 48"/>
                    <a:gd name="T48" fmla="*/ 34 w 43"/>
                    <a:gd name="T49" fmla="*/ 10 h 48"/>
                    <a:gd name="T50" fmla="*/ 27 w 43"/>
                    <a:gd name="T51" fmla="*/ 15 h 48"/>
                    <a:gd name="T52" fmla="*/ 24 w 43"/>
                    <a:gd name="T53" fmla="*/ 15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10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8 h 48"/>
                    <a:gd name="T92" fmla="*/ 18 w 43"/>
                    <a:gd name="T93" fmla="*/ 18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8 h 48"/>
                    <a:gd name="T112" fmla="*/ 40 w 43"/>
                    <a:gd name="T113" fmla="*/ 18 h 48"/>
                    <a:gd name="T114" fmla="*/ 40 w 43"/>
                    <a:gd name="T11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 h="48">
                      <a:moveTo>
                        <a:pt x="34" y="15"/>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4"/>
                      </a:cubicBezTo>
                      <a:cubicBezTo>
                        <a:pt x="20" y="10"/>
                        <a:pt x="19" y="6"/>
                        <a:pt x="16" y="3"/>
                      </a:cubicBezTo>
                      <a:cubicBezTo>
                        <a:pt x="14" y="2"/>
                        <a:pt x="12" y="1"/>
                        <a:pt x="10" y="1"/>
                      </a:cubicBezTo>
                      <a:cubicBezTo>
                        <a:pt x="9" y="1"/>
                        <a:pt x="7" y="1"/>
                        <a:pt x="6" y="3"/>
                      </a:cubicBezTo>
                      <a:cubicBezTo>
                        <a:pt x="4" y="5"/>
                        <a:pt x="4" y="9"/>
                        <a:pt x="7" y="12"/>
                      </a:cubicBezTo>
                      <a:cubicBezTo>
                        <a:pt x="8" y="13"/>
                        <a:pt x="9" y="14"/>
                        <a:pt x="10" y="15"/>
                      </a:cubicBezTo>
                      <a:cubicBezTo>
                        <a:pt x="0" y="15"/>
                        <a:pt x="0" y="15"/>
                        <a:pt x="0" y="15"/>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5"/>
                        <a:pt x="43" y="15"/>
                        <a:pt x="43" y="15"/>
                      </a:cubicBezTo>
                      <a:lnTo>
                        <a:pt x="34" y="15"/>
                      </a:lnTo>
                      <a:close/>
                      <a:moveTo>
                        <a:pt x="29" y="5"/>
                      </a:moveTo>
                      <a:cubicBezTo>
                        <a:pt x="31" y="4"/>
                        <a:pt x="32" y="3"/>
                        <a:pt x="34" y="3"/>
                      </a:cubicBezTo>
                      <a:cubicBezTo>
                        <a:pt x="34" y="3"/>
                        <a:pt x="35" y="3"/>
                        <a:pt x="35" y="4"/>
                      </a:cubicBezTo>
                      <a:cubicBezTo>
                        <a:pt x="37" y="5"/>
                        <a:pt x="36" y="8"/>
                        <a:pt x="34" y="10"/>
                      </a:cubicBezTo>
                      <a:cubicBezTo>
                        <a:pt x="32" y="12"/>
                        <a:pt x="29" y="14"/>
                        <a:pt x="27" y="15"/>
                      </a:cubicBezTo>
                      <a:cubicBezTo>
                        <a:pt x="24" y="15"/>
                        <a:pt x="24" y="15"/>
                        <a:pt x="24" y="15"/>
                      </a:cubicBezTo>
                      <a:cubicBezTo>
                        <a:pt x="25" y="12"/>
                        <a:pt x="27" y="8"/>
                        <a:pt x="29" y="5"/>
                      </a:cubicBezTo>
                      <a:close/>
                      <a:moveTo>
                        <a:pt x="8" y="7"/>
                      </a:moveTo>
                      <a:cubicBezTo>
                        <a:pt x="8" y="6"/>
                        <a:pt x="8" y="6"/>
                        <a:pt x="9" y="5"/>
                      </a:cubicBezTo>
                      <a:cubicBezTo>
                        <a:pt x="9" y="5"/>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3"/>
                        <a:pt x="11" y="11"/>
                        <a:pt x="9" y="10"/>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8"/>
                        <a:pt x="3" y="18"/>
                        <a:pt x="3" y="18"/>
                      </a:cubicBezTo>
                      <a:cubicBezTo>
                        <a:pt x="18" y="18"/>
                        <a:pt x="18" y="18"/>
                        <a:pt x="18" y="18"/>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8"/>
                        <a:pt x="25" y="18"/>
                        <a:pt x="25" y="18"/>
                      </a:cubicBezTo>
                      <a:cubicBezTo>
                        <a:pt x="40" y="18"/>
                        <a:pt x="40" y="18"/>
                        <a:pt x="40" y="18"/>
                      </a:cubicBezTo>
                      <a:lnTo>
                        <a:pt x="40" y="24"/>
                      </a:lnTo>
                      <a:close/>
                    </a:path>
                  </a:pathLst>
                </a:custGeom>
                <a:grpFill/>
                <a:ln>
                  <a:noFill/>
                </a:ln>
              </p:spPr>
              <p:txBody>
                <a:bodyPr anchor="ctr"/>
                <a:lstStyle/>
                <a:p>
                  <a:pPr algn="ctr" defTabSz="914377"/>
                  <a:endParaRPr sz="1867">
                    <a:solidFill>
                      <a:prstClr val="black"/>
                    </a:solidFill>
                    <a:latin typeface="微软雅黑"/>
                    <a:ea typeface="微软雅黑"/>
                  </a:endParaRPr>
                </a:p>
              </p:txBody>
            </p:sp>
            <p:sp>
              <p:nvSpPr>
                <p:cNvPr id="355" name="íšḻíḓê">
                  <a:extLst>
                    <a:ext uri="{FF2B5EF4-FFF2-40B4-BE49-F238E27FC236}">
                      <a16:creationId xmlns:a16="http://schemas.microsoft.com/office/drawing/2014/main" id="{484C92B2-A34E-BBD8-21CE-5D7DA34B2856}"/>
                    </a:ext>
                  </a:extLst>
                </p:cNvPr>
                <p:cNvSpPr/>
                <p:nvPr/>
              </p:nvSpPr>
              <p:spPr bwMode="auto">
                <a:xfrm>
                  <a:off x="5646087" y="3307798"/>
                  <a:ext cx="227050" cy="199648"/>
                </a:xfrm>
                <a:custGeom>
                  <a:avLst/>
                  <a:gdLst>
                    <a:gd name="T0" fmla="*/ 76 w 116"/>
                    <a:gd name="T1" fmla="*/ 15 h 102"/>
                    <a:gd name="T2" fmla="*/ 40 w 116"/>
                    <a:gd name="T3" fmla="*/ 0 h 102"/>
                    <a:gd name="T4" fmla="*/ 0 w 116"/>
                    <a:gd name="T5" fmla="*/ 15 h 102"/>
                    <a:gd name="T6" fmla="*/ 0 w 116"/>
                    <a:gd name="T7" fmla="*/ 102 h 102"/>
                    <a:gd name="T8" fmla="*/ 40 w 116"/>
                    <a:gd name="T9" fmla="*/ 87 h 102"/>
                    <a:gd name="T10" fmla="*/ 76 w 116"/>
                    <a:gd name="T11" fmla="*/ 102 h 102"/>
                    <a:gd name="T12" fmla="*/ 116 w 116"/>
                    <a:gd name="T13" fmla="*/ 87 h 102"/>
                    <a:gd name="T14" fmla="*/ 116 w 116"/>
                    <a:gd name="T15" fmla="*/ 0 h 102"/>
                    <a:gd name="T16" fmla="*/ 76 w 116"/>
                    <a:gd name="T17" fmla="*/ 15 h 102"/>
                    <a:gd name="T18" fmla="*/ 44 w 116"/>
                    <a:gd name="T19" fmla="*/ 9 h 102"/>
                    <a:gd name="T20" fmla="*/ 73 w 116"/>
                    <a:gd name="T21" fmla="*/ 22 h 102"/>
                    <a:gd name="T22" fmla="*/ 73 w 116"/>
                    <a:gd name="T23" fmla="*/ 92 h 102"/>
                    <a:gd name="T24" fmla="*/ 44 w 116"/>
                    <a:gd name="T25" fmla="*/ 80 h 102"/>
                    <a:gd name="T26" fmla="*/ 44 w 116"/>
                    <a:gd name="T27" fmla="*/ 9 h 102"/>
                    <a:gd name="T28" fmla="*/ 8 w 116"/>
                    <a:gd name="T29" fmla="*/ 20 h 102"/>
                    <a:gd name="T30" fmla="*/ 37 w 116"/>
                    <a:gd name="T31" fmla="*/ 9 h 102"/>
                    <a:gd name="T32" fmla="*/ 37 w 116"/>
                    <a:gd name="T33" fmla="*/ 80 h 102"/>
                    <a:gd name="T34" fmla="*/ 8 w 116"/>
                    <a:gd name="T35" fmla="*/ 92 h 102"/>
                    <a:gd name="T36" fmla="*/ 8 w 116"/>
                    <a:gd name="T37" fmla="*/ 20 h 102"/>
                    <a:gd name="T38" fmla="*/ 109 w 116"/>
                    <a:gd name="T39" fmla="*/ 82 h 102"/>
                    <a:gd name="T40" fmla="*/ 80 w 116"/>
                    <a:gd name="T41" fmla="*/ 92 h 102"/>
                    <a:gd name="T42" fmla="*/ 80 w 116"/>
                    <a:gd name="T43" fmla="*/ 22 h 102"/>
                    <a:gd name="T44" fmla="*/ 109 w 116"/>
                    <a:gd name="T45" fmla="*/ 10 h 102"/>
                    <a:gd name="T46" fmla="*/ 109 w 116"/>
                    <a:gd name="T47" fmla="*/ 8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 h="102">
                      <a:moveTo>
                        <a:pt x="76" y="15"/>
                      </a:moveTo>
                      <a:lnTo>
                        <a:pt x="40" y="0"/>
                      </a:lnTo>
                      <a:lnTo>
                        <a:pt x="0" y="15"/>
                      </a:lnTo>
                      <a:lnTo>
                        <a:pt x="0" y="102"/>
                      </a:lnTo>
                      <a:lnTo>
                        <a:pt x="40" y="87"/>
                      </a:lnTo>
                      <a:lnTo>
                        <a:pt x="76" y="102"/>
                      </a:lnTo>
                      <a:lnTo>
                        <a:pt x="116" y="87"/>
                      </a:lnTo>
                      <a:lnTo>
                        <a:pt x="116" y="0"/>
                      </a:lnTo>
                      <a:lnTo>
                        <a:pt x="76" y="15"/>
                      </a:lnTo>
                      <a:close/>
                      <a:moveTo>
                        <a:pt x="44" y="9"/>
                      </a:moveTo>
                      <a:lnTo>
                        <a:pt x="73" y="22"/>
                      </a:lnTo>
                      <a:lnTo>
                        <a:pt x="73" y="92"/>
                      </a:lnTo>
                      <a:lnTo>
                        <a:pt x="44" y="80"/>
                      </a:lnTo>
                      <a:lnTo>
                        <a:pt x="44" y="9"/>
                      </a:lnTo>
                      <a:close/>
                      <a:moveTo>
                        <a:pt x="8" y="20"/>
                      </a:moveTo>
                      <a:lnTo>
                        <a:pt x="37" y="9"/>
                      </a:lnTo>
                      <a:lnTo>
                        <a:pt x="37" y="80"/>
                      </a:lnTo>
                      <a:lnTo>
                        <a:pt x="8" y="92"/>
                      </a:lnTo>
                      <a:lnTo>
                        <a:pt x="8" y="20"/>
                      </a:lnTo>
                      <a:close/>
                      <a:moveTo>
                        <a:pt x="109" y="82"/>
                      </a:moveTo>
                      <a:lnTo>
                        <a:pt x="80" y="92"/>
                      </a:lnTo>
                      <a:lnTo>
                        <a:pt x="80" y="22"/>
                      </a:lnTo>
                      <a:lnTo>
                        <a:pt x="109" y="10"/>
                      </a:lnTo>
                      <a:lnTo>
                        <a:pt x="109" y="82"/>
                      </a:lnTo>
                      <a:close/>
                    </a:path>
                  </a:pathLst>
                </a:custGeom>
                <a:grpFill/>
                <a:ln>
                  <a:noFill/>
                </a:ln>
              </p:spPr>
              <p:txBody>
                <a:bodyPr anchor="ctr"/>
                <a:lstStyle/>
                <a:p>
                  <a:pPr algn="ctr" defTabSz="914377"/>
                  <a:endParaRPr sz="1867">
                    <a:solidFill>
                      <a:prstClr val="black"/>
                    </a:solidFill>
                    <a:latin typeface="微软雅黑"/>
                    <a:ea typeface="微软雅黑"/>
                  </a:endParaRPr>
                </a:p>
              </p:txBody>
            </p:sp>
          </p:grpSp>
          <p:grpSp>
            <p:nvGrpSpPr>
              <p:cNvPr id="195" name="i$liďe">
                <a:extLst>
                  <a:ext uri="{FF2B5EF4-FFF2-40B4-BE49-F238E27FC236}">
                    <a16:creationId xmlns:a16="http://schemas.microsoft.com/office/drawing/2014/main" id="{57F668EC-F74C-0418-7BD7-3298EF714BDF}"/>
                  </a:ext>
                </a:extLst>
              </p:cNvPr>
              <p:cNvGrpSpPr/>
              <p:nvPr/>
            </p:nvGrpSpPr>
            <p:grpSpPr>
              <a:xfrm>
                <a:off x="6628519" y="1208625"/>
                <a:ext cx="4190210" cy="4854572"/>
                <a:chOff x="6868614" y="762985"/>
                <a:chExt cx="5222153" cy="6050102"/>
              </a:xfrm>
              <a:solidFill>
                <a:schemeClr val="tx2"/>
              </a:solidFill>
            </p:grpSpPr>
            <p:sp>
              <p:nvSpPr>
                <p:cNvPr id="196" name="ísḷïḑè">
                  <a:extLst>
                    <a:ext uri="{FF2B5EF4-FFF2-40B4-BE49-F238E27FC236}">
                      <a16:creationId xmlns:a16="http://schemas.microsoft.com/office/drawing/2014/main" id="{104DD607-8309-590F-9426-BAED69D1DBFB}"/>
                    </a:ext>
                  </a:extLst>
                </p:cNvPr>
                <p:cNvSpPr/>
                <p:nvPr/>
              </p:nvSpPr>
              <p:spPr bwMode="auto">
                <a:xfrm>
                  <a:off x="11738448" y="4076742"/>
                  <a:ext cx="342533" cy="319044"/>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197" name="iSľïḑé">
                  <a:extLst>
                    <a:ext uri="{FF2B5EF4-FFF2-40B4-BE49-F238E27FC236}">
                      <a16:creationId xmlns:a16="http://schemas.microsoft.com/office/drawing/2014/main" id="{BB324C3A-092A-0E0F-852C-E2604D2282BB}"/>
                    </a:ext>
                  </a:extLst>
                </p:cNvPr>
                <p:cNvSpPr/>
                <p:nvPr/>
              </p:nvSpPr>
              <p:spPr bwMode="auto">
                <a:xfrm>
                  <a:off x="11501612" y="4250944"/>
                  <a:ext cx="215306" cy="215306"/>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198" name="í$ḷiďê">
                  <a:extLst>
                    <a:ext uri="{FF2B5EF4-FFF2-40B4-BE49-F238E27FC236}">
                      <a16:creationId xmlns:a16="http://schemas.microsoft.com/office/drawing/2014/main" id="{BACB54E9-26CB-392D-FECF-CF5076F5C4D3}"/>
                    </a:ext>
                  </a:extLst>
                </p:cNvPr>
                <p:cNvSpPr/>
                <p:nvPr/>
              </p:nvSpPr>
              <p:spPr bwMode="auto">
                <a:xfrm>
                  <a:off x="11869589" y="3663746"/>
                  <a:ext cx="185947" cy="182031"/>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199" name="iṣḻîďe">
                  <a:extLst>
                    <a:ext uri="{FF2B5EF4-FFF2-40B4-BE49-F238E27FC236}">
                      <a16:creationId xmlns:a16="http://schemas.microsoft.com/office/drawing/2014/main" id="{007C11BD-3278-4AEA-37F8-4443548946A4}"/>
                    </a:ext>
                  </a:extLst>
                </p:cNvPr>
                <p:cNvSpPr/>
                <p:nvPr/>
              </p:nvSpPr>
              <p:spPr bwMode="auto">
                <a:xfrm>
                  <a:off x="11838272" y="3890796"/>
                  <a:ext cx="146800" cy="146799"/>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00" name="iŝlïḑè">
                  <a:extLst>
                    <a:ext uri="{FF2B5EF4-FFF2-40B4-BE49-F238E27FC236}">
                      <a16:creationId xmlns:a16="http://schemas.microsoft.com/office/drawing/2014/main" id="{E5775724-3C99-05DB-F04C-B2BD32772B02}"/>
                    </a:ext>
                  </a:extLst>
                </p:cNvPr>
                <p:cNvSpPr/>
                <p:nvPr/>
              </p:nvSpPr>
              <p:spPr bwMode="auto">
                <a:xfrm>
                  <a:off x="11572076" y="3920155"/>
                  <a:ext cx="236837" cy="238794"/>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01" name="îṣlíḍê">
                  <a:extLst>
                    <a:ext uri="{FF2B5EF4-FFF2-40B4-BE49-F238E27FC236}">
                      <a16:creationId xmlns:a16="http://schemas.microsoft.com/office/drawing/2014/main" id="{3B21753B-8E0B-195B-69E9-930C08C849B3}"/>
                    </a:ext>
                  </a:extLst>
                </p:cNvPr>
                <p:cNvSpPr/>
                <p:nvPr/>
              </p:nvSpPr>
              <p:spPr bwMode="auto">
                <a:xfrm>
                  <a:off x="11848058" y="3391677"/>
                  <a:ext cx="197691" cy="19769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02" name="íš1íḓé">
                  <a:extLst>
                    <a:ext uri="{FF2B5EF4-FFF2-40B4-BE49-F238E27FC236}">
                      <a16:creationId xmlns:a16="http://schemas.microsoft.com/office/drawing/2014/main" id="{8EAD0A2E-02FF-A29F-F848-692C4E4DAC97}"/>
                    </a:ext>
                  </a:extLst>
                </p:cNvPr>
                <p:cNvSpPr/>
                <p:nvPr/>
              </p:nvSpPr>
              <p:spPr bwMode="auto">
                <a:xfrm>
                  <a:off x="11650369" y="3689191"/>
                  <a:ext cx="187904" cy="166372"/>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03" name="ï$ḻíde">
                  <a:extLst>
                    <a:ext uri="{FF2B5EF4-FFF2-40B4-BE49-F238E27FC236}">
                      <a16:creationId xmlns:a16="http://schemas.microsoft.com/office/drawing/2014/main" id="{1E8E2804-1D72-C96E-E474-9F867EC0B0B0}"/>
                    </a:ext>
                  </a:extLst>
                </p:cNvPr>
                <p:cNvSpPr/>
                <p:nvPr/>
              </p:nvSpPr>
              <p:spPr bwMode="auto">
                <a:xfrm>
                  <a:off x="11243244" y="4012150"/>
                  <a:ext cx="303387" cy="266197"/>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04" name="iṧḻïḍé">
                  <a:extLst>
                    <a:ext uri="{FF2B5EF4-FFF2-40B4-BE49-F238E27FC236}">
                      <a16:creationId xmlns:a16="http://schemas.microsoft.com/office/drawing/2014/main" id="{B50F6BD9-FF9C-3075-EB5C-17ED00289A32}"/>
                    </a:ext>
                  </a:extLst>
                </p:cNvPr>
                <p:cNvSpPr/>
                <p:nvPr/>
              </p:nvSpPr>
              <p:spPr bwMode="auto">
                <a:xfrm>
                  <a:off x="11767808" y="3599153"/>
                  <a:ext cx="160501" cy="64591"/>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05" name="isļiḋé">
                  <a:extLst>
                    <a:ext uri="{FF2B5EF4-FFF2-40B4-BE49-F238E27FC236}">
                      <a16:creationId xmlns:a16="http://schemas.microsoft.com/office/drawing/2014/main" id="{8BCEE92B-585B-55DE-0BEE-60E527224CC3}"/>
                    </a:ext>
                  </a:extLst>
                </p:cNvPr>
                <p:cNvSpPr/>
                <p:nvPr/>
              </p:nvSpPr>
              <p:spPr bwMode="auto">
                <a:xfrm>
                  <a:off x="11918522" y="2912132"/>
                  <a:ext cx="172245" cy="168330"/>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06" name="í$ḷiďè">
                  <a:extLst>
                    <a:ext uri="{FF2B5EF4-FFF2-40B4-BE49-F238E27FC236}">
                      <a16:creationId xmlns:a16="http://schemas.microsoft.com/office/drawing/2014/main" id="{E5C8ACB2-6473-69C5-0836-D038A590F6DB}"/>
                    </a:ext>
                  </a:extLst>
                </p:cNvPr>
                <p:cNvSpPr/>
                <p:nvPr/>
              </p:nvSpPr>
              <p:spPr bwMode="auto">
                <a:xfrm>
                  <a:off x="11895034" y="3100035"/>
                  <a:ext cx="150715" cy="121354"/>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07" name="ïṩľíḑé">
                  <a:extLst>
                    <a:ext uri="{FF2B5EF4-FFF2-40B4-BE49-F238E27FC236}">
                      <a16:creationId xmlns:a16="http://schemas.microsoft.com/office/drawing/2014/main" id="{6358624F-54C0-0D61-82F1-D0003ACAE406}"/>
                    </a:ext>
                  </a:extLst>
                </p:cNvPr>
                <p:cNvSpPr/>
                <p:nvPr/>
              </p:nvSpPr>
              <p:spPr bwMode="auto">
                <a:xfrm>
                  <a:off x="11640581" y="3336871"/>
                  <a:ext cx="178118" cy="236836"/>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08" name="ïṡļîdé">
                  <a:extLst>
                    <a:ext uri="{FF2B5EF4-FFF2-40B4-BE49-F238E27FC236}">
                      <a16:creationId xmlns:a16="http://schemas.microsoft.com/office/drawing/2014/main" id="{E5C47DFA-718B-A38C-3460-C9EDF525A240}"/>
                    </a:ext>
                  </a:extLst>
                </p:cNvPr>
                <p:cNvSpPr/>
                <p:nvPr/>
              </p:nvSpPr>
              <p:spPr bwMode="auto">
                <a:xfrm>
                  <a:off x="10986834" y="3618727"/>
                  <a:ext cx="608730" cy="34253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09" name="ïṡľíḍê">
                  <a:extLst>
                    <a:ext uri="{FF2B5EF4-FFF2-40B4-BE49-F238E27FC236}">
                      <a16:creationId xmlns:a16="http://schemas.microsoft.com/office/drawing/2014/main" id="{217FEA77-A2C4-AC42-ED35-07A0EDF26382}"/>
                    </a:ext>
                  </a:extLst>
                </p:cNvPr>
                <p:cNvSpPr/>
                <p:nvPr/>
              </p:nvSpPr>
              <p:spPr bwMode="auto">
                <a:xfrm>
                  <a:off x="11632752" y="2722270"/>
                  <a:ext cx="291643" cy="317087"/>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10" name="íšliďê">
                  <a:extLst>
                    <a:ext uri="{FF2B5EF4-FFF2-40B4-BE49-F238E27FC236}">
                      <a16:creationId xmlns:a16="http://schemas.microsoft.com/office/drawing/2014/main" id="{318019A9-F9D3-D11E-A1B8-2C21AD52E95A}"/>
                    </a:ext>
                  </a:extLst>
                </p:cNvPr>
                <p:cNvSpPr/>
                <p:nvPr/>
              </p:nvSpPr>
              <p:spPr bwMode="auto">
                <a:xfrm>
                  <a:off x="11460507" y="3483672"/>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11" name="íṣliḍê">
                  <a:extLst>
                    <a:ext uri="{FF2B5EF4-FFF2-40B4-BE49-F238E27FC236}">
                      <a16:creationId xmlns:a16="http://schemas.microsoft.com/office/drawing/2014/main" id="{2746CC10-03EE-D63D-59D0-43032689AE24}"/>
                    </a:ext>
                  </a:extLst>
                </p:cNvPr>
                <p:cNvSpPr/>
                <p:nvPr/>
              </p:nvSpPr>
              <p:spPr bwMode="auto">
                <a:xfrm>
                  <a:off x="11585776" y="3078504"/>
                  <a:ext cx="223135" cy="227050"/>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12" name="íşḻïḑè">
                  <a:extLst>
                    <a:ext uri="{FF2B5EF4-FFF2-40B4-BE49-F238E27FC236}">
                      <a16:creationId xmlns:a16="http://schemas.microsoft.com/office/drawing/2014/main" id="{901339A0-8BC8-6846-A061-22369A4CF345}"/>
                    </a:ext>
                  </a:extLst>
                </p:cNvPr>
                <p:cNvSpPr/>
                <p:nvPr/>
              </p:nvSpPr>
              <p:spPr bwMode="auto">
                <a:xfrm>
                  <a:off x="11859802" y="3225304"/>
                  <a:ext cx="78293" cy="14288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13" name="íṣļiḑé">
                  <a:extLst>
                    <a:ext uri="{FF2B5EF4-FFF2-40B4-BE49-F238E27FC236}">
                      <a16:creationId xmlns:a16="http://schemas.microsoft.com/office/drawing/2014/main" id="{9B491F1E-F0B3-1F7B-8E01-18B790A8FF2A}"/>
                    </a:ext>
                  </a:extLst>
                </p:cNvPr>
                <p:cNvSpPr/>
                <p:nvPr/>
              </p:nvSpPr>
              <p:spPr bwMode="auto">
                <a:xfrm>
                  <a:off x="11253030" y="3186158"/>
                  <a:ext cx="293599" cy="295556"/>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14" name="îṣ1ïḓè">
                  <a:extLst>
                    <a:ext uri="{FF2B5EF4-FFF2-40B4-BE49-F238E27FC236}">
                      <a16:creationId xmlns:a16="http://schemas.microsoft.com/office/drawing/2014/main" id="{A290356A-DC20-99E2-188C-154212AA3DE1}"/>
                    </a:ext>
                  </a:extLst>
                </p:cNvPr>
                <p:cNvSpPr/>
                <p:nvPr/>
              </p:nvSpPr>
              <p:spPr bwMode="auto">
                <a:xfrm>
                  <a:off x="11489868" y="2540239"/>
                  <a:ext cx="207477" cy="291641"/>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15" name="ïş1îḋê">
                  <a:extLst>
                    <a:ext uri="{FF2B5EF4-FFF2-40B4-BE49-F238E27FC236}">
                      <a16:creationId xmlns:a16="http://schemas.microsoft.com/office/drawing/2014/main" id="{227A4A6C-3121-7043-8384-1A6C10BC2665}"/>
                    </a:ext>
                  </a:extLst>
                </p:cNvPr>
                <p:cNvSpPr/>
                <p:nvPr/>
              </p:nvSpPr>
              <p:spPr bwMode="auto">
                <a:xfrm>
                  <a:off x="11413531" y="2853412"/>
                  <a:ext cx="201605" cy="201604"/>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16" name="íś1ïḍe">
                  <a:extLst>
                    <a:ext uri="{FF2B5EF4-FFF2-40B4-BE49-F238E27FC236}">
                      <a16:creationId xmlns:a16="http://schemas.microsoft.com/office/drawing/2014/main" id="{5E8956D1-56F5-D79A-C421-F789534A366D}"/>
                    </a:ext>
                  </a:extLst>
                </p:cNvPr>
                <p:cNvSpPr/>
                <p:nvPr/>
              </p:nvSpPr>
              <p:spPr bwMode="auto">
                <a:xfrm>
                  <a:off x="11153207" y="4299877"/>
                  <a:ext cx="326874" cy="277941"/>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17" name="íş1iḓé">
                  <a:extLst>
                    <a:ext uri="{FF2B5EF4-FFF2-40B4-BE49-F238E27FC236}">
                      <a16:creationId xmlns:a16="http://schemas.microsoft.com/office/drawing/2014/main" id="{6BF2AECD-32C9-4387-6BA9-16571ED2EC49}"/>
                    </a:ext>
                  </a:extLst>
                </p:cNvPr>
                <p:cNvSpPr/>
                <p:nvPr/>
              </p:nvSpPr>
              <p:spPr bwMode="auto">
                <a:xfrm>
                  <a:off x="11274562" y="2275999"/>
                  <a:ext cx="295557" cy="305343"/>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18" name="í$1iḍê">
                  <a:extLst>
                    <a:ext uri="{FF2B5EF4-FFF2-40B4-BE49-F238E27FC236}">
                      <a16:creationId xmlns:a16="http://schemas.microsoft.com/office/drawing/2014/main" id="{0962A489-027B-F030-9361-67CC0641981A}"/>
                    </a:ext>
                  </a:extLst>
                </p:cNvPr>
                <p:cNvSpPr/>
                <p:nvPr/>
              </p:nvSpPr>
              <p:spPr bwMode="auto">
                <a:xfrm>
                  <a:off x="11188439" y="2508922"/>
                  <a:ext cx="275984" cy="195733"/>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19" name="iSľíḓé">
                  <a:extLst>
                    <a:ext uri="{FF2B5EF4-FFF2-40B4-BE49-F238E27FC236}">
                      <a16:creationId xmlns:a16="http://schemas.microsoft.com/office/drawing/2014/main" id="{6D0F44C5-ECB5-7DDE-3F7C-A30ACF551BB3}"/>
                    </a:ext>
                  </a:extLst>
                </p:cNvPr>
                <p:cNvSpPr/>
                <p:nvPr/>
              </p:nvSpPr>
              <p:spPr bwMode="auto">
                <a:xfrm>
                  <a:off x="10996621" y="4129590"/>
                  <a:ext cx="221179" cy="191818"/>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20" name="íṥḷïďê">
                  <a:extLst>
                    <a:ext uri="{FF2B5EF4-FFF2-40B4-BE49-F238E27FC236}">
                      <a16:creationId xmlns:a16="http://schemas.microsoft.com/office/drawing/2014/main" id="{39E5313C-BED3-72F0-8426-022E6B861221}"/>
                    </a:ext>
                  </a:extLst>
                </p:cNvPr>
                <p:cNvSpPr/>
                <p:nvPr/>
              </p:nvSpPr>
              <p:spPr bwMode="auto">
                <a:xfrm>
                  <a:off x="11303921" y="2003931"/>
                  <a:ext cx="182032" cy="248580"/>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21" name="ïšḷídê">
                  <a:extLst>
                    <a:ext uri="{FF2B5EF4-FFF2-40B4-BE49-F238E27FC236}">
                      <a16:creationId xmlns:a16="http://schemas.microsoft.com/office/drawing/2014/main" id="{FA3039CB-3179-5551-C75C-1035022CD8CE}"/>
                    </a:ext>
                  </a:extLst>
                </p:cNvPr>
                <p:cNvSpPr/>
                <p:nvPr/>
              </p:nvSpPr>
              <p:spPr bwMode="auto">
                <a:xfrm>
                  <a:off x="11108188" y="1823857"/>
                  <a:ext cx="285770" cy="272068"/>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22" name="î$ḻïḑê">
                  <a:extLst>
                    <a:ext uri="{FF2B5EF4-FFF2-40B4-BE49-F238E27FC236}">
                      <a16:creationId xmlns:a16="http://schemas.microsoft.com/office/drawing/2014/main" id="{FE0D3A30-F4BD-EB90-DE92-F7D2CE85E6EE}"/>
                    </a:ext>
                  </a:extLst>
                </p:cNvPr>
                <p:cNvSpPr/>
                <p:nvPr/>
              </p:nvSpPr>
              <p:spPr bwMode="auto">
                <a:xfrm>
                  <a:off x="10996621" y="1667271"/>
                  <a:ext cx="217264" cy="221178"/>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23" name="isḷîḓê">
                  <a:extLst>
                    <a:ext uri="{FF2B5EF4-FFF2-40B4-BE49-F238E27FC236}">
                      <a16:creationId xmlns:a16="http://schemas.microsoft.com/office/drawing/2014/main" id="{11C412FC-68FE-592B-7A17-A43D45131BAC}"/>
                    </a:ext>
                  </a:extLst>
                </p:cNvPr>
                <p:cNvSpPr/>
                <p:nvPr/>
              </p:nvSpPr>
              <p:spPr bwMode="auto">
                <a:xfrm>
                  <a:off x="11096444" y="2135072"/>
                  <a:ext cx="172245" cy="197690"/>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24" name="îṥ1ïḑè">
                  <a:extLst>
                    <a:ext uri="{FF2B5EF4-FFF2-40B4-BE49-F238E27FC236}">
                      <a16:creationId xmlns:a16="http://schemas.microsoft.com/office/drawing/2014/main" id="{02DBC9B6-E5F2-8CF9-8339-FB810BED4114}"/>
                    </a:ext>
                  </a:extLst>
                </p:cNvPr>
                <p:cNvSpPr/>
                <p:nvPr/>
              </p:nvSpPr>
              <p:spPr bwMode="auto">
                <a:xfrm>
                  <a:off x="11082743" y="2730100"/>
                  <a:ext cx="279899" cy="297514"/>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25" name="ïṣľiḋé">
                  <a:extLst>
                    <a:ext uri="{FF2B5EF4-FFF2-40B4-BE49-F238E27FC236}">
                      <a16:creationId xmlns:a16="http://schemas.microsoft.com/office/drawing/2014/main" id="{41E8C873-3A17-DF7A-4D32-0893AF6BDB23}"/>
                    </a:ext>
                  </a:extLst>
                </p:cNvPr>
                <p:cNvSpPr/>
                <p:nvPr/>
              </p:nvSpPr>
              <p:spPr bwMode="auto">
                <a:xfrm>
                  <a:off x="11031853" y="3084377"/>
                  <a:ext cx="262282" cy="197690"/>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26" name="iṣ1îḍè">
                  <a:extLst>
                    <a:ext uri="{FF2B5EF4-FFF2-40B4-BE49-F238E27FC236}">
                      <a16:creationId xmlns:a16="http://schemas.microsoft.com/office/drawing/2014/main" id="{FC3CDB50-6BA1-5A09-4C3D-E1C1D871996E}"/>
                    </a:ext>
                  </a:extLst>
                </p:cNvPr>
                <p:cNvSpPr/>
                <p:nvPr/>
              </p:nvSpPr>
              <p:spPr bwMode="auto">
                <a:xfrm>
                  <a:off x="11333281" y="3027613"/>
                  <a:ext cx="156586" cy="146799"/>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27" name="íṣľíḍé">
                  <a:extLst>
                    <a:ext uri="{FF2B5EF4-FFF2-40B4-BE49-F238E27FC236}">
                      <a16:creationId xmlns:a16="http://schemas.microsoft.com/office/drawing/2014/main" id="{F97DBD77-67C1-00E3-9CF1-6F4F9625242D}"/>
                    </a:ext>
                  </a:extLst>
                </p:cNvPr>
                <p:cNvSpPr/>
                <p:nvPr/>
              </p:nvSpPr>
              <p:spPr bwMode="auto">
                <a:xfrm>
                  <a:off x="10818503" y="1526343"/>
                  <a:ext cx="191818" cy="207477"/>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28" name="íŝḻîḋé">
                  <a:extLst>
                    <a:ext uri="{FF2B5EF4-FFF2-40B4-BE49-F238E27FC236}">
                      <a16:creationId xmlns:a16="http://schemas.microsoft.com/office/drawing/2014/main" id="{51070ED8-0A5A-2DF2-BB00-EB13E9837770}"/>
                    </a:ext>
                  </a:extLst>
                </p:cNvPr>
                <p:cNvSpPr/>
                <p:nvPr/>
              </p:nvSpPr>
              <p:spPr bwMode="auto">
                <a:xfrm>
                  <a:off x="10575795" y="1424562"/>
                  <a:ext cx="203562" cy="207477"/>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29" name="íṧḷiḑê">
                  <a:extLst>
                    <a:ext uri="{FF2B5EF4-FFF2-40B4-BE49-F238E27FC236}">
                      <a16:creationId xmlns:a16="http://schemas.microsoft.com/office/drawing/2014/main" id="{DA08D5EA-5B1B-CFC9-64EC-7B470A19A41E}"/>
                    </a:ext>
                  </a:extLst>
                </p:cNvPr>
                <p:cNvSpPr/>
                <p:nvPr/>
              </p:nvSpPr>
              <p:spPr bwMode="auto">
                <a:xfrm>
                  <a:off x="10977048" y="3327085"/>
                  <a:ext cx="236837" cy="266197"/>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30" name="íSḷiḍè">
                  <a:extLst>
                    <a:ext uri="{FF2B5EF4-FFF2-40B4-BE49-F238E27FC236}">
                      <a16:creationId xmlns:a16="http://schemas.microsoft.com/office/drawing/2014/main" id="{233B2CCF-AB43-A5A4-149A-9A3FF03CB79B}"/>
                    </a:ext>
                  </a:extLst>
                </p:cNvPr>
                <p:cNvSpPr/>
                <p:nvPr/>
              </p:nvSpPr>
              <p:spPr bwMode="auto">
                <a:xfrm>
                  <a:off x="10906584" y="4526927"/>
                  <a:ext cx="246623" cy="201604"/>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31" name="iṡ1îḍe">
                  <a:extLst>
                    <a:ext uri="{FF2B5EF4-FFF2-40B4-BE49-F238E27FC236}">
                      <a16:creationId xmlns:a16="http://schemas.microsoft.com/office/drawing/2014/main" id="{37EE2012-3BFD-D485-915B-78EE99161956}"/>
                    </a:ext>
                  </a:extLst>
                </p:cNvPr>
                <p:cNvSpPr/>
                <p:nvPr/>
              </p:nvSpPr>
              <p:spPr bwMode="auto">
                <a:xfrm>
                  <a:off x="10654088" y="1900192"/>
                  <a:ext cx="401253" cy="401252"/>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32" name="ïŝḷîďé">
                  <a:extLst>
                    <a:ext uri="{FF2B5EF4-FFF2-40B4-BE49-F238E27FC236}">
                      <a16:creationId xmlns:a16="http://schemas.microsoft.com/office/drawing/2014/main" id="{42AD6171-FA44-A02D-6362-B71271213ABE}"/>
                    </a:ext>
                  </a:extLst>
                </p:cNvPr>
                <p:cNvSpPr/>
                <p:nvPr/>
              </p:nvSpPr>
              <p:spPr bwMode="auto">
                <a:xfrm>
                  <a:off x="10577753" y="1690759"/>
                  <a:ext cx="189861" cy="187904"/>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33" name="ïšľîḑè">
                  <a:extLst>
                    <a:ext uri="{FF2B5EF4-FFF2-40B4-BE49-F238E27FC236}">
                      <a16:creationId xmlns:a16="http://schemas.microsoft.com/office/drawing/2014/main" id="{58A78DFD-6A77-9DF7-B520-ED86CE4B81D5}"/>
                    </a:ext>
                  </a:extLst>
                </p:cNvPr>
                <p:cNvSpPr/>
                <p:nvPr/>
              </p:nvSpPr>
              <p:spPr bwMode="auto">
                <a:xfrm>
                  <a:off x="10793059" y="1731862"/>
                  <a:ext cx="176160" cy="137013"/>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34" name="iš1iďè">
                  <a:extLst>
                    <a:ext uri="{FF2B5EF4-FFF2-40B4-BE49-F238E27FC236}">
                      <a16:creationId xmlns:a16="http://schemas.microsoft.com/office/drawing/2014/main" id="{47DF1AA4-2687-86DD-AA54-3D31F39F89AC}"/>
                    </a:ext>
                  </a:extLst>
                </p:cNvPr>
                <p:cNvSpPr/>
                <p:nvPr/>
              </p:nvSpPr>
              <p:spPr bwMode="auto">
                <a:xfrm>
                  <a:off x="10789144" y="4738319"/>
                  <a:ext cx="252496" cy="258367"/>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35" name="ï$ḻidé">
                  <a:extLst>
                    <a:ext uri="{FF2B5EF4-FFF2-40B4-BE49-F238E27FC236}">
                      <a16:creationId xmlns:a16="http://schemas.microsoft.com/office/drawing/2014/main" id="{2314495A-0D75-2969-ACDD-15DDC7A40993}"/>
                    </a:ext>
                  </a:extLst>
                </p:cNvPr>
                <p:cNvSpPr/>
                <p:nvPr/>
              </p:nvSpPr>
              <p:spPr bwMode="auto">
                <a:xfrm>
                  <a:off x="10975090" y="4354682"/>
                  <a:ext cx="150715" cy="152672"/>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36" name="îşḻïďè">
                  <a:extLst>
                    <a:ext uri="{FF2B5EF4-FFF2-40B4-BE49-F238E27FC236}">
                      <a16:creationId xmlns:a16="http://schemas.microsoft.com/office/drawing/2014/main" id="{EE2D820C-E128-3E11-6D46-05195DF3951D}"/>
                    </a:ext>
                  </a:extLst>
                </p:cNvPr>
                <p:cNvSpPr/>
                <p:nvPr/>
              </p:nvSpPr>
              <p:spPr bwMode="auto">
                <a:xfrm>
                  <a:off x="10642344" y="3839905"/>
                  <a:ext cx="379722" cy="36993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37" name="ïśļïḋè">
                  <a:extLst>
                    <a:ext uri="{FF2B5EF4-FFF2-40B4-BE49-F238E27FC236}">
                      <a16:creationId xmlns:a16="http://schemas.microsoft.com/office/drawing/2014/main" id="{0F3345E0-93D8-6D20-5BDA-AAEDCD4CB14C}"/>
                    </a:ext>
                  </a:extLst>
                </p:cNvPr>
                <p:cNvSpPr/>
                <p:nvPr/>
              </p:nvSpPr>
              <p:spPr bwMode="auto">
                <a:xfrm>
                  <a:off x="10495545" y="4229413"/>
                  <a:ext cx="459973" cy="403210"/>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38" name="íṩļîḑê">
                  <a:extLst>
                    <a:ext uri="{FF2B5EF4-FFF2-40B4-BE49-F238E27FC236}">
                      <a16:creationId xmlns:a16="http://schemas.microsoft.com/office/drawing/2014/main" id="{E78421D7-50DB-A20A-A852-4288CC858F18}"/>
                    </a:ext>
                  </a:extLst>
                </p:cNvPr>
                <p:cNvSpPr/>
                <p:nvPr/>
              </p:nvSpPr>
              <p:spPr bwMode="auto">
                <a:xfrm>
                  <a:off x="10558179" y="4663940"/>
                  <a:ext cx="195733" cy="195733"/>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39" name="ïṩlïḓé">
                  <a:extLst>
                    <a:ext uri="{FF2B5EF4-FFF2-40B4-BE49-F238E27FC236}">
                      <a16:creationId xmlns:a16="http://schemas.microsoft.com/office/drawing/2014/main" id="{623A3549-22FF-B163-3333-E6F32B76AFC4}"/>
                    </a:ext>
                  </a:extLst>
                </p:cNvPr>
                <p:cNvSpPr/>
                <p:nvPr/>
              </p:nvSpPr>
              <p:spPr bwMode="auto">
                <a:xfrm>
                  <a:off x="10607112" y="4990815"/>
                  <a:ext cx="299472" cy="301429"/>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40" name="ïṩľïḋê">
                  <a:extLst>
                    <a:ext uri="{FF2B5EF4-FFF2-40B4-BE49-F238E27FC236}">
                      <a16:creationId xmlns:a16="http://schemas.microsoft.com/office/drawing/2014/main" id="{1A0AF9C9-DB9C-449C-F89F-6AF11A61BD5F}"/>
                    </a:ext>
                  </a:extLst>
                </p:cNvPr>
                <p:cNvSpPr/>
                <p:nvPr/>
              </p:nvSpPr>
              <p:spPr bwMode="auto">
                <a:xfrm>
                  <a:off x="10793059" y="3628514"/>
                  <a:ext cx="168330" cy="168330"/>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41" name="ïśḻiḑê">
                  <a:extLst>
                    <a:ext uri="{FF2B5EF4-FFF2-40B4-BE49-F238E27FC236}">
                      <a16:creationId xmlns:a16="http://schemas.microsoft.com/office/drawing/2014/main" id="{773233AA-BE34-7068-4667-71A29E530AA3}"/>
                    </a:ext>
                  </a:extLst>
                </p:cNvPr>
                <p:cNvSpPr/>
                <p:nvPr/>
              </p:nvSpPr>
              <p:spPr bwMode="auto">
                <a:xfrm>
                  <a:off x="10646259" y="3395591"/>
                  <a:ext cx="309258" cy="193775"/>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42" name="iŝ1îdé">
                  <a:extLst>
                    <a:ext uri="{FF2B5EF4-FFF2-40B4-BE49-F238E27FC236}">
                      <a16:creationId xmlns:a16="http://schemas.microsoft.com/office/drawing/2014/main" id="{55FE9090-9F90-B084-2DB1-8985FD7020CE}"/>
                    </a:ext>
                  </a:extLst>
                </p:cNvPr>
                <p:cNvSpPr/>
                <p:nvPr/>
              </p:nvSpPr>
              <p:spPr bwMode="auto">
                <a:xfrm>
                  <a:off x="10910498" y="2367994"/>
                  <a:ext cx="321002" cy="322959"/>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43" name="iṣ1ïde">
                  <a:extLst>
                    <a:ext uri="{FF2B5EF4-FFF2-40B4-BE49-F238E27FC236}">
                      <a16:creationId xmlns:a16="http://schemas.microsoft.com/office/drawing/2014/main" id="{EBFA8D22-79D3-4EA3-0784-D84DDD615D6F}"/>
                    </a:ext>
                  </a:extLst>
                </p:cNvPr>
                <p:cNvSpPr/>
                <p:nvPr/>
              </p:nvSpPr>
              <p:spPr bwMode="auto">
                <a:xfrm>
                  <a:off x="10581667" y="2328848"/>
                  <a:ext cx="395380" cy="383636"/>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44" name="iṧḻíḋê">
                  <a:extLst>
                    <a:ext uri="{FF2B5EF4-FFF2-40B4-BE49-F238E27FC236}">
                      <a16:creationId xmlns:a16="http://schemas.microsoft.com/office/drawing/2014/main" id="{EDE6FEA0-64AA-EA97-FBE4-F1A554D17679}"/>
                    </a:ext>
                  </a:extLst>
                </p:cNvPr>
                <p:cNvSpPr/>
                <p:nvPr/>
              </p:nvSpPr>
              <p:spPr bwMode="auto">
                <a:xfrm>
                  <a:off x="10658002" y="5303987"/>
                  <a:ext cx="131142" cy="207477"/>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45" name="ïṥľïḍê">
                  <a:extLst>
                    <a:ext uri="{FF2B5EF4-FFF2-40B4-BE49-F238E27FC236}">
                      <a16:creationId xmlns:a16="http://schemas.microsoft.com/office/drawing/2014/main" id="{F789E74B-3765-F453-4739-20AC43480A13}"/>
                    </a:ext>
                  </a:extLst>
                </p:cNvPr>
                <p:cNvSpPr/>
                <p:nvPr/>
              </p:nvSpPr>
              <p:spPr bwMode="auto">
                <a:xfrm>
                  <a:off x="10515118" y="5527123"/>
                  <a:ext cx="203562" cy="275983"/>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46" name="îṧľîḓe">
                  <a:extLst>
                    <a:ext uri="{FF2B5EF4-FFF2-40B4-BE49-F238E27FC236}">
                      <a16:creationId xmlns:a16="http://schemas.microsoft.com/office/drawing/2014/main" id="{68C3EBD4-2C7F-9B01-1EF0-5330DA7DBCBB}"/>
                    </a:ext>
                  </a:extLst>
                </p:cNvPr>
                <p:cNvSpPr/>
                <p:nvPr/>
              </p:nvSpPr>
              <p:spPr bwMode="auto">
                <a:xfrm>
                  <a:off x="10470099" y="3638300"/>
                  <a:ext cx="274026" cy="207477"/>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47" name="îṩ1íḓé">
                  <a:extLst>
                    <a:ext uri="{FF2B5EF4-FFF2-40B4-BE49-F238E27FC236}">
                      <a16:creationId xmlns:a16="http://schemas.microsoft.com/office/drawing/2014/main" id="{93FD92B0-9B1E-EC7B-FC62-6566AF8289C1}"/>
                    </a:ext>
                  </a:extLst>
                </p:cNvPr>
                <p:cNvSpPr/>
                <p:nvPr/>
              </p:nvSpPr>
              <p:spPr bwMode="auto">
                <a:xfrm>
                  <a:off x="10763698" y="2767289"/>
                  <a:ext cx="256411" cy="25640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48" name="íṩļïďe">
                  <a:extLst>
                    <a:ext uri="{FF2B5EF4-FFF2-40B4-BE49-F238E27FC236}">
                      <a16:creationId xmlns:a16="http://schemas.microsoft.com/office/drawing/2014/main" id="{41FADD74-5207-C8D0-E615-CC1F01BF0588}"/>
                    </a:ext>
                  </a:extLst>
                </p:cNvPr>
                <p:cNvSpPr/>
                <p:nvPr/>
              </p:nvSpPr>
              <p:spPr bwMode="auto">
                <a:xfrm>
                  <a:off x="10712808" y="3080462"/>
                  <a:ext cx="272069" cy="272068"/>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49" name="ïṥḻîḓé">
                  <a:extLst>
                    <a:ext uri="{FF2B5EF4-FFF2-40B4-BE49-F238E27FC236}">
                      <a16:creationId xmlns:a16="http://schemas.microsoft.com/office/drawing/2014/main" id="{B0929F65-663A-AAD7-7F28-6D021121132A}"/>
                    </a:ext>
                  </a:extLst>
                </p:cNvPr>
                <p:cNvSpPr/>
                <p:nvPr/>
              </p:nvSpPr>
              <p:spPr bwMode="auto">
                <a:xfrm>
                  <a:off x="10466184" y="2757502"/>
                  <a:ext cx="246623" cy="246623"/>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50" name="íṣḻiḑe">
                  <a:extLst>
                    <a:ext uri="{FF2B5EF4-FFF2-40B4-BE49-F238E27FC236}">
                      <a16:creationId xmlns:a16="http://schemas.microsoft.com/office/drawing/2014/main" id="{BABF5274-7E5E-EFB7-2675-E9C6590F27FA}"/>
                    </a:ext>
                  </a:extLst>
                </p:cNvPr>
                <p:cNvSpPr/>
                <p:nvPr/>
              </p:nvSpPr>
              <p:spPr bwMode="auto">
                <a:xfrm>
                  <a:off x="10462270" y="3049145"/>
                  <a:ext cx="230965" cy="18594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51" name="íŝḻiḍè">
                  <a:extLst>
                    <a:ext uri="{FF2B5EF4-FFF2-40B4-BE49-F238E27FC236}">
                      <a16:creationId xmlns:a16="http://schemas.microsoft.com/office/drawing/2014/main" id="{266E481F-A9B0-243D-4320-4309929F7D4B}"/>
                    </a:ext>
                  </a:extLst>
                </p:cNvPr>
                <p:cNvSpPr/>
                <p:nvPr/>
              </p:nvSpPr>
              <p:spPr bwMode="auto">
                <a:xfrm>
                  <a:off x="10370276" y="3305554"/>
                  <a:ext cx="242709" cy="281855"/>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52" name="isḻídé">
                  <a:extLst>
                    <a:ext uri="{FF2B5EF4-FFF2-40B4-BE49-F238E27FC236}">
                      <a16:creationId xmlns:a16="http://schemas.microsoft.com/office/drawing/2014/main" id="{E01FD37A-C582-DCB9-F3D2-FE9E14B7CC78}"/>
                    </a:ext>
                  </a:extLst>
                </p:cNvPr>
                <p:cNvSpPr/>
                <p:nvPr/>
              </p:nvSpPr>
              <p:spPr bwMode="auto">
                <a:xfrm>
                  <a:off x="10303727" y="2346463"/>
                  <a:ext cx="328831" cy="244665"/>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53" name="î$ļídé">
                  <a:extLst>
                    <a:ext uri="{FF2B5EF4-FFF2-40B4-BE49-F238E27FC236}">
                      <a16:creationId xmlns:a16="http://schemas.microsoft.com/office/drawing/2014/main" id="{8ECF1CFE-4C42-544C-6613-41CB1DB14431}"/>
                    </a:ext>
                  </a:extLst>
                </p:cNvPr>
                <p:cNvSpPr/>
                <p:nvPr/>
              </p:nvSpPr>
              <p:spPr bwMode="auto">
                <a:xfrm>
                  <a:off x="10278281" y="3927985"/>
                  <a:ext cx="367978" cy="367978"/>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54" name="iSľïḑè">
                  <a:extLst>
                    <a:ext uri="{FF2B5EF4-FFF2-40B4-BE49-F238E27FC236}">
                      <a16:creationId xmlns:a16="http://schemas.microsoft.com/office/drawing/2014/main" id="{C2F5A5EE-ECEE-8D49-A0DF-E4D9070FA638}"/>
                    </a:ext>
                  </a:extLst>
                </p:cNvPr>
                <p:cNvSpPr/>
                <p:nvPr/>
              </p:nvSpPr>
              <p:spPr bwMode="auto">
                <a:xfrm>
                  <a:off x="10217604" y="4376214"/>
                  <a:ext cx="270111" cy="31317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55" name="ïṧľíďe">
                  <a:extLst>
                    <a:ext uri="{FF2B5EF4-FFF2-40B4-BE49-F238E27FC236}">
                      <a16:creationId xmlns:a16="http://schemas.microsoft.com/office/drawing/2014/main" id="{568976C3-A9C5-E02C-B726-DFA421E6653E}"/>
                    </a:ext>
                  </a:extLst>
                </p:cNvPr>
                <p:cNvSpPr/>
                <p:nvPr/>
              </p:nvSpPr>
              <p:spPr bwMode="auto">
                <a:xfrm>
                  <a:off x="10248921" y="3640258"/>
                  <a:ext cx="146800" cy="25640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56" name="ïš1ïḑé">
                  <a:extLst>
                    <a:ext uri="{FF2B5EF4-FFF2-40B4-BE49-F238E27FC236}">
                      <a16:creationId xmlns:a16="http://schemas.microsoft.com/office/drawing/2014/main" id="{1AAB9831-397D-074C-AFFC-53CC99A30B06}"/>
                    </a:ext>
                  </a:extLst>
                </p:cNvPr>
                <p:cNvSpPr/>
                <p:nvPr/>
              </p:nvSpPr>
              <p:spPr bwMode="auto">
                <a:xfrm>
                  <a:off x="10156926" y="2651806"/>
                  <a:ext cx="279899" cy="250538"/>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57" name="îSļïḑe">
                  <a:extLst>
                    <a:ext uri="{FF2B5EF4-FFF2-40B4-BE49-F238E27FC236}">
                      <a16:creationId xmlns:a16="http://schemas.microsoft.com/office/drawing/2014/main" id="{21244C58-340F-53E5-E9A3-168BDDF7C1F3}"/>
                    </a:ext>
                  </a:extLst>
                </p:cNvPr>
                <p:cNvSpPr/>
                <p:nvPr/>
              </p:nvSpPr>
              <p:spPr bwMode="auto">
                <a:xfrm>
                  <a:off x="10164756" y="2953235"/>
                  <a:ext cx="244667" cy="258367"/>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58" name="íṡ1ïḍê">
                  <a:extLst>
                    <a:ext uri="{FF2B5EF4-FFF2-40B4-BE49-F238E27FC236}">
                      <a16:creationId xmlns:a16="http://schemas.microsoft.com/office/drawing/2014/main" id="{402EB250-7E53-C605-6F1A-1AC18E77DFC0}"/>
                    </a:ext>
                  </a:extLst>
                </p:cNvPr>
                <p:cNvSpPr/>
                <p:nvPr/>
              </p:nvSpPr>
              <p:spPr bwMode="auto">
                <a:xfrm>
                  <a:off x="10383977" y="2054822"/>
                  <a:ext cx="248581" cy="248580"/>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59" name="ïṡļíḑê">
                  <a:extLst>
                    <a:ext uri="{FF2B5EF4-FFF2-40B4-BE49-F238E27FC236}">
                      <a16:creationId xmlns:a16="http://schemas.microsoft.com/office/drawing/2014/main" id="{2484C968-BF92-7E51-E927-BC42E4150382}"/>
                    </a:ext>
                  </a:extLst>
                </p:cNvPr>
                <p:cNvSpPr/>
                <p:nvPr/>
              </p:nvSpPr>
              <p:spPr bwMode="auto">
                <a:xfrm>
                  <a:off x="10274366" y="1367799"/>
                  <a:ext cx="246623" cy="166372"/>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60" name="işḷíde">
                  <a:extLst>
                    <a:ext uri="{FF2B5EF4-FFF2-40B4-BE49-F238E27FC236}">
                      <a16:creationId xmlns:a16="http://schemas.microsoft.com/office/drawing/2014/main" id="{E6961E31-C266-8988-F64C-41978DBF0C54}"/>
                    </a:ext>
                  </a:extLst>
                </p:cNvPr>
                <p:cNvSpPr/>
                <p:nvPr/>
              </p:nvSpPr>
              <p:spPr bwMode="auto">
                <a:xfrm>
                  <a:off x="10213690" y="1782753"/>
                  <a:ext cx="383636" cy="364063"/>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61" name="ïš1îḍe">
                  <a:extLst>
                    <a:ext uri="{FF2B5EF4-FFF2-40B4-BE49-F238E27FC236}">
                      <a16:creationId xmlns:a16="http://schemas.microsoft.com/office/drawing/2014/main" id="{9B4C3DB4-5303-51B2-52E6-DA720E474093}"/>
                    </a:ext>
                  </a:extLst>
                </p:cNvPr>
                <p:cNvSpPr/>
                <p:nvPr/>
              </p:nvSpPr>
              <p:spPr bwMode="auto">
                <a:xfrm>
                  <a:off x="10295897" y="1555702"/>
                  <a:ext cx="240752" cy="252495"/>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62" name="işḻiḑê">
                  <a:extLst>
                    <a:ext uri="{FF2B5EF4-FFF2-40B4-BE49-F238E27FC236}">
                      <a16:creationId xmlns:a16="http://schemas.microsoft.com/office/drawing/2014/main" id="{2C2557BB-DB3E-F936-844C-A495041E4AB6}"/>
                    </a:ext>
                  </a:extLst>
                </p:cNvPr>
                <p:cNvSpPr/>
                <p:nvPr/>
              </p:nvSpPr>
              <p:spPr bwMode="auto">
                <a:xfrm>
                  <a:off x="10051231" y="3280109"/>
                  <a:ext cx="303387" cy="303385"/>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63" name="ïṩḷíḓé">
                  <a:extLst>
                    <a:ext uri="{FF2B5EF4-FFF2-40B4-BE49-F238E27FC236}">
                      <a16:creationId xmlns:a16="http://schemas.microsoft.com/office/drawing/2014/main" id="{E0B509DA-4F48-C123-469E-0C5DF20250F8}"/>
                    </a:ext>
                  </a:extLst>
                </p:cNvPr>
                <p:cNvSpPr/>
                <p:nvPr/>
              </p:nvSpPr>
              <p:spPr bwMode="auto">
                <a:xfrm>
                  <a:off x="9912261" y="2277957"/>
                  <a:ext cx="332746" cy="336661"/>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64" name="íŝliḋé">
                  <a:extLst>
                    <a:ext uri="{FF2B5EF4-FFF2-40B4-BE49-F238E27FC236}">
                      <a16:creationId xmlns:a16="http://schemas.microsoft.com/office/drawing/2014/main" id="{285FC5E5-9914-0A11-4CA0-2F8DD83425BA}"/>
                    </a:ext>
                  </a:extLst>
                </p:cNvPr>
                <p:cNvSpPr/>
                <p:nvPr/>
              </p:nvSpPr>
              <p:spPr bwMode="auto">
                <a:xfrm>
                  <a:off x="9884858" y="3579580"/>
                  <a:ext cx="307301" cy="322959"/>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65" name="íSḷídê">
                  <a:extLst>
                    <a:ext uri="{FF2B5EF4-FFF2-40B4-BE49-F238E27FC236}">
                      <a16:creationId xmlns:a16="http://schemas.microsoft.com/office/drawing/2014/main" id="{72C43A1A-DD46-719A-4C6B-87E77371475C}"/>
                    </a:ext>
                  </a:extLst>
                </p:cNvPr>
                <p:cNvSpPr/>
                <p:nvPr/>
              </p:nvSpPr>
              <p:spPr bwMode="auto">
                <a:xfrm>
                  <a:off x="9763504" y="2679209"/>
                  <a:ext cx="340575" cy="340575"/>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66" name="işḷïḋe">
                  <a:extLst>
                    <a:ext uri="{FF2B5EF4-FFF2-40B4-BE49-F238E27FC236}">
                      <a16:creationId xmlns:a16="http://schemas.microsoft.com/office/drawing/2014/main" id="{85D483DC-657A-A909-7502-52794B5084D3}"/>
                    </a:ext>
                  </a:extLst>
                </p:cNvPr>
                <p:cNvSpPr/>
                <p:nvPr/>
              </p:nvSpPr>
              <p:spPr bwMode="auto">
                <a:xfrm>
                  <a:off x="9875071" y="1874748"/>
                  <a:ext cx="324917" cy="352319"/>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67" name="íslïḋe">
                  <a:extLst>
                    <a:ext uri="{FF2B5EF4-FFF2-40B4-BE49-F238E27FC236}">
                      <a16:creationId xmlns:a16="http://schemas.microsoft.com/office/drawing/2014/main" id="{E80B7A5A-2EBA-D52E-7FE8-B10F0ED629F9}"/>
                    </a:ext>
                  </a:extLst>
                </p:cNvPr>
                <p:cNvSpPr/>
                <p:nvPr/>
              </p:nvSpPr>
              <p:spPr bwMode="auto">
                <a:xfrm>
                  <a:off x="9965108" y="1600722"/>
                  <a:ext cx="274026" cy="268153"/>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68" name="ïSḻîḑè">
                  <a:extLst>
                    <a:ext uri="{FF2B5EF4-FFF2-40B4-BE49-F238E27FC236}">
                      <a16:creationId xmlns:a16="http://schemas.microsoft.com/office/drawing/2014/main" id="{778ECB60-5071-DC52-D12D-E173A4C70D74}"/>
                    </a:ext>
                  </a:extLst>
                </p:cNvPr>
                <p:cNvSpPr/>
                <p:nvPr/>
              </p:nvSpPr>
              <p:spPr bwMode="auto">
                <a:xfrm>
                  <a:off x="10082548" y="1367799"/>
                  <a:ext cx="152672" cy="19964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69" name="ïṩlíḋé">
                  <a:extLst>
                    <a:ext uri="{FF2B5EF4-FFF2-40B4-BE49-F238E27FC236}">
                      <a16:creationId xmlns:a16="http://schemas.microsoft.com/office/drawing/2014/main" id="{87E7E7FD-9D45-FEDF-7B0E-E89092F0CDCA}"/>
                    </a:ext>
                  </a:extLst>
                </p:cNvPr>
                <p:cNvSpPr/>
                <p:nvPr/>
              </p:nvSpPr>
              <p:spPr bwMode="auto">
                <a:xfrm>
                  <a:off x="9634320" y="3002169"/>
                  <a:ext cx="416912" cy="418868"/>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70" name="iṣḻïḍé">
                  <a:extLst>
                    <a:ext uri="{FF2B5EF4-FFF2-40B4-BE49-F238E27FC236}">
                      <a16:creationId xmlns:a16="http://schemas.microsoft.com/office/drawing/2014/main" id="{3B56FDB3-67BA-27A6-E37B-2BBBA34B95EC}"/>
                    </a:ext>
                  </a:extLst>
                </p:cNvPr>
                <p:cNvSpPr/>
                <p:nvPr/>
              </p:nvSpPr>
              <p:spPr bwMode="auto">
                <a:xfrm>
                  <a:off x="9330934" y="1252317"/>
                  <a:ext cx="690938" cy="29947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71" name="iślíḑé">
                  <a:extLst>
                    <a:ext uri="{FF2B5EF4-FFF2-40B4-BE49-F238E27FC236}">
                      <a16:creationId xmlns:a16="http://schemas.microsoft.com/office/drawing/2014/main" id="{BF02A02D-352F-CB21-9646-9843E4F08983}"/>
                    </a:ext>
                  </a:extLst>
                </p:cNvPr>
                <p:cNvSpPr/>
                <p:nvPr/>
              </p:nvSpPr>
              <p:spPr bwMode="auto">
                <a:xfrm>
                  <a:off x="9462075" y="1610508"/>
                  <a:ext cx="383636" cy="34253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72" name="îṥ1îḓé">
                  <a:extLst>
                    <a:ext uri="{FF2B5EF4-FFF2-40B4-BE49-F238E27FC236}">
                      <a16:creationId xmlns:a16="http://schemas.microsoft.com/office/drawing/2014/main" id="{54BFEDB8-D1E9-32CC-0007-3275BB3CFB79}"/>
                    </a:ext>
                  </a:extLst>
                </p:cNvPr>
                <p:cNvSpPr/>
                <p:nvPr/>
              </p:nvSpPr>
              <p:spPr bwMode="auto">
                <a:xfrm>
                  <a:off x="9501222" y="1990229"/>
                  <a:ext cx="338618" cy="336661"/>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73" name="iṩḻîḍe">
                  <a:extLst>
                    <a:ext uri="{FF2B5EF4-FFF2-40B4-BE49-F238E27FC236}">
                      <a16:creationId xmlns:a16="http://schemas.microsoft.com/office/drawing/2014/main" id="{696E1AB4-9689-AAAE-A9B1-607EAF487A6C}"/>
                    </a:ext>
                  </a:extLst>
                </p:cNvPr>
                <p:cNvSpPr/>
                <p:nvPr/>
              </p:nvSpPr>
              <p:spPr bwMode="auto">
                <a:xfrm>
                  <a:off x="9522752" y="2397354"/>
                  <a:ext cx="317087" cy="334703"/>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74" name="íSḷiḓè">
                  <a:extLst>
                    <a:ext uri="{FF2B5EF4-FFF2-40B4-BE49-F238E27FC236}">
                      <a16:creationId xmlns:a16="http://schemas.microsoft.com/office/drawing/2014/main" id="{9F26C3BE-F0F7-23FD-18CC-E158F717EB0B}"/>
                    </a:ext>
                  </a:extLst>
                </p:cNvPr>
                <p:cNvSpPr/>
                <p:nvPr/>
              </p:nvSpPr>
              <p:spPr bwMode="auto">
                <a:xfrm>
                  <a:off x="10025786" y="3945601"/>
                  <a:ext cx="268155" cy="268153"/>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75" name="ísľidè">
                  <a:extLst>
                    <a:ext uri="{FF2B5EF4-FFF2-40B4-BE49-F238E27FC236}">
                      <a16:creationId xmlns:a16="http://schemas.microsoft.com/office/drawing/2014/main" id="{2785ACDD-5F9C-337C-2757-F4A15EF57752}"/>
                    </a:ext>
                  </a:extLst>
                </p:cNvPr>
                <p:cNvSpPr/>
                <p:nvPr/>
              </p:nvSpPr>
              <p:spPr bwMode="auto">
                <a:xfrm>
                  <a:off x="9634320" y="3906455"/>
                  <a:ext cx="467802" cy="467801"/>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76" name="îṩľïďê">
                  <a:extLst>
                    <a:ext uri="{FF2B5EF4-FFF2-40B4-BE49-F238E27FC236}">
                      <a16:creationId xmlns:a16="http://schemas.microsoft.com/office/drawing/2014/main" id="{E668F0FE-20DE-56F3-EE8B-EF66CA2E73F8}"/>
                    </a:ext>
                  </a:extLst>
                </p:cNvPr>
                <p:cNvSpPr/>
                <p:nvPr/>
              </p:nvSpPr>
              <p:spPr bwMode="auto">
                <a:xfrm>
                  <a:off x="10248921" y="4744191"/>
                  <a:ext cx="272069" cy="275983"/>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77" name="iSḻidè">
                  <a:extLst>
                    <a:ext uri="{FF2B5EF4-FFF2-40B4-BE49-F238E27FC236}">
                      <a16:creationId xmlns:a16="http://schemas.microsoft.com/office/drawing/2014/main" id="{69D90248-64BC-3FCB-6428-B851CEEC8DDE}"/>
                    </a:ext>
                  </a:extLst>
                </p:cNvPr>
                <p:cNvSpPr/>
                <p:nvPr/>
              </p:nvSpPr>
              <p:spPr bwMode="auto">
                <a:xfrm>
                  <a:off x="9835925" y="4409487"/>
                  <a:ext cx="332746" cy="330788"/>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78" name="íṩľiḋé">
                  <a:extLst>
                    <a:ext uri="{FF2B5EF4-FFF2-40B4-BE49-F238E27FC236}">
                      <a16:creationId xmlns:a16="http://schemas.microsoft.com/office/drawing/2014/main" id="{8E69F694-C85B-B449-4F1F-866815E737B6}"/>
                    </a:ext>
                  </a:extLst>
                </p:cNvPr>
                <p:cNvSpPr/>
                <p:nvPr/>
              </p:nvSpPr>
              <p:spPr bwMode="auto">
                <a:xfrm>
                  <a:off x="9935749" y="4810740"/>
                  <a:ext cx="383636" cy="387551"/>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79" name="iŝḷiďè">
                  <a:extLst>
                    <a:ext uri="{FF2B5EF4-FFF2-40B4-BE49-F238E27FC236}">
                      <a16:creationId xmlns:a16="http://schemas.microsoft.com/office/drawing/2014/main" id="{FF00A2FB-58D7-1C59-848D-9943F5B07A1D}"/>
                    </a:ext>
                  </a:extLst>
                </p:cNvPr>
                <p:cNvSpPr/>
                <p:nvPr/>
              </p:nvSpPr>
              <p:spPr bwMode="auto">
                <a:xfrm>
                  <a:off x="9426843" y="3544348"/>
                  <a:ext cx="399295" cy="330788"/>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80" name="î$lidè">
                  <a:extLst>
                    <a:ext uri="{FF2B5EF4-FFF2-40B4-BE49-F238E27FC236}">
                      <a16:creationId xmlns:a16="http://schemas.microsoft.com/office/drawing/2014/main" id="{87ED605E-8F50-4DDD-AAC0-8F762386BE96}"/>
                    </a:ext>
                  </a:extLst>
                </p:cNvPr>
                <p:cNvSpPr/>
                <p:nvPr/>
              </p:nvSpPr>
              <p:spPr bwMode="auto">
                <a:xfrm>
                  <a:off x="9250684" y="3160712"/>
                  <a:ext cx="336661" cy="336661"/>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81" name="isľïďé">
                  <a:extLst>
                    <a:ext uri="{FF2B5EF4-FFF2-40B4-BE49-F238E27FC236}">
                      <a16:creationId xmlns:a16="http://schemas.microsoft.com/office/drawing/2014/main" id="{3BE3D18E-7ABE-E57A-1D37-9C65D9AD8F38}"/>
                    </a:ext>
                  </a:extLst>
                </p:cNvPr>
                <p:cNvSpPr/>
                <p:nvPr/>
              </p:nvSpPr>
              <p:spPr bwMode="auto">
                <a:xfrm>
                  <a:off x="9274172" y="2775119"/>
                  <a:ext cx="428656" cy="348404"/>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82" name="ï$ľiḍê">
                  <a:extLst>
                    <a:ext uri="{FF2B5EF4-FFF2-40B4-BE49-F238E27FC236}">
                      <a16:creationId xmlns:a16="http://schemas.microsoft.com/office/drawing/2014/main" id="{AAA825EA-A4E6-904D-4FD6-DA4833153BA3}"/>
                    </a:ext>
                  </a:extLst>
                </p:cNvPr>
                <p:cNvSpPr/>
                <p:nvPr/>
              </p:nvSpPr>
              <p:spPr bwMode="auto">
                <a:xfrm>
                  <a:off x="9465990" y="4558244"/>
                  <a:ext cx="414954" cy="391466"/>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83" name="ï$ḻîďé">
                  <a:extLst>
                    <a:ext uri="{FF2B5EF4-FFF2-40B4-BE49-F238E27FC236}">
                      <a16:creationId xmlns:a16="http://schemas.microsoft.com/office/drawing/2014/main" id="{B8B643C0-95B6-BAAF-A2F6-8A5BD352F5E0}"/>
                    </a:ext>
                  </a:extLst>
                </p:cNvPr>
                <p:cNvSpPr/>
                <p:nvPr/>
              </p:nvSpPr>
              <p:spPr bwMode="auto">
                <a:xfrm>
                  <a:off x="9446417" y="4981027"/>
                  <a:ext cx="317087" cy="240751"/>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84" name="íṧlíḑe">
                  <a:extLst>
                    <a:ext uri="{FF2B5EF4-FFF2-40B4-BE49-F238E27FC236}">
                      <a16:creationId xmlns:a16="http://schemas.microsoft.com/office/drawing/2014/main" id="{5941A9CA-3E7D-6527-BF17-B7AECF64E18F}"/>
                    </a:ext>
                  </a:extLst>
                </p:cNvPr>
                <p:cNvSpPr/>
                <p:nvPr/>
              </p:nvSpPr>
              <p:spPr bwMode="auto">
                <a:xfrm>
                  <a:off x="9372038" y="4200054"/>
                  <a:ext cx="336661" cy="340575"/>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85" name="i$ľiďe">
                  <a:extLst>
                    <a:ext uri="{FF2B5EF4-FFF2-40B4-BE49-F238E27FC236}">
                      <a16:creationId xmlns:a16="http://schemas.microsoft.com/office/drawing/2014/main" id="{125CA234-BBA3-2AC0-0590-26EF424CCD34}"/>
                    </a:ext>
                  </a:extLst>
                </p:cNvPr>
                <p:cNvSpPr/>
                <p:nvPr/>
              </p:nvSpPr>
              <p:spPr bwMode="auto">
                <a:xfrm>
                  <a:off x="9266343" y="3900582"/>
                  <a:ext cx="326874" cy="277941"/>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86" name="ï$liḑê">
                  <a:extLst>
                    <a:ext uri="{FF2B5EF4-FFF2-40B4-BE49-F238E27FC236}">
                      <a16:creationId xmlns:a16="http://schemas.microsoft.com/office/drawing/2014/main" id="{05471C79-3784-11B0-29F6-D40B10914C56}"/>
                    </a:ext>
                  </a:extLst>
                </p:cNvPr>
                <p:cNvSpPr/>
                <p:nvPr/>
              </p:nvSpPr>
              <p:spPr bwMode="auto">
                <a:xfrm>
                  <a:off x="8986444" y="3544348"/>
                  <a:ext cx="369936" cy="326873"/>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87" name="íSḻïde">
                  <a:extLst>
                    <a:ext uri="{FF2B5EF4-FFF2-40B4-BE49-F238E27FC236}">
                      <a16:creationId xmlns:a16="http://schemas.microsoft.com/office/drawing/2014/main" id="{A9F0F994-2A52-DFC7-00AD-7BADDA72AF93}"/>
                    </a:ext>
                  </a:extLst>
                </p:cNvPr>
                <p:cNvSpPr/>
                <p:nvPr/>
              </p:nvSpPr>
              <p:spPr bwMode="auto">
                <a:xfrm>
                  <a:off x="9078439" y="2322975"/>
                  <a:ext cx="405168" cy="409081"/>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88" name="íŝļïďe">
                  <a:extLst>
                    <a:ext uri="{FF2B5EF4-FFF2-40B4-BE49-F238E27FC236}">
                      <a16:creationId xmlns:a16="http://schemas.microsoft.com/office/drawing/2014/main" id="{928809EB-2CD1-FB41-502C-6CD57AAED8B9}"/>
                    </a:ext>
                  </a:extLst>
                </p:cNvPr>
                <p:cNvSpPr/>
                <p:nvPr/>
              </p:nvSpPr>
              <p:spPr bwMode="auto">
                <a:xfrm>
                  <a:off x="10258707" y="5188504"/>
                  <a:ext cx="307301" cy="307300"/>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89" name="iślîḋé">
                  <a:extLst>
                    <a:ext uri="{FF2B5EF4-FFF2-40B4-BE49-F238E27FC236}">
                      <a16:creationId xmlns:a16="http://schemas.microsoft.com/office/drawing/2014/main" id="{6287B6D6-D9D7-896A-12CE-7057AEDF039F}"/>
                    </a:ext>
                  </a:extLst>
                </p:cNvPr>
                <p:cNvSpPr/>
                <p:nvPr/>
              </p:nvSpPr>
              <p:spPr bwMode="auto">
                <a:xfrm>
                  <a:off x="9922047" y="5121955"/>
                  <a:ext cx="272069" cy="272068"/>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90" name="iślíḓé">
                  <a:extLst>
                    <a:ext uri="{FF2B5EF4-FFF2-40B4-BE49-F238E27FC236}">
                      <a16:creationId xmlns:a16="http://schemas.microsoft.com/office/drawing/2014/main" id="{0040D582-0A87-0AEA-252B-14056F80C6FA}"/>
                    </a:ext>
                  </a:extLst>
                </p:cNvPr>
                <p:cNvSpPr/>
                <p:nvPr/>
              </p:nvSpPr>
              <p:spPr bwMode="auto">
                <a:xfrm>
                  <a:off x="10258707" y="5621075"/>
                  <a:ext cx="364063" cy="360148"/>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91" name="ïṡľíde">
                  <a:extLst>
                    <a:ext uri="{FF2B5EF4-FFF2-40B4-BE49-F238E27FC236}">
                      <a16:creationId xmlns:a16="http://schemas.microsoft.com/office/drawing/2014/main" id="{0F396745-CF0A-7D07-32F5-1D530663C9E1}"/>
                    </a:ext>
                  </a:extLst>
                </p:cNvPr>
                <p:cNvSpPr/>
                <p:nvPr/>
              </p:nvSpPr>
              <p:spPr bwMode="auto">
                <a:xfrm>
                  <a:off x="9160647" y="5274627"/>
                  <a:ext cx="358192" cy="550009"/>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92" name="îṣļîḋé">
                  <a:extLst>
                    <a:ext uri="{FF2B5EF4-FFF2-40B4-BE49-F238E27FC236}">
                      <a16:creationId xmlns:a16="http://schemas.microsoft.com/office/drawing/2014/main" id="{405EA350-44FC-35AD-CB62-1FF145A2B11E}"/>
                    </a:ext>
                  </a:extLst>
                </p:cNvPr>
                <p:cNvSpPr/>
                <p:nvPr/>
              </p:nvSpPr>
              <p:spPr bwMode="auto">
                <a:xfrm>
                  <a:off x="9589301" y="5294200"/>
                  <a:ext cx="305343" cy="348404"/>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93" name="ísľîḓé">
                  <a:extLst>
                    <a:ext uri="{FF2B5EF4-FFF2-40B4-BE49-F238E27FC236}">
                      <a16:creationId xmlns:a16="http://schemas.microsoft.com/office/drawing/2014/main" id="{C85C7B8D-A3B9-9EE5-FA2A-F9742B229700}"/>
                    </a:ext>
                  </a:extLst>
                </p:cNvPr>
                <p:cNvSpPr/>
                <p:nvPr/>
              </p:nvSpPr>
              <p:spPr bwMode="auto">
                <a:xfrm>
                  <a:off x="9029505" y="1945211"/>
                  <a:ext cx="401253" cy="297514"/>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94" name="ïṣḷíḓè">
                  <a:extLst>
                    <a:ext uri="{FF2B5EF4-FFF2-40B4-BE49-F238E27FC236}">
                      <a16:creationId xmlns:a16="http://schemas.microsoft.com/office/drawing/2014/main" id="{AED4A9E4-9785-FF06-923A-D95A491ACA72}"/>
                    </a:ext>
                  </a:extLst>
                </p:cNvPr>
                <p:cNvSpPr/>
                <p:nvPr/>
              </p:nvSpPr>
              <p:spPr bwMode="auto">
                <a:xfrm>
                  <a:off x="8534302" y="4360555"/>
                  <a:ext cx="207477" cy="211391"/>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95" name="î$ļiḍè">
                  <a:extLst>
                    <a:ext uri="{FF2B5EF4-FFF2-40B4-BE49-F238E27FC236}">
                      <a16:creationId xmlns:a16="http://schemas.microsoft.com/office/drawing/2014/main" id="{7241E2F5-D296-100D-2F70-9EC5A6CD82B7}"/>
                    </a:ext>
                  </a:extLst>
                </p:cNvPr>
                <p:cNvSpPr/>
                <p:nvPr/>
              </p:nvSpPr>
              <p:spPr bwMode="auto">
                <a:xfrm>
                  <a:off x="8890535" y="4113931"/>
                  <a:ext cx="279899" cy="268153"/>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96" name="îsļiḋè">
                  <a:extLst>
                    <a:ext uri="{FF2B5EF4-FFF2-40B4-BE49-F238E27FC236}">
                      <a16:creationId xmlns:a16="http://schemas.microsoft.com/office/drawing/2014/main" id="{E30FDC44-7257-1733-4758-65362FC73EB2}"/>
                    </a:ext>
                  </a:extLst>
                </p:cNvPr>
                <p:cNvSpPr/>
                <p:nvPr/>
              </p:nvSpPr>
              <p:spPr bwMode="auto">
                <a:xfrm>
                  <a:off x="8039097" y="4581732"/>
                  <a:ext cx="262282" cy="262282"/>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97" name="íṣlïḍè">
                  <a:extLst>
                    <a:ext uri="{FF2B5EF4-FFF2-40B4-BE49-F238E27FC236}">
                      <a16:creationId xmlns:a16="http://schemas.microsoft.com/office/drawing/2014/main" id="{EECF3A9C-649A-7425-00F9-F66008AB452E}"/>
                    </a:ext>
                  </a:extLst>
                </p:cNvPr>
                <p:cNvSpPr/>
                <p:nvPr/>
              </p:nvSpPr>
              <p:spPr bwMode="auto">
                <a:xfrm>
                  <a:off x="8820072" y="2931705"/>
                  <a:ext cx="219221" cy="232921"/>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98" name="ïṩlïḋé">
                  <a:extLst>
                    <a:ext uri="{FF2B5EF4-FFF2-40B4-BE49-F238E27FC236}">
                      <a16:creationId xmlns:a16="http://schemas.microsoft.com/office/drawing/2014/main" id="{E6FCF04F-AF90-44C2-4B04-39ADFD77C589}"/>
                    </a:ext>
                  </a:extLst>
                </p:cNvPr>
                <p:cNvSpPr/>
                <p:nvPr/>
              </p:nvSpPr>
              <p:spPr bwMode="auto">
                <a:xfrm>
                  <a:off x="8998188" y="1536129"/>
                  <a:ext cx="242709" cy="281855"/>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299" name="íŝ1iḋe">
                  <a:extLst>
                    <a:ext uri="{FF2B5EF4-FFF2-40B4-BE49-F238E27FC236}">
                      <a16:creationId xmlns:a16="http://schemas.microsoft.com/office/drawing/2014/main" id="{900E442E-55E3-C6C4-6CC7-CCB3C975C5DE}"/>
                    </a:ext>
                  </a:extLst>
                </p:cNvPr>
                <p:cNvSpPr/>
                <p:nvPr/>
              </p:nvSpPr>
              <p:spPr bwMode="auto">
                <a:xfrm>
                  <a:off x="8685015" y="3366232"/>
                  <a:ext cx="246623" cy="246623"/>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00" name="iṩľide">
                  <a:extLst>
                    <a:ext uri="{FF2B5EF4-FFF2-40B4-BE49-F238E27FC236}">
                      <a16:creationId xmlns:a16="http://schemas.microsoft.com/office/drawing/2014/main" id="{A80A264C-E330-AAB9-C4DA-13F0F9F4F63D}"/>
                    </a:ext>
                  </a:extLst>
                </p:cNvPr>
                <p:cNvSpPr/>
                <p:nvPr/>
              </p:nvSpPr>
              <p:spPr bwMode="auto">
                <a:xfrm>
                  <a:off x="8260276" y="4031724"/>
                  <a:ext cx="229008" cy="197690"/>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01" name="ïṡḷídê">
                  <a:extLst>
                    <a:ext uri="{FF2B5EF4-FFF2-40B4-BE49-F238E27FC236}">
                      <a16:creationId xmlns:a16="http://schemas.microsoft.com/office/drawing/2014/main" id="{5FB49225-1056-6C11-C4A6-D1118B456D31}"/>
                    </a:ext>
                  </a:extLst>
                </p:cNvPr>
                <p:cNvSpPr/>
                <p:nvPr/>
              </p:nvSpPr>
              <p:spPr bwMode="auto">
                <a:xfrm>
                  <a:off x="8610637" y="3841862"/>
                  <a:ext cx="230965" cy="230965"/>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02" name="ïs1iḋê">
                  <a:extLst>
                    <a:ext uri="{FF2B5EF4-FFF2-40B4-BE49-F238E27FC236}">
                      <a16:creationId xmlns:a16="http://schemas.microsoft.com/office/drawing/2014/main" id="{A1F497D3-ADC1-60C1-1539-E0A636C074EE}"/>
                    </a:ext>
                  </a:extLst>
                </p:cNvPr>
                <p:cNvSpPr/>
                <p:nvPr/>
              </p:nvSpPr>
              <p:spPr bwMode="auto">
                <a:xfrm>
                  <a:off x="9078439" y="1082029"/>
                  <a:ext cx="221179" cy="221178"/>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03" name="íśļîḋe">
                  <a:extLst>
                    <a:ext uri="{FF2B5EF4-FFF2-40B4-BE49-F238E27FC236}">
                      <a16:creationId xmlns:a16="http://schemas.microsoft.com/office/drawing/2014/main" id="{A0883890-61FC-DFF0-BAD2-6DA59B15763A}"/>
                    </a:ext>
                  </a:extLst>
                </p:cNvPr>
                <p:cNvSpPr/>
                <p:nvPr/>
              </p:nvSpPr>
              <p:spPr bwMode="auto">
                <a:xfrm>
                  <a:off x="8342483" y="3088291"/>
                  <a:ext cx="242709" cy="252495"/>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04" name="iṧḷîḋè">
                  <a:extLst>
                    <a:ext uri="{FF2B5EF4-FFF2-40B4-BE49-F238E27FC236}">
                      <a16:creationId xmlns:a16="http://schemas.microsoft.com/office/drawing/2014/main" id="{C0A2E0A4-9066-7949-7DF6-539989CE851D}"/>
                    </a:ext>
                  </a:extLst>
                </p:cNvPr>
                <p:cNvSpPr/>
                <p:nvPr/>
              </p:nvSpPr>
              <p:spPr bwMode="auto">
                <a:xfrm>
                  <a:off x="8575405" y="2205535"/>
                  <a:ext cx="256411" cy="254453"/>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05" name="iṣḻiḍê">
                  <a:extLst>
                    <a:ext uri="{FF2B5EF4-FFF2-40B4-BE49-F238E27FC236}">
                      <a16:creationId xmlns:a16="http://schemas.microsoft.com/office/drawing/2014/main" id="{89DEC9B0-B72D-7122-1306-70D39BD12C9D}"/>
                    </a:ext>
                  </a:extLst>
                </p:cNvPr>
                <p:cNvSpPr/>
                <p:nvPr/>
              </p:nvSpPr>
              <p:spPr bwMode="auto">
                <a:xfrm>
                  <a:off x="8688930" y="2636148"/>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06" name="ïṧḻiḓè">
                  <a:extLst>
                    <a:ext uri="{FF2B5EF4-FFF2-40B4-BE49-F238E27FC236}">
                      <a16:creationId xmlns:a16="http://schemas.microsoft.com/office/drawing/2014/main" id="{44FAE992-E899-8E3F-FDEC-E5264B63B4D0}"/>
                    </a:ext>
                  </a:extLst>
                </p:cNvPr>
                <p:cNvSpPr/>
                <p:nvPr/>
              </p:nvSpPr>
              <p:spPr bwMode="auto">
                <a:xfrm>
                  <a:off x="8371843" y="3567836"/>
                  <a:ext cx="107654" cy="207477"/>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07" name="îSḷïḍe">
                  <a:extLst>
                    <a:ext uri="{FF2B5EF4-FFF2-40B4-BE49-F238E27FC236}">
                      <a16:creationId xmlns:a16="http://schemas.microsoft.com/office/drawing/2014/main" id="{8D9267B7-38FE-A4AE-02CD-30F54B427626}"/>
                    </a:ext>
                  </a:extLst>
                </p:cNvPr>
                <p:cNvSpPr/>
                <p:nvPr/>
              </p:nvSpPr>
              <p:spPr bwMode="auto">
                <a:xfrm>
                  <a:off x="8448179" y="1575276"/>
                  <a:ext cx="293599" cy="293599"/>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08" name="ïṩľîde">
                  <a:extLst>
                    <a:ext uri="{FF2B5EF4-FFF2-40B4-BE49-F238E27FC236}">
                      <a16:creationId xmlns:a16="http://schemas.microsoft.com/office/drawing/2014/main" id="{CA6EAED3-184E-ADCA-5907-ACBE3730F34E}"/>
                    </a:ext>
                  </a:extLst>
                </p:cNvPr>
                <p:cNvSpPr/>
                <p:nvPr/>
              </p:nvSpPr>
              <p:spPr bwMode="auto">
                <a:xfrm>
                  <a:off x="7763114" y="4108059"/>
                  <a:ext cx="227050" cy="201604"/>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09" name="íSľîḓè">
                  <a:extLst>
                    <a:ext uri="{FF2B5EF4-FFF2-40B4-BE49-F238E27FC236}">
                      <a16:creationId xmlns:a16="http://schemas.microsoft.com/office/drawing/2014/main" id="{F8F00E72-A028-8D83-EEEF-C9BC597A62C0}"/>
                    </a:ext>
                  </a:extLst>
                </p:cNvPr>
                <p:cNvSpPr/>
                <p:nvPr/>
              </p:nvSpPr>
              <p:spPr bwMode="auto">
                <a:xfrm>
                  <a:off x="7947103" y="3679405"/>
                  <a:ext cx="207477" cy="207477"/>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10" name="işľíḍe">
                  <a:extLst>
                    <a:ext uri="{FF2B5EF4-FFF2-40B4-BE49-F238E27FC236}">
                      <a16:creationId xmlns:a16="http://schemas.microsoft.com/office/drawing/2014/main" id="{0CDD0B10-4BC8-D2BD-1CCC-84E79D27BE33}"/>
                    </a:ext>
                  </a:extLst>
                </p:cNvPr>
                <p:cNvSpPr/>
                <p:nvPr/>
              </p:nvSpPr>
              <p:spPr bwMode="auto">
                <a:xfrm>
                  <a:off x="8704589" y="1177939"/>
                  <a:ext cx="172245" cy="17028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11" name="íṥľïďê">
                  <a:extLst>
                    <a:ext uri="{FF2B5EF4-FFF2-40B4-BE49-F238E27FC236}">
                      <a16:creationId xmlns:a16="http://schemas.microsoft.com/office/drawing/2014/main" id="{BD9C7F28-33FF-C756-F627-3E9DCAFEF642}"/>
                    </a:ext>
                  </a:extLst>
                </p:cNvPr>
                <p:cNvSpPr/>
                <p:nvPr/>
              </p:nvSpPr>
              <p:spPr bwMode="auto">
                <a:xfrm>
                  <a:off x="7489088" y="3493458"/>
                  <a:ext cx="201605" cy="19964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12" name="îşļïḋe">
                  <a:extLst>
                    <a:ext uri="{FF2B5EF4-FFF2-40B4-BE49-F238E27FC236}">
                      <a16:creationId xmlns:a16="http://schemas.microsoft.com/office/drawing/2014/main" id="{5676705A-5A14-4518-A543-58CB26E3827F}"/>
                    </a:ext>
                  </a:extLst>
                </p:cNvPr>
                <p:cNvSpPr/>
                <p:nvPr/>
              </p:nvSpPr>
              <p:spPr bwMode="auto">
                <a:xfrm>
                  <a:off x="7424496" y="4556288"/>
                  <a:ext cx="207477" cy="182031"/>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13" name="iŝľíḑê">
                  <a:extLst>
                    <a:ext uri="{FF2B5EF4-FFF2-40B4-BE49-F238E27FC236}">
                      <a16:creationId xmlns:a16="http://schemas.microsoft.com/office/drawing/2014/main" id="{80C0AB0A-26A7-463E-6347-ACEB24EFCB6B}"/>
                    </a:ext>
                  </a:extLst>
                </p:cNvPr>
                <p:cNvSpPr/>
                <p:nvPr/>
              </p:nvSpPr>
              <p:spPr bwMode="auto">
                <a:xfrm>
                  <a:off x="7725924" y="4971241"/>
                  <a:ext cx="150715" cy="154628"/>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14" name="ïṧḷïḍé">
                  <a:extLst>
                    <a:ext uri="{FF2B5EF4-FFF2-40B4-BE49-F238E27FC236}">
                      <a16:creationId xmlns:a16="http://schemas.microsoft.com/office/drawing/2014/main" id="{3CEFCEF9-2DD5-D793-91C4-E4081A83711A}"/>
                    </a:ext>
                  </a:extLst>
                </p:cNvPr>
                <p:cNvSpPr/>
                <p:nvPr/>
              </p:nvSpPr>
              <p:spPr bwMode="auto">
                <a:xfrm>
                  <a:off x="6888188" y="4926222"/>
                  <a:ext cx="248581" cy="250538"/>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15" name="ïṡḷïďé">
                  <a:extLst>
                    <a:ext uri="{FF2B5EF4-FFF2-40B4-BE49-F238E27FC236}">
                      <a16:creationId xmlns:a16="http://schemas.microsoft.com/office/drawing/2014/main" id="{8F58329A-2525-A7B3-4095-4FEFF9E63715}"/>
                    </a:ext>
                  </a:extLst>
                </p:cNvPr>
                <p:cNvSpPr/>
                <p:nvPr/>
              </p:nvSpPr>
              <p:spPr bwMode="auto">
                <a:xfrm>
                  <a:off x="6868614" y="4354682"/>
                  <a:ext cx="182032" cy="18594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16" name="î$ļídé">
                  <a:extLst>
                    <a:ext uri="{FF2B5EF4-FFF2-40B4-BE49-F238E27FC236}">
                      <a16:creationId xmlns:a16="http://schemas.microsoft.com/office/drawing/2014/main" id="{4DC52E35-52F0-C4F3-FBAC-4BA2B6237B47}"/>
                    </a:ext>
                  </a:extLst>
                </p:cNvPr>
                <p:cNvSpPr/>
                <p:nvPr/>
              </p:nvSpPr>
              <p:spPr bwMode="auto">
                <a:xfrm>
                  <a:off x="6958652" y="3260536"/>
                  <a:ext cx="287728" cy="160501"/>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17" name="i$ľide">
                  <a:extLst>
                    <a:ext uri="{FF2B5EF4-FFF2-40B4-BE49-F238E27FC236}">
                      <a16:creationId xmlns:a16="http://schemas.microsoft.com/office/drawing/2014/main" id="{4F42BA49-7898-1A0B-2323-9FCEF261BAE4}"/>
                    </a:ext>
                  </a:extLst>
                </p:cNvPr>
                <p:cNvSpPr/>
                <p:nvPr/>
              </p:nvSpPr>
              <p:spPr bwMode="auto">
                <a:xfrm>
                  <a:off x="7696565" y="835405"/>
                  <a:ext cx="207477" cy="205519"/>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18" name="ïṣlíďe">
                  <a:extLst>
                    <a:ext uri="{FF2B5EF4-FFF2-40B4-BE49-F238E27FC236}">
                      <a16:creationId xmlns:a16="http://schemas.microsoft.com/office/drawing/2014/main" id="{E30F445B-DEFF-673E-B623-7E1750B9703F}"/>
                    </a:ext>
                  </a:extLst>
                </p:cNvPr>
                <p:cNvSpPr/>
                <p:nvPr/>
              </p:nvSpPr>
              <p:spPr bwMode="auto">
                <a:xfrm>
                  <a:off x="8217214" y="5047577"/>
                  <a:ext cx="191818" cy="195733"/>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19" name="iṩļiḓe">
                  <a:extLst>
                    <a:ext uri="{FF2B5EF4-FFF2-40B4-BE49-F238E27FC236}">
                      <a16:creationId xmlns:a16="http://schemas.microsoft.com/office/drawing/2014/main" id="{2032C28C-85A7-01B5-99AE-3676AFBCA0F0}"/>
                    </a:ext>
                  </a:extLst>
                </p:cNvPr>
                <p:cNvSpPr/>
                <p:nvPr/>
              </p:nvSpPr>
              <p:spPr bwMode="auto">
                <a:xfrm>
                  <a:off x="7085879" y="5474274"/>
                  <a:ext cx="221179" cy="219221"/>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20" name="ïşľíḓe">
                  <a:extLst>
                    <a:ext uri="{FF2B5EF4-FFF2-40B4-BE49-F238E27FC236}">
                      <a16:creationId xmlns:a16="http://schemas.microsoft.com/office/drawing/2014/main" id="{7CB05ED4-AD78-D3A5-30A4-B63D6A7A8EE5}"/>
                    </a:ext>
                  </a:extLst>
                </p:cNvPr>
                <p:cNvSpPr/>
                <p:nvPr/>
              </p:nvSpPr>
              <p:spPr bwMode="auto">
                <a:xfrm>
                  <a:off x="10199988" y="5985138"/>
                  <a:ext cx="381680" cy="338617"/>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21" name="íṩļîďê">
                  <a:extLst>
                    <a:ext uri="{FF2B5EF4-FFF2-40B4-BE49-F238E27FC236}">
                      <a16:creationId xmlns:a16="http://schemas.microsoft.com/office/drawing/2014/main" id="{B942FA11-B301-B9F9-A002-7BEE904C83A2}"/>
                    </a:ext>
                  </a:extLst>
                </p:cNvPr>
                <p:cNvSpPr/>
                <p:nvPr/>
              </p:nvSpPr>
              <p:spPr bwMode="auto">
                <a:xfrm>
                  <a:off x="9976852" y="5491891"/>
                  <a:ext cx="223135" cy="225092"/>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22" name="îṩľîḋé">
                  <a:extLst>
                    <a:ext uri="{FF2B5EF4-FFF2-40B4-BE49-F238E27FC236}">
                      <a16:creationId xmlns:a16="http://schemas.microsoft.com/office/drawing/2014/main" id="{DEFCEEC9-142B-1C09-A7E1-A3D520905ED0}"/>
                    </a:ext>
                  </a:extLst>
                </p:cNvPr>
                <p:cNvSpPr/>
                <p:nvPr/>
              </p:nvSpPr>
              <p:spPr bwMode="auto">
                <a:xfrm>
                  <a:off x="8892492" y="5863783"/>
                  <a:ext cx="275984" cy="31317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23" name="ïṥľïḓe">
                  <a:extLst>
                    <a:ext uri="{FF2B5EF4-FFF2-40B4-BE49-F238E27FC236}">
                      <a16:creationId xmlns:a16="http://schemas.microsoft.com/office/drawing/2014/main" id="{16E78146-8031-C7E8-E7EA-28B135D664CF}"/>
                    </a:ext>
                  </a:extLst>
                </p:cNvPr>
                <p:cNvSpPr/>
                <p:nvPr/>
              </p:nvSpPr>
              <p:spPr bwMode="auto">
                <a:xfrm>
                  <a:off x="8549960" y="6186742"/>
                  <a:ext cx="371892" cy="311215"/>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24" name="íṡḷïďè">
                  <a:extLst>
                    <a:ext uri="{FF2B5EF4-FFF2-40B4-BE49-F238E27FC236}">
                      <a16:creationId xmlns:a16="http://schemas.microsoft.com/office/drawing/2014/main" id="{19A8222F-D744-AD5D-D822-9F8160C080D3}"/>
                    </a:ext>
                  </a:extLst>
                </p:cNvPr>
                <p:cNvSpPr/>
                <p:nvPr/>
              </p:nvSpPr>
              <p:spPr bwMode="auto">
                <a:xfrm>
                  <a:off x="9379868" y="5728727"/>
                  <a:ext cx="319045" cy="34253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25" name="isļíḑè">
                  <a:extLst>
                    <a:ext uri="{FF2B5EF4-FFF2-40B4-BE49-F238E27FC236}">
                      <a16:creationId xmlns:a16="http://schemas.microsoft.com/office/drawing/2014/main" id="{9EE94496-8D6A-0917-D5A6-A66F473E408F}"/>
                    </a:ext>
                  </a:extLst>
                </p:cNvPr>
                <p:cNvSpPr/>
                <p:nvPr/>
              </p:nvSpPr>
              <p:spPr bwMode="auto">
                <a:xfrm>
                  <a:off x="9781119" y="5771788"/>
                  <a:ext cx="366021" cy="364063"/>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26" name="ïṧlîdé">
                  <a:extLst>
                    <a:ext uri="{FF2B5EF4-FFF2-40B4-BE49-F238E27FC236}">
                      <a16:creationId xmlns:a16="http://schemas.microsoft.com/office/drawing/2014/main" id="{E7871D79-6769-D1E0-93BD-B1B79D650434}"/>
                    </a:ext>
                  </a:extLst>
                </p:cNvPr>
                <p:cNvSpPr/>
                <p:nvPr/>
              </p:nvSpPr>
              <p:spPr bwMode="auto">
                <a:xfrm>
                  <a:off x="9804607" y="6221974"/>
                  <a:ext cx="344490" cy="281855"/>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27" name="ïşḷíďê">
                  <a:extLst>
                    <a:ext uri="{FF2B5EF4-FFF2-40B4-BE49-F238E27FC236}">
                      <a16:creationId xmlns:a16="http://schemas.microsoft.com/office/drawing/2014/main" id="{7482EC2E-2291-EB9A-202D-D0A66722881F}"/>
                    </a:ext>
                  </a:extLst>
                </p:cNvPr>
                <p:cNvSpPr/>
                <p:nvPr/>
              </p:nvSpPr>
              <p:spPr bwMode="auto">
                <a:xfrm>
                  <a:off x="10315471" y="6398133"/>
                  <a:ext cx="242709" cy="252495"/>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28" name="ïṣ1ïďê">
                  <a:extLst>
                    <a:ext uri="{FF2B5EF4-FFF2-40B4-BE49-F238E27FC236}">
                      <a16:creationId xmlns:a16="http://schemas.microsoft.com/office/drawing/2014/main" id="{D302D6E7-5A85-680A-ABDD-05F95B0FE195}"/>
                    </a:ext>
                  </a:extLst>
                </p:cNvPr>
                <p:cNvSpPr/>
                <p:nvPr/>
              </p:nvSpPr>
              <p:spPr bwMode="auto">
                <a:xfrm>
                  <a:off x="9877029" y="6449024"/>
                  <a:ext cx="366021" cy="364063"/>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29" name="íŝľíḓe">
                  <a:extLst>
                    <a:ext uri="{FF2B5EF4-FFF2-40B4-BE49-F238E27FC236}">
                      <a16:creationId xmlns:a16="http://schemas.microsoft.com/office/drawing/2014/main" id="{3DD78F11-F339-09F2-F172-31CBCBA9E23F}"/>
                    </a:ext>
                  </a:extLst>
                </p:cNvPr>
                <p:cNvSpPr/>
                <p:nvPr/>
              </p:nvSpPr>
              <p:spPr bwMode="auto">
                <a:xfrm>
                  <a:off x="8986444" y="6147595"/>
                  <a:ext cx="366021" cy="358191"/>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30" name="iṥ1îḓê">
                  <a:extLst>
                    <a:ext uri="{FF2B5EF4-FFF2-40B4-BE49-F238E27FC236}">
                      <a16:creationId xmlns:a16="http://schemas.microsoft.com/office/drawing/2014/main" id="{027E3C97-C136-D468-85BE-E663067B2991}"/>
                    </a:ext>
                  </a:extLst>
                </p:cNvPr>
                <p:cNvSpPr/>
                <p:nvPr/>
              </p:nvSpPr>
              <p:spPr bwMode="auto">
                <a:xfrm>
                  <a:off x="9420971" y="6157383"/>
                  <a:ext cx="334704" cy="336661"/>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31" name="íṩľîḓê">
                  <a:extLst>
                    <a:ext uri="{FF2B5EF4-FFF2-40B4-BE49-F238E27FC236}">
                      <a16:creationId xmlns:a16="http://schemas.microsoft.com/office/drawing/2014/main" id="{B85C2D26-4D02-5D04-9C42-B39866DC0920}"/>
                    </a:ext>
                  </a:extLst>
                </p:cNvPr>
                <p:cNvSpPr/>
                <p:nvPr/>
              </p:nvSpPr>
              <p:spPr bwMode="auto">
                <a:xfrm>
                  <a:off x="9372038" y="6560592"/>
                  <a:ext cx="409082" cy="230965"/>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dirty="0">
                    <a:solidFill>
                      <a:prstClr val="black"/>
                    </a:solidFill>
                    <a:latin typeface="微软雅黑"/>
                    <a:ea typeface="微软雅黑"/>
                  </a:endParaRPr>
                </a:p>
              </p:txBody>
            </p:sp>
            <p:sp>
              <p:nvSpPr>
                <p:cNvPr id="332" name="ïṥlîďé">
                  <a:extLst>
                    <a:ext uri="{FF2B5EF4-FFF2-40B4-BE49-F238E27FC236}">
                      <a16:creationId xmlns:a16="http://schemas.microsoft.com/office/drawing/2014/main" id="{857CB3D9-3E89-91A4-2521-78763B93B17B}"/>
                    </a:ext>
                  </a:extLst>
                </p:cNvPr>
                <p:cNvSpPr/>
                <p:nvPr/>
              </p:nvSpPr>
              <p:spPr bwMode="auto">
                <a:xfrm>
                  <a:off x="8992317" y="6560592"/>
                  <a:ext cx="281855" cy="230965"/>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33" name="íśḷïďé">
                  <a:extLst>
                    <a:ext uri="{FF2B5EF4-FFF2-40B4-BE49-F238E27FC236}">
                      <a16:creationId xmlns:a16="http://schemas.microsoft.com/office/drawing/2014/main" id="{56C4CB7D-DCCE-FD11-2E0C-F4CDF4880533}"/>
                    </a:ext>
                  </a:extLst>
                </p:cNvPr>
                <p:cNvSpPr/>
                <p:nvPr/>
              </p:nvSpPr>
              <p:spPr bwMode="auto">
                <a:xfrm>
                  <a:off x="8583234" y="6505787"/>
                  <a:ext cx="272069" cy="275983"/>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34" name="ïŝļïḍé">
                  <a:extLst>
                    <a:ext uri="{FF2B5EF4-FFF2-40B4-BE49-F238E27FC236}">
                      <a16:creationId xmlns:a16="http://schemas.microsoft.com/office/drawing/2014/main" id="{4011076A-686A-28F6-0298-AB3444200ED4}"/>
                    </a:ext>
                  </a:extLst>
                </p:cNvPr>
                <p:cNvSpPr/>
                <p:nvPr/>
              </p:nvSpPr>
              <p:spPr bwMode="auto">
                <a:xfrm>
                  <a:off x="7782165" y="3068712"/>
                  <a:ext cx="230965" cy="227050"/>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sp>
              <p:nvSpPr>
                <p:cNvPr id="335" name="ïṧ1ídé">
                  <a:extLst>
                    <a:ext uri="{FF2B5EF4-FFF2-40B4-BE49-F238E27FC236}">
                      <a16:creationId xmlns:a16="http://schemas.microsoft.com/office/drawing/2014/main" id="{61D6693D-F62F-4A8C-443E-63228574F478}"/>
                    </a:ext>
                  </a:extLst>
                </p:cNvPr>
                <p:cNvSpPr/>
                <p:nvPr/>
              </p:nvSpPr>
              <p:spPr bwMode="auto">
                <a:xfrm>
                  <a:off x="8409033" y="762985"/>
                  <a:ext cx="189861" cy="187904"/>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微软雅黑"/>
                    <a:ea typeface="微软雅黑"/>
                  </a:endParaRPr>
                </a:p>
              </p:txBody>
            </p:sp>
          </p:grpSp>
        </p:grpSp>
        <p:sp>
          <p:nvSpPr>
            <p:cNvPr id="186" name="íşḻîďe">
              <a:extLst>
                <a:ext uri="{FF2B5EF4-FFF2-40B4-BE49-F238E27FC236}">
                  <a16:creationId xmlns:a16="http://schemas.microsoft.com/office/drawing/2014/main" id="{6F6D08F9-2840-8E30-150F-647CC4F04C30}"/>
                </a:ext>
              </a:extLst>
            </p:cNvPr>
            <p:cNvSpPr/>
            <p:nvPr/>
          </p:nvSpPr>
          <p:spPr>
            <a:xfrm>
              <a:off x="1373256" y="1446154"/>
              <a:ext cx="2365621" cy="470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20000" tIns="62400" rIns="120000" bIns="62400" anchor="b" anchorCtr="0">
              <a:normAutofit fontScale="92500"/>
            </a:bodyPr>
            <a:lstStyle/>
            <a:p>
              <a:pPr defTabSz="914377">
                <a:lnSpc>
                  <a:spcPct val="120000"/>
                </a:lnSpc>
              </a:pPr>
              <a:r>
                <a:rPr lang="en-US" altLang="zh-CN" sz="1867" b="1" dirty="0">
                  <a:solidFill>
                    <a:prstClr val="white"/>
                  </a:solidFill>
                  <a:latin typeface="微软雅黑"/>
                  <a:ea typeface="微软雅黑"/>
                </a:rPr>
                <a:t>Bartlett Algorithm</a:t>
              </a:r>
              <a:endParaRPr lang="zh-CN" altLang="en-US" sz="1867" b="1" dirty="0">
                <a:solidFill>
                  <a:prstClr val="white"/>
                </a:solidFill>
                <a:latin typeface="微软雅黑"/>
                <a:ea typeface="微软雅黑"/>
              </a:endParaRPr>
            </a:p>
          </p:txBody>
        </p:sp>
        <p:sp>
          <p:nvSpPr>
            <p:cNvPr id="187" name="i$ľíḓe">
              <a:extLst>
                <a:ext uri="{FF2B5EF4-FFF2-40B4-BE49-F238E27FC236}">
                  <a16:creationId xmlns:a16="http://schemas.microsoft.com/office/drawing/2014/main" id="{AB1C5DAE-5E7E-0E96-2E2B-65B9929050F8}"/>
                </a:ext>
              </a:extLst>
            </p:cNvPr>
            <p:cNvSpPr/>
            <p:nvPr/>
          </p:nvSpPr>
          <p:spPr>
            <a:xfrm>
              <a:off x="1373256" y="2624143"/>
              <a:ext cx="2365621" cy="47018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20000" tIns="62400" rIns="120000" bIns="62400" anchor="b" anchorCtr="0">
              <a:normAutofit fontScale="92500"/>
            </a:bodyPr>
            <a:lstStyle/>
            <a:p>
              <a:pPr defTabSz="914377">
                <a:lnSpc>
                  <a:spcPct val="120000"/>
                </a:lnSpc>
              </a:pPr>
              <a:r>
                <a:rPr lang="en-US" altLang="zh-CN" sz="1867" dirty="0">
                  <a:solidFill>
                    <a:prstClr val="white"/>
                  </a:solidFill>
                  <a:latin typeface="微软雅黑"/>
                  <a:ea typeface="微软雅黑"/>
                </a:rPr>
                <a:t>Capon Algorithm</a:t>
              </a:r>
              <a:endParaRPr lang="zh-CN" altLang="en-US" sz="1867" b="1" dirty="0">
                <a:solidFill>
                  <a:prstClr val="white"/>
                </a:solidFill>
                <a:latin typeface="微软雅黑"/>
                <a:ea typeface="微软雅黑"/>
              </a:endParaRPr>
            </a:p>
          </p:txBody>
        </p:sp>
        <p:sp>
          <p:nvSpPr>
            <p:cNvPr id="188" name="i$ḻiḍê">
              <a:extLst>
                <a:ext uri="{FF2B5EF4-FFF2-40B4-BE49-F238E27FC236}">
                  <a16:creationId xmlns:a16="http://schemas.microsoft.com/office/drawing/2014/main" id="{2A957DB9-4CA2-C8AB-44DA-10BC8586A710}"/>
                </a:ext>
              </a:extLst>
            </p:cNvPr>
            <p:cNvSpPr/>
            <p:nvPr/>
          </p:nvSpPr>
          <p:spPr bwMode="auto">
            <a:xfrm>
              <a:off x="1384073" y="3094327"/>
              <a:ext cx="3574300" cy="375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00" tIns="62400" rIns="120000" bIns="62400" anchor="t" anchorCtr="0">
              <a:normAutofit fontScale="925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1219139">
                <a:lnSpc>
                  <a:spcPct val="130000"/>
                </a:lnSpc>
              </a:pPr>
              <a:endParaRPr lang="en-US" altLang="zh-CN" sz="1467" dirty="0">
                <a:solidFill>
                  <a:prstClr val="black"/>
                </a:solidFill>
                <a:latin typeface="微软雅黑"/>
                <a:ea typeface="微软雅黑"/>
              </a:endParaRPr>
            </a:p>
          </p:txBody>
        </p:sp>
        <p:sp>
          <p:nvSpPr>
            <p:cNvPr id="189" name="îṥḷíḍé">
              <a:extLst>
                <a:ext uri="{FF2B5EF4-FFF2-40B4-BE49-F238E27FC236}">
                  <a16:creationId xmlns:a16="http://schemas.microsoft.com/office/drawing/2014/main" id="{8CACDEAB-8D66-3FD5-6205-A0AD51F453A1}"/>
                </a:ext>
              </a:extLst>
            </p:cNvPr>
            <p:cNvSpPr/>
            <p:nvPr/>
          </p:nvSpPr>
          <p:spPr>
            <a:xfrm>
              <a:off x="1373256" y="3802131"/>
              <a:ext cx="2365621" cy="47018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20000" tIns="62400" rIns="120000" bIns="62400" anchor="b" anchorCtr="0">
              <a:normAutofit fontScale="92500"/>
            </a:bodyPr>
            <a:lstStyle/>
            <a:p>
              <a:pPr defTabSz="914377">
                <a:lnSpc>
                  <a:spcPct val="120000"/>
                </a:lnSpc>
              </a:pPr>
              <a:r>
                <a:rPr lang="en-US" altLang="zh-CN" sz="1867" dirty="0">
                  <a:solidFill>
                    <a:prstClr val="white"/>
                  </a:solidFill>
                  <a:latin typeface="微软雅黑"/>
                  <a:ea typeface="微软雅黑"/>
                </a:rPr>
                <a:t>MEM Algorithm</a:t>
              </a:r>
              <a:endParaRPr lang="zh-CN" altLang="en-US" sz="1867" b="1" dirty="0">
                <a:solidFill>
                  <a:prstClr val="white"/>
                </a:solidFill>
                <a:latin typeface="微软雅黑"/>
                <a:ea typeface="微软雅黑"/>
              </a:endParaRPr>
            </a:p>
          </p:txBody>
        </p:sp>
        <p:sp>
          <p:nvSpPr>
            <p:cNvPr id="190" name="íṣ1íḋè">
              <a:extLst>
                <a:ext uri="{FF2B5EF4-FFF2-40B4-BE49-F238E27FC236}">
                  <a16:creationId xmlns:a16="http://schemas.microsoft.com/office/drawing/2014/main" id="{F9EB07D8-415C-A400-EF15-7AF8EB6C56D2}"/>
                </a:ext>
              </a:extLst>
            </p:cNvPr>
            <p:cNvSpPr/>
            <p:nvPr/>
          </p:nvSpPr>
          <p:spPr>
            <a:xfrm>
              <a:off x="1373255" y="5066939"/>
              <a:ext cx="2365621" cy="470185"/>
            </a:xfrm>
            <a:prstGeom prst="roundRect">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20000" tIns="62400" rIns="120000" bIns="62400" anchor="b" anchorCtr="0">
              <a:normAutofit fontScale="92500"/>
            </a:bodyPr>
            <a:lstStyle/>
            <a:p>
              <a:pPr defTabSz="914377">
                <a:lnSpc>
                  <a:spcPct val="120000"/>
                </a:lnSpc>
              </a:pPr>
              <a:r>
                <a:rPr lang="en-US" altLang="zh-CN" sz="1867" dirty="0">
                  <a:solidFill>
                    <a:prstClr val="white"/>
                  </a:solidFill>
                  <a:latin typeface="微软雅黑"/>
                  <a:ea typeface="微软雅黑"/>
                </a:rPr>
                <a:t>MUSIC Algorithm</a:t>
              </a:r>
              <a:endParaRPr lang="zh-CN" altLang="en-US" sz="1867" b="1" dirty="0">
                <a:solidFill>
                  <a:prstClr val="white"/>
                </a:solidFill>
                <a:latin typeface="微软雅黑"/>
                <a:ea typeface="微软雅黑"/>
              </a:endParaRPr>
            </a:p>
          </p:txBody>
        </p:sp>
        <p:cxnSp>
          <p:nvCxnSpPr>
            <p:cNvPr id="191" name="íṥlîḍé">
              <a:extLst>
                <a:ext uri="{FF2B5EF4-FFF2-40B4-BE49-F238E27FC236}">
                  <a16:creationId xmlns:a16="http://schemas.microsoft.com/office/drawing/2014/main" id="{DCF99C27-623D-E25F-0EEA-D26F46D18412}"/>
                </a:ext>
              </a:extLst>
            </p:cNvPr>
            <p:cNvCxnSpPr/>
            <p:nvPr/>
          </p:nvCxnSpPr>
          <p:spPr>
            <a:xfrm>
              <a:off x="1405707" y="2289734"/>
              <a:ext cx="3451849"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92" name="ïṡļïḍê">
              <a:extLst>
                <a:ext uri="{FF2B5EF4-FFF2-40B4-BE49-F238E27FC236}">
                  <a16:creationId xmlns:a16="http://schemas.microsoft.com/office/drawing/2014/main" id="{B0306723-3CA0-4868-C759-F003114BA7E3}"/>
                </a:ext>
              </a:extLst>
            </p:cNvPr>
            <p:cNvCxnSpPr/>
            <p:nvPr/>
          </p:nvCxnSpPr>
          <p:spPr>
            <a:xfrm>
              <a:off x="1405707" y="3469688"/>
              <a:ext cx="3451849"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93" name="iṣlîďê">
              <a:extLst>
                <a:ext uri="{FF2B5EF4-FFF2-40B4-BE49-F238E27FC236}">
                  <a16:creationId xmlns:a16="http://schemas.microsoft.com/office/drawing/2014/main" id="{6CD7AB7E-1493-F604-E218-97BFE5F9AE21}"/>
                </a:ext>
              </a:extLst>
            </p:cNvPr>
            <p:cNvCxnSpPr/>
            <p:nvPr/>
          </p:nvCxnSpPr>
          <p:spPr>
            <a:xfrm>
              <a:off x="1405707" y="4649642"/>
              <a:ext cx="3451849"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356" name="矩形 355">
            <a:extLst>
              <a:ext uri="{FF2B5EF4-FFF2-40B4-BE49-F238E27FC236}">
                <a16:creationId xmlns:a16="http://schemas.microsoft.com/office/drawing/2014/main" id="{4C22543B-8C5B-C915-5416-864431E17EC0}"/>
              </a:ext>
            </a:extLst>
          </p:cNvPr>
          <p:cNvSpPr>
            <a:spLocks noChangeAspect="1"/>
          </p:cNvSpPr>
          <p:nvPr/>
        </p:nvSpPr>
        <p:spPr>
          <a:xfrm>
            <a:off x="6039262" y="1261024"/>
            <a:ext cx="4424851" cy="4919870"/>
          </a:xfrm>
          <a:prstGeom prst="rect">
            <a:avLst/>
          </a:prstGeom>
          <a:blipFill dpi="0" rotWithShape="1">
            <a:blip r:embed="rId3"/>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defTabSz="914377"/>
            <a:endParaRPr lang="zh-CN" altLang="en-US" sz="1867">
              <a:solidFill>
                <a:prstClr val="black"/>
              </a:solidFill>
              <a:latin typeface="微软雅黑"/>
              <a:ea typeface="微软雅黑"/>
            </a:endParaRPr>
          </a:p>
        </p:txBody>
      </p:sp>
    </p:spTree>
    <p:extLst>
      <p:ext uri="{BB962C8B-B14F-4D97-AF65-F5344CB8AC3E}">
        <p14:creationId xmlns:p14="http://schemas.microsoft.com/office/powerpoint/2010/main" val="1795540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20</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Results - DOA Estimation</a:t>
            </a:r>
          </a:p>
        </p:txBody>
      </p:sp>
      <p:pic>
        <p:nvPicPr>
          <p:cNvPr id="2" name="图片 1">
            <a:extLst>
              <a:ext uri="{FF2B5EF4-FFF2-40B4-BE49-F238E27FC236}">
                <a16:creationId xmlns:a16="http://schemas.microsoft.com/office/drawing/2014/main" id="{49AA5592-C75F-3858-043C-EA8CAE20BE10}"/>
              </a:ext>
            </a:extLst>
          </p:cNvPr>
          <p:cNvPicPr>
            <a:picLocks noChangeAspect="1"/>
          </p:cNvPicPr>
          <p:nvPr/>
        </p:nvPicPr>
        <p:blipFill rotWithShape="1">
          <a:blip r:embed="rId3"/>
          <a:srcRect r="2468"/>
          <a:stretch/>
        </p:blipFill>
        <p:spPr>
          <a:xfrm>
            <a:off x="6696254" y="1515461"/>
            <a:ext cx="5266725" cy="4108696"/>
          </a:xfrm>
          <a:prstGeom prst="rect">
            <a:avLst/>
          </a:prstGeom>
        </p:spPr>
      </p:pic>
      <p:pic>
        <p:nvPicPr>
          <p:cNvPr id="3" name="图片 2">
            <a:extLst>
              <a:ext uri="{FF2B5EF4-FFF2-40B4-BE49-F238E27FC236}">
                <a16:creationId xmlns:a16="http://schemas.microsoft.com/office/drawing/2014/main" id="{BD40C2B1-CC53-8722-C154-0C4974C5D06A}"/>
              </a:ext>
            </a:extLst>
          </p:cNvPr>
          <p:cNvPicPr>
            <a:picLocks noChangeAspect="1"/>
          </p:cNvPicPr>
          <p:nvPr/>
        </p:nvPicPr>
        <p:blipFill>
          <a:blip r:embed="rId4"/>
          <a:stretch>
            <a:fillRect/>
          </a:stretch>
        </p:blipFill>
        <p:spPr>
          <a:xfrm>
            <a:off x="1340584" y="1512447"/>
            <a:ext cx="4079999" cy="21600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6" name="文本框 15">
            <a:extLst>
              <a:ext uri="{FF2B5EF4-FFF2-40B4-BE49-F238E27FC236}">
                <a16:creationId xmlns:a16="http://schemas.microsoft.com/office/drawing/2014/main" id="{571E8E5D-51DA-4F16-4D10-4CA61B9606B2}"/>
              </a:ext>
            </a:extLst>
          </p:cNvPr>
          <p:cNvSpPr txBox="1"/>
          <p:nvPr/>
        </p:nvSpPr>
        <p:spPr>
          <a:xfrm>
            <a:off x="1516904" y="3949223"/>
            <a:ext cx="3727357" cy="377026"/>
          </a:xfrm>
          <a:prstGeom prst="rect">
            <a:avLst/>
          </a:prstGeom>
          <a:noFill/>
        </p:spPr>
        <p:txBody>
          <a:bodyPr wrap="square" lIns="68580" tIns="34290" rIns="68580" bIns="34290" rtlCol="0">
            <a:spAutoFit/>
          </a:bodyPr>
          <a:lstStyle/>
          <a:p>
            <a:pPr algn="ctr"/>
            <a:r>
              <a:rPr lang="en-US" altLang="zh-CN" sz="2000" dirty="0">
                <a:latin typeface="Times New Roman" panose="02020603050405020304" pitchFamily="18" charset="0"/>
                <a:cs typeface="Times New Roman" panose="02020603050405020304" pitchFamily="18" charset="0"/>
                <a:sym typeface="+mn-lt"/>
              </a:rPr>
              <a:t>Backward spatial smoothing (BSS)</a:t>
            </a:r>
          </a:p>
        </p:txBody>
      </p:sp>
      <p:sp>
        <p:nvSpPr>
          <p:cNvPr id="8" name="页脚占位符 3">
            <a:extLst>
              <a:ext uri="{FF2B5EF4-FFF2-40B4-BE49-F238E27FC236}">
                <a16:creationId xmlns:a16="http://schemas.microsoft.com/office/drawing/2014/main" id="{C8DD5266-94EB-8DF3-DC21-22A65C4BC340}"/>
              </a:ext>
            </a:extLst>
          </p:cNvPr>
          <p:cNvSpPr txBox="1">
            <a:spLocks/>
          </p:cNvSpPr>
          <p:nvPr/>
        </p:nvSpPr>
        <p:spPr>
          <a:xfrm>
            <a:off x="943376" y="5693300"/>
            <a:ext cx="5210175" cy="342809"/>
          </a:xfrm>
          <a:prstGeom prst="rect">
            <a:avLst/>
          </a:prstGeom>
        </p:spPr>
        <p:txBody>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altLang="zh-CN" sz="1600" dirty="0">
                <a:solidFill>
                  <a:schemeClr val="tx1">
                    <a:tint val="75000"/>
                  </a:schemeClr>
                </a:solidFill>
                <a:latin typeface="Times New Roman" panose="02020603050405020304" pitchFamily="18" charset="0"/>
                <a:cs typeface="Times New Roman" panose="02020603050405020304" pitchFamily="18" charset="0"/>
              </a:rPr>
              <a:t>https://blog.csdn.net/qq_36583373/article/details/109382579</a:t>
            </a:r>
          </a:p>
        </p:txBody>
      </p:sp>
      <p:sp>
        <p:nvSpPr>
          <p:cNvPr id="10" name="文本框 15">
            <a:extLst>
              <a:ext uri="{FF2B5EF4-FFF2-40B4-BE49-F238E27FC236}">
                <a16:creationId xmlns:a16="http://schemas.microsoft.com/office/drawing/2014/main" id="{A3D4EA62-E567-9E4E-E273-33326AAF0285}"/>
              </a:ext>
            </a:extLst>
          </p:cNvPr>
          <p:cNvSpPr txBox="1"/>
          <p:nvPr/>
        </p:nvSpPr>
        <p:spPr>
          <a:xfrm>
            <a:off x="971251" y="5015416"/>
            <a:ext cx="4818659" cy="475579"/>
          </a:xfrm>
          <a:prstGeom prst="rect">
            <a:avLst/>
          </a:prstGeom>
          <a:noFill/>
        </p:spPr>
        <p:txBody>
          <a:bodyPr wrap="square" lIns="68580" tIns="34290" rIns="68580" bIns="34290" rtlCol="0">
            <a:spAutoFit/>
          </a:bodyPr>
          <a:lstStyle/>
          <a:p>
            <a:pPr algn="ctr">
              <a:lnSpc>
                <a:spcPct val="150000"/>
              </a:lnSpc>
            </a:pPr>
            <a:r>
              <a:rPr lang="en-US" altLang="zh-CN" sz="2000" dirty="0">
                <a:latin typeface="Times New Roman" panose="02020603050405020304" pitchFamily="18" charset="0"/>
                <a:cs typeface="Times New Roman" panose="02020603050405020304" pitchFamily="18" charset="0"/>
                <a:sym typeface="+mn-lt"/>
              </a:rPr>
              <a:t>Better resolution of multiple coherent signals</a:t>
            </a:r>
          </a:p>
        </p:txBody>
      </p:sp>
      <p:sp>
        <p:nvSpPr>
          <p:cNvPr id="11" name="箭头: 右 10">
            <a:extLst>
              <a:ext uri="{FF2B5EF4-FFF2-40B4-BE49-F238E27FC236}">
                <a16:creationId xmlns:a16="http://schemas.microsoft.com/office/drawing/2014/main" id="{B0782074-03AE-4ED9-6CED-DEBAD8BE5BB8}"/>
              </a:ext>
            </a:extLst>
          </p:cNvPr>
          <p:cNvSpPr/>
          <p:nvPr/>
        </p:nvSpPr>
        <p:spPr>
          <a:xfrm rot="5400000">
            <a:off x="3172864" y="4501138"/>
            <a:ext cx="415435" cy="335764"/>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5">
            <a:extLst>
              <a:ext uri="{FF2B5EF4-FFF2-40B4-BE49-F238E27FC236}">
                <a16:creationId xmlns:a16="http://schemas.microsoft.com/office/drawing/2014/main" id="{C2FFEB00-290F-330A-4648-34CE8F5358B5}"/>
              </a:ext>
            </a:extLst>
          </p:cNvPr>
          <p:cNvSpPr txBox="1"/>
          <p:nvPr/>
        </p:nvSpPr>
        <p:spPr>
          <a:xfrm>
            <a:off x="8222171" y="5624157"/>
            <a:ext cx="2214890" cy="475579"/>
          </a:xfrm>
          <a:prstGeom prst="rect">
            <a:avLst/>
          </a:prstGeom>
          <a:noFill/>
        </p:spPr>
        <p:txBody>
          <a:bodyPr wrap="square" lIns="68580" tIns="34290" rIns="68580" bIns="34290" rtlCol="0">
            <a:spAutoFit/>
          </a:bodyPr>
          <a:lstStyle/>
          <a:p>
            <a:pPr algn="ctr">
              <a:lnSpc>
                <a:spcPct val="150000"/>
              </a:lnSpc>
            </a:pPr>
            <a:r>
              <a:rPr lang="en-US" altLang="zh-CN" sz="2000" dirty="0">
                <a:latin typeface="Times New Roman" panose="02020603050405020304" pitchFamily="18" charset="0"/>
                <a:cs typeface="Times New Roman" panose="02020603050405020304" pitchFamily="18" charset="0"/>
                <a:sym typeface="+mn-lt"/>
              </a:rPr>
              <a:t>Reference Channel</a:t>
            </a:r>
          </a:p>
        </p:txBody>
      </p:sp>
    </p:spTree>
    <p:extLst>
      <p:ext uri="{BB962C8B-B14F-4D97-AF65-F5344CB8AC3E}">
        <p14:creationId xmlns:p14="http://schemas.microsoft.com/office/powerpoint/2010/main" val="127849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19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21</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Results - DOA Estimation</a:t>
            </a:r>
          </a:p>
        </p:txBody>
      </p:sp>
      <p:pic>
        <p:nvPicPr>
          <p:cNvPr id="3" name="图片 2">
            <a:extLst>
              <a:ext uri="{FF2B5EF4-FFF2-40B4-BE49-F238E27FC236}">
                <a16:creationId xmlns:a16="http://schemas.microsoft.com/office/drawing/2014/main" id="{BD40C2B1-CC53-8722-C154-0C4974C5D06A}"/>
              </a:ext>
            </a:extLst>
          </p:cNvPr>
          <p:cNvPicPr>
            <a:picLocks noChangeAspect="1"/>
          </p:cNvPicPr>
          <p:nvPr/>
        </p:nvPicPr>
        <p:blipFill>
          <a:blip r:embed="rId3"/>
          <a:stretch>
            <a:fillRect/>
          </a:stretch>
        </p:blipFill>
        <p:spPr>
          <a:xfrm>
            <a:off x="1340584" y="1512447"/>
            <a:ext cx="4079999" cy="21600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6" name="文本框 15">
            <a:extLst>
              <a:ext uri="{FF2B5EF4-FFF2-40B4-BE49-F238E27FC236}">
                <a16:creationId xmlns:a16="http://schemas.microsoft.com/office/drawing/2014/main" id="{571E8E5D-51DA-4F16-4D10-4CA61B9606B2}"/>
              </a:ext>
            </a:extLst>
          </p:cNvPr>
          <p:cNvSpPr txBox="1"/>
          <p:nvPr/>
        </p:nvSpPr>
        <p:spPr>
          <a:xfrm>
            <a:off x="1516904" y="3949223"/>
            <a:ext cx="3727357" cy="377026"/>
          </a:xfrm>
          <a:prstGeom prst="rect">
            <a:avLst/>
          </a:prstGeom>
          <a:noFill/>
        </p:spPr>
        <p:txBody>
          <a:bodyPr wrap="square" lIns="68580" tIns="34290" rIns="68580" bIns="34290" rtlCol="0">
            <a:spAutoFit/>
          </a:bodyPr>
          <a:lstStyle/>
          <a:p>
            <a:pPr algn="ctr"/>
            <a:r>
              <a:rPr lang="en-US" altLang="zh-CN" sz="2000" dirty="0">
                <a:latin typeface="Times New Roman" panose="02020603050405020304" pitchFamily="18" charset="0"/>
                <a:cs typeface="Times New Roman" panose="02020603050405020304" pitchFamily="18" charset="0"/>
                <a:sym typeface="+mn-lt"/>
              </a:rPr>
              <a:t>Backward spatial smoothing (BSS)</a:t>
            </a:r>
          </a:p>
        </p:txBody>
      </p:sp>
      <p:sp>
        <p:nvSpPr>
          <p:cNvPr id="8" name="页脚占位符 3">
            <a:extLst>
              <a:ext uri="{FF2B5EF4-FFF2-40B4-BE49-F238E27FC236}">
                <a16:creationId xmlns:a16="http://schemas.microsoft.com/office/drawing/2014/main" id="{C8DD5266-94EB-8DF3-DC21-22A65C4BC340}"/>
              </a:ext>
            </a:extLst>
          </p:cNvPr>
          <p:cNvSpPr txBox="1">
            <a:spLocks/>
          </p:cNvSpPr>
          <p:nvPr/>
        </p:nvSpPr>
        <p:spPr>
          <a:xfrm>
            <a:off x="943376" y="5693300"/>
            <a:ext cx="5210175" cy="342809"/>
          </a:xfrm>
          <a:prstGeom prst="rect">
            <a:avLst/>
          </a:prstGeom>
        </p:spPr>
        <p:txBody>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altLang="zh-CN" sz="1600" dirty="0">
                <a:solidFill>
                  <a:schemeClr val="tx1">
                    <a:tint val="75000"/>
                  </a:schemeClr>
                </a:solidFill>
                <a:latin typeface="Times New Roman" panose="02020603050405020304" pitchFamily="18" charset="0"/>
                <a:cs typeface="Times New Roman" panose="02020603050405020304" pitchFamily="18" charset="0"/>
              </a:rPr>
              <a:t>https://blog.csdn.net/qq_36583373/article/details/109382579</a:t>
            </a:r>
          </a:p>
        </p:txBody>
      </p:sp>
      <p:sp>
        <p:nvSpPr>
          <p:cNvPr id="10" name="文本框 15">
            <a:extLst>
              <a:ext uri="{FF2B5EF4-FFF2-40B4-BE49-F238E27FC236}">
                <a16:creationId xmlns:a16="http://schemas.microsoft.com/office/drawing/2014/main" id="{A3D4EA62-E567-9E4E-E273-33326AAF0285}"/>
              </a:ext>
            </a:extLst>
          </p:cNvPr>
          <p:cNvSpPr txBox="1"/>
          <p:nvPr/>
        </p:nvSpPr>
        <p:spPr>
          <a:xfrm>
            <a:off x="971251" y="5015416"/>
            <a:ext cx="4818659" cy="475579"/>
          </a:xfrm>
          <a:prstGeom prst="rect">
            <a:avLst/>
          </a:prstGeom>
          <a:noFill/>
        </p:spPr>
        <p:txBody>
          <a:bodyPr wrap="square" lIns="68580" tIns="34290" rIns="68580" bIns="34290" rtlCol="0">
            <a:spAutoFit/>
          </a:bodyPr>
          <a:lstStyle/>
          <a:p>
            <a:pPr algn="ctr">
              <a:lnSpc>
                <a:spcPct val="150000"/>
              </a:lnSpc>
            </a:pPr>
            <a:r>
              <a:rPr lang="en-US" altLang="zh-CN" sz="2000" dirty="0">
                <a:latin typeface="Times New Roman" panose="02020603050405020304" pitchFamily="18" charset="0"/>
                <a:cs typeface="Times New Roman" panose="02020603050405020304" pitchFamily="18" charset="0"/>
                <a:sym typeface="+mn-lt"/>
              </a:rPr>
              <a:t>Better resolution of multiple coherent signals</a:t>
            </a:r>
          </a:p>
        </p:txBody>
      </p:sp>
      <p:sp>
        <p:nvSpPr>
          <p:cNvPr id="11" name="箭头: 右 10">
            <a:extLst>
              <a:ext uri="{FF2B5EF4-FFF2-40B4-BE49-F238E27FC236}">
                <a16:creationId xmlns:a16="http://schemas.microsoft.com/office/drawing/2014/main" id="{B0782074-03AE-4ED9-6CED-DEBAD8BE5BB8}"/>
              </a:ext>
            </a:extLst>
          </p:cNvPr>
          <p:cNvSpPr/>
          <p:nvPr/>
        </p:nvSpPr>
        <p:spPr>
          <a:xfrm rot="5400000">
            <a:off x="3172864" y="4501138"/>
            <a:ext cx="415435" cy="335764"/>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5">
            <a:extLst>
              <a:ext uri="{FF2B5EF4-FFF2-40B4-BE49-F238E27FC236}">
                <a16:creationId xmlns:a16="http://schemas.microsoft.com/office/drawing/2014/main" id="{28D9AA2D-FA9D-643F-39DC-AB3FF29C9453}"/>
              </a:ext>
            </a:extLst>
          </p:cNvPr>
          <p:cNvSpPr txBox="1"/>
          <p:nvPr/>
        </p:nvSpPr>
        <p:spPr>
          <a:xfrm>
            <a:off x="7799697" y="5694456"/>
            <a:ext cx="2378244" cy="475579"/>
          </a:xfrm>
          <a:prstGeom prst="rect">
            <a:avLst/>
          </a:prstGeom>
          <a:noFill/>
        </p:spPr>
        <p:txBody>
          <a:bodyPr wrap="square" lIns="68580" tIns="34290" rIns="68580" bIns="34290" rtlCol="0">
            <a:spAutoFit/>
          </a:bodyPr>
          <a:lstStyle/>
          <a:p>
            <a:pPr algn="ctr">
              <a:lnSpc>
                <a:spcPct val="150000"/>
              </a:lnSpc>
            </a:pPr>
            <a:r>
              <a:rPr lang="en-US" altLang="zh-CN" sz="2000" dirty="0">
                <a:latin typeface="Times New Roman" panose="02020603050405020304" pitchFamily="18" charset="0"/>
                <a:cs typeface="Times New Roman" panose="02020603050405020304" pitchFamily="18" charset="0"/>
                <a:sym typeface="+mn-lt"/>
              </a:rPr>
              <a:t>Surveillance Channel</a:t>
            </a:r>
          </a:p>
        </p:txBody>
      </p:sp>
    </p:spTree>
    <p:extLst>
      <p:ext uri="{BB962C8B-B14F-4D97-AF65-F5344CB8AC3E}">
        <p14:creationId xmlns:p14="http://schemas.microsoft.com/office/powerpoint/2010/main" val="276829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19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22</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Results - Passive Sensing</a:t>
            </a:r>
          </a:p>
        </p:txBody>
      </p:sp>
    </p:spTree>
    <p:extLst>
      <p:ext uri="{BB962C8B-B14F-4D97-AF65-F5344CB8AC3E}">
        <p14:creationId xmlns:p14="http://schemas.microsoft.com/office/powerpoint/2010/main" val="3291890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23</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Results - Passive Sensing</a:t>
            </a:r>
          </a:p>
        </p:txBody>
      </p:sp>
    </p:spTree>
    <p:extLst>
      <p:ext uri="{BB962C8B-B14F-4D97-AF65-F5344CB8AC3E}">
        <p14:creationId xmlns:p14="http://schemas.microsoft.com/office/powerpoint/2010/main" val="409063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24</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Results - Passive Sensing</a:t>
            </a:r>
          </a:p>
        </p:txBody>
      </p:sp>
    </p:spTree>
    <p:extLst>
      <p:ext uri="{BB962C8B-B14F-4D97-AF65-F5344CB8AC3E}">
        <p14:creationId xmlns:p14="http://schemas.microsoft.com/office/powerpoint/2010/main" val="2729772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25</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2993678" y="2086330"/>
            <a:ext cx="6204643" cy="134267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7200" dirty="0">
                <a:latin typeface="Times New Roman" panose="02020603050405020304" pitchFamily="18" charset="0"/>
                <a:cs typeface="Times New Roman" panose="02020603050405020304" pitchFamily="18" charset="0"/>
              </a:rPr>
              <a:t>Thank you!</a:t>
            </a:r>
            <a:endParaRPr lang="en-US" altLang="zh-CN" sz="72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页脚占位符 3">
            <a:extLst>
              <a:ext uri="{FF2B5EF4-FFF2-40B4-BE49-F238E27FC236}">
                <a16:creationId xmlns:a16="http://schemas.microsoft.com/office/drawing/2014/main" id="{30BC271F-83F4-98C8-5E2E-7578E93F7FA2}"/>
              </a:ext>
            </a:extLst>
          </p:cNvPr>
          <p:cNvSpPr txBox="1">
            <a:spLocks/>
          </p:cNvSpPr>
          <p:nvPr/>
        </p:nvSpPr>
        <p:spPr>
          <a:xfrm>
            <a:off x="3505305" y="4259826"/>
            <a:ext cx="5181390" cy="1147761"/>
          </a:xfrm>
          <a:prstGeom prst="rect">
            <a:avLst/>
          </a:prstGeom>
        </p:spPr>
        <p:txBody>
          <a:bodyPr vert="horz" lIns="91440" tIns="45720" rIns="91440" bIns="45720" rtlCol="0" anchor="t"/>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a:latin typeface="Times New Roman" panose="02020603050405020304" pitchFamily="18" charset="0"/>
                <a:cs typeface="Times New Roman" panose="02020603050405020304" pitchFamily="18" charset="0"/>
              </a:rPr>
              <a:t>Yihan Sun: 12012128@mail.sustech.edu.cn</a:t>
            </a:r>
          </a:p>
          <a:p>
            <a:pPr>
              <a:lnSpc>
                <a:spcPct val="150000"/>
              </a:lnSpc>
            </a:pPr>
            <a:r>
              <a:rPr lang="en-US" altLang="zh-CN" sz="2000" dirty="0">
                <a:latin typeface="Times New Roman" panose="02020603050405020304" pitchFamily="18" charset="0"/>
                <a:cs typeface="Times New Roman" panose="02020603050405020304" pitchFamily="18" charset="0"/>
              </a:rPr>
              <a:t>Xudong Zhang: 12011923@mail.sustech.edu.cn</a:t>
            </a:r>
          </a:p>
        </p:txBody>
      </p:sp>
    </p:spTree>
    <p:extLst>
      <p:ext uri="{BB962C8B-B14F-4D97-AF65-F5344CB8AC3E}">
        <p14:creationId xmlns:p14="http://schemas.microsoft.com/office/powerpoint/2010/main" val="729231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3</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pic>
        <p:nvPicPr>
          <p:cNvPr id="2" name="图片 1">
            <a:extLst>
              <a:ext uri="{FF2B5EF4-FFF2-40B4-BE49-F238E27FC236}">
                <a16:creationId xmlns:a16="http://schemas.microsoft.com/office/drawing/2014/main" id="{50A10B05-5718-537F-F0B0-2CEE7BCECB01}"/>
              </a:ext>
            </a:extLst>
          </p:cNvPr>
          <p:cNvPicPr>
            <a:picLocks noChangeAspect="1"/>
          </p:cNvPicPr>
          <p:nvPr/>
        </p:nvPicPr>
        <p:blipFill>
          <a:blip r:embed="rId3"/>
          <a:stretch>
            <a:fillRect/>
          </a:stretch>
        </p:blipFill>
        <p:spPr>
          <a:xfrm>
            <a:off x="2206211" y="533842"/>
            <a:ext cx="7506748" cy="3251653"/>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685A790-7C46-B473-6934-6C51046BBDB1}"/>
                  </a:ext>
                </a:extLst>
              </p:cNvPr>
              <p:cNvSpPr txBox="1"/>
              <p:nvPr/>
            </p:nvSpPr>
            <p:spPr>
              <a:xfrm>
                <a:off x="2392188" y="3828841"/>
                <a:ext cx="7914640" cy="461665"/>
              </a:xfrm>
              <a:prstGeom prst="rect">
                <a:avLst/>
              </a:prstGeom>
              <a:noFill/>
            </p:spPr>
            <p:txBody>
              <a:bodyPr wrap="square" rtlCol="0">
                <a:spAutoFit/>
              </a:bodyPr>
              <a:lstStyle/>
              <a:p>
                <a14:m>
                  <m:oMath xmlns:m="http://schemas.openxmlformats.org/officeDocument/2006/math">
                    <m:r>
                      <a:rPr lang="en-US" altLang="zh-CN" sz="2400" b="1" i="1">
                        <a:latin typeface="Cambria Math" panose="02040503050406030204" pitchFamily="18" charset="0"/>
                      </a:rPr>
                      <m:t>𝒔</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 </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 </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𝐷</m:t>
                            </m:r>
                          </m:sub>
                        </m:sSub>
                        <m:r>
                          <a:rPr lang="en-US" altLang="zh-CN" sz="2400" i="1">
                            <a:latin typeface="Cambria Math" panose="02040503050406030204" pitchFamily="18" charset="0"/>
                          </a:rPr>
                          <m:t> </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m:t>
                        </m:r>
                      </m:e>
                      <m:sup>
                        <m:r>
                          <a:rPr lang="en-US" altLang="zh-CN" sz="2400" i="1">
                            <a:latin typeface="Cambria Math" panose="02040503050406030204" pitchFamily="18" charset="0"/>
                          </a:rPr>
                          <m:t>𝑇</m:t>
                        </m:r>
                      </m:sup>
                    </m:sSup>
                  </m:oMath>
                </a14:m>
                <a:r>
                  <a:rPr lang="zh-CN" altLang="en-US" sz="2400" dirty="0"/>
                  <a:t> </a:t>
                </a:r>
                <a:r>
                  <a:rPr lang="en-US" altLang="zh-CN" sz="2400" dirty="0"/>
                  <a:t>with AOA </a:t>
                </a:r>
                <a14:m>
                  <m:oMath xmlns:m="http://schemas.openxmlformats.org/officeDocument/2006/math">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𝜃</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𝜃</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𝜃</m:t>
                            </m:r>
                          </m:e>
                          <m:sub>
                            <m:r>
                              <a:rPr lang="en-US" altLang="zh-CN" sz="2400" i="1">
                                <a:latin typeface="Cambria Math" panose="02040503050406030204" pitchFamily="18" charset="0"/>
                              </a:rPr>
                              <m:t>𝐷</m:t>
                            </m:r>
                          </m:sub>
                        </m:sSub>
                      </m:e>
                    </m:d>
                  </m:oMath>
                </a14:m>
                <a:r>
                  <a:rPr lang="zh-CN" altLang="en-US" sz="2400" dirty="0"/>
                  <a:t> </a:t>
                </a:r>
              </a:p>
            </p:txBody>
          </p:sp>
        </mc:Choice>
        <mc:Fallback xmlns="">
          <p:sp>
            <p:nvSpPr>
              <p:cNvPr id="3" name="文本框 2">
                <a:extLst>
                  <a:ext uri="{FF2B5EF4-FFF2-40B4-BE49-F238E27FC236}">
                    <a16:creationId xmlns:a16="http://schemas.microsoft.com/office/drawing/2014/main" id="{9685A790-7C46-B473-6934-6C51046BBDB1}"/>
                  </a:ext>
                </a:extLst>
              </p:cNvPr>
              <p:cNvSpPr txBox="1">
                <a:spLocks noRot="1" noChangeAspect="1" noMove="1" noResize="1" noEditPoints="1" noAdjustHandles="1" noChangeArrowheads="1" noChangeShapeType="1" noTextEdit="1"/>
              </p:cNvSpPr>
              <p:nvPr/>
            </p:nvSpPr>
            <p:spPr>
              <a:xfrm>
                <a:off x="2392188" y="3828841"/>
                <a:ext cx="7914640" cy="461665"/>
              </a:xfrm>
              <a:prstGeom prst="rect">
                <a:avLst/>
              </a:prstGeom>
              <a:blipFill>
                <a:blip r:embed="rId4"/>
                <a:stretch>
                  <a:fillRect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DC26ABC-D4FF-1BAC-A34C-E8A6C469BE04}"/>
                  </a:ext>
                </a:extLst>
              </p:cNvPr>
              <p:cNvSpPr txBox="1"/>
              <p:nvPr/>
            </p:nvSpPr>
            <p:spPr>
              <a:xfrm>
                <a:off x="655812" y="4260235"/>
                <a:ext cx="5831840" cy="461665"/>
              </a:xfrm>
              <a:prstGeom prst="rect">
                <a:avLst/>
              </a:prstGeom>
              <a:noFill/>
            </p:spPr>
            <p:txBody>
              <a:bodyPr wrap="square" rtlCol="0">
                <a:spAutoFit/>
              </a:bodyPr>
              <a:lstStyle/>
              <a:p>
                <a:r>
                  <a:rPr lang="en-US" altLang="zh-CN" sz="2400" dirty="0"/>
                  <a:t>The received signal inspired by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i="1">
                        <a:latin typeface="Cambria Math" panose="02040503050406030204" pitchFamily="18" charset="0"/>
                      </a:rPr>
                      <m:t>𝑡</m:t>
                    </m:r>
                    <m:r>
                      <a:rPr lang="en-US" altLang="zh-CN" sz="2400" i="1">
                        <a:latin typeface="Cambria Math" panose="02040503050406030204" pitchFamily="18" charset="0"/>
                      </a:rPr>
                      <m:t>)</m:t>
                    </m:r>
                  </m:oMath>
                </a14:m>
                <a:r>
                  <a:rPr lang="zh-CN" altLang="en-US" sz="2400" dirty="0"/>
                  <a:t> </a:t>
                </a:r>
                <a:r>
                  <a:rPr lang="en-US" altLang="zh-CN" sz="2400" dirty="0"/>
                  <a:t>is</a:t>
                </a:r>
                <a:endParaRPr lang="zh-CN" altLang="en-US" sz="2400" dirty="0"/>
              </a:p>
            </p:txBody>
          </p:sp>
        </mc:Choice>
        <mc:Fallback xmlns="">
          <p:sp>
            <p:nvSpPr>
              <p:cNvPr id="8" name="文本框 7">
                <a:extLst>
                  <a:ext uri="{FF2B5EF4-FFF2-40B4-BE49-F238E27FC236}">
                    <a16:creationId xmlns:a16="http://schemas.microsoft.com/office/drawing/2014/main" id="{1DC26ABC-D4FF-1BAC-A34C-E8A6C469BE04}"/>
                  </a:ext>
                </a:extLst>
              </p:cNvPr>
              <p:cNvSpPr txBox="1">
                <a:spLocks noRot="1" noChangeAspect="1" noMove="1" noResize="1" noEditPoints="1" noAdjustHandles="1" noChangeArrowheads="1" noChangeShapeType="1" noTextEdit="1"/>
              </p:cNvSpPr>
              <p:nvPr/>
            </p:nvSpPr>
            <p:spPr>
              <a:xfrm>
                <a:off x="655812" y="4260235"/>
                <a:ext cx="5831840" cy="461665"/>
              </a:xfrm>
              <a:prstGeom prst="rect">
                <a:avLst/>
              </a:prstGeom>
              <a:blipFill>
                <a:blip r:embed="rId5"/>
                <a:stretch>
                  <a:fillRect l="-1674" t="-9211" b="-30263"/>
                </a:stretch>
              </a:blipFill>
            </p:spPr>
            <p:txBody>
              <a:bodyPr/>
              <a:lstStyle/>
              <a:p>
                <a:r>
                  <a:rPr lang="zh-CN" altLang="en-US">
                    <a:noFill/>
                  </a:rPr>
                  <a:t> </a:t>
                </a:r>
              </a:p>
            </p:txBody>
          </p:sp>
        </mc:Fallback>
      </mc:AlternateContent>
      <p:sp>
        <p:nvSpPr>
          <p:cNvPr id="11" name="标题 1">
            <a:extLst>
              <a:ext uri="{FF2B5EF4-FFF2-40B4-BE49-F238E27FC236}">
                <a16:creationId xmlns:a16="http://schemas.microsoft.com/office/drawing/2014/main" id="{1FB6F159-F847-B575-EAFE-0F8E7636F8AF}"/>
              </a:ext>
            </a:extLst>
          </p:cNvPr>
          <p:cNvSpPr txBox="1">
            <a:spLocks/>
          </p:cNvSpPr>
          <p:nvPr/>
        </p:nvSpPr>
        <p:spPr>
          <a:xfrm>
            <a:off x="-3514212" y="-656219"/>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800" dirty="0">
                <a:latin typeface="微软雅黑" panose="020B0503020204020204" pitchFamily="34" charset="-122"/>
                <a:ea typeface="微软雅黑" panose="020B0503020204020204" pitchFamily="34" charset="-122"/>
              </a:rPr>
              <a:t>MUSIC</a:t>
            </a:r>
            <a:r>
              <a:rPr lang="zh-CN" altLang="en-US" sz="2800" dirty="0"/>
              <a:t> </a:t>
            </a:r>
            <a:r>
              <a:rPr lang="en-US" altLang="zh-CN" sz="2800" dirty="0">
                <a:latin typeface="微软雅黑" panose="020B0503020204020204" pitchFamily="34" charset="-122"/>
                <a:ea typeface="微软雅黑" panose="020B0503020204020204" pitchFamily="34" charset="-122"/>
              </a:rPr>
              <a:t>Algorithm</a:t>
            </a:r>
            <a:endParaRPr lang="zh-CN" altLang="en-US" sz="28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3D62CDA-2B80-571B-8E4F-8F3997E965FD}"/>
                  </a:ext>
                </a:extLst>
              </p:cNvPr>
              <p:cNvSpPr txBox="1"/>
              <p:nvPr/>
            </p:nvSpPr>
            <p:spPr>
              <a:xfrm>
                <a:off x="2413745" y="4751528"/>
                <a:ext cx="7091680" cy="1457258"/>
              </a:xfrm>
              <a:prstGeom prst="rect">
                <a:avLst/>
              </a:prstGeom>
              <a:noFill/>
            </p:spPr>
            <p:txBody>
              <a:bodyPr wrap="square" rtlCol="0">
                <a:spAutoFit/>
              </a:bodyPr>
              <a:lstStyle/>
              <a:p>
                <a14:m>
                  <m:oMath xmlns:m="http://schemas.openxmlformats.org/officeDocument/2006/math">
                    <m:r>
                      <a:rPr lang="en-US" altLang="zh-CN" sz="2400" i="1">
                        <a:latin typeface="Cambria Math" panose="02040503050406030204" pitchFamily="18" charset="0"/>
                      </a:rPr>
                      <m:t>𝑎</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𝜃</m:t>
                            </m:r>
                          </m:e>
                          <m:sub>
                            <m:r>
                              <a:rPr lang="en-US" altLang="zh-CN" sz="2400" i="1">
                                <a:latin typeface="Cambria Math" panose="02040503050406030204" pitchFamily="18" charset="0"/>
                              </a:rPr>
                              <m:t>𝑖</m:t>
                            </m:r>
                          </m:sub>
                        </m:sSub>
                      </m:e>
                    </m:d>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𝑖</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  </m:t>
                    </m:r>
                    <m:r>
                      <a:rPr lang="en-US" altLang="zh-CN" sz="2400" i="1">
                        <a:latin typeface="Cambria Math" panose="02040503050406030204" pitchFamily="18" charset="0"/>
                      </a:rPr>
                      <m:t>𝑎</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𝜃</m:t>
                            </m:r>
                          </m:e>
                          <m:sub>
                            <m:r>
                              <a:rPr lang="en-US" altLang="zh-CN" sz="2400" i="1">
                                <a:latin typeface="Cambria Math" panose="02040503050406030204" pitchFamily="18" charset="0"/>
                              </a:rPr>
                              <m:t>𝑖</m:t>
                            </m:r>
                          </m:sub>
                        </m:sSub>
                      </m:e>
                    </m:d>
                    <m:r>
                      <a:rPr lang="en-US" altLang="zh-CN" sz="2400" i="1">
                        <a:latin typeface="Cambria Math" panose="02040503050406030204" pitchFamily="18" charset="0"/>
                      </a:rPr>
                      <m:t>=</m:t>
                    </m:r>
                    <m:d>
                      <m:dPr>
                        <m:begChr m:val="["/>
                        <m:endChr m:val="]"/>
                        <m:ctrlPr>
                          <a:rPr lang="en-US" altLang="zh-CN" sz="2400" i="1">
                            <a:latin typeface="Cambria Math" panose="02040503050406030204" pitchFamily="18" charset="0"/>
                          </a:rPr>
                        </m:ctrlPr>
                      </m:dPr>
                      <m:e>
                        <m:m>
                          <m:mPr>
                            <m:mcs>
                              <m:mc>
                                <m:mcPr>
                                  <m:count m:val="1"/>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1</m:t>
                              </m:r>
                            </m:e>
                          </m:mr>
                          <m:mr>
                            <m:e>
                              <m:eqArr>
                                <m:eqArrPr>
                                  <m:ctrlPr>
                                    <a:rPr lang="en-US" altLang="zh-CN" sz="2400" i="1">
                                      <a:latin typeface="Cambria Math" panose="02040503050406030204" pitchFamily="18" charset="0"/>
                                    </a:rPr>
                                  </m:ctrlPr>
                                </m:eqArrP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𝑒</m:t>
                                      </m:r>
                                    </m:e>
                                    <m:sup>
                                      <m:r>
                                        <a:rPr lang="en-US" altLang="zh-CN" sz="2400" i="1">
                                          <a:latin typeface="Cambria Math" panose="02040503050406030204" pitchFamily="18" charset="0"/>
                                        </a:rPr>
                                        <m:t>−</m:t>
                                      </m:r>
                                      <m:r>
                                        <a:rPr lang="en-US" altLang="zh-CN" sz="2400" i="1">
                                          <a:latin typeface="Cambria Math" panose="02040503050406030204" pitchFamily="18" charset="0"/>
                                        </a:rPr>
                                        <m:t>𝑗</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m:t>
                                          </m:r>
                                        </m:e>
                                        <m:sub>
                                          <m:r>
                                            <a:rPr lang="en-US" altLang="zh-CN" sz="2400" i="1">
                                              <a:latin typeface="Cambria Math" panose="02040503050406030204" pitchFamily="18" charset="0"/>
                                            </a:rPr>
                                            <m:t>𝑖</m:t>
                                          </m:r>
                                        </m:sub>
                                      </m:sSub>
                                    </m:sup>
                                  </m:sSup>
                                </m:e>
                                <m:e>
                                  <m:r>
                                    <a:rPr lang="en-US" altLang="zh-CN" sz="2400" i="1">
                                      <a:latin typeface="Cambria Math" panose="02040503050406030204" pitchFamily="18" charset="0"/>
                                    </a:rPr>
                                    <m:t>⋯</m:t>
                                  </m:r>
                                </m:e>
                              </m:eqArr>
                            </m:e>
                          </m:mr>
                          <m:m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𝑒</m:t>
                                  </m:r>
                                </m:e>
                                <m:sup>
                                  <m:r>
                                    <a:rPr lang="en-US" altLang="zh-CN" sz="2400" i="1">
                                      <a:latin typeface="Cambria Math" panose="02040503050406030204" pitchFamily="18" charset="0"/>
                                    </a:rPr>
                                    <m:t>−</m:t>
                                  </m:r>
                                  <m:r>
                                    <a:rPr lang="en-US" altLang="zh-CN" sz="2400" i="1">
                                      <a:latin typeface="Cambria Math" panose="02040503050406030204" pitchFamily="18" charset="0"/>
                                    </a:rPr>
                                    <m:t>𝑗</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𝑁</m:t>
                                      </m:r>
                                      <m:r>
                                        <a:rPr lang="en-US" altLang="zh-CN" sz="2400" i="1">
                                          <a:latin typeface="Cambria Math" panose="02040503050406030204" pitchFamily="18" charset="0"/>
                                        </a:rPr>
                                        <m:t>−1</m:t>
                                      </m:r>
                                    </m:e>
                                  </m:d>
                                  <m:sSub>
                                    <m:sSubPr>
                                      <m:ctrlPr>
                                        <a:rPr lang="en-US" altLang="zh-CN" sz="2400" i="1">
                                          <a:latin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m:t>
                                      </m:r>
                                    </m:e>
                                    <m:sub>
                                      <m:r>
                                        <a:rPr lang="en-US" altLang="zh-CN" sz="2400" i="1">
                                          <a:latin typeface="Cambria Math" panose="02040503050406030204" pitchFamily="18" charset="0"/>
                                        </a:rPr>
                                        <m:t>𝑖</m:t>
                                      </m:r>
                                    </m:sub>
                                  </m:sSub>
                                </m:sup>
                              </m:sSup>
                            </m:e>
                          </m:mr>
                        </m:m>
                      </m:e>
                    </m:d>
                  </m:oMath>
                </a14:m>
                <a:r>
                  <a:rPr lang="zh-CN" altLang="en-US" sz="2400" dirty="0"/>
                  <a:t> </a:t>
                </a:r>
                <a:r>
                  <a:rPr lang="en-US" altLang="zh-CN" sz="2400" dirty="0"/>
                  <a:t>and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2</m:t>
                        </m:r>
                        <m:r>
                          <a:rPr lang="zh-CN" altLang="en-US" sz="2400" i="1">
                            <a:latin typeface="Cambria Math" panose="02040503050406030204" pitchFamily="18" charset="0"/>
                          </a:rPr>
                          <m:t>𝜋</m:t>
                        </m:r>
                        <m:r>
                          <a:rPr lang="en-US" altLang="zh-CN" sz="2400" i="1">
                            <a:latin typeface="Cambria Math" panose="02040503050406030204" pitchFamily="18" charset="0"/>
                          </a:rPr>
                          <m:t>𝑑</m:t>
                        </m:r>
                      </m:num>
                      <m:den>
                        <m:r>
                          <m:rPr>
                            <m:sty m:val="p"/>
                          </m:rPr>
                          <a:rPr lang="en-US" altLang="zh-CN" sz="2400" i="1">
                            <a:latin typeface="Cambria Math" panose="02040503050406030204" pitchFamily="18" charset="0"/>
                          </a:rPr>
                          <m:t>λ</m:t>
                        </m:r>
                      </m:den>
                    </m:f>
                    <m:r>
                      <m:rPr>
                        <m:sty m:val="p"/>
                      </m:rPr>
                      <a:rPr lang="en-US" altLang="zh-CN" sz="2400">
                        <a:latin typeface="Cambria Math" panose="02040503050406030204" pitchFamily="18" charset="0"/>
                      </a:rPr>
                      <m:t>sin</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𝜃</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oMath>
                </a14:m>
                <a:endParaRPr lang="zh-CN" altLang="en-US" sz="2400" dirty="0"/>
              </a:p>
            </p:txBody>
          </p:sp>
        </mc:Choice>
        <mc:Fallback xmlns="">
          <p:sp>
            <p:nvSpPr>
              <p:cNvPr id="12" name="文本框 11">
                <a:extLst>
                  <a:ext uri="{FF2B5EF4-FFF2-40B4-BE49-F238E27FC236}">
                    <a16:creationId xmlns:a16="http://schemas.microsoft.com/office/drawing/2014/main" id="{03D62CDA-2B80-571B-8E4F-8F3997E965FD}"/>
                  </a:ext>
                </a:extLst>
              </p:cNvPr>
              <p:cNvSpPr txBox="1">
                <a:spLocks noRot="1" noChangeAspect="1" noMove="1" noResize="1" noEditPoints="1" noAdjustHandles="1" noChangeArrowheads="1" noChangeShapeType="1" noTextEdit="1"/>
              </p:cNvSpPr>
              <p:nvPr/>
            </p:nvSpPr>
            <p:spPr>
              <a:xfrm>
                <a:off x="2413745" y="4751528"/>
                <a:ext cx="7091680" cy="1457258"/>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822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4</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3" name="标题 1">
            <a:extLst>
              <a:ext uri="{FF2B5EF4-FFF2-40B4-BE49-F238E27FC236}">
                <a16:creationId xmlns:a16="http://schemas.microsoft.com/office/drawing/2014/main" id="{A5A6A114-6CEF-FBF9-51FE-764F1DFF5CA7}"/>
              </a:ext>
            </a:extLst>
          </p:cNvPr>
          <p:cNvSpPr txBox="1">
            <a:spLocks/>
          </p:cNvSpPr>
          <p:nvPr/>
        </p:nvSpPr>
        <p:spPr>
          <a:xfrm>
            <a:off x="476250" y="0"/>
            <a:ext cx="7886700" cy="994172"/>
          </a:xfrm>
          <a:prstGeom prst="rect">
            <a:avLst/>
          </a:prstGeom>
        </p:spPr>
        <p:txBody>
          <a:bodyPr vert="horz" lIns="68580" tIns="34290" rIns="68580" bIns="3429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altLang="zh-CN" sz="2800" b="0" i="0" u="none" strike="noStrike" kern="1200" cap="none" spc="0" normalizeH="0" baseline="0" noProof="0" dirty="0">
                <a:ln>
                  <a:noFill/>
                </a:ln>
                <a:solidFill>
                  <a:sysClr val="windowText" lastClr="000000"/>
                </a:solidFill>
                <a:effectLst/>
                <a:uLnTx/>
                <a:uFillTx/>
                <a:latin typeface="微软雅黑"/>
                <a:ea typeface="微软雅黑"/>
                <a:cs typeface="+mj-cs"/>
              </a:rPr>
              <a:t>MUSIC</a:t>
            </a:r>
            <a:r>
              <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mj-cs"/>
              </a:rPr>
              <a:t> </a:t>
            </a:r>
            <a:r>
              <a:rPr kumimoji="0" lang="en-US" altLang="zh-CN" sz="2800" b="0" i="0" u="none" strike="noStrike" kern="1200" cap="none" spc="0" normalizeH="0" baseline="0" noProof="0" dirty="0">
                <a:ln>
                  <a:noFill/>
                </a:ln>
                <a:solidFill>
                  <a:sysClr val="windowText" lastClr="000000"/>
                </a:solidFill>
                <a:effectLst/>
                <a:uLnTx/>
                <a:uFillTx/>
                <a:latin typeface="微软雅黑"/>
                <a:ea typeface="微软雅黑"/>
                <a:cs typeface="+mj-cs"/>
              </a:rPr>
              <a:t>Algorithm</a:t>
            </a: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mj-cs"/>
            </a:endParaRPr>
          </a:p>
        </p:txBody>
      </p:sp>
      <p:pic>
        <p:nvPicPr>
          <p:cNvPr id="8" name="图片 7">
            <a:extLst>
              <a:ext uri="{FF2B5EF4-FFF2-40B4-BE49-F238E27FC236}">
                <a16:creationId xmlns:a16="http://schemas.microsoft.com/office/drawing/2014/main" id="{F1EA4506-DE49-427A-B4C0-90FA248444E7}"/>
              </a:ext>
            </a:extLst>
          </p:cNvPr>
          <p:cNvPicPr>
            <a:picLocks noChangeAspect="1"/>
          </p:cNvPicPr>
          <p:nvPr/>
        </p:nvPicPr>
        <p:blipFill>
          <a:blip r:embed="rId3"/>
          <a:stretch>
            <a:fillRect/>
          </a:stretch>
        </p:blipFill>
        <p:spPr>
          <a:xfrm>
            <a:off x="2952141" y="947125"/>
            <a:ext cx="6471447" cy="2803198"/>
          </a:xfrm>
          <a:prstGeom prst="rect">
            <a:avLst/>
          </a:prstGeom>
        </p:spPr>
      </p:pic>
      <p:sp>
        <p:nvSpPr>
          <p:cNvPr id="11" name="文本框 10">
            <a:extLst>
              <a:ext uri="{FF2B5EF4-FFF2-40B4-BE49-F238E27FC236}">
                <a16:creationId xmlns:a16="http://schemas.microsoft.com/office/drawing/2014/main" id="{5AB735F2-60CB-5872-1F2D-CA713A2CCD20}"/>
              </a:ext>
            </a:extLst>
          </p:cNvPr>
          <p:cNvSpPr txBox="1"/>
          <p:nvPr/>
        </p:nvSpPr>
        <p:spPr>
          <a:xfrm>
            <a:off x="898176" y="4029374"/>
            <a:ext cx="4373880" cy="461665"/>
          </a:xfrm>
          <a:prstGeom prst="rect">
            <a:avLst/>
          </a:prstGeom>
          <a:noFill/>
        </p:spPr>
        <p:txBody>
          <a:bodyPr wrap="square" rtlCol="0">
            <a:spAutoFit/>
          </a:bodyPr>
          <a:lstStyle/>
          <a:p>
            <a:pPr defTabSz="685800"/>
            <a:r>
              <a:rPr lang="en-US" altLang="zh-CN" sz="2400" dirty="0">
                <a:solidFill>
                  <a:prstClr val="black"/>
                </a:solidFill>
                <a:ea typeface="+mj-ea"/>
              </a:rPr>
              <a:t>The received signal is</a:t>
            </a:r>
            <a:endParaRPr lang="zh-CN" altLang="en-US" sz="2400" dirty="0">
              <a:solidFill>
                <a:prstClr val="black"/>
              </a:solidFill>
              <a:ea typeface="+mj-ea"/>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256FF1E-0CFE-73D4-75BE-DDA3EBF752E1}"/>
                  </a:ext>
                </a:extLst>
              </p:cNvPr>
              <p:cNvSpPr txBox="1"/>
              <p:nvPr/>
            </p:nvSpPr>
            <p:spPr>
              <a:xfrm>
                <a:off x="3206114" y="4616202"/>
                <a:ext cx="5605300" cy="17022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2</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𝑁</m:t>
                              </m:r>
                            </m:sub>
                          </m:sSub>
                          <m:r>
                            <a:rPr lang="en-US" altLang="zh-CN" i="1">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e>
                        <m:sup>
                          <m:r>
                            <a:rPr lang="en-US" altLang="zh-CN" b="0" i="1" smtClean="0">
                              <a:latin typeface="Cambria Math" panose="02040503050406030204" pitchFamily="18" charset="0"/>
                            </a:rPr>
                            <m:t>𝑇</m:t>
                          </m:r>
                        </m:sup>
                      </m:sSup>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𝐷</m:t>
                          </m:r>
                        </m:sup>
                        <m:e>
                          <m:r>
                            <a:rPr lang="en-US" altLang="zh-CN" b="1" i="1" smtClean="0">
                              <a:latin typeface="Cambria Math" panose="02040503050406030204" pitchFamily="18" charset="0"/>
                            </a:rPr>
                            <m:t>𝒂</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𝑖</m:t>
                                  </m:r>
                                </m:sub>
                              </m:sSub>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𝒏</m:t>
                          </m:r>
                          <m:r>
                            <a:rPr lang="en-US" altLang="zh-CN" b="0" i="1" smtClean="0">
                              <a:latin typeface="Cambria Math" panose="02040503050406030204" pitchFamily="18" charset="0"/>
                            </a:rPr>
                            <m:t>(</m:t>
                          </m:r>
                          <m:r>
                            <a:rPr lang="en-US" altLang="zh-CN" b="1" i="1" smtClean="0">
                              <a:latin typeface="Cambria Math" panose="02040503050406030204" pitchFamily="18" charset="0"/>
                            </a:rPr>
                            <m:t>𝒕</m:t>
                          </m:r>
                          <m:r>
                            <a:rPr lang="en-US" altLang="zh-CN" b="0" i="1" smtClean="0">
                              <a:latin typeface="Cambria Math" panose="02040503050406030204" pitchFamily="18" charset="0"/>
                            </a:rPr>
                            <m:t>)</m:t>
                          </m:r>
                        </m:e>
                      </m:nary>
                    </m:oMath>
                  </m:oMathPara>
                </a14:m>
                <a:endParaRPr lang="en-US" altLang="zh-CN" dirty="0"/>
              </a:p>
              <a:p>
                <a:pPr algn="ctr"/>
                <a14:m>
                  <m:oMath xmlns:m="http://schemas.openxmlformats.org/officeDocument/2006/math">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𝒂</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1" i="1" smtClean="0">
                            <a:latin typeface="Cambria Math" panose="02040503050406030204" pitchFamily="18" charset="0"/>
                          </a:rPr>
                          <m:t>,</m:t>
                        </m:r>
                        <m:r>
                          <a:rPr lang="en-US" altLang="zh-CN" b="1" i="1">
                            <a:latin typeface="Cambria Math" panose="02040503050406030204" pitchFamily="18" charset="0"/>
                          </a:rPr>
                          <m:t>𝒂</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b="0" i="1" smtClean="0">
                                    <a:latin typeface="Cambria Math" panose="02040503050406030204" pitchFamily="18" charset="0"/>
                                  </a:rPr>
                                  <m:t>𝐷</m:t>
                                </m:r>
                              </m:sub>
                            </m:sSub>
                          </m:e>
                        </m:d>
                      </m:e>
                    </m:d>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i="1">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r>
                              <a:rPr lang="en-US" altLang="zh-CN" i="1">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𝐷</m:t>
                                </m:r>
                              </m:sub>
                            </m:sSub>
                            <m:r>
                              <a:rPr lang="en-US" altLang="zh-CN" i="1">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e>
                        </m:d>
                      </m:e>
                      <m:sup>
                        <m:r>
                          <a:rPr lang="en-US" altLang="zh-CN" i="1">
                            <a:latin typeface="Cambria Math" panose="02040503050406030204" pitchFamily="18" charset="0"/>
                          </a:rPr>
                          <m:t>𝑇</m:t>
                        </m:r>
                      </m:sup>
                    </m:sSup>
                    <m:r>
                      <a:rPr lang="en-US" altLang="zh-CN" b="0" i="1" smtClean="0">
                        <a:latin typeface="Cambria Math" panose="02040503050406030204" pitchFamily="18" charset="0"/>
                      </a:rPr>
                      <m:t>+</m:t>
                    </m:r>
                    <m:r>
                      <a:rPr lang="en-US" altLang="zh-CN" b="1" i="1">
                        <a:latin typeface="Cambria Math" panose="02040503050406030204" pitchFamily="18" charset="0"/>
                      </a:rPr>
                      <m:t>𝒏</m:t>
                    </m:r>
                    <m:r>
                      <a:rPr lang="en-US" altLang="zh-CN" b="1" i="1">
                        <a:latin typeface="Cambria Math" panose="02040503050406030204" pitchFamily="18" charset="0"/>
                      </a:rPr>
                      <m:t>(</m:t>
                    </m:r>
                    <m:r>
                      <a:rPr lang="en-US" altLang="zh-CN" b="1" i="1">
                        <a:latin typeface="Cambria Math" panose="02040503050406030204" pitchFamily="18" charset="0"/>
                      </a:rPr>
                      <m:t>𝒕</m:t>
                    </m:r>
                  </m:oMath>
                </a14:m>
                <a:r>
                  <a:rPr lang="en-US" altLang="zh-CN" b="1" dirty="0"/>
                  <a:t>)</a:t>
                </a:r>
              </a:p>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1" i="1" smtClean="0">
                          <a:latin typeface="Cambria Math" panose="02040503050406030204" pitchFamily="18" charset="0"/>
                        </a:rPr>
                        <m:t>𝑨𝒔</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𝒕</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m:t>
                      </m:r>
                    </m:oMath>
                  </m:oMathPara>
                </a14:m>
                <a:endParaRPr lang="zh-CN" altLang="en-US" b="1" dirty="0"/>
              </a:p>
            </p:txBody>
          </p:sp>
        </mc:Choice>
        <mc:Fallback xmlns="">
          <p:sp>
            <p:nvSpPr>
              <p:cNvPr id="12" name="文本框 11">
                <a:extLst>
                  <a:ext uri="{FF2B5EF4-FFF2-40B4-BE49-F238E27FC236}">
                    <a16:creationId xmlns:a16="http://schemas.microsoft.com/office/drawing/2014/main" id="{9256FF1E-0CFE-73D4-75BE-DDA3EBF752E1}"/>
                  </a:ext>
                </a:extLst>
              </p:cNvPr>
              <p:cNvSpPr txBox="1">
                <a:spLocks noRot="1" noChangeAspect="1" noMove="1" noResize="1" noEditPoints="1" noAdjustHandles="1" noChangeArrowheads="1" noChangeShapeType="1" noTextEdit="1"/>
              </p:cNvSpPr>
              <p:nvPr/>
            </p:nvSpPr>
            <p:spPr>
              <a:xfrm>
                <a:off x="3206114" y="4616202"/>
                <a:ext cx="5605300" cy="1702261"/>
              </a:xfrm>
              <a:prstGeom prst="rect">
                <a:avLst/>
              </a:prstGeom>
              <a:blipFill>
                <a:blip r:embed="rId4"/>
                <a:stretch>
                  <a:fillRect b="-25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17827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5</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3" name="标题 1">
            <a:extLst>
              <a:ext uri="{FF2B5EF4-FFF2-40B4-BE49-F238E27FC236}">
                <a16:creationId xmlns:a16="http://schemas.microsoft.com/office/drawing/2014/main" id="{7459991F-910F-5C79-67EA-B554DBE10B79}"/>
              </a:ext>
            </a:extLst>
          </p:cNvPr>
          <p:cNvSpPr txBox="1">
            <a:spLocks/>
          </p:cNvSpPr>
          <p:nvPr/>
        </p:nvSpPr>
        <p:spPr>
          <a:xfrm>
            <a:off x="476250" y="0"/>
            <a:ext cx="7886700" cy="994172"/>
          </a:xfrm>
          <a:prstGeom prst="rect">
            <a:avLst/>
          </a:prstGeom>
        </p:spPr>
        <p:txBody>
          <a:bodyPr vert="horz" lIns="68580" tIns="34290" rIns="68580" bIns="3429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altLang="zh-CN" sz="2800" b="0" i="0" u="none" strike="noStrike" kern="1200" cap="none" spc="0" normalizeH="0" baseline="0" noProof="0" dirty="0">
                <a:ln>
                  <a:noFill/>
                </a:ln>
                <a:solidFill>
                  <a:sysClr val="windowText" lastClr="000000"/>
                </a:solidFill>
                <a:effectLst/>
                <a:uLnTx/>
                <a:uFillTx/>
                <a:latin typeface="微软雅黑"/>
                <a:ea typeface="微软雅黑"/>
                <a:cs typeface="+mj-cs"/>
              </a:rPr>
              <a:t>MUSIC</a:t>
            </a:r>
            <a:r>
              <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mj-cs"/>
              </a:rPr>
              <a:t> </a:t>
            </a:r>
            <a:r>
              <a:rPr kumimoji="0" lang="en-US" altLang="zh-CN" sz="2800" b="0" i="0" u="none" strike="noStrike" kern="1200" cap="none" spc="0" normalizeH="0" baseline="0" noProof="0" dirty="0">
                <a:ln>
                  <a:noFill/>
                </a:ln>
                <a:solidFill>
                  <a:sysClr val="windowText" lastClr="000000"/>
                </a:solidFill>
                <a:effectLst/>
                <a:uLnTx/>
                <a:uFillTx/>
                <a:latin typeface="微软雅黑"/>
                <a:ea typeface="微软雅黑"/>
                <a:cs typeface="+mj-cs"/>
              </a:rPr>
              <a:t>Algorithm</a:t>
            </a: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mj-cs"/>
            </a:endParaRPr>
          </a:p>
        </p:txBody>
      </p:sp>
      <p:sp>
        <p:nvSpPr>
          <p:cNvPr id="10" name="文本框 9">
            <a:extLst>
              <a:ext uri="{FF2B5EF4-FFF2-40B4-BE49-F238E27FC236}">
                <a16:creationId xmlns:a16="http://schemas.microsoft.com/office/drawing/2014/main" id="{90A7CD12-B551-1A5B-A9F1-C704B49FA188}"/>
              </a:ext>
            </a:extLst>
          </p:cNvPr>
          <p:cNvSpPr txBox="1"/>
          <p:nvPr/>
        </p:nvSpPr>
        <p:spPr>
          <a:xfrm>
            <a:off x="405137" y="1080668"/>
            <a:ext cx="10262863" cy="461665"/>
          </a:xfrm>
          <a:prstGeom prst="rect">
            <a:avLst/>
          </a:prstGeom>
          <a:noFill/>
        </p:spPr>
        <p:txBody>
          <a:bodyPr wrap="square" rtlCol="0">
            <a:spAutoFit/>
          </a:bodyPr>
          <a:lstStyle/>
          <a:p>
            <a:pPr defTabSz="685800"/>
            <a:r>
              <a:rPr lang="en-US" altLang="zh-CN" sz="2400" dirty="0">
                <a:solidFill>
                  <a:prstClr val="black"/>
                </a:solidFill>
                <a:ea typeface="微软雅黑"/>
              </a:rPr>
              <a:t>The autocorrelation matrix of theoretically received signals can be written as:</a:t>
            </a:r>
            <a:endParaRPr lang="zh-CN" altLang="en-US" sz="2400" dirty="0">
              <a:solidFill>
                <a:prstClr val="black"/>
              </a:solidFill>
              <a:ea typeface="微软雅黑"/>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417F606-F6B2-5552-572B-F69575168EF1}"/>
                  </a:ext>
                </a:extLst>
              </p:cNvPr>
              <p:cNvSpPr txBox="1"/>
              <p:nvPr/>
            </p:nvSpPr>
            <p:spPr>
              <a:xfrm>
                <a:off x="483795" y="2254701"/>
                <a:ext cx="11238270" cy="30609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𝑹</m:t>
                          </m:r>
                        </m:e>
                        <m:sub>
                          <m:r>
                            <a:rPr lang="en-US" altLang="zh-CN" b="0" i="1" smtClean="0">
                              <a:latin typeface="Cambria Math" panose="02040503050406030204" pitchFamily="18" charset="0"/>
                            </a:rPr>
                            <m:t>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𝑿</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𝑿</m:t>
                              </m:r>
                            </m:e>
                            <m:sup>
                              <m:r>
                                <a:rPr lang="en-US" altLang="zh-CN" b="1" i="1" smtClean="0">
                                  <a:latin typeface="Cambria Math" panose="02040503050406030204" pitchFamily="18" charset="0"/>
                                </a:rPr>
                                <m:t>𝑯</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d>
                            <m:dPr>
                              <m:ctrlPr>
                                <a:rPr lang="en-US" altLang="zh-CN" b="1" i="1" smtClean="0">
                                  <a:latin typeface="Cambria Math" panose="02040503050406030204" pitchFamily="18" charset="0"/>
                                </a:rPr>
                              </m:ctrlPr>
                            </m:dPr>
                            <m:e>
                              <m:r>
                                <a:rPr lang="en-US" altLang="zh-CN" b="1" i="1">
                                  <a:latin typeface="Cambria Math" panose="02040503050406030204" pitchFamily="18" charset="0"/>
                                </a:rPr>
                                <m:t>𝑨</m:t>
                              </m:r>
                              <m:r>
                                <a:rPr lang="en-US" altLang="zh-CN" b="1" i="1" smtClean="0">
                                  <a:latin typeface="Cambria Math" panose="02040503050406030204" pitchFamily="18" charset="0"/>
                                </a:rPr>
                                <m:t>𝒔</m:t>
                              </m:r>
                              <m:r>
                                <a:rPr lang="en-US" altLang="zh-CN" b="1" i="1">
                                  <a:latin typeface="Cambria Math" panose="02040503050406030204" pitchFamily="18" charset="0"/>
                                </a:rPr>
                                <m:t>+</m:t>
                              </m:r>
                              <m:r>
                                <a:rPr lang="en-US" altLang="zh-CN" b="1" i="1">
                                  <a:latin typeface="Cambria Math" panose="02040503050406030204" pitchFamily="18" charset="0"/>
                                </a:rPr>
                                <m:t>𝒏</m:t>
                              </m:r>
                            </m:e>
                          </m:d>
                          <m:sSup>
                            <m:sSupPr>
                              <m:ctrlPr>
                                <a:rPr lang="en-US" altLang="zh-CN" b="0" i="1" smtClean="0">
                                  <a:latin typeface="Cambria Math" panose="02040503050406030204" pitchFamily="18" charset="0"/>
                                </a:rPr>
                              </m:ctrlPr>
                            </m:sSupPr>
                            <m:e>
                              <m:d>
                                <m:dPr>
                                  <m:ctrlPr>
                                    <a:rPr lang="en-US" altLang="zh-CN" b="1" i="1" smtClean="0">
                                      <a:latin typeface="Cambria Math" panose="02040503050406030204" pitchFamily="18" charset="0"/>
                                    </a:rPr>
                                  </m:ctrlPr>
                                </m:dPr>
                                <m:e>
                                  <m:r>
                                    <a:rPr lang="en-US" altLang="zh-CN" b="1" i="1">
                                      <a:latin typeface="Cambria Math" panose="02040503050406030204" pitchFamily="18" charset="0"/>
                                    </a:rPr>
                                    <m:t>𝑨𝒔</m:t>
                                  </m:r>
                                  <m:r>
                                    <a:rPr lang="en-US" altLang="zh-CN" b="1" i="1">
                                      <a:latin typeface="Cambria Math" panose="02040503050406030204" pitchFamily="18" charset="0"/>
                                    </a:rPr>
                                    <m:t>+</m:t>
                                  </m:r>
                                  <m:r>
                                    <a:rPr lang="en-US" altLang="zh-CN" b="1" i="1">
                                      <a:latin typeface="Cambria Math" panose="02040503050406030204" pitchFamily="18" charset="0"/>
                                    </a:rPr>
                                    <m:t>𝒏</m:t>
                                  </m:r>
                                </m:e>
                              </m:d>
                            </m:e>
                            <m:sup>
                              <m:r>
                                <a:rPr lang="en-US" altLang="zh-CN" b="0" i="1" smtClean="0">
                                  <a:latin typeface="Cambria Math" panose="02040503050406030204" pitchFamily="18" charset="0"/>
                                </a:rPr>
                                <m:t>𝐻</m:t>
                              </m:r>
                            </m:sup>
                          </m:sSup>
                        </m:e>
                      </m:d>
                    </m:oMath>
                  </m:oMathPara>
                </a14:m>
                <a:endParaRPr lang="en-US" altLang="zh-CN" b="0"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1" i="1" smtClean="0">
                          <a:latin typeface="Cambria Math" panose="02040503050406030204" pitchFamily="18" charset="0"/>
                        </a:rPr>
                        <m:t>𝑨</m:t>
                      </m:r>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𝒔</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𝒔</m:t>
                              </m:r>
                            </m:e>
                            <m:sup>
                              <m:r>
                                <a:rPr lang="en-US" altLang="zh-CN" b="0" i="1" smtClean="0">
                                  <a:latin typeface="Cambria Math" panose="02040503050406030204" pitchFamily="18" charset="0"/>
                                </a:rPr>
                                <m:t>𝐻</m:t>
                              </m:r>
                            </m:sup>
                          </m:sSup>
                        </m:e>
                      </m:d>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𝑨</m:t>
                          </m:r>
                        </m:e>
                        <m:sup>
                          <m:r>
                            <a:rPr lang="en-US" altLang="zh-CN" b="0" i="1" smtClean="0">
                              <a:latin typeface="Cambria Math" panose="02040503050406030204" pitchFamily="18" charset="0"/>
                            </a:rPr>
                            <m:t>𝐻</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𝒏</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𝒏</m:t>
                              </m:r>
                            </m:e>
                            <m:sup>
                              <m:r>
                                <a:rPr lang="en-US" altLang="zh-CN" b="0" i="1" smtClean="0">
                                  <a:latin typeface="Cambria Math" panose="02040503050406030204" pitchFamily="18" charset="0"/>
                                </a:rPr>
                                <m:t>𝐻</m:t>
                              </m:r>
                            </m:sup>
                          </m:sSup>
                        </m:e>
                      </m:d>
                      <m:r>
                        <a:rPr lang="en-US" altLang="zh-CN" b="0" i="1" smtClean="0">
                          <a:latin typeface="Cambria Math" panose="02040503050406030204" pitchFamily="18" charset="0"/>
                        </a:rPr>
                        <m:t>=</m:t>
                      </m:r>
                      <m:r>
                        <a:rPr lang="en-US" altLang="zh-CN" b="1" i="1" smtClean="0">
                          <a:latin typeface="Cambria Math" panose="02040503050406030204" pitchFamily="18" charset="0"/>
                        </a:rPr>
                        <m:t>𝑨</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𝑹</m:t>
                          </m:r>
                        </m:e>
                        <m:sub>
                          <m:r>
                            <a:rPr lang="en-US" altLang="zh-CN" b="1" i="1" smtClean="0">
                              <a:latin typeface="Cambria Math" panose="02040503050406030204" pitchFamily="18" charset="0"/>
                            </a:rPr>
                            <m:t>𝒔</m:t>
                          </m:r>
                        </m:sub>
                      </m:sSub>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𝑨</m:t>
                          </m:r>
                        </m:e>
                        <m:sup>
                          <m:r>
                            <a:rPr lang="en-US" altLang="zh-CN" b="0" i="1" smtClean="0">
                              <a:latin typeface="Cambria Math" panose="02040503050406030204" pitchFamily="18" charset="0"/>
                            </a:rPr>
                            <m:t>𝐻</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𝑹</m:t>
                          </m:r>
                        </m:e>
                        <m:sub>
                          <m:r>
                            <a:rPr lang="en-US" altLang="zh-CN" b="0" i="1" smtClean="0">
                              <a:latin typeface="Cambria Math" panose="02040503050406030204" pitchFamily="18" charset="0"/>
                            </a:rPr>
                            <m:t>𝑁</m:t>
                          </m:r>
                        </m:sub>
                      </m:sSub>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1" i="1">
                              <a:latin typeface="Cambria Math" panose="02040503050406030204" pitchFamily="18" charset="0"/>
                            </a:rPr>
                            <m:t>𝒂</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1" i="1">
                              <a:latin typeface="Cambria Math" panose="02040503050406030204" pitchFamily="18" charset="0"/>
                            </a:rPr>
                            <m:t>,</m:t>
                          </m:r>
                          <m:r>
                            <a:rPr lang="en-US" altLang="zh-CN" b="1" i="1">
                              <a:latin typeface="Cambria Math" panose="02040503050406030204" pitchFamily="18" charset="0"/>
                            </a:rPr>
                            <m:t>𝒂</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𝐷</m:t>
                                  </m:r>
                                </m:sub>
                              </m:sSub>
                            </m:e>
                          </m:d>
                        </m:e>
                      </m:d>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sSub>
                                  <m:sSubPr>
                                    <m:ctrlPr>
                                      <a:rPr lang="en-US" altLang="zh-CN" i="1" smtClean="0">
                                        <a:latin typeface="Cambria Math" panose="02040503050406030204" pitchFamily="18" charset="0"/>
                                      </a:rPr>
                                    </m:ctrlPr>
                                  </m:sSubPr>
                                  <m:e>
                                    <m:r>
                                      <m:rPr>
                                        <m:sty m:val="p"/>
                                        <m:brk m:alnAt="7"/>
                                      </m:rPr>
                                      <a:rPr lang="en-US" altLang="zh-CN" i="1">
                                        <a:latin typeface="Cambria Math" panose="02040503050406030204" pitchFamily="18" charset="0"/>
                                      </a:rPr>
                                      <m:t>λ</m:t>
                                    </m:r>
                                  </m:e>
                                  <m:sub>
                                    <m:r>
                                      <a:rPr lang="en-US" altLang="zh-CN" b="0" i="1" smtClean="0">
                                        <a:latin typeface="Cambria Math" panose="02040503050406030204" pitchFamily="18" charset="0"/>
                                      </a:rPr>
                                      <m:t>1</m:t>
                                    </m:r>
                                  </m:sub>
                                </m:sSub>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sSub>
                                  <m:sSubPr>
                                    <m:ctrlPr>
                                      <a:rPr lang="en-US" altLang="zh-CN" i="1">
                                        <a:latin typeface="Cambria Math" panose="02040503050406030204" pitchFamily="18" charset="0"/>
                                      </a:rPr>
                                    </m:ctrlPr>
                                  </m:sSubPr>
                                  <m:e>
                                    <m:r>
                                      <m:rPr>
                                        <m:sty m:val="p"/>
                                        <m:brk m:alnAt="7"/>
                                      </m:rPr>
                                      <a:rPr lang="en-US" altLang="zh-CN" i="1">
                                        <a:latin typeface="Cambria Math" panose="02040503050406030204" pitchFamily="18" charset="0"/>
                                      </a:rPr>
                                      <m:t>λ</m:t>
                                    </m:r>
                                  </m:e>
                                  <m:sub>
                                    <m:r>
                                      <a:rPr lang="en-US" altLang="zh-CN" b="0" i="1" smtClean="0">
                                        <a:latin typeface="Cambria Math" panose="02040503050406030204" pitchFamily="18" charset="0"/>
                                      </a:rPr>
                                      <m:t>𝐷</m:t>
                                    </m:r>
                                  </m:sub>
                                </m:sSub>
                              </m:e>
                            </m:mr>
                          </m:m>
                        </m:e>
                      </m:d>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m:t>
                          </m:r>
                          <m:r>
                            <a:rPr lang="en-US" altLang="zh-CN" b="1" i="1">
                              <a:latin typeface="Cambria Math" panose="02040503050406030204" pitchFamily="18" charset="0"/>
                            </a:rPr>
                            <m:t>𝒂</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1" i="1">
                              <a:latin typeface="Cambria Math" panose="02040503050406030204" pitchFamily="18" charset="0"/>
                            </a:rPr>
                            <m:t>,</m:t>
                          </m:r>
                          <m:r>
                            <a:rPr lang="en-US" altLang="zh-CN" b="1" i="1">
                              <a:latin typeface="Cambria Math" panose="02040503050406030204" pitchFamily="18" charset="0"/>
                            </a:rPr>
                            <m:t>𝒂</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𝐷</m:t>
                                  </m:r>
                                </m:sub>
                              </m:sSub>
                            </m:e>
                          </m:d>
                          <m:r>
                            <a:rPr lang="en-US" altLang="zh-CN" b="0" i="1" smtClean="0">
                              <a:latin typeface="Cambria Math" panose="02040503050406030204" pitchFamily="18" charset="0"/>
                            </a:rPr>
                            <m:t>]</m:t>
                          </m:r>
                        </m:e>
                        <m:sup>
                          <m:r>
                            <a:rPr lang="en-US" altLang="zh-CN" b="0" i="1" smtClean="0">
                              <a:latin typeface="Cambria Math" panose="02040503050406030204" pitchFamily="18" charset="0"/>
                            </a:rPr>
                            <m:t>𝐻</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𝑹</m:t>
                          </m:r>
                        </m:e>
                        <m:sub>
                          <m:r>
                            <a:rPr lang="en-US" altLang="zh-CN" i="1">
                              <a:latin typeface="Cambria Math" panose="02040503050406030204" pitchFamily="18" charset="0"/>
                            </a:rPr>
                            <m:t>𝑁</m:t>
                          </m:r>
                        </m:sub>
                      </m:sSub>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𝒂</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1" i="1">
                              <a:latin typeface="Cambria Math" panose="02040503050406030204" pitchFamily="18" charset="0"/>
                            </a:rPr>
                            <m:t>,</m:t>
                          </m:r>
                          <m:r>
                            <a:rPr lang="en-US" altLang="zh-CN" b="1" i="1">
                              <a:latin typeface="Cambria Math" panose="02040503050406030204" pitchFamily="18" charset="0"/>
                            </a:rPr>
                            <m:t>𝒂</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𝐷</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𝑜𝑡h𝑒𝑟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𝑠𝑢𝑏</m:t>
                          </m:r>
                          <m:r>
                            <a:rPr lang="en-US" altLang="zh-CN" b="0" i="1" smtClean="0">
                              <a:latin typeface="Cambria Math" panose="02040503050406030204" pitchFamily="18" charset="0"/>
                            </a:rPr>
                            <m:t>−</m:t>
                          </m:r>
                          <m:r>
                            <a:rPr lang="en-US" altLang="zh-CN" b="0" i="1" smtClean="0">
                              <a:latin typeface="Cambria Math" panose="02040503050406030204" pitchFamily="18" charset="0"/>
                            </a:rPr>
                            <m:t>𝑠𝑝𝑎𝑐𝑒</m:t>
                          </m:r>
                        </m:e>
                      </m:d>
                      <m:d>
                        <m:dPr>
                          <m:begChr m:val="["/>
                          <m:endChr m:val="]"/>
                          <m:ctrlPr>
                            <a:rPr lang="en-US" altLang="zh-CN" b="0" i="1" smtClean="0">
                              <a:solidFill>
                                <a:schemeClr val="tx1"/>
                              </a:solidFill>
                              <a:latin typeface="Cambria Math" panose="02040503050406030204" pitchFamily="18" charset="0"/>
                              <a:ea typeface="微软雅黑" panose="020B0503020204020204" pitchFamily="34" charset="-122"/>
                              <a:sym typeface="+mn-ea"/>
                            </a:rPr>
                          </m:ctrlPr>
                        </m:dPr>
                        <m:e>
                          <m:m>
                            <m:mPr>
                              <m:mcs>
                                <m:mc>
                                  <m:mcPr>
                                    <m:count m:val="3"/>
                                    <m:mcJc m:val="center"/>
                                  </m:mcPr>
                                </m:mc>
                              </m:mcs>
                              <m:ctrlPr>
                                <a:rPr lang="en-US" altLang="zh-CN" b="1" i="1" smtClean="0">
                                  <a:solidFill>
                                    <a:schemeClr val="tx1"/>
                                  </a:solidFill>
                                  <a:latin typeface="Cambria Math" panose="02040503050406030204" pitchFamily="18" charset="0"/>
                                  <a:ea typeface="微软雅黑" panose="020B0503020204020204" pitchFamily="34" charset="-122"/>
                                  <a:sym typeface="+mn-ea"/>
                                </a:rPr>
                              </m:ctrlPr>
                            </m:mPr>
                            <m:mr>
                              <m:e>
                                <m:sSub>
                                  <m:sSubPr>
                                    <m:ctrlPr>
                                      <a:rPr lang="en-US" altLang="zh-CN" b="1" i="1">
                                        <a:solidFill>
                                          <a:schemeClr val="tx1"/>
                                        </a:solidFill>
                                        <a:latin typeface="Cambria Math" panose="02040503050406030204" pitchFamily="18" charset="0"/>
                                        <a:ea typeface="微软雅黑" panose="020B0503020204020204" pitchFamily="34" charset="-122"/>
                                        <a:sym typeface="+mn-ea"/>
                                      </a:rPr>
                                    </m:ctrlPr>
                                  </m:sSubPr>
                                  <m:e>
                                    <m:r>
                                      <a:rPr lang="zh-CN" altLang="en-US" b="1" i="1">
                                        <a:solidFill>
                                          <a:schemeClr val="tx1"/>
                                        </a:solidFill>
                                        <a:latin typeface="Cambria Math" panose="02040503050406030204" pitchFamily="18" charset="0"/>
                                        <a:ea typeface="微软雅黑" panose="020B0503020204020204" pitchFamily="34" charset="-122"/>
                                        <a:sym typeface="+mn-ea"/>
                                      </a:rPr>
                                      <m:t>𝝀</m:t>
                                    </m:r>
                                  </m:e>
                                  <m:sub>
                                    <m:r>
                                      <a:rPr lang="en-US" altLang="zh-CN" b="1" i="1">
                                        <a:solidFill>
                                          <a:schemeClr val="tx1"/>
                                        </a:solidFill>
                                        <a:latin typeface="Cambria Math" panose="02040503050406030204" pitchFamily="18" charset="0"/>
                                        <a:ea typeface="微软雅黑" panose="020B0503020204020204" pitchFamily="34" charset="-122"/>
                                        <a:sym typeface="+mn-ea"/>
                                      </a:rPr>
                                      <m:t>𝟏</m:t>
                                    </m:r>
                                  </m:sub>
                                </m:sSub>
                              </m:e>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mr>
                            <m:mr>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mr>
                            <m:mr>
                              <m:e>
                                <m:eqArr>
                                  <m:eqArrPr>
                                    <m:ctrlPr>
                                      <a:rPr lang="en-US" altLang="zh-CN" b="1" i="1">
                                        <a:solidFill>
                                          <a:schemeClr val="tx1"/>
                                        </a:solidFill>
                                        <a:latin typeface="Cambria Math" panose="02040503050406030204" pitchFamily="18" charset="0"/>
                                        <a:ea typeface="微软雅黑" panose="020B0503020204020204" pitchFamily="34" charset="-122"/>
                                        <a:sym typeface="+mn-ea"/>
                                      </a:rPr>
                                    </m:ctrlPr>
                                  </m:eqArrPr>
                                  <m:e>
                                    <m:eqArr>
                                      <m:eqArrPr>
                                        <m:ctrlPr>
                                          <a:rPr lang="en-US" altLang="zh-CN" b="1" i="1">
                                            <a:solidFill>
                                              <a:schemeClr val="tx1"/>
                                            </a:solidFill>
                                            <a:latin typeface="Cambria Math" panose="02040503050406030204" pitchFamily="18" charset="0"/>
                                            <a:ea typeface="微软雅黑" panose="020B0503020204020204" pitchFamily="34" charset="-122"/>
                                            <a:sym typeface="+mn-ea"/>
                                          </a:rPr>
                                        </m:ctrlPr>
                                      </m:eqArrPr>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eqArr>
                                  </m:e>
                                  <m:e>
                                    <m:r>
                                      <a:rPr lang="en-US" altLang="zh-CN" b="1" i="1">
                                        <a:solidFill>
                                          <a:schemeClr val="tx1"/>
                                        </a:solidFill>
                                        <a:latin typeface="Cambria Math" panose="02040503050406030204" pitchFamily="18" charset="0"/>
                                        <a:ea typeface="微软雅黑" panose="020B0503020204020204" pitchFamily="34" charset="-122"/>
                                        <a:sym typeface="+mn-ea"/>
                                      </a:rPr>
                                      <m:t>𝟎</m:t>
                                    </m:r>
                                  </m:e>
                                </m:eqArr>
                              </m:e>
                              <m:e>
                                <m:eqArr>
                                  <m:eqArrPr>
                                    <m:ctrlPr>
                                      <a:rPr lang="en-US" altLang="zh-CN" b="1" i="1">
                                        <a:solidFill>
                                          <a:schemeClr val="tx1"/>
                                        </a:solidFill>
                                        <a:latin typeface="Cambria Math" panose="02040503050406030204" pitchFamily="18" charset="0"/>
                                        <a:ea typeface="微软雅黑" panose="020B0503020204020204" pitchFamily="34" charset="-122"/>
                                        <a:sym typeface="+mn-ea"/>
                                      </a:rPr>
                                    </m:ctrlPr>
                                  </m:eqArrPr>
                                  <m:e>
                                    <m:eqArr>
                                      <m:eqArrPr>
                                        <m:ctrlPr>
                                          <a:rPr lang="en-US" altLang="zh-CN" b="1" i="1">
                                            <a:solidFill>
                                              <a:schemeClr val="tx1"/>
                                            </a:solidFill>
                                            <a:latin typeface="Cambria Math" panose="02040503050406030204" pitchFamily="18" charset="0"/>
                                            <a:ea typeface="微软雅黑" panose="020B0503020204020204" pitchFamily="34" charset="-122"/>
                                            <a:sym typeface="+mn-ea"/>
                                          </a:rPr>
                                        </m:ctrlPr>
                                      </m:eqArrPr>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m:t>
                                        </m:r>
                                      </m:e>
                                    </m:eqArr>
                                  </m:e>
                                  <m:e>
                                    <m:r>
                                      <a:rPr lang="en-US" altLang="zh-CN" b="1" i="1">
                                        <a:solidFill>
                                          <a:schemeClr val="tx1"/>
                                        </a:solidFill>
                                        <a:latin typeface="Cambria Math" panose="02040503050406030204" pitchFamily="18" charset="0"/>
                                        <a:ea typeface="微软雅黑" panose="020B0503020204020204" pitchFamily="34" charset="-122"/>
                                        <a:sym typeface="+mn-ea"/>
                                      </a:rPr>
                                      <m:t>𝟎</m:t>
                                    </m:r>
                                  </m:e>
                                </m:eqArr>
                              </m:e>
                              <m:e>
                                <m:eqArr>
                                  <m:eqArrPr>
                                    <m:ctrlPr>
                                      <a:rPr lang="en-US" altLang="zh-CN" b="1" i="1">
                                        <a:solidFill>
                                          <a:schemeClr val="tx1"/>
                                        </a:solidFill>
                                        <a:latin typeface="Cambria Math" panose="02040503050406030204" pitchFamily="18" charset="0"/>
                                        <a:ea typeface="微软雅黑" panose="020B0503020204020204" pitchFamily="34" charset="-122"/>
                                        <a:sym typeface="+mn-ea"/>
                                      </a:rPr>
                                    </m:ctrlPr>
                                  </m:eqArrPr>
                                  <m:e>
                                    <m:sSub>
                                      <m:sSubPr>
                                        <m:ctrlPr>
                                          <a:rPr lang="en-US" altLang="zh-CN" b="1" i="1">
                                            <a:solidFill>
                                              <a:schemeClr val="tx1"/>
                                            </a:solidFill>
                                            <a:latin typeface="Cambria Math" panose="02040503050406030204" pitchFamily="18" charset="0"/>
                                            <a:ea typeface="微软雅黑" panose="020B0503020204020204" pitchFamily="34" charset="-122"/>
                                            <a:sym typeface="+mn-ea"/>
                                          </a:rPr>
                                        </m:ctrlPr>
                                      </m:sSubPr>
                                      <m:e>
                                        <m:r>
                                          <a:rPr lang="zh-CN" altLang="en-US" b="1" i="1">
                                            <a:solidFill>
                                              <a:schemeClr val="tx1"/>
                                            </a:solidFill>
                                            <a:latin typeface="Cambria Math" panose="02040503050406030204" pitchFamily="18" charset="0"/>
                                            <a:ea typeface="微软雅黑" panose="020B0503020204020204" pitchFamily="34" charset="-122"/>
                                            <a:sym typeface="+mn-ea"/>
                                          </a:rPr>
                                          <m:t>𝝀</m:t>
                                        </m:r>
                                      </m:e>
                                      <m:sub>
                                        <m:r>
                                          <m:rPr>
                                            <m:sty m:val="p"/>
                                          </m:rPr>
                                          <a:rPr lang="en-US" altLang="zh-CN" b="1" i="1">
                                            <a:solidFill>
                                              <a:schemeClr val="tx1"/>
                                            </a:solidFill>
                                            <a:latin typeface="Cambria Math" panose="02040503050406030204" pitchFamily="18" charset="0"/>
                                            <a:ea typeface="微软雅黑" panose="020B0503020204020204" pitchFamily="34" charset="-122"/>
                                            <a:sym typeface="+mn-ea"/>
                                          </a:rPr>
                                          <m:t>D</m:t>
                                        </m:r>
                                      </m:sub>
                                    </m:sSub>
                                  </m:e>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eqArr>
                              </m:e>
                            </m:mr>
                          </m:m>
                          <m:m>
                            <m:mPr>
                              <m:mcs>
                                <m:mc>
                                  <m:mcPr>
                                    <m:count m:val="3"/>
                                    <m:mcJc m:val="center"/>
                                  </m:mcPr>
                                </m:mc>
                              </m:mcs>
                              <m:ctrlPr>
                                <a:rPr lang="en-US" altLang="zh-CN" b="1" i="1">
                                  <a:solidFill>
                                    <a:schemeClr val="tx1"/>
                                  </a:solidFill>
                                  <a:latin typeface="Cambria Math" panose="02040503050406030204" pitchFamily="18" charset="0"/>
                                  <a:ea typeface="微软雅黑" panose="020B0503020204020204" pitchFamily="34" charset="-122"/>
                                  <a:sym typeface="+mn-ea"/>
                                </a:rPr>
                              </m:ctrlPr>
                            </m:mPr>
                            <m:mr>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mr>
                            <m:mr>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mr>
                            <m:mr>
                              <m:e>
                                <m:eqArr>
                                  <m:eqArrPr>
                                    <m:ctrlPr>
                                      <a:rPr lang="en-US" altLang="zh-CN" b="1" i="1">
                                        <a:solidFill>
                                          <a:schemeClr val="tx1"/>
                                        </a:solidFill>
                                        <a:latin typeface="Cambria Math" panose="02040503050406030204" pitchFamily="18" charset="0"/>
                                        <a:ea typeface="微软雅黑" panose="020B0503020204020204" pitchFamily="34" charset="-122"/>
                                        <a:sym typeface="+mn-ea"/>
                                      </a:rPr>
                                    </m:ctrlPr>
                                  </m:eqArrPr>
                                  <m:e>
                                    <m:eqArr>
                                      <m:eqArrPr>
                                        <m:ctrlPr>
                                          <a:rPr lang="en-US" altLang="zh-CN" b="1" i="1">
                                            <a:solidFill>
                                              <a:schemeClr val="tx1"/>
                                            </a:solidFill>
                                            <a:latin typeface="Cambria Math" panose="02040503050406030204" pitchFamily="18" charset="0"/>
                                            <a:ea typeface="微软雅黑" panose="020B0503020204020204" pitchFamily="34" charset="-122"/>
                                            <a:sym typeface="+mn-ea"/>
                                          </a:rPr>
                                        </m:ctrlPr>
                                      </m:eqArrPr>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eqArr>
                                  </m:e>
                                  <m:e>
                                    <m:r>
                                      <a:rPr lang="en-US" altLang="zh-CN" b="1" i="1">
                                        <a:solidFill>
                                          <a:schemeClr val="tx1"/>
                                        </a:solidFill>
                                        <a:latin typeface="Cambria Math" panose="02040503050406030204" pitchFamily="18" charset="0"/>
                                        <a:ea typeface="微软雅黑" panose="020B0503020204020204" pitchFamily="34" charset="-122"/>
                                        <a:sym typeface="+mn-ea"/>
                                      </a:rPr>
                                      <m:t>𝟎</m:t>
                                    </m:r>
                                  </m:e>
                                </m:eqArr>
                              </m:e>
                              <m:e>
                                <m:eqArr>
                                  <m:eqArrPr>
                                    <m:ctrlPr>
                                      <a:rPr lang="en-US" altLang="zh-CN" b="1" i="1">
                                        <a:solidFill>
                                          <a:schemeClr val="tx1"/>
                                        </a:solidFill>
                                        <a:latin typeface="Cambria Math" panose="02040503050406030204" pitchFamily="18" charset="0"/>
                                        <a:ea typeface="微软雅黑" panose="020B0503020204020204" pitchFamily="34" charset="-122"/>
                                        <a:sym typeface="+mn-ea"/>
                                      </a:rPr>
                                    </m:ctrlPr>
                                  </m:eqArrPr>
                                  <m:e>
                                    <m:eqArr>
                                      <m:eqArrPr>
                                        <m:ctrlPr>
                                          <a:rPr lang="en-US" altLang="zh-CN" b="1" i="1">
                                            <a:solidFill>
                                              <a:schemeClr val="tx1"/>
                                            </a:solidFill>
                                            <a:latin typeface="Cambria Math" panose="02040503050406030204" pitchFamily="18" charset="0"/>
                                            <a:ea typeface="微软雅黑" panose="020B0503020204020204" pitchFamily="34" charset="-122"/>
                                            <a:sym typeface="+mn-ea"/>
                                          </a:rPr>
                                        </m:ctrlPr>
                                      </m:eqArrPr>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m:t>
                                        </m:r>
                                      </m:e>
                                    </m:eqArr>
                                  </m:e>
                                  <m:e>
                                    <m:r>
                                      <a:rPr lang="en-US" altLang="zh-CN" b="1" i="1">
                                        <a:solidFill>
                                          <a:schemeClr val="tx1"/>
                                        </a:solidFill>
                                        <a:latin typeface="Cambria Math" panose="02040503050406030204" pitchFamily="18" charset="0"/>
                                        <a:ea typeface="微软雅黑" panose="020B0503020204020204" pitchFamily="34" charset="-122"/>
                                        <a:sym typeface="+mn-ea"/>
                                      </a:rPr>
                                      <m:t>𝟎</m:t>
                                    </m:r>
                                  </m:e>
                                </m:eqArr>
                              </m:e>
                              <m:e>
                                <m:eqArr>
                                  <m:eqArrPr>
                                    <m:ctrlPr>
                                      <a:rPr lang="en-US" altLang="zh-CN" b="1" i="1">
                                        <a:solidFill>
                                          <a:schemeClr val="tx1"/>
                                        </a:solidFill>
                                        <a:latin typeface="Cambria Math" panose="02040503050406030204" pitchFamily="18" charset="0"/>
                                        <a:ea typeface="微软雅黑" panose="020B0503020204020204" pitchFamily="34" charset="-122"/>
                                        <a:sym typeface="+mn-ea"/>
                                      </a:rPr>
                                    </m:ctrlPr>
                                  </m:eqArrPr>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eqArr>
                              </m:e>
                            </m:mr>
                          </m:m>
                        </m:e>
                      </m:d>
                      <m:sSup>
                        <m:sSupPr>
                          <m:ctrlPr>
                            <a:rPr lang="en-US" altLang="zh-CN" b="0" i="1" smtClean="0">
                              <a:solidFill>
                                <a:schemeClr val="tx1"/>
                              </a:solidFill>
                              <a:latin typeface="Cambria Math" panose="02040503050406030204" pitchFamily="18" charset="0"/>
                              <a:ea typeface="微软雅黑" panose="020B0503020204020204" pitchFamily="34" charset="-122"/>
                              <a:sym typeface="+mn-ea"/>
                            </a:rPr>
                          </m:ctrlPr>
                        </m:sSupPr>
                        <m:e>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𝒂</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1" i="1">
                                  <a:latin typeface="Cambria Math" panose="02040503050406030204" pitchFamily="18" charset="0"/>
                                </a:rPr>
                                <m:t>,</m:t>
                              </m:r>
                              <m:r>
                                <a:rPr lang="en-US" altLang="zh-CN" b="1" i="1">
                                  <a:latin typeface="Cambria Math" panose="02040503050406030204" pitchFamily="18" charset="0"/>
                                </a:rPr>
                                <m:t>𝒂</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𝐷</m:t>
                                      </m:r>
                                    </m:sub>
                                  </m:sSub>
                                </m:e>
                              </m:d>
                              <m:r>
                                <a:rPr lang="en-US" altLang="zh-CN" i="1">
                                  <a:latin typeface="Cambria Math" panose="02040503050406030204" pitchFamily="18" charset="0"/>
                                </a:rPr>
                                <m:t>,</m:t>
                              </m:r>
                              <m:r>
                                <a:rPr lang="en-US" altLang="zh-CN" i="1">
                                  <a:latin typeface="Cambria Math" panose="02040503050406030204" pitchFamily="18" charset="0"/>
                                </a:rPr>
                                <m:t>𝑜𝑡h𝑒𝑟</m:t>
                              </m:r>
                              <m:r>
                                <a:rPr lang="en-US" altLang="zh-CN" i="1">
                                  <a:latin typeface="Cambria Math" panose="02040503050406030204" pitchFamily="18" charset="0"/>
                                </a:rPr>
                                <m:t> </m:t>
                              </m:r>
                              <m:r>
                                <a:rPr lang="en-US" altLang="zh-CN" i="1">
                                  <a:latin typeface="Cambria Math" panose="02040503050406030204" pitchFamily="18" charset="0"/>
                                </a:rPr>
                                <m:t>𝑠𝑢𝑏</m:t>
                              </m:r>
                              <m:r>
                                <a:rPr lang="en-US" altLang="zh-CN" i="1">
                                  <a:latin typeface="Cambria Math" panose="02040503050406030204" pitchFamily="18" charset="0"/>
                                </a:rPr>
                                <m:t>−</m:t>
                              </m:r>
                              <m:r>
                                <a:rPr lang="en-US" altLang="zh-CN" i="1">
                                  <a:latin typeface="Cambria Math" panose="02040503050406030204" pitchFamily="18" charset="0"/>
                                </a:rPr>
                                <m:t>𝑠𝑝𝑎𝑐𝑒</m:t>
                              </m:r>
                            </m:e>
                          </m:d>
                        </m:e>
                        <m:sup>
                          <m:r>
                            <a:rPr lang="en-US" altLang="zh-CN" b="0" i="1" smtClean="0">
                              <a:solidFill>
                                <a:schemeClr val="tx1"/>
                              </a:solidFill>
                              <a:latin typeface="Cambria Math" panose="02040503050406030204" pitchFamily="18" charset="0"/>
                              <a:ea typeface="微软雅黑" panose="020B0503020204020204" pitchFamily="34" charset="-122"/>
                              <a:sym typeface="+mn-ea"/>
                            </a:rPr>
                            <m:t>𝐻</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𝑹</m:t>
                          </m:r>
                        </m:e>
                        <m:sub>
                          <m:r>
                            <a:rPr lang="en-US" altLang="zh-CN" i="1">
                              <a:latin typeface="Cambria Math" panose="02040503050406030204" pitchFamily="18" charset="0"/>
                            </a:rPr>
                            <m:t>𝑁</m:t>
                          </m:r>
                        </m:sub>
                      </m:sSub>
                    </m:oMath>
                  </m:oMathPara>
                </a14:m>
                <a:endParaRPr lang="zh-CN" altLang="en-US" dirty="0"/>
              </a:p>
            </p:txBody>
          </p:sp>
        </mc:Choice>
        <mc:Fallback xmlns="">
          <p:sp>
            <p:nvSpPr>
              <p:cNvPr id="11" name="文本框 10">
                <a:extLst>
                  <a:ext uri="{FF2B5EF4-FFF2-40B4-BE49-F238E27FC236}">
                    <a16:creationId xmlns:a16="http://schemas.microsoft.com/office/drawing/2014/main" id="{E417F606-F6B2-5552-572B-F69575168EF1}"/>
                  </a:ext>
                </a:extLst>
              </p:cNvPr>
              <p:cNvSpPr txBox="1">
                <a:spLocks noRot="1" noChangeAspect="1" noMove="1" noResize="1" noEditPoints="1" noAdjustHandles="1" noChangeArrowheads="1" noChangeShapeType="1" noTextEdit="1"/>
              </p:cNvSpPr>
              <p:nvPr/>
            </p:nvSpPr>
            <p:spPr>
              <a:xfrm>
                <a:off x="483795" y="2254701"/>
                <a:ext cx="11238270" cy="306096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5969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6</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3" name="标题 1">
            <a:extLst>
              <a:ext uri="{FF2B5EF4-FFF2-40B4-BE49-F238E27FC236}">
                <a16:creationId xmlns:a16="http://schemas.microsoft.com/office/drawing/2014/main" id="{4EC8EFF1-0076-3FFC-4472-A9492889EBE3}"/>
              </a:ext>
            </a:extLst>
          </p:cNvPr>
          <p:cNvSpPr txBox="1">
            <a:spLocks/>
          </p:cNvSpPr>
          <p:nvPr/>
        </p:nvSpPr>
        <p:spPr>
          <a:xfrm>
            <a:off x="476250" y="0"/>
            <a:ext cx="7886700" cy="994172"/>
          </a:xfrm>
          <a:prstGeom prst="rect">
            <a:avLst/>
          </a:prstGeom>
        </p:spPr>
        <p:txBody>
          <a:bodyPr vert="horz" lIns="68580" tIns="34290" rIns="68580" bIns="3429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altLang="zh-CN" sz="2800" b="0" i="0" u="none" strike="noStrike" kern="1200" cap="none" spc="0" normalizeH="0" baseline="0" noProof="0" dirty="0">
                <a:ln>
                  <a:noFill/>
                </a:ln>
                <a:solidFill>
                  <a:sysClr val="windowText" lastClr="000000"/>
                </a:solidFill>
                <a:effectLst/>
                <a:uLnTx/>
                <a:uFillTx/>
                <a:latin typeface="微软雅黑"/>
                <a:ea typeface="微软雅黑"/>
                <a:cs typeface="+mj-cs"/>
              </a:rPr>
              <a:t>MUSIC</a:t>
            </a:r>
            <a:r>
              <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mj-cs"/>
              </a:rPr>
              <a:t> </a:t>
            </a:r>
            <a:r>
              <a:rPr kumimoji="0" lang="en-US" altLang="zh-CN" sz="2800" b="0" i="0" u="none" strike="noStrike" kern="1200" cap="none" spc="0" normalizeH="0" baseline="0" noProof="0" dirty="0">
                <a:ln>
                  <a:noFill/>
                </a:ln>
                <a:solidFill>
                  <a:sysClr val="windowText" lastClr="000000"/>
                </a:solidFill>
                <a:effectLst/>
                <a:uLnTx/>
                <a:uFillTx/>
                <a:latin typeface="微软雅黑"/>
                <a:ea typeface="微软雅黑"/>
                <a:cs typeface="+mj-cs"/>
              </a:rPr>
              <a:t>Algorithm</a:t>
            </a: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mj-cs"/>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D158BD2-6A96-1200-B024-0B2C04BB0760}"/>
                  </a:ext>
                </a:extLst>
              </p:cNvPr>
              <p:cNvSpPr txBox="1"/>
              <p:nvPr/>
            </p:nvSpPr>
            <p:spPr>
              <a:xfrm>
                <a:off x="2449830" y="882659"/>
                <a:ext cx="7292340" cy="1696490"/>
              </a:xfrm>
              <a:prstGeom prst="rect">
                <a:avLst/>
              </a:prstGeom>
              <a:noFill/>
            </p:spPr>
            <p:txBody>
              <a:bodyPr wrap="square" rtlCol="0">
                <a:spAutoFit/>
              </a:bodyPr>
              <a:lstStyle/>
              <a:p>
                <a:pPr algn="ctr" defTabSz="685800"/>
                <a:r>
                  <a:rPr lang="en-US" altLang="zh-CN" sz="2400" dirty="0">
                    <a:solidFill>
                      <a:prstClr val="black"/>
                    </a:solidFill>
                    <a:ea typeface="微软雅黑"/>
                  </a:rPr>
                  <a:t>The autocorrelation matrix of the actual received signal:</a:t>
                </a:r>
              </a:p>
              <a:p>
                <a:pPr defTabSz="685800"/>
                <a14:m>
                  <m:oMathPara xmlns:m="http://schemas.openxmlformats.org/officeDocument/2006/math">
                    <m:oMathParaPr>
                      <m:jc m:val="centerGroup"/>
                    </m:oMathParaPr>
                    <m:oMath xmlns:m="http://schemas.openxmlformats.org/officeDocument/2006/math">
                      <m:sSub>
                        <m:sSubPr>
                          <m:ctrlPr>
                            <a:rPr lang="en-US" altLang="zh-CN" sz="2000" i="1" smtClean="0">
                              <a:solidFill>
                                <a:prstClr val="black"/>
                              </a:solidFill>
                              <a:latin typeface="Cambria Math" panose="02040503050406030204" pitchFamily="18" charset="0"/>
                            </a:rPr>
                          </m:ctrlPr>
                        </m:sSubPr>
                        <m:e>
                          <m:r>
                            <a:rPr lang="en-US" altLang="zh-CN" sz="2000" i="1" smtClean="0">
                              <a:solidFill>
                                <a:prstClr val="black"/>
                              </a:solidFill>
                              <a:latin typeface="Cambria Math" panose="02040503050406030204" pitchFamily="18" charset="0"/>
                            </a:rPr>
                            <m:t>𝑅</m:t>
                          </m:r>
                        </m:e>
                        <m:sub>
                          <m:r>
                            <a:rPr lang="en-US" altLang="zh-CN" sz="2000" i="1" smtClean="0">
                              <a:solidFill>
                                <a:prstClr val="black"/>
                              </a:solidFill>
                              <a:latin typeface="Cambria Math" panose="02040503050406030204" pitchFamily="18" charset="0"/>
                            </a:rPr>
                            <m:t>𝑋</m:t>
                          </m:r>
                        </m:sub>
                      </m:sSub>
                      <m:r>
                        <a:rPr lang="en-US" altLang="zh-CN" sz="2000" i="1" smtClean="0">
                          <a:solidFill>
                            <a:prstClr val="black"/>
                          </a:solidFill>
                          <a:latin typeface="Cambria Math" panose="02040503050406030204" pitchFamily="18" charset="0"/>
                          <a:ea typeface="Cambria Math" panose="02040503050406030204" pitchFamily="18" charset="0"/>
                        </a:rPr>
                        <m:t>≈</m:t>
                      </m:r>
                      <m:acc>
                        <m:accPr>
                          <m:chr m:val="̂"/>
                          <m:ctrlPr>
                            <a:rPr lang="en-US" altLang="zh-CN" sz="2000" i="1" smtClean="0">
                              <a:solidFill>
                                <a:prstClr val="black"/>
                              </a:solidFill>
                              <a:latin typeface="Cambria Math" panose="02040503050406030204" pitchFamily="18" charset="0"/>
                              <a:ea typeface="Cambria Math" panose="02040503050406030204" pitchFamily="18" charset="0"/>
                            </a:rPr>
                          </m:ctrlPr>
                        </m:accPr>
                        <m:e>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pitchFamily="18" charset="0"/>
                                </a:rPr>
                                <m:t>𝑅</m:t>
                              </m:r>
                            </m:e>
                            <m:sub>
                              <m:r>
                                <a:rPr lang="en-US" altLang="zh-CN" sz="2000" i="1">
                                  <a:solidFill>
                                    <a:prstClr val="black"/>
                                  </a:solidFill>
                                  <a:latin typeface="Cambria Math" panose="02040503050406030204" pitchFamily="18" charset="0"/>
                                </a:rPr>
                                <m:t>𝑋</m:t>
                              </m:r>
                            </m:sub>
                          </m:sSub>
                        </m:e>
                      </m:acc>
                      <m:r>
                        <a:rPr lang="en-US" altLang="zh-CN" sz="2000" i="1" smtClean="0">
                          <a:solidFill>
                            <a:prstClr val="black"/>
                          </a:solidFill>
                          <a:latin typeface="Cambria Math" panose="02040503050406030204" pitchFamily="18" charset="0"/>
                        </a:rPr>
                        <m:t>=</m:t>
                      </m:r>
                      <m:f>
                        <m:fPr>
                          <m:ctrlPr>
                            <a:rPr lang="zh-CN" altLang="en-US" sz="2000" b="1" i="1">
                              <a:solidFill>
                                <a:prstClr val="black"/>
                              </a:solidFill>
                              <a:latin typeface="Cambria Math" panose="02040503050406030204" pitchFamily="18" charset="0"/>
                              <a:ea typeface="微软雅黑" panose="020B0503020204020204" pitchFamily="34" charset="-122"/>
                            </a:rPr>
                          </m:ctrlPr>
                        </m:fPr>
                        <m:num>
                          <m:r>
                            <a:rPr lang="zh-CN" altLang="en-US" sz="2000" b="1">
                              <a:solidFill>
                                <a:prstClr val="black"/>
                              </a:solidFill>
                              <a:latin typeface="Cambria Math" panose="02040503050406030204" pitchFamily="18" charset="0"/>
                              <a:ea typeface="微软雅黑" panose="020B0503020204020204" pitchFamily="34" charset="-122"/>
                            </a:rPr>
                            <m:t>1</m:t>
                          </m:r>
                        </m:num>
                        <m:den>
                          <m:r>
                            <a:rPr lang="en-US" altLang="zh-CN" sz="2000" b="1">
                              <a:solidFill>
                                <a:prstClr val="black"/>
                              </a:solidFill>
                              <a:latin typeface="Cambria Math" panose="02040503050406030204" pitchFamily="18" charset="0"/>
                              <a:ea typeface="微软雅黑" panose="020B0503020204020204" pitchFamily="34" charset="-122"/>
                            </a:rPr>
                            <m:t>𝑇</m:t>
                          </m:r>
                        </m:den>
                      </m:f>
                      <m:nary>
                        <m:naryPr>
                          <m:chr m:val="∑"/>
                          <m:ctrlPr>
                            <a:rPr lang="zh-CN" altLang="en-US" sz="2000" b="1" i="1">
                              <a:solidFill>
                                <a:prstClr val="black"/>
                              </a:solidFill>
                              <a:latin typeface="Cambria Math" panose="02040503050406030204" pitchFamily="18" charset="0"/>
                              <a:ea typeface="微软雅黑" panose="020B0503020204020204" pitchFamily="34" charset="-122"/>
                            </a:rPr>
                          </m:ctrlPr>
                        </m:naryPr>
                        <m:sub>
                          <m:r>
                            <a:rPr lang="zh-CN" altLang="en-US" sz="2000" b="1">
                              <a:solidFill>
                                <a:prstClr val="black"/>
                              </a:solidFill>
                              <a:latin typeface="Cambria Math" panose="02040503050406030204" pitchFamily="18" charset="0"/>
                              <a:ea typeface="微软雅黑" panose="020B0503020204020204" pitchFamily="34" charset="-122"/>
                            </a:rPr>
                            <m:t>𝑡</m:t>
                          </m:r>
                          <m:r>
                            <a:rPr lang="zh-CN" altLang="en-US" sz="2000" b="1">
                              <a:solidFill>
                                <a:prstClr val="black"/>
                              </a:solidFill>
                              <a:latin typeface="Cambria Math" panose="02040503050406030204" pitchFamily="18" charset="0"/>
                              <a:ea typeface="微软雅黑" panose="020B0503020204020204" pitchFamily="34" charset="-122"/>
                            </a:rPr>
                            <m:t>=1</m:t>
                          </m:r>
                        </m:sub>
                        <m:sup>
                          <m:r>
                            <a:rPr lang="zh-CN" altLang="en-US" sz="2000" b="1">
                              <a:solidFill>
                                <a:prstClr val="black"/>
                              </a:solidFill>
                              <a:latin typeface="Cambria Math" panose="02040503050406030204" pitchFamily="18" charset="0"/>
                              <a:ea typeface="微软雅黑" panose="020B0503020204020204" pitchFamily="34" charset="-122"/>
                            </a:rPr>
                            <m:t>𝑇</m:t>
                          </m:r>
                        </m:sup>
                        <m:e>
                          <m:r>
                            <a:rPr lang="zh-CN" altLang="en-US" sz="2000" b="1">
                              <a:solidFill>
                                <a:prstClr val="black"/>
                              </a:solidFill>
                              <a:latin typeface="Cambria Math" panose="02040503050406030204" pitchFamily="18" charset="0"/>
                              <a:ea typeface="微软雅黑" panose="020B0503020204020204" pitchFamily="34" charset="-122"/>
                            </a:rPr>
                            <m:t>𝐱</m:t>
                          </m:r>
                          <m:r>
                            <a:rPr lang="zh-CN" altLang="en-US" sz="2000" b="1">
                              <a:solidFill>
                                <a:prstClr val="black"/>
                              </a:solidFill>
                              <a:latin typeface="Cambria Math" panose="02040503050406030204" pitchFamily="18" charset="0"/>
                              <a:ea typeface="微软雅黑" panose="020B0503020204020204" pitchFamily="34" charset="-122"/>
                            </a:rPr>
                            <m:t>(</m:t>
                          </m:r>
                          <m:r>
                            <a:rPr lang="zh-CN" altLang="en-US" sz="2000" b="1">
                              <a:solidFill>
                                <a:prstClr val="black"/>
                              </a:solidFill>
                              <a:latin typeface="Cambria Math" panose="02040503050406030204" pitchFamily="18" charset="0"/>
                              <a:ea typeface="微软雅黑" panose="020B0503020204020204" pitchFamily="34" charset="-122"/>
                            </a:rPr>
                            <m:t>𝑡</m:t>
                          </m:r>
                          <m:r>
                            <a:rPr lang="zh-CN" altLang="en-US" sz="2000" b="1">
                              <a:solidFill>
                                <a:prstClr val="black"/>
                              </a:solidFill>
                              <a:latin typeface="Cambria Math" panose="02040503050406030204" pitchFamily="18" charset="0"/>
                              <a:ea typeface="微软雅黑" panose="020B0503020204020204" pitchFamily="34" charset="-122"/>
                            </a:rPr>
                            <m:t>)</m:t>
                          </m:r>
                        </m:e>
                      </m:nary>
                      <m:sSup>
                        <m:sSupPr>
                          <m:ctrlPr>
                            <a:rPr lang="zh-CN" altLang="en-US" sz="2000" b="1" i="1">
                              <a:solidFill>
                                <a:prstClr val="black"/>
                              </a:solidFill>
                              <a:latin typeface="Cambria Math" panose="02040503050406030204" pitchFamily="18" charset="0"/>
                              <a:ea typeface="微软雅黑" panose="020B0503020204020204" pitchFamily="34" charset="-122"/>
                            </a:rPr>
                          </m:ctrlPr>
                        </m:sSupPr>
                        <m:e>
                          <m:r>
                            <a:rPr lang="zh-CN" altLang="en-US" sz="2000" b="1">
                              <a:solidFill>
                                <a:prstClr val="black"/>
                              </a:solidFill>
                              <a:latin typeface="Cambria Math" panose="02040503050406030204" pitchFamily="18" charset="0"/>
                              <a:ea typeface="微软雅黑" panose="020B0503020204020204" pitchFamily="34" charset="-122"/>
                            </a:rPr>
                            <m:t>𝐱</m:t>
                          </m:r>
                        </m:e>
                        <m:sup>
                          <m:r>
                            <a:rPr lang="zh-CN" altLang="en-US" sz="2000" b="1">
                              <a:solidFill>
                                <a:prstClr val="black"/>
                              </a:solidFill>
                              <a:latin typeface="Cambria Math" panose="02040503050406030204" pitchFamily="18" charset="0"/>
                              <a:ea typeface="微软雅黑" panose="020B0503020204020204" pitchFamily="34" charset="-122"/>
                            </a:rPr>
                            <m:t>𝐻</m:t>
                          </m:r>
                        </m:sup>
                      </m:sSup>
                      <m:r>
                        <a:rPr lang="zh-CN" altLang="en-US" sz="2000" b="1">
                          <a:solidFill>
                            <a:prstClr val="black"/>
                          </a:solidFill>
                          <a:latin typeface="Cambria Math" panose="02040503050406030204" pitchFamily="18" charset="0"/>
                          <a:ea typeface="微软雅黑" panose="020B0503020204020204" pitchFamily="34" charset="-122"/>
                        </a:rPr>
                        <m:t>(</m:t>
                      </m:r>
                      <m:r>
                        <a:rPr lang="zh-CN" altLang="en-US" sz="2000" b="1">
                          <a:solidFill>
                            <a:prstClr val="black"/>
                          </a:solidFill>
                          <a:latin typeface="Cambria Math" panose="02040503050406030204" pitchFamily="18" charset="0"/>
                          <a:ea typeface="微软雅黑" panose="020B0503020204020204" pitchFamily="34" charset="-122"/>
                        </a:rPr>
                        <m:t>𝑡</m:t>
                      </m:r>
                      <m:r>
                        <a:rPr lang="zh-CN" altLang="en-US" sz="2000" b="1">
                          <a:solidFill>
                            <a:prstClr val="black"/>
                          </a:solidFill>
                          <a:latin typeface="Cambria Math" panose="02040503050406030204" pitchFamily="18" charset="0"/>
                          <a:ea typeface="微软雅黑" panose="020B0503020204020204" pitchFamily="34" charset="-122"/>
                        </a:rPr>
                        <m:t>)</m:t>
                      </m:r>
                    </m:oMath>
                  </m:oMathPara>
                </a14:m>
                <a:endParaRPr lang="zh-CN" altLang="en-US" sz="2000" dirty="0">
                  <a:solidFill>
                    <a:prstClr val="black"/>
                  </a:solidFill>
                  <a:latin typeface="微软雅黑"/>
                  <a:ea typeface="微软雅黑"/>
                </a:endParaRPr>
              </a:p>
            </p:txBody>
          </p:sp>
        </mc:Choice>
        <mc:Fallback xmlns="">
          <p:sp>
            <p:nvSpPr>
              <p:cNvPr id="10" name="文本框 9">
                <a:extLst>
                  <a:ext uri="{FF2B5EF4-FFF2-40B4-BE49-F238E27FC236}">
                    <a16:creationId xmlns:a16="http://schemas.microsoft.com/office/drawing/2014/main" id="{4D158BD2-6A96-1200-B024-0B2C04BB0760}"/>
                  </a:ext>
                </a:extLst>
              </p:cNvPr>
              <p:cNvSpPr txBox="1">
                <a:spLocks noRot="1" noChangeAspect="1" noMove="1" noResize="1" noEditPoints="1" noAdjustHandles="1" noChangeArrowheads="1" noChangeShapeType="1" noTextEdit="1"/>
              </p:cNvSpPr>
              <p:nvPr/>
            </p:nvSpPr>
            <p:spPr>
              <a:xfrm>
                <a:off x="2449830" y="882659"/>
                <a:ext cx="7292340" cy="1696490"/>
              </a:xfrm>
              <a:prstGeom prst="rect">
                <a:avLst/>
              </a:prstGeom>
              <a:blipFill>
                <a:blip r:embed="rId3"/>
                <a:stretch>
                  <a:fillRect t="-25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E2DFC30-E9BB-74D0-DD2C-69739FDBD569}"/>
                  </a:ext>
                </a:extLst>
              </p:cNvPr>
              <p:cNvSpPr txBox="1"/>
              <p:nvPr/>
            </p:nvSpPr>
            <p:spPr>
              <a:xfrm>
                <a:off x="2223073" y="2705718"/>
                <a:ext cx="7292340" cy="1439881"/>
              </a:xfrm>
              <a:prstGeom prst="rect">
                <a:avLst/>
              </a:prstGeom>
              <a:noFill/>
            </p:spPr>
            <p:txBody>
              <a:bodyPr wrap="square" rtlCol="0">
                <a:spAutoFit/>
              </a:bodyPr>
              <a:lstStyle/>
              <a:p>
                <a:pPr algn="ctr"/>
                <a:r>
                  <a:rPr lang="en-US" altLang="zh-CN" sz="2400" b="0" i="0" dirty="0">
                    <a:solidFill>
                      <a:srgbClr val="333333"/>
                    </a:solidFill>
                    <a:effectLst/>
                  </a:rPr>
                  <a:t>The eigenvalue decomposition is performed </a:t>
                </a:r>
                <a:r>
                  <a:rPr lang="en-US" altLang="zh-CN" sz="2400" dirty="0"/>
                  <a:t>:</a:t>
                </a:r>
              </a:p>
              <a:p>
                <a:pPr/>
                <a14:m>
                  <m:oMathPara xmlns:m="http://schemas.openxmlformats.org/officeDocument/2006/math">
                    <m:oMathParaPr>
                      <m:jc m:val="centerGroup"/>
                    </m:oMathParaPr>
                    <m:oMath xmlns:m="http://schemas.openxmlformats.org/officeDocument/2006/math">
                      <m:sSub>
                        <m:sSubPr>
                          <m:ctrlPr>
                            <a:rPr lang="zh-CN" altLang="en-US" sz="2000" b="1" i="1" smtClean="0">
                              <a:solidFill>
                                <a:schemeClr val="tx1"/>
                              </a:solidFill>
                              <a:latin typeface="Cambria Math" panose="02040503050406030204" pitchFamily="18" charset="0"/>
                              <a:ea typeface="微软雅黑" panose="020B0503020204020204" pitchFamily="34" charset="-122"/>
                            </a:rPr>
                          </m:ctrlPr>
                        </m:sSubPr>
                        <m:e>
                          <m:r>
                            <a:rPr lang="zh-CN" altLang="en-US" sz="2000" b="1">
                              <a:solidFill>
                                <a:schemeClr val="tx1"/>
                              </a:solidFill>
                              <a:latin typeface="Cambria Math" panose="02040503050406030204" pitchFamily="18" charset="0"/>
                              <a:ea typeface="微软雅黑" panose="020B0503020204020204" pitchFamily="34" charset="-122"/>
                            </a:rPr>
                            <m:t>𝐑</m:t>
                          </m:r>
                        </m:e>
                        <m:sub>
                          <m:r>
                            <a:rPr lang="zh-CN" altLang="en-US" sz="2000" b="1">
                              <a:solidFill>
                                <a:schemeClr val="tx1"/>
                              </a:solidFill>
                              <a:latin typeface="Cambria Math" panose="02040503050406030204" pitchFamily="18" charset="0"/>
                              <a:ea typeface="微软雅黑" panose="020B0503020204020204" pitchFamily="34" charset="-122"/>
                            </a:rPr>
                            <m:t>𝑋</m:t>
                          </m:r>
                        </m:sub>
                      </m:sSub>
                      <m:r>
                        <a:rPr lang="zh-CN" altLang="en-US" sz="2000" b="1">
                          <a:solidFill>
                            <a:schemeClr val="tx1"/>
                          </a:solidFill>
                          <a:latin typeface="Cambria Math" panose="02040503050406030204" pitchFamily="18" charset="0"/>
                          <a:ea typeface="微软雅黑" panose="020B0503020204020204" pitchFamily="34" charset="-122"/>
                        </a:rPr>
                        <m:t>=</m:t>
                      </m:r>
                      <m:d>
                        <m:dPr>
                          <m:begChr m:val="["/>
                          <m:endChr m:val="]"/>
                          <m:ctrlPr>
                            <a:rPr lang="en-US" altLang="zh-CN" sz="2000" b="1" i="1">
                              <a:solidFill>
                                <a:schemeClr val="tx1"/>
                              </a:solidFill>
                              <a:latin typeface="Cambria Math" panose="02040503050406030204" pitchFamily="18" charset="0"/>
                              <a:ea typeface="微软雅黑" panose="020B0503020204020204" pitchFamily="34" charset="-122"/>
                            </a:rPr>
                          </m:ctrlPr>
                        </m:dPr>
                        <m:e>
                          <m:sSub>
                            <m:sSubPr>
                              <m:ctrlPr>
                                <a:rPr lang="en-US" altLang="zh-CN" sz="2000" b="1" i="1">
                                  <a:solidFill>
                                    <a:schemeClr val="tx1"/>
                                  </a:solidFill>
                                  <a:latin typeface="Cambria Math" panose="02040503050406030204" pitchFamily="18" charset="0"/>
                                  <a:ea typeface="微软雅黑" panose="020B0503020204020204" pitchFamily="34" charset="-122"/>
                                </a:rPr>
                              </m:ctrlPr>
                            </m:sSubPr>
                            <m:e>
                              <m:r>
                                <a:rPr lang="en-US" altLang="zh-CN" sz="2000" b="1">
                                  <a:solidFill>
                                    <a:schemeClr val="tx1"/>
                                  </a:solidFill>
                                  <a:latin typeface="Cambria Math" panose="02040503050406030204" pitchFamily="18" charset="0"/>
                                  <a:ea typeface="微软雅黑" panose="020B0503020204020204" pitchFamily="34" charset="-122"/>
                                </a:rPr>
                                <m:t>𝐯</m:t>
                              </m:r>
                            </m:e>
                            <m:sub>
                              <m:r>
                                <a:rPr lang="en-US" altLang="zh-CN" sz="2000" b="1">
                                  <a:solidFill>
                                    <a:schemeClr val="tx1"/>
                                  </a:solidFill>
                                  <a:latin typeface="Cambria Math" panose="02040503050406030204" pitchFamily="18" charset="0"/>
                                  <a:ea typeface="微软雅黑" panose="020B0503020204020204" pitchFamily="34" charset="-122"/>
                                </a:rPr>
                                <m:t>𝟏</m:t>
                              </m:r>
                            </m:sub>
                          </m:sSub>
                          <m:r>
                            <a:rPr lang="en-US" altLang="zh-CN" sz="2000" b="1">
                              <a:solidFill>
                                <a:schemeClr val="tx1"/>
                              </a:solidFill>
                              <a:latin typeface="Cambria Math" panose="02040503050406030204" pitchFamily="18" charset="0"/>
                              <a:ea typeface="微软雅黑" panose="020B0503020204020204" pitchFamily="34" charset="-122"/>
                            </a:rPr>
                            <m:t>,</m:t>
                          </m:r>
                          <m:sSub>
                            <m:sSubPr>
                              <m:ctrlPr>
                                <a:rPr lang="en-US" altLang="zh-CN" sz="2000" b="1" i="1">
                                  <a:solidFill>
                                    <a:schemeClr val="tx1"/>
                                  </a:solidFill>
                                  <a:latin typeface="Cambria Math" panose="02040503050406030204" pitchFamily="18" charset="0"/>
                                  <a:ea typeface="微软雅黑" panose="020B0503020204020204" pitchFamily="34" charset="-122"/>
                                </a:rPr>
                              </m:ctrlPr>
                            </m:sSubPr>
                            <m:e>
                              <m:r>
                                <a:rPr lang="en-US" altLang="zh-CN" sz="2000" b="1">
                                  <a:solidFill>
                                    <a:schemeClr val="tx1"/>
                                  </a:solidFill>
                                  <a:latin typeface="Cambria Math" panose="02040503050406030204" pitchFamily="18" charset="0"/>
                                  <a:ea typeface="微软雅黑" panose="020B0503020204020204" pitchFamily="34" charset="-122"/>
                                </a:rPr>
                                <m:t>𝐯</m:t>
                              </m:r>
                            </m:e>
                            <m:sub>
                              <m:r>
                                <a:rPr lang="en-US" altLang="zh-CN" sz="2000" b="1">
                                  <a:solidFill>
                                    <a:schemeClr val="tx1"/>
                                  </a:solidFill>
                                  <a:latin typeface="Cambria Math" panose="02040503050406030204" pitchFamily="18" charset="0"/>
                                  <a:ea typeface="微软雅黑" panose="020B0503020204020204" pitchFamily="34" charset="-122"/>
                                </a:rPr>
                                <m:t>𝟐</m:t>
                              </m:r>
                            </m:sub>
                          </m:sSub>
                          <m:r>
                            <a:rPr lang="en-US" altLang="zh-CN" sz="2000" b="1">
                              <a:solidFill>
                                <a:schemeClr val="tx1"/>
                              </a:solidFill>
                              <a:latin typeface="Cambria Math" panose="02040503050406030204" pitchFamily="18" charset="0"/>
                              <a:ea typeface="微软雅黑" panose="020B0503020204020204" pitchFamily="34" charset="-122"/>
                            </a:rPr>
                            <m:t>,…,</m:t>
                          </m:r>
                          <m:sSub>
                            <m:sSubPr>
                              <m:ctrlPr>
                                <a:rPr lang="en-US" altLang="zh-CN" sz="2000" b="1" i="1">
                                  <a:solidFill>
                                    <a:schemeClr val="tx1"/>
                                  </a:solidFill>
                                  <a:latin typeface="Cambria Math" panose="02040503050406030204" pitchFamily="18" charset="0"/>
                                  <a:ea typeface="微软雅黑" panose="020B0503020204020204" pitchFamily="34" charset="-122"/>
                                </a:rPr>
                              </m:ctrlPr>
                            </m:sSubPr>
                            <m:e>
                              <m:r>
                                <a:rPr lang="en-US" altLang="zh-CN" sz="2000" b="1">
                                  <a:solidFill>
                                    <a:schemeClr val="tx1"/>
                                  </a:solidFill>
                                  <a:latin typeface="Cambria Math" panose="02040503050406030204" pitchFamily="18" charset="0"/>
                                  <a:ea typeface="微软雅黑" panose="020B0503020204020204" pitchFamily="34" charset="-122"/>
                                </a:rPr>
                                <m:t>𝐯</m:t>
                              </m:r>
                            </m:e>
                            <m:sub>
                              <m:r>
                                <a:rPr lang="en-US" altLang="zh-CN" sz="2000" b="1">
                                  <a:solidFill>
                                    <a:schemeClr val="tx1"/>
                                  </a:solidFill>
                                  <a:latin typeface="Cambria Math" panose="02040503050406030204" pitchFamily="18" charset="0"/>
                                  <a:ea typeface="微软雅黑" panose="020B0503020204020204" pitchFamily="34" charset="-122"/>
                                </a:rPr>
                                <m:t>𝐍</m:t>
                              </m:r>
                            </m:sub>
                          </m:sSub>
                        </m:e>
                      </m:d>
                      <m:d>
                        <m:dPr>
                          <m:begChr m:val="["/>
                          <m:endChr m:val="]"/>
                          <m:ctrlPr>
                            <a:rPr lang="en-US" altLang="zh-CN" sz="2000" b="1" i="1">
                              <a:solidFill>
                                <a:schemeClr val="tx1"/>
                              </a:solidFill>
                              <a:latin typeface="Cambria Math" panose="02040503050406030204" pitchFamily="18" charset="0"/>
                              <a:ea typeface="微软雅黑" panose="020B0503020204020204" pitchFamily="34" charset="-122"/>
                            </a:rPr>
                          </m:ctrlPr>
                        </m:dPr>
                        <m:e>
                          <m:m>
                            <m:mPr>
                              <m:mcs>
                                <m:mc>
                                  <m:mcPr>
                                    <m:count m:val="3"/>
                                    <m:mcJc m:val="center"/>
                                  </m:mcPr>
                                </m:mc>
                              </m:mcs>
                              <m:ctrlPr>
                                <a:rPr lang="en-US" altLang="zh-CN" sz="2000" b="1" i="1">
                                  <a:solidFill>
                                    <a:schemeClr val="tx1"/>
                                  </a:solidFill>
                                  <a:latin typeface="Cambria Math" panose="02040503050406030204" pitchFamily="18" charset="0"/>
                                  <a:ea typeface="微软雅黑" panose="020B0503020204020204" pitchFamily="34" charset="-122"/>
                                </a:rPr>
                              </m:ctrlPr>
                            </m:mPr>
                            <m:mr>
                              <m:e>
                                <m:sSub>
                                  <m:sSubPr>
                                    <m:ctrlPr>
                                      <a:rPr lang="en-US" altLang="zh-CN" sz="2000" b="1" i="1">
                                        <a:solidFill>
                                          <a:schemeClr val="tx1"/>
                                        </a:solidFill>
                                        <a:latin typeface="Cambria Math" panose="02040503050406030204" pitchFamily="18" charset="0"/>
                                        <a:ea typeface="微软雅黑" panose="020B0503020204020204" pitchFamily="34" charset="-122"/>
                                      </a:rPr>
                                    </m:ctrlPr>
                                  </m:sSubPr>
                                  <m:e>
                                    <m:r>
                                      <a:rPr lang="en-US" altLang="zh-CN" sz="2000" b="1">
                                        <a:solidFill>
                                          <a:schemeClr val="tx1"/>
                                        </a:solidFill>
                                        <a:latin typeface="Cambria Math" panose="02040503050406030204" pitchFamily="18" charset="0"/>
                                        <a:ea typeface="微软雅黑" panose="020B0503020204020204" pitchFamily="34" charset="-122"/>
                                      </a:rPr>
                                      <m:t>𝜆</m:t>
                                    </m:r>
                                  </m:e>
                                  <m:sub>
                                    <m:r>
                                      <a:rPr lang="en-US" altLang="zh-CN" sz="2000" b="1">
                                        <a:solidFill>
                                          <a:schemeClr val="tx1"/>
                                        </a:solidFill>
                                        <a:latin typeface="Cambria Math" panose="02040503050406030204" pitchFamily="18" charset="0"/>
                                        <a:ea typeface="微软雅黑" panose="020B0503020204020204" pitchFamily="34" charset="-122"/>
                                      </a:rPr>
                                      <m:t>1</m:t>
                                    </m:r>
                                  </m:sub>
                                </m:sSub>
                              </m:e>
                              <m:e>
                                <m:r>
                                  <a:rPr lang="en-US" altLang="zh-CN" sz="2000" b="1">
                                    <a:solidFill>
                                      <a:schemeClr val="tx1"/>
                                    </a:solidFill>
                                    <a:latin typeface="Cambria Math" panose="02040503050406030204" pitchFamily="18" charset="0"/>
                                    <a:ea typeface="微软雅黑" panose="020B0503020204020204" pitchFamily="34" charset="-122"/>
                                  </a:rPr>
                                  <m:t>0</m:t>
                                </m:r>
                              </m:e>
                              <m:e>
                                <m:r>
                                  <a:rPr lang="en-US" altLang="zh-CN" sz="2000" b="1">
                                    <a:solidFill>
                                      <a:schemeClr val="tx1"/>
                                    </a:solidFill>
                                    <a:latin typeface="Cambria Math" panose="02040503050406030204" pitchFamily="18" charset="0"/>
                                    <a:ea typeface="微软雅黑" panose="020B0503020204020204" pitchFamily="34" charset="-122"/>
                                  </a:rPr>
                                  <m:t>0</m:t>
                                </m:r>
                              </m:e>
                            </m:mr>
                            <m:mr>
                              <m:e>
                                <m:r>
                                  <a:rPr lang="en-US" altLang="zh-CN" sz="2000" b="1">
                                    <a:solidFill>
                                      <a:schemeClr val="tx1"/>
                                    </a:solidFill>
                                    <a:latin typeface="Cambria Math" panose="02040503050406030204" pitchFamily="18" charset="0"/>
                                    <a:ea typeface="微软雅黑" panose="020B0503020204020204" pitchFamily="34" charset="-122"/>
                                  </a:rPr>
                                  <m:t>0</m:t>
                                </m:r>
                              </m:e>
                              <m:e>
                                <m:r>
                                  <a:rPr lang="en-US" altLang="zh-CN" sz="2000" b="1">
                                    <a:solidFill>
                                      <a:schemeClr val="tx1"/>
                                    </a:solidFill>
                                    <a:latin typeface="Cambria Math" panose="02040503050406030204" pitchFamily="18" charset="0"/>
                                    <a:ea typeface="微软雅黑" panose="020B0503020204020204" pitchFamily="34" charset="-122"/>
                                  </a:rPr>
                                  <m:t>⋱</m:t>
                                </m:r>
                              </m:e>
                              <m:e>
                                <m:r>
                                  <a:rPr lang="en-US" altLang="zh-CN" sz="2000" b="1">
                                    <a:solidFill>
                                      <a:schemeClr val="tx1"/>
                                    </a:solidFill>
                                    <a:latin typeface="Cambria Math" panose="02040503050406030204" pitchFamily="18" charset="0"/>
                                    <a:ea typeface="微软雅黑" panose="020B0503020204020204" pitchFamily="34" charset="-122"/>
                                  </a:rPr>
                                  <m:t>0</m:t>
                                </m:r>
                              </m:e>
                            </m:mr>
                            <m:mr>
                              <m:e>
                                <m:r>
                                  <a:rPr lang="en-US" altLang="zh-CN" sz="2000" b="1">
                                    <a:solidFill>
                                      <a:schemeClr val="tx1"/>
                                    </a:solidFill>
                                    <a:latin typeface="Cambria Math" panose="02040503050406030204" pitchFamily="18" charset="0"/>
                                    <a:ea typeface="微软雅黑" panose="020B0503020204020204" pitchFamily="34" charset="-122"/>
                                  </a:rPr>
                                  <m:t>0</m:t>
                                </m:r>
                              </m:e>
                              <m:e>
                                <m:r>
                                  <a:rPr lang="en-US" altLang="zh-CN" sz="2000" b="1">
                                    <a:solidFill>
                                      <a:schemeClr val="tx1"/>
                                    </a:solidFill>
                                    <a:latin typeface="Cambria Math" panose="02040503050406030204" pitchFamily="18" charset="0"/>
                                    <a:ea typeface="微软雅黑" panose="020B0503020204020204" pitchFamily="34" charset="-122"/>
                                  </a:rPr>
                                  <m:t>0</m:t>
                                </m:r>
                              </m:e>
                              <m:e>
                                <m:sSub>
                                  <m:sSubPr>
                                    <m:ctrlPr>
                                      <a:rPr lang="en-US" altLang="zh-CN" sz="2000" b="1" i="1">
                                        <a:solidFill>
                                          <a:schemeClr val="tx1"/>
                                        </a:solidFill>
                                        <a:latin typeface="Cambria Math" panose="02040503050406030204" pitchFamily="18" charset="0"/>
                                        <a:ea typeface="微软雅黑" panose="020B0503020204020204" pitchFamily="34" charset="-122"/>
                                      </a:rPr>
                                    </m:ctrlPr>
                                  </m:sSubPr>
                                  <m:e>
                                    <m:r>
                                      <a:rPr lang="en-US" altLang="zh-CN" sz="2000" b="1">
                                        <a:solidFill>
                                          <a:schemeClr val="tx1"/>
                                        </a:solidFill>
                                        <a:latin typeface="Cambria Math" panose="02040503050406030204" pitchFamily="18" charset="0"/>
                                        <a:ea typeface="微软雅黑" panose="020B0503020204020204" pitchFamily="34" charset="-122"/>
                                      </a:rPr>
                                      <m:t>𝜆</m:t>
                                    </m:r>
                                  </m:e>
                                  <m:sub>
                                    <m:r>
                                      <a:rPr lang="en-US" altLang="zh-CN" sz="2000" b="1">
                                        <a:solidFill>
                                          <a:schemeClr val="tx1"/>
                                        </a:solidFill>
                                        <a:latin typeface="Cambria Math" panose="02040503050406030204" pitchFamily="18" charset="0"/>
                                        <a:ea typeface="微软雅黑" panose="020B0503020204020204" pitchFamily="34" charset="-122"/>
                                      </a:rPr>
                                      <m:t>𝑁</m:t>
                                    </m:r>
                                  </m:sub>
                                </m:sSub>
                              </m:e>
                            </m:mr>
                          </m:m>
                        </m:e>
                      </m:d>
                      <m:sSup>
                        <m:sSupPr>
                          <m:ctrlPr>
                            <a:rPr lang="en-US" altLang="zh-CN" sz="2000" b="1" i="1">
                              <a:solidFill>
                                <a:schemeClr val="tx1"/>
                              </a:solidFill>
                              <a:latin typeface="Cambria Math" panose="02040503050406030204" pitchFamily="18" charset="0"/>
                              <a:ea typeface="微软雅黑" panose="020B0503020204020204" pitchFamily="34" charset="-122"/>
                            </a:rPr>
                          </m:ctrlPr>
                        </m:sSupPr>
                        <m:e>
                          <m:d>
                            <m:dPr>
                              <m:begChr m:val="["/>
                              <m:endChr m:val="]"/>
                              <m:ctrlPr>
                                <a:rPr lang="en-US" altLang="zh-CN" sz="2000" b="1" i="1">
                                  <a:solidFill>
                                    <a:schemeClr val="tx1"/>
                                  </a:solidFill>
                                  <a:latin typeface="Cambria Math" panose="02040503050406030204" pitchFamily="18" charset="0"/>
                                  <a:ea typeface="微软雅黑" panose="020B0503020204020204" pitchFamily="34" charset="-122"/>
                                </a:rPr>
                              </m:ctrlPr>
                            </m:dPr>
                            <m:e>
                              <m:sSub>
                                <m:sSubPr>
                                  <m:ctrlPr>
                                    <a:rPr lang="en-US" altLang="zh-CN" sz="2000" b="1" i="1">
                                      <a:solidFill>
                                        <a:schemeClr val="tx1"/>
                                      </a:solidFill>
                                      <a:latin typeface="Cambria Math" panose="02040503050406030204" pitchFamily="18" charset="0"/>
                                      <a:ea typeface="微软雅黑" panose="020B0503020204020204" pitchFamily="34" charset="-122"/>
                                    </a:rPr>
                                  </m:ctrlPr>
                                </m:sSubPr>
                                <m:e>
                                  <m:r>
                                    <a:rPr lang="en-US" altLang="zh-CN" sz="2000" b="1">
                                      <a:solidFill>
                                        <a:schemeClr val="tx1"/>
                                      </a:solidFill>
                                      <a:latin typeface="Cambria Math" panose="02040503050406030204" pitchFamily="18" charset="0"/>
                                      <a:ea typeface="微软雅黑" panose="020B0503020204020204" pitchFamily="34" charset="-122"/>
                                    </a:rPr>
                                    <m:t>𝐯</m:t>
                                  </m:r>
                                </m:e>
                                <m:sub>
                                  <m:r>
                                    <a:rPr lang="en-US" altLang="zh-CN" sz="2000" b="1">
                                      <a:solidFill>
                                        <a:schemeClr val="tx1"/>
                                      </a:solidFill>
                                      <a:latin typeface="Cambria Math" panose="02040503050406030204" pitchFamily="18" charset="0"/>
                                      <a:ea typeface="微软雅黑" panose="020B0503020204020204" pitchFamily="34" charset="-122"/>
                                    </a:rPr>
                                    <m:t>𝟏</m:t>
                                  </m:r>
                                </m:sub>
                              </m:sSub>
                              <m:r>
                                <a:rPr lang="en-US" altLang="zh-CN" sz="2000" b="1">
                                  <a:solidFill>
                                    <a:schemeClr val="tx1"/>
                                  </a:solidFill>
                                  <a:latin typeface="Cambria Math" panose="02040503050406030204" pitchFamily="18" charset="0"/>
                                  <a:ea typeface="微软雅黑" panose="020B0503020204020204" pitchFamily="34" charset="-122"/>
                                </a:rPr>
                                <m:t>,</m:t>
                              </m:r>
                              <m:sSub>
                                <m:sSubPr>
                                  <m:ctrlPr>
                                    <a:rPr lang="en-US" altLang="zh-CN" sz="2000" b="1" i="1">
                                      <a:solidFill>
                                        <a:schemeClr val="tx1"/>
                                      </a:solidFill>
                                      <a:latin typeface="Cambria Math" panose="02040503050406030204" pitchFamily="18" charset="0"/>
                                      <a:ea typeface="微软雅黑" panose="020B0503020204020204" pitchFamily="34" charset="-122"/>
                                    </a:rPr>
                                  </m:ctrlPr>
                                </m:sSubPr>
                                <m:e>
                                  <m:r>
                                    <a:rPr lang="en-US" altLang="zh-CN" sz="2000" b="1">
                                      <a:solidFill>
                                        <a:schemeClr val="tx1"/>
                                      </a:solidFill>
                                      <a:latin typeface="Cambria Math" panose="02040503050406030204" pitchFamily="18" charset="0"/>
                                      <a:ea typeface="微软雅黑" panose="020B0503020204020204" pitchFamily="34" charset="-122"/>
                                    </a:rPr>
                                    <m:t>𝐯</m:t>
                                  </m:r>
                                </m:e>
                                <m:sub>
                                  <m:r>
                                    <a:rPr lang="en-US" altLang="zh-CN" sz="2000" b="1">
                                      <a:solidFill>
                                        <a:schemeClr val="tx1"/>
                                      </a:solidFill>
                                      <a:latin typeface="Cambria Math" panose="02040503050406030204" pitchFamily="18" charset="0"/>
                                      <a:ea typeface="微软雅黑" panose="020B0503020204020204" pitchFamily="34" charset="-122"/>
                                    </a:rPr>
                                    <m:t>𝟐</m:t>
                                  </m:r>
                                </m:sub>
                              </m:sSub>
                              <m:r>
                                <a:rPr lang="en-US" altLang="zh-CN" sz="2000" b="1">
                                  <a:solidFill>
                                    <a:schemeClr val="tx1"/>
                                  </a:solidFill>
                                  <a:latin typeface="Cambria Math" panose="02040503050406030204" pitchFamily="18" charset="0"/>
                                  <a:ea typeface="微软雅黑" panose="020B0503020204020204" pitchFamily="34" charset="-122"/>
                                </a:rPr>
                                <m:t>,…,</m:t>
                              </m:r>
                              <m:sSub>
                                <m:sSubPr>
                                  <m:ctrlPr>
                                    <a:rPr lang="en-US" altLang="zh-CN" sz="2000" b="1" i="1">
                                      <a:solidFill>
                                        <a:schemeClr val="tx1"/>
                                      </a:solidFill>
                                      <a:latin typeface="Cambria Math" panose="02040503050406030204" pitchFamily="18" charset="0"/>
                                      <a:ea typeface="微软雅黑" panose="020B0503020204020204" pitchFamily="34" charset="-122"/>
                                    </a:rPr>
                                  </m:ctrlPr>
                                </m:sSubPr>
                                <m:e>
                                  <m:r>
                                    <a:rPr lang="en-US" altLang="zh-CN" sz="2000" b="1">
                                      <a:solidFill>
                                        <a:schemeClr val="tx1"/>
                                      </a:solidFill>
                                      <a:latin typeface="Cambria Math" panose="02040503050406030204" pitchFamily="18" charset="0"/>
                                      <a:ea typeface="微软雅黑" panose="020B0503020204020204" pitchFamily="34" charset="-122"/>
                                    </a:rPr>
                                    <m:t>𝐯</m:t>
                                  </m:r>
                                </m:e>
                                <m:sub>
                                  <m:r>
                                    <a:rPr lang="en-US" altLang="zh-CN" sz="2000" b="1">
                                      <a:solidFill>
                                        <a:schemeClr val="tx1"/>
                                      </a:solidFill>
                                      <a:latin typeface="Cambria Math" panose="02040503050406030204" pitchFamily="18" charset="0"/>
                                      <a:ea typeface="微软雅黑" panose="020B0503020204020204" pitchFamily="34" charset="-122"/>
                                    </a:rPr>
                                    <m:t>𝐍</m:t>
                                  </m:r>
                                </m:sub>
                              </m:sSub>
                            </m:e>
                          </m:d>
                        </m:e>
                        <m:sup>
                          <m:r>
                            <a:rPr lang="en-US" altLang="zh-CN" sz="2000" b="1">
                              <a:solidFill>
                                <a:schemeClr val="tx1"/>
                              </a:solidFill>
                              <a:latin typeface="Cambria Math" panose="02040503050406030204" pitchFamily="18" charset="0"/>
                              <a:ea typeface="微软雅黑" panose="020B0503020204020204" pitchFamily="34" charset="-122"/>
                            </a:rPr>
                            <m:t>𝑯</m:t>
                          </m:r>
                        </m:sup>
                      </m:sSup>
                    </m:oMath>
                  </m:oMathPara>
                </a14:m>
                <a:endParaRPr lang="zh-CN" altLang="en-US" sz="2000" dirty="0"/>
              </a:p>
            </p:txBody>
          </p:sp>
        </mc:Choice>
        <mc:Fallback xmlns="">
          <p:sp>
            <p:nvSpPr>
              <p:cNvPr id="11" name="文本框 10">
                <a:extLst>
                  <a:ext uri="{FF2B5EF4-FFF2-40B4-BE49-F238E27FC236}">
                    <a16:creationId xmlns:a16="http://schemas.microsoft.com/office/drawing/2014/main" id="{2E2DFC30-E9BB-74D0-DD2C-69739FDBD569}"/>
                  </a:ext>
                </a:extLst>
              </p:cNvPr>
              <p:cNvSpPr txBox="1">
                <a:spLocks noRot="1" noChangeAspect="1" noMove="1" noResize="1" noEditPoints="1" noAdjustHandles="1" noChangeArrowheads="1" noChangeShapeType="1" noTextEdit="1"/>
              </p:cNvSpPr>
              <p:nvPr/>
            </p:nvSpPr>
            <p:spPr>
              <a:xfrm>
                <a:off x="2223073" y="2705718"/>
                <a:ext cx="7292340" cy="1439881"/>
              </a:xfrm>
              <a:prstGeom prst="rect">
                <a:avLst/>
              </a:prstGeom>
              <a:blipFill>
                <a:blip r:embed="rId4"/>
                <a:stretch>
                  <a:fillRect t="-29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A62A38F-956E-F197-D0A2-1CCAF05CB6FB}"/>
                  </a:ext>
                </a:extLst>
              </p:cNvPr>
              <p:cNvSpPr txBox="1"/>
              <p:nvPr/>
            </p:nvSpPr>
            <p:spPr>
              <a:xfrm>
                <a:off x="2449830" y="4333410"/>
                <a:ext cx="8687046" cy="677108"/>
              </a:xfrm>
              <a:prstGeom prst="rect">
                <a:avLst/>
              </a:prstGeom>
              <a:noFill/>
            </p:spPr>
            <p:txBody>
              <a:bodyPr wrap="square" rtlCol="0">
                <a:spAutoFit/>
              </a:bodyPr>
              <a:lstStyle/>
              <a:p>
                <a:pPr defTabSz="685800"/>
                <a:r>
                  <a:rPr lang="en-US" altLang="zh-CN" sz="2400" dirty="0">
                    <a:solidFill>
                      <a:prstClr val="black"/>
                    </a:solidFill>
                    <a:ea typeface="微软雅黑"/>
                  </a:rPr>
                  <a:t>For incident signal angle </a:t>
                </a:r>
                <a:r>
                  <a:rPr lang="zh-CN" altLang="en-US" sz="2400" dirty="0">
                    <a:solidFill>
                      <a:prstClr val="black"/>
                    </a:solidFill>
                    <a:latin typeface="微软雅黑"/>
                    <a:ea typeface="微软雅黑"/>
                  </a:rPr>
                  <a:t>𝜃</a:t>
                </a:r>
                <a:r>
                  <a:rPr lang="en-US" altLang="zh-CN" sz="2400" dirty="0">
                    <a:solidFill>
                      <a:prstClr val="black"/>
                    </a:solidFill>
                    <a:latin typeface="微软雅黑"/>
                    <a:ea typeface="微软雅黑"/>
                  </a:rPr>
                  <a:t>,  </a:t>
                </a:r>
                <a14:m>
                  <m:oMath xmlns:m="http://schemas.openxmlformats.org/officeDocument/2006/math">
                    <m:sSub>
                      <m:sSubPr>
                        <m:ctrlPr>
                          <a:rPr lang="en-US" altLang="zh-CN" sz="2400" i="1" smtClean="0">
                            <a:solidFill>
                              <a:prstClr val="black"/>
                            </a:solidFill>
                            <a:latin typeface="Cambria Math" panose="02040503050406030204" pitchFamily="18" charset="0"/>
                          </a:rPr>
                        </m:ctrlPr>
                      </m:sSubPr>
                      <m:e>
                        <m:r>
                          <a:rPr lang="en-US" altLang="zh-CN" sz="2400" i="1" smtClean="0">
                            <a:solidFill>
                              <a:prstClr val="black"/>
                            </a:solidFill>
                            <a:latin typeface="Cambria Math" panose="02040503050406030204" pitchFamily="18" charset="0"/>
                          </a:rPr>
                          <m:t>𝑉</m:t>
                        </m:r>
                      </m:e>
                      <m:sub>
                        <m:r>
                          <a:rPr lang="en-US" altLang="zh-CN" sz="2400" i="1" smtClean="0">
                            <a:solidFill>
                              <a:prstClr val="black"/>
                            </a:solidFill>
                            <a:latin typeface="Cambria Math" panose="02040503050406030204" pitchFamily="18" charset="0"/>
                          </a:rPr>
                          <m:t>𝑛𝑜𝑖𝑠𝑒</m:t>
                        </m:r>
                      </m:sub>
                    </m:sSub>
                  </m:oMath>
                </a14:m>
                <a:r>
                  <a:rPr lang="zh-CN" altLang="en-US" sz="2400" dirty="0">
                    <a:solidFill>
                      <a:prstClr val="black"/>
                    </a:solidFill>
                    <a:latin typeface="微软雅黑"/>
                    <a:ea typeface="微软雅黑"/>
                  </a:rPr>
                  <a:t>𝐚</a:t>
                </a:r>
                <a:r>
                  <a:rPr lang="en-US" altLang="zh-CN" sz="2400" dirty="0">
                    <a:solidFill>
                      <a:prstClr val="black"/>
                    </a:solidFill>
                    <a:latin typeface="微软雅黑"/>
                    <a:ea typeface="微软雅黑"/>
                  </a:rPr>
                  <a:t>(</a:t>
                </a:r>
                <a:r>
                  <a:rPr lang="zh-CN" altLang="en-US" sz="2400" dirty="0">
                    <a:solidFill>
                      <a:prstClr val="black"/>
                    </a:solidFill>
                    <a:latin typeface="微软雅黑"/>
                    <a:ea typeface="微软雅黑"/>
                  </a:rPr>
                  <a:t>𝜃</a:t>
                </a:r>
                <a:r>
                  <a:rPr lang="en-US" altLang="zh-CN" sz="2400" dirty="0">
                    <a:solidFill>
                      <a:prstClr val="black"/>
                    </a:solidFill>
                    <a:latin typeface="微软雅黑"/>
                    <a:ea typeface="微软雅黑"/>
                  </a:rPr>
                  <a:t>) </a:t>
                </a:r>
                <a:r>
                  <a:rPr lang="en-US" altLang="zh-CN" sz="2400" dirty="0">
                    <a:solidFill>
                      <a:prstClr val="black"/>
                    </a:solidFill>
                    <a:ea typeface="微软雅黑"/>
                  </a:rPr>
                  <a:t>could be very small</a:t>
                </a:r>
              </a:p>
              <a:p>
                <a:pPr defTabSz="685800"/>
                <a:endParaRPr lang="zh-CN" altLang="en-US" sz="1400" dirty="0">
                  <a:solidFill>
                    <a:prstClr val="black"/>
                  </a:solidFill>
                  <a:latin typeface="微软雅黑"/>
                  <a:ea typeface="微软雅黑"/>
                </a:endParaRPr>
              </a:p>
            </p:txBody>
          </p:sp>
        </mc:Choice>
        <mc:Fallback xmlns="">
          <p:sp>
            <p:nvSpPr>
              <p:cNvPr id="14" name="文本框 13">
                <a:extLst>
                  <a:ext uri="{FF2B5EF4-FFF2-40B4-BE49-F238E27FC236}">
                    <a16:creationId xmlns:a16="http://schemas.microsoft.com/office/drawing/2014/main" id="{1A62A38F-956E-F197-D0A2-1CCAF05CB6FB}"/>
                  </a:ext>
                </a:extLst>
              </p:cNvPr>
              <p:cNvSpPr txBox="1">
                <a:spLocks noRot="1" noChangeAspect="1" noMove="1" noResize="1" noEditPoints="1" noAdjustHandles="1" noChangeArrowheads="1" noChangeShapeType="1" noTextEdit="1"/>
              </p:cNvSpPr>
              <p:nvPr/>
            </p:nvSpPr>
            <p:spPr>
              <a:xfrm>
                <a:off x="2449830" y="4333410"/>
                <a:ext cx="8687046" cy="677108"/>
              </a:xfrm>
              <a:prstGeom prst="rect">
                <a:avLst/>
              </a:prstGeom>
              <a:blipFill>
                <a:blip r:embed="rId5"/>
                <a:stretch>
                  <a:fillRect l="-1123" t="-90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09ADB21-6D41-0441-413A-81BED823D31B}"/>
                  </a:ext>
                </a:extLst>
              </p:cNvPr>
              <p:cNvSpPr txBox="1"/>
              <p:nvPr/>
            </p:nvSpPr>
            <p:spPr>
              <a:xfrm>
                <a:off x="2408904" y="5198329"/>
                <a:ext cx="9783096" cy="879408"/>
              </a:xfrm>
              <a:prstGeom prst="rect">
                <a:avLst/>
              </a:prstGeom>
              <a:noFill/>
            </p:spPr>
            <p:txBody>
              <a:bodyPr wrap="square" rtlCol="0">
                <a:spAutoFit/>
              </a:bodyPr>
              <a:lstStyle/>
              <a:p>
                <a:pPr defTabSz="685800"/>
                <a:r>
                  <a:rPr lang="en-US" altLang="zh-CN" sz="2400" dirty="0">
                    <a:solidFill>
                      <a:prstClr val="black"/>
                    </a:solidFill>
                    <a:ea typeface="微软雅黑"/>
                  </a:rPr>
                  <a:t>Define</a:t>
                </a:r>
                <a:r>
                  <a:rPr lang="en-US" altLang="zh-CN" sz="2400" dirty="0">
                    <a:solidFill>
                      <a:prstClr val="black"/>
                    </a:solidFill>
                    <a:latin typeface="微软雅黑"/>
                    <a:ea typeface="微软雅黑"/>
                  </a:rPr>
                  <a:t>  </a:t>
                </a:r>
                <a14:m>
                  <m:oMath xmlns:m="http://schemas.openxmlformats.org/officeDocument/2006/math">
                    <m:r>
                      <a:rPr lang="zh-CN" altLang="en-US" sz="2400" i="1" smtClean="0">
                        <a:solidFill>
                          <a:prstClr val="black"/>
                        </a:solidFill>
                        <a:latin typeface="Cambria Math" panose="02040503050406030204" pitchFamily="18" charset="0"/>
                      </a:rPr>
                      <m:t>𝑃</m:t>
                    </m:r>
                    <m:r>
                      <a:rPr lang="zh-CN" altLang="en-US" sz="2400" i="1" smtClean="0">
                        <a:solidFill>
                          <a:prstClr val="black"/>
                        </a:solidFill>
                        <a:latin typeface="Cambria Math" panose="02040503050406030204" pitchFamily="18" charset="0"/>
                      </a:rPr>
                      <m:t>(</m:t>
                    </m:r>
                    <m:r>
                      <a:rPr lang="zh-CN" altLang="en-US" sz="2400" i="1" smtClean="0">
                        <a:solidFill>
                          <a:prstClr val="black"/>
                        </a:solidFill>
                        <a:latin typeface="Cambria Math" panose="02040503050406030204" pitchFamily="18" charset="0"/>
                      </a:rPr>
                      <m:t>𝜃</m:t>
                    </m:r>
                    <m:r>
                      <a:rPr lang="zh-CN" altLang="en-US" sz="2400" i="1" smtClean="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1</m:t>
                        </m:r>
                      </m:num>
                      <m:den>
                        <m:sSup>
                          <m:sSupPr>
                            <m:ctrlPr>
                              <a:rPr lang="zh-CN" altLang="en-US" sz="2400" i="1">
                                <a:solidFill>
                                  <a:prstClr val="black"/>
                                </a:solidFill>
                                <a:latin typeface="Cambria Math" panose="02040503050406030204" pitchFamily="18" charset="0"/>
                              </a:rPr>
                            </m:ctrlPr>
                          </m:sSupPr>
                          <m:e>
                            <m:d>
                              <m:dPr>
                                <m:begChr m:val="‖"/>
                                <m:endChr m:val="‖"/>
                                <m:ctrlPr>
                                  <a:rPr lang="zh-CN" altLang="en-US" sz="2400" i="1">
                                    <a:solidFill>
                                      <a:prstClr val="black"/>
                                    </a:solidFill>
                                    <a:latin typeface="Cambria Math" panose="02040503050406030204" pitchFamily="18" charset="0"/>
                                  </a:rPr>
                                </m:ctrlPr>
                              </m:dPr>
                              <m:e>
                                <m:sSub>
                                  <m:sSubPr>
                                    <m:ctrlPr>
                                      <a:rPr lang="en-US" altLang="zh-CN" sz="2400" i="1">
                                        <a:solidFill>
                                          <a:prstClr val="black"/>
                                        </a:solidFill>
                                        <a:latin typeface="Cambria Math" panose="02040503050406030204" pitchFamily="18" charset="0"/>
                                      </a:rPr>
                                    </m:ctrlPr>
                                  </m:sSubPr>
                                  <m:e>
                                    <m:r>
                                      <m:rPr>
                                        <m:sty m:val="p"/>
                                      </m:rPr>
                                      <a:rPr lang="en-US" altLang="zh-CN" sz="2400">
                                        <a:solidFill>
                                          <a:prstClr val="black"/>
                                        </a:solidFill>
                                        <a:latin typeface="Cambria Math" panose="02040503050406030204" pitchFamily="18" charset="0"/>
                                      </a:rPr>
                                      <m:t>V</m:t>
                                    </m:r>
                                  </m:e>
                                  <m:sub>
                                    <m:r>
                                      <m:rPr>
                                        <m:sty m:val="p"/>
                                      </m:rPr>
                                      <a:rPr lang="en-US" altLang="zh-CN" sz="2400">
                                        <a:solidFill>
                                          <a:prstClr val="black"/>
                                        </a:solidFill>
                                        <a:latin typeface="Cambria Math" panose="02040503050406030204" pitchFamily="18" charset="0"/>
                                      </a:rPr>
                                      <m:t>noise</m:t>
                                    </m:r>
                                  </m:sub>
                                </m:sSub>
                                <m:r>
                                  <a:rPr lang="zh-CN" altLang="en-US" sz="2400" i="1">
                                    <a:solidFill>
                                      <a:prstClr val="black"/>
                                    </a:solidFill>
                                    <a:latin typeface="Cambria Math" panose="02040503050406030204" pitchFamily="18" charset="0"/>
                                  </a:rPr>
                                  <m:t>𝐚</m:t>
                                </m:r>
                                <m: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𝜃</m:t>
                                </m:r>
                                <m:r>
                                  <a:rPr lang="zh-CN" altLang="en-US" sz="2400" i="1">
                                    <a:solidFill>
                                      <a:prstClr val="black"/>
                                    </a:solidFill>
                                    <a:latin typeface="Cambria Math" panose="02040503050406030204" pitchFamily="18" charset="0"/>
                                  </a:rPr>
                                  <m:t>)</m:t>
                                </m:r>
                              </m:e>
                            </m:d>
                          </m:e>
                          <m:sup>
                            <m:r>
                              <a:rPr lang="zh-CN" altLang="en-US" sz="2400" i="1">
                                <a:solidFill>
                                  <a:prstClr val="black"/>
                                </a:solidFill>
                                <a:latin typeface="Cambria Math" panose="02040503050406030204" pitchFamily="18" charset="0"/>
                              </a:rPr>
                              <m:t>2</m:t>
                            </m:r>
                          </m:sup>
                        </m:sSup>
                      </m:den>
                    </m:f>
                  </m:oMath>
                </a14:m>
                <a:r>
                  <a:rPr lang="en-US" altLang="zh-CN" sz="2400" dirty="0">
                    <a:solidFill>
                      <a:prstClr val="black"/>
                    </a:solidFill>
                    <a:latin typeface="微软雅黑"/>
                    <a:ea typeface="微软雅黑"/>
                  </a:rPr>
                  <a:t>, </a:t>
                </a:r>
                <a:r>
                  <a:rPr lang="en-US" altLang="zh-CN" sz="2400" dirty="0">
                    <a:solidFill>
                      <a:prstClr val="black"/>
                    </a:solidFill>
                    <a:ea typeface="微软雅黑"/>
                  </a:rPr>
                  <a:t>its peaks are the estimated </a:t>
                </a:r>
                <a:r>
                  <a:rPr lang="en-US" altLang="zh-CN" sz="2400" dirty="0" err="1">
                    <a:solidFill>
                      <a:prstClr val="black"/>
                    </a:solidFill>
                    <a:ea typeface="微软雅黑"/>
                  </a:rPr>
                  <a:t>AoAs</a:t>
                </a:r>
                <a:endParaRPr lang="en-US" altLang="zh-CN" sz="2400" dirty="0">
                  <a:solidFill>
                    <a:prstClr val="black"/>
                  </a:solidFill>
                  <a:ea typeface="微软雅黑"/>
                </a:endParaRPr>
              </a:p>
              <a:p>
                <a:pPr defTabSz="685800"/>
                <a:endParaRPr lang="zh-CN" altLang="en-US" sz="1400" dirty="0">
                  <a:solidFill>
                    <a:prstClr val="black"/>
                  </a:solidFill>
                  <a:latin typeface="微软雅黑"/>
                  <a:ea typeface="微软雅黑"/>
                </a:endParaRPr>
              </a:p>
            </p:txBody>
          </p:sp>
        </mc:Choice>
        <mc:Fallback xmlns="">
          <p:sp>
            <p:nvSpPr>
              <p:cNvPr id="16" name="文本框 15">
                <a:extLst>
                  <a:ext uri="{FF2B5EF4-FFF2-40B4-BE49-F238E27FC236}">
                    <a16:creationId xmlns:a16="http://schemas.microsoft.com/office/drawing/2014/main" id="{909ADB21-6D41-0441-413A-81BED823D31B}"/>
                  </a:ext>
                </a:extLst>
              </p:cNvPr>
              <p:cNvSpPr txBox="1">
                <a:spLocks noRot="1" noChangeAspect="1" noMove="1" noResize="1" noEditPoints="1" noAdjustHandles="1" noChangeArrowheads="1" noChangeShapeType="1" noTextEdit="1"/>
              </p:cNvSpPr>
              <p:nvPr/>
            </p:nvSpPr>
            <p:spPr>
              <a:xfrm>
                <a:off x="2408904" y="5198329"/>
                <a:ext cx="9783096" cy="879408"/>
              </a:xfrm>
              <a:prstGeom prst="rect">
                <a:avLst/>
              </a:prstGeom>
              <a:blipFill>
                <a:blip r:embed="rId6"/>
                <a:stretch>
                  <a:fillRect l="-9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5271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7</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13" name="标题 1">
            <a:extLst>
              <a:ext uri="{FF2B5EF4-FFF2-40B4-BE49-F238E27FC236}">
                <a16:creationId xmlns:a16="http://schemas.microsoft.com/office/drawing/2014/main" id="{0C9DD1EE-5D76-BFAB-F8FA-2A6095D5C9AF}"/>
              </a:ext>
            </a:extLst>
          </p:cNvPr>
          <p:cNvSpPr txBox="1">
            <a:spLocks/>
          </p:cNvSpPr>
          <p:nvPr/>
        </p:nvSpPr>
        <p:spPr>
          <a:xfrm>
            <a:off x="555338" y="220482"/>
            <a:ext cx="7364730" cy="607681"/>
          </a:xfrm>
          <a:prstGeom prst="rect">
            <a:avLst/>
          </a:prstGeom>
        </p:spPr>
        <p:txBody>
          <a:bodyPr>
            <a:norm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ysClr val="windowText" lastClr="000000"/>
                </a:solidFill>
                <a:effectLst/>
                <a:uLnTx/>
                <a:uFillTx/>
                <a:latin typeface="微软雅黑"/>
                <a:ea typeface="微软雅黑"/>
                <a:cs typeface="+mn-cs"/>
              </a:rPr>
              <a:t>Doppler sensing</a:t>
            </a: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mn-cs"/>
            </a:endParaRPr>
          </a:p>
        </p:txBody>
      </p:sp>
      <p:pic>
        <p:nvPicPr>
          <p:cNvPr id="27" name="Picture 4" descr="5g Base Station Icon Clipart , Png Download - Cell Tower, Transparent Png -  kindpng">
            <a:extLst>
              <a:ext uri="{FF2B5EF4-FFF2-40B4-BE49-F238E27FC236}">
                <a16:creationId xmlns:a16="http://schemas.microsoft.com/office/drawing/2014/main" id="{39B825CE-1D73-8FBD-20AE-51636D53BE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683" y="1435539"/>
            <a:ext cx="2690545" cy="344798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Free icon - Free vector icons - Free SVG, PSD, PNG, EPS, Ai &amp; Icon Font">
            <a:extLst>
              <a:ext uri="{FF2B5EF4-FFF2-40B4-BE49-F238E27FC236}">
                <a16:creationId xmlns:a16="http://schemas.microsoft.com/office/drawing/2014/main" id="{59A73E41-E6E6-DAC9-0F59-5B5AEEDF7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9629" y="1921324"/>
            <a:ext cx="2819649" cy="2819649"/>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直接箭头连接符 28">
            <a:extLst>
              <a:ext uri="{FF2B5EF4-FFF2-40B4-BE49-F238E27FC236}">
                <a16:creationId xmlns:a16="http://schemas.microsoft.com/office/drawing/2014/main" id="{F85D72C4-01CD-567A-A0CF-AB95D83D4545}"/>
              </a:ext>
            </a:extLst>
          </p:cNvPr>
          <p:cNvCxnSpPr>
            <a:cxnSpLocks/>
          </p:cNvCxnSpPr>
          <p:nvPr/>
        </p:nvCxnSpPr>
        <p:spPr>
          <a:xfrm>
            <a:off x="3788228" y="2958765"/>
            <a:ext cx="4385664" cy="735649"/>
          </a:xfrm>
          <a:prstGeom prst="straightConnector1">
            <a:avLst/>
          </a:prstGeom>
          <a:ln w="57150">
            <a:solidFill>
              <a:srgbClr val="2BB7B3"/>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96AC728D-E41C-B9A5-B60E-79873D660C39}"/>
              </a:ext>
            </a:extLst>
          </p:cNvPr>
          <p:cNvSpPr txBox="1"/>
          <p:nvPr/>
        </p:nvSpPr>
        <p:spPr>
          <a:xfrm>
            <a:off x="5660311" y="2669505"/>
            <a:ext cx="1757115" cy="369332"/>
          </a:xfrm>
          <a:prstGeom prst="rect">
            <a:avLst/>
          </a:prstGeom>
          <a:noFill/>
        </p:spPr>
        <p:txBody>
          <a:bodyPr wrap="square" rtlCol="0">
            <a:spAutoFit/>
          </a:bodyPr>
          <a:lstStyle/>
          <a:p>
            <a:r>
              <a:rPr lang="en-US" altLang="zh-CN" sz="1800" b="1" dirty="0">
                <a:latin typeface="Calibri" panose="020F0502020204030204" pitchFamily="34" charset="0"/>
                <a:cs typeface="Calibri" panose="020F0502020204030204" pitchFamily="34" charset="0"/>
              </a:rPr>
              <a:t>Data Signals</a:t>
            </a:r>
            <a:endParaRPr lang="zh-CN" altLang="en-US" sz="1800" b="1" dirty="0">
              <a:latin typeface="Calibri" panose="020F0502020204030204" pitchFamily="34" charset="0"/>
              <a:cs typeface="Calibri" panose="020F0502020204030204" pitchFamily="34" charset="0"/>
            </a:endParaRPr>
          </a:p>
        </p:txBody>
      </p:sp>
      <p:cxnSp>
        <p:nvCxnSpPr>
          <p:cNvPr id="31" name="直接箭头连接符 30">
            <a:extLst>
              <a:ext uri="{FF2B5EF4-FFF2-40B4-BE49-F238E27FC236}">
                <a16:creationId xmlns:a16="http://schemas.microsoft.com/office/drawing/2014/main" id="{7E0407FC-1FD0-A6AA-59C6-7F88E04AB13D}"/>
              </a:ext>
            </a:extLst>
          </p:cNvPr>
          <p:cNvCxnSpPr>
            <a:cxnSpLocks/>
          </p:cNvCxnSpPr>
          <p:nvPr/>
        </p:nvCxnSpPr>
        <p:spPr>
          <a:xfrm>
            <a:off x="3788228" y="3437113"/>
            <a:ext cx="4385664" cy="710817"/>
          </a:xfrm>
          <a:prstGeom prst="straightConnector1">
            <a:avLst/>
          </a:prstGeom>
          <a:ln w="57150">
            <a:solidFill>
              <a:srgbClr val="2BB7B3"/>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C16B9BBF-F770-1F84-F2CF-0CED8C555597}"/>
              </a:ext>
            </a:extLst>
          </p:cNvPr>
          <p:cNvSpPr txBox="1"/>
          <p:nvPr/>
        </p:nvSpPr>
        <p:spPr>
          <a:xfrm>
            <a:off x="6086168" y="3916979"/>
            <a:ext cx="1331258" cy="369332"/>
          </a:xfrm>
          <a:prstGeom prst="rect">
            <a:avLst/>
          </a:prstGeom>
          <a:noFill/>
        </p:spPr>
        <p:txBody>
          <a:bodyPr wrap="square" rtlCol="0">
            <a:spAutoFit/>
          </a:bodyPr>
          <a:lstStyle/>
          <a:p>
            <a:r>
              <a:rPr lang="en-US" altLang="zh-CN" sz="1800" b="1" dirty="0">
                <a:latin typeface="Calibri" panose="020F0502020204030204" pitchFamily="34" charset="0"/>
                <a:cs typeface="Calibri" panose="020F0502020204030204" pitchFamily="34" charset="0"/>
              </a:rPr>
              <a:t>Echo</a:t>
            </a:r>
            <a:endParaRPr lang="zh-CN" altLang="en-US" sz="1800" b="1"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C3710680-2BD3-F97D-50E4-C348C143F95B}"/>
                  </a:ext>
                </a:extLst>
              </p:cNvPr>
              <p:cNvSpPr txBox="1"/>
              <p:nvPr/>
            </p:nvSpPr>
            <p:spPr>
              <a:xfrm>
                <a:off x="1240958" y="982448"/>
                <a:ext cx="13814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800" b="1" i="1" dirty="0">
                          <a:latin typeface="Cambria Math" panose="02040503050406030204" pitchFamily="18" charset="0"/>
                          <a:cs typeface="Calibri" panose="020F0502020204030204" pitchFamily="34" charset="0"/>
                        </a:rPr>
                        <m:t>𝒙</m:t>
                      </m:r>
                      <m:r>
                        <a:rPr lang="en-US" altLang="zh-CN" sz="1800" b="1" i="1" dirty="0">
                          <a:latin typeface="Cambria Math" panose="02040503050406030204" pitchFamily="18" charset="0"/>
                          <a:cs typeface="Calibri" panose="020F0502020204030204" pitchFamily="34" charset="0"/>
                        </a:rPr>
                        <m:t>(</m:t>
                      </m:r>
                      <m:r>
                        <a:rPr lang="en-US" altLang="zh-CN" sz="1800" b="1" i="1" dirty="0">
                          <a:latin typeface="Cambria Math" panose="02040503050406030204" pitchFamily="18" charset="0"/>
                          <a:cs typeface="Calibri" panose="020F0502020204030204" pitchFamily="34" charset="0"/>
                        </a:rPr>
                        <m:t>𝒕</m:t>
                      </m:r>
                      <m:r>
                        <a:rPr lang="en-US" altLang="zh-CN" sz="1800" b="1" i="1" dirty="0">
                          <a:latin typeface="Cambria Math" panose="02040503050406030204" pitchFamily="18" charset="0"/>
                          <a:cs typeface="Calibri" panose="020F0502020204030204" pitchFamily="34" charset="0"/>
                        </a:rPr>
                        <m:t>)</m:t>
                      </m:r>
                    </m:oMath>
                  </m:oMathPara>
                </a14:m>
                <a:endParaRPr lang="zh-CN" altLang="en-US" sz="1800" b="1" dirty="0">
                  <a:latin typeface="Calibri" panose="020F0502020204030204" pitchFamily="34" charset="0"/>
                  <a:cs typeface="Calibri" panose="020F0502020204030204" pitchFamily="34" charset="0"/>
                </a:endParaRPr>
              </a:p>
            </p:txBody>
          </p:sp>
        </mc:Choice>
        <mc:Fallback xmlns="">
          <p:sp>
            <p:nvSpPr>
              <p:cNvPr id="33" name="文本框 32">
                <a:extLst>
                  <a:ext uri="{FF2B5EF4-FFF2-40B4-BE49-F238E27FC236}">
                    <a16:creationId xmlns:a16="http://schemas.microsoft.com/office/drawing/2014/main" id="{C3710680-2BD3-F97D-50E4-C348C143F95B}"/>
                  </a:ext>
                </a:extLst>
              </p:cNvPr>
              <p:cNvSpPr txBox="1">
                <a:spLocks noRot="1" noChangeAspect="1" noMove="1" noResize="1" noEditPoints="1" noAdjustHandles="1" noChangeArrowheads="1" noChangeShapeType="1" noTextEdit="1"/>
              </p:cNvSpPr>
              <p:nvPr/>
            </p:nvSpPr>
            <p:spPr>
              <a:xfrm>
                <a:off x="1240958" y="982448"/>
                <a:ext cx="1381438" cy="369332"/>
              </a:xfrm>
              <a:prstGeom prst="rect">
                <a:avLst/>
              </a:prstGeom>
              <a:blipFill>
                <a:blip r:embed="rId5"/>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AC9BD3A8-6BAF-2D59-041F-5BF1A4C38512}"/>
                  </a:ext>
                </a:extLst>
              </p:cNvPr>
              <p:cNvSpPr txBox="1"/>
              <p:nvPr/>
            </p:nvSpPr>
            <p:spPr>
              <a:xfrm>
                <a:off x="7938704" y="1942050"/>
                <a:ext cx="3288428" cy="6184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800" b="1" i="1" dirty="0">
                          <a:latin typeface="Cambria Math" panose="02040503050406030204" pitchFamily="18" charset="0"/>
                          <a:cs typeface="Calibri" panose="020F0502020204030204" pitchFamily="34" charset="0"/>
                        </a:rPr>
                        <m:t>𝜶</m:t>
                      </m:r>
                      <m:r>
                        <a:rPr lang="en-US" altLang="zh-CN" sz="1800" b="1" i="1" dirty="0">
                          <a:latin typeface="Cambria Math" panose="02040503050406030204" pitchFamily="18" charset="0"/>
                          <a:cs typeface="Calibri" panose="020F0502020204030204" pitchFamily="34" charset="0"/>
                        </a:rPr>
                        <m:t>𝒙</m:t>
                      </m:r>
                      <m:d>
                        <m:dPr>
                          <m:ctrlPr>
                            <a:rPr lang="en-US" altLang="zh-CN" sz="1800" b="1" i="1" dirty="0">
                              <a:latin typeface="Cambria Math" panose="02040503050406030204" pitchFamily="18" charset="0"/>
                              <a:cs typeface="Calibri" panose="020F0502020204030204" pitchFamily="34" charset="0"/>
                            </a:rPr>
                          </m:ctrlPr>
                        </m:dPr>
                        <m:e>
                          <m:r>
                            <a:rPr lang="en-US" altLang="zh-CN" sz="1800" b="1" i="1" dirty="0">
                              <a:latin typeface="Cambria Math" panose="02040503050406030204" pitchFamily="18" charset="0"/>
                              <a:cs typeface="Calibri" panose="020F0502020204030204" pitchFamily="34" charset="0"/>
                            </a:rPr>
                            <m:t>𝒕</m:t>
                          </m:r>
                          <m:r>
                            <a:rPr lang="en-US" altLang="zh-CN" sz="1800" b="1" i="1" dirty="0">
                              <a:latin typeface="Cambria Math" panose="02040503050406030204" pitchFamily="18" charset="0"/>
                              <a:cs typeface="Calibri" panose="020F0502020204030204" pitchFamily="34" charset="0"/>
                            </a:rPr>
                            <m:t>−</m:t>
                          </m:r>
                          <m:r>
                            <a:rPr lang="en-US" altLang="zh-CN" sz="1800" b="1" i="1" dirty="0">
                              <a:latin typeface="Cambria Math" panose="02040503050406030204" pitchFamily="18" charset="0"/>
                              <a:cs typeface="Calibri" panose="020F0502020204030204" pitchFamily="34" charset="0"/>
                            </a:rPr>
                            <m:t>𝝉</m:t>
                          </m:r>
                        </m:e>
                      </m:d>
                      <m:r>
                        <a:rPr lang="en-US" altLang="zh-CN" sz="1800" b="1" i="1" dirty="0">
                          <a:latin typeface="Cambria Math" panose="02040503050406030204" pitchFamily="18" charset="0"/>
                          <a:cs typeface="Calibri" panose="020F0502020204030204" pitchFamily="34" charset="0"/>
                        </a:rPr>
                        <m:t>  </m:t>
                      </m:r>
                      <m:r>
                        <a:rPr lang="en-US" altLang="zh-CN" sz="1800" b="1" i="1" dirty="0">
                          <a:latin typeface="Cambria Math" panose="02040503050406030204" pitchFamily="18" charset="0"/>
                          <a:cs typeface="Calibri" panose="020F0502020204030204" pitchFamily="34" charset="0"/>
                        </a:rPr>
                        <m:t>𝒘𝒉𝒆𝒓𝒆</m:t>
                      </m:r>
                      <m:r>
                        <a:rPr lang="en-US" altLang="zh-CN" sz="1800" b="1" i="1" dirty="0">
                          <a:latin typeface="Cambria Math" panose="02040503050406030204" pitchFamily="18" charset="0"/>
                          <a:cs typeface="Calibri" panose="020F0502020204030204" pitchFamily="34" charset="0"/>
                        </a:rPr>
                        <m:t>  </m:t>
                      </m:r>
                      <m:r>
                        <a:rPr lang="en-US" altLang="zh-CN" sz="1800" b="1" i="1" dirty="0">
                          <a:latin typeface="Cambria Math" panose="02040503050406030204" pitchFamily="18" charset="0"/>
                          <a:cs typeface="Calibri" panose="020F0502020204030204" pitchFamily="34" charset="0"/>
                        </a:rPr>
                        <m:t>𝝉</m:t>
                      </m:r>
                      <m:r>
                        <a:rPr lang="en-US" altLang="zh-CN" sz="1800" b="1" i="1" dirty="0">
                          <a:latin typeface="Cambria Math" panose="02040503050406030204" pitchFamily="18" charset="0"/>
                          <a:cs typeface="Calibri" panose="020F0502020204030204" pitchFamily="34" charset="0"/>
                        </a:rPr>
                        <m:t>=</m:t>
                      </m:r>
                      <m:f>
                        <m:fPr>
                          <m:ctrlPr>
                            <a:rPr lang="en-US" altLang="zh-CN" sz="1800" b="1" i="1" dirty="0">
                              <a:latin typeface="Cambria Math" panose="02040503050406030204" pitchFamily="18" charset="0"/>
                              <a:cs typeface="Calibri" panose="020F0502020204030204" pitchFamily="34" charset="0"/>
                            </a:rPr>
                          </m:ctrlPr>
                        </m:fPr>
                        <m:num>
                          <m:r>
                            <a:rPr lang="en-US" altLang="zh-CN" sz="1800" b="1" i="1" dirty="0">
                              <a:latin typeface="Cambria Math" panose="02040503050406030204" pitchFamily="18" charset="0"/>
                              <a:cs typeface="Calibri" panose="020F0502020204030204" pitchFamily="34" charset="0"/>
                            </a:rPr>
                            <m:t>𝒅</m:t>
                          </m:r>
                        </m:num>
                        <m:den>
                          <m:r>
                            <a:rPr lang="en-US" altLang="zh-CN" sz="1800" b="1" i="1" dirty="0">
                              <a:latin typeface="Cambria Math" panose="02040503050406030204" pitchFamily="18" charset="0"/>
                              <a:cs typeface="Calibri" panose="020F0502020204030204" pitchFamily="34" charset="0"/>
                            </a:rPr>
                            <m:t>𝒄</m:t>
                          </m:r>
                        </m:den>
                      </m:f>
                    </m:oMath>
                  </m:oMathPara>
                </a14:m>
                <a:endParaRPr lang="zh-CN" altLang="en-US" sz="1800" b="1" dirty="0">
                  <a:latin typeface="Calibri" panose="020F0502020204030204" pitchFamily="34" charset="0"/>
                  <a:cs typeface="Calibri" panose="020F0502020204030204" pitchFamily="34" charset="0"/>
                </a:endParaRPr>
              </a:p>
            </p:txBody>
          </p:sp>
        </mc:Choice>
        <mc:Fallback xmlns="">
          <p:sp>
            <p:nvSpPr>
              <p:cNvPr id="34" name="文本框 33">
                <a:extLst>
                  <a:ext uri="{FF2B5EF4-FFF2-40B4-BE49-F238E27FC236}">
                    <a16:creationId xmlns:a16="http://schemas.microsoft.com/office/drawing/2014/main" id="{AC9BD3A8-6BAF-2D59-041F-5BF1A4C38512}"/>
                  </a:ext>
                </a:extLst>
              </p:cNvPr>
              <p:cNvSpPr txBox="1">
                <a:spLocks noRot="1" noChangeAspect="1" noMove="1" noResize="1" noEditPoints="1" noAdjustHandles="1" noChangeArrowheads="1" noChangeShapeType="1" noTextEdit="1"/>
              </p:cNvSpPr>
              <p:nvPr/>
            </p:nvSpPr>
            <p:spPr>
              <a:xfrm>
                <a:off x="7938704" y="1942050"/>
                <a:ext cx="3288428" cy="61843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F542B8CA-72DA-6ED8-F0C2-42EA0EF211E8}"/>
                  </a:ext>
                </a:extLst>
              </p:cNvPr>
              <p:cNvSpPr txBox="1"/>
              <p:nvPr/>
            </p:nvSpPr>
            <p:spPr>
              <a:xfrm>
                <a:off x="3290563" y="5225013"/>
                <a:ext cx="7888715" cy="849720"/>
              </a:xfrm>
              <a:prstGeom prst="rect">
                <a:avLst/>
              </a:prstGeom>
              <a:noFill/>
            </p:spPr>
            <p:txBody>
              <a:bodyPr wrap="square" rtlCol="0">
                <a:spAutoFit/>
              </a:bodyPr>
              <a:lstStyle/>
              <a:p>
                <a:pPr marL="257175" indent="-257175">
                  <a:buFont typeface="Arial" panose="020B0604020202020204" pitchFamily="34" charset="0"/>
                  <a:buChar char="•"/>
                </a:pPr>
                <a14:m>
                  <m:oMath xmlns:m="http://schemas.openxmlformats.org/officeDocument/2006/math">
                    <m:r>
                      <a:rPr lang="en-US" altLang="zh-CN" sz="2000" b="1" i="1" dirty="0">
                        <a:solidFill>
                          <a:srgbClr val="ED6C00"/>
                        </a:solidFill>
                        <a:latin typeface="Cambria Math" panose="02040503050406030204" pitchFamily="18" charset="0"/>
                        <a:cs typeface="Calibri" panose="020F0502020204030204" pitchFamily="34" charset="0"/>
                      </a:rPr>
                      <m:t>𝜷</m:t>
                    </m:r>
                  </m:oMath>
                </a14:m>
                <a:r>
                  <a:rPr lang="zh-CN" altLang="en-US" sz="2000" b="1"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is</a:t>
                </a:r>
                <a:r>
                  <a:rPr lang="zh-CN" altLang="en-US" sz="2000" b="1"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due</a:t>
                </a:r>
                <a:r>
                  <a:rPr lang="zh-CN" altLang="en-US" sz="2000" b="1"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to</a:t>
                </a:r>
                <a:r>
                  <a:rPr lang="zh-CN" altLang="en-US" sz="2000" b="1"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the</a:t>
                </a:r>
                <a:r>
                  <a:rPr lang="zh-CN" altLang="en-US" sz="2000" b="1"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pathloss</a:t>
                </a:r>
                <a:r>
                  <a:rPr lang="zh-CN" altLang="en-US" sz="2000" b="1"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of</a:t>
                </a:r>
                <a:r>
                  <a:rPr lang="zh-CN" altLang="en-US" sz="2000" b="1"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echo</a:t>
                </a:r>
                <a:r>
                  <a:rPr lang="zh-CN" altLang="en-US" sz="2000" b="1"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path</a:t>
                </a:r>
                <a:r>
                  <a:rPr lang="zh-CN" altLang="en-US" sz="2000" b="1"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a:t>
                </a:r>
                <a:r>
                  <a:rPr lang="zh-CN" altLang="en-US" sz="2000" b="1"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radar cross-section (RCS)</a:t>
                </a:r>
              </a:p>
              <a:p>
                <a:pPr marL="257175" indent="-257175">
                  <a:buFont typeface="Arial" panose="020B0604020202020204" pitchFamily="34" charset="0"/>
                  <a:buChar char="•"/>
                </a:pPr>
                <a14:m>
                  <m:oMath xmlns:m="http://schemas.openxmlformats.org/officeDocument/2006/math">
                    <m:r>
                      <a:rPr lang="en-US" altLang="zh-CN" sz="2000" b="1" i="1" dirty="0">
                        <a:solidFill>
                          <a:srgbClr val="ED6C00"/>
                        </a:solidFill>
                        <a:latin typeface="Cambria Math" panose="02040503050406030204" pitchFamily="18" charset="0"/>
                        <a:cs typeface="Calibri" panose="020F0502020204030204" pitchFamily="34" charset="0"/>
                      </a:rPr>
                      <m:t>𝒇</m:t>
                    </m:r>
                  </m:oMath>
                </a14:m>
                <a:r>
                  <a:rPr lang="en-US" altLang="zh-CN" sz="2000" b="1" dirty="0">
                    <a:latin typeface="Calibri" panose="020F0502020204030204" pitchFamily="34" charset="0"/>
                    <a:cs typeface="Calibri" panose="020F0502020204030204" pitchFamily="34" charset="0"/>
                  </a:rPr>
                  <a:t>  is the Doppler frequency = </a:t>
                </a:r>
                <a14:m>
                  <m:oMath xmlns:m="http://schemas.openxmlformats.org/officeDocument/2006/math">
                    <m:f>
                      <m:fPr>
                        <m:ctrlPr>
                          <a:rPr lang="en-US" altLang="zh-CN" sz="2000" b="1" i="1">
                            <a:latin typeface="Cambria Math" panose="02040503050406030204" pitchFamily="18" charset="0"/>
                            <a:cs typeface="Calibri" panose="020F0502020204030204" pitchFamily="34" charset="0"/>
                          </a:rPr>
                        </m:ctrlPr>
                      </m:fPr>
                      <m:num>
                        <m:r>
                          <a:rPr lang="en-US" altLang="zh-CN" sz="2000" b="1" i="1">
                            <a:latin typeface="Cambria Math" panose="02040503050406030204" pitchFamily="18" charset="0"/>
                            <a:cs typeface="Calibri" panose="020F0502020204030204" pitchFamily="34" charset="0"/>
                          </a:rPr>
                          <m:t>𝟐</m:t>
                        </m:r>
                        <m:r>
                          <a:rPr lang="en-US" altLang="zh-CN" sz="2000" b="1">
                            <a:latin typeface="Cambria Math" panose="02040503050406030204" pitchFamily="18" charset="0"/>
                            <a:cs typeface="Calibri" panose="020F0502020204030204" pitchFamily="34" charset="0"/>
                          </a:rPr>
                          <m:t>𝐯</m:t>
                        </m:r>
                        <m:sSub>
                          <m:sSubPr>
                            <m:ctrlPr>
                              <a:rPr lang="en-US" altLang="zh-CN" sz="2000" b="1" i="1">
                                <a:latin typeface="Cambria Math" panose="02040503050406030204" pitchFamily="18" charset="0"/>
                                <a:cs typeface="Calibri" panose="020F0502020204030204" pitchFamily="34" charset="0"/>
                              </a:rPr>
                            </m:ctrlPr>
                          </m:sSubPr>
                          <m:e>
                            <m:r>
                              <a:rPr lang="en-US" altLang="zh-CN" sz="2000" b="1">
                                <a:latin typeface="Cambria Math" panose="02040503050406030204" pitchFamily="18" charset="0"/>
                                <a:cs typeface="Calibri" panose="020F0502020204030204" pitchFamily="34" charset="0"/>
                              </a:rPr>
                              <m:t>𝐟</m:t>
                            </m:r>
                          </m:e>
                          <m:sub>
                            <m:r>
                              <a:rPr lang="en-US" altLang="zh-CN" sz="2000" b="1">
                                <a:latin typeface="Cambria Math" panose="02040503050406030204" pitchFamily="18" charset="0"/>
                                <a:cs typeface="Calibri" panose="020F0502020204030204" pitchFamily="34" charset="0"/>
                              </a:rPr>
                              <m:t>𝐜</m:t>
                            </m:r>
                          </m:sub>
                        </m:sSub>
                      </m:num>
                      <m:den>
                        <m:r>
                          <a:rPr lang="en-US" altLang="zh-CN" sz="2000" b="1">
                            <a:latin typeface="Cambria Math" panose="02040503050406030204" pitchFamily="18" charset="0"/>
                            <a:cs typeface="Calibri" panose="020F0502020204030204" pitchFamily="34" charset="0"/>
                          </a:rPr>
                          <m:t>𝐜</m:t>
                        </m:r>
                      </m:den>
                    </m:f>
                  </m:oMath>
                </a14:m>
                <a:endParaRPr lang="en-US" altLang="zh-CN" sz="2000" b="1" dirty="0">
                  <a:latin typeface="Calibri" panose="020F0502020204030204" pitchFamily="34" charset="0"/>
                  <a:cs typeface="Calibri" panose="020F0502020204030204" pitchFamily="34" charset="0"/>
                </a:endParaRPr>
              </a:p>
            </p:txBody>
          </p:sp>
        </mc:Choice>
        <mc:Fallback xmlns="">
          <p:sp>
            <p:nvSpPr>
              <p:cNvPr id="35" name="文本框 34">
                <a:extLst>
                  <a:ext uri="{FF2B5EF4-FFF2-40B4-BE49-F238E27FC236}">
                    <a16:creationId xmlns:a16="http://schemas.microsoft.com/office/drawing/2014/main" id="{F542B8CA-72DA-6ED8-F0C2-42EA0EF211E8}"/>
                  </a:ext>
                </a:extLst>
              </p:cNvPr>
              <p:cNvSpPr txBox="1">
                <a:spLocks noRot="1" noChangeAspect="1" noMove="1" noResize="1" noEditPoints="1" noAdjustHandles="1" noChangeArrowheads="1" noChangeShapeType="1" noTextEdit="1"/>
              </p:cNvSpPr>
              <p:nvPr/>
            </p:nvSpPr>
            <p:spPr>
              <a:xfrm>
                <a:off x="3290563" y="5225013"/>
                <a:ext cx="7888715" cy="849720"/>
              </a:xfrm>
              <a:prstGeom prst="rect">
                <a:avLst/>
              </a:prstGeom>
              <a:blipFill>
                <a:blip r:embed="rId7"/>
                <a:stretch>
                  <a:fillRect l="-696" t="-3571" b="-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D92684FB-8AC9-36C7-1A90-E0FE53DE846F}"/>
                  </a:ext>
                </a:extLst>
              </p:cNvPr>
              <p:cNvSpPr txBox="1"/>
              <p:nvPr/>
            </p:nvSpPr>
            <p:spPr>
              <a:xfrm>
                <a:off x="1602787" y="4100063"/>
                <a:ext cx="5181472" cy="3801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1" i="1" dirty="0">
                          <a:latin typeface="Cambria Math" panose="02040503050406030204" pitchFamily="18" charset="0"/>
                          <a:cs typeface="Calibri" panose="020F0502020204030204" pitchFamily="34" charset="0"/>
                        </a:rPr>
                        <m:t>𝜶</m:t>
                      </m:r>
                      <m:r>
                        <a:rPr lang="en-US" altLang="zh-CN" sz="1800" b="1" i="1" dirty="0">
                          <a:solidFill>
                            <a:srgbClr val="ED6C00"/>
                          </a:solidFill>
                          <a:latin typeface="Cambria Math" panose="02040503050406030204" pitchFamily="18" charset="0"/>
                          <a:cs typeface="Calibri" panose="020F0502020204030204" pitchFamily="34" charset="0"/>
                        </a:rPr>
                        <m:t>𝜷</m:t>
                      </m:r>
                      <m:r>
                        <a:rPr lang="en-US" altLang="zh-CN" sz="1800" b="1" i="1" dirty="0">
                          <a:latin typeface="Cambria Math" panose="02040503050406030204" pitchFamily="18" charset="0"/>
                          <a:cs typeface="Calibri" panose="020F0502020204030204" pitchFamily="34" charset="0"/>
                        </a:rPr>
                        <m:t>𝒙</m:t>
                      </m:r>
                      <m:d>
                        <m:dPr>
                          <m:ctrlPr>
                            <a:rPr lang="en-US" altLang="zh-CN" sz="1800" b="1" i="1" dirty="0">
                              <a:latin typeface="Cambria Math" panose="02040503050406030204" pitchFamily="18" charset="0"/>
                              <a:cs typeface="Calibri" panose="020F0502020204030204" pitchFamily="34" charset="0"/>
                            </a:rPr>
                          </m:ctrlPr>
                        </m:dPr>
                        <m:e>
                          <m:r>
                            <a:rPr lang="en-US" altLang="zh-CN" sz="1800" b="1" i="1" dirty="0">
                              <a:latin typeface="Cambria Math" panose="02040503050406030204" pitchFamily="18" charset="0"/>
                              <a:cs typeface="Calibri" panose="020F0502020204030204" pitchFamily="34" charset="0"/>
                            </a:rPr>
                            <m:t>𝒕</m:t>
                          </m:r>
                          <m:r>
                            <a:rPr lang="en-US" altLang="zh-CN" sz="1800" b="1" i="1" dirty="0">
                              <a:latin typeface="Cambria Math" panose="02040503050406030204" pitchFamily="18" charset="0"/>
                              <a:cs typeface="Calibri" panose="020F0502020204030204" pitchFamily="34" charset="0"/>
                            </a:rPr>
                            <m:t>−</m:t>
                          </m:r>
                          <m:r>
                            <a:rPr lang="en-US" altLang="zh-CN" sz="1800" b="1" i="1" dirty="0">
                              <a:solidFill>
                                <a:srgbClr val="ED6C00"/>
                              </a:solidFill>
                              <a:latin typeface="Cambria Math" panose="02040503050406030204" pitchFamily="18" charset="0"/>
                              <a:cs typeface="Calibri" panose="020F0502020204030204" pitchFamily="34" charset="0"/>
                            </a:rPr>
                            <m:t>𝟐</m:t>
                          </m:r>
                          <m:r>
                            <a:rPr lang="en-US" altLang="zh-CN" sz="1800" b="1" i="1" dirty="0">
                              <a:latin typeface="Cambria Math" panose="02040503050406030204" pitchFamily="18" charset="0"/>
                              <a:cs typeface="Calibri" panose="020F0502020204030204" pitchFamily="34" charset="0"/>
                            </a:rPr>
                            <m:t>𝝉</m:t>
                          </m:r>
                        </m:e>
                      </m:d>
                      <m:sSup>
                        <m:sSupPr>
                          <m:ctrlPr>
                            <a:rPr lang="en-US" altLang="zh-CN" sz="1800" b="1" i="1" dirty="0">
                              <a:solidFill>
                                <a:srgbClr val="ED6C00"/>
                              </a:solidFill>
                              <a:latin typeface="Cambria Math" panose="02040503050406030204" pitchFamily="18" charset="0"/>
                              <a:cs typeface="Calibri" panose="020F0502020204030204" pitchFamily="34" charset="0"/>
                            </a:rPr>
                          </m:ctrlPr>
                        </m:sSupPr>
                        <m:e>
                          <m:r>
                            <a:rPr lang="en-US" altLang="zh-CN" sz="1800" b="1" i="1" dirty="0">
                              <a:solidFill>
                                <a:srgbClr val="ED6C00"/>
                              </a:solidFill>
                              <a:latin typeface="Cambria Math" panose="02040503050406030204" pitchFamily="18" charset="0"/>
                              <a:cs typeface="Calibri" panose="020F0502020204030204" pitchFamily="34" charset="0"/>
                            </a:rPr>
                            <m:t>𝒆</m:t>
                          </m:r>
                        </m:e>
                        <m:sup>
                          <m:r>
                            <a:rPr lang="en-US" altLang="zh-CN" sz="1800" b="1" i="1" dirty="0">
                              <a:solidFill>
                                <a:srgbClr val="ED6C00"/>
                              </a:solidFill>
                              <a:latin typeface="Cambria Math" panose="02040503050406030204" pitchFamily="18" charset="0"/>
                              <a:cs typeface="Calibri" panose="020F0502020204030204" pitchFamily="34" charset="0"/>
                            </a:rPr>
                            <m:t>𝒋</m:t>
                          </m:r>
                          <m:r>
                            <a:rPr lang="en-US" altLang="zh-CN" sz="1800" b="1" i="1" dirty="0">
                              <a:solidFill>
                                <a:srgbClr val="ED6C00"/>
                              </a:solidFill>
                              <a:latin typeface="Cambria Math" panose="02040503050406030204" pitchFamily="18" charset="0"/>
                              <a:cs typeface="Calibri" panose="020F0502020204030204" pitchFamily="34" charset="0"/>
                            </a:rPr>
                            <m:t>𝟐</m:t>
                          </m:r>
                          <m:r>
                            <a:rPr lang="en-US" altLang="zh-CN" sz="1800" b="1" i="1" dirty="0">
                              <a:solidFill>
                                <a:srgbClr val="ED6C00"/>
                              </a:solidFill>
                              <a:latin typeface="Cambria Math" panose="02040503050406030204" pitchFamily="18" charset="0"/>
                              <a:cs typeface="Calibri" panose="020F0502020204030204" pitchFamily="34" charset="0"/>
                            </a:rPr>
                            <m:t>𝝅</m:t>
                          </m:r>
                          <m:r>
                            <a:rPr lang="en-US" altLang="zh-CN" sz="1800" b="1" i="1" dirty="0">
                              <a:solidFill>
                                <a:srgbClr val="ED6C00"/>
                              </a:solidFill>
                              <a:latin typeface="Cambria Math" panose="02040503050406030204" pitchFamily="18" charset="0"/>
                              <a:cs typeface="Calibri" panose="020F0502020204030204" pitchFamily="34" charset="0"/>
                            </a:rPr>
                            <m:t>𝒇𝒕</m:t>
                          </m:r>
                        </m:sup>
                      </m:sSup>
                    </m:oMath>
                  </m:oMathPara>
                </a14:m>
                <a:endParaRPr lang="zh-CN" altLang="en-US" sz="1800" dirty="0"/>
              </a:p>
            </p:txBody>
          </p:sp>
        </mc:Choice>
        <mc:Fallback xmlns="">
          <p:sp>
            <p:nvSpPr>
              <p:cNvPr id="36" name="文本框 35">
                <a:extLst>
                  <a:ext uri="{FF2B5EF4-FFF2-40B4-BE49-F238E27FC236}">
                    <a16:creationId xmlns:a16="http://schemas.microsoft.com/office/drawing/2014/main" id="{D92684FB-8AC9-36C7-1A90-E0FE53DE846F}"/>
                  </a:ext>
                </a:extLst>
              </p:cNvPr>
              <p:cNvSpPr txBox="1">
                <a:spLocks noRot="1" noChangeAspect="1" noMove="1" noResize="1" noEditPoints="1" noAdjustHandles="1" noChangeArrowheads="1" noChangeShapeType="1" noTextEdit="1"/>
              </p:cNvSpPr>
              <p:nvPr/>
            </p:nvSpPr>
            <p:spPr>
              <a:xfrm>
                <a:off x="1602787" y="4100063"/>
                <a:ext cx="5181472" cy="380104"/>
              </a:xfrm>
              <a:prstGeom prst="rect">
                <a:avLst/>
              </a:prstGeom>
              <a:blipFill>
                <a:blip r:embed="rId8"/>
                <a:stretch>
                  <a:fillRect b="-12903"/>
                </a:stretch>
              </a:blipFill>
            </p:spPr>
            <p:txBody>
              <a:bodyPr/>
              <a:lstStyle/>
              <a:p>
                <a:r>
                  <a:rPr lang="zh-CN" altLang="en-US">
                    <a:noFill/>
                  </a:rPr>
                  <a:t> </a:t>
                </a:r>
              </a:p>
            </p:txBody>
          </p:sp>
        </mc:Fallback>
      </mc:AlternateContent>
      <p:cxnSp>
        <p:nvCxnSpPr>
          <p:cNvPr id="37" name="直接箭头连接符 36">
            <a:extLst>
              <a:ext uri="{FF2B5EF4-FFF2-40B4-BE49-F238E27FC236}">
                <a16:creationId xmlns:a16="http://schemas.microsoft.com/office/drawing/2014/main" id="{F90C6080-BD9B-0BB4-526F-D6CC1965948A}"/>
              </a:ext>
            </a:extLst>
          </p:cNvPr>
          <p:cNvCxnSpPr/>
          <p:nvPr/>
        </p:nvCxnSpPr>
        <p:spPr>
          <a:xfrm>
            <a:off x="9150186" y="4480167"/>
            <a:ext cx="1515238" cy="0"/>
          </a:xfrm>
          <a:prstGeom prst="straightConnector1">
            <a:avLst/>
          </a:prstGeom>
          <a:ln w="38100">
            <a:solidFill>
              <a:srgbClr val="ED6C00"/>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0EE7B89-FF70-9D7D-FDF0-9493512B8DA7}"/>
              </a:ext>
            </a:extLst>
          </p:cNvPr>
          <p:cNvSpPr txBox="1"/>
          <p:nvPr/>
        </p:nvSpPr>
        <p:spPr>
          <a:xfrm>
            <a:off x="9302450" y="4580600"/>
            <a:ext cx="1362973" cy="369332"/>
          </a:xfrm>
          <a:prstGeom prst="rect">
            <a:avLst/>
          </a:prstGeom>
          <a:noFill/>
        </p:spPr>
        <p:txBody>
          <a:bodyPr wrap="square" rtlCol="0">
            <a:spAutoFit/>
          </a:bodyPr>
          <a:lstStyle/>
          <a:p>
            <a:r>
              <a:rPr lang="en-US" altLang="zh-CN" sz="1800" b="1" dirty="0">
                <a:latin typeface="Calibri" panose="020F0502020204030204" pitchFamily="34" charset="0"/>
                <a:cs typeface="Calibri" panose="020F0502020204030204" pitchFamily="34" charset="0"/>
              </a:rPr>
              <a:t>Velocity v</a:t>
            </a:r>
            <a:endParaRPr lang="zh-CN" altLang="en-US"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2727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8</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2" name="标题 1">
            <a:extLst>
              <a:ext uri="{FF2B5EF4-FFF2-40B4-BE49-F238E27FC236}">
                <a16:creationId xmlns:a16="http://schemas.microsoft.com/office/drawing/2014/main" id="{D808BDDB-C72E-CD9B-B4B7-F83410A50A63}"/>
              </a:ext>
            </a:extLst>
          </p:cNvPr>
          <p:cNvSpPr txBox="1">
            <a:spLocks/>
          </p:cNvSpPr>
          <p:nvPr/>
        </p:nvSpPr>
        <p:spPr>
          <a:xfrm>
            <a:off x="555338" y="220482"/>
            <a:ext cx="7364730" cy="607681"/>
          </a:xfrm>
          <a:prstGeom prst="rect">
            <a:avLst/>
          </a:prstGeom>
        </p:spPr>
        <p:txBody>
          <a:bodyPr>
            <a:norm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ysClr val="windowText" lastClr="000000"/>
                </a:solidFill>
                <a:effectLst/>
                <a:uLnTx/>
                <a:uFillTx/>
                <a:latin typeface="微软雅黑"/>
                <a:ea typeface="微软雅黑"/>
                <a:cs typeface="+mn-cs"/>
              </a:rPr>
              <a:t>Doppler sensing</a:t>
            </a: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mn-cs"/>
            </a:endParaRPr>
          </a:p>
        </p:txBody>
      </p:sp>
      <p:sp>
        <p:nvSpPr>
          <p:cNvPr id="3" name="文本框 2">
            <a:extLst>
              <a:ext uri="{FF2B5EF4-FFF2-40B4-BE49-F238E27FC236}">
                <a16:creationId xmlns:a16="http://schemas.microsoft.com/office/drawing/2014/main" id="{D82BFB7D-84AB-F3EB-5993-2F114FA9E26A}"/>
              </a:ext>
            </a:extLst>
          </p:cNvPr>
          <p:cNvSpPr txBox="1"/>
          <p:nvPr/>
        </p:nvSpPr>
        <p:spPr>
          <a:xfrm>
            <a:off x="6164656" y="2900128"/>
            <a:ext cx="2170722" cy="369332"/>
          </a:xfrm>
          <a:prstGeom prst="rect">
            <a:avLst/>
          </a:prstGeom>
          <a:noFill/>
        </p:spPr>
        <p:txBody>
          <a:bodyPr wrap="none" rtlCol="0">
            <a:spAutoFit/>
          </a:bodyPr>
          <a:lstStyle/>
          <a:p>
            <a:r>
              <a:rPr lang="en-US" altLang="zh-CN" sz="1800" b="1" dirty="0">
                <a:solidFill>
                  <a:srgbClr val="ED6C00"/>
                </a:solidFill>
                <a:latin typeface="Calibri" panose="020F0502020204030204" pitchFamily="34" charset="0"/>
                <a:cs typeface="Calibri" panose="020F0502020204030204" pitchFamily="34" charset="0"/>
              </a:rPr>
              <a:t>Surveillance Channel</a:t>
            </a:r>
            <a:endParaRPr lang="zh-CN" altLang="en-US" sz="1800" b="1" dirty="0">
              <a:solidFill>
                <a:srgbClr val="ED6C00"/>
              </a:solidFill>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BDF0E449-A454-B02F-591F-F46FCFD0A8A8}"/>
              </a:ext>
            </a:extLst>
          </p:cNvPr>
          <p:cNvSpPr txBox="1"/>
          <p:nvPr/>
        </p:nvSpPr>
        <p:spPr>
          <a:xfrm>
            <a:off x="6886858" y="5369782"/>
            <a:ext cx="1745093" cy="369332"/>
          </a:xfrm>
          <a:prstGeom prst="rect">
            <a:avLst/>
          </a:prstGeom>
          <a:noFill/>
        </p:spPr>
        <p:txBody>
          <a:bodyPr wrap="none" rtlCol="0">
            <a:spAutoFit/>
          </a:bodyPr>
          <a:lstStyle/>
          <a:p>
            <a:r>
              <a:rPr lang="en-US" altLang="zh-CN" sz="1800" b="1" dirty="0">
                <a:latin typeface="Calibri" panose="020F0502020204030204" pitchFamily="34" charset="0"/>
                <a:cs typeface="Calibri" panose="020F0502020204030204" pitchFamily="34" charset="0"/>
              </a:rPr>
              <a:t>Passive Receiver</a:t>
            </a:r>
            <a:endParaRPr lang="zh-CN" altLang="en-US" sz="1800" b="1" dirty="0">
              <a:latin typeface="Calibri" panose="020F0502020204030204" pitchFamily="34" charset="0"/>
              <a:cs typeface="Calibri" panose="020F0502020204030204" pitchFamily="34" charset="0"/>
            </a:endParaRPr>
          </a:p>
        </p:txBody>
      </p:sp>
      <p:cxnSp>
        <p:nvCxnSpPr>
          <p:cNvPr id="10" name="直接箭头连接符 9">
            <a:extLst>
              <a:ext uri="{FF2B5EF4-FFF2-40B4-BE49-F238E27FC236}">
                <a16:creationId xmlns:a16="http://schemas.microsoft.com/office/drawing/2014/main" id="{9819F165-8034-306A-2860-BE951F93131B}"/>
              </a:ext>
            </a:extLst>
          </p:cNvPr>
          <p:cNvCxnSpPr>
            <a:cxnSpLocks/>
          </p:cNvCxnSpPr>
          <p:nvPr/>
        </p:nvCxnSpPr>
        <p:spPr>
          <a:xfrm>
            <a:off x="3201075" y="2160373"/>
            <a:ext cx="2170722" cy="270041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 name="任意多边形 16">
            <a:extLst>
              <a:ext uri="{FF2B5EF4-FFF2-40B4-BE49-F238E27FC236}">
                <a16:creationId xmlns:a16="http://schemas.microsoft.com/office/drawing/2014/main" id="{6B53AEFC-C75E-1DDC-AC23-5049C5E7754E}"/>
              </a:ext>
            </a:extLst>
          </p:cNvPr>
          <p:cNvSpPr/>
          <p:nvPr/>
        </p:nvSpPr>
        <p:spPr>
          <a:xfrm>
            <a:off x="3201075" y="2160373"/>
            <a:ext cx="5297041" cy="2486725"/>
          </a:xfrm>
          <a:custGeom>
            <a:avLst/>
            <a:gdLst>
              <a:gd name="connsiteX0" fmla="*/ 0 w 4317078"/>
              <a:gd name="connsiteY0" fmla="*/ 0 h 2352040"/>
              <a:gd name="connsiteX1" fmla="*/ 4251960 w 4317078"/>
              <a:gd name="connsiteY1" fmla="*/ 843280 h 2352040"/>
              <a:gd name="connsiteX2" fmla="*/ 2575560 w 4317078"/>
              <a:gd name="connsiteY2" fmla="*/ 2352040 h 2352040"/>
            </a:gdLst>
            <a:ahLst/>
            <a:cxnLst>
              <a:cxn ang="0">
                <a:pos x="connsiteX0" y="connsiteY0"/>
              </a:cxn>
              <a:cxn ang="0">
                <a:pos x="connsiteX1" y="connsiteY1"/>
              </a:cxn>
              <a:cxn ang="0">
                <a:pos x="connsiteX2" y="connsiteY2"/>
              </a:cxn>
            </a:cxnLst>
            <a:rect l="l" t="t" r="r" b="b"/>
            <a:pathLst>
              <a:path w="4317078" h="2352040">
                <a:moveTo>
                  <a:pt x="0" y="0"/>
                </a:moveTo>
                <a:cubicBezTo>
                  <a:pt x="1911350" y="225637"/>
                  <a:pt x="3822700" y="451274"/>
                  <a:pt x="4251960" y="843280"/>
                </a:cubicBezTo>
                <a:cubicBezTo>
                  <a:pt x="4681220" y="1235286"/>
                  <a:pt x="2858347" y="2082800"/>
                  <a:pt x="2575560" y="2352040"/>
                </a:cubicBezTo>
              </a:path>
            </a:pathLst>
          </a:custGeom>
          <a:noFill/>
          <a:ln w="38100">
            <a:solidFill>
              <a:srgbClr val="ED6C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5662FBFA-38A4-4458-D21D-AC5AB47B1F49}"/>
                  </a:ext>
                </a:extLst>
              </p:cNvPr>
              <p:cNvSpPr/>
              <p:nvPr/>
            </p:nvSpPr>
            <p:spPr>
              <a:xfrm>
                <a:off x="6585863" y="2160373"/>
                <a:ext cx="34336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b="1" i="1" dirty="0">
                          <a:solidFill>
                            <a:srgbClr val="ED6C00"/>
                          </a:solidFill>
                          <a:latin typeface="Cambria Math" panose="02040503050406030204" pitchFamily="18" charset="0"/>
                          <a:cs typeface="Calibri" panose="020F0502020204030204" pitchFamily="34" charset="0"/>
                        </a:rPr>
                        <m:t>𝒔</m:t>
                      </m:r>
                    </m:oMath>
                  </m:oMathPara>
                </a14:m>
                <a:endParaRPr lang="en-US" sz="1600" dirty="0"/>
              </a:p>
            </p:txBody>
          </p:sp>
        </mc:Choice>
        <mc:Fallback xmlns="">
          <p:sp>
            <p:nvSpPr>
              <p:cNvPr id="12" name="矩形 11">
                <a:extLst>
                  <a:ext uri="{FF2B5EF4-FFF2-40B4-BE49-F238E27FC236}">
                    <a16:creationId xmlns:a16="http://schemas.microsoft.com/office/drawing/2014/main" id="{5662FBFA-38A4-4458-D21D-AC5AB47B1F49}"/>
                  </a:ext>
                </a:extLst>
              </p:cNvPr>
              <p:cNvSpPr>
                <a:spLocks noRot="1" noChangeAspect="1" noMove="1" noResize="1" noEditPoints="1" noAdjustHandles="1" noChangeArrowheads="1" noChangeShapeType="1" noTextEdit="1"/>
              </p:cNvSpPr>
              <p:nvPr/>
            </p:nvSpPr>
            <p:spPr>
              <a:xfrm>
                <a:off x="6585863" y="2160373"/>
                <a:ext cx="343364" cy="338554"/>
              </a:xfrm>
              <a:prstGeom prst="rect">
                <a:avLst/>
              </a:prstGeom>
              <a:blipFill>
                <a:blip r:embed="rId3"/>
                <a:stretch>
                  <a:fillRect/>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20457153-460C-D280-8737-AAEA42772E87}"/>
              </a:ext>
            </a:extLst>
          </p:cNvPr>
          <p:cNvSpPr txBox="1"/>
          <p:nvPr/>
        </p:nvSpPr>
        <p:spPr>
          <a:xfrm>
            <a:off x="2894651" y="4186462"/>
            <a:ext cx="1969963" cy="369332"/>
          </a:xfrm>
          <a:prstGeom prst="rect">
            <a:avLst/>
          </a:prstGeom>
          <a:noFill/>
        </p:spPr>
        <p:txBody>
          <a:bodyPr wrap="none" rtlCol="0">
            <a:spAutoFit/>
          </a:bodyPr>
          <a:lstStyle/>
          <a:p>
            <a:r>
              <a:rPr lang="en-US" altLang="zh-CN" sz="1800" b="1" dirty="0">
                <a:solidFill>
                  <a:schemeClr val="accent1"/>
                </a:solidFill>
                <a:latin typeface="Calibri" panose="020F0502020204030204" pitchFamily="34" charset="0"/>
                <a:cs typeface="Calibri" panose="020F0502020204030204" pitchFamily="34" charset="0"/>
              </a:rPr>
              <a:t>Reference Channel</a:t>
            </a:r>
          </a:p>
        </p:txBody>
      </p:sp>
      <p:pic>
        <p:nvPicPr>
          <p:cNvPr id="14" name="Picture 4" descr="5g Base Station Icon Clipart , Png Download - Cell Tower, Transparent Png -  kindpng">
            <a:extLst>
              <a:ext uri="{FF2B5EF4-FFF2-40B4-BE49-F238E27FC236}">
                <a16:creationId xmlns:a16="http://schemas.microsoft.com/office/drawing/2014/main" id="{0F84B57A-D0CB-E0CE-AB16-640E7D85A6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9317" y="1181021"/>
            <a:ext cx="2240020" cy="2870626"/>
          </a:xfrm>
          <a:prstGeom prst="rect">
            <a:avLst/>
          </a:prstGeom>
          <a:noFill/>
          <a:extLst>
            <a:ext uri="{909E8E84-426E-40DD-AFC4-6F175D3DCCD1}">
              <a14:hiddenFill xmlns:a14="http://schemas.microsoft.com/office/drawing/2010/main">
                <a:solidFill>
                  <a:srgbClr val="FFFFFF"/>
                </a:solidFill>
              </a14:hiddenFill>
            </a:ext>
          </a:extLst>
        </p:spPr>
      </p:pic>
      <p:pic>
        <p:nvPicPr>
          <p:cNvPr id="15" name="图片 14">
            <a:extLst>
              <a:ext uri="{FF2B5EF4-FFF2-40B4-BE49-F238E27FC236}">
                <a16:creationId xmlns:a16="http://schemas.microsoft.com/office/drawing/2014/main" id="{6E61382A-133E-F30A-9238-EDDE7B4AA8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6662" y="4445361"/>
            <a:ext cx="1764030" cy="1764030"/>
          </a:xfrm>
          <a:prstGeom prst="rect">
            <a:avLst/>
          </a:prstGeom>
        </p:spPr>
      </p:pic>
      <p:pic>
        <p:nvPicPr>
          <p:cNvPr id="16" name="Picture 6" descr="Free icon - Free vector icons - Free SVG, PSD, PNG, EPS, Ai &amp; Icon Font">
            <a:extLst>
              <a:ext uri="{FF2B5EF4-FFF2-40B4-BE49-F238E27FC236}">
                <a16:creationId xmlns:a16="http://schemas.microsoft.com/office/drawing/2014/main" id="{F3AA6D40-8191-0DE0-6608-5B6CF4CEC8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98116" y="1517246"/>
            <a:ext cx="2804567" cy="280456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1D98337-281B-0EFD-995E-D1A9A62215C9}"/>
                  </a:ext>
                </a:extLst>
              </p:cNvPr>
              <p:cNvSpPr txBox="1"/>
              <p:nvPr/>
            </p:nvSpPr>
            <p:spPr>
              <a:xfrm>
                <a:off x="1416111" y="4697411"/>
                <a:ext cx="443348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dirty="0" smtClean="0">
                              <a:latin typeface="Cambria Math" panose="02040503050406030204" pitchFamily="18" charset="0"/>
                              <a:cs typeface="Cambria Math" panose="02040503050406030204" pitchFamily="18" charset="0"/>
                            </a:rPr>
                          </m:ctrlPr>
                        </m:sSubPr>
                        <m:e>
                          <m:r>
                            <a:rPr lang="en-US" altLang="zh-CN" sz="2000" b="1" i="1" dirty="0" smtClean="0">
                              <a:latin typeface="Cambria Math" panose="02040503050406030204" pitchFamily="18" charset="0"/>
                              <a:cs typeface="Cambria Math" panose="02040503050406030204" pitchFamily="18" charset="0"/>
                            </a:rPr>
                            <m:t>𝒚</m:t>
                          </m:r>
                        </m:e>
                        <m:sub>
                          <m:r>
                            <a:rPr lang="en-US" altLang="zh-CN" sz="2000" b="1" i="1" dirty="0" smtClean="0">
                              <a:latin typeface="Cambria Math" panose="02040503050406030204" pitchFamily="18" charset="0"/>
                              <a:cs typeface="Cambria Math" panose="02040503050406030204" pitchFamily="18" charset="0"/>
                            </a:rPr>
                            <m:t>𝒓</m:t>
                          </m:r>
                        </m:sub>
                      </m:sSub>
                      <m:d>
                        <m:dPr>
                          <m:ctrlPr>
                            <a:rPr lang="en-US" altLang="zh-CN" sz="2000" b="1" i="1" dirty="0" smtClean="0">
                              <a:latin typeface="Cambria Math" panose="02040503050406030204" pitchFamily="18" charset="0"/>
                              <a:cs typeface="Calibri" panose="020F0502020204030204" pitchFamily="34" charset="0"/>
                            </a:rPr>
                          </m:ctrlPr>
                        </m:dPr>
                        <m:e>
                          <m:r>
                            <a:rPr lang="en-US" altLang="zh-CN" sz="2000" b="1" i="1" dirty="0" smtClean="0">
                              <a:latin typeface="Cambria Math" panose="02040503050406030204" pitchFamily="18" charset="0"/>
                              <a:cs typeface="Cambria Math" panose="02040503050406030204" pitchFamily="18" charset="0"/>
                            </a:rPr>
                            <m:t>𝒕</m:t>
                          </m:r>
                        </m:e>
                      </m:d>
                      <m:r>
                        <a:rPr lang="en-US" altLang="zh-CN" sz="2000" b="1" i="1" dirty="0" smtClean="0">
                          <a:latin typeface="Cambria Math" panose="02040503050406030204" pitchFamily="18" charset="0"/>
                          <a:ea typeface="MS Mincho" charset="0"/>
                          <a:cs typeface="Cambria Math" panose="02040503050406030204" pitchFamily="18" charset="0"/>
                        </a:rPr>
                        <m:t>=</m:t>
                      </m:r>
                      <m:r>
                        <a:rPr lang="en-US" altLang="zh-CN" sz="2000" b="1" i="1" dirty="0" smtClean="0">
                          <a:solidFill>
                            <a:srgbClr val="ED6C00"/>
                          </a:solidFill>
                          <a:latin typeface="Cambria Math" panose="02040503050406030204" pitchFamily="18" charset="0"/>
                          <a:ea typeface="MS Mincho" charset="0"/>
                          <a:cs typeface="Cambria Math" panose="02040503050406030204" pitchFamily="18" charset="0"/>
                        </a:rPr>
                        <m:t>𝜶</m:t>
                      </m:r>
                      <m:r>
                        <a:rPr lang="en-US" altLang="zh-CN" sz="2000" b="1" i="1" dirty="0" smtClean="0">
                          <a:latin typeface="Cambria Math" panose="02040503050406030204" pitchFamily="18" charset="0"/>
                          <a:cs typeface="Cambria Math" panose="02040503050406030204" pitchFamily="18" charset="0"/>
                        </a:rPr>
                        <m:t>𝒙</m:t>
                      </m:r>
                      <m:d>
                        <m:dPr>
                          <m:ctrlPr>
                            <a:rPr lang="en-US" altLang="zh-CN" sz="2000" b="1" i="1" dirty="0" smtClean="0">
                              <a:latin typeface="Cambria Math" panose="02040503050406030204" pitchFamily="18" charset="0"/>
                              <a:cs typeface="Cambria Math" panose="02040503050406030204" pitchFamily="18" charset="0"/>
                            </a:rPr>
                          </m:ctrlPr>
                        </m:dPr>
                        <m:e>
                          <m:r>
                            <a:rPr lang="en-US" altLang="zh-CN" sz="2000" b="1" i="1" dirty="0" smtClean="0">
                              <a:latin typeface="Cambria Math" panose="02040503050406030204" pitchFamily="18" charset="0"/>
                              <a:cs typeface="Cambria Math" panose="02040503050406030204" pitchFamily="18" charset="0"/>
                            </a:rPr>
                            <m:t>𝒕</m:t>
                          </m:r>
                          <m:r>
                            <a:rPr lang="en-US" altLang="zh-CN" sz="2000" b="1" i="1" dirty="0" smtClean="0">
                              <a:latin typeface="Cambria Math" panose="02040503050406030204" pitchFamily="18" charset="0"/>
                              <a:ea typeface="MS Mincho" charset="0"/>
                              <a:cs typeface="Cambria Math" panose="02040503050406030204" pitchFamily="18" charset="0"/>
                            </a:rPr>
                            <m:t>−</m:t>
                          </m:r>
                          <m:sSub>
                            <m:sSubPr>
                              <m:ctrlPr>
                                <a:rPr lang="en-US" altLang="zh-CN" sz="2000" b="1" i="1" dirty="0" smtClean="0">
                                  <a:solidFill>
                                    <a:srgbClr val="ED6C00"/>
                                  </a:solidFill>
                                  <a:latin typeface="Cambria Math" panose="02040503050406030204" pitchFamily="18" charset="0"/>
                                  <a:cs typeface="Cambria Math" panose="02040503050406030204" pitchFamily="18" charset="0"/>
                                </a:rPr>
                              </m:ctrlPr>
                            </m:sSubPr>
                            <m:e>
                              <m:r>
                                <a:rPr lang="en-US" altLang="zh-CN" sz="2000" b="1" i="1" dirty="0" smtClean="0">
                                  <a:solidFill>
                                    <a:srgbClr val="ED6C00"/>
                                  </a:solidFill>
                                  <a:latin typeface="Cambria Math" panose="02040503050406030204" pitchFamily="18" charset="0"/>
                                  <a:ea typeface="MS Mincho" charset="0"/>
                                  <a:cs typeface="Cambria Math" panose="02040503050406030204" pitchFamily="18" charset="0"/>
                                </a:rPr>
                                <m:t>𝝉</m:t>
                              </m:r>
                            </m:e>
                            <m:sub>
                              <m:r>
                                <a:rPr lang="en-US" altLang="zh-CN" sz="2000" b="1" i="1" dirty="0" smtClean="0">
                                  <a:solidFill>
                                    <a:srgbClr val="ED6C00"/>
                                  </a:solidFill>
                                  <a:latin typeface="Cambria Math" panose="02040503050406030204" pitchFamily="18" charset="0"/>
                                  <a:cs typeface="Cambria Math" panose="02040503050406030204" pitchFamily="18" charset="0"/>
                                </a:rPr>
                                <m:t>𝒓</m:t>
                              </m:r>
                            </m:sub>
                          </m:sSub>
                        </m:e>
                      </m:d>
                    </m:oMath>
                  </m:oMathPara>
                </a14:m>
                <a:endParaRPr lang="zh-CN" altLang="en-US" sz="2000" dirty="0"/>
              </a:p>
            </p:txBody>
          </p:sp>
        </mc:Choice>
        <mc:Fallback xmlns="">
          <p:sp>
            <p:nvSpPr>
              <p:cNvPr id="21" name="文本框 20">
                <a:extLst>
                  <a:ext uri="{FF2B5EF4-FFF2-40B4-BE49-F238E27FC236}">
                    <a16:creationId xmlns:a16="http://schemas.microsoft.com/office/drawing/2014/main" id="{F1D98337-281B-0EFD-995E-D1A9A62215C9}"/>
                  </a:ext>
                </a:extLst>
              </p:cNvPr>
              <p:cNvSpPr txBox="1">
                <a:spLocks noRot="1" noChangeAspect="1" noMove="1" noResize="1" noEditPoints="1" noAdjustHandles="1" noChangeArrowheads="1" noChangeShapeType="1" noTextEdit="1"/>
              </p:cNvSpPr>
              <p:nvPr/>
            </p:nvSpPr>
            <p:spPr>
              <a:xfrm>
                <a:off x="1416111" y="4697411"/>
                <a:ext cx="4433484" cy="400110"/>
              </a:xfrm>
              <a:prstGeom prst="rect">
                <a:avLst/>
              </a:prstGeom>
              <a:blipFill>
                <a:blip r:embed="rId7"/>
                <a:stretch>
                  <a:fillRect b="-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932030CA-1AB4-7D08-EF09-B4E181A549D2}"/>
                  </a:ext>
                </a:extLst>
              </p:cNvPr>
              <p:cNvSpPr txBox="1"/>
              <p:nvPr/>
            </p:nvSpPr>
            <p:spPr>
              <a:xfrm>
                <a:off x="6757545" y="4654737"/>
                <a:ext cx="3906598" cy="4121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dirty="0" smtClean="0">
                              <a:latin typeface="Cambria Math" panose="02040503050406030204" pitchFamily="18" charset="0"/>
                              <a:cs typeface="Cambria Math" panose="02040503050406030204" pitchFamily="18" charset="0"/>
                            </a:rPr>
                          </m:ctrlPr>
                        </m:sSubPr>
                        <m:e>
                          <m:r>
                            <a:rPr lang="en-US" altLang="zh-CN" sz="2000" b="1" i="1" dirty="0" smtClean="0">
                              <a:latin typeface="Cambria Math" panose="02040503050406030204" pitchFamily="18" charset="0"/>
                              <a:cs typeface="Cambria Math" panose="02040503050406030204" pitchFamily="18" charset="0"/>
                            </a:rPr>
                            <m:t>𝒚</m:t>
                          </m:r>
                        </m:e>
                        <m:sub>
                          <m:r>
                            <a:rPr lang="en-US" altLang="zh-CN" sz="2000" b="1" i="1" dirty="0" smtClean="0">
                              <a:latin typeface="Cambria Math" panose="02040503050406030204" pitchFamily="18" charset="0"/>
                              <a:cs typeface="Cambria Math" panose="02040503050406030204" pitchFamily="18" charset="0"/>
                            </a:rPr>
                            <m:t>𝒔</m:t>
                          </m:r>
                        </m:sub>
                      </m:sSub>
                      <m:d>
                        <m:dPr>
                          <m:ctrlPr>
                            <a:rPr lang="en-US" altLang="zh-CN" sz="2000" b="1" i="1" dirty="0" smtClean="0">
                              <a:latin typeface="Cambria Math" panose="02040503050406030204" pitchFamily="18" charset="0"/>
                              <a:cs typeface="Calibri" panose="020F0502020204030204" pitchFamily="34" charset="0"/>
                            </a:rPr>
                          </m:ctrlPr>
                        </m:dPr>
                        <m:e>
                          <m:r>
                            <a:rPr lang="en-US" altLang="zh-CN" sz="2000" b="1" i="1" dirty="0" smtClean="0">
                              <a:latin typeface="Cambria Math" panose="02040503050406030204" pitchFamily="18" charset="0"/>
                              <a:cs typeface="Cambria Math" panose="02040503050406030204" pitchFamily="18" charset="0"/>
                            </a:rPr>
                            <m:t>𝒕</m:t>
                          </m:r>
                        </m:e>
                      </m:d>
                      <m:r>
                        <a:rPr lang="en-US" altLang="zh-CN" sz="2000" b="1" i="1" dirty="0" smtClean="0">
                          <a:latin typeface="Cambria Math" panose="02040503050406030204" pitchFamily="18" charset="0"/>
                          <a:ea typeface="MS Mincho" charset="0"/>
                          <a:cs typeface="Cambria Math" panose="02040503050406030204" pitchFamily="18" charset="0"/>
                        </a:rPr>
                        <m:t>= </m:t>
                      </m:r>
                      <m:r>
                        <a:rPr lang="en-US" altLang="zh-CN" sz="2000" b="1" i="1" dirty="0" smtClean="0">
                          <a:solidFill>
                            <a:srgbClr val="ED6C00"/>
                          </a:solidFill>
                          <a:latin typeface="Cambria Math" panose="02040503050406030204" pitchFamily="18" charset="0"/>
                          <a:ea typeface="MS Mincho" charset="0"/>
                          <a:cs typeface="Cambria Math" panose="02040503050406030204" pitchFamily="18" charset="0"/>
                        </a:rPr>
                        <m:t>𝜷</m:t>
                      </m:r>
                      <m:r>
                        <a:rPr lang="en-US" altLang="zh-CN" sz="2000" b="1" i="1" dirty="0" smtClean="0">
                          <a:latin typeface="Cambria Math" panose="02040503050406030204" pitchFamily="18" charset="0"/>
                          <a:cs typeface="Cambria Math" panose="02040503050406030204" pitchFamily="18" charset="0"/>
                        </a:rPr>
                        <m:t>𝒙</m:t>
                      </m:r>
                      <m:d>
                        <m:dPr>
                          <m:ctrlPr>
                            <a:rPr lang="en-US" altLang="zh-CN" sz="2000" b="1" i="1" dirty="0" smtClean="0">
                              <a:latin typeface="Cambria Math" panose="02040503050406030204" pitchFamily="18" charset="0"/>
                              <a:cs typeface="Cambria Math" panose="02040503050406030204" pitchFamily="18" charset="0"/>
                            </a:rPr>
                          </m:ctrlPr>
                        </m:dPr>
                        <m:e>
                          <m:r>
                            <a:rPr lang="en-US" altLang="zh-CN" sz="2000" b="1" i="1" dirty="0" smtClean="0">
                              <a:latin typeface="Cambria Math" panose="02040503050406030204" pitchFamily="18" charset="0"/>
                              <a:cs typeface="Cambria Math" panose="02040503050406030204" pitchFamily="18" charset="0"/>
                            </a:rPr>
                            <m:t>𝒕</m:t>
                          </m:r>
                          <m:r>
                            <a:rPr lang="en-US" altLang="zh-CN" sz="2000" b="1" i="1" dirty="0" smtClean="0">
                              <a:latin typeface="Cambria Math" panose="02040503050406030204" pitchFamily="18" charset="0"/>
                              <a:ea typeface="MS Mincho" charset="0"/>
                              <a:cs typeface="Cambria Math" panose="02040503050406030204" pitchFamily="18" charset="0"/>
                            </a:rPr>
                            <m:t>−</m:t>
                          </m:r>
                          <m:sSub>
                            <m:sSubPr>
                              <m:ctrlPr>
                                <a:rPr lang="en-US" altLang="zh-CN" sz="2000" b="1" i="1" dirty="0" smtClean="0">
                                  <a:solidFill>
                                    <a:srgbClr val="ED6C00"/>
                                  </a:solidFill>
                                  <a:latin typeface="Cambria Math" panose="02040503050406030204" pitchFamily="18" charset="0"/>
                                  <a:cs typeface="Cambria Math" panose="02040503050406030204" pitchFamily="18" charset="0"/>
                                </a:rPr>
                              </m:ctrlPr>
                            </m:sSubPr>
                            <m:e>
                              <m:r>
                                <a:rPr lang="en-US" altLang="zh-CN" sz="2000" b="1" i="1" dirty="0" smtClean="0">
                                  <a:solidFill>
                                    <a:srgbClr val="ED6C00"/>
                                  </a:solidFill>
                                  <a:latin typeface="Cambria Math" panose="02040503050406030204" pitchFamily="18" charset="0"/>
                                  <a:ea typeface="MS Mincho" charset="0"/>
                                  <a:cs typeface="Cambria Math" panose="02040503050406030204" pitchFamily="18" charset="0"/>
                                </a:rPr>
                                <m:t>𝝉</m:t>
                              </m:r>
                            </m:e>
                            <m:sub>
                              <m:r>
                                <a:rPr lang="en-US" altLang="zh-CN" sz="2000" b="1" i="1" dirty="0" smtClean="0">
                                  <a:solidFill>
                                    <a:srgbClr val="ED6C00"/>
                                  </a:solidFill>
                                  <a:latin typeface="Cambria Math" panose="02040503050406030204" pitchFamily="18" charset="0"/>
                                  <a:cs typeface="Cambria Math" panose="02040503050406030204" pitchFamily="18" charset="0"/>
                                </a:rPr>
                                <m:t>𝒔</m:t>
                              </m:r>
                            </m:sub>
                          </m:sSub>
                        </m:e>
                      </m:d>
                      <m:sSup>
                        <m:sSupPr>
                          <m:ctrlPr>
                            <a:rPr lang="en-US" altLang="zh-CN" sz="2000" b="1" i="1" dirty="0" smtClean="0">
                              <a:solidFill>
                                <a:srgbClr val="ED6C00"/>
                              </a:solidFill>
                              <a:latin typeface="Cambria Math" panose="02040503050406030204" pitchFamily="18" charset="0"/>
                              <a:cs typeface="Cambria Math" panose="02040503050406030204" pitchFamily="18" charset="0"/>
                            </a:rPr>
                          </m:ctrlPr>
                        </m:sSupPr>
                        <m:e>
                          <m:r>
                            <a:rPr lang="en-US" altLang="zh-CN" sz="2000" b="1" i="1" dirty="0" smtClean="0">
                              <a:solidFill>
                                <a:srgbClr val="ED6C00"/>
                              </a:solidFill>
                              <a:latin typeface="Cambria Math" panose="02040503050406030204" pitchFamily="18" charset="0"/>
                              <a:cs typeface="Cambria Math" panose="02040503050406030204" pitchFamily="18" charset="0"/>
                            </a:rPr>
                            <m:t>𝒆</m:t>
                          </m:r>
                        </m:e>
                        <m:sup>
                          <m:r>
                            <a:rPr lang="en-US" altLang="zh-CN" sz="2000" b="1" i="1" dirty="0" smtClean="0">
                              <a:solidFill>
                                <a:srgbClr val="ED6C00"/>
                              </a:solidFill>
                              <a:latin typeface="Cambria Math" panose="02040503050406030204" pitchFamily="18" charset="0"/>
                              <a:cs typeface="Cambria Math" panose="02040503050406030204" pitchFamily="18" charset="0"/>
                            </a:rPr>
                            <m:t>𝒋</m:t>
                          </m:r>
                          <m:r>
                            <a:rPr lang="en-US" altLang="zh-CN" sz="2000" b="1" i="1" dirty="0" smtClean="0">
                              <a:solidFill>
                                <a:srgbClr val="ED6C00"/>
                              </a:solidFill>
                              <a:latin typeface="Cambria Math" panose="02040503050406030204" pitchFamily="18" charset="0"/>
                              <a:cs typeface="Cambria Math" panose="02040503050406030204" pitchFamily="18" charset="0"/>
                            </a:rPr>
                            <m:t>𝟐</m:t>
                          </m:r>
                          <m:r>
                            <a:rPr lang="en-US" altLang="zh-CN" sz="2000" b="1" i="1" dirty="0" smtClean="0">
                              <a:solidFill>
                                <a:srgbClr val="ED6C00"/>
                              </a:solidFill>
                              <a:latin typeface="Cambria Math" panose="02040503050406030204" pitchFamily="18" charset="0"/>
                              <a:ea typeface="MS Mincho" charset="0"/>
                              <a:cs typeface="Cambria Math" panose="02040503050406030204" pitchFamily="18" charset="0"/>
                            </a:rPr>
                            <m:t>𝝅</m:t>
                          </m:r>
                          <m:r>
                            <a:rPr lang="en-US" altLang="zh-CN" sz="2000" b="1" i="1" dirty="0" smtClean="0">
                              <a:solidFill>
                                <a:srgbClr val="ED6C00"/>
                              </a:solidFill>
                              <a:latin typeface="Cambria Math" panose="02040503050406030204" pitchFamily="18" charset="0"/>
                              <a:cs typeface="Cambria Math" panose="02040503050406030204" pitchFamily="18" charset="0"/>
                            </a:rPr>
                            <m:t>𝒇𝒕</m:t>
                          </m:r>
                        </m:sup>
                      </m:sSup>
                    </m:oMath>
                  </m:oMathPara>
                </a14:m>
                <a:endParaRPr lang="zh-CN" altLang="en-US" sz="2000" dirty="0"/>
              </a:p>
            </p:txBody>
          </p:sp>
        </mc:Choice>
        <mc:Fallback xmlns="">
          <p:sp>
            <p:nvSpPr>
              <p:cNvPr id="22" name="文本框 21">
                <a:extLst>
                  <a:ext uri="{FF2B5EF4-FFF2-40B4-BE49-F238E27FC236}">
                    <a16:creationId xmlns:a16="http://schemas.microsoft.com/office/drawing/2014/main" id="{932030CA-1AB4-7D08-EF09-B4E181A549D2}"/>
                  </a:ext>
                </a:extLst>
              </p:cNvPr>
              <p:cNvSpPr txBox="1">
                <a:spLocks noRot="1" noChangeAspect="1" noMove="1" noResize="1" noEditPoints="1" noAdjustHandles="1" noChangeArrowheads="1" noChangeShapeType="1" noTextEdit="1"/>
              </p:cNvSpPr>
              <p:nvPr/>
            </p:nvSpPr>
            <p:spPr>
              <a:xfrm>
                <a:off x="6757545" y="4654737"/>
                <a:ext cx="3906598" cy="412100"/>
              </a:xfrm>
              <a:prstGeom prst="rect">
                <a:avLst/>
              </a:prstGeom>
              <a:blipFill>
                <a:blip r:embed="rId8"/>
                <a:stretch>
                  <a:fillRect b="-149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68A3D886-4E30-4664-8519-D313C4A72C25}"/>
                  </a:ext>
                </a:extLst>
              </p:cNvPr>
              <p:cNvSpPr/>
              <p:nvPr/>
            </p:nvSpPr>
            <p:spPr>
              <a:xfrm>
                <a:off x="8189587" y="1562223"/>
                <a:ext cx="800925" cy="5175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b="1" i="1" dirty="0">
                              <a:solidFill>
                                <a:srgbClr val="ED6C00"/>
                              </a:solidFill>
                              <a:latin typeface="Cambria Math" panose="02040503050406030204" pitchFamily="18" charset="0"/>
                              <a:cs typeface="Calibri" panose="020F0502020204030204" pitchFamily="34" charset="0"/>
                            </a:rPr>
                          </m:ctrlPr>
                        </m:sSubPr>
                        <m:e>
                          <m:r>
                            <a:rPr lang="en-US" altLang="zh-CN" sz="1600" b="1" i="1" dirty="0">
                              <a:solidFill>
                                <a:srgbClr val="ED6C00"/>
                              </a:solidFill>
                              <a:latin typeface="Cambria Math" panose="02040503050406030204" pitchFamily="18" charset="0"/>
                              <a:cs typeface="Calibri" panose="020F0502020204030204" pitchFamily="34" charset="0"/>
                            </a:rPr>
                            <m:t>𝝉</m:t>
                          </m:r>
                        </m:e>
                        <m:sub>
                          <m:r>
                            <a:rPr lang="en-US" altLang="zh-CN" sz="1600" b="1" i="1" dirty="0">
                              <a:solidFill>
                                <a:srgbClr val="ED6C00"/>
                              </a:solidFill>
                              <a:latin typeface="Cambria Math" panose="02040503050406030204" pitchFamily="18" charset="0"/>
                              <a:cs typeface="Calibri" panose="020F0502020204030204" pitchFamily="34" charset="0"/>
                            </a:rPr>
                            <m:t>𝒔</m:t>
                          </m:r>
                        </m:sub>
                      </m:sSub>
                      <m:r>
                        <a:rPr lang="en-US" altLang="zh-CN" sz="1600" b="1" i="1" dirty="0">
                          <a:solidFill>
                            <a:srgbClr val="ED6C00"/>
                          </a:solidFill>
                          <a:latin typeface="Cambria Math" panose="02040503050406030204" pitchFamily="18" charset="0"/>
                          <a:cs typeface="Calibri" panose="020F0502020204030204" pitchFamily="34" charset="0"/>
                        </a:rPr>
                        <m:t>=</m:t>
                      </m:r>
                      <m:f>
                        <m:fPr>
                          <m:ctrlPr>
                            <a:rPr lang="en-US" altLang="zh-CN" sz="1600" b="1" i="1" dirty="0">
                              <a:solidFill>
                                <a:srgbClr val="ED6C00"/>
                              </a:solidFill>
                              <a:latin typeface="Cambria Math" panose="02040503050406030204" pitchFamily="18" charset="0"/>
                              <a:cs typeface="Calibri" panose="020F0502020204030204" pitchFamily="34" charset="0"/>
                            </a:rPr>
                          </m:ctrlPr>
                        </m:fPr>
                        <m:num>
                          <m:r>
                            <a:rPr lang="en-US" altLang="zh-CN" sz="1600" b="1" i="1" dirty="0">
                              <a:solidFill>
                                <a:srgbClr val="ED6C00"/>
                              </a:solidFill>
                              <a:latin typeface="Cambria Math" panose="02040503050406030204" pitchFamily="18" charset="0"/>
                              <a:cs typeface="Calibri" panose="020F0502020204030204" pitchFamily="34" charset="0"/>
                            </a:rPr>
                            <m:t>𝒔</m:t>
                          </m:r>
                        </m:num>
                        <m:den>
                          <m:r>
                            <a:rPr lang="en-US" altLang="zh-CN" sz="1600" b="1" i="1" dirty="0">
                              <a:solidFill>
                                <a:srgbClr val="ED6C00"/>
                              </a:solidFill>
                              <a:latin typeface="Cambria Math" panose="02040503050406030204" pitchFamily="18" charset="0"/>
                              <a:cs typeface="Calibri" panose="020F0502020204030204" pitchFamily="34" charset="0"/>
                            </a:rPr>
                            <m:t>𝒄</m:t>
                          </m:r>
                        </m:den>
                      </m:f>
                    </m:oMath>
                  </m:oMathPara>
                </a14:m>
                <a:endParaRPr lang="en-US" sz="1600" dirty="0"/>
              </a:p>
            </p:txBody>
          </p:sp>
        </mc:Choice>
        <mc:Fallback xmlns="">
          <p:sp>
            <p:nvSpPr>
              <p:cNvPr id="23" name="矩形 22">
                <a:extLst>
                  <a:ext uri="{FF2B5EF4-FFF2-40B4-BE49-F238E27FC236}">
                    <a16:creationId xmlns:a16="http://schemas.microsoft.com/office/drawing/2014/main" id="{68A3D886-4E30-4664-8519-D313C4A72C25}"/>
                  </a:ext>
                </a:extLst>
              </p:cNvPr>
              <p:cNvSpPr>
                <a:spLocks noRot="1" noChangeAspect="1" noMove="1" noResize="1" noEditPoints="1" noAdjustHandles="1" noChangeArrowheads="1" noChangeShapeType="1" noTextEdit="1"/>
              </p:cNvSpPr>
              <p:nvPr/>
            </p:nvSpPr>
            <p:spPr>
              <a:xfrm>
                <a:off x="8189587" y="1562223"/>
                <a:ext cx="800925" cy="517578"/>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ABB04909-8092-FA0D-17EB-5209F18EFCE5}"/>
                  </a:ext>
                </a:extLst>
              </p:cNvPr>
              <p:cNvSpPr/>
              <p:nvPr/>
            </p:nvSpPr>
            <p:spPr>
              <a:xfrm>
                <a:off x="9153250" y="1540775"/>
                <a:ext cx="2312171" cy="5604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b="1" i="1">
                          <a:solidFill>
                            <a:srgbClr val="ED6C00"/>
                          </a:solidFill>
                          <a:latin typeface="Cambria Math" panose="02040503050406030204" pitchFamily="18" charset="0"/>
                          <a:cs typeface="Calibri" panose="020F0502020204030204" pitchFamily="34" charset="0"/>
                        </a:rPr>
                        <m:t>𝒇</m:t>
                      </m:r>
                      <m:r>
                        <a:rPr lang="en-US" altLang="zh-CN" sz="1600" b="1" i="1">
                          <a:solidFill>
                            <a:srgbClr val="ED6C00"/>
                          </a:solidFill>
                          <a:latin typeface="Cambria Math" panose="02040503050406030204" pitchFamily="18" charset="0"/>
                          <a:cs typeface="Calibri" panose="020F0502020204030204" pitchFamily="34" charset="0"/>
                        </a:rPr>
                        <m:t>=</m:t>
                      </m:r>
                      <m:f>
                        <m:fPr>
                          <m:ctrlPr>
                            <a:rPr lang="en-US" altLang="zh-CN" sz="1600" b="1" i="1">
                              <a:solidFill>
                                <a:srgbClr val="ED6C00"/>
                              </a:solidFill>
                              <a:latin typeface="Cambria Math" panose="02040503050406030204" pitchFamily="18" charset="0"/>
                              <a:cs typeface="Calibri" panose="020F0502020204030204" pitchFamily="34" charset="0"/>
                            </a:rPr>
                          </m:ctrlPr>
                        </m:fPr>
                        <m:num>
                          <m:r>
                            <a:rPr lang="en-US" altLang="zh-CN" sz="1600" b="1" i="1">
                              <a:solidFill>
                                <a:srgbClr val="ED6C00"/>
                              </a:solidFill>
                              <a:latin typeface="Cambria Math" panose="02040503050406030204" pitchFamily="18" charset="0"/>
                              <a:cs typeface="Calibri" panose="020F0502020204030204" pitchFamily="34" charset="0"/>
                            </a:rPr>
                            <m:t>𝒗</m:t>
                          </m:r>
                          <m:sSub>
                            <m:sSubPr>
                              <m:ctrlPr>
                                <a:rPr lang="en-US" altLang="zh-CN" sz="1600" b="1" i="1">
                                  <a:solidFill>
                                    <a:srgbClr val="ED6C00"/>
                                  </a:solidFill>
                                  <a:latin typeface="Cambria Math" panose="02040503050406030204" pitchFamily="18" charset="0"/>
                                  <a:cs typeface="Calibri" panose="020F0502020204030204" pitchFamily="34" charset="0"/>
                                </a:rPr>
                              </m:ctrlPr>
                            </m:sSubPr>
                            <m:e>
                              <m:r>
                                <a:rPr lang="en-US" altLang="zh-CN" sz="1600" b="1">
                                  <a:solidFill>
                                    <a:srgbClr val="ED6C00"/>
                                  </a:solidFill>
                                  <a:latin typeface="Cambria Math" panose="02040503050406030204" pitchFamily="18" charset="0"/>
                                  <a:cs typeface="Calibri" panose="020F0502020204030204" pitchFamily="34" charset="0"/>
                                </a:rPr>
                                <m:t>𝐟</m:t>
                              </m:r>
                            </m:e>
                            <m:sub>
                              <m:r>
                                <a:rPr lang="en-US" altLang="zh-CN" sz="1600" b="1">
                                  <a:solidFill>
                                    <a:srgbClr val="ED6C00"/>
                                  </a:solidFill>
                                  <a:latin typeface="Cambria Math" panose="02040503050406030204" pitchFamily="18" charset="0"/>
                                  <a:cs typeface="Calibri" panose="020F0502020204030204" pitchFamily="34" charset="0"/>
                                </a:rPr>
                                <m:t>𝐜</m:t>
                              </m:r>
                            </m:sub>
                          </m:sSub>
                        </m:num>
                        <m:den>
                          <m:r>
                            <a:rPr lang="en-US" altLang="zh-CN" sz="1600" b="1">
                              <a:solidFill>
                                <a:srgbClr val="ED6C00"/>
                              </a:solidFill>
                              <a:latin typeface="Cambria Math" panose="02040503050406030204" pitchFamily="18" charset="0"/>
                              <a:cs typeface="Calibri" panose="020F0502020204030204" pitchFamily="34" charset="0"/>
                            </a:rPr>
                            <m:t>𝐜</m:t>
                          </m:r>
                        </m:den>
                      </m:f>
                      <m:r>
                        <a:rPr lang="en-US" altLang="zh-CN" sz="1600" b="1" i="1">
                          <a:solidFill>
                            <a:srgbClr val="ED6C00"/>
                          </a:solidFill>
                          <a:latin typeface="Cambria Math" panose="02040503050406030204" pitchFamily="18" charset="0"/>
                          <a:cs typeface="Calibri" panose="020F0502020204030204" pitchFamily="34" charset="0"/>
                        </a:rPr>
                        <m:t>, </m:t>
                      </m:r>
                      <m:r>
                        <a:rPr lang="en-US" altLang="zh-CN" sz="1600" b="1" i="1">
                          <a:solidFill>
                            <a:srgbClr val="ED6C00"/>
                          </a:solidFill>
                          <a:latin typeface="Cambria Math" panose="02040503050406030204" pitchFamily="18" charset="0"/>
                          <a:cs typeface="Calibri" panose="020F0502020204030204" pitchFamily="34" charset="0"/>
                        </a:rPr>
                        <m:t>𝒘𝒉𝒆𝒓𝒆</m:t>
                      </m:r>
                      <m:r>
                        <a:rPr lang="en-US" altLang="zh-CN" sz="1600" b="1" i="1">
                          <a:solidFill>
                            <a:srgbClr val="ED6C00"/>
                          </a:solidFill>
                          <a:latin typeface="Cambria Math" panose="02040503050406030204" pitchFamily="18" charset="0"/>
                          <a:cs typeface="Calibri" panose="020F0502020204030204" pitchFamily="34" charset="0"/>
                        </a:rPr>
                        <m:t> </m:t>
                      </m:r>
                      <m:r>
                        <a:rPr lang="en-US" altLang="zh-CN" sz="1600" b="1" i="1">
                          <a:solidFill>
                            <a:srgbClr val="ED6C00"/>
                          </a:solidFill>
                          <a:latin typeface="Cambria Math" panose="02040503050406030204" pitchFamily="18" charset="0"/>
                          <a:cs typeface="Calibri" panose="020F0502020204030204" pitchFamily="34" charset="0"/>
                        </a:rPr>
                        <m:t>𝒗</m:t>
                      </m:r>
                      <m:r>
                        <a:rPr lang="en-US" altLang="zh-CN" sz="1600" b="1" i="1">
                          <a:solidFill>
                            <a:srgbClr val="ED6C00"/>
                          </a:solidFill>
                          <a:latin typeface="Cambria Math" panose="02040503050406030204" pitchFamily="18" charset="0"/>
                          <a:cs typeface="Calibri" panose="020F0502020204030204" pitchFamily="34" charset="0"/>
                        </a:rPr>
                        <m:t>=</m:t>
                      </m:r>
                      <m:f>
                        <m:fPr>
                          <m:ctrlPr>
                            <a:rPr lang="en-US" altLang="zh-CN" sz="1600" b="1" i="1">
                              <a:solidFill>
                                <a:srgbClr val="ED6C00"/>
                              </a:solidFill>
                              <a:latin typeface="Cambria Math" panose="02040503050406030204" pitchFamily="18" charset="0"/>
                              <a:cs typeface="Calibri" panose="020F0502020204030204" pitchFamily="34" charset="0"/>
                            </a:rPr>
                          </m:ctrlPr>
                        </m:fPr>
                        <m:num>
                          <m:r>
                            <a:rPr lang="en-US" altLang="zh-CN" sz="1600" b="1" i="1">
                              <a:solidFill>
                                <a:srgbClr val="ED6C00"/>
                              </a:solidFill>
                              <a:latin typeface="Cambria Math" panose="02040503050406030204" pitchFamily="18" charset="0"/>
                              <a:cs typeface="Calibri" panose="020F0502020204030204" pitchFamily="34" charset="0"/>
                            </a:rPr>
                            <m:t>𝒅𝒔</m:t>
                          </m:r>
                        </m:num>
                        <m:den>
                          <m:r>
                            <a:rPr lang="en-US" altLang="zh-CN" sz="1600" b="1" i="1">
                              <a:solidFill>
                                <a:srgbClr val="ED6C00"/>
                              </a:solidFill>
                              <a:latin typeface="Cambria Math" panose="02040503050406030204" pitchFamily="18" charset="0"/>
                              <a:cs typeface="Calibri" panose="020F0502020204030204" pitchFamily="34" charset="0"/>
                            </a:rPr>
                            <m:t>𝒅𝒕</m:t>
                          </m:r>
                        </m:den>
                      </m:f>
                    </m:oMath>
                  </m:oMathPara>
                </a14:m>
                <a:endParaRPr lang="en-US" sz="1600" dirty="0">
                  <a:solidFill>
                    <a:srgbClr val="ED6C00"/>
                  </a:solidFill>
                </a:endParaRPr>
              </a:p>
            </p:txBody>
          </p:sp>
        </mc:Choice>
        <mc:Fallback xmlns="">
          <p:sp>
            <p:nvSpPr>
              <p:cNvPr id="24" name="矩形 23">
                <a:extLst>
                  <a:ext uri="{FF2B5EF4-FFF2-40B4-BE49-F238E27FC236}">
                    <a16:creationId xmlns:a16="http://schemas.microsoft.com/office/drawing/2014/main" id="{ABB04909-8092-FA0D-17EB-5209F18EFCE5}"/>
                  </a:ext>
                </a:extLst>
              </p:cNvPr>
              <p:cNvSpPr>
                <a:spLocks noRot="1" noChangeAspect="1" noMove="1" noResize="1" noEditPoints="1" noAdjustHandles="1" noChangeArrowheads="1" noChangeShapeType="1" noTextEdit="1"/>
              </p:cNvSpPr>
              <p:nvPr/>
            </p:nvSpPr>
            <p:spPr>
              <a:xfrm>
                <a:off x="9153250" y="1540775"/>
                <a:ext cx="2312171" cy="560474"/>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8214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9</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2" name="标题 1">
            <a:extLst>
              <a:ext uri="{FF2B5EF4-FFF2-40B4-BE49-F238E27FC236}">
                <a16:creationId xmlns:a16="http://schemas.microsoft.com/office/drawing/2014/main" id="{23B8D1A0-4731-C301-4A5A-C4811A66E0D7}"/>
              </a:ext>
            </a:extLst>
          </p:cNvPr>
          <p:cNvSpPr txBox="1">
            <a:spLocks/>
          </p:cNvSpPr>
          <p:nvPr/>
        </p:nvSpPr>
        <p:spPr>
          <a:xfrm>
            <a:off x="555338" y="307115"/>
            <a:ext cx="7364730" cy="607681"/>
          </a:xfrm>
          <a:prstGeom prst="rect">
            <a:avLst/>
          </a:prstGeom>
        </p:spPr>
        <p:txBody>
          <a:bodyPr>
            <a:norm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ysClr val="windowText" lastClr="000000"/>
                </a:solidFill>
                <a:effectLst/>
                <a:uLnTx/>
                <a:uFillTx/>
                <a:latin typeface="微软雅黑"/>
                <a:ea typeface="微软雅黑"/>
                <a:cs typeface="+mn-cs"/>
              </a:rPr>
              <a:t>Doppler sensing</a:t>
            </a: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E0FADD1-112C-BD03-C766-5D4751F7E1D5}"/>
                  </a:ext>
                </a:extLst>
              </p:cNvPr>
              <p:cNvSpPr txBox="1"/>
              <p:nvPr/>
            </p:nvSpPr>
            <p:spPr>
              <a:xfrm>
                <a:off x="555338" y="1062134"/>
                <a:ext cx="6449212" cy="4733732"/>
              </a:xfrm>
              <a:prstGeom prst="rect">
                <a:avLst/>
              </a:prstGeom>
              <a:noFill/>
            </p:spPr>
            <p:txBody>
              <a:bodyPr wrap="square" rtlCol="0">
                <a:spAutoFit/>
              </a:bodyPr>
              <a:lstStyle/>
              <a:p>
                <a:pPr indent="0">
                  <a:buFont typeface="Arial" panose="020B0604020202020204" pitchFamily="34" charset="0"/>
                  <a:buNone/>
                </a:pPr>
                <a:r>
                  <a:rPr lang="en-US" altLang="zh-CN" sz="2000" dirty="0">
                    <a:latin typeface="Calibri" panose="020F0502020204030204" pitchFamily="34" charset="0"/>
                    <a:cs typeface="Calibri" panose="020F0502020204030204" pitchFamily="34" charset="0"/>
                  </a:rPr>
                  <a:t>  </a:t>
                </a:r>
                <a:endParaRPr lang="en-US" altLang="zh-CN"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If the passive receiver can separate </a:t>
                </a:r>
                <a14:m>
                  <m:oMath xmlns:m="http://schemas.openxmlformats.org/officeDocument/2006/math">
                    <m:sSub>
                      <m:sSubPr>
                        <m:ctrlPr>
                          <a:rPr lang="en-US" altLang="zh-CN" sz="2400" b="1" i="1" dirty="0">
                            <a:latin typeface="Cambria Math" panose="02040503050406030204" pitchFamily="18" charset="0"/>
                            <a:cs typeface="Calibri" panose="020F0502020204030204" pitchFamily="34" charset="0"/>
                          </a:rPr>
                        </m:ctrlPr>
                      </m:sSubPr>
                      <m:e>
                        <m:r>
                          <a:rPr lang="en-US" altLang="zh-CN" sz="2400" b="1" i="1" dirty="0">
                            <a:latin typeface="Cambria Math" panose="02040503050406030204" pitchFamily="18" charset="0"/>
                            <a:cs typeface="Calibri" panose="020F0502020204030204" pitchFamily="34" charset="0"/>
                          </a:rPr>
                          <m:t>𝒚</m:t>
                        </m:r>
                      </m:e>
                      <m:sub>
                        <m:r>
                          <a:rPr lang="en-US" altLang="zh-CN" sz="2400" b="1" i="1" dirty="0">
                            <a:latin typeface="Cambria Math" panose="02040503050406030204" pitchFamily="18" charset="0"/>
                            <a:cs typeface="Calibri" panose="020F0502020204030204" pitchFamily="34" charset="0"/>
                          </a:rPr>
                          <m:t>𝒓</m:t>
                        </m:r>
                      </m:sub>
                    </m:sSub>
                    <m:d>
                      <m:dPr>
                        <m:ctrlPr>
                          <a:rPr lang="en-US" altLang="zh-CN" sz="2400" b="1" i="1" dirty="0">
                            <a:latin typeface="Cambria Math" panose="02040503050406030204" pitchFamily="18" charset="0"/>
                            <a:cs typeface="Calibri" panose="020F0502020204030204" pitchFamily="34" charset="0"/>
                          </a:rPr>
                        </m:ctrlPr>
                      </m:dPr>
                      <m:e>
                        <m:r>
                          <a:rPr lang="en-US" altLang="zh-CN" sz="2400" b="1" i="1" dirty="0">
                            <a:latin typeface="Cambria Math" panose="02040503050406030204" pitchFamily="18" charset="0"/>
                            <a:cs typeface="Calibri" panose="020F0502020204030204" pitchFamily="34" charset="0"/>
                          </a:rPr>
                          <m:t>𝒕</m:t>
                        </m:r>
                      </m:e>
                    </m:d>
                  </m:oMath>
                </a14:m>
                <a:r>
                  <a:rPr lang="en-US" altLang="zh-CN" sz="2400" dirty="0">
                    <a:latin typeface="Calibri" panose="020F0502020204030204" pitchFamily="34" charset="0"/>
                    <a:cs typeface="Calibri" panose="020F0502020204030204" pitchFamily="34" charset="0"/>
                  </a:rPr>
                  <a:t> and </a:t>
                </a:r>
                <a14:m>
                  <m:oMath xmlns:m="http://schemas.openxmlformats.org/officeDocument/2006/math">
                    <m:sSub>
                      <m:sSubPr>
                        <m:ctrlPr>
                          <a:rPr lang="en-US" altLang="zh-CN" sz="2400" b="1" i="1" dirty="0">
                            <a:latin typeface="Cambria Math" panose="02040503050406030204" pitchFamily="18" charset="0"/>
                            <a:cs typeface="Calibri" panose="020F0502020204030204" pitchFamily="34" charset="0"/>
                          </a:rPr>
                        </m:ctrlPr>
                      </m:sSubPr>
                      <m:e>
                        <m:r>
                          <a:rPr lang="en-US" altLang="zh-CN" sz="2400" b="1" i="1" dirty="0">
                            <a:latin typeface="Cambria Math" panose="02040503050406030204" pitchFamily="18" charset="0"/>
                            <a:cs typeface="Calibri" panose="020F0502020204030204" pitchFamily="34" charset="0"/>
                          </a:rPr>
                          <m:t>𝒚</m:t>
                        </m:r>
                      </m:e>
                      <m:sub>
                        <m:r>
                          <a:rPr lang="en-US" altLang="zh-CN" sz="2400" b="1" i="1" dirty="0">
                            <a:latin typeface="Cambria Math" panose="02040503050406030204" pitchFamily="18" charset="0"/>
                            <a:cs typeface="Calibri" panose="020F0502020204030204" pitchFamily="34" charset="0"/>
                          </a:rPr>
                          <m:t>𝒔</m:t>
                        </m:r>
                      </m:sub>
                    </m:sSub>
                    <m:d>
                      <m:dPr>
                        <m:ctrlPr>
                          <a:rPr lang="en-US" altLang="zh-CN" sz="2400" b="1" i="1" dirty="0">
                            <a:latin typeface="Cambria Math" panose="02040503050406030204" pitchFamily="18" charset="0"/>
                            <a:cs typeface="Calibri" panose="020F0502020204030204" pitchFamily="34" charset="0"/>
                          </a:rPr>
                        </m:ctrlPr>
                      </m:dPr>
                      <m:e>
                        <m:r>
                          <a:rPr lang="en-US" altLang="zh-CN" sz="2400" b="1" i="1" dirty="0">
                            <a:latin typeface="Cambria Math" panose="02040503050406030204" pitchFamily="18" charset="0"/>
                            <a:cs typeface="Calibri" panose="020F0502020204030204" pitchFamily="34" charset="0"/>
                          </a:rPr>
                          <m:t>𝒕</m:t>
                        </m:r>
                      </m:e>
                    </m:d>
                  </m:oMath>
                </a14:m>
                <a:endParaRPr lang="en-US" altLang="zh-CN"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altLang="zh-CN"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Define </a:t>
                </a:r>
                <a14:m>
                  <m:oMath xmlns:m="http://schemas.openxmlformats.org/officeDocument/2006/math">
                    <m:r>
                      <a:rPr lang="en-US" altLang="zh-CN" sz="2400" b="0" i="1" smtClean="0">
                        <a:latin typeface="Cambria Math" panose="02040503050406030204" pitchFamily="18" charset="0"/>
                        <a:cs typeface="Calibri" panose="020F0502020204030204" pitchFamily="34" charset="0"/>
                      </a:rPr>
                      <m:t>𝐶𝑜𝑟</m:t>
                    </m:r>
                    <m:d>
                      <m:dPr>
                        <m:ctrlPr>
                          <a:rPr lang="en-US" altLang="zh-CN" sz="2400" i="1" smtClean="0">
                            <a:latin typeface="Cambria Math" panose="02040503050406030204" pitchFamily="18" charset="0"/>
                            <a:cs typeface="Calibri" panose="020F0502020204030204" pitchFamily="34" charset="0"/>
                          </a:rPr>
                        </m:ctrlPr>
                      </m:dPr>
                      <m:e>
                        <m:r>
                          <a:rPr lang="en-US" altLang="zh-CN" sz="2400" b="0" i="1" smtClean="0">
                            <a:latin typeface="Cambria Math" panose="02040503050406030204" pitchFamily="18" charset="0"/>
                            <a:cs typeface="Calibri" panose="020F0502020204030204" pitchFamily="34" charset="0"/>
                          </a:rPr>
                          <m:t>𝑐</m:t>
                        </m:r>
                        <m:r>
                          <a:rPr lang="en-US" altLang="zh-CN" sz="2400" b="0" i="1" smtClean="0">
                            <a:latin typeface="Cambria Math" panose="02040503050406030204" pitchFamily="18" charset="0"/>
                            <a:cs typeface="Calibri" panose="020F0502020204030204" pitchFamily="34" charset="0"/>
                          </a:rPr>
                          <m:t>,</m:t>
                        </m:r>
                        <m:r>
                          <a:rPr lang="en-US" altLang="zh-CN" sz="2400" b="0" i="1" smtClean="0">
                            <a:latin typeface="Cambria Math" panose="02040503050406030204" pitchFamily="18" charset="0"/>
                            <a:cs typeface="Calibri" panose="020F0502020204030204" pitchFamily="34" charset="0"/>
                          </a:rPr>
                          <m:t>𝑑</m:t>
                        </m:r>
                      </m:e>
                    </m:d>
                    <m:r>
                      <a:rPr lang="en-US" altLang="zh-CN" sz="2400" b="0" i="1" smtClean="0">
                        <a:latin typeface="Cambria Math" panose="02040503050406030204" pitchFamily="18" charset="0"/>
                        <a:cs typeface="Calibri" panose="020F0502020204030204" pitchFamily="34" charset="0"/>
                      </a:rPr>
                      <m:t>=∫</m:t>
                    </m:r>
                    <m:sSub>
                      <m:sSubPr>
                        <m:ctrlPr>
                          <a:rPr lang="en-US" altLang="zh-CN" sz="2400" b="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𝑦</m:t>
                        </m:r>
                      </m:e>
                      <m:sub>
                        <m:r>
                          <a:rPr lang="en-US" altLang="zh-CN" sz="2400" b="0" i="1" smtClean="0">
                            <a:latin typeface="Cambria Math" panose="02040503050406030204" pitchFamily="18" charset="0"/>
                            <a:cs typeface="Calibri" panose="020F0502020204030204" pitchFamily="34" charset="0"/>
                          </a:rPr>
                          <m:t>𝑟</m:t>
                        </m:r>
                      </m:sub>
                    </m:sSub>
                    <m:d>
                      <m:dPr>
                        <m:ctrlPr>
                          <a:rPr lang="en-US" altLang="zh-CN" sz="2400" i="1" smtClean="0">
                            <a:latin typeface="Cambria Math" panose="02040503050406030204" pitchFamily="18" charset="0"/>
                            <a:cs typeface="Calibri" panose="020F0502020204030204" pitchFamily="34" charset="0"/>
                          </a:rPr>
                        </m:ctrlPr>
                      </m:dPr>
                      <m:e>
                        <m:r>
                          <a:rPr lang="en-US" altLang="zh-CN" sz="2400" b="0" i="1" smtClean="0">
                            <a:latin typeface="Cambria Math" panose="02040503050406030204" pitchFamily="18" charset="0"/>
                            <a:cs typeface="Calibri" panose="020F0502020204030204" pitchFamily="34" charset="0"/>
                          </a:rPr>
                          <m:t>𝑡</m:t>
                        </m:r>
                        <m:r>
                          <a:rPr lang="en-US" altLang="zh-CN" sz="2400" b="0" i="1" smtClean="0">
                            <a:latin typeface="Cambria Math" panose="02040503050406030204" pitchFamily="18" charset="0"/>
                            <a:cs typeface="Calibri" panose="020F0502020204030204" pitchFamily="34" charset="0"/>
                          </a:rPr>
                          <m:t>−</m:t>
                        </m:r>
                        <m:r>
                          <a:rPr lang="en-US" altLang="zh-CN" sz="2400" i="1" smtClean="0">
                            <a:latin typeface="Cambria Math" panose="02040503050406030204" pitchFamily="18" charset="0"/>
                            <a:cs typeface="Calibri" panose="020F0502020204030204" pitchFamily="34" charset="0"/>
                          </a:rPr>
                          <m:t>𝑐</m:t>
                        </m:r>
                      </m:e>
                    </m:d>
                    <m:sSup>
                      <m:sSupPr>
                        <m:ctrlPr>
                          <a:rPr lang="en-US" altLang="zh-CN" sz="2400" i="1" smtClean="0">
                            <a:latin typeface="Cambria Math" panose="02040503050406030204" pitchFamily="18" charset="0"/>
                            <a:cs typeface="Calibri" panose="020F0502020204030204" pitchFamily="34" charset="0"/>
                          </a:rPr>
                        </m:ctrlPr>
                      </m:sSupPr>
                      <m:e>
                        <m:r>
                          <a:rPr lang="en-US" altLang="zh-CN" sz="2400" b="0" i="1" smtClean="0">
                            <a:latin typeface="Cambria Math" panose="02040503050406030204" pitchFamily="18" charset="0"/>
                            <a:cs typeface="Calibri" panose="020F0502020204030204" pitchFamily="34" charset="0"/>
                          </a:rPr>
                          <m:t>𝑒</m:t>
                        </m:r>
                      </m:e>
                      <m:sup>
                        <m:r>
                          <a:rPr lang="en-US" altLang="zh-CN" sz="2400" b="0" i="1" smtClean="0">
                            <a:latin typeface="Cambria Math" panose="02040503050406030204" pitchFamily="18" charset="0"/>
                            <a:cs typeface="Calibri" panose="020F0502020204030204" pitchFamily="34" charset="0"/>
                          </a:rPr>
                          <m:t>𝑗</m:t>
                        </m:r>
                        <m:r>
                          <a:rPr lang="en-US" altLang="zh-CN" sz="2400" b="0" i="1" smtClean="0">
                            <a:latin typeface="Cambria Math" panose="02040503050406030204" pitchFamily="18" charset="0"/>
                            <a:cs typeface="Calibri" panose="020F0502020204030204" pitchFamily="34" charset="0"/>
                          </a:rPr>
                          <m:t>2</m:t>
                        </m:r>
                        <m:r>
                          <a:rPr lang="en-US" altLang="zh-CN" sz="2400" b="0" i="1" smtClean="0">
                            <a:latin typeface="Cambria Math" panose="02040503050406030204" pitchFamily="18" charset="0"/>
                            <a:cs typeface="Calibri" panose="020F0502020204030204" pitchFamily="34" charset="0"/>
                          </a:rPr>
                          <m:t>𝜋</m:t>
                        </m:r>
                        <m:r>
                          <a:rPr lang="en-US" altLang="zh-CN" sz="2400" i="1" smtClean="0">
                            <a:latin typeface="Cambria Math" panose="02040503050406030204" pitchFamily="18" charset="0"/>
                            <a:cs typeface="Calibri" panose="020F0502020204030204" pitchFamily="34" charset="0"/>
                          </a:rPr>
                          <m:t>𝑑</m:t>
                        </m:r>
                        <m:r>
                          <a:rPr lang="en-US" altLang="zh-CN" sz="2400" b="0" i="1" smtClean="0">
                            <a:latin typeface="Cambria Math" panose="02040503050406030204" pitchFamily="18" charset="0"/>
                            <a:cs typeface="Calibri" panose="020F0502020204030204" pitchFamily="34" charset="0"/>
                          </a:rPr>
                          <m:t>𝑡</m:t>
                        </m:r>
                      </m:sup>
                    </m:sSup>
                    <m:sSubSup>
                      <m:sSubSupPr>
                        <m:ctrlPr>
                          <a:rPr lang="en-US" altLang="zh-CN" sz="2400" b="0" i="1" smtClean="0">
                            <a:latin typeface="Cambria Math" panose="02040503050406030204" pitchFamily="18" charset="0"/>
                            <a:cs typeface="Calibri" panose="020F0502020204030204" pitchFamily="34" charset="0"/>
                          </a:rPr>
                        </m:ctrlPr>
                      </m:sSubSupPr>
                      <m:e>
                        <m:r>
                          <a:rPr lang="en-US" altLang="zh-CN" sz="2400" b="0" i="1" smtClean="0">
                            <a:latin typeface="Cambria Math" panose="02040503050406030204" pitchFamily="18" charset="0"/>
                            <a:cs typeface="Calibri" panose="020F0502020204030204" pitchFamily="34" charset="0"/>
                          </a:rPr>
                          <m:t>𝑦</m:t>
                        </m:r>
                      </m:e>
                      <m:sub>
                        <m:r>
                          <a:rPr lang="en-US" altLang="zh-CN" sz="2400" b="0" i="1" smtClean="0">
                            <a:latin typeface="Cambria Math" panose="02040503050406030204" pitchFamily="18" charset="0"/>
                            <a:cs typeface="Calibri" panose="020F0502020204030204" pitchFamily="34" charset="0"/>
                          </a:rPr>
                          <m:t>𝑠</m:t>
                        </m:r>
                      </m:sub>
                      <m:sup>
                        <m:r>
                          <a:rPr lang="en-US" altLang="zh-CN" sz="2400" b="0" i="1" smtClean="0">
                            <a:latin typeface="Cambria Math" panose="02040503050406030204" pitchFamily="18" charset="0"/>
                            <a:cs typeface="Calibri" panose="020F0502020204030204" pitchFamily="34" charset="0"/>
                          </a:rPr>
                          <m:t>∗</m:t>
                        </m:r>
                      </m:sup>
                    </m:sSubSup>
                    <m:d>
                      <m:dPr>
                        <m:ctrlPr>
                          <a:rPr lang="en-US" altLang="zh-CN" sz="2400" i="1" smtClean="0">
                            <a:latin typeface="Cambria Math" panose="02040503050406030204" pitchFamily="18" charset="0"/>
                            <a:cs typeface="Calibri" panose="020F0502020204030204" pitchFamily="34" charset="0"/>
                          </a:rPr>
                        </m:ctrlPr>
                      </m:dPr>
                      <m:e>
                        <m:r>
                          <a:rPr lang="en-US" altLang="zh-CN" sz="2400" b="0" i="1" smtClean="0">
                            <a:latin typeface="Cambria Math" panose="02040503050406030204" pitchFamily="18" charset="0"/>
                            <a:cs typeface="Calibri" panose="020F0502020204030204" pitchFamily="34" charset="0"/>
                          </a:rPr>
                          <m:t>𝑡</m:t>
                        </m:r>
                      </m:e>
                    </m:d>
                    <m:r>
                      <a:rPr lang="en-US" altLang="zh-CN" sz="2400" b="0" i="1" smtClean="0">
                        <a:latin typeface="Cambria Math" panose="02040503050406030204" pitchFamily="18" charset="0"/>
                        <a:cs typeface="Calibri" panose="020F0502020204030204" pitchFamily="34" charset="0"/>
                      </a:rPr>
                      <m:t> </m:t>
                    </m:r>
                    <m:r>
                      <a:rPr lang="en-US" altLang="zh-CN" sz="2400" b="0" i="1" smtClean="0">
                        <a:latin typeface="Cambria Math" panose="02040503050406030204" pitchFamily="18" charset="0"/>
                        <a:cs typeface="Calibri" panose="020F0502020204030204" pitchFamily="34" charset="0"/>
                      </a:rPr>
                      <m:t>𝑑𝑡</m:t>
                    </m:r>
                  </m:oMath>
                </a14:m>
                <a:endParaRPr lang="en-US" altLang="zh-CN"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altLang="zh-CN"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The estimation of  </a:t>
                </a:r>
                <a14:m>
                  <m:oMath xmlns:m="http://schemas.openxmlformats.org/officeDocument/2006/math">
                    <m:r>
                      <a:rPr lang="en-US" altLang="zh-CN" sz="2400" b="0" i="1" smtClean="0">
                        <a:latin typeface="Cambria Math" panose="02040503050406030204" pitchFamily="18" charset="0"/>
                        <a:cs typeface="Calibri" panose="020F0502020204030204" pitchFamily="34" charset="0"/>
                      </a:rPr>
                      <m:t>(</m:t>
                    </m:r>
                    <m:r>
                      <a:rPr lang="en-US" altLang="zh-CN" sz="2400" b="0" i="1" smtClean="0">
                        <a:latin typeface="Cambria Math" panose="02040503050406030204" pitchFamily="18" charset="0"/>
                        <a:cs typeface="Calibri" panose="020F0502020204030204" pitchFamily="34" charset="0"/>
                      </a:rPr>
                      <m:t>𝜏</m:t>
                    </m:r>
                    <m:r>
                      <a:rPr lang="en-US" altLang="zh-CN" sz="2400" b="0" i="1" smtClean="0">
                        <a:latin typeface="Cambria Math" panose="02040503050406030204" pitchFamily="18" charset="0"/>
                        <a:cs typeface="Calibri" panose="020F0502020204030204" pitchFamily="34" charset="0"/>
                      </a:rPr>
                      <m:t>,</m:t>
                    </m:r>
                    <m:r>
                      <a:rPr lang="en-US" altLang="zh-CN" sz="2400" b="0" i="1" smtClean="0">
                        <a:latin typeface="Cambria Math" panose="02040503050406030204" pitchFamily="18" charset="0"/>
                        <a:cs typeface="Calibri" panose="020F0502020204030204" pitchFamily="34" charset="0"/>
                      </a:rPr>
                      <m:t>𝑓</m:t>
                    </m:r>
                    <m:r>
                      <a:rPr lang="en-US" altLang="zh-CN" sz="2400" b="0" i="1" smtClean="0">
                        <a:latin typeface="Cambria Math" panose="02040503050406030204" pitchFamily="18" charset="0"/>
                        <a:cs typeface="Calibri" panose="020F0502020204030204" pitchFamily="34" charset="0"/>
                      </a:rPr>
                      <m:t>)</m:t>
                    </m:r>
                  </m:oMath>
                </a14:m>
                <a:r>
                  <a:rPr lang="en-US" altLang="zh-CN" sz="24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altLang="zh-CN" sz="2400" dirty="0">
                  <a:latin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func>
                        <m:funcPr>
                          <m:ctrlPr>
                            <a:rPr lang="en-US" altLang="zh-CN" sz="2400" i="1" smtClean="0">
                              <a:latin typeface="Cambria Math" panose="02040503050406030204" pitchFamily="18" charset="0"/>
                              <a:cs typeface="Calibri" panose="020F0502020204030204" pitchFamily="34" charset="0"/>
                            </a:rPr>
                          </m:ctrlPr>
                        </m:funcPr>
                        <m:fName>
                          <m:r>
                            <a:rPr lang="en-US" altLang="zh-CN" sz="2400" b="0" i="1" smtClean="0">
                              <a:latin typeface="Cambria Math" panose="02040503050406030204" pitchFamily="18" charset="0"/>
                              <a:cs typeface="Calibri" panose="020F0502020204030204" pitchFamily="34" charset="0"/>
                            </a:rPr>
                            <m:t>(</m:t>
                          </m:r>
                          <m:acc>
                            <m:accPr>
                              <m:chr m:val="̂"/>
                              <m:ctrlPr>
                                <a:rPr lang="en-US" altLang="zh-CN" sz="2400" i="1">
                                  <a:latin typeface="Cambria Math" panose="02040503050406030204" pitchFamily="18" charset="0"/>
                                  <a:cs typeface="Calibri" panose="020F0502020204030204" pitchFamily="34" charset="0"/>
                                </a:rPr>
                              </m:ctrlPr>
                            </m:accPr>
                            <m:e>
                              <m:r>
                                <a:rPr lang="en-US" altLang="zh-CN" sz="2400" b="0" i="1" smtClean="0">
                                  <a:latin typeface="Cambria Math" panose="02040503050406030204" pitchFamily="18" charset="0"/>
                                  <a:cs typeface="Calibri" panose="020F0502020204030204" pitchFamily="34" charset="0"/>
                                </a:rPr>
                                <m:t>𝜏</m:t>
                              </m:r>
                            </m:e>
                          </m:acc>
                          <m:r>
                            <a:rPr lang="en-US" altLang="zh-CN" sz="2400" b="0" i="1" smtClean="0">
                              <a:latin typeface="Cambria Math" panose="02040503050406030204" pitchFamily="18" charset="0"/>
                              <a:cs typeface="Calibri" panose="020F0502020204030204" pitchFamily="34" charset="0"/>
                            </a:rPr>
                            <m:t>,</m:t>
                          </m:r>
                          <m:acc>
                            <m:accPr>
                              <m:chr m:val="̂"/>
                              <m:ctrlPr>
                                <a:rPr lang="en-US" altLang="zh-CN" sz="2400" i="1">
                                  <a:latin typeface="Cambria Math" panose="02040503050406030204" pitchFamily="18" charset="0"/>
                                  <a:cs typeface="Calibri" panose="020F0502020204030204" pitchFamily="34" charset="0"/>
                                </a:rPr>
                              </m:ctrlPr>
                            </m:accPr>
                            <m:e>
                              <m:r>
                                <a:rPr lang="en-US" altLang="zh-CN" sz="2400" b="0" i="1" smtClean="0">
                                  <a:latin typeface="Cambria Math" panose="02040503050406030204" pitchFamily="18" charset="0"/>
                                  <a:cs typeface="Calibri" panose="020F0502020204030204" pitchFamily="34" charset="0"/>
                                </a:rPr>
                                <m:t>𝑓</m:t>
                              </m:r>
                            </m:e>
                          </m:acc>
                          <m:r>
                            <a:rPr lang="en-US" altLang="zh-CN" sz="2400" b="0" i="1" smtClean="0">
                              <a:latin typeface="Cambria Math" panose="02040503050406030204" pitchFamily="18" charset="0"/>
                              <a:cs typeface="Calibri" panose="020F0502020204030204" pitchFamily="34" charset="0"/>
                            </a:rPr>
                            <m:t>) = </m:t>
                          </m:r>
                          <m:limLow>
                            <m:limLowPr>
                              <m:ctrlPr>
                                <a:rPr lang="en-US" altLang="zh-CN" sz="2400" i="1" smtClean="0">
                                  <a:latin typeface="Cambria Math" panose="02040503050406030204" pitchFamily="18" charset="0"/>
                                  <a:cs typeface="Calibri" panose="020F0502020204030204" pitchFamily="34" charset="0"/>
                                </a:rPr>
                              </m:ctrlPr>
                            </m:limLowPr>
                            <m:e>
                              <m:r>
                                <a:rPr lang="en-US" altLang="zh-CN" sz="2400" b="0" i="1" smtClean="0">
                                  <a:latin typeface="Cambria Math" panose="02040503050406030204" pitchFamily="18" charset="0"/>
                                  <a:cs typeface="Calibri" panose="020F0502020204030204" pitchFamily="34" charset="0"/>
                                </a:rPr>
                                <m:t>𝑎𝑟𝑔</m:t>
                              </m:r>
                              <m:r>
                                <a:rPr lang="en-US" altLang="zh-CN" sz="2400" b="0" i="1" smtClean="0">
                                  <a:latin typeface="Cambria Math" panose="02040503050406030204" pitchFamily="18" charset="0"/>
                                  <a:cs typeface="Calibri" panose="020F0502020204030204" pitchFamily="34" charset="0"/>
                                </a:rPr>
                                <m:t> </m:t>
                              </m:r>
                              <m:r>
                                <m:rPr>
                                  <m:sty m:val="p"/>
                                </m:rPr>
                                <a:rPr lang="en-US" altLang="zh-CN" sz="2400" b="0" i="0" smtClean="0">
                                  <a:latin typeface="Cambria Math" panose="02040503050406030204" pitchFamily="18" charset="0"/>
                                  <a:cs typeface="Calibri" panose="020F0502020204030204" pitchFamily="34" charset="0"/>
                                </a:rPr>
                                <m:t>max</m:t>
                              </m:r>
                            </m:e>
                            <m:lim>
                              <m:r>
                                <a:rPr lang="en-US" altLang="zh-CN" sz="2400" b="0" i="1" smtClean="0">
                                  <a:latin typeface="Cambria Math" panose="02040503050406030204" pitchFamily="18" charset="0"/>
                                  <a:cs typeface="Calibri" panose="020F0502020204030204" pitchFamily="34" charset="0"/>
                                </a:rPr>
                                <m:t>𝑐</m:t>
                              </m:r>
                              <m:r>
                                <a:rPr lang="en-US" altLang="zh-CN" sz="2400" b="0" i="1" smtClean="0">
                                  <a:latin typeface="Cambria Math" panose="02040503050406030204" pitchFamily="18" charset="0"/>
                                  <a:cs typeface="Calibri" panose="020F0502020204030204" pitchFamily="34" charset="0"/>
                                </a:rPr>
                                <m:t>,</m:t>
                              </m:r>
                              <m:r>
                                <a:rPr lang="en-US" altLang="zh-CN" sz="2400" b="0" i="1" smtClean="0">
                                  <a:latin typeface="Cambria Math" panose="02040503050406030204" pitchFamily="18" charset="0"/>
                                  <a:cs typeface="Calibri" panose="020F0502020204030204" pitchFamily="34" charset="0"/>
                                </a:rPr>
                                <m:t>𝑑</m:t>
                              </m:r>
                            </m:lim>
                          </m:limLow>
                        </m:fName>
                        <m:e>
                          <m:r>
                            <a:rPr lang="en-US" altLang="zh-CN" sz="2400" b="0" i="1" smtClean="0">
                              <a:latin typeface="Cambria Math" panose="02040503050406030204" pitchFamily="18" charset="0"/>
                              <a:cs typeface="Calibri" panose="020F0502020204030204" pitchFamily="34" charset="0"/>
                            </a:rPr>
                            <m:t>𝐶𝑜𝑟</m:t>
                          </m:r>
                          <m:d>
                            <m:dPr>
                              <m:ctrlPr>
                                <a:rPr lang="en-US" altLang="zh-CN" sz="2400" i="1">
                                  <a:latin typeface="Cambria Math" panose="02040503050406030204" pitchFamily="18" charset="0"/>
                                  <a:cs typeface="Calibri" panose="020F0502020204030204" pitchFamily="34" charset="0"/>
                                </a:rPr>
                              </m:ctrlPr>
                            </m:dPr>
                            <m:e>
                              <m:r>
                                <a:rPr lang="en-US" altLang="zh-CN" sz="2400" b="0" i="1" smtClean="0">
                                  <a:latin typeface="Cambria Math" panose="02040503050406030204" pitchFamily="18" charset="0"/>
                                  <a:cs typeface="Calibri" panose="020F0502020204030204" pitchFamily="34" charset="0"/>
                                </a:rPr>
                                <m:t>𝑐</m:t>
                              </m:r>
                              <m:r>
                                <a:rPr lang="en-US" altLang="zh-CN" sz="2400" b="0" i="1" smtClean="0">
                                  <a:latin typeface="Cambria Math" panose="02040503050406030204" pitchFamily="18" charset="0"/>
                                  <a:cs typeface="Calibri" panose="020F0502020204030204" pitchFamily="34" charset="0"/>
                                </a:rPr>
                                <m:t>,</m:t>
                              </m:r>
                              <m:r>
                                <a:rPr lang="en-US" altLang="zh-CN" sz="2400" b="0" i="1" smtClean="0">
                                  <a:latin typeface="Cambria Math" panose="02040503050406030204" pitchFamily="18" charset="0"/>
                                  <a:cs typeface="Calibri" panose="020F0502020204030204" pitchFamily="34" charset="0"/>
                                </a:rPr>
                                <m:t>𝑑</m:t>
                              </m:r>
                            </m:e>
                          </m:d>
                        </m:e>
                      </m:func>
                    </m:oMath>
                  </m:oMathPara>
                </a14:m>
                <a:endParaRPr lang="en-US" altLang="zh-CN" sz="2400" dirty="0">
                  <a:latin typeface="Calibri" panose="020F0502020204030204" pitchFamily="34" charset="0"/>
                  <a:cs typeface="Calibri" panose="020F0502020204030204" pitchFamily="34" charset="0"/>
                </a:endParaRPr>
              </a:p>
              <a:p>
                <a:endParaRPr lang="en-US" altLang="zh-CN"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14:m>
                  <m:oMath xmlns:m="http://schemas.openxmlformats.org/officeDocument/2006/math">
                    <m:acc>
                      <m:accPr>
                        <m:chr m:val="̂"/>
                        <m:ctrlPr>
                          <a:rPr lang="en-US" altLang="zh-CN" sz="2400" i="1">
                            <a:latin typeface="Cambria Math" panose="02040503050406030204" pitchFamily="18" charset="0"/>
                            <a:cs typeface="Calibri" panose="020F0502020204030204" pitchFamily="34" charset="0"/>
                          </a:rPr>
                        </m:ctrlPr>
                      </m:accPr>
                      <m:e>
                        <m:r>
                          <a:rPr lang="en-US" altLang="zh-CN" sz="2400" i="1">
                            <a:latin typeface="Cambria Math" panose="02040503050406030204" pitchFamily="18" charset="0"/>
                            <a:cs typeface="Calibri" panose="020F0502020204030204" pitchFamily="34" charset="0"/>
                          </a:rPr>
                          <m:t>𝜏</m:t>
                        </m:r>
                      </m:e>
                    </m:acc>
                  </m:oMath>
                </a14:m>
                <a:r>
                  <a:rPr lang="en-US" altLang="zh-CN" sz="2400" dirty="0">
                    <a:latin typeface="Calibri" panose="020F0502020204030204" pitchFamily="34" charset="0"/>
                    <a:cs typeface="Calibri" panose="020F0502020204030204" pitchFamily="34" charset="0"/>
                  </a:rPr>
                  <a:t> is the estimation of </a:t>
                </a:r>
                <a14:m>
                  <m:oMath xmlns:m="http://schemas.openxmlformats.org/officeDocument/2006/math">
                    <m:sSub>
                      <m:sSubPr>
                        <m:ctrlPr>
                          <a:rPr lang="en-US" altLang="zh-CN" sz="2400" b="1" i="1" dirty="0">
                            <a:solidFill>
                              <a:srgbClr val="FF0000"/>
                            </a:solidFill>
                            <a:latin typeface="Cambria Math" panose="02040503050406030204" pitchFamily="18" charset="0"/>
                            <a:cs typeface="Calibri" panose="020F0502020204030204" pitchFamily="34" charset="0"/>
                          </a:rPr>
                        </m:ctrlPr>
                      </m:sSubPr>
                      <m:e>
                        <m:r>
                          <a:rPr lang="en-US" altLang="zh-CN" sz="2400" b="1" i="1" dirty="0">
                            <a:solidFill>
                              <a:srgbClr val="FF0000"/>
                            </a:solidFill>
                            <a:latin typeface="Cambria Math" panose="02040503050406030204" pitchFamily="18" charset="0"/>
                            <a:cs typeface="Calibri" panose="020F0502020204030204" pitchFamily="34" charset="0"/>
                          </a:rPr>
                          <m:t>𝝉</m:t>
                        </m:r>
                      </m:e>
                      <m:sub>
                        <m:r>
                          <a:rPr lang="en-US" altLang="zh-CN" sz="2400" b="1" i="1" dirty="0">
                            <a:solidFill>
                              <a:srgbClr val="FF0000"/>
                            </a:solidFill>
                            <a:latin typeface="Cambria Math" panose="02040503050406030204" pitchFamily="18" charset="0"/>
                            <a:cs typeface="Calibri" panose="020F0502020204030204" pitchFamily="34" charset="0"/>
                          </a:rPr>
                          <m:t>𝒔</m:t>
                        </m:r>
                      </m:sub>
                    </m:sSub>
                    <m:r>
                      <a:rPr lang="en-US" altLang="zh-CN" sz="2400" b="1" i="1" dirty="0" smtClean="0">
                        <a:solidFill>
                          <a:srgbClr val="FF0000"/>
                        </a:solidFill>
                        <a:latin typeface="Cambria Math" panose="02040503050406030204" pitchFamily="18" charset="0"/>
                        <a:cs typeface="Calibri" panose="020F0502020204030204" pitchFamily="34" charset="0"/>
                      </a:rPr>
                      <m:t>−</m:t>
                    </m:r>
                    <m:sSub>
                      <m:sSubPr>
                        <m:ctrlPr>
                          <a:rPr lang="en-US" altLang="zh-CN" sz="2400" b="1" i="1" dirty="0" smtClean="0">
                            <a:solidFill>
                              <a:srgbClr val="FF0000"/>
                            </a:solidFill>
                            <a:latin typeface="Cambria Math" panose="02040503050406030204" pitchFamily="18" charset="0"/>
                            <a:cs typeface="Calibri" panose="020F0502020204030204" pitchFamily="34" charset="0"/>
                          </a:rPr>
                        </m:ctrlPr>
                      </m:sSubPr>
                      <m:e>
                        <m:r>
                          <a:rPr lang="en-US" altLang="zh-CN" sz="2400" b="1" i="1" dirty="0" smtClean="0">
                            <a:solidFill>
                              <a:srgbClr val="FF0000"/>
                            </a:solidFill>
                            <a:latin typeface="Cambria Math" panose="02040503050406030204" pitchFamily="18" charset="0"/>
                            <a:cs typeface="Calibri" panose="020F0502020204030204" pitchFamily="34" charset="0"/>
                          </a:rPr>
                          <m:t>𝝉</m:t>
                        </m:r>
                      </m:e>
                      <m:sub>
                        <m:r>
                          <a:rPr lang="en-US" altLang="zh-CN" sz="2400" b="1" i="1" dirty="0" smtClean="0">
                            <a:solidFill>
                              <a:srgbClr val="FF0000"/>
                            </a:solidFill>
                            <a:latin typeface="Cambria Math" panose="02040503050406030204" pitchFamily="18" charset="0"/>
                            <a:cs typeface="Calibri" panose="020F0502020204030204" pitchFamily="34" charset="0"/>
                          </a:rPr>
                          <m:t>𝒓</m:t>
                        </m:r>
                      </m:sub>
                    </m:sSub>
                  </m:oMath>
                </a14:m>
                <a:r>
                  <a:rPr lang="en-US" altLang="zh-CN" sz="2400" dirty="0">
                    <a:latin typeface="Calibri" panose="020F0502020204030204" pitchFamily="34" charset="0"/>
                    <a:cs typeface="Calibri" panose="020F0502020204030204" pitchFamily="34" charset="0"/>
                  </a:rPr>
                  <a:t>, </a:t>
                </a:r>
                <a14:m>
                  <m:oMath xmlns:m="http://schemas.openxmlformats.org/officeDocument/2006/math">
                    <m:acc>
                      <m:accPr>
                        <m:chr m:val="̂"/>
                        <m:ctrlPr>
                          <a:rPr lang="en-US" altLang="zh-CN" sz="2400" i="1">
                            <a:latin typeface="Cambria Math" panose="02040503050406030204" pitchFamily="18" charset="0"/>
                            <a:cs typeface="Calibri" panose="020F0502020204030204" pitchFamily="34" charset="0"/>
                          </a:rPr>
                        </m:ctrlPr>
                      </m:accPr>
                      <m:e>
                        <m:r>
                          <a:rPr lang="en-US" altLang="zh-CN" sz="2400" i="1">
                            <a:latin typeface="Cambria Math" panose="02040503050406030204" pitchFamily="18" charset="0"/>
                            <a:cs typeface="Calibri" panose="020F0502020204030204" pitchFamily="34" charset="0"/>
                          </a:rPr>
                          <m:t>𝑓</m:t>
                        </m:r>
                      </m:e>
                    </m:acc>
                  </m:oMath>
                </a14:m>
                <a:r>
                  <a:rPr lang="en-US" altLang="zh-CN" sz="2400" dirty="0">
                    <a:latin typeface="Calibri" panose="020F0502020204030204" pitchFamily="34" charset="0"/>
                    <a:cs typeface="Calibri" panose="020F0502020204030204" pitchFamily="34" charset="0"/>
                  </a:rPr>
                  <a:t> is the estimation of </a:t>
                </a:r>
                <a14:m>
                  <m:oMath xmlns:m="http://schemas.openxmlformats.org/officeDocument/2006/math">
                    <m:r>
                      <a:rPr lang="en-US" altLang="zh-CN" sz="2400" b="1" i="1" dirty="0">
                        <a:solidFill>
                          <a:srgbClr val="FF0000"/>
                        </a:solidFill>
                        <a:latin typeface="Cambria Math" panose="02040503050406030204" pitchFamily="18" charset="0"/>
                        <a:cs typeface="Calibri" panose="020F0502020204030204" pitchFamily="34" charset="0"/>
                      </a:rPr>
                      <m:t>𝒇</m:t>
                    </m:r>
                  </m:oMath>
                </a14:m>
                <a:r>
                  <a:rPr lang="en-US" altLang="zh-CN" sz="2400" dirty="0">
                    <a:latin typeface="Calibri" panose="020F0502020204030204" pitchFamily="34" charset="0"/>
                    <a:cs typeface="Calibri" panose="020F0502020204030204" pitchFamily="34" charset="0"/>
                  </a:rPr>
                  <a:t> </a:t>
                </a:r>
              </a:p>
            </p:txBody>
          </p:sp>
        </mc:Choice>
        <mc:Fallback xmlns="">
          <p:sp>
            <p:nvSpPr>
              <p:cNvPr id="3" name="文本框 2">
                <a:extLst>
                  <a:ext uri="{FF2B5EF4-FFF2-40B4-BE49-F238E27FC236}">
                    <a16:creationId xmlns:a16="http://schemas.microsoft.com/office/drawing/2014/main" id="{0E0FADD1-112C-BD03-C766-5D4751F7E1D5}"/>
                  </a:ext>
                </a:extLst>
              </p:cNvPr>
              <p:cNvSpPr txBox="1">
                <a:spLocks noRot="1" noChangeAspect="1" noMove="1" noResize="1" noEditPoints="1" noAdjustHandles="1" noChangeArrowheads="1" noChangeShapeType="1" noTextEdit="1"/>
              </p:cNvSpPr>
              <p:nvPr/>
            </p:nvSpPr>
            <p:spPr>
              <a:xfrm>
                <a:off x="555338" y="1062134"/>
                <a:ext cx="6449212" cy="4733732"/>
              </a:xfrm>
              <a:prstGeom prst="rect">
                <a:avLst/>
              </a:prstGeom>
              <a:blipFill>
                <a:blip r:embed="rId3"/>
                <a:stretch>
                  <a:fillRect l="-1229" b="-1931"/>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D18B5BB7-85F8-D291-C4CE-A513F7C651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8355" y="2281314"/>
            <a:ext cx="2655459" cy="2655459"/>
          </a:xfrm>
          <a:prstGeom prst="rect">
            <a:avLst/>
          </a:prstGeom>
        </p:spPr>
      </p:pic>
      <mc:AlternateContent xmlns:mc="http://schemas.openxmlformats.org/markup-compatibility/2006" xmlns:a14="http://schemas.microsoft.com/office/drawing/2010/main">
        <mc:Choice Requires="a14">
          <p:sp>
            <p:nvSpPr>
              <p:cNvPr id="10" name="文本框 23">
                <a:extLst>
                  <a:ext uri="{FF2B5EF4-FFF2-40B4-BE49-F238E27FC236}">
                    <a16:creationId xmlns:a16="http://schemas.microsoft.com/office/drawing/2014/main" id="{D8D16BFE-5B7B-6FFD-48B0-89335544DE7A}"/>
                  </a:ext>
                </a:extLst>
              </p:cNvPr>
              <p:cNvSpPr txBox="1"/>
              <p:nvPr/>
            </p:nvSpPr>
            <p:spPr>
              <a:xfrm>
                <a:off x="6283305" y="1668139"/>
                <a:ext cx="6096000"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latin typeface="Cambria Math" panose="02040503050406030204" pitchFamily="18" charset="0"/>
                              <a:cs typeface="Calibri" panose="020F0502020204030204" pitchFamily="34" charset="0"/>
                            </a:rPr>
                          </m:ctrlPr>
                        </m:sSubPr>
                        <m:e>
                          <m:r>
                            <a:rPr lang="en-US" altLang="zh-CN" sz="2400" b="1" i="1" dirty="0" smtClean="0">
                              <a:latin typeface="Cambria Math" panose="02040503050406030204" pitchFamily="18" charset="0"/>
                              <a:cs typeface="Calibri" panose="020F0502020204030204" pitchFamily="34" charset="0"/>
                            </a:rPr>
                            <m:t>𝒚</m:t>
                          </m:r>
                        </m:e>
                        <m:sub>
                          <m:r>
                            <a:rPr lang="en-US" altLang="zh-CN" sz="2400" b="1" i="1" dirty="0" smtClean="0">
                              <a:latin typeface="Cambria Math" panose="02040503050406030204" pitchFamily="18" charset="0"/>
                              <a:cs typeface="Calibri" panose="020F0502020204030204" pitchFamily="34" charset="0"/>
                            </a:rPr>
                            <m:t>𝒓</m:t>
                          </m:r>
                        </m:sub>
                      </m:sSub>
                      <m:d>
                        <m:dPr>
                          <m:ctrlPr>
                            <a:rPr lang="en-US" altLang="zh-CN" sz="2400" b="1" i="1" dirty="0" smtClean="0">
                              <a:latin typeface="Cambria Math" panose="02040503050406030204" pitchFamily="18" charset="0"/>
                              <a:cs typeface="Calibri" panose="020F0502020204030204" pitchFamily="34" charset="0"/>
                            </a:rPr>
                          </m:ctrlPr>
                        </m:dPr>
                        <m:e>
                          <m:r>
                            <a:rPr lang="en-US" altLang="zh-CN" sz="2400" b="1" i="1" dirty="0" smtClean="0">
                              <a:latin typeface="Cambria Math" panose="02040503050406030204" pitchFamily="18" charset="0"/>
                              <a:cs typeface="Calibri" panose="020F0502020204030204" pitchFamily="34" charset="0"/>
                            </a:rPr>
                            <m:t>𝒕</m:t>
                          </m:r>
                        </m:e>
                      </m:d>
                      <m:r>
                        <a:rPr lang="en-US" altLang="zh-CN" sz="2400" b="1" i="1" dirty="0" smtClean="0">
                          <a:latin typeface="Cambria Math" panose="02040503050406030204" pitchFamily="18" charset="0"/>
                          <a:cs typeface="Calibri" panose="020F0502020204030204" pitchFamily="34" charset="0"/>
                        </a:rPr>
                        <m:t>=</m:t>
                      </m:r>
                      <m:r>
                        <a:rPr lang="en-US" altLang="zh-CN" sz="2400" b="1" i="1" dirty="0" smtClean="0">
                          <a:solidFill>
                            <a:srgbClr val="ED6C00"/>
                          </a:solidFill>
                          <a:latin typeface="Cambria Math" panose="02040503050406030204" pitchFamily="18" charset="0"/>
                          <a:cs typeface="Calibri" panose="020F0502020204030204" pitchFamily="34" charset="0"/>
                        </a:rPr>
                        <m:t>𝜶</m:t>
                      </m:r>
                      <m:r>
                        <a:rPr lang="en-US" altLang="zh-CN" sz="2400" b="1" i="1" dirty="0" smtClean="0">
                          <a:latin typeface="Cambria Math" panose="02040503050406030204" pitchFamily="18" charset="0"/>
                          <a:cs typeface="Calibri" panose="020F0502020204030204" pitchFamily="34" charset="0"/>
                        </a:rPr>
                        <m:t>𝒙</m:t>
                      </m:r>
                      <m:d>
                        <m:dPr>
                          <m:ctrlPr>
                            <a:rPr lang="en-US" altLang="zh-CN" sz="2400" b="1" i="1" dirty="0" smtClean="0">
                              <a:latin typeface="Cambria Math" panose="02040503050406030204" pitchFamily="18" charset="0"/>
                              <a:cs typeface="Calibri" panose="020F0502020204030204" pitchFamily="34" charset="0"/>
                            </a:rPr>
                          </m:ctrlPr>
                        </m:dPr>
                        <m:e>
                          <m:r>
                            <a:rPr lang="en-US" altLang="zh-CN" sz="2400" b="1" i="1" dirty="0" smtClean="0">
                              <a:latin typeface="Cambria Math" panose="02040503050406030204" pitchFamily="18" charset="0"/>
                              <a:cs typeface="Calibri" panose="020F0502020204030204" pitchFamily="34" charset="0"/>
                            </a:rPr>
                            <m:t>𝒕</m:t>
                          </m:r>
                          <m:r>
                            <a:rPr lang="en-US" altLang="zh-CN" sz="2400" b="1" i="1" dirty="0" smtClean="0">
                              <a:latin typeface="Cambria Math" panose="02040503050406030204" pitchFamily="18" charset="0"/>
                              <a:cs typeface="Calibri" panose="020F0502020204030204" pitchFamily="34" charset="0"/>
                            </a:rPr>
                            <m:t>−</m:t>
                          </m:r>
                          <m:sSub>
                            <m:sSubPr>
                              <m:ctrlPr>
                                <a:rPr lang="en-US" altLang="zh-CN" sz="2400" b="1" i="1" dirty="0" smtClean="0">
                                  <a:solidFill>
                                    <a:srgbClr val="ED6C00"/>
                                  </a:solidFill>
                                  <a:latin typeface="Cambria Math" panose="02040503050406030204" pitchFamily="18" charset="0"/>
                                  <a:cs typeface="Calibri" panose="020F0502020204030204" pitchFamily="34" charset="0"/>
                                </a:rPr>
                              </m:ctrlPr>
                            </m:sSubPr>
                            <m:e>
                              <m:r>
                                <a:rPr lang="en-US" altLang="zh-CN" sz="2400" b="1" i="1" dirty="0" smtClean="0">
                                  <a:solidFill>
                                    <a:srgbClr val="ED6C00"/>
                                  </a:solidFill>
                                  <a:latin typeface="Cambria Math" panose="02040503050406030204" pitchFamily="18" charset="0"/>
                                  <a:cs typeface="Calibri" panose="020F0502020204030204" pitchFamily="34" charset="0"/>
                                </a:rPr>
                                <m:t>𝝉</m:t>
                              </m:r>
                            </m:e>
                            <m:sub>
                              <m:r>
                                <a:rPr lang="en-US" altLang="zh-CN" sz="2400" b="1" i="1" dirty="0" smtClean="0">
                                  <a:solidFill>
                                    <a:srgbClr val="ED6C00"/>
                                  </a:solidFill>
                                  <a:latin typeface="Cambria Math" panose="02040503050406030204" pitchFamily="18" charset="0"/>
                                  <a:cs typeface="Calibri" panose="020F0502020204030204" pitchFamily="34" charset="0"/>
                                </a:rPr>
                                <m:t>𝒓</m:t>
                              </m:r>
                            </m:sub>
                          </m:sSub>
                        </m:e>
                      </m:d>
                    </m:oMath>
                  </m:oMathPara>
                </a14:m>
                <a:endParaRPr lang="zh-CN" altLang="en-US" sz="2400" dirty="0"/>
              </a:p>
            </p:txBody>
          </p:sp>
        </mc:Choice>
        <mc:Fallback xmlns="">
          <p:sp>
            <p:nvSpPr>
              <p:cNvPr id="10" name="文本框 23">
                <a:extLst>
                  <a:ext uri="{FF2B5EF4-FFF2-40B4-BE49-F238E27FC236}">
                    <a16:creationId xmlns:a16="http://schemas.microsoft.com/office/drawing/2014/main" id="{D8D16BFE-5B7B-6FFD-48B0-89335544DE7A}"/>
                  </a:ext>
                </a:extLst>
              </p:cNvPr>
              <p:cNvSpPr txBox="1">
                <a:spLocks noRot="1" noChangeAspect="1" noMove="1" noResize="1" noEditPoints="1" noAdjustHandles="1" noChangeArrowheads="1" noChangeShapeType="1" noTextEdit="1"/>
              </p:cNvSpPr>
              <p:nvPr/>
            </p:nvSpPr>
            <p:spPr>
              <a:xfrm>
                <a:off x="6283305" y="1668139"/>
                <a:ext cx="6096000" cy="461665"/>
              </a:xfrm>
              <a:prstGeom prst="rect">
                <a:avLst/>
              </a:prstGeom>
              <a:blipFill>
                <a:blip r:embed="rId5"/>
                <a:stretch>
                  <a:fillRect b="-1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22">
                <a:extLst>
                  <a:ext uri="{FF2B5EF4-FFF2-40B4-BE49-F238E27FC236}">
                    <a16:creationId xmlns:a16="http://schemas.microsoft.com/office/drawing/2014/main" id="{95E7FAE7-BAEE-7737-1653-59A242A13B5D}"/>
                  </a:ext>
                </a:extLst>
              </p:cNvPr>
              <p:cNvSpPr txBox="1"/>
              <p:nvPr/>
            </p:nvSpPr>
            <p:spPr>
              <a:xfrm>
                <a:off x="6407707" y="5170744"/>
                <a:ext cx="6096000" cy="476028"/>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latin typeface="Cambria Math" panose="02040503050406030204" pitchFamily="18" charset="0"/>
                              <a:cs typeface="Calibri" panose="020F0502020204030204" pitchFamily="34" charset="0"/>
                            </a:rPr>
                          </m:ctrlPr>
                        </m:sSubPr>
                        <m:e>
                          <m:r>
                            <a:rPr lang="en-US" altLang="zh-CN" sz="2400" b="1" i="1" dirty="0" smtClean="0">
                              <a:latin typeface="Cambria Math" panose="02040503050406030204" pitchFamily="18" charset="0"/>
                              <a:cs typeface="Calibri" panose="020F0502020204030204" pitchFamily="34" charset="0"/>
                            </a:rPr>
                            <m:t>𝒚</m:t>
                          </m:r>
                        </m:e>
                        <m:sub>
                          <m:r>
                            <a:rPr lang="en-US" altLang="zh-CN" sz="2400" b="1" i="1" dirty="0" smtClean="0">
                              <a:latin typeface="Cambria Math" panose="02040503050406030204" pitchFamily="18" charset="0"/>
                              <a:cs typeface="Calibri" panose="020F0502020204030204" pitchFamily="34" charset="0"/>
                            </a:rPr>
                            <m:t>𝒔</m:t>
                          </m:r>
                        </m:sub>
                      </m:sSub>
                      <m:d>
                        <m:dPr>
                          <m:ctrlPr>
                            <a:rPr lang="en-US" altLang="zh-CN" sz="2400" b="1" i="1" dirty="0" smtClean="0">
                              <a:latin typeface="Cambria Math" panose="02040503050406030204" pitchFamily="18" charset="0"/>
                              <a:cs typeface="Calibri" panose="020F0502020204030204" pitchFamily="34" charset="0"/>
                            </a:rPr>
                          </m:ctrlPr>
                        </m:dPr>
                        <m:e>
                          <m:r>
                            <a:rPr lang="en-US" altLang="zh-CN" sz="2400" b="1" i="1" dirty="0" smtClean="0">
                              <a:latin typeface="Cambria Math" panose="02040503050406030204" pitchFamily="18" charset="0"/>
                              <a:cs typeface="Calibri" panose="020F0502020204030204" pitchFamily="34" charset="0"/>
                            </a:rPr>
                            <m:t>𝒕</m:t>
                          </m:r>
                        </m:e>
                      </m:d>
                      <m:r>
                        <a:rPr lang="en-US" altLang="zh-CN" sz="2400" b="1" i="1" dirty="0" smtClean="0">
                          <a:latin typeface="Cambria Math" panose="02040503050406030204" pitchFamily="18" charset="0"/>
                          <a:cs typeface="Calibri" panose="020F0502020204030204" pitchFamily="34" charset="0"/>
                        </a:rPr>
                        <m:t>= </m:t>
                      </m:r>
                      <m:r>
                        <a:rPr lang="en-US" altLang="zh-CN" sz="2400" b="1" i="1" dirty="0" smtClean="0">
                          <a:solidFill>
                            <a:srgbClr val="ED6C00"/>
                          </a:solidFill>
                          <a:latin typeface="Cambria Math" panose="02040503050406030204" pitchFamily="18" charset="0"/>
                          <a:cs typeface="Calibri" panose="020F0502020204030204" pitchFamily="34" charset="0"/>
                        </a:rPr>
                        <m:t>𝜷</m:t>
                      </m:r>
                      <m:r>
                        <a:rPr lang="en-US" altLang="zh-CN" sz="2400" b="1" i="1" dirty="0" smtClean="0">
                          <a:latin typeface="Cambria Math" panose="02040503050406030204" pitchFamily="18" charset="0"/>
                          <a:cs typeface="Calibri" panose="020F0502020204030204" pitchFamily="34" charset="0"/>
                        </a:rPr>
                        <m:t>𝒙</m:t>
                      </m:r>
                      <m:d>
                        <m:dPr>
                          <m:ctrlPr>
                            <a:rPr lang="en-US" altLang="zh-CN" sz="2400" b="1" i="1" dirty="0" smtClean="0">
                              <a:latin typeface="Cambria Math" panose="02040503050406030204" pitchFamily="18" charset="0"/>
                              <a:cs typeface="Calibri" panose="020F0502020204030204" pitchFamily="34" charset="0"/>
                            </a:rPr>
                          </m:ctrlPr>
                        </m:dPr>
                        <m:e>
                          <m:r>
                            <a:rPr lang="en-US" altLang="zh-CN" sz="2400" b="1" i="1" dirty="0" smtClean="0">
                              <a:latin typeface="Cambria Math" panose="02040503050406030204" pitchFamily="18" charset="0"/>
                              <a:cs typeface="Calibri" panose="020F0502020204030204" pitchFamily="34" charset="0"/>
                            </a:rPr>
                            <m:t>𝒕</m:t>
                          </m:r>
                          <m:r>
                            <a:rPr lang="en-US" altLang="zh-CN" sz="2400" b="1" i="1" dirty="0" smtClean="0">
                              <a:latin typeface="Cambria Math" panose="02040503050406030204" pitchFamily="18" charset="0"/>
                              <a:cs typeface="Calibri" panose="020F0502020204030204" pitchFamily="34" charset="0"/>
                            </a:rPr>
                            <m:t>−</m:t>
                          </m:r>
                          <m:sSub>
                            <m:sSubPr>
                              <m:ctrlPr>
                                <a:rPr lang="en-US" altLang="zh-CN" sz="2400" b="1" i="1" dirty="0" smtClean="0">
                                  <a:solidFill>
                                    <a:srgbClr val="ED6C00"/>
                                  </a:solidFill>
                                  <a:latin typeface="Cambria Math" panose="02040503050406030204" pitchFamily="18" charset="0"/>
                                  <a:cs typeface="Calibri" panose="020F0502020204030204" pitchFamily="34" charset="0"/>
                                </a:rPr>
                              </m:ctrlPr>
                            </m:sSubPr>
                            <m:e>
                              <m:r>
                                <a:rPr lang="en-US" altLang="zh-CN" sz="2400" b="1" i="1" dirty="0" smtClean="0">
                                  <a:solidFill>
                                    <a:srgbClr val="ED6C00"/>
                                  </a:solidFill>
                                  <a:latin typeface="Cambria Math" panose="02040503050406030204" pitchFamily="18" charset="0"/>
                                  <a:cs typeface="Calibri" panose="020F0502020204030204" pitchFamily="34" charset="0"/>
                                </a:rPr>
                                <m:t>𝝉</m:t>
                              </m:r>
                            </m:e>
                            <m:sub>
                              <m:r>
                                <a:rPr lang="en-US" altLang="zh-CN" sz="2400" b="1" i="1" dirty="0" smtClean="0">
                                  <a:solidFill>
                                    <a:srgbClr val="ED6C00"/>
                                  </a:solidFill>
                                  <a:latin typeface="Cambria Math" panose="02040503050406030204" pitchFamily="18" charset="0"/>
                                  <a:cs typeface="Calibri" panose="020F0502020204030204" pitchFamily="34" charset="0"/>
                                </a:rPr>
                                <m:t>𝒔</m:t>
                              </m:r>
                            </m:sub>
                          </m:sSub>
                        </m:e>
                      </m:d>
                      <m:sSup>
                        <m:sSupPr>
                          <m:ctrlPr>
                            <a:rPr lang="en-US" altLang="zh-CN" sz="2400" b="1" i="1" dirty="0" smtClean="0">
                              <a:solidFill>
                                <a:srgbClr val="ED6C00"/>
                              </a:solidFill>
                              <a:latin typeface="Cambria Math" panose="02040503050406030204" pitchFamily="18" charset="0"/>
                              <a:cs typeface="Calibri" panose="020F0502020204030204" pitchFamily="34" charset="0"/>
                            </a:rPr>
                          </m:ctrlPr>
                        </m:sSupPr>
                        <m:e>
                          <m:r>
                            <a:rPr lang="en-US" altLang="zh-CN" sz="2400" b="1" i="1" dirty="0" smtClean="0">
                              <a:solidFill>
                                <a:srgbClr val="ED6C00"/>
                              </a:solidFill>
                              <a:latin typeface="Cambria Math" panose="02040503050406030204" pitchFamily="18" charset="0"/>
                              <a:cs typeface="Calibri" panose="020F0502020204030204" pitchFamily="34" charset="0"/>
                            </a:rPr>
                            <m:t>𝒆</m:t>
                          </m:r>
                        </m:e>
                        <m:sup>
                          <m:r>
                            <a:rPr lang="en-US" altLang="zh-CN" sz="2400" b="1" i="1" dirty="0" smtClean="0">
                              <a:solidFill>
                                <a:srgbClr val="ED6C00"/>
                              </a:solidFill>
                              <a:latin typeface="Cambria Math" panose="02040503050406030204" pitchFamily="18" charset="0"/>
                              <a:cs typeface="Calibri" panose="020F0502020204030204" pitchFamily="34" charset="0"/>
                            </a:rPr>
                            <m:t>𝒋</m:t>
                          </m:r>
                          <m:r>
                            <a:rPr lang="en-US" altLang="zh-CN" sz="2400" b="1" i="1" dirty="0" smtClean="0">
                              <a:solidFill>
                                <a:srgbClr val="ED6C00"/>
                              </a:solidFill>
                              <a:latin typeface="Cambria Math" panose="02040503050406030204" pitchFamily="18" charset="0"/>
                              <a:cs typeface="Calibri" panose="020F0502020204030204" pitchFamily="34" charset="0"/>
                            </a:rPr>
                            <m:t>𝟐</m:t>
                          </m:r>
                          <m:r>
                            <a:rPr lang="en-US" altLang="zh-CN" sz="2400" b="1" i="1" dirty="0" smtClean="0">
                              <a:solidFill>
                                <a:srgbClr val="ED6C00"/>
                              </a:solidFill>
                              <a:latin typeface="Cambria Math" panose="02040503050406030204" pitchFamily="18" charset="0"/>
                              <a:cs typeface="Calibri" panose="020F0502020204030204" pitchFamily="34" charset="0"/>
                            </a:rPr>
                            <m:t>𝝅</m:t>
                          </m:r>
                          <m:r>
                            <a:rPr lang="en-US" altLang="zh-CN" sz="2400" b="1" i="1" dirty="0" smtClean="0">
                              <a:solidFill>
                                <a:srgbClr val="ED6C00"/>
                              </a:solidFill>
                              <a:latin typeface="Cambria Math" panose="02040503050406030204" pitchFamily="18" charset="0"/>
                              <a:cs typeface="Calibri" panose="020F0502020204030204" pitchFamily="34" charset="0"/>
                            </a:rPr>
                            <m:t>𝒇𝒕</m:t>
                          </m:r>
                        </m:sup>
                      </m:sSup>
                    </m:oMath>
                  </m:oMathPara>
                </a14:m>
                <a:endParaRPr lang="zh-CN" altLang="en-US" sz="2400" dirty="0"/>
              </a:p>
            </p:txBody>
          </p:sp>
        </mc:Choice>
        <mc:Fallback xmlns="">
          <p:sp>
            <p:nvSpPr>
              <p:cNvPr id="12" name="文本框 22">
                <a:extLst>
                  <a:ext uri="{FF2B5EF4-FFF2-40B4-BE49-F238E27FC236}">
                    <a16:creationId xmlns:a16="http://schemas.microsoft.com/office/drawing/2014/main" id="{95E7FAE7-BAEE-7737-1653-59A242A13B5D}"/>
                  </a:ext>
                </a:extLst>
              </p:cNvPr>
              <p:cNvSpPr txBox="1">
                <a:spLocks noRot="1" noChangeAspect="1" noMove="1" noResize="1" noEditPoints="1" noAdjustHandles="1" noChangeArrowheads="1" noChangeShapeType="1" noTextEdit="1"/>
              </p:cNvSpPr>
              <p:nvPr/>
            </p:nvSpPr>
            <p:spPr>
              <a:xfrm>
                <a:off x="6407707" y="5170744"/>
                <a:ext cx="6096000" cy="476028"/>
              </a:xfrm>
              <a:prstGeom prst="rect">
                <a:avLst/>
              </a:prstGeom>
              <a:blipFill>
                <a:blip r:embed="rId6"/>
                <a:stretch>
                  <a:fillRect b="-1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01038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2255</TotalTime>
  <Words>1071</Words>
  <Application>Microsoft Office PowerPoint</Application>
  <PresentationFormat>宽屏</PresentationFormat>
  <Paragraphs>176</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等线</vt:lpstr>
      <vt:lpstr>等线 Light</vt:lpstr>
      <vt:lpstr>微软雅黑</vt:lpstr>
      <vt:lpstr>Arial</vt:lpstr>
      <vt:lpstr>Calibri</vt:lpstr>
      <vt:lpstr>Cambria Math</vt:lpstr>
      <vt:lpstr>Times New Roman</vt:lpstr>
      <vt:lpstr>Office 主题​​</vt:lpstr>
      <vt:lpstr>Assignment 9 DOA Estimation &amp; Passive Sensing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Supported modulation schemes of 5G system</dc:title>
  <dc:creator>孙逸涵</dc:creator>
  <cp:lastModifiedBy>张 旭东</cp:lastModifiedBy>
  <cp:revision>295</cp:revision>
  <dcterms:created xsi:type="dcterms:W3CDTF">2023-03-02T01:07:39Z</dcterms:created>
  <dcterms:modified xsi:type="dcterms:W3CDTF">2023-06-11T05:14:17Z</dcterms:modified>
</cp:coreProperties>
</file>