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3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4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Override5.xml" ContentType="application/vnd.openxmlformats-officedocument.themeOverr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Override6.xml" ContentType="application/vnd.openxmlformats-officedocument.themeOverr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Override7.xml" ContentType="application/vnd.openxmlformats-officedocument.themeOverride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1" r:id="rId2"/>
    <p:sldId id="294" r:id="rId3"/>
    <p:sldId id="292" r:id="rId4"/>
    <p:sldId id="309" r:id="rId5"/>
    <p:sldId id="310" r:id="rId6"/>
    <p:sldId id="311" r:id="rId7"/>
    <p:sldId id="313" r:id="rId8"/>
    <p:sldId id="312" r:id="rId9"/>
    <p:sldId id="314" r:id="rId10"/>
    <p:sldId id="318" r:id="rId11"/>
    <p:sldId id="316" r:id="rId12"/>
    <p:sldId id="319" r:id="rId13"/>
    <p:sldId id="323" r:id="rId14"/>
    <p:sldId id="324" r:id="rId15"/>
    <p:sldId id="320" r:id="rId16"/>
    <p:sldId id="321" r:id="rId17"/>
    <p:sldId id="322" r:id="rId18"/>
    <p:sldId id="317" r:id="rId19"/>
    <p:sldId id="295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009"/>
    <a:srgbClr val="F9B119"/>
    <a:srgbClr val="E29408"/>
    <a:srgbClr val="423812"/>
    <a:srgbClr val="160D2D"/>
    <a:srgbClr val="241233"/>
    <a:srgbClr val="2A240C"/>
    <a:srgbClr val="633532"/>
    <a:srgbClr val="FEF328"/>
    <a:srgbClr val="F7A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717" autoAdjust="0"/>
  </p:normalViewPr>
  <p:slideViewPr>
    <p:cSldViewPr snapToGrid="0">
      <p:cViewPr varScale="1">
        <p:scale>
          <a:sx n="75" d="100"/>
          <a:sy n="75" d="100"/>
        </p:scale>
        <p:origin x="72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E6FB-4983-42F5-B216-1A2ADEE7DF7A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35503-9D21-443F-BC18-5459550EB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水, 大, 监控, 空气&#10;&#10;描述已自动生成">
            <a:extLst>
              <a:ext uri="{FF2B5EF4-FFF2-40B4-BE49-F238E27FC236}">
                <a16:creationId xmlns:a16="http://schemas.microsoft.com/office/drawing/2014/main" id="{27FF73DB-0EC0-4788-842A-9C080D1EC9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3FD368F-863D-4527-8F6D-CEC87B7E23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403" y="1718682"/>
            <a:ext cx="5797886" cy="1946871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/>
            </a:lvl1pPr>
          </a:lstStyle>
          <a:p>
            <a:r>
              <a:rPr lang="en-US" altLang="zh-CN" dirty="0"/>
              <a:t>Click to edit Master title style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8FF249-69FA-478C-853F-D62CA2935D8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14296" y="4018551"/>
            <a:ext cx="4543994" cy="77918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BAACAFB-E078-41E5-BE32-2CCD597E1D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67649" y="6109861"/>
            <a:ext cx="3651251" cy="180659"/>
          </a:xfrm>
        </p:spPr>
        <p:txBody>
          <a:bodyPr vert="horz" wrap="none" lIns="91440" tIns="45720" rIns="91440" bIns="45720" rtlCol="0" anchor="ctr" anchorCtr="0">
            <a:noAutofit/>
          </a:bodyPr>
          <a:lstStyle>
            <a:lvl1pPr marL="0" indent="0" algn="r">
              <a:lnSpc>
                <a:spcPct val="100000"/>
              </a:lnSpc>
              <a:buNone/>
              <a:defRPr lang="zh-CN" altLang="en-US" sz="1000" b="0" dirty="0" smtClean="0">
                <a:ln>
                  <a:noFill/>
                </a:ln>
                <a:latin typeface="+mj-lt"/>
                <a:ea typeface="+mj-ea"/>
                <a:cs typeface="+mj-cs"/>
              </a:defRPr>
            </a:lvl1pPr>
          </a:lstStyle>
          <a:p>
            <a:pPr marL="228573" lvl="0" indent="-228573" algn="r">
              <a:spcBef>
                <a:spcPct val="0"/>
              </a:spcBef>
            </a:pPr>
            <a:r>
              <a:rPr lang="en-US" altLang="zh-CN" dirty="0"/>
              <a:t>Speaker name and title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593D43E-1697-4C76-BF37-C96E16B134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3100" y="6109861"/>
            <a:ext cx="3651251" cy="180659"/>
          </a:xfrm>
        </p:spPr>
        <p:txBody>
          <a:bodyPr vert="horz" wrap="none" lIns="91440" tIns="45720" rIns="91440" bIns="45720" rtlCol="0"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1000" b="0" dirty="0" smtClean="0">
                <a:ln>
                  <a:noFill/>
                </a:ln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www.islide.cc</a:t>
            </a:r>
          </a:p>
        </p:txBody>
      </p:sp>
    </p:spTree>
    <p:extLst>
      <p:ext uri="{BB962C8B-B14F-4D97-AF65-F5344CB8AC3E}">
        <p14:creationId xmlns:p14="http://schemas.microsoft.com/office/powerpoint/2010/main" val="284300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水, 船, 小, 伞&#10;&#10;描述已自动生成">
            <a:extLst>
              <a:ext uri="{FF2B5EF4-FFF2-40B4-BE49-F238E27FC236}">
                <a16:creationId xmlns:a16="http://schemas.microsoft.com/office/drawing/2014/main" id="{566FF64F-0CF0-4C95-88E5-9E8BFC5219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6B40EAC-1236-4C2C-A5B0-5B2D469D0A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8054" y="2268543"/>
            <a:ext cx="5677105" cy="1133475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712325-CA12-44BF-8B8C-2D3C6232D8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48054" y="3429001"/>
            <a:ext cx="5677105" cy="965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186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B5B30-EAE6-475D-9E77-B9C4E87F9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27A5331-58C4-4210-9B29-7D209EC6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35706"/>
            <a:ext cx="1388536" cy="20638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CAC1F83E-F48A-4A82-AEA9-9C5660FB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404" y="6235706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D47482C-BA78-45A4-AAF3-F9A7E84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1305" y="6235706"/>
            <a:ext cx="2547595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12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17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水, 船, 小, 海&#10;&#10;描述已自动生成">
            <a:extLst>
              <a:ext uri="{FF2B5EF4-FFF2-40B4-BE49-F238E27FC236}">
                <a16:creationId xmlns:a16="http://schemas.microsoft.com/office/drawing/2014/main" id="{CF367EA4-BE6A-41F4-A866-DA0728AB21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9" name="文本占位符 8">
            <a:extLst>
              <a:ext uri="{FF2B5EF4-FFF2-40B4-BE49-F238E27FC236}">
                <a16:creationId xmlns:a16="http://schemas.microsoft.com/office/drawing/2014/main" id="{61AD4A32-20C8-4726-AD16-1BDF77BC7D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67649" y="6109861"/>
            <a:ext cx="3651251" cy="180659"/>
          </a:xfrm>
        </p:spPr>
        <p:txBody>
          <a:bodyPr vert="horz" wrap="none" lIns="91440" tIns="45720" rIns="91440" bIns="45720" rtlCol="0" anchor="ctr" anchorCtr="0">
            <a:noAutofit/>
          </a:bodyPr>
          <a:lstStyle>
            <a:lvl1pPr marL="0" indent="0" algn="r">
              <a:lnSpc>
                <a:spcPct val="100000"/>
              </a:lnSpc>
              <a:buNone/>
              <a:defRPr lang="zh-CN" altLang="en-US" sz="1000" b="0" dirty="0" smtClean="0">
                <a:ln>
                  <a:noFill/>
                </a:ln>
                <a:latin typeface="+mj-lt"/>
                <a:ea typeface="+mj-ea"/>
                <a:cs typeface="+mj-cs"/>
              </a:defRPr>
            </a:lvl1pPr>
          </a:lstStyle>
          <a:p>
            <a:pPr marL="228573" lvl="0" indent="-228573" algn="r">
              <a:spcBef>
                <a:spcPct val="0"/>
              </a:spcBef>
            </a:pPr>
            <a:r>
              <a:rPr lang="en-US" altLang="zh-CN" dirty="0"/>
              <a:t>Speaker name and title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54D7F7E-B8E7-4142-A7D0-29EB98EAFC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3100" y="6109861"/>
            <a:ext cx="3651251" cy="180659"/>
          </a:xfrm>
        </p:spPr>
        <p:txBody>
          <a:bodyPr vert="horz" wrap="none" lIns="91440" tIns="45720" rIns="91440" bIns="45720" rtlCol="0"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1000" b="0" dirty="0" smtClean="0">
                <a:ln>
                  <a:noFill/>
                </a:ln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www.islide.cc</a:t>
            </a:r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01686588-C7AE-4EC2-8FC0-D269EDAB96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86349" y="1512888"/>
            <a:ext cx="6432553" cy="23876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/>
            </a:lvl1pPr>
          </a:lstStyle>
          <a:p>
            <a:r>
              <a:rPr lang="en-US" altLang="zh-CN" dirty="0"/>
              <a:t>Click to edit Master title style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637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F18504-D86E-411A-B171-2A74DE29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3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8A4509-A6D7-41B5-BE28-213FB58E8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3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6DEDA773-1B71-4202-AD8A-0D33468FE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35706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C0483E03-0186-4754-8285-0D57953FB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4" y="6235706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7E8030F2-F0B4-4140-B9B5-8B5B27074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1305" y="6235706"/>
            <a:ext cx="254759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5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6" r:id="rId5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7.xml"/><Relationship Id="rId1" Type="http://schemas.openxmlformats.org/officeDocument/2006/relationships/themeOverride" Target="../theme/themeOverr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Relationship Id="rId4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ṥľïḍ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ŝ1iďè">
            <a:extLst>
              <a:ext uri="{FF2B5EF4-FFF2-40B4-BE49-F238E27FC236}">
                <a16:creationId xmlns:a16="http://schemas.microsoft.com/office/drawing/2014/main" id="{888C1FC5-2004-4FDA-952C-131381E9F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3" y="1718682"/>
            <a:ext cx="5797886" cy="1946871"/>
          </a:xfrm>
        </p:spPr>
        <p:txBody>
          <a:bodyPr>
            <a:normAutofit fontScale="90000"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Face matching technology based on comparison </a:t>
            </a:r>
            <a:r>
              <a:rPr lang="en-US" altLang="zh-CN" b="0" dirty="0">
                <a:solidFill>
                  <a:srgbClr val="333333"/>
                </a:solidFill>
                <a:latin typeface="tahoma" panose="020B0604030504040204" pitchFamily="34" charset="0"/>
              </a:rPr>
              <a:t>of</a:t>
            </a:r>
            <a:r>
              <a:rPr lang="zh-CN" altLang="en-US" b="0" dirty="0">
                <a:solidFill>
                  <a:srgbClr val="333333"/>
                </a:solidFill>
                <a:latin typeface="tahoma" panose="020B0604030504040204" pitchFamily="34" charset="0"/>
              </a:rPr>
              <a:t> </a:t>
            </a:r>
            <a:r>
              <a:rPr lang="en-US" altLang="zh-CN" b="0" dirty="0">
                <a:solidFill>
                  <a:srgbClr val="333333"/>
                </a:solidFill>
                <a:latin typeface="tahoma" panose="020B0604030504040204" pitchFamily="34" charset="0"/>
              </a:rPr>
              <a:t>images</a:t>
            </a:r>
            <a:r>
              <a:rPr lang="en-US" altLang="zh-CN" b="0">
                <a:solidFill>
                  <a:srgbClr val="333333"/>
                </a:solidFill>
                <a:latin typeface="tahoma" panose="020B0604030504040204" pitchFamily="34" charset="0"/>
              </a:rPr>
              <a:t>’ similarity</a:t>
            </a:r>
            <a:endParaRPr lang="zh-CN" altLang="en-US" dirty="0"/>
          </a:p>
        </p:txBody>
      </p:sp>
      <p:sp>
        <p:nvSpPr>
          <p:cNvPr id="26" name="íS1iḑè">
            <a:extLst>
              <a:ext uri="{FF2B5EF4-FFF2-40B4-BE49-F238E27FC236}">
                <a16:creationId xmlns:a16="http://schemas.microsoft.com/office/drawing/2014/main" id="{79FC1A5A-468B-40B7-99EB-53D11BB92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4296" y="4018551"/>
            <a:ext cx="4543994" cy="779189"/>
          </a:xfrm>
        </p:spPr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基于图片相似度比较的人脸匹配技术</a:t>
            </a:r>
            <a:endParaRPr lang="en-US" altLang="zh-CN" dirty="0">
              <a:sym typeface="Arial" panose="020B0604020202020204" pitchFamily="34" charset="0"/>
            </a:endParaRPr>
          </a:p>
        </p:txBody>
      </p:sp>
      <p:cxnSp>
        <p:nvCxnSpPr>
          <p:cNvPr id="8" name="ïṣḷîḓè">
            <a:extLst>
              <a:ext uri="{FF2B5EF4-FFF2-40B4-BE49-F238E27FC236}">
                <a16:creationId xmlns:a16="http://schemas.microsoft.com/office/drawing/2014/main" id="{4F13278E-9665-40D4-9F6A-55874FE54AAC}"/>
              </a:ext>
            </a:extLst>
          </p:cNvPr>
          <p:cNvCxnSpPr>
            <a:cxnSpLocks/>
          </p:cNvCxnSpPr>
          <p:nvPr/>
        </p:nvCxnSpPr>
        <p:spPr>
          <a:xfrm flipH="1">
            <a:off x="1520595" y="4164354"/>
            <a:ext cx="330200" cy="0"/>
          </a:xfrm>
          <a:prstGeom prst="line">
            <a:avLst/>
          </a:prstGeom>
          <a:ln w="12700">
            <a:solidFill>
              <a:srgbClr val="0F2532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íṩļïdè">
            <a:extLst>
              <a:ext uri="{FF2B5EF4-FFF2-40B4-BE49-F238E27FC236}">
                <a16:creationId xmlns:a16="http://schemas.microsoft.com/office/drawing/2014/main" id="{427A1BE3-287E-47BE-9238-727385801789}"/>
              </a:ext>
            </a:extLst>
          </p:cNvPr>
          <p:cNvGrpSpPr/>
          <p:nvPr/>
        </p:nvGrpSpPr>
        <p:grpSpPr>
          <a:xfrm>
            <a:off x="11121035" y="606633"/>
            <a:ext cx="412292" cy="856727"/>
            <a:chOff x="535189" y="2761214"/>
            <a:chExt cx="693581" cy="1441236"/>
          </a:xfrm>
        </p:grpSpPr>
        <p:cxnSp>
          <p:nvCxnSpPr>
            <p:cNvPr id="10" name="iŝḷíḓé">
              <a:extLst>
                <a:ext uri="{FF2B5EF4-FFF2-40B4-BE49-F238E27FC236}">
                  <a16:creationId xmlns:a16="http://schemas.microsoft.com/office/drawing/2014/main" id="{844937C9-6255-40A7-92C4-FCBC2FDBCA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460" y="3369500"/>
              <a:ext cx="284989" cy="285918"/>
            </a:xfrm>
            <a:prstGeom prst="line">
              <a:avLst/>
            </a:prstGeom>
            <a:ln w="12700">
              <a:solidFill>
                <a:srgbClr val="0F253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íşḷiḑe">
              <a:extLst>
                <a:ext uri="{FF2B5EF4-FFF2-40B4-BE49-F238E27FC236}">
                  <a16:creationId xmlns:a16="http://schemas.microsoft.com/office/drawing/2014/main" id="{6733F8B6-BF70-4909-B1ED-9F9DF066EC21}"/>
                </a:ext>
              </a:extLst>
            </p:cNvPr>
            <p:cNvSpPr txBox="1"/>
            <p:nvPr/>
          </p:nvSpPr>
          <p:spPr>
            <a:xfrm>
              <a:off x="535189" y="2761214"/>
              <a:ext cx="693581" cy="569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F2532"/>
                  </a:solidFill>
                </a:rPr>
                <a:t>01</a:t>
              </a:r>
            </a:p>
          </p:txBody>
        </p:sp>
        <p:sp>
          <p:nvSpPr>
            <p:cNvPr id="12" name="isļïďè">
              <a:extLst>
                <a:ext uri="{FF2B5EF4-FFF2-40B4-BE49-F238E27FC236}">
                  <a16:creationId xmlns:a16="http://schemas.microsoft.com/office/drawing/2014/main" id="{870B0886-424D-4BD4-AAEA-45111CBBAFEB}"/>
                </a:ext>
              </a:extLst>
            </p:cNvPr>
            <p:cNvSpPr txBox="1"/>
            <p:nvPr/>
          </p:nvSpPr>
          <p:spPr>
            <a:xfrm>
              <a:off x="535189" y="3632915"/>
              <a:ext cx="693581" cy="569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F2532">
                      <a:alpha val="50000"/>
                    </a:srgbClr>
                  </a:solidFill>
                </a:rPr>
                <a:t>05</a:t>
              </a:r>
            </a:p>
          </p:txBody>
        </p:sp>
      </p:grp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3F8315-C534-0AD0-9852-D06CEA798A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4797740"/>
            <a:ext cx="3651251" cy="498800"/>
          </a:xfrm>
        </p:spPr>
        <p:txBody>
          <a:bodyPr/>
          <a:lstStyle/>
          <a:p>
            <a:pPr algn="l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Xudong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2023.04.13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9327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736A4-F4A1-5628-7094-71660550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flow</a:t>
            </a:r>
            <a:endParaRPr lang="zh-CN" altLang="en-US" dirty="0"/>
          </a:p>
        </p:txBody>
      </p:sp>
      <p:grpSp>
        <p:nvGrpSpPr>
          <p:cNvPr id="3" name="îṧļîḋ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E1DD592-683C-7433-7304-C9570D4F778E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790701"/>
            <a:ext cx="12090400" cy="4045876"/>
            <a:chOff x="0" y="1130300"/>
            <a:chExt cx="12192000" cy="4079875"/>
          </a:xfrm>
        </p:grpSpPr>
        <p:sp>
          <p:nvSpPr>
            <p:cNvPr id="4" name="íṥľïḍe">
              <a:extLst>
                <a:ext uri="{FF2B5EF4-FFF2-40B4-BE49-F238E27FC236}">
                  <a16:creationId xmlns:a16="http://schemas.microsoft.com/office/drawing/2014/main" id="{713FA69B-6E9B-FE38-7D7C-A48803710998}"/>
                </a:ext>
              </a:extLst>
            </p:cNvPr>
            <p:cNvSpPr/>
            <p:nvPr/>
          </p:nvSpPr>
          <p:spPr>
            <a:xfrm>
              <a:off x="0" y="1130300"/>
              <a:ext cx="12192000" cy="2441575"/>
            </a:xfrm>
            <a:prstGeom prst="rect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iṩļídê">
              <a:extLst>
                <a:ext uri="{FF2B5EF4-FFF2-40B4-BE49-F238E27FC236}">
                  <a16:creationId xmlns:a16="http://schemas.microsoft.com/office/drawing/2014/main" id="{428D3535-3688-1EBD-20F7-EE4FA52A1714}"/>
                </a:ext>
              </a:extLst>
            </p:cNvPr>
            <p:cNvSpPr/>
            <p:nvPr/>
          </p:nvSpPr>
          <p:spPr>
            <a:xfrm>
              <a:off x="669925" y="1130300"/>
              <a:ext cx="10852150" cy="2441575"/>
            </a:xfrm>
            <a:prstGeom prst="rect">
              <a:avLst/>
            </a:prstGeom>
            <a:blipFill>
              <a:blip r:embed="rId3"/>
              <a:stretch>
                <a:fillRect t="-98902" b="-9787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îśļíḋè">
              <a:extLst>
                <a:ext uri="{FF2B5EF4-FFF2-40B4-BE49-F238E27FC236}">
                  <a16:creationId xmlns:a16="http://schemas.microsoft.com/office/drawing/2014/main" id="{7953F378-75A3-A62D-62A6-D1C5982C24B0}"/>
                </a:ext>
              </a:extLst>
            </p:cNvPr>
            <p:cNvGrpSpPr/>
            <p:nvPr/>
          </p:nvGrpSpPr>
          <p:grpSpPr>
            <a:xfrm>
              <a:off x="723988" y="3271653"/>
              <a:ext cx="2086868" cy="574556"/>
              <a:chOff x="269193" y="2525732"/>
              <a:chExt cx="2257971" cy="621664"/>
            </a:xfrm>
          </p:grpSpPr>
          <p:sp>
            <p:nvSpPr>
              <p:cNvPr id="31" name="iṡ1ïḓé">
                <a:extLst>
                  <a:ext uri="{FF2B5EF4-FFF2-40B4-BE49-F238E27FC236}">
                    <a16:creationId xmlns:a16="http://schemas.microsoft.com/office/drawing/2014/main" id="{01467EB7-F089-2CCE-504E-A5FFC2DF8665}"/>
                  </a:ext>
                </a:extLst>
              </p:cNvPr>
              <p:cNvSpPr/>
              <p:nvPr/>
            </p:nvSpPr>
            <p:spPr>
              <a:xfrm>
                <a:off x="269193" y="2525732"/>
                <a:ext cx="2257971" cy="621664"/>
              </a:xfrm>
              <a:prstGeom prst="roundRect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r>
                  <a:rPr lang="en-US" altLang="zh-CN"/>
                  <a:t>Step 01</a:t>
                </a:r>
              </a:p>
            </p:txBody>
          </p:sp>
          <p:sp>
            <p:nvSpPr>
              <p:cNvPr id="32" name="iṧḻïḍe">
                <a:extLst>
                  <a:ext uri="{FF2B5EF4-FFF2-40B4-BE49-F238E27FC236}">
                    <a16:creationId xmlns:a16="http://schemas.microsoft.com/office/drawing/2014/main" id="{1BF7F36C-64D2-4C2E-8C0B-17A6381EBF2C}"/>
                  </a:ext>
                </a:extLst>
              </p:cNvPr>
              <p:cNvSpPr/>
              <p:nvPr/>
            </p:nvSpPr>
            <p:spPr>
              <a:xfrm>
                <a:off x="1823177" y="2707830"/>
                <a:ext cx="521632" cy="340424"/>
              </a:xfrm>
              <a:prstGeom prst="rightArrow">
                <a:avLst>
                  <a:gd name="adj1" fmla="val 50000"/>
                  <a:gd name="adj2" fmla="val 749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7" name="íṥľiḋè">
              <a:extLst>
                <a:ext uri="{FF2B5EF4-FFF2-40B4-BE49-F238E27FC236}">
                  <a16:creationId xmlns:a16="http://schemas.microsoft.com/office/drawing/2014/main" id="{D1D1BFF0-01CB-5B2B-81CB-75ECBBC34ED1}"/>
                </a:ext>
              </a:extLst>
            </p:cNvPr>
            <p:cNvGrpSpPr/>
            <p:nvPr/>
          </p:nvGrpSpPr>
          <p:grpSpPr>
            <a:xfrm>
              <a:off x="2888277" y="3271653"/>
              <a:ext cx="2086868" cy="574556"/>
              <a:chOff x="2610933" y="2525732"/>
              <a:chExt cx="2257971" cy="621664"/>
            </a:xfrm>
          </p:grpSpPr>
          <p:sp>
            <p:nvSpPr>
              <p:cNvPr id="29" name="ïṧ1îḓé">
                <a:extLst>
                  <a:ext uri="{FF2B5EF4-FFF2-40B4-BE49-F238E27FC236}">
                    <a16:creationId xmlns:a16="http://schemas.microsoft.com/office/drawing/2014/main" id="{96CE9D00-C511-F6B5-03C2-F91DFE5A1A78}"/>
                  </a:ext>
                </a:extLst>
              </p:cNvPr>
              <p:cNvSpPr/>
              <p:nvPr/>
            </p:nvSpPr>
            <p:spPr>
              <a:xfrm>
                <a:off x="2610933" y="2525732"/>
                <a:ext cx="2257971" cy="621664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r>
                  <a:rPr lang="en-US" altLang="zh-CN"/>
                  <a:t>Step 02</a:t>
                </a:r>
              </a:p>
            </p:txBody>
          </p:sp>
          <p:sp>
            <p:nvSpPr>
              <p:cNvPr id="30" name="iṣlïḋé">
                <a:extLst>
                  <a:ext uri="{FF2B5EF4-FFF2-40B4-BE49-F238E27FC236}">
                    <a16:creationId xmlns:a16="http://schemas.microsoft.com/office/drawing/2014/main" id="{C4D60712-E18B-4BDF-51E3-D138D2540BBA}"/>
                  </a:ext>
                </a:extLst>
              </p:cNvPr>
              <p:cNvSpPr/>
              <p:nvPr/>
            </p:nvSpPr>
            <p:spPr>
              <a:xfrm>
                <a:off x="4228499" y="2695222"/>
                <a:ext cx="521632" cy="340424"/>
              </a:xfrm>
              <a:prstGeom prst="rightArrow">
                <a:avLst>
                  <a:gd name="adj1" fmla="val 50000"/>
                  <a:gd name="adj2" fmla="val 749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8" name="ïṥľiḓè">
              <a:extLst>
                <a:ext uri="{FF2B5EF4-FFF2-40B4-BE49-F238E27FC236}">
                  <a16:creationId xmlns:a16="http://schemas.microsoft.com/office/drawing/2014/main" id="{7295A9B0-370E-5787-C16E-A377CFA99815}"/>
                </a:ext>
              </a:extLst>
            </p:cNvPr>
            <p:cNvGrpSpPr/>
            <p:nvPr/>
          </p:nvGrpSpPr>
          <p:grpSpPr>
            <a:xfrm>
              <a:off x="5052566" y="3271653"/>
              <a:ext cx="2086868" cy="574556"/>
              <a:chOff x="4952672" y="2525732"/>
              <a:chExt cx="2257971" cy="621664"/>
            </a:xfrm>
          </p:grpSpPr>
          <p:sp>
            <p:nvSpPr>
              <p:cNvPr id="27" name="ïṧḷîḑê">
                <a:extLst>
                  <a:ext uri="{FF2B5EF4-FFF2-40B4-BE49-F238E27FC236}">
                    <a16:creationId xmlns:a16="http://schemas.microsoft.com/office/drawing/2014/main" id="{02D540AE-3EFD-6441-9204-735E32681084}"/>
                  </a:ext>
                </a:extLst>
              </p:cNvPr>
              <p:cNvSpPr/>
              <p:nvPr/>
            </p:nvSpPr>
            <p:spPr>
              <a:xfrm>
                <a:off x="4952672" y="2525732"/>
                <a:ext cx="2257971" cy="621664"/>
              </a:xfrm>
              <a:prstGeom prst="roundRect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r>
                  <a:rPr lang="en-US" altLang="zh-CN"/>
                  <a:t>Step 03</a:t>
                </a:r>
              </a:p>
            </p:txBody>
          </p:sp>
          <p:sp>
            <p:nvSpPr>
              <p:cNvPr id="28" name="ïslïḍé">
                <a:extLst>
                  <a:ext uri="{FF2B5EF4-FFF2-40B4-BE49-F238E27FC236}">
                    <a16:creationId xmlns:a16="http://schemas.microsoft.com/office/drawing/2014/main" id="{119F0497-EA64-116C-D10E-96C22A385F0A}"/>
                  </a:ext>
                </a:extLst>
              </p:cNvPr>
              <p:cNvSpPr/>
              <p:nvPr/>
            </p:nvSpPr>
            <p:spPr>
              <a:xfrm>
                <a:off x="6495778" y="2654536"/>
                <a:ext cx="521632" cy="340424"/>
              </a:xfrm>
              <a:prstGeom prst="rightArrow">
                <a:avLst>
                  <a:gd name="adj1" fmla="val 50000"/>
                  <a:gd name="adj2" fmla="val 749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9" name="íṩľiḋè">
              <a:extLst>
                <a:ext uri="{FF2B5EF4-FFF2-40B4-BE49-F238E27FC236}">
                  <a16:creationId xmlns:a16="http://schemas.microsoft.com/office/drawing/2014/main" id="{A5AA5D49-03E1-2E11-E289-681D76FBF6E3}"/>
                </a:ext>
              </a:extLst>
            </p:cNvPr>
            <p:cNvGrpSpPr/>
            <p:nvPr/>
          </p:nvGrpSpPr>
          <p:grpSpPr>
            <a:xfrm>
              <a:off x="7216855" y="3271653"/>
              <a:ext cx="2086868" cy="574556"/>
              <a:chOff x="7294413" y="2525732"/>
              <a:chExt cx="2257971" cy="621664"/>
            </a:xfrm>
          </p:grpSpPr>
          <p:sp>
            <p:nvSpPr>
              <p:cNvPr id="25" name="îṥḷiďé">
                <a:extLst>
                  <a:ext uri="{FF2B5EF4-FFF2-40B4-BE49-F238E27FC236}">
                    <a16:creationId xmlns:a16="http://schemas.microsoft.com/office/drawing/2014/main" id="{FEA73AF8-370F-5DF6-B41E-C0FE1AC6BE02}"/>
                  </a:ext>
                </a:extLst>
              </p:cNvPr>
              <p:cNvSpPr/>
              <p:nvPr/>
            </p:nvSpPr>
            <p:spPr>
              <a:xfrm>
                <a:off x="7294413" y="2525732"/>
                <a:ext cx="2257971" cy="621664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r>
                  <a:rPr lang="en-US" altLang="zh-CN"/>
                  <a:t>Step 04</a:t>
                </a:r>
                <a:endParaRPr lang="en-US" altLang="zh-CN" dirty="0"/>
              </a:p>
            </p:txBody>
          </p:sp>
          <p:sp>
            <p:nvSpPr>
              <p:cNvPr id="26" name="í$ľíḓê">
                <a:extLst>
                  <a:ext uri="{FF2B5EF4-FFF2-40B4-BE49-F238E27FC236}">
                    <a16:creationId xmlns:a16="http://schemas.microsoft.com/office/drawing/2014/main" id="{616BED9D-0431-1830-D174-AFFE3CADF675}"/>
                  </a:ext>
                </a:extLst>
              </p:cNvPr>
              <p:cNvSpPr/>
              <p:nvPr/>
            </p:nvSpPr>
            <p:spPr>
              <a:xfrm>
                <a:off x="8857622" y="2666352"/>
                <a:ext cx="521632" cy="340424"/>
              </a:xfrm>
              <a:prstGeom prst="rightArrow">
                <a:avLst>
                  <a:gd name="adj1" fmla="val 50000"/>
                  <a:gd name="adj2" fmla="val 749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10" name="î$lïḍê">
              <a:extLst>
                <a:ext uri="{FF2B5EF4-FFF2-40B4-BE49-F238E27FC236}">
                  <a16:creationId xmlns:a16="http://schemas.microsoft.com/office/drawing/2014/main" id="{DB83D5C6-4BDF-DF97-AE1E-E5903D832485}"/>
                </a:ext>
              </a:extLst>
            </p:cNvPr>
            <p:cNvGrpSpPr/>
            <p:nvPr/>
          </p:nvGrpSpPr>
          <p:grpSpPr>
            <a:xfrm>
              <a:off x="9381145" y="3271653"/>
              <a:ext cx="2086868" cy="574556"/>
              <a:chOff x="9636154" y="2525732"/>
              <a:chExt cx="2257971" cy="621664"/>
            </a:xfrm>
          </p:grpSpPr>
          <p:sp>
            <p:nvSpPr>
              <p:cNvPr id="23" name="îṥḻíḋé">
                <a:extLst>
                  <a:ext uri="{FF2B5EF4-FFF2-40B4-BE49-F238E27FC236}">
                    <a16:creationId xmlns:a16="http://schemas.microsoft.com/office/drawing/2014/main" id="{C2CE6DDE-5489-4347-3B54-50E3B0C099B1}"/>
                  </a:ext>
                </a:extLst>
              </p:cNvPr>
              <p:cNvSpPr/>
              <p:nvPr/>
            </p:nvSpPr>
            <p:spPr>
              <a:xfrm>
                <a:off x="9636154" y="2525732"/>
                <a:ext cx="2257971" cy="621664"/>
              </a:xfrm>
              <a:prstGeom prst="roundRect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r>
                  <a:rPr lang="en-US" altLang="zh-CN"/>
                  <a:t>Step 05</a:t>
                </a:r>
                <a:endParaRPr lang="en-US" altLang="zh-CN" dirty="0"/>
              </a:p>
            </p:txBody>
          </p:sp>
          <p:sp>
            <p:nvSpPr>
              <p:cNvPr id="24" name="íŝḻíḋe">
                <a:extLst>
                  <a:ext uri="{FF2B5EF4-FFF2-40B4-BE49-F238E27FC236}">
                    <a16:creationId xmlns:a16="http://schemas.microsoft.com/office/drawing/2014/main" id="{56A80750-9AAD-D09C-3E2F-149105F1CB68}"/>
                  </a:ext>
                </a:extLst>
              </p:cNvPr>
              <p:cNvSpPr/>
              <p:nvPr/>
            </p:nvSpPr>
            <p:spPr>
              <a:xfrm>
                <a:off x="11199363" y="2666352"/>
                <a:ext cx="521632" cy="340424"/>
              </a:xfrm>
              <a:prstGeom prst="rightArrow">
                <a:avLst>
                  <a:gd name="adj1" fmla="val 50000"/>
                  <a:gd name="adj2" fmla="val 749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11" name="íş1îḑè">
              <a:extLst>
                <a:ext uri="{FF2B5EF4-FFF2-40B4-BE49-F238E27FC236}">
                  <a16:creationId xmlns:a16="http://schemas.microsoft.com/office/drawing/2014/main" id="{6DA8413F-918C-F35A-7154-6D070C4DDF4F}"/>
                </a:ext>
              </a:extLst>
            </p:cNvPr>
            <p:cNvSpPr txBox="1"/>
            <p:nvPr/>
          </p:nvSpPr>
          <p:spPr>
            <a:xfrm>
              <a:off x="673100" y="4067175"/>
              <a:ext cx="2171506" cy="29881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 fontScale="92500" lnSpcReduction="20000"/>
            </a:bodyPr>
            <a:lstStyle/>
            <a:p>
              <a:pPr algn="ctr"/>
              <a:r>
                <a:rPr lang="zh-CN" altLang="en-US" sz="1600" b="1" dirty="0"/>
                <a:t> </a:t>
              </a:r>
              <a:r>
                <a:rPr lang="en-US" altLang="zh-CN" sz="1600" b="1" dirty="0"/>
                <a:t>filtering</a:t>
              </a:r>
            </a:p>
            <a:p>
              <a:pPr algn="ctr"/>
              <a:endParaRPr lang="zh-CN" altLang="en-US" sz="1600" b="1" dirty="0"/>
            </a:p>
          </p:txBody>
        </p:sp>
        <p:sp>
          <p:nvSpPr>
            <p:cNvPr id="12" name="îŝļiḍê">
              <a:extLst>
                <a:ext uri="{FF2B5EF4-FFF2-40B4-BE49-F238E27FC236}">
                  <a16:creationId xmlns:a16="http://schemas.microsoft.com/office/drawing/2014/main" id="{612EC34E-210F-69F3-57F0-BECCFA6589ED}"/>
                </a:ext>
              </a:extLst>
            </p:cNvPr>
            <p:cNvSpPr/>
            <p:nvPr/>
          </p:nvSpPr>
          <p:spPr>
            <a:xfrm>
              <a:off x="673100" y="4365993"/>
              <a:ext cx="2171506" cy="844182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Bilateral filtering</a:t>
              </a:r>
            </a:p>
          </p:txBody>
        </p:sp>
        <p:sp>
          <p:nvSpPr>
            <p:cNvPr id="13" name="ïṩḷiḍè">
              <a:extLst>
                <a:ext uri="{FF2B5EF4-FFF2-40B4-BE49-F238E27FC236}">
                  <a16:creationId xmlns:a16="http://schemas.microsoft.com/office/drawing/2014/main" id="{36FAC3CF-6F5B-F320-7D55-F447354A84D0}"/>
                </a:ext>
              </a:extLst>
            </p:cNvPr>
            <p:cNvSpPr txBox="1"/>
            <p:nvPr/>
          </p:nvSpPr>
          <p:spPr>
            <a:xfrm>
              <a:off x="2841674" y="4067175"/>
              <a:ext cx="2171506" cy="29881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 fontScale="92500" lnSpcReduction="20000"/>
            </a:bodyPr>
            <a:lstStyle/>
            <a:p>
              <a:pPr algn="ctr"/>
              <a:r>
                <a:rPr lang="zh-CN" altLang="en-US" sz="1600" b="1" dirty="0"/>
                <a:t> </a:t>
              </a:r>
              <a:r>
                <a:rPr lang="en-US" altLang="zh-CN" sz="1600" b="1" dirty="0"/>
                <a:t>Image segment</a:t>
              </a:r>
              <a:endParaRPr lang="zh-CN" altLang="en-US" sz="1600" b="1" dirty="0"/>
            </a:p>
          </p:txBody>
        </p:sp>
        <p:sp>
          <p:nvSpPr>
            <p:cNvPr id="14" name="îṥḷiḑé">
              <a:extLst>
                <a:ext uri="{FF2B5EF4-FFF2-40B4-BE49-F238E27FC236}">
                  <a16:creationId xmlns:a16="http://schemas.microsoft.com/office/drawing/2014/main" id="{9A2D968B-B983-0DAD-4D88-8E3E4B4E906C}"/>
                </a:ext>
              </a:extLst>
            </p:cNvPr>
            <p:cNvSpPr/>
            <p:nvPr/>
          </p:nvSpPr>
          <p:spPr>
            <a:xfrm>
              <a:off x="2841674" y="4365993"/>
              <a:ext cx="2171506" cy="844182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Wavelet transform</a:t>
              </a:r>
            </a:p>
          </p:txBody>
        </p:sp>
        <p:sp>
          <p:nvSpPr>
            <p:cNvPr id="15" name="ïṩlïḍè">
              <a:extLst>
                <a:ext uri="{FF2B5EF4-FFF2-40B4-BE49-F238E27FC236}">
                  <a16:creationId xmlns:a16="http://schemas.microsoft.com/office/drawing/2014/main" id="{36EA4155-CF54-B082-C0D6-9CC6816E1CCE}"/>
                </a:ext>
              </a:extLst>
            </p:cNvPr>
            <p:cNvSpPr txBox="1"/>
            <p:nvPr/>
          </p:nvSpPr>
          <p:spPr>
            <a:xfrm>
              <a:off x="5010247" y="4067175"/>
              <a:ext cx="2171506" cy="29881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 fontScale="92500" lnSpcReduction="20000"/>
            </a:bodyPr>
            <a:lstStyle/>
            <a:p>
              <a:pPr algn="ctr"/>
              <a:r>
                <a:rPr lang="zh-CN" altLang="en-US" sz="1600" b="1" dirty="0"/>
                <a:t> </a:t>
              </a:r>
              <a:r>
                <a:rPr lang="en-US" altLang="zh-CN" sz="1600" b="1" dirty="0"/>
                <a:t>Feature extraction</a:t>
              </a:r>
              <a:endParaRPr lang="zh-CN" altLang="en-US" sz="1600" b="1" dirty="0"/>
            </a:p>
          </p:txBody>
        </p:sp>
        <p:sp>
          <p:nvSpPr>
            <p:cNvPr id="16" name="ïśḷïďe">
              <a:extLst>
                <a:ext uri="{FF2B5EF4-FFF2-40B4-BE49-F238E27FC236}">
                  <a16:creationId xmlns:a16="http://schemas.microsoft.com/office/drawing/2014/main" id="{0C87848C-ED4D-F5DA-5D34-D40863E91F39}"/>
                </a:ext>
              </a:extLst>
            </p:cNvPr>
            <p:cNvSpPr/>
            <p:nvPr/>
          </p:nvSpPr>
          <p:spPr>
            <a:xfrm>
              <a:off x="5010247" y="4365993"/>
              <a:ext cx="2171506" cy="844182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Histogram of Oriented Gradient</a:t>
              </a:r>
            </a:p>
          </p:txBody>
        </p:sp>
        <p:sp>
          <p:nvSpPr>
            <p:cNvPr id="17" name="iṥļîde">
              <a:extLst>
                <a:ext uri="{FF2B5EF4-FFF2-40B4-BE49-F238E27FC236}">
                  <a16:creationId xmlns:a16="http://schemas.microsoft.com/office/drawing/2014/main" id="{BAC4AE3A-7EED-C88D-8DE4-0BDCA33454F8}"/>
                </a:ext>
              </a:extLst>
            </p:cNvPr>
            <p:cNvSpPr txBox="1"/>
            <p:nvPr/>
          </p:nvSpPr>
          <p:spPr>
            <a:xfrm>
              <a:off x="7178821" y="4067175"/>
              <a:ext cx="2171506" cy="29881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 fontScale="92500" lnSpcReduction="20000"/>
            </a:bodyPr>
            <a:lstStyle/>
            <a:p>
              <a:pPr algn="ctr"/>
              <a:r>
                <a:rPr lang="zh-CN" altLang="en-US" sz="1600" b="1" dirty="0"/>
                <a:t> </a:t>
              </a:r>
              <a:r>
                <a:rPr lang="en-US" altLang="zh-CN" sz="1600" b="1" dirty="0"/>
                <a:t>value calculation</a:t>
              </a:r>
              <a:endParaRPr lang="zh-CN" altLang="en-US" sz="1600" b="1" dirty="0"/>
            </a:p>
          </p:txBody>
        </p:sp>
        <p:sp>
          <p:nvSpPr>
            <p:cNvPr id="18" name="îṣ1íḋê">
              <a:extLst>
                <a:ext uri="{FF2B5EF4-FFF2-40B4-BE49-F238E27FC236}">
                  <a16:creationId xmlns:a16="http://schemas.microsoft.com/office/drawing/2014/main" id="{CEF882EF-1905-A192-1369-F4CEFB0F7020}"/>
                </a:ext>
              </a:extLst>
            </p:cNvPr>
            <p:cNvSpPr/>
            <p:nvPr/>
          </p:nvSpPr>
          <p:spPr>
            <a:xfrm>
              <a:off x="7178821" y="4365993"/>
              <a:ext cx="2171506" cy="844182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Perceptual hash</a:t>
              </a:r>
            </a:p>
          </p:txBody>
        </p:sp>
        <p:sp>
          <p:nvSpPr>
            <p:cNvPr id="19" name="ïśḻïḋê">
              <a:extLst>
                <a:ext uri="{FF2B5EF4-FFF2-40B4-BE49-F238E27FC236}">
                  <a16:creationId xmlns:a16="http://schemas.microsoft.com/office/drawing/2014/main" id="{3C0D2C0C-8CFE-C939-2001-1207BA6C82B8}"/>
                </a:ext>
              </a:extLst>
            </p:cNvPr>
            <p:cNvSpPr txBox="1"/>
            <p:nvPr/>
          </p:nvSpPr>
          <p:spPr>
            <a:xfrm>
              <a:off x="9347394" y="4067175"/>
              <a:ext cx="2171506" cy="29881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 fontScale="85000" lnSpcReduction="10000"/>
            </a:bodyPr>
            <a:lstStyle/>
            <a:p>
              <a:pPr algn="ctr"/>
              <a:r>
                <a:rPr lang="zh-CN" altLang="en-US" sz="1600" b="1" dirty="0"/>
                <a:t> </a:t>
              </a:r>
              <a:r>
                <a:rPr lang="en-US" altLang="zh-CN" sz="1600" b="1" dirty="0"/>
                <a:t>difference calculation</a:t>
              </a:r>
              <a:endParaRPr lang="zh-CN" altLang="en-US" sz="1600" b="1" dirty="0"/>
            </a:p>
          </p:txBody>
        </p:sp>
        <p:sp>
          <p:nvSpPr>
            <p:cNvPr id="20" name="íṧḻidê">
              <a:extLst>
                <a:ext uri="{FF2B5EF4-FFF2-40B4-BE49-F238E27FC236}">
                  <a16:creationId xmlns:a16="http://schemas.microsoft.com/office/drawing/2014/main" id="{AC34E800-011C-ADCD-5D0A-95DFC901868F}"/>
                </a:ext>
              </a:extLst>
            </p:cNvPr>
            <p:cNvSpPr/>
            <p:nvPr/>
          </p:nvSpPr>
          <p:spPr>
            <a:xfrm>
              <a:off x="9347394" y="4365993"/>
              <a:ext cx="2171506" cy="844182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Hamming distance</a:t>
              </a:r>
            </a:p>
          </p:txBody>
        </p:sp>
        <p:sp>
          <p:nvSpPr>
            <p:cNvPr id="21" name="i$ľîḍe">
              <a:extLst>
                <a:ext uri="{FF2B5EF4-FFF2-40B4-BE49-F238E27FC236}">
                  <a16:creationId xmlns:a16="http://schemas.microsoft.com/office/drawing/2014/main" id="{E10FF810-0134-BD01-8DDA-2CA89564C471}"/>
                </a:ext>
              </a:extLst>
            </p:cNvPr>
            <p:cNvSpPr txBox="1"/>
            <p:nvPr/>
          </p:nvSpPr>
          <p:spPr>
            <a:xfrm>
              <a:off x="673101" y="1509793"/>
              <a:ext cx="10845797" cy="5950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b" anchorCtr="0">
              <a:normAutofit/>
            </a:bodyPr>
            <a:lstStyle/>
            <a:p>
              <a:pPr algn="ctr">
                <a:buSzPct val="25000"/>
              </a:pP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ïSlïḓé">
              <a:extLst>
                <a:ext uri="{FF2B5EF4-FFF2-40B4-BE49-F238E27FC236}">
                  <a16:creationId xmlns:a16="http://schemas.microsoft.com/office/drawing/2014/main" id="{A3910D65-9B4A-B2F1-8838-7194A814157B}"/>
                </a:ext>
              </a:extLst>
            </p:cNvPr>
            <p:cNvSpPr txBox="1"/>
            <p:nvPr/>
          </p:nvSpPr>
          <p:spPr>
            <a:xfrm>
              <a:off x="673099" y="2104880"/>
              <a:ext cx="10845800" cy="7872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ctr">
                <a:lnSpc>
                  <a:spcPct val="150000"/>
                </a:lnSpc>
                <a:buSzPct val="25000"/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21303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BFED3-EBF7-221C-8690-9B51706A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Bilateral filtering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B0AF9E-0D93-F849-BF29-8D12B8C75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605" y="3763628"/>
            <a:ext cx="2415749" cy="5867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A47D28E-F7FE-EE3B-3EC6-DA22BD581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411" y="3832333"/>
            <a:ext cx="2972058" cy="60965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B0D8296-6172-4890-4F42-CE7F0716A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683" y="3832333"/>
            <a:ext cx="3139712" cy="58679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B5268D4-35B2-32E4-270E-4EFBBC30E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0894" y="1229360"/>
            <a:ext cx="9350211" cy="248675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24E00D4-8BAE-ECF5-D450-F5F30F1976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4380" y="4544216"/>
            <a:ext cx="4618120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36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DD23D-8C55-4C85-1F11-5CA90018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Wavelet transform</a:t>
            </a:r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2DDB169-A709-5A2B-4122-FE4DB9909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882" y="1130300"/>
            <a:ext cx="6797629" cy="195851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8E417E8-75A3-E36B-B10F-0AAF142AB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500" y="3300179"/>
            <a:ext cx="1684166" cy="723963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622BAA22-7F35-242D-274D-6058D1D03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1303" y="3300179"/>
            <a:ext cx="1912786" cy="69348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B6179169-8554-FF2E-204C-08C879EAE3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0042" y="4235511"/>
            <a:ext cx="5624047" cy="929721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FBB7B28D-8B46-079E-F84F-D4824B5453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0042" y="5191696"/>
            <a:ext cx="5319221" cy="11202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65772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73B65-5260-A680-9ADA-398461C5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Wavelet transform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2585F3-EFFC-ACAD-0543-9070BB1BC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22" y="1130300"/>
            <a:ext cx="6569009" cy="434377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A5825E3-21B8-34F4-4B7D-9EBF2C105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137" y="2306076"/>
            <a:ext cx="4102913" cy="184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20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562CD-19A6-5B48-AFFE-52FE2F6E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Wavelet transform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F452A5-A1FD-7D37-F20A-50CDCF6B9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28" y="1274532"/>
            <a:ext cx="3073937" cy="33430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1204938-C3C3-7571-6AC8-95260B1F3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935" y="1274532"/>
            <a:ext cx="3223996" cy="334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7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FB165-A2F0-F2C5-EA4F-C5FA1D45F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Histogram of Oriented Gradient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E18A9E-E968-39D4-B778-E4ECAE823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46" y="1360022"/>
            <a:ext cx="3186554" cy="37983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9CD2161-896C-9C10-7C57-6D19EFF1D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047" y="1360022"/>
            <a:ext cx="5346757" cy="365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61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02B00-8442-DCF5-6349-09BAE922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Perceptual hash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838D1D9-5BEE-BC03-EB9E-93730E22B68F}"/>
              </a:ext>
            </a:extLst>
          </p:cNvPr>
          <p:cNvGrpSpPr/>
          <p:nvPr/>
        </p:nvGrpSpPr>
        <p:grpSpPr>
          <a:xfrm>
            <a:off x="660400" y="1365343"/>
            <a:ext cx="10880616" cy="4519188"/>
            <a:chOff x="660400" y="1365343"/>
            <a:chExt cx="10880616" cy="4519188"/>
          </a:xfrm>
        </p:grpSpPr>
        <p:sp>
          <p:nvSpPr>
            <p:cNvPr id="4" name="í$ḻîdè">
              <a:extLst>
                <a:ext uri="{FF2B5EF4-FFF2-40B4-BE49-F238E27FC236}">
                  <a16:creationId xmlns:a16="http://schemas.microsoft.com/office/drawing/2014/main" id="{2C4ACDB7-245B-C8BB-0FDF-FDA79ACE3D7C}"/>
                </a:ext>
              </a:extLst>
            </p:cNvPr>
            <p:cNvSpPr/>
            <p:nvPr/>
          </p:nvSpPr>
          <p:spPr>
            <a:xfrm>
              <a:off x="660400" y="1561187"/>
              <a:ext cx="518795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spAutoFit/>
            </a:bodyPr>
            <a:lstStyle/>
            <a:p>
              <a:pPr>
                <a:buSzPct val="25000"/>
              </a:pPr>
              <a:r>
                <a:rPr lang="en-US" altLang="zh-CN" sz="2800" b="1" dirty="0">
                  <a:solidFill>
                    <a:schemeClr val="tx1"/>
                  </a:solidFill>
                </a:rPr>
                <a:t>advantage</a:t>
              </a:r>
              <a:endParaRPr lang="en-US" altLang="zh-CN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5" name="ïs1ïḑê">
              <a:extLst>
                <a:ext uri="{FF2B5EF4-FFF2-40B4-BE49-F238E27FC236}">
                  <a16:creationId xmlns:a16="http://schemas.microsoft.com/office/drawing/2014/main" id="{5887065F-A5EA-C2DE-FE89-367DED1BB55E}"/>
                </a:ext>
              </a:extLst>
            </p:cNvPr>
            <p:cNvSpPr/>
            <p:nvPr/>
          </p:nvSpPr>
          <p:spPr>
            <a:xfrm>
              <a:off x="660400" y="2514869"/>
              <a:ext cx="4787900" cy="699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1600" dirty="0">
                  <a:solidFill>
                    <a:schemeClr val="tx1"/>
                  </a:solidFill>
                </a:rPr>
                <a:t>After the image is rotated or scaled, the effect is even better. </a:t>
              </a:r>
            </a:p>
          </p:txBody>
        </p:sp>
        <p:sp>
          <p:nvSpPr>
            <p:cNvPr id="6" name="ïṥlíḍé">
              <a:extLst>
                <a:ext uri="{FF2B5EF4-FFF2-40B4-BE49-F238E27FC236}">
                  <a16:creationId xmlns:a16="http://schemas.microsoft.com/office/drawing/2014/main" id="{F2ED5BCF-8FC4-2AE9-E9FD-74C279FA87F4}"/>
                </a:ext>
              </a:extLst>
            </p:cNvPr>
            <p:cNvSpPr/>
            <p:nvPr/>
          </p:nvSpPr>
          <p:spPr>
            <a:xfrm>
              <a:off x="762000" y="2276847"/>
              <a:ext cx="1117248" cy="563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íS1îďe">
              <a:extLst>
                <a:ext uri="{FF2B5EF4-FFF2-40B4-BE49-F238E27FC236}">
                  <a16:creationId xmlns:a16="http://schemas.microsoft.com/office/drawing/2014/main" id="{92505BE0-1344-C5B9-AC91-3B274C548757}"/>
                </a:ext>
              </a:extLst>
            </p:cNvPr>
            <p:cNvGrpSpPr/>
            <p:nvPr/>
          </p:nvGrpSpPr>
          <p:grpSpPr>
            <a:xfrm>
              <a:off x="660400" y="3774243"/>
              <a:ext cx="2222500" cy="1390091"/>
              <a:chOff x="6841779" y="3424737"/>
              <a:chExt cx="2626648" cy="1390091"/>
            </a:xfrm>
          </p:grpSpPr>
          <p:grpSp>
            <p:nvGrpSpPr>
              <p:cNvPr id="49" name="ïṣḷiďè">
                <a:extLst>
                  <a:ext uri="{FF2B5EF4-FFF2-40B4-BE49-F238E27FC236}">
                    <a16:creationId xmlns:a16="http://schemas.microsoft.com/office/drawing/2014/main" id="{B0E5593D-7248-61E3-3A97-A48D474DDBD6}"/>
                  </a:ext>
                </a:extLst>
              </p:cNvPr>
              <p:cNvGrpSpPr/>
              <p:nvPr/>
            </p:nvGrpSpPr>
            <p:grpSpPr>
              <a:xfrm>
                <a:off x="6841779" y="3947957"/>
                <a:ext cx="2626648" cy="866871"/>
                <a:chOff x="2926262" y="3947957"/>
                <a:chExt cx="2626648" cy="866871"/>
              </a:xfrm>
            </p:grpSpPr>
            <p:sp>
              <p:nvSpPr>
                <p:cNvPr id="51" name="isḷîḍe">
                  <a:extLst>
                    <a:ext uri="{FF2B5EF4-FFF2-40B4-BE49-F238E27FC236}">
                      <a16:creationId xmlns:a16="http://schemas.microsoft.com/office/drawing/2014/main" id="{98297422-04E5-3B1A-6E92-AD0FBB5DDC36}"/>
                    </a:ext>
                  </a:extLst>
                </p:cNvPr>
                <p:cNvSpPr/>
                <p:nvPr/>
              </p:nvSpPr>
              <p:spPr>
                <a:xfrm>
                  <a:off x="2926262" y="4039744"/>
                  <a:ext cx="2626648" cy="77508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 marL="228600" indent="-228600">
                    <a:lnSpc>
                      <a:spcPct val="130000"/>
                    </a:lnSpc>
                    <a:buFont typeface="+mj-lt"/>
                    <a:buAutoNum type="arabicPeriod"/>
                  </a:pP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resize.</a:t>
                  </a:r>
                </a:p>
                <a:p>
                  <a:pPr marL="228600" indent="-228600">
                    <a:lnSpc>
                      <a:spcPct val="130000"/>
                    </a:lnSpc>
                    <a:buFont typeface="+mj-lt"/>
                    <a:buAutoNum type="arabicPeriod"/>
                  </a:pP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graying</a:t>
                  </a:r>
                </a:p>
              </p:txBody>
            </p:sp>
            <p:cxnSp>
              <p:nvCxnSpPr>
                <p:cNvPr id="52" name="îṩļíḋé">
                  <a:extLst>
                    <a:ext uri="{FF2B5EF4-FFF2-40B4-BE49-F238E27FC236}">
                      <a16:creationId xmlns:a16="http://schemas.microsoft.com/office/drawing/2014/main" id="{E84F48F7-7A5E-C78F-CFCC-FA2F9AD2E0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26262" y="3947957"/>
                  <a:ext cx="2626648" cy="0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round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ïṣḻîďè">
                <a:extLst>
                  <a:ext uri="{FF2B5EF4-FFF2-40B4-BE49-F238E27FC236}">
                    <a16:creationId xmlns:a16="http://schemas.microsoft.com/office/drawing/2014/main" id="{2B2DA719-7E55-EB2F-07C9-D108B2D34CE8}"/>
                  </a:ext>
                </a:extLst>
              </p:cNvPr>
              <p:cNvSpPr txBox="1"/>
              <p:nvPr/>
            </p:nvSpPr>
            <p:spPr>
              <a:xfrm>
                <a:off x="6841779" y="3424737"/>
                <a:ext cx="1164101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b" anchorCtr="0">
                <a:spAutoFit/>
              </a:bodyPr>
              <a:lstStyle/>
              <a:p>
                <a:r>
                  <a:rPr kumimoji="1" lang="en-US" altLang="zh-CN" sz="2800" b="1" dirty="0">
                    <a:solidFill>
                      <a:schemeClr val="accent1"/>
                    </a:solidFill>
                  </a:rPr>
                  <a:t>Step1</a:t>
                </a:r>
              </a:p>
            </p:txBody>
          </p:sp>
        </p:grpSp>
        <p:grpSp>
          <p:nvGrpSpPr>
            <p:cNvPr id="8" name="işļïďê">
              <a:extLst>
                <a:ext uri="{FF2B5EF4-FFF2-40B4-BE49-F238E27FC236}">
                  <a16:creationId xmlns:a16="http://schemas.microsoft.com/office/drawing/2014/main" id="{63342DBF-3922-DC50-8871-755B729AEBAF}"/>
                </a:ext>
              </a:extLst>
            </p:cNvPr>
            <p:cNvGrpSpPr/>
            <p:nvPr/>
          </p:nvGrpSpPr>
          <p:grpSpPr>
            <a:xfrm>
              <a:off x="3546823" y="3774243"/>
              <a:ext cx="2222500" cy="2110288"/>
              <a:chOff x="6841779" y="3424737"/>
              <a:chExt cx="2626648" cy="2110288"/>
            </a:xfrm>
          </p:grpSpPr>
          <p:grpSp>
            <p:nvGrpSpPr>
              <p:cNvPr id="45" name="ïṧlïḓè">
                <a:extLst>
                  <a:ext uri="{FF2B5EF4-FFF2-40B4-BE49-F238E27FC236}">
                    <a16:creationId xmlns:a16="http://schemas.microsoft.com/office/drawing/2014/main" id="{7AF66DC1-1933-476C-7C25-0CF3902DBCD2}"/>
                  </a:ext>
                </a:extLst>
              </p:cNvPr>
              <p:cNvGrpSpPr/>
              <p:nvPr/>
            </p:nvGrpSpPr>
            <p:grpSpPr>
              <a:xfrm>
                <a:off x="6841779" y="3947957"/>
                <a:ext cx="2626648" cy="1587068"/>
                <a:chOff x="2926262" y="3947957"/>
                <a:chExt cx="2626648" cy="1587068"/>
              </a:xfrm>
            </p:grpSpPr>
            <p:sp>
              <p:nvSpPr>
                <p:cNvPr id="47" name="îš1ïḓé">
                  <a:extLst>
                    <a:ext uri="{FF2B5EF4-FFF2-40B4-BE49-F238E27FC236}">
                      <a16:creationId xmlns:a16="http://schemas.microsoft.com/office/drawing/2014/main" id="{35295FE2-621C-9A2A-2546-5702C89EE9D6}"/>
                    </a:ext>
                  </a:extLst>
                </p:cNvPr>
                <p:cNvSpPr/>
                <p:nvPr/>
              </p:nvSpPr>
              <p:spPr>
                <a:xfrm>
                  <a:off x="2926262" y="4039744"/>
                  <a:ext cx="2626648" cy="149528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 marL="228600" indent="-228600">
                    <a:lnSpc>
                      <a:spcPct val="130000"/>
                    </a:lnSpc>
                    <a:buFont typeface="+mj-lt"/>
                    <a:buAutoNum type="arabicPeriod"/>
                  </a:pP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Calculate DCT matrix</a:t>
                  </a:r>
                </a:p>
                <a:p>
                  <a:pPr marL="228600" indent="-228600">
                    <a:lnSpc>
                      <a:spcPct val="130000"/>
                    </a:lnSpc>
                    <a:buFont typeface="+mj-lt"/>
                    <a:buAutoNum type="arabicPeriod"/>
                  </a:pP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Resize DCT matrix.</a:t>
                  </a:r>
                </a:p>
              </p:txBody>
            </p:sp>
            <p:cxnSp>
              <p:nvCxnSpPr>
                <p:cNvPr id="48" name="i$1iḓê">
                  <a:extLst>
                    <a:ext uri="{FF2B5EF4-FFF2-40B4-BE49-F238E27FC236}">
                      <a16:creationId xmlns:a16="http://schemas.microsoft.com/office/drawing/2014/main" id="{411EBC32-EB57-383B-0C75-8AF19CB0A7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26262" y="3947957"/>
                  <a:ext cx="2626648" cy="0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round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işḷíḑè">
                <a:extLst>
                  <a:ext uri="{FF2B5EF4-FFF2-40B4-BE49-F238E27FC236}">
                    <a16:creationId xmlns:a16="http://schemas.microsoft.com/office/drawing/2014/main" id="{0EC620E2-741C-216C-B574-9A568AACF7FD}"/>
                  </a:ext>
                </a:extLst>
              </p:cNvPr>
              <p:cNvSpPr txBox="1"/>
              <p:nvPr/>
            </p:nvSpPr>
            <p:spPr>
              <a:xfrm>
                <a:off x="6841779" y="3424737"/>
                <a:ext cx="1375786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b" anchorCtr="0">
                <a:spAutoFit/>
              </a:bodyPr>
              <a:lstStyle/>
              <a:p>
                <a:r>
                  <a:rPr kumimoji="1" lang="en-US" altLang="zh-CN" sz="2800" b="1" dirty="0">
                    <a:solidFill>
                      <a:schemeClr val="accent1"/>
                    </a:solidFill>
                  </a:rPr>
                  <a:t>Step2</a:t>
                </a:r>
              </a:p>
            </p:txBody>
          </p:sp>
        </p:grpSp>
        <p:grpSp>
          <p:nvGrpSpPr>
            <p:cNvPr id="9" name="iṡḷíďe">
              <a:extLst>
                <a:ext uri="{FF2B5EF4-FFF2-40B4-BE49-F238E27FC236}">
                  <a16:creationId xmlns:a16="http://schemas.microsoft.com/office/drawing/2014/main" id="{5B3304C7-390A-4246-D0A4-1A14C72D6D62}"/>
                </a:ext>
              </a:extLst>
            </p:cNvPr>
            <p:cNvGrpSpPr/>
            <p:nvPr/>
          </p:nvGrpSpPr>
          <p:grpSpPr>
            <a:xfrm>
              <a:off x="6435605" y="3774243"/>
              <a:ext cx="2222500" cy="1966852"/>
              <a:chOff x="6841779" y="3424737"/>
              <a:chExt cx="2626648" cy="1966852"/>
            </a:xfrm>
          </p:grpSpPr>
          <p:grpSp>
            <p:nvGrpSpPr>
              <p:cNvPr id="41" name="î$1îďé">
                <a:extLst>
                  <a:ext uri="{FF2B5EF4-FFF2-40B4-BE49-F238E27FC236}">
                    <a16:creationId xmlns:a16="http://schemas.microsoft.com/office/drawing/2014/main" id="{D56F9FF3-9F2F-1133-4E26-A57B02ECFC53}"/>
                  </a:ext>
                </a:extLst>
              </p:cNvPr>
              <p:cNvGrpSpPr/>
              <p:nvPr/>
            </p:nvGrpSpPr>
            <p:grpSpPr>
              <a:xfrm>
                <a:off x="6841779" y="3947957"/>
                <a:ext cx="2626648" cy="1443632"/>
                <a:chOff x="2926262" y="3947957"/>
                <a:chExt cx="2626648" cy="1443632"/>
              </a:xfrm>
            </p:grpSpPr>
            <p:sp>
              <p:nvSpPr>
                <p:cNvPr id="43" name="ïšḷiḓè">
                  <a:extLst>
                    <a:ext uri="{FF2B5EF4-FFF2-40B4-BE49-F238E27FC236}">
                      <a16:creationId xmlns:a16="http://schemas.microsoft.com/office/drawing/2014/main" id="{08A42A7D-08FF-4717-41F0-0D5A4130593E}"/>
                    </a:ext>
                  </a:extLst>
                </p:cNvPr>
                <p:cNvSpPr/>
                <p:nvPr/>
              </p:nvSpPr>
              <p:spPr>
                <a:xfrm>
                  <a:off x="2926262" y="4039744"/>
                  <a:ext cx="2626648" cy="13518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 marL="228600" indent="-228600">
                    <a:lnSpc>
                      <a:spcPct val="130000"/>
                    </a:lnSpc>
                    <a:buFont typeface="+mj-lt"/>
                    <a:buAutoNum type="arabicPeriod"/>
                  </a:pP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Calculate average  value of DCT matrix</a:t>
                  </a:r>
                </a:p>
                <a:p>
                  <a:pPr marL="228600" indent="-228600">
                    <a:lnSpc>
                      <a:spcPct val="130000"/>
                    </a:lnSpc>
                    <a:buFont typeface="+mj-lt"/>
                    <a:buAutoNum type="arabicPeriod"/>
                  </a:pPr>
                  <a:endParaRPr kumimoji="1" lang="en-US" altLang="zh-CN" sz="1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îsḻíḍé">
                  <a:extLst>
                    <a:ext uri="{FF2B5EF4-FFF2-40B4-BE49-F238E27FC236}">
                      <a16:creationId xmlns:a16="http://schemas.microsoft.com/office/drawing/2014/main" id="{8F86AEB9-2151-2DD2-035D-6030A2A348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26262" y="3947957"/>
                  <a:ext cx="2626648" cy="0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round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íšlîḓe">
                <a:extLst>
                  <a:ext uri="{FF2B5EF4-FFF2-40B4-BE49-F238E27FC236}">
                    <a16:creationId xmlns:a16="http://schemas.microsoft.com/office/drawing/2014/main" id="{2C8D131E-15AA-CFB2-6E90-C6857FBC31B9}"/>
                  </a:ext>
                </a:extLst>
              </p:cNvPr>
              <p:cNvSpPr txBox="1"/>
              <p:nvPr/>
            </p:nvSpPr>
            <p:spPr>
              <a:xfrm>
                <a:off x="6841779" y="3424737"/>
                <a:ext cx="1375786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b" anchorCtr="0">
                <a:spAutoFit/>
              </a:bodyPr>
              <a:lstStyle/>
              <a:p>
                <a:r>
                  <a:rPr kumimoji="1" lang="en-US" altLang="zh-CN" sz="2800" b="1" dirty="0">
                    <a:solidFill>
                      <a:schemeClr val="accent1"/>
                    </a:solidFill>
                  </a:rPr>
                  <a:t>Step3</a:t>
                </a:r>
              </a:p>
            </p:txBody>
          </p:sp>
        </p:grpSp>
        <p:grpSp>
          <p:nvGrpSpPr>
            <p:cNvPr id="10" name="iṡlïḓè">
              <a:extLst>
                <a:ext uri="{FF2B5EF4-FFF2-40B4-BE49-F238E27FC236}">
                  <a16:creationId xmlns:a16="http://schemas.microsoft.com/office/drawing/2014/main" id="{40DE016E-893F-B0D7-5176-DBE13CA8B674}"/>
                </a:ext>
              </a:extLst>
            </p:cNvPr>
            <p:cNvGrpSpPr/>
            <p:nvPr/>
          </p:nvGrpSpPr>
          <p:grpSpPr>
            <a:xfrm>
              <a:off x="9318516" y="3774243"/>
              <a:ext cx="2222500" cy="1390091"/>
              <a:chOff x="6841779" y="3424737"/>
              <a:chExt cx="2626648" cy="1390091"/>
            </a:xfrm>
          </p:grpSpPr>
          <p:grpSp>
            <p:nvGrpSpPr>
              <p:cNvPr id="37" name="îṡḻidé">
                <a:extLst>
                  <a:ext uri="{FF2B5EF4-FFF2-40B4-BE49-F238E27FC236}">
                    <a16:creationId xmlns:a16="http://schemas.microsoft.com/office/drawing/2014/main" id="{74FFDE7F-D736-685C-1B4E-7E0F81156975}"/>
                  </a:ext>
                </a:extLst>
              </p:cNvPr>
              <p:cNvGrpSpPr/>
              <p:nvPr/>
            </p:nvGrpSpPr>
            <p:grpSpPr>
              <a:xfrm>
                <a:off x="6841779" y="3947957"/>
                <a:ext cx="2626648" cy="866871"/>
                <a:chOff x="2926262" y="3947957"/>
                <a:chExt cx="2626648" cy="866871"/>
              </a:xfrm>
            </p:grpSpPr>
            <p:sp>
              <p:nvSpPr>
                <p:cNvPr id="39" name="íṡlîḍê">
                  <a:extLst>
                    <a:ext uri="{FF2B5EF4-FFF2-40B4-BE49-F238E27FC236}">
                      <a16:creationId xmlns:a16="http://schemas.microsoft.com/office/drawing/2014/main" id="{3455CACF-96C9-3799-B9F9-1FF3AABA080C}"/>
                    </a:ext>
                  </a:extLst>
                </p:cNvPr>
                <p:cNvSpPr/>
                <p:nvPr/>
              </p:nvSpPr>
              <p:spPr>
                <a:xfrm>
                  <a:off x="2926262" y="4039744"/>
                  <a:ext cx="2626648" cy="77508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 marL="228600" indent="-228600">
                    <a:lnSpc>
                      <a:spcPct val="130000"/>
                    </a:lnSpc>
                    <a:buFont typeface="+mj-lt"/>
                    <a:buAutoNum type="arabicPeriod"/>
                  </a:pP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Calculate hash value</a:t>
                  </a:r>
                </a:p>
              </p:txBody>
            </p:sp>
            <p:cxnSp>
              <p:nvCxnSpPr>
                <p:cNvPr id="40" name="iš1íďé">
                  <a:extLst>
                    <a:ext uri="{FF2B5EF4-FFF2-40B4-BE49-F238E27FC236}">
                      <a16:creationId xmlns:a16="http://schemas.microsoft.com/office/drawing/2014/main" id="{DDDFBF5A-4CC2-3A81-A445-E8CB55EC2E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26262" y="3947957"/>
                  <a:ext cx="2626648" cy="0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round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íṣḻiďe">
                <a:extLst>
                  <a:ext uri="{FF2B5EF4-FFF2-40B4-BE49-F238E27FC236}">
                    <a16:creationId xmlns:a16="http://schemas.microsoft.com/office/drawing/2014/main" id="{A7915379-A2AB-EEAD-9179-AFF12F0A9613}"/>
                  </a:ext>
                </a:extLst>
              </p:cNvPr>
              <p:cNvSpPr txBox="1"/>
              <p:nvPr/>
            </p:nvSpPr>
            <p:spPr>
              <a:xfrm>
                <a:off x="6841779" y="3424737"/>
                <a:ext cx="1375786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b" anchorCtr="0">
                <a:spAutoFit/>
              </a:bodyPr>
              <a:lstStyle/>
              <a:p>
                <a:r>
                  <a:rPr kumimoji="1" lang="en-US" altLang="zh-CN" sz="2800" b="1" dirty="0">
                    <a:solidFill>
                      <a:schemeClr val="accent1"/>
                    </a:solidFill>
                  </a:rPr>
                  <a:t>Step4</a:t>
                </a:r>
              </a:p>
            </p:txBody>
          </p:sp>
        </p:grpSp>
        <p:grpSp>
          <p:nvGrpSpPr>
            <p:cNvPr id="11" name="ïSľiḑè">
              <a:extLst>
                <a:ext uri="{FF2B5EF4-FFF2-40B4-BE49-F238E27FC236}">
                  <a16:creationId xmlns:a16="http://schemas.microsoft.com/office/drawing/2014/main" id="{ED8826AE-8E44-D04D-47A6-CAADAA9AC319}"/>
                </a:ext>
              </a:extLst>
            </p:cNvPr>
            <p:cNvGrpSpPr/>
            <p:nvPr/>
          </p:nvGrpSpPr>
          <p:grpSpPr>
            <a:xfrm>
              <a:off x="7344229" y="1365343"/>
              <a:ext cx="3444906" cy="1876200"/>
              <a:chOff x="2790251" y="1847850"/>
              <a:chExt cx="6598799" cy="3593906"/>
            </a:xfrm>
          </p:grpSpPr>
          <p:sp>
            <p:nvSpPr>
              <p:cNvPr id="12" name="íş1íḑè">
                <a:extLst>
                  <a:ext uri="{FF2B5EF4-FFF2-40B4-BE49-F238E27FC236}">
                    <a16:creationId xmlns:a16="http://schemas.microsoft.com/office/drawing/2014/main" id="{D4CE983C-54AB-E0E3-7335-3026D397DAF8}"/>
                  </a:ext>
                </a:extLst>
              </p:cNvPr>
              <p:cNvSpPr/>
              <p:nvPr/>
            </p:nvSpPr>
            <p:spPr bwMode="auto">
              <a:xfrm>
                <a:off x="3796426" y="2096288"/>
                <a:ext cx="4843168" cy="3244881"/>
              </a:xfrm>
              <a:custGeom>
                <a:avLst/>
                <a:gdLst>
                  <a:gd name="T0" fmla="*/ 1264 w 1478"/>
                  <a:gd name="T1" fmla="*/ 986 h 989"/>
                  <a:gd name="T2" fmla="*/ 59 w 1478"/>
                  <a:gd name="T3" fmla="*/ 846 h 989"/>
                  <a:gd name="T4" fmla="*/ 7 w 1478"/>
                  <a:gd name="T5" fmla="*/ 775 h 989"/>
                  <a:gd name="T6" fmla="*/ 148 w 1478"/>
                  <a:gd name="T7" fmla="*/ 52 h 989"/>
                  <a:gd name="T8" fmla="*/ 214 w 1478"/>
                  <a:gd name="T9" fmla="*/ 4 h 989"/>
                  <a:gd name="T10" fmla="*/ 1419 w 1478"/>
                  <a:gd name="T11" fmla="*/ 143 h 989"/>
                  <a:gd name="T12" fmla="*/ 1471 w 1478"/>
                  <a:gd name="T13" fmla="*/ 214 h 989"/>
                  <a:gd name="T14" fmla="*/ 1330 w 1478"/>
                  <a:gd name="T15" fmla="*/ 938 h 989"/>
                  <a:gd name="T16" fmla="*/ 1264 w 1478"/>
                  <a:gd name="T17" fmla="*/ 986 h 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78" h="989">
                    <a:moveTo>
                      <a:pt x="1264" y="986"/>
                    </a:moveTo>
                    <a:cubicBezTo>
                      <a:pt x="59" y="846"/>
                      <a:pt x="59" y="846"/>
                      <a:pt x="59" y="846"/>
                    </a:cubicBezTo>
                    <a:cubicBezTo>
                      <a:pt x="24" y="842"/>
                      <a:pt x="0" y="810"/>
                      <a:pt x="7" y="775"/>
                    </a:cubicBezTo>
                    <a:cubicBezTo>
                      <a:pt x="148" y="52"/>
                      <a:pt x="148" y="52"/>
                      <a:pt x="148" y="52"/>
                    </a:cubicBezTo>
                    <a:cubicBezTo>
                      <a:pt x="154" y="21"/>
                      <a:pt x="183" y="0"/>
                      <a:pt x="214" y="4"/>
                    </a:cubicBezTo>
                    <a:cubicBezTo>
                      <a:pt x="1419" y="143"/>
                      <a:pt x="1419" y="143"/>
                      <a:pt x="1419" y="143"/>
                    </a:cubicBezTo>
                    <a:cubicBezTo>
                      <a:pt x="1454" y="147"/>
                      <a:pt x="1478" y="180"/>
                      <a:pt x="1471" y="214"/>
                    </a:cubicBezTo>
                    <a:cubicBezTo>
                      <a:pt x="1330" y="938"/>
                      <a:pt x="1330" y="938"/>
                      <a:pt x="1330" y="938"/>
                    </a:cubicBezTo>
                    <a:cubicBezTo>
                      <a:pt x="1324" y="968"/>
                      <a:pt x="1295" y="989"/>
                      <a:pt x="1264" y="986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îṩḻíde">
                <a:extLst>
                  <a:ext uri="{FF2B5EF4-FFF2-40B4-BE49-F238E27FC236}">
                    <a16:creationId xmlns:a16="http://schemas.microsoft.com/office/drawing/2014/main" id="{587A3299-6212-5CC9-162A-F84148D00E79}"/>
                  </a:ext>
                </a:extLst>
              </p:cNvPr>
              <p:cNvSpPr/>
              <p:nvPr/>
            </p:nvSpPr>
            <p:spPr bwMode="auto">
              <a:xfrm>
                <a:off x="3789525" y="2063163"/>
                <a:ext cx="4793480" cy="3218657"/>
              </a:xfrm>
              <a:custGeom>
                <a:avLst/>
                <a:gdLst>
                  <a:gd name="T0" fmla="*/ 1251 w 1463"/>
                  <a:gd name="T1" fmla="*/ 977 h 981"/>
                  <a:gd name="T2" fmla="*/ 59 w 1463"/>
                  <a:gd name="T3" fmla="*/ 839 h 981"/>
                  <a:gd name="T4" fmla="*/ 7 w 1463"/>
                  <a:gd name="T5" fmla="*/ 769 h 981"/>
                  <a:gd name="T6" fmla="*/ 147 w 1463"/>
                  <a:gd name="T7" fmla="*/ 52 h 981"/>
                  <a:gd name="T8" fmla="*/ 213 w 1463"/>
                  <a:gd name="T9" fmla="*/ 4 h 981"/>
                  <a:gd name="T10" fmla="*/ 1405 w 1463"/>
                  <a:gd name="T11" fmla="*/ 142 h 981"/>
                  <a:gd name="T12" fmla="*/ 1457 w 1463"/>
                  <a:gd name="T13" fmla="*/ 213 h 981"/>
                  <a:gd name="T14" fmla="*/ 1316 w 1463"/>
                  <a:gd name="T15" fmla="*/ 930 h 981"/>
                  <a:gd name="T16" fmla="*/ 1251 w 1463"/>
                  <a:gd name="T17" fmla="*/ 977 h 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63" h="981">
                    <a:moveTo>
                      <a:pt x="1251" y="977"/>
                    </a:moveTo>
                    <a:cubicBezTo>
                      <a:pt x="59" y="839"/>
                      <a:pt x="59" y="839"/>
                      <a:pt x="59" y="839"/>
                    </a:cubicBezTo>
                    <a:cubicBezTo>
                      <a:pt x="24" y="835"/>
                      <a:pt x="0" y="803"/>
                      <a:pt x="7" y="769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53" y="21"/>
                      <a:pt x="182" y="0"/>
                      <a:pt x="213" y="4"/>
                    </a:cubicBezTo>
                    <a:cubicBezTo>
                      <a:pt x="1405" y="142"/>
                      <a:pt x="1405" y="142"/>
                      <a:pt x="1405" y="142"/>
                    </a:cubicBezTo>
                    <a:cubicBezTo>
                      <a:pt x="1439" y="146"/>
                      <a:pt x="1463" y="179"/>
                      <a:pt x="1457" y="213"/>
                    </a:cubicBezTo>
                    <a:cubicBezTo>
                      <a:pt x="1316" y="930"/>
                      <a:pt x="1316" y="930"/>
                      <a:pt x="1316" y="930"/>
                    </a:cubicBezTo>
                    <a:cubicBezTo>
                      <a:pt x="1310" y="960"/>
                      <a:pt x="1282" y="981"/>
                      <a:pt x="1251" y="977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íŝļíḍê">
                <a:extLst>
                  <a:ext uri="{FF2B5EF4-FFF2-40B4-BE49-F238E27FC236}">
                    <a16:creationId xmlns:a16="http://schemas.microsoft.com/office/drawing/2014/main" id="{7A8E64D5-13A0-C3E9-E87F-41CFE5CC1886}"/>
                  </a:ext>
                </a:extLst>
              </p:cNvPr>
              <p:cNvSpPr/>
              <p:nvPr/>
            </p:nvSpPr>
            <p:spPr bwMode="auto">
              <a:xfrm>
                <a:off x="4073849" y="2889911"/>
                <a:ext cx="2720400" cy="2067559"/>
              </a:xfrm>
              <a:custGeom>
                <a:avLst/>
                <a:gdLst>
                  <a:gd name="T0" fmla="*/ 681 w 830"/>
                  <a:gd name="T1" fmla="*/ 627 h 630"/>
                  <a:gd name="T2" fmla="*/ 52 w 830"/>
                  <a:gd name="T3" fmla="*/ 556 h 630"/>
                  <a:gd name="T4" fmla="*/ 6 w 830"/>
                  <a:gd name="T5" fmla="*/ 493 h 630"/>
                  <a:gd name="T6" fmla="*/ 91 w 830"/>
                  <a:gd name="T7" fmla="*/ 46 h 630"/>
                  <a:gd name="T8" fmla="*/ 149 w 830"/>
                  <a:gd name="T9" fmla="*/ 3 h 630"/>
                  <a:gd name="T10" fmla="*/ 778 w 830"/>
                  <a:gd name="T11" fmla="*/ 74 h 630"/>
                  <a:gd name="T12" fmla="*/ 824 w 830"/>
                  <a:gd name="T13" fmla="*/ 137 h 630"/>
                  <a:gd name="T14" fmla="*/ 739 w 830"/>
                  <a:gd name="T15" fmla="*/ 584 h 630"/>
                  <a:gd name="T16" fmla="*/ 681 w 830"/>
                  <a:gd name="T17" fmla="*/ 627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0" h="630">
                    <a:moveTo>
                      <a:pt x="681" y="627"/>
                    </a:moveTo>
                    <a:cubicBezTo>
                      <a:pt x="52" y="556"/>
                      <a:pt x="52" y="556"/>
                      <a:pt x="52" y="556"/>
                    </a:cubicBezTo>
                    <a:cubicBezTo>
                      <a:pt x="21" y="553"/>
                      <a:pt x="0" y="524"/>
                      <a:pt x="6" y="493"/>
                    </a:cubicBezTo>
                    <a:cubicBezTo>
                      <a:pt x="91" y="46"/>
                      <a:pt x="91" y="46"/>
                      <a:pt x="91" y="46"/>
                    </a:cubicBezTo>
                    <a:cubicBezTo>
                      <a:pt x="96" y="19"/>
                      <a:pt x="122" y="0"/>
                      <a:pt x="149" y="3"/>
                    </a:cubicBezTo>
                    <a:cubicBezTo>
                      <a:pt x="778" y="74"/>
                      <a:pt x="778" y="74"/>
                      <a:pt x="778" y="74"/>
                    </a:cubicBezTo>
                    <a:cubicBezTo>
                      <a:pt x="809" y="78"/>
                      <a:pt x="830" y="107"/>
                      <a:pt x="824" y="137"/>
                    </a:cubicBezTo>
                    <a:cubicBezTo>
                      <a:pt x="739" y="584"/>
                      <a:pt x="739" y="584"/>
                      <a:pt x="739" y="584"/>
                    </a:cubicBezTo>
                    <a:cubicBezTo>
                      <a:pt x="734" y="611"/>
                      <a:pt x="709" y="630"/>
                      <a:pt x="681" y="627"/>
                    </a:cubicBez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ïṧľîḍe">
                <a:extLst>
                  <a:ext uri="{FF2B5EF4-FFF2-40B4-BE49-F238E27FC236}">
                    <a16:creationId xmlns:a16="http://schemas.microsoft.com/office/drawing/2014/main" id="{60C884B6-CF10-CB22-1CBE-395927B9707A}"/>
                  </a:ext>
                </a:extLst>
              </p:cNvPr>
              <p:cNvSpPr/>
              <p:nvPr/>
            </p:nvSpPr>
            <p:spPr bwMode="auto">
              <a:xfrm>
                <a:off x="4051766" y="2867828"/>
                <a:ext cx="2719020" cy="2066179"/>
              </a:xfrm>
              <a:custGeom>
                <a:avLst/>
                <a:gdLst>
                  <a:gd name="T0" fmla="*/ 681 w 830"/>
                  <a:gd name="T1" fmla="*/ 627 h 630"/>
                  <a:gd name="T2" fmla="*/ 52 w 830"/>
                  <a:gd name="T3" fmla="*/ 556 h 630"/>
                  <a:gd name="T4" fmla="*/ 6 w 830"/>
                  <a:gd name="T5" fmla="*/ 493 h 630"/>
                  <a:gd name="T6" fmla="*/ 91 w 830"/>
                  <a:gd name="T7" fmla="*/ 46 h 630"/>
                  <a:gd name="T8" fmla="*/ 150 w 830"/>
                  <a:gd name="T9" fmla="*/ 3 h 630"/>
                  <a:gd name="T10" fmla="*/ 778 w 830"/>
                  <a:gd name="T11" fmla="*/ 74 h 630"/>
                  <a:gd name="T12" fmla="*/ 824 w 830"/>
                  <a:gd name="T13" fmla="*/ 137 h 630"/>
                  <a:gd name="T14" fmla="*/ 739 w 830"/>
                  <a:gd name="T15" fmla="*/ 584 h 630"/>
                  <a:gd name="T16" fmla="*/ 681 w 830"/>
                  <a:gd name="T17" fmla="*/ 627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0" h="630">
                    <a:moveTo>
                      <a:pt x="681" y="627"/>
                    </a:moveTo>
                    <a:cubicBezTo>
                      <a:pt x="52" y="556"/>
                      <a:pt x="52" y="556"/>
                      <a:pt x="52" y="556"/>
                    </a:cubicBezTo>
                    <a:cubicBezTo>
                      <a:pt x="21" y="553"/>
                      <a:pt x="0" y="524"/>
                      <a:pt x="6" y="493"/>
                    </a:cubicBezTo>
                    <a:cubicBezTo>
                      <a:pt x="91" y="46"/>
                      <a:pt x="91" y="46"/>
                      <a:pt x="91" y="46"/>
                    </a:cubicBezTo>
                    <a:cubicBezTo>
                      <a:pt x="97" y="19"/>
                      <a:pt x="122" y="0"/>
                      <a:pt x="150" y="3"/>
                    </a:cubicBezTo>
                    <a:cubicBezTo>
                      <a:pt x="778" y="74"/>
                      <a:pt x="778" y="74"/>
                      <a:pt x="778" y="74"/>
                    </a:cubicBezTo>
                    <a:cubicBezTo>
                      <a:pt x="809" y="78"/>
                      <a:pt x="830" y="107"/>
                      <a:pt x="824" y="137"/>
                    </a:cubicBezTo>
                    <a:cubicBezTo>
                      <a:pt x="739" y="584"/>
                      <a:pt x="739" y="584"/>
                      <a:pt x="739" y="584"/>
                    </a:cubicBezTo>
                    <a:cubicBezTo>
                      <a:pt x="734" y="612"/>
                      <a:pt x="709" y="630"/>
                      <a:pt x="681" y="6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íṥľïḍe">
                <a:extLst>
                  <a:ext uri="{FF2B5EF4-FFF2-40B4-BE49-F238E27FC236}">
                    <a16:creationId xmlns:a16="http://schemas.microsoft.com/office/drawing/2014/main" id="{4E604204-7672-E19D-8C1C-821A81E6AFDB}"/>
                  </a:ext>
                </a:extLst>
              </p:cNvPr>
              <p:cNvSpPr/>
              <p:nvPr/>
            </p:nvSpPr>
            <p:spPr bwMode="auto">
              <a:xfrm>
                <a:off x="4185646" y="2968583"/>
                <a:ext cx="2451258" cy="1863288"/>
              </a:xfrm>
              <a:custGeom>
                <a:avLst/>
                <a:gdLst>
                  <a:gd name="T0" fmla="*/ 614 w 748"/>
                  <a:gd name="T1" fmla="*/ 565 h 568"/>
                  <a:gd name="T2" fmla="*/ 47 w 748"/>
                  <a:gd name="T3" fmla="*/ 501 h 568"/>
                  <a:gd name="T4" fmla="*/ 6 w 748"/>
                  <a:gd name="T5" fmla="*/ 445 h 568"/>
                  <a:gd name="T6" fmla="*/ 82 w 748"/>
                  <a:gd name="T7" fmla="*/ 42 h 568"/>
                  <a:gd name="T8" fmla="*/ 135 w 748"/>
                  <a:gd name="T9" fmla="*/ 3 h 568"/>
                  <a:gd name="T10" fmla="*/ 702 w 748"/>
                  <a:gd name="T11" fmla="*/ 67 h 568"/>
                  <a:gd name="T12" fmla="*/ 743 w 748"/>
                  <a:gd name="T13" fmla="*/ 124 h 568"/>
                  <a:gd name="T14" fmla="*/ 666 w 748"/>
                  <a:gd name="T15" fmla="*/ 527 h 568"/>
                  <a:gd name="T16" fmla="*/ 614 w 748"/>
                  <a:gd name="T17" fmla="*/ 565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8" h="568">
                    <a:moveTo>
                      <a:pt x="614" y="565"/>
                    </a:moveTo>
                    <a:cubicBezTo>
                      <a:pt x="47" y="501"/>
                      <a:pt x="47" y="501"/>
                      <a:pt x="47" y="501"/>
                    </a:cubicBezTo>
                    <a:cubicBezTo>
                      <a:pt x="19" y="498"/>
                      <a:pt x="0" y="472"/>
                      <a:pt x="6" y="445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7" y="17"/>
                      <a:pt x="110" y="0"/>
                      <a:pt x="135" y="3"/>
                    </a:cubicBezTo>
                    <a:cubicBezTo>
                      <a:pt x="702" y="67"/>
                      <a:pt x="702" y="67"/>
                      <a:pt x="702" y="67"/>
                    </a:cubicBezTo>
                    <a:cubicBezTo>
                      <a:pt x="729" y="70"/>
                      <a:pt x="748" y="96"/>
                      <a:pt x="743" y="124"/>
                    </a:cubicBezTo>
                    <a:cubicBezTo>
                      <a:pt x="666" y="527"/>
                      <a:pt x="666" y="527"/>
                      <a:pt x="666" y="527"/>
                    </a:cubicBezTo>
                    <a:cubicBezTo>
                      <a:pt x="662" y="551"/>
                      <a:pt x="639" y="568"/>
                      <a:pt x="614" y="565"/>
                    </a:cubicBezTo>
                    <a:close/>
                  </a:path>
                </a:pathLst>
              </a:custGeom>
              <a:noFill/>
              <a:ln w="15875" cap="flat">
                <a:solidFill>
                  <a:srgbClr val="FF555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iṡḷïḋè">
                <a:extLst>
                  <a:ext uri="{FF2B5EF4-FFF2-40B4-BE49-F238E27FC236}">
                    <a16:creationId xmlns:a16="http://schemas.microsoft.com/office/drawing/2014/main" id="{FCDA141D-81A0-6691-8EEC-647AB78D786E}"/>
                  </a:ext>
                </a:extLst>
              </p:cNvPr>
              <p:cNvSpPr/>
              <p:nvPr/>
            </p:nvSpPr>
            <p:spPr bwMode="auto">
              <a:xfrm>
                <a:off x="6601019" y="3179756"/>
                <a:ext cx="1612089" cy="1951621"/>
              </a:xfrm>
              <a:custGeom>
                <a:avLst/>
                <a:gdLst>
                  <a:gd name="T0" fmla="*/ 343 w 492"/>
                  <a:gd name="T1" fmla="*/ 591 h 595"/>
                  <a:gd name="T2" fmla="*/ 52 w 492"/>
                  <a:gd name="T3" fmla="*/ 556 h 595"/>
                  <a:gd name="T4" fmla="*/ 6 w 492"/>
                  <a:gd name="T5" fmla="*/ 493 h 595"/>
                  <a:gd name="T6" fmla="*/ 91 w 492"/>
                  <a:gd name="T7" fmla="*/ 46 h 595"/>
                  <a:gd name="T8" fmla="*/ 150 w 492"/>
                  <a:gd name="T9" fmla="*/ 4 h 595"/>
                  <a:gd name="T10" fmla="*/ 441 w 492"/>
                  <a:gd name="T11" fmla="*/ 39 h 595"/>
                  <a:gd name="T12" fmla="*/ 487 w 492"/>
                  <a:gd name="T13" fmla="*/ 102 h 595"/>
                  <a:gd name="T14" fmla="*/ 401 w 492"/>
                  <a:gd name="T15" fmla="*/ 549 h 595"/>
                  <a:gd name="T16" fmla="*/ 343 w 492"/>
                  <a:gd name="T17" fmla="*/ 591 h 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2" h="595">
                    <a:moveTo>
                      <a:pt x="343" y="591"/>
                    </a:moveTo>
                    <a:cubicBezTo>
                      <a:pt x="52" y="556"/>
                      <a:pt x="52" y="556"/>
                      <a:pt x="52" y="556"/>
                    </a:cubicBezTo>
                    <a:cubicBezTo>
                      <a:pt x="21" y="553"/>
                      <a:pt x="0" y="524"/>
                      <a:pt x="6" y="493"/>
                    </a:cubicBezTo>
                    <a:cubicBezTo>
                      <a:pt x="91" y="46"/>
                      <a:pt x="91" y="46"/>
                      <a:pt x="91" y="46"/>
                    </a:cubicBezTo>
                    <a:cubicBezTo>
                      <a:pt x="97" y="19"/>
                      <a:pt x="122" y="0"/>
                      <a:pt x="150" y="4"/>
                    </a:cubicBezTo>
                    <a:cubicBezTo>
                      <a:pt x="441" y="39"/>
                      <a:pt x="441" y="39"/>
                      <a:pt x="441" y="39"/>
                    </a:cubicBezTo>
                    <a:cubicBezTo>
                      <a:pt x="471" y="42"/>
                      <a:pt x="492" y="71"/>
                      <a:pt x="487" y="102"/>
                    </a:cubicBezTo>
                    <a:cubicBezTo>
                      <a:pt x="401" y="549"/>
                      <a:pt x="401" y="549"/>
                      <a:pt x="401" y="549"/>
                    </a:cubicBezTo>
                    <a:cubicBezTo>
                      <a:pt x="396" y="576"/>
                      <a:pt x="371" y="595"/>
                      <a:pt x="343" y="591"/>
                    </a:cubicBezTo>
                    <a:close/>
                  </a:path>
                </a:pathLst>
              </a:custGeom>
              <a:solidFill>
                <a:srgbClr val="D9151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îšľîďé">
                <a:extLst>
                  <a:ext uri="{FF2B5EF4-FFF2-40B4-BE49-F238E27FC236}">
                    <a16:creationId xmlns:a16="http://schemas.microsoft.com/office/drawing/2014/main" id="{9781D5D6-0C09-35E0-C3CE-A5987D9569E6}"/>
                  </a:ext>
                </a:extLst>
              </p:cNvPr>
              <p:cNvSpPr/>
              <p:nvPr/>
            </p:nvSpPr>
            <p:spPr bwMode="auto">
              <a:xfrm>
                <a:off x="6577556" y="3156292"/>
                <a:ext cx="1616230" cy="1951621"/>
              </a:xfrm>
              <a:custGeom>
                <a:avLst/>
                <a:gdLst>
                  <a:gd name="T0" fmla="*/ 343 w 493"/>
                  <a:gd name="T1" fmla="*/ 592 h 595"/>
                  <a:gd name="T2" fmla="*/ 52 w 493"/>
                  <a:gd name="T3" fmla="*/ 556 h 595"/>
                  <a:gd name="T4" fmla="*/ 6 w 493"/>
                  <a:gd name="T5" fmla="*/ 493 h 595"/>
                  <a:gd name="T6" fmla="*/ 91 w 493"/>
                  <a:gd name="T7" fmla="*/ 46 h 595"/>
                  <a:gd name="T8" fmla="*/ 150 w 493"/>
                  <a:gd name="T9" fmla="*/ 4 h 595"/>
                  <a:gd name="T10" fmla="*/ 441 w 493"/>
                  <a:gd name="T11" fmla="*/ 39 h 595"/>
                  <a:gd name="T12" fmla="*/ 487 w 493"/>
                  <a:gd name="T13" fmla="*/ 102 h 595"/>
                  <a:gd name="T14" fmla="*/ 402 w 493"/>
                  <a:gd name="T15" fmla="*/ 549 h 595"/>
                  <a:gd name="T16" fmla="*/ 343 w 493"/>
                  <a:gd name="T17" fmla="*/ 592 h 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3" h="595">
                    <a:moveTo>
                      <a:pt x="343" y="592"/>
                    </a:moveTo>
                    <a:cubicBezTo>
                      <a:pt x="52" y="556"/>
                      <a:pt x="52" y="556"/>
                      <a:pt x="52" y="556"/>
                    </a:cubicBezTo>
                    <a:cubicBezTo>
                      <a:pt x="22" y="553"/>
                      <a:pt x="0" y="524"/>
                      <a:pt x="6" y="493"/>
                    </a:cubicBezTo>
                    <a:cubicBezTo>
                      <a:pt x="91" y="46"/>
                      <a:pt x="91" y="46"/>
                      <a:pt x="91" y="46"/>
                    </a:cubicBezTo>
                    <a:cubicBezTo>
                      <a:pt x="97" y="19"/>
                      <a:pt x="122" y="0"/>
                      <a:pt x="150" y="4"/>
                    </a:cubicBezTo>
                    <a:cubicBezTo>
                      <a:pt x="441" y="39"/>
                      <a:pt x="441" y="39"/>
                      <a:pt x="441" y="39"/>
                    </a:cubicBezTo>
                    <a:cubicBezTo>
                      <a:pt x="471" y="42"/>
                      <a:pt x="493" y="71"/>
                      <a:pt x="487" y="102"/>
                    </a:cubicBezTo>
                    <a:cubicBezTo>
                      <a:pt x="402" y="549"/>
                      <a:pt x="402" y="549"/>
                      <a:pt x="402" y="549"/>
                    </a:cubicBezTo>
                    <a:cubicBezTo>
                      <a:pt x="396" y="576"/>
                      <a:pt x="371" y="595"/>
                      <a:pt x="343" y="5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î$ļïḓe">
                <a:extLst>
                  <a:ext uri="{FF2B5EF4-FFF2-40B4-BE49-F238E27FC236}">
                    <a16:creationId xmlns:a16="http://schemas.microsoft.com/office/drawing/2014/main" id="{141B3BF1-A4FB-0ABF-C705-2B43B6248C3F}"/>
                  </a:ext>
                </a:extLst>
              </p:cNvPr>
              <p:cNvSpPr/>
              <p:nvPr/>
            </p:nvSpPr>
            <p:spPr bwMode="auto">
              <a:xfrm>
                <a:off x="4452028" y="2241211"/>
                <a:ext cx="3868738" cy="865394"/>
              </a:xfrm>
              <a:custGeom>
                <a:avLst/>
                <a:gdLst>
                  <a:gd name="T0" fmla="*/ 1114 w 1181"/>
                  <a:gd name="T1" fmla="*/ 261 h 264"/>
                  <a:gd name="T2" fmla="*/ 51 w 1181"/>
                  <a:gd name="T3" fmla="*/ 138 h 264"/>
                  <a:gd name="T4" fmla="*/ 5 w 1181"/>
                  <a:gd name="T5" fmla="*/ 75 h 264"/>
                  <a:gd name="T6" fmla="*/ 9 w 1181"/>
                  <a:gd name="T7" fmla="*/ 46 h 264"/>
                  <a:gd name="T8" fmla="*/ 67 w 1181"/>
                  <a:gd name="T9" fmla="*/ 3 h 264"/>
                  <a:gd name="T10" fmla="*/ 1129 w 1181"/>
                  <a:gd name="T11" fmla="*/ 126 h 264"/>
                  <a:gd name="T12" fmla="*/ 1175 w 1181"/>
                  <a:gd name="T13" fmla="*/ 189 h 264"/>
                  <a:gd name="T14" fmla="*/ 1172 w 1181"/>
                  <a:gd name="T15" fmla="*/ 218 h 264"/>
                  <a:gd name="T16" fmla="*/ 1114 w 1181"/>
                  <a:gd name="T17" fmla="*/ 26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81" h="264">
                    <a:moveTo>
                      <a:pt x="1114" y="261"/>
                    </a:moveTo>
                    <a:cubicBezTo>
                      <a:pt x="51" y="138"/>
                      <a:pt x="51" y="138"/>
                      <a:pt x="51" y="138"/>
                    </a:cubicBezTo>
                    <a:cubicBezTo>
                      <a:pt x="21" y="134"/>
                      <a:pt x="0" y="105"/>
                      <a:pt x="5" y="7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4" y="18"/>
                      <a:pt x="40" y="0"/>
                      <a:pt x="67" y="3"/>
                    </a:cubicBezTo>
                    <a:cubicBezTo>
                      <a:pt x="1129" y="126"/>
                      <a:pt x="1129" y="126"/>
                      <a:pt x="1129" y="126"/>
                    </a:cubicBezTo>
                    <a:cubicBezTo>
                      <a:pt x="1160" y="130"/>
                      <a:pt x="1181" y="159"/>
                      <a:pt x="1175" y="189"/>
                    </a:cubicBezTo>
                    <a:cubicBezTo>
                      <a:pt x="1172" y="218"/>
                      <a:pt x="1172" y="218"/>
                      <a:pt x="1172" y="218"/>
                    </a:cubicBezTo>
                    <a:cubicBezTo>
                      <a:pt x="1167" y="245"/>
                      <a:pt x="1141" y="264"/>
                      <a:pt x="1114" y="26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îśļîdê">
                <a:extLst>
                  <a:ext uri="{FF2B5EF4-FFF2-40B4-BE49-F238E27FC236}">
                    <a16:creationId xmlns:a16="http://schemas.microsoft.com/office/drawing/2014/main" id="{4BBEEF3D-5A22-4029-8883-C3746BA3C92D}"/>
                  </a:ext>
                </a:extLst>
              </p:cNvPr>
              <p:cNvSpPr/>
              <p:nvPr/>
            </p:nvSpPr>
            <p:spPr bwMode="auto">
              <a:xfrm>
                <a:off x="4667341" y="2434441"/>
                <a:ext cx="104896" cy="10489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iṧļiďê">
                <a:extLst>
                  <a:ext uri="{FF2B5EF4-FFF2-40B4-BE49-F238E27FC236}">
                    <a16:creationId xmlns:a16="http://schemas.microsoft.com/office/drawing/2014/main" id="{D30B7578-C46D-78CD-C8F5-D6A304EDC618}"/>
                  </a:ext>
                </a:extLst>
              </p:cNvPr>
              <p:cNvSpPr/>
              <p:nvPr/>
            </p:nvSpPr>
            <p:spPr bwMode="auto">
              <a:xfrm>
                <a:off x="4893696" y="2467566"/>
                <a:ext cx="102136" cy="10489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iṧ1ïḋé">
                <a:extLst>
                  <a:ext uri="{FF2B5EF4-FFF2-40B4-BE49-F238E27FC236}">
                    <a16:creationId xmlns:a16="http://schemas.microsoft.com/office/drawing/2014/main" id="{0B4BBF92-9863-7B9C-3279-417B62450927}"/>
                  </a:ext>
                </a:extLst>
              </p:cNvPr>
              <p:cNvSpPr/>
              <p:nvPr/>
            </p:nvSpPr>
            <p:spPr bwMode="auto">
              <a:xfrm>
                <a:off x="5120051" y="2496550"/>
                <a:ext cx="100756" cy="10489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íṥľiḓé">
                <a:extLst>
                  <a:ext uri="{FF2B5EF4-FFF2-40B4-BE49-F238E27FC236}">
                    <a16:creationId xmlns:a16="http://schemas.microsoft.com/office/drawing/2014/main" id="{854A316C-05D2-8821-9582-D98C43269FEB}"/>
                  </a:ext>
                </a:extLst>
              </p:cNvPr>
              <p:cNvSpPr/>
              <p:nvPr/>
            </p:nvSpPr>
            <p:spPr bwMode="auto">
              <a:xfrm>
                <a:off x="4579007" y="3657310"/>
                <a:ext cx="1664537" cy="659742"/>
              </a:xfrm>
              <a:custGeom>
                <a:avLst/>
                <a:gdLst>
                  <a:gd name="T0" fmla="*/ 1185 w 1206"/>
                  <a:gd name="T1" fmla="*/ 0 h 478"/>
                  <a:gd name="T2" fmla="*/ 1168 w 1206"/>
                  <a:gd name="T3" fmla="*/ 34 h 478"/>
                  <a:gd name="T4" fmla="*/ 1000 w 1206"/>
                  <a:gd name="T5" fmla="*/ 17 h 478"/>
                  <a:gd name="T6" fmla="*/ 1033 w 1206"/>
                  <a:gd name="T7" fmla="*/ 72 h 478"/>
                  <a:gd name="T8" fmla="*/ 584 w 1206"/>
                  <a:gd name="T9" fmla="*/ 312 h 478"/>
                  <a:gd name="T10" fmla="*/ 456 w 1206"/>
                  <a:gd name="T11" fmla="*/ 112 h 478"/>
                  <a:gd name="T12" fmla="*/ 0 w 1206"/>
                  <a:gd name="T13" fmla="*/ 400 h 478"/>
                  <a:gd name="T14" fmla="*/ 48 w 1206"/>
                  <a:gd name="T15" fmla="*/ 478 h 478"/>
                  <a:gd name="T16" fmla="*/ 427 w 1206"/>
                  <a:gd name="T17" fmla="*/ 241 h 478"/>
                  <a:gd name="T18" fmla="*/ 558 w 1206"/>
                  <a:gd name="T19" fmla="*/ 440 h 478"/>
                  <a:gd name="T20" fmla="*/ 1080 w 1206"/>
                  <a:gd name="T21" fmla="*/ 145 h 478"/>
                  <a:gd name="T22" fmla="*/ 1095 w 1206"/>
                  <a:gd name="T23" fmla="*/ 167 h 478"/>
                  <a:gd name="T24" fmla="*/ 1092 w 1206"/>
                  <a:gd name="T25" fmla="*/ 167 h 478"/>
                  <a:gd name="T26" fmla="*/ 1116 w 1206"/>
                  <a:gd name="T27" fmla="*/ 202 h 478"/>
                  <a:gd name="T28" fmla="*/ 1206 w 1206"/>
                  <a:gd name="T29" fmla="*/ 36 h 478"/>
                  <a:gd name="T30" fmla="*/ 1185 w 1206"/>
                  <a:gd name="T31" fmla="*/ 0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06" h="478">
                    <a:moveTo>
                      <a:pt x="1185" y="0"/>
                    </a:moveTo>
                    <a:lnTo>
                      <a:pt x="1168" y="34"/>
                    </a:lnTo>
                    <a:lnTo>
                      <a:pt x="1000" y="17"/>
                    </a:lnTo>
                    <a:lnTo>
                      <a:pt x="1033" y="72"/>
                    </a:lnTo>
                    <a:lnTo>
                      <a:pt x="584" y="312"/>
                    </a:lnTo>
                    <a:lnTo>
                      <a:pt x="456" y="112"/>
                    </a:lnTo>
                    <a:lnTo>
                      <a:pt x="0" y="400"/>
                    </a:lnTo>
                    <a:lnTo>
                      <a:pt x="48" y="478"/>
                    </a:lnTo>
                    <a:lnTo>
                      <a:pt x="427" y="241"/>
                    </a:lnTo>
                    <a:lnTo>
                      <a:pt x="558" y="440"/>
                    </a:lnTo>
                    <a:lnTo>
                      <a:pt x="1080" y="145"/>
                    </a:lnTo>
                    <a:lnTo>
                      <a:pt x="1095" y="167"/>
                    </a:lnTo>
                    <a:lnTo>
                      <a:pt x="1092" y="167"/>
                    </a:lnTo>
                    <a:lnTo>
                      <a:pt x="1116" y="202"/>
                    </a:lnTo>
                    <a:lnTo>
                      <a:pt x="1206" y="36"/>
                    </a:lnTo>
                    <a:lnTo>
                      <a:pt x="1185" y="0"/>
                    </a:lnTo>
                    <a:close/>
                  </a:path>
                </a:pathLst>
              </a:custGeom>
              <a:solidFill>
                <a:srgbClr val="D9151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îśḻïďe">
                <a:extLst>
                  <a:ext uri="{FF2B5EF4-FFF2-40B4-BE49-F238E27FC236}">
                    <a16:creationId xmlns:a16="http://schemas.microsoft.com/office/drawing/2014/main" id="{357988BC-E2BB-A723-C039-E459902A5C9E}"/>
                  </a:ext>
                </a:extLst>
              </p:cNvPr>
              <p:cNvSpPr/>
              <p:nvPr/>
            </p:nvSpPr>
            <p:spPr bwMode="auto">
              <a:xfrm>
                <a:off x="4550022" y="3631085"/>
                <a:ext cx="1664537" cy="637658"/>
              </a:xfrm>
              <a:custGeom>
                <a:avLst/>
                <a:gdLst>
                  <a:gd name="T0" fmla="*/ 0 w 1206"/>
                  <a:gd name="T1" fmla="*/ 383 h 462"/>
                  <a:gd name="T2" fmla="*/ 456 w 1206"/>
                  <a:gd name="T3" fmla="*/ 96 h 462"/>
                  <a:gd name="T4" fmla="*/ 584 w 1206"/>
                  <a:gd name="T5" fmla="*/ 295 h 462"/>
                  <a:gd name="T6" fmla="*/ 1032 w 1206"/>
                  <a:gd name="T7" fmla="*/ 55 h 462"/>
                  <a:gd name="T8" fmla="*/ 999 w 1206"/>
                  <a:gd name="T9" fmla="*/ 0 h 462"/>
                  <a:gd name="T10" fmla="*/ 1206 w 1206"/>
                  <a:gd name="T11" fmla="*/ 19 h 462"/>
                  <a:gd name="T12" fmla="*/ 1113 w 1206"/>
                  <a:gd name="T13" fmla="*/ 186 h 462"/>
                  <a:gd name="T14" fmla="*/ 1080 w 1206"/>
                  <a:gd name="T15" fmla="*/ 129 h 462"/>
                  <a:gd name="T16" fmla="*/ 558 w 1206"/>
                  <a:gd name="T17" fmla="*/ 423 h 462"/>
                  <a:gd name="T18" fmla="*/ 427 w 1206"/>
                  <a:gd name="T19" fmla="*/ 224 h 462"/>
                  <a:gd name="T20" fmla="*/ 47 w 1206"/>
                  <a:gd name="T21" fmla="*/ 462 h 462"/>
                  <a:gd name="T22" fmla="*/ 0 w 1206"/>
                  <a:gd name="T23" fmla="*/ 383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06" h="462">
                    <a:moveTo>
                      <a:pt x="0" y="383"/>
                    </a:moveTo>
                    <a:lnTo>
                      <a:pt x="456" y="96"/>
                    </a:lnTo>
                    <a:lnTo>
                      <a:pt x="584" y="295"/>
                    </a:lnTo>
                    <a:lnTo>
                      <a:pt x="1032" y="55"/>
                    </a:lnTo>
                    <a:lnTo>
                      <a:pt x="999" y="0"/>
                    </a:lnTo>
                    <a:lnTo>
                      <a:pt x="1206" y="19"/>
                    </a:lnTo>
                    <a:lnTo>
                      <a:pt x="1113" y="186"/>
                    </a:lnTo>
                    <a:lnTo>
                      <a:pt x="1080" y="129"/>
                    </a:lnTo>
                    <a:lnTo>
                      <a:pt x="558" y="423"/>
                    </a:lnTo>
                    <a:lnTo>
                      <a:pt x="427" y="224"/>
                    </a:lnTo>
                    <a:lnTo>
                      <a:pt x="47" y="462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íṣḷide">
                <a:extLst>
                  <a:ext uri="{FF2B5EF4-FFF2-40B4-BE49-F238E27FC236}">
                    <a16:creationId xmlns:a16="http://schemas.microsoft.com/office/drawing/2014/main" id="{7A1B275D-E16C-DB86-C86E-D4ABE2EF6E6C}"/>
                  </a:ext>
                </a:extLst>
              </p:cNvPr>
              <p:cNvSpPr/>
              <p:nvPr/>
            </p:nvSpPr>
            <p:spPr bwMode="auto">
              <a:xfrm>
                <a:off x="7885998" y="1864413"/>
                <a:ext cx="1503052" cy="1225629"/>
              </a:xfrm>
              <a:custGeom>
                <a:avLst/>
                <a:gdLst>
                  <a:gd name="T0" fmla="*/ 374 w 459"/>
                  <a:gd name="T1" fmla="*/ 372 h 374"/>
                  <a:gd name="T2" fmla="*/ 23 w 459"/>
                  <a:gd name="T3" fmla="*/ 334 h 374"/>
                  <a:gd name="T4" fmla="*/ 2 w 459"/>
                  <a:gd name="T5" fmla="*/ 305 h 374"/>
                  <a:gd name="T6" fmla="*/ 58 w 459"/>
                  <a:gd name="T7" fmla="*/ 20 h 374"/>
                  <a:gd name="T8" fmla="*/ 84 w 459"/>
                  <a:gd name="T9" fmla="*/ 1 h 374"/>
                  <a:gd name="T10" fmla="*/ 436 w 459"/>
                  <a:gd name="T11" fmla="*/ 40 h 374"/>
                  <a:gd name="T12" fmla="*/ 456 w 459"/>
                  <a:gd name="T13" fmla="*/ 68 h 374"/>
                  <a:gd name="T14" fmla="*/ 400 w 459"/>
                  <a:gd name="T15" fmla="*/ 353 h 374"/>
                  <a:gd name="T16" fmla="*/ 374 w 459"/>
                  <a:gd name="T17" fmla="*/ 372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9" h="374">
                    <a:moveTo>
                      <a:pt x="374" y="372"/>
                    </a:moveTo>
                    <a:cubicBezTo>
                      <a:pt x="23" y="334"/>
                      <a:pt x="23" y="334"/>
                      <a:pt x="23" y="334"/>
                    </a:cubicBezTo>
                    <a:cubicBezTo>
                      <a:pt x="9" y="332"/>
                      <a:pt x="0" y="319"/>
                      <a:pt x="2" y="305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60" y="8"/>
                      <a:pt x="72" y="0"/>
                      <a:pt x="84" y="1"/>
                    </a:cubicBezTo>
                    <a:cubicBezTo>
                      <a:pt x="436" y="40"/>
                      <a:pt x="436" y="40"/>
                      <a:pt x="436" y="40"/>
                    </a:cubicBezTo>
                    <a:cubicBezTo>
                      <a:pt x="449" y="42"/>
                      <a:pt x="459" y="54"/>
                      <a:pt x="456" y="68"/>
                    </a:cubicBezTo>
                    <a:cubicBezTo>
                      <a:pt x="400" y="353"/>
                      <a:pt x="400" y="353"/>
                      <a:pt x="400" y="353"/>
                    </a:cubicBezTo>
                    <a:cubicBezTo>
                      <a:pt x="398" y="365"/>
                      <a:pt x="387" y="374"/>
                      <a:pt x="374" y="372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íṩliḓè">
                <a:extLst>
                  <a:ext uri="{FF2B5EF4-FFF2-40B4-BE49-F238E27FC236}">
                    <a16:creationId xmlns:a16="http://schemas.microsoft.com/office/drawing/2014/main" id="{B1D6155C-E00C-8D68-880E-2D24528CC822}"/>
                  </a:ext>
                </a:extLst>
              </p:cNvPr>
              <p:cNvSpPr/>
              <p:nvPr/>
            </p:nvSpPr>
            <p:spPr bwMode="auto">
              <a:xfrm>
                <a:off x="7872195" y="1847850"/>
                <a:ext cx="1487870" cy="1213208"/>
              </a:xfrm>
              <a:custGeom>
                <a:avLst/>
                <a:gdLst>
                  <a:gd name="T0" fmla="*/ 370 w 454"/>
                  <a:gd name="T1" fmla="*/ 369 h 370"/>
                  <a:gd name="T2" fmla="*/ 23 w 454"/>
                  <a:gd name="T3" fmla="*/ 331 h 370"/>
                  <a:gd name="T4" fmla="*/ 3 w 454"/>
                  <a:gd name="T5" fmla="*/ 303 h 370"/>
                  <a:gd name="T6" fmla="*/ 58 w 454"/>
                  <a:gd name="T7" fmla="*/ 20 h 370"/>
                  <a:gd name="T8" fmla="*/ 84 w 454"/>
                  <a:gd name="T9" fmla="*/ 1 h 370"/>
                  <a:gd name="T10" fmla="*/ 431 w 454"/>
                  <a:gd name="T11" fmla="*/ 40 h 370"/>
                  <a:gd name="T12" fmla="*/ 451 w 454"/>
                  <a:gd name="T13" fmla="*/ 67 h 370"/>
                  <a:gd name="T14" fmla="*/ 396 w 454"/>
                  <a:gd name="T15" fmla="*/ 350 h 370"/>
                  <a:gd name="T16" fmla="*/ 370 w 454"/>
                  <a:gd name="T17" fmla="*/ 369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" h="370">
                    <a:moveTo>
                      <a:pt x="370" y="369"/>
                    </a:moveTo>
                    <a:cubicBezTo>
                      <a:pt x="23" y="331"/>
                      <a:pt x="23" y="331"/>
                      <a:pt x="23" y="331"/>
                    </a:cubicBezTo>
                    <a:cubicBezTo>
                      <a:pt x="10" y="329"/>
                      <a:pt x="0" y="316"/>
                      <a:pt x="3" y="303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61" y="8"/>
                      <a:pt x="72" y="0"/>
                      <a:pt x="84" y="1"/>
                    </a:cubicBezTo>
                    <a:cubicBezTo>
                      <a:pt x="431" y="40"/>
                      <a:pt x="431" y="40"/>
                      <a:pt x="431" y="40"/>
                    </a:cubicBezTo>
                    <a:cubicBezTo>
                      <a:pt x="444" y="41"/>
                      <a:pt x="454" y="54"/>
                      <a:pt x="451" y="67"/>
                    </a:cubicBezTo>
                    <a:cubicBezTo>
                      <a:pt x="396" y="350"/>
                      <a:pt x="396" y="350"/>
                      <a:pt x="396" y="350"/>
                    </a:cubicBezTo>
                    <a:cubicBezTo>
                      <a:pt x="394" y="362"/>
                      <a:pt x="382" y="370"/>
                      <a:pt x="370" y="369"/>
                    </a:cubicBezTo>
                    <a:close/>
                  </a:path>
                </a:pathLst>
              </a:custGeom>
              <a:solidFill>
                <a:srgbClr val="EEEFF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ïṥḻíḑe">
                <a:extLst>
                  <a:ext uri="{FF2B5EF4-FFF2-40B4-BE49-F238E27FC236}">
                    <a16:creationId xmlns:a16="http://schemas.microsoft.com/office/drawing/2014/main" id="{428DF5AF-E79F-75D0-760B-FDAB5A079C05}"/>
                  </a:ext>
                </a:extLst>
              </p:cNvPr>
              <p:cNvSpPr/>
              <p:nvPr/>
            </p:nvSpPr>
            <p:spPr bwMode="auto">
              <a:xfrm>
                <a:off x="8206207" y="2060403"/>
                <a:ext cx="763258" cy="767398"/>
              </a:xfrm>
              <a:custGeom>
                <a:avLst/>
                <a:gdLst>
                  <a:gd name="T0" fmla="*/ 116 w 233"/>
                  <a:gd name="T1" fmla="*/ 0 h 234"/>
                  <a:gd name="T2" fmla="*/ 0 w 233"/>
                  <a:gd name="T3" fmla="*/ 117 h 234"/>
                  <a:gd name="T4" fmla="*/ 116 w 233"/>
                  <a:gd name="T5" fmla="*/ 234 h 234"/>
                  <a:gd name="T6" fmla="*/ 233 w 233"/>
                  <a:gd name="T7" fmla="*/ 117 h 234"/>
                  <a:gd name="T8" fmla="*/ 116 w 233"/>
                  <a:gd name="T9" fmla="*/ 0 h 234"/>
                  <a:gd name="T10" fmla="*/ 116 w 233"/>
                  <a:gd name="T11" fmla="*/ 182 h 234"/>
                  <a:gd name="T12" fmla="*/ 52 w 233"/>
                  <a:gd name="T13" fmla="*/ 117 h 234"/>
                  <a:gd name="T14" fmla="*/ 116 w 233"/>
                  <a:gd name="T15" fmla="*/ 52 h 234"/>
                  <a:gd name="T16" fmla="*/ 181 w 233"/>
                  <a:gd name="T17" fmla="*/ 117 h 234"/>
                  <a:gd name="T18" fmla="*/ 116 w 233"/>
                  <a:gd name="T19" fmla="*/ 182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3" h="234">
                    <a:moveTo>
                      <a:pt x="116" y="0"/>
                    </a:moveTo>
                    <a:cubicBezTo>
                      <a:pt x="52" y="0"/>
                      <a:pt x="0" y="53"/>
                      <a:pt x="0" y="117"/>
                    </a:cubicBezTo>
                    <a:cubicBezTo>
                      <a:pt x="0" y="181"/>
                      <a:pt x="52" y="234"/>
                      <a:pt x="116" y="234"/>
                    </a:cubicBezTo>
                    <a:cubicBezTo>
                      <a:pt x="181" y="234"/>
                      <a:pt x="233" y="181"/>
                      <a:pt x="233" y="117"/>
                    </a:cubicBezTo>
                    <a:cubicBezTo>
                      <a:pt x="233" y="53"/>
                      <a:pt x="181" y="0"/>
                      <a:pt x="116" y="0"/>
                    </a:cubicBezTo>
                    <a:close/>
                    <a:moveTo>
                      <a:pt x="116" y="182"/>
                    </a:moveTo>
                    <a:cubicBezTo>
                      <a:pt x="81" y="182"/>
                      <a:pt x="52" y="153"/>
                      <a:pt x="52" y="117"/>
                    </a:cubicBezTo>
                    <a:cubicBezTo>
                      <a:pt x="52" y="81"/>
                      <a:pt x="81" y="52"/>
                      <a:pt x="116" y="52"/>
                    </a:cubicBezTo>
                    <a:cubicBezTo>
                      <a:pt x="152" y="52"/>
                      <a:pt x="181" y="81"/>
                      <a:pt x="181" y="117"/>
                    </a:cubicBezTo>
                    <a:cubicBezTo>
                      <a:pt x="181" y="153"/>
                      <a:pt x="152" y="182"/>
                      <a:pt x="116" y="182"/>
                    </a:cubicBezTo>
                    <a:close/>
                  </a:path>
                </a:pathLst>
              </a:custGeom>
              <a:solidFill>
                <a:srgbClr val="D9151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íŝ1iḑe">
                <a:extLst>
                  <a:ext uri="{FF2B5EF4-FFF2-40B4-BE49-F238E27FC236}">
                    <a16:creationId xmlns:a16="http://schemas.microsoft.com/office/drawing/2014/main" id="{24D713BD-2E06-9AE9-6ABD-7E804BC0EAAB}"/>
                  </a:ext>
                </a:extLst>
              </p:cNvPr>
              <p:cNvSpPr/>
              <p:nvPr/>
            </p:nvSpPr>
            <p:spPr bwMode="auto">
              <a:xfrm>
                <a:off x="8163420" y="2034179"/>
                <a:ext cx="767398" cy="764638"/>
              </a:xfrm>
              <a:custGeom>
                <a:avLst/>
                <a:gdLst>
                  <a:gd name="T0" fmla="*/ 117 w 234"/>
                  <a:gd name="T1" fmla="*/ 0 h 233"/>
                  <a:gd name="T2" fmla="*/ 0 w 234"/>
                  <a:gd name="T3" fmla="*/ 116 h 233"/>
                  <a:gd name="T4" fmla="*/ 117 w 234"/>
                  <a:gd name="T5" fmla="*/ 233 h 233"/>
                  <a:gd name="T6" fmla="*/ 234 w 234"/>
                  <a:gd name="T7" fmla="*/ 116 h 233"/>
                  <a:gd name="T8" fmla="*/ 117 w 234"/>
                  <a:gd name="T9" fmla="*/ 0 h 233"/>
                  <a:gd name="T10" fmla="*/ 117 w 234"/>
                  <a:gd name="T11" fmla="*/ 181 h 233"/>
                  <a:gd name="T12" fmla="*/ 52 w 234"/>
                  <a:gd name="T13" fmla="*/ 116 h 233"/>
                  <a:gd name="T14" fmla="*/ 117 w 234"/>
                  <a:gd name="T15" fmla="*/ 52 h 233"/>
                  <a:gd name="T16" fmla="*/ 181 w 234"/>
                  <a:gd name="T17" fmla="*/ 116 h 233"/>
                  <a:gd name="T18" fmla="*/ 117 w 234"/>
                  <a:gd name="T19" fmla="*/ 181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4" h="233">
                    <a:moveTo>
                      <a:pt x="117" y="0"/>
                    </a:moveTo>
                    <a:cubicBezTo>
                      <a:pt x="53" y="0"/>
                      <a:pt x="0" y="52"/>
                      <a:pt x="0" y="116"/>
                    </a:cubicBezTo>
                    <a:cubicBezTo>
                      <a:pt x="0" y="181"/>
                      <a:pt x="53" y="233"/>
                      <a:pt x="117" y="233"/>
                    </a:cubicBezTo>
                    <a:cubicBezTo>
                      <a:pt x="181" y="233"/>
                      <a:pt x="234" y="181"/>
                      <a:pt x="234" y="116"/>
                    </a:cubicBezTo>
                    <a:cubicBezTo>
                      <a:pt x="234" y="52"/>
                      <a:pt x="181" y="0"/>
                      <a:pt x="117" y="0"/>
                    </a:cubicBezTo>
                    <a:close/>
                    <a:moveTo>
                      <a:pt x="117" y="181"/>
                    </a:moveTo>
                    <a:cubicBezTo>
                      <a:pt x="81" y="181"/>
                      <a:pt x="52" y="152"/>
                      <a:pt x="52" y="116"/>
                    </a:cubicBezTo>
                    <a:cubicBezTo>
                      <a:pt x="52" y="81"/>
                      <a:pt x="81" y="52"/>
                      <a:pt x="117" y="52"/>
                    </a:cubicBezTo>
                    <a:cubicBezTo>
                      <a:pt x="153" y="52"/>
                      <a:pt x="181" y="81"/>
                      <a:pt x="181" y="116"/>
                    </a:cubicBezTo>
                    <a:cubicBezTo>
                      <a:pt x="181" y="152"/>
                      <a:pt x="153" y="181"/>
                      <a:pt x="117" y="1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îṩļidê">
                <a:extLst>
                  <a:ext uri="{FF2B5EF4-FFF2-40B4-BE49-F238E27FC236}">
                    <a16:creationId xmlns:a16="http://schemas.microsoft.com/office/drawing/2014/main" id="{33AEB645-9032-EF66-18E7-6DB5DD8234E9}"/>
                  </a:ext>
                </a:extLst>
              </p:cNvPr>
              <p:cNvSpPr/>
              <p:nvPr/>
            </p:nvSpPr>
            <p:spPr bwMode="auto">
              <a:xfrm>
                <a:off x="2799912" y="3021031"/>
                <a:ext cx="1919877" cy="823988"/>
              </a:xfrm>
              <a:custGeom>
                <a:avLst/>
                <a:gdLst>
                  <a:gd name="T0" fmla="*/ 527 w 586"/>
                  <a:gd name="T1" fmla="*/ 250 h 251"/>
                  <a:gd name="T2" fmla="*/ 26 w 586"/>
                  <a:gd name="T3" fmla="*/ 195 h 251"/>
                  <a:gd name="T4" fmla="*/ 3 w 586"/>
                  <a:gd name="T5" fmla="*/ 163 h 251"/>
                  <a:gd name="T6" fmla="*/ 30 w 586"/>
                  <a:gd name="T7" fmla="*/ 23 h 251"/>
                  <a:gd name="T8" fmla="*/ 59 w 586"/>
                  <a:gd name="T9" fmla="*/ 1 h 251"/>
                  <a:gd name="T10" fmla="*/ 560 w 586"/>
                  <a:gd name="T11" fmla="*/ 56 h 251"/>
                  <a:gd name="T12" fmla="*/ 583 w 586"/>
                  <a:gd name="T13" fmla="*/ 88 h 251"/>
                  <a:gd name="T14" fmla="*/ 556 w 586"/>
                  <a:gd name="T15" fmla="*/ 228 h 251"/>
                  <a:gd name="T16" fmla="*/ 527 w 586"/>
                  <a:gd name="T17" fmla="*/ 25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6" h="251">
                    <a:moveTo>
                      <a:pt x="527" y="250"/>
                    </a:moveTo>
                    <a:cubicBezTo>
                      <a:pt x="26" y="195"/>
                      <a:pt x="26" y="195"/>
                      <a:pt x="26" y="195"/>
                    </a:cubicBezTo>
                    <a:cubicBezTo>
                      <a:pt x="11" y="193"/>
                      <a:pt x="0" y="179"/>
                      <a:pt x="3" y="16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2" y="9"/>
                      <a:pt x="45" y="0"/>
                      <a:pt x="59" y="1"/>
                    </a:cubicBezTo>
                    <a:cubicBezTo>
                      <a:pt x="560" y="56"/>
                      <a:pt x="560" y="56"/>
                      <a:pt x="560" y="56"/>
                    </a:cubicBezTo>
                    <a:cubicBezTo>
                      <a:pt x="575" y="58"/>
                      <a:pt x="586" y="72"/>
                      <a:pt x="583" y="88"/>
                    </a:cubicBezTo>
                    <a:cubicBezTo>
                      <a:pt x="556" y="228"/>
                      <a:pt x="556" y="228"/>
                      <a:pt x="556" y="228"/>
                    </a:cubicBezTo>
                    <a:cubicBezTo>
                      <a:pt x="554" y="242"/>
                      <a:pt x="541" y="251"/>
                      <a:pt x="527" y="25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ïsḷíḓè">
                <a:extLst>
                  <a:ext uri="{FF2B5EF4-FFF2-40B4-BE49-F238E27FC236}">
                    <a16:creationId xmlns:a16="http://schemas.microsoft.com/office/drawing/2014/main" id="{B909606B-DBBE-3E7C-6BCB-387AB3ED8794}"/>
                  </a:ext>
                </a:extLst>
              </p:cNvPr>
              <p:cNvSpPr/>
              <p:nvPr/>
            </p:nvSpPr>
            <p:spPr bwMode="auto">
              <a:xfrm>
                <a:off x="2790251" y="3001708"/>
                <a:ext cx="1893652" cy="814326"/>
              </a:xfrm>
              <a:custGeom>
                <a:avLst/>
                <a:gdLst>
                  <a:gd name="T0" fmla="*/ 521 w 578"/>
                  <a:gd name="T1" fmla="*/ 246 h 248"/>
                  <a:gd name="T2" fmla="*/ 26 w 578"/>
                  <a:gd name="T3" fmla="*/ 192 h 248"/>
                  <a:gd name="T4" fmla="*/ 3 w 578"/>
                  <a:gd name="T5" fmla="*/ 161 h 248"/>
                  <a:gd name="T6" fmla="*/ 28 w 578"/>
                  <a:gd name="T7" fmla="*/ 23 h 248"/>
                  <a:gd name="T8" fmla="*/ 58 w 578"/>
                  <a:gd name="T9" fmla="*/ 2 h 248"/>
                  <a:gd name="T10" fmla="*/ 553 w 578"/>
                  <a:gd name="T11" fmla="*/ 56 h 248"/>
                  <a:gd name="T12" fmla="*/ 576 w 578"/>
                  <a:gd name="T13" fmla="*/ 87 h 248"/>
                  <a:gd name="T14" fmla="*/ 550 w 578"/>
                  <a:gd name="T15" fmla="*/ 225 h 248"/>
                  <a:gd name="T16" fmla="*/ 521 w 578"/>
                  <a:gd name="T17" fmla="*/ 246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8" h="248">
                    <a:moveTo>
                      <a:pt x="521" y="246"/>
                    </a:moveTo>
                    <a:cubicBezTo>
                      <a:pt x="26" y="192"/>
                      <a:pt x="26" y="192"/>
                      <a:pt x="26" y="192"/>
                    </a:cubicBezTo>
                    <a:cubicBezTo>
                      <a:pt x="10" y="190"/>
                      <a:pt x="0" y="176"/>
                      <a:pt x="3" y="161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31" y="10"/>
                      <a:pt x="44" y="0"/>
                      <a:pt x="58" y="2"/>
                    </a:cubicBezTo>
                    <a:cubicBezTo>
                      <a:pt x="553" y="56"/>
                      <a:pt x="553" y="56"/>
                      <a:pt x="553" y="56"/>
                    </a:cubicBezTo>
                    <a:cubicBezTo>
                      <a:pt x="568" y="58"/>
                      <a:pt x="578" y="72"/>
                      <a:pt x="576" y="87"/>
                    </a:cubicBezTo>
                    <a:cubicBezTo>
                      <a:pt x="550" y="225"/>
                      <a:pt x="550" y="225"/>
                      <a:pt x="550" y="225"/>
                    </a:cubicBezTo>
                    <a:cubicBezTo>
                      <a:pt x="547" y="239"/>
                      <a:pt x="534" y="248"/>
                      <a:pt x="521" y="246"/>
                    </a:cubicBezTo>
                    <a:close/>
                  </a:path>
                </a:pathLst>
              </a:custGeom>
              <a:solidFill>
                <a:srgbClr val="EEEFF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išļiḍé">
                <a:extLst>
                  <a:ext uri="{FF2B5EF4-FFF2-40B4-BE49-F238E27FC236}">
                    <a16:creationId xmlns:a16="http://schemas.microsoft.com/office/drawing/2014/main" id="{5058A771-2342-B35C-EB66-7A06FDE5B468}"/>
                  </a:ext>
                </a:extLst>
              </p:cNvPr>
              <p:cNvSpPr/>
              <p:nvPr/>
            </p:nvSpPr>
            <p:spPr bwMode="auto">
              <a:xfrm>
                <a:off x="2950356" y="3113506"/>
                <a:ext cx="1638313" cy="242917"/>
              </a:xfrm>
              <a:custGeom>
                <a:avLst/>
                <a:gdLst>
                  <a:gd name="T0" fmla="*/ 488 w 500"/>
                  <a:gd name="T1" fmla="*/ 73 h 74"/>
                  <a:gd name="T2" fmla="*/ 10 w 500"/>
                  <a:gd name="T3" fmla="*/ 21 h 74"/>
                  <a:gd name="T4" fmla="*/ 1 w 500"/>
                  <a:gd name="T5" fmla="*/ 9 h 74"/>
                  <a:gd name="T6" fmla="*/ 1 w 500"/>
                  <a:gd name="T7" fmla="*/ 9 h 74"/>
                  <a:gd name="T8" fmla="*/ 12 w 500"/>
                  <a:gd name="T9" fmla="*/ 1 h 74"/>
                  <a:gd name="T10" fmla="*/ 490 w 500"/>
                  <a:gd name="T11" fmla="*/ 53 h 74"/>
                  <a:gd name="T12" fmla="*/ 499 w 500"/>
                  <a:gd name="T13" fmla="*/ 65 h 74"/>
                  <a:gd name="T14" fmla="*/ 499 w 500"/>
                  <a:gd name="T15" fmla="*/ 65 h 74"/>
                  <a:gd name="T16" fmla="*/ 488 w 500"/>
                  <a:gd name="T17" fmla="*/ 7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0" h="74">
                    <a:moveTo>
                      <a:pt x="488" y="73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0"/>
                      <a:pt x="0" y="15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4"/>
                      <a:pt x="7" y="0"/>
                      <a:pt x="12" y="1"/>
                    </a:cubicBezTo>
                    <a:cubicBezTo>
                      <a:pt x="490" y="53"/>
                      <a:pt x="490" y="53"/>
                      <a:pt x="490" y="53"/>
                    </a:cubicBezTo>
                    <a:cubicBezTo>
                      <a:pt x="496" y="54"/>
                      <a:pt x="500" y="59"/>
                      <a:pt x="499" y="65"/>
                    </a:cubicBezTo>
                    <a:cubicBezTo>
                      <a:pt x="499" y="65"/>
                      <a:pt x="499" y="65"/>
                      <a:pt x="499" y="65"/>
                    </a:cubicBezTo>
                    <a:cubicBezTo>
                      <a:pt x="498" y="70"/>
                      <a:pt x="494" y="74"/>
                      <a:pt x="488" y="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í$ḷiḋe">
                <a:extLst>
                  <a:ext uri="{FF2B5EF4-FFF2-40B4-BE49-F238E27FC236}">
                    <a16:creationId xmlns:a16="http://schemas.microsoft.com/office/drawing/2014/main" id="{AE04BFE7-AE30-BB7D-609A-B7540A3B0D07}"/>
                  </a:ext>
                </a:extLst>
              </p:cNvPr>
              <p:cNvSpPr/>
              <p:nvPr/>
            </p:nvSpPr>
            <p:spPr bwMode="auto">
              <a:xfrm>
                <a:off x="2917231" y="3287413"/>
                <a:ext cx="1019978" cy="173907"/>
              </a:xfrm>
              <a:custGeom>
                <a:avLst/>
                <a:gdLst>
                  <a:gd name="T0" fmla="*/ 299 w 311"/>
                  <a:gd name="T1" fmla="*/ 53 h 53"/>
                  <a:gd name="T2" fmla="*/ 10 w 311"/>
                  <a:gd name="T3" fmla="*/ 21 h 53"/>
                  <a:gd name="T4" fmla="*/ 1 w 311"/>
                  <a:gd name="T5" fmla="*/ 9 h 53"/>
                  <a:gd name="T6" fmla="*/ 1 w 311"/>
                  <a:gd name="T7" fmla="*/ 9 h 53"/>
                  <a:gd name="T8" fmla="*/ 12 w 311"/>
                  <a:gd name="T9" fmla="*/ 1 h 53"/>
                  <a:gd name="T10" fmla="*/ 301 w 311"/>
                  <a:gd name="T11" fmla="*/ 32 h 53"/>
                  <a:gd name="T12" fmla="*/ 310 w 311"/>
                  <a:gd name="T13" fmla="*/ 44 h 53"/>
                  <a:gd name="T14" fmla="*/ 310 w 311"/>
                  <a:gd name="T15" fmla="*/ 44 h 53"/>
                  <a:gd name="T16" fmla="*/ 299 w 311"/>
                  <a:gd name="T1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1" h="53">
                    <a:moveTo>
                      <a:pt x="299" y="53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5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4"/>
                      <a:pt x="7" y="0"/>
                      <a:pt x="12" y="1"/>
                    </a:cubicBezTo>
                    <a:cubicBezTo>
                      <a:pt x="301" y="32"/>
                      <a:pt x="301" y="32"/>
                      <a:pt x="301" y="32"/>
                    </a:cubicBezTo>
                    <a:cubicBezTo>
                      <a:pt x="307" y="33"/>
                      <a:pt x="311" y="38"/>
                      <a:pt x="310" y="44"/>
                    </a:cubicBezTo>
                    <a:cubicBezTo>
                      <a:pt x="310" y="44"/>
                      <a:pt x="310" y="44"/>
                      <a:pt x="310" y="44"/>
                    </a:cubicBezTo>
                    <a:cubicBezTo>
                      <a:pt x="309" y="50"/>
                      <a:pt x="304" y="53"/>
                      <a:pt x="299" y="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î$ḷïḍe">
                <a:extLst>
                  <a:ext uri="{FF2B5EF4-FFF2-40B4-BE49-F238E27FC236}">
                    <a16:creationId xmlns:a16="http://schemas.microsoft.com/office/drawing/2014/main" id="{3B014F46-907A-AB25-1763-6D824997FA60}"/>
                  </a:ext>
                </a:extLst>
              </p:cNvPr>
              <p:cNvSpPr/>
              <p:nvPr/>
            </p:nvSpPr>
            <p:spPr bwMode="auto">
              <a:xfrm>
                <a:off x="2885485" y="3461319"/>
                <a:ext cx="1316723" cy="207032"/>
              </a:xfrm>
              <a:custGeom>
                <a:avLst/>
                <a:gdLst>
                  <a:gd name="T0" fmla="*/ 390 w 402"/>
                  <a:gd name="T1" fmla="*/ 63 h 63"/>
                  <a:gd name="T2" fmla="*/ 10 w 402"/>
                  <a:gd name="T3" fmla="*/ 21 h 63"/>
                  <a:gd name="T4" fmla="*/ 1 w 402"/>
                  <a:gd name="T5" fmla="*/ 9 h 63"/>
                  <a:gd name="T6" fmla="*/ 1 w 402"/>
                  <a:gd name="T7" fmla="*/ 9 h 63"/>
                  <a:gd name="T8" fmla="*/ 12 w 402"/>
                  <a:gd name="T9" fmla="*/ 1 h 63"/>
                  <a:gd name="T10" fmla="*/ 392 w 402"/>
                  <a:gd name="T11" fmla="*/ 42 h 63"/>
                  <a:gd name="T12" fmla="*/ 401 w 402"/>
                  <a:gd name="T13" fmla="*/ 54 h 63"/>
                  <a:gd name="T14" fmla="*/ 401 w 402"/>
                  <a:gd name="T15" fmla="*/ 54 h 63"/>
                  <a:gd name="T16" fmla="*/ 390 w 402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2" h="63">
                    <a:moveTo>
                      <a:pt x="390" y="63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5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4"/>
                      <a:pt x="7" y="0"/>
                      <a:pt x="12" y="1"/>
                    </a:cubicBezTo>
                    <a:cubicBezTo>
                      <a:pt x="392" y="42"/>
                      <a:pt x="392" y="42"/>
                      <a:pt x="392" y="42"/>
                    </a:cubicBezTo>
                    <a:cubicBezTo>
                      <a:pt x="398" y="43"/>
                      <a:pt x="402" y="48"/>
                      <a:pt x="401" y="54"/>
                    </a:cubicBezTo>
                    <a:cubicBezTo>
                      <a:pt x="401" y="54"/>
                      <a:pt x="401" y="54"/>
                      <a:pt x="401" y="54"/>
                    </a:cubicBezTo>
                    <a:cubicBezTo>
                      <a:pt x="400" y="60"/>
                      <a:pt x="395" y="63"/>
                      <a:pt x="390" y="6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iṡ1îḍé">
                <a:extLst>
                  <a:ext uri="{FF2B5EF4-FFF2-40B4-BE49-F238E27FC236}">
                    <a16:creationId xmlns:a16="http://schemas.microsoft.com/office/drawing/2014/main" id="{BE0BF176-08B9-A314-DEE3-EB3FBB5CC854}"/>
                  </a:ext>
                </a:extLst>
              </p:cNvPr>
              <p:cNvSpPr/>
              <p:nvPr/>
            </p:nvSpPr>
            <p:spPr bwMode="auto">
              <a:xfrm>
                <a:off x="3633760" y="2008804"/>
                <a:ext cx="398684" cy="396456"/>
              </a:xfrm>
              <a:prstGeom prst="ellipse">
                <a:avLst/>
              </a:prstGeom>
              <a:gradFill>
                <a:gsLst>
                  <a:gs pos="10000">
                    <a:schemeClr val="tx2">
                      <a:lumMod val="40000"/>
                      <a:lumOff val="60000"/>
                    </a:schemeClr>
                  </a:gs>
                  <a:gs pos="71000">
                    <a:srgbClr val="6A7788"/>
                  </a:gs>
                  <a:gs pos="54000">
                    <a:schemeClr val="tx2"/>
                  </a:gs>
                </a:gsLst>
                <a:lin ang="27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íśľíḋé">
                <a:extLst>
                  <a:ext uri="{FF2B5EF4-FFF2-40B4-BE49-F238E27FC236}">
                    <a16:creationId xmlns:a16="http://schemas.microsoft.com/office/drawing/2014/main" id="{B97A4FD7-7126-C0F9-F7F5-165E8CA7E353}"/>
                  </a:ext>
                </a:extLst>
              </p:cNvPr>
              <p:cNvSpPr/>
              <p:nvPr/>
            </p:nvSpPr>
            <p:spPr bwMode="auto">
              <a:xfrm>
                <a:off x="8579556" y="4128652"/>
                <a:ext cx="337462" cy="336231"/>
              </a:xfrm>
              <a:prstGeom prst="ellipse">
                <a:avLst/>
              </a:prstGeom>
              <a:gradFill>
                <a:gsLst>
                  <a:gs pos="10000">
                    <a:schemeClr val="tx2">
                      <a:lumMod val="40000"/>
                      <a:lumOff val="60000"/>
                    </a:schemeClr>
                  </a:gs>
                  <a:gs pos="71000">
                    <a:srgbClr val="6A7788"/>
                  </a:gs>
                  <a:gs pos="54000">
                    <a:schemeClr val="tx2"/>
                  </a:gs>
                </a:gsLst>
                <a:lin ang="27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îṡḷîḋé">
                <a:extLst>
                  <a:ext uri="{FF2B5EF4-FFF2-40B4-BE49-F238E27FC236}">
                    <a16:creationId xmlns:a16="http://schemas.microsoft.com/office/drawing/2014/main" id="{BA2D4C22-EF0E-C7D1-2249-D46BE96F86C2}"/>
                  </a:ext>
                </a:extLst>
              </p:cNvPr>
              <p:cNvSpPr/>
              <p:nvPr/>
            </p:nvSpPr>
            <p:spPr bwMode="auto">
              <a:xfrm>
                <a:off x="4960143" y="5224021"/>
                <a:ext cx="216693" cy="217735"/>
              </a:xfrm>
              <a:prstGeom prst="ellipse">
                <a:avLst/>
              </a:prstGeom>
              <a:gradFill>
                <a:gsLst>
                  <a:gs pos="10000">
                    <a:schemeClr val="accent1">
                      <a:lumMod val="40000"/>
                      <a:lumOff val="60000"/>
                    </a:schemeClr>
                  </a:gs>
                  <a:gs pos="71000">
                    <a:srgbClr val="EC3838"/>
                  </a:gs>
                  <a:gs pos="54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75684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1íḋ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ś1íḋe">
            <a:extLst>
              <a:ext uri="{FF2B5EF4-FFF2-40B4-BE49-F238E27FC236}">
                <a16:creationId xmlns:a16="http://schemas.microsoft.com/office/drawing/2014/main" id="{C8BBEB7A-FF76-438F-8E1B-AF6A22960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054" y="2268543"/>
            <a:ext cx="5677105" cy="1133475"/>
          </a:xfrm>
        </p:spPr>
        <p:txBody>
          <a:bodyPr>
            <a:normAutofit/>
          </a:bodyPr>
          <a:lstStyle/>
          <a:p>
            <a:r>
              <a:rPr lang="en-US" altLang="zh-CN" dirty="0"/>
              <a:t>difficulty</a:t>
            </a:r>
            <a:endParaRPr lang="zh-CN" altLang="en-US" dirty="0"/>
          </a:p>
        </p:txBody>
      </p:sp>
      <p:sp>
        <p:nvSpPr>
          <p:cNvPr id="8" name="işľïḓè">
            <a:extLst>
              <a:ext uri="{FF2B5EF4-FFF2-40B4-BE49-F238E27FC236}">
                <a16:creationId xmlns:a16="http://schemas.microsoft.com/office/drawing/2014/main" id="{B46E4545-AA93-4A87-9828-5789A4CF16F2}"/>
              </a:ext>
            </a:extLst>
          </p:cNvPr>
          <p:cNvSpPr txBox="1"/>
          <p:nvPr/>
        </p:nvSpPr>
        <p:spPr>
          <a:xfrm>
            <a:off x="2208459" y="3048679"/>
            <a:ext cx="768421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îŝ1iḓe">
            <a:extLst>
              <a:ext uri="{FF2B5EF4-FFF2-40B4-BE49-F238E27FC236}">
                <a16:creationId xmlns:a16="http://schemas.microsoft.com/office/drawing/2014/main" id="{C8F91C94-2B9E-4A95-B886-75CD8845D7CF}"/>
              </a:ext>
            </a:extLst>
          </p:cNvPr>
          <p:cNvGrpSpPr/>
          <p:nvPr/>
        </p:nvGrpSpPr>
        <p:grpSpPr>
          <a:xfrm>
            <a:off x="11121035" y="606633"/>
            <a:ext cx="412293" cy="856727"/>
            <a:chOff x="535189" y="2761214"/>
            <a:chExt cx="693583" cy="1441236"/>
          </a:xfrm>
        </p:grpSpPr>
        <p:cxnSp>
          <p:nvCxnSpPr>
            <p:cNvPr id="9" name="íšļïḍè">
              <a:extLst>
                <a:ext uri="{FF2B5EF4-FFF2-40B4-BE49-F238E27FC236}">
                  <a16:creationId xmlns:a16="http://schemas.microsoft.com/office/drawing/2014/main" id="{45382FB0-1772-4ECC-8333-E9C6FEB347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460" y="3369500"/>
              <a:ext cx="284989" cy="285918"/>
            </a:xfrm>
            <a:prstGeom prst="line">
              <a:avLst/>
            </a:prstGeom>
            <a:ln w="12700">
              <a:solidFill>
                <a:srgbClr val="0F253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íṡlíḍe">
              <a:extLst>
                <a:ext uri="{FF2B5EF4-FFF2-40B4-BE49-F238E27FC236}">
                  <a16:creationId xmlns:a16="http://schemas.microsoft.com/office/drawing/2014/main" id="{F3CCAC29-E617-48C6-A5EF-D7F4D0C605A3}"/>
                </a:ext>
              </a:extLst>
            </p:cNvPr>
            <p:cNvSpPr txBox="1"/>
            <p:nvPr/>
          </p:nvSpPr>
          <p:spPr>
            <a:xfrm>
              <a:off x="535189" y="2761214"/>
              <a:ext cx="693583" cy="569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F2532"/>
                  </a:solidFill>
                </a:rPr>
                <a:t>03</a:t>
              </a:r>
            </a:p>
          </p:txBody>
        </p:sp>
        <p:sp>
          <p:nvSpPr>
            <p:cNvPr id="11" name="i$ļíḓê">
              <a:extLst>
                <a:ext uri="{FF2B5EF4-FFF2-40B4-BE49-F238E27FC236}">
                  <a16:creationId xmlns:a16="http://schemas.microsoft.com/office/drawing/2014/main" id="{CEB80949-709A-4694-B88E-87B6FD0E2BFC}"/>
                </a:ext>
              </a:extLst>
            </p:cNvPr>
            <p:cNvSpPr txBox="1"/>
            <p:nvPr/>
          </p:nvSpPr>
          <p:spPr>
            <a:xfrm>
              <a:off x="535189" y="3632915"/>
              <a:ext cx="693581" cy="569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F2532">
                      <a:alpha val="50000"/>
                    </a:srgbClr>
                  </a:solidFill>
                </a:rPr>
                <a:t>05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4167993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21BCF-DA97-6ED7-DE95-E84BD73C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difficulty</a:t>
            </a:r>
            <a:endParaRPr lang="zh-CN" altLang="en-US" dirty="0"/>
          </a:p>
        </p:txBody>
      </p:sp>
      <p:grpSp>
        <p:nvGrpSpPr>
          <p:cNvPr id="3" name="ïSļid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5105622-EA4B-115F-6A6D-2B032B608786}"/>
              </a:ext>
            </a:extLst>
          </p:cNvPr>
          <p:cNvGrpSpPr>
            <a:grpSpLocks noChangeAspect="1"/>
          </p:cNvGrpSpPr>
          <p:nvPr/>
        </p:nvGrpSpPr>
        <p:grpSpPr>
          <a:xfrm>
            <a:off x="841205" y="1357466"/>
            <a:ext cx="10509590" cy="4664612"/>
            <a:chOff x="841205" y="1357464"/>
            <a:chExt cx="10509590" cy="4664612"/>
          </a:xfrm>
        </p:grpSpPr>
        <p:grpSp>
          <p:nvGrpSpPr>
            <p:cNvPr id="10" name="íṧ1íďê">
              <a:extLst>
                <a:ext uri="{FF2B5EF4-FFF2-40B4-BE49-F238E27FC236}">
                  <a16:creationId xmlns:a16="http://schemas.microsoft.com/office/drawing/2014/main" id="{634315FD-378F-97E7-FBEC-ECE5217285DB}"/>
                </a:ext>
              </a:extLst>
            </p:cNvPr>
            <p:cNvGrpSpPr/>
            <p:nvPr/>
          </p:nvGrpSpPr>
          <p:grpSpPr>
            <a:xfrm>
              <a:off x="841205" y="4515571"/>
              <a:ext cx="2592727" cy="1506505"/>
              <a:chOff x="1319702" y="4637120"/>
              <a:chExt cx="2592727" cy="1506505"/>
            </a:xfrm>
          </p:grpSpPr>
          <p:sp>
            <p:nvSpPr>
              <p:cNvPr id="39" name="iśļiḍe">
                <a:extLst>
                  <a:ext uri="{FF2B5EF4-FFF2-40B4-BE49-F238E27FC236}">
                    <a16:creationId xmlns:a16="http://schemas.microsoft.com/office/drawing/2014/main" id="{D045B2EF-D47E-044E-B1F5-C3B3F61B493D}"/>
                  </a:ext>
                </a:extLst>
              </p:cNvPr>
              <p:cNvSpPr txBox="1"/>
              <p:nvPr/>
            </p:nvSpPr>
            <p:spPr bwMode="auto">
              <a:xfrm>
                <a:off x="1319702" y="4637120"/>
                <a:ext cx="2592726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Template image</a:t>
                </a:r>
              </a:p>
            </p:txBody>
          </p:sp>
          <p:sp>
            <p:nvSpPr>
              <p:cNvPr id="40" name="işľîḋe">
                <a:extLst>
                  <a:ext uri="{FF2B5EF4-FFF2-40B4-BE49-F238E27FC236}">
                    <a16:creationId xmlns:a16="http://schemas.microsoft.com/office/drawing/2014/main" id="{BCB21AC2-C9BB-FD37-D606-C8027835D771}"/>
                  </a:ext>
                </a:extLst>
              </p:cNvPr>
              <p:cNvSpPr/>
              <p:nvPr/>
            </p:nvSpPr>
            <p:spPr bwMode="auto">
              <a:xfrm>
                <a:off x="1319703" y="5276670"/>
                <a:ext cx="2592726" cy="866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Choosing a template image with low noise is beneficial to face matching results</a:t>
                </a:r>
              </a:p>
            </p:txBody>
          </p:sp>
        </p:grpSp>
        <p:grpSp>
          <p:nvGrpSpPr>
            <p:cNvPr id="16" name="íṧḻiḑé">
              <a:extLst>
                <a:ext uri="{FF2B5EF4-FFF2-40B4-BE49-F238E27FC236}">
                  <a16:creationId xmlns:a16="http://schemas.microsoft.com/office/drawing/2014/main" id="{359ACD1A-50CF-7F35-F7BB-6ED89D26A595}"/>
                </a:ext>
              </a:extLst>
            </p:cNvPr>
            <p:cNvGrpSpPr/>
            <p:nvPr/>
          </p:nvGrpSpPr>
          <p:grpSpPr>
            <a:xfrm>
              <a:off x="8758068" y="4713315"/>
              <a:ext cx="2592727" cy="1308761"/>
              <a:chOff x="1319702" y="4834864"/>
              <a:chExt cx="2592727" cy="1308761"/>
            </a:xfrm>
          </p:grpSpPr>
          <p:sp>
            <p:nvSpPr>
              <p:cNvPr id="27" name="išḷiḋe">
                <a:extLst>
                  <a:ext uri="{FF2B5EF4-FFF2-40B4-BE49-F238E27FC236}">
                    <a16:creationId xmlns:a16="http://schemas.microsoft.com/office/drawing/2014/main" id="{A624AB59-15F3-D1D7-80E7-CF096AE64ACA}"/>
                  </a:ext>
                </a:extLst>
              </p:cNvPr>
              <p:cNvSpPr txBox="1"/>
              <p:nvPr/>
            </p:nvSpPr>
            <p:spPr bwMode="auto">
              <a:xfrm>
                <a:off x="1319703" y="4834864"/>
                <a:ext cx="2592726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The data set of result test</a:t>
                </a:r>
              </a:p>
            </p:txBody>
          </p:sp>
          <p:sp>
            <p:nvSpPr>
              <p:cNvPr id="28" name="iṡļiďê">
                <a:extLst>
                  <a:ext uri="{FF2B5EF4-FFF2-40B4-BE49-F238E27FC236}">
                    <a16:creationId xmlns:a16="http://schemas.microsoft.com/office/drawing/2014/main" id="{00F9B265-0DFF-406C-83A0-7543A93B3099}"/>
                  </a:ext>
                </a:extLst>
              </p:cNvPr>
              <p:cNvSpPr/>
              <p:nvPr/>
            </p:nvSpPr>
            <p:spPr bwMode="auto">
              <a:xfrm>
                <a:off x="1319702" y="5276670"/>
                <a:ext cx="2592726" cy="866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search for images of the same 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With relative noise</a:t>
                </a:r>
              </a:p>
            </p:txBody>
          </p:sp>
        </p:grpSp>
        <p:grpSp>
          <p:nvGrpSpPr>
            <p:cNvPr id="18" name="ïs1idè">
              <a:extLst>
                <a:ext uri="{FF2B5EF4-FFF2-40B4-BE49-F238E27FC236}">
                  <a16:creationId xmlns:a16="http://schemas.microsoft.com/office/drawing/2014/main" id="{D33D1138-8AAA-8BFD-7C76-70B2067D6DC2}"/>
                </a:ext>
              </a:extLst>
            </p:cNvPr>
            <p:cNvGrpSpPr/>
            <p:nvPr/>
          </p:nvGrpSpPr>
          <p:grpSpPr>
            <a:xfrm>
              <a:off x="3952857" y="1357464"/>
              <a:ext cx="4286283" cy="3780013"/>
              <a:chOff x="4067628" y="1625418"/>
              <a:chExt cx="4056742" cy="3577592"/>
            </a:xfrm>
          </p:grpSpPr>
          <p:grpSp>
            <p:nvGrpSpPr>
              <p:cNvPr id="19" name="ïŝľîďé">
                <a:extLst>
                  <a:ext uri="{FF2B5EF4-FFF2-40B4-BE49-F238E27FC236}">
                    <a16:creationId xmlns:a16="http://schemas.microsoft.com/office/drawing/2014/main" id="{A62F3339-9B6F-0A89-B5F7-BA3E717225F4}"/>
                  </a:ext>
                </a:extLst>
              </p:cNvPr>
              <p:cNvGrpSpPr/>
              <p:nvPr/>
            </p:nvGrpSpPr>
            <p:grpSpPr>
              <a:xfrm>
                <a:off x="4067628" y="1625418"/>
                <a:ext cx="4056742" cy="3407135"/>
                <a:chOff x="1127448" y="1664803"/>
                <a:chExt cx="4844146" cy="4068453"/>
              </a:xfrm>
            </p:grpSpPr>
            <p:sp>
              <p:nvSpPr>
                <p:cNvPr id="21" name="îŝlïdè">
                  <a:extLst>
                    <a:ext uri="{FF2B5EF4-FFF2-40B4-BE49-F238E27FC236}">
                      <a16:creationId xmlns:a16="http://schemas.microsoft.com/office/drawing/2014/main" id="{A2EB9753-FB06-A30D-8669-B1F64351D7A0}"/>
                    </a:ext>
                  </a:extLst>
                </p:cNvPr>
                <p:cNvSpPr/>
                <p:nvPr/>
              </p:nvSpPr>
              <p:spPr bwMode="auto">
                <a:xfrm>
                  <a:off x="2672089" y="5707399"/>
                  <a:ext cx="1779597" cy="25857"/>
                </a:xfrm>
                <a:custGeom>
                  <a:avLst/>
                  <a:gdLst>
                    <a:gd name="T0" fmla="*/ 6776 w 6981"/>
                    <a:gd name="T1" fmla="*/ 0 h 103"/>
                    <a:gd name="T2" fmla="*/ 6776 w 6981"/>
                    <a:gd name="T3" fmla="*/ 0 h 103"/>
                    <a:gd name="T4" fmla="*/ 203 w 6981"/>
                    <a:gd name="T5" fmla="*/ 0 h 103"/>
                    <a:gd name="T6" fmla="*/ 0 w 6981"/>
                    <a:gd name="T7" fmla="*/ 46 h 103"/>
                    <a:gd name="T8" fmla="*/ 0 w 6981"/>
                    <a:gd name="T9" fmla="*/ 55 h 103"/>
                    <a:gd name="T10" fmla="*/ 203 w 6981"/>
                    <a:gd name="T11" fmla="*/ 102 h 103"/>
                    <a:gd name="T12" fmla="*/ 6776 w 6981"/>
                    <a:gd name="T13" fmla="*/ 102 h 103"/>
                    <a:gd name="T14" fmla="*/ 6980 w 6981"/>
                    <a:gd name="T15" fmla="*/ 55 h 103"/>
                    <a:gd name="T16" fmla="*/ 6980 w 6981"/>
                    <a:gd name="T17" fmla="*/ 46 h 103"/>
                    <a:gd name="T18" fmla="*/ 6776 w 6981"/>
                    <a:gd name="T19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981" h="103">
                      <a:moveTo>
                        <a:pt x="6776" y="0"/>
                      </a:moveTo>
                      <a:lnTo>
                        <a:pt x="6776" y="0"/>
                      </a:lnTo>
                      <a:cubicBezTo>
                        <a:pt x="203" y="0"/>
                        <a:pt x="203" y="0"/>
                        <a:pt x="203" y="0"/>
                      </a:cubicBezTo>
                      <a:cubicBezTo>
                        <a:pt x="92" y="0"/>
                        <a:pt x="0" y="18"/>
                        <a:pt x="0" y="46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83"/>
                        <a:pt x="92" y="102"/>
                        <a:pt x="203" y="102"/>
                      </a:cubicBezTo>
                      <a:cubicBezTo>
                        <a:pt x="6776" y="102"/>
                        <a:pt x="6776" y="102"/>
                        <a:pt x="6776" y="102"/>
                      </a:cubicBezTo>
                      <a:cubicBezTo>
                        <a:pt x="6887" y="102"/>
                        <a:pt x="6980" y="83"/>
                        <a:pt x="6980" y="55"/>
                      </a:cubicBezTo>
                      <a:cubicBezTo>
                        <a:pt x="6980" y="46"/>
                        <a:pt x="6980" y="46"/>
                        <a:pt x="6980" y="46"/>
                      </a:cubicBezTo>
                      <a:cubicBezTo>
                        <a:pt x="6980" y="18"/>
                        <a:pt x="6887" y="0"/>
                        <a:pt x="6776" y="0"/>
                      </a:cubicBezTo>
                    </a:path>
                  </a:pathLst>
                </a:custGeom>
                <a:solidFill>
                  <a:srgbClr val="BCBDC0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ïśliḍe">
                  <a:extLst>
                    <a:ext uri="{FF2B5EF4-FFF2-40B4-BE49-F238E27FC236}">
                      <a16:creationId xmlns:a16="http://schemas.microsoft.com/office/drawing/2014/main" id="{7D8B5898-3FA7-DC4A-86D8-5DC0821F56AA}"/>
                    </a:ext>
                  </a:extLst>
                </p:cNvPr>
                <p:cNvSpPr/>
                <p:nvPr/>
              </p:nvSpPr>
              <p:spPr bwMode="auto">
                <a:xfrm>
                  <a:off x="1127448" y="1664803"/>
                  <a:ext cx="4844146" cy="2931894"/>
                </a:xfrm>
                <a:custGeom>
                  <a:avLst/>
                  <a:gdLst>
                    <a:gd name="T0" fmla="*/ 18999 w 19000"/>
                    <a:gd name="T1" fmla="*/ 11499 h 11500"/>
                    <a:gd name="T2" fmla="*/ 18999 w 19000"/>
                    <a:gd name="T3" fmla="*/ 11499 h 11500"/>
                    <a:gd name="T4" fmla="*/ 18999 w 19000"/>
                    <a:gd name="T5" fmla="*/ 630 h 11500"/>
                    <a:gd name="T6" fmla="*/ 18369 w 19000"/>
                    <a:gd name="T7" fmla="*/ 0 h 11500"/>
                    <a:gd name="T8" fmla="*/ 630 w 19000"/>
                    <a:gd name="T9" fmla="*/ 0 h 11500"/>
                    <a:gd name="T10" fmla="*/ 0 w 19000"/>
                    <a:gd name="T11" fmla="*/ 630 h 11500"/>
                    <a:gd name="T12" fmla="*/ 0 w 19000"/>
                    <a:gd name="T13" fmla="*/ 11499 h 11500"/>
                    <a:gd name="T14" fmla="*/ 18999 w 19000"/>
                    <a:gd name="T15" fmla="*/ 11499 h 11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00" h="11500">
                      <a:moveTo>
                        <a:pt x="18999" y="11499"/>
                      </a:moveTo>
                      <a:lnTo>
                        <a:pt x="18999" y="11499"/>
                      </a:lnTo>
                      <a:cubicBezTo>
                        <a:pt x="18999" y="630"/>
                        <a:pt x="18999" y="630"/>
                        <a:pt x="18999" y="630"/>
                      </a:cubicBezTo>
                      <a:cubicBezTo>
                        <a:pt x="18999" y="287"/>
                        <a:pt x="18712" y="0"/>
                        <a:pt x="18369" y="0"/>
                      </a:cubicBezTo>
                      <a:cubicBezTo>
                        <a:pt x="630" y="0"/>
                        <a:pt x="630" y="0"/>
                        <a:pt x="630" y="0"/>
                      </a:cubicBezTo>
                      <a:cubicBezTo>
                        <a:pt x="278" y="0"/>
                        <a:pt x="0" y="287"/>
                        <a:pt x="0" y="630"/>
                      </a:cubicBezTo>
                      <a:cubicBezTo>
                        <a:pt x="0" y="11499"/>
                        <a:pt x="0" y="11499"/>
                        <a:pt x="0" y="11499"/>
                      </a:cubicBezTo>
                      <a:lnTo>
                        <a:pt x="18999" y="11499"/>
                      </a:lnTo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ïś1ïḍe">
                  <a:extLst>
                    <a:ext uri="{FF2B5EF4-FFF2-40B4-BE49-F238E27FC236}">
                      <a16:creationId xmlns:a16="http://schemas.microsoft.com/office/drawing/2014/main" id="{54D8DAFD-ABEE-BD80-49AD-DB9B02FD86BC}"/>
                    </a:ext>
                  </a:extLst>
                </p:cNvPr>
                <p:cNvSpPr/>
                <p:nvPr/>
              </p:nvSpPr>
              <p:spPr bwMode="auto">
                <a:xfrm>
                  <a:off x="2672089" y="5131812"/>
                  <a:ext cx="1779597" cy="590202"/>
                </a:xfrm>
                <a:custGeom>
                  <a:avLst/>
                  <a:gdLst>
                    <a:gd name="T0" fmla="*/ 6924 w 6981"/>
                    <a:gd name="T1" fmla="*/ 2138 h 2315"/>
                    <a:gd name="T2" fmla="*/ 6924 w 6981"/>
                    <a:gd name="T3" fmla="*/ 2138 h 2315"/>
                    <a:gd name="T4" fmla="*/ 6249 w 6981"/>
                    <a:gd name="T5" fmla="*/ 2000 h 2315"/>
                    <a:gd name="T6" fmla="*/ 6036 w 6981"/>
                    <a:gd name="T7" fmla="*/ 1712 h 2315"/>
                    <a:gd name="T8" fmla="*/ 5897 w 6981"/>
                    <a:gd name="T9" fmla="*/ 0 h 2315"/>
                    <a:gd name="T10" fmla="*/ 1074 w 6981"/>
                    <a:gd name="T11" fmla="*/ 0 h 2315"/>
                    <a:gd name="T12" fmla="*/ 944 w 6981"/>
                    <a:gd name="T13" fmla="*/ 1712 h 2315"/>
                    <a:gd name="T14" fmla="*/ 731 w 6981"/>
                    <a:gd name="T15" fmla="*/ 2000 h 2315"/>
                    <a:gd name="T16" fmla="*/ 37 w 6981"/>
                    <a:gd name="T17" fmla="*/ 2148 h 2315"/>
                    <a:gd name="T18" fmla="*/ 0 w 6981"/>
                    <a:gd name="T19" fmla="*/ 2185 h 2315"/>
                    <a:gd name="T20" fmla="*/ 0 w 6981"/>
                    <a:gd name="T21" fmla="*/ 2314 h 2315"/>
                    <a:gd name="T22" fmla="*/ 18 w 6981"/>
                    <a:gd name="T23" fmla="*/ 2314 h 2315"/>
                    <a:gd name="T24" fmla="*/ 6961 w 6981"/>
                    <a:gd name="T25" fmla="*/ 2314 h 2315"/>
                    <a:gd name="T26" fmla="*/ 6980 w 6981"/>
                    <a:gd name="T27" fmla="*/ 2314 h 2315"/>
                    <a:gd name="T28" fmla="*/ 6980 w 6981"/>
                    <a:gd name="T29" fmla="*/ 2185 h 2315"/>
                    <a:gd name="T30" fmla="*/ 6924 w 6981"/>
                    <a:gd name="T31" fmla="*/ 2138 h 2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981" h="2315">
                      <a:moveTo>
                        <a:pt x="6924" y="2138"/>
                      </a:moveTo>
                      <a:lnTo>
                        <a:pt x="6924" y="2138"/>
                      </a:lnTo>
                      <a:cubicBezTo>
                        <a:pt x="6795" y="2111"/>
                        <a:pt x="6443" y="2037"/>
                        <a:pt x="6249" y="2000"/>
                      </a:cubicBezTo>
                      <a:cubicBezTo>
                        <a:pt x="6008" y="1944"/>
                        <a:pt x="6036" y="1712"/>
                        <a:pt x="6036" y="1712"/>
                      </a:cubicBezTo>
                      <a:cubicBezTo>
                        <a:pt x="5897" y="0"/>
                        <a:pt x="5897" y="0"/>
                        <a:pt x="5897" y="0"/>
                      </a:cubicBezTo>
                      <a:cubicBezTo>
                        <a:pt x="1074" y="0"/>
                        <a:pt x="1074" y="0"/>
                        <a:pt x="1074" y="0"/>
                      </a:cubicBezTo>
                      <a:cubicBezTo>
                        <a:pt x="944" y="1712"/>
                        <a:pt x="944" y="1712"/>
                        <a:pt x="944" y="1712"/>
                      </a:cubicBezTo>
                      <a:cubicBezTo>
                        <a:pt x="944" y="1712"/>
                        <a:pt x="972" y="1944"/>
                        <a:pt x="731" y="2000"/>
                      </a:cubicBezTo>
                      <a:cubicBezTo>
                        <a:pt x="527" y="2046"/>
                        <a:pt x="148" y="2120"/>
                        <a:pt x="37" y="2148"/>
                      </a:cubicBezTo>
                      <a:cubicBezTo>
                        <a:pt x="0" y="2157"/>
                        <a:pt x="0" y="2185"/>
                        <a:pt x="0" y="2185"/>
                      </a:cubicBezTo>
                      <a:cubicBezTo>
                        <a:pt x="0" y="2314"/>
                        <a:pt x="0" y="2314"/>
                        <a:pt x="0" y="2314"/>
                      </a:cubicBezTo>
                      <a:cubicBezTo>
                        <a:pt x="18" y="2314"/>
                        <a:pt x="18" y="2314"/>
                        <a:pt x="18" y="2314"/>
                      </a:cubicBezTo>
                      <a:cubicBezTo>
                        <a:pt x="6961" y="2314"/>
                        <a:pt x="6961" y="2314"/>
                        <a:pt x="6961" y="2314"/>
                      </a:cubicBezTo>
                      <a:cubicBezTo>
                        <a:pt x="6980" y="2314"/>
                        <a:pt x="6980" y="2314"/>
                        <a:pt x="6980" y="2314"/>
                      </a:cubicBezTo>
                      <a:cubicBezTo>
                        <a:pt x="6980" y="2185"/>
                        <a:pt x="6980" y="2185"/>
                        <a:pt x="6980" y="2185"/>
                      </a:cubicBezTo>
                      <a:cubicBezTo>
                        <a:pt x="6980" y="2185"/>
                        <a:pt x="6980" y="2157"/>
                        <a:pt x="6924" y="2138"/>
                      </a:cubicBez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ïśḷíḍè">
                  <a:extLst>
                    <a:ext uri="{FF2B5EF4-FFF2-40B4-BE49-F238E27FC236}">
                      <a16:creationId xmlns:a16="http://schemas.microsoft.com/office/drawing/2014/main" id="{A491738B-CBD1-01BE-1EFB-A491DBE97B79}"/>
                    </a:ext>
                  </a:extLst>
                </p:cNvPr>
                <p:cNvSpPr/>
                <p:nvPr/>
              </p:nvSpPr>
              <p:spPr bwMode="auto">
                <a:xfrm>
                  <a:off x="1127448" y="4596697"/>
                  <a:ext cx="4844146" cy="536240"/>
                </a:xfrm>
                <a:custGeom>
                  <a:avLst/>
                  <a:gdLst>
                    <a:gd name="T0" fmla="*/ 0 w 19000"/>
                    <a:gd name="T1" fmla="*/ 0 h 2103"/>
                    <a:gd name="T2" fmla="*/ 0 w 19000"/>
                    <a:gd name="T3" fmla="*/ 0 h 2103"/>
                    <a:gd name="T4" fmla="*/ 0 w 19000"/>
                    <a:gd name="T5" fmla="*/ 1472 h 2103"/>
                    <a:gd name="T6" fmla="*/ 630 w 19000"/>
                    <a:gd name="T7" fmla="*/ 2102 h 2103"/>
                    <a:gd name="T8" fmla="*/ 18369 w 19000"/>
                    <a:gd name="T9" fmla="*/ 2102 h 2103"/>
                    <a:gd name="T10" fmla="*/ 18999 w 19000"/>
                    <a:gd name="T11" fmla="*/ 1472 h 2103"/>
                    <a:gd name="T12" fmla="*/ 18999 w 19000"/>
                    <a:gd name="T13" fmla="*/ 0 h 2103"/>
                    <a:gd name="T14" fmla="*/ 0 w 19000"/>
                    <a:gd name="T15" fmla="*/ 0 h 2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00" h="2103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1472"/>
                        <a:pt x="0" y="1472"/>
                        <a:pt x="0" y="1472"/>
                      </a:cubicBezTo>
                      <a:cubicBezTo>
                        <a:pt x="0" y="1824"/>
                        <a:pt x="278" y="2102"/>
                        <a:pt x="630" y="2102"/>
                      </a:cubicBezTo>
                      <a:cubicBezTo>
                        <a:pt x="18369" y="2102"/>
                        <a:pt x="18369" y="2102"/>
                        <a:pt x="18369" y="2102"/>
                      </a:cubicBezTo>
                      <a:cubicBezTo>
                        <a:pt x="18712" y="2102"/>
                        <a:pt x="18999" y="1824"/>
                        <a:pt x="18999" y="1472"/>
                      </a:cubicBezTo>
                      <a:cubicBezTo>
                        <a:pt x="18999" y="0"/>
                        <a:pt x="18999" y="0"/>
                        <a:pt x="18999" y="0"/>
                      </a:cubicBezTo>
                      <a:lnTo>
                        <a:pt x="0" y="0"/>
                      </a:lnTo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ïsľiḓe">
                  <a:extLst>
                    <a:ext uri="{FF2B5EF4-FFF2-40B4-BE49-F238E27FC236}">
                      <a16:creationId xmlns:a16="http://schemas.microsoft.com/office/drawing/2014/main" id="{F6CEA03E-2287-36C1-A66B-4FA95CD73C57}"/>
                    </a:ext>
                  </a:extLst>
                </p:cNvPr>
                <p:cNvSpPr/>
                <p:nvPr/>
              </p:nvSpPr>
              <p:spPr bwMode="auto">
                <a:xfrm>
                  <a:off x="2672089" y="5679295"/>
                  <a:ext cx="1779597" cy="42719"/>
                </a:xfrm>
                <a:custGeom>
                  <a:avLst/>
                  <a:gdLst>
                    <a:gd name="T0" fmla="*/ 6943 w 6981"/>
                    <a:gd name="T1" fmla="*/ 0 h 167"/>
                    <a:gd name="T2" fmla="*/ 6943 w 6981"/>
                    <a:gd name="T3" fmla="*/ 0 h 167"/>
                    <a:gd name="T4" fmla="*/ 27 w 6981"/>
                    <a:gd name="T5" fmla="*/ 0 h 167"/>
                    <a:gd name="T6" fmla="*/ 0 w 6981"/>
                    <a:gd name="T7" fmla="*/ 37 h 167"/>
                    <a:gd name="T8" fmla="*/ 0 w 6981"/>
                    <a:gd name="T9" fmla="*/ 166 h 167"/>
                    <a:gd name="T10" fmla="*/ 18 w 6981"/>
                    <a:gd name="T11" fmla="*/ 166 h 167"/>
                    <a:gd name="T12" fmla="*/ 6961 w 6981"/>
                    <a:gd name="T13" fmla="*/ 166 h 167"/>
                    <a:gd name="T14" fmla="*/ 6980 w 6981"/>
                    <a:gd name="T15" fmla="*/ 166 h 167"/>
                    <a:gd name="T16" fmla="*/ 6980 w 6981"/>
                    <a:gd name="T17" fmla="*/ 37 h 167"/>
                    <a:gd name="T18" fmla="*/ 6943 w 6981"/>
                    <a:gd name="T19" fmla="*/ 0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981" h="167">
                      <a:moveTo>
                        <a:pt x="6943" y="0"/>
                      </a:moveTo>
                      <a:lnTo>
                        <a:pt x="6943" y="0"/>
                      </a:ln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0" y="9"/>
                        <a:pt x="0" y="37"/>
                        <a:pt x="0" y="37"/>
                      </a:cubicBezTo>
                      <a:cubicBezTo>
                        <a:pt x="0" y="166"/>
                        <a:pt x="0" y="166"/>
                        <a:pt x="0" y="166"/>
                      </a:cubicBezTo>
                      <a:cubicBezTo>
                        <a:pt x="18" y="166"/>
                        <a:pt x="18" y="166"/>
                        <a:pt x="18" y="166"/>
                      </a:cubicBezTo>
                      <a:cubicBezTo>
                        <a:pt x="6961" y="166"/>
                        <a:pt x="6961" y="166"/>
                        <a:pt x="6961" y="166"/>
                      </a:cubicBezTo>
                      <a:cubicBezTo>
                        <a:pt x="6980" y="166"/>
                        <a:pt x="6980" y="166"/>
                        <a:pt x="6980" y="166"/>
                      </a:cubicBezTo>
                      <a:cubicBezTo>
                        <a:pt x="6980" y="37"/>
                        <a:pt x="6980" y="37"/>
                        <a:pt x="6980" y="37"/>
                      </a:cubicBezTo>
                      <a:cubicBezTo>
                        <a:pt x="6980" y="37"/>
                        <a:pt x="6980" y="18"/>
                        <a:pt x="6943" y="0"/>
                      </a:cubicBezTo>
                    </a:path>
                  </a:pathLst>
                </a:custGeom>
                <a:solidFill>
                  <a:srgbClr val="D1D2D1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ïśľîdê">
                  <a:extLst>
                    <a:ext uri="{FF2B5EF4-FFF2-40B4-BE49-F238E27FC236}">
                      <a16:creationId xmlns:a16="http://schemas.microsoft.com/office/drawing/2014/main" id="{149778FC-8DC4-2CAD-578E-B1D98DC66C6A}"/>
                    </a:ext>
                  </a:extLst>
                </p:cNvPr>
                <p:cNvSpPr/>
                <p:nvPr/>
              </p:nvSpPr>
              <p:spPr bwMode="auto">
                <a:xfrm>
                  <a:off x="1354534" y="1877276"/>
                  <a:ext cx="4387724" cy="2485589"/>
                </a:xfrm>
                <a:custGeom>
                  <a:avLst/>
                  <a:gdLst>
                    <a:gd name="T0" fmla="*/ 17212 w 17213"/>
                    <a:gd name="T1" fmla="*/ 9749 h 9750"/>
                    <a:gd name="T2" fmla="*/ 0 w 17213"/>
                    <a:gd name="T3" fmla="*/ 9749 h 9750"/>
                    <a:gd name="T4" fmla="*/ 0 w 17213"/>
                    <a:gd name="T5" fmla="*/ 0 h 9750"/>
                    <a:gd name="T6" fmla="*/ 17212 w 17213"/>
                    <a:gd name="T7" fmla="*/ 0 h 9750"/>
                    <a:gd name="T8" fmla="*/ 17212 w 17213"/>
                    <a:gd name="T9" fmla="*/ 9749 h 97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213" h="9750">
                      <a:moveTo>
                        <a:pt x="17212" y="9749"/>
                      </a:moveTo>
                      <a:lnTo>
                        <a:pt x="0" y="9749"/>
                      </a:lnTo>
                      <a:lnTo>
                        <a:pt x="0" y="0"/>
                      </a:lnTo>
                      <a:lnTo>
                        <a:pt x="17212" y="0"/>
                      </a:lnTo>
                      <a:lnTo>
                        <a:pt x="17212" y="9749"/>
                      </a:lnTo>
                    </a:path>
                  </a:pathLst>
                </a:custGeom>
                <a:blipFill>
                  <a:blip r:embed="rId3"/>
                  <a:stretch>
                    <a:fillRect l="-3" t="-12482" r="-3" b="-12341"/>
                  </a:stretch>
                </a:blip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20" name="ïsḻïďé">
                <a:extLst>
                  <a:ext uri="{FF2B5EF4-FFF2-40B4-BE49-F238E27FC236}">
                    <a16:creationId xmlns:a16="http://schemas.microsoft.com/office/drawing/2014/main" id="{45A2BB48-4C57-CE4F-5859-A85CF9842758}"/>
                  </a:ext>
                </a:extLst>
              </p:cNvPr>
              <p:cNvSpPr/>
              <p:nvPr/>
            </p:nvSpPr>
            <p:spPr>
              <a:xfrm>
                <a:off x="4257801" y="5157291"/>
                <a:ext cx="3647622" cy="4571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/>
              <a:p>
                <a:pPr algn="ctr"/>
                <a:endParaRPr lang="zh-CN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642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ṣļï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śḻiḑê">
            <a:extLst>
              <a:ext uri="{FF2B5EF4-FFF2-40B4-BE49-F238E27FC236}">
                <a16:creationId xmlns:a16="http://schemas.microsoft.com/office/drawing/2014/main" id="{40F70694-505A-4009-B3C2-0DA0D6C19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6349" y="1512888"/>
            <a:ext cx="6432553" cy="2387600"/>
          </a:xfrm>
        </p:spPr>
        <p:txBody>
          <a:bodyPr/>
          <a:lstStyle/>
          <a:p>
            <a:r>
              <a:rPr lang="en-US" altLang="zh-CN" dirty="0"/>
              <a:t>Thanks</a:t>
            </a:r>
            <a:br>
              <a:rPr lang="en-US" altLang="zh-CN" dirty="0"/>
            </a:br>
            <a:endParaRPr lang="zh-CN" altLang="en-US" dirty="0"/>
          </a:p>
        </p:txBody>
      </p:sp>
      <p:grpSp>
        <p:nvGrpSpPr>
          <p:cNvPr id="9" name="ïṡḷîḋê">
            <a:extLst>
              <a:ext uri="{FF2B5EF4-FFF2-40B4-BE49-F238E27FC236}">
                <a16:creationId xmlns:a16="http://schemas.microsoft.com/office/drawing/2014/main" id="{DE4FCB3E-B52C-4BF9-BAF7-6F34BE56FF80}"/>
              </a:ext>
            </a:extLst>
          </p:cNvPr>
          <p:cNvGrpSpPr/>
          <p:nvPr/>
        </p:nvGrpSpPr>
        <p:grpSpPr>
          <a:xfrm>
            <a:off x="11121035" y="606633"/>
            <a:ext cx="412293" cy="856727"/>
            <a:chOff x="535189" y="2761214"/>
            <a:chExt cx="693583" cy="1441236"/>
          </a:xfrm>
        </p:grpSpPr>
        <p:cxnSp>
          <p:nvCxnSpPr>
            <p:cNvPr id="10" name="îśḷïḓé">
              <a:extLst>
                <a:ext uri="{FF2B5EF4-FFF2-40B4-BE49-F238E27FC236}">
                  <a16:creationId xmlns:a16="http://schemas.microsoft.com/office/drawing/2014/main" id="{C7152BF6-9FD6-425F-8E06-BCF44E9FD5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460" y="3369500"/>
              <a:ext cx="284989" cy="285918"/>
            </a:xfrm>
            <a:prstGeom prst="line">
              <a:avLst/>
            </a:prstGeom>
            <a:ln w="12700">
              <a:solidFill>
                <a:srgbClr val="0F253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í$ļïďè">
              <a:extLst>
                <a:ext uri="{FF2B5EF4-FFF2-40B4-BE49-F238E27FC236}">
                  <a16:creationId xmlns:a16="http://schemas.microsoft.com/office/drawing/2014/main" id="{FB3B1F46-DFBA-471D-B935-F760A9B85DF3}"/>
                </a:ext>
              </a:extLst>
            </p:cNvPr>
            <p:cNvSpPr txBox="1"/>
            <p:nvPr/>
          </p:nvSpPr>
          <p:spPr>
            <a:xfrm>
              <a:off x="535189" y="2761214"/>
              <a:ext cx="693583" cy="569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F2532"/>
                  </a:solidFill>
                </a:rPr>
                <a:t>05</a:t>
              </a:r>
            </a:p>
          </p:txBody>
        </p:sp>
        <p:sp>
          <p:nvSpPr>
            <p:cNvPr id="12" name="îŝ1ïḑè">
              <a:extLst>
                <a:ext uri="{FF2B5EF4-FFF2-40B4-BE49-F238E27FC236}">
                  <a16:creationId xmlns:a16="http://schemas.microsoft.com/office/drawing/2014/main" id="{8918B690-1156-41B8-B705-56AD6077A2EB}"/>
                </a:ext>
              </a:extLst>
            </p:cNvPr>
            <p:cNvSpPr txBox="1"/>
            <p:nvPr/>
          </p:nvSpPr>
          <p:spPr>
            <a:xfrm>
              <a:off x="535189" y="3632915"/>
              <a:ext cx="693581" cy="569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F2532">
                      <a:alpha val="50000"/>
                    </a:srgbClr>
                  </a:solidFill>
                </a:rPr>
                <a:t>05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830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sľï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îşļíḓè">
            <a:extLst>
              <a:ext uri="{FF2B5EF4-FFF2-40B4-BE49-F238E27FC236}">
                <a16:creationId xmlns:a16="http://schemas.microsoft.com/office/drawing/2014/main" id="{D8183B8F-62FB-4B08-A88C-20CE1A082539}"/>
              </a:ext>
            </a:extLst>
          </p:cNvPr>
          <p:cNvGrpSpPr/>
          <p:nvPr/>
        </p:nvGrpSpPr>
        <p:grpSpPr>
          <a:xfrm>
            <a:off x="714397" y="1719858"/>
            <a:ext cx="10763205" cy="4083608"/>
            <a:chOff x="757282" y="1700808"/>
            <a:chExt cx="10763205" cy="4083608"/>
          </a:xfrm>
        </p:grpSpPr>
        <p:grpSp>
          <p:nvGrpSpPr>
            <p:cNvPr id="4" name="îṩ1ïd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DA90D2E5-1620-45B6-A653-09E415519FF7}"/>
                </a:ext>
              </a:extLst>
            </p:cNvPr>
            <p:cNvGrpSpPr>
              <a:grpSpLocks noChangeAspect="1"/>
            </p:cNvGrpSpPr>
            <p:nvPr>
              <p:custDataLst>
                <p:tags r:id="rId3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6" name="îšḷïdé">
                <a:extLst>
                  <a:ext uri="{FF2B5EF4-FFF2-40B4-BE49-F238E27FC236}">
                    <a16:creationId xmlns:a16="http://schemas.microsoft.com/office/drawing/2014/main" id="{AD85839E-660C-4A01-AB9F-B466D690358E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866" indent="-342866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400" b="0" dirty="0">
                    <a:latin typeface="+mn-lt"/>
                    <a:ea typeface="+mn-ea"/>
                    <a:sym typeface="+mn-lt"/>
                  </a:rPr>
                  <a:t>Application and Significance</a:t>
                </a:r>
              </a:p>
              <a:p>
                <a:pPr marL="342866" indent="-342866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400" b="0" dirty="0">
                    <a:latin typeface="+mn-lt"/>
                    <a:ea typeface="+mn-ea"/>
                    <a:sym typeface="+mn-lt"/>
                  </a:rPr>
                  <a:t>Classical algorithm of comparison of images’ similarity</a:t>
                </a:r>
              </a:p>
              <a:p>
                <a:pPr marL="342866" indent="-342866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400" b="0" dirty="0">
                    <a:latin typeface="+mn-lt"/>
                    <a:ea typeface="+mn-ea"/>
                    <a:sym typeface="+mn-lt"/>
                  </a:rPr>
                  <a:t>Improvement</a:t>
                </a:r>
              </a:p>
              <a:p>
                <a:pPr marL="342866" indent="-342866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400" b="0" dirty="0">
                    <a:latin typeface="+mn-lt"/>
                    <a:ea typeface="+mn-ea"/>
                    <a:sym typeface="+mn-lt"/>
                  </a:rPr>
                  <a:t>Difficulty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400" b="0" dirty="0">
                  <a:latin typeface="+mn-lt"/>
                  <a:ea typeface="+mn-ea"/>
                  <a:sym typeface="+mn-lt"/>
                </a:endParaRPr>
              </a:p>
              <a:p>
                <a:pPr marL="342866" indent="-342866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7" name="íšḻîḑé">
                <a:extLst>
                  <a:ext uri="{FF2B5EF4-FFF2-40B4-BE49-F238E27FC236}">
                    <a16:creationId xmlns:a16="http://schemas.microsoft.com/office/drawing/2014/main" id="{0EE2561B-B24F-4CA6-B0FC-8EE8EEC452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" name="îṥļiḑe">
                <a:extLst>
                  <a:ext uri="{FF2B5EF4-FFF2-40B4-BE49-F238E27FC236}">
                    <a16:creationId xmlns:a16="http://schemas.microsoft.com/office/drawing/2014/main" id="{147FEDA1-F1A5-453B-823A-273D5DB231BA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</a:t>
                </a:r>
                <a:r>
                  <a:rPr lang="tr-TR" sz="133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  </a:t>
                </a:r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TS</a:t>
                </a:r>
              </a:p>
            </p:txBody>
          </p:sp>
        </p:grpSp>
        <p:sp>
          <p:nvSpPr>
            <p:cNvPr id="5" name="iSļïďê">
              <a:extLst>
                <a:ext uri="{FF2B5EF4-FFF2-40B4-BE49-F238E27FC236}">
                  <a16:creationId xmlns:a16="http://schemas.microsoft.com/office/drawing/2014/main" id="{AD66F1CF-0C78-4D04-81F3-3DBD9D683F6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58724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1íḋ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ś1íḋe">
            <a:extLst>
              <a:ext uri="{FF2B5EF4-FFF2-40B4-BE49-F238E27FC236}">
                <a16:creationId xmlns:a16="http://schemas.microsoft.com/office/drawing/2014/main" id="{C8BBEB7A-FF76-438F-8E1B-AF6A22960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054" y="2268543"/>
            <a:ext cx="5677105" cy="1133475"/>
          </a:xfrm>
        </p:spPr>
        <p:txBody>
          <a:bodyPr/>
          <a:lstStyle/>
          <a:p>
            <a:r>
              <a:rPr lang="en-US" altLang="zh-CN" dirty="0"/>
              <a:t>Application and significance</a:t>
            </a:r>
            <a:endParaRPr lang="zh-CN" altLang="en-US" dirty="0"/>
          </a:p>
        </p:txBody>
      </p:sp>
      <p:sp>
        <p:nvSpPr>
          <p:cNvPr id="8" name="işľïḓè">
            <a:extLst>
              <a:ext uri="{FF2B5EF4-FFF2-40B4-BE49-F238E27FC236}">
                <a16:creationId xmlns:a16="http://schemas.microsoft.com/office/drawing/2014/main" id="{B46E4545-AA93-4A87-9828-5789A4CF16F2}"/>
              </a:ext>
            </a:extLst>
          </p:cNvPr>
          <p:cNvSpPr txBox="1"/>
          <p:nvPr/>
        </p:nvSpPr>
        <p:spPr>
          <a:xfrm>
            <a:off x="2208459" y="3048679"/>
            <a:ext cx="768421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îŝ1iḓe">
            <a:extLst>
              <a:ext uri="{FF2B5EF4-FFF2-40B4-BE49-F238E27FC236}">
                <a16:creationId xmlns:a16="http://schemas.microsoft.com/office/drawing/2014/main" id="{C8F91C94-2B9E-4A95-B886-75CD8845D7CF}"/>
              </a:ext>
            </a:extLst>
          </p:cNvPr>
          <p:cNvGrpSpPr/>
          <p:nvPr/>
        </p:nvGrpSpPr>
        <p:grpSpPr>
          <a:xfrm>
            <a:off x="11121035" y="606633"/>
            <a:ext cx="412293" cy="856727"/>
            <a:chOff x="535189" y="2761214"/>
            <a:chExt cx="693583" cy="1441236"/>
          </a:xfrm>
        </p:grpSpPr>
        <p:cxnSp>
          <p:nvCxnSpPr>
            <p:cNvPr id="9" name="íšļïḍè">
              <a:extLst>
                <a:ext uri="{FF2B5EF4-FFF2-40B4-BE49-F238E27FC236}">
                  <a16:creationId xmlns:a16="http://schemas.microsoft.com/office/drawing/2014/main" id="{45382FB0-1772-4ECC-8333-E9C6FEB347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460" y="3369500"/>
              <a:ext cx="284989" cy="285918"/>
            </a:xfrm>
            <a:prstGeom prst="line">
              <a:avLst/>
            </a:prstGeom>
            <a:ln w="12700">
              <a:solidFill>
                <a:srgbClr val="0F253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íṡlíḍe">
              <a:extLst>
                <a:ext uri="{FF2B5EF4-FFF2-40B4-BE49-F238E27FC236}">
                  <a16:creationId xmlns:a16="http://schemas.microsoft.com/office/drawing/2014/main" id="{F3CCAC29-E617-48C6-A5EF-D7F4D0C605A3}"/>
                </a:ext>
              </a:extLst>
            </p:cNvPr>
            <p:cNvSpPr txBox="1"/>
            <p:nvPr/>
          </p:nvSpPr>
          <p:spPr>
            <a:xfrm>
              <a:off x="535189" y="2761214"/>
              <a:ext cx="693583" cy="569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F2532"/>
                  </a:solidFill>
                </a:rPr>
                <a:t>03</a:t>
              </a:r>
            </a:p>
          </p:txBody>
        </p:sp>
        <p:sp>
          <p:nvSpPr>
            <p:cNvPr id="11" name="i$ļíḓê">
              <a:extLst>
                <a:ext uri="{FF2B5EF4-FFF2-40B4-BE49-F238E27FC236}">
                  <a16:creationId xmlns:a16="http://schemas.microsoft.com/office/drawing/2014/main" id="{CEB80949-709A-4694-B88E-87B6FD0E2BFC}"/>
                </a:ext>
              </a:extLst>
            </p:cNvPr>
            <p:cNvSpPr txBox="1"/>
            <p:nvPr/>
          </p:nvSpPr>
          <p:spPr>
            <a:xfrm>
              <a:off x="535189" y="3632915"/>
              <a:ext cx="693581" cy="569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F2532">
                      <a:alpha val="50000"/>
                    </a:srgbClr>
                  </a:solidFill>
                </a:rPr>
                <a:t>05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63669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FE59A-5F23-3DBB-511D-31D4E06F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and significance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4BFAC68-F045-509B-0FCD-C0450461011C}"/>
              </a:ext>
            </a:extLst>
          </p:cNvPr>
          <p:cNvGrpSpPr/>
          <p:nvPr/>
        </p:nvGrpSpPr>
        <p:grpSpPr>
          <a:xfrm>
            <a:off x="889428" y="1358900"/>
            <a:ext cx="10531785" cy="4627880"/>
            <a:chOff x="889428" y="1358900"/>
            <a:chExt cx="10531785" cy="4627880"/>
          </a:xfrm>
        </p:grpSpPr>
        <p:sp>
          <p:nvSpPr>
            <p:cNvPr id="4" name="îṥḷíḓé">
              <a:extLst>
                <a:ext uri="{FF2B5EF4-FFF2-40B4-BE49-F238E27FC236}">
                  <a16:creationId xmlns:a16="http://schemas.microsoft.com/office/drawing/2014/main" id="{21B8BB76-567D-C75C-046C-D6CEEFFCB723}"/>
                </a:ext>
              </a:extLst>
            </p:cNvPr>
            <p:cNvSpPr/>
            <p:nvPr/>
          </p:nvSpPr>
          <p:spPr>
            <a:xfrm>
              <a:off x="3725017" y="1358900"/>
              <a:ext cx="4627880" cy="4627880"/>
            </a:xfrm>
            <a:prstGeom prst="ellipse">
              <a:avLst/>
            </a:prstGeom>
            <a:noFill/>
            <a:ln>
              <a:solidFill>
                <a:schemeClr val="tx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" name="iṥľîḋé">
              <a:extLst>
                <a:ext uri="{FF2B5EF4-FFF2-40B4-BE49-F238E27FC236}">
                  <a16:creationId xmlns:a16="http://schemas.microsoft.com/office/drawing/2014/main" id="{28D6B85B-A2DE-0ED5-501A-2796B341E54D}"/>
                </a:ext>
              </a:extLst>
            </p:cNvPr>
            <p:cNvGrpSpPr/>
            <p:nvPr/>
          </p:nvGrpSpPr>
          <p:grpSpPr>
            <a:xfrm>
              <a:off x="4238958" y="1872840"/>
              <a:ext cx="3600000" cy="3600000"/>
              <a:chOff x="4296000" y="1832200"/>
              <a:chExt cx="3600000" cy="3600000"/>
            </a:xfrm>
          </p:grpSpPr>
          <p:sp>
            <p:nvSpPr>
              <p:cNvPr id="15" name="iśḻídê">
                <a:extLst>
                  <a:ext uri="{FF2B5EF4-FFF2-40B4-BE49-F238E27FC236}">
                    <a16:creationId xmlns:a16="http://schemas.microsoft.com/office/drawing/2014/main" id="{C436459C-91AA-16B5-2C5D-B4A8ABA7933C}"/>
                  </a:ext>
                </a:extLst>
              </p:cNvPr>
              <p:cNvSpPr/>
              <p:nvPr/>
            </p:nvSpPr>
            <p:spPr>
              <a:xfrm flipH="1">
                <a:off x="4296000" y="1832200"/>
                <a:ext cx="3600000" cy="3600000"/>
              </a:xfrm>
              <a:prstGeom prst="blockArc">
                <a:avLst>
                  <a:gd name="adj1" fmla="val 16200000"/>
                  <a:gd name="adj2" fmla="val 5400000"/>
                  <a:gd name="adj3" fmla="val 15000"/>
                </a:avLst>
              </a:prstGeom>
              <a:solidFill>
                <a:schemeClr val="tx2">
                  <a:alpha val="15000"/>
                </a:schemeClr>
              </a:solidFill>
              <a:ln w="508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txBody>
              <a:bodyPr lIns="108000" tIns="108000" rIns="108000" bIns="108000" rtlCol="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ïş1îḓé">
                <a:extLst>
                  <a:ext uri="{FF2B5EF4-FFF2-40B4-BE49-F238E27FC236}">
                    <a16:creationId xmlns:a16="http://schemas.microsoft.com/office/drawing/2014/main" id="{0E8A83DA-8C7F-73BA-108F-9FE361CA1922}"/>
                  </a:ext>
                </a:extLst>
              </p:cNvPr>
              <p:cNvSpPr/>
              <p:nvPr/>
            </p:nvSpPr>
            <p:spPr>
              <a:xfrm flipH="1">
                <a:off x="4296000" y="1832200"/>
                <a:ext cx="3600000" cy="3600000"/>
              </a:xfrm>
              <a:prstGeom prst="blockArc">
                <a:avLst>
                  <a:gd name="adj1" fmla="val 5400000"/>
                  <a:gd name="adj2" fmla="val 16200000"/>
                  <a:gd name="adj3" fmla="val 15000"/>
                </a:avLst>
              </a:prstGeom>
              <a:solidFill>
                <a:schemeClr val="tx2">
                  <a:alpha val="15000"/>
                </a:schemeClr>
              </a:solidFill>
              <a:ln w="508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txBody>
              <a:bodyPr lIns="108000" tIns="108000" rIns="108000" bIns="108000" rtlCol="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ïṧľíḓé">
              <a:extLst>
                <a:ext uri="{FF2B5EF4-FFF2-40B4-BE49-F238E27FC236}">
                  <a16:creationId xmlns:a16="http://schemas.microsoft.com/office/drawing/2014/main" id="{59913E3F-3E35-5681-D1A5-944604159DA9}"/>
                </a:ext>
              </a:extLst>
            </p:cNvPr>
            <p:cNvSpPr txBox="1"/>
            <p:nvPr/>
          </p:nvSpPr>
          <p:spPr>
            <a:xfrm>
              <a:off x="3314138" y="3004990"/>
              <a:ext cx="1335700" cy="1335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txBody>
            <a:bodyPr wrap="none" lIns="108000" tIns="108000" rIns="108000" bIns="108000" rtlCol="0" anchor="ctr" anchorCtr="0">
              <a:no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</a:rPr>
                <a:t>Financial </a:t>
              </a:r>
            </a:p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</a:rPr>
                <a:t>transaction</a:t>
              </a:r>
              <a:endParaRPr kumimoji="1"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íšḻíḍè">
              <a:extLst>
                <a:ext uri="{FF2B5EF4-FFF2-40B4-BE49-F238E27FC236}">
                  <a16:creationId xmlns:a16="http://schemas.microsoft.com/office/drawing/2014/main" id="{1EEEF110-1E95-74D3-2536-7ECD3130482A}"/>
                </a:ext>
              </a:extLst>
            </p:cNvPr>
            <p:cNvSpPr txBox="1"/>
            <p:nvPr/>
          </p:nvSpPr>
          <p:spPr>
            <a:xfrm>
              <a:off x="7455363" y="3004990"/>
              <a:ext cx="1335700" cy="13357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80000"/>
              </a:schemeClr>
            </a:solidFill>
            <a:ln w="25400">
              <a:solidFill>
                <a:schemeClr val="bg1"/>
              </a:solidFill>
            </a:ln>
          </p:spPr>
          <p:txBody>
            <a:bodyPr wrap="none" lIns="108000" tIns="108000" rIns="108000" bIns="108000" rtlCol="0" anchor="ctr" anchorCtr="0">
              <a:no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</a:rPr>
                <a:t>Intelligent </a:t>
              </a:r>
            </a:p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</a:rPr>
                <a:t>security</a:t>
              </a:r>
              <a:endParaRPr kumimoji="1"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íSľíḓè">
              <a:extLst>
                <a:ext uri="{FF2B5EF4-FFF2-40B4-BE49-F238E27FC236}">
                  <a16:creationId xmlns:a16="http://schemas.microsoft.com/office/drawing/2014/main" id="{CDDB7505-6BAC-FCB5-9C30-A35B9E6A6B0C}"/>
                </a:ext>
              </a:extLst>
            </p:cNvPr>
            <p:cNvSpPr/>
            <p:nvPr/>
          </p:nvSpPr>
          <p:spPr>
            <a:xfrm>
              <a:off x="4778957" y="2412840"/>
              <a:ext cx="2520000" cy="2520000"/>
            </a:xfrm>
            <a:prstGeom prst="roundRect">
              <a:avLst>
                <a:gd name="adj" fmla="val 50000"/>
              </a:avLst>
            </a:prstGeom>
            <a:blipFill>
              <a:blip r:embed="rId3"/>
              <a:stretch>
                <a:fillRect t="-20336" b="-20133"/>
              </a:stretch>
            </a:blipFill>
            <a:ln w="508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îṧḻîḓe">
              <a:extLst>
                <a:ext uri="{FF2B5EF4-FFF2-40B4-BE49-F238E27FC236}">
                  <a16:creationId xmlns:a16="http://schemas.microsoft.com/office/drawing/2014/main" id="{0734ED23-BE48-5E9B-EBC9-2AAB8CB30FC3}"/>
                </a:ext>
              </a:extLst>
            </p:cNvPr>
            <p:cNvSpPr txBox="1"/>
            <p:nvPr/>
          </p:nvSpPr>
          <p:spPr>
            <a:xfrm>
              <a:off x="4552022" y="1528300"/>
              <a:ext cx="1161552" cy="109919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lIns="108000" tIns="108000" rIns="108000" bIns="108000" rtlCol="0" anchor="ctr" anchorCtr="0">
              <a:noAutofit/>
            </a:bodyPr>
            <a:lstStyle/>
            <a:p>
              <a:pPr algn="ctr"/>
              <a:r>
                <a:rPr lang="en-US" altLang="zh-CN" sz="1600" b="0" i="0" dirty="0">
                  <a:solidFill>
                    <a:srgbClr val="333333"/>
                  </a:solidFill>
                  <a:effectLst/>
                </a:rPr>
                <a:t>Search for </a:t>
              </a:r>
            </a:p>
            <a:p>
              <a:pPr algn="ctr"/>
              <a:r>
                <a:rPr lang="en-US" altLang="zh-CN" sz="1600" b="0" i="0" dirty="0">
                  <a:solidFill>
                    <a:srgbClr val="333333"/>
                  </a:solidFill>
                  <a:effectLst/>
                </a:rPr>
                <a:t>missing </a:t>
              </a:r>
            </a:p>
            <a:p>
              <a:pPr algn="ctr"/>
              <a:r>
                <a:rPr lang="en-US" altLang="zh-CN" sz="1600" b="0" i="0" dirty="0">
                  <a:solidFill>
                    <a:srgbClr val="333333"/>
                  </a:solidFill>
                  <a:effectLst/>
                </a:rPr>
                <a:t>persons</a:t>
              </a:r>
              <a:endParaRPr kumimoji="1"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îŝlîďê">
              <a:extLst>
                <a:ext uri="{FF2B5EF4-FFF2-40B4-BE49-F238E27FC236}">
                  <a16:creationId xmlns:a16="http://schemas.microsoft.com/office/drawing/2014/main" id="{A00F51C8-3AD8-4C1B-2DBE-3EC49B99B8BC}"/>
                </a:ext>
              </a:extLst>
            </p:cNvPr>
            <p:cNvSpPr txBox="1"/>
            <p:nvPr/>
          </p:nvSpPr>
          <p:spPr>
            <a:xfrm>
              <a:off x="6737756" y="1777070"/>
              <a:ext cx="891983" cy="850425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7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lIns="108000" tIns="108000" rIns="108000" bIns="108000" rtlCol="0" anchor="ctr" anchorCtr="0">
              <a:no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chemeClr val="bg1"/>
                  </a:solidFill>
                </a:rPr>
                <a:t>Smart </a:t>
              </a:r>
            </a:p>
            <a:p>
              <a:pPr algn="ctr"/>
              <a:r>
                <a:rPr kumimoji="1" lang="en-US" altLang="zh-CN" sz="1400" b="1" dirty="0">
                  <a:solidFill>
                    <a:schemeClr val="bg1"/>
                  </a:solidFill>
                </a:rPr>
                <a:t>device </a:t>
              </a:r>
            </a:p>
            <a:p>
              <a:pPr algn="ctr"/>
              <a:r>
                <a:rPr kumimoji="1" lang="en-US" altLang="zh-CN" sz="1400" b="1" dirty="0">
                  <a:solidFill>
                    <a:schemeClr val="bg1"/>
                  </a:solidFill>
                </a:rPr>
                <a:t>unlock</a:t>
              </a:r>
              <a:endParaRPr kumimoji="1"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îşḷiḑê">
              <a:extLst>
                <a:ext uri="{FF2B5EF4-FFF2-40B4-BE49-F238E27FC236}">
                  <a16:creationId xmlns:a16="http://schemas.microsoft.com/office/drawing/2014/main" id="{63AE0F21-B2E3-B95B-A638-7CD0D63BD0B5}"/>
                </a:ext>
              </a:extLst>
            </p:cNvPr>
            <p:cNvSpPr txBox="1"/>
            <p:nvPr/>
          </p:nvSpPr>
          <p:spPr>
            <a:xfrm>
              <a:off x="889428" y="3086100"/>
              <a:ext cx="2630150" cy="1542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/>
                <a:t>Face recognition deposit and withdrawal, electronic bank remote account opening, online payment network</a:t>
              </a:r>
              <a:endParaRPr lang="en" altLang="zh-CN" sz="1600" dirty="0"/>
            </a:p>
          </p:txBody>
        </p:sp>
        <p:sp>
          <p:nvSpPr>
            <p:cNvPr id="12" name="iṣḷïḋè">
              <a:extLst>
                <a:ext uri="{FF2B5EF4-FFF2-40B4-BE49-F238E27FC236}">
                  <a16:creationId xmlns:a16="http://schemas.microsoft.com/office/drawing/2014/main" id="{8D80D07F-C144-3B2E-FDAA-58997E85F853}"/>
                </a:ext>
              </a:extLst>
            </p:cNvPr>
            <p:cNvSpPr txBox="1"/>
            <p:nvPr/>
          </p:nvSpPr>
          <p:spPr>
            <a:xfrm>
              <a:off x="8791063" y="3134231"/>
              <a:ext cx="263015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Public security inspection, online fugitives, household registration survey, certificate inspection</a:t>
              </a:r>
              <a:endParaRPr lang="zh-CN" altLang="en-US" sz="1600" dirty="0"/>
            </a:p>
          </p:txBody>
        </p:sp>
        <p:sp>
          <p:nvSpPr>
            <p:cNvPr id="13" name="ïŝḻîďê">
              <a:extLst>
                <a:ext uri="{FF2B5EF4-FFF2-40B4-BE49-F238E27FC236}">
                  <a16:creationId xmlns:a16="http://schemas.microsoft.com/office/drawing/2014/main" id="{4A9AC662-EB52-2138-FD1E-04480EFEEF64}"/>
                </a:ext>
              </a:extLst>
            </p:cNvPr>
            <p:cNvSpPr txBox="1"/>
            <p:nvPr/>
          </p:nvSpPr>
          <p:spPr>
            <a:xfrm>
              <a:off x="4448175" y="4730456"/>
              <a:ext cx="919269" cy="89939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lIns="108000" tIns="108000" rIns="108000" bIns="108000" rtlCol="0" anchor="ctr" anchorCtr="0">
              <a:no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chemeClr val="bg1"/>
                  </a:solidFill>
                </a:rPr>
                <a:t>Public </a:t>
              </a:r>
            </a:p>
            <a:p>
              <a:pPr algn="ctr"/>
              <a:r>
                <a:rPr kumimoji="1" lang="en-US" altLang="zh-CN" sz="1400" b="1" dirty="0">
                  <a:solidFill>
                    <a:schemeClr val="bg1"/>
                  </a:solidFill>
                </a:rPr>
                <a:t>transport</a:t>
              </a:r>
              <a:endParaRPr kumimoji="1"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íṩlîďê">
              <a:extLst>
                <a:ext uri="{FF2B5EF4-FFF2-40B4-BE49-F238E27FC236}">
                  <a16:creationId xmlns:a16="http://schemas.microsoft.com/office/drawing/2014/main" id="{E1D677F5-04F9-E423-B112-403C8EA7F9BE}"/>
                </a:ext>
              </a:extLst>
            </p:cNvPr>
            <p:cNvSpPr txBox="1"/>
            <p:nvPr/>
          </p:nvSpPr>
          <p:spPr>
            <a:xfrm>
              <a:off x="6747282" y="4730456"/>
              <a:ext cx="1065616" cy="1072584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7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lIns="108000" tIns="108000" rIns="108000" bIns="108000" rtlCol="0" anchor="ctr" anchorCtr="0">
              <a:no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chemeClr val="bg1"/>
                  </a:solidFill>
                </a:rPr>
                <a:t>Education</a:t>
              </a:r>
            </a:p>
            <a:p>
              <a:pPr algn="ctr"/>
              <a:r>
                <a:rPr kumimoji="1" lang="en-US" altLang="zh-CN" sz="1400" b="1" dirty="0">
                  <a:solidFill>
                    <a:schemeClr val="bg1"/>
                  </a:solidFill>
                </a:rPr>
                <a:t>field</a:t>
              </a:r>
              <a:endParaRPr kumimoji="1" lang="zh-CN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9F410A32-1DB7-D866-0502-296733DB4097}"/>
              </a:ext>
            </a:extLst>
          </p:cNvPr>
          <p:cNvSpPr txBox="1"/>
          <p:nvPr/>
        </p:nvSpPr>
        <p:spPr>
          <a:xfrm>
            <a:off x="1760329" y="1703563"/>
            <a:ext cx="3723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Search for missing persons</a:t>
            </a:r>
            <a:endParaRPr lang="zh-CN" altLang="en-US" sz="16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FF9DD3A-B053-D12D-787B-25E65875362A}"/>
              </a:ext>
            </a:extLst>
          </p:cNvPr>
          <p:cNvSpPr txBox="1"/>
          <p:nvPr/>
        </p:nvSpPr>
        <p:spPr>
          <a:xfrm>
            <a:off x="2231946" y="5230056"/>
            <a:ext cx="3063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Aviation security check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8B8D926-4D9E-CDC6-22C2-223F8D46B47D}"/>
              </a:ext>
            </a:extLst>
          </p:cNvPr>
          <p:cNvSpPr txBox="1"/>
          <p:nvPr/>
        </p:nvSpPr>
        <p:spPr>
          <a:xfrm>
            <a:off x="7639979" y="1709848"/>
            <a:ext cx="230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Face unlocking function</a:t>
            </a:r>
            <a:endParaRPr lang="zh-CN" altLang="en-US" sz="16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0888F1-DA85-E0C2-E08B-3D13C140EC61}"/>
              </a:ext>
            </a:extLst>
          </p:cNvPr>
          <p:cNvSpPr txBox="1"/>
          <p:nvPr/>
        </p:nvSpPr>
        <p:spPr>
          <a:xfrm>
            <a:off x="7865018" y="5230056"/>
            <a:ext cx="2103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Attendance of class</a:t>
            </a:r>
            <a:endParaRPr lang="zh-CN" alt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2805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1íḋ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ś1íḋe">
            <a:extLst>
              <a:ext uri="{FF2B5EF4-FFF2-40B4-BE49-F238E27FC236}">
                <a16:creationId xmlns:a16="http://schemas.microsoft.com/office/drawing/2014/main" id="{C8BBEB7A-FF76-438F-8E1B-AF6A22960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054" y="2268543"/>
            <a:ext cx="5677105" cy="1133475"/>
          </a:xfrm>
        </p:spPr>
        <p:txBody>
          <a:bodyPr>
            <a:normAutofit/>
          </a:bodyPr>
          <a:lstStyle/>
          <a:p>
            <a:r>
              <a:rPr lang="en-US" altLang="zh-CN" dirty="0"/>
              <a:t>Classical algorithm of comparison of images’ similarity</a:t>
            </a:r>
            <a:endParaRPr lang="zh-CN" altLang="en-US" dirty="0"/>
          </a:p>
        </p:txBody>
      </p:sp>
      <p:sp>
        <p:nvSpPr>
          <p:cNvPr id="8" name="işľïḓè">
            <a:extLst>
              <a:ext uri="{FF2B5EF4-FFF2-40B4-BE49-F238E27FC236}">
                <a16:creationId xmlns:a16="http://schemas.microsoft.com/office/drawing/2014/main" id="{B46E4545-AA93-4A87-9828-5789A4CF16F2}"/>
              </a:ext>
            </a:extLst>
          </p:cNvPr>
          <p:cNvSpPr txBox="1"/>
          <p:nvPr/>
        </p:nvSpPr>
        <p:spPr>
          <a:xfrm>
            <a:off x="2208459" y="3048679"/>
            <a:ext cx="768421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îŝ1iḓe">
            <a:extLst>
              <a:ext uri="{FF2B5EF4-FFF2-40B4-BE49-F238E27FC236}">
                <a16:creationId xmlns:a16="http://schemas.microsoft.com/office/drawing/2014/main" id="{C8F91C94-2B9E-4A95-B886-75CD8845D7CF}"/>
              </a:ext>
            </a:extLst>
          </p:cNvPr>
          <p:cNvGrpSpPr/>
          <p:nvPr/>
        </p:nvGrpSpPr>
        <p:grpSpPr>
          <a:xfrm>
            <a:off x="11121035" y="606633"/>
            <a:ext cx="412293" cy="856727"/>
            <a:chOff x="535189" y="2761214"/>
            <a:chExt cx="693583" cy="1441236"/>
          </a:xfrm>
        </p:grpSpPr>
        <p:cxnSp>
          <p:nvCxnSpPr>
            <p:cNvPr id="9" name="íšļïḍè">
              <a:extLst>
                <a:ext uri="{FF2B5EF4-FFF2-40B4-BE49-F238E27FC236}">
                  <a16:creationId xmlns:a16="http://schemas.microsoft.com/office/drawing/2014/main" id="{45382FB0-1772-4ECC-8333-E9C6FEB347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460" y="3369500"/>
              <a:ext cx="284989" cy="285918"/>
            </a:xfrm>
            <a:prstGeom prst="line">
              <a:avLst/>
            </a:prstGeom>
            <a:ln w="12700">
              <a:solidFill>
                <a:srgbClr val="0F253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íṡlíḍe">
              <a:extLst>
                <a:ext uri="{FF2B5EF4-FFF2-40B4-BE49-F238E27FC236}">
                  <a16:creationId xmlns:a16="http://schemas.microsoft.com/office/drawing/2014/main" id="{F3CCAC29-E617-48C6-A5EF-D7F4D0C605A3}"/>
                </a:ext>
              </a:extLst>
            </p:cNvPr>
            <p:cNvSpPr txBox="1"/>
            <p:nvPr/>
          </p:nvSpPr>
          <p:spPr>
            <a:xfrm>
              <a:off x="535189" y="2761214"/>
              <a:ext cx="693583" cy="569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F2532"/>
                  </a:solidFill>
                </a:rPr>
                <a:t>03</a:t>
              </a:r>
            </a:p>
          </p:txBody>
        </p:sp>
        <p:sp>
          <p:nvSpPr>
            <p:cNvPr id="11" name="i$ļíḓê">
              <a:extLst>
                <a:ext uri="{FF2B5EF4-FFF2-40B4-BE49-F238E27FC236}">
                  <a16:creationId xmlns:a16="http://schemas.microsoft.com/office/drawing/2014/main" id="{CEB80949-709A-4694-B88E-87B6FD0E2BFC}"/>
                </a:ext>
              </a:extLst>
            </p:cNvPr>
            <p:cNvSpPr txBox="1"/>
            <p:nvPr/>
          </p:nvSpPr>
          <p:spPr>
            <a:xfrm>
              <a:off x="535189" y="3632915"/>
              <a:ext cx="693581" cy="569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F2532">
                      <a:alpha val="50000"/>
                    </a:srgbClr>
                  </a:solidFill>
                </a:rPr>
                <a:t>05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97276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0E199-3C51-7502-6D3F-1E2414C1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Classical algorithm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0C118BA-9FFD-F2D5-14A0-0FC0D848D65F}"/>
              </a:ext>
            </a:extLst>
          </p:cNvPr>
          <p:cNvGrpSpPr/>
          <p:nvPr/>
        </p:nvGrpSpPr>
        <p:grpSpPr>
          <a:xfrm>
            <a:off x="425136" y="1130300"/>
            <a:ext cx="10750863" cy="4622619"/>
            <a:chOff x="657140" y="1852610"/>
            <a:chExt cx="10876483" cy="3306044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5B3FC13C-9EB3-07E3-B677-C94C3ADD5783}"/>
                </a:ext>
              </a:extLst>
            </p:cNvPr>
            <p:cNvSpPr/>
            <p:nvPr/>
          </p:nvSpPr>
          <p:spPr>
            <a:xfrm>
              <a:off x="4774103" y="1852610"/>
              <a:ext cx="2642558" cy="1533655"/>
            </a:xfrm>
            <a:prstGeom prst="roundRect">
              <a:avLst>
                <a:gd name="adj" fmla="val 0"/>
              </a:avLst>
            </a:prstGeom>
            <a:blipFill>
              <a:blip r:embed="rId3"/>
              <a:stretch>
                <a:fillRect t="-7497" b="-7373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9A62977-2125-4F57-6657-213772FCDB65}"/>
                </a:ext>
              </a:extLst>
            </p:cNvPr>
            <p:cNvGrpSpPr/>
            <p:nvPr/>
          </p:nvGrpSpPr>
          <p:grpSpPr>
            <a:xfrm>
              <a:off x="1326526" y="3386265"/>
              <a:ext cx="9537711" cy="526003"/>
              <a:chOff x="1326526" y="3386265"/>
              <a:chExt cx="9537711" cy="526003"/>
            </a:xfrm>
          </p:grpSpPr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311C1205-A347-7055-A05E-6F23E5561689}"/>
                  </a:ext>
                </a:extLst>
              </p:cNvPr>
              <p:cNvCxnSpPr/>
              <p:nvPr/>
            </p:nvCxnSpPr>
            <p:spPr>
              <a:xfrm>
                <a:off x="1326526" y="3645568"/>
                <a:ext cx="9537711" cy="0"/>
              </a:xfrm>
              <a:prstGeom prst="line">
                <a:avLst/>
              </a:prstGeom>
              <a:ln>
                <a:solidFill>
                  <a:schemeClr val="tx2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5E039233-B616-3D57-E8BA-AE4F4F00F041}"/>
                  </a:ext>
                </a:extLst>
              </p:cNvPr>
              <p:cNvCxnSpPr/>
              <p:nvPr/>
            </p:nvCxnSpPr>
            <p:spPr>
              <a:xfrm>
                <a:off x="1329619" y="3645568"/>
                <a:ext cx="0" cy="266700"/>
              </a:xfrm>
              <a:prstGeom prst="line">
                <a:avLst/>
              </a:prstGeom>
              <a:ln>
                <a:solidFill>
                  <a:schemeClr val="tx2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B366E04C-7417-2871-D43D-8F43F1A831E8}"/>
                  </a:ext>
                </a:extLst>
              </p:cNvPr>
              <p:cNvCxnSpPr/>
              <p:nvPr/>
            </p:nvCxnSpPr>
            <p:spPr>
              <a:xfrm>
                <a:off x="3710954" y="3645568"/>
                <a:ext cx="0" cy="266700"/>
              </a:xfrm>
              <a:prstGeom prst="line">
                <a:avLst/>
              </a:prstGeom>
              <a:ln>
                <a:solidFill>
                  <a:schemeClr val="tx2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09D58867-E5BB-6765-0260-2B6200A89D08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 flipH="1">
                <a:off x="6095381" y="3386265"/>
                <a:ext cx="1" cy="526003"/>
              </a:xfrm>
              <a:prstGeom prst="line">
                <a:avLst/>
              </a:prstGeom>
              <a:ln>
                <a:solidFill>
                  <a:schemeClr val="tx2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FD1AF457-56D8-67FB-5B12-5A7470B02A4B}"/>
                  </a:ext>
                </a:extLst>
              </p:cNvPr>
              <p:cNvCxnSpPr/>
              <p:nvPr/>
            </p:nvCxnSpPr>
            <p:spPr>
              <a:xfrm>
                <a:off x="8479810" y="3645568"/>
                <a:ext cx="0" cy="266700"/>
              </a:xfrm>
              <a:prstGeom prst="line">
                <a:avLst/>
              </a:prstGeom>
              <a:ln>
                <a:solidFill>
                  <a:schemeClr val="tx2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830DB99-5587-0D6C-3741-3F400FB8E112}"/>
                  </a:ext>
                </a:extLst>
              </p:cNvPr>
              <p:cNvCxnSpPr/>
              <p:nvPr/>
            </p:nvCxnSpPr>
            <p:spPr>
              <a:xfrm>
                <a:off x="10864237" y="3645568"/>
                <a:ext cx="0" cy="266700"/>
              </a:xfrm>
              <a:prstGeom prst="line">
                <a:avLst/>
              </a:prstGeom>
              <a:ln>
                <a:solidFill>
                  <a:schemeClr val="tx2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70627C7-124C-295B-1BFB-E1B817F7BF57}"/>
                </a:ext>
              </a:extLst>
            </p:cNvPr>
            <p:cNvGrpSpPr/>
            <p:nvPr/>
          </p:nvGrpSpPr>
          <p:grpSpPr>
            <a:xfrm>
              <a:off x="657140" y="3904871"/>
              <a:ext cx="1338772" cy="1253783"/>
              <a:chOff x="657140" y="3904871"/>
              <a:chExt cx="1338772" cy="1253783"/>
            </a:xfrm>
          </p:grpSpPr>
          <p:sp>
            <p:nvSpPr>
              <p:cNvPr id="32" name="išḷîdè">
                <a:extLst>
                  <a:ext uri="{FF2B5EF4-FFF2-40B4-BE49-F238E27FC236}">
                    <a16:creationId xmlns:a16="http://schemas.microsoft.com/office/drawing/2014/main" id="{E37FBDCF-B410-3B35-3E86-5071012872EB}"/>
                  </a:ext>
                </a:extLst>
              </p:cNvPr>
              <p:cNvSpPr/>
              <p:nvPr/>
            </p:nvSpPr>
            <p:spPr>
              <a:xfrm>
                <a:off x="657140" y="4513675"/>
                <a:ext cx="1338772" cy="3559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altLang="zh-CN" sz="1600" b="1" dirty="0"/>
                  <a:t>Average hashing</a:t>
                </a:r>
                <a:endParaRPr lang="zh-CN" altLang="en-US" sz="1600" b="1" dirty="0"/>
              </a:p>
            </p:txBody>
          </p: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06566733-4592-85E1-A1D9-5BA157AA7EFA}"/>
                  </a:ext>
                </a:extLst>
              </p:cNvPr>
              <p:cNvGrpSpPr/>
              <p:nvPr/>
            </p:nvGrpSpPr>
            <p:grpSpPr>
              <a:xfrm>
                <a:off x="1061496" y="3904871"/>
                <a:ext cx="540000" cy="540000"/>
                <a:chOff x="2832175" y="5599496"/>
                <a:chExt cx="540000" cy="540000"/>
              </a:xfrm>
            </p:grpSpPr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6A62A06D-E035-DF2E-960E-D98E2F0780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832175" y="5599496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</p:spPr>
              <p:txBody>
                <a:bodyPr wrap="none" lIns="108000" tIns="108000" rIns="108000" bIns="108000" rtlCol="0" anchor="ctr" anchorCtr="0">
                  <a:noAutofit/>
                </a:bodyPr>
                <a:lstStyle/>
                <a:p>
                  <a:pPr algn="ctr"/>
                  <a:endParaRPr kumimoji="1" lang="zh-CN" altLang="en-US" sz="2000" b="1" dirty="0">
                    <a:noFill/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6" name="任意多边形: 形状 35">
                  <a:extLst>
                    <a:ext uri="{FF2B5EF4-FFF2-40B4-BE49-F238E27FC236}">
                      <a16:creationId xmlns:a16="http://schemas.microsoft.com/office/drawing/2014/main" id="{C4846C53-EB6D-4F40-0D13-F47B2F43D8AF}"/>
                    </a:ext>
                  </a:extLst>
                </p:cNvPr>
                <p:cNvSpPr/>
                <p:nvPr/>
              </p:nvSpPr>
              <p:spPr>
                <a:xfrm>
                  <a:off x="2989061" y="5731793"/>
                  <a:ext cx="226228" cy="275406"/>
                </a:xfrm>
                <a:custGeom>
                  <a:avLst/>
                  <a:gdLst>
                    <a:gd name="connsiteX0" fmla="*/ 284197 w 438150"/>
                    <a:gd name="connsiteY0" fmla="*/ 621 h 533400"/>
                    <a:gd name="connsiteX1" fmla="*/ 286102 w 438150"/>
                    <a:gd name="connsiteY1" fmla="*/ 621 h 533400"/>
                    <a:gd name="connsiteX2" fmla="*/ 286102 w 438150"/>
                    <a:gd name="connsiteY2" fmla="*/ 124446 h 533400"/>
                    <a:gd name="connsiteX3" fmla="*/ 286102 w 438150"/>
                    <a:gd name="connsiteY3" fmla="*/ 126351 h 533400"/>
                    <a:gd name="connsiteX4" fmla="*/ 314677 w 438150"/>
                    <a:gd name="connsiteY4" fmla="*/ 153021 h 533400"/>
                    <a:gd name="connsiteX5" fmla="*/ 314677 w 438150"/>
                    <a:gd name="connsiteY5" fmla="*/ 153021 h 533400"/>
                    <a:gd name="connsiteX6" fmla="*/ 438502 w 438150"/>
                    <a:gd name="connsiteY6" fmla="*/ 153021 h 533400"/>
                    <a:gd name="connsiteX7" fmla="*/ 438502 w 438150"/>
                    <a:gd name="connsiteY7" fmla="*/ 154926 h 533400"/>
                    <a:gd name="connsiteX8" fmla="*/ 438502 w 438150"/>
                    <a:gd name="connsiteY8" fmla="*/ 505446 h 533400"/>
                    <a:gd name="connsiteX9" fmla="*/ 409927 w 438150"/>
                    <a:gd name="connsiteY9" fmla="*/ 534021 h 533400"/>
                    <a:gd name="connsiteX10" fmla="*/ 28927 w 438150"/>
                    <a:gd name="connsiteY10" fmla="*/ 534021 h 533400"/>
                    <a:gd name="connsiteX11" fmla="*/ 352 w 438150"/>
                    <a:gd name="connsiteY11" fmla="*/ 505446 h 533400"/>
                    <a:gd name="connsiteX12" fmla="*/ 352 w 438150"/>
                    <a:gd name="connsiteY12" fmla="*/ 29196 h 533400"/>
                    <a:gd name="connsiteX13" fmla="*/ 28927 w 438150"/>
                    <a:gd name="connsiteY13" fmla="*/ 621 h 533400"/>
                    <a:gd name="connsiteX14" fmla="*/ 284197 w 438150"/>
                    <a:gd name="connsiteY14" fmla="*/ 621 h 533400"/>
                    <a:gd name="connsiteX15" fmla="*/ 248002 w 438150"/>
                    <a:gd name="connsiteY15" fmla="*/ 200646 h 533400"/>
                    <a:gd name="connsiteX16" fmla="*/ 152752 w 438150"/>
                    <a:gd name="connsiteY16" fmla="*/ 200646 h 533400"/>
                    <a:gd name="connsiteX17" fmla="*/ 152752 w 438150"/>
                    <a:gd name="connsiteY17" fmla="*/ 410196 h 533400"/>
                    <a:gd name="connsiteX18" fmla="*/ 171802 w 438150"/>
                    <a:gd name="connsiteY18" fmla="*/ 410196 h 533400"/>
                    <a:gd name="connsiteX19" fmla="*/ 171802 w 438150"/>
                    <a:gd name="connsiteY19" fmla="*/ 314946 h 533400"/>
                    <a:gd name="connsiteX20" fmla="*/ 248002 w 438150"/>
                    <a:gd name="connsiteY20" fmla="*/ 314946 h 533400"/>
                    <a:gd name="connsiteX21" fmla="*/ 249907 w 438150"/>
                    <a:gd name="connsiteY21" fmla="*/ 314946 h 533400"/>
                    <a:gd name="connsiteX22" fmla="*/ 305152 w 438150"/>
                    <a:gd name="connsiteY22" fmla="*/ 257796 h 533400"/>
                    <a:gd name="connsiteX23" fmla="*/ 248002 w 438150"/>
                    <a:gd name="connsiteY23" fmla="*/ 200646 h 533400"/>
                    <a:gd name="connsiteX24" fmla="*/ 248002 w 438150"/>
                    <a:gd name="connsiteY24" fmla="*/ 200646 h 533400"/>
                    <a:gd name="connsiteX25" fmla="*/ 248002 w 438150"/>
                    <a:gd name="connsiteY25" fmla="*/ 219696 h 533400"/>
                    <a:gd name="connsiteX26" fmla="*/ 286102 w 438150"/>
                    <a:gd name="connsiteY26" fmla="*/ 257796 h 533400"/>
                    <a:gd name="connsiteX27" fmla="*/ 248002 w 438150"/>
                    <a:gd name="connsiteY27" fmla="*/ 295896 h 533400"/>
                    <a:gd name="connsiteX28" fmla="*/ 248002 w 438150"/>
                    <a:gd name="connsiteY28" fmla="*/ 295896 h 533400"/>
                    <a:gd name="connsiteX29" fmla="*/ 171802 w 438150"/>
                    <a:gd name="connsiteY29" fmla="*/ 295896 h 533400"/>
                    <a:gd name="connsiteX30" fmla="*/ 171802 w 438150"/>
                    <a:gd name="connsiteY30" fmla="*/ 219696 h 533400"/>
                    <a:gd name="connsiteX31" fmla="*/ 248002 w 438150"/>
                    <a:gd name="connsiteY31" fmla="*/ 219696 h 533400"/>
                    <a:gd name="connsiteX32" fmla="*/ 428977 w 438150"/>
                    <a:gd name="connsiteY32" fmla="*/ 133971 h 533400"/>
                    <a:gd name="connsiteX33" fmla="*/ 314677 w 438150"/>
                    <a:gd name="connsiteY33" fmla="*/ 133971 h 533400"/>
                    <a:gd name="connsiteX34" fmla="*/ 313724 w 438150"/>
                    <a:gd name="connsiteY34" fmla="*/ 133971 h 533400"/>
                    <a:gd name="connsiteX35" fmla="*/ 305152 w 438150"/>
                    <a:gd name="connsiteY35" fmla="*/ 124446 h 533400"/>
                    <a:gd name="connsiteX36" fmla="*/ 305152 w 438150"/>
                    <a:gd name="connsiteY36" fmla="*/ 124446 h 533400"/>
                    <a:gd name="connsiteX37" fmla="*/ 305152 w 438150"/>
                    <a:gd name="connsiteY37" fmla="*/ 10146 h 533400"/>
                    <a:gd name="connsiteX38" fmla="*/ 428977 w 438150"/>
                    <a:gd name="connsiteY38" fmla="*/ 133971 h 533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38150" h="533400">
                      <a:moveTo>
                        <a:pt x="284197" y="621"/>
                      </a:moveTo>
                      <a:cubicBezTo>
                        <a:pt x="285149" y="621"/>
                        <a:pt x="286102" y="621"/>
                        <a:pt x="286102" y="621"/>
                      </a:cubicBezTo>
                      <a:lnTo>
                        <a:pt x="286102" y="124446"/>
                      </a:lnTo>
                      <a:lnTo>
                        <a:pt x="286102" y="126351"/>
                      </a:lnTo>
                      <a:cubicBezTo>
                        <a:pt x="287055" y="141591"/>
                        <a:pt x="299437" y="153021"/>
                        <a:pt x="314677" y="153021"/>
                      </a:cubicBezTo>
                      <a:lnTo>
                        <a:pt x="314677" y="153021"/>
                      </a:lnTo>
                      <a:lnTo>
                        <a:pt x="438502" y="153021"/>
                      </a:lnTo>
                      <a:cubicBezTo>
                        <a:pt x="438502" y="153974"/>
                        <a:pt x="438502" y="154926"/>
                        <a:pt x="438502" y="154926"/>
                      </a:cubicBezTo>
                      <a:lnTo>
                        <a:pt x="438502" y="505446"/>
                      </a:lnTo>
                      <a:cubicBezTo>
                        <a:pt x="438502" y="521639"/>
                        <a:pt x="426120" y="534021"/>
                        <a:pt x="409927" y="534021"/>
                      </a:cubicBezTo>
                      <a:lnTo>
                        <a:pt x="28927" y="534021"/>
                      </a:lnTo>
                      <a:cubicBezTo>
                        <a:pt x="12734" y="534021"/>
                        <a:pt x="352" y="521639"/>
                        <a:pt x="352" y="505446"/>
                      </a:cubicBezTo>
                      <a:lnTo>
                        <a:pt x="352" y="29196"/>
                      </a:lnTo>
                      <a:cubicBezTo>
                        <a:pt x="352" y="13004"/>
                        <a:pt x="12734" y="621"/>
                        <a:pt x="28927" y="621"/>
                      </a:cubicBezTo>
                      <a:lnTo>
                        <a:pt x="284197" y="621"/>
                      </a:lnTo>
                      <a:close/>
                      <a:moveTo>
                        <a:pt x="248002" y="200646"/>
                      </a:moveTo>
                      <a:lnTo>
                        <a:pt x="152752" y="200646"/>
                      </a:lnTo>
                      <a:lnTo>
                        <a:pt x="152752" y="410196"/>
                      </a:lnTo>
                      <a:lnTo>
                        <a:pt x="171802" y="410196"/>
                      </a:lnTo>
                      <a:lnTo>
                        <a:pt x="171802" y="314946"/>
                      </a:lnTo>
                      <a:lnTo>
                        <a:pt x="248002" y="314946"/>
                      </a:lnTo>
                      <a:lnTo>
                        <a:pt x="249907" y="314946"/>
                      </a:lnTo>
                      <a:cubicBezTo>
                        <a:pt x="280387" y="313994"/>
                        <a:pt x="305152" y="288276"/>
                        <a:pt x="305152" y="257796"/>
                      </a:cubicBezTo>
                      <a:cubicBezTo>
                        <a:pt x="305152" y="226364"/>
                        <a:pt x="279434" y="200646"/>
                        <a:pt x="248002" y="200646"/>
                      </a:cubicBezTo>
                      <a:lnTo>
                        <a:pt x="248002" y="200646"/>
                      </a:lnTo>
                      <a:close/>
                      <a:moveTo>
                        <a:pt x="248002" y="219696"/>
                      </a:moveTo>
                      <a:cubicBezTo>
                        <a:pt x="268957" y="219696"/>
                        <a:pt x="286102" y="236841"/>
                        <a:pt x="286102" y="257796"/>
                      </a:cubicBezTo>
                      <a:cubicBezTo>
                        <a:pt x="286102" y="278751"/>
                        <a:pt x="268957" y="295896"/>
                        <a:pt x="248002" y="295896"/>
                      </a:cubicBezTo>
                      <a:lnTo>
                        <a:pt x="248002" y="295896"/>
                      </a:lnTo>
                      <a:lnTo>
                        <a:pt x="171802" y="295896"/>
                      </a:lnTo>
                      <a:lnTo>
                        <a:pt x="171802" y="219696"/>
                      </a:lnTo>
                      <a:lnTo>
                        <a:pt x="248002" y="219696"/>
                      </a:lnTo>
                      <a:close/>
                      <a:moveTo>
                        <a:pt x="428977" y="133971"/>
                      </a:moveTo>
                      <a:lnTo>
                        <a:pt x="314677" y="133971"/>
                      </a:lnTo>
                      <a:lnTo>
                        <a:pt x="313724" y="133971"/>
                      </a:lnTo>
                      <a:cubicBezTo>
                        <a:pt x="308962" y="133019"/>
                        <a:pt x="305152" y="129209"/>
                        <a:pt x="305152" y="124446"/>
                      </a:cubicBezTo>
                      <a:lnTo>
                        <a:pt x="305152" y="124446"/>
                      </a:lnTo>
                      <a:lnTo>
                        <a:pt x="305152" y="10146"/>
                      </a:lnTo>
                      <a:lnTo>
                        <a:pt x="428977" y="1339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AC8B16E-3E04-55CB-237C-532F0B26DDA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6406" y="4925898"/>
                <a:ext cx="1240240" cy="2327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endParaRPr kumimoji="1" lang="en-US" altLang="zh-CN" sz="11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046565E-CF5D-DF57-87C3-67457EBBE8DB}"/>
                </a:ext>
              </a:extLst>
            </p:cNvPr>
            <p:cNvGrpSpPr/>
            <p:nvPr/>
          </p:nvGrpSpPr>
          <p:grpSpPr>
            <a:xfrm>
              <a:off x="3041568" y="3904871"/>
              <a:ext cx="1338772" cy="1253783"/>
              <a:chOff x="3041568" y="3904871"/>
              <a:chExt cx="1338772" cy="1253783"/>
            </a:xfrm>
          </p:grpSpPr>
          <p:sp>
            <p:nvSpPr>
              <p:cNvPr id="27" name="išḻíḍê">
                <a:extLst>
                  <a:ext uri="{FF2B5EF4-FFF2-40B4-BE49-F238E27FC236}">
                    <a16:creationId xmlns:a16="http://schemas.microsoft.com/office/drawing/2014/main" id="{E823C3AA-49A5-90C5-F79E-B03C7835808A}"/>
                  </a:ext>
                </a:extLst>
              </p:cNvPr>
              <p:cNvSpPr/>
              <p:nvPr/>
            </p:nvSpPr>
            <p:spPr>
              <a:xfrm>
                <a:off x="3041568" y="4513675"/>
                <a:ext cx="1338772" cy="3559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altLang="zh-CN" sz="1600" b="1" dirty="0"/>
                  <a:t>Differential hashing</a:t>
                </a:r>
                <a:endParaRPr lang="zh-CN" altLang="en-US" sz="1600" b="1" dirty="0"/>
              </a:p>
            </p:txBody>
          </p: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4F8E4237-DB1A-01D9-2A65-6F8BFE626350}"/>
                  </a:ext>
                </a:extLst>
              </p:cNvPr>
              <p:cNvGrpSpPr/>
              <p:nvPr/>
            </p:nvGrpSpPr>
            <p:grpSpPr>
              <a:xfrm>
                <a:off x="3447063" y="3904871"/>
                <a:ext cx="540000" cy="540000"/>
                <a:chOff x="3708127" y="5599496"/>
                <a:chExt cx="540000" cy="540000"/>
              </a:xfrm>
            </p:grpSpPr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C47498E3-B0F0-D242-A1B2-A88C1E91902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08127" y="5599496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</p:spPr>
              <p:txBody>
                <a:bodyPr wrap="none" lIns="108000" tIns="108000" rIns="108000" bIns="108000" rtlCol="0" anchor="ctr" anchorCtr="0">
                  <a:noAutofit/>
                </a:bodyPr>
                <a:lstStyle/>
                <a:p>
                  <a:pPr algn="ctr"/>
                  <a:endParaRPr kumimoji="1" lang="zh-CN" altLang="en-US" sz="2000" b="1" dirty="0">
                    <a:noFill/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1" name="任意多边形: 形状 30">
                  <a:extLst>
                    <a:ext uri="{FF2B5EF4-FFF2-40B4-BE49-F238E27FC236}">
                      <a16:creationId xmlns:a16="http://schemas.microsoft.com/office/drawing/2014/main" id="{8AFEA7BC-B83F-1E43-14C1-A2F6539F26F6}"/>
                    </a:ext>
                  </a:extLst>
                </p:cNvPr>
                <p:cNvSpPr/>
                <p:nvPr/>
              </p:nvSpPr>
              <p:spPr>
                <a:xfrm>
                  <a:off x="3850260" y="5734252"/>
                  <a:ext cx="255734" cy="270488"/>
                </a:xfrm>
                <a:custGeom>
                  <a:avLst/>
                  <a:gdLst>
                    <a:gd name="connsiteX0" fmla="*/ 371955 w 495300"/>
                    <a:gd name="connsiteY0" fmla="*/ 621 h 523875"/>
                    <a:gd name="connsiteX1" fmla="*/ 400530 w 495300"/>
                    <a:gd name="connsiteY1" fmla="*/ 29196 h 523875"/>
                    <a:gd name="connsiteX2" fmla="*/ 400530 w 495300"/>
                    <a:gd name="connsiteY2" fmla="*/ 133971 h 523875"/>
                    <a:gd name="connsiteX3" fmla="*/ 371955 w 495300"/>
                    <a:gd name="connsiteY3" fmla="*/ 162546 h 523875"/>
                    <a:gd name="connsiteX4" fmla="*/ 257655 w 495300"/>
                    <a:gd name="connsiteY4" fmla="*/ 162546 h 523875"/>
                    <a:gd name="connsiteX5" fmla="*/ 257655 w 495300"/>
                    <a:gd name="connsiteY5" fmla="*/ 286371 h 523875"/>
                    <a:gd name="connsiteX6" fmla="*/ 419580 w 495300"/>
                    <a:gd name="connsiteY6" fmla="*/ 286371 h 523875"/>
                    <a:gd name="connsiteX7" fmla="*/ 457680 w 495300"/>
                    <a:gd name="connsiteY7" fmla="*/ 322566 h 523875"/>
                    <a:gd name="connsiteX8" fmla="*/ 457680 w 495300"/>
                    <a:gd name="connsiteY8" fmla="*/ 324471 h 523875"/>
                    <a:gd name="connsiteX9" fmla="*/ 457680 w 495300"/>
                    <a:gd name="connsiteY9" fmla="*/ 429246 h 523875"/>
                    <a:gd name="connsiteX10" fmla="*/ 476730 w 495300"/>
                    <a:gd name="connsiteY10" fmla="*/ 429246 h 523875"/>
                    <a:gd name="connsiteX11" fmla="*/ 495780 w 495300"/>
                    <a:gd name="connsiteY11" fmla="*/ 448296 h 523875"/>
                    <a:gd name="connsiteX12" fmla="*/ 495780 w 495300"/>
                    <a:gd name="connsiteY12" fmla="*/ 505446 h 523875"/>
                    <a:gd name="connsiteX13" fmla="*/ 476730 w 495300"/>
                    <a:gd name="connsiteY13" fmla="*/ 524496 h 523875"/>
                    <a:gd name="connsiteX14" fmla="*/ 419580 w 495300"/>
                    <a:gd name="connsiteY14" fmla="*/ 524496 h 523875"/>
                    <a:gd name="connsiteX15" fmla="*/ 400530 w 495300"/>
                    <a:gd name="connsiteY15" fmla="*/ 505446 h 523875"/>
                    <a:gd name="connsiteX16" fmla="*/ 400530 w 495300"/>
                    <a:gd name="connsiteY16" fmla="*/ 448296 h 523875"/>
                    <a:gd name="connsiteX17" fmla="*/ 419580 w 495300"/>
                    <a:gd name="connsiteY17" fmla="*/ 429246 h 523875"/>
                    <a:gd name="connsiteX18" fmla="*/ 438630 w 495300"/>
                    <a:gd name="connsiteY18" fmla="*/ 429246 h 523875"/>
                    <a:gd name="connsiteX19" fmla="*/ 438630 w 495300"/>
                    <a:gd name="connsiteY19" fmla="*/ 324471 h 523875"/>
                    <a:gd name="connsiteX20" fmla="*/ 420533 w 495300"/>
                    <a:gd name="connsiteY20" fmla="*/ 305421 h 523875"/>
                    <a:gd name="connsiteX21" fmla="*/ 419580 w 495300"/>
                    <a:gd name="connsiteY21" fmla="*/ 305421 h 523875"/>
                    <a:gd name="connsiteX22" fmla="*/ 257655 w 495300"/>
                    <a:gd name="connsiteY22" fmla="*/ 305421 h 523875"/>
                    <a:gd name="connsiteX23" fmla="*/ 257655 w 495300"/>
                    <a:gd name="connsiteY23" fmla="*/ 429246 h 523875"/>
                    <a:gd name="connsiteX24" fmla="*/ 276705 w 495300"/>
                    <a:gd name="connsiteY24" fmla="*/ 429246 h 523875"/>
                    <a:gd name="connsiteX25" fmla="*/ 295755 w 495300"/>
                    <a:gd name="connsiteY25" fmla="*/ 448296 h 523875"/>
                    <a:gd name="connsiteX26" fmla="*/ 295755 w 495300"/>
                    <a:gd name="connsiteY26" fmla="*/ 505446 h 523875"/>
                    <a:gd name="connsiteX27" fmla="*/ 276705 w 495300"/>
                    <a:gd name="connsiteY27" fmla="*/ 524496 h 523875"/>
                    <a:gd name="connsiteX28" fmla="*/ 219555 w 495300"/>
                    <a:gd name="connsiteY28" fmla="*/ 524496 h 523875"/>
                    <a:gd name="connsiteX29" fmla="*/ 200505 w 495300"/>
                    <a:gd name="connsiteY29" fmla="*/ 505446 h 523875"/>
                    <a:gd name="connsiteX30" fmla="*/ 200505 w 495300"/>
                    <a:gd name="connsiteY30" fmla="*/ 448296 h 523875"/>
                    <a:gd name="connsiteX31" fmla="*/ 219555 w 495300"/>
                    <a:gd name="connsiteY31" fmla="*/ 429246 h 523875"/>
                    <a:gd name="connsiteX32" fmla="*/ 238605 w 495300"/>
                    <a:gd name="connsiteY32" fmla="*/ 429246 h 523875"/>
                    <a:gd name="connsiteX33" fmla="*/ 238605 w 495300"/>
                    <a:gd name="connsiteY33" fmla="*/ 305421 h 523875"/>
                    <a:gd name="connsiteX34" fmla="*/ 76680 w 495300"/>
                    <a:gd name="connsiteY34" fmla="*/ 305421 h 523875"/>
                    <a:gd name="connsiteX35" fmla="*/ 57630 w 495300"/>
                    <a:gd name="connsiteY35" fmla="*/ 323519 h 523875"/>
                    <a:gd name="connsiteX36" fmla="*/ 57630 w 495300"/>
                    <a:gd name="connsiteY36" fmla="*/ 324471 h 523875"/>
                    <a:gd name="connsiteX37" fmla="*/ 57630 w 495300"/>
                    <a:gd name="connsiteY37" fmla="*/ 429246 h 523875"/>
                    <a:gd name="connsiteX38" fmla="*/ 76680 w 495300"/>
                    <a:gd name="connsiteY38" fmla="*/ 429246 h 523875"/>
                    <a:gd name="connsiteX39" fmla="*/ 95730 w 495300"/>
                    <a:gd name="connsiteY39" fmla="*/ 448296 h 523875"/>
                    <a:gd name="connsiteX40" fmla="*/ 95730 w 495300"/>
                    <a:gd name="connsiteY40" fmla="*/ 505446 h 523875"/>
                    <a:gd name="connsiteX41" fmla="*/ 76680 w 495300"/>
                    <a:gd name="connsiteY41" fmla="*/ 524496 h 523875"/>
                    <a:gd name="connsiteX42" fmla="*/ 19530 w 495300"/>
                    <a:gd name="connsiteY42" fmla="*/ 524496 h 523875"/>
                    <a:gd name="connsiteX43" fmla="*/ 480 w 495300"/>
                    <a:gd name="connsiteY43" fmla="*/ 505446 h 523875"/>
                    <a:gd name="connsiteX44" fmla="*/ 480 w 495300"/>
                    <a:gd name="connsiteY44" fmla="*/ 448296 h 523875"/>
                    <a:gd name="connsiteX45" fmla="*/ 19530 w 495300"/>
                    <a:gd name="connsiteY45" fmla="*/ 429246 h 523875"/>
                    <a:gd name="connsiteX46" fmla="*/ 38580 w 495300"/>
                    <a:gd name="connsiteY46" fmla="*/ 429246 h 523875"/>
                    <a:gd name="connsiteX47" fmla="*/ 38580 w 495300"/>
                    <a:gd name="connsiteY47" fmla="*/ 324471 h 523875"/>
                    <a:gd name="connsiteX48" fmla="*/ 74775 w 495300"/>
                    <a:gd name="connsiteY48" fmla="*/ 286371 h 523875"/>
                    <a:gd name="connsiteX49" fmla="*/ 76680 w 495300"/>
                    <a:gd name="connsiteY49" fmla="*/ 286371 h 523875"/>
                    <a:gd name="connsiteX50" fmla="*/ 238605 w 495300"/>
                    <a:gd name="connsiteY50" fmla="*/ 286371 h 523875"/>
                    <a:gd name="connsiteX51" fmla="*/ 238605 w 495300"/>
                    <a:gd name="connsiteY51" fmla="*/ 162546 h 523875"/>
                    <a:gd name="connsiteX52" fmla="*/ 124305 w 495300"/>
                    <a:gd name="connsiteY52" fmla="*/ 162546 h 523875"/>
                    <a:gd name="connsiteX53" fmla="*/ 95730 w 495300"/>
                    <a:gd name="connsiteY53" fmla="*/ 133971 h 523875"/>
                    <a:gd name="connsiteX54" fmla="*/ 95730 w 495300"/>
                    <a:gd name="connsiteY54" fmla="*/ 29196 h 523875"/>
                    <a:gd name="connsiteX55" fmla="*/ 124305 w 495300"/>
                    <a:gd name="connsiteY55" fmla="*/ 621 h 523875"/>
                    <a:gd name="connsiteX56" fmla="*/ 371955 w 495300"/>
                    <a:gd name="connsiteY56" fmla="*/ 621 h 523875"/>
                    <a:gd name="connsiteX57" fmla="*/ 148118 w 495300"/>
                    <a:gd name="connsiteY57" fmla="*/ 95871 h 523875"/>
                    <a:gd name="connsiteX58" fmla="*/ 133830 w 495300"/>
                    <a:gd name="connsiteY58" fmla="*/ 110159 h 523875"/>
                    <a:gd name="connsiteX59" fmla="*/ 148118 w 495300"/>
                    <a:gd name="connsiteY59" fmla="*/ 124446 h 523875"/>
                    <a:gd name="connsiteX60" fmla="*/ 162405 w 495300"/>
                    <a:gd name="connsiteY60" fmla="*/ 110159 h 523875"/>
                    <a:gd name="connsiteX61" fmla="*/ 148118 w 495300"/>
                    <a:gd name="connsiteY61" fmla="*/ 95871 h 52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</a:cxnLst>
                  <a:rect l="l" t="t" r="r" b="b"/>
                  <a:pathLst>
                    <a:path w="495300" h="523875">
                      <a:moveTo>
                        <a:pt x="371955" y="621"/>
                      </a:moveTo>
                      <a:cubicBezTo>
                        <a:pt x="388148" y="621"/>
                        <a:pt x="400530" y="13004"/>
                        <a:pt x="400530" y="29196"/>
                      </a:cubicBezTo>
                      <a:lnTo>
                        <a:pt x="400530" y="133971"/>
                      </a:lnTo>
                      <a:cubicBezTo>
                        <a:pt x="400530" y="150164"/>
                        <a:pt x="388148" y="162546"/>
                        <a:pt x="371955" y="162546"/>
                      </a:cubicBezTo>
                      <a:lnTo>
                        <a:pt x="257655" y="162546"/>
                      </a:lnTo>
                      <a:lnTo>
                        <a:pt x="257655" y="286371"/>
                      </a:lnTo>
                      <a:lnTo>
                        <a:pt x="419580" y="286371"/>
                      </a:lnTo>
                      <a:cubicBezTo>
                        <a:pt x="439583" y="286371"/>
                        <a:pt x="456727" y="302564"/>
                        <a:pt x="457680" y="322566"/>
                      </a:cubicBezTo>
                      <a:lnTo>
                        <a:pt x="457680" y="324471"/>
                      </a:lnTo>
                      <a:lnTo>
                        <a:pt x="457680" y="429246"/>
                      </a:lnTo>
                      <a:lnTo>
                        <a:pt x="476730" y="429246"/>
                      </a:lnTo>
                      <a:cubicBezTo>
                        <a:pt x="487208" y="429246"/>
                        <a:pt x="495780" y="437819"/>
                        <a:pt x="495780" y="448296"/>
                      </a:cubicBezTo>
                      <a:lnTo>
                        <a:pt x="495780" y="505446"/>
                      </a:lnTo>
                      <a:cubicBezTo>
                        <a:pt x="495780" y="515924"/>
                        <a:pt x="487208" y="524496"/>
                        <a:pt x="476730" y="524496"/>
                      </a:cubicBezTo>
                      <a:lnTo>
                        <a:pt x="419580" y="524496"/>
                      </a:lnTo>
                      <a:cubicBezTo>
                        <a:pt x="409102" y="524496"/>
                        <a:pt x="400530" y="515924"/>
                        <a:pt x="400530" y="505446"/>
                      </a:cubicBezTo>
                      <a:lnTo>
                        <a:pt x="400530" y="448296"/>
                      </a:lnTo>
                      <a:cubicBezTo>
                        <a:pt x="400530" y="437819"/>
                        <a:pt x="409102" y="429246"/>
                        <a:pt x="419580" y="429246"/>
                      </a:cubicBezTo>
                      <a:lnTo>
                        <a:pt x="438630" y="429246"/>
                      </a:lnTo>
                      <a:lnTo>
                        <a:pt x="438630" y="324471"/>
                      </a:lnTo>
                      <a:cubicBezTo>
                        <a:pt x="438630" y="313994"/>
                        <a:pt x="431010" y="306374"/>
                        <a:pt x="420533" y="305421"/>
                      </a:cubicBezTo>
                      <a:lnTo>
                        <a:pt x="419580" y="305421"/>
                      </a:lnTo>
                      <a:lnTo>
                        <a:pt x="257655" y="305421"/>
                      </a:lnTo>
                      <a:lnTo>
                        <a:pt x="257655" y="429246"/>
                      </a:lnTo>
                      <a:lnTo>
                        <a:pt x="276705" y="429246"/>
                      </a:lnTo>
                      <a:cubicBezTo>
                        <a:pt x="287183" y="429246"/>
                        <a:pt x="295755" y="437819"/>
                        <a:pt x="295755" y="448296"/>
                      </a:cubicBezTo>
                      <a:lnTo>
                        <a:pt x="295755" y="505446"/>
                      </a:lnTo>
                      <a:cubicBezTo>
                        <a:pt x="295755" y="515924"/>
                        <a:pt x="287183" y="524496"/>
                        <a:pt x="276705" y="524496"/>
                      </a:cubicBezTo>
                      <a:lnTo>
                        <a:pt x="219555" y="524496"/>
                      </a:lnTo>
                      <a:cubicBezTo>
                        <a:pt x="209077" y="524496"/>
                        <a:pt x="200505" y="515924"/>
                        <a:pt x="200505" y="505446"/>
                      </a:cubicBezTo>
                      <a:lnTo>
                        <a:pt x="200505" y="448296"/>
                      </a:lnTo>
                      <a:cubicBezTo>
                        <a:pt x="200505" y="437819"/>
                        <a:pt x="209077" y="429246"/>
                        <a:pt x="219555" y="429246"/>
                      </a:cubicBezTo>
                      <a:lnTo>
                        <a:pt x="238605" y="429246"/>
                      </a:lnTo>
                      <a:lnTo>
                        <a:pt x="238605" y="305421"/>
                      </a:lnTo>
                      <a:lnTo>
                        <a:pt x="76680" y="305421"/>
                      </a:lnTo>
                      <a:cubicBezTo>
                        <a:pt x="66202" y="305421"/>
                        <a:pt x="58583" y="313041"/>
                        <a:pt x="57630" y="323519"/>
                      </a:cubicBezTo>
                      <a:lnTo>
                        <a:pt x="57630" y="324471"/>
                      </a:lnTo>
                      <a:lnTo>
                        <a:pt x="57630" y="429246"/>
                      </a:lnTo>
                      <a:lnTo>
                        <a:pt x="76680" y="429246"/>
                      </a:lnTo>
                      <a:cubicBezTo>
                        <a:pt x="87158" y="429246"/>
                        <a:pt x="95730" y="437819"/>
                        <a:pt x="95730" y="448296"/>
                      </a:cubicBezTo>
                      <a:lnTo>
                        <a:pt x="95730" y="505446"/>
                      </a:lnTo>
                      <a:cubicBezTo>
                        <a:pt x="95730" y="515924"/>
                        <a:pt x="87158" y="524496"/>
                        <a:pt x="76680" y="524496"/>
                      </a:cubicBezTo>
                      <a:lnTo>
                        <a:pt x="19530" y="524496"/>
                      </a:lnTo>
                      <a:cubicBezTo>
                        <a:pt x="9052" y="524496"/>
                        <a:pt x="480" y="515924"/>
                        <a:pt x="480" y="505446"/>
                      </a:cubicBezTo>
                      <a:lnTo>
                        <a:pt x="480" y="448296"/>
                      </a:lnTo>
                      <a:cubicBezTo>
                        <a:pt x="480" y="437819"/>
                        <a:pt x="9052" y="429246"/>
                        <a:pt x="19530" y="429246"/>
                      </a:cubicBezTo>
                      <a:lnTo>
                        <a:pt x="38580" y="429246"/>
                      </a:lnTo>
                      <a:lnTo>
                        <a:pt x="38580" y="324471"/>
                      </a:lnTo>
                      <a:cubicBezTo>
                        <a:pt x="38580" y="304469"/>
                        <a:pt x="54773" y="287324"/>
                        <a:pt x="74775" y="286371"/>
                      </a:cubicBezTo>
                      <a:lnTo>
                        <a:pt x="76680" y="286371"/>
                      </a:lnTo>
                      <a:lnTo>
                        <a:pt x="238605" y="286371"/>
                      </a:lnTo>
                      <a:lnTo>
                        <a:pt x="238605" y="162546"/>
                      </a:lnTo>
                      <a:lnTo>
                        <a:pt x="124305" y="162546"/>
                      </a:lnTo>
                      <a:cubicBezTo>
                        <a:pt x="108112" y="162546"/>
                        <a:pt x="95730" y="150164"/>
                        <a:pt x="95730" y="133971"/>
                      </a:cubicBezTo>
                      <a:lnTo>
                        <a:pt x="95730" y="29196"/>
                      </a:lnTo>
                      <a:cubicBezTo>
                        <a:pt x="95730" y="13004"/>
                        <a:pt x="108112" y="621"/>
                        <a:pt x="124305" y="621"/>
                      </a:cubicBezTo>
                      <a:lnTo>
                        <a:pt x="371955" y="621"/>
                      </a:lnTo>
                      <a:close/>
                      <a:moveTo>
                        <a:pt x="148118" y="95871"/>
                      </a:moveTo>
                      <a:cubicBezTo>
                        <a:pt x="140498" y="95871"/>
                        <a:pt x="133830" y="102539"/>
                        <a:pt x="133830" y="110159"/>
                      </a:cubicBezTo>
                      <a:cubicBezTo>
                        <a:pt x="133830" y="117779"/>
                        <a:pt x="140498" y="124446"/>
                        <a:pt x="148118" y="124446"/>
                      </a:cubicBezTo>
                      <a:cubicBezTo>
                        <a:pt x="155737" y="124446"/>
                        <a:pt x="162405" y="117779"/>
                        <a:pt x="162405" y="110159"/>
                      </a:cubicBezTo>
                      <a:cubicBezTo>
                        <a:pt x="162405" y="102539"/>
                        <a:pt x="155737" y="95871"/>
                        <a:pt x="148118" y="958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8A69DDE-8AC3-EBD8-808C-D6E03D312C1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090834" y="4925898"/>
                <a:ext cx="1240240" cy="2327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endParaRPr kumimoji="1" lang="en-US" altLang="zh-CN" sz="11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ADC1F1B-82E6-4D27-323A-5B5053FA49B4}"/>
                </a:ext>
              </a:extLst>
            </p:cNvPr>
            <p:cNvGrpSpPr/>
            <p:nvPr/>
          </p:nvGrpSpPr>
          <p:grpSpPr>
            <a:xfrm>
              <a:off x="5425996" y="3904871"/>
              <a:ext cx="1338772" cy="964723"/>
              <a:chOff x="5425996" y="3904871"/>
              <a:chExt cx="1338772" cy="964723"/>
            </a:xfrm>
          </p:grpSpPr>
          <p:sp>
            <p:nvSpPr>
              <p:cNvPr id="22" name="işḷiḑè">
                <a:extLst>
                  <a:ext uri="{FF2B5EF4-FFF2-40B4-BE49-F238E27FC236}">
                    <a16:creationId xmlns:a16="http://schemas.microsoft.com/office/drawing/2014/main" id="{7C5B4635-7E78-FB07-41C5-1047E6A592C9}"/>
                  </a:ext>
                </a:extLst>
              </p:cNvPr>
              <p:cNvSpPr/>
              <p:nvPr/>
            </p:nvSpPr>
            <p:spPr>
              <a:xfrm>
                <a:off x="5425996" y="4513675"/>
                <a:ext cx="1338772" cy="3559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altLang="zh-CN" sz="1600" b="1" dirty="0"/>
                  <a:t>Perceptual hash</a:t>
                </a:r>
                <a:endParaRPr lang="zh-CN" altLang="en-US" sz="1600" b="1" dirty="0"/>
              </a:p>
            </p:txBody>
          </p: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0A8E0038-F899-54AA-77B0-EA698714379F}"/>
                  </a:ext>
                </a:extLst>
              </p:cNvPr>
              <p:cNvGrpSpPr/>
              <p:nvPr/>
            </p:nvGrpSpPr>
            <p:grpSpPr>
              <a:xfrm>
                <a:off x="5832630" y="3904871"/>
                <a:ext cx="540000" cy="540000"/>
                <a:chOff x="4584079" y="5599496"/>
                <a:chExt cx="540000" cy="540000"/>
              </a:xfrm>
            </p:grpSpPr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93D7F2E1-C76B-9B2D-06E7-C1F560A66E4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4584079" y="5599496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</p:spPr>
              <p:txBody>
                <a:bodyPr wrap="none" lIns="108000" tIns="108000" rIns="108000" bIns="108000" rtlCol="0" anchor="ctr" anchorCtr="0">
                  <a:noAutofit/>
                </a:bodyPr>
                <a:lstStyle/>
                <a:p>
                  <a:pPr algn="ctr"/>
                  <a:endParaRPr kumimoji="1" lang="zh-CN" altLang="en-US" sz="2000" b="1" dirty="0">
                    <a:noFill/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6" name="任意多边形: 形状 25">
                  <a:extLst>
                    <a:ext uri="{FF2B5EF4-FFF2-40B4-BE49-F238E27FC236}">
                      <a16:creationId xmlns:a16="http://schemas.microsoft.com/office/drawing/2014/main" id="{AE5FCCEB-4621-7B4D-324E-C6B4BADF3E2A}"/>
                    </a:ext>
                  </a:extLst>
                </p:cNvPr>
                <p:cNvSpPr/>
                <p:nvPr/>
              </p:nvSpPr>
              <p:spPr>
                <a:xfrm>
                  <a:off x="4716376" y="5766219"/>
                  <a:ext cx="275406" cy="206554"/>
                </a:xfrm>
                <a:custGeom>
                  <a:avLst/>
                  <a:gdLst>
                    <a:gd name="connsiteX0" fmla="*/ 505433 w 533400"/>
                    <a:gd name="connsiteY0" fmla="*/ 621 h 400050"/>
                    <a:gd name="connsiteX1" fmla="*/ 534008 w 533400"/>
                    <a:gd name="connsiteY1" fmla="*/ 29196 h 400050"/>
                    <a:gd name="connsiteX2" fmla="*/ 534008 w 533400"/>
                    <a:gd name="connsiteY2" fmla="*/ 372096 h 400050"/>
                    <a:gd name="connsiteX3" fmla="*/ 505433 w 533400"/>
                    <a:gd name="connsiteY3" fmla="*/ 400671 h 400050"/>
                    <a:gd name="connsiteX4" fmla="*/ 29183 w 533400"/>
                    <a:gd name="connsiteY4" fmla="*/ 400671 h 400050"/>
                    <a:gd name="connsiteX5" fmla="*/ 608 w 533400"/>
                    <a:gd name="connsiteY5" fmla="*/ 372096 h 400050"/>
                    <a:gd name="connsiteX6" fmla="*/ 608 w 533400"/>
                    <a:gd name="connsiteY6" fmla="*/ 29196 h 400050"/>
                    <a:gd name="connsiteX7" fmla="*/ 29183 w 533400"/>
                    <a:gd name="connsiteY7" fmla="*/ 621 h 400050"/>
                    <a:gd name="connsiteX8" fmla="*/ 505433 w 533400"/>
                    <a:gd name="connsiteY8" fmla="*/ 621 h 400050"/>
                    <a:gd name="connsiteX9" fmla="*/ 391133 w 533400"/>
                    <a:gd name="connsiteY9" fmla="*/ 198741 h 400050"/>
                    <a:gd name="connsiteX10" fmla="*/ 351128 w 533400"/>
                    <a:gd name="connsiteY10" fmla="*/ 204456 h 400050"/>
                    <a:gd name="connsiteX11" fmla="*/ 351128 w 533400"/>
                    <a:gd name="connsiteY11" fmla="*/ 204456 h 400050"/>
                    <a:gd name="connsiteX12" fmla="*/ 267308 w 533400"/>
                    <a:gd name="connsiteY12" fmla="*/ 315899 h 400050"/>
                    <a:gd name="connsiteX13" fmla="*/ 264451 w 533400"/>
                    <a:gd name="connsiteY13" fmla="*/ 318756 h 400050"/>
                    <a:gd name="connsiteX14" fmla="*/ 224446 w 533400"/>
                    <a:gd name="connsiteY14" fmla="*/ 318756 h 400050"/>
                    <a:gd name="connsiteX15" fmla="*/ 224446 w 533400"/>
                    <a:gd name="connsiteY15" fmla="*/ 318756 h 400050"/>
                    <a:gd name="connsiteX16" fmla="*/ 162533 w 533400"/>
                    <a:gd name="connsiteY16" fmla="*/ 257796 h 400050"/>
                    <a:gd name="connsiteX17" fmla="*/ 160628 w 533400"/>
                    <a:gd name="connsiteY17" fmla="*/ 255891 h 400050"/>
                    <a:gd name="connsiteX18" fmla="*/ 120623 w 533400"/>
                    <a:gd name="connsiteY18" fmla="*/ 259701 h 400050"/>
                    <a:gd name="connsiteX19" fmla="*/ 120623 w 533400"/>
                    <a:gd name="connsiteY19" fmla="*/ 259701 h 400050"/>
                    <a:gd name="connsiteX20" fmla="*/ 32993 w 533400"/>
                    <a:gd name="connsiteY20" fmla="*/ 366381 h 400050"/>
                    <a:gd name="connsiteX21" fmla="*/ 31088 w 533400"/>
                    <a:gd name="connsiteY21" fmla="*/ 372096 h 400050"/>
                    <a:gd name="connsiteX22" fmla="*/ 40613 w 533400"/>
                    <a:gd name="connsiteY22" fmla="*/ 381621 h 400050"/>
                    <a:gd name="connsiteX23" fmla="*/ 40613 w 533400"/>
                    <a:gd name="connsiteY23" fmla="*/ 381621 h 400050"/>
                    <a:gd name="connsiteX24" fmla="*/ 497813 w 533400"/>
                    <a:gd name="connsiteY24" fmla="*/ 381621 h 400050"/>
                    <a:gd name="connsiteX25" fmla="*/ 503528 w 533400"/>
                    <a:gd name="connsiteY25" fmla="*/ 379716 h 400050"/>
                    <a:gd name="connsiteX26" fmla="*/ 506386 w 533400"/>
                    <a:gd name="connsiteY26" fmla="*/ 366381 h 400050"/>
                    <a:gd name="connsiteX27" fmla="*/ 506386 w 533400"/>
                    <a:gd name="connsiteY27" fmla="*/ 366381 h 400050"/>
                    <a:gd name="connsiteX28" fmla="*/ 398753 w 533400"/>
                    <a:gd name="connsiteY28" fmla="*/ 205409 h 400050"/>
                    <a:gd name="connsiteX29" fmla="*/ 391133 w 533400"/>
                    <a:gd name="connsiteY29" fmla="*/ 198741 h 400050"/>
                    <a:gd name="connsiteX30" fmla="*/ 95858 w 533400"/>
                    <a:gd name="connsiteY30" fmla="*/ 57771 h 400050"/>
                    <a:gd name="connsiteX31" fmla="*/ 57758 w 533400"/>
                    <a:gd name="connsiteY31" fmla="*/ 95871 h 400050"/>
                    <a:gd name="connsiteX32" fmla="*/ 95858 w 533400"/>
                    <a:gd name="connsiteY32" fmla="*/ 133971 h 400050"/>
                    <a:gd name="connsiteX33" fmla="*/ 133958 w 533400"/>
                    <a:gd name="connsiteY33" fmla="*/ 95871 h 400050"/>
                    <a:gd name="connsiteX34" fmla="*/ 95858 w 533400"/>
                    <a:gd name="connsiteY34" fmla="*/ 57771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533400" h="400050">
                      <a:moveTo>
                        <a:pt x="505433" y="621"/>
                      </a:moveTo>
                      <a:cubicBezTo>
                        <a:pt x="521626" y="621"/>
                        <a:pt x="534008" y="13004"/>
                        <a:pt x="534008" y="29196"/>
                      </a:cubicBezTo>
                      <a:lnTo>
                        <a:pt x="534008" y="372096"/>
                      </a:lnTo>
                      <a:cubicBezTo>
                        <a:pt x="534008" y="388289"/>
                        <a:pt x="521626" y="400671"/>
                        <a:pt x="505433" y="400671"/>
                      </a:cubicBezTo>
                      <a:lnTo>
                        <a:pt x="29183" y="400671"/>
                      </a:lnTo>
                      <a:cubicBezTo>
                        <a:pt x="12990" y="400671"/>
                        <a:pt x="608" y="388289"/>
                        <a:pt x="608" y="372096"/>
                      </a:cubicBezTo>
                      <a:lnTo>
                        <a:pt x="608" y="29196"/>
                      </a:lnTo>
                      <a:cubicBezTo>
                        <a:pt x="608" y="13004"/>
                        <a:pt x="12990" y="621"/>
                        <a:pt x="29183" y="621"/>
                      </a:cubicBezTo>
                      <a:lnTo>
                        <a:pt x="505433" y="621"/>
                      </a:lnTo>
                      <a:close/>
                      <a:moveTo>
                        <a:pt x="391133" y="198741"/>
                      </a:moveTo>
                      <a:cubicBezTo>
                        <a:pt x="378751" y="189216"/>
                        <a:pt x="360653" y="192074"/>
                        <a:pt x="351128" y="204456"/>
                      </a:cubicBezTo>
                      <a:lnTo>
                        <a:pt x="351128" y="204456"/>
                      </a:lnTo>
                      <a:lnTo>
                        <a:pt x="267308" y="315899"/>
                      </a:lnTo>
                      <a:cubicBezTo>
                        <a:pt x="266355" y="316851"/>
                        <a:pt x="265403" y="317804"/>
                        <a:pt x="264451" y="318756"/>
                      </a:cubicBezTo>
                      <a:cubicBezTo>
                        <a:pt x="253021" y="330186"/>
                        <a:pt x="234923" y="330186"/>
                        <a:pt x="224446" y="318756"/>
                      </a:cubicBezTo>
                      <a:lnTo>
                        <a:pt x="224446" y="318756"/>
                      </a:lnTo>
                      <a:lnTo>
                        <a:pt x="162533" y="257796"/>
                      </a:lnTo>
                      <a:cubicBezTo>
                        <a:pt x="161580" y="256844"/>
                        <a:pt x="161580" y="256844"/>
                        <a:pt x="160628" y="255891"/>
                      </a:cubicBezTo>
                      <a:cubicBezTo>
                        <a:pt x="148246" y="245414"/>
                        <a:pt x="130148" y="247319"/>
                        <a:pt x="120623" y="259701"/>
                      </a:cubicBezTo>
                      <a:lnTo>
                        <a:pt x="120623" y="259701"/>
                      </a:lnTo>
                      <a:lnTo>
                        <a:pt x="32993" y="366381"/>
                      </a:lnTo>
                      <a:cubicBezTo>
                        <a:pt x="32040" y="368286"/>
                        <a:pt x="31088" y="370191"/>
                        <a:pt x="31088" y="372096"/>
                      </a:cubicBezTo>
                      <a:cubicBezTo>
                        <a:pt x="31088" y="377811"/>
                        <a:pt x="34898" y="381621"/>
                        <a:pt x="40613" y="381621"/>
                      </a:cubicBezTo>
                      <a:lnTo>
                        <a:pt x="40613" y="381621"/>
                      </a:lnTo>
                      <a:lnTo>
                        <a:pt x="497813" y="381621"/>
                      </a:lnTo>
                      <a:cubicBezTo>
                        <a:pt x="499718" y="381621"/>
                        <a:pt x="501623" y="380669"/>
                        <a:pt x="503528" y="379716"/>
                      </a:cubicBezTo>
                      <a:cubicBezTo>
                        <a:pt x="508290" y="376859"/>
                        <a:pt x="509243" y="371144"/>
                        <a:pt x="506386" y="366381"/>
                      </a:cubicBezTo>
                      <a:lnTo>
                        <a:pt x="506386" y="366381"/>
                      </a:lnTo>
                      <a:lnTo>
                        <a:pt x="398753" y="205409"/>
                      </a:lnTo>
                      <a:cubicBezTo>
                        <a:pt x="395896" y="202551"/>
                        <a:pt x="393990" y="200646"/>
                        <a:pt x="391133" y="198741"/>
                      </a:cubicBezTo>
                      <a:close/>
                      <a:moveTo>
                        <a:pt x="95858" y="57771"/>
                      </a:moveTo>
                      <a:cubicBezTo>
                        <a:pt x="74903" y="57771"/>
                        <a:pt x="57758" y="74916"/>
                        <a:pt x="57758" y="95871"/>
                      </a:cubicBezTo>
                      <a:cubicBezTo>
                        <a:pt x="57758" y="116826"/>
                        <a:pt x="74903" y="133971"/>
                        <a:pt x="95858" y="133971"/>
                      </a:cubicBezTo>
                      <a:cubicBezTo>
                        <a:pt x="116813" y="133971"/>
                        <a:pt x="133958" y="116826"/>
                        <a:pt x="133958" y="95871"/>
                      </a:cubicBezTo>
                      <a:cubicBezTo>
                        <a:pt x="133958" y="74916"/>
                        <a:pt x="116813" y="57771"/>
                        <a:pt x="95858" y="577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FD87240-66D1-78C3-F2C4-6D2C6F66A035}"/>
                </a:ext>
              </a:extLst>
            </p:cNvPr>
            <p:cNvGrpSpPr/>
            <p:nvPr/>
          </p:nvGrpSpPr>
          <p:grpSpPr>
            <a:xfrm>
              <a:off x="7810424" y="3904871"/>
              <a:ext cx="1338772" cy="964723"/>
              <a:chOff x="7810424" y="3904871"/>
              <a:chExt cx="1338772" cy="964723"/>
            </a:xfrm>
          </p:grpSpPr>
          <p:sp>
            <p:nvSpPr>
              <p:cNvPr id="17" name="ïṧḻîďê">
                <a:extLst>
                  <a:ext uri="{FF2B5EF4-FFF2-40B4-BE49-F238E27FC236}">
                    <a16:creationId xmlns:a16="http://schemas.microsoft.com/office/drawing/2014/main" id="{4A50F54B-267C-173D-69F3-4BB5FA5E4E38}"/>
                  </a:ext>
                </a:extLst>
              </p:cNvPr>
              <p:cNvSpPr/>
              <p:nvPr/>
            </p:nvSpPr>
            <p:spPr>
              <a:xfrm>
                <a:off x="7810424" y="4513675"/>
                <a:ext cx="1338772" cy="3559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altLang="zh-CN" sz="1600" b="1" dirty="0"/>
                  <a:t>Three histogram</a:t>
                </a:r>
                <a:endParaRPr lang="zh-CN" altLang="en-US" sz="1600" b="1" dirty="0"/>
              </a:p>
            </p:txBody>
          </p: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2DBD71C1-C10C-FC35-0601-73DD38620911}"/>
                  </a:ext>
                </a:extLst>
              </p:cNvPr>
              <p:cNvGrpSpPr/>
              <p:nvPr/>
            </p:nvGrpSpPr>
            <p:grpSpPr>
              <a:xfrm>
                <a:off x="8218197" y="3904871"/>
                <a:ext cx="540000" cy="540000"/>
                <a:chOff x="5460031" y="5599496"/>
                <a:chExt cx="540000" cy="540000"/>
              </a:xfrm>
            </p:grpSpPr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E2F6E8F1-4F47-FA25-C831-EA44BFA1D53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5460031" y="5599496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</p:spPr>
              <p:txBody>
                <a:bodyPr wrap="none" lIns="108000" tIns="108000" rIns="108000" bIns="108000" rtlCol="0" anchor="ctr" anchorCtr="0">
                  <a:noAutofit/>
                </a:bodyPr>
                <a:lstStyle/>
                <a:p>
                  <a:pPr algn="ctr"/>
                  <a:endParaRPr kumimoji="1" lang="zh-CN" altLang="en-US" sz="2000" b="1" dirty="0">
                    <a:noFill/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1" name="任意多边形: 形状 20">
                  <a:extLst>
                    <a:ext uri="{FF2B5EF4-FFF2-40B4-BE49-F238E27FC236}">
                      <a16:creationId xmlns:a16="http://schemas.microsoft.com/office/drawing/2014/main" id="{8B6FA4C4-0D9D-9B39-5F0C-7C0774C3DD3B}"/>
                    </a:ext>
                  </a:extLst>
                </p:cNvPr>
                <p:cNvSpPr/>
                <p:nvPr/>
              </p:nvSpPr>
              <p:spPr>
                <a:xfrm>
                  <a:off x="5604182" y="5734497"/>
                  <a:ext cx="251698" cy="269998"/>
                </a:xfrm>
                <a:custGeom>
                  <a:avLst/>
                  <a:gdLst>
                    <a:gd name="connsiteX0" fmla="*/ 8356 w 487477"/>
                    <a:gd name="connsiteY0" fmla="*/ 512114 h 522922"/>
                    <a:gd name="connsiteX1" fmla="*/ 8356 w 487477"/>
                    <a:gd name="connsiteY1" fmla="*/ 512114 h 522922"/>
                    <a:gd name="connsiteX2" fmla="*/ 8356 w 487477"/>
                    <a:gd name="connsiteY2" fmla="*/ 512114 h 522922"/>
                    <a:gd name="connsiteX3" fmla="*/ 7404 w 487477"/>
                    <a:gd name="connsiteY3" fmla="*/ 511161 h 522922"/>
                    <a:gd name="connsiteX4" fmla="*/ 5499 w 487477"/>
                    <a:gd name="connsiteY4" fmla="*/ 508303 h 522922"/>
                    <a:gd name="connsiteX5" fmla="*/ 5499 w 487477"/>
                    <a:gd name="connsiteY5" fmla="*/ 508303 h 522922"/>
                    <a:gd name="connsiteX6" fmla="*/ 5499 w 487477"/>
                    <a:gd name="connsiteY6" fmla="*/ 507351 h 522922"/>
                    <a:gd name="connsiteX7" fmla="*/ 4546 w 487477"/>
                    <a:gd name="connsiteY7" fmla="*/ 505446 h 522922"/>
                    <a:gd name="connsiteX8" fmla="*/ 3593 w 487477"/>
                    <a:gd name="connsiteY8" fmla="*/ 503541 h 522922"/>
                    <a:gd name="connsiteX9" fmla="*/ 3593 w 487477"/>
                    <a:gd name="connsiteY9" fmla="*/ 503541 h 522922"/>
                    <a:gd name="connsiteX10" fmla="*/ 3593 w 487477"/>
                    <a:gd name="connsiteY10" fmla="*/ 503541 h 522922"/>
                    <a:gd name="connsiteX11" fmla="*/ 3593 w 487477"/>
                    <a:gd name="connsiteY11" fmla="*/ 503541 h 522922"/>
                    <a:gd name="connsiteX12" fmla="*/ 2641 w 487477"/>
                    <a:gd name="connsiteY12" fmla="*/ 501636 h 522922"/>
                    <a:gd name="connsiteX13" fmla="*/ 2641 w 487477"/>
                    <a:gd name="connsiteY13" fmla="*/ 500684 h 522922"/>
                    <a:gd name="connsiteX14" fmla="*/ 1689 w 487477"/>
                    <a:gd name="connsiteY14" fmla="*/ 498778 h 522922"/>
                    <a:gd name="connsiteX15" fmla="*/ 736 w 487477"/>
                    <a:gd name="connsiteY15" fmla="*/ 494968 h 522922"/>
                    <a:gd name="connsiteX16" fmla="*/ 736 w 487477"/>
                    <a:gd name="connsiteY16" fmla="*/ 492111 h 522922"/>
                    <a:gd name="connsiteX17" fmla="*/ 736 w 487477"/>
                    <a:gd name="connsiteY17" fmla="*/ 485443 h 522922"/>
                    <a:gd name="connsiteX18" fmla="*/ 5499 w 487477"/>
                    <a:gd name="connsiteY18" fmla="*/ 467346 h 522922"/>
                    <a:gd name="connsiteX19" fmla="*/ 155041 w 487477"/>
                    <a:gd name="connsiteY19" fmla="*/ 151116 h 522922"/>
                    <a:gd name="connsiteX20" fmla="*/ 158851 w 487477"/>
                    <a:gd name="connsiteY20" fmla="*/ 134924 h 522922"/>
                    <a:gd name="connsiteX21" fmla="*/ 158851 w 487477"/>
                    <a:gd name="connsiteY21" fmla="*/ 19671 h 522922"/>
                    <a:gd name="connsiteX22" fmla="*/ 120751 w 487477"/>
                    <a:gd name="connsiteY22" fmla="*/ 19671 h 522922"/>
                    <a:gd name="connsiteX23" fmla="*/ 120751 w 487477"/>
                    <a:gd name="connsiteY23" fmla="*/ 621 h 522922"/>
                    <a:gd name="connsiteX24" fmla="*/ 368401 w 487477"/>
                    <a:gd name="connsiteY24" fmla="*/ 621 h 522922"/>
                    <a:gd name="connsiteX25" fmla="*/ 368401 w 487477"/>
                    <a:gd name="connsiteY25" fmla="*/ 19671 h 522922"/>
                    <a:gd name="connsiteX26" fmla="*/ 330301 w 487477"/>
                    <a:gd name="connsiteY26" fmla="*/ 19671 h 522922"/>
                    <a:gd name="connsiteX27" fmla="*/ 330301 w 487477"/>
                    <a:gd name="connsiteY27" fmla="*/ 134924 h 522922"/>
                    <a:gd name="connsiteX28" fmla="*/ 334111 w 487477"/>
                    <a:gd name="connsiteY28" fmla="*/ 151116 h 522922"/>
                    <a:gd name="connsiteX29" fmla="*/ 483654 w 487477"/>
                    <a:gd name="connsiteY29" fmla="*/ 467346 h 522922"/>
                    <a:gd name="connsiteX30" fmla="*/ 485558 w 487477"/>
                    <a:gd name="connsiteY30" fmla="*/ 504493 h 522922"/>
                    <a:gd name="connsiteX31" fmla="*/ 485558 w 487477"/>
                    <a:gd name="connsiteY31" fmla="*/ 504493 h 522922"/>
                    <a:gd name="connsiteX32" fmla="*/ 484606 w 487477"/>
                    <a:gd name="connsiteY32" fmla="*/ 506399 h 522922"/>
                    <a:gd name="connsiteX33" fmla="*/ 459841 w 487477"/>
                    <a:gd name="connsiteY33" fmla="*/ 523543 h 522922"/>
                    <a:gd name="connsiteX34" fmla="*/ 457936 w 487477"/>
                    <a:gd name="connsiteY34" fmla="*/ 523543 h 522922"/>
                    <a:gd name="connsiteX35" fmla="*/ 32168 w 487477"/>
                    <a:gd name="connsiteY35" fmla="*/ 523543 h 522922"/>
                    <a:gd name="connsiteX36" fmla="*/ 30264 w 487477"/>
                    <a:gd name="connsiteY36" fmla="*/ 523543 h 522922"/>
                    <a:gd name="connsiteX37" fmla="*/ 27406 w 487477"/>
                    <a:gd name="connsiteY37" fmla="*/ 523543 h 522922"/>
                    <a:gd name="connsiteX38" fmla="*/ 23596 w 487477"/>
                    <a:gd name="connsiteY38" fmla="*/ 522591 h 522922"/>
                    <a:gd name="connsiteX39" fmla="*/ 23596 w 487477"/>
                    <a:gd name="connsiteY39" fmla="*/ 522591 h 522922"/>
                    <a:gd name="connsiteX40" fmla="*/ 17881 w 487477"/>
                    <a:gd name="connsiteY40" fmla="*/ 520686 h 522922"/>
                    <a:gd name="connsiteX41" fmla="*/ 15976 w 487477"/>
                    <a:gd name="connsiteY41" fmla="*/ 519734 h 522922"/>
                    <a:gd name="connsiteX42" fmla="*/ 15024 w 487477"/>
                    <a:gd name="connsiteY42" fmla="*/ 518781 h 522922"/>
                    <a:gd name="connsiteX43" fmla="*/ 10261 w 487477"/>
                    <a:gd name="connsiteY43" fmla="*/ 514971 h 522922"/>
                    <a:gd name="connsiteX44" fmla="*/ 8356 w 487477"/>
                    <a:gd name="connsiteY44" fmla="*/ 512114 h 522922"/>
                    <a:gd name="connsiteX45" fmla="*/ 8356 w 487477"/>
                    <a:gd name="connsiteY45" fmla="*/ 512114 h 522922"/>
                    <a:gd name="connsiteX46" fmla="*/ 255054 w 487477"/>
                    <a:gd name="connsiteY46" fmla="*/ 402576 h 522922"/>
                    <a:gd name="connsiteX47" fmla="*/ 252196 w 487477"/>
                    <a:gd name="connsiteY47" fmla="*/ 404481 h 522922"/>
                    <a:gd name="connsiteX48" fmla="*/ 246481 w 487477"/>
                    <a:gd name="connsiteY48" fmla="*/ 408291 h 522922"/>
                    <a:gd name="connsiteX49" fmla="*/ 55029 w 487477"/>
                    <a:gd name="connsiteY49" fmla="*/ 414959 h 522922"/>
                    <a:gd name="connsiteX50" fmla="*/ 51218 w 487477"/>
                    <a:gd name="connsiteY50" fmla="*/ 413053 h 522922"/>
                    <a:gd name="connsiteX51" fmla="*/ 22643 w 487477"/>
                    <a:gd name="connsiteY51" fmla="*/ 474014 h 522922"/>
                    <a:gd name="connsiteX52" fmla="*/ 21691 w 487477"/>
                    <a:gd name="connsiteY52" fmla="*/ 475918 h 522922"/>
                    <a:gd name="connsiteX53" fmla="*/ 21691 w 487477"/>
                    <a:gd name="connsiteY53" fmla="*/ 495921 h 522922"/>
                    <a:gd name="connsiteX54" fmla="*/ 29311 w 487477"/>
                    <a:gd name="connsiteY54" fmla="*/ 502589 h 522922"/>
                    <a:gd name="connsiteX55" fmla="*/ 30264 w 487477"/>
                    <a:gd name="connsiteY55" fmla="*/ 502589 h 522922"/>
                    <a:gd name="connsiteX56" fmla="*/ 31216 w 487477"/>
                    <a:gd name="connsiteY56" fmla="*/ 502589 h 522922"/>
                    <a:gd name="connsiteX57" fmla="*/ 456983 w 487477"/>
                    <a:gd name="connsiteY57" fmla="*/ 502589 h 522922"/>
                    <a:gd name="connsiteX58" fmla="*/ 457936 w 487477"/>
                    <a:gd name="connsiteY58" fmla="*/ 502589 h 522922"/>
                    <a:gd name="connsiteX59" fmla="*/ 466508 w 487477"/>
                    <a:gd name="connsiteY59" fmla="*/ 495921 h 522922"/>
                    <a:gd name="connsiteX60" fmla="*/ 467461 w 487477"/>
                    <a:gd name="connsiteY60" fmla="*/ 477824 h 522922"/>
                    <a:gd name="connsiteX61" fmla="*/ 466508 w 487477"/>
                    <a:gd name="connsiteY61" fmla="*/ 475918 h 522922"/>
                    <a:gd name="connsiteX62" fmla="*/ 465556 w 487477"/>
                    <a:gd name="connsiteY62" fmla="*/ 474014 h 522922"/>
                    <a:gd name="connsiteX63" fmla="*/ 423646 w 487477"/>
                    <a:gd name="connsiteY63" fmla="*/ 385431 h 522922"/>
                    <a:gd name="connsiteX64" fmla="*/ 255054 w 487477"/>
                    <a:gd name="connsiteY64" fmla="*/ 402576 h 522922"/>
                    <a:gd name="connsiteX65" fmla="*/ 305536 w 487477"/>
                    <a:gd name="connsiteY65" fmla="*/ 255891 h 522922"/>
                    <a:gd name="connsiteX66" fmla="*/ 272199 w 487477"/>
                    <a:gd name="connsiteY66" fmla="*/ 289228 h 522922"/>
                    <a:gd name="connsiteX67" fmla="*/ 305536 w 487477"/>
                    <a:gd name="connsiteY67" fmla="*/ 322566 h 522922"/>
                    <a:gd name="connsiteX68" fmla="*/ 338874 w 487477"/>
                    <a:gd name="connsiteY68" fmla="*/ 289228 h 522922"/>
                    <a:gd name="connsiteX69" fmla="*/ 305536 w 487477"/>
                    <a:gd name="connsiteY69" fmla="*/ 255891 h 522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</a:cxnLst>
                  <a:rect l="l" t="t" r="r" b="b"/>
                  <a:pathLst>
                    <a:path w="487477" h="522922">
                      <a:moveTo>
                        <a:pt x="8356" y="512114"/>
                      </a:moveTo>
                      <a:lnTo>
                        <a:pt x="8356" y="512114"/>
                      </a:lnTo>
                      <a:lnTo>
                        <a:pt x="8356" y="512114"/>
                      </a:lnTo>
                      <a:lnTo>
                        <a:pt x="7404" y="511161"/>
                      </a:lnTo>
                      <a:cubicBezTo>
                        <a:pt x="6451" y="510209"/>
                        <a:pt x="6451" y="509256"/>
                        <a:pt x="5499" y="508303"/>
                      </a:cubicBezTo>
                      <a:lnTo>
                        <a:pt x="5499" y="508303"/>
                      </a:lnTo>
                      <a:lnTo>
                        <a:pt x="5499" y="507351"/>
                      </a:lnTo>
                      <a:lnTo>
                        <a:pt x="4546" y="505446"/>
                      </a:lnTo>
                      <a:lnTo>
                        <a:pt x="3593" y="503541"/>
                      </a:lnTo>
                      <a:lnTo>
                        <a:pt x="3593" y="503541"/>
                      </a:lnTo>
                      <a:lnTo>
                        <a:pt x="3593" y="503541"/>
                      </a:lnTo>
                      <a:lnTo>
                        <a:pt x="3593" y="503541"/>
                      </a:lnTo>
                      <a:lnTo>
                        <a:pt x="2641" y="501636"/>
                      </a:lnTo>
                      <a:cubicBezTo>
                        <a:pt x="2641" y="501636"/>
                        <a:pt x="2641" y="500684"/>
                        <a:pt x="2641" y="500684"/>
                      </a:cubicBezTo>
                      <a:cubicBezTo>
                        <a:pt x="2641" y="499731"/>
                        <a:pt x="2641" y="499731"/>
                        <a:pt x="1689" y="498778"/>
                      </a:cubicBezTo>
                      <a:cubicBezTo>
                        <a:pt x="1689" y="497826"/>
                        <a:pt x="736" y="495921"/>
                        <a:pt x="736" y="494968"/>
                      </a:cubicBezTo>
                      <a:lnTo>
                        <a:pt x="736" y="492111"/>
                      </a:lnTo>
                      <a:cubicBezTo>
                        <a:pt x="736" y="490206"/>
                        <a:pt x="736" y="487349"/>
                        <a:pt x="736" y="485443"/>
                      </a:cubicBezTo>
                      <a:cubicBezTo>
                        <a:pt x="736" y="478776"/>
                        <a:pt x="2641" y="473061"/>
                        <a:pt x="5499" y="467346"/>
                      </a:cubicBezTo>
                      <a:lnTo>
                        <a:pt x="155041" y="151116"/>
                      </a:lnTo>
                      <a:cubicBezTo>
                        <a:pt x="157899" y="146353"/>
                        <a:pt x="158851" y="140639"/>
                        <a:pt x="158851" y="134924"/>
                      </a:cubicBezTo>
                      <a:lnTo>
                        <a:pt x="158851" y="19671"/>
                      </a:lnTo>
                      <a:lnTo>
                        <a:pt x="120751" y="19671"/>
                      </a:lnTo>
                      <a:lnTo>
                        <a:pt x="120751" y="621"/>
                      </a:lnTo>
                      <a:lnTo>
                        <a:pt x="368401" y="621"/>
                      </a:lnTo>
                      <a:lnTo>
                        <a:pt x="368401" y="19671"/>
                      </a:lnTo>
                      <a:lnTo>
                        <a:pt x="330301" y="19671"/>
                      </a:lnTo>
                      <a:lnTo>
                        <a:pt x="330301" y="134924"/>
                      </a:lnTo>
                      <a:cubicBezTo>
                        <a:pt x="330301" y="140639"/>
                        <a:pt x="331254" y="146353"/>
                        <a:pt x="334111" y="151116"/>
                      </a:cubicBezTo>
                      <a:lnTo>
                        <a:pt x="483654" y="467346"/>
                      </a:lnTo>
                      <a:cubicBezTo>
                        <a:pt x="489368" y="478776"/>
                        <a:pt x="489368" y="492111"/>
                        <a:pt x="485558" y="504493"/>
                      </a:cubicBezTo>
                      <a:lnTo>
                        <a:pt x="485558" y="504493"/>
                      </a:lnTo>
                      <a:lnTo>
                        <a:pt x="484606" y="506399"/>
                      </a:lnTo>
                      <a:cubicBezTo>
                        <a:pt x="479843" y="515924"/>
                        <a:pt x="470318" y="522591"/>
                        <a:pt x="459841" y="523543"/>
                      </a:cubicBezTo>
                      <a:lnTo>
                        <a:pt x="457936" y="523543"/>
                      </a:lnTo>
                      <a:lnTo>
                        <a:pt x="32168" y="523543"/>
                      </a:lnTo>
                      <a:lnTo>
                        <a:pt x="30264" y="523543"/>
                      </a:lnTo>
                      <a:cubicBezTo>
                        <a:pt x="29311" y="523543"/>
                        <a:pt x="28358" y="523543"/>
                        <a:pt x="27406" y="523543"/>
                      </a:cubicBezTo>
                      <a:cubicBezTo>
                        <a:pt x="26454" y="523543"/>
                        <a:pt x="24549" y="523543"/>
                        <a:pt x="23596" y="522591"/>
                      </a:cubicBezTo>
                      <a:lnTo>
                        <a:pt x="23596" y="522591"/>
                      </a:lnTo>
                      <a:cubicBezTo>
                        <a:pt x="21691" y="521639"/>
                        <a:pt x="19786" y="521639"/>
                        <a:pt x="17881" y="520686"/>
                      </a:cubicBezTo>
                      <a:lnTo>
                        <a:pt x="15976" y="519734"/>
                      </a:lnTo>
                      <a:cubicBezTo>
                        <a:pt x="15976" y="519734"/>
                        <a:pt x="15024" y="519734"/>
                        <a:pt x="15024" y="518781"/>
                      </a:cubicBezTo>
                      <a:cubicBezTo>
                        <a:pt x="13118" y="517828"/>
                        <a:pt x="11214" y="515924"/>
                        <a:pt x="10261" y="514971"/>
                      </a:cubicBezTo>
                      <a:lnTo>
                        <a:pt x="8356" y="512114"/>
                      </a:lnTo>
                      <a:lnTo>
                        <a:pt x="8356" y="512114"/>
                      </a:lnTo>
                      <a:close/>
                      <a:moveTo>
                        <a:pt x="255054" y="402576"/>
                      </a:moveTo>
                      <a:lnTo>
                        <a:pt x="252196" y="404481"/>
                      </a:lnTo>
                      <a:lnTo>
                        <a:pt x="246481" y="408291"/>
                      </a:lnTo>
                      <a:cubicBezTo>
                        <a:pt x="198856" y="439724"/>
                        <a:pt x="119799" y="440676"/>
                        <a:pt x="55029" y="414959"/>
                      </a:cubicBezTo>
                      <a:lnTo>
                        <a:pt x="51218" y="413053"/>
                      </a:lnTo>
                      <a:lnTo>
                        <a:pt x="22643" y="474014"/>
                      </a:lnTo>
                      <a:lnTo>
                        <a:pt x="21691" y="475918"/>
                      </a:lnTo>
                      <a:cubicBezTo>
                        <a:pt x="18833" y="482586"/>
                        <a:pt x="18833" y="490206"/>
                        <a:pt x="21691" y="495921"/>
                      </a:cubicBezTo>
                      <a:cubicBezTo>
                        <a:pt x="22643" y="498778"/>
                        <a:pt x="25501" y="501636"/>
                        <a:pt x="29311" y="502589"/>
                      </a:cubicBezTo>
                      <a:lnTo>
                        <a:pt x="30264" y="502589"/>
                      </a:lnTo>
                      <a:lnTo>
                        <a:pt x="31216" y="502589"/>
                      </a:lnTo>
                      <a:lnTo>
                        <a:pt x="456983" y="502589"/>
                      </a:lnTo>
                      <a:lnTo>
                        <a:pt x="457936" y="502589"/>
                      </a:lnTo>
                      <a:cubicBezTo>
                        <a:pt x="461746" y="502589"/>
                        <a:pt x="464604" y="499731"/>
                        <a:pt x="466508" y="495921"/>
                      </a:cubicBezTo>
                      <a:cubicBezTo>
                        <a:pt x="468414" y="490206"/>
                        <a:pt x="469366" y="483539"/>
                        <a:pt x="467461" y="477824"/>
                      </a:cubicBezTo>
                      <a:lnTo>
                        <a:pt x="466508" y="475918"/>
                      </a:lnTo>
                      <a:lnTo>
                        <a:pt x="465556" y="474014"/>
                      </a:lnTo>
                      <a:lnTo>
                        <a:pt x="423646" y="385431"/>
                      </a:lnTo>
                      <a:cubicBezTo>
                        <a:pt x="365543" y="372096"/>
                        <a:pt x="296011" y="376859"/>
                        <a:pt x="255054" y="402576"/>
                      </a:cubicBezTo>
                      <a:close/>
                      <a:moveTo>
                        <a:pt x="305536" y="255891"/>
                      </a:moveTo>
                      <a:cubicBezTo>
                        <a:pt x="287439" y="255891"/>
                        <a:pt x="272199" y="271131"/>
                        <a:pt x="272199" y="289228"/>
                      </a:cubicBezTo>
                      <a:cubicBezTo>
                        <a:pt x="272199" y="307326"/>
                        <a:pt x="287439" y="322566"/>
                        <a:pt x="305536" y="322566"/>
                      </a:cubicBezTo>
                      <a:cubicBezTo>
                        <a:pt x="323633" y="322566"/>
                        <a:pt x="338874" y="307326"/>
                        <a:pt x="338874" y="289228"/>
                      </a:cubicBezTo>
                      <a:cubicBezTo>
                        <a:pt x="338874" y="270178"/>
                        <a:pt x="323633" y="255891"/>
                        <a:pt x="305536" y="255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9B408A4-2432-4C7D-A725-4EB5E856BA43}"/>
                </a:ext>
              </a:extLst>
            </p:cNvPr>
            <p:cNvGrpSpPr/>
            <p:nvPr/>
          </p:nvGrpSpPr>
          <p:grpSpPr>
            <a:xfrm>
              <a:off x="10194851" y="3904871"/>
              <a:ext cx="1338772" cy="964723"/>
              <a:chOff x="10194851" y="3904871"/>
              <a:chExt cx="1338772" cy="964723"/>
            </a:xfrm>
          </p:grpSpPr>
          <p:sp>
            <p:nvSpPr>
              <p:cNvPr id="12" name="îŝḻîďè">
                <a:extLst>
                  <a:ext uri="{FF2B5EF4-FFF2-40B4-BE49-F238E27FC236}">
                    <a16:creationId xmlns:a16="http://schemas.microsoft.com/office/drawing/2014/main" id="{9E171973-4BC0-0DE5-9EA6-920BE48E88D2}"/>
                  </a:ext>
                </a:extLst>
              </p:cNvPr>
              <p:cNvSpPr/>
              <p:nvPr/>
            </p:nvSpPr>
            <p:spPr>
              <a:xfrm>
                <a:off x="10194851" y="4513675"/>
                <a:ext cx="1338772" cy="3559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altLang="zh-CN" sz="1600" b="1" dirty="0"/>
                  <a:t>Single channel histogram</a:t>
                </a:r>
                <a:endParaRPr lang="zh-CN" altLang="en-US" sz="1600" b="1" dirty="0"/>
              </a:p>
            </p:txBody>
          </p: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EFD309B2-42FA-6F58-D7D8-076A6C73D097}"/>
                  </a:ext>
                </a:extLst>
              </p:cNvPr>
              <p:cNvGrpSpPr/>
              <p:nvPr/>
            </p:nvGrpSpPr>
            <p:grpSpPr>
              <a:xfrm>
                <a:off x="10603762" y="3904871"/>
                <a:ext cx="540000" cy="540000"/>
                <a:chOff x="6335984" y="5599496"/>
                <a:chExt cx="540000" cy="540000"/>
              </a:xfrm>
            </p:grpSpPr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394A8F01-1DF7-3AEC-1C72-1AFF4964CD5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6335984" y="5599496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</p:spPr>
              <p:txBody>
                <a:bodyPr wrap="none" lIns="108000" tIns="108000" rIns="108000" bIns="108000" rtlCol="0" anchor="ctr" anchorCtr="0">
                  <a:noAutofit/>
                </a:bodyPr>
                <a:lstStyle/>
                <a:p>
                  <a:pPr algn="ctr"/>
                  <a:endParaRPr kumimoji="1" lang="zh-CN" altLang="en-US" sz="2000" b="1" dirty="0">
                    <a:noFill/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" name="任意多边形: 形状 15">
                  <a:extLst>
                    <a:ext uri="{FF2B5EF4-FFF2-40B4-BE49-F238E27FC236}">
                      <a16:creationId xmlns:a16="http://schemas.microsoft.com/office/drawing/2014/main" id="{AF58C006-F208-5378-6F19-47CFC91AA0BC}"/>
                    </a:ext>
                  </a:extLst>
                </p:cNvPr>
                <p:cNvSpPr/>
                <p:nvPr/>
              </p:nvSpPr>
              <p:spPr>
                <a:xfrm>
                  <a:off x="6468280" y="5734252"/>
                  <a:ext cx="275408" cy="270488"/>
                </a:xfrm>
                <a:custGeom>
                  <a:avLst/>
                  <a:gdLst>
                    <a:gd name="connsiteX0" fmla="*/ 343764 w 533400"/>
                    <a:gd name="connsiteY0" fmla="*/ 276846 h 523875"/>
                    <a:gd name="connsiteX1" fmla="*/ 372339 w 533400"/>
                    <a:gd name="connsiteY1" fmla="*/ 305421 h 523875"/>
                    <a:gd name="connsiteX2" fmla="*/ 372339 w 533400"/>
                    <a:gd name="connsiteY2" fmla="*/ 495921 h 523875"/>
                    <a:gd name="connsiteX3" fmla="*/ 343764 w 533400"/>
                    <a:gd name="connsiteY3" fmla="*/ 524496 h 523875"/>
                    <a:gd name="connsiteX4" fmla="*/ 191364 w 533400"/>
                    <a:gd name="connsiteY4" fmla="*/ 524496 h 523875"/>
                    <a:gd name="connsiteX5" fmla="*/ 162789 w 533400"/>
                    <a:gd name="connsiteY5" fmla="*/ 495921 h 523875"/>
                    <a:gd name="connsiteX6" fmla="*/ 162789 w 533400"/>
                    <a:gd name="connsiteY6" fmla="*/ 305421 h 523875"/>
                    <a:gd name="connsiteX7" fmla="*/ 191364 w 533400"/>
                    <a:gd name="connsiteY7" fmla="*/ 276846 h 523875"/>
                    <a:gd name="connsiteX8" fmla="*/ 343764 w 533400"/>
                    <a:gd name="connsiteY8" fmla="*/ 276846 h 523875"/>
                    <a:gd name="connsiteX9" fmla="*/ 143739 w 533400"/>
                    <a:gd name="connsiteY9" fmla="*/ 114921 h 523875"/>
                    <a:gd name="connsiteX10" fmla="*/ 179934 w 533400"/>
                    <a:gd name="connsiteY10" fmla="*/ 153021 h 523875"/>
                    <a:gd name="connsiteX11" fmla="*/ 181839 w 533400"/>
                    <a:gd name="connsiteY11" fmla="*/ 153021 h 523875"/>
                    <a:gd name="connsiteX12" fmla="*/ 353289 w 533400"/>
                    <a:gd name="connsiteY12" fmla="*/ 153021 h 523875"/>
                    <a:gd name="connsiteX13" fmla="*/ 391389 w 533400"/>
                    <a:gd name="connsiteY13" fmla="*/ 116826 h 523875"/>
                    <a:gd name="connsiteX14" fmla="*/ 391389 w 533400"/>
                    <a:gd name="connsiteY14" fmla="*/ 114921 h 523875"/>
                    <a:gd name="connsiteX15" fmla="*/ 505689 w 533400"/>
                    <a:gd name="connsiteY15" fmla="*/ 114921 h 523875"/>
                    <a:gd name="connsiteX16" fmla="*/ 534264 w 533400"/>
                    <a:gd name="connsiteY16" fmla="*/ 143496 h 523875"/>
                    <a:gd name="connsiteX17" fmla="*/ 534264 w 533400"/>
                    <a:gd name="connsiteY17" fmla="*/ 381621 h 523875"/>
                    <a:gd name="connsiteX18" fmla="*/ 505689 w 533400"/>
                    <a:gd name="connsiteY18" fmla="*/ 410196 h 523875"/>
                    <a:gd name="connsiteX19" fmla="*/ 391389 w 533400"/>
                    <a:gd name="connsiteY19" fmla="*/ 410196 h 523875"/>
                    <a:gd name="connsiteX20" fmla="*/ 391389 w 533400"/>
                    <a:gd name="connsiteY20" fmla="*/ 295896 h 523875"/>
                    <a:gd name="connsiteX21" fmla="*/ 355194 w 533400"/>
                    <a:gd name="connsiteY21" fmla="*/ 257796 h 523875"/>
                    <a:gd name="connsiteX22" fmla="*/ 353289 w 533400"/>
                    <a:gd name="connsiteY22" fmla="*/ 257796 h 523875"/>
                    <a:gd name="connsiteX23" fmla="*/ 181839 w 533400"/>
                    <a:gd name="connsiteY23" fmla="*/ 257796 h 523875"/>
                    <a:gd name="connsiteX24" fmla="*/ 143739 w 533400"/>
                    <a:gd name="connsiteY24" fmla="*/ 293991 h 523875"/>
                    <a:gd name="connsiteX25" fmla="*/ 143739 w 533400"/>
                    <a:gd name="connsiteY25" fmla="*/ 295896 h 523875"/>
                    <a:gd name="connsiteX26" fmla="*/ 143739 w 533400"/>
                    <a:gd name="connsiteY26" fmla="*/ 410196 h 523875"/>
                    <a:gd name="connsiteX27" fmla="*/ 29439 w 533400"/>
                    <a:gd name="connsiteY27" fmla="*/ 410196 h 523875"/>
                    <a:gd name="connsiteX28" fmla="*/ 864 w 533400"/>
                    <a:gd name="connsiteY28" fmla="*/ 381621 h 523875"/>
                    <a:gd name="connsiteX29" fmla="*/ 864 w 533400"/>
                    <a:gd name="connsiteY29" fmla="*/ 201599 h 523875"/>
                    <a:gd name="connsiteX30" fmla="*/ 11342 w 533400"/>
                    <a:gd name="connsiteY30" fmla="*/ 175881 h 523875"/>
                    <a:gd name="connsiteX31" fmla="*/ 56109 w 533400"/>
                    <a:gd name="connsiteY31" fmla="*/ 127304 h 523875"/>
                    <a:gd name="connsiteX32" fmla="*/ 83732 w 533400"/>
                    <a:gd name="connsiteY32" fmla="*/ 114921 h 523875"/>
                    <a:gd name="connsiteX33" fmla="*/ 143739 w 533400"/>
                    <a:gd name="connsiteY33" fmla="*/ 114921 h 523875"/>
                    <a:gd name="connsiteX34" fmla="*/ 462827 w 533400"/>
                    <a:gd name="connsiteY34" fmla="*/ 172071 h 523875"/>
                    <a:gd name="connsiteX35" fmla="*/ 448539 w 533400"/>
                    <a:gd name="connsiteY35" fmla="*/ 186359 h 523875"/>
                    <a:gd name="connsiteX36" fmla="*/ 462827 w 533400"/>
                    <a:gd name="connsiteY36" fmla="*/ 200646 h 523875"/>
                    <a:gd name="connsiteX37" fmla="*/ 477114 w 533400"/>
                    <a:gd name="connsiteY37" fmla="*/ 186359 h 523875"/>
                    <a:gd name="connsiteX38" fmla="*/ 462827 w 533400"/>
                    <a:gd name="connsiteY38" fmla="*/ 172071 h 523875"/>
                    <a:gd name="connsiteX39" fmla="*/ 343764 w 533400"/>
                    <a:gd name="connsiteY39" fmla="*/ 621 h 523875"/>
                    <a:gd name="connsiteX40" fmla="*/ 372339 w 533400"/>
                    <a:gd name="connsiteY40" fmla="*/ 29196 h 523875"/>
                    <a:gd name="connsiteX41" fmla="*/ 372339 w 533400"/>
                    <a:gd name="connsiteY41" fmla="*/ 105396 h 523875"/>
                    <a:gd name="connsiteX42" fmla="*/ 343764 w 533400"/>
                    <a:gd name="connsiteY42" fmla="*/ 133971 h 523875"/>
                    <a:gd name="connsiteX43" fmla="*/ 191364 w 533400"/>
                    <a:gd name="connsiteY43" fmla="*/ 133971 h 523875"/>
                    <a:gd name="connsiteX44" fmla="*/ 162789 w 533400"/>
                    <a:gd name="connsiteY44" fmla="*/ 105396 h 523875"/>
                    <a:gd name="connsiteX45" fmla="*/ 162789 w 533400"/>
                    <a:gd name="connsiteY45" fmla="*/ 29196 h 523875"/>
                    <a:gd name="connsiteX46" fmla="*/ 191364 w 533400"/>
                    <a:gd name="connsiteY46" fmla="*/ 621 h 523875"/>
                    <a:gd name="connsiteX47" fmla="*/ 343764 w 533400"/>
                    <a:gd name="connsiteY47" fmla="*/ 621 h 52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533400" h="523875">
                      <a:moveTo>
                        <a:pt x="343764" y="276846"/>
                      </a:moveTo>
                      <a:cubicBezTo>
                        <a:pt x="359957" y="276846"/>
                        <a:pt x="372339" y="289229"/>
                        <a:pt x="372339" y="305421"/>
                      </a:cubicBezTo>
                      <a:lnTo>
                        <a:pt x="372339" y="495921"/>
                      </a:lnTo>
                      <a:cubicBezTo>
                        <a:pt x="372339" y="512114"/>
                        <a:pt x="359957" y="524496"/>
                        <a:pt x="343764" y="524496"/>
                      </a:cubicBezTo>
                      <a:lnTo>
                        <a:pt x="191364" y="524496"/>
                      </a:lnTo>
                      <a:cubicBezTo>
                        <a:pt x="175171" y="524496"/>
                        <a:pt x="162789" y="512114"/>
                        <a:pt x="162789" y="495921"/>
                      </a:cubicBezTo>
                      <a:lnTo>
                        <a:pt x="162789" y="305421"/>
                      </a:lnTo>
                      <a:cubicBezTo>
                        <a:pt x="162789" y="289229"/>
                        <a:pt x="175171" y="276846"/>
                        <a:pt x="191364" y="276846"/>
                      </a:cubicBezTo>
                      <a:lnTo>
                        <a:pt x="343764" y="276846"/>
                      </a:lnTo>
                      <a:close/>
                      <a:moveTo>
                        <a:pt x="143739" y="114921"/>
                      </a:moveTo>
                      <a:cubicBezTo>
                        <a:pt x="143739" y="134924"/>
                        <a:pt x="159932" y="152069"/>
                        <a:pt x="179934" y="153021"/>
                      </a:cubicBezTo>
                      <a:lnTo>
                        <a:pt x="181839" y="153021"/>
                      </a:lnTo>
                      <a:lnTo>
                        <a:pt x="353289" y="153021"/>
                      </a:lnTo>
                      <a:cubicBezTo>
                        <a:pt x="373292" y="153021"/>
                        <a:pt x="390436" y="136829"/>
                        <a:pt x="391389" y="116826"/>
                      </a:cubicBezTo>
                      <a:lnTo>
                        <a:pt x="391389" y="114921"/>
                      </a:lnTo>
                      <a:lnTo>
                        <a:pt x="505689" y="114921"/>
                      </a:lnTo>
                      <a:cubicBezTo>
                        <a:pt x="521882" y="114921"/>
                        <a:pt x="534264" y="127304"/>
                        <a:pt x="534264" y="143496"/>
                      </a:cubicBezTo>
                      <a:lnTo>
                        <a:pt x="534264" y="381621"/>
                      </a:lnTo>
                      <a:cubicBezTo>
                        <a:pt x="534264" y="397814"/>
                        <a:pt x="521882" y="410196"/>
                        <a:pt x="505689" y="410196"/>
                      </a:cubicBezTo>
                      <a:lnTo>
                        <a:pt x="391389" y="410196"/>
                      </a:lnTo>
                      <a:lnTo>
                        <a:pt x="391389" y="295896"/>
                      </a:lnTo>
                      <a:cubicBezTo>
                        <a:pt x="391389" y="275894"/>
                        <a:pt x="375196" y="258749"/>
                        <a:pt x="355194" y="257796"/>
                      </a:cubicBezTo>
                      <a:lnTo>
                        <a:pt x="353289" y="257796"/>
                      </a:lnTo>
                      <a:lnTo>
                        <a:pt x="181839" y="257796"/>
                      </a:lnTo>
                      <a:cubicBezTo>
                        <a:pt x="161836" y="257796"/>
                        <a:pt x="144692" y="273989"/>
                        <a:pt x="143739" y="293991"/>
                      </a:cubicBezTo>
                      <a:lnTo>
                        <a:pt x="143739" y="295896"/>
                      </a:lnTo>
                      <a:lnTo>
                        <a:pt x="143739" y="410196"/>
                      </a:lnTo>
                      <a:lnTo>
                        <a:pt x="29439" y="410196"/>
                      </a:lnTo>
                      <a:cubicBezTo>
                        <a:pt x="13246" y="410196"/>
                        <a:pt x="864" y="397814"/>
                        <a:pt x="864" y="381621"/>
                      </a:cubicBezTo>
                      <a:lnTo>
                        <a:pt x="864" y="201599"/>
                      </a:lnTo>
                      <a:cubicBezTo>
                        <a:pt x="864" y="192074"/>
                        <a:pt x="4674" y="182549"/>
                        <a:pt x="11342" y="175881"/>
                      </a:cubicBezTo>
                      <a:lnTo>
                        <a:pt x="56109" y="127304"/>
                      </a:lnTo>
                      <a:cubicBezTo>
                        <a:pt x="63729" y="119684"/>
                        <a:pt x="73254" y="114921"/>
                        <a:pt x="83732" y="114921"/>
                      </a:cubicBezTo>
                      <a:lnTo>
                        <a:pt x="143739" y="114921"/>
                      </a:lnTo>
                      <a:close/>
                      <a:moveTo>
                        <a:pt x="462827" y="172071"/>
                      </a:moveTo>
                      <a:cubicBezTo>
                        <a:pt x="455207" y="172071"/>
                        <a:pt x="448539" y="178739"/>
                        <a:pt x="448539" y="186359"/>
                      </a:cubicBezTo>
                      <a:cubicBezTo>
                        <a:pt x="448539" y="193979"/>
                        <a:pt x="455207" y="200646"/>
                        <a:pt x="462827" y="200646"/>
                      </a:cubicBezTo>
                      <a:cubicBezTo>
                        <a:pt x="470446" y="200646"/>
                        <a:pt x="477114" y="193979"/>
                        <a:pt x="477114" y="186359"/>
                      </a:cubicBezTo>
                      <a:cubicBezTo>
                        <a:pt x="477114" y="178739"/>
                        <a:pt x="470446" y="172071"/>
                        <a:pt x="462827" y="172071"/>
                      </a:cubicBezTo>
                      <a:close/>
                      <a:moveTo>
                        <a:pt x="343764" y="621"/>
                      </a:moveTo>
                      <a:cubicBezTo>
                        <a:pt x="359957" y="621"/>
                        <a:pt x="372339" y="13004"/>
                        <a:pt x="372339" y="29196"/>
                      </a:cubicBezTo>
                      <a:lnTo>
                        <a:pt x="372339" y="105396"/>
                      </a:lnTo>
                      <a:cubicBezTo>
                        <a:pt x="372339" y="121589"/>
                        <a:pt x="359957" y="133971"/>
                        <a:pt x="343764" y="133971"/>
                      </a:cubicBezTo>
                      <a:lnTo>
                        <a:pt x="191364" y="133971"/>
                      </a:lnTo>
                      <a:cubicBezTo>
                        <a:pt x="175171" y="133971"/>
                        <a:pt x="162789" y="121589"/>
                        <a:pt x="162789" y="105396"/>
                      </a:cubicBezTo>
                      <a:lnTo>
                        <a:pt x="162789" y="29196"/>
                      </a:lnTo>
                      <a:cubicBezTo>
                        <a:pt x="162789" y="13004"/>
                        <a:pt x="175171" y="621"/>
                        <a:pt x="191364" y="621"/>
                      </a:cubicBezTo>
                      <a:lnTo>
                        <a:pt x="343764" y="6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2415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0E199-3C51-7502-6D3F-1E2414C1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9CF782F-886A-2515-3CDC-B67D624F4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289" y="1647826"/>
            <a:ext cx="9337422" cy="288147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7126589-3A5C-329C-0E60-F08FC898D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906" y="4891192"/>
            <a:ext cx="2057687" cy="7811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21709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8B24C-4D12-6280-9FE0-EB8E1FF7B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Classical processing flow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C3CDDAB-0234-8F3B-C5A2-EF2D3BD85097}"/>
              </a:ext>
            </a:extLst>
          </p:cNvPr>
          <p:cNvGrpSpPr/>
          <p:nvPr/>
        </p:nvGrpSpPr>
        <p:grpSpPr>
          <a:xfrm>
            <a:off x="184153" y="1306286"/>
            <a:ext cx="11810999" cy="5551714"/>
            <a:chOff x="1" y="1364344"/>
            <a:chExt cx="12192000" cy="5493657"/>
          </a:xfrm>
        </p:grpSpPr>
        <p:sp>
          <p:nvSpPr>
            <p:cNvPr id="29" name="išľiďè">
              <a:extLst>
                <a:ext uri="{FF2B5EF4-FFF2-40B4-BE49-F238E27FC236}">
                  <a16:creationId xmlns:a16="http://schemas.microsoft.com/office/drawing/2014/main" id="{EC133826-8CAC-97C9-C47D-DE399BE09E5E}"/>
                </a:ext>
              </a:extLst>
            </p:cNvPr>
            <p:cNvSpPr/>
            <p:nvPr/>
          </p:nvSpPr>
          <p:spPr>
            <a:xfrm>
              <a:off x="1161036" y="1622743"/>
              <a:ext cx="5097392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spAutoFit/>
            </a:bodyPr>
            <a:lstStyle/>
            <a:p>
              <a:pPr>
                <a:buSzPct val="25000"/>
              </a:pPr>
              <a:endParaRPr lang="en-US" altLang="zh-CN" sz="28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íṩḻîḑê">
              <a:extLst>
                <a:ext uri="{FF2B5EF4-FFF2-40B4-BE49-F238E27FC236}">
                  <a16:creationId xmlns:a16="http://schemas.microsoft.com/office/drawing/2014/main" id="{BB29ED9D-AD28-9EC5-2902-FD5A04407238}"/>
                </a:ext>
              </a:extLst>
            </p:cNvPr>
            <p:cNvGrpSpPr/>
            <p:nvPr/>
          </p:nvGrpSpPr>
          <p:grpSpPr>
            <a:xfrm>
              <a:off x="1" y="4572001"/>
              <a:ext cx="12192000" cy="2286000"/>
              <a:chOff x="1" y="4572001"/>
              <a:chExt cx="12192000" cy="2286000"/>
            </a:xfrm>
          </p:grpSpPr>
          <p:sp>
            <p:nvSpPr>
              <p:cNvPr id="27" name="ïṧľiḓê">
                <a:extLst>
                  <a:ext uri="{FF2B5EF4-FFF2-40B4-BE49-F238E27FC236}">
                    <a16:creationId xmlns:a16="http://schemas.microsoft.com/office/drawing/2014/main" id="{EA7FB34E-4D93-3191-4E63-6E30BA61585D}"/>
                  </a:ext>
                </a:extLst>
              </p:cNvPr>
              <p:cNvSpPr/>
              <p:nvPr/>
            </p:nvSpPr>
            <p:spPr>
              <a:xfrm>
                <a:off x="1" y="4572001"/>
                <a:ext cx="12192000" cy="2286000"/>
              </a:xfrm>
              <a:prstGeom prst="rect">
                <a:avLst/>
              </a:prstGeom>
              <a:pattFill prst="pct5">
                <a:fgClr>
                  <a:srgbClr val="E4E6EA"/>
                </a:fgClr>
                <a:bgClr>
                  <a:srgbClr val="ADB5BF"/>
                </a:bgClr>
              </a:patt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iṩļîḋè">
                <a:extLst>
                  <a:ext uri="{FF2B5EF4-FFF2-40B4-BE49-F238E27FC236}">
                    <a16:creationId xmlns:a16="http://schemas.microsoft.com/office/drawing/2014/main" id="{C921B371-2AFD-5E34-1E76-E60303E9987C}"/>
                  </a:ext>
                </a:extLst>
              </p:cNvPr>
              <p:cNvSpPr/>
              <p:nvPr/>
            </p:nvSpPr>
            <p:spPr>
              <a:xfrm>
                <a:off x="1" y="4572001"/>
                <a:ext cx="12192000" cy="2286000"/>
              </a:xfrm>
              <a:prstGeom prst="rect">
                <a:avLst/>
              </a:prstGeom>
              <a:solidFill>
                <a:schemeClr val="tx2">
                  <a:alpha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îSḻïďè">
              <a:extLst>
                <a:ext uri="{FF2B5EF4-FFF2-40B4-BE49-F238E27FC236}">
                  <a16:creationId xmlns:a16="http://schemas.microsoft.com/office/drawing/2014/main" id="{CD437E88-02FE-8D87-4353-C206C07B0163}"/>
                </a:ext>
              </a:extLst>
            </p:cNvPr>
            <p:cNvGrpSpPr/>
            <p:nvPr/>
          </p:nvGrpSpPr>
          <p:grpSpPr>
            <a:xfrm>
              <a:off x="7553231" y="1364344"/>
              <a:ext cx="3343967" cy="4547934"/>
              <a:chOff x="7553231" y="1364344"/>
              <a:chExt cx="3343967" cy="4547934"/>
            </a:xfrm>
          </p:grpSpPr>
          <p:sp>
            <p:nvSpPr>
              <p:cNvPr id="21" name="îṥ1iḓê">
                <a:extLst>
                  <a:ext uri="{FF2B5EF4-FFF2-40B4-BE49-F238E27FC236}">
                    <a16:creationId xmlns:a16="http://schemas.microsoft.com/office/drawing/2014/main" id="{5149083F-86F0-64B0-3ABB-93ECBBE87EFC}"/>
                  </a:ext>
                </a:extLst>
              </p:cNvPr>
              <p:cNvSpPr/>
              <p:nvPr/>
            </p:nvSpPr>
            <p:spPr>
              <a:xfrm>
                <a:off x="7553231" y="1364344"/>
                <a:ext cx="3343967" cy="4547934"/>
              </a:xfrm>
              <a:prstGeom prst="roundRect">
                <a:avLst>
                  <a:gd name="adj" fmla="val 8358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íš1îḓè">
                <a:extLst>
                  <a:ext uri="{FF2B5EF4-FFF2-40B4-BE49-F238E27FC236}">
                    <a16:creationId xmlns:a16="http://schemas.microsoft.com/office/drawing/2014/main" id="{3C49035F-8D53-6BBC-1A38-D1F91DB4DCCF}"/>
                  </a:ext>
                </a:extLst>
              </p:cNvPr>
              <p:cNvSpPr txBox="1"/>
              <p:nvPr/>
            </p:nvSpPr>
            <p:spPr>
              <a:xfrm>
                <a:off x="7793415" y="1919348"/>
                <a:ext cx="23573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</a:rPr>
                  <a:t>锐化卷积算子</a:t>
                </a:r>
                <a:endParaRPr lang="en-US" altLang="zh-CN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îš1íḋê">
              <a:extLst>
                <a:ext uri="{FF2B5EF4-FFF2-40B4-BE49-F238E27FC236}">
                  <a16:creationId xmlns:a16="http://schemas.microsoft.com/office/drawing/2014/main" id="{CF3C670D-7052-90AF-3858-8C0710F88023}"/>
                </a:ext>
              </a:extLst>
            </p:cNvPr>
            <p:cNvGrpSpPr/>
            <p:nvPr/>
          </p:nvGrpSpPr>
          <p:grpSpPr>
            <a:xfrm>
              <a:off x="740523" y="2559424"/>
              <a:ext cx="5744323" cy="1430242"/>
              <a:chOff x="740523" y="2559424"/>
              <a:chExt cx="5744323" cy="1430242"/>
            </a:xfrm>
          </p:grpSpPr>
          <p:sp>
            <p:nvSpPr>
              <p:cNvPr id="19" name="iṥḷîḑê">
                <a:extLst>
                  <a:ext uri="{FF2B5EF4-FFF2-40B4-BE49-F238E27FC236}">
                    <a16:creationId xmlns:a16="http://schemas.microsoft.com/office/drawing/2014/main" id="{4977A88C-36AA-73E8-F63F-A97CB6F0C5A7}"/>
                  </a:ext>
                </a:extLst>
              </p:cNvPr>
              <p:cNvSpPr/>
              <p:nvPr/>
            </p:nvSpPr>
            <p:spPr>
              <a:xfrm>
                <a:off x="740523" y="2559424"/>
                <a:ext cx="1430241" cy="1430242"/>
              </a:xfrm>
              <a:prstGeom prst="ellipse">
                <a:avLst/>
              </a:prstGeom>
              <a:noFill/>
              <a:ln w="50800">
                <a:solidFill>
                  <a:schemeClr val="accent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îṡľïďé">
                <a:extLst>
                  <a:ext uri="{FF2B5EF4-FFF2-40B4-BE49-F238E27FC236}">
                    <a16:creationId xmlns:a16="http://schemas.microsoft.com/office/drawing/2014/main" id="{BD923535-BE68-2620-3434-E59716D622F8}"/>
                  </a:ext>
                </a:extLst>
              </p:cNvPr>
              <p:cNvSpPr/>
              <p:nvPr/>
            </p:nvSpPr>
            <p:spPr>
              <a:xfrm rot="13500000">
                <a:off x="2408028" y="3148409"/>
                <a:ext cx="252272" cy="252272"/>
              </a:xfrm>
              <a:prstGeom prst="corner">
                <a:avLst>
                  <a:gd name="adj1" fmla="val 29234"/>
                  <a:gd name="adj2" fmla="val 30177"/>
                </a:avLst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i$ḷíḍê">
                <a:extLst>
                  <a:ext uri="{FF2B5EF4-FFF2-40B4-BE49-F238E27FC236}">
                    <a16:creationId xmlns:a16="http://schemas.microsoft.com/office/drawing/2014/main" id="{10AE1B7B-00A0-1782-B134-376CA62740BE}"/>
                  </a:ext>
                </a:extLst>
              </p:cNvPr>
              <p:cNvSpPr/>
              <p:nvPr/>
            </p:nvSpPr>
            <p:spPr>
              <a:xfrm>
                <a:off x="2897564" y="2559424"/>
                <a:ext cx="1430241" cy="1430242"/>
              </a:xfrm>
              <a:prstGeom prst="ellipse">
                <a:avLst/>
              </a:prstGeom>
              <a:noFill/>
              <a:ln w="50800">
                <a:solidFill>
                  <a:schemeClr val="tx2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íś1îḋê">
                <a:extLst>
                  <a:ext uri="{FF2B5EF4-FFF2-40B4-BE49-F238E27FC236}">
                    <a16:creationId xmlns:a16="http://schemas.microsoft.com/office/drawing/2014/main" id="{42114910-5ECF-912F-A22C-AE9F97234D9D}"/>
                  </a:ext>
                </a:extLst>
              </p:cNvPr>
              <p:cNvSpPr/>
              <p:nvPr/>
            </p:nvSpPr>
            <p:spPr>
              <a:xfrm>
                <a:off x="5054605" y="2559424"/>
                <a:ext cx="1430241" cy="1430242"/>
              </a:xfrm>
              <a:prstGeom prst="ellipse">
                <a:avLst/>
              </a:prstGeom>
              <a:noFill/>
              <a:ln w="50800">
                <a:solidFill>
                  <a:schemeClr val="tx2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iş1iḋé">
                <a:extLst>
                  <a:ext uri="{FF2B5EF4-FFF2-40B4-BE49-F238E27FC236}">
                    <a16:creationId xmlns:a16="http://schemas.microsoft.com/office/drawing/2014/main" id="{4DAAAF7E-B40E-F257-FD80-3501AAEEF67D}"/>
                  </a:ext>
                </a:extLst>
              </p:cNvPr>
              <p:cNvSpPr/>
              <p:nvPr/>
            </p:nvSpPr>
            <p:spPr>
              <a:xfrm rot="13500000">
                <a:off x="4565069" y="3148409"/>
                <a:ext cx="252272" cy="252272"/>
              </a:xfrm>
              <a:prstGeom prst="corner">
                <a:avLst>
                  <a:gd name="adj1" fmla="val 29234"/>
                  <a:gd name="adj2" fmla="val 30177"/>
                </a:avLst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işḻïḑe">
              <a:extLst>
                <a:ext uri="{FF2B5EF4-FFF2-40B4-BE49-F238E27FC236}">
                  <a16:creationId xmlns:a16="http://schemas.microsoft.com/office/drawing/2014/main" id="{FE688173-8AC3-3508-3476-E5A32190F082}"/>
                </a:ext>
              </a:extLst>
            </p:cNvPr>
            <p:cNvSpPr txBox="1"/>
            <p:nvPr/>
          </p:nvSpPr>
          <p:spPr>
            <a:xfrm>
              <a:off x="660400" y="4784531"/>
              <a:ext cx="33265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FFFFFF"/>
                  </a:solidFill>
                </a:rPr>
                <a:t>disadvantage</a:t>
              </a:r>
            </a:p>
          </p:txBody>
        </p:sp>
        <p:sp>
          <p:nvSpPr>
            <p:cNvPr id="9" name="ïśḻídè">
              <a:extLst>
                <a:ext uri="{FF2B5EF4-FFF2-40B4-BE49-F238E27FC236}">
                  <a16:creationId xmlns:a16="http://schemas.microsoft.com/office/drawing/2014/main" id="{C2CF05D8-E5D5-3A45-7931-A1F8F74A26B8}"/>
                </a:ext>
              </a:extLst>
            </p:cNvPr>
            <p:cNvSpPr txBox="1"/>
            <p:nvPr/>
          </p:nvSpPr>
          <p:spPr>
            <a:xfrm>
              <a:off x="660400" y="5316959"/>
              <a:ext cx="6408057" cy="698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765">
                <a:lnSpc>
                  <a:spcPct val="150000"/>
                </a:lnSpc>
                <a:buSzPct val="25000"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alpha val="60000"/>
                    </a:schemeClr>
                  </a:solidFill>
                  <a:effectLst/>
                  <a:uLnTx/>
                  <a:uFillTx/>
                </a:rPr>
                <a:t>Due to noise, sharpening convolution and similarity comparison of images directly will make the error rate of results relatively high.</a:t>
              </a: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B1129773-31AC-97AF-B7AC-046EA1507B2F}"/>
              </a:ext>
            </a:extLst>
          </p:cNvPr>
          <p:cNvSpPr txBox="1"/>
          <p:nvPr/>
        </p:nvSpPr>
        <p:spPr>
          <a:xfrm>
            <a:off x="993635" y="2904122"/>
            <a:ext cx="1402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Sharpening convolution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1E220A2-C63F-385A-63AE-5317D7BE7631}"/>
              </a:ext>
            </a:extLst>
          </p:cNvPr>
          <p:cNvSpPr txBox="1"/>
          <p:nvPr/>
        </p:nvSpPr>
        <p:spPr>
          <a:xfrm>
            <a:off x="3180134" y="2787452"/>
            <a:ext cx="1667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Calculate</a:t>
            </a:r>
            <a:r>
              <a:rPr lang="zh-CN" altLang="en-US" dirty="0"/>
              <a:t> </a:t>
            </a:r>
            <a:r>
              <a:rPr lang="en-US" altLang="zh-CN" dirty="0"/>
              <a:t>targeted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value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061CC2D-7487-9AF9-BF41-B4482F06BA6D}"/>
              </a:ext>
            </a:extLst>
          </p:cNvPr>
          <p:cNvSpPr txBox="1"/>
          <p:nvPr/>
        </p:nvSpPr>
        <p:spPr>
          <a:xfrm>
            <a:off x="5186817" y="2886092"/>
            <a:ext cx="1385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Difference calculation</a:t>
            </a:r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6419802C-FB27-2BEB-7774-1083B32E2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748" y="2587053"/>
            <a:ext cx="2963047" cy="18793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5489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1íḋ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ś1íḋe">
            <a:extLst>
              <a:ext uri="{FF2B5EF4-FFF2-40B4-BE49-F238E27FC236}">
                <a16:creationId xmlns:a16="http://schemas.microsoft.com/office/drawing/2014/main" id="{C8BBEB7A-FF76-438F-8E1B-AF6A22960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054" y="2268543"/>
            <a:ext cx="5677105" cy="1133475"/>
          </a:xfrm>
        </p:spPr>
        <p:txBody>
          <a:bodyPr>
            <a:normAutofit/>
          </a:bodyPr>
          <a:lstStyle/>
          <a:p>
            <a:r>
              <a:rPr lang="en-US" altLang="zh-CN" dirty="0"/>
              <a:t>Improvement</a:t>
            </a:r>
            <a:endParaRPr lang="zh-CN" altLang="en-US" dirty="0"/>
          </a:p>
        </p:txBody>
      </p:sp>
      <p:sp>
        <p:nvSpPr>
          <p:cNvPr id="8" name="işľïḓè">
            <a:extLst>
              <a:ext uri="{FF2B5EF4-FFF2-40B4-BE49-F238E27FC236}">
                <a16:creationId xmlns:a16="http://schemas.microsoft.com/office/drawing/2014/main" id="{B46E4545-AA93-4A87-9828-5789A4CF16F2}"/>
              </a:ext>
            </a:extLst>
          </p:cNvPr>
          <p:cNvSpPr txBox="1"/>
          <p:nvPr/>
        </p:nvSpPr>
        <p:spPr>
          <a:xfrm>
            <a:off x="2208459" y="3048679"/>
            <a:ext cx="768421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îŝ1iḓe">
            <a:extLst>
              <a:ext uri="{FF2B5EF4-FFF2-40B4-BE49-F238E27FC236}">
                <a16:creationId xmlns:a16="http://schemas.microsoft.com/office/drawing/2014/main" id="{C8F91C94-2B9E-4A95-B886-75CD8845D7CF}"/>
              </a:ext>
            </a:extLst>
          </p:cNvPr>
          <p:cNvGrpSpPr/>
          <p:nvPr/>
        </p:nvGrpSpPr>
        <p:grpSpPr>
          <a:xfrm>
            <a:off x="11121035" y="606633"/>
            <a:ext cx="412293" cy="856727"/>
            <a:chOff x="535189" y="2761214"/>
            <a:chExt cx="693583" cy="1441236"/>
          </a:xfrm>
        </p:grpSpPr>
        <p:cxnSp>
          <p:nvCxnSpPr>
            <p:cNvPr id="9" name="íšļïḍè">
              <a:extLst>
                <a:ext uri="{FF2B5EF4-FFF2-40B4-BE49-F238E27FC236}">
                  <a16:creationId xmlns:a16="http://schemas.microsoft.com/office/drawing/2014/main" id="{45382FB0-1772-4ECC-8333-E9C6FEB347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460" y="3369500"/>
              <a:ext cx="284989" cy="285918"/>
            </a:xfrm>
            <a:prstGeom prst="line">
              <a:avLst/>
            </a:prstGeom>
            <a:ln w="12700">
              <a:solidFill>
                <a:srgbClr val="0F253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íṡlíḍe">
              <a:extLst>
                <a:ext uri="{FF2B5EF4-FFF2-40B4-BE49-F238E27FC236}">
                  <a16:creationId xmlns:a16="http://schemas.microsoft.com/office/drawing/2014/main" id="{F3CCAC29-E617-48C6-A5EF-D7F4D0C605A3}"/>
                </a:ext>
              </a:extLst>
            </p:cNvPr>
            <p:cNvSpPr txBox="1"/>
            <p:nvPr/>
          </p:nvSpPr>
          <p:spPr>
            <a:xfrm>
              <a:off x="535189" y="2761214"/>
              <a:ext cx="693583" cy="569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F2532"/>
                  </a:solidFill>
                </a:rPr>
                <a:t>03</a:t>
              </a:r>
            </a:p>
          </p:txBody>
        </p:sp>
        <p:sp>
          <p:nvSpPr>
            <p:cNvPr id="11" name="i$ļíḓê">
              <a:extLst>
                <a:ext uri="{FF2B5EF4-FFF2-40B4-BE49-F238E27FC236}">
                  <a16:creationId xmlns:a16="http://schemas.microsoft.com/office/drawing/2014/main" id="{CEB80949-709A-4694-B88E-87B6FD0E2BFC}"/>
                </a:ext>
              </a:extLst>
            </p:cNvPr>
            <p:cNvSpPr txBox="1"/>
            <p:nvPr/>
          </p:nvSpPr>
          <p:spPr>
            <a:xfrm>
              <a:off x="535189" y="3632915"/>
              <a:ext cx="693581" cy="569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F2532">
                      <a:alpha val="50000"/>
                    </a:srgbClr>
                  </a:solidFill>
                </a:rPr>
                <a:t>05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8058818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62166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0660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1205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14697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4212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02834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VCG41N692855014;#VCG41N626224776;"/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12403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79209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79209;"/>
</p:tagLst>
</file>

<file path=ppt/theme/theme1.xml><?xml version="1.0" encoding="utf-8"?>
<a:theme xmlns:a="http://schemas.openxmlformats.org/drawingml/2006/main" name="主题1">
  <a:themeElements>
    <a:clrScheme name="Office">
      <a:dk1>
        <a:srgbClr val="0F2532"/>
      </a:dk1>
      <a:lt1>
        <a:srgbClr val="FFFFFF"/>
      </a:lt1>
      <a:dk2>
        <a:srgbClr val="778495"/>
      </a:dk2>
      <a:lt2>
        <a:srgbClr val="F0F0F0"/>
      </a:lt2>
      <a:accent1>
        <a:srgbClr val="2A659A"/>
      </a:accent1>
      <a:accent2>
        <a:srgbClr val="1DCFD8"/>
      </a:accent2>
      <a:accent3>
        <a:srgbClr val="109ED8"/>
      </a:accent3>
      <a:accent4>
        <a:srgbClr val="1A5CC7"/>
      </a:accent4>
      <a:accent5>
        <a:srgbClr val="7475CC"/>
      </a:accent5>
      <a:accent6>
        <a:srgbClr val="64B7C9"/>
      </a:accent6>
      <a:hlink>
        <a:srgbClr val="4472C4"/>
      </a:hlink>
      <a:folHlink>
        <a:srgbClr val="BFBFBF"/>
      </a:folHlink>
    </a:clrScheme>
    <a:fontScheme name="主题标准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ADC06E5-F6FD-43B6-A7FC-2E0633EE67FF}" vid="{FAB90306-471B-4F28-9DEE-1D9FBB0A262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F2532"/>
    </a:dk1>
    <a:lt1>
      <a:srgbClr val="FFFFFF"/>
    </a:lt1>
    <a:dk2>
      <a:srgbClr val="778495"/>
    </a:dk2>
    <a:lt2>
      <a:srgbClr val="F0F0F0"/>
    </a:lt2>
    <a:accent1>
      <a:srgbClr val="2A659A"/>
    </a:accent1>
    <a:accent2>
      <a:srgbClr val="1DCFD8"/>
    </a:accent2>
    <a:accent3>
      <a:srgbClr val="109ED8"/>
    </a:accent3>
    <a:accent4>
      <a:srgbClr val="1A5CC7"/>
    </a:accent4>
    <a:accent5>
      <a:srgbClr val="7475CC"/>
    </a:accent5>
    <a:accent6>
      <a:srgbClr val="64B7C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F2532"/>
    </a:dk1>
    <a:lt1>
      <a:srgbClr val="FFFFFF"/>
    </a:lt1>
    <a:dk2>
      <a:srgbClr val="778495"/>
    </a:dk2>
    <a:lt2>
      <a:srgbClr val="F0F0F0"/>
    </a:lt2>
    <a:accent1>
      <a:srgbClr val="2A659A"/>
    </a:accent1>
    <a:accent2>
      <a:srgbClr val="1DCFD8"/>
    </a:accent2>
    <a:accent3>
      <a:srgbClr val="109ED8"/>
    </a:accent3>
    <a:accent4>
      <a:srgbClr val="1A5CC7"/>
    </a:accent4>
    <a:accent5>
      <a:srgbClr val="7475CC"/>
    </a:accent5>
    <a:accent6>
      <a:srgbClr val="64B7C9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F2532"/>
    </a:dk1>
    <a:lt1>
      <a:srgbClr val="FFFFFF"/>
    </a:lt1>
    <a:dk2>
      <a:srgbClr val="778495"/>
    </a:dk2>
    <a:lt2>
      <a:srgbClr val="F0F0F0"/>
    </a:lt2>
    <a:accent1>
      <a:srgbClr val="2A659A"/>
    </a:accent1>
    <a:accent2>
      <a:srgbClr val="1DCFD8"/>
    </a:accent2>
    <a:accent3>
      <a:srgbClr val="109ED8"/>
    </a:accent3>
    <a:accent4>
      <a:srgbClr val="1A5CC7"/>
    </a:accent4>
    <a:accent5>
      <a:srgbClr val="7475CC"/>
    </a:accent5>
    <a:accent6>
      <a:srgbClr val="64B7C9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F2532"/>
    </a:dk1>
    <a:lt1>
      <a:srgbClr val="FFFFFF"/>
    </a:lt1>
    <a:dk2>
      <a:srgbClr val="778495"/>
    </a:dk2>
    <a:lt2>
      <a:srgbClr val="F0F0F0"/>
    </a:lt2>
    <a:accent1>
      <a:srgbClr val="2A659A"/>
    </a:accent1>
    <a:accent2>
      <a:srgbClr val="1DCFD8"/>
    </a:accent2>
    <a:accent3>
      <a:srgbClr val="109ED8"/>
    </a:accent3>
    <a:accent4>
      <a:srgbClr val="1A5CC7"/>
    </a:accent4>
    <a:accent5>
      <a:srgbClr val="7475CC"/>
    </a:accent5>
    <a:accent6>
      <a:srgbClr val="64B7C9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F2532"/>
    </a:dk1>
    <a:lt1>
      <a:srgbClr val="FFFFFF"/>
    </a:lt1>
    <a:dk2>
      <a:srgbClr val="778495"/>
    </a:dk2>
    <a:lt2>
      <a:srgbClr val="F0F0F0"/>
    </a:lt2>
    <a:accent1>
      <a:srgbClr val="2A659A"/>
    </a:accent1>
    <a:accent2>
      <a:srgbClr val="1DCFD8"/>
    </a:accent2>
    <a:accent3>
      <a:srgbClr val="109ED8"/>
    </a:accent3>
    <a:accent4>
      <a:srgbClr val="1A5CC7"/>
    </a:accent4>
    <a:accent5>
      <a:srgbClr val="7475CC"/>
    </a:accent5>
    <a:accent6>
      <a:srgbClr val="64B7C9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F2532"/>
    </a:dk1>
    <a:lt1>
      <a:srgbClr val="FFFFFF"/>
    </a:lt1>
    <a:dk2>
      <a:srgbClr val="778495"/>
    </a:dk2>
    <a:lt2>
      <a:srgbClr val="F0F0F0"/>
    </a:lt2>
    <a:accent1>
      <a:srgbClr val="2A659A"/>
    </a:accent1>
    <a:accent2>
      <a:srgbClr val="1DCFD8"/>
    </a:accent2>
    <a:accent3>
      <a:srgbClr val="109ED8"/>
    </a:accent3>
    <a:accent4>
      <a:srgbClr val="1A5CC7"/>
    </a:accent4>
    <a:accent5>
      <a:srgbClr val="7475CC"/>
    </a:accent5>
    <a:accent6>
      <a:srgbClr val="64B7C9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F2532"/>
    </a:dk1>
    <a:lt1>
      <a:srgbClr val="FFFFFF"/>
    </a:lt1>
    <a:dk2>
      <a:srgbClr val="778495"/>
    </a:dk2>
    <a:lt2>
      <a:srgbClr val="F0F0F0"/>
    </a:lt2>
    <a:accent1>
      <a:srgbClr val="2A659A"/>
    </a:accent1>
    <a:accent2>
      <a:srgbClr val="1DCFD8"/>
    </a:accent2>
    <a:accent3>
      <a:srgbClr val="109ED8"/>
    </a:accent3>
    <a:accent4>
      <a:srgbClr val="1A5CC7"/>
    </a:accent4>
    <a:accent5>
      <a:srgbClr val="7475CC"/>
    </a:accent5>
    <a:accent6>
      <a:srgbClr val="64B7C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Yao</Template>
  <TotalTime>878</TotalTime>
  <Words>301</Words>
  <Application>Microsoft Office PowerPoint</Application>
  <PresentationFormat>宽屏</PresentationFormat>
  <Paragraphs>106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Arial</vt:lpstr>
      <vt:lpstr>Impact</vt:lpstr>
      <vt:lpstr>tahoma</vt:lpstr>
      <vt:lpstr>Times New Roman</vt:lpstr>
      <vt:lpstr>主题1</vt:lpstr>
      <vt:lpstr>Face matching technology based on comparison of images’ similarity</vt:lpstr>
      <vt:lpstr>PowerPoint 演示文稿</vt:lpstr>
      <vt:lpstr>Application and significance</vt:lpstr>
      <vt:lpstr>Application and significance</vt:lpstr>
      <vt:lpstr>Classical algorithm of comparison of images’ similarity</vt:lpstr>
      <vt:lpstr>Classical algorithm</vt:lpstr>
      <vt:lpstr>performance</vt:lpstr>
      <vt:lpstr>Classical processing flow</vt:lpstr>
      <vt:lpstr>Improvement</vt:lpstr>
      <vt:lpstr>Process flow</vt:lpstr>
      <vt:lpstr>Bilateral filtering</vt:lpstr>
      <vt:lpstr>Wavelet transform</vt:lpstr>
      <vt:lpstr>Wavelet transform</vt:lpstr>
      <vt:lpstr>Wavelet transform</vt:lpstr>
      <vt:lpstr>Histogram of Oriented Gradient</vt:lpstr>
      <vt:lpstr>Perceptual hash</vt:lpstr>
      <vt:lpstr>difficulty</vt:lpstr>
      <vt:lpstr>difficulty</vt:lpstr>
      <vt:lpstr>Thanks 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 PowerPoint  Standard Template</dc:title>
  <dc:creator>Yao</dc:creator>
  <cp:lastModifiedBy>张 旭东</cp:lastModifiedBy>
  <cp:revision>7</cp:revision>
  <cp:lastPrinted>2021-06-27T16:00:00Z</cp:lastPrinted>
  <dcterms:created xsi:type="dcterms:W3CDTF">2021-06-27T16:00:00Z</dcterms:created>
  <dcterms:modified xsi:type="dcterms:W3CDTF">2023-04-23T09:46:48Z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409d089c-4c89-4121-b65b-0d16e378513e</vt:lpwstr>
  </property>
</Properties>
</file>