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4" d="100"/>
          <a:sy n="14" d="100"/>
        </p:scale>
        <p:origin x="1838" y="230"/>
      </p:cViewPr>
      <p:guideLst>
        <p:guide orient="horz" pos="13482"/>
        <p:guide pos="953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CN" altLang="en-US"/>
              <a:t>单击此处编辑母版标题样式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58002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21395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352923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1510640" y="9706362"/>
            <a:ext cx="12994975" cy="28762381"/>
          </a:xfrm>
        </p:spPr>
        <p:txBody>
          <a:bodyPr vert="horz" lIns="90000" tIns="46800" rIns="90000" bIns="46800" rtlCol="0">
            <a:normAutofit/>
          </a:bodyPr>
          <a:lstStyle>
            <a:lvl1pPr>
              <a:buNone/>
              <a:defRPr sz="567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15769681" y="9706893"/>
            <a:ext cx="12980486" cy="28761165"/>
          </a:xfrm>
        </p:spPr>
        <p:txBody>
          <a:bodyPr vert="horz" lIns="90000" tIns="46800" rIns="90000" bIns="46800" rtlCol="0">
            <a:normAutofit/>
          </a:bodyPr>
          <a:lstStyle>
            <a:lvl1pPr>
              <a:buNone/>
              <a:defRPr sz="567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2023/5/30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1510814" y="4830977"/>
            <a:ext cx="27248292" cy="3422129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2976930" y="15504066"/>
            <a:ext cx="24333941" cy="6358913"/>
          </a:xfrm>
        </p:spPr>
        <p:txBody>
          <a:bodyPr vert="horz" lIns="90000" tIns="46800" rIns="90000" bIns="46800" rtlCol="0" anchor="t" anchorCtr="0">
            <a:normAutofit/>
          </a:bodyPr>
          <a:lstStyle>
            <a:lvl1pPr algn="ctr">
              <a:defRPr sz="2126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2976930" y="22222493"/>
            <a:ext cx="24333941" cy="2943525"/>
          </a:xfrm>
        </p:spPr>
        <p:txBody>
          <a:bodyPr lIns="90000" tIns="46800" rIns="90000" bIns="46800">
            <a:normAutofit/>
          </a:bodyPr>
          <a:lstStyle>
            <a:lvl1pPr algn="ctr">
              <a:lnSpc>
                <a:spcPct val="110000"/>
              </a:lnSpc>
              <a:buNone/>
              <a:defRPr sz="8505"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29716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CN" altLang="en-US"/>
              <a:t>单击此处编辑母版标题样式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73612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4799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单击此处编辑母版文本样式</a:t>
            </a:r>
          </a:p>
        </p:txBody>
      </p:sp>
      <p:sp>
        <p:nvSpPr>
          <p:cNvPr id="4" name="Content Placeholder 3"/>
          <p:cNvSpPr>
            <a:spLocks noGrp="1"/>
          </p:cNvSpPr>
          <p:nvPr>
            <p:ph sz="half" idx="2"/>
          </p:nvPr>
        </p:nvSpPr>
        <p:spPr>
          <a:xfrm>
            <a:off x="2085368" y="15635264"/>
            <a:ext cx="12807832"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单击此处编辑母版文本样式</a:t>
            </a:r>
          </a:p>
        </p:txBody>
      </p:sp>
      <p:sp>
        <p:nvSpPr>
          <p:cNvPr id="6" name="Content Placeholder 5"/>
          <p:cNvSpPr>
            <a:spLocks noGrp="1"/>
          </p:cNvSpPr>
          <p:nvPr>
            <p:ph sz="quarter" idx="4"/>
          </p:nvPr>
        </p:nvSpPr>
        <p:spPr>
          <a:xfrm>
            <a:off x="15326828" y="15635264"/>
            <a:ext cx="12870909"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0417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83218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5402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2023/5/30</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22427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CN" altLang="en-US"/>
              <a:t>单击图标添加图片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2023/5/30</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84216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60FBDFE-C587-4B4C-A407-44438C67B59E}" type="datetimeFigureOut">
              <a:rPr lang="zh-CN" altLang="en-US" smtClean="0"/>
              <a:t>2023/5/30</a:t>
            </a:fld>
            <a:endParaRPr lang="zh-CN"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746264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 id="2147483658" r:id="rId13"/>
    <p:sldLayoutId id="2147483659" r:id="rId14"/>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slideLayout" Target="../slideLayouts/slideLayout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tags" Target="../tags/tag1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48CA715B-27C9-41C0-9717-3E2491B5AE6C}"/>
              </a:ext>
            </a:extLst>
          </p:cNvPr>
          <p:cNvPicPr>
            <a:picLocks noChangeAspect="1"/>
          </p:cNvPicPr>
          <p:nvPr/>
        </p:nvPicPr>
        <p:blipFill>
          <a:blip r:embed="rId3"/>
          <a:stretch>
            <a:fillRect/>
          </a:stretch>
        </p:blipFill>
        <p:spPr>
          <a:xfrm>
            <a:off x="0" y="-47085"/>
            <a:ext cx="30290521" cy="42803763"/>
          </a:xfrm>
          <a:prstGeom prst="rect">
            <a:avLst/>
          </a:prstGeom>
        </p:spPr>
      </p:pic>
      <p:sp>
        <p:nvSpPr>
          <p:cNvPr id="18" name="文本框 17">
            <a:extLst>
              <a:ext uri="{FF2B5EF4-FFF2-40B4-BE49-F238E27FC236}">
                <a16:creationId xmlns:a16="http://schemas.microsoft.com/office/drawing/2014/main" id="{6FAE0598-66D5-462B-9344-09935EF9072C}"/>
              </a:ext>
            </a:extLst>
          </p:cNvPr>
          <p:cNvSpPr txBox="1"/>
          <p:nvPr/>
        </p:nvSpPr>
        <p:spPr>
          <a:xfrm>
            <a:off x="27152930" y="41083129"/>
            <a:ext cx="2728824" cy="1015663"/>
          </a:xfrm>
          <a:prstGeom prst="rect">
            <a:avLst/>
          </a:prstGeom>
          <a:noFill/>
        </p:spPr>
        <p:txBody>
          <a:bodyPr wrap="none" rtlCol="0">
            <a:spAutoFit/>
          </a:bodyPr>
          <a:lstStyle/>
          <a:p>
            <a:r>
              <a:rPr lang="en-US" altLang="zh-CN" sz="2000" dirty="0"/>
              <a:t>Department of </a:t>
            </a:r>
          </a:p>
          <a:p>
            <a:r>
              <a:rPr lang="en-US" altLang="zh-CN" sz="2000" dirty="0"/>
              <a:t>Electrical and Electronic </a:t>
            </a:r>
          </a:p>
          <a:p>
            <a:r>
              <a:rPr lang="en-US" altLang="zh-CN" sz="2000" dirty="0"/>
              <a:t>Engineering</a:t>
            </a:r>
            <a:endParaRPr lang="zh-CN" altLang="en-US" sz="2000" dirty="0"/>
          </a:p>
        </p:txBody>
      </p:sp>
      <p:pic>
        <p:nvPicPr>
          <p:cNvPr id="26" name="图片 25" descr="文本&#10;&#10;描述已自动生成">
            <a:extLst>
              <a:ext uri="{FF2B5EF4-FFF2-40B4-BE49-F238E27FC236}">
                <a16:creationId xmlns:a16="http://schemas.microsoft.com/office/drawing/2014/main" id="{07218B6F-6F88-4EF7-842F-0F5BA49FD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944" y="-6744797"/>
            <a:ext cx="24060150" cy="17002125"/>
          </a:xfrm>
          <a:prstGeom prst="rect">
            <a:avLst/>
          </a:prstGeom>
        </p:spPr>
      </p:pic>
      <p:cxnSp>
        <p:nvCxnSpPr>
          <p:cNvPr id="28" name="直接箭头连接符 27">
            <a:extLst>
              <a:ext uri="{FF2B5EF4-FFF2-40B4-BE49-F238E27FC236}">
                <a16:creationId xmlns:a16="http://schemas.microsoft.com/office/drawing/2014/main" id="{B1AB8E01-42CB-4104-AEDC-EA52D5238AD9}"/>
              </a:ext>
            </a:extLst>
          </p:cNvPr>
          <p:cNvCxnSpPr>
            <a:cxnSpLocks/>
          </p:cNvCxnSpPr>
          <p:nvPr/>
        </p:nvCxnSpPr>
        <p:spPr>
          <a:xfrm>
            <a:off x="0" y="3494314"/>
            <a:ext cx="30275213" cy="0"/>
          </a:xfrm>
          <a:prstGeom prst="straightConnector1">
            <a:avLst/>
          </a:prstGeom>
          <a:ln w="127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图片 5" descr="文本&#10;&#10;描述已自动生成">
            <a:extLst>
              <a:ext uri="{FF2B5EF4-FFF2-40B4-BE49-F238E27FC236}">
                <a16:creationId xmlns:a16="http://schemas.microsoft.com/office/drawing/2014/main" id="{BAF3C93E-EDA3-19BD-6379-AFD0852ED3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6914" y="47085"/>
            <a:ext cx="13443858" cy="3377228"/>
          </a:xfrm>
          <a:prstGeom prst="rect">
            <a:avLst/>
          </a:prstGeom>
        </p:spPr>
      </p:pic>
      <p:sp>
        <p:nvSpPr>
          <p:cNvPr id="3" name="文本框 2">
            <a:extLst>
              <a:ext uri="{FF2B5EF4-FFF2-40B4-BE49-F238E27FC236}">
                <a16:creationId xmlns:a16="http://schemas.microsoft.com/office/drawing/2014/main" id="{F4C92A5A-495C-09BA-4348-45188A4A8D60}"/>
              </a:ext>
            </a:extLst>
          </p:cNvPr>
          <p:cNvSpPr txBox="1"/>
          <p:nvPr/>
        </p:nvSpPr>
        <p:spPr>
          <a:xfrm>
            <a:off x="-612833" y="4047058"/>
            <a:ext cx="31531492" cy="1569660"/>
          </a:xfrm>
          <a:prstGeom prst="rect">
            <a:avLst/>
          </a:prstGeom>
          <a:noFill/>
        </p:spPr>
        <p:txBody>
          <a:bodyPr wrap="square" rtlCol="0">
            <a:spAutoFit/>
          </a:bodyPr>
          <a:lstStyle/>
          <a:p>
            <a:pPr algn="ctr"/>
            <a:r>
              <a:rPr lang="en-US" altLang="zh-CN" sz="9600" b="1" dirty="0">
                <a:solidFill>
                  <a:srgbClr val="0070C0"/>
                </a:solidFill>
              </a:rPr>
              <a:t>Face matching based on comparison of similarity </a:t>
            </a:r>
            <a:endParaRPr lang="zh-CN" altLang="en-US" sz="9600" b="1" dirty="0">
              <a:solidFill>
                <a:srgbClr val="0070C0"/>
              </a:solidFill>
            </a:endParaRPr>
          </a:p>
        </p:txBody>
      </p:sp>
      <p:sp>
        <p:nvSpPr>
          <p:cNvPr id="4" name="文本框 3">
            <a:extLst>
              <a:ext uri="{FF2B5EF4-FFF2-40B4-BE49-F238E27FC236}">
                <a16:creationId xmlns:a16="http://schemas.microsoft.com/office/drawing/2014/main" id="{156B7FD1-173A-483B-5558-55F132F8C050}"/>
              </a:ext>
            </a:extLst>
          </p:cNvPr>
          <p:cNvSpPr txBox="1"/>
          <p:nvPr/>
        </p:nvSpPr>
        <p:spPr>
          <a:xfrm>
            <a:off x="4856388" y="5464695"/>
            <a:ext cx="20593050" cy="1323439"/>
          </a:xfrm>
          <a:prstGeom prst="rect">
            <a:avLst/>
          </a:prstGeom>
          <a:noFill/>
        </p:spPr>
        <p:txBody>
          <a:bodyPr wrap="square" rtlCol="0">
            <a:spAutoFit/>
          </a:bodyPr>
          <a:lstStyle/>
          <a:p>
            <a:r>
              <a:rPr lang="en-US" altLang="zh-CN" sz="8000" b="1" dirty="0" err="1">
                <a:solidFill>
                  <a:srgbClr val="00B0F0"/>
                </a:solidFill>
              </a:rPr>
              <a:t>Xudong</a:t>
            </a:r>
            <a:r>
              <a:rPr lang="en-US" altLang="zh-CN" sz="8000" b="1" dirty="0">
                <a:solidFill>
                  <a:srgbClr val="00B0F0"/>
                </a:solidFill>
              </a:rPr>
              <a:t> Zhang 12011923@mail.sustech.edu.cn</a:t>
            </a:r>
            <a:endParaRPr lang="zh-CN" altLang="en-US" sz="8000" b="1" dirty="0">
              <a:solidFill>
                <a:srgbClr val="00B0F0"/>
              </a:solidFill>
            </a:endParaRPr>
          </a:p>
        </p:txBody>
      </p:sp>
      <p:sp>
        <p:nvSpPr>
          <p:cNvPr id="7" name="矩形: 圆角 6">
            <a:extLst>
              <a:ext uri="{FF2B5EF4-FFF2-40B4-BE49-F238E27FC236}">
                <a16:creationId xmlns:a16="http://schemas.microsoft.com/office/drawing/2014/main" id="{ADCB68C1-01F1-20DE-B2D2-C06BF2B1EFA1}"/>
              </a:ext>
            </a:extLst>
          </p:cNvPr>
          <p:cNvSpPr/>
          <p:nvPr/>
        </p:nvSpPr>
        <p:spPr>
          <a:xfrm>
            <a:off x="280810" y="7376983"/>
            <a:ext cx="29585638" cy="9984300"/>
          </a:xfrm>
          <a:prstGeom prst="roundRect">
            <a:avLst/>
          </a:prstGeom>
          <a:solidFill>
            <a:schemeClr val="accent5">
              <a:lumMod val="20000"/>
              <a:lumOff val="80000"/>
            </a:schemeClr>
          </a:solidFill>
          <a:ln w="76200">
            <a:solidFill>
              <a:schemeClr val="accent5"/>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in</a:t>
            </a:r>
            <a:endParaRPr lang="zh-CN" altLang="en-US" dirty="0"/>
          </a:p>
        </p:txBody>
      </p:sp>
      <p:sp>
        <p:nvSpPr>
          <p:cNvPr id="8" name="文本框 7">
            <a:extLst>
              <a:ext uri="{FF2B5EF4-FFF2-40B4-BE49-F238E27FC236}">
                <a16:creationId xmlns:a16="http://schemas.microsoft.com/office/drawing/2014/main" id="{34CFFBE9-0A33-B5D1-B420-93A5FC81D7F9}"/>
              </a:ext>
            </a:extLst>
          </p:cNvPr>
          <p:cNvSpPr txBox="1"/>
          <p:nvPr/>
        </p:nvSpPr>
        <p:spPr>
          <a:xfrm>
            <a:off x="9237888" y="7390897"/>
            <a:ext cx="11830050" cy="1569660"/>
          </a:xfrm>
          <a:prstGeom prst="rect">
            <a:avLst/>
          </a:prstGeom>
          <a:noFill/>
        </p:spPr>
        <p:txBody>
          <a:bodyPr wrap="square" rtlCol="0">
            <a:spAutoFit/>
          </a:bodyPr>
          <a:lstStyle/>
          <a:p>
            <a:pPr algn="ctr"/>
            <a:r>
              <a:rPr lang="en-US" altLang="zh-CN" sz="9600" b="1" dirty="0">
                <a:solidFill>
                  <a:schemeClr val="accent1"/>
                </a:solidFill>
              </a:rPr>
              <a:t>Introduction</a:t>
            </a:r>
            <a:endParaRPr lang="zh-CN" altLang="en-US" sz="9600" b="1" dirty="0">
              <a:solidFill>
                <a:schemeClr val="accent1"/>
              </a:solidFill>
            </a:endParaRPr>
          </a:p>
        </p:txBody>
      </p:sp>
      <p:sp>
        <p:nvSpPr>
          <p:cNvPr id="9" name="文本框 8">
            <a:extLst>
              <a:ext uri="{FF2B5EF4-FFF2-40B4-BE49-F238E27FC236}">
                <a16:creationId xmlns:a16="http://schemas.microsoft.com/office/drawing/2014/main" id="{16D4AB53-DC7A-EF67-19F2-0673001BD36C}"/>
              </a:ext>
            </a:extLst>
          </p:cNvPr>
          <p:cNvSpPr txBox="1"/>
          <p:nvPr/>
        </p:nvSpPr>
        <p:spPr>
          <a:xfrm>
            <a:off x="1195754" y="8611977"/>
            <a:ext cx="28276061" cy="2862322"/>
          </a:xfrm>
          <a:prstGeom prst="rect">
            <a:avLst/>
          </a:prstGeom>
          <a:noFill/>
        </p:spPr>
        <p:txBody>
          <a:bodyPr wrap="square" rtlCol="0">
            <a:spAutoFit/>
          </a:bodyPr>
          <a:lstStyle/>
          <a:p>
            <a:r>
              <a:rPr lang="en-US" altLang="zh-CN" sz="6000" b="1" dirty="0"/>
              <a:t>Face matching </a:t>
            </a:r>
            <a:r>
              <a:rPr lang="en-US" altLang="zh-CN" sz="6000" dirty="0"/>
              <a:t>is the process of comparing the face images detected in the static image or videos with the face images in the database to find out the matched faces, so as to achieve the purpose of identity recognition and identification.</a:t>
            </a:r>
            <a:endParaRPr lang="zh-CN" altLang="en-US" sz="6000" dirty="0"/>
          </a:p>
        </p:txBody>
      </p:sp>
      <p:sp>
        <p:nvSpPr>
          <p:cNvPr id="11" name="文本框 10">
            <a:extLst>
              <a:ext uri="{FF2B5EF4-FFF2-40B4-BE49-F238E27FC236}">
                <a16:creationId xmlns:a16="http://schemas.microsoft.com/office/drawing/2014/main" id="{061573B5-98EB-56C1-AD84-4DB2D96C071E}"/>
              </a:ext>
            </a:extLst>
          </p:cNvPr>
          <p:cNvSpPr txBox="1"/>
          <p:nvPr/>
        </p:nvSpPr>
        <p:spPr>
          <a:xfrm>
            <a:off x="1258937" y="11728972"/>
            <a:ext cx="28670695" cy="5632311"/>
          </a:xfrm>
          <a:prstGeom prst="rect">
            <a:avLst/>
          </a:prstGeom>
          <a:noFill/>
        </p:spPr>
        <p:txBody>
          <a:bodyPr wrap="square" rtlCol="0">
            <a:spAutoFit/>
          </a:bodyPr>
          <a:lstStyle/>
          <a:p>
            <a:r>
              <a:rPr lang="en-US" altLang="zh-CN" sz="6000" dirty="0"/>
              <a:t>Compared to classical algorithm which are based on global similarity, we perform face matching based on </a:t>
            </a:r>
            <a:r>
              <a:rPr lang="en-US" altLang="zh-CN" sz="6000" b="1" dirty="0"/>
              <a:t>local similarity</a:t>
            </a:r>
            <a:r>
              <a:rPr lang="en-US" altLang="zh-CN" sz="6000" dirty="0"/>
              <a:t>. We use </a:t>
            </a:r>
            <a:r>
              <a:rPr lang="en-US" altLang="zh-CN" sz="6000" b="1" dirty="0"/>
              <a:t>histogram of gradient </a:t>
            </a:r>
            <a:r>
              <a:rPr lang="en-US" altLang="zh-CN" sz="6000" dirty="0"/>
              <a:t>and </a:t>
            </a:r>
            <a:r>
              <a:rPr lang="en-US" altLang="zh-CN" sz="6000" b="1" dirty="0"/>
              <a:t>local binary pattern </a:t>
            </a:r>
            <a:r>
              <a:rPr lang="en-US" altLang="zh-CN" sz="6000" dirty="0"/>
              <a:t>for image segmentation and obtain </a:t>
            </a:r>
            <a:r>
              <a:rPr lang="en-US" altLang="zh-CN" sz="6000" b="1" dirty="0"/>
              <a:t>feature vector </a:t>
            </a:r>
            <a:r>
              <a:rPr lang="en-US" altLang="zh-CN" sz="6000" dirty="0"/>
              <a:t>of face by connecting various local feature vectors extracted from different positions in the face image in series. Then the similarity between faces is compared by calculating the </a:t>
            </a:r>
            <a:r>
              <a:rPr lang="en-US" altLang="zh-CN" sz="6000" b="1" dirty="0"/>
              <a:t>cosine distance </a:t>
            </a:r>
            <a:r>
              <a:rPr lang="en-US" altLang="zh-CN" sz="6000" dirty="0"/>
              <a:t>between the feature vectors</a:t>
            </a:r>
            <a:endParaRPr lang="zh-CN" altLang="en-US" sz="6000" dirty="0"/>
          </a:p>
        </p:txBody>
      </p:sp>
      <p:sp>
        <p:nvSpPr>
          <p:cNvPr id="12" name="矩形: 圆角 11">
            <a:extLst>
              <a:ext uri="{FF2B5EF4-FFF2-40B4-BE49-F238E27FC236}">
                <a16:creationId xmlns:a16="http://schemas.microsoft.com/office/drawing/2014/main" id="{D408FC46-C4AA-E990-6C7D-5467C3EC7D3B}"/>
              </a:ext>
            </a:extLst>
          </p:cNvPr>
          <p:cNvSpPr/>
          <p:nvPr/>
        </p:nvSpPr>
        <p:spPr>
          <a:xfrm>
            <a:off x="154441" y="17586554"/>
            <a:ext cx="29712007" cy="1286069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61B586C2-74AD-71EA-17D5-B3D9EABD08A4}"/>
              </a:ext>
            </a:extLst>
          </p:cNvPr>
          <p:cNvSpPr txBox="1"/>
          <p:nvPr/>
        </p:nvSpPr>
        <p:spPr>
          <a:xfrm>
            <a:off x="8924242" y="17351456"/>
            <a:ext cx="11830050" cy="1569660"/>
          </a:xfrm>
          <a:prstGeom prst="rect">
            <a:avLst/>
          </a:prstGeom>
          <a:noFill/>
        </p:spPr>
        <p:txBody>
          <a:bodyPr wrap="square" rtlCol="0">
            <a:spAutoFit/>
          </a:bodyPr>
          <a:lstStyle/>
          <a:p>
            <a:pPr algn="ctr"/>
            <a:r>
              <a:rPr lang="en-US" altLang="zh-CN" sz="9600" b="1" dirty="0">
                <a:solidFill>
                  <a:schemeClr val="accent1"/>
                </a:solidFill>
              </a:rPr>
              <a:t>Main method</a:t>
            </a:r>
            <a:endParaRPr lang="zh-CN" altLang="en-US" sz="9600" b="1" dirty="0">
              <a:solidFill>
                <a:schemeClr val="accent1"/>
              </a:solidFill>
            </a:endParaRPr>
          </a:p>
        </p:txBody>
      </p:sp>
      <p:sp>
        <p:nvSpPr>
          <p:cNvPr id="15" name="矩形: 圆角 14">
            <a:extLst>
              <a:ext uri="{FF2B5EF4-FFF2-40B4-BE49-F238E27FC236}">
                <a16:creationId xmlns:a16="http://schemas.microsoft.com/office/drawing/2014/main" id="{89592818-5E97-C708-041E-635D42BCAD10}"/>
              </a:ext>
            </a:extLst>
          </p:cNvPr>
          <p:cNvSpPr/>
          <p:nvPr/>
        </p:nvSpPr>
        <p:spPr>
          <a:xfrm>
            <a:off x="608287" y="19121548"/>
            <a:ext cx="14465342" cy="10710977"/>
          </a:xfrm>
          <a:prstGeom prst="roundRect">
            <a:avLst/>
          </a:prstGeom>
          <a:gradFill flip="none" rotWithShape="1">
            <a:gsLst>
              <a:gs pos="0">
                <a:srgbClr val="E29408">
                  <a:tint val="66000"/>
                  <a:satMod val="160000"/>
                </a:srgbClr>
              </a:gs>
              <a:gs pos="50000">
                <a:srgbClr val="E29408">
                  <a:tint val="44500"/>
                  <a:satMod val="160000"/>
                </a:srgbClr>
              </a:gs>
              <a:gs pos="100000">
                <a:srgbClr val="E29408">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圆角 15">
            <a:extLst>
              <a:ext uri="{FF2B5EF4-FFF2-40B4-BE49-F238E27FC236}">
                <a16:creationId xmlns:a16="http://schemas.microsoft.com/office/drawing/2014/main" id="{8A9188EE-2D66-FCA8-F911-30C6773624A1}"/>
              </a:ext>
            </a:extLst>
          </p:cNvPr>
          <p:cNvSpPr/>
          <p:nvPr/>
        </p:nvSpPr>
        <p:spPr>
          <a:xfrm>
            <a:off x="1258938" y="19866778"/>
            <a:ext cx="2680366" cy="1535898"/>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solidFill>
              </a:rPr>
              <a:t>preprocessing</a:t>
            </a:r>
            <a:endParaRPr lang="zh-CN" altLang="en-US" sz="4800" dirty="0">
              <a:solidFill>
                <a:schemeClr val="tx1"/>
              </a:solidFill>
            </a:endParaRPr>
          </a:p>
        </p:txBody>
      </p:sp>
      <p:sp>
        <p:nvSpPr>
          <p:cNvPr id="19" name="矩形: 圆角 18">
            <a:extLst>
              <a:ext uri="{FF2B5EF4-FFF2-40B4-BE49-F238E27FC236}">
                <a16:creationId xmlns:a16="http://schemas.microsoft.com/office/drawing/2014/main" id="{D6780224-FEA5-25A3-625C-35E4AC97A3DF}"/>
              </a:ext>
            </a:extLst>
          </p:cNvPr>
          <p:cNvSpPr/>
          <p:nvPr/>
        </p:nvSpPr>
        <p:spPr>
          <a:xfrm>
            <a:off x="4856388" y="19866778"/>
            <a:ext cx="5518485" cy="1535104"/>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solidFill>
              </a:rPr>
              <a:t>Calculate the Gradient Images</a:t>
            </a:r>
            <a:endParaRPr lang="zh-CN" altLang="en-US" sz="4800" dirty="0">
              <a:solidFill>
                <a:schemeClr val="tx1"/>
              </a:solidFill>
            </a:endParaRPr>
          </a:p>
        </p:txBody>
      </p:sp>
      <p:sp>
        <p:nvSpPr>
          <p:cNvPr id="20" name="矩形: 圆角 19">
            <a:extLst>
              <a:ext uri="{FF2B5EF4-FFF2-40B4-BE49-F238E27FC236}">
                <a16:creationId xmlns:a16="http://schemas.microsoft.com/office/drawing/2014/main" id="{00341BE1-D5F5-69B8-6A79-B3D51599DF8C}"/>
              </a:ext>
            </a:extLst>
          </p:cNvPr>
          <p:cNvSpPr/>
          <p:nvPr/>
        </p:nvSpPr>
        <p:spPr>
          <a:xfrm>
            <a:off x="7615630" y="21619791"/>
            <a:ext cx="7367134" cy="1701470"/>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solidFill>
              </a:rPr>
              <a:t>Calculate Histogram of Gradients in 8×8 cells</a:t>
            </a:r>
            <a:endParaRPr lang="zh-CN" altLang="en-US" sz="4800" dirty="0">
              <a:solidFill>
                <a:schemeClr val="tx1"/>
              </a:solidFill>
            </a:endParaRPr>
          </a:p>
        </p:txBody>
      </p:sp>
      <p:sp>
        <p:nvSpPr>
          <p:cNvPr id="21" name="矩形: 圆角 20">
            <a:extLst>
              <a:ext uri="{FF2B5EF4-FFF2-40B4-BE49-F238E27FC236}">
                <a16:creationId xmlns:a16="http://schemas.microsoft.com/office/drawing/2014/main" id="{3D45F66B-82D1-A000-45B6-D4196A659EE6}"/>
              </a:ext>
            </a:extLst>
          </p:cNvPr>
          <p:cNvSpPr/>
          <p:nvPr/>
        </p:nvSpPr>
        <p:spPr>
          <a:xfrm>
            <a:off x="1469600" y="21619791"/>
            <a:ext cx="5284717" cy="1534707"/>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solidFill>
              </a:rPr>
              <a:t>16×16 Block Normalization</a:t>
            </a:r>
          </a:p>
          <a:p>
            <a:pPr algn="ctr"/>
            <a:endParaRPr lang="zh-CN" altLang="en-US" dirty="0">
              <a:solidFill>
                <a:schemeClr val="tx1"/>
              </a:solidFill>
            </a:endParaRPr>
          </a:p>
        </p:txBody>
      </p:sp>
      <p:cxnSp>
        <p:nvCxnSpPr>
          <p:cNvPr id="23" name="直接箭头连接符 22">
            <a:extLst>
              <a:ext uri="{FF2B5EF4-FFF2-40B4-BE49-F238E27FC236}">
                <a16:creationId xmlns:a16="http://schemas.microsoft.com/office/drawing/2014/main" id="{2FB4D0F2-819B-859C-F961-EEEA4BBE9A16}"/>
              </a:ext>
            </a:extLst>
          </p:cNvPr>
          <p:cNvCxnSpPr>
            <a:cxnSpLocks/>
            <a:stCxn id="16" idx="3"/>
            <a:endCxn id="19" idx="1"/>
          </p:cNvCxnSpPr>
          <p:nvPr/>
        </p:nvCxnSpPr>
        <p:spPr>
          <a:xfrm flipV="1">
            <a:off x="3939304" y="20634330"/>
            <a:ext cx="917084" cy="3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9" name="连接符: 肘形 98">
            <a:extLst>
              <a:ext uri="{FF2B5EF4-FFF2-40B4-BE49-F238E27FC236}">
                <a16:creationId xmlns:a16="http://schemas.microsoft.com/office/drawing/2014/main" id="{3FCD5A66-D0E9-09C5-DA85-9D9E2D793669}"/>
              </a:ext>
            </a:extLst>
          </p:cNvPr>
          <p:cNvCxnSpPr>
            <a:cxnSpLocks/>
            <a:stCxn id="19" idx="3"/>
          </p:cNvCxnSpPr>
          <p:nvPr/>
        </p:nvCxnSpPr>
        <p:spPr>
          <a:xfrm>
            <a:off x="10374873" y="20634330"/>
            <a:ext cx="924324" cy="1078942"/>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6C3A6BA9-EED1-BA0D-17BA-E41AC85FC86F}"/>
              </a:ext>
            </a:extLst>
          </p:cNvPr>
          <p:cNvCxnSpPr/>
          <p:nvPr/>
        </p:nvCxnSpPr>
        <p:spPr>
          <a:xfrm flipH="1">
            <a:off x="6754317" y="22387144"/>
            <a:ext cx="8613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5" name="图片 104">
            <a:extLst>
              <a:ext uri="{FF2B5EF4-FFF2-40B4-BE49-F238E27FC236}">
                <a16:creationId xmlns:a16="http://schemas.microsoft.com/office/drawing/2014/main" id="{50789A15-656F-7101-1BEF-5BB37F9EA478}"/>
              </a:ext>
            </a:extLst>
          </p:cNvPr>
          <p:cNvPicPr>
            <a:picLocks noChangeAspect="1"/>
          </p:cNvPicPr>
          <p:nvPr/>
        </p:nvPicPr>
        <p:blipFill>
          <a:blip r:embed="rId6"/>
          <a:stretch>
            <a:fillRect/>
          </a:stretch>
        </p:blipFill>
        <p:spPr>
          <a:xfrm>
            <a:off x="977815" y="23533648"/>
            <a:ext cx="5178504" cy="2822196"/>
          </a:xfrm>
          <a:prstGeom prst="rect">
            <a:avLst/>
          </a:prstGeom>
        </p:spPr>
      </p:pic>
      <p:pic>
        <p:nvPicPr>
          <p:cNvPr id="112" name="图片 111">
            <a:extLst>
              <a:ext uri="{FF2B5EF4-FFF2-40B4-BE49-F238E27FC236}">
                <a16:creationId xmlns:a16="http://schemas.microsoft.com/office/drawing/2014/main" id="{9AC03424-7AB6-D3C0-58BE-0BEEBDCA67ED}"/>
              </a:ext>
            </a:extLst>
          </p:cNvPr>
          <p:cNvPicPr>
            <a:picLocks noChangeAspect="1"/>
          </p:cNvPicPr>
          <p:nvPr/>
        </p:nvPicPr>
        <p:blipFill>
          <a:blip r:embed="rId7"/>
          <a:stretch>
            <a:fillRect/>
          </a:stretch>
        </p:blipFill>
        <p:spPr>
          <a:xfrm>
            <a:off x="11341245" y="23533647"/>
            <a:ext cx="3093145" cy="3105873"/>
          </a:xfrm>
          <a:prstGeom prst="rect">
            <a:avLst/>
          </a:prstGeom>
        </p:spPr>
      </p:pic>
      <p:pic>
        <p:nvPicPr>
          <p:cNvPr id="114" name="图片 113">
            <a:extLst>
              <a:ext uri="{FF2B5EF4-FFF2-40B4-BE49-F238E27FC236}">
                <a16:creationId xmlns:a16="http://schemas.microsoft.com/office/drawing/2014/main" id="{25676E0C-6CE9-E6E2-7A76-000D7A81BD68}"/>
              </a:ext>
            </a:extLst>
          </p:cNvPr>
          <p:cNvPicPr>
            <a:picLocks noChangeAspect="1"/>
          </p:cNvPicPr>
          <p:nvPr/>
        </p:nvPicPr>
        <p:blipFill>
          <a:blip r:embed="rId8"/>
          <a:stretch>
            <a:fillRect/>
          </a:stretch>
        </p:blipFill>
        <p:spPr>
          <a:xfrm>
            <a:off x="6560474" y="25549749"/>
            <a:ext cx="4017599" cy="4009211"/>
          </a:xfrm>
          <a:prstGeom prst="rect">
            <a:avLst/>
          </a:prstGeom>
        </p:spPr>
      </p:pic>
      <p:sp>
        <p:nvSpPr>
          <p:cNvPr id="115" name="矩形: 圆角 114">
            <a:extLst>
              <a:ext uri="{FF2B5EF4-FFF2-40B4-BE49-F238E27FC236}">
                <a16:creationId xmlns:a16="http://schemas.microsoft.com/office/drawing/2014/main" id="{0D19F3D5-94E8-8467-215F-FC6DB7C0ECA7}"/>
              </a:ext>
            </a:extLst>
          </p:cNvPr>
          <p:cNvSpPr/>
          <p:nvPr/>
        </p:nvSpPr>
        <p:spPr>
          <a:xfrm>
            <a:off x="15589347" y="19121549"/>
            <a:ext cx="13882468" cy="10710976"/>
          </a:xfrm>
          <a:prstGeom prst="roundRect">
            <a:avLst/>
          </a:prstGeom>
          <a:gradFill flip="none" rotWithShape="1">
            <a:gsLst>
              <a:gs pos="0">
                <a:srgbClr val="FFD009">
                  <a:tint val="66000"/>
                  <a:satMod val="160000"/>
                </a:srgbClr>
              </a:gs>
              <a:gs pos="50000">
                <a:srgbClr val="FFD009">
                  <a:tint val="44500"/>
                  <a:satMod val="160000"/>
                </a:srgbClr>
              </a:gs>
              <a:gs pos="100000">
                <a:srgbClr val="FFD009">
                  <a:tint val="23500"/>
                  <a:satMod val="160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6" name="文本框 115">
            <a:extLst>
              <a:ext uri="{FF2B5EF4-FFF2-40B4-BE49-F238E27FC236}">
                <a16:creationId xmlns:a16="http://schemas.microsoft.com/office/drawing/2014/main" id="{75A86110-D37B-665A-938E-5B8361A92306}"/>
              </a:ext>
            </a:extLst>
          </p:cNvPr>
          <p:cNvSpPr txBox="1"/>
          <p:nvPr/>
        </p:nvSpPr>
        <p:spPr>
          <a:xfrm>
            <a:off x="2454105" y="27066240"/>
            <a:ext cx="5284717" cy="1323439"/>
          </a:xfrm>
          <a:prstGeom prst="rect">
            <a:avLst/>
          </a:prstGeom>
          <a:noFill/>
        </p:spPr>
        <p:txBody>
          <a:bodyPr wrap="square" rtlCol="0">
            <a:spAutoFit/>
          </a:bodyPr>
          <a:lstStyle/>
          <a:p>
            <a:r>
              <a:rPr lang="en-US" altLang="zh-CN" sz="8000" dirty="0">
                <a:solidFill>
                  <a:schemeClr val="accent1"/>
                </a:solidFill>
              </a:rPr>
              <a:t>HOG</a:t>
            </a:r>
            <a:endParaRPr lang="zh-CN" altLang="en-US" sz="8000" dirty="0">
              <a:solidFill>
                <a:schemeClr val="accent1"/>
              </a:solidFill>
            </a:endParaRPr>
          </a:p>
        </p:txBody>
      </p:sp>
      <p:sp>
        <p:nvSpPr>
          <p:cNvPr id="119" name="矩形: 圆角 118">
            <a:extLst>
              <a:ext uri="{FF2B5EF4-FFF2-40B4-BE49-F238E27FC236}">
                <a16:creationId xmlns:a16="http://schemas.microsoft.com/office/drawing/2014/main" id="{078889A8-4090-993F-737E-C1DC80F90CAB}"/>
              </a:ext>
            </a:extLst>
          </p:cNvPr>
          <p:cNvSpPr/>
          <p:nvPr/>
        </p:nvSpPr>
        <p:spPr>
          <a:xfrm>
            <a:off x="16413812" y="19948175"/>
            <a:ext cx="3727647" cy="1535898"/>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solidFill>
              </a:rPr>
              <a:t>Calculate bit sequence</a:t>
            </a:r>
            <a:endParaRPr lang="zh-CN" altLang="en-US" sz="4800" dirty="0">
              <a:solidFill>
                <a:schemeClr val="tx1"/>
              </a:solidFill>
            </a:endParaRPr>
          </a:p>
        </p:txBody>
      </p:sp>
      <p:sp>
        <p:nvSpPr>
          <p:cNvPr id="120" name="矩形: 圆角 119">
            <a:extLst>
              <a:ext uri="{FF2B5EF4-FFF2-40B4-BE49-F238E27FC236}">
                <a16:creationId xmlns:a16="http://schemas.microsoft.com/office/drawing/2014/main" id="{B70B12A8-C08B-7AE4-834E-7EA59A181375}"/>
              </a:ext>
            </a:extLst>
          </p:cNvPr>
          <p:cNvSpPr/>
          <p:nvPr/>
        </p:nvSpPr>
        <p:spPr>
          <a:xfrm>
            <a:off x="20754292" y="19948175"/>
            <a:ext cx="4931111" cy="1535898"/>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solidFill>
              </a:rPr>
              <a:t>Replace by mapping decimal</a:t>
            </a:r>
            <a:endParaRPr lang="zh-CN" altLang="en-US" sz="4800" dirty="0">
              <a:solidFill>
                <a:schemeClr val="tx1"/>
              </a:solidFill>
            </a:endParaRPr>
          </a:p>
        </p:txBody>
      </p:sp>
      <p:sp>
        <p:nvSpPr>
          <p:cNvPr id="121" name="矩形: 圆角 120">
            <a:extLst>
              <a:ext uri="{FF2B5EF4-FFF2-40B4-BE49-F238E27FC236}">
                <a16:creationId xmlns:a16="http://schemas.microsoft.com/office/drawing/2014/main" id="{17BFE217-82DA-292B-90A1-2FA94860F6BF}"/>
              </a:ext>
            </a:extLst>
          </p:cNvPr>
          <p:cNvSpPr/>
          <p:nvPr/>
        </p:nvSpPr>
        <p:spPr>
          <a:xfrm>
            <a:off x="21863810" y="21858143"/>
            <a:ext cx="7367134" cy="1588433"/>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solidFill>
              </a:rPr>
              <a:t>Calculate Histogram in 16×16 cells</a:t>
            </a:r>
            <a:endParaRPr lang="zh-CN" altLang="en-US" sz="4800" dirty="0">
              <a:solidFill>
                <a:schemeClr val="tx1"/>
              </a:solidFill>
            </a:endParaRPr>
          </a:p>
        </p:txBody>
      </p:sp>
      <p:sp>
        <p:nvSpPr>
          <p:cNvPr id="122" name="矩形: 圆角 121">
            <a:extLst>
              <a:ext uri="{FF2B5EF4-FFF2-40B4-BE49-F238E27FC236}">
                <a16:creationId xmlns:a16="http://schemas.microsoft.com/office/drawing/2014/main" id="{780D0C13-F454-8623-7573-2D5F63932E32}"/>
              </a:ext>
            </a:extLst>
          </p:cNvPr>
          <p:cNvSpPr/>
          <p:nvPr/>
        </p:nvSpPr>
        <p:spPr>
          <a:xfrm>
            <a:off x="15873847" y="21911869"/>
            <a:ext cx="5284717" cy="1534707"/>
          </a:xfrm>
          <a:prstGeom prst="round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solidFill>
              </a:rPr>
              <a:t>Normalization</a:t>
            </a:r>
          </a:p>
          <a:p>
            <a:pPr algn="ctr"/>
            <a:endParaRPr lang="zh-CN" altLang="en-US" dirty="0">
              <a:solidFill>
                <a:schemeClr val="tx1"/>
              </a:solidFill>
            </a:endParaRPr>
          </a:p>
        </p:txBody>
      </p:sp>
      <p:cxnSp>
        <p:nvCxnSpPr>
          <p:cNvPr id="130" name="直接箭头连接符 129">
            <a:extLst>
              <a:ext uri="{FF2B5EF4-FFF2-40B4-BE49-F238E27FC236}">
                <a16:creationId xmlns:a16="http://schemas.microsoft.com/office/drawing/2014/main" id="{1DB977C7-23B9-7683-EF33-EB8756E6088D}"/>
              </a:ext>
            </a:extLst>
          </p:cNvPr>
          <p:cNvCxnSpPr>
            <a:cxnSpLocks/>
            <a:stCxn id="119" idx="3"/>
            <a:endCxn id="120" idx="1"/>
          </p:cNvCxnSpPr>
          <p:nvPr/>
        </p:nvCxnSpPr>
        <p:spPr>
          <a:xfrm>
            <a:off x="20141459" y="20716124"/>
            <a:ext cx="61283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2" name="连接符: 肘形 131">
            <a:extLst>
              <a:ext uri="{FF2B5EF4-FFF2-40B4-BE49-F238E27FC236}">
                <a16:creationId xmlns:a16="http://schemas.microsoft.com/office/drawing/2014/main" id="{DAB94DBE-F2C2-D665-3227-40C56145693A}"/>
              </a:ext>
            </a:extLst>
          </p:cNvPr>
          <p:cNvCxnSpPr>
            <a:cxnSpLocks/>
            <a:stCxn id="120" idx="3"/>
          </p:cNvCxnSpPr>
          <p:nvPr/>
        </p:nvCxnSpPr>
        <p:spPr>
          <a:xfrm>
            <a:off x="25685403" y="20716124"/>
            <a:ext cx="457596" cy="11420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F6217934-1DA0-5CD1-A7F5-73766E11A6FB}"/>
              </a:ext>
            </a:extLst>
          </p:cNvPr>
          <p:cNvCxnSpPr/>
          <p:nvPr/>
        </p:nvCxnSpPr>
        <p:spPr>
          <a:xfrm flipH="1">
            <a:off x="21158564" y="22652359"/>
            <a:ext cx="705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40" name="图片 139">
            <a:extLst>
              <a:ext uri="{FF2B5EF4-FFF2-40B4-BE49-F238E27FC236}">
                <a16:creationId xmlns:a16="http://schemas.microsoft.com/office/drawing/2014/main" id="{64247A55-D738-A031-8D94-4A7912A0DF8D}"/>
              </a:ext>
            </a:extLst>
          </p:cNvPr>
          <p:cNvPicPr>
            <a:picLocks noChangeAspect="1"/>
          </p:cNvPicPr>
          <p:nvPr/>
        </p:nvPicPr>
        <p:blipFill>
          <a:blip r:embed="rId9"/>
          <a:stretch>
            <a:fillRect/>
          </a:stretch>
        </p:blipFill>
        <p:spPr>
          <a:xfrm>
            <a:off x="15833542" y="23942431"/>
            <a:ext cx="9184635" cy="2136387"/>
          </a:xfrm>
          <a:prstGeom prst="rect">
            <a:avLst/>
          </a:prstGeom>
        </p:spPr>
      </p:pic>
      <p:pic>
        <p:nvPicPr>
          <p:cNvPr id="142" name="图片 141">
            <a:extLst>
              <a:ext uri="{FF2B5EF4-FFF2-40B4-BE49-F238E27FC236}">
                <a16:creationId xmlns:a16="http://schemas.microsoft.com/office/drawing/2014/main" id="{B2D3789A-DA79-1D2D-695A-1C2CE5428757}"/>
              </a:ext>
            </a:extLst>
          </p:cNvPr>
          <p:cNvPicPr>
            <a:picLocks noChangeAspect="1"/>
          </p:cNvPicPr>
          <p:nvPr/>
        </p:nvPicPr>
        <p:blipFill>
          <a:blip r:embed="rId10"/>
          <a:stretch>
            <a:fillRect/>
          </a:stretch>
        </p:blipFill>
        <p:spPr>
          <a:xfrm>
            <a:off x="21158564" y="26204985"/>
            <a:ext cx="3183355" cy="3530630"/>
          </a:xfrm>
          <a:prstGeom prst="rect">
            <a:avLst/>
          </a:prstGeom>
        </p:spPr>
      </p:pic>
      <p:sp>
        <p:nvSpPr>
          <p:cNvPr id="143" name="矩形: 圆角 142">
            <a:extLst>
              <a:ext uri="{FF2B5EF4-FFF2-40B4-BE49-F238E27FC236}">
                <a16:creationId xmlns:a16="http://schemas.microsoft.com/office/drawing/2014/main" id="{B2B3F4AC-E751-5B85-79B9-D165259C9EA0}"/>
              </a:ext>
            </a:extLst>
          </p:cNvPr>
          <p:cNvSpPr/>
          <p:nvPr/>
        </p:nvSpPr>
        <p:spPr>
          <a:xfrm>
            <a:off x="25167348" y="23869785"/>
            <a:ext cx="4130050" cy="213638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solidFill>
              </a:rPr>
              <a:t>Uniform:</a:t>
            </a:r>
          </a:p>
          <a:p>
            <a:pPr algn="ctr"/>
            <a:r>
              <a:rPr lang="en-US" altLang="zh-CN" sz="4800" dirty="0">
                <a:solidFill>
                  <a:schemeClr val="tx1"/>
                </a:solidFill>
              </a:rPr>
              <a:t>No more than two jumps</a:t>
            </a:r>
            <a:endParaRPr lang="zh-CN" altLang="en-US" sz="4800" dirty="0">
              <a:solidFill>
                <a:schemeClr val="tx1"/>
              </a:solidFill>
            </a:endParaRPr>
          </a:p>
        </p:txBody>
      </p:sp>
      <p:sp>
        <p:nvSpPr>
          <p:cNvPr id="144" name="文本框 143">
            <a:extLst>
              <a:ext uri="{FF2B5EF4-FFF2-40B4-BE49-F238E27FC236}">
                <a16:creationId xmlns:a16="http://schemas.microsoft.com/office/drawing/2014/main" id="{C66294FC-DD8B-F82A-2612-9B0FE82D02F8}"/>
              </a:ext>
            </a:extLst>
          </p:cNvPr>
          <p:cNvSpPr txBox="1"/>
          <p:nvPr/>
        </p:nvSpPr>
        <p:spPr>
          <a:xfrm>
            <a:off x="17499100" y="26892634"/>
            <a:ext cx="5284717" cy="1323439"/>
          </a:xfrm>
          <a:prstGeom prst="rect">
            <a:avLst/>
          </a:prstGeom>
          <a:noFill/>
        </p:spPr>
        <p:txBody>
          <a:bodyPr wrap="square" rtlCol="0">
            <a:spAutoFit/>
          </a:bodyPr>
          <a:lstStyle/>
          <a:p>
            <a:r>
              <a:rPr lang="en-US" altLang="zh-CN" sz="8000" dirty="0">
                <a:solidFill>
                  <a:schemeClr val="accent1"/>
                </a:solidFill>
              </a:rPr>
              <a:t>LBP</a:t>
            </a:r>
            <a:endParaRPr lang="zh-CN" altLang="en-US" sz="8000" dirty="0">
              <a:solidFill>
                <a:schemeClr val="accent1"/>
              </a:solidFill>
            </a:endParaRPr>
          </a:p>
        </p:txBody>
      </p:sp>
      <p:sp>
        <p:nvSpPr>
          <p:cNvPr id="145" name="矩形: 圆角 144">
            <a:extLst>
              <a:ext uri="{FF2B5EF4-FFF2-40B4-BE49-F238E27FC236}">
                <a16:creationId xmlns:a16="http://schemas.microsoft.com/office/drawing/2014/main" id="{DBD3283B-48F2-2C15-EDA0-B770029A40B9}"/>
              </a:ext>
            </a:extLst>
          </p:cNvPr>
          <p:cNvSpPr/>
          <p:nvPr/>
        </p:nvSpPr>
        <p:spPr>
          <a:xfrm>
            <a:off x="154441" y="30754409"/>
            <a:ext cx="29712007" cy="990122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6" name="文本框 145">
            <a:extLst>
              <a:ext uri="{FF2B5EF4-FFF2-40B4-BE49-F238E27FC236}">
                <a16:creationId xmlns:a16="http://schemas.microsoft.com/office/drawing/2014/main" id="{1DF691F4-DEFB-25AB-58A4-9DF56B6EA6B3}"/>
              </a:ext>
            </a:extLst>
          </p:cNvPr>
          <p:cNvSpPr txBox="1"/>
          <p:nvPr/>
        </p:nvSpPr>
        <p:spPr>
          <a:xfrm>
            <a:off x="8924242" y="30540082"/>
            <a:ext cx="11830050" cy="1569660"/>
          </a:xfrm>
          <a:prstGeom prst="rect">
            <a:avLst/>
          </a:prstGeom>
          <a:noFill/>
        </p:spPr>
        <p:txBody>
          <a:bodyPr wrap="square" rtlCol="0">
            <a:spAutoFit/>
          </a:bodyPr>
          <a:lstStyle/>
          <a:p>
            <a:pPr algn="ctr"/>
            <a:r>
              <a:rPr lang="en-US" altLang="zh-CN" sz="9600" b="1" dirty="0">
                <a:solidFill>
                  <a:schemeClr val="accent1"/>
                </a:solidFill>
              </a:rPr>
              <a:t>Performance</a:t>
            </a:r>
            <a:endParaRPr lang="zh-CN" altLang="en-US" sz="9600" b="1" dirty="0">
              <a:solidFill>
                <a:schemeClr val="accent1"/>
              </a:solidFill>
            </a:endParaRPr>
          </a:p>
        </p:txBody>
      </p:sp>
      <p:sp>
        <p:nvSpPr>
          <p:cNvPr id="147" name="文本框 146">
            <a:extLst>
              <a:ext uri="{FF2B5EF4-FFF2-40B4-BE49-F238E27FC236}">
                <a16:creationId xmlns:a16="http://schemas.microsoft.com/office/drawing/2014/main" id="{A7D23BB1-A733-6DBD-2F31-2CA68E5C97B7}"/>
              </a:ext>
            </a:extLst>
          </p:cNvPr>
          <p:cNvSpPr txBox="1"/>
          <p:nvPr/>
        </p:nvSpPr>
        <p:spPr>
          <a:xfrm>
            <a:off x="15589347" y="31925981"/>
            <a:ext cx="13131119" cy="923330"/>
          </a:xfrm>
          <a:prstGeom prst="rect">
            <a:avLst/>
          </a:prstGeom>
          <a:noFill/>
        </p:spPr>
        <p:txBody>
          <a:bodyPr wrap="square" rtlCol="0">
            <a:spAutoFit/>
          </a:bodyPr>
          <a:lstStyle/>
          <a:p>
            <a:r>
              <a:rPr lang="en-US" altLang="zh-CN" sz="5400" b="1" dirty="0"/>
              <a:t>Cosine distance </a:t>
            </a:r>
            <a:r>
              <a:rPr lang="en-US" altLang="zh-CN" sz="5400" dirty="0"/>
              <a:t>is used to measure similarity:  </a:t>
            </a:r>
            <a:endParaRPr lang="zh-CN" altLang="en-US" sz="5400" dirty="0"/>
          </a:p>
        </p:txBody>
      </p:sp>
      <mc:AlternateContent xmlns:mc="http://schemas.openxmlformats.org/markup-compatibility/2006">
        <mc:Choice xmlns:a14="http://schemas.microsoft.com/office/drawing/2010/main" Requires="a14">
          <p:sp>
            <p:nvSpPr>
              <p:cNvPr id="148" name="文本框 147">
                <a:extLst>
                  <a:ext uri="{FF2B5EF4-FFF2-40B4-BE49-F238E27FC236}">
                    <a16:creationId xmlns:a16="http://schemas.microsoft.com/office/drawing/2014/main" id="{511C6023-3AED-042B-5209-4D033E673427}"/>
                  </a:ext>
                </a:extLst>
              </p:cNvPr>
              <p:cNvSpPr txBox="1"/>
              <p:nvPr/>
            </p:nvSpPr>
            <p:spPr>
              <a:xfrm>
                <a:off x="15873847" y="32782619"/>
                <a:ext cx="13131119" cy="2209259"/>
              </a:xfrm>
              <a:prstGeom prst="rect">
                <a:avLst/>
              </a:prstGeom>
              <a:noFill/>
            </p:spPr>
            <p:txBody>
              <a:bodyPr wrap="square" rtlCol="0">
                <a:spAutoFit/>
              </a:bodyPr>
              <a:lstStyle/>
              <a:p>
                <a:r>
                  <a:rPr lang="en-US" altLang="zh-CN" sz="5400" dirty="0"/>
                  <a:t>A,B : feature vectors of two images</a:t>
                </a:r>
              </a:p>
              <a:p>
                <a:pPr algn="ctr"/>
                <a14:m>
                  <m:oMath xmlns:m="http://schemas.openxmlformats.org/officeDocument/2006/math">
                    <m:r>
                      <a:rPr lang="en-US" altLang="zh-CN" sz="5400" b="0" i="1" smtClean="0">
                        <a:latin typeface="Cambria Math" panose="02040503050406030204" pitchFamily="18" charset="0"/>
                      </a:rPr>
                      <m:t>𝑑𝑖𝑠𝑡</m:t>
                    </m:r>
                    <m:d>
                      <m:dPr>
                        <m:ctrlPr>
                          <a:rPr lang="en-US" altLang="zh-CN" sz="5400" b="0" i="1" smtClean="0">
                            <a:latin typeface="Cambria Math" panose="02040503050406030204" pitchFamily="18" charset="0"/>
                          </a:rPr>
                        </m:ctrlPr>
                      </m:dPr>
                      <m:e>
                        <m:r>
                          <a:rPr lang="en-US" altLang="zh-CN" sz="5400" b="0" i="1" smtClean="0">
                            <a:latin typeface="Cambria Math" panose="02040503050406030204" pitchFamily="18" charset="0"/>
                          </a:rPr>
                          <m:t>𝐴</m:t>
                        </m:r>
                        <m:r>
                          <a:rPr lang="en-US" altLang="zh-CN" sz="5400" b="0" i="1" smtClean="0">
                            <a:latin typeface="Cambria Math" panose="02040503050406030204" pitchFamily="18" charset="0"/>
                          </a:rPr>
                          <m:t>,</m:t>
                        </m:r>
                        <m:r>
                          <a:rPr lang="en-US" altLang="zh-CN" sz="5400" b="0" i="1" smtClean="0">
                            <a:latin typeface="Cambria Math" panose="02040503050406030204" pitchFamily="18" charset="0"/>
                          </a:rPr>
                          <m:t>𝐵</m:t>
                        </m:r>
                      </m:e>
                    </m:d>
                    <m:r>
                      <a:rPr lang="en-US" altLang="zh-CN" sz="5400" b="0" i="1" smtClean="0">
                        <a:latin typeface="Cambria Math" panose="02040503050406030204" pitchFamily="18" charset="0"/>
                      </a:rPr>
                      <m:t>=1−</m:t>
                    </m:r>
                    <m:func>
                      <m:funcPr>
                        <m:ctrlPr>
                          <a:rPr lang="en-US" altLang="zh-CN" sz="5400" b="0" i="1" smtClean="0">
                            <a:latin typeface="Cambria Math" panose="02040503050406030204" pitchFamily="18" charset="0"/>
                          </a:rPr>
                        </m:ctrlPr>
                      </m:funcPr>
                      <m:fName>
                        <m:r>
                          <m:rPr>
                            <m:sty m:val="p"/>
                          </m:rPr>
                          <a:rPr lang="en-US" altLang="zh-CN" sz="5400" b="0" i="0" smtClean="0">
                            <a:latin typeface="Cambria Math" panose="02040503050406030204" pitchFamily="18" charset="0"/>
                          </a:rPr>
                          <m:t>cos</m:t>
                        </m:r>
                      </m:fName>
                      <m:e>
                        <m:d>
                          <m:dPr>
                            <m:ctrlPr>
                              <a:rPr lang="en-US" altLang="zh-CN" sz="5400" b="0" i="1" smtClean="0">
                                <a:latin typeface="Cambria Math" panose="02040503050406030204" pitchFamily="18" charset="0"/>
                              </a:rPr>
                            </m:ctrlPr>
                          </m:dPr>
                          <m:e>
                            <m:r>
                              <a:rPr lang="en-US" altLang="zh-CN" sz="5400" b="0" i="1" smtClean="0">
                                <a:latin typeface="Cambria Math" panose="02040503050406030204" pitchFamily="18" charset="0"/>
                              </a:rPr>
                              <m:t>𝐴</m:t>
                            </m:r>
                            <m:r>
                              <a:rPr lang="en-US" altLang="zh-CN" sz="5400" b="0" i="1" smtClean="0">
                                <a:latin typeface="Cambria Math" panose="02040503050406030204" pitchFamily="18" charset="0"/>
                              </a:rPr>
                              <m:t>,</m:t>
                            </m:r>
                            <m:r>
                              <a:rPr lang="en-US" altLang="zh-CN" sz="5400" b="0" i="1" smtClean="0">
                                <a:latin typeface="Cambria Math" panose="02040503050406030204" pitchFamily="18" charset="0"/>
                              </a:rPr>
                              <m:t>𝐵</m:t>
                            </m:r>
                          </m:e>
                        </m:d>
                      </m:e>
                    </m:func>
                    <m:r>
                      <a:rPr lang="en-US" altLang="zh-CN" sz="5400" b="0" i="1" smtClean="0">
                        <a:latin typeface="Cambria Math" panose="02040503050406030204" pitchFamily="18" charset="0"/>
                      </a:rPr>
                      <m:t>=1−</m:t>
                    </m:r>
                    <m:f>
                      <m:fPr>
                        <m:ctrlPr>
                          <a:rPr lang="en-US" altLang="zh-CN" sz="5400" b="0" i="1" smtClean="0">
                            <a:latin typeface="Cambria Math" panose="02040503050406030204" pitchFamily="18" charset="0"/>
                          </a:rPr>
                        </m:ctrlPr>
                      </m:fPr>
                      <m:num>
                        <m:r>
                          <a:rPr lang="en-US" altLang="zh-CN" sz="5400" b="0" i="1" smtClean="0">
                            <a:latin typeface="Cambria Math" panose="02040503050406030204" pitchFamily="18" charset="0"/>
                          </a:rPr>
                          <m:t>𝐴</m:t>
                        </m:r>
                        <m:r>
                          <a:rPr lang="en-US" altLang="zh-CN" sz="5400" b="0" i="1" smtClean="0">
                            <a:latin typeface="Cambria Math" panose="02040503050406030204" pitchFamily="18" charset="0"/>
                            <a:ea typeface="Cambria Math" panose="02040503050406030204" pitchFamily="18" charset="0"/>
                          </a:rPr>
                          <m:t>∙</m:t>
                        </m:r>
                        <m:r>
                          <a:rPr lang="en-US" altLang="zh-CN" sz="5400" b="0" i="1" smtClean="0">
                            <a:latin typeface="Cambria Math" panose="02040503050406030204" pitchFamily="18" charset="0"/>
                            <a:ea typeface="Cambria Math" panose="02040503050406030204" pitchFamily="18" charset="0"/>
                          </a:rPr>
                          <m:t>𝐵</m:t>
                        </m:r>
                      </m:num>
                      <m:den>
                        <m:r>
                          <a:rPr lang="en-US" altLang="zh-CN" sz="5400" b="0" i="1" smtClean="0">
                            <a:latin typeface="Cambria Math" panose="02040503050406030204" pitchFamily="18" charset="0"/>
                          </a:rPr>
                          <m:t>|</m:t>
                        </m:r>
                        <m:d>
                          <m:dPr>
                            <m:begChr m:val="|"/>
                            <m:endChr m:val="|"/>
                            <m:ctrlPr>
                              <a:rPr lang="en-US" altLang="zh-CN" sz="5400" b="0" i="1" smtClean="0">
                                <a:latin typeface="Cambria Math" panose="02040503050406030204" pitchFamily="18" charset="0"/>
                              </a:rPr>
                            </m:ctrlPr>
                          </m:dPr>
                          <m:e>
                            <m:r>
                              <a:rPr lang="en-US" altLang="zh-CN" sz="5400" b="0" i="1" smtClean="0">
                                <a:latin typeface="Cambria Math" panose="02040503050406030204" pitchFamily="18" charset="0"/>
                              </a:rPr>
                              <m:t>𝐴</m:t>
                            </m:r>
                          </m:e>
                        </m:d>
                        <m:r>
                          <a:rPr lang="en-US" altLang="zh-CN" sz="5400" b="0" i="1" smtClean="0">
                            <a:latin typeface="Cambria Math" panose="02040503050406030204" pitchFamily="18" charset="0"/>
                          </a:rPr>
                          <m:t>|</m:t>
                        </m:r>
                        <m:r>
                          <a:rPr lang="en-US" altLang="zh-CN" sz="5400" b="0" i="1" smtClean="0">
                            <a:latin typeface="Cambria Math" panose="02040503050406030204" pitchFamily="18" charset="0"/>
                            <a:ea typeface="Cambria Math" panose="02040503050406030204" pitchFamily="18" charset="0"/>
                          </a:rPr>
                          <m:t>∙||</m:t>
                        </m:r>
                        <m:r>
                          <a:rPr lang="en-US" altLang="zh-CN" sz="5400" b="0" i="1" smtClean="0">
                            <a:latin typeface="Cambria Math" panose="02040503050406030204" pitchFamily="18" charset="0"/>
                            <a:ea typeface="Cambria Math" panose="02040503050406030204" pitchFamily="18" charset="0"/>
                          </a:rPr>
                          <m:t>𝐵</m:t>
                        </m:r>
                        <m:r>
                          <a:rPr lang="en-US" altLang="zh-CN" sz="5400" b="0" i="1" smtClean="0">
                            <a:latin typeface="Cambria Math" panose="02040503050406030204" pitchFamily="18" charset="0"/>
                            <a:ea typeface="Cambria Math" panose="02040503050406030204" pitchFamily="18" charset="0"/>
                          </a:rPr>
                          <m:t>||</m:t>
                        </m:r>
                      </m:den>
                    </m:f>
                  </m:oMath>
                </a14:m>
                <a:r>
                  <a:rPr lang="en-US" altLang="zh-CN" sz="5400" dirty="0"/>
                  <a:t>  </a:t>
                </a:r>
                <a:endParaRPr lang="zh-CN" altLang="en-US" sz="5400" dirty="0"/>
              </a:p>
            </p:txBody>
          </p:sp>
        </mc:Choice>
        <mc:Fallback>
          <p:sp>
            <p:nvSpPr>
              <p:cNvPr id="148" name="文本框 147">
                <a:extLst>
                  <a:ext uri="{FF2B5EF4-FFF2-40B4-BE49-F238E27FC236}">
                    <a16:creationId xmlns:a16="http://schemas.microsoft.com/office/drawing/2014/main" id="{511C6023-3AED-042B-5209-4D033E673427}"/>
                  </a:ext>
                </a:extLst>
              </p:cNvPr>
              <p:cNvSpPr txBox="1">
                <a:spLocks noRot="1" noChangeAspect="1" noMove="1" noResize="1" noEditPoints="1" noAdjustHandles="1" noChangeArrowheads="1" noChangeShapeType="1" noTextEdit="1"/>
              </p:cNvSpPr>
              <p:nvPr/>
            </p:nvSpPr>
            <p:spPr>
              <a:xfrm>
                <a:off x="15873847" y="32782619"/>
                <a:ext cx="13131119" cy="2209259"/>
              </a:xfrm>
              <a:prstGeom prst="rect">
                <a:avLst/>
              </a:prstGeom>
              <a:blipFill>
                <a:blip r:embed="rId11"/>
                <a:stretch>
                  <a:fillRect l="-2507" t="-7735"/>
                </a:stretch>
              </a:blipFill>
            </p:spPr>
            <p:txBody>
              <a:bodyPr/>
              <a:lstStyle/>
              <a:p>
                <a:r>
                  <a:rPr lang="zh-CN" altLang="en-US">
                    <a:noFill/>
                  </a:rPr>
                  <a:t> </a:t>
                </a:r>
              </a:p>
            </p:txBody>
          </p:sp>
        </mc:Fallback>
      </mc:AlternateContent>
      <p:pic>
        <p:nvPicPr>
          <p:cNvPr id="157" name="图片 156">
            <a:extLst>
              <a:ext uri="{FF2B5EF4-FFF2-40B4-BE49-F238E27FC236}">
                <a16:creationId xmlns:a16="http://schemas.microsoft.com/office/drawing/2014/main" id="{0DC51C1C-2C9A-6815-36FF-5684B0BDCC98}"/>
              </a:ext>
            </a:extLst>
          </p:cNvPr>
          <p:cNvPicPr>
            <a:picLocks noChangeAspect="1"/>
          </p:cNvPicPr>
          <p:nvPr/>
        </p:nvPicPr>
        <p:blipFill>
          <a:blip r:embed="rId12"/>
          <a:stretch>
            <a:fillRect/>
          </a:stretch>
        </p:blipFill>
        <p:spPr>
          <a:xfrm>
            <a:off x="741499" y="31853512"/>
            <a:ext cx="3208914" cy="2417214"/>
          </a:xfrm>
          <a:prstGeom prst="rect">
            <a:avLst/>
          </a:prstGeom>
        </p:spPr>
      </p:pic>
      <p:pic>
        <p:nvPicPr>
          <p:cNvPr id="159" name="图片 158">
            <a:extLst>
              <a:ext uri="{FF2B5EF4-FFF2-40B4-BE49-F238E27FC236}">
                <a16:creationId xmlns:a16="http://schemas.microsoft.com/office/drawing/2014/main" id="{524B7AC3-EF9A-17B9-7712-4CBC787F4AB6}"/>
              </a:ext>
            </a:extLst>
          </p:cNvPr>
          <p:cNvPicPr>
            <a:picLocks noChangeAspect="1"/>
          </p:cNvPicPr>
          <p:nvPr/>
        </p:nvPicPr>
        <p:blipFill>
          <a:blip r:embed="rId13"/>
          <a:stretch>
            <a:fillRect/>
          </a:stretch>
        </p:blipFill>
        <p:spPr>
          <a:xfrm>
            <a:off x="5580516" y="31857583"/>
            <a:ext cx="3208914" cy="2391946"/>
          </a:xfrm>
          <a:prstGeom prst="rect">
            <a:avLst/>
          </a:prstGeom>
        </p:spPr>
      </p:pic>
      <p:pic>
        <p:nvPicPr>
          <p:cNvPr id="161" name="图片 160">
            <a:extLst>
              <a:ext uri="{FF2B5EF4-FFF2-40B4-BE49-F238E27FC236}">
                <a16:creationId xmlns:a16="http://schemas.microsoft.com/office/drawing/2014/main" id="{EA887E31-A41D-DCDE-D436-2211A687705B}"/>
              </a:ext>
            </a:extLst>
          </p:cNvPr>
          <p:cNvPicPr>
            <a:picLocks noChangeAspect="1"/>
          </p:cNvPicPr>
          <p:nvPr/>
        </p:nvPicPr>
        <p:blipFill>
          <a:blip r:embed="rId14"/>
          <a:stretch>
            <a:fillRect/>
          </a:stretch>
        </p:blipFill>
        <p:spPr>
          <a:xfrm>
            <a:off x="10447373" y="31853513"/>
            <a:ext cx="3208914" cy="2410886"/>
          </a:xfrm>
          <a:prstGeom prst="rect">
            <a:avLst/>
          </a:prstGeom>
        </p:spPr>
      </p:pic>
      <p:pic>
        <p:nvPicPr>
          <p:cNvPr id="163" name="图片 162">
            <a:extLst>
              <a:ext uri="{FF2B5EF4-FFF2-40B4-BE49-F238E27FC236}">
                <a16:creationId xmlns:a16="http://schemas.microsoft.com/office/drawing/2014/main" id="{EB74E1A8-1FE2-0192-66AA-0EFC659C8A7B}"/>
              </a:ext>
            </a:extLst>
          </p:cNvPr>
          <p:cNvPicPr>
            <a:picLocks noChangeAspect="1"/>
          </p:cNvPicPr>
          <p:nvPr/>
        </p:nvPicPr>
        <p:blipFill>
          <a:blip r:embed="rId15"/>
          <a:stretch>
            <a:fillRect/>
          </a:stretch>
        </p:blipFill>
        <p:spPr>
          <a:xfrm>
            <a:off x="696020" y="34660038"/>
            <a:ext cx="3243284" cy="2374790"/>
          </a:xfrm>
          <a:prstGeom prst="rect">
            <a:avLst/>
          </a:prstGeom>
        </p:spPr>
      </p:pic>
      <p:pic>
        <p:nvPicPr>
          <p:cNvPr id="165" name="图片 164">
            <a:extLst>
              <a:ext uri="{FF2B5EF4-FFF2-40B4-BE49-F238E27FC236}">
                <a16:creationId xmlns:a16="http://schemas.microsoft.com/office/drawing/2014/main" id="{3993A437-736D-DD46-29C2-B13F65552B37}"/>
              </a:ext>
            </a:extLst>
          </p:cNvPr>
          <p:cNvPicPr>
            <a:picLocks noChangeAspect="1"/>
          </p:cNvPicPr>
          <p:nvPr/>
        </p:nvPicPr>
        <p:blipFill>
          <a:blip r:embed="rId16"/>
          <a:stretch>
            <a:fillRect/>
          </a:stretch>
        </p:blipFill>
        <p:spPr>
          <a:xfrm>
            <a:off x="5519514" y="34641647"/>
            <a:ext cx="3390023" cy="2487896"/>
          </a:xfrm>
          <a:prstGeom prst="rect">
            <a:avLst/>
          </a:prstGeom>
        </p:spPr>
      </p:pic>
      <p:pic>
        <p:nvPicPr>
          <p:cNvPr id="167" name="图片 166">
            <a:extLst>
              <a:ext uri="{FF2B5EF4-FFF2-40B4-BE49-F238E27FC236}">
                <a16:creationId xmlns:a16="http://schemas.microsoft.com/office/drawing/2014/main" id="{3F9D8545-12BC-F6EC-3A01-62A592557A05}"/>
              </a:ext>
            </a:extLst>
          </p:cNvPr>
          <p:cNvPicPr>
            <a:picLocks noChangeAspect="1"/>
          </p:cNvPicPr>
          <p:nvPr/>
        </p:nvPicPr>
        <p:blipFill>
          <a:blip r:embed="rId17"/>
          <a:stretch>
            <a:fillRect/>
          </a:stretch>
        </p:blipFill>
        <p:spPr>
          <a:xfrm>
            <a:off x="10374872" y="34603737"/>
            <a:ext cx="3390023" cy="2494945"/>
          </a:xfrm>
          <a:prstGeom prst="rect">
            <a:avLst/>
          </a:prstGeom>
        </p:spPr>
      </p:pic>
      <p:pic>
        <p:nvPicPr>
          <p:cNvPr id="169" name="图片 168">
            <a:extLst>
              <a:ext uri="{FF2B5EF4-FFF2-40B4-BE49-F238E27FC236}">
                <a16:creationId xmlns:a16="http://schemas.microsoft.com/office/drawing/2014/main" id="{9681030F-88FB-58C0-4758-CA8D91118316}"/>
              </a:ext>
            </a:extLst>
          </p:cNvPr>
          <p:cNvPicPr>
            <a:picLocks noChangeAspect="1"/>
          </p:cNvPicPr>
          <p:nvPr/>
        </p:nvPicPr>
        <p:blipFill>
          <a:blip r:embed="rId18"/>
          <a:stretch>
            <a:fillRect/>
          </a:stretch>
        </p:blipFill>
        <p:spPr>
          <a:xfrm>
            <a:off x="608287" y="37462753"/>
            <a:ext cx="3331017" cy="2517934"/>
          </a:xfrm>
          <a:prstGeom prst="rect">
            <a:avLst/>
          </a:prstGeom>
        </p:spPr>
      </p:pic>
      <p:pic>
        <p:nvPicPr>
          <p:cNvPr id="171" name="图片 170">
            <a:extLst>
              <a:ext uri="{FF2B5EF4-FFF2-40B4-BE49-F238E27FC236}">
                <a16:creationId xmlns:a16="http://schemas.microsoft.com/office/drawing/2014/main" id="{AD0FA6D2-C06C-28FC-D610-637A2A88F157}"/>
              </a:ext>
            </a:extLst>
          </p:cNvPr>
          <p:cNvPicPr>
            <a:picLocks noChangeAspect="1"/>
          </p:cNvPicPr>
          <p:nvPr/>
        </p:nvPicPr>
        <p:blipFill>
          <a:blip r:embed="rId19"/>
          <a:stretch>
            <a:fillRect/>
          </a:stretch>
        </p:blipFill>
        <p:spPr>
          <a:xfrm>
            <a:off x="5519515" y="37450720"/>
            <a:ext cx="3440486" cy="2600682"/>
          </a:xfrm>
          <a:prstGeom prst="rect">
            <a:avLst/>
          </a:prstGeom>
        </p:spPr>
      </p:pic>
      <p:pic>
        <p:nvPicPr>
          <p:cNvPr id="173" name="图片 172">
            <a:extLst>
              <a:ext uri="{FF2B5EF4-FFF2-40B4-BE49-F238E27FC236}">
                <a16:creationId xmlns:a16="http://schemas.microsoft.com/office/drawing/2014/main" id="{913DF44C-DAAB-69D5-6E31-402D0BEED67C}"/>
              </a:ext>
            </a:extLst>
          </p:cNvPr>
          <p:cNvPicPr>
            <a:picLocks noChangeAspect="1"/>
          </p:cNvPicPr>
          <p:nvPr/>
        </p:nvPicPr>
        <p:blipFill>
          <a:blip r:embed="rId20"/>
          <a:stretch>
            <a:fillRect/>
          </a:stretch>
        </p:blipFill>
        <p:spPr>
          <a:xfrm>
            <a:off x="10267114" y="37405841"/>
            <a:ext cx="3497781" cy="2600682"/>
          </a:xfrm>
          <a:prstGeom prst="rect">
            <a:avLst/>
          </a:prstGeom>
        </p:spPr>
      </p:pic>
      <p:graphicFrame>
        <p:nvGraphicFramePr>
          <p:cNvPr id="175" name="表格 175">
            <a:extLst>
              <a:ext uri="{FF2B5EF4-FFF2-40B4-BE49-F238E27FC236}">
                <a16:creationId xmlns:a16="http://schemas.microsoft.com/office/drawing/2014/main" id="{30861BA2-0993-8C6C-E30A-FF4AB95CBE35}"/>
              </a:ext>
            </a:extLst>
          </p:cNvPr>
          <p:cNvGraphicFramePr>
            <a:graphicFrameLocks noGrp="1"/>
          </p:cNvGraphicFramePr>
          <p:nvPr>
            <p:extLst>
              <p:ext uri="{D42A27DB-BD31-4B8C-83A1-F6EECF244321}">
                <p14:modId xmlns:p14="http://schemas.microsoft.com/office/powerpoint/2010/main" val="2704346364"/>
              </p:ext>
            </p:extLst>
          </p:nvPr>
        </p:nvGraphicFramePr>
        <p:xfrm>
          <a:off x="15589347" y="34996042"/>
          <a:ext cx="13708050" cy="4576611"/>
        </p:xfrm>
        <a:graphic>
          <a:graphicData uri="http://schemas.openxmlformats.org/drawingml/2006/table">
            <a:tbl>
              <a:tblPr firstRow="1" bandRow="1">
                <a:tableStyleId>{5C22544A-7EE6-4342-B048-85BDC9FD1C3A}</a:tableStyleId>
              </a:tblPr>
              <a:tblGrid>
                <a:gridCol w="3427012">
                  <a:extLst>
                    <a:ext uri="{9D8B030D-6E8A-4147-A177-3AD203B41FA5}">
                      <a16:colId xmlns:a16="http://schemas.microsoft.com/office/drawing/2014/main" val="2697392951"/>
                    </a:ext>
                  </a:extLst>
                </a:gridCol>
                <a:gridCol w="2614394">
                  <a:extLst>
                    <a:ext uri="{9D8B030D-6E8A-4147-A177-3AD203B41FA5}">
                      <a16:colId xmlns:a16="http://schemas.microsoft.com/office/drawing/2014/main" val="50570111"/>
                    </a:ext>
                  </a:extLst>
                </a:gridCol>
                <a:gridCol w="4239632">
                  <a:extLst>
                    <a:ext uri="{9D8B030D-6E8A-4147-A177-3AD203B41FA5}">
                      <a16:colId xmlns:a16="http://schemas.microsoft.com/office/drawing/2014/main" val="1247849298"/>
                    </a:ext>
                  </a:extLst>
                </a:gridCol>
                <a:gridCol w="3427012">
                  <a:extLst>
                    <a:ext uri="{9D8B030D-6E8A-4147-A177-3AD203B41FA5}">
                      <a16:colId xmlns:a16="http://schemas.microsoft.com/office/drawing/2014/main" val="681053193"/>
                    </a:ext>
                  </a:extLst>
                </a:gridCol>
              </a:tblGrid>
              <a:tr h="1010451">
                <a:tc>
                  <a:txBody>
                    <a:bodyPr/>
                    <a:lstStyle/>
                    <a:p>
                      <a:endParaRPr lang="zh-CN" altLang="en-US"/>
                    </a:p>
                  </a:txBody>
                  <a:tcPr/>
                </a:tc>
                <a:tc>
                  <a:txBody>
                    <a:bodyPr/>
                    <a:lstStyle/>
                    <a:p>
                      <a:pPr algn="ctr"/>
                      <a:r>
                        <a:rPr lang="en-US" altLang="zh-CN" dirty="0"/>
                        <a:t>1 and 2</a:t>
                      </a:r>
                      <a:endParaRPr lang="zh-CN" altLang="en-US" dirty="0"/>
                    </a:p>
                  </a:txBody>
                  <a:tcPr/>
                </a:tc>
                <a:tc>
                  <a:txBody>
                    <a:bodyPr/>
                    <a:lstStyle/>
                    <a:p>
                      <a:pPr algn="ctr"/>
                      <a:r>
                        <a:rPr lang="en-US" altLang="zh-CN" dirty="0"/>
                        <a:t> 1 and 3</a:t>
                      </a:r>
                      <a:endParaRPr lang="zh-CN" altLang="en-US" dirty="0"/>
                    </a:p>
                  </a:txBody>
                  <a:tcPr/>
                </a:tc>
                <a:tc>
                  <a:txBody>
                    <a:bodyPr/>
                    <a:lstStyle/>
                    <a:p>
                      <a:pPr algn="ctr"/>
                      <a:r>
                        <a:rPr lang="en-US" altLang="zh-CN" dirty="0"/>
                        <a:t>1 and 4</a:t>
                      </a:r>
                      <a:endParaRPr lang="zh-CN" altLang="en-US" dirty="0"/>
                    </a:p>
                  </a:txBody>
                  <a:tcPr/>
                </a:tc>
                <a:extLst>
                  <a:ext uri="{0D108BD9-81ED-4DB2-BD59-A6C34878D82A}">
                    <a16:rowId xmlns:a16="http://schemas.microsoft.com/office/drawing/2014/main" val="3043881238"/>
                  </a:ext>
                </a:extLst>
              </a:tr>
              <a:tr h="1010451">
                <a:tc>
                  <a:txBody>
                    <a:bodyPr/>
                    <a:lstStyle/>
                    <a:p>
                      <a:pPr algn="ctr"/>
                      <a:r>
                        <a:rPr lang="en-US" altLang="zh-CN" sz="3600" dirty="0"/>
                        <a:t>Perceptual hashing</a:t>
                      </a:r>
                      <a:endParaRPr lang="zh-CN" altLang="en-US" sz="3600" dirty="0"/>
                    </a:p>
                  </a:txBody>
                  <a:tcPr/>
                </a:tc>
                <a:tc>
                  <a:txBody>
                    <a:bodyPr/>
                    <a:lstStyle/>
                    <a:p>
                      <a:pPr algn="ctr"/>
                      <a:r>
                        <a:rPr lang="en-US" altLang="zh-CN" sz="3600" dirty="0"/>
                        <a:t>0.046875</a:t>
                      </a:r>
                    </a:p>
                    <a:p>
                      <a:pPr algn="ctr"/>
                      <a:r>
                        <a:rPr lang="en-US" altLang="zh-CN" sz="3600" dirty="0"/>
                        <a:t>(0.00031)</a:t>
                      </a:r>
                      <a:endParaRPr lang="zh-CN" altLang="en-US" sz="3600" dirty="0"/>
                    </a:p>
                  </a:txBody>
                  <a:tcPr/>
                </a:tc>
                <a:tc>
                  <a:txBody>
                    <a:bodyPr/>
                    <a:lstStyle/>
                    <a:p>
                      <a:pPr algn="ctr"/>
                      <a:r>
                        <a:rPr lang="en-US" altLang="zh-CN" sz="3600" dirty="0"/>
                        <a:t>0.421875</a:t>
                      </a:r>
                    </a:p>
                    <a:p>
                      <a:pPr algn="ctr"/>
                      <a:r>
                        <a:rPr lang="en-US" altLang="zh-CN" sz="3600" dirty="0"/>
                        <a:t>(0.00020)</a:t>
                      </a:r>
                      <a:endParaRPr lang="zh-CN" altLang="en-US" sz="3600" dirty="0"/>
                    </a:p>
                  </a:txBody>
                  <a:tcPr/>
                </a:tc>
                <a:tc>
                  <a:txBody>
                    <a:bodyPr/>
                    <a:lstStyle/>
                    <a:p>
                      <a:pPr algn="ctr"/>
                      <a:r>
                        <a:rPr lang="en-US" altLang="zh-CN" sz="3600" dirty="0"/>
                        <a:t>0.4375</a:t>
                      </a:r>
                    </a:p>
                    <a:p>
                      <a:pPr algn="ctr"/>
                      <a:r>
                        <a:rPr lang="en-US" altLang="zh-CN" sz="3600" dirty="0"/>
                        <a:t>(0.00021)</a:t>
                      </a:r>
                      <a:endParaRPr lang="zh-CN" altLang="en-US" sz="3600" dirty="0"/>
                    </a:p>
                  </a:txBody>
                  <a:tcPr/>
                </a:tc>
                <a:extLst>
                  <a:ext uri="{0D108BD9-81ED-4DB2-BD59-A6C34878D82A}">
                    <a16:rowId xmlns:a16="http://schemas.microsoft.com/office/drawing/2014/main" val="3962028418"/>
                  </a:ext>
                </a:extLst>
              </a:tr>
              <a:tr h="1010451">
                <a:tc>
                  <a:txBody>
                    <a:bodyPr/>
                    <a:lstStyle/>
                    <a:p>
                      <a:pPr algn="ctr"/>
                      <a:r>
                        <a:rPr lang="en-US" altLang="zh-CN" sz="4800" dirty="0"/>
                        <a:t>HOG</a:t>
                      </a:r>
                      <a:endParaRPr lang="zh-CN" altLang="en-US" sz="4800" dirty="0"/>
                    </a:p>
                  </a:txBody>
                  <a:tcPr/>
                </a:tc>
                <a:tc>
                  <a:txBody>
                    <a:bodyPr/>
                    <a:lstStyle/>
                    <a:p>
                      <a:pPr algn="ctr"/>
                      <a:r>
                        <a:rPr lang="en-US" altLang="zh-CN" sz="3600" dirty="0"/>
                        <a:t>0.122481</a:t>
                      </a:r>
                    </a:p>
                    <a:p>
                      <a:pPr algn="ctr"/>
                      <a:r>
                        <a:rPr lang="en-US" altLang="zh-CN" sz="3600" dirty="0"/>
                        <a:t>(0.40646)</a:t>
                      </a:r>
                      <a:endParaRPr lang="zh-CN" altLang="en-US" sz="3600" dirty="0"/>
                    </a:p>
                  </a:txBody>
                  <a:tcPr/>
                </a:tc>
                <a:tc>
                  <a:txBody>
                    <a:bodyPr/>
                    <a:lstStyle/>
                    <a:p>
                      <a:pPr algn="ctr"/>
                      <a:r>
                        <a:rPr lang="en-US" altLang="zh-CN" sz="3600" dirty="0"/>
                        <a:t>0.494636</a:t>
                      </a:r>
                    </a:p>
                    <a:p>
                      <a:pPr algn="ctr"/>
                      <a:r>
                        <a:rPr lang="en-US" altLang="zh-CN" sz="3600" dirty="0"/>
                        <a:t>(0.40112)</a:t>
                      </a:r>
                      <a:endParaRPr lang="zh-CN" altLang="en-US" sz="3600" dirty="0"/>
                    </a:p>
                  </a:txBody>
                  <a:tcPr/>
                </a:tc>
                <a:tc>
                  <a:txBody>
                    <a:bodyPr/>
                    <a:lstStyle/>
                    <a:p>
                      <a:pPr algn="ctr"/>
                      <a:r>
                        <a:rPr lang="en-US" altLang="zh-CN" sz="3600" dirty="0"/>
                        <a:t>0.494555</a:t>
                      </a:r>
                    </a:p>
                    <a:p>
                      <a:pPr algn="ctr"/>
                      <a:r>
                        <a:rPr lang="en-US" altLang="zh-CN" sz="3600" dirty="0"/>
                        <a:t>(0.40256)</a:t>
                      </a:r>
                      <a:endParaRPr lang="zh-CN" altLang="en-US" sz="3600" dirty="0"/>
                    </a:p>
                  </a:txBody>
                  <a:tcPr/>
                </a:tc>
                <a:extLst>
                  <a:ext uri="{0D108BD9-81ED-4DB2-BD59-A6C34878D82A}">
                    <a16:rowId xmlns:a16="http://schemas.microsoft.com/office/drawing/2014/main" val="982903718"/>
                  </a:ext>
                </a:extLst>
              </a:tr>
              <a:tr h="811393">
                <a:tc>
                  <a:txBody>
                    <a:bodyPr/>
                    <a:lstStyle/>
                    <a:p>
                      <a:pPr algn="ctr"/>
                      <a:r>
                        <a:rPr lang="en-US" altLang="zh-CN" sz="4800" dirty="0"/>
                        <a:t>LBP</a:t>
                      </a:r>
                      <a:endParaRPr lang="zh-CN" altLang="en-US" sz="4800" dirty="0"/>
                    </a:p>
                  </a:txBody>
                  <a:tcPr/>
                </a:tc>
                <a:tc>
                  <a:txBody>
                    <a:bodyPr/>
                    <a:lstStyle/>
                    <a:p>
                      <a:pPr algn="ctr"/>
                      <a:r>
                        <a:rPr lang="en-US" altLang="zh-CN" sz="3600" dirty="0"/>
                        <a:t>0.026489</a:t>
                      </a:r>
                    </a:p>
                    <a:p>
                      <a:pPr algn="ctr"/>
                      <a:r>
                        <a:rPr lang="en-US" altLang="zh-CN" sz="3600" dirty="0"/>
                        <a:t>(2.0196)</a:t>
                      </a:r>
                      <a:endParaRPr lang="zh-CN" altLang="en-US" sz="3600" dirty="0"/>
                    </a:p>
                  </a:txBody>
                  <a:tcPr/>
                </a:tc>
                <a:tc>
                  <a:txBody>
                    <a:bodyPr/>
                    <a:lstStyle/>
                    <a:p>
                      <a:pPr algn="ctr"/>
                      <a:r>
                        <a:rPr lang="en-US" altLang="zh-CN" sz="3600" dirty="0"/>
                        <a:t>0.168878</a:t>
                      </a:r>
                    </a:p>
                    <a:p>
                      <a:pPr algn="ctr"/>
                      <a:r>
                        <a:rPr lang="en-US" altLang="zh-CN" sz="3600" dirty="0"/>
                        <a:t>(2.01577)</a:t>
                      </a:r>
                      <a:endParaRPr lang="zh-CN" altLang="en-US" sz="3600" dirty="0"/>
                    </a:p>
                  </a:txBody>
                  <a:tcPr/>
                </a:tc>
                <a:tc>
                  <a:txBody>
                    <a:bodyPr/>
                    <a:lstStyle/>
                    <a:p>
                      <a:pPr algn="ctr"/>
                      <a:r>
                        <a:rPr lang="en-US" altLang="zh-CN" sz="3600" dirty="0"/>
                        <a:t>0.165048</a:t>
                      </a:r>
                    </a:p>
                    <a:p>
                      <a:pPr algn="ctr"/>
                      <a:r>
                        <a:rPr lang="en-US" altLang="zh-CN" sz="3600" dirty="0"/>
                        <a:t>(2.005324)</a:t>
                      </a:r>
                      <a:endParaRPr lang="zh-CN" altLang="en-US" sz="3600" dirty="0"/>
                    </a:p>
                  </a:txBody>
                  <a:tcPr/>
                </a:tc>
                <a:extLst>
                  <a:ext uri="{0D108BD9-81ED-4DB2-BD59-A6C34878D82A}">
                    <a16:rowId xmlns:a16="http://schemas.microsoft.com/office/drawing/2014/main" val="1065812008"/>
                  </a:ext>
                </a:extLst>
              </a:tr>
            </a:tbl>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TotalTime>
  <Words>257</Words>
  <Application>Microsoft Office PowerPoint</Application>
  <PresentationFormat>自定义</PresentationFormat>
  <Paragraphs>50</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Cambria Math</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张 旭东</cp:lastModifiedBy>
  <cp:revision>185</cp:revision>
  <dcterms:created xsi:type="dcterms:W3CDTF">2019-06-19T02:08:00Z</dcterms:created>
  <dcterms:modified xsi:type="dcterms:W3CDTF">2023-05-30T10:41:08Z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5AF7C398CE0E451AB7E23A308F23CB79</vt:lpwstr>
  </property>
</Properties>
</file>